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3"/>
    <p:sldMasterId id="2147483698" r:id="rId4"/>
  </p:sldMasterIdLst>
  <p:notesMasterIdLst>
    <p:notesMasterId r:id="rId46"/>
  </p:notesMasterIdLst>
  <p:handoutMasterIdLst>
    <p:handoutMasterId r:id="rId47"/>
  </p:handoutMasterIdLst>
  <p:sldIdLst>
    <p:sldId id="327" r:id="rId5"/>
    <p:sldId id="423" r:id="rId6"/>
    <p:sldId id="347" r:id="rId7"/>
    <p:sldId id="294" r:id="rId8"/>
    <p:sldId id="396" r:id="rId9"/>
    <p:sldId id="354" r:id="rId10"/>
    <p:sldId id="355" r:id="rId11"/>
    <p:sldId id="356" r:id="rId12"/>
    <p:sldId id="357" r:id="rId13"/>
    <p:sldId id="417" r:id="rId14"/>
    <p:sldId id="416" r:id="rId15"/>
    <p:sldId id="348" r:id="rId16"/>
    <p:sldId id="346" r:id="rId17"/>
    <p:sldId id="410" r:id="rId18"/>
    <p:sldId id="398" r:id="rId19"/>
    <p:sldId id="300" r:id="rId20"/>
    <p:sldId id="413" r:id="rId21"/>
    <p:sldId id="314" r:id="rId22"/>
    <p:sldId id="428" r:id="rId23"/>
    <p:sldId id="349" r:id="rId24"/>
    <p:sldId id="425" r:id="rId25"/>
    <p:sldId id="406" r:id="rId26"/>
    <p:sldId id="407" r:id="rId27"/>
    <p:sldId id="408" r:id="rId28"/>
    <p:sldId id="426" r:id="rId29"/>
    <p:sldId id="431" r:id="rId30"/>
    <p:sldId id="334" r:id="rId31"/>
    <p:sldId id="350" r:id="rId32"/>
    <p:sldId id="384" r:id="rId33"/>
    <p:sldId id="390" r:id="rId34"/>
    <p:sldId id="385" r:id="rId35"/>
    <p:sldId id="352" r:id="rId36"/>
    <p:sldId id="339" r:id="rId37"/>
    <p:sldId id="393" r:id="rId38"/>
    <p:sldId id="395" r:id="rId39"/>
    <p:sldId id="394" r:id="rId40"/>
    <p:sldId id="435" r:id="rId41"/>
    <p:sldId id="437" r:id="rId42"/>
    <p:sldId id="342" r:id="rId43"/>
    <p:sldId id="343" r:id="rId44"/>
    <p:sldId id="430" r:id="rId45"/>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AGE DE GARDE" id="{0A27B102-9BD1-D149-8965-C07EE91AD901}">
          <p14:sldIdLst>
            <p14:sldId id="327"/>
          </p14:sldIdLst>
        </p14:section>
        <p14:section name="TABLE DES MATIÈRES" id="{51FA4466-1705-B94D-BF4F-554C4F735700}">
          <p14:sldIdLst>
            <p14:sldId id="423"/>
            <p14:sldId id="347"/>
          </p14:sldIdLst>
        </p14:section>
        <p14:section name="C’EST QUOI, L’EUROPE?" id="{EC384AE8-3301-F140-B97D-95A80BA374C4}">
          <p14:sldIdLst>
            <p14:sldId id="294"/>
            <p14:sldId id="396"/>
            <p14:sldId id="354"/>
            <p14:sldId id="355"/>
            <p14:sldId id="356"/>
            <p14:sldId id="357"/>
            <p14:sldId id="417"/>
            <p14:sldId id="416"/>
          </p14:sldIdLst>
        </p14:section>
        <p14:section name="LE PROJET EUROPÉEN" id="{BA3F5049-C3DF-E349-90D6-8E6AF1360F92}">
          <p14:sldIdLst>
            <p14:sldId id="348"/>
            <p14:sldId id="346"/>
            <p14:sldId id="410"/>
            <p14:sldId id="398"/>
            <p14:sldId id="300"/>
            <p14:sldId id="413"/>
            <p14:sldId id="314"/>
            <p14:sldId id="428"/>
          </p14:sldIdLst>
        </p14:section>
        <p14:section name="QUE FAIT L’UNION EUROPÉENNE?" id="{5E61B94E-74E9-E84B-ACFB-56066B76546E}">
          <p14:sldIdLst>
            <p14:sldId id="349"/>
            <p14:sldId id="425"/>
            <p14:sldId id="406"/>
            <p14:sldId id="407"/>
            <p14:sldId id="408"/>
            <p14:sldId id="426"/>
            <p14:sldId id="431"/>
            <p14:sldId id="334"/>
          </p14:sldIdLst>
        </p14:section>
        <p14:section name="COMMENT FONCTIONNE L’UNION EUROPÉENNE?" id="{AB4CD371-728D-8742-BF17-A81C6428FE04}">
          <p14:sldIdLst>
            <p14:sldId id="350"/>
            <p14:sldId id="384"/>
            <p14:sldId id="390"/>
            <p14:sldId id="385"/>
            <p14:sldId id="352"/>
            <p14:sldId id="339"/>
            <p14:sldId id="393"/>
            <p14:sldId id="395"/>
            <p14:sldId id="394"/>
            <p14:sldId id="435"/>
            <p14:sldId id="437"/>
          </p14:sldIdLst>
        </p14:section>
        <p14:section name="COMMENT EN SAVOIR PLUS SUR L’UE?" id="{4DEDCB1D-88D9-A345-A677-739D4EF1E4F1}">
          <p14:sldIdLst>
            <p14:sldId id="342"/>
          </p14:sldIdLst>
        </p14:section>
        <p14:section name="RESTONS EN CONTACT"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F9C4A0-5F76-F583-6AE0-22D63C080489}" v="1" dt="2025-05-02T15:20:35.6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85962" autoAdjust="0"/>
  </p:normalViewPr>
  <p:slideViewPr>
    <p:cSldViewPr snapToGrid="0" snapToObjects="1">
      <p:cViewPr varScale="1">
        <p:scale>
          <a:sx n="64" d="100"/>
          <a:sy n="64" d="100"/>
        </p:scale>
        <p:origin x="1416" y="56"/>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ETANO Manuela (COMM)" userId="S::manuela.oretano@ec.europa.eu::c302b6c1-a6cf-48e9-bad6-372049ac2824" providerId="AD" clId="Web-{521D461A-7A0E-2844-0C4E-13DB6A0A1CA1}"/>
    <pc:docChg chg="modSld">
      <pc:chgData name="ORETANO Manuela (COMM)" userId="S::manuela.oretano@ec.europa.eu::c302b6c1-a6cf-48e9-bad6-372049ac2824" providerId="AD" clId="Web-{521D461A-7A0E-2844-0C4E-13DB6A0A1CA1}" dt="2024-07-17T09:13:40.235" v="4"/>
      <pc:docMkLst>
        <pc:docMk/>
      </pc:docMkLst>
      <pc:sldChg chg="modSp modNotes">
        <pc:chgData name="ORETANO Manuela (COMM)" userId="S::manuela.oretano@ec.europa.eu::c302b6c1-a6cf-48e9-bad6-372049ac2824" providerId="AD" clId="Web-{521D461A-7A0E-2844-0C4E-13DB6A0A1CA1}" dt="2024-07-17T09:13:40.235" v="4"/>
        <pc:sldMkLst>
          <pc:docMk/>
          <pc:sldMk cId="3747398874" sldId="431"/>
        </pc:sldMkLst>
        <pc:picChg chg="mod">
          <ac:chgData name="ORETANO Manuela (COMM)" userId="S::manuela.oretano@ec.europa.eu::c302b6c1-a6cf-48e9-bad6-372049ac2824" providerId="AD" clId="Web-{521D461A-7A0E-2844-0C4E-13DB6A0A1CA1}" dt="2024-07-17T09:13:31.719" v="1" actId="1076"/>
          <ac:picMkLst>
            <pc:docMk/>
            <pc:sldMk cId="3747398874" sldId="431"/>
            <ac:picMk id="12" creationId="{00000000-0000-0000-0000-000000000000}"/>
          </ac:picMkLst>
        </pc:picChg>
      </pc:sldChg>
    </pc:docChg>
  </pc:docChgLst>
  <pc:docChgLst>
    <pc:chgData name="ORETANO Manuela (COMM)" userId="S::manuela.oretano@ec.europa.eu::c302b6c1-a6cf-48e9-bad6-372049ac2824" providerId="AD" clId="Web-{6803A873-F8F9-7547-1AD6-049B000FA79C}"/>
    <pc:docChg chg="modSld">
      <pc:chgData name="ORETANO Manuela (COMM)" userId="S::manuela.oretano@ec.europa.eu::c302b6c1-a6cf-48e9-bad6-372049ac2824" providerId="AD" clId="Web-{6803A873-F8F9-7547-1AD6-049B000FA79C}" dt="2025-01-10T11:48:06.207" v="2"/>
      <pc:docMkLst>
        <pc:docMk/>
      </pc:docMkLst>
      <pc:sldChg chg="modSp">
        <pc:chgData name="ORETANO Manuela (COMM)" userId="S::manuela.oretano@ec.europa.eu::c302b6c1-a6cf-48e9-bad6-372049ac2824" providerId="AD" clId="Web-{6803A873-F8F9-7547-1AD6-049B000FA79C}" dt="2025-01-10T11:47:32.675" v="0"/>
        <pc:sldMkLst>
          <pc:docMk/>
          <pc:sldMk cId="3209097916" sldId="327"/>
        </pc:sldMkLst>
        <pc:picChg chg="mod">
          <ac:chgData name="ORETANO Manuela (COMM)" userId="S::manuela.oretano@ec.europa.eu::c302b6c1-a6cf-48e9-bad6-372049ac2824" providerId="AD" clId="Web-{6803A873-F8F9-7547-1AD6-049B000FA79C}" dt="2025-01-10T11:47:32.675" v="0"/>
          <ac:picMkLst>
            <pc:docMk/>
            <pc:sldMk cId="3209097916" sldId="327"/>
            <ac:picMk id="6" creationId="{00000000-0000-0000-0000-000000000000}"/>
          </ac:picMkLst>
        </pc:picChg>
      </pc:sldChg>
      <pc:sldChg chg="modSp">
        <pc:chgData name="ORETANO Manuela (COMM)" userId="S::manuela.oretano@ec.europa.eu::c302b6c1-a6cf-48e9-bad6-372049ac2824" providerId="AD" clId="Web-{6803A873-F8F9-7547-1AD6-049B000FA79C}" dt="2025-01-10T11:48:06.207" v="2"/>
        <pc:sldMkLst>
          <pc:docMk/>
          <pc:sldMk cId="4151216835" sldId="339"/>
        </pc:sldMkLst>
        <pc:picChg chg="mod">
          <ac:chgData name="ORETANO Manuela (COMM)" userId="S::manuela.oretano@ec.europa.eu::c302b6c1-a6cf-48e9-bad6-372049ac2824" providerId="AD" clId="Web-{6803A873-F8F9-7547-1AD6-049B000FA79C}" dt="2025-01-10T11:48:06.207" v="2"/>
          <ac:picMkLst>
            <pc:docMk/>
            <pc:sldMk cId="4151216835" sldId="339"/>
            <ac:picMk id="4" creationId="{00000000-0000-0000-0000-000000000000}"/>
          </ac:picMkLst>
        </pc:picChg>
      </pc:sldChg>
      <pc:sldChg chg="modSp">
        <pc:chgData name="ORETANO Manuela (COMM)" userId="S::manuela.oretano@ec.europa.eu::c302b6c1-a6cf-48e9-bad6-372049ac2824" providerId="AD" clId="Web-{6803A873-F8F9-7547-1AD6-049B000FA79C}" dt="2025-01-10T11:47:53.973" v="1"/>
        <pc:sldMkLst>
          <pc:docMk/>
          <pc:sldMk cId="1034728412" sldId="352"/>
        </pc:sldMkLst>
        <pc:picChg chg="mod">
          <ac:chgData name="ORETANO Manuela (COMM)" userId="S::manuela.oretano@ec.europa.eu::c302b6c1-a6cf-48e9-bad6-372049ac2824" providerId="AD" clId="Web-{6803A873-F8F9-7547-1AD6-049B000FA79C}" dt="2025-01-10T11:47:53.973" v="1"/>
          <ac:picMkLst>
            <pc:docMk/>
            <pc:sldMk cId="1034728412" sldId="352"/>
            <ac:picMk id="15" creationId="{2F9512DC-1BC8-204B-B55A-31E4CAAF6952}"/>
          </ac:picMkLst>
        </pc:picChg>
      </pc:sldChg>
    </pc:docChg>
  </pc:docChgLst>
  <pc:docChgLst>
    <pc:chgData name="ORETANO Manuela (COMM)" userId="c302b6c1-a6cf-48e9-bad6-372049ac2824" providerId="ADAL" clId="{D89275D4-670A-421B-A4FC-D097376BDB2B}"/>
    <pc:docChg chg="modSld">
      <pc:chgData name="ORETANO Manuela (COMM)" userId="c302b6c1-a6cf-48e9-bad6-372049ac2824" providerId="ADAL" clId="{D89275D4-670A-421B-A4FC-D097376BDB2B}" dt="2025-01-31T09:10:16.438" v="0" actId="14826"/>
      <pc:docMkLst>
        <pc:docMk/>
      </pc:docMkLst>
      <pc:sldChg chg="modSp">
        <pc:chgData name="ORETANO Manuela (COMM)" userId="c302b6c1-a6cf-48e9-bad6-372049ac2824" providerId="ADAL" clId="{D89275D4-670A-421B-A4FC-D097376BDB2B}" dt="2025-01-31T09:10:16.438" v="0" actId="14826"/>
        <pc:sldMkLst>
          <pc:docMk/>
          <pc:sldMk cId="3562266476" sldId="314"/>
        </pc:sldMkLst>
        <pc:picChg chg="mod">
          <ac:chgData name="ORETANO Manuela (COMM)" userId="c302b6c1-a6cf-48e9-bad6-372049ac2824" providerId="ADAL" clId="{D89275D4-670A-421B-A4FC-D097376BDB2B}" dt="2025-01-31T09:10:16.438" v="0" actId="14826"/>
          <ac:picMkLst>
            <pc:docMk/>
            <pc:sldMk cId="3562266476" sldId="314"/>
            <ac:picMk id="3" creationId="{AB808F3E-41DF-F3FB-68F9-0EC022FA6A8F}"/>
          </ac:picMkLst>
        </pc:picChg>
      </pc:sldChg>
    </pc:docChg>
  </pc:docChgLst>
  <pc:docChgLst>
    <pc:chgData name="ORETANO Manuela (COMM)" userId="S::manuela.oretano@ec.europa.eu::c302b6c1-a6cf-48e9-bad6-372049ac2824" providerId="AD" clId="Web-{E8E448B7-766B-5BF4-9241-0144F333604D}"/>
    <pc:docChg chg="modSld">
      <pc:chgData name="ORETANO Manuela (COMM)" userId="S::manuela.oretano@ec.europa.eu::c302b6c1-a6cf-48e9-bad6-372049ac2824" providerId="AD" clId="Web-{E8E448B7-766B-5BF4-9241-0144F333604D}" dt="2024-07-16T12:23:04.119" v="1"/>
      <pc:docMkLst>
        <pc:docMk/>
      </pc:docMkLst>
      <pc:sldChg chg="modNotes">
        <pc:chgData name="ORETANO Manuela (COMM)" userId="S::manuela.oretano@ec.europa.eu::c302b6c1-a6cf-48e9-bad6-372049ac2824" providerId="AD" clId="Web-{E8E448B7-766B-5BF4-9241-0144F333604D}" dt="2024-07-16T12:23:04.119" v="1"/>
        <pc:sldMkLst>
          <pc:docMk/>
          <pc:sldMk cId="2950166645" sldId="437"/>
        </pc:sldMkLst>
      </pc:sldChg>
    </pc:docChg>
  </pc:docChgLst>
  <pc:docChgLst>
    <pc:chgData name="PEKONEN Essi (COMM)" userId="S::essi.pekonen@ec.europa.eu::faa4a04e-b659-4410-aa26-bf3b85a833eb" providerId="AD" clId="Web-{828D99DB-8F53-D127-43F5-89BB991EBBE7}"/>
    <pc:docChg chg="delSld modSection">
      <pc:chgData name="PEKONEN Essi (COMM)" userId="S::essi.pekonen@ec.europa.eu::faa4a04e-b659-4410-aa26-bf3b85a833eb" providerId="AD" clId="Web-{828D99DB-8F53-D127-43F5-89BB991EBBE7}" dt="2024-07-03T08:15:34.321" v="2"/>
      <pc:docMkLst>
        <pc:docMk/>
      </pc:docMkLst>
      <pc:sldChg chg="del">
        <pc:chgData name="PEKONEN Essi (COMM)" userId="S::essi.pekonen@ec.europa.eu::faa4a04e-b659-4410-aa26-bf3b85a833eb" providerId="AD" clId="Web-{828D99DB-8F53-D127-43F5-89BB991EBBE7}" dt="2024-07-03T08:15:32.790" v="1"/>
        <pc:sldMkLst>
          <pc:docMk/>
          <pc:sldMk cId="2298217229" sldId="257"/>
        </pc:sldMkLst>
      </pc:sldChg>
      <pc:sldChg chg="del">
        <pc:chgData name="PEKONEN Essi (COMM)" userId="S::essi.pekonen@ec.europa.eu::faa4a04e-b659-4410-aa26-bf3b85a833eb" providerId="AD" clId="Web-{828D99DB-8F53-D127-43F5-89BB991EBBE7}" dt="2024-07-03T08:15:31.462" v="0"/>
        <pc:sldMkLst>
          <pc:docMk/>
          <pc:sldMk cId="3066518217" sldId="432"/>
        </pc:sldMkLst>
      </pc:sldChg>
      <pc:sldChg chg="del">
        <pc:chgData name="PEKONEN Essi (COMM)" userId="S::essi.pekonen@ec.europa.eu::faa4a04e-b659-4410-aa26-bf3b85a833eb" providerId="AD" clId="Web-{828D99DB-8F53-D127-43F5-89BB991EBBE7}" dt="2024-07-03T08:15:34.321" v="2"/>
        <pc:sldMkLst>
          <pc:docMk/>
          <pc:sldMk cId="2006266051" sldId="433"/>
        </pc:sldMkLst>
      </pc:sldChg>
    </pc:docChg>
  </pc:docChgLst>
  <pc:docChgLst>
    <pc:chgData name="ORETANO Manuela (COMM)" userId="S::manuela.oretano@ec.europa.eu::c302b6c1-a6cf-48e9-bad6-372049ac2824" providerId="AD" clId="Web-{50AA0518-8D76-4645-594D-89A6DF143A4F}"/>
    <pc:docChg chg="delSld modSld modSection">
      <pc:chgData name="ORETANO Manuela (COMM)" userId="S::manuela.oretano@ec.europa.eu::c302b6c1-a6cf-48e9-bad6-372049ac2824" providerId="AD" clId="Web-{50AA0518-8D76-4645-594D-89A6DF143A4F}" dt="2024-07-15T14:04:40.644" v="10" actId="20577"/>
      <pc:docMkLst>
        <pc:docMk/>
      </pc:docMkLst>
      <pc:sldChg chg="modSp">
        <pc:chgData name="ORETANO Manuela (COMM)" userId="S::manuela.oretano@ec.europa.eu::c302b6c1-a6cf-48e9-bad6-372049ac2824" providerId="AD" clId="Web-{50AA0518-8D76-4645-594D-89A6DF143A4F}" dt="2024-07-15T14:04:40.644" v="10" actId="20577"/>
        <pc:sldMkLst>
          <pc:docMk/>
          <pc:sldMk cId="3644421212" sldId="342"/>
        </pc:sldMkLst>
        <pc:spChg chg="mod">
          <ac:chgData name="ORETANO Manuela (COMM)" userId="S::manuela.oretano@ec.europa.eu::c302b6c1-a6cf-48e9-bad6-372049ac2824" providerId="AD" clId="Web-{50AA0518-8D76-4645-594D-89A6DF143A4F}" dt="2024-07-15T14:04:40.644" v="10" actId="20577"/>
          <ac:spMkLst>
            <pc:docMk/>
            <pc:sldMk cId="3644421212" sldId="342"/>
            <ac:spMk id="3" creationId="{00000000-0000-0000-0000-000000000000}"/>
          </ac:spMkLst>
        </pc:spChg>
      </pc:sldChg>
      <pc:sldChg chg="modNotes">
        <pc:chgData name="ORETANO Manuela (COMM)" userId="S::manuela.oretano@ec.europa.eu::c302b6c1-a6cf-48e9-bad6-372049ac2824" providerId="AD" clId="Web-{50AA0518-8D76-4645-594D-89A6DF143A4F}" dt="2024-07-15T14:00:05.571" v="2"/>
        <pc:sldMkLst>
          <pc:docMk/>
          <pc:sldMk cId="1225291961" sldId="408"/>
        </pc:sldMkLst>
      </pc:sldChg>
      <pc:sldChg chg="del">
        <pc:chgData name="ORETANO Manuela (COMM)" userId="S::manuela.oretano@ec.europa.eu::c302b6c1-a6cf-48e9-bad6-372049ac2824" providerId="AD" clId="Web-{50AA0518-8D76-4645-594D-89A6DF143A4F}" dt="2024-07-15T14:00:44.854" v="3"/>
        <pc:sldMkLst>
          <pc:docMk/>
          <pc:sldMk cId="709964528" sldId="409"/>
        </pc:sldMkLst>
      </pc:sldChg>
      <pc:sldChg chg="modNotes">
        <pc:chgData name="ORETANO Manuela (COMM)" userId="S::manuela.oretano@ec.europa.eu::c302b6c1-a6cf-48e9-bad6-372049ac2824" providerId="AD" clId="Web-{50AA0518-8D76-4645-594D-89A6DF143A4F}" dt="2024-07-15T14:03:18" v="7"/>
        <pc:sldMkLst>
          <pc:docMk/>
          <pc:sldMk cId="2950166645" sldId="437"/>
        </pc:sldMkLst>
      </pc:sldChg>
    </pc:docChg>
  </pc:docChgLst>
  <pc:docChgLst>
    <pc:chgData name="ORETANO Manuela (COMM)" userId="S::manuela.oretano@ec.europa.eu::c302b6c1-a6cf-48e9-bad6-372049ac2824" providerId="AD" clId="Web-{2BF9C4A0-5F76-F583-6AE0-22D63C080489}"/>
    <pc:docChg chg="modSld">
      <pc:chgData name="ORETANO Manuela (COMM)" userId="S::manuela.oretano@ec.europa.eu::c302b6c1-a6cf-48e9-bad6-372049ac2824" providerId="AD" clId="Web-{2BF9C4A0-5F76-F583-6AE0-22D63C080489}" dt="2025-05-02T15:20:22.972" v="4"/>
      <pc:docMkLst>
        <pc:docMk/>
      </pc:docMkLst>
      <pc:sldChg chg="modNotes">
        <pc:chgData name="ORETANO Manuela (COMM)" userId="S::manuela.oretano@ec.europa.eu::c302b6c1-a6cf-48e9-bad6-372049ac2824" providerId="AD" clId="Web-{2BF9C4A0-5F76-F583-6AE0-22D63C080489}" dt="2025-05-02T15:20:22.972" v="4"/>
        <pc:sldMkLst>
          <pc:docMk/>
          <pc:sldMk cId="3562266476" sldId="314"/>
        </pc:sldMkLst>
      </pc:sldChg>
    </pc:docChg>
  </pc:docChgLst>
</pc:chgInfo>
</file>

<file path=ppt/diagrams/_rels/data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ata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ata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rawing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dgm:spPr>
        <a:solidFill>
          <a:srgbClr val="005674">
            <a:alpha val="50000"/>
          </a:srgbClr>
        </a:solidFill>
      </dgm:spPr>
      <dgm:t>
        <a:bodyPr/>
        <a:lstStyle/>
        <a:p>
          <a:r>
            <a:rPr lang="en-US" b="1" dirty="0"/>
            <a:t>LES 24 LANGUES OFFICIELLES DE L’UE</a:t>
          </a:r>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dgm:spPr/>
      <dgm:t>
        <a:bodyPr/>
        <a:lstStyle/>
        <a:p>
          <a:r>
            <a:rPr lang="fr-FR" b="1" dirty="0"/>
            <a:t>Langues slaves :</a:t>
          </a:r>
          <a:r>
            <a:rPr lang="fr-FR" b="0" dirty="0"/>
            <a:t> le bulgare, le tchèque, le croate, le polonais, le slovaque et le slovène</a:t>
          </a:r>
          <a:endParaRPr lang="en-US" b="0" dirty="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dgm:spPr>
        <a:solidFill>
          <a:schemeClr val="accent2">
            <a:lumMod val="75000"/>
            <a:alpha val="50000"/>
          </a:schemeClr>
        </a:solidFill>
      </dgm:spPr>
      <dgm:t>
        <a:bodyPr/>
        <a:lstStyle/>
        <a:p>
          <a:r>
            <a:rPr lang="fr-FR" b="1" dirty="0"/>
            <a:t>Langues germaniques :</a:t>
          </a:r>
          <a:r>
            <a:rPr lang="fr-FR" b="0" dirty="0"/>
            <a:t> le danois, l’allemand, l’anglais, le néerlandais et le suédois</a:t>
          </a:r>
          <a:endParaRPr lang="en-US" b="0"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dgm:spPr/>
      <dgm:t>
        <a:bodyPr/>
        <a:lstStyle/>
        <a:p>
          <a:r>
            <a:rPr lang="fr-FR" b="1" dirty="0"/>
            <a:t>Langues romanes : </a:t>
          </a:r>
          <a:r>
            <a:rPr lang="fr-FR" b="0" dirty="0"/>
            <a:t>l’espagnol, le français, l’italien, le portugais et le roumain</a:t>
          </a:r>
          <a:endParaRPr lang="en-US" b="0"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dgm:spPr>
        <a:solidFill>
          <a:srgbClr val="FFC000">
            <a:alpha val="50000"/>
          </a:srgbClr>
        </a:solidFill>
      </dgm:spPr>
      <dgm:t>
        <a:bodyPr/>
        <a:lstStyle/>
        <a:p>
          <a:r>
            <a:rPr lang="fr-FR" b="1" dirty="0"/>
            <a:t>Autres : </a:t>
          </a:r>
          <a:r>
            <a:rPr lang="fr-FR" b="0" dirty="0"/>
            <a:t>l’estonien et le finnois, le grec, l’irlandais, le lituanien et le letton, le hongrois, le maltais</a:t>
          </a:r>
          <a:endParaRPr lang="en-US" b="0"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76352" custScaleY="69706" custLinFactNeighborX="-353" custLinFactNeighborY="-1761"/>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fr-FR" sz="1700" dirty="0">
              <a:solidFill>
                <a:schemeClr val="tx1"/>
              </a:solidFill>
            </a:rPr>
            <a:t>représente les gouvernements des pays de l’UE</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fr-FR" sz="1700" dirty="0">
              <a:solidFill>
                <a:schemeClr val="tx1"/>
              </a:solidFill>
            </a:rPr>
            <a:t>rassemble les ministres des pays de l’UE pour qu’ils discutent des problématiques européennes (agriculture, affaires étrangères, justice, etc.)</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fr-FR" sz="1700" dirty="0">
              <a:solidFill>
                <a:schemeClr val="tx1"/>
              </a:solidFill>
            </a:rPr>
            <a:t>prend des décisions et adopte les lois avec le Parlement européen</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fr-FR" sz="1700" dirty="0">
              <a:solidFill>
                <a:schemeClr val="tx1"/>
              </a:solidFill>
            </a:rPr>
            <a:t>fonctionne sur le principe d’une présidence tournante - tous les six mois, un pays de l’UE différent siège à la tête du Conseil de l’UE</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en-US" sz="1700" dirty="0" err="1">
              <a:solidFill>
                <a:schemeClr val="tx1"/>
              </a:solidFill>
            </a:rPr>
            <a:t>siège</a:t>
          </a:r>
          <a:r>
            <a:rPr lang="en-US" sz="1700" dirty="0">
              <a:solidFill>
                <a:schemeClr val="tx1"/>
              </a:solidFill>
            </a:rPr>
            <a:t> à </a:t>
          </a:r>
          <a:r>
            <a:rPr lang="en-US" sz="1700" dirty="0" err="1">
              <a:solidFill>
                <a:schemeClr val="tx1"/>
              </a:solidFill>
            </a:rPr>
            <a:t>Bruxelles</a:t>
          </a:r>
          <a:r>
            <a:rPr lang="en-US" sz="1700" dirty="0">
              <a:solidFill>
                <a:schemeClr val="tx1"/>
              </a:solidFill>
            </a:rPr>
            <a:t> </a:t>
          </a:r>
          <a:r>
            <a:rPr lang="en-US" sz="1700" dirty="0" err="1">
              <a:solidFill>
                <a:schemeClr val="tx1"/>
              </a:solidFill>
            </a:rPr>
            <a:t>ou</a:t>
          </a:r>
          <a:r>
            <a:rPr lang="en-US" sz="1700" dirty="0">
              <a:solidFill>
                <a:schemeClr val="tx1"/>
              </a:solidFill>
            </a:rPr>
            <a:t> à Luxembourg</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fr-FR" sz="1700" dirty="0">
              <a:solidFill>
                <a:schemeClr val="tx1"/>
              </a:solidFill>
            </a:rPr>
            <a:t>représente les intérêts communs de l’UE</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fr-FR" sz="1600" dirty="0">
              <a:solidFill>
                <a:schemeClr val="tx1"/>
              </a:solidFill>
            </a:rPr>
            <a:t>est composée d’un président ainsi que d’un commissaire par État membre, chacun étant chargé d’un domaine bien précis</a:t>
          </a:r>
          <a:endParaRPr lang="en-IE" sz="16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fr-FR" sz="1700" dirty="0">
              <a:solidFill>
                <a:schemeClr val="tx1"/>
              </a:solidFill>
            </a:rPr>
            <a:t>propose des nouvelles lois et programmes</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fr-FR" sz="1700" dirty="0">
              <a:solidFill>
                <a:schemeClr val="tx1"/>
              </a:solidFill>
            </a:rPr>
            <a:t>est élue par le Parlement européen pour </a:t>
          </a:r>
          <a:r>
            <a:rPr lang="fr-FR" sz="1700">
              <a:solidFill>
                <a:schemeClr val="tx1"/>
              </a:solidFill>
            </a:rPr>
            <a:t>cinq ans</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EEF750D7-BAFF-4755-B645-2048F6C9B9D6}">
      <dgm:prSet custT="1"/>
      <dgm:spPr>
        <a:solidFill>
          <a:srgbClr val="FFC000"/>
        </a:solidFill>
      </dgm:spPr>
      <dgm:t>
        <a:bodyPr/>
        <a:lstStyle/>
        <a:p>
          <a:pPr rtl="0"/>
          <a:r>
            <a:rPr lang="fr-FR" sz="1700" dirty="0">
              <a:solidFill>
                <a:schemeClr val="tx1"/>
              </a:solidFill>
            </a:rPr>
            <a:t>est la gardienne des traités</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fr-FR" sz="1700" dirty="0">
              <a:solidFill>
                <a:schemeClr val="tx1"/>
              </a:solidFill>
            </a:rPr>
            <a:t>est implantée à Bruxelles et Luxembourg</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B8912B1B-6380-4D71-92B6-698FA14E6CF1}">
      <dgm:prSet custT="1"/>
      <dgm:spPr>
        <a:solidFill>
          <a:srgbClr val="FFC000"/>
        </a:solidFill>
      </dgm:spPr>
      <dgm:t>
        <a:bodyPr/>
        <a:lstStyle/>
        <a:p>
          <a:pPr rtl="0"/>
          <a:r>
            <a:rPr lang="fr-FR" sz="1700" dirty="0">
              <a:solidFill>
                <a:schemeClr val="tx1"/>
              </a:solidFill>
            </a:rPr>
            <a:t>gère les politiques et le budget de l’UE</a:t>
          </a:r>
          <a:endParaRPr lang="en-IE" sz="1700" dirty="0">
            <a:solidFill>
              <a:schemeClr val="tx1"/>
            </a:solidFill>
          </a:endParaRPr>
        </a:p>
      </dgm:t>
    </dgm:pt>
    <dgm:pt modelId="{A3DAE11E-C8B9-4D1A-8BD0-CEECE1C3BCC6}" type="sibTrans" cxnId="{5AA77FAD-1E53-4CF4-9E64-2352CDA8B9B9}">
      <dgm:prSet/>
      <dgm:spPr/>
      <dgm:t>
        <a:bodyPr/>
        <a:lstStyle/>
        <a:p>
          <a:endParaRPr lang="en-US"/>
        </a:p>
      </dgm:t>
    </dgm:pt>
    <dgm:pt modelId="{49DFD30F-A579-4BCE-AE62-577B4DE8765C}" type="parTrans" cxnId="{5AA77FAD-1E53-4CF4-9E64-2352CDA8B9B9}">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fr-FR" sz="1700" b="0" dirty="0">
              <a:solidFill>
                <a:schemeClr val="tx1"/>
              </a:solidFill>
            </a:rPr>
            <a:t>veille au suivi des lois de l’UE</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fr-FR" sz="1700" b="0">
              <a:solidFill>
                <a:schemeClr val="tx1"/>
              </a:solidFill>
            </a:rPr>
            <a:t>s’assure du respect des lois de l’UE par tous ses États membres</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fr-FR" sz="1700" b="0">
              <a:solidFill>
                <a:schemeClr val="tx1"/>
              </a:solidFill>
            </a:rPr>
            <a:t>conseille les cours nationales sur l’interprétation de ces lois</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fr-FR" sz="1700" b="0">
              <a:solidFill>
                <a:schemeClr val="tx1"/>
              </a:solidFill>
            </a:rPr>
            <a:t>sanctionne les pays s’ils ne respectent pas les lois de l’UE</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fr-FR" sz="1700" b="0" dirty="0">
              <a:solidFill>
                <a:schemeClr val="tx1"/>
              </a:solidFill>
            </a:rPr>
            <a:t>veille à ce que les lois respectent les droits fondamentaux (par ex. la liberté d’expression ou la liberté de la presse)</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fr-FR" sz="1700" b="0">
              <a:solidFill>
                <a:schemeClr val="tx1"/>
              </a:solidFill>
            </a:rPr>
            <a:t>est composée d’un juge par pays de l’UE</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en-US" sz="1700" b="0" dirty="0" err="1">
              <a:solidFill>
                <a:schemeClr val="tx1"/>
              </a:solidFill>
            </a:rPr>
            <a:t>siège</a:t>
          </a:r>
          <a:r>
            <a:rPr lang="en-US" sz="1700" b="0" dirty="0">
              <a:solidFill>
                <a:schemeClr val="tx1"/>
              </a:solidFill>
            </a:rPr>
            <a:t> à Luxembourg</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fr-FR" sz="1800" b="0" dirty="0">
              <a:solidFill>
                <a:schemeClr val="tx1"/>
              </a:solidFill>
            </a:rPr>
            <a:t>vérifie que le budget de l’UE a été correctement dépensé</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fr-FR" sz="1800" b="0" dirty="0">
              <a:solidFill>
                <a:schemeClr val="tx1"/>
              </a:solidFill>
            </a:rPr>
            <a:t>signale les cas de fraude, de corruption ou toute autre activité illégale</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fr-FR" sz="1800" b="0" dirty="0">
              <a:solidFill>
                <a:schemeClr val="tx1"/>
              </a:solidFill>
            </a:rPr>
            <a:t>conseille les dirigeants européens pour optimiser leurs dépenses</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fr-FR" sz="1800" b="0" dirty="0">
              <a:solidFill>
                <a:schemeClr val="tx1"/>
              </a:solidFill>
            </a:rPr>
            <a:t>ses membres sont nommés par le Conseil pour un mandat de six ans</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fr-FR" sz="1700" dirty="0">
              <a:solidFill>
                <a:schemeClr val="tx1"/>
              </a:solidFill>
            </a:rPr>
            <a:t>dirige les politiques économique et monétaire de l’UE</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fr-FR" sz="1700">
              <a:solidFill>
                <a:schemeClr val="tx1"/>
              </a:solidFill>
            </a:rPr>
            <a:t>gère la monnaie européenne - l’euro</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fr-FR" sz="1700" dirty="0">
              <a:solidFill>
                <a:schemeClr val="tx1"/>
              </a:solidFill>
            </a:rPr>
            <a:t>est responsable de la stabilité des prix et du cours de l’euro</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fr-FR" sz="1700">
              <a:solidFill>
                <a:schemeClr val="tx1"/>
              </a:solidFill>
            </a:rPr>
            <a:t>fixe les taux d’intérêt pour la zone euro</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fr-FR" sz="1700">
              <a:solidFill>
                <a:schemeClr val="tx1"/>
              </a:solidFill>
            </a:rPr>
            <a:t>travaille avec les banques centrales nationales des pays de l’UE</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fr-FR" sz="1700">
              <a:solidFill>
                <a:schemeClr val="tx1"/>
              </a:solidFill>
            </a:rPr>
            <a:t>est composée de six membres nommés par le Conseil pour un mandat de huit ans non renouvelable</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en-US" sz="1700" dirty="0" err="1">
              <a:solidFill>
                <a:schemeClr val="tx1"/>
              </a:solidFill>
            </a:rPr>
            <a:t>siège</a:t>
          </a:r>
          <a:r>
            <a:rPr lang="en-US" sz="1700" dirty="0">
              <a:solidFill>
                <a:schemeClr val="tx1"/>
              </a:solidFill>
            </a:rPr>
            <a:t> à </a:t>
          </a:r>
          <a:r>
            <a:rPr lang="en-US" sz="1700" dirty="0" err="1">
              <a:solidFill>
                <a:schemeClr val="tx1"/>
              </a:solidFill>
            </a:rPr>
            <a:t>Francfort</a:t>
          </a:r>
          <a:r>
            <a:rPr lang="en-US" sz="1700" dirty="0">
              <a:solidFill>
                <a:schemeClr val="tx1"/>
              </a:solidFill>
            </a:rPr>
            <a:t> (</a:t>
          </a:r>
          <a:r>
            <a:rPr lang="en-US" sz="1700" dirty="0" err="1">
              <a:solidFill>
                <a:schemeClr val="tx1"/>
              </a:solidFill>
            </a:rPr>
            <a:t>Allemagne</a:t>
          </a:r>
          <a:r>
            <a:rPr lang="en-US" sz="1700" dirty="0">
              <a:solidFill>
                <a:schemeClr val="tx1"/>
              </a:solidFill>
            </a:rPr>
            <a:t>)</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4_2" csCatId="accent4" phldr="1"/>
      <dgm:spPr/>
      <dgm:t>
        <a:bodyPr/>
        <a:lstStyle/>
        <a:p>
          <a:endParaRPr lang="en-US"/>
        </a:p>
      </dgm:t>
    </dgm:pt>
    <dgm:pt modelId="{5483B900-F507-4D16-AFC0-AFA0AD5B68A9}">
      <dgm:prSet phldrT="[Text]" phldr="0" custT="1"/>
      <dgm:spPr>
        <a:solidFill>
          <a:schemeClr val="accent4">
            <a:lumMod val="60000"/>
            <a:lumOff val="40000"/>
          </a:schemeClr>
        </a:solidFill>
        <a:ln>
          <a:solidFill>
            <a:schemeClr val="tx1"/>
          </a:solidFill>
        </a:ln>
      </dgm:spPr>
      <dgm:t>
        <a:bodyPr/>
        <a:lstStyle/>
        <a:p>
          <a:r>
            <a:rPr lang="en-US" sz="1800" b="0" dirty="0">
              <a:solidFill>
                <a:srgbClr val="000000"/>
              </a:solidFill>
              <a:latin typeface="Calibri"/>
              <a:ea typeface="Calibri"/>
              <a:cs typeface="Calibri"/>
            </a:rPr>
            <a:t>Initiative </a:t>
          </a:r>
          <a:r>
            <a:rPr lang="en-US" sz="1800" b="0" dirty="0" err="1">
              <a:solidFill>
                <a:srgbClr val="000000"/>
              </a:solidFill>
              <a:latin typeface="Calibri"/>
              <a:ea typeface="Calibri"/>
              <a:cs typeface="Calibri"/>
            </a:rPr>
            <a:t>citoyenne</a:t>
          </a:r>
          <a:r>
            <a:rPr lang="en-US" sz="1800" b="0" dirty="0">
              <a:solidFill>
                <a:srgbClr val="000000"/>
              </a:solidFill>
              <a:latin typeface="Calibri"/>
              <a:ea typeface="Calibri"/>
              <a:cs typeface="Calibri"/>
            </a:rPr>
            <a:t> </a:t>
          </a:r>
          <a:r>
            <a:rPr lang="en-US" sz="1800" b="0" dirty="0" err="1">
              <a:solidFill>
                <a:srgbClr val="000000"/>
              </a:solidFill>
              <a:latin typeface="Calibri"/>
              <a:ea typeface="Calibri"/>
              <a:cs typeface="Calibri"/>
            </a:rPr>
            <a:t>européenne</a:t>
          </a:r>
          <a:endParaRPr lang="en-US" sz="1800" dirty="0" err="1"/>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chemeClr val="accent4">
            <a:lumMod val="60000"/>
            <a:lumOff val="40000"/>
          </a:schemeClr>
        </a:solidFill>
        <a:ln>
          <a:solidFill>
            <a:schemeClr val="tx1"/>
          </a:solidFill>
        </a:ln>
      </dgm:spPr>
      <dgm:t>
        <a:bodyPr/>
        <a:lstStyle/>
        <a:p>
          <a:r>
            <a:rPr lang="en-US" sz="1800" dirty="0">
              <a:solidFill>
                <a:srgbClr val="000000"/>
              </a:solidFill>
            </a:rPr>
            <a:t>Semaine européenne de la jeunesse</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phldr="0" custT="1"/>
      <dgm:spPr>
        <a:solidFill>
          <a:schemeClr val="accent4">
            <a:lumMod val="60000"/>
            <a:lumOff val="40000"/>
          </a:schemeClr>
        </a:solidFill>
        <a:ln>
          <a:solidFill>
            <a:schemeClr val="tx1"/>
          </a:solidFill>
        </a:ln>
      </dgm:spPr>
      <dgm:t>
        <a:bodyPr/>
        <a:lstStyle/>
        <a:p>
          <a:pPr rtl="0"/>
          <a:r>
            <a:rPr lang="en-IE" sz="1800" noProof="0" dirty="0">
              <a:solidFill>
                <a:srgbClr val="000000"/>
              </a:solidFill>
            </a:rPr>
            <a:t>EYE (Rencontre des Jeunes Européens)</a:t>
          </a:r>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phldr="0" custT="1"/>
      <dgm:spPr>
        <a:solidFill>
          <a:schemeClr val="accent4">
            <a:lumMod val="60000"/>
            <a:lumOff val="40000"/>
          </a:schemeClr>
        </a:solidFill>
        <a:ln>
          <a:solidFill>
            <a:schemeClr val="tx1"/>
          </a:solidFill>
        </a:ln>
      </dgm:spPr>
      <dgm:t>
        <a:bodyPr/>
        <a:lstStyle/>
        <a:p>
          <a:r>
            <a:rPr lang="en-US" sz="1800" dirty="0" err="1">
              <a:solidFill>
                <a:srgbClr val="000000"/>
              </a:solidFill>
              <a:latin typeface="Calibri"/>
              <a:ea typeface="Calibri"/>
              <a:cs typeface="Calibri"/>
            </a:rPr>
            <a:t>Votre</a:t>
          </a:r>
          <a:r>
            <a:rPr lang="en-US" sz="1800" dirty="0">
              <a:solidFill>
                <a:srgbClr val="000000"/>
              </a:solidFill>
              <a:latin typeface="Calibri"/>
              <a:ea typeface="Calibri"/>
              <a:cs typeface="Calibri"/>
            </a:rPr>
            <a:t> Europe, </a:t>
          </a:r>
          <a:r>
            <a:rPr lang="en-US" sz="1800" dirty="0" err="1">
              <a:solidFill>
                <a:srgbClr val="000000"/>
              </a:solidFill>
              <a:latin typeface="Calibri"/>
              <a:ea typeface="Calibri"/>
              <a:cs typeface="Calibri"/>
            </a:rPr>
            <a:t>votre</a:t>
          </a:r>
          <a:r>
            <a:rPr lang="en-US" sz="1800" dirty="0">
              <a:solidFill>
                <a:srgbClr val="000000"/>
              </a:solidFill>
              <a:latin typeface="Calibri"/>
              <a:ea typeface="Calibri"/>
              <a:cs typeface="Calibri"/>
            </a:rPr>
            <a:t> </a:t>
          </a:r>
          <a:r>
            <a:rPr lang="en-US" sz="1800" dirty="0" err="1">
              <a:solidFill>
                <a:srgbClr val="000000"/>
              </a:solidFill>
              <a:latin typeface="Calibri"/>
              <a:ea typeface="Calibri"/>
              <a:cs typeface="Calibri"/>
            </a:rPr>
            <a:t>avis</a:t>
          </a:r>
          <a:r>
            <a:rPr lang="en-US" sz="1800" dirty="0">
              <a:solidFill>
                <a:srgbClr val="000000"/>
              </a:solidFill>
              <a:latin typeface="Calibri"/>
              <a:ea typeface="Calibri"/>
              <a:cs typeface="Calibri"/>
            </a:rPr>
            <a:t>!</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rotWithShape="1">
          <a:blip xmlns:r="http://schemas.openxmlformats.org/officeDocument/2006/relationships" r:embed="rId1"/>
          <a:srcRect/>
          <a:stretch>
            <a:fillRect l="-12000" r="-12000"/>
          </a:stretch>
        </a:blipFill>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rotWithShape="1">
          <a:blip xmlns:r="http://schemas.openxmlformats.org/officeDocument/2006/relationships" r:embed="rId2"/>
          <a:srcRect/>
          <a:stretch>
            <a:fillRect l="-5000" r="-5000"/>
          </a:stretch>
        </a:blipFill>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rotWithShape="1">
          <a:blip xmlns:r="http://schemas.openxmlformats.org/officeDocument/2006/relationships" r:embed="rId3"/>
          <a:srcRect/>
          <a:stretch>
            <a:fillRect l="-5000" r="-5000"/>
          </a:stretch>
        </a:blipFill>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rotWithShape="1">
          <a:blip xmlns:r="http://schemas.openxmlformats.org/officeDocument/2006/relationships" r:embed="rId4"/>
          <a:srcRect/>
          <a:stretch>
            <a:fillRect t="-11000" b="-11000"/>
          </a:stretch>
        </a:blipFill>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fr-FR" b="0" dirty="0">
              <a:solidFill>
                <a:schemeClr val="bg1"/>
              </a:solidFill>
            </a:rPr>
            <a:t>Dispositif de garantie pour la jeunesse</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dirty="0"/>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fr-FR" dirty="0"/>
            <a:t>Corps européen de solidarité</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Discover 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fr-FR" b="0" dirty="0"/>
            <a:t>Accès aux soins de santé</a:t>
          </a:r>
          <a:endParaRPr lang="en-US" b="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fr-FR" b="0" dirty="0"/>
            <a:t>Droits des passagers</a:t>
          </a:r>
          <a:endParaRPr lang="en-US" b="0"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fr-FR" b="0" dirty="0"/>
            <a:t>Accès aux abonnements numériques</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fr-FR" b="0" dirty="0"/>
            <a:t>Itinérance gratuite</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fr-FR" sz="1600" b="0" dirty="0"/>
            <a:t>L’UE dans le monde</a:t>
          </a:r>
          <a:endParaRPr lang="en-US" sz="16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en-IE" sz="1600" dirty="0"/>
            <a:t>Participation</a:t>
          </a:r>
          <a:endParaRPr lang="en-US" sz="16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fr-FR" sz="1600" b="0" dirty="0"/>
            <a:t>Droits et sécurité des consommateurs</a:t>
          </a:r>
          <a:endParaRPr lang="en-US" sz="16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fr-FR" sz="1600" b="0" dirty="0"/>
            <a:t>Projets financés par l’Union européenne</a:t>
          </a:r>
          <a:endParaRPr lang="en-US" sz="16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fr-FR" sz="1600" b="0" dirty="0"/>
            <a:t>Protection de l'environnement</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en-US" sz="1800" b="0" dirty="0" err="1">
              <a:solidFill>
                <a:schemeClr val="bg1"/>
              </a:solidFill>
            </a:rPr>
            <a:t>Pacte</a:t>
          </a:r>
          <a:r>
            <a:rPr lang="en-US" sz="1800" b="0" dirty="0">
              <a:solidFill>
                <a:schemeClr val="bg1"/>
              </a:solidFill>
            </a:rPr>
            <a:t> </a:t>
          </a:r>
          <a:r>
            <a:rPr lang="en-US" sz="1800" b="0" dirty="0" err="1">
              <a:solidFill>
                <a:schemeClr val="bg1"/>
              </a:solidFill>
            </a:rPr>
            <a:t>vert</a:t>
          </a:r>
          <a:endParaRPr lang="en-US" sz="1800"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a:t>Instrument </a:t>
          </a:r>
        </a:p>
        <a:p>
          <a:r>
            <a:rPr lang="en-US" sz="1800" dirty="0"/>
            <a:t>« </a:t>
          </a:r>
          <a:r>
            <a:rPr lang="en-US" sz="1800" dirty="0" err="1"/>
            <a:t>NextGenerationEU</a:t>
          </a:r>
          <a:r>
            <a:rPr lang="en-US" sz="1800" dirty="0"/>
            <a:t> »</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en-US" sz="1800" dirty="0"/>
            <a:t>Transition </a:t>
          </a:r>
          <a:r>
            <a:rPr lang="en-US" sz="1800" dirty="0" err="1"/>
            <a:t>numérique</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en-US" sz="1800" dirty="0" err="1"/>
            <a:t>Égalité</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fr-FR" sz="1800" b="0" dirty="0">
              <a:solidFill>
                <a:schemeClr val="tx1"/>
              </a:solidFill>
            </a:rPr>
            <a:t>est la voix des citoyens européens</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fr-FR" sz="1800" b="0" dirty="0">
              <a:solidFill>
                <a:schemeClr val="tx1"/>
              </a:solidFill>
            </a:rPr>
            <a:t>est composé de membres originaires de toute l’UE, élus directement par les citoyens tous les cinq ans</a:t>
          </a:r>
          <a:endParaRPr lang="en-IE" sz="18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fr-FR" sz="1800" b="0" dirty="0">
              <a:solidFill>
                <a:schemeClr val="tx1"/>
              </a:solidFill>
            </a:rPr>
            <a:t>débat au sujet des nouvelles lois proposées par la Commission européenne</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fr-FR" sz="1800" b="0" dirty="0">
              <a:solidFill>
                <a:schemeClr val="tx1"/>
              </a:solidFill>
            </a:rPr>
            <a:t>modifie (si nécessaire) et adopte ces lois avec le Conseil</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fr-FR" sz="1800" b="0" dirty="0">
              <a:solidFill>
                <a:schemeClr val="tx1"/>
              </a:solidFill>
            </a:rPr>
            <a:t>élit le président de la Commission européenne</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fr-FR" sz="1800" b="0" dirty="0">
              <a:solidFill>
                <a:schemeClr val="tx1"/>
              </a:solidFill>
            </a:rPr>
            <a:t>approuve le budget de l’UE</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fr-FR" sz="1800" b="0" dirty="0">
              <a:solidFill>
                <a:schemeClr val="tx1"/>
              </a:solidFill>
            </a:rPr>
            <a:t>siège au moins 6 fois par an à Bruxelles (Belgique) et 12 fois à Strasbourg (France)</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fr-FR" sz="1800" b="0" dirty="0">
              <a:solidFill>
                <a:schemeClr val="tx1"/>
              </a:solidFill>
            </a:rPr>
            <a:t>réunit les chefs d’État et de gouvernement de chaque État membre de l’UE</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fr-FR" sz="1800" b="0" dirty="0">
              <a:solidFill>
                <a:schemeClr val="tx1"/>
              </a:solidFill>
            </a:rPr>
            <a:t>fixe les priorités principales de l’UE et ses objectifs stratégiques</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fr-FR" sz="1800" b="0" dirty="0">
              <a:solidFill>
                <a:schemeClr val="tx1"/>
              </a:solidFill>
            </a:rPr>
            <a:t>siège au moins quatre fois par an à Bruxelles (Belgique) ou à Luxembourg (Luxembourg) pour les sommets européens</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fr-FR" sz="1800" b="0" dirty="0">
              <a:solidFill>
                <a:schemeClr val="tx1"/>
              </a:solidFill>
            </a:rPr>
            <a:t>n’adopte pas les lois de l’UE</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300847" y="1722087"/>
          <a:ext cx="2536042" cy="2315294"/>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t>LES 24 LANGUES OFFICIELLES DE L’UE</a:t>
          </a:r>
        </a:p>
      </dsp:txBody>
      <dsp:txXfrm>
        <a:off x="3672242" y="2061154"/>
        <a:ext cx="1793252" cy="1637160"/>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b="1" kern="1200" dirty="0"/>
            <a:t>Langues slaves :</a:t>
          </a:r>
          <a:r>
            <a:rPr lang="fr-FR" sz="1500" b="0" kern="1200" dirty="0"/>
            <a:t> le bulgare, le tchèque, le croate, le polonais, le slovaque et le slovène</a:t>
          </a:r>
          <a:endParaRPr lang="en-US" sz="1500" b="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b="1" kern="1200" dirty="0"/>
            <a:t>Langues germaniques :</a:t>
          </a:r>
          <a:r>
            <a:rPr lang="fr-FR" sz="1500" b="0" kern="1200" dirty="0"/>
            <a:t> le danois, l’allemand, l’anglais, le néerlandais et le suédois</a:t>
          </a:r>
          <a:endParaRPr lang="en-US" sz="1500" b="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b="1" kern="1200" dirty="0"/>
            <a:t>Langues romanes : </a:t>
          </a:r>
          <a:r>
            <a:rPr lang="fr-FR" sz="1500" b="0" kern="1200" dirty="0"/>
            <a:t>l’espagnol, le français, l’italien, le portugais et le roumain</a:t>
          </a:r>
          <a:endParaRPr lang="en-US" sz="1500" b="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b="1" kern="1200" dirty="0"/>
            <a:t>Autres : </a:t>
          </a:r>
          <a:r>
            <a:rPr lang="fr-FR" sz="1500" b="0" kern="1200" dirty="0"/>
            <a:t>l’estonien et le finnois, le grec, l’irlandais, le lituanien et le letton, le hongrois, le maltais</a:t>
          </a:r>
          <a:endParaRPr lang="en-US" sz="1500" b="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représente les gouvernements des pays de l’UE</a:t>
          </a:r>
          <a:endParaRPr lang="en-IE" sz="1700" kern="1200" dirty="0">
            <a:solidFill>
              <a:schemeClr val="tx1"/>
            </a:solidFill>
          </a:endParaRPr>
        </a:p>
      </dsp:txBody>
      <dsp:txXfrm>
        <a:off x="53673" y="53673"/>
        <a:ext cx="3790288" cy="992148"/>
      </dsp:txXfrm>
    </dsp:sp>
    <dsp:sp modelId="{0573FA43-24D1-4D72-85C2-86103A7FCEF0}">
      <dsp:nvSpPr>
        <dsp:cNvPr id="0" name=""/>
        <dsp:cNvSpPr/>
      </dsp:nvSpPr>
      <dsp:spPr>
        <a:xfrm>
          <a:off x="0" y="1116010"/>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rassemble les ministres des pays de l’UE pour qu’ils discutent des problématiques européennes (agriculture, affaires étrangères, justice, etc.)</a:t>
          </a:r>
          <a:endParaRPr lang="en-IE" sz="1700" kern="1200" dirty="0">
            <a:solidFill>
              <a:schemeClr val="tx1"/>
            </a:solidFill>
          </a:endParaRPr>
        </a:p>
      </dsp:txBody>
      <dsp:txXfrm>
        <a:off x="53673" y="1169683"/>
        <a:ext cx="3790288" cy="992148"/>
      </dsp:txXfrm>
    </dsp:sp>
    <dsp:sp modelId="{050DFA99-827A-4EA5-8157-94CD9436E216}">
      <dsp:nvSpPr>
        <dsp:cNvPr id="0" name=""/>
        <dsp:cNvSpPr/>
      </dsp:nvSpPr>
      <dsp:spPr>
        <a:xfrm>
          <a:off x="0" y="2229862"/>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prend des décisions et adopte les lois avec le Parlement européen</a:t>
          </a:r>
          <a:endParaRPr lang="en-IE" sz="1700" kern="1200" dirty="0">
            <a:solidFill>
              <a:schemeClr val="tx1"/>
            </a:solidFill>
          </a:endParaRPr>
        </a:p>
      </dsp:txBody>
      <dsp:txXfrm>
        <a:off x="53673" y="2283535"/>
        <a:ext cx="3790288" cy="992148"/>
      </dsp:txXfrm>
    </dsp:sp>
    <dsp:sp modelId="{4F8DE995-AA6F-4DFE-8486-B480892B9757}">
      <dsp:nvSpPr>
        <dsp:cNvPr id="0" name=""/>
        <dsp:cNvSpPr/>
      </dsp:nvSpPr>
      <dsp:spPr>
        <a:xfrm>
          <a:off x="0" y="3343714"/>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fonctionne sur le principe d’une présidence tournante - tous les six mois, un pays de l’UE différent siège à la tête du Conseil de l’UE</a:t>
          </a:r>
          <a:endParaRPr lang="en-IE" sz="1700" kern="1200" dirty="0">
            <a:solidFill>
              <a:schemeClr val="tx1"/>
            </a:solidFill>
          </a:endParaRPr>
        </a:p>
      </dsp:txBody>
      <dsp:txXfrm>
        <a:off x="53673" y="3397387"/>
        <a:ext cx="3790288" cy="992148"/>
      </dsp:txXfrm>
    </dsp:sp>
    <dsp:sp modelId="{C7565D90-15C1-4236-9AEC-41345840738B}">
      <dsp:nvSpPr>
        <dsp:cNvPr id="0" name=""/>
        <dsp:cNvSpPr/>
      </dsp:nvSpPr>
      <dsp:spPr>
        <a:xfrm>
          <a:off x="0" y="4457566"/>
          <a:ext cx="3897634" cy="109949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siège</a:t>
          </a:r>
          <a:r>
            <a:rPr lang="en-US" sz="1700" kern="1200" dirty="0">
              <a:solidFill>
                <a:schemeClr val="tx1"/>
              </a:solidFill>
            </a:rPr>
            <a:t> à </a:t>
          </a:r>
          <a:r>
            <a:rPr lang="en-US" sz="1700" kern="1200" dirty="0" err="1">
              <a:solidFill>
                <a:schemeClr val="tx1"/>
              </a:solidFill>
            </a:rPr>
            <a:t>Bruxelles</a:t>
          </a:r>
          <a:r>
            <a:rPr lang="en-US" sz="1700" kern="1200" dirty="0">
              <a:solidFill>
                <a:schemeClr val="tx1"/>
              </a:solidFill>
            </a:rPr>
            <a:t> </a:t>
          </a:r>
          <a:r>
            <a:rPr lang="en-US" sz="1700" kern="1200" dirty="0" err="1">
              <a:solidFill>
                <a:schemeClr val="tx1"/>
              </a:solidFill>
            </a:rPr>
            <a:t>ou</a:t>
          </a:r>
          <a:r>
            <a:rPr lang="en-US" sz="1700" kern="1200" dirty="0">
              <a:solidFill>
                <a:schemeClr val="tx1"/>
              </a:solidFill>
            </a:rPr>
            <a:t> à Luxembourg</a:t>
          </a:r>
          <a:endParaRPr lang="en-IE" sz="1700" kern="1200" dirty="0">
            <a:solidFill>
              <a:schemeClr val="tx1"/>
            </a:solidFill>
          </a:endParaRPr>
        </a:p>
      </dsp:txBody>
      <dsp:txXfrm>
        <a:off x="53673" y="4511239"/>
        <a:ext cx="3790288" cy="9921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387"/>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représente les intérêts communs de l’UE</a:t>
          </a:r>
          <a:endParaRPr lang="en-IE" sz="1700" kern="1200" dirty="0">
            <a:solidFill>
              <a:schemeClr val="tx1"/>
            </a:solidFill>
          </a:endParaRPr>
        </a:p>
      </dsp:txBody>
      <dsp:txXfrm>
        <a:off x="38239" y="40626"/>
        <a:ext cx="3916402" cy="706855"/>
      </dsp:txXfrm>
    </dsp:sp>
    <dsp:sp modelId="{08F48461-68D3-4A76-AAB9-A6AAE6BA7FA1}">
      <dsp:nvSpPr>
        <dsp:cNvPr id="0" name=""/>
        <dsp:cNvSpPr/>
      </dsp:nvSpPr>
      <dsp:spPr>
        <a:xfrm>
          <a:off x="0" y="799938"/>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fr-FR" sz="1600" kern="1200" dirty="0">
              <a:solidFill>
                <a:schemeClr val="tx1"/>
              </a:solidFill>
            </a:rPr>
            <a:t>est composée d’un président ainsi que d’un commissaire par État membre, chacun étant chargé d’un domaine bien précis</a:t>
          </a:r>
          <a:endParaRPr lang="en-IE" sz="1600" kern="1200" dirty="0">
            <a:solidFill>
              <a:schemeClr val="tx1"/>
            </a:solidFill>
          </a:endParaRPr>
        </a:p>
      </dsp:txBody>
      <dsp:txXfrm>
        <a:off x="38239" y="838177"/>
        <a:ext cx="3916402" cy="706855"/>
      </dsp:txXfrm>
    </dsp:sp>
    <dsp:sp modelId="{346E50CA-F6B7-41F2-8D8A-4D6332E5C97D}">
      <dsp:nvSpPr>
        <dsp:cNvPr id="0" name=""/>
        <dsp:cNvSpPr/>
      </dsp:nvSpPr>
      <dsp:spPr>
        <a:xfrm>
          <a:off x="0" y="1597489"/>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propose des nouvelles lois et programmes</a:t>
          </a:r>
          <a:endParaRPr lang="en-IE" sz="1700" kern="1200" dirty="0">
            <a:solidFill>
              <a:schemeClr val="tx1"/>
            </a:solidFill>
          </a:endParaRPr>
        </a:p>
      </dsp:txBody>
      <dsp:txXfrm>
        <a:off x="38239" y="1635728"/>
        <a:ext cx="3916402" cy="706855"/>
      </dsp:txXfrm>
    </dsp:sp>
    <dsp:sp modelId="{D37E5F20-5237-4726-B7B8-CA56F9306539}">
      <dsp:nvSpPr>
        <dsp:cNvPr id="0" name=""/>
        <dsp:cNvSpPr/>
      </dsp:nvSpPr>
      <dsp:spPr>
        <a:xfrm>
          <a:off x="0" y="2395040"/>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est élue par le Parlement européen pour </a:t>
          </a:r>
          <a:r>
            <a:rPr lang="fr-FR" sz="1700" kern="1200">
              <a:solidFill>
                <a:schemeClr val="tx1"/>
              </a:solidFill>
            </a:rPr>
            <a:t>cinq ans</a:t>
          </a:r>
          <a:endParaRPr lang="en-IE" sz="1700" kern="1200" dirty="0">
            <a:solidFill>
              <a:schemeClr val="tx1"/>
            </a:solidFill>
          </a:endParaRPr>
        </a:p>
      </dsp:txBody>
      <dsp:txXfrm>
        <a:off x="38239" y="2433279"/>
        <a:ext cx="3916402" cy="706855"/>
      </dsp:txXfrm>
    </dsp:sp>
    <dsp:sp modelId="{5F4BB77E-160B-4FD3-9D8A-5F48DEBD3967}">
      <dsp:nvSpPr>
        <dsp:cNvPr id="0" name=""/>
        <dsp:cNvSpPr/>
      </dsp:nvSpPr>
      <dsp:spPr>
        <a:xfrm>
          <a:off x="0" y="319259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gère les politiques et le budget de l’UE</a:t>
          </a:r>
          <a:endParaRPr lang="en-IE" sz="1700" kern="1200" dirty="0">
            <a:solidFill>
              <a:schemeClr val="tx1"/>
            </a:solidFill>
          </a:endParaRPr>
        </a:p>
      </dsp:txBody>
      <dsp:txXfrm>
        <a:off x="38239" y="3230830"/>
        <a:ext cx="3916402" cy="706855"/>
      </dsp:txXfrm>
    </dsp:sp>
    <dsp:sp modelId="{EF5BC60A-1813-445C-97E0-C76B6CBACB4C}">
      <dsp:nvSpPr>
        <dsp:cNvPr id="0" name=""/>
        <dsp:cNvSpPr/>
      </dsp:nvSpPr>
      <dsp:spPr>
        <a:xfrm>
          <a:off x="0" y="399014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est la gardienne des traités</a:t>
          </a:r>
          <a:endParaRPr lang="en-IE" sz="1700" kern="1200" dirty="0">
            <a:solidFill>
              <a:schemeClr val="tx1"/>
            </a:solidFill>
          </a:endParaRPr>
        </a:p>
      </dsp:txBody>
      <dsp:txXfrm>
        <a:off x="38239" y="4028380"/>
        <a:ext cx="3916402" cy="706855"/>
      </dsp:txXfrm>
    </dsp:sp>
    <dsp:sp modelId="{8BFCEDFB-DD43-4B25-BA9B-809ED4B7C8C6}">
      <dsp:nvSpPr>
        <dsp:cNvPr id="0" name=""/>
        <dsp:cNvSpPr/>
      </dsp:nvSpPr>
      <dsp:spPr>
        <a:xfrm>
          <a:off x="0" y="4787692"/>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est implantée à Bruxelles et Luxembourg</a:t>
          </a:r>
          <a:endParaRPr lang="en-IE" sz="1700" kern="1200" dirty="0">
            <a:solidFill>
              <a:schemeClr val="tx1"/>
            </a:solidFill>
          </a:endParaRPr>
        </a:p>
      </dsp:txBody>
      <dsp:txXfrm>
        <a:off x="38239" y="4825931"/>
        <a:ext cx="3916402" cy="70685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47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b="0" kern="1200" dirty="0">
              <a:solidFill>
                <a:schemeClr val="tx1"/>
              </a:solidFill>
            </a:rPr>
            <a:t>veille au suivi des lois de l’UE</a:t>
          </a:r>
          <a:endParaRPr lang="en-IE" sz="1700" b="0" kern="1200" dirty="0">
            <a:solidFill>
              <a:schemeClr val="tx1"/>
            </a:solidFill>
          </a:endParaRPr>
        </a:p>
      </dsp:txBody>
      <dsp:txXfrm>
        <a:off x="38011" y="38482"/>
        <a:ext cx="4304899" cy="702639"/>
      </dsp:txXfrm>
    </dsp:sp>
    <dsp:sp modelId="{76251A12-CCF7-4C47-8263-EFA408C3CF50}">
      <dsp:nvSpPr>
        <dsp:cNvPr id="0" name=""/>
        <dsp:cNvSpPr/>
      </dsp:nvSpPr>
      <dsp:spPr>
        <a:xfrm>
          <a:off x="0" y="791156"/>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b="0" kern="1200">
              <a:solidFill>
                <a:schemeClr val="tx1"/>
              </a:solidFill>
            </a:rPr>
            <a:t>s’assure du respect des lois de l’UE par tous ses États membres</a:t>
          </a:r>
          <a:endParaRPr lang="en-IE" sz="1700" b="0" kern="1200" dirty="0">
            <a:solidFill>
              <a:schemeClr val="tx1"/>
            </a:solidFill>
          </a:endParaRPr>
        </a:p>
      </dsp:txBody>
      <dsp:txXfrm>
        <a:off x="38011" y="829167"/>
        <a:ext cx="4304899" cy="702639"/>
      </dsp:txXfrm>
    </dsp:sp>
    <dsp:sp modelId="{CF2A7349-FD6F-4252-85AD-61C5186BA692}">
      <dsp:nvSpPr>
        <dsp:cNvPr id="0" name=""/>
        <dsp:cNvSpPr/>
      </dsp:nvSpPr>
      <dsp:spPr>
        <a:xfrm>
          <a:off x="0" y="158184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b="0" kern="1200">
              <a:solidFill>
                <a:schemeClr val="tx1"/>
              </a:solidFill>
            </a:rPr>
            <a:t>conseille les cours nationales sur l’interprétation de ces lois</a:t>
          </a:r>
          <a:endParaRPr lang="en-IE" sz="1700" b="0" kern="1200" dirty="0">
            <a:solidFill>
              <a:schemeClr val="tx1"/>
            </a:solidFill>
          </a:endParaRPr>
        </a:p>
      </dsp:txBody>
      <dsp:txXfrm>
        <a:off x="38011" y="1619852"/>
        <a:ext cx="4304899" cy="702639"/>
      </dsp:txXfrm>
    </dsp:sp>
    <dsp:sp modelId="{38D475D4-539D-4596-9BBC-8AE7671242F2}">
      <dsp:nvSpPr>
        <dsp:cNvPr id="0" name=""/>
        <dsp:cNvSpPr/>
      </dsp:nvSpPr>
      <dsp:spPr>
        <a:xfrm>
          <a:off x="0" y="2372526"/>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b="0" kern="1200">
              <a:solidFill>
                <a:schemeClr val="tx1"/>
              </a:solidFill>
            </a:rPr>
            <a:t>sanctionne les pays s’ils ne respectent pas les lois de l’UE</a:t>
          </a:r>
          <a:endParaRPr lang="en-IE" sz="1700" b="0" kern="1200" dirty="0">
            <a:solidFill>
              <a:schemeClr val="tx1"/>
            </a:solidFill>
          </a:endParaRPr>
        </a:p>
      </dsp:txBody>
      <dsp:txXfrm>
        <a:off x="38011" y="2410537"/>
        <a:ext cx="4304899" cy="702639"/>
      </dsp:txXfrm>
    </dsp:sp>
    <dsp:sp modelId="{1A46EE3F-EBAE-49BA-B7F2-D3D3A3B2D42A}">
      <dsp:nvSpPr>
        <dsp:cNvPr id="0" name=""/>
        <dsp:cNvSpPr/>
      </dsp:nvSpPr>
      <dsp:spPr>
        <a:xfrm>
          <a:off x="0" y="316321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b="0" kern="1200" dirty="0">
              <a:solidFill>
                <a:schemeClr val="tx1"/>
              </a:solidFill>
            </a:rPr>
            <a:t>veille à ce que les lois respectent les droits fondamentaux (par ex. la liberté d’expression ou la liberté de la presse)</a:t>
          </a:r>
          <a:endParaRPr lang="en-IE" sz="1700" b="0" kern="1200" dirty="0">
            <a:solidFill>
              <a:schemeClr val="tx1"/>
            </a:solidFill>
          </a:endParaRPr>
        </a:p>
      </dsp:txBody>
      <dsp:txXfrm>
        <a:off x="38011" y="3201222"/>
        <a:ext cx="4304899" cy="702639"/>
      </dsp:txXfrm>
    </dsp:sp>
    <dsp:sp modelId="{5C025595-DB12-4375-8957-7A2E9C9E3075}">
      <dsp:nvSpPr>
        <dsp:cNvPr id="0" name=""/>
        <dsp:cNvSpPr/>
      </dsp:nvSpPr>
      <dsp:spPr>
        <a:xfrm>
          <a:off x="0" y="3953895"/>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b="0" kern="1200">
              <a:solidFill>
                <a:schemeClr val="tx1"/>
              </a:solidFill>
            </a:rPr>
            <a:t>est composée d’un juge par pays de l’UE</a:t>
          </a:r>
          <a:endParaRPr lang="en-IE" sz="1700" b="0" kern="1200" dirty="0">
            <a:solidFill>
              <a:schemeClr val="tx1"/>
            </a:solidFill>
          </a:endParaRPr>
        </a:p>
      </dsp:txBody>
      <dsp:txXfrm>
        <a:off x="38011" y="3991906"/>
        <a:ext cx="4304899" cy="702639"/>
      </dsp:txXfrm>
    </dsp:sp>
    <dsp:sp modelId="{E336DEEA-8F31-45DB-B883-3F3802818CA2}">
      <dsp:nvSpPr>
        <dsp:cNvPr id="0" name=""/>
        <dsp:cNvSpPr/>
      </dsp:nvSpPr>
      <dsp:spPr>
        <a:xfrm>
          <a:off x="0" y="4744580"/>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err="1">
              <a:solidFill>
                <a:schemeClr val="tx1"/>
              </a:solidFill>
            </a:rPr>
            <a:t>siège</a:t>
          </a:r>
          <a:r>
            <a:rPr lang="en-US" sz="1700" b="0" kern="1200" dirty="0">
              <a:solidFill>
                <a:schemeClr val="tx1"/>
              </a:solidFill>
            </a:rPr>
            <a:t> à Luxembourg</a:t>
          </a:r>
          <a:endParaRPr lang="en-IE" sz="1700" b="0" kern="1200" dirty="0">
            <a:solidFill>
              <a:schemeClr val="tx1"/>
            </a:solidFill>
          </a:endParaRPr>
        </a:p>
      </dsp:txBody>
      <dsp:txXfrm>
        <a:off x="38011" y="4782591"/>
        <a:ext cx="4304899" cy="70263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vérifie que le budget de l’UE a été correctement dépensé</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signale les cas de fraude, de corruption ou toute autre activité illégale</a:t>
          </a:r>
          <a:endParaRPr lang="en-IE" sz="1800" b="0" kern="1200" dirty="0">
            <a:solidFill>
              <a:schemeClr val="tx1"/>
            </a:solidFill>
          </a:endParaRPr>
        </a:p>
      </dsp:txBody>
      <dsp:txXfrm>
        <a:off x="46606" y="1163698"/>
        <a:ext cx="4355366" cy="8615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745"/>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conseille les dirigeants européens pour optimiser leurs dépenses</a:t>
          </a:r>
          <a:endParaRPr lang="en-IE" sz="1800" b="0" kern="1200" dirty="0">
            <a:solidFill>
              <a:schemeClr val="tx1"/>
            </a:solidFill>
          </a:endParaRPr>
        </a:p>
      </dsp:txBody>
      <dsp:txXfrm>
        <a:off x="46606" y="54351"/>
        <a:ext cx="4186645" cy="861508"/>
      </dsp:txXfrm>
    </dsp:sp>
    <dsp:sp modelId="{F0EC1485-D59A-4587-BBA3-A5E170B387A4}">
      <dsp:nvSpPr>
        <dsp:cNvPr id="0" name=""/>
        <dsp:cNvSpPr/>
      </dsp:nvSpPr>
      <dsp:spPr>
        <a:xfrm>
          <a:off x="0" y="1109346"/>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ses membres sont nommés par le Conseil pour un mandat de six ans</a:t>
          </a:r>
          <a:endParaRPr lang="en-IE" sz="1800" b="0" kern="1200" dirty="0">
            <a:solidFill>
              <a:schemeClr val="tx1"/>
            </a:solidFill>
          </a:endParaRPr>
        </a:p>
      </dsp:txBody>
      <dsp:txXfrm>
        <a:off x="46606" y="1155952"/>
        <a:ext cx="4186645"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2955"/>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dirige les politiques économique et monétaire de l’UE</a:t>
          </a:r>
          <a:endParaRPr lang="en-IE" sz="1700" kern="1200" dirty="0">
            <a:solidFill>
              <a:schemeClr val="tx1"/>
            </a:solidFill>
          </a:endParaRPr>
        </a:p>
      </dsp:txBody>
      <dsp:txXfrm>
        <a:off x="37320" y="40275"/>
        <a:ext cx="4037290" cy="689861"/>
      </dsp:txXfrm>
    </dsp:sp>
    <dsp:sp modelId="{96B08EC4-E184-402A-B8AE-06B1F3D1D569}">
      <dsp:nvSpPr>
        <dsp:cNvPr id="0" name=""/>
        <dsp:cNvSpPr/>
      </dsp:nvSpPr>
      <dsp:spPr>
        <a:xfrm>
          <a:off x="0" y="779255"/>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a:solidFill>
                <a:schemeClr val="tx1"/>
              </a:solidFill>
            </a:rPr>
            <a:t>gère la monnaie européenne - l’euro</a:t>
          </a:r>
          <a:endParaRPr lang="en-IE" sz="1700" kern="1200" dirty="0">
            <a:solidFill>
              <a:schemeClr val="tx1"/>
            </a:solidFill>
          </a:endParaRPr>
        </a:p>
      </dsp:txBody>
      <dsp:txXfrm>
        <a:off x="37320" y="816575"/>
        <a:ext cx="4037290" cy="689861"/>
      </dsp:txXfrm>
    </dsp:sp>
    <dsp:sp modelId="{47FE0501-D40E-47EC-9E41-423B2E236FAA}">
      <dsp:nvSpPr>
        <dsp:cNvPr id="0" name=""/>
        <dsp:cNvSpPr/>
      </dsp:nvSpPr>
      <dsp:spPr>
        <a:xfrm>
          <a:off x="0" y="15555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est responsable de la stabilité des prix et du cours de l’euro</a:t>
          </a:r>
          <a:endParaRPr lang="en-IE" sz="1700" kern="1200" dirty="0">
            <a:solidFill>
              <a:schemeClr val="tx1"/>
            </a:solidFill>
          </a:endParaRPr>
        </a:p>
      </dsp:txBody>
      <dsp:txXfrm>
        <a:off x="37320" y="1592876"/>
        <a:ext cx="4037290" cy="689861"/>
      </dsp:txXfrm>
    </dsp:sp>
    <dsp:sp modelId="{68522F37-124D-4507-9DE5-1B75C78B6420}">
      <dsp:nvSpPr>
        <dsp:cNvPr id="0" name=""/>
        <dsp:cNvSpPr/>
      </dsp:nvSpPr>
      <dsp:spPr>
        <a:xfrm>
          <a:off x="0" y="23318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a:solidFill>
                <a:schemeClr val="tx1"/>
              </a:solidFill>
            </a:rPr>
            <a:t>fixe les taux d’intérêt pour la zone euro</a:t>
          </a:r>
          <a:endParaRPr lang="en-IE" sz="1700" kern="1200" dirty="0">
            <a:solidFill>
              <a:schemeClr val="tx1"/>
            </a:solidFill>
          </a:endParaRPr>
        </a:p>
      </dsp:txBody>
      <dsp:txXfrm>
        <a:off x="37320" y="2369176"/>
        <a:ext cx="4037290" cy="689861"/>
      </dsp:txXfrm>
    </dsp:sp>
    <dsp:sp modelId="{6EE063DE-7F51-4108-9284-6ADD12F54A5A}">
      <dsp:nvSpPr>
        <dsp:cNvPr id="0" name=""/>
        <dsp:cNvSpPr/>
      </dsp:nvSpPr>
      <dsp:spPr>
        <a:xfrm>
          <a:off x="0" y="31081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a:solidFill>
                <a:schemeClr val="tx1"/>
              </a:solidFill>
            </a:rPr>
            <a:t>travaille avec les banques centrales nationales des pays de l’UE</a:t>
          </a:r>
          <a:endParaRPr lang="en-IE" sz="1700" kern="1200" dirty="0">
            <a:solidFill>
              <a:schemeClr val="tx1"/>
            </a:solidFill>
          </a:endParaRPr>
        </a:p>
      </dsp:txBody>
      <dsp:txXfrm>
        <a:off x="37320" y="3145476"/>
        <a:ext cx="4037290" cy="689861"/>
      </dsp:txXfrm>
    </dsp:sp>
    <dsp:sp modelId="{9CF11A85-D206-4F40-B8C3-898189EA253A}">
      <dsp:nvSpPr>
        <dsp:cNvPr id="0" name=""/>
        <dsp:cNvSpPr/>
      </dsp:nvSpPr>
      <dsp:spPr>
        <a:xfrm>
          <a:off x="0" y="3884457"/>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a:solidFill>
                <a:schemeClr val="tx1"/>
              </a:solidFill>
            </a:rPr>
            <a:t>est composée de six membres nommés par le Conseil pour un mandat de huit ans non renouvelable</a:t>
          </a:r>
          <a:endParaRPr lang="en-IE" sz="1700" kern="1200" dirty="0">
            <a:solidFill>
              <a:schemeClr val="tx1"/>
            </a:solidFill>
          </a:endParaRPr>
        </a:p>
      </dsp:txBody>
      <dsp:txXfrm>
        <a:off x="37320" y="3921777"/>
        <a:ext cx="4037290" cy="689861"/>
      </dsp:txXfrm>
    </dsp:sp>
    <dsp:sp modelId="{EB4B9D14-D3E8-449B-95FA-9A5E38DB987B}">
      <dsp:nvSpPr>
        <dsp:cNvPr id="0" name=""/>
        <dsp:cNvSpPr/>
      </dsp:nvSpPr>
      <dsp:spPr>
        <a:xfrm>
          <a:off x="0" y="4660757"/>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siège</a:t>
          </a:r>
          <a:r>
            <a:rPr lang="en-US" sz="1700" kern="1200" dirty="0">
              <a:solidFill>
                <a:schemeClr val="tx1"/>
              </a:solidFill>
            </a:rPr>
            <a:t> à </a:t>
          </a:r>
          <a:r>
            <a:rPr lang="en-US" sz="1700" kern="1200" dirty="0" err="1">
              <a:solidFill>
                <a:schemeClr val="tx1"/>
              </a:solidFill>
            </a:rPr>
            <a:t>Francfort</a:t>
          </a:r>
          <a:r>
            <a:rPr lang="en-US" sz="1700" kern="1200" dirty="0">
              <a:solidFill>
                <a:schemeClr val="tx1"/>
              </a:solidFill>
            </a:rPr>
            <a:t> (</a:t>
          </a:r>
          <a:r>
            <a:rPr lang="en-US" sz="1700" kern="1200" dirty="0" err="1">
              <a:solidFill>
                <a:schemeClr val="tx1"/>
              </a:solidFill>
            </a:rPr>
            <a:t>Allemagne</a:t>
          </a:r>
          <a:r>
            <a:rPr lang="en-US" sz="1700" kern="1200" dirty="0">
              <a:solidFill>
                <a:schemeClr val="tx1"/>
              </a:solidFill>
            </a:rPr>
            <a:t>)</a:t>
          </a:r>
          <a:endParaRPr lang="en-IE" sz="1700" kern="1200" dirty="0">
            <a:solidFill>
              <a:schemeClr val="tx1"/>
            </a:solidFill>
          </a:endParaRPr>
        </a:p>
      </dsp:txBody>
      <dsp:txXfrm>
        <a:off x="37320" y="4698077"/>
        <a:ext cx="4037290" cy="68986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rotWithShape="1">
          <a:blip xmlns:r="http://schemas.openxmlformats.org/officeDocument/2006/relationships" r:embed="rId1"/>
          <a:srcRect/>
          <a:stretch>
            <a:fillRect l="-12000" r="-12000"/>
          </a:stretch>
        </a:blipFill>
        <a:ln>
          <a:no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dirty="0">
              <a:solidFill>
                <a:srgbClr val="000000"/>
              </a:solidFill>
              <a:latin typeface="Calibri"/>
              <a:ea typeface="Calibri"/>
              <a:cs typeface="Calibri"/>
            </a:rPr>
            <a:t>Initiative </a:t>
          </a:r>
          <a:r>
            <a:rPr lang="en-US" sz="1800" b="0" kern="1200" dirty="0" err="1">
              <a:solidFill>
                <a:srgbClr val="000000"/>
              </a:solidFill>
              <a:latin typeface="Calibri"/>
              <a:ea typeface="Calibri"/>
              <a:cs typeface="Calibri"/>
            </a:rPr>
            <a:t>citoyenne</a:t>
          </a:r>
          <a:r>
            <a:rPr lang="en-US" sz="1800" b="0" kern="1200" dirty="0">
              <a:solidFill>
                <a:srgbClr val="000000"/>
              </a:solidFill>
              <a:latin typeface="Calibri"/>
              <a:ea typeface="Calibri"/>
              <a:cs typeface="Calibri"/>
            </a:rPr>
            <a:t> </a:t>
          </a:r>
          <a:r>
            <a:rPr lang="en-US" sz="1800" b="0" kern="1200" dirty="0" err="1">
              <a:solidFill>
                <a:srgbClr val="000000"/>
              </a:solidFill>
              <a:latin typeface="Calibri"/>
              <a:ea typeface="Calibri"/>
              <a:cs typeface="Calibri"/>
            </a:rPr>
            <a:t>européenne</a:t>
          </a:r>
          <a:endParaRPr lang="en-US" sz="1800" kern="1200" dirty="0" err="1"/>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rotWithShape="1">
          <a:blip xmlns:r="http://schemas.openxmlformats.org/officeDocument/2006/relationships" r:embed="rId2"/>
          <a:srcRect/>
          <a:stretch>
            <a:fillRect l="-5000" r="-5000"/>
          </a:stretch>
        </a:blipFill>
        <a:ln>
          <a:no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solidFill>
                <a:srgbClr val="000000"/>
              </a:solidFill>
            </a:rPr>
            <a:t>Semaine européenne de la jeunesse</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rotWithShape="1">
          <a:blip xmlns:r="http://schemas.openxmlformats.org/officeDocument/2006/relationships" r:embed="rId3"/>
          <a:srcRect/>
          <a:stretch>
            <a:fillRect l="-5000" r="-5000"/>
          </a:stretch>
        </a:blipFill>
        <a:ln>
          <a:no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IE" sz="1800" kern="1200" noProof="0" dirty="0">
              <a:solidFill>
                <a:srgbClr val="000000"/>
              </a:solidFill>
            </a:rPr>
            <a:t>EYE (Rencontre des Jeunes Européens)</a:t>
          </a:r>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rotWithShape="1">
          <a:blip xmlns:r="http://schemas.openxmlformats.org/officeDocument/2006/relationships" r:embed="rId4"/>
          <a:srcRect/>
          <a:stretch>
            <a:fillRect t="-11000" b="-11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solidFill>
                <a:srgbClr val="000000"/>
              </a:solidFill>
              <a:latin typeface="Calibri"/>
              <a:ea typeface="Calibri"/>
              <a:cs typeface="Calibri"/>
            </a:rPr>
            <a:t>Votre</a:t>
          </a:r>
          <a:r>
            <a:rPr lang="en-US" sz="1800" kern="1200" dirty="0">
              <a:solidFill>
                <a:srgbClr val="000000"/>
              </a:solidFill>
              <a:latin typeface="Calibri"/>
              <a:ea typeface="Calibri"/>
              <a:cs typeface="Calibri"/>
            </a:rPr>
            <a:t> Europe, </a:t>
          </a:r>
          <a:r>
            <a:rPr lang="en-US" sz="1800" kern="1200" dirty="0" err="1">
              <a:solidFill>
                <a:srgbClr val="000000"/>
              </a:solidFill>
              <a:latin typeface="Calibri"/>
              <a:ea typeface="Calibri"/>
              <a:cs typeface="Calibri"/>
            </a:rPr>
            <a:t>votre</a:t>
          </a:r>
          <a:r>
            <a:rPr lang="en-US" sz="1800" kern="1200" dirty="0">
              <a:solidFill>
                <a:srgbClr val="000000"/>
              </a:solidFill>
              <a:latin typeface="Calibri"/>
              <a:ea typeface="Calibri"/>
              <a:cs typeface="Calibri"/>
            </a:rPr>
            <a:t> </a:t>
          </a:r>
          <a:r>
            <a:rPr lang="en-US" sz="1800" kern="1200" dirty="0" err="1">
              <a:solidFill>
                <a:srgbClr val="000000"/>
              </a:solidFill>
              <a:latin typeface="Calibri"/>
              <a:ea typeface="Calibri"/>
              <a:cs typeface="Calibri"/>
            </a:rPr>
            <a:t>avis</a:t>
          </a:r>
          <a:r>
            <a:rPr lang="en-US" sz="1800" kern="1200" dirty="0">
              <a:solidFill>
                <a:srgbClr val="000000"/>
              </a:solidFill>
              <a:latin typeface="Calibri"/>
              <a:ea typeface="Calibri"/>
              <a:cs typeface="Calibri"/>
            </a:rPr>
            <a:t>!</a:t>
          </a:r>
          <a:endParaRPr lang="en-US" sz="1800" kern="1200" dirty="0"/>
        </a:p>
      </dsp:txBody>
      <dsp:txXfrm>
        <a:off x="4693994" y="4315426"/>
        <a:ext cx="2421946" cy="582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fr-FR" sz="1700" b="0" kern="1200" dirty="0">
              <a:solidFill>
                <a:schemeClr val="bg1"/>
              </a:solidFill>
            </a:rPr>
            <a:t>Dispositif de garantie pour la jeunesse</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fr-FR" sz="1700" kern="1200" dirty="0"/>
            <a:t>Corps européen de solidarité</a:t>
          </a:r>
          <a:endParaRPr lang="en-US" sz="1700" kern="1200" dirty="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Discover 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r-FR" sz="1400" b="0" kern="1200" dirty="0"/>
            <a:t>Itinérance gratuite</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r-FR" sz="1400" b="0" kern="1200" dirty="0"/>
            <a:t>Accès aux soins de santé</a:t>
          </a:r>
          <a:endParaRPr lang="en-US" sz="1400" b="0" kern="1200" dirty="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r-FR" sz="1400" b="0" kern="1200" dirty="0"/>
            <a:t>Droits des passagers</a:t>
          </a:r>
          <a:endParaRPr lang="en-US" sz="1400" b="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r-FR" sz="1400" b="0" kern="1200" dirty="0"/>
            <a:t>Accès aux abonnements numériques</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IE" sz="1600" kern="1200" dirty="0"/>
            <a:t>Participation</a:t>
          </a:r>
          <a:endParaRPr lang="en-US" sz="16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fr-FR" sz="1600" b="0" kern="1200" dirty="0"/>
            <a:t>Protection de l'environnement</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fr-FR" sz="1600" b="0" kern="1200" dirty="0"/>
            <a:t>Droits et sécurité des consommateurs</a:t>
          </a:r>
          <a:endParaRPr lang="en-US" sz="16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fr-FR" sz="1600" b="0" kern="1200" dirty="0"/>
            <a:t>Projets financés par l’Union européenne</a:t>
          </a:r>
          <a:endParaRPr lang="en-US" sz="16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fr-FR" sz="1600" b="0" kern="1200" dirty="0"/>
            <a:t>L’UE dans le monde</a:t>
          </a:r>
          <a:endParaRPr lang="en-US" sz="1600" b="0" kern="1200" dirty="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dirty="0" err="1">
              <a:solidFill>
                <a:schemeClr val="bg1"/>
              </a:solidFill>
            </a:rPr>
            <a:t>Pacte</a:t>
          </a:r>
          <a:r>
            <a:rPr lang="en-US" sz="1800" b="0" kern="1200" dirty="0">
              <a:solidFill>
                <a:schemeClr val="bg1"/>
              </a:solidFill>
            </a:rPr>
            <a:t> </a:t>
          </a:r>
          <a:r>
            <a:rPr lang="en-US" sz="1800" b="0" kern="1200" dirty="0" err="1">
              <a:solidFill>
                <a:schemeClr val="bg1"/>
              </a:solidFill>
            </a:rPr>
            <a:t>vert</a:t>
          </a:r>
          <a:endParaRPr lang="en-US" sz="1800" b="0" kern="1200" dirty="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t>Instrument </a:t>
          </a:r>
        </a:p>
        <a:p>
          <a:pPr marL="0" lvl="0" indent="0" algn="ctr" defTabSz="800100">
            <a:lnSpc>
              <a:spcPct val="90000"/>
            </a:lnSpc>
            <a:spcBef>
              <a:spcPct val="0"/>
            </a:spcBef>
            <a:spcAft>
              <a:spcPct val="5000"/>
            </a:spcAft>
            <a:buNone/>
          </a:pPr>
          <a:r>
            <a:rPr lang="en-US" sz="1800" kern="1200" dirty="0"/>
            <a:t>« </a:t>
          </a:r>
          <a:r>
            <a:rPr lang="en-US" sz="1800" kern="1200" dirty="0" err="1"/>
            <a:t>NextGenerationEU</a:t>
          </a:r>
          <a:r>
            <a:rPr lang="en-US" sz="1800" kern="1200" dirty="0"/>
            <a:t> »</a:t>
          </a:r>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t>Transition </a:t>
          </a:r>
          <a:r>
            <a:rPr lang="en-US" sz="1800" kern="1200" dirty="0" err="1"/>
            <a:t>numérique</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Égalité</a:t>
          </a:r>
          <a:endParaRPr lang="en-US" sz="1800" kern="1200" dirty="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159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est la voix des citoyens européens</a:t>
          </a:r>
          <a:endParaRPr lang="en-IE" sz="1800" b="0" kern="1200" dirty="0">
            <a:solidFill>
              <a:schemeClr val="tx1"/>
            </a:solidFill>
          </a:endParaRPr>
        </a:p>
      </dsp:txBody>
      <dsp:txXfrm>
        <a:off x="38895" y="40487"/>
        <a:ext cx="4613634" cy="718969"/>
      </dsp:txXfrm>
    </dsp:sp>
    <dsp:sp modelId="{4FE1037A-DEA2-4953-80B1-C4AB23FF5CB3}">
      <dsp:nvSpPr>
        <dsp:cNvPr id="0" name=""/>
        <dsp:cNvSpPr/>
      </dsp:nvSpPr>
      <dsp:spPr>
        <a:xfrm>
          <a:off x="0" y="80981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est composé de membres originaires de toute l’UE, élus directement par les citoyens tous les cinq ans</a:t>
          </a:r>
          <a:endParaRPr lang="en-IE" sz="1800" b="0" kern="1200" dirty="0">
            <a:solidFill>
              <a:schemeClr val="tx1"/>
            </a:solidFill>
          </a:endParaRPr>
        </a:p>
      </dsp:txBody>
      <dsp:txXfrm>
        <a:off x="38895" y="848707"/>
        <a:ext cx="4613634" cy="718969"/>
      </dsp:txXfrm>
    </dsp:sp>
    <dsp:sp modelId="{07C6446F-ECCD-4CA1-8344-080591932ED6}">
      <dsp:nvSpPr>
        <dsp:cNvPr id="0" name=""/>
        <dsp:cNvSpPr/>
      </dsp:nvSpPr>
      <dsp:spPr>
        <a:xfrm>
          <a:off x="0" y="161803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débat au sujet des nouvelles lois proposées par la Commission européenne</a:t>
          </a:r>
          <a:endParaRPr lang="en-IE" sz="1800" b="0" kern="1200" dirty="0">
            <a:solidFill>
              <a:schemeClr val="tx1"/>
            </a:solidFill>
          </a:endParaRPr>
        </a:p>
      </dsp:txBody>
      <dsp:txXfrm>
        <a:off x="38895" y="1656927"/>
        <a:ext cx="4613634" cy="718969"/>
      </dsp:txXfrm>
    </dsp:sp>
    <dsp:sp modelId="{715891AF-FC43-40E9-9BA1-84AAEC706364}">
      <dsp:nvSpPr>
        <dsp:cNvPr id="0" name=""/>
        <dsp:cNvSpPr/>
      </dsp:nvSpPr>
      <dsp:spPr>
        <a:xfrm>
          <a:off x="0" y="242625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modifie (si nécessaire) et adopte ces lois avec le Conseil</a:t>
          </a:r>
          <a:endParaRPr lang="en-IE" sz="1800" b="0" kern="1200" dirty="0">
            <a:solidFill>
              <a:schemeClr val="tx1"/>
            </a:solidFill>
          </a:endParaRPr>
        </a:p>
      </dsp:txBody>
      <dsp:txXfrm>
        <a:off x="38895" y="2465146"/>
        <a:ext cx="4613634" cy="718969"/>
      </dsp:txXfrm>
    </dsp:sp>
    <dsp:sp modelId="{1BA08AB3-DFE7-4294-97EA-0DE79AB5366F}">
      <dsp:nvSpPr>
        <dsp:cNvPr id="0" name=""/>
        <dsp:cNvSpPr/>
      </dsp:nvSpPr>
      <dsp:spPr>
        <a:xfrm>
          <a:off x="0" y="323447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élit le président de la Commission européenne</a:t>
          </a:r>
          <a:endParaRPr lang="en-IE" sz="1800" b="0" kern="1200" dirty="0">
            <a:solidFill>
              <a:schemeClr val="tx1"/>
            </a:solidFill>
          </a:endParaRPr>
        </a:p>
      </dsp:txBody>
      <dsp:txXfrm>
        <a:off x="38895" y="3273366"/>
        <a:ext cx="4613634" cy="718969"/>
      </dsp:txXfrm>
    </dsp:sp>
    <dsp:sp modelId="{C9254F1F-409A-4C00-BAEE-417CE0DBBEC0}">
      <dsp:nvSpPr>
        <dsp:cNvPr id="0" name=""/>
        <dsp:cNvSpPr/>
      </dsp:nvSpPr>
      <dsp:spPr>
        <a:xfrm>
          <a:off x="0" y="404269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approuve le budget de l’UE</a:t>
          </a:r>
          <a:endParaRPr lang="en-IE" sz="1800" b="0" kern="1200" dirty="0">
            <a:solidFill>
              <a:schemeClr val="tx1"/>
            </a:solidFill>
          </a:endParaRPr>
        </a:p>
      </dsp:txBody>
      <dsp:txXfrm>
        <a:off x="38895" y="4081586"/>
        <a:ext cx="4613634" cy="718969"/>
      </dsp:txXfrm>
    </dsp:sp>
    <dsp:sp modelId="{394A40C5-2767-41BB-851C-AE743E22805B}">
      <dsp:nvSpPr>
        <dsp:cNvPr id="0" name=""/>
        <dsp:cNvSpPr/>
      </dsp:nvSpPr>
      <dsp:spPr>
        <a:xfrm>
          <a:off x="0" y="485091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siège au moins 6 fois par an à Bruxelles (Belgique) et 12 fois à Strasbourg (France)</a:t>
          </a:r>
          <a:endParaRPr lang="en-IE" sz="1900" b="0" kern="1200" dirty="0">
            <a:solidFill>
              <a:schemeClr val="tx1"/>
            </a:solidFill>
          </a:endParaRPr>
        </a:p>
      </dsp:txBody>
      <dsp:txXfrm>
        <a:off x="38895" y="4889806"/>
        <a:ext cx="4613634" cy="7189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réunit les chefs d’État et de gouvernement de chaque État membre de l’UE</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fixe les priorités principales de l’UE et ses objectifs stratégiques</a:t>
          </a:r>
          <a:endParaRPr lang="en-IE" sz="1800" b="0" kern="1200" dirty="0">
            <a:solidFill>
              <a:schemeClr val="tx1"/>
            </a:solidFill>
          </a:endParaRPr>
        </a:p>
      </dsp:txBody>
      <dsp:txXfrm>
        <a:off x="59399" y="1525861"/>
        <a:ext cx="4183260"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2303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n’adopte pas les lois de l’UE</a:t>
          </a:r>
          <a:endParaRPr lang="en-IE" sz="1800" b="0" kern="1200" dirty="0">
            <a:solidFill>
              <a:schemeClr val="tx1"/>
            </a:solidFill>
          </a:endParaRPr>
        </a:p>
      </dsp:txBody>
      <dsp:txXfrm>
        <a:off x="60062" y="60062"/>
        <a:ext cx="3965289" cy="1110252"/>
      </dsp:txXfrm>
    </dsp:sp>
    <dsp:sp modelId="{65BBAF80-F255-434B-ABEE-1099CF7F1D78}">
      <dsp:nvSpPr>
        <dsp:cNvPr id="0" name=""/>
        <dsp:cNvSpPr/>
      </dsp:nvSpPr>
      <dsp:spPr>
        <a:xfrm>
          <a:off x="0" y="1421723"/>
          <a:ext cx="4085413" cy="129962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siège au moins quatre fois par an à Bruxelles (Belgique) ou à Luxembourg (Luxembourg) pour les sommets européens</a:t>
          </a:r>
          <a:endParaRPr lang="en-IE" sz="1800" b="0" kern="1200" dirty="0">
            <a:solidFill>
              <a:schemeClr val="tx1"/>
            </a:solidFill>
          </a:endParaRPr>
        </a:p>
      </dsp:txBody>
      <dsp:txXfrm>
        <a:off x="63442" y="1485165"/>
        <a:ext cx="3958529" cy="117274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02/05/2025</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02/05/2025</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f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european-union/topics/humanitarian-aid-civil-protection_fr" TargetMode="External"/><Relationship Id="rId3" Type="http://schemas.openxmlformats.org/officeDocument/2006/relationships/hyperlink" Target="https://europa.eu/!vC49dj" TargetMode="External"/><Relationship Id="rId7" Type="http://schemas.openxmlformats.org/officeDocument/2006/relationships/hyperlink" Target="https://europa.eu/european-union/topics/development-cooperation_fr"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a.eu/european-union/topics/trade_fr" TargetMode="External"/><Relationship Id="rId5" Type="http://schemas.openxmlformats.org/officeDocument/2006/relationships/hyperlink" Target="https://kohesio.ec.europa.eu/fr" TargetMode="External"/><Relationship Id="rId4" Type="http://schemas.openxmlformats.org/officeDocument/2006/relationships/hyperlink" Target="https://cinea.ec.europa.eu/life/life-european-countries_fr"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fr"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fr"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u-solidarity-ukraine.ec.europa.eu/index_fr"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youth.europa.eu/youthweek_fr"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eesc.europa.eu/fren/initiatives/your-europe-your-say" TargetMode="External"/><Relationship Id="rId5" Type="http://schemas.openxmlformats.org/officeDocument/2006/relationships/hyperlink" Target="https://european-youth-event.europarl.europa.eu/fren/" TargetMode="External"/><Relationship Id="rId4" Type="http://schemas.openxmlformats.org/officeDocument/2006/relationships/hyperlink" Target="https://citizens-initiative.europa.eu/_fr"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L’Union européenne compte </a:t>
            </a:r>
            <a:r>
              <a:rPr lang="fr-FR" sz="1200" b="1" kern="1200" dirty="0">
                <a:solidFill>
                  <a:schemeClr val="tx1"/>
                </a:solidFill>
                <a:effectLst/>
                <a:latin typeface="+mn-lt"/>
                <a:ea typeface="+mn-ea"/>
                <a:cs typeface="+mn-cs"/>
              </a:rPr>
              <a:t>24 langues officielles </a:t>
            </a:r>
            <a:r>
              <a:rPr lang="fr-FR"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bulgare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croate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tchèque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danois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néerlandais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anglais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estonien</a:t>
            </a: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finnois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français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allemand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grec</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hongrois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irlandais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italien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letton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lituanien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maltais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polonaise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portugais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roumain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slovaque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slovène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espagnol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suédois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fr-FR" sz="1200" b="1" i="1" kern="1200" dirty="0">
                <a:solidFill>
                  <a:schemeClr val="tx1"/>
                </a:solidFill>
                <a:effectLst/>
                <a:latin typeface="+mn-lt"/>
                <a:ea typeface="+mn-ea"/>
                <a:cs typeface="+mn-cs"/>
              </a:rPr>
              <a:t>Parlez-vous d’autres langues européennes que votre langue maternelle ?</a:t>
            </a:r>
          </a:p>
          <a:p>
            <a:endParaRPr lang="en-US" sz="1200" kern="1200" dirty="0">
              <a:solidFill>
                <a:schemeClr val="tx1"/>
              </a:solidFill>
              <a:effectLst/>
              <a:latin typeface="+mn-lt"/>
              <a:ea typeface="+mn-ea"/>
              <a:cs typeface="+mn-cs"/>
            </a:endParaRPr>
          </a:p>
          <a:p>
            <a:r>
              <a:rPr lang="fr-FR" sz="1200" b="1" i="1" kern="1200" dirty="0">
                <a:solidFill>
                  <a:schemeClr val="tx1"/>
                </a:solidFill>
                <a:effectLst/>
                <a:latin typeface="+mn-lt"/>
                <a:ea typeface="+mn-ea"/>
                <a:cs typeface="+mn-cs"/>
              </a:rPr>
              <a:t>Sauriez-vous reconnaître comment dire « merci » dans d’autres langues de l’UE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L’Union européenne compte </a:t>
            </a:r>
            <a:r>
              <a:rPr lang="fr-FR" sz="1200" b="1" kern="1200" dirty="0">
                <a:solidFill>
                  <a:schemeClr val="tx1"/>
                </a:solidFill>
                <a:effectLst/>
                <a:latin typeface="+mn-lt"/>
                <a:ea typeface="+mn-ea"/>
                <a:cs typeface="+mn-cs"/>
              </a:rPr>
              <a:t>24 langues officielles</a:t>
            </a:r>
            <a:r>
              <a:rPr lang="fr-FR" sz="1200" kern="1200" dirty="0">
                <a:solidFill>
                  <a:schemeClr val="tx1"/>
                </a:solidFill>
                <a:effectLst/>
                <a:latin typeface="+mn-lt"/>
                <a:ea typeface="+mn-ea"/>
                <a:cs typeface="+mn-cs"/>
              </a:rPr>
              <a:t>, appartenant à différentes familles linguistiques :</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les langues germaniques :</a:t>
            </a:r>
            <a:r>
              <a:rPr lang="fr-FR" sz="1200" kern="1200" dirty="0">
                <a:solidFill>
                  <a:schemeClr val="tx1"/>
                </a:solidFill>
                <a:effectLst/>
                <a:latin typeface="+mn-lt"/>
                <a:ea typeface="+mn-ea"/>
                <a:cs typeface="+mn-cs"/>
              </a:rPr>
              <a:t> le danois, l’allemand, l’anglais, le néerlandais et le suédois.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les langues romanes :</a:t>
            </a:r>
            <a:r>
              <a:rPr lang="fr-FR" sz="1200" kern="1200" dirty="0">
                <a:solidFill>
                  <a:schemeClr val="tx1"/>
                </a:solidFill>
                <a:effectLst/>
                <a:latin typeface="+mn-lt"/>
                <a:ea typeface="+mn-ea"/>
                <a:cs typeface="+mn-cs"/>
              </a:rPr>
              <a:t> l’espagnol, le français, l’italien, le portugais et le roumain.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les langues slaves :</a:t>
            </a:r>
            <a:r>
              <a:rPr lang="fr-FR" sz="1200" kern="1200" dirty="0">
                <a:solidFill>
                  <a:schemeClr val="tx1"/>
                </a:solidFill>
                <a:effectLst/>
                <a:latin typeface="+mn-lt"/>
                <a:ea typeface="+mn-ea"/>
                <a:cs typeface="+mn-cs"/>
              </a:rPr>
              <a:t> le bulgare, le tchèque, le croate, le polonais, le slovaque et le slovène.</a:t>
            </a: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fr-FR" sz="1200" kern="1200" dirty="0">
              <a:solidFill>
                <a:schemeClr val="tx1"/>
              </a:solidFill>
              <a:effectLst/>
              <a:latin typeface="+mn-lt"/>
              <a:ea typeface="+mn-ea"/>
              <a:cs typeface="+mn-cs"/>
            </a:endParaRPr>
          </a:p>
          <a:p>
            <a:pPr marL="0" lvl="0" indent="0">
              <a:buFont typeface="Arial" panose="020B0604020202020204" pitchFamily="34" charset="0"/>
              <a:buNone/>
            </a:pPr>
            <a:r>
              <a:rPr lang="fr-FR" sz="1200" kern="1200" dirty="0">
                <a:solidFill>
                  <a:schemeClr val="tx1"/>
                </a:solidFill>
                <a:effectLst/>
                <a:latin typeface="+mn-lt"/>
                <a:ea typeface="+mn-ea"/>
                <a:cs typeface="+mn-cs"/>
              </a:rPr>
              <a:t>Les langues de l’UE qui n’appartiennent à aucune de ces trois familles sont les suivantes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l’estonien et le finnois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 grec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l’irlandais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 lituanien et le letton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 hongrois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 maltais.</a:t>
            </a:r>
            <a:endParaRPr lang="en-GB" b="0" dirty="0"/>
          </a:p>
          <a:p>
            <a:endParaRPr lang="en-IE" dirty="0"/>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L’Union européenne a été créée pour mettre un terme aux nombreuses guerres sanglantes entre pays voisins, dont la plus meurtrière a été la Seconde Guerre mondiale.</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À partir de 1950, la Communauté européenne du charbon et de l’acier a commencé à unir les pays européens sur les plans politique et économique dans le but de garantir une paix durable.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pays fondateurs de l’Union européenne sont :</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La Belgique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L’Allemagne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La France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L’Italie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Le Luxembourg</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Les Pays-Bas</a:t>
            </a:r>
            <a:endParaRPr lang="en-IE" sz="1200" b="0" i="0" u="none" strike="noStrike" kern="1200" noProof="0" dirty="0">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Les nations européennes n’ont pas toujours vécu ensemble de manière pacifique. Le continent a connu bon nombre de guerres au fil des siècles.</a:t>
            </a:r>
          </a:p>
          <a:p>
            <a:endParaRPr lang="en-US" sz="1200" kern="1200" dirty="0">
              <a:solidFill>
                <a:schemeClr val="tx1"/>
              </a:solidFill>
              <a:effectLst/>
              <a:latin typeface="+mn-lt"/>
              <a:ea typeface="+mn-ea"/>
              <a:cs typeface="+mn-cs"/>
            </a:endParaRPr>
          </a:p>
          <a:p>
            <a:r>
              <a:rPr lang="fr-FR" sz="1200" strike="noStrike" kern="1200" dirty="0">
                <a:solidFill>
                  <a:schemeClr val="tx1"/>
                </a:solidFill>
                <a:effectLst/>
                <a:latin typeface="+mn-lt"/>
                <a:ea typeface="+mn-ea"/>
                <a:cs typeface="+mn-cs"/>
              </a:rPr>
              <a:t>Deux guerres mondiales se sont déroulées au XX</a:t>
            </a:r>
            <a:r>
              <a:rPr lang="fr-FR" sz="1200" kern="1200" baseline="30000" dirty="0">
                <a:solidFill>
                  <a:schemeClr val="tx1"/>
                </a:solidFill>
                <a:effectLst/>
                <a:latin typeface="+mn-lt"/>
                <a:ea typeface="+mn-ea"/>
                <a:cs typeface="+mn-cs"/>
              </a:rPr>
              <a:t>e</a:t>
            </a:r>
            <a:r>
              <a:rPr lang="fr-FR" sz="1200" strike="noStrike" kern="1200" dirty="0">
                <a:solidFill>
                  <a:schemeClr val="tx1"/>
                </a:solidFill>
                <a:effectLst/>
                <a:latin typeface="+mn-lt"/>
                <a:ea typeface="+mn-ea"/>
                <a:cs typeface="+mn-cs"/>
              </a:rPr>
              <a:t> siècle :</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fr-FR" sz="1200" kern="1200" dirty="0">
                <a:solidFill>
                  <a:schemeClr val="tx1"/>
                </a:solidFill>
                <a:effectLst/>
                <a:latin typeface="+mn-lt"/>
                <a:ea typeface="+mn-ea"/>
                <a:cs typeface="+mn-cs"/>
              </a:rPr>
              <a:t>1914-1918 - Première Guerre mondiale</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fr-FR" sz="1200" kern="1200" dirty="0">
                <a:solidFill>
                  <a:schemeClr val="tx1"/>
                </a:solidFill>
                <a:effectLst/>
                <a:latin typeface="+mn-lt"/>
                <a:ea typeface="+mn-ea"/>
                <a:cs typeface="+mn-cs"/>
              </a:rPr>
              <a:t>1939-1945 - Seconde Guerre mondiale</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Bien que les pays de l’UE aient parfois des points de vue divergents, les principes fondamentaux de l’Union européenne sont restés les mêmes au cours des 70 dernières années. Empêcher tout futur conflit est l’un des objectifs qui a conduit à la création de l’Union européenne.</a:t>
            </a:r>
          </a:p>
          <a:p>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En 2012, grâce à son travail acharné en faveur de la paix, de la démocratie et des droits de l’homme en Europe et dans le monde, l’Union européenne a reçu le prix Nobel de la paix.</a:t>
            </a:r>
            <a:endParaRPr lang="en-IE" dirty="0"/>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r>
              <a:rPr lang="fr-FR" sz="1200" b="1" kern="1200" dirty="0">
                <a:solidFill>
                  <a:schemeClr val="tx1"/>
                </a:solidFill>
                <a:effectLst/>
                <a:latin typeface="+mn-lt"/>
                <a:ea typeface="+mn-ea"/>
                <a:cs typeface="+mn-cs"/>
              </a:rPr>
              <a:t>Les étapes-clés de la création de l’Union européenne :</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Entre 1945 et 1950, quelques hommes politiques européens, parmi lesquels Robert Schuman, Simone Veil, Jean Monnet, Alcide De Gasperi et Konrad Adenauer, ont entamé le processus de création de l’Union européenne dans laquelle nous vivons aujourd’hui.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1950 - </a:t>
            </a:r>
            <a:r>
              <a:rPr lang="fr-FR" sz="1200" b="1" kern="1200" dirty="0">
                <a:solidFill>
                  <a:schemeClr val="tx1"/>
                </a:solidFill>
                <a:effectLst/>
                <a:latin typeface="+mn-lt"/>
                <a:ea typeface="+mn-ea"/>
                <a:cs typeface="+mn-cs"/>
              </a:rPr>
              <a:t>Déclaration Schuman</a:t>
            </a:r>
            <a:r>
              <a:rPr lang="fr-FR" sz="1200" kern="1200" dirty="0">
                <a:solidFill>
                  <a:schemeClr val="tx1"/>
                </a:solidFill>
                <a:effectLst/>
                <a:latin typeface="+mn-lt"/>
                <a:ea typeface="+mn-ea"/>
                <a:cs typeface="+mn-cs"/>
              </a:rPr>
              <a:t> - Le 9 mai, Robert Schuman (alors ministre français des affaires étrangères) propose une gestion commune de la production de charbon et d’acier, les matières premières utilisées pour préparer la guerre, afin de garantir qu’aucun pays ne puisse s’armer secrètement contre les autres. L’une de ses citations les plus célèbres est : « L’Europe ne se fera pas d’un coup, ni dans une construction d’ensemble. Elle se fera par des réalisations concrètes créant d’abord une solidarité de fait.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1951 - Création de la </a:t>
            </a:r>
            <a:r>
              <a:rPr lang="fr-FR" sz="1200" b="1" kern="1200" dirty="0">
                <a:solidFill>
                  <a:schemeClr val="tx1"/>
                </a:solidFill>
                <a:effectLst/>
                <a:latin typeface="+mn-lt"/>
                <a:ea typeface="+mn-ea"/>
                <a:cs typeface="+mn-cs"/>
              </a:rPr>
              <a:t>Communauté européenne du charbon et de l’acier</a:t>
            </a:r>
            <a:r>
              <a:rPr lang="fr-FR" sz="1200" kern="1200" dirty="0">
                <a:solidFill>
                  <a:schemeClr val="tx1"/>
                </a:solidFill>
                <a:effectLst/>
                <a:latin typeface="+mn-lt"/>
                <a:ea typeface="+mn-ea"/>
                <a:cs typeface="+mn-cs"/>
              </a:rPr>
              <a:t> - La Belgique, la France, l’Allemagne, l’Italie, le Luxembourg et les Pays-Bas décident de réunir leurs industries du charbon et de l’acier.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1957 - Le </a:t>
            </a:r>
            <a:r>
              <a:rPr lang="fr-FR" sz="1200" b="1" kern="1200" dirty="0">
                <a:solidFill>
                  <a:schemeClr val="tx1"/>
                </a:solidFill>
                <a:effectLst/>
                <a:latin typeface="+mn-lt"/>
                <a:ea typeface="+mn-ea"/>
                <a:cs typeface="+mn-cs"/>
              </a:rPr>
              <a:t>traité de Rome</a:t>
            </a:r>
            <a:r>
              <a:rPr lang="fr-FR" sz="1200" kern="1200" dirty="0">
                <a:solidFill>
                  <a:schemeClr val="tx1"/>
                </a:solidFill>
                <a:effectLst/>
                <a:latin typeface="+mn-lt"/>
                <a:ea typeface="+mn-ea"/>
                <a:cs typeface="+mn-cs"/>
              </a:rPr>
              <a:t> - Les six pays fondateurs décident d’étendre leur coopération à d’autres secteurs économiques et créent la </a:t>
            </a:r>
            <a:r>
              <a:rPr lang="fr-FR" sz="1200" b="1" kern="1200" dirty="0">
                <a:solidFill>
                  <a:schemeClr val="tx1"/>
                </a:solidFill>
                <a:effectLst/>
                <a:latin typeface="+mn-lt"/>
                <a:ea typeface="+mn-ea"/>
                <a:cs typeface="+mn-cs"/>
              </a:rPr>
              <a:t>Communauté économique européenne (CEE)</a:t>
            </a:r>
            <a:r>
              <a:rPr lang="fr-FR" sz="1200" kern="1200" dirty="0">
                <a:solidFill>
                  <a:schemeClr val="tx1"/>
                </a:solidFill>
                <a:effectLst/>
                <a:latin typeface="+mn-lt"/>
                <a:ea typeface="+mn-ea"/>
                <a:cs typeface="+mn-cs"/>
              </a:rPr>
              <a:t> et la </a:t>
            </a:r>
            <a:r>
              <a:rPr lang="fr-FR" sz="1200" b="1" kern="1200" dirty="0">
                <a:solidFill>
                  <a:schemeClr val="tx1"/>
                </a:solidFill>
                <a:effectLst/>
                <a:latin typeface="+mn-lt"/>
                <a:ea typeface="+mn-ea"/>
                <a:cs typeface="+mn-cs"/>
              </a:rPr>
              <a:t>Communauté européenne de l’énergie atomique (Euratom)</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1992 - Le </a:t>
            </a:r>
            <a:r>
              <a:rPr lang="fr-FR" sz="1200" b="1" kern="1200" dirty="0">
                <a:solidFill>
                  <a:schemeClr val="tx1"/>
                </a:solidFill>
                <a:effectLst/>
                <a:latin typeface="+mn-lt"/>
                <a:ea typeface="+mn-ea"/>
                <a:cs typeface="+mn-cs"/>
              </a:rPr>
              <a:t>traité de Maastricht</a:t>
            </a:r>
            <a:r>
              <a:rPr lang="fr-FR" sz="1200" kern="1200" dirty="0">
                <a:solidFill>
                  <a:schemeClr val="tx1"/>
                </a:solidFill>
                <a:effectLst/>
                <a:latin typeface="+mn-lt"/>
                <a:ea typeface="+mn-ea"/>
                <a:cs typeface="+mn-cs"/>
              </a:rPr>
              <a:t> - Au fil des ans, davantage de pays ont rejoint la Communauté et le traité de Maastricht marque le début de l’</a:t>
            </a:r>
            <a:r>
              <a:rPr lang="fr-FR" sz="1200" b="1" kern="1200" dirty="0">
                <a:solidFill>
                  <a:schemeClr val="tx1"/>
                </a:solidFill>
                <a:effectLst/>
                <a:latin typeface="+mn-lt"/>
                <a:ea typeface="+mn-ea"/>
                <a:cs typeface="+mn-cs"/>
              </a:rPr>
              <a:t>Union européenne</a:t>
            </a:r>
            <a:r>
              <a:rPr lang="fr-FR" sz="1200" kern="1200" dirty="0">
                <a:solidFill>
                  <a:schemeClr val="tx1"/>
                </a:solidFill>
                <a:effectLst/>
                <a:latin typeface="+mn-lt"/>
                <a:ea typeface="+mn-ea"/>
                <a:cs typeface="+mn-cs"/>
              </a:rPr>
              <a:t> telle que nous la connaissons aujourd’hui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une union </a:t>
            </a:r>
            <a:r>
              <a:rPr lang="fr-FR" sz="1200" b="1" kern="1200" dirty="0">
                <a:solidFill>
                  <a:schemeClr val="tx1"/>
                </a:solidFill>
                <a:effectLst/>
                <a:latin typeface="+mn-lt"/>
                <a:ea typeface="+mn-ea"/>
                <a:cs typeface="+mn-cs"/>
              </a:rPr>
              <a:t>politique et économique </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b="1" kern="1200" dirty="0">
                <a:solidFill>
                  <a:schemeClr val="tx1"/>
                </a:solidFill>
                <a:effectLst/>
                <a:latin typeface="+mn-lt"/>
                <a:ea typeface="+mn-ea"/>
                <a:cs typeface="+mn-cs"/>
              </a:rPr>
              <a:t>pas de contrôles aux frontières</a:t>
            </a:r>
            <a:r>
              <a:rPr lang="fr-FR" sz="1200" kern="1200" dirty="0">
                <a:solidFill>
                  <a:schemeClr val="tx1"/>
                </a:solidFill>
                <a:effectLst/>
                <a:latin typeface="+mn-lt"/>
                <a:ea typeface="+mn-ea"/>
                <a:cs typeface="+mn-cs"/>
              </a:rPr>
              <a:t> entre les pays qui font partie de l’</a:t>
            </a:r>
            <a:r>
              <a:rPr lang="fr-FR" sz="1200" b="1" kern="1200" dirty="0">
                <a:solidFill>
                  <a:schemeClr val="tx1"/>
                </a:solidFill>
                <a:effectLst/>
                <a:latin typeface="+mn-lt"/>
                <a:ea typeface="+mn-ea"/>
                <a:cs typeface="+mn-cs"/>
              </a:rPr>
              <a:t>espace Schengen</a:t>
            </a:r>
            <a:r>
              <a:rPr lang="fr-FR" sz="1200" kern="1200" dirty="0">
                <a:solidFill>
                  <a:schemeClr val="tx1"/>
                </a:solidFill>
                <a:effectLst/>
                <a:latin typeface="+mn-lt"/>
                <a:ea typeface="+mn-ea"/>
                <a:cs typeface="+mn-cs"/>
              </a:rPr>
              <a:t> (depuis 1995)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une </a:t>
            </a:r>
            <a:r>
              <a:rPr lang="fr-FR" sz="1200" b="1" kern="1200" dirty="0">
                <a:solidFill>
                  <a:schemeClr val="tx1"/>
                </a:solidFill>
                <a:effectLst/>
                <a:latin typeface="+mn-lt"/>
                <a:ea typeface="+mn-ea"/>
                <a:cs typeface="+mn-cs"/>
              </a:rPr>
              <a:t>monnaie unique</a:t>
            </a:r>
            <a:r>
              <a:rPr lang="fr-FR" sz="1200" kern="1200" dirty="0">
                <a:solidFill>
                  <a:schemeClr val="tx1"/>
                </a:solidFill>
                <a:effectLst/>
                <a:latin typeface="+mn-lt"/>
                <a:ea typeface="+mn-ea"/>
                <a:cs typeface="+mn-cs"/>
              </a:rPr>
              <a:t> entre les pays qui ont adopté l’euro.</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1993 - Le </a:t>
            </a:r>
            <a:r>
              <a:rPr lang="fr-FR" sz="1200" b="1" kern="1200" dirty="0">
                <a:solidFill>
                  <a:schemeClr val="tx1"/>
                </a:solidFill>
                <a:effectLst/>
                <a:latin typeface="+mn-lt"/>
                <a:ea typeface="+mn-ea"/>
                <a:cs typeface="+mn-cs"/>
              </a:rPr>
              <a:t>marché unique</a:t>
            </a:r>
            <a:r>
              <a:rPr lang="fr-FR" sz="1200" kern="1200" dirty="0">
                <a:solidFill>
                  <a:schemeClr val="tx1"/>
                </a:solidFill>
                <a:effectLst/>
                <a:latin typeface="+mn-lt"/>
                <a:ea typeface="+mn-ea"/>
                <a:cs typeface="+mn-cs"/>
              </a:rPr>
              <a:t> est créé pour permettre une libre circulation des biens, des services, des capitaux et des personnes au sein de l’UE. En supprimant les obstacles techniques, juridiques et bureaucratiques, l’UE permet aux citoyens et aux entreprises de faire du commerce et des affaires librement sur tout son territoire. </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Outre les 27 pays de l’UE, l’</a:t>
            </a:r>
            <a:r>
              <a:rPr lang="fr-FR" sz="1200" b="1" kern="1200" dirty="0">
                <a:solidFill>
                  <a:schemeClr val="tx1"/>
                </a:solidFill>
                <a:effectLst/>
                <a:latin typeface="+mn-lt"/>
                <a:ea typeface="+mn-ea"/>
                <a:cs typeface="+mn-cs"/>
              </a:rPr>
              <a:t>Islande</a:t>
            </a:r>
            <a:r>
              <a:rPr lang="fr-FR" sz="1200" kern="1200" dirty="0">
                <a:solidFill>
                  <a:schemeClr val="tx1"/>
                </a:solidFill>
                <a:effectLst/>
                <a:latin typeface="+mn-lt"/>
                <a:ea typeface="+mn-ea"/>
                <a:cs typeface="+mn-cs"/>
              </a:rPr>
              <a:t>, le </a:t>
            </a:r>
            <a:r>
              <a:rPr lang="fr-FR" sz="1200" b="1" kern="1200" dirty="0">
                <a:solidFill>
                  <a:schemeClr val="tx1"/>
                </a:solidFill>
                <a:effectLst/>
                <a:latin typeface="+mn-lt"/>
                <a:ea typeface="+mn-ea"/>
                <a:cs typeface="+mn-cs"/>
              </a:rPr>
              <a:t>Liechtenstein</a:t>
            </a:r>
            <a:r>
              <a:rPr lang="fr-FR" sz="1200" kern="1200" dirty="0">
                <a:solidFill>
                  <a:schemeClr val="tx1"/>
                </a:solidFill>
                <a:effectLst/>
                <a:latin typeface="+mn-lt"/>
                <a:ea typeface="+mn-ea"/>
                <a:cs typeface="+mn-cs"/>
              </a:rPr>
              <a:t>, la </a:t>
            </a:r>
            <a:r>
              <a:rPr lang="fr-FR" sz="1200" b="1" kern="1200" dirty="0">
                <a:solidFill>
                  <a:schemeClr val="tx1"/>
                </a:solidFill>
                <a:effectLst/>
                <a:latin typeface="+mn-lt"/>
                <a:ea typeface="+mn-ea"/>
                <a:cs typeface="+mn-cs"/>
              </a:rPr>
              <a:t>Norvège</a:t>
            </a:r>
            <a:r>
              <a:rPr lang="fr-FR" sz="1200" kern="1200" dirty="0">
                <a:solidFill>
                  <a:schemeClr val="tx1"/>
                </a:solidFill>
                <a:effectLst/>
                <a:latin typeface="+mn-lt"/>
                <a:ea typeface="+mn-ea"/>
                <a:cs typeface="+mn-cs"/>
              </a:rPr>
              <a:t> et la </a:t>
            </a:r>
            <a:r>
              <a:rPr lang="fr-FR" sz="1200" b="1" kern="1200" dirty="0">
                <a:solidFill>
                  <a:schemeClr val="tx1"/>
                </a:solidFill>
                <a:effectLst/>
                <a:latin typeface="+mn-lt"/>
                <a:ea typeface="+mn-ea"/>
                <a:cs typeface="+mn-cs"/>
              </a:rPr>
              <a:t>Suisse</a:t>
            </a:r>
            <a:r>
              <a:rPr lang="fr-FR" sz="1200" kern="1200" dirty="0">
                <a:solidFill>
                  <a:schemeClr val="tx1"/>
                </a:solidFill>
                <a:effectLst/>
                <a:latin typeface="+mn-lt"/>
                <a:ea typeface="+mn-ea"/>
                <a:cs typeface="+mn-cs"/>
              </a:rPr>
              <a:t> font partie du marché unique européen.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1995 - l’</a:t>
            </a:r>
            <a:r>
              <a:rPr lang="fr-FR" sz="1200" b="1" kern="1200" dirty="0">
                <a:solidFill>
                  <a:schemeClr val="tx1"/>
                </a:solidFill>
                <a:effectLst/>
                <a:latin typeface="+mn-lt"/>
                <a:ea typeface="+mn-ea"/>
                <a:cs typeface="+mn-cs"/>
              </a:rPr>
              <a:t>accord de Schengen</a:t>
            </a:r>
            <a:r>
              <a:rPr lang="fr-FR" sz="1200" kern="1200" dirty="0">
                <a:solidFill>
                  <a:schemeClr val="tx1"/>
                </a:solidFill>
                <a:effectLst/>
                <a:latin typeface="+mn-lt"/>
                <a:ea typeface="+mn-ea"/>
                <a:cs typeface="+mn-cs"/>
              </a:rPr>
              <a:t> supprime tous les contrôles aux frontières entre les sept pays qui l’ont signé.</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0" kern="1200" dirty="0">
                <a:solidFill>
                  <a:schemeClr val="tx1"/>
                </a:solidFill>
                <a:effectLst/>
                <a:latin typeface="+mn-lt"/>
                <a:ea typeface="+mn-ea"/>
                <a:cs typeface="+mn-cs"/>
              </a:rPr>
              <a:t>2002</a:t>
            </a:r>
            <a:r>
              <a:rPr lang="fr-FR" sz="1200" kern="1200" dirty="0">
                <a:solidFill>
                  <a:schemeClr val="tx1"/>
                </a:solidFill>
                <a:effectLst/>
                <a:latin typeface="+mn-lt"/>
                <a:ea typeface="+mn-ea"/>
                <a:cs typeface="+mn-cs"/>
              </a:rPr>
              <a:t> - L’</a:t>
            </a:r>
            <a:r>
              <a:rPr lang="fr-FR" sz="1200" b="1" kern="1200" dirty="0">
                <a:solidFill>
                  <a:schemeClr val="tx1"/>
                </a:solidFill>
                <a:effectLst/>
                <a:latin typeface="+mn-lt"/>
                <a:ea typeface="+mn-ea"/>
                <a:cs typeface="+mn-cs"/>
              </a:rPr>
              <a:t>euro</a:t>
            </a:r>
            <a:r>
              <a:rPr lang="fr-FR" sz="1200" kern="1200" dirty="0">
                <a:solidFill>
                  <a:schemeClr val="tx1"/>
                </a:solidFill>
                <a:effectLst/>
                <a:latin typeface="+mn-lt"/>
                <a:ea typeface="+mn-ea"/>
                <a:cs typeface="+mn-cs"/>
              </a:rPr>
              <a:t> devient la monnaie légale dans 12 pays de l’UE.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2004 - la </a:t>
            </a:r>
            <a:r>
              <a:rPr lang="fr-FR" sz="1200" b="1" kern="1200" dirty="0">
                <a:solidFill>
                  <a:schemeClr val="tx1"/>
                </a:solidFill>
                <a:effectLst/>
                <a:latin typeface="+mn-lt"/>
                <a:ea typeface="+mn-ea"/>
                <a:cs typeface="+mn-cs"/>
              </a:rPr>
              <a:t>plus grande expansion de l’Union européenne</a:t>
            </a:r>
            <a:r>
              <a:rPr lang="fr-FR" sz="1200" kern="1200" dirty="0">
                <a:solidFill>
                  <a:schemeClr val="tx1"/>
                </a:solidFill>
                <a:effectLst/>
                <a:latin typeface="+mn-lt"/>
                <a:ea typeface="+mn-ea"/>
                <a:cs typeface="+mn-cs"/>
              </a:rPr>
              <a:t>, en termes  de territoires, de nombre d’États et de population. Dix nouveaux pays adhèrent à l’UE : Chypre, l’Estonie, la Hongrie, la Lettonie, la Lituanie, Malte, la Pologne, la Slovaquie, la Slovénie et la Tchéquie. Cet élargissement a marqué la réunification de l’Europe, divisée depuis un demi-siècle par le Rideau de fer et la guerre froide.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2007 - Le </a:t>
            </a:r>
            <a:r>
              <a:rPr lang="fr-FR" sz="1200" b="1" kern="1200" dirty="0">
                <a:solidFill>
                  <a:schemeClr val="tx1"/>
                </a:solidFill>
                <a:effectLst/>
                <a:latin typeface="+mn-lt"/>
                <a:ea typeface="+mn-ea"/>
                <a:cs typeface="+mn-cs"/>
              </a:rPr>
              <a:t>traité de Lisbonne</a:t>
            </a:r>
            <a:r>
              <a:rPr lang="fr-FR" sz="1200" kern="1200" dirty="0">
                <a:solidFill>
                  <a:schemeClr val="tx1"/>
                </a:solidFill>
                <a:effectLst/>
                <a:latin typeface="+mn-lt"/>
                <a:ea typeface="+mn-ea"/>
                <a:cs typeface="+mn-cs"/>
              </a:rPr>
              <a:t> instaure une nouvelle structure qui confère à l’UE un rôle plus important dans le monde et qui donne davantage de poids à la voix des citoyens et des gouvernements nationaux.</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2020 - </a:t>
            </a:r>
            <a:r>
              <a:rPr lang="fr-FR" sz="1200" kern="1200" dirty="0" err="1">
                <a:solidFill>
                  <a:schemeClr val="tx1"/>
                </a:solidFill>
                <a:effectLst/>
                <a:latin typeface="+mn-lt"/>
                <a:ea typeface="+mn-ea"/>
                <a:cs typeface="+mn-cs"/>
              </a:rPr>
              <a:t>NextGenerationEU</a:t>
            </a:r>
            <a:r>
              <a:rPr lang="fr-FR" sz="1200" kern="1200" dirty="0">
                <a:solidFill>
                  <a:schemeClr val="tx1"/>
                </a:solidFill>
                <a:effectLst/>
                <a:latin typeface="+mn-lt"/>
                <a:ea typeface="+mn-ea"/>
                <a:cs typeface="+mn-cs"/>
              </a:rPr>
              <a:t> est un plan de relance économique destiné à soutenir les pays de l’UE qui ont été touchés par la pandémie de COVID-19. </a:t>
            </a:r>
            <a:r>
              <a:rPr lang="fr-FR" sz="1200" kern="1200" dirty="0" err="1">
                <a:solidFill>
                  <a:schemeClr val="tx1"/>
                </a:solidFill>
                <a:effectLst/>
                <a:latin typeface="+mn-lt"/>
                <a:ea typeface="+mn-ea"/>
                <a:cs typeface="+mn-cs"/>
              </a:rPr>
              <a:t>NextGenerationEU</a:t>
            </a:r>
            <a:r>
              <a:rPr lang="fr-FR" sz="1200" kern="1200" dirty="0">
                <a:solidFill>
                  <a:schemeClr val="tx1"/>
                </a:solidFill>
                <a:effectLst/>
                <a:latin typeface="+mn-lt"/>
                <a:ea typeface="+mn-ea"/>
                <a:cs typeface="+mn-cs"/>
              </a:rPr>
              <a:t> vise à rendre l’Europe plus forte, à transformer les économies et les sociétés de l’UE et à façonner une Europe au service de tous les citoyens.</a:t>
            </a:r>
            <a:endParaRPr lang="en-I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Au fil des années, de plus en plus de pays ont rejoint le projet européen.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a:t>
            </a:r>
            <a:r>
              <a:rPr lang="fr-FR" sz="1200" b="1" kern="1200" dirty="0">
                <a:solidFill>
                  <a:schemeClr val="tx1"/>
                </a:solidFill>
                <a:effectLst/>
                <a:latin typeface="+mn-lt"/>
                <a:ea typeface="+mn-ea"/>
                <a:cs typeface="+mn-cs"/>
              </a:rPr>
              <a:t>espace Schengen</a:t>
            </a:r>
            <a:r>
              <a:rPr lang="fr-FR" sz="1200" kern="1200" dirty="0">
                <a:solidFill>
                  <a:schemeClr val="tx1"/>
                </a:solidFill>
                <a:effectLst/>
                <a:latin typeface="+mn-lt"/>
                <a:ea typeface="+mn-ea"/>
                <a:cs typeface="+mn-cs"/>
              </a:rPr>
              <a:t> a été établi en 1995 pour permettre aux pays de l’UE de supprimer les contrôles à leurs frontières.</a:t>
            </a:r>
          </a:p>
          <a:p>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citoyens de l’UE sont libres de circuler dans cette zone. L’espace Schengen regroupe </a:t>
            </a:r>
            <a:r>
              <a:rPr lang="fr-FR" dirty="0"/>
              <a:t>25</a:t>
            </a:r>
            <a:r>
              <a:rPr lang="fr-FR" sz="1200" kern="1200" dirty="0">
                <a:solidFill>
                  <a:schemeClr val="tx1"/>
                </a:solidFill>
                <a:effectLst/>
                <a:latin typeface="+mn-lt"/>
                <a:ea typeface="+mn-ea"/>
                <a:cs typeface="+mn-cs"/>
              </a:rPr>
              <a:t> pays de l’UE (</a:t>
            </a:r>
            <a:r>
              <a:rPr lang="fr-FR" kern="1200" dirty="0">
                <a:effectLst/>
              </a:rPr>
              <a:t>Allemagne, Autriche, Belgique, </a:t>
            </a:r>
            <a:r>
              <a:rPr lang="fr-FR" dirty="0"/>
              <a:t>Bulgarie, </a:t>
            </a:r>
            <a:r>
              <a:rPr lang="fr-FR" kern="1200" dirty="0">
                <a:effectLst/>
              </a:rPr>
              <a:t>Croatie, Danemark, Espagne, Estonie, Finlande, France, Grèce, Hongrie, Italie, Lettonie, Lituanie, Luxembourg, Malte, Pays-Bas, Pologne, Portugal, </a:t>
            </a:r>
            <a:r>
              <a:rPr lang="fr-FR" dirty="0"/>
              <a:t>Roumanie, </a:t>
            </a:r>
            <a:r>
              <a:rPr lang="fr-FR" kern="1200" dirty="0">
                <a:effectLst/>
              </a:rPr>
              <a:t>Slovaquie, Slovénie, Suède</a:t>
            </a:r>
            <a:r>
              <a:rPr lang="fr-FR" dirty="0"/>
              <a:t> et Tchéquie)</a:t>
            </a:r>
            <a:r>
              <a:rPr lang="fr-FR" sz="1200" kern="1200" dirty="0">
                <a:solidFill>
                  <a:schemeClr val="tx1"/>
                </a:solidFill>
                <a:effectLst/>
                <a:latin typeface="+mn-lt"/>
                <a:ea typeface="+mn-ea"/>
                <a:cs typeface="+mn-cs"/>
              </a:rPr>
              <a:t> et 4 pays </a:t>
            </a:r>
            <a:r>
              <a:rPr lang="fr-FR" sz="1200" b="0" u="none" kern="1200" dirty="0">
                <a:solidFill>
                  <a:schemeClr val="tx1"/>
                </a:solidFill>
                <a:effectLst/>
                <a:latin typeface="+mn-lt"/>
                <a:ea typeface="+mn-ea"/>
                <a:cs typeface="+mn-cs"/>
              </a:rPr>
              <a:t>non membres</a:t>
            </a:r>
            <a:r>
              <a:rPr lang="fr-FR" sz="1200" b="0" u="none" kern="1200" baseline="0" dirty="0">
                <a:solidFill>
                  <a:schemeClr val="tx1"/>
                </a:solidFill>
                <a:effectLst/>
                <a:latin typeface="+mn-lt"/>
                <a:ea typeface="+mn-ea"/>
                <a:cs typeface="+mn-cs"/>
              </a:rPr>
              <a:t> de l’UE </a:t>
            </a:r>
            <a:r>
              <a:rPr lang="fr-FR" sz="1200" kern="1200" dirty="0">
                <a:solidFill>
                  <a:schemeClr val="tx1"/>
                </a:solidFill>
                <a:effectLst/>
                <a:latin typeface="+mn-lt"/>
                <a:ea typeface="+mn-ea"/>
                <a:cs typeface="+mn-cs"/>
              </a:rPr>
              <a:t>(Islande, Liechtenstein, Norvège et Suisse).</a:t>
            </a:r>
            <a:endParaRPr lang="fr-FR" noProof="0" dirty="0">
              <a:cs typeface="+mn-lt"/>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L’euro a remplacé les anciennes monnaies nationales et est actuellement utilisé par </a:t>
            </a:r>
            <a:r>
              <a:rPr lang="fr-FR" sz="1200" b="1" kern="1200" dirty="0">
                <a:solidFill>
                  <a:schemeClr val="tx1"/>
                </a:solidFill>
                <a:effectLst/>
                <a:latin typeface="+mn-lt"/>
                <a:ea typeface="+mn-ea"/>
                <a:cs typeface="+mn-cs"/>
              </a:rPr>
              <a:t>20</a:t>
            </a:r>
            <a:r>
              <a:rPr lang="fr-FR" sz="1200" kern="1200" dirty="0">
                <a:solidFill>
                  <a:schemeClr val="tx1"/>
                </a:solidFill>
                <a:effectLst/>
                <a:latin typeface="+mn-lt"/>
                <a:ea typeface="+mn-ea"/>
                <a:cs typeface="+mn-cs"/>
              </a:rPr>
              <a:t> des 27 pays de l’UE : Allemagne, Autriche, Belgique, Chypre, </a:t>
            </a:r>
            <a:r>
              <a:rPr lang="fr-FR" sz="1200" kern="1200">
                <a:solidFill>
                  <a:schemeClr val="tx1"/>
                </a:solidFill>
                <a:effectLst/>
                <a:latin typeface="+mn-lt"/>
                <a:ea typeface="+mn-ea"/>
                <a:cs typeface="+mn-cs"/>
              </a:rPr>
              <a:t>Croatie, Espagne</a:t>
            </a:r>
            <a:r>
              <a:rPr lang="fr-FR" sz="1200" kern="1200" dirty="0">
                <a:solidFill>
                  <a:schemeClr val="tx1"/>
                </a:solidFill>
                <a:effectLst/>
                <a:latin typeface="+mn-lt"/>
                <a:ea typeface="+mn-ea"/>
                <a:cs typeface="+mn-cs"/>
              </a:rPr>
              <a:t>, Estonie, Finlande, France, Grèce, Irlande, Italie, Lettonie, Lituanie, Luxembourg, Malte, Pays-Bas, Portugal, Slovaquie et Slovénie.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 </a:t>
            </a:r>
            <a:r>
              <a:rPr lang="fr-FR" sz="1200" b="1" kern="1200" dirty="0">
                <a:solidFill>
                  <a:schemeClr val="tx1"/>
                </a:solidFill>
                <a:effectLst/>
                <a:latin typeface="+mn-lt"/>
                <a:ea typeface="+mn-ea"/>
                <a:cs typeface="+mn-cs"/>
              </a:rPr>
              <a:t>dispositif de garantie pour la jeunesse</a:t>
            </a:r>
            <a:r>
              <a:rPr lang="fr-FR" sz="1200" kern="1200" dirty="0">
                <a:solidFill>
                  <a:schemeClr val="tx1"/>
                </a:solidFill>
                <a:effectLst/>
                <a:latin typeface="+mn-lt"/>
                <a:ea typeface="+mn-ea"/>
                <a:cs typeface="+mn-cs"/>
              </a:rPr>
              <a:t> vise à aider les jeunes à poursuivre leurs études ou à accroître leurs chances de trouver un emploi, en les formant aux compétences dont les employeurs ont besoin.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u="none" kern="1200" dirty="0">
                <a:solidFill>
                  <a:schemeClr val="tx1"/>
                </a:solidFill>
                <a:effectLst/>
                <a:latin typeface="+mn-lt"/>
                <a:ea typeface="+mn-ea"/>
                <a:cs typeface="+mn-cs"/>
              </a:rPr>
              <a:t>Le </a:t>
            </a:r>
            <a:r>
              <a:rPr lang="fr-FR" sz="1200" b="1" u="none" kern="1200" dirty="0">
                <a:solidFill>
                  <a:schemeClr val="tx1"/>
                </a:solidFill>
                <a:effectLst/>
                <a:latin typeface="+mn-lt"/>
                <a:ea typeface="+mn-ea"/>
                <a:cs typeface="+mn-cs"/>
              </a:rPr>
              <a:t>portail européen EURES pour la mobilité de l’emploi </a:t>
            </a:r>
            <a:r>
              <a:rPr lang="fr-FR" sz="1200" kern="1200" dirty="0">
                <a:solidFill>
                  <a:schemeClr val="tx1"/>
                </a:solidFill>
                <a:effectLst/>
                <a:latin typeface="+mn-lt"/>
                <a:ea typeface="+mn-ea"/>
                <a:cs typeface="+mn-cs"/>
              </a:rPr>
              <a:t>aide les jeunes à commencer à chercher un emploi, un stage ou un apprentissage dans un autre pays de l’UE. Les employeurs l’utilisent également pour trouver des candidats dans d’autres pays de l’UE.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 </a:t>
            </a:r>
            <a:r>
              <a:rPr lang="fr-FR" sz="1200" b="1" kern="1200" dirty="0">
                <a:solidFill>
                  <a:schemeClr val="tx1"/>
                </a:solidFill>
                <a:effectLst/>
                <a:latin typeface="+mn-lt"/>
                <a:ea typeface="+mn-ea"/>
                <a:cs typeface="+mn-cs"/>
              </a:rPr>
              <a:t>programme Erasmus+</a:t>
            </a:r>
            <a:r>
              <a:rPr lang="fr-FR" sz="1200" kern="1200" dirty="0">
                <a:solidFill>
                  <a:schemeClr val="tx1"/>
                </a:solidFill>
                <a:effectLst/>
                <a:latin typeface="+mn-lt"/>
                <a:ea typeface="+mn-ea"/>
                <a:cs typeface="+mn-cs"/>
              </a:rPr>
              <a:t> est ouvert à la fois aux adolescents et aux adultes de pays de l’UE et de pays tiers, et permet d’étudier, de se former ou de participer à un échange de jeunes dans l’un des 33 pays d’Europe et d’ailleurs.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 </a:t>
            </a:r>
            <a:r>
              <a:rPr lang="fr-FR" sz="1200" b="1" kern="1200" dirty="0">
                <a:solidFill>
                  <a:schemeClr val="tx1"/>
                </a:solidFill>
                <a:effectLst/>
                <a:latin typeface="+mn-lt"/>
                <a:ea typeface="+mn-ea"/>
                <a:cs typeface="+mn-cs"/>
              </a:rPr>
              <a:t>corps européen de solidarité</a:t>
            </a:r>
            <a:r>
              <a:rPr lang="fr-FR" sz="1200" kern="1200" dirty="0">
                <a:solidFill>
                  <a:schemeClr val="tx1"/>
                </a:solidFill>
                <a:effectLst/>
                <a:latin typeface="+mn-lt"/>
                <a:ea typeface="+mn-ea"/>
                <a:cs typeface="+mn-cs"/>
              </a:rPr>
              <a:t> permet aux jeunes adultes de se porter volontaires à l’étranger (ou dans leur pays) pour une cause qui leur tient à cœur. Cette expérience enrichissante leur permet de développer leurs aptitudes et leurs compétences.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Cliquez ici pour en savoir plus : </a:t>
            </a:r>
            <a:r>
              <a:rPr lang="fr-FR" sz="1200" u="sng" kern="1200" dirty="0">
                <a:solidFill>
                  <a:schemeClr val="tx1"/>
                </a:solidFill>
                <a:effectLst/>
                <a:latin typeface="+mn-lt"/>
                <a:ea typeface="+mn-ea"/>
                <a:cs typeface="+mn-cs"/>
                <a:hlinkClick r:id="rId3"/>
              </a:rPr>
              <a:t>Travailler et étudier (europa.eu)</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GB" sz="1200" kern="1200" noProof="0" dirty="0">
              <a:solidFill>
                <a:schemeClr val="tx1"/>
              </a:solidFill>
              <a:effectLst/>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FR" sz="1200" b="1" kern="1200" dirty="0" err="1">
                <a:solidFill>
                  <a:schemeClr val="tx1"/>
                </a:solidFill>
                <a:effectLst/>
                <a:latin typeface="+mn-lt"/>
                <a:ea typeface="+mn-ea"/>
                <a:cs typeface="+mn-cs"/>
              </a:rPr>
              <a:t>DiscoverEU</a:t>
            </a:r>
            <a:r>
              <a:rPr lang="fr-FR" sz="1200" kern="1200" dirty="0">
                <a:solidFill>
                  <a:schemeClr val="tx1"/>
                </a:solidFill>
                <a:effectLst/>
                <a:latin typeface="+mn-lt"/>
                <a:ea typeface="+mn-ea"/>
                <a:cs typeface="+mn-cs"/>
              </a:rPr>
              <a:t> est une initiative de l’Union européenne qui donne aux jeunes de 18 ans la possibilité de découvrir l’Europe en voyageant.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À l’étranger, vous pouvez </a:t>
            </a:r>
            <a:r>
              <a:rPr lang="fr-FR" sz="1200" b="1" kern="1200" dirty="0">
                <a:solidFill>
                  <a:schemeClr val="tx1"/>
                </a:solidFill>
                <a:effectLst/>
                <a:latin typeface="+mn-lt"/>
                <a:ea typeface="+mn-ea"/>
                <a:cs typeface="+mn-cs"/>
              </a:rPr>
              <a:t>utiliser votre téléphone portable comme dans votre pays d’origine</a:t>
            </a:r>
            <a:r>
              <a:rPr lang="fr-FR" sz="1200" kern="1200" dirty="0">
                <a:solidFill>
                  <a:schemeClr val="tx1"/>
                </a:solidFill>
                <a:effectLst/>
                <a:latin typeface="+mn-lt"/>
                <a:ea typeface="+mn-ea"/>
                <a:cs typeface="+mn-cs"/>
              </a:rPr>
              <a:t> sans payer de frais supplémentaires.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Si votre vol, votre bus, votre train ou votre bateau est annulé, vous serez remboursé car vous êtes protégé par un ensemble complet de </a:t>
            </a:r>
            <a:r>
              <a:rPr lang="fr-FR" sz="1200" b="1" kern="1200" dirty="0">
                <a:solidFill>
                  <a:schemeClr val="tx1"/>
                </a:solidFill>
                <a:effectLst/>
                <a:latin typeface="+mn-lt"/>
                <a:ea typeface="+mn-ea"/>
                <a:cs typeface="+mn-cs"/>
              </a:rPr>
              <a:t>droits des passagers</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En cas d’urgence, vous pouvez bénéficier de soins de santé dans n’importe quel pays de l’UE grâce à la </a:t>
            </a:r>
            <a:r>
              <a:rPr lang="fr-FR" sz="1200" b="1" kern="1200" dirty="0">
                <a:solidFill>
                  <a:schemeClr val="tx1"/>
                </a:solidFill>
                <a:effectLst/>
                <a:latin typeface="+mn-lt"/>
                <a:ea typeface="+mn-ea"/>
                <a:cs typeface="+mn-cs"/>
              </a:rPr>
              <a:t>carte européenne d’assurance maladie</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Vous pouvez continuer à regarder vos séries préférées même pendant vos voyages car vous bénéficiez de l’</a:t>
            </a:r>
            <a:r>
              <a:rPr lang="fr-FR" sz="1200" b="1" kern="1200" dirty="0">
                <a:solidFill>
                  <a:schemeClr val="tx1"/>
                </a:solidFill>
                <a:effectLst/>
                <a:latin typeface="+mn-lt"/>
                <a:ea typeface="+mn-ea"/>
                <a:cs typeface="+mn-cs"/>
              </a:rPr>
              <a:t>accès à vos abonnements multimédia à travers toute l’Europe</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Participation : </a:t>
            </a:r>
            <a:r>
              <a:rPr lang="fr-FR" sz="1200" kern="1200" dirty="0">
                <a:solidFill>
                  <a:schemeClr val="tx1"/>
                </a:solidFill>
                <a:effectLst/>
                <a:latin typeface="+mn-lt"/>
                <a:ea typeface="+mn-ea"/>
                <a:cs typeface="+mn-cs"/>
              </a:rPr>
              <a:t>vous pouvez contribuer à façonner l’Europe de différentes manières, par exemple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800" dirty="0">
                <a:effectLst/>
                <a:latin typeface="Calibri" panose="020F0502020204030204" pitchFamily="34" charset="0"/>
                <a:ea typeface="Calibri" panose="020F0502020204030204" pitchFamily="34" charset="0"/>
                <a:cs typeface="Times New Roman" panose="02020603050405020304" pitchFamily="18" charset="0"/>
              </a:rPr>
              <a:t>voter aux élections parlementaires européennes: la majorité électorale est fixée à 18 ans dans la plupart des États membres de l’Union, à 17 ans en Grèce et à 16 ans en Autriche et à Malte. La Belgique et l’Allemagne ont récemment abaissé à 16 ans l’âge de la majorité électorale pour voter aux élections parlementaires européennes;</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lancer ou soutenir une </a:t>
            </a:r>
            <a:r>
              <a:rPr lang="fr-FR" sz="1200" b="1" kern="1200" dirty="0">
                <a:solidFill>
                  <a:schemeClr val="tx1"/>
                </a:solidFill>
                <a:effectLst/>
                <a:latin typeface="+mn-lt"/>
                <a:ea typeface="+mn-ea"/>
                <a:cs typeface="+mn-cs"/>
              </a:rPr>
              <a:t>initiative citoyenne européenne</a:t>
            </a:r>
            <a:r>
              <a:rPr lang="fr-FR" sz="1200" kern="1200" dirty="0">
                <a:solidFill>
                  <a:schemeClr val="tx1"/>
                </a:solidFill>
                <a:effectLst/>
                <a:latin typeface="+mn-lt"/>
                <a:ea typeface="+mn-ea"/>
                <a:cs typeface="+mn-cs"/>
              </a:rPr>
              <a:t> qui demande à l’UE de proposer une nouvelle législation sur un sujet spécifique relevant de sa compétence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assister aux </a:t>
            </a:r>
            <a:r>
              <a:rPr lang="fr-FR" sz="1200" b="1" kern="1200" dirty="0">
                <a:solidFill>
                  <a:schemeClr val="tx1"/>
                </a:solidFill>
                <a:effectLst/>
                <a:latin typeface="+mn-lt"/>
                <a:ea typeface="+mn-ea"/>
                <a:cs typeface="+mn-cs"/>
              </a:rPr>
              <a:t>dialogues citoyens</a:t>
            </a:r>
            <a:r>
              <a:rPr lang="fr-FR" sz="1200" kern="1200" dirty="0">
                <a:solidFill>
                  <a:schemeClr val="tx1"/>
                </a:solidFill>
                <a:effectLst/>
                <a:latin typeface="+mn-lt"/>
                <a:ea typeface="+mn-ea"/>
                <a:cs typeface="+mn-cs"/>
              </a:rPr>
              <a:t> qui ont lieu à travers l’UE, au cours desquels vous pouvez avoir l’occasion de discuter de problématiques européennes avec des représentants de l’UE;</a:t>
            </a:r>
            <a:endParaRPr lang="en-US" sz="1200" kern="1200" dirty="0">
              <a:solidFill>
                <a:schemeClr val="tx1"/>
              </a:solidFill>
              <a:effectLst/>
              <a:latin typeface="+mn-lt"/>
              <a:ea typeface="+mn-ea"/>
              <a:cs typeface="+mn-cs"/>
            </a:endParaRPr>
          </a:p>
          <a:p>
            <a:pPr marL="457200" lvl="1" indent="0">
              <a:buFont typeface="Wingdings" panose="05000000000000000000" pitchFamily="2" charset="2"/>
              <a:buNone/>
            </a:pPr>
            <a:endParaRPr lang="fr-FR"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Protection de l’environnement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La lutte contre les changements climatiques est une priorité absolue pour l’UE. Tous les pays de l’UE se sont engagés, d’ici à 2030, à réduire radicalement leurs émissions de gaz à effet de serre et leur consommation d’énergie, et à produire une plus grande part de leur énergie à partir de sources renouvelables (telles que l’énergie éolienne, solaire ou hydraulique).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b="1" kern="1200" dirty="0">
                <a:solidFill>
                  <a:schemeClr val="tx1"/>
                </a:solidFill>
                <a:effectLst/>
                <a:latin typeface="+mn-lt"/>
                <a:ea typeface="+mn-ea"/>
                <a:cs typeface="+mn-cs"/>
              </a:rPr>
              <a:t>Natura 2000</a:t>
            </a:r>
            <a:r>
              <a:rPr lang="fr-FR" sz="1200" kern="1200" dirty="0">
                <a:solidFill>
                  <a:schemeClr val="tx1"/>
                </a:solidFill>
                <a:effectLst/>
                <a:latin typeface="+mn-lt"/>
                <a:ea typeface="+mn-ea"/>
                <a:cs typeface="+mn-cs"/>
              </a:rPr>
              <a:t> est un réseau de zones protégées au sein de l’UE. Il protège environ 2 000 espèces animales et végétales et 230 types d’habitats dans l’ensemble de l’UE. Cliquez ici pour en savoir plus : </a:t>
            </a:r>
            <a:r>
              <a:rPr lang="fr-FR" sz="1200" u="sng" kern="1200" dirty="0">
                <a:solidFill>
                  <a:schemeClr val="tx1"/>
                </a:solidFill>
                <a:effectLst/>
                <a:latin typeface="+mn-lt"/>
                <a:ea typeface="+mn-ea"/>
                <a:cs typeface="+mn-cs"/>
                <a:hlinkClick r:id="rId3"/>
              </a:rPr>
              <a:t>https://europa.eu/!vC49dj</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Le programme </a:t>
            </a:r>
            <a:r>
              <a:rPr lang="fr-FR" sz="1200" b="1" kern="1200" dirty="0">
                <a:solidFill>
                  <a:schemeClr val="tx1"/>
                </a:solidFill>
                <a:effectLst/>
                <a:latin typeface="+mn-lt"/>
                <a:ea typeface="+mn-ea"/>
                <a:cs typeface="+mn-cs"/>
              </a:rPr>
              <a:t>LIFE de l’UE</a:t>
            </a:r>
            <a:r>
              <a:rPr lang="fr-FR" sz="1200" kern="1200" dirty="0">
                <a:solidFill>
                  <a:schemeClr val="tx1"/>
                </a:solidFill>
                <a:effectLst/>
                <a:latin typeface="+mn-lt"/>
                <a:ea typeface="+mn-ea"/>
                <a:cs typeface="+mn-cs"/>
              </a:rPr>
              <a:t> finance des projets qui protègent l’environnement et luttent contre le changement climatique. Cliquez ici pour trouver les projets réalisés dans votre pays : </a:t>
            </a:r>
            <a:r>
              <a:rPr lang="fr-FR" sz="1200" u="sng" kern="1200" dirty="0">
                <a:solidFill>
                  <a:schemeClr val="tx1"/>
                </a:solidFill>
                <a:effectLst/>
                <a:latin typeface="+mn-lt"/>
                <a:ea typeface="+mn-ea"/>
                <a:cs typeface="+mn-cs"/>
                <a:hlinkClick r:id="rId4"/>
              </a:rPr>
              <a:t>https://cinea.ec.europa.eu/life/life-european-countries_fr</a:t>
            </a:r>
            <a:endParaRPr lang="fr-FR" sz="1200" u="sng" kern="1200" dirty="0">
              <a:solidFill>
                <a:schemeClr val="tx1"/>
              </a:solidFill>
              <a:effectLst/>
              <a:latin typeface="+mn-lt"/>
              <a:ea typeface="+mn-ea"/>
              <a:cs typeface="+mn-cs"/>
            </a:endParaRPr>
          </a:p>
          <a:p>
            <a:pPr marL="457200" lvl="1" indent="0">
              <a:buFont typeface="Wingdings" panose="05000000000000000000" pitchFamily="2" charset="2"/>
              <a:buNone/>
            </a:pPr>
            <a:endParaRPr lang="fr-FR" sz="1200" u="sng"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Droits et sécurité des consommateurs </a:t>
            </a:r>
            <a:r>
              <a:rPr lang="fr-FR" sz="1200" kern="1200" dirty="0">
                <a:solidFill>
                  <a:schemeClr val="tx1"/>
                </a:solidFill>
                <a:effectLst/>
                <a:latin typeface="+mn-lt"/>
                <a:ea typeface="+mn-ea"/>
                <a:cs typeface="+mn-cs"/>
              </a:rPr>
              <a:t>: Les produits tels que les denrées alimentaires, les jouets et les cosmétiques doivent répondre à des </a:t>
            </a:r>
            <a:r>
              <a:rPr lang="fr-FR" sz="1200" b="1" kern="1200" dirty="0">
                <a:solidFill>
                  <a:schemeClr val="tx1"/>
                </a:solidFill>
                <a:effectLst/>
                <a:latin typeface="+mn-lt"/>
                <a:ea typeface="+mn-ea"/>
                <a:cs typeface="+mn-cs"/>
              </a:rPr>
              <a:t>exigences de sécurité strictes</a:t>
            </a:r>
            <a:r>
              <a:rPr lang="fr-FR" sz="1200" kern="1200" dirty="0">
                <a:solidFill>
                  <a:schemeClr val="tx1"/>
                </a:solidFill>
                <a:effectLst/>
                <a:latin typeface="+mn-lt"/>
                <a:ea typeface="+mn-ea"/>
                <a:cs typeface="+mn-cs"/>
              </a:rPr>
              <a:t> avant de pouvoir être vendus au sein de l’UE. La législation de l’UE vous offre également une </a:t>
            </a:r>
            <a:r>
              <a:rPr lang="fr-FR" sz="1200" b="1" kern="1200" dirty="0">
                <a:solidFill>
                  <a:schemeClr val="tx1"/>
                </a:solidFill>
                <a:effectLst/>
                <a:latin typeface="+mn-lt"/>
                <a:ea typeface="+mn-ea"/>
                <a:cs typeface="+mn-cs"/>
              </a:rPr>
              <a:t>garantie minimale de 2 ans</a:t>
            </a:r>
            <a:r>
              <a:rPr lang="fr-FR" sz="1200" kern="1200" dirty="0">
                <a:solidFill>
                  <a:schemeClr val="tx1"/>
                </a:solidFill>
                <a:effectLst/>
                <a:latin typeface="+mn-lt"/>
                <a:ea typeface="+mn-ea"/>
                <a:cs typeface="+mn-cs"/>
              </a:rPr>
              <a:t> lorsque vous achetez des biens de consommation et vous permet de restituer les biens que vous avez achetés </a:t>
            </a:r>
            <a:r>
              <a:rPr lang="fr-FR" sz="1200" b="1" kern="1200" dirty="0">
                <a:solidFill>
                  <a:schemeClr val="tx1"/>
                </a:solidFill>
                <a:effectLst/>
                <a:latin typeface="+mn-lt"/>
                <a:ea typeface="+mn-ea"/>
                <a:cs typeface="+mn-cs"/>
              </a:rPr>
              <a:t>dans un délai de 14 jours</a:t>
            </a:r>
            <a:r>
              <a:rPr lang="fr-FR" sz="1200" kern="1200" dirty="0">
                <a:solidFill>
                  <a:schemeClr val="tx1"/>
                </a:solidFill>
                <a:effectLst/>
                <a:latin typeface="+mn-lt"/>
                <a:ea typeface="+mn-ea"/>
                <a:cs typeface="+mn-cs"/>
              </a:rPr>
              <a:t> si vous changez d’avis.</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En outre, grâce au </a:t>
            </a:r>
            <a:r>
              <a:rPr lang="fr-FR" sz="1200" b="1" kern="1200" dirty="0">
                <a:solidFill>
                  <a:schemeClr val="tx1"/>
                </a:solidFill>
                <a:effectLst/>
                <a:latin typeface="+mn-lt"/>
                <a:ea typeface="+mn-ea"/>
                <a:cs typeface="+mn-cs"/>
              </a:rPr>
              <a:t>règlement général de l’UE sur la protection des données</a:t>
            </a:r>
            <a:r>
              <a:rPr lang="fr-FR" sz="1200" kern="1200" dirty="0">
                <a:solidFill>
                  <a:schemeClr val="tx1"/>
                </a:solidFill>
                <a:effectLst/>
                <a:latin typeface="+mn-lt"/>
                <a:ea typeface="+mn-ea"/>
                <a:cs typeface="+mn-cs"/>
              </a:rPr>
              <a:t>, la vie privée des consommateurs est constamment protégée. L’UE s’efforce également de </a:t>
            </a:r>
            <a:r>
              <a:rPr lang="fr-FR" sz="1200" b="1" kern="1200" dirty="0">
                <a:solidFill>
                  <a:schemeClr val="tx1"/>
                </a:solidFill>
                <a:effectLst/>
                <a:latin typeface="+mn-lt"/>
                <a:ea typeface="+mn-ea"/>
                <a:cs typeface="+mn-cs"/>
              </a:rPr>
              <a:t>mettre fin à</a:t>
            </a:r>
            <a:r>
              <a:rPr lang="fr-FR" sz="1200" kern="1200" dirty="0">
                <a:solidFill>
                  <a:schemeClr val="tx1"/>
                </a:solidFill>
                <a:effectLst/>
                <a:latin typeface="+mn-lt"/>
                <a:ea typeface="+mn-ea"/>
                <a:cs typeface="+mn-cs"/>
              </a:rPr>
              <a:t> la propagation de la </a:t>
            </a:r>
            <a:r>
              <a:rPr lang="fr-FR" sz="1200" b="1" kern="1200" dirty="0">
                <a:solidFill>
                  <a:schemeClr val="tx1"/>
                </a:solidFill>
                <a:effectLst/>
                <a:latin typeface="+mn-lt"/>
                <a:ea typeface="+mn-ea"/>
                <a:cs typeface="+mn-cs"/>
              </a:rPr>
              <a:t>désinformation</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fr-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Projets financés par l’Union européenne </a:t>
            </a:r>
            <a:r>
              <a:rPr lang="fr-FR" sz="1200" kern="1200" dirty="0">
                <a:solidFill>
                  <a:schemeClr val="tx1"/>
                </a:solidFill>
                <a:effectLst/>
                <a:latin typeface="+mn-lt"/>
                <a:ea typeface="+mn-ea"/>
                <a:cs typeface="+mn-cs"/>
              </a:rPr>
              <a:t>: L’Union européenne contribue à améliorer la vie des citoyens en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soutenant la création d’emplois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construisant de nouvelles infrastructures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finançant la recherche scientifique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modernisant les services publics tels que les écoles et les hôpitaux.</a:t>
            </a:r>
            <a:endParaRPr lang="en-US" sz="1200" kern="1200" dirty="0">
              <a:solidFill>
                <a:schemeClr val="tx1"/>
              </a:solidFill>
              <a:effectLst/>
              <a:latin typeface="+mn-lt"/>
              <a:ea typeface="+mn-ea"/>
              <a:cs typeface="+mn-cs"/>
            </a:endParaRPr>
          </a:p>
          <a:p>
            <a:pPr>
              <a:defRPr/>
            </a:pPr>
            <a:r>
              <a:rPr lang="fr-FR" sz="1200" kern="1200">
                <a:solidFill>
                  <a:schemeClr val="tx1"/>
                </a:solidFill>
                <a:effectLst/>
                <a:latin typeface="+mn-lt"/>
                <a:ea typeface="+mn-ea"/>
                <a:cs typeface="+mn-cs"/>
              </a:rPr>
              <a:t>Pour en savoir plus, voir :</a:t>
            </a:r>
            <a:r>
              <a:rPr lang="fr-FR"/>
              <a:t> </a:t>
            </a:r>
            <a:r>
              <a:rPr lang="fr-FR" dirty="0">
                <a:hlinkClick r:id="rId5"/>
              </a:rPr>
              <a:t>Kohesio: découvrez les projets de l’UE dans votre région (europa.eu)</a:t>
            </a:r>
            <a:endParaRPr lang="fr-FR" sz="1200" u="sng" kern="1200">
              <a:solidFill>
                <a:schemeClr val="tx1"/>
              </a:solidFill>
              <a:effectLst/>
              <a:latin typeface="+mn-lt"/>
              <a:ea typeface="Calibri"/>
              <a:cs typeface="Calibri"/>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L’UE dans le monde </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kern="1200" dirty="0">
                <a:solidFill>
                  <a:schemeClr val="tx1"/>
                </a:solidFill>
                <a:effectLst/>
                <a:latin typeface="+mn-lt"/>
                <a:ea typeface="+mn-ea"/>
                <a:cs typeface="+mn-cs"/>
              </a:rPr>
              <a:t>l’UE a signé des </a:t>
            </a:r>
            <a:r>
              <a:rPr lang="fr-FR" sz="1200" b="1" kern="1200" dirty="0">
                <a:solidFill>
                  <a:schemeClr val="tx1"/>
                </a:solidFill>
                <a:effectLst/>
                <a:latin typeface="+mn-lt"/>
                <a:ea typeface="+mn-ea"/>
                <a:cs typeface="+mn-cs"/>
              </a:rPr>
              <a:t>accords commerciaux</a:t>
            </a:r>
            <a:r>
              <a:rPr lang="fr-FR" sz="1200" kern="1200" dirty="0">
                <a:solidFill>
                  <a:schemeClr val="tx1"/>
                </a:solidFill>
                <a:effectLst/>
                <a:latin typeface="+mn-lt"/>
                <a:ea typeface="+mn-ea"/>
                <a:cs typeface="+mn-cs"/>
              </a:rPr>
              <a:t> avec de nombreux pays du monde, ce qui facilite les échanges commerciaux. Vous trouverez de plus amples informations à l’adresse suivante : </a:t>
            </a:r>
            <a:r>
              <a:rPr lang="fr-FR" sz="1200" u="sng" kern="1200" dirty="0">
                <a:solidFill>
                  <a:schemeClr val="tx1"/>
                </a:solidFill>
                <a:effectLst/>
                <a:latin typeface="+mn-lt"/>
                <a:ea typeface="+mn-ea"/>
                <a:cs typeface="+mn-cs"/>
                <a:hlinkClick r:id="rId6"/>
              </a:rPr>
              <a:t>https://europa.eu/european-union/topics/trade_fr</a:t>
            </a:r>
            <a:r>
              <a:rPr lang="en-US" sz="1200" u="none"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kern="1200" dirty="0">
                <a:solidFill>
                  <a:schemeClr val="tx1"/>
                </a:solidFill>
                <a:effectLst/>
                <a:latin typeface="+mn-lt"/>
                <a:ea typeface="+mn-ea"/>
                <a:cs typeface="+mn-cs"/>
              </a:rPr>
              <a:t>L’UE mène également des </a:t>
            </a:r>
            <a:r>
              <a:rPr lang="fr-FR" sz="1200" b="1" kern="1200" dirty="0">
                <a:solidFill>
                  <a:schemeClr val="tx1"/>
                </a:solidFill>
                <a:effectLst/>
                <a:latin typeface="+mn-lt"/>
                <a:ea typeface="+mn-ea"/>
                <a:cs typeface="+mn-cs"/>
              </a:rPr>
              <a:t>projets humanitaires</a:t>
            </a:r>
            <a:r>
              <a:rPr lang="fr-FR" sz="1200" kern="1200" dirty="0">
                <a:solidFill>
                  <a:schemeClr val="tx1"/>
                </a:solidFill>
                <a:effectLst/>
                <a:latin typeface="+mn-lt"/>
                <a:ea typeface="+mn-ea"/>
                <a:cs typeface="+mn-cs"/>
              </a:rPr>
              <a:t> dans le but de fournir aux personnes vulnérables de la nourriture, des abris, des soins médicaux et un enseignement, </a:t>
            </a:r>
            <a:r>
              <a:rPr lang="fr-FR" sz="1200" u="sng" kern="1200" dirty="0">
                <a:solidFill>
                  <a:schemeClr val="tx1"/>
                </a:solidFill>
                <a:effectLst/>
                <a:latin typeface="+mn-lt"/>
                <a:ea typeface="+mn-ea"/>
                <a:cs typeface="+mn-cs"/>
                <a:hlinkClick r:id="rId7"/>
              </a:rPr>
              <a:t>https://european-union.europa.eu/priorities-and-actions/actions-topic/development-and-cooperation_fr</a:t>
            </a:r>
            <a:r>
              <a:rPr lang="en-US" sz="1200" u="none"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En cas de catastrophe, l’UE peut fournir une aide et une assistance au moyen d’un système de réaction coordonné connu sous le nom de </a:t>
            </a:r>
            <a:r>
              <a:rPr lang="fr-FR" sz="1200" b="1" kern="1200" dirty="0">
                <a:solidFill>
                  <a:schemeClr val="tx1"/>
                </a:solidFill>
                <a:effectLst/>
                <a:latin typeface="+mn-lt"/>
                <a:ea typeface="+mn-ea"/>
                <a:cs typeface="+mn-cs"/>
              </a:rPr>
              <a:t>mécanisme de protection civile</a:t>
            </a:r>
            <a:r>
              <a:rPr lang="fr-FR" sz="1200" kern="1200" dirty="0">
                <a:solidFill>
                  <a:schemeClr val="tx1"/>
                </a:solidFill>
                <a:effectLst/>
                <a:latin typeface="+mn-lt"/>
                <a:ea typeface="+mn-ea"/>
                <a:cs typeface="+mn-cs"/>
              </a:rPr>
              <a:t>, </a:t>
            </a:r>
            <a:r>
              <a:rPr lang="fr-FR" sz="1200" u="sng" kern="1200" dirty="0">
                <a:solidFill>
                  <a:schemeClr val="tx1"/>
                </a:solidFill>
                <a:effectLst/>
                <a:latin typeface="+mn-lt"/>
                <a:ea typeface="+mn-ea"/>
                <a:cs typeface="+mn-cs"/>
                <a:hlinkClick r:id="rId8"/>
              </a:rPr>
              <a:t>https://europa.eu/european-union/topics/humanitarian-aid-civil-protection_fr</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Avec le </a:t>
            </a:r>
            <a:r>
              <a:rPr lang="fr-FR" sz="1200" b="1" kern="1200" dirty="0">
                <a:solidFill>
                  <a:schemeClr val="tx1"/>
                </a:solidFill>
                <a:effectLst/>
                <a:latin typeface="+mn-lt"/>
                <a:ea typeface="+mn-ea"/>
                <a:cs typeface="+mn-cs"/>
              </a:rPr>
              <a:t>pacte vert pour l’Europe</a:t>
            </a:r>
            <a:r>
              <a:rPr lang="fr-FR" sz="1200" kern="1200" dirty="0">
                <a:solidFill>
                  <a:schemeClr val="tx1"/>
                </a:solidFill>
                <a:effectLst/>
                <a:latin typeface="+mn-lt"/>
                <a:ea typeface="+mn-ea"/>
                <a:cs typeface="+mn-cs"/>
              </a:rPr>
              <a:t>, l’UE vise à réduire ses émissions et à devenir le premier continent neutre pour le climat d’ici à 2050. Vous en apprendrez plus sur le pacte vert pour l’Europe à cette adresse : </a:t>
            </a:r>
            <a:r>
              <a:rPr lang="fr-FR" sz="1200" u="sng" kern="1200" dirty="0">
                <a:solidFill>
                  <a:schemeClr val="tx1"/>
                </a:solidFill>
                <a:effectLst/>
                <a:latin typeface="+mn-lt"/>
                <a:ea typeface="+mn-ea"/>
                <a:cs typeface="+mn-cs"/>
                <a:hlinkClick r:id="rId3"/>
              </a:rPr>
              <a:t>https://ec.europa.eu/info/strategy/priorities-2019-2024/european-green-deal_fr</a:t>
            </a:r>
            <a:endParaRPr lang="fr-FR" sz="1200" u="sng"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err="1">
                <a:solidFill>
                  <a:schemeClr val="tx1"/>
                </a:solidFill>
                <a:effectLst/>
                <a:latin typeface="+mn-lt"/>
                <a:ea typeface="+mn-ea"/>
                <a:cs typeface="+mn-cs"/>
              </a:rPr>
              <a:t>NextGenerationEU</a:t>
            </a:r>
            <a:r>
              <a:rPr lang="fr-FR" sz="1200" kern="1200" dirty="0">
                <a:solidFill>
                  <a:schemeClr val="tx1"/>
                </a:solidFill>
                <a:effectLst/>
                <a:latin typeface="+mn-lt"/>
                <a:ea typeface="+mn-ea"/>
                <a:cs typeface="+mn-cs"/>
              </a:rPr>
              <a:t> est une campagne visant à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expliquer aux citoyens ce que l’Union fait pour relancer l’économie après la crise provoquée par la pandémie de COVID-19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construire un avenir plus résilient pour l’UE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rendre l’UE plus sûre, verte, plus saine, numérique et égalitaire.</a:t>
            </a:r>
          </a:p>
          <a:p>
            <a:pPr marL="457200" lvl="1" indent="0">
              <a:buFont typeface="Wingdings" panose="05000000000000000000" pitchFamily="2" charset="2"/>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Transition numérique </a:t>
            </a:r>
            <a:r>
              <a:rPr lang="fr-FR" sz="1200" kern="1200" dirty="0">
                <a:solidFill>
                  <a:schemeClr val="tx1"/>
                </a:solidFill>
                <a:effectLst/>
                <a:latin typeface="+mn-lt"/>
                <a:ea typeface="+mn-ea"/>
                <a:cs typeface="+mn-cs"/>
              </a:rPr>
              <a:t>: L’UE s’emploie à fournir un accès à l’internet à toutes les personnes vivant dans l’UE (</a:t>
            </a:r>
            <a:r>
              <a:rPr lang="fr-FR" sz="1200" b="1" kern="1200" dirty="0">
                <a:solidFill>
                  <a:schemeClr val="tx1"/>
                </a:solidFill>
                <a:effectLst/>
                <a:latin typeface="+mn-lt"/>
                <a:ea typeface="+mn-ea"/>
                <a:cs typeface="+mn-cs"/>
              </a:rPr>
              <a:t>initiative Wifi4EU</a:t>
            </a:r>
            <a:r>
              <a:rPr lang="fr-FR" sz="1200" kern="1200" dirty="0">
                <a:solidFill>
                  <a:schemeClr val="tx1"/>
                </a:solidFill>
                <a:effectLst/>
                <a:latin typeface="+mn-lt"/>
                <a:ea typeface="+mn-ea"/>
                <a:cs typeface="+mn-cs"/>
              </a:rPr>
              <a:t>), tout en préservant la sécurité des enfants et des jeunes adultes lors de l’utilisation de l’internet ou des technologies mobiles (</a:t>
            </a:r>
            <a:r>
              <a:rPr lang="fr-FR" sz="1200" b="1" kern="1200" dirty="0">
                <a:solidFill>
                  <a:schemeClr val="tx1"/>
                </a:solidFill>
                <a:effectLst/>
                <a:latin typeface="+mn-lt"/>
                <a:ea typeface="+mn-ea"/>
                <a:cs typeface="+mn-cs"/>
              </a:rPr>
              <a:t>Un internet mieux adapté aux enfants</a:t>
            </a:r>
            <a:r>
              <a:rPr lang="fr-FR" sz="1200" kern="1200" dirty="0">
                <a:solidFill>
                  <a:schemeClr val="tx1"/>
                </a:solidFill>
                <a:effectLst/>
                <a:latin typeface="+mn-lt"/>
                <a:ea typeface="+mn-ea"/>
                <a:cs typeface="+mn-cs"/>
              </a:rPr>
              <a: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Égalité </a:t>
            </a:r>
            <a:r>
              <a:rPr lang="fr-FR" sz="1200" kern="1200" dirty="0">
                <a:solidFill>
                  <a:schemeClr val="tx1"/>
                </a:solidFill>
                <a:effectLst/>
                <a:latin typeface="+mn-lt"/>
                <a:ea typeface="+mn-ea"/>
                <a:cs typeface="+mn-cs"/>
              </a:rPr>
              <a:t>: L’UE s’emploie à réaliser une </a:t>
            </a:r>
            <a:r>
              <a:rPr lang="fr-FR" sz="1200" b="1" kern="1200" dirty="0">
                <a:solidFill>
                  <a:schemeClr val="tx1"/>
                </a:solidFill>
                <a:effectLst/>
                <a:latin typeface="+mn-lt"/>
                <a:ea typeface="+mn-ea"/>
                <a:cs typeface="+mn-cs"/>
              </a:rPr>
              <a:t>union de l’égalité</a:t>
            </a:r>
            <a:r>
              <a:rPr lang="fr-FR" sz="1200" kern="1200" dirty="0">
                <a:solidFill>
                  <a:schemeClr val="tx1"/>
                </a:solidFill>
                <a:effectLst/>
                <a:latin typeface="+mn-lt"/>
                <a:ea typeface="+mn-ea"/>
                <a:cs typeface="+mn-cs"/>
              </a:rPr>
              <a:t>, ce qui implique de créer les conditions permettant à chacun de vivre, de prospérer et de jouer un rôle moteur, indépendamment des différences fondées sur le sexe, la race ou l’origine ethnique, la religion ou les convictions, un handicap, l’âge ou l’orientation sexuelle. Pour atteindre cet objectif, l’UE met en place des mécanismes, des politiques et des actions qui s’attaquent à la discrimination structurelle et aux stéréotypes qui sont souvent présents dans nos sociétés.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Pour en savoir plus : </a:t>
            </a:r>
            <a:r>
              <a:rPr lang="fr-FR" sz="1200" u="sng" kern="1200" dirty="0">
                <a:solidFill>
                  <a:schemeClr val="tx1"/>
                </a:solidFill>
                <a:effectLst/>
                <a:latin typeface="+mn-lt"/>
                <a:ea typeface="+mn-ea"/>
                <a:cs typeface="+mn-cs"/>
                <a:hlinkClick r:id="rId4"/>
              </a:rPr>
              <a:t>Les priorités de la Commission européenne (europa.eu)</a:t>
            </a:r>
            <a:endParaRPr lang="en-GB" sz="1400" u="none"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Le 24 février 2022, l’Europe s’est réveillée en apprenant la terrible nouvelle de l’agression militaire de l’Ukraine par la Russie. Cette attaque ne vise pas seulement l’Ukraine, mais aussi les valeurs que nous défendons dans l’Union européenne. En tant qu’Union fondée sur la paix, la démocratie et l’état de droit, les atrocités commises à nos frontières nous rappellent la raison même de la création de l’Union européenne. Celle-ci a réagi avec unité, force et rapidité à cette crise, comme elle l’avait fait lors des nombreuses épreuves traversées l’année précédente.</a:t>
            </a:r>
          </a:p>
          <a:p>
            <a:pPr marL="0" marR="0" lvl="0" indent="0" algn="l" defTabSz="914400">
              <a:lnSpc>
                <a:spcPct val="100000"/>
              </a:lnSpc>
              <a:spcBef>
                <a:spcPts val="0"/>
              </a:spcBef>
              <a:spcAft>
                <a:spcPts val="0"/>
              </a:spcAft>
              <a:buNone/>
              <a:tabLst/>
              <a:defRPr/>
            </a:pPr>
            <a:r>
              <a:rPr lang="en-US" dirty="0">
                <a:hlinkClick r:id="rId3"/>
              </a:rPr>
              <a:t>https://eu-solidarity-ukraine.ec.europa.eu/index_fr</a:t>
            </a:r>
            <a:endParaRPr lang="en-US" dirty="0">
              <a:ea typeface="Calibri"/>
              <a:cs typeface="Calibri"/>
              <a:hlinkClick r:id="rId3"/>
            </a:endParaRPr>
          </a:p>
          <a:p>
            <a:pPr>
              <a:defRPr/>
            </a:pPr>
            <a:endParaRPr lang="en-US" dirty="0">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148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Exemples de sujets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les droits de l’homme (par ex. : les droits des LGBTIQ)</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l’environnement (par ex. : le changement climatique)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l’emploi (par ex. : comment trouver un emploi à la fin de ses études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la jeunesse (par ex. : les possibilités pour les jeunes)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l’inclusion sociale (par ex. : l’égalité entre les hommes et les femmes)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l’éducation (par ex. : comment étudier dans un pays étranger ?</a:t>
            </a:r>
            <a:r>
              <a:rPr lang="fr-FR" sz="1200" kern="1200" baseline="0" dirty="0">
                <a:solidFill>
                  <a:schemeClr val="tx1"/>
                </a:solidFill>
                <a:effectLst/>
                <a:latin typeface="+mn-lt"/>
                <a:ea typeface="+mn-ea"/>
                <a:cs typeface="+mn-cs"/>
              </a:rPr>
              <a:t> / </a:t>
            </a:r>
            <a:r>
              <a:rPr lang="fr-FR" sz="1200" kern="1200" dirty="0">
                <a:solidFill>
                  <a:schemeClr val="tx1"/>
                </a:solidFill>
                <a:effectLst/>
                <a:latin typeface="+mn-lt"/>
                <a:ea typeface="+mn-ea"/>
                <a:cs typeface="+mn-cs"/>
              </a:rPr>
              <a:t>comment obtenir des ressources financières suffisantes pour étudier dans l'enseignement supérieur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la santé</a:t>
            </a:r>
            <a:endParaRPr lang="en-US" dirty="0"/>
          </a:p>
        </p:txBody>
      </p:sp>
      <p:sp>
        <p:nvSpPr>
          <p:cNvPr id="4" name="Slide Number Placeholder 3"/>
          <p:cNvSpPr>
            <a:spLocks noGrp="1"/>
          </p:cNvSpPr>
          <p:nvPr>
            <p:ph type="sldNum" sz="quarter" idx="5"/>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consulter le site officiel du Parlement européen, rendez-vous sur https://europarl.europa.eu.</a:t>
            </a:r>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consulter le site officiel du Conseil européen, rendez-vous sur https://consilium.europa.eu.</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consulter le site officiel du Conseil de l’UE, rendez-vous sur https://consilium.europa.eu.</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consulter le site officiel de la Commission européenne, rendez-vous sur https://ec.europa.eu/.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33</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consulter le site officiel de la Cour de justice européenne, rendez-vous sur https://curia.europa.eu/jcms/jcms/index.html.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consulter le site officiel de la Cour des comptes européenne, rendez-vous sur https://www.eca.europa.eu.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consulter le site officiel de la Banque centrale européenne, rendez-vous sur https://www.ecb.europa.eu.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36</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732FC-255F-ED01-ECB0-857EF78CA3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1A90C7-A0B1-6F41-D1C6-0750082D54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FD3A816-54D2-3129-23BE-A54257664C0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D2C1CF6-A443-A675-1F44-9FE34BD95A02}"/>
              </a:ext>
            </a:extLst>
          </p:cNvPr>
          <p:cNvSpPr>
            <a:spLocks noGrp="1"/>
          </p:cNvSpPr>
          <p:nvPr>
            <p:ph type="sldNum" sz="quarter" idx="5"/>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1502821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4F75D-795E-3104-B4F9-724E5FA31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95A8B-48DF-3C76-B673-FAF704B20F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1F8E0-C68B-ED81-686D-CBFDBCC3413D}"/>
              </a:ext>
            </a:extLst>
          </p:cNvPr>
          <p:cNvSpPr>
            <a:spLocks noGrp="1"/>
          </p:cNvSpPr>
          <p:nvPr>
            <p:ph type="body" idx="1"/>
          </p:nvPr>
        </p:nvSpPr>
        <p:spPr/>
        <p:txBody>
          <a:bodyPr/>
          <a:lstStyle/>
          <a:p>
            <a:pPr>
              <a:defRPr/>
            </a:pPr>
            <a:r>
              <a:rPr lang="en-GB" b="1" err="1"/>
              <a:t>L’initiative</a:t>
            </a:r>
            <a:r>
              <a:rPr lang="en-GB" b="1"/>
              <a:t> </a:t>
            </a:r>
            <a:r>
              <a:rPr lang="en-GB" b="1" err="1"/>
              <a:t>citoyenne</a:t>
            </a:r>
            <a:r>
              <a:rPr lang="en-GB" b="1"/>
              <a:t> </a:t>
            </a:r>
            <a:r>
              <a:rPr lang="en-GB" b="1" err="1"/>
              <a:t>européenne</a:t>
            </a:r>
            <a:r>
              <a:rPr lang="en-GB" dirty="0"/>
              <a:t> </a:t>
            </a:r>
            <a:r>
              <a:rPr lang="en-GB" err="1"/>
              <a:t>vous</a:t>
            </a:r>
            <a:r>
              <a:rPr lang="en-GB"/>
              <a:t> </a:t>
            </a:r>
            <a:r>
              <a:rPr lang="en-GB" err="1"/>
              <a:t>donne</a:t>
            </a:r>
            <a:r>
              <a:rPr lang="en-GB"/>
              <a:t> </a:t>
            </a:r>
            <a:r>
              <a:rPr lang="en-GB" err="1"/>
              <a:t>l’occasion</a:t>
            </a:r>
            <a:r>
              <a:rPr lang="en-GB"/>
              <a:t> unique de </a:t>
            </a:r>
            <a:r>
              <a:rPr lang="en-GB" err="1"/>
              <a:t>participer</a:t>
            </a:r>
            <a:r>
              <a:rPr lang="en-GB"/>
              <a:t> à la construction de </a:t>
            </a:r>
            <a:r>
              <a:rPr lang="en-GB" err="1"/>
              <a:t>l’Union</a:t>
            </a:r>
            <a:r>
              <a:rPr lang="en-GB"/>
              <a:t> </a:t>
            </a:r>
            <a:r>
              <a:rPr lang="en-GB" err="1"/>
              <a:t>européenne</a:t>
            </a:r>
            <a:r>
              <a:rPr lang="en-GB"/>
              <a:t> </a:t>
            </a:r>
            <a:r>
              <a:rPr lang="en-GB" err="1"/>
              <a:t>en</a:t>
            </a:r>
            <a:r>
              <a:rPr lang="en-GB"/>
              <a:t> demandant à la Commission </a:t>
            </a:r>
            <a:r>
              <a:rPr lang="en-GB" err="1"/>
              <a:t>européenne</a:t>
            </a:r>
            <a:r>
              <a:rPr lang="en-GB"/>
              <a:t> de proposer de </a:t>
            </a:r>
            <a:r>
              <a:rPr lang="en-GB" err="1"/>
              <a:t>nouvelles</a:t>
            </a:r>
            <a:r>
              <a:rPr lang="en-GB"/>
              <a:t> </a:t>
            </a:r>
            <a:r>
              <a:rPr lang="en-GB" err="1"/>
              <a:t>législations</a:t>
            </a:r>
            <a:r>
              <a:rPr lang="en-GB"/>
              <a:t>. </a:t>
            </a:r>
            <a:r>
              <a:rPr lang="en-GB" err="1"/>
              <a:t>Dès</a:t>
            </a:r>
            <a:r>
              <a:rPr lang="en-GB"/>
              <a:t> </a:t>
            </a:r>
            <a:r>
              <a:rPr lang="en-GB" err="1"/>
              <a:t>qu’une</a:t>
            </a:r>
            <a:r>
              <a:rPr lang="en-GB"/>
              <a:t> initiative </a:t>
            </a:r>
            <a:r>
              <a:rPr lang="en-GB" err="1"/>
              <a:t>atteint</a:t>
            </a:r>
            <a:r>
              <a:rPr lang="en-GB"/>
              <a:t> la barre du million de signatures, la Commission doit </a:t>
            </a:r>
            <a:r>
              <a:rPr lang="en-GB" err="1"/>
              <a:t>décider</a:t>
            </a:r>
            <a:r>
              <a:rPr lang="en-GB"/>
              <a:t> de </a:t>
            </a:r>
            <a:r>
              <a:rPr lang="en-GB" err="1"/>
              <a:t>l'action</a:t>
            </a:r>
            <a:r>
              <a:rPr lang="en-GB"/>
              <a:t> à </a:t>
            </a:r>
            <a:r>
              <a:rPr lang="en-GB" err="1"/>
              <a:t>entreprendre</a:t>
            </a:r>
            <a:r>
              <a:rPr lang="en-GB"/>
              <a:t>. </a:t>
            </a:r>
            <a:r>
              <a:rPr lang="en-GB" sz="1200" u="none" kern="1200" noProof="0" dirty="0">
                <a:solidFill>
                  <a:schemeClr val="tx1"/>
                </a:solidFill>
                <a:effectLst/>
                <a:latin typeface="+mn-lt"/>
                <a:ea typeface="+mn-ea"/>
                <a:cs typeface="+mn-cs"/>
                <a:hlinkClick r:id="rId3"/>
              </a:rPr>
              <a:t>https://citizens-initiative.europa.eu/_</a:t>
            </a:r>
            <a:r>
              <a:rPr lang="en-GB" dirty="0">
                <a:hlinkClick r:id="rId3"/>
              </a:rPr>
              <a:t>fr</a:t>
            </a:r>
            <a:endParaRPr lang="en-GB" dirty="0">
              <a:ea typeface="Calibri"/>
              <a:cs typeface="Calibri"/>
              <a:hlinkClick r:id="rId3"/>
            </a:endParaRPr>
          </a:p>
          <a:p>
            <a:pPr>
              <a:defRPr/>
            </a:pPr>
            <a:endParaRPr lang="en-GB" dirty="0"/>
          </a:p>
          <a:p>
            <a:pPr>
              <a:defRPr/>
            </a:pPr>
            <a:r>
              <a:rPr lang="en-GB" dirty="0"/>
              <a:t>Bienvenue à la </a:t>
            </a:r>
            <a:r>
              <a:rPr lang="en-GB" b="1" err="1"/>
              <a:t>Semaine</a:t>
            </a:r>
            <a:r>
              <a:rPr lang="en-GB" b="1" dirty="0"/>
              <a:t> </a:t>
            </a:r>
            <a:r>
              <a:rPr lang="en-GB" b="1" err="1"/>
              <a:t>européenne</a:t>
            </a:r>
            <a:r>
              <a:rPr lang="en-GB" b="1" dirty="0"/>
              <a:t> de la jeunesse 2024</a:t>
            </a:r>
            <a:r>
              <a:rPr lang="en-GB" dirty="0"/>
              <a:t>, un </a:t>
            </a:r>
            <a:r>
              <a:rPr lang="en-GB" err="1"/>
              <a:t>événement</a:t>
            </a:r>
            <a:r>
              <a:rPr lang="en-GB" dirty="0"/>
              <a:t> </a:t>
            </a:r>
            <a:r>
              <a:rPr lang="en-GB" err="1"/>
              <a:t>organisé</a:t>
            </a:r>
            <a:r>
              <a:rPr lang="en-GB" dirty="0"/>
              <a:t> </a:t>
            </a:r>
            <a:r>
              <a:rPr lang="en-GB" err="1"/>
              <a:t>tous</a:t>
            </a:r>
            <a:r>
              <a:rPr lang="en-GB" dirty="0"/>
              <a:t> les deux </a:t>
            </a:r>
            <a:r>
              <a:rPr lang="en-GB" err="1"/>
              <a:t>ans</a:t>
            </a:r>
            <a:r>
              <a:rPr lang="en-GB" dirty="0"/>
              <a:t> par la Commission </a:t>
            </a:r>
            <a:r>
              <a:rPr lang="en-GB" err="1"/>
              <a:t>européenne</a:t>
            </a:r>
            <a:r>
              <a:rPr lang="en-GB" dirty="0"/>
              <a:t> pour </a:t>
            </a:r>
            <a:r>
              <a:rPr lang="en-GB" err="1"/>
              <a:t>mettre</a:t>
            </a:r>
            <a:r>
              <a:rPr lang="en-GB" dirty="0"/>
              <a:t> à </a:t>
            </a:r>
            <a:r>
              <a:rPr lang="en-GB" err="1"/>
              <a:t>l’honneur</a:t>
            </a:r>
            <a:r>
              <a:rPr lang="en-GB" dirty="0"/>
              <a:t> et </a:t>
            </a:r>
            <a:r>
              <a:rPr lang="en-GB" err="1"/>
              <a:t>promouvoir</a:t>
            </a:r>
            <a:r>
              <a:rPr lang="en-GB" dirty="0"/>
              <a:t> </a:t>
            </a:r>
            <a:r>
              <a:rPr lang="en-GB" err="1"/>
              <a:t>l’engagement</a:t>
            </a:r>
            <a:r>
              <a:rPr lang="en-GB" dirty="0"/>
              <a:t>, la participation et la </a:t>
            </a:r>
            <a:r>
              <a:rPr lang="en-GB" err="1"/>
              <a:t>citoyenneté</a:t>
            </a:r>
            <a:r>
              <a:rPr lang="en-GB" dirty="0"/>
              <a:t> active des </a:t>
            </a:r>
            <a:r>
              <a:rPr lang="en-GB" err="1"/>
              <a:t>jeunes</a:t>
            </a:r>
            <a:r>
              <a:rPr lang="en-GB" dirty="0"/>
              <a:t> dans </a:t>
            </a:r>
            <a:r>
              <a:rPr lang="en-GB" err="1"/>
              <a:t>toute</a:t>
            </a:r>
            <a:r>
              <a:rPr lang="en-GB" dirty="0"/>
              <a:t> </a:t>
            </a:r>
            <a:r>
              <a:rPr lang="en-GB" err="1"/>
              <a:t>l’Europe</a:t>
            </a:r>
            <a:r>
              <a:rPr lang="en-GB" dirty="0"/>
              <a:t> et au-</a:t>
            </a:r>
            <a:r>
              <a:rPr lang="en-GB" err="1"/>
              <a:t>delà</a:t>
            </a:r>
            <a:r>
              <a:rPr lang="en-GB" dirty="0"/>
              <a:t>. Tu </a:t>
            </a:r>
            <a:r>
              <a:rPr lang="en-GB" err="1"/>
              <a:t>aimerais</a:t>
            </a:r>
            <a:r>
              <a:rPr lang="en-GB" dirty="0"/>
              <a:t> </a:t>
            </a:r>
            <a:r>
              <a:rPr lang="en-GB" err="1"/>
              <a:t>en</a:t>
            </a:r>
            <a:r>
              <a:rPr lang="en-GB" dirty="0"/>
              <a:t> savoir plus sur les </a:t>
            </a:r>
            <a:r>
              <a:rPr lang="en-GB" err="1"/>
              <a:t>possibilités</a:t>
            </a:r>
            <a:r>
              <a:rPr lang="en-GB" dirty="0"/>
              <a:t> </a:t>
            </a:r>
            <a:r>
              <a:rPr lang="en-GB" err="1"/>
              <a:t>offertes</a:t>
            </a:r>
            <a:r>
              <a:rPr lang="en-GB" dirty="0"/>
              <a:t> par </a:t>
            </a:r>
            <a:r>
              <a:rPr lang="en-GB" err="1"/>
              <a:t>l’UE</a:t>
            </a:r>
            <a:r>
              <a:rPr lang="en-GB" dirty="0"/>
              <a:t> et </a:t>
            </a:r>
            <a:r>
              <a:rPr lang="en-GB" err="1"/>
              <a:t>ses</a:t>
            </a:r>
            <a:r>
              <a:rPr lang="en-GB" dirty="0"/>
              <a:t> politiques? Tu </a:t>
            </a:r>
            <a:r>
              <a:rPr lang="en-GB" err="1"/>
              <a:t>souhaites</a:t>
            </a:r>
            <a:r>
              <a:rPr lang="en-GB" dirty="0"/>
              <a:t> donner ton </a:t>
            </a:r>
            <a:r>
              <a:rPr lang="en-GB" err="1"/>
              <a:t>avis</a:t>
            </a:r>
            <a:r>
              <a:rPr lang="en-GB" dirty="0"/>
              <a:t> sur les processus qui </a:t>
            </a:r>
            <a:r>
              <a:rPr lang="en-GB" err="1"/>
              <a:t>te</a:t>
            </a:r>
            <a:r>
              <a:rPr lang="en-GB" dirty="0"/>
              <a:t> </a:t>
            </a:r>
            <a:r>
              <a:rPr lang="en-GB" err="1"/>
              <a:t>tiennent</a:t>
            </a:r>
            <a:r>
              <a:rPr lang="en-GB" dirty="0"/>
              <a:t> à </a:t>
            </a:r>
            <a:r>
              <a:rPr lang="en-GB" err="1"/>
              <a:t>cœur</a:t>
            </a:r>
            <a:r>
              <a:rPr lang="en-GB" dirty="0"/>
              <a:t>? Ou </a:t>
            </a:r>
            <a:r>
              <a:rPr lang="en-GB" err="1"/>
              <a:t>participer</a:t>
            </a:r>
            <a:r>
              <a:rPr lang="en-GB" dirty="0"/>
              <a:t> à </a:t>
            </a:r>
            <a:r>
              <a:rPr lang="en-GB" err="1"/>
              <a:t>diverses</a:t>
            </a:r>
            <a:r>
              <a:rPr lang="en-GB" dirty="0"/>
              <a:t> </a:t>
            </a:r>
            <a:r>
              <a:rPr lang="en-GB" err="1"/>
              <a:t>activités</a:t>
            </a:r>
            <a:r>
              <a:rPr lang="en-GB" dirty="0"/>
              <a:t> et discussions? Alors </a:t>
            </a:r>
            <a:r>
              <a:rPr lang="en-GB" err="1"/>
              <a:t>saisis</a:t>
            </a:r>
            <a:r>
              <a:rPr lang="en-GB" dirty="0"/>
              <a:t> </a:t>
            </a:r>
            <a:r>
              <a:rPr lang="en-GB" err="1"/>
              <a:t>l’occasion</a:t>
            </a:r>
            <a:r>
              <a:rPr lang="en-GB" dirty="0"/>
              <a:t> qui </a:t>
            </a:r>
            <a:r>
              <a:rPr lang="en-GB" err="1"/>
              <a:t>t’est</a:t>
            </a:r>
            <a:r>
              <a:rPr lang="en-GB" dirty="0"/>
              <a:t> </a:t>
            </a:r>
            <a:r>
              <a:rPr lang="en-GB" err="1"/>
              <a:t>offerte</a:t>
            </a:r>
            <a:r>
              <a:rPr lang="en-GB" dirty="0"/>
              <a:t> </a:t>
            </a:r>
            <a:r>
              <a:rPr lang="en-GB" err="1"/>
              <a:t>d’exprimer</a:t>
            </a:r>
            <a:r>
              <a:rPr lang="en-GB" dirty="0"/>
              <a:t> ta vision. Dates:</a:t>
            </a:r>
            <a:r>
              <a:rPr lang="en-GB" u="none" kern="1200" noProof="0" dirty="0">
                <a:effectLst/>
              </a:rPr>
              <a:t> </a:t>
            </a:r>
            <a:r>
              <a:rPr lang="en-GB" dirty="0"/>
              <a:t>du 12 au 19 </a:t>
            </a:r>
            <a:r>
              <a:rPr lang="en-GB" err="1"/>
              <a:t>avril</a:t>
            </a:r>
            <a:r>
              <a:rPr lang="en-GB" dirty="0"/>
              <a:t> 2024. </a:t>
            </a:r>
            <a:r>
              <a:rPr lang="en-GB" dirty="0">
                <a:hlinkClick r:id="rId4"/>
              </a:rPr>
              <a:t>Accueil | Initiative citoyenne européenne (europa.eu)</a:t>
            </a:r>
            <a:endParaRPr lang="en-GB" sz="1200" u="none" kern="1200" noProof="0" dirty="0">
              <a:solidFill>
                <a:schemeClr val="tx1"/>
              </a:solidFill>
              <a:effectLst/>
              <a:latin typeface="+mn-lt"/>
              <a:ea typeface="Calibri"/>
              <a:cs typeface="Calibri"/>
            </a:endParaRPr>
          </a:p>
          <a:p>
            <a:pPr>
              <a:defRPr/>
            </a:pPr>
            <a:endParaRPr lang="en-GB" b="1" dirty="0">
              <a:ea typeface="Calibri"/>
              <a:cs typeface="Calibri"/>
            </a:endParaRPr>
          </a:p>
          <a:p>
            <a:pPr>
              <a:defRPr/>
            </a:pPr>
            <a:r>
              <a:rPr lang="en-GB" b="1" dirty="0"/>
              <a:t>L’EYE (Rencontre des </a:t>
            </a:r>
            <a:r>
              <a:rPr lang="en-GB" b="1" dirty="0" err="1"/>
              <a:t>Jeunes</a:t>
            </a:r>
            <a:r>
              <a:rPr lang="en-GB" b="1" dirty="0"/>
              <a:t> </a:t>
            </a:r>
            <a:r>
              <a:rPr lang="en-GB" b="1" dirty="0" err="1"/>
              <a:t>Européens</a:t>
            </a:r>
            <a:r>
              <a:rPr lang="en-GB" b="1" dirty="0"/>
              <a:t>) </a:t>
            </a:r>
            <a:r>
              <a:rPr lang="en-GB" dirty="0" err="1"/>
              <a:t>réunit</a:t>
            </a:r>
            <a:r>
              <a:rPr lang="en-GB" dirty="0"/>
              <a:t> au </a:t>
            </a:r>
            <a:r>
              <a:rPr lang="en-GB" dirty="0" err="1"/>
              <a:t>Parlement</a:t>
            </a:r>
            <a:r>
              <a:rPr lang="en-GB" dirty="0"/>
              <a:t> </a:t>
            </a:r>
            <a:r>
              <a:rPr lang="en-GB" dirty="0" err="1"/>
              <a:t>européen</a:t>
            </a:r>
            <a:r>
              <a:rPr lang="en-GB" dirty="0"/>
              <a:t> à Strasbourg et </a:t>
            </a:r>
            <a:r>
              <a:rPr lang="en-GB" dirty="0" err="1"/>
              <a:t>en</a:t>
            </a:r>
            <a:r>
              <a:rPr lang="en-GB" dirty="0"/>
              <a:t> </a:t>
            </a:r>
            <a:r>
              <a:rPr lang="en-GB" dirty="0" err="1"/>
              <a:t>ligne</a:t>
            </a:r>
            <a:r>
              <a:rPr lang="en-GB" dirty="0"/>
              <a:t> des </a:t>
            </a:r>
            <a:r>
              <a:rPr lang="en-GB" dirty="0" err="1"/>
              <a:t>milliers</a:t>
            </a:r>
            <a:r>
              <a:rPr lang="en-GB" dirty="0"/>
              <a:t> de participants, </a:t>
            </a:r>
            <a:r>
              <a:rPr lang="en-GB" dirty="0" err="1"/>
              <a:t>originaires</a:t>
            </a:r>
            <a:r>
              <a:rPr lang="en-GB" dirty="0"/>
              <a:t> de </a:t>
            </a:r>
            <a:r>
              <a:rPr lang="en-GB" dirty="0" err="1"/>
              <a:t>toute</a:t>
            </a:r>
            <a:r>
              <a:rPr lang="en-GB" dirty="0"/>
              <a:t> </a:t>
            </a:r>
            <a:r>
              <a:rPr lang="en-GB" dirty="0" err="1"/>
              <a:t>l’Union</a:t>
            </a:r>
            <a:r>
              <a:rPr lang="en-GB" dirty="0"/>
              <a:t> </a:t>
            </a:r>
            <a:r>
              <a:rPr lang="en-GB" dirty="0" err="1"/>
              <a:t>européenne</a:t>
            </a:r>
            <a:r>
              <a:rPr lang="en-GB" dirty="0"/>
              <a:t> et du monde </a:t>
            </a:r>
            <a:r>
              <a:rPr lang="en-GB" dirty="0" err="1"/>
              <a:t>entier</a:t>
            </a:r>
            <a:r>
              <a:rPr lang="en-GB" dirty="0"/>
              <a:t>, pour </a:t>
            </a:r>
            <a:r>
              <a:rPr lang="en-GB" dirty="0" err="1"/>
              <a:t>partager</a:t>
            </a:r>
            <a:r>
              <a:rPr lang="en-GB" dirty="0"/>
              <a:t> et </a:t>
            </a:r>
            <a:r>
              <a:rPr lang="en-GB" dirty="0" err="1"/>
              <a:t>façonner</a:t>
            </a:r>
            <a:r>
              <a:rPr lang="en-GB" dirty="0"/>
              <a:t> </a:t>
            </a:r>
            <a:r>
              <a:rPr lang="en-GB" dirty="0" err="1"/>
              <a:t>leurs</a:t>
            </a:r>
            <a:r>
              <a:rPr lang="en-GB" dirty="0"/>
              <a:t> </a:t>
            </a:r>
            <a:r>
              <a:rPr lang="en-GB" dirty="0" err="1"/>
              <a:t>idées</a:t>
            </a:r>
            <a:r>
              <a:rPr lang="en-GB" dirty="0"/>
              <a:t> pour le </a:t>
            </a:r>
            <a:r>
              <a:rPr lang="en-GB" dirty="0" err="1"/>
              <a:t>futur</a:t>
            </a:r>
            <a:r>
              <a:rPr lang="en-GB" dirty="0"/>
              <a:t> de </a:t>
            </a:r>
            <a:r>
              <a:rPr lang="en-GB" dirty="0" err="1"/>
              <a:t>l’Europe</a:t>
            </a:r>
            <a:r>
              <a:rPr lang="en-GB" dirty="0"/>
              <a:t>. </a:t>
            </a:r>
            <a:r>
              <a:rPr lang="en-GB" dirty="0">
                <a:hlinkClick r:id="rId3"/>
              </a:rPr>
              <a:t>Vue d’ensemble | European Youth Portal (</a:t>
            </a:r>
            <a:r>
              <a:rPr lang="en-GB" u="none" kern="1200" noProof="0" dirty="0">
                <a:effectLst/>
                <a:hlinkClick r:id="rId3"/>
              </a:rPr>
              <a:t>europa.eu</a:t>
            </a:r>
            <a:r>
              <a:rPr lang="en-GB" dirty="0">
                <a:hlinkClick r:id="rId3"/>
              </a:rPr>
              <a:t>)</a:t>
            </a:r>
            <a:endParaRPr lang="en-GB" i="1" dirty="0">
              <a:ea typeface="Calibri"/>
              <a:cs typeface="Calibri"/>
              <a:hlinkClick r:id="rId5">
                <a:extLst>
                  <a:ext uri="{A12FA001-AC4F-418D-AE19-62706E023703}">
                    <ahyp:hlinkClr xmlns:ahyp="http://schemas.microsoft.com/office/drawing/2018/hyperlinkcolor" val="tx"/>
                  </a:ext>
                </a:extLst>
              </a:hlinkClick>
            </a:endParaRPr>
          </a:p>
          <a:p>
            <a:pPr>
              <a:defRPr/>
            </a:pPr>
            <a:endParaRPr lang="en-GB" b="1" dirty="0">
              <a:ea typeface="Calibri"/>
              <a:cs typeface="Calibri"/>
            </a:endParaRPr>
          </a:p>
          <a:p>
            <a:pPr>
              <a:defRPr/>
            </a:pPr>
            <a:r>
              <a:rPr lang="en-GB" b="1" dirty="0" err="1"/>
              <a:t>Votre</a:t>
            </a:r>
            <a:r>
              <a:rPr lang="en-GB" b="1" dirty="0"/>
              <a:t> Europe, </a:t>
            </a:r>
            <a:r>
              <a:rPr lang="en-GB" b="1" dirty="0" err="1"/>
              <a:t>Votre</a:t>
            </a:r>
            <a:r>
              <a:rPr lang="en-GB" b="1" dirty="0"/>
              <a:t> </a:t>
            </a:r>
            <a:r>
              <a:rPr lang="en-GB" b="1" dirty="0" err="1"/>
              <a:t>avis</a:t>
            </a:r>
            <a:r>
              <a:rPr lang="en-GB" b="1" dirty="0"/>
              <a:t> ! (</a:t>
            </a:r>
            <a:r>
              <a:rPr lang="en-GB" b="1" u="none" kern="1200" noProof="0" dirty="0">
                <a:effectLst/>
              </a:rPr>
              <a:t>Your Europe, Your Say</a:t>
            </a:r>
            <a:r>
              <a:rPr lang="en-GB" b="1" dirty="0"/>
              <a:t>!)</a:t>
            </a:r>
            <a:r>
              <a:rPr lang="en-GB" dirty="0"/>
              <a:t> </a:t>
            </a:r>
            <a:r>
              <a:rPr lang="en-GB" dirty="0" err="1"/>
              <a:t>est</a:t>
            </a:r>
            <a:r>
              <a:rPr lang="en-GB" dirty="0"/>
              <a:t> </a:t>
            </a:r>
            <a:r>
              <a:rPr lang="en-GB" dirty="0" err="1"/>
              <a:t>l'événement</a:t>
            </a:r>
            <a:r>
              <a:rPr lang="en-GB" dirty="0"/>
              <a:t> </a:t>
            </a:r>
            <a:r>
              <a:rPr lang="en-GB" dirty="0" err="1"/>
              <a:t>annuel</a:t>
            </a:r>
            <a:r>
              <a:rPr lang="en-GB" dirty="0"/>
              <a:t> de la jeunesse du CESE. Son but </a:t>
            </a:r>
            <a:r>
              <a:rPr lang="en-GB" dirty="0" err="1"/>
              <a:t>est</a:t>
            </a:r>
            <a:r>
              <a:rPr lang="en-GB" dirty="0"/>
              <a:t> de </a:t>
            </a:r>
            <a:r>
              <a:rPr lang="en-GB" dirty="0" err="1"/>
              <a:t>mettre</a:t>
            </a:r>
            <a:r>
              <a:rPr lang="en-GB" dirty="0"/>
              <a:t> </a:t>
            </a:r>
            <a:r>
              <a:rPr lang="en-GB" dirty="0" err="1"/>
              <a:t>en</a:t>
            </a:r>
            <a:r>
              <a:rPr lang="en-GB" dirty="0"/>
              <a:t> relation les </a:t>
            </a:r>
            <a:r>
              <a:rPr lang="en-GB" dirty="0" err="1"/>
              <a:t>jeunes</a:t>
            </a:r>
            <a:r>
              <a:rPr lang="en-GB" dirty="0"/>
              <a:t> de </a:t>
            </a:r>
            <a:r>
              <a:rPr lang="en-GB" dirty="0" err="1"/>
              <a:t>tous</a:t>
            </a:r>
            <a:r>
              <a:rPr lang="en-GB" dirty="0"/>
              <a:t> les États </a:t>
            </a:r>
            <a:r>
              <a:rPr lang="en-GB" dirty="0" err="1"/>
              <a:t>membres</a:t>
            </a:r>
            <a:r>
              <a:rPr lang="en-GB" dirty="0"/>
              <a:t> de </a:t>
            </a:r>
            <a:r>
              <a:rPr lang="en-GB" dirty="0" err="1"/>
              <a:t>l'UE</a:t>
            </a:r>
            <a:r>
              <a:rPr lang="en-GB" dirty="0"/>
              <a:t> et des pays </a:t>
            </a:r>
            <a:r>
              <a:rPr lang="en-GB" dirty="0" err="1"/>
              <a:t>candidats</a:t>
            </a:r>
            <a:r>
              <a:rPr lang="en-GB" dirty="0"/>
              <a:t> avec </a:t>
            </a:r>
            <a:r>
              <a:rPr lang="en-GB" dirty="0" err="1"/>
              <a:t>l'Union</a:t>
            </a:r>
            <a:r>
              <a:rPr lang="en-GB" dirty="0"/>
              <a:t> </a:t>
            </a:r>
            <a:r>
              <a:rPr lang="en-GB" dirty="0" err="1"/>
              <a:t>européenne</a:t>
            </a:r>
            <a:r>
              <a:rPr lang="en-GB" dirty="0"/>
              <a:t>. </a:t>
            </a:r>
            <a:r>
              <a:rPr lang="en-GB" dirty="0" err="1"/>
              <a:t>Chaque</a:t>
            </a:r>
            <a:r>
              <a:rPr lang="en-GB" dirty="0"/>
              <a:t> </a:t>
            </a:r>
            <a:r>
              <a:rPr lang="en-GB" dirty="0" err="1"/>
              <a:t>année</a:t>
            </a:r>
            <a:r>
              <a:rPr lang="en-GB" dirty="0"/>
              <a:t> </a:t>
            </a:r>
            <a:r>
              <a:rPr lang="en-GB" dirty="0" err="1"/>
              <a:t>depuis</a:t>
            </a:r>
            <a:r>
              <a:rPr lang="en-GB" dirty="0"/>
              <a:t> </a:t>
            </a:r>
            <a:r>
              <a:rPr lang="en-GB" dirty="0" err="1"/>
              <a:t>sa</a:t>
            </a:r>
            <a:r>
              <a:rPr lang="en-GB" dirty="0"/>
              <a:t> </a:t>
            </a:r>
            <a:r>
              <a:rPr lang="en-GB" dirty="0" err="1"/>
              <a:t>création</a:t>
            </a:r>
            <a:r>
              <a:rPr lang="en-GB" dirty="0"/>
              <a:t> </a:t>
            </a:r>
            <a:r>
              <a:rPr lang="en-GB" dirty="0" err="1"/>
              <a:t>en</a:t>
            </a:r>
            <a:r>
              <a:rPr lang="en-GB" dirty="0"/>
              <a:t> 2010, les participants </a:t>
            </a:r>
            <a:r>
              <a:rPr lang="en-GB" dirty="0" err="1"/>
              <a:t>sélectionnés</a:t>
            </a:r>
            <a:r>
              <a:rPr lang="en-GB" dirty="0"/>
              <a:t> </a:t>
            </a:r>
            <a:r>
              <a:rPr lang="en-GB" dirty="0" err="1"/>
              <a:t>viennent</a:t>
            </a:r>
            <a:r>
              <a:rPr lang="en-GB" dirty="0"/>
              <a:t> à </a:t>
            </a:r>
            <a:r>
              <a:rPr lang="en-GB" dirty="0" err="1"/>
              <a:t>Bruxelles</a:t>
            </a:r>
            <a:r>
              <a:rPr lang="en-GB" dirty="0"/>
              <a:t> pour </a:t>
            </a:r>
            <a:r>
              <a:rPr lang="en-GB" dirty="0" err="1"/>
              <a:t>participer</a:t>
            </a:r>
            <a:r>
              <a:rPr lang="en-GB" dirty="0"/>
              <a:t> à </a:t>
            </a:r>
            <a:r>
              <a:rPr lang="en-GB" dirty="0" err="1"/>
              <a:t>l'événement</a:t>
            </a:r>
            <a:r>
              <a:rPr lang="en-GB" dirty="0"/>
              <a:t>. </a:t>
            </a:r>
            <a:r>
              <a:rPr lang="en-GB" dirty="0" err="1"/>
              <a:t>Ils</a:t>
            </a:r>
            <a:r>
              <a:rPr lang="en-GB" dirty="0"/>
              <a:t> </a:t>
            </a:r>
            <a:r>
              <a:rPr lang="en-GB" dirty="0" err="1"/>
              <a:t>discutent</a:t>
            </a:r>
            <a:r>
              <a:rPr lang="en-GB" dirty="0"/>
              <a:t> et </a:t>
            </a:r>
            <a:r>
              <a:rPr lang="en-GB" dirty="0" err="1"/>
              <a:t>travaillent</a:t>
            </a:r>
            <a:r>
              <a:rPr lang="en-GB" dirty="0"/>
              <a:t> ensemble pour </a:t>
            </a:r>
            <a:r>
              <a:rPr lang="en-GB" dirty="0" err="1"/>
              <a:t>élaborer</a:t>
            </a:r>
            <a:r>
              <a:rPr lang="en-GB" dirty="0"/>
              <a:t> des </a:t>
            </a:r>
            <a:r>
              <a:rPr lang="en-GB" dirty="0" err="1"/>
              <a:t>résolutions</a:t>
            </a:r>
            <a:r>
              <a:rPr lang="en-GB" dirty="0"/>
              <a:t> qui </a:t>
            </a:r>
            <a:r>
              <a:rPr lang="en-GB" dirty="0" err="1"/>
              <a:t>reflètent</a:t>
            </a:r>
            <a:r>
              <a:rPr lang="en-GB" dirty="0"/>
              <a:t> </a:t>
            </a:r>
            <a:r>
              <a:rPr lang="en-GB" dirty="0" err="1"/>
              <a:t>leurs</a:t>
            </a:r>
            <a:r>
              <a:rPr lang="en-GB" dirty="0"/>
              <a:t> </a:t>
            </a:r>
            <a:r>
              <a:rPr lang="en-GB" dirty="0" err="1"/>
              <a:t>idées</a:t>
            </a:r>
            <a:r>
              <a:rPr lang="en-GB" dirty="0"/>
              <a:t>, </a:t>
            </a:r>
            <a:r>
              <a:rPr lang="en-GB" dirty="0" err="1"/>
              <a:t>leurs</a:t>
            </a:r>
            <a:r>
              <a:rPr lang="en-GB" dirty="0"/>
              <a:t> propositions et </a:t>
            </a:r>
            <a:r>
              <a:rPr lang="en-GB" dirty="0" err="1"/>
              <a:t>leurs</a:t>
            </a:r>
            <a:r>
              <a:rPr lang="en-GB" dirty="0"/>
              <a:t> aspirations pour </a:t>
            </a:r>
            <a:r>
              <a:rPr lang="en-GB" dirty="0" err="1"/>
              <a:t>leur</a:t>
            </a:r>
            <a:r>
              <a:rPr lang="en-GB" dirty="0"/>
              <a:t> avenir </a:t>
            </a:r>
            <a:r>
              <a:rPr lang="en-GB" dirty="0" err="1"/>
              <a:t>en</a:t>
            </a:r>
            <a:r>
              <a:rPr lang="en-GB" dirty="0"/>
              <a:t> tant que </a:t>
            </a:r>
            <a:r>
              <a:rPr lang="en-GB" dirty="0" err="1"/>
              <a:t>citoyens</a:t>
            </a:r>
            <a:r>
              <a:rPr lang="en-GB" dirty="0"/>
              <a:t> </a:t>
            </a:r>
            <a:r>
              <a:rPr lang="en-GB" dirty="0" err="1"/>
              <a:t>européens</a:t>
            </a:r>
            <a:r>
              <a:rPr lang="en-GB" dirty="0"/>
              <a:t>. Le CESE partage ensuite </a:t>
            </a:r>
            <a:r>
              <a:rPr lang="en-GB" dirty="0" err="1"/>
              <a:t>ces</a:t>
            </a:r>
            <a:r>
              <a:rPr lang="en-GB" dirty="0"/>
              <a:t> </a:t>
            </a:r>
            <a:r>
              <a:rPr lang="en-GB" dirty="0" err="1"/>
              <a:t>résolutions</a:t>
            </a:r>
            <a:r>
              <a:rPr lang="en-GB" dirty="0"/>
              <a:t> avec les institutions de </a:t>
            </a:r>
            <a:r>
              <a:rPr lang="en-GB" dirty="0" err="1"/>
              <a:t>l'UE</a:t>
            </a:r>
            <a:r>
              <a:rPr lang="en-GB" dirty="0"/>
              <a:t> et les met </a:t>
            </a:r>
            <a:r>
              <a:rPr lang="en-GB" dirty="0" err="1"/>
              <a:t>en</a:t>
            </a:r>
            <a:r>
              <a:rPr lang="en-GB" dirty="0"/>
              <a:t> </a:t>
            </a:r>
            <a:r>
              <a:rPr lang="en-GB" dirty="0" err="1"/>
              <a:t>avant</a:t>
            </a:r>
            <a:r>
              <a:rPr lang="en-GB" dirty="0"/>
              <a:t> </a:t>
            </a:r>
            <a:r>
              <a:rPr lang="en-GB" dirty="0" err="1"/>
              <a:t>lors</a:t>
            </a:r>
            <a:r>
              <a:rPr lang="en-GB" dirty="0"/>
              <a:t> </a:t>
            </a:r>
            <a:r>
              <a:rPr lang="en-GB" dirty="0" err="1"/>
              <a:t>d'autres</a:t>
            </a:r>
            <a:r>
              <a:rPr lang="en-GB" dirty="0"/>
              <a:t> </a:t>
            </a:r>
            <a:r>
              <a:rPr lang="en-GB" dirty="0" err="1"/>
              <a:t>événements</a:t>
            </a:r>
            <a:r>
              <a:rPr lang="en-GB" dirty="0"/>
              <a:t> </a:t>
            </a:r>
            <a:r>
              <a:rPr lang="en-GB" dirty="0" err="1"/>
              <a:t>importants</a:t>
            </a:r>
            <a:r>
              <a:rPr lang="en-GB" dirty="0"/>
              <a:t>. </a:t>
            </a:r>
            <a:r>
              <a:rPr lang="en-GB" sz="1200" u="none" kern="1200" noProof="0" dirty="0">
                <a:solidFill>
                  <a:schemeClr val="tx1"/>
                </a:solidFill>
                <a:effectLst/>
                <a:latin typeface="+mn-lt"/>
                <a:ea typeface="+mn-ea"/>
                <a:cs typeface="+mn-cs"/>
                <a:hlinkClick r:id="rId6"/>
              </a:rPr>
              <a:t>https://www.eesc.europa.eu/</a:t>
            </a:r>
            <a:r>
              <a:rPr lang="en-GB" dirty="0">
                <a:hlinkClick r:id="rId6"/>
              </a:rPr>
              <a:t>fr</a:t>
            </a:r>
            <a:r>
              <a:rPr lang="en-GB" sz="1200" u="none" kern="1200" noProof="0" dirty="0">
                <a:solidFill>
                  <a:schemeClr val="tx1"/>
                </a:solidFill>
                <a:effectLst/>
                <a:latin typeface="+mn-lt"/>
                <a:ea typeface="+mn-ea"/>
                <a:cs typeface="+mn-cs"/>
                <a:hlinkClick r:id="rId6"/>
              </a:rPr>
              <a:t>/initiatives/your-europe-your-say</a:t>
            </a:r>
            <a:endParaRPr lang="en-GB" sz="1200" u="none" kern="1200" noProof="0" dirty="0">
              <a:solidFill>
                <a:schemeClr val="tx1"/>
              </a:solidFill>
              <a:effectLst/>
              <a:latin typeface="+mn-lt"/>
              <a:ea typeface="Calibri"/>
              <a:cs typeface="Calibri"/>
              <a:hlinkClick r:id="" action="ppaction://noaction"/>
            </a:endParaRPr>
          </a:p>
          <a:p>
            <a:pPr>
              <a:buFont typeface="Arial" panose="020B0604020202020204" pitchFamily="34" charset="0"/>
              <a:defRPr/>
            </a:pPr>
            <a:endParaRPr lang="en-GB">
              <a:cs typeface="Calibri"/>
            </a:endParaRPr>
          </a:p>
          <a:p>
            <a:pPr>
              <a:defRPr/>
            </a:pPr>
            <a:r>
              <a:rPr lang="en-GB" dirty="0"/>
              <a:t> </a:t>
            </a:r>
            <a:endParaRPr lang="en-GB" sz="1200" u="none" kern="1200" noProof="0" dirty="0">
              <a:solidFill>
                <a:schemeClr val="tx1"/>
              </a:solidFill>
              <a:effectLst/>
              <a:latin typeface="+mn-lt"/>
              <a:ea typeface="Calibri"/>
              <a:cs typeface="Calibri"/>
            </a:endParaRPr>
          </a:p>
        </p:txBody>
      </p:sp>
      <p:sp>
        <p:nvSpPr>
          <p:cNvPr id="4" name="Slide Number Placeholder 3">
            <a:extLst>
              <a:ext uri="{FF2B5EF4-FFF2-40B4-BE49-F238E27FC236}">
                <a16:creationId xmlns:a16="http://schemas.microsoft.com/office/drawing/2014/main" id="{7A1029A6-E976-6B07-A2E3-9621064C6440}"/>
              </a:ext>
            </a:extLst>
          </p:cNvPr>
          <p:cNvSpPr>
            <a:spLocks noGrp="1"/>
          </p:cNvSpPr>
          <p:nvPr>
            <p:ph type="sldNum" sz="quarter" idx="10"/>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187622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40</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err="1">
                <a:solidFill>
                  <a:schemeClr val="tx1"/>
                </a:solidFill>
                <a:effectLst/>
                <a:latin typeface="+mn-lt"/>
                <a:ea typeface="+mn-ea"/>
                <a:cs typeface="+mn-cs"/>
              </a:rPr>
              <a:t>Liberale</a:t>
            </a:r>
            <a:r>
              <a:rPr lang="fr-FR" sz="1200" kern="1200" dirty="0">
                <a:solidFill>
                  <a:schemeClr val="tx1"/>
                </a:solidFill>
                <a:effectLst/>
                <a:latin typeface="+mn-lt"/>
                <a:ea typeface="+mn-ea"/>
                <a:cs typeface="+mn-cs"/>
              </a:rPr>
              <a:t> da </a:t>
            </a:r>
            <a:r>
              <a:rPr lang="fr-FR" sz="1200" kern="1200" dirty="0" err="1">
                <a:solidFill>
                  <a:schemeClr val="tx1"/>
                </a:solidFill>
                <a:effectLst/>
                <a:latin typeface="+mn-lt"/>
                <a:ea typeface="+mn-ea"/>
                <a:cs typeface="+mn-cs"/>
              </a:rPr>
              <a:t>Verona</a:t>
            </a:r>
            <a:r>
              <a:rPr lang="fr-FR" sz="1200" kern="1200" dirty="0">
                <a:solidFill>
                  <a:schemeClr val="tx1"/>
                </a:solidFill>
                <a:effectLst/>
                <a:latin typeface="+mn-lt"/>
                <a:ea typeface="+mn-ea"/>
                <a:cs typeface="+mn-cs"/>
              </a:rPr>
              <a:t>, « L’Enlèvement d’Europe », vers 1470, huile sur</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bois de peuplier, Louvre.</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peinture représente l’enlèvement d’Europe, une princesse phénicienne vierge, par Zeus, qui s’est transformé en taureau blanc pour emmener la princesse hors de la Crète. Selon l’une des théories relatives à l’origine du nom « Europe », le continent lui doit son nom.</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a:solidFill>
                  <a:schemeClr val="tx1"/>
                </a:solidFill>
                <a:effectLst/>
                <a:latin typeface="+mn-lt"/>
                <a:ea typeface="+mn-ea"/>
                <a:cs typeface="+mn-cs"/>
              </a:rPr>
              <a:t>C’est quoi, l’Europe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C’est l’un des six continents de la Terre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Il comprend 44 pays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Il a une population de plus de 700 millions d'habitants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Qu’est-ce que l’Union européenne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C’est une union économique et politique unique entre 27 pays européens, appelés les États membres, qui ont décidé d’unir leurs forces pour construire ensemble un avenir meilleur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Elle a une population d’environ </a:t>
            </a:r>
            <a:r>
              <a:rPr lang="fr-FR" sz="1200" b="1" kern="1200" dirty="0">
                <a:solidFill>
                  <a:schemeClr val="tx1"/>
                </a:solidFill>
                <a:effectLst/>
                <a:latin typeface="+mn-lt"/>
                <a:ea typeface="+mn-ea"/>
                <a:cs typeface="+mn-cs"/>
              </a:rPr>
              <a:t>447 millions d'habitants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L’Union européenne permet à ses citoyens de vivre, travailler et voyager plus facilement dans un autre pays de l’Union européenne</a:t>
            </a:r>
            <a:endParaRPr lang="en-US" sz="1100" noProof="0" dirty="0"/>
          </a:p>
          <a:p>
            <a:endParaRPr lang="en-GB" sz="1100" noProof="0" dirty="0"/>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Parmi les étapes-clés de la création de l’Europe moderne, il y a :</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La fondation de la Rome Antique et de la Grèce Antique</a:t>
            </a:r>
            <a:r>
              <a:rPr lang="fr-FR" sz="1200" kern="1200" dirty="0">
                <a:solidFill>
                  <a:schemeClr val="tx1"/>
                </a:solidFill>
                <a:effectLst/>
                <a:latin typeface="+mn-lt"/>
                <a:ea typeface="+mn-ea"/>
                <a:cs typeface="+mn-cs"/>
              </a:rPr>
              <a:t>, qui ont inspiré la démocratie, le gouvernement et la culture de l’Europe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La Réforme</a:t>
            </a:r>
            <a:r>
              <a:rPr lang="fr-FR" sz="1200" kern="1200" dirty="0">
                <a:solidFill>
                  <a:schemeClr val="tx1"/>
                </a:solidFill>
                <a:effectLst/>
                <a:latin typeface="+mn-lt"/>
                <a:ea typeface="+mn-ea"/>
                <a:cs typeface="+mn-cs"/>
              </a:rPr>
              <a:t> des XVI</a:t>
            </a:r>
            <a:r>
              <a:rPr lang="fr-FR" sz="1200" kern="1200" baseline="30000" dirty="0">
                <a:solidFill>
                  <a:schemeClr val="tx1"/>
                </a:solidFill>
                <a:effectLst/>
                <a:latin typeface="+mn-lt"/>
                <a:ea typeface="+mn-ea"/>
                <a:cs typeface="+mn-cs"/>
              </a:rPr>
              <a:t>e</a:t>
            </a:r>
            <a:r>
              <a:rPr lang="fr-FR" sz="1200" kern="1200" dirty="0">
                <a:solidFill>
                  <a:schemeClr val="tx1"/>
                </a:solidFill>
                <a:effectLst/>
                <a:latin typeface="+mn-lt"/>
                <a:ea typeface="+mn-ea"/>
                <a:cs typeface="+mn-cs"/>
              </a:rPr>
              <a:t> et XVII</a:t>
            </a:r>
            <a:r>
              <a:rPr lang="fr-FR" sz="1200" kern="1200" baseline="30000" dirty="0">
                <a:solidFill>
                  <a:schemeClr val="tx1"/>
                </a:solidFill>
                <a:effectLst/>
                <a:latin typeface="+mn-lt"/>
                <a:ea typeface="+mn-ea"/>
                <a:cs typeface="+mn-cs"/>
              </a:rPr>
              <a:t>e</a:t>
            </a:r>
            <a:r>
              <a:rPr lang="fr-FR" sz="1200" kern="1200" dirty="0">
                <a:solidFill>
                  <a:schemeClr val="tx1"/>
                </a:solidFill>
                <a:effectLst/>
                <a:latin typeface="+mn-lt"/>
                <a:ea typeface="+mn-ea"/>
                <a:cs typeface="+mn-cs"/>
              </a:rPr>
              <a:t> siècles, qui a changé le rapport de l’Europe à la religion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Les Lumières</a:t>
            </a:r>
            <a:r>
              <a:rPr lang="fr-FR" sz="1200" kern="1200" dirty="0">
                <a:solidFill>
                  <a:schemeClr val="tx1"/>
                </a:solidFill>
                <a:effectLst/>
                <a:latin typeface="+mn-lt"/>
                <a:ea typeface="+mn-ea"/>
                <a:cs typeface="+mn-cs"/>
              </a:rPr>
              <a:t>, un courant de pensée intellectuel, politique et idéologique du XVIII</a:t>
            </a:r>
            <a:r>
              <a:rPr lang="fr-FR" sz="1200" kern="1200" baseline="30000" dirty="0">
                <a:solidFill>
                  <a:schemeClr val="tx1"/>
                </a:solidFill>
                <a:effectLst/>
                <a:latin typeface="+mn-lt"/>
                <a:ea typeface="+mn-ea"/>
                <a:cs typeface="+mn-cs"/>
              </a:rPr>
              <a:t>e</a:t>
            </a:r>
            <a:r>
              <a:rPr lang="fr-FR" sz="1200" kern="1200" dirty="0">
                <a:solidFill>
                  <a:schemeClr val="tx1"/>
                </a:solidFill>
                <a:effectLst/>
                <a:latin typeface="+mn-lt"/>
                <a:ea typeface="+mn-ea"/>
                <a:cs typeface="+mn-cs"/>
              </a:rPr>
              <a:t> siècle, qui a souligné l’importance de la logique et de la raison et qui a défini les règles de base des sciences et de la politique modernes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L’invention du parlementarisme</a:t>
            </a:r>
            <a:r>
              <a:rPr lang="fr-FR" sz="1200" kern="1200" dirty="0">
                <a:solidFill>
                  <a:schemeClr val="tx1"/>
                </a:solidFill>
                <a:effectLst/>
                <a:latin typeface="+mn-lt"/>
                <a:ea typeface="+mn-ea"/>
                <a:cs typeface="+mn-cs"/>
              </a:rPr>
              <a:t>, qui constitue désormais le fondement du gouvernement européen moderne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Le développement des droits sociaux</a:t>
            </a:r>
            <a:r>
              <a:rPr lang="fr-FR" sz="1200" kern="1200" dirty="0">
                <a:solidFill>
                  <a:schemeClr val="tx1"/>
                </a:solidFill>
                <a:effectLst/>
                <a:latin typeface="+mn-lt"/>
                <a:ea typeface="+mn-ea"/>
                <a:cs typeface="+mn-cs"/>
              </a:rPr>
              <a:t> pendant les XIX</a:t>
            </a:r>
            <a:r>
              <a:rPr lang="fr-FR" sz="1200" kern="1200" baseline="30000" dirty="0">
                <a:solidFill>
                  <a:schemeClr val="tx1"/>
                </a:solidFill>
                <a:effectLst/>
                <a:latin typeface="+mn-lt"/>
                <a:ea typeface="+mn-ea"/>
                <a:cs typeface="+mn-cs"/>
              </a:rPr>
              <a:t>e</a:t>
            </a:r>
            <a:r>
              <a:rPr lang="fr-FR" sz="1200" kern="1200" dirty="0">
                <a:solidFill>
                  <a:schemeClr val="tx1"/>
                </a:solidFill>
                <a:effectLst/>
                <a:latin typeface="+mn-lt"/>
                <a:ea typeface="+mn-ea"/>
                <a:cs typeface="+mn-cs"/>
              </a:rPr>
              <a:t> et XX</a:t>
            </a:r>
            <a:r>
              <a:rPr lang="fr-FR" sz="1200" kern="1200" baseline="30000" dirty="0">
                <a:solidFill>
                  <a:schemeClr val="tx1"/>
                </a:solidFill>
                <a:effectLst/>
                <a:latin typeface="+mn-lt"/>
                <a:ea typeface="+mn-ea"/>
                <a:cs typeface="+mn-cs"/>
              </a:rPr>
              <a:t>e</a:t>
            </a:r>
            <a:r>
              <a:rPr lang="fr-FR" sz="1200" kern="1200" dirty="0">
                <a:solidFill>
                  <a:schemeClr val="tx1"/>
                </a:solidFill>
                <a:effectLst/>
                <a:latin typeface="+mn-lt"/>
                <a:ea typeface="+mn-ea"/>
                <a:cs typeface="+mn-cs"/>
              </a:rPr>
              <a:t> siècles, qui protègent maintenant les citoyens européens dans leur vie personnelle et professionnelle</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fr-FR" sz="1200" b="1" kern="1200" dirty="0">
                <a:solidFill>
                  <a:schemeClr val="tx1"/>
                </a:solidFill>
                <a:effectLst/>
                <a:latin typeface="+mn-lt"/>
                <a:ea typeface="+mn-ea"/>
                <a:cs typeface="+mn-cs"/>
              </a:rPr>
              <a:t>Pablo Picasso </a:t>
            </a:r>
            <a:r>
              <a:rPr lang="fr-FR" sz="1200" kern="1200" dirty="0">
                <a:solidFill>
                  <a:schemeClr val="tx1"/>
                </a:solidFill>
                <a:effectLst/>
                <a:latin typeface="+mn-lt"/>
                <a:ea typeface="+mn-ea"/>
                <a:cs typeface="+mn-cs"/>
              </a:rPr>
              <a:t>: artiste espagnol connu pour avoir cofondé, aux côtés de Georges Braque, le cubisme. Vous connaissez peut-être deux de ses chefs-d’œuvre : Guernica et Les Demoiselles d’Avignon.</a:t>
            </a:r>
            <a:endParaRPr lang="en-US" sz="1200" kern="1200" dirty="0">
              <a:solidFill>
                <a:schemeClr val="tx1"/>
              </a:solidFill>
              <a:effectLst/>
              <a:latin typeface="+mn-lt"/>
              <a:ea typeface="+mn-ea"/>
              <a:cs typeface="+mn-cs"/>
            </a:endParaRPr>
          </a:p>
          <a:p>
            <a:pPr marL="228600" lvl="0" indent="-228600">
              <a:buFont typeface="+mj-lt"/>
              <a:buAutoNum type="arabicPeriod"/>
            </a:pPr>
            <a:r>
              <a:rPr lang="fr-FR" sz="1200" b="1" kern="1200" dirty="0">
                <a:solidFill>
                  <a:schemeClr val="tx1"/>
                </a:solidFill>
                <a:effectLst/>
                <a:latin typeface="+mn-lt"/>
                <a:ea typeface="+mn-ea"/>
                <a:cs typeface="+mn-cs"/>
              </a:rPr>
              <a:t>Ludwig van Beethoven </a:t>
            </a:r>
            <a:r>
              <a:rPr lang="fr-FR" sz="1200" kern="1200" dirty="0">
                <a:solidFill>
                  <a:schemeClr val="tx1"/>
                </a:solidFill>
                <a:effectLst/>
                <a:latin typeface="+mn-lt"/>
                <a:ea typeface="+mn-ea"/>
                <a:cs typeface="+mn-cs"/>
              </a:rPr>
              <a:t>: compositeur et pianiste allemand, connu pour ses symphonies. Beethoven est une figure essentielle de la transition entre les courants classique et romantique en musique classique occidentale. Il a notamment composé l’« Ode à la joie », qui est ensuite devenu l’hymne européen.</a:t>
            </a:r>
            <a:endParaRPr lang="en-US" sz="1200" kern="1200" dirty="0">
              <a:solidFill>
                <a:schemeClr val="tx1"/>
              </a:solidFill>
              <a:effectLst/>
              <a:latin typeface="+mn-lt"/>
              <a:ea typeface="+mn-ea"/>
              <a:cs typeface="+mn-cs"/>
            </a:endParaRPr>
          </a:p>
          <a:p>
            <a:pPr marL="228600" lvl="0" indent="-228600">
              <a:buFont typeface="+mj-lt"/>
              <a:buAutoNum type="arabicPeriod"/>
            </a:pPr>
            <a:r>
              <a:rPr lang="fr-FR" sz="1200" b="1" kern="1200" dirty="0">
                <a:solidFill>
                  <a:schemeClr val="tx1"/>
                </a:solidFill>
                <a:effectLst/>
                <a:latin typeface="+mn-lt"/>
                <a:ea typeface="+mn-ea"/>
                <a:cs typeface="+mn-cs"/>
              </a:rPr>
              <a:t>Alfons Mucha </a:t>
            </a:r>
            <a:r>
              <a:rPr lang="fr-FR" sz="1200" kern="1200" dirty="0">
                <a:solidFill>
                  <a:schemeClr val="tx1"/>
                </a:solidFill>
                <a:effectLst/>
                <a:latin typeface="+mn-lt"/>
                <a:ea typeface="+mn-ea"/>
                <a:cs typeface="+mn-cs"/>
              </a:rPr>
              <a:t>: peintre et illustrateur tchèque ayant participé au mouvement de l’Art Nouveau. Parmi ses tableaux les plus célèbres figurent « Le Fruit » (1897) et « L’Épopée slave » (1910-1928), qui représente l’histoire de tous les peuples slaves.</a:t>
            </a:r>
            <a:endParaRPr lang="en-US" sz="1200" kern="1200" dirty="0">
              <a:solidFill>
                <a:schemeClr val="tx1"/>
              </a:solidFill>
              <a:effectLst/>
              <a:latin typeface="+mn-lt"/>
              <a:ea typeface="+mn-ea"/>
              <a:cs typeface="+mn-cs"/>
            </a:endParaRPr>
          </a:p>
          <a:p>
            <a:pPr marL="228600" lvl="0" indent="-228600">
              <a:buFont typeface="+mj-lt"/>
              <a:buAutoNum type="arabicPeriod"/>
            </a:pPr>
            <a:r>
              <a:rPr lang="fr-FR" sz="1200" b="1" kern="1200" dirty="0" err="1">
                <a:solidFill>
                  <a:schemeClr val="tx1"/>
                </a:solidFill>
                <a:effectLst/>
                <a:latin typeface="+mn-lt"/>
                <a:ea typeface="+mn-ea"/>
                <a:cs typeface="+mn-cs"/>
              </a:rPr>
              <a:t>Hilma</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af</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Klint</a:t>
            </a:r>
            <a:r>
              <a:rPr lang="fr-FR" sz="1200" b="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peintre suédois. Ses tableaux abstraits, qui explorent la spiritualité, les cycles de la vie, les spirales, la géométrie et la théorie des couleurs, sont considérés parmi les premières œuvres abstraites connues dans l’histoire de l’art occidental.</a:t>
            </a:r>
            <a:endParaRPr lang="en-US" sz="1200" kern="1200" dirty="0">
              <a:solidFill>
                <a:schemeClr val="tx1"/>
              </a:solidFill>
              <a:effectLst/>
              <a:latin typeface="+mn-lt"/>
              <a:ea typeface="+mn-ea"/>
              <a:cs typeface="+mn-cs"/>
            </a:endParaRPr>
          </a:p>
          <a:p>
            <a:pPr marL="228600" lvl="0" indent="-228600">
              <a:buFont typeface="+mj-lt"/>
              <a:buAutoNum type="arabicPeriod"/>
            </a:pPr>
            <a:r>
              <a:rPr lang="fr-FR" sz="1200" b="1" kern="1200" dirty="0">
                <a:solidFill>
                  <a:schemeClr val="tx1"/>
                </a:solidFill>
                <a:effectLst/>
                <a:latin typeface="+mn-lt"/>
                <a:ea typeface="+mn-ea"/>
                <a:cs typeface="+mn-cs"/>
              </a:rPr>
              <a:t>Stefan Zweig </a:t>
            </a:r>
            <a:r>
              <a:rPr lang="fr-FR" sz="1200" kern="1200" dirty="0">
                <a:solidFill>
                  <a:schemeClr val="tx1"/>
                </a:solidFill>
                <a:effectLst/>
                <a:latin typeface="+mn-lt"/>
                <a:ea typeface="+mn-ea"/>
                <a:cs typeface="+mn-cs"/>
              </a:rPr>
              <a:t>: romancier, dramaturge, journaliste et biographe autrichien. Il a notamment écrit une collection de cinq thrillers psychologiques brillants et créatifs, dont « Le Joueur d’échecs » (1941).</a:t>
            </a:r>
            <a:endParaRPr lang="en-US" sz="1200" kern="1200" dirty="0">
              <a:solidFill>
                <a:schemeClr val="tx1"/>
              </a:solidFill>
              <a:effectLst/>
              <a:latin typeface="+mn-lt"/>
              <a:ea typeface="+mn-ea"/>
              <a:cs typeface="+mn-cs"/>
            </a:endParaRPr>
          </a:p>
          <a:p>
            <a:pPr marL="228600" lvl="0" indent="-228600">
              <a:buFont typeface="+mj-lt"/>
              <a:buAutoNum type="arabicPeriod"/>
            </a:pPr>
            <a:r>
              <a:rPr lang="fr-FR" sz="1200" b="1" kern="1200" dirty="0" err="1">
                <a:solidFill>
                  <a:schemeClr val="tx1"/>
                </a:solidFill>
                <a:effectLst/>
                <a:latin typeface="+mn-lt"/>
                <a:ea typeface="+mn-ea"/>
                <a:cs typeface="+mn-cs"/>
              </a:rPr>
              <a:t>Wisława</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Szymborska</a:t>
            </a:r>
            <a:r>
              <a:rPr lang="fr-FR" sz="1200" b="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poétesse polonaise, essayiste et traductrice, elle a remporté le prix Nobel de littérature en 1996. L’une de ses collections de poèmes les plus célèbres est « Vue avec un grain de sable ».</a:t>
            </a:r>
            <a:endParaRPr lang="en-US" sz="1200" kern="1200" dirty="0">
              <a:solidFill>
                <a:schemeClr val="tx1"/>
              </a:solidFill>
              <a:effectLst/>
              <a:latin typeface="+mn-lt"/>
              <a:ea typeface="+mn-ea"/>
              <a:cs typeface="+mn-cs"/>
            </a:endParaRPr>
          </a:p>
          <a:p>
            <a:pPr marL="228600" lvl="0" indent="-228600">
              <a:buFont typeface="+mj-lt"/>
              <a:buAutoNum type="arabicPeriod"/>
            </a:pPr>
            <a:r>
              <a:rPr lang="fr-FR" sz="1200" b="1" kern="1200" dirty="0">
                <a:solidFill>
                  <a:schemeClr val="tx1"/>
                </a:solidFill>
                <a:effectLst/>
                <a:latin typeface="+mn-lt"/>
                <a:ea typeface="+mn-ea"/>
                <a:cs typeface="+mn-cs"/>
              </a:rPr>
              <a:t>Simone de Beauvoir</a:t>
            </a:r>
            <a:r>
              <a:rPr lang="fr-FR" sz="1200" kern="1200" dirty="0">
                <a:solidFill>
                  <a:schemeClr val="tx1"/>
                </a:solidFill>
                <a:effectLst/>
                <a:latin typeface="+mn-lt"/>
                <a:ea typeface="+mn-ea"/>
                <a:cs typeface="+mn-cs"/>
              </a:rPr>
              <a:t> était une écrivaine, philosophe et essayiste française. L’une de ses œuvres les plus célèbres est son roman autobiographique « Mémoires d’une jeune fille rangée » (1958), dans lequel elle raconte sa jeunesse.</a:t>
            </a:r>
            <a:endParaRPr lang="en-US" sz="1200" kern="1200" dirty="0">
              <a:solidFill>
                <a:schemeClr val="tx1"/>
              </a:solidFill>
              <a:effectLst/>
              <a:latin typeface="+mn-lt"/>
              <a:ea typeface="+mn-ea"/>
              <a:cs typeface="+mn-cs"/>
            </a:endParaRPr>
          </a:p>
          <a:p>
            <a:pPr marL="228600" lvl="0" indent="-228600">
              <a:buFont typeface="+mj-lt"/>
              <a:buAutoNum type="arabicPeriod"/>
            </a:pPr>
            <a:r>
              <a:rPr lang="fr-FR" sz="1200" b="1" kern="1200" dirty="0">
                <a:solidFill>
                  <a:schemeClr val="tx1"/>
                </a:solidFill>
                <a:effectLst/>
                <a:latin typeface="+mn-lt"/>
                <a:ea typeface="+mn-ea"/>
                <a:cs typeface="+mn-cs"/>
              </a:rPr>
              <a:t>Magda </a:t>
            </a:r>
            <a:r>
              <a:rPr lang="fr-FR" sz="1200" b="1" kern="1200" dirty="0" err="1">
                <a:solidFill>
                  <a:schemeClr val="tx1"/>
                </a:solidFill>
                <a:effectLst/>
                <a:latin typeface="+mn-lt"/>
                <a:ea typeface="+mn-ea"/>
                <a:cs typeface="+mn-cs"/>
              </a:rPr>
              <a:t>Szabó</a:t>
            </a:r>
            <a:r>
              <a:rPr lang="fr-FR" sz="1200" kern="1200" dirty="0">
                <a:solidFill>
                  <a:schemeClr val="tx1"/>
                </a:solidFill>
                <a:effectLst/>
                <a:latin typeface="+mn-lt"/>
                <a:ea typeface="+mn-ea"/>
                <a:cs typeface="+mn-cs"/>
              </a:rPr>
              <a:t> était une romancière hongroise, qui a également écrit des pièces de théâtre, des essais, des études, des mémoires, de la poésie et de la littérature pour enfants. Son roman « </a:t>
            </a:r>
            <a:r>
              <a:rPr lang="fr-FR" sz="1200" kern="1200" dirty="0" err="1">
                <a:solidFill>
                  <a:schemeClr val="tx1"/>
                </a:solidFill>
                <a:effectLst/>
                <a:latin typeface="+mn-lt"/>
                <a:ea typeface="+mn-ea"/>
                <a:cs typeface="+mn-cs"/>
              </a:rPr>
              <a:t>Az</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ajtó</a:t>
            </a:r>
            <a:r>
              <a:rPr lang="fr-FR" sz="1200" kern="1200" dirty="0">
                <a:solidFill>
                  <a:schemeClr val="tx1"/>
                </a:solidFill>
                <a:effectLst/>
                <a:latin typeface="+mn-lt"/>
                <a:ea typeface="+mn-ea"/>
                <a:cs typeface="+mn-cs"/>
              </a:rPr>
              <a:t> » (La Porte) a été publié en 1987 et deviendra l’une de ses œuvres les plus célèbres de par le monde.</a:t>
            </a:r>
            <a:endParaRPr lang="en-US" sz="1200" kern="1200" dirty="0">
              <a:solidFill>
                <a:schemeClr val="tx1"/>
              </a:solidFill>
              <a:effectLst/>
              <a:latin typeface="+mn-lt"/>
              <a:ea typeface="+mn-ea"/>
              <a:cs typeface="+mn-cs"/>
            </a:endParaRPr>
          </a:p>
          <a:p>
            <a:endParaRPr lang="fr-FR"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b="1" i="1" kern="1200" dirty="0">
                <a:solidFill>
                  <a:schemeClr val="tx1"/>
                </a:solidFill>
                <a:effectLst/>
                <a:latin typeface="+mn-lt"/>
                <a:ea typeface="+mn-ea"/>
                <a:cs typeface="+mn-cs"/>
              </a:rPr>
              <a:t>Quels autres artistes européens connaissez-vous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Chaque pays européen possède sa culture, sa ou ses langue(s) et ses traditions. Cependant, ils partagent tous des valeurs communes qu’ils doivent respecter s’ils veulent faire partie de l’Union européenne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Dignité humaine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Liberté</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Démocratie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Égalité</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État de droit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Droits de l’homme</a:t>
            </a:r>
            <a:endParaRPr lang="en-US" sz="1200" kern="1200" dirty="0">
              <a:solidFill>
                <a:schemeClr val="tx1"/>
              </a:solidFill>
              <a:effectLst/>
              <a:latin typeface="+mn-lt"/>
              <a:ea typeface="+mn-ea"/>
              <a:cs typeface="+mn-cs"/>
            </a:endParaRPr>
          </a:p>
          <a:p>
            <a:endParaRPr lang="fr-FR"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b="1" i="1" kern="1200" dirty="0">
                <a:solidFill>
                  <a:schemeClr val="tx1"/>
                </a:solidFill>
                <a:effectLst/>
                <a:latin typeface="+mn-lt"/>
                <a:ea typeface="+mn-ea"/>
                <a:cs typeface="+mn-cs"/>
              </a:rPr>
              <a:t>Quelle est la valeur européenne la plus importante à vos yeux, et pourquoi ?</a:t>
            </a:r>
            <a:endParaRPr lang="en-GB" b="1" baseline="0" noProof="0" dirty="0"/>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02/05/2025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02/05/2025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02/05/2025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02/05/2025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62.jpeg"/><Relationship Id="rId7" Type="http://schemas.openxmlformats.org/officeDocument/2006/relationships/diagramQuickStyle" Target="../diagrams/quickStyle7.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hyperlink" Target="https://en.wikipedia.org/wiki/en:Creative_Commons" TargetMode="External"/><Relationship Id="rId5" Type="http://schemas.openxmlformats.org/officeDocument/2006/relationships/diagramData" Target="../diagrams/data7.xml"/><Relationship Id="rId10" Type="http://schemas.openxmlformats.org/officeDocument/2006/relationships/image" Target="../media/image64.jpeg"/><Relationship Id="rId4" Type="http://schemas.openxmlformats.org/officeDocument/2006/relationships/image" Target="../media/image63.png"/><Relationship Id="rId9" Type="http://schemas.microsoft.com/office/2007/relationships/diagramDrawing" Target="../diagrams/drawing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diagramDrawing" Target="../diagrams/drawing8.xml"/><Relationship Id="rId13" Type="http://schemas.openxmlformats.org/officeDocument/2006/relationships/diagramColors" Target="../diagrams/colors9.xml"/><Relationship Id="rId3" Type="http://schemas.openxmlformats.org/officeDocument/2006/relationships/image" Target="../media/image65.jpeg"/><Relationship Id="rId7" Type="http://schemas.openxmlformats.org/officeDocument/2006/relationships/diagramColors" Target="../diagrams/colors8.xml"/><Relationship Id="rId12" Type="http://schemas.openxmlformats.org/officeDocument/2006/relationships/diagramQuickStyle" Target="../diagrams/quickStyle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diagramLayout" Target="../diagrams/layout9.xml"/><Relationship Id="rId5" Type="http://schemas.openxmlformats.org/officeDocument/2006/relationships/diagramLayout" Target="../diagrams/layout8.xml"/><Relationship Id="rId10" Type="http://schemas.openxmlformats.org/officeDocument/2006/relationships/diagramData" Target="../diagrams/data9.xml"/><Relationship Id="rId4" Type="http://schemas.openxmlformats.org/officeDocument/2006/relationships/diagramData" Target="../diagrams/data8.xml"/><Relationship Id="rId9" Type="http://schemas.openxmlformats.org/officeDocument/2006/relationships/image" Target="../media/image66.png"/><Relationship Id="rId14" Type="http://schemas.microsoft.com/office/2007/relationships/diagramDrawing" Target="../diagrams/drawing9.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67.jpeg"/><Relationship Id="rId7" Type="http://schemas.openxmlformats.org/officeDocument/2006/relationships/diagramLayout" Target="../diagrams/layout10.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Data" Target="../diagrams/data10.xml"/><Relationship Id="rId5" Type="http://schemas.openxmlformats.org/officeDocument/2006/relationships/image" Target="../media/image69.png"/><Relationship Id="rId10" Type="http://schemas.microsoft.com/office/2007/relationships/diagramDrawing" Target="../diagrams/drawing10.xml"/><Relationship Id="rId4" Type="http://schemas.openxmlformats.org/officeDocument/2006/relationships/image" Target="../media/image68.jpeg"/><Relationship Id="rId9" Type="http://schemas.openxmlformats.org/officeDocument/2006/relationships/diagramColors" Target="../diagrams/colors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Data" Target="../diagrams/data11.xml"/><Relationship Id="rId5" Type="http://schemas.openxmlformats.org/officeDocument/2006/relationships/image" Target="../media/image71.jpeg"/><Relationship Id="rId10" Type="http://schemas.microsoft.com/office/2007/relationships/diagramDrawing" Target="../diagrams/drawing11.xml"/><Relationship Id="rId4" Type="http://schemas.openxmlformats.org/officeDocument/2006/relationships/image" Target="../media/image70.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74.jpeg"/><Relationship Id="rId4" Type="http://schemas.openxmlformats.org/officeDocument/2006/relationships/diagramLayout" Target="../diagrams/layout12.xml"/><Relationship Id="rId9"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75.png"/><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5" Type="http://schemas.openxmlformats.org/officeDocument/2006/relationships/image" Target="../media/image77.jpg"/><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 Id="rId14" Type="http://schemas.openxmlformats.org/officeDocument/2006/relationships/image" Target="../media/image76.jpeg"/></Relationships>
</file>

<file path=ppt/slides/_rels/slide3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78.jfif"/><Relationship Id="rId7" Type="http://schemas.openxmlformats.org/officeDocument/2006/relationships/diagramColors" Target="../diagrams/colors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10" Type="http://schemas.openxmlformats.org/officeDocument/2006/relationships/image" Target="../media/image80.jpeg"/><Relationship Id="rId4" Type="http://schemas.openxmlformats.org/officeDocument/2006/relationships/diagramData" Target="../diagrams/data15.xml"/><Relationship Id="rId9" Type="http://schemas.openxmlformats.org/officeDocument/2006/relationships/image" Target="../media/image79.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9.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europa.eu/european-union/index_fr" TargetMode="External"/><Relationship Id="rId11" Type="http://schemas.openxmlformats.org/officeDocument/2006/relationships/image" Target="../media/image88.jpg"/><Relationship Id="rId5" Type="http://schemas.openxmlformats.org/officeDocument/2006/relationships/image" Target="../media/image86.jpg"/><Relationship Id="rId10" Type="http://schemas.openxmlformats.org/officeDocument/2006/relationships/hyperlink" Target="https://learning-corner.learning.europa.eu/index_fr" TargetMode="External"/><Relationship Id="rId4" Type="http://schemas.openxmlformats.org/officeDocument/2006/relationships/image" Target="../media/image85.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9.png"/><Relationship Id="rId7" Type="http://schemas.openxmlformats.org/officeDocument/2006/relationships/hyperlink" Target="https://european-union.europa.eu/contact-eu/social-media-channels_fr#/search"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european-union.europa.eu/contact-eu/meet-us_fr" TargetMode="External"/><Relationship Id="rId5" Type="http://schemas.openxmlformats.org/officeDocument/2006/relationships/hyperlink" Target="https://european-union.europa.eu/contact-eu_fr" TargetMode="External"/><Relationship Id="rId4" Type="http://schemas.openxmlformats.org/officeDocument/2006/relationships/hyperlink" Target="https://europa.eu/european-union/contact_en"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91.png"/><Relationship Id="rId7"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2023757" y="2246645"/>
            <a:ext cx="2975882" cy="1569660"/>
          </a:xfrm>
          <a:prstGeom prst="rect">
            <a:avLst/>
          </a:prstGeom>
          <a:noFill/>
          <a:scene3d>
            <a:camera prst="isometricOffAxis1Right"/>
            <a:lightRig rig="threePt" dir="t"/>
          </a:scene3d>
        </p:spPr>
        <p:txBody>
          <a:bodyPr wrap="square" rtlCol="0">
            <a:spAutoFit/>
          </a:bodyPr>
          <a:lstStyle/>
          <a:p>
            <a:pPr algn="ctr"/>
            <a:r>
              <a:rPr lang="fr-BE" sz="4800" b="1" dirty="0">
                <a:solidFill>
                  <a:schemeClr val="bg1"/>
                </a:solidFill>
              </a:rPr>
              <a:t>L’UE EN BREF</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descr="A blue flag with yellow stars and a blue flag with black lines&#10;&#10;Description automatically generated"/>
          <p:cNvPicPr>
            <a:picLocks noChangeAspect="1"/>
          </p:cNvPicPr>
          <p:nvPr/>
        </p:nvPicPr>
        <p:blipFill>
          <a:blip r:embed="rId4"/>
          <a:stretch>
            <a:fillRect/>
          </a:stretch>
        </p:blipFill>
        <p:spPr>
          <a:xfrm>
            <a:off x="170910" y="6343501"/>
            <a:ext cx="85290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pic>
        <p:nvPicPr>
          <p:cNvPr id="7" name="Picture 6" descr="A group of multicolored text on a black background&#10;&#10;Description automatically generated"/>
          <p:cNvPicPr>
            <a:picLocks noChangeAspect="1"/>
          </p:cNvPicPr>
          <p:nvPr/>
        </p:nvPicPr>
        <p:blipFill>
          <a:blip r:embed="rId3"/>
          <a:stretch>
            <a:fillRect/>
          </a:stretch>
        </p:blipFill>
        <p:spPr>
          <a:xfrm>
            <a:off x="1754888" y="885765"/>
            <a:ext cx="5669558"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fr-FR" sz="3200" b="1" dirty="0">
                <a:solidFill>
                  <a:srgbClr val="003296"/>
                </a:solidFill>
              </a:rPr>
              <a:t>LES 24 LANGUES OFFICIELLES DE L’UE</a:t>
            </a:r>
            <a:endParaRPr lang="en-IE" sz="3200" b="1" dirty="0">
              <a:solidFill>
                <a:srgbClr val="003296"/>
              </a:solidFill>
            </a:endParaRP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rot="16200000">
            <a:off x="8182048" y="5871512"/>
            <a:ext cx="1677062"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C’EST QUOI, L’EUROE ?</a:t>
            </a:r>
          </a:p>
        </p:txBody>
      </p:sp>
      <p:cxnSp>
        <p:nvCxnSpPr>
          <p:cNvPr id="10" name="Connecteur droit 11"/>
          <p:cNvCxnSpPr/>
          <p:nvPr/>
        </p:nvCxnSpPr>
        <p:spPr>
          <a:xfrm>
            <a:off x="8897779" y="5167681"/>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graphicFrame>
        <p:nvGraphicFramePr>
          <p:cNvPr id="14" name="Diagram 13"/>
          <p:cNvGraphicFramePr/>
          <p:nvPr>
            <p:extLst>
              <p:ext uri="{D42A27DB-BD31-4B8C-83A1-F6EECF244321}">
                <p14:modId xmlns:p14="http://schemas.microsoft.com/office/powerpoint/2010/main" val="1967215854"/>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652271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LES FAMILLES LINGUISTIQUES DE L’UE</a:t>
            </a:r>
          </a:p>
        </p:txBody>
      </p:sp>
      <p:sp>
        <p:nvSpPr>
          <p:cNvPr id="8" name="Rectangle 7"/>
          <p:cNvSpPr/>
          <p:nvPr/>
        </p:nvSpPr>
        <p:spPr>
          <a:xfrm rot="16200000">
            <a:off x="8182048" y="5871512"/>
            <a:ext cx="1677062"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C’EST QUOI, L’EUROE ?</a:t>
            </a:r>
          </a:p>
        </p:txBody>
      </p:sp>
      <p:cxnSp>
        <p:nvCxnSpPr>
          <p:cNvPr id="9" name="Connecteur droit 11"/>
          <p:cNvCxnSpPr/>
          <p:nvPr/>
        </p:nvCxnSpPr>
        <p:spPr>
          <a:xfrm>
            <a:off x="8897779" y="5167681"/>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929489" y="2019636"/>
            <a:ext cx="6545179" cy="1107996"/>
          </a:xfrm>
          <a:prstGeom prst="rect">
            <a:avLst/>
          </a:prstGeom>
          <a:noFill/>
        </p:spPr>
        <p:txBody>
          <a:bodyPr wrap="square" rtlCol="0">
            <a:spAutoFit/>
          </a:bodyPr>
          <a:lstStyle/>
          <a:p>
            <a:pPr algn="ctr"/>
            <a:endParaRPr lang="fr-FR" b="1" dirty="0">
              <a:solidFill>
                <a:schemeClr val="bg1"/>
              </a:solidFill>
            </a:endParaRPr>
          </a:p>
          <a:p>
            <a:r>
              <a:rPr lang="fr-FR" sz="4800" b="1" dirty="0">
                <a:solidFill>
                  <a:schemeClr val="bg1"/>
                </a:solidFill>
              </a:rPr>
              <a:t>LE PROJET EUROPÉEN</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186006" y="2136338"/>
            <a:ext cx="4771983" cy="2585323"/>
          </a:xfrm>
          <a:prstGeom prst="rect">
            <a:avLst/>
          </a:prstGeom>
          <a:noFill/>
        </p:spPr>
        <p:txBody>
          <a:bodyPr wrap="square" rtlCol="0">
            <a:spAutoFit/>
          </a:bodyPr>
          <a:lstStyle/>
          <a:p>
            <a:pPr lvl="0" algn="ctr">
              <a:defRPr/>
            </a:pPr>
            <a:r>
              <a:rPr lang="fr-FR" sz="5400" b="1" dirty="0">
                <a:solidFill>
                  <a:prstClr val="white"/>
                </a:solidFill>
              </a:rPr>
              <a:t>QUELS PAYS ONT CRÉÉ L’UE ET POURQUOI ?</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4972050" cy="792162"/>
          </a:xfrm>
        </p:spPr>
        <p:txBody>
          <a:bodyPr>
            <a:noAutofit/>
          </a:bodyPr>
          <a:lstStyle/>
          <a:p>
            <a:r>
              <a:rPr lang="en-IE" sz="3200" b="1" dirty="0">
                <a:solidFill>
                  <a:schemeClr val="accent5">
                    <a:lumMod val="50000"/>
                  </a:schemeClr>
                </a:solidFill>
              </a:rPr>
              <a:t>       </a:t>
            </a:r>
            <a:r>
              <a:rPr lang="fr-FR" sz="3200" b="1" dirty="0">
                <a:solidFill>
                  <a:srgbClr val="00B0F0"/>
                </a:solidFill>
                <a:latin typeface="+mn-lt"/>
              </a:rPr>
              <a:t>DE LA GUERRE À LA PAIX</a:t>
            </a:r>
            <a:endParaRPr lang="en-IE" sz="3200" b="1" dirty="0">
              <a:solidFill>
                <a:srgbClr val="00B0F0"/>
              </a:solidFill>
              <a:latin typeface="+mn-lt"/>
            </a:endParaRP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242560"/>
            <a:ext cx="246220" cy="16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LE PROJET EUROPÉEN</a:t>
            </a:r>
          </a:p>
        </p:txBody>
      </p:sp>
      <p:cxnSp>
        <p:nvCxnSpPr>
          <p:cNvPr id="8" name="Connecteur droit 12"/>
          <p:cNvCxnSpPr/>
          <p:nvPr/>
        </p:nvCxnSpPr>
        <p:spPr>
          <a:xfrm>
            <a:off x="8900160" y="5230315"/>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496824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DE LA GUERRE À LA PAIX</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019801" y="0"/>
            <a:ext cx="3124200" cy="28803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00B0F0"/>
                </a:solidFill>
              </a:rPr>
              <a:t>L’un des objectifs qui a conduit à la création de l’Union européenne est la paix</a:t>
            </a:r>
          </a:p>
          <a:p>
            <a:pPr algn="ctr"/>
            <a:endParaRPr lang="en-US" sz="1600" b="1" dirty="0">
              <a:solidFill>
                <a:srgbClr val="00B0F0"/>
              </a:solidFill>
            </a:endParaRPr>
          </a:p>
          <a:p>
            <a:pPr algn="ctr"/>
            <a:r>
              <a:rPr lang="fr-FR" sz="1600" b="1" dirty="0">
                <a:solidFill>
                  <a:srgbClr val="00B0F0"/>
                </a:solidFill>
              </a:rPr>
              <a:t>L’Union européenne a reçu le prix Nobel de la paix en 2012</a:t>
            </a:r>
            <a:endParaRPr lang="en-US" sz="1600" b="1" dirty="0">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5213244"/>
            <a:ext cx="279382" cy="16447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p:cNvSpPr/>
          <p:nvPr/>
        </p:nvSpPr>
        <p:spPr>
          <a:xfrm>
            <a:off x="8900160" y="5213244"/>
            <a:ext cx="246220" cy="1644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LE PROJET EUROPÉEN</a:t>
            </a:r>
          </a:p>
        </p:txBody>
      </p:sp>
      <p:cxnSp>
        <p:nvCxnSpPr>
          <p:cNvPr id="12" name="Connecteur droit 12"/>
          <p:cNvCxnSpPr/>
          <p:nvPr/>
        </p:nvCxnSpPr>
        <p:spPr>
          <a:xfrm>
            <a:off x="8864618" y="5213244"/>
            <a:ext cx="279382"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03352" y="887258"/>
            <a:ext cx="1063449"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1200329"/>
          </a:xfrm>
          <a:prstGeom prst="rect">
            <a:avLst/>
          </a:prstGeom>
          <a:noFill/>
        </p:spPr>
        <p:txBody>
          <a:bodyPr wrap="square" rtlCol="0">
            <a:spAutoFit/>
          </a:bodyPr>
          <a:lstStyle/>
          <a:p>
            <a:pPr algn="ctr"/>
            <a:r>
              <a:rPr lang="fr-FR" dirty="0"/>
              <a:t>Communauté européenne du charbon et de l’acier</a:t>
            </a:r>
            <a:endParaRPr lang="fr-BE" dirty="0"/>
          </a:p>
        </p:txBody>
      </p:sp>
      <p:sp>
        <p:nvSpPr>
          <p:cNvPr id="23" name="TextBox 22"/>
          <p:cNvSpPr txBox="1"/>
          <p:nvPr/>
        </p:nvSpPr>
        <p:spPr>
          <a:xfrm>
            <a:off x="958761" y="4022357"/>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617204" y="4287279"/>
            <a:ext cx="1270605" cy="646331"/>
          </a:xfrm>
          <a:prstGeom prst="rect">
            <a:avLst/>
          </a:prstGeom>
          <a:noFill/>
        </p:spPr>
        <p:txBody>
          <a:bodyPr wrap="square" rtlCol="0">
            <a:spAutoFit/>
          </a:bodyPr>
          <a:lstStyle/>
          <a:p>
            <a:pPr algn="ctr"/>
            <a:r>
              <a:rPr lang="fr-BE" dirty="0"/>
              <a:t>Déclaration Schuman</a:t>
            </a:r>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23223" y="4755838"/>
            <a:ext cx="1520441" cy="646331"/>
          </a:xfrm>
          <a:prstGeom prst="rect">
            <a:avLst/>
          </a:prstGeom>
          <a:noFill/>
        </p:spPr>
        <p:txBody>
          <a:bodyPr wrap="square" rtlCol="0">
            <a:spAutoFit/>
          </a:bodyPr>
          <a:lstStyle/>
          <a:p>
            <a:pPr algn="ctr"/>
            <a:r>
              <a:rPr lang="fr-BE" dirty="0"/>
              <a:t>Traité de Rome</a:t>
            </a:r>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98526" y="1899297"/>
            <a:ext cx="1344309"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745409" y="2191145"/>
            <a:ext cx="1548044" cy="646331"/>
          </a:xfrm>
          <a:prstGeom prst="rect">
            <a:avLst/>
          </a:prstGeom>
          <a:noFill/>
        </p:spPr>
        <p:txBody>
          <a:bodyPr wrap="square" rtlCol="0">
            <a:spAutoFit/>
          </a:bodyPr>
          <a:lstStyle/>
          <a:p>
            <a:pPr algn="ctr"/>
            <a:r>
              <a:rPr lang="fr-BE" dirty="0"/>
              <a:t>Traité de Maastricht</a:t>
            </a:r>
          </a:p>
        </p:txBody>
      </p:sp>
      <p:sp>
        <p:nvSpPr>
          <p:cNvPr id="59" name="TextBox 58"/>
          <p:cNvSpPr txBox="1"/>
          <p:nvPr/>
        </p:nvSpPr>
        <p:spPr>
          <a:xfrm>
            <a:off x="3759178" y="4038732"/>
            <a:ext cx="1218541" cy="923330"/>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fr-BE" dirty="0"/>
              <a:t>Marché unique</a:t>
            </a:r>
          </a:p>
        </p:txBody>
      </p:sp>
      <p:sp>
        <p:nvSpPr>
          <p:cNvPr id="79" name="TextBox 78"/>
          <p:cNvSpPr txBox="1"/>
          <p:nvPr/>
        </p:nvSpPr>
        <p:spPr>
          <a:xfrm>
            <a:off x="4355669" y="1025309"/>
            <a:ext cx="1424822" cy="923330"/>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fr-BE" dirty="0"/>
              <a:t>Accord de Schengen</a:t>
            </a:r>
            <a:endParaRPr lang="fr-BE" sz="2000" dirty="0">
              <a:solidFill>
                <a:schemeClr val="accent1">
                  <a:lumMod val="50000"/>
                </a:schemeClr>
              </a:solidFill>
            </a:endParaRPr>
          </a:p>
        </p:txBody>
      </p:sp>
      <p:sp>
        <p:nvSpPr>
          <p:cNvPr id="86" name="TextBox 85"/>
          <p:cNvSpPr txBox="1"/>
          <p:nvPr/>
        </p:nvSpPr>
        <p:spPr>
          <a:xfrm>
            <a:off x="6197208" y="1839867"/>
            <a:ext cx="867404"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8163722"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fr-FR" sz="3200" b="1" dirty="0">
                <a:solidFill>
                  <a:srgbClr val="00B0F0"/>
                </a:solidFill>
              </a:rPr>
              <a:t>LA CRÉATION DE L'UNION EUROPÉENNE</a:t>
            </a:r>
            <a:endParaRPr lang="fr-BE" sz="3200" b="1" dirty="0">
              <a:solidFill>
                <a:srgbClr val="00B0F0"/>
              </a:solidFill>
            </a:endParaRP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206934" y="4733256"/>
            <a:ext cx="1377054" cy="646331"/>
          </a:xfrm>
          <a:prstGeom prst="rect">
            <a:avLst/>
          </a:prstGeom>
          <a:noFill/>
        </p:spPr>
        <p:txBody>
          <a:bodyPr wrap="square" rtlCol="0">
            <a:spAutoFit/>
          </a:bodyPr>
          <a:lstStyle/>
          <a:p>
            <a:pPr algn="ctr"/>
            <a:r>
              <a:rPr lang="fr-BE" dirty="0"/>
              <a:t>Introduction de l’euro</a:t>
            </a:r>
          </a:p>
        </p:txBody>
      </p:sp>
      <p:sp>
        <p:nvSpPr>
          <p:cNvPr id="8" name="TextBox 7"/>
          <p:cNvSpPr txBox="1"/>
          <p:nvPr/>
        </p:nvSpPr>
        <p:spPr>
          <a:xfrm>
            <a:off x="5790594" y="2100915"/>
            <a:ext cx="1516269" cy="646331"/>
          </a:xfrm>
          <a:prstGeom prst="rect">
            <a:avLst/>
          </a:prstGeom>
          <a:noFill/>
        </p:spPr>
        <p:txBody>
          <a:bodyPr wrap="square" rtlCol="0">
            <a:spAutoFit/>
          </a:bodyPr>
          <a:lstStyle/>
          <a:p>
            <a:pPr algn="ctr"/>
            <a:r>
              <a:rPr lang="fr-BE" dirty="0"/>
              <a:t>Élargissement à l’Est</a:t>
            </a:r>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a:off x="2150228" y="2322066"/>
            <a:ext cx="0" cy="810716"/>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833875" y="3979450"/>
            <a:ext cx="1266901" cy="923330"/>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n-IE" dirty="0" err="1"/>
              <a:t>Traité</a:t>
            </a:r>
            <a:r>
              <a:rPr lang="en-IE" dirty="0"/>
              <a:t> de </a:t>
            </a:r>
            <a:r>
              <a:rPr lang="en-IE" dirty="0" err="1"/>
              <a:t>Lisbonne</a:t>
            </a:r>
            <a:endParaRPr lang="en-IE" dirty="0"/>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31366" y="1285552"/>
            <a:ext cx="1373158" cy="1477328"/>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fr-FR" dirty="0"/>
              <a:t>Fin de la Seconde Guerre mondiale</a:t>
            </a:r>
            <a:endParaRPr lang="en-IE" dirty="0"/>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
        <p:nvSpPr>
          <p:cNvPr id="46" name="Rectangle 45"/>
          <p:cNvSpPr/>
          <p:nvPr/>
        </p:nvSpPr>
        <p:spPr>
          <a:xfrm>
            <a:off x="8900160" y="5243804"/>
            <a:ext cx="243840" cy="1614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LE PROJET EUROPÉEN</a:t>
            </a:r>
          </a:p>
        </p:txBody>
      </p:sp>
      <p:cxnSp>
        <p:nvCxnSpPr>
          <p:cNvPr id="47" name="Connecteur droit 12"/>
          <p:cNvCxnSpPr/>
          <p:nvPr/>
        </p:nvCxnSpPr>
        <p:spPr>
          <a:xfrm>
            <a:off x="8900160" y="5243458"/>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191797"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218051" y="5905654"/>
            <a:ext cx="1648208" cy="246221"/>
          </a:xfrm>
          <a:prstGeom prst="rect">
            <a:avLst/>
          </a:prstGeom>
        </p:spPr>
        <p:txBody>
          <a:bodyPr wrap="none">
            <a:spAutoFit/>
          </a:bodyPr>
          <a:lstStyle/>
          <a:p>
            <a:pPr lvl="0">
              <a:defRPr/>
            </a:pPr>
            <a:r>
              <a:rPr lang="fr-FR" sz="1000" b="1" dirty="0">
                <a:solidFill>
                  <a:srgbClr val="00B0F0"/>
                </a:solidFill>
                <a:latin typeface="Arial" charset="0"/>
                <a:ea typeface="Arial" charset="0"/>
                <a:cs typeface="Arial" charset="0"/>
              </a:rPr>
              <a:t>LE PROJET EUROPÉEN</a:t>
            </a:r>
            <a:endParaRPr kumimoji="0" lang="fr-FR" sz="1000" b="1" i="0" u="none" strike="noStrike" kern="1200" cap="none" spc="0" normalizeH="0" baseline="0" noProof="0" dirty="0">
              <a:ln>
                <a:noFill/>
              </a:ln>
              <a:solidFill>
                <a:srgbClr val="00B0F0"/>
              </a:solidFill>
              <a:effectLst/>
              <a:uLnTx/>
              <a:uFillTx/>
              <a:latin typeface="Arial" charset="0"/>
              <a:ea typeface="Arial" charset="0"/>
              <a:cs typeface="Arial" charset="0"/>
            </a:endParaRPr>
          </a:p>
        </p:txBody>
      </p: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340757" y="1770405"/>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12" name="TextBox 11"/>
          <p:cNvSpPr txBox="1"/>
          <p:nvPr/>
        </p:nvSpPr>
        <p:spPr>
          <a:xfrm>
            <a:off x="1295140" y="1648064"/>
            <a:ext cx="2245502" cy="738664"/>
          </a:xfrm>
          <a:prstGeom prst="rect">
            <a:avLst/>
          </a:prstGeom>
          <a:solidFill>
            <a:schemeClr val="accent1">
              <a:lumMod val="75000"/>
            </a:schemeClr>
          </a:solidFill>
        </p:spPr>
        <p:txBody>
          <a:bodyPr wrap="square" rtlCol="0">
            <a:spAutoFit/>
          </a:bodyPr>
          <a:lstStyle/>
          <a:p>
            <a:pPr lvl="0">
              <a:defRPr/>
            </a:pPr>
            <a:r>
              <a:rPr lang="fr-FR" sz="1400" b="1" dirty="0">
                <a:solidFill>
                  <a:prstClr val="white"/>
                </a:solidFill>
              </a:rPr>
              <a:t>Belgique, Allemagne, France, Italie, Luxembourg et Pays-Bas</a:t>
            </a: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344230" y="244209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15" name="TextBox 14"/>
          <p:cNvSpPr txBox="1"/>
          <p:nvPr/>
        </p:nvSpPr>
        <p:spPr>
          <a:xfrm>
            <a:off x="1299719" y="2338604"/>
            <a:ext cx="2272732" cy="738664"/>
          </a:xfrm>
          <a:prstGeom prst="rect">
            <a:avLst/>
          </a:prstGeom>
          <a:noFill/>
        </p:spPr>
        <p:txBody>
          <a:bodyPr wrap="square" rtlCol="0">
            <a:spAutoFit/>
          </a:bodyPr>
          <a:lstStyle/>
          <a:p>
            <a:pPr lvl="0">
              <a:defRPr/>
            </a:pPr>
            <a:r>
              <a:rPr lang="fr-FR" sz="1400" b="1" dirty="0">
                <a:solidFill>
                  <a:prstClr val="black"/>
                </a:solidFill>
              </a:rPr>
              <a:t>Danemark, Irlande, Royaume-Uni (le Royaume-Uni a quitté l’UE en 2020)</a:t>
            </a:r>
            <a:endParaRPr kumimoji="0" lang="fr-BE" sz="14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340757" y="3035669"/>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18" name="TextBox 17"/>
          <p:cNvSpPr txBox="1"/>
          <p:nvPr/>
        </p:nvSpPr>
        <p:spPr>
          <a:xfrm>
            <a:off x="1295140" y="3097881"/>
            <a:ext cx="1509823" cy="307777"/>
          </a:xfrm>
          <a:prstGeom prst="rect">
            <a:avLst/>
          </a:prstGeom>
          <a:noFill/>
        </p:spPr>
        <p:txBody>
          <a:bodyPr wrap="square" rtlCol="0">
            <a:spAutoFit/>
          </a:bodyPr>
          <a:lstStyle/>
          <a:p>
            <a:pPr lvl="0">
              <a:defRPr/>
            </a:pPr>
            <a:r>
              <a:rPr lang="fr-BE" sz="1400" b="1" dirty="0">
                <a:solidFill>
                  <a:prstClr val="black"/>
                </a:solidFill>
              </a:rPr>
              <a:t>Grèce</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327234" y="3450922"/>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21" name="TextBox 20"/>
          <p:cNvSpPr txBox="1"/>
          <p:nvPr/>
        </p:nvSpPr>
        <p:spPr>
          <a:xfrm>
            <a:off x="1302309" y="3455177"/>
            <a:ext cx="1700425" cy="307777"/>
          </a:xfrm>
          <a:prstGeom prst="rect">
            <a:avLst/>
          </a:prstGeom>
          <a:noFill/>
        </p:spPr>
        <p:txBody>
          <a:bodyPr wrap="square" rtlCol="0">
            <a:spAutoFit/>
          </a:bodyPr>
          <a:lstStyle/>
          <a:p>
            <a:pPr lvl="0">
              <a:defRPr/>
            </a:pPr>
            <a:r>
              <a:rPr lang="fr-BE" sz="1400" b="1" dirty="0">
                <a:solidFill>
                  <a:prstClr val="black"/>
                </a:solidFill>
              </a:rPr>
              <a:t>Espagne et Portugal</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344230" y="3859738"/>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24" name="TextBox 23"/>
          <p:cNvSpPr txBox="1"/>
          <p:nvPr/>
        </p:nvSpPr>
        <p:spPr>
          <a:xfrm>
            <a:off x="1298236" y="3873150"/>
            <a:ext cx="2335136" cy="307777"/>
          </a:xfrm>
          <a:prstGeom prst="rect">
            <a:avLst/>
          </a:prstGeom>
          <a:noFill/>
        </p:spPr>
        <p:txBody>
          <a:bodyPr wrap="square" rtlCol="0">
            <a:spAutoFit/>
          </a:bodyPr>
          <a:lstStyle/>
          <a:p>
            <a:pPr lvl="0">
              <a:defRPr/>
            </a:pPr>
            <a:r>
              <a:rPr lang="fr-BE" sz="1400" b="1" dirty="0">
                <a:solidFill>
                  <a:prstClr val="black"/>
                </a:solidFill>
              </a:rPr>
              <a:t>Autriche, Finlande et Suède</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40758" y="4232094"/>
            <a:ext cx="3289836"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343982" y="4508894"/>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27" name="TextBox 26"/>
          <p:cNvSpPr txBox="1"/>
          <p:nvPr/>
        </p:nvSpPr>
        <p:spPr>
          <a:xfrm>
            <a:off x="1292827" y="4264454"/>
            <a:ext cx="2279624" cy="954107"/>
          </a:xfrm>
          <a:prstGeom prst="rect">
            <a:avLst/>
          </a:prstGeom>
          <a:noFill/>
        </p:spPr>
        <p:txBody>
          <a:bodyPr wrap="square" rtlCol="0">
            <a:spAutoFit/>
          </a:bodyPr>
          <a:lstStyle/>
          <a:p>
            <a:pPr lvl="0">
              <a:defRPr/>
            </a:pPr>
            <a:r>
              <a:rPr lang="fr-FR" sz="1400" b="1" dirty="0">
                <a:solidFill>
                  <a:prstClr val="black"/>
                </a:solidFill>
              </a:rPr>
              <a:t>Tchéquie, Estonie, Chypre, Lettonie, Lituanie, Hongrie, Malte, Pologne, Slovénie et Slovaquie</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348852" y="51624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30" name="TextBox 29"/>
          <p:cNvSpPr txBox="1"/>
          <p:nvPr/>
        </p:nvSpPr>
        <p:spPr>
          <a:xfrm>
            <a:off x="1299719" y="5272498"/>
            <a:ext cx="1860263" cy="307777"/>
          </a:xfrm>
          <a:prstGeom prst="rect">
            <a:avLst/>
          </a:prstGeom>
          <a:noFill/>
        </p:spPr>
        <p:txBody>
          <a:bodyPr wrap="square" rtlCol="0">
            <a:spAutoFit/>
          </a:bodyPr>
          <a:lstStyle/>
          <a:p>
            <a:pPr lvl="0">
              <a:defRPr/>
            </a:pPr>
            <a:r>
              <a:rPr lang="fr-BE" sz="1400" b="1" dirty="0">
                <a:solidFill>
                  <a:prstClr val="black"/>
                </a:solidFill>
              </a:rPr>
              <a:t>Bulgarie et Roumanie</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p:cNvSpPr txBox="1"/>
          <p:nvPr/>
        </p:nvSpPr>
        <p:spPr>
          <a:xfrm>
            <a:off x="348852" y="562865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
        <p:nvSpPr>
          <p:cNvPr id="33" name="TextBox 32"/>
          <p:cNvSpPr txBox="1"/>
          <p:nvPr/>
        </p:nvSpPr>
        <p:spPr>
          <a:xfrm>
            <a:off x="1292827" y="5733076"/>
            <a:ext cx="1498756" cy="307777"/>
          </a:xfrm>
          <a:prstGeom prst="rect">
            <a:avLst/>
          </a:prstGeom>
          <a:noFill/>
        </p:spPr>
        <p:txBody>
          <a:bodyPr wrap="square" rtlCol="0">
            <a:spAutoFit/>
          </a:bodyPr>
          <a:lstStyle/>
          <a:p>
            <a:pPr lvl="0">
              <a:defRPr/>
            </a:pPr>
            <a:r>
              <a:rPr lang="fr-BE" sz="1400" b="1" dirty="0">
                <a:solidFill>
                  <a:prstClr val="black"/>
                </a:solidFill>
              </a:rPr>
              <a:t>Croatie</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576984" y="3168677"/>
            <a:ext cx="1083734" cy="246221"/>
          </a:xfrm>
          <a:prstGeom prst="rect">
            <a:avLst/>
          </a:prstGeom>
          <a:noFill/>
        </p:spPr>
        <p:txBody>
          <a:bodyPr wrap="square" rtlCol="0">
            <a:spAutoFit/>
          </a:bodyPr>
          <a:lstStyle/>
          <a:p>
            <a:pPr lvl="0">
              <a:defRPr/>
            </a:pPr>
            <a:r>
              <a:rPr lang="fr-FR" sz="1000" b="1" dirty="0">
                <a:solidFill>
                  <a:prstClr val="black"/>
                </a:solidFill>
              </a:rPr>
              <a:t>Royaume-Uni</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209333" y="2911648"/>
            <a:ext cx="634963" cy="246221"/>
          </a:xfrm>
          <a:prstGeom prst="rect">
            <a:avLst/>
          </a:prstGeom>
          <a:noFill/>
        </p:spPr>
        <p:txBody>
          <a:bodyPr wrap="square" rtlCol="0">
            <a:spAutoFit/>
          </a:bodyPr>
          <a:lstStyle/>
          <a:p>
            <a:pPr lvl="0">
              <a:defRPr/>
            </a:pPr>
            <a:r>
              <a:rPr lang="fr-FR" sz="1000" b="1" dirty="0">
                <a:solidFill>
                  <a:prstClr val="black"/>
                </a:solidFill>
              </a:rPr>
              <a:t>Irlande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60718" y="3562979"/>
            <a:ext cx="750526" cy="246221"/>
          </a:xfrm>
          <a:prstGeom prst="rect">
            <a:avLst/>
          </a:prstGeom>
          <a:noFill/>
        </p:spPr>
        <p:txBody>
          <a:bodyPr wrap="none" rtlCol="0">
            <a:spAutoFit/>
          </a:bodyPr>
          <a:lstStyle/>
          <a:p>
            <a:pPr lvl="0">
              <a:defRPr/>
            </a:pPr>
            <a:r>
              <a:rPr lang="en-GB" sz="1000" b="1" dirty="0" err="1">
                <a:solidFill>
                  <a:prstClr val="white"/>
                </a:solidFill>
              </a:rPr>
              <a:t>Allemagne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53766" y="3997955"/>
            <a:ext cx="537327" cy="246221"/>
          </a:xfrm>
          <a:prstGeom prst="rect">
            <a:avLst/>
          </a:prstGeom>
          <a:noFill/>
        </p:spPr>
        <p:txBody>
          <a:bodyPr wrap="none" rtlCol="0">
            <a:spAutoFit/>
          </a:bodyPr>
          <a:lstStyle/>
          <a:p>
            <a:pPr lvl="0">
              <a:defRPr/>
            </a:pPr>
            <a:r>
              <a:rPr lang="fr-FR" sz="1000" b="1" dirty="0">
                <a:solidFill>
                  <a:prstClr val="white"/>
                </a:solidFill>
              </a:rPr>
              <a:t>France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57513" y="3525101"/>
            <a:ext cx="647934" cy="246221"/>
          </a:xfrm>
          <a:prstGeom prst="rect">
            <a:avLst/>
          </a:prstGeom>
          <a:noFill/>
        </p:spPr>
        <p:txBody>
          <a:bodyPr wrap="none" rtlCol="0">
            <a:spAutoFit/>
          </a:bodyPr>
          <a:lstStyle/>
          <a:p>
            <a:pPr lvl="0">
              <a:defRPr/>
            </a:pPr>
            <a:r>
              <a:rPr lang="fr-FR" sz="1000" b="1" dirty="0">
                <a:solidFill>
                  <a:prstClr val="white"/>
                </a:solidFill>
              </a:rPr>
              <a:t>Belgique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361749" y="3363733"/>
            <a:ext cx="652743" cy="246221"/>
          </a:xfrm>
          <a:prstGeom prst="rect">
            <a:avLst/>
          </a:prstGeom>
          <a:noFill/>
        </p:spPr>
        <p:txBody>
          <a:bodyPr wrap="none" rtlCol="0">
            <a:spAutoFit/>
          </a:bodyPr>
          <a:lstStyle/>
          <a:p>
            <a:pPr>
              <a:defRPr/>
            </a:pPr>
            <a:r>
              <a:rPr lang="fr-FR" sz="1000" b="1" dirty="0">
                <a:solidFill>
                  <a:prstClr val="white"/>
                </a:solidFill>
              </a:rPr>
              <a:t>Pays-Bas</a:t>
            </a:r>
            <a:endParaRPr lang="en-GB" sz="1000" b="1" dirty="0">
              <a:solidFill>
                <a:prstClr val="white"/>
              </a:solidFill>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848309" cy="246221"/>
          </a:xfrm>
          <a:prstGeom prst="rect">
            <a:avLst/>
          </a:prstGeom>
          <a:noFill/>
        </p:spPr>
        <p:txBody>
          <a:bodyPr wrap="none" rtlCol="0">
            <a:spAutoFit/>
          </a:bodyPr>
          <a:lstStyle/>
          <a:p>
            <a:pPr lvl="0">
              <a:defRPr/>
            </a:pPr>
            <a:r>
              <a:rPr lang="fr-FR" sz="1000" b="1" dirty="0">
                <a:solidFill>
                  <a:prstClr val="white"/>
                </a:solidFill>
              </a:rPr>
              <a:t>Luxembourg</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61092" y="4647317"/>
            <a:ext cx="453970" cy="246221"/>
          </a:xfrm>
          <a:prstGeom prst="rect">
            <a:avLst/>
          </a:prstGeom>
          <a:noFill/>
        </p:spPr>
        <p:txBody>
          <a:bodyPr wrap="none" rtlCol="0">
            <a:spAutoFit/>
          </a:bodyPr>
          <a:lstStyle/>
          <a:p>
            <a:pPr lvl="0">
              <a:defRPr/>
            </a:pPr>
            <a:r>
              <a:rPr lang="fr-FR" sz="1000" b="1" dirty="0">
                <a:solidFill>
                  <a:prstClr val="white"/>
                </a:solidFill>
              </a:rPr>
              <a:t>Italie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209333" y="4794907"/>
            <a:ext cx="623889" cy="246221"/>
          </a:xfrm>
          <a:prstGeom prst="rect">
            <a:avLst/>
          </a:prstGeom>
        </p:spPr>
        <p:txBody>
          <a:bodyPr wrap="none">
            <a:spAutoFit/>
          </a:bodyPr>
          <a:lstStyle/>
          <a:p>
            <a:pPr lvl="0">
              <a:defRPr/>
            </a:pPr>
            <a:r>
              <a:rPr lang="fr-BE" sz="1000" b="1" dirty="0">
                <a:solidFill>
                  <a:prstClr val="black"/>
                </a:solidFill>
              </a:rPr>
              <a:t>Espagne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636713" cy="246221"/>
          </a:xfrm>
          <a:prstGeom prst="rect">
            <a:avLst/>
          </a:prstGeom>
        </p:spPr>
        <p:txBody>
          <a:bodyPr wrap="none">
            <a:spAutoFit/>
          </a:bodyPr>
          <a:lstStyle/>
          <a:p>
            <a:pPr lvl="0">
              <a:defRPr/>
            </a:pPr>
            <a:r>
              <a:rPr lang="fr-BE" sz="1000" b="1" dirty="0">
                <a:solidFill>
                  <a:prstClr val="black"/>
                </a:solidFill>
              </a:rPr>
              <a:t>Portugal</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25759" y="4361264"/>
            <a:ext cx="569387" cy="246221"/>
          </a:xfrm>
          <a:prstGeom prst="rect">
            <a:avLst/>
          </a:prstGeom>
        </p:spPr>
        <p:txBody>
          <a:bodyPr wrap="none">
            <a:spAutoFit/>
          </a:bodyPr>
          <a:lstStyle/>
          <a:p>
            <a:pPr lvl="0">
              <a:defRPr/>
            </a:pPr>
            <a:r>
              <a:rPr lang="fr-BE" sz="1000" b="1" dirty="0">
                <a:solidFill>
                  <a:prstClr val="black"/>
                </a:solidFill>
              </a:rPr>
              <a:t>Croatie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93543" y="5162492"/>
            <a:ext cx="492443" cy="246221"/>
          </a:xfrm>
          <a:prstGeom prst="rect">
            <a:avLst/>
          </a:prstGeom>
        </p:spPr>
        <p:txBody>
          <a:bodyPr wrap="none">
            <a:spAutoFit/>
          </a:bodyPr>
          <a:lstStyle/>
          <a:p>
            <a:pPr lvl="0">
              <a:defRPr/>
            </a:pPr>
            <a:r>
              <a:rPr lang="fr-BE" sz="1000" b="1" dirty="0">
                <a:solidFill>
                  <a:prstClr val="black"/>
                </a:solidFill>
              </a:rPr>
              <a:t>Grèce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71824" y="4671796"/>
            <a:ext cx="622286" cy="246221"/>
          </a:xfrm>
          <a:prstGeom prst="rect">
            <a:avLst/>
          </a:prstGeom>
        </p:spPr>
        <p:txBody>
          <a:bodyPr wrap="none">
            <a:spAutoFit/>
          </a:bodyPr>
          <a:lstStyle/>
          <a:p>
            <a:pPr lvl="0">
              <a:defRPr/>
            </a:pPr>
            <a:r>
              <a:rPr lang="fr-BE" sz="1000" b="1" dirty="0">
                <a:solidFill>
                  <a:prstClr val="black"/>
                </a:solidFill>
              </a:rPr>
              <a:t>Bulgarie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89582" y="4247533"/>
            <a:ext cx="726481" cy="246221"/>
          </a:xfrm>
          <a:prstGeom prst="rect">
            <a:avLst/>
          </a:prstGeom>
        </p:spPr>
        <p:txBody>
          <a:bodyPr wrap="none">
            <a:spAutoFit/>
          </a:bodyPr>
          <a:lstStyle/>
          <a:p>
            <a:pPr lvl="0">
              <a:defRPr/>
            </a:pPr>
            <a:r>
              <a:rPr lang="fr-BE" sz="1000" b="1" dirty="0">
                <a:solidFill>
                  <a:prstClr val="black"/>
                </a:solidFill>
              </a:rPr>
              <a:t>Roumanie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36713" cy="246221"/>
          </a:xfrm>
          <a:prstGeom prst="rect">
            <a:avLst/>
          </a:prstGeom>
        </p:spPr>
        <p:txBody>
          <a:bodyPr wrap="none">
            <a:spAutoFit/>
          </a:bodyPr>
          <a:lstStyle/>
          <a:p>
            <a:pPr lvl="0">
              <a:defRPr/>
            </a:pPr>
            <a:r>
              <a:rPr lang="fr-FR" sz="1000" b="1" dirty="0">
                <a:solidFill>
                  <a:prstClr val="black"/>
                </a:solidFill>
              </a:rPr>
              <a:t>Slovénie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50857" y="4102530"/>
            <a:ext cx="604653" cy="246221"/>
          </a:xfrm>
          <a:prstGeom prst="rect">
            <a:avLst/>
          </a:prstGeom>
        </p:spPr>
        <p:txBody>
          <a:bodyPr wrap="none">
            <a:spAutoFit/>
          </a:bodyPr>
          <a:lstStyle/>
          <a:p>
            <a:pPr lvl="0">
              <a:defRPr/>
            </a:pPr>
            <a:r>
              <a:rPr lang="fr-FR" sz="1000" b="1" dirty="0">
                <a:solidFill>
                  <a:prstClr val="black"/>
                </a:solidFill>
              </a:rPr>
              <a:t>Hongrie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704039" cy="246221"/>
          </a:xfrm>
          <a:prstGeom prst="rect">
            <a:avLst/>
          </a:prstGeom>
        </p:spPr>
        <p:txBody>
          <a:bodyPr wrap="none">
            <a:spAutoFit/>
          </a:bodyPr>
          <a:lstStyle/>
          <a:p>
            <a:pPr lvl="0">
              <a:defRPr/>
            </a:pPr>
            <a:r>
              <a:rPr lang="fr-FR" sz="1000" b="1" dirty="0">
                <a:solidFill>
                  <a:prstClr val="black"/>
                </a:solidFill>
              </a:rPr>
              <a:t>Slovaquie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79628" y="3409333"/>
            <a:ext cx="617477" cy="246221"/>
          </a:xfrm>
          <a:prstGeom prst="rect">
            <a:avLst/>
          </a:prstGeom>
        </p:spPr>
        <p:txBody>
          <a:bodyPr wrap="none">
            <a:spAutoFit/>
          </a:bodyPr>
          <a:lstStyle/>
          <a:p>
            <a:pPr lvl="0">
              <a:defRPr/>
            </a:pPr>
            <a:r>
              <a:rPr lang="fr-FR" sz="1000" b="1" dirty="0">
                <a:solidFill>
                  <a:prstClr val="black"/>
                </a:solidFill>
              </a:rPr>
              <a:t>Pologne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8810" y="3703545"/>
            <a:ext cx="668773" cy="246221"/>
          </a:xfrm>
          <a:prstGeom prst="rect">
            <a:avLst/>
          </a:prstGeom>
        </p:spPr>
        <p:txBody>
          <a:bodyPr wrap="none">
            <a:spAutoFit/>
          </a:bodyPr>
          <a:lstStyle/>
          <a:p>
            <a:pPr lvl="0">
              <a:defRPr/>
            </a:pPr>
            <a:r>
              <a:rPr lang="fr-FR" sz="1000" b="1" dirty="0">
                <a:solidFill>
                  <a:prstClr val="black"/>
                </a:solidFill>
              </a:rPr>
              <a:t>Tchéquie</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80484" y="2397363"/>
            <a:ext cx="511679" cy="246221"/>
          </a:xfrm>
          <a:prstGeom prst="rect">
            <a:avLst/>
          </a:prstGeom>
        </p:spPr>
        <p:txBody>
          <a:bodyPr wrap="none">
            <a:spAutoFit/>
          </a:bodyPr>
          <a:lstStyle/>
          <a:p>
            <a:pPr lvl="0">
              <a:defRPr/>
            </a:pPr>
            <a:r>
              <a:rPr lang="fr-BE" sz="1000" b="1" dirty="0">
                <a:solidFill>
                  <a:prstClr val="black"/>
                </a:solidFill>
              </a:rPr>
              <a:t>Suède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34680" y="2028905"/>
            <a:ext cx="641522" cy="246221"/>
          </a:xfrm>
          <a:prstGeom prst="rect">
            <a:avLst/>
          </a:prstGeom>
        </p:spPr>
        <p:txBody>
          <a:bodyPr wrap="none">
            <a:spAutoFit/>
          </a:bodyPr>
          <a:lstStyle/>
          <a:p>
            <a:pPr lvl="0">
              <a:defRPr/>
            </a:pPr>
            <a:r>
              <a:rPr lang="fr-BE" sz="1000" b="1" dirty="0">
                <a:solidFill>
                  <a:prstClr val="black"/>
                </a:solidFill>
              </a:rPr>
              <a:t>Finlande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577402" cy="246221"/>
          </a:xfrm>
          <a:prstGeom prst="rect">
            <a:avLst/>
          </a:prstGeom>
        </p:spPr>
        <p:txBody>
          <a:bodyPr wrap="none">
            <a:spAutoFit/>
          </a:bodyPr>
          <a:lstStyle/>
          <a:p>
            <a:pPr lvl="0">
              <a:defRPr/>
            </a:pPr>
            <a:r>
              <a:rPr lang="fr-FR" sz="1000" b="1" dirty="0">
                <a:solidFill>
                  <a:prstClr val="black"/>
                </a:solidFill>
              </a:rPr>
              <a:t>Estonie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627095" cy="246221"/>
          </a:xfrm>
          <a:prstGeom prst="rect">
            <a:avLst/>
          </a:prstGeom>
        </p:spPr>
        <p:txBody>
          <a:bodyPr wrap="none">
            <a:spAutoFit/>
          </a:bodyPr>
          <a:lstStyle/>
          <a:p>
            <a:pPr lvl="0">
              <a:defRPr/>
            </a:pPr>
            <a:r>
              <a:rPr lang="fr-FR" sz="1000" b="1" dirty="0">
                <a:solidFill>
                  <a:prstClr val="black"/>
                </a:solidFill>
              </a:rPr>
              <a:t>Lettonie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747539" y="2975579"/>
            <a:ext cx="612668" cy="246221"/>
          </a:xfrm>
          <a:prstGeom prst="rect">
            <a:avLst/>
          </a:prstGeom>
        </p:spPr>
        <p:txBody>
          <a:bodyPr wrap="none">
            <a:spAutoFit/>
          </a:bodyPr>
          <a:lstStyle/>
          <a:p>
            <a:pPr lvl="0">
              <a:defRPr/>
            </a:pPr>
            <a:r>
              <a:rPr lang="fr-FR" sz="1000" b="1">
                <a:solidFill>
                  <a:prstClr val="black"/>
                </a:solidFill>
              </a:rPr>
              <a:t>Lituanie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500458" cy="246221"/>
          </a:xfrm>
          <a:prstGeom prst="rect">
            <a:avLst/>
          </a:prstGeom>
        </p:spPr>
        <p:txBody>
          <a:bodyPr wrap="none">
            <a:spAutoFit/>
          </a:bodyPr>
          <a:lstStyle/>
          <a:p>
            <a:pPr lvl="0">
              <a:defRPr/>
            </a:pPr>
            <a:r>
              <a:rPr lang="fr-FR" sz="1000" b="1" dirty="0">
                <a:solidFill>
                  <a:prstClr val="black"/>
                </a:solidFill>
              </a:rPr>
              <a:t>Malte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559769" cy="246221"/>
          </a:xfrm>
          <a:prstGeom prst="rect">
            <a:avLst/>
          </a:prstGeom>
        </p:spPr>
        <p:txBody>
          <a:bodyPr wrap="none">
            <a:spAutoFit/>
          </a:bodyPr>
          <a:lstStyle/>
          <a:p>
            <a:pPr lvl="0">
              <a:defRPr/>
            </a:pPr>
            <a:r>
              <a:rPr lang="fr-FR" sz="1000" b="1" dirty="0">
                <a:solidFill>
                  <a:prstClr val="black"/>
                </a:solidFill>
              </a:rPr>
              <a:t>Chypre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627456" y="2852505"/>
            <a:ext cx="732893" cy="246221"/>
          </a:xfrm>
          <a:prstGeom prst="rect">
            <a:avLst/>
          </a:prstGeom>
        </p:spPr>
        <p:txBody>
          <a:bodyPr wrap="none">
            <a:spAutoFit/>
          </a:bodyPr>
          <a:lstStyle/>
          <a:p>
            <a:pPr lvl="0">
              <a:defRPr/>
            </a:pPr>
            <a:r>
              <a:rPr lang="fr-FR" sz="1000" b="1" dirty="0">
                <a:solidFill>
                  <a:prstClr val="black"/>
                </a:solidFill>
              </a:rPr>
              <a:t>Danemark</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5967005" y="4091189"/>
            <a:ext cx="638316" cy="246221"/>
          </a:xfrm>
          <a:prstGeom prst="rect">
            <a:avLst/>
          </a:prstGeom>
        </p:spPr>
        <p:txBody>
          <a:bodyPr wrap="none">
            <a:spAutoFit/>
          </a:bodyPr>
          <a:lstStyle/>
          <a:p>
            <a:pPr lvl="0">
              <a:defRPr/>
            </a:pPr>
            <a:r>
              <a:rPr lang="fr-BE" sz="1000" b="1" dirty="0">
                <a:solidFill>
                  <a:prstClr val="black"/>
                </a:solidFill>
              </a:rPr>
              <a:t>Autriche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3634986"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PAYS DE L'UE</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60" name="Connecteur droit 10">
            <a:extLst>
              <a:ext uri="{FF2B5EF4-FFF2-40B4-BE49-F238E27FC236}">
                <a16:creationId xmlns:a16="http://schemas.microsoft.com/office/drawing/2014/main" id="{5210E45B-69ED-2949-8AA6-29C7C026AFBA}"/>
              </a:ext>
            </a:extLst>
          </p:cNvPr>
          <p:cNvCxnSpPr/>
          <p:nvPr/>
        </p:nvCxnSpPr>
        <p:spPr>
          <a:xfrm>
            <a:off x="8899847" y="5162492"/>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509" y="-1218"/>
            <a:ext cx="3960784"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ESPACE SCHENGEN</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2" name="Rectangle 41">
            <a:extLst>
              <a:ext uri="{FF2B5EF4-FFF2-40B4-BE49-F238E27FC236}">
                <a16:creationId xmlns:a16="http://schemas.microsoft.com/office/drawing/2014/main" id="{C104761F-8A94-0E4B-8476-A73D91B8A152}"/>
              </a:ext>
            </a:extLst>
          </p:cNvPr>
          <p:cNvSpPr/>
          <p:nvPr/>
        </p:nvSpPr>
        <p:spPr>
          <a:xfrm rot="16200000">
            <a:off x="8218051" y="5905654"/>
            <a:ext cx="1648208" cy="246221"/>
          </a:xfrm>
          <a:prstGeom prst="rect">
            <a:avLst/>
          </a:prstGeom>
        </p:spPr>
        <p:txBody>
          <a:bodyPr wrap="none">
            <a:spAutoFit/>
          </a:bodyPr>
          <a:lstStyle/>
          <a:p>
            <a:pPr lvl="0">
              <a:defRPr/>
            </a:pPr>
            <a:r>
              <a:rPr lang="fr-FR" sz="1000" b="1" dirty="0">
                <a:solidFill>
                  <a:srgbClr val="00B0F0"/>
                </a:solidFill>
                <a:latin typeface="Arial" charset="0"/>
                <a:ea typeface="Arial" charset="0"/>
                <a:cs typeface="Arial" charset="0"/>
              </a:rPr>
              <a:t>LE PROJET EUROPÉEN</a:t>
            </a:r>
            <a:endParaRPr kumimoji="0" lang="fr-FR" sz="1000" b="1" i="0" u="none" strike="noStrike" kern="1200" cap="none" spc="0" normalizeH="0" baseline="0" noProof="0" dirty="0">
              <a:ln>
                <a:noFill/>
              </a:ln>
              <a:solidFill>
                <a:srgbClr val="00B0F0"/>
              </a:solidFill>
              <a:effectLst/>
              <a:uLnTx/>
              <a:uFillTx/>
              <a:latin typeface="Arial" charset="0"/>
              <a:ea typeface="Arial" charset="0"/>
              <a:cs typeface="Arial" charset="0"/>
            </a:endParaRPr>
          </a:p>
        </p:txBody>
      </p:sp>
      <p:cxnSp>
        <p:nvCxnSpPr>
          <p:cNvPr id="44" name="Connecteur droit 10">
            <a:extLst>
              <a:ext uri="{FF2B5EF4-FFF2-40B4-BE49-F238E27FC236}">
                <a16:creationId xmlns:a16="http://schemas.microsoft.com/office/drawing/2014/main" id="{5210E45B-69ED-2949-8AA6-29C7C026AFBA}"/>
              </a:ext>
            </a:extLst>
          </p:cNvPr>
          <p:cNvCxnSpPr/>
          <p:nvPr/>
        </p:nvCxnSpPr>
        <p:spPr>
          <a:xfrm>
            <a:off x="8899847" y="5162492"/>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808F3E-41DF-F3FB-68F9-0EC022FA6A8F}"/>
              </a:ext>
            </a:extLst>
          </p:cNvPr>
          <p:cNvPicPr>
            <a:picLocks noChangeAspect="1"/>
          </p:cNvPicPr>
          <p:nvPr/>
        </p:nvPicPr>
        <p:blipFill>
          <a:blip r:embed="rId3"/>
          <a:srcRect l="32" r="32"/>
          <a:stretch/>
        </p:blipFill>
        <p:spPr>
          <a:xfrm>
            <a:off x="893238" y="913182"/>
            <a:ext cx="5904906" cy="5335460"/>
          </a:xfrm>
          <a:prstGeom prst="rect">
            <a:avLst/>
          </a:prstGeom>
        </p:spPr>
      </p:pic>
      <p:sp>
        <p:nvSpPr>
          <p:cNvPr id="2" name="Flowchart: Connector 1"/>
          <p:cNvSpPr/>
          <p:nvPr/>
        </p:nvSpPr>
        <p:spPr>
          <a:xfrm>
            <a:off x="6036290" y="2088444"/>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Le saviez-vous ? Vous pouvez voyager librement entre les 27 pays de l’espace Schengen sans présenter votre passeport.</a:t>
            </a:r>
            <a:endParaRPr lang="en-GB" b="1" dirty="0">
              <a:solidFill>
                <a:schemeClr val="bg1"/>
              </a:solidFill>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C8A819-12D4-4289-03EA-1D3465A2E317}"/>
              </a:ext>
            </a:extLst>
          </p:cNvPr>
          <p:cNvSpPr/>
          <p:nvPr/>
        </p:nvSpPr>
        <p:spPr>
          <a:xfrm>
            <a:off x="1295400" y="1198880"/>
            <a:ext cx="6623474" cy="4969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Map&#10;&#10;Description automatically generated">
            <a:extLst>
              <a:ext uri="{FF2B5EF4-FFF2-40B4-BE49-F238E27FC236}">
                <a16:creationId xmlns:a16="http://schemas.microsoft.com/office/drawing/2014/main" id="{CEB0DCF3-40D4-969D-C72A-5372F803EE11}"/>
              </a:ext>
            </a:extLst>
          </p:cNvPr>
          <p:cNvPicPr>
            <a:picLocks noChangeAspect="1"/>
          </p:cNvPicPr>
          <p:nvPr/>
        </p:nvPicPr>
        <p:blipFill rotWithShape="1">
          <a:blip r:embed="rId3"/>
          <a:srcRect l="22981" t="15416" r="4374"/>
          <a:stretch/>
        </p:blipFill>
        <p:spPr>
          <a:xfrm>
            <a:off x="1276027" y="1198880"/>
            <a:ext cx="6642671" cy="496932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558630" y="6168202"/>
            <a:ext cx="3360244" cy="338554"/>
          </a:xfrm>
          <a:prstGeom prst="rect">
            <a:avLst/>
          </a:prstGeom>
          <a:solidFill>
            <a:srgbClr val="FFC000"/>
          </a:solidFill>
        </p:spPr>
        <p:txBody>
          <a:bodyPr wrap="square" rtlCol="0">
            <a:spAutoFit/>
          </a:bodyPr>
          <a:lstStyle/>
          <a:p>
            <a:r>
              <a:rPr lang="fr-FR" sz="1600" b="1" dirty="0"/>
              <a:t>Pays de l’UE qui n’utilisent pas l’euro</a:t>
            </a:r>
            <a:endParaRPr lang="en-US" sz="1600" b="1" dirty="0">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0" y="6168202"/>
            <a:ext cx="3263230" cy="338554"/>
          </a:xfrm>
          <a:prstGeom prst="rect">
            <a:avLst/>
          </a:prstGeom>
          <a:solidFill>
            <a:srgbClr val="00B0F0"/>
          </a:solidFill>
        </p:spPr>
        <p:txBody>
          <a:bodyPr wrap="square" rtlCol="0">
            <a:spAutoFit/>
          </a:bodyPr>
          <a:lstStyle/>
          <a:p>
            <a:r>
              <a:rPr lang="fr-FR" sz="1600" b="1" dirty="0"/>
              <a:t>Pays de l’UE qui utilisent l’euro</a:t>
            </a:r>
            <a:endParaRPr lang="en-US" sz="1600" b="1" dirty="0"/>
          </a:p>
        </p:txBody>
      </p:sp>
      <p:sp>
        <p:nvSpPr>
          <p:cNvPr id="2" name="Rectangle 1"/>
          <p:cNvSpPr/>
          <p:nvPr/>
        </p:nvSpPr>
        <p:spPr>
          <a:xfrm>
            <a:off x="15342" y="1295"/>
            <a:ext cx="2907951"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ZONE EURO</a:t>
            </a:r>
          </a:p>
        </p:txBody>
      </p:sp>
      <p:sp>
        <p:nvSpPr>
          <p:cNvPr id="6" name="Flowchart: Connector 5"/>
          <p:cNvSpPr/>
          <p:nvPr/>
        </p:nvSpPr>
        <p:spPr>
          <a:xfrm>
            <a:off x="6198302" y="288809"/>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fr-FR" sz="2000" b="1" dirty="0">
                <a:solidFill>
                  <a:schemeClr val="tx1"/>
                </a:solidFill>
              </a:rPr>
              <a:t>20 pays de l’UE utilisent aujourd’hui l’euro comme monnaie officielle</a:t>
            </a:r>
            <a:endParaRPr lang="en-GB" sz="2000" b="1" dirty="0">
              <a:solidFill>
                <a:schemeClr val="tx1"/>
              </a:solidFill>
            </a:endParaRP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154" name="Rectangle 153">
            <a:extLst>
              <a:ext uri="{FF2B5EF4-FFF2-40B4-BE49-F238E27FC236}">
                <a16:creationId xmlns:a16="http://schemas.microsoft.com/office/drawing/2014/main" id="{C104761F-8A94-0E4B-8476-A73D91B8A152}"/>
              </a:ext>
            </a:extLst>
          </p:cNvPr>
          <p:cNvSpPr/>
          <p:nvPr/>
        </p:nvSpPr>
        <p:spPr>
          <a:xfrm rot="16200000">
            <a:off x="8218051" y="5905654"/>
            <a:ext cx="1648208" cy="246221"/>
          </a:xfrm>
          <a:prstGeom prst="rect">
            <a:avLst/>
          </a:prstGeom>
        </p:spPr>
        <p:txBody>
          <a:bodyPr wrap="none">
            <a:spAutoFit/>
          </a:bodyPr>
          <a:lstStyle/>
          <a:p>
            <a:pPr lvl="0">
              <a:defRPr/>
            </a:pPr>
            <a:r>
              <a:rPr lang="fr-FR" sz="1000" b="1" dirty="0">
                <a:solidFill>
                  <a:srgbClr val="00B0F0"/>
                </a:solidFill>
                <a:latin typeface="Arial" charset="0"/>
                <a:ea typeface="Arial" charset="0"/>
                <a:cs typeface="Arial" charset="0"/>
              </a:rPr>
              <a:t>LE PROJET EUROPÉEN</a:t>
            </a:r>
            <a:endParaRPr kumimoji="0" lang="fr-FR" sz="1000" b="1" i="0" u="none" strike="noStrike" kern="1200" cap="none" spc="0" normalizeH="0" baseline="0" noProof="0" dirty="0">
              <a:ln>
                <a:noFill/>
              </a:ln>
              <a:solidFill>
                <a:srgbClr val="00B0F0"/>
              </a:solidFill>
              <a:effectLst/>
              <a:uLnTx/>
              <a:uFillTx/>
              <a:latin typeface="Arial" charset="0"/>
              <a:ea typeface="Arial" charset="0"/>
              <a:cs typeface="Arial" charset="0"/>
            </a:endParaRPr>
          </a:p>
        </p:txBody>
      </p:sp>
      <p:cxnSp>
        <p:nvCxnSpPr>
          <p:cNvPr id="155" name="Connecteur droit 10">
            <a:extLst>
              <a:ext uri="{FF2B5EF4-FFF2-40B4-BE49-F238E27FC236}">
                <a16:creationId xmlns:a16="http://schemas.microsoft.com/office/drawing/2014/main" id="{5210E45B-69ED-2949-8AA6-29C7C026AFBA}"/>
              </a:ext>
            </a:extLst>
          </p:cNvPr>
          <p:cNvCxnSpPr/>
          <p:nvPr/>
        </p:nvCxnSpPr>
        <p:spPr>
          <a:xfrm>
            <a:off x="8899847" y="5162492"/>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dirty="0"/>
              <a:t>TABLE DES MATIÈRES</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685156" y="1270133"/>
            <a:ext cx="2726021" cy="400110"/>
          </a:xfrm>
          <a:prstGeom prst="rect">
            <a:avLst/>
          </a:prstGeom>
          <a:noFill/>
        </p:spPr>
        <p:txBody>
          <a:bodyPr wrap="square" rtlCol="0">
            <a:spAutoFit/>
          </a:bodyPr>
          <a:lstStyle/>
          <a:p>
            <a:r>
              <a:rPr lang="fr-FR" sz="2000" b="1" dirty="0">
                <a:latin typeface="Calibri" charset="0"/>
                <a:ea typeface="Calibri" charset="0"/>
                <a:cs typeface="Calibri" charset="0"/>
              </a:rPr>
              <a:t>C’EST QUOI, L’EUROPE ?</a:t>
            </a:r>
          </a:p>
        </p:txBody>
      </p:sp>
      <p:sp>
        <p:nvSpPr>
          <p:cNvPr id="12" name="TextBox 11"/>
          <p:cNvSpPr txBox="1"/>
          <p:nvPr/>
        </p:nvSpPr>
        <p:spPr>
          <a:xfrm>
            <a:off x="685156" y="2147591"/>
            <a:ext cx="2865086" cy="400110"/>
          </a:xfrm>
          <a:prstGeom prst="rect">
            <a:avLst/>
          </a:prstGeom>
          <a:noFill/>
        </p:spPr>
        <p:txBody>
          <a:bodyPr wrap="square" rtlCol="0">
            <a:spAutoFit/>
          </a:bodyPr>
          <a:lstStyle/>
          <a:p>
            <a:r>
              <a:rPr lang="fr-FR" sz="2000" b="1" dirty="0">
                <a:latin typeface="Calibri" charset="0"/>
                <a:ea typeface="Calibri" charset="0"/>
                <a:cs typeface="Calibri" charset="0"/>
              </a:rPr>
              <a:t>LE PROJET EUROPÉEN</a:t>
            </a:r>
            <a:endParaRPr lang="en-IE" dirty="0"/>
          </a:p>
        </p:txBody>
      </p:sp>
      <p:sp>
        <p:nvSpPr>
          <p:cNvPr id="13" name="TextBox 12"/>
          <p:cNvSpPr txBox="1"/>
          <p:nvPr/>
        </p:nvSpPr>
        <p:spPr>
          <a:xfrm>
            <a:off x="685156" y="2985542"/>
            <a:ext cx="3858639" cy="400110"/>
          </a:xfrm>
          <a:prstGeom prst="rect">
            <a:avLst/>
          </a:prstGeom>
          <a:noFill/>
        </p:spPr>
        <p:txBody>
          <a:bodyPr wrap="square" rtlCol="0">
            <a:spAutoFit/>
          </a:bodyPr>
          <a:lstStyle/>
          <a:p>
            <a:r>
              <a:rPr lang="en-IE" sz="2000" b="1" dirty="0"/>
              <a:t>QUE FAIT L’UNION EUROPÉENNE ?</a:t>
            </a:r>
          </a:p>
        </p:txBody>
      </p:sp>
      <p:sp>
        <p:nvSpPr>
          <p:cNvPr id="14" name="TextBox 13"/>
          <p:cNvSpPr txBox="1"/>
          <p:nvPr/>
        </p:nvSpPr>
        <p:spPr>
          <a:xfrm>
            <a:off x="685156" y="3632551"/>
            <a:ext cx="3229696" cy="707886"/>
          </a:xfrm>
          <a:prstGeom prst="rect">
            <a:avLst/>
          </a:prstGeom>
          <a:noFill/>
        </p:spPr>
        <p:txBody>
          <a:bodyPr wrap="square" rtlCol="0">
            <a:spAutoFit/>
          </a:bodyPr>
          <a:lstStyle/>
          <a:p>
            <a:r>
              <a:rPr lang="en-IE" sz="2000" b="1" dirty="0"/>
              <a:t>COMMENT FONCTIONNE L’UNION EUROPÉENNE ?</a:t>
            </a:r>
          </a:p>
        </p:txBody>
      </p:sp>
      <p:sp>
        <p:nvSpPr>
          <p:cNvPr id="15" name="TextBox 14"/>
          <p:cNvSpPr txBox="1"/>
          <p:nvPr/>
        </p:nvSpPr>
        <p:spPr>
          <a:xfrm>
            <a:off x="685156" y="4617816"/>
            <a:ext cx="3031575" cy="400110"/>
          </a:xfrm>
          <a:prstGeom prst="rect">
            <a:avLst/>
          </a:prstGeom>
          <a:noFill/>
        </p:spPr>
        <p:txBody>
          <a:bodyPr wrap="square" rtlCol="0">
            <a:spAutoFit/>
          </a:bodyPr>
          <a:lstStyle/>
          <a:p>
            <a:r>
              <a:rPr lang="en-IE" sz="2000" b="1" dirty="0"/>
              <a:t>EN SAVOIR PLUS</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685156" y="5449567"/>
            <a:ext cx="2698275" cy="400110"/>
          </a:xfrm>
          <a:prstGeom prst="rect">
            <a:avLst/>
          </a:prstGeom>
          <a:noFill/>
        </p:spPr>
        <p:txBody>
          <a:bodyPr wrap="square" rtlCol="0">
            <a:spAutoFit/>
          </a:bodyPr>
          <a:lstStyle/>
          <a:p>
            <a:r>
              <a:rPr lang="en-IE" sz="2000" b="1" dirty="0"/>
              <a:t>RESTONS EN CONTACT</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656535" y="2568022"/>
            <a:ext cx="7665720" cy="707886"/>
          </a:xfrm>
          <a:prstGeom prst="rect">
            <a:avLst/>
          </a:prstGeom>
          <a:noFill/>
        </p:spPr>
        <p:txBody>
          <a:bodyPr wrap="square" rtlCol="0">
            <a:spAutoFit/>
          </a:bodyPr>
          <a:lstStyle/>
          <a:p>
            <a:pPr algn="ctr"/>
            <a:r>
              <a:rPr lang="fr-FR" sz="4000" b="1" dirty="0">
                <a:solidFill>
                  <a:schemeClr val="bg1"/>
                </a:solidFill>
              </a:rPr>
              <a:t>QUE FAIT L’UNION EUROPÉENNE ?</a:t>
            </a:r>
            <a:endParaRPr lang="fr-FR" sz="40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708753" y="903002"/>
            <a:ext cx="4238625" cy="3939540"/>
          </a:xfrm>
          <a:prstGeom prst="rect">
            <a:avLst/>
          </a:prstGeom>
          <a:noFill/>
        </p:spPr>
        <p:txBody>
          <a:bodyPr wrap="square" rtlCol="0">
            <a:spAutoFit/>
          </a:bodyPr>
          <a:lstStyle/>
          <a:p>
            <a:pPr algn="ctr"/>
            <a:r>
              <a:rPr lang="fr-FR" sz="5000" b="1" dirty="0">
                <a:solidFill>
                  <a:schemeClr val="bg1"/>
                </a:solidFill>
              </a:rPr>
              <a:t>SELON VOUS, QUE FAIT L’UNION EUROPÉENNE POUR VOUS ?</a:t>
            </a:r>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391413"/>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ÉTUDES, TRAVAIL ET VOLONTARIAT</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19992882"/>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4437089"/>
            <a:ext cx="338554" cy="2420911"/>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QUE FAIT L’UNION EUROPÉENNE ?</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440661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42212"/>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VOYAGES</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68322136"/>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4" name="TextBox 13"/>
          <p:cNvSpPr txBox="1"/>
          <p:nvPr/>
        </p:nvSpPr>
        <p:spPr>
          <a:xfrm>
            <a:off x="8839200" y="4437089"/>
            <a:ext cx="338554" cy="2420911"/>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QUE FAIT L’UNION EUROPÉENNE ?</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440661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75810"/>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fr-FR" sz="3600" b="1" dirty="0">
                <a:solidFill>
                  <a:srgbClr val="C00000"/>
                </a:solidFill>
                <a:latin typeface="+mn-lt"/>
              </a:rPr>
              <a:t>... ET BIEN PLUS ENCORE</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27572597"/>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8839200" y="4437089"/>
            <a:ext cx="338554" cy="2420911"/>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QUE FAIT L’UNION EUROPÉENNE ?</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440661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94394"/>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PRIORITÉS DE L’UE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08272064"/>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1" name="TextBox 10"/>
          <p:cNvSpPr txBox="1"/>
          <p:nvPr/>
        </p:nvSpPr>
        <p:spPr>
          <a:xfrm>
            <a:off x="8839200" y="4437089"/>
            <a:ext cx="338554" cy="2420911"/>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QUE FAIT L’UNION EUROPÉENNE ?</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440661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 </a:t>
            </a:r>
            <a:r>
              <a:rPr lang="fr-FR" sz="3600" b="1" dirty="0">
                <a:solidFill>
                  <a:srgbClr val="C00000"/>
                </a:solidFill>
                <a:latin typeface="+mn-lt"/>
              </a:rPr>
              <a:t>SOLIDARITÉ DE L’UE AVEC L’UKRAINE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a:t>
            </a:r>
            <a:r>
              <a:rPr kumimoji="0" lang="fr-BE" sz="24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StandWithUkraine</a:t>
            </a:r>
            <a:endPar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8839200" y="4437089"/>
            <a:ext cx="338554" cy="2420911"/>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QUE FAIT L’UNION EUROPÉENNE ?</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440661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398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860158" y="1982253"/>
            <a:ext cx="2643123" cy="2308324"/>
          </a:xfrm>
          <a:prstGeom prst="rect">
            <a:avLst/>
          </a:prstGeom>
          <a:noFill/>
        </p:spPr>
        <p:txBody>
          <a:bodyPr wrap="square" rtlCol="0">
            <a:spAutoFit/>
          </a:bodyPr>
          <a:lstStyle/>
          <a:p>
            <a:pPr algn="ctr"/>
            <a:r>
              <a:rPr lang="fr-FR" sz="2400" b="1" dirty="0">
                <a:solidFill>
                  <a:schemeClr val="bg1"/>
                </a:solidFill>
              </a:rPr>
              <a:t>Selon vous, quels sujets devraient constituer une priorité pour les institutions européennes ?</a:t>
            </a:r>
            <a:endParaRPr lang="en-IE" sz="24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857250" y="2426337"/>
            <a:ext cx="7429500" cy="1446550"/>
          </a:xfrm>
          <a:prstGeom prst="rect">
            <a:avLst/>
          </a:prstGeom>
          <a:noFill/>
        </p:spPr>
        <p:txBody>
          <a:bodyPr wrap="square" rtlCol="0">
            <a:spAutoFit/>
          </a:bodyPr>
          <a:lstStyle/>
          <a:p>
            <a:pPr algn="ctr"/>
            <a:r>
              <a:rPr lang="fr-FR" sz="4400" b="1" dirty="0">
                <a:solidFill>
                  <a:schemeClr val="bg1"/>
                </a:solidFill>
              </a:rPr>
              <a:t>COMMENT FONCTIONNE L’UNION EUROPÉENNE ?</a:t>
            </a:r>
            <a:endParaRPr lang="fr-FR" sz="44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7370581" y="5089727"/>
            <a:ext cx="333937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COMMENT FONCTIONNE L’UNION EUROPÉENNE ?</a:t>
            </a:r>
          </a:p>
        </p:txBody>
      </p:sp>
      <p:cxnSp>
        <p:nvCxnSpPr>
          <p:cNvPr id="6" name="Connecteur droit 5">
            <a:extLst>
              <a:ext uri="{FF2B5EF4-FFF2-40B4-BE49-F238E27FC236}">
                <a16:creationId xmlns:a16="http://schemas.microsoft.com/office/drawing/2014/main" id="{BE4C977B-1CA3-6649-A2C0-89BD82B35944}"/>
              </a:ext>
            </a:extLst>
          </p:cNvPr>
          <p:cNvCxnSpPr/>
          <p:nvPr/>
        </p:nvCxnSpPr>
        <p:spPr>
          <a:xfrm>
            <a:off x="8918698" y="3532245"/>
            <a:ext cx="225302"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dirty="0">
                <a:solidFill>
                  <a:srgbClr val="FFC000"/>
                </a:solidFill>
              </a:rPr>
              <a:t>LE PARLEMENT EUROPÉEN</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5795" y="194590"/>
            <a:ext cx="966710" cy="527296"/>
          </a:xfrm>
          <a:prstGeom prst="rect">
            <a:avLst/>
          </a:prstGeom>
        </p:spPr>
      </p:pic>
      <p:graphicFrame>
        <p:nvGraphicFramePr>
          <p:cNvPr id="4" name="Diagram 3"/>
          <p:cNvGraphicFramePr/>
          <p:nvPr>
            <p:extLst>
              <p:ext uri="{D42A27DB-BD31-4B8C-83A1-F6EECF244321}">
                <p14:modId xmlns:p14="http://schemas.microsoft.com/office/powerpoint/2010/main" val="1281686190"/>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89489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fr-FR" sz="4800" b="1" dirty="0">
                <a:solidFill>
                  <a:schemeClr val="bg1"/>
                </a:solidFill>
                <a:latin typeface="Calibri" charset="0"/>
                <a:ea typeface="Calibri" charset="0"/>
                <a:cs typeface="Calibri" charset="0"/>
              </a:rPr>
              <a:t>C’EST QUOI, L’EUROPE ?</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662982" y="235889"/>
            <a:ext cx="4796612"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LE CONSEIL EUROPÉEN</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7351204" y="5114549"/>
            <a:ext cx="3339376" cy="246221"/>
          </a:xfrm>
          <a:prstGeom prst="rect">
            <a:avLst/>
          </a:prstGeom>
          <a:solidFill>
            <a:schemeClr val="bg1"/>
          </a:solidFill>
        </p:spPr>
        <p:txBody>
          <a:bodyPr wrap="none">
            <a:spAutoFit/>
          </a:bodyPr>
          <a:lstStyle/>
          <a:p>
            <a:r>
              <a:rPr lang="fr-FR" sz="1000" b="1" dirty="0">
                <a:solidFill>
                  <a:srgbClr val="FFA00E"/>
                </a:solidFill>
                <a:latin typeface="Arial" charset="0"/>
                <a:ea typeface="Arial" charset="0"/>
                <a:cs typeface="Arial" charset="0"/>
              </a:rPr>
              <a:t>COMMENT FONCTIONNE L’UNION EUROPÉENNE ?</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a:off x="8897779" y="3567971"/>
            <a:ext cx="246224" cy="1547"/>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1711101243"/>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86990" y="137521"/>
            <a:ext cx="737680" cy="627942"/>
          </a:xfrm>
          <a:prstGeom prst="rect">
            <a:avLst/>
          </a:prstGeom>
        </p:spPr>
      </p:pic>
      <p:graphicFrame>
        <p:nvGraphicFramePr>
          <p:cNvPr id="9" name="Diagram 8"/>
          <p:cNvGraphicFramePr/>
          <p:nvPr>
            <p:extLst>
              <p:ext uri="{D42A27DB-BD31-4B8C-83A1-F6EECF244321}">
                <p14:modId xmlns:p14="http://schemas.microsoft.com/office/powerpoint/2010/main" val="456252370"/>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144481" y="167639"/>
            <a:ext cx="5161956"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LE CONSEIL DE L’UE</a:t>
            </a:r>
            <a:endParaRPr lang="fr-BE" dirty="0">
              <a:solidFill>
                <a:srgbClr val="FFC000"/>
              </a:solidFill>
            </a:endParaRPr>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5190309" y="194105"/>
            <a:ext cx="824411" cy="482785"/>
          </a:xfrm>
          <a:prstGeom prst="rect">
            <a:avLst/>
          </a:prstGeom>
        </p:spPr>
      </p:pic>
      <p:graphicFrame>
        <p:nvGraphicFramePr>
          <p:cNvPr id="5" name="Diagram 4"/>
          <p:cNvGraphicFramePr/>
          <p:nvPr>
            <p:extLst>
              <p:ext uri="{D42A27DB-BD31-4B8C-83A1-F6EECF244321}">
                <p14:modId xmlns:p14="http://schemas.microsoft.com/office/powerpoint/2010/main" val="947732993"/>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8" name="Rectangle 17">
            <a:extLst>
              <a:ext uri="{FF2B5EF4-FFF2-40B4-BE49-F238E27FC236}">
                <a16:creationId xmlns:a16="http://schemas.microsoft.com/office/drawing/2014/main" id="{9F767187-E403-0B40-A2D2-C9728056FC69}"/>
              </a:ext>
            </a:extLst>
          </p:cNvPr>
          <p:cNvSpPr/>
          <p:nvPr/>
        </p:nvSpPr>
        <p:spPr>
          <a:xfrm rot="16200000">
            <a:off x="7370581" y="5089727"/>
            <a:ext cx="333937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COMMENT FONCTIONNE L’UNION EUROPÉENNE ?</a:t>
            </a:r>
          </a:p>
        </p:txBody>
      </p:sp>
      <p:cxnSp>
        <p:nvCxnSpPr>
          <p:cNvPr id="15" name="Connecteur droit 5">
            <a:extLst>
              <a:ext uri="{FF2B5EF4-FFF2-40B4-BE49-F238E27FC236}">
                <a16:creationId xmlns:a16="http://schemas.microsoft.com/office/drawing/2014/main" id="{BE4C977B-1CA3-6649-A2C0-89BD82B35944}"/>
              </a:ext>
            </a:extLst>
          </p:cNvPr>
          <p:cNvCxnSpPr/>
          <p:nvPr/>
        </p:nvCxnSpPr>
        <p:spPr>
          <a:xfrm>
            <a:off x="8918698" y="3532245"/>
            <a:ext cx="225302"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54848"/>
            <a:ext cx="6590819" cy="584775"/>
          </a:xfrm>
          <a:prstGeom prst="rect">
            <a:avLst/>
          </a:prstGeom>
          <a:noFill/>
        </p:spPr>
        <p:txBody>
          <a:bodyPr wrap="square" rtlCol="0">
            <a:spAutoFit/>
          </a:bodyPr>
          <a:lstStyle/>
          <a:p>
            <a:pPr lvl="0">
              <a:defRPr/>
            </a:pPr>
            <a:r>
              <a:rPr lang="fr-FR" sz="3200" b="1" dirty="0">
                <a:solidFill>
                  <a:srgbClr val="FFC000"/>
                </a:solidFill>
              </a:rPr>
              <a:t>LA COMMISSION EUROPÉENNE</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descr="A blue flag with yellow stars and a blue flag with black lines&#10;&#10;Description automatically generated">
            <a:extLst>
              <a:ext uri="{FF2B5EF4-FFF2-40B4-BE49-F238E27FC236}">
                <a16:creationId xmlns:a16="http://schemas.microsoft.com/office/drawing/2014/main" id="{2F9512DC-1BC8-204B-B55A-31E4CAAF6952}"/>
              </a:ext>
            </a:extLst>
          </p:cNvPr>
          <p:cNvPicPr>
            <a:picLocks noChangeAspect="1"/>
          </p:cNvPicPr>
          <p:nvPr/>
        </p:nvPicPr>
        <p:blipFill>
          <a:blip r:embed="rId3"/>
          <a:stretch>
            <a:fillRect/>
          </a:stretch>
        </p:blipFill>
        <p:spPr>
          <a:xfrm>
            <a:off x="6191452" y="205005"/>
            <a:ext cx="573277" cy="347830"/>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1741821686"/>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7" name="Rectangle 16">
            <a:extLst>
              <a:ext uri="{FF2B5EF4-FFF2-40B4-BE49-F238E27FC236}">
                <a16:creationId xmlns:a16="http://schemas.microsoft.com/office/drawing/2014/main" id="{9F767187-E403-0B40-A2D2-C9728056FC69}"/>
              </a:ext>
            </a:extLst>
          </p:cNvPr>
          <p:cNvSpPr/>
          <p:nvPr/>
        </p:nvSpPr>
        <p:spPr>
          <a:xfrm rot="16200000">
            <a:off x="7370581" y="5089727"/>
            <a:ext cx="333937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COMMENT FONCTIONNE L’UNION EUROPÉENNE ?</a:t>
            </a:r>
          </a:p>
        </p:txBody>
      </p:sp>
      <p:cxnSp>
        <p:nvCxnSpPr>
          <p:cNvPr id="13" name="Connecteur droit 5">
            <a:extLst>
              <a:ext uri="{FF2B5EF4-FFF2-40B4-BE49-F238E27FC236}">
                <a16:creationId xmlns:a16="http://schemas.microsoft.com/office/drawing/2014/main" id="{BE4C977B-1CA3-6649-A2C0-89BD82B35944}"/>
              </a:ext>
            </a:extLst>
          </p:cNvPr>
          <p:cNvCxnSpPr/>
          <p:nvPr/>
        </p:nvCxnSpPr>
        <p:spPr>
          <a:xfrm>
            <a:off x="8918698" y="3532245"/>
            <a:ext cx="225302"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6899174" cy="584775"/>
          </a:xfrm>
          <a:prstGeom prst="rect">
            <a:avLst/>
          </a:prstGeom>
          <a:noFill/>
        </p:spPr>
        <p:txBody>
          <a:bodyPr wrap="square" rtlCol="0">
            <a:spAutoFit/>
          </a:bodyPr>
          <a:lstStyle/>
          <a:p>
            <a:r>
              <a:rPr lang="fr-FR" sz="3200" b="1" dirty="0">
                <a:solidFill>
                  <a:srgbClr val="FFC000"/>
                </a:solidFill>
              </a:rPr>
              <a:t>LES LOIS DE L’UE : QUI FAIT QUOI ?</a:t>
            </a:r>
            <a:endParaRPr lang="fr-BE" sz="3200" b="1" dirty="0">
              <a:solidFill>
                <a:srgbClr val="FFC000"/>
              </a:solidFill>
            </a:endParaRPr>
          </a:p>
        </p:txBody>
      </p: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blue flag with yellow stars and a blue flag with black lines&#10;&#10;Description automatically generated"/>
          <p:cNvPicPr>
            <a:picLocks noChangeAspect="1"/>
          </p:cNvPicPr>
          <p:nvPr/>
        </p:nvPicPr>
        <p:blipFill>
          <a:blip r:embed="rId3"/>
          <a:stretch>
            <a:fillRect/>
          </a:stretch>
        </p:blipFill>
        <p:spPr>
          <a:xfrm>
            <a:off x="3756075" y="787978"/>
            <a:ext cx="1448562" cy="878903"/>
          </a:xfrm>
          <a:prstGeom prst="rect">
            <a:avLst/>
          </a:prstGeom>
        </p:spPr>
      </p:pic>
      <p:sp>
        <p:nvSpPr>
          <p:cNvPr id="27" name="TextBox 26"/>
          <p:cNvSpPr txBox="1"/>
          <p:nvPr/>
        </p:nvSpPr>
        <p:spPr>
          <a:xfrm>
            <a:off x="3465802" y="1547713"/>
            <a:ext cx="2289742" cy="307777"/>
          </a:xfrm>
          <a:prstGeom prst="rect">
            <a:avLst/>
          </a:prstGeom>
          <a:noFill/>
        </p:spPr>
        <p:txBody>
          <a:bodyPr wrap="square" rtlCol="0">
            <a:spAutoFit/>
          </a:bodyPr>
          <a:lstStyle/>
          <a:p>
            <a:r>
              <a:rPr lang="fr-BE" sz="1400" dirty="0"/>
              <a:t>La Commission européenne</a:t>
            </a:r>
          </a:p>
        </p:txBody>
      </p:sp>
      <p:sp>
        <p:nvSpPr>
          <p:cNvPr id="9" name="TextBox 8"/>
          <p:cNvSpPr txBox="1"/>
          <p:nvPr/>
        </p:nvSpPr>
        <p:spPr>
          <a:xfrm>
            <a:off x="703703" y="4419758"/>
            <a:ext cx="2192917" cy="307777"/>
          </a:xfrm>
          <a:prstGeom prst="rect">
            <a:avLst/>
          </a:prstGeom>
          <a:noFill/>
        </p:spPr>
        <p:txBody>
          <a:bodyPr wrap="square" rtlCol="0">
            <a:spAutoFit/>
          </a:bodyPr>
          <a:lstStyle/>
          <a:p>
            <a:r>
              <a:rPr lang="fr-BE" sz="1400" dirty="0"/>
              <a:t>Le Parlement européen</a:t>
            </a:r>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5944569" y="4365254"/>
            <a:ext cx="2646424" cy="307777"/>
          </a:xfrm>
          <a:prstGeom prst="rect">
            <a:avLst/>
          </a:prstGeom>
          <a:noFill/>
        </p:spPr>
        <p:txBody>
          <a:bodyPr wrap="square" rtlCol="0">
            <a:spAutoFit/>
          </a:bodyPr>
          <a:lstStyle/>
          <a:p>
            <a:r>
              <a:rPr lang="fr-FR" sz="1400" dirty="0"/>
              <a:t>Le Conseil de l’Union européenne</a:t>
            </a:r>
            <a:endParaRPr lang="fr-BE" sz="1400" dirty="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t>Propose de </a:t>
            </a:r>
            <a:r>
              <a:rPr lang="en-IE" sz="1400" dirty="0" err="1"/>
              <a:t>nouvelles</a:t>
            </a:r>
            <a:r>
              <a:rPr lang="en-IE" sz="1400" dirty="0"/>
              <a:t> </a:t>
            </a:r>
            <a:r>
              <a:rPr lang="en-IE" sz="1400" dirty="0" err="1"/>
              <a:t>lois</a:t>
            </a:r>
            <a:endParaRPr lang="en-IE" sz="1400" dirty="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NOUVELLE LOI DE L’UE</a:t>
            </a:r>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Adoptent, modifient ou rejettent la loi proposée</a:t>
            </a:r>
            <a:endParaRPr lang="en-IE" sz="1400" dirty="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En</a:t>
            </a:r>
            <a:r>
              <a:rPr lang="en-IE" sz="1400" dirty="0"/>
              <a:t> </a:t>
            </a:r>
            <a:r>
              <a:rPr lang="en-IE" sz="1400" dirty="0" err="1"/>
              <a:t>cas</a:t>
            </a:r>
            <a:r>
              <a:rPr lang="en-IE" sz="1400" dirty="0"/>
              <a:t> </a:t>
            </a:r>
            <a:r>
              <a:rPr lang="en-IE" sz="1400" dirty="0" err="1"/>
              <a:t>d’accord</a:t>
            </a:r>
            <a:endParaRPr lang="en-IE" sz="1400" dirty="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Rectangle 23">
            <a:extLst>
              <a:ext uri="{FF2B5EF4-FFF2-40B4-BE49-F238E27FC236}">
                <a16:creationId xmlns:a16="http://schemas.microsoft.com/office/drawing/2014/main" id="{9F767187-E403-0B40-A2D2-C9728056FC69}"/>
              </a:ext>
            </a:extLst>
          </p:cNvPr>
          <p:cNvSpPr/>
          <p:nvPr/>
        </p:nvSpPr>
        <p:spPr>
          <a:xfrm rot="16200000">
            <a:off x="7370581" y="5089727"/>
            <a:ext cx="333937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COMMENT FONCTIONNE L’UNION EUROPÉENNE ?</a:t>
            </a:r>
          </a:p>
        </p:txBody>
      </p:sp>
      <p:cxnSp>
        <p:nvCxnSpPr>
          <p:cNvPr id="22" name="Connecteur droit 5">
            <a:extLst>
              <a:ext uri="{FF2B5EF4-FFF2-40B4-BE49-F238E27FC236}">
                <a16:creationId xmlns:a16="http://schemas.microsoft.com/office/drawing/2014/main" id="{BE4C977B-1CA3-6649-A2C0-89BD82B35944}"/>
              </a:ext>
            </a:extLst>
          </p:cNvPr>
          <p:cNvCxnSpPr/>
          <p:nvPr/>
        </p:nvCxnSpPr>
        <p:spPr>
          <a:xfrm>
            <a:off x="8918698" y="3532245"/>
            <a:ext cx="225302"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16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55600"/>
            <a:ext cx="8248214" cy="584775"/>
          </a:xfrm>
          <a:prstGeom prst="rect">
            <a:avLst/>
          </a:prstGeom>
        </p:spPr>
        <p:txBody>
          <a:bodyPr wrap="square">
            <a:spAutoFit/>
          </a:bodyPr>
          <a:lstStyle/>
          <a:p>
            <a:r>
              <a:rPr lang="en-GB" sz="3200" b="1" dirty="0">
                <a:solidFill>
                  <a:srgbClr val="FFC000"/>
                </a:solidFill>
                <a:latin typeface="Calibri" panose="020F0502020204030204" pitchFamily="34" charset="0"/>
                <a:cs typeface="Calibri" panose="020F0502020204030204" pitchFamily="34" charset="0"/>
              </a:rPr>
              <a:t>COUR DE JUSTICE EUROPÉENNE</a:t>
            </a:r>
            <a:endParaRPr lang="fr-FR" sz="32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1196332127"/>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51241" y="68365"/>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0" name="Rectangle 19">
            <a:extLst>
              <a:ext uri="{FF2B5EF4-FFF2-40B4-BE49-F238E27FC236}">
                <a16:creationId xmlns:a16="http://schemas.microsoft.com/office/drawing/2014/main" id="{9F767187-E403-0B40-A2D2-C9728056FC69}"/>
              </a:ext>
            </a:extLst>
          </p:cNvPr>
          <p:cNvSpPr/>
          <p:nvPr/>
        </p:nvSpPr>
        <p:spPr>
          <a:xfrm rot="16200000">
            <a:off x="7370581" y="5089727"/>
            <a:ext cx="333937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COMMENT FONCTIONNE L’UNION EUROPÉENNE ?</a:t>
            </a:r>
          </a:p>
        </p:txBody>
      </p:sp>
      <p:cxnSp>
        <p:nvCxnSpPr>
          <p:cNvPr id="13" name="Connecteur droit 5">
            <a:extLst>
              <a:ext uri="{FF2B5EF4-FFF2-40B4-BE49-F238E27FC236}">
                <a16:creationId xmlns:a16="http://schemas.microsoft.com/office/drawing/2014/main" id="{BE4C977B-1CA3-6649-A2C0-89BD82B35944}"/>
              </a:ext>
            </a:extLst>
          </p:cNvPr>
          <p:cNvCxnSpPr/>
          <p:nvPr/>
        </p:nvCxnSpPr>
        <p:spPr>
          <a:xfrm>
            <a:off x="8918698" y="3532245"/>
            <a:ext cx="225302"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6816095" cy="584775"/>
          </a:xfrm>
          <a:prstGeom prst="rect">
            <a:avLst/>
          </a:prstGeom>
          <a:noFill/>
        </p:spPr>
        <p:txBody>
          <a:bodyPr wrap="square" rtlCol="0">
            <a:spAutoFit/>
          </a:bodyPr>
          <a:lstStyle/>
          <a:p>
            <a:r>
              <a:rPr lang="fr-FR" sz="3200" b="1" dirty="0">
                <a:solidFill>
                  <a:srgbClr val="FFC000"/>
                </a:solidFill>
                <a:latin typeface="Calibri" panose="020F0502020204030204" pitchFamily="34" charset="0"/>
                <a:cs typeface="Calibri" panose="020F0502020204030204" pitchFamily="34" charset="0"/>
              </a:rPr>
              <a:t>LA COUR DES COMPTES EUROPÉENNE</a:t>
            </a:r>
            <a:endParaRPr lang="fr-BE" sz="3200" dirty="0">
              <a:solidFill>
                <a:srgbClr val="FFC000"/>
              </a:solidFill>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396680001"/>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1196374091"/>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77225" y="150549"/>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sp>
        <p:nvSpPr>
          <p:cNvPr id="18" name="Rectangle 17">
            <a:extLst>
              <a:ext uri="{FF2B5EF4-FFF2-40B4-BE49-F238E27FC236}">
                <a16:creationId xmlns:a16="http://schemas.microsoft.com/office/drawing/2014/main" id="{9F767187-E403-0B40-A2D2-C9728056FC69}"/>
              </a:ext>
            </a:extLst>
          </p:cNvPr>
          <p:cNvSpPr/>
          <p:nvPr/>
        </p:nvSpPr>
        <p:spPr>
          <a:xfrm rot="16200000">
            <a:off x="7370581" y="5089727"/>
            <a:ext cx="333937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COMMENT FONCTIONNE L’UNION EUROPÉENNE ?</a:t>
            </a:r>
          </a:p>
        </p:txBody>
      </p:sp>
      <p:cxnSp>
        <p:nvCxnSpPr>
          <p:cNvPr id="15" name="Connecteur droit 5">
            <a:extLst>
              <a:ext uri="{FF2B5EF4-FFF2-40B4-BE49-F238E27FC236}">
                <a16:creationId xmlns:a16="http://schemas.microsoft.com/office/drawing/2014/main" id="{BE4C977B-1CA3-6649-A2C0-89BD82B35944}"/>
              </a:ext>
            </a:extLst>
          </p:cNvPr>
          <p:cNvCxnSpPr/>
          <p:nvPr/>
        </p:nvCxnSpPr>
        <p:spPr>
          <a:xfrm>
            <a:off x="8918698" y="3532245"/>
            <a:ext cx="225302"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30142"/>
            <a:ext cx="6097290" cy="1077218"/>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LA BANQUE CENTRALE EUROPÉENNE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59"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4025930124"/>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4" name="Rectangle 13">
            <a:extLst>
              <a:ext uri="{FF2B5EF4-FFF2-40B4-BE49-F238E27FC236}">
                <a16:creationId xmlns:a16="http://schemas.microsoft.com/office/drawing/2014/main" id="{9F767187-E403-0B40-A2D2-C9728056FC69}"/>
              </a:ext>
            </a:extLst>
          </p:cNvPr>
          <p:cNvSpPr/>
          <p:nvPr/>
        </p:nvSpPr>
        <p:spPr>
          <a:xfrm rot="16200000">
            <a:off x="7370581" y="5089727"/>
            <a:ext cx="333937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COMMENT FONCTIONNE L’UNION EUROPÉENNE ?</a:t>
            </a:r>
          </a:p>
        </p:txBody>
      </p:sp>
      <p:cxnSp>
        <p:nvCxnSpPr>
          <p:cNvPr id="12" name="Connecteur droit 5">
            <a:extLst>
              <a:ext uri="{FF2B5EF4-FFF2-40B4-BE49-F238E27FC236}">
                <a16:creationId xmlns:a16="http://schemas.microsoft.com/office/drawing/2014/main" id="{BE4C977B-1CA3-6649-A2C0-89BD82B35944}"/>
              </a:ext>
            </a:extLst>
          </p:cNvPr>
          <p:cNvCxnSpPr/>
          <p:nvPr/>
        </p:nvCxnSpPr>
        <p:spPr>
          <a:xfrm>
            <a:off x="8918698" y="3532245"/>
            <a:ext cx="225302"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a:extLst>
            <a:ext uri="{FF2B5EF4-FFF2-40B4-BE49-F238E27FC236}">
              <a16:creationId xmlns:a16="http://schemas.microsoft.com/office/drawing/2014/main" id="{2C6D65C8-0976-FDF2-D276-E02623E6C16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EFA2720-EC7A-D6E1-4D01-D4F755B97675}"/>
              </a:ext>
            </a:extLst>
          </p:cNvPr>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a:extLst>
              <a:ext uri="{FF2B5EF4-FFF2-40B4-BE49-F238E27FC236}">
                <a16:creationId xmlns:a16="http://schemas.microsoft.com/office/drawing/2014/main" id="{73D38442-B7B4-338D-3065-FD02FD077252}"/>
              </a:ext>
            </a:extLst>
          </p:cNvPr>
          <p:cNvSpPr/>
          <p:nvPr/>
        </p:nvSpPr>
        <p:spPr>
          <a:xfrm rot="5400000">
            <a:off x="1300454" y="2651663"/>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6" name="ZoneTexte 5">
            <a:extLst>
              <a:ext uri="{FF2B5EF4-FFF2-40B4-BE49-F238E27FC236}">
                <a16:creationId xmlns:a16="http://schemas.microsoft.com/office/drawing/2014/main" id="{F107FC38-AE95-ECCA-2470-8A71EC0D5A7A}"/>
              </a:ext>
            </a:extLst>
          </p:cNvPr>
          <p:cNvSpPr txBox="1"/>
          <p:nvPr/>
        </p:nvSpPr>
        <p:spPr>
          <a:xfrm>
            <a:off x="2432758" y="2421242"/>
            <a:ext cx="5337847" cy="3046988"/>
          </a:xfrm>
          <a:prstGeom prst="rect">
            <a:avLst/>
          </a:prstGeom>
          <a:noFill/>
        </p:spPr>
        <p:txBody>
          <a:bodyPr wrap="square" lIns="91440" tIns="45720" rIns="91440" bIns="45720" rtlCol="0" anchor="t">
            <a:spAutoFit/>
          </a:bodyPr>
          <a:lstStyle/>
          <a:p>
            <a:r>
              <a:rPr lang="en-IE" sz="4800" b="1" dirty="0">
                <a:solidFill>
                  <a:schemeClr val="bg1"/>
                </a:solidFill>
              </a:rPr>
              <a:t>VOUS </a:t>
            </a:r>
            <a:r>
              <a:rPr lang="en-IE" sz="4800" b="1" dirty="0" err="1">
                <a:solidFill>
                  <a:schemeClr val="bg1"/>
                </a:solidFill>
              </a:rPr>
              <a:t>pouvez</a:t>
            </a:r>
            <a:r>
              <a:rPr lang="en-IE" sz="4800" b="1" dirty="0">
                <a:solidFill>
                  <a:schemeClr val="bg1"/>
                </a:solidFill>
              </a:rPr>
              <a:t> </a:t>
            </a:r>
            <a:r>
              <a:rPr lang="en-IE" sz="4800" b="1" dirty="0" err="1">
                <a:solidFill>
                  <a:schemeClr val="bg1"/>
                </a:solidFill>
              </a:rPr>
              <a:t>contribuer</a:t>
            </a:r>
            <a:r>
              <a:rPr lang="en-IE" sz="4800" b="1" dirty="0">
                <a:solidFill>
                  <a:schemeClr val="bg1"/>
                </a:solidFill>
              </a:rPr>
              <a:t> à </a:t>
            </a:r>
            <a:r>
              <a:rPr lang="en-IE" sz="4800" b="1" dirty="0" err="1">
                <a:solidFill>
                  <a:schemeClr val="bg1"/>
                </a:solidFill>
              </a:rPr>
              <a:t>façonner</a:t>
            </a:r>
            <a:r>
              <a:rPr lang="en-IE" sz="4800" b="1" dirty="0">
                <a:solidFill>
                  <a:schemeClr val="bg1"/>
                </a:solidFill>
              </a:rPr>
              <a:t> </a:t>
            </a:r>
            <a:r>
              <a:rPr lang="en-IE" sz="4800" b="1" dirty="0" err="1">
                <a:solidFill>
                  <a:schemeClr val="bg1"/>
                </a:solidFill>
              </a:rPr>
              <a:t>l’Europe</a:t>
            </a:r>
            <a:r>
              <a:rPr lang="en-IE" sz="4800" b="1" dirty="0">
                <a:solidFill>
                  <a:schemeClr val="bg1"/>
                </a:solidFill>
              </a:rPr>
              <a:t> que </a:t>
            </a:r>
            <a:r>
              <a:rPr lang="en-IE" sz="4800" b="1" dirty="0" err="1">
                <a:solidFill>
                  <a:schemeClr val="bg1"/>
                </a:solidFill>
              </a:rPr>
              <a:t>vous</a:t>
            </a:r>
            <a:r>
              <a:rPr lang="en-IE" sz="4800" b="1" dirty="0">
                <a:solidFill>
                  <a:schemeClr val="bg1"/>
                </a:solidFill>
              </a:rPr>
              <a:t> </a:t>
            </a:r>
            <a:r>
              <a:rPr lang="en-IE" sz="4800" b="1" dirty="0" err="1">
                <a:solidFill>
                  <a:schemeClr val="bg1"/>
                </a:solidFill>
              </a:rPr>
              <a:t>voulez</a:t>
            </a:r>
            <a:r>
              <a:rPr lang="en-IE" sz="4800" b="1"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366900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7BC97-A11C-85DD-968F-450A22937B26}"/>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E6D7ECF-AD4B-DC6E-36E6-9EC1A2559C1E}"/>
              </a:ext>
            </a:extLst>
          </p:cNvPr>
          <p:cNvGraphicFramePr>
            <a:graphicFrameLocks noGrp="1"/>
          </p:cNvGraphicFramePr>
          <p:nvPr>
            <p:ph idx="1"/>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55CD4693-E6FD-44D5-E230-1722712425FA}"/>
              </a:ext>
            </a:extLst>
          </p:cNvPr>
          <p:cNvSpPr/>
          <p:nvPr/>
        </p:nvSpPr>
        <p:spPr>
          <a:xfrm>
            <a:off x="3360420" y="1290042"/>
            <a:ext cx="854721" cy="184666"/>
          </a:xfrm>
          <a:prstGeom prst="rect">
            <a:avLst/>
          </a:prstGeom>
        </p:spPr>
        <p:txBody>
          <a:bodyPr wrap="square">
            <a:spAutoFit/>
          </a:bodyPr>
          <a:lstStyle/>
          <a:p>
            <a:pPr lvl="0">
              <a:defRPr/>
            </a:pPr>
            <a:r>
              <a:rPr lang="fr-BE" sz="600" i="1"/>
              <a:t>© </a:t>
            </a:r>
            <a:r>
              <a:rPr lang="fr-BE" sz="600"/>
              <a:t>EUROPEAN UNION</a:t>
            </a:r>
          </a:p>
        </p:txBody>
      </p:sp>
      <p:sp>
        <p:nvSpPr>
          <p:cNvPr id="7" name="Rectangle 6">
            <a:extLst>
              <a:ext uri="{FF2B5EF4-FFF2-40B4-BE49-F238E27FC236}">
                <a16:creationId xmlns:a16="http://schemas.microsoft.com/office/drawing/2014/main" id="{134495FB-3235-3B52-AE68-382B9105EEF3}"/>
              </a:ext>
            </a:extLst>
          </p:cNvPr>
          <p:cNvSpPr/>
          <p:nvPr/>
        </p:nvSpPr>
        <p:spPr>
          <a:xfrm>
            <a:off x="6781800" y="127480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a:extLst>
              <a:ext uri="{FF2B5EF4-FFF2-40B4-BE49-F238E27FC236}">
                <a16:creationId xmlns:a16="http://schemas.microsoft.com/office/drawing/2014/main" id="{9FCA7B4C-01F7-72C1-C5D3-136DBC9689EC}"/>
              </a:ext>
            </a:extLst>
          </p:cNvPr>
          <p:cNvSpPr/>
          <p:nvPr/>
        </p:nvSpPr>
        <p:spPr>
          <a:xfrm>
            <a:off x="3360420" y="3829771"/>
            <a:ext cx="854721" cy="184666"/>
          </a:xfrm>
          <a:prstGeom prst="rect">
            <a:avLst/>
          </a:prstGeom>
        </p:spPr>
        <p:txBody>
          <a:bodyPr wrap="square">
            <a:spAutoFit/>
          </a:bodyPr>
          <a:lstStyle/>
          <a:p>
            <a:pPr lvl="0">
              <a:defRPr/>
            </a:pPr>
            <a:r>
              <a:rPr lang="fr-BE" sz="600" i="1"/>
              <a:t>© </a:t>
            </a:r>
            <a:r>
              <a:rPr lang="fr-BE" sz="600"/>
              <a:t>EUROPEAN UNION</a:t>
            </a:r>
          </a:p>
        </p:txBody>
      </p:sp>
      <p:sp>
        <p:nvSpPr>
          <p:cNvPr id="9" name="TextBox 8">
            <a:extLst>
              <a:ext uri="{FF2B5EF4-FFF2-40B4-BE49-F238E27FC236}">
                <a16:creationId xmlns:a16="http://schemas.microsoft.com/office/drawing/2014/main" id="{4C1B00CE-CE7E-8D66-D94A-79E1D28E7582}"/>
              </a:ext>
            </a:extLst>
          </p:cNvPr>
          <p:cNvSpPr txBox="1"/>
          <p:nvPr/>
        </p:nvSpPr>
        <p:spPr>
          <a:xfrm>
            <a:off x="8839200" y="4792337"/>
            <a:ext cx="338554" cy="2065663"/>
          </a:xfrm>
          <a:prstGeom prst="rect">
            <a:avLst/>
          </a:prstGeom>
          <a:noFill/>
        </p:spPr>
        <p:txBody>
          <a:bodyPr vert="vert270" wrap="square" rtlCol="0">
            <a:spAutoFit/>
          </a:bodyPr>
          <a:lstStyle/>
          <a:p>
            <a:r>
              <a:rPr lang="en-IE" sz="1000" b="1">
                <a:solidFill>
                  <a:srgbClr val="FFC000"/>
                </a:solidFill>
                <a:latin typeface="Arial" panose="020B0604020202020204" pitchFamily="34" charset="0"/>
                <a:cs typeface="Arial" panose="020B0604020202020204" pitchFamily="34" charset="0"/>
              </a:rPr>
              <a:t>HOW YOU CAN SHAPE EUROPE</a:t>
            </a:r>
          </a:p>
        </p:txBody>
      </p:sp>
      <p:cxnSp>
        <p:nvCxnSpPr>
          <p:cNvPr id="10" name="Connecteur droit 10">
            <a:extLst>
              <a:ext uri="{FF2B5EF4-FFF2-40B4-BE49-F238E27FC236}">
                <a16:creationId xmlns:a16="http://schemas.microsoft.com/office/drawing/2014/main" id="{10FB8842-C123-B9CE-D211-12A3021F5E3A}"/>
              </a:ext>
            </a:extLst>
          </p:cNvPr>
          <p:cNvCxnSpPr/>
          <p:nvPr/>
        </p:nvCxnSpPr>
        <p:spPr>
          <a:xfrm>
            <a:off x="8897779" y="4792337"/>
            <a:ext cx="246221"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2E54047-89FE-0CD6-E005-7ED18189B8E7}"/>
              </a:ext>
            </a:extLst>
          </p:cNvPr>
          <p:cNvSpPr txBox="1"/>
          <p:nvPr/>
        </p:nvSpPr>
        <p:spPr>
          <a:xfrm>
            <a:off x="6781800" y="3829771"/>
            <a:ext cx="1052201"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832" name="ZoneTexte 1">
            <a:extLst>
              <a:ext uri="{FF2B5EF4-FFF2-40B4-BE49-F238E27FC236}">
                <a16:creationId xmlns:a16="http://schemas.microsoft.com/office/drawing/2014/main" id="{EAB918C0-49F4-4D3A-BED6-12B81054F2F1}"/>
              </a:ext>
            </a:extLst>
          </p:cNvPr>
          <p:cNvSpPr txBox="1"/>
          <p:nvPr/>
        </p:nvSpPr>
        <p:spPr>
          <a:xfrm>
            <a:off x="967899" y="197833"/>
            <a:ext cx="7705454" cy="107721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E" sz="3200" b="1" dirty="0">
                <a:solidFill>
                  <a:srgbClr val="FFC000"/>
                </a:solidFill>
                <a:cs typeface="Calibri"/>
              </a:rPr>
              <a:t>VOUS </a:t>
            </a:r>
            <a:r>
              <a:rPr lang="en-IE" sz="3200" b="1" dirty="0" err="1">
                <a:solidFill>
                  <a:srgbClr val="FFC000"/>
                </a:solidFill>
                <a:cs typeface="Calibri"/>
              </a:rPr>
              <a:t>pouvez</a:t>
            </a:r>
            <a:r>
              <a:rPr lang="en-IE" sz="3200" b="1" dirty="0">
                <a:solidFill>
                  <a:srgbClr val="FFC000"/>
                </a:solidFill>
                <a:cs typeface="Calibri"/>
              </a:rPr>
              <a:t> </a:t>
            </a:r>
            <a:r>
              <a:rPr lang="en-IE" sz="3200" b="1" dirty="0" err="1">
                <a:solidFill>
                  <a:srgbClr val="FFC000"/>
                </a:solidFill>
                <a:cs typeface="Calibri"/>
              </a:rPr>
              <a:t>contribuer</a:t>
            </a:r>
            <a:r>
              <a:rPr lang="en-IE" sz="3200" b="1" dirty="0">
                <a:solidFill>
                  <a:srgbClr val="FFC000"/>
                </a:solidFill>
                <a:cs typeface="Calibri"/>
              </a:rPr>
              <a:t> à </a:t>
            </a:r>
            <a:r>
              <a:rPr lang="en-IE" sz="3200" b="1" dirty="0" err="1">
                <a:solidFill>
                  <a:srgbClr val="FFC000"/>
                </a:solidFill>
                <a:cs typeface="Calibri"/>
              </a:rPr>
              <a:t>façonner</a:t>
            </a:r>
            <a:r>
              <a:rPr lang="en-IE" sz="3200" b="1" dirty="0">
                <a:solidFill>
                  <a:srgbClr val="FFC000"/>
                </a:solidFill>
                <a:cs typeface="Calibri"/>
              </a:rPr>
              <a:t> </a:t>
            </a:r>
            <a:r>
              <a:rPr lang="en-IE" sz="3200" b="1" dirty="0" err="1">
                <a:solidFill>
                  <a:srgbClr val="FFC000"/>
                </a:solidFill>
                <a:cs typeface="Calibri"/>
              </a:rPr>
              <a:t>l’Europe</a:t>
            </a:r>
            <a:r>
              <a:rPr lang="en-IE" sz="3200" b="1" dirty="0">
                <a:solidFill>
                  <a:srgbClr val="FFC000"/>
                </a:solidFill>
                <a:cs typeface="Calibri"/>
              </a:rPr>
              <a:t> que </a:t>
            </a:r>
            <a:r>
              <a:rPr lang="en-IE" sz="3200" b="1" dirty="0" err="1">
                <a:solidFill>
                  <a:srgbClr val="FFC000"/>
                </a:solidFill>
                <a:cs typeface="Calibri"/>
              </a:rPr>
              <a:t>vous</a:t>
            </a:r>
            <a:r>
              <a:rPr lang="en-IE" sz="3200" b="1" dirty="0">
                <a:solidFill>
                  <a:srgbClr val="FFC000"/>
                </a:solidFill>
                <a:cs typeface="Calibri"/>
              </a:rPr>
              <a:t> </a:t>
            </a:r>
            <a:r>
              <a:rPr lang="en-IE" sz="3200" b="1" dirty="0" err="1">
                <a:solidFill>
                  <a:srgbClr val="FFC000"/>
                </a:solidFill>
                <a:cs typeface="Calibri"/>
              </a:rPr>
              <a:t>voulez</a:t>
            </a:r>
            <a:r>
              <a:rPr lang="en-IE" sz="3200" b="1" dirty="0">
                <a:solidFill>
                  <a:srgbClr val="FFC000"/>
                </a:solidFill>
                <a:cs typeface="Calibri"/>
              </a:rPr>
              <a:t>!</a:t>
            </a:r>
            <a:endParaRPr lang="en-US" dirty="0"/>
          </a:p>
        </p:txBody>
      </p:sp>
      <p:sp>
        <p:nvSpPr>
          <p:cNvPr id="833" name="Larme 6">
            <a:extLst>
              <a:ext uri="{FF2B5EF4-FFF2-40B4-BE49-F238E27FC236}">
                <a16:creationId xmlns:a16="http://schemas.microsoft.com/office/drawing/2014/main" id="{C6FA5732-686E-7742-9EC1-DB83AFC7D1DC}"/>
              </a:ext>
            </a:extLst>
          </p:cNvPr>
          <p:cNvSpPr/>
          <p:nvPr/>
        </p:nvSpPr>
        <p:spPr>
          <a:xfrm rot="5400000">
            <a:off x="336989" y="198554"/>
            <a:ext cx="583321" cy="594275"/>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solidFill>
                <a:srgbClr val="FFC000"/>
              </a:solidFill>
              <a:highlight>
                <a:srgbClr val="E65657"/>
              </a:highlight>
            </a:endParaRPr>
          </a:p>
        </p:txBody>
      </p:sp>
    </p:spTree>
    <p:extLst>
      <p:ext uri="{BB962C8B-B14F-4D97-AF65-F5344CB8AC3E}">
        <p14:creationId xmlns:p14="http://schemas.microsoft.com/office/powerpoint/2010/main" val="2950166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63331"/>
            <a:ext cx="7705454" cy="584775"/>
          </a:xfrm>
          <a:prstGeom prst="rect">
            <a:avLst/>
          </a:prstGeom>
          <a:noFill/>
        </p:spPr>
        <p:txBody>
          <a:bodyPr wrap="square" rtlCol="0">
            <a:spAutoFit/>
          </a:bodyPr>
          <a:lstStyle/>
          <a:p>
            <a:r>
              <a:rPr lang="fr-FR" sz="3200" b="1" dirty="0">
                <a:solidFill>
                  <a:srgbClr val="E65657"/>
                </a:solidFill>
                <a:latin typeface="Calibri" panose="020F0502020204030204" pitchFamily="34" charset="0"/>
                <a:cs typeface="Calibri" panose="020F0502020204030204" pitchFamily="34" charset="0"/>
              </a:rPr>
              <a:t>COMMENT EN SAVOIR PLUS SUR L’UE ?</a:t>
            </a: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7605140" y="5311928"/>
            <a:ext cx="2825648" cy="246221"/>
          </a:xfrm>
          <a:prstGeom prst="rect">
            <a:avLst/>
          </a:prstGeom>
          <a:solidFill>
            <a:schemeClr val="bg1"/>
          </a:solidFill>
        </p:spPr>
        <p:txBody>
          <a:bodyPr wrap="square">
            <a:spAutoFit/>
          </a:bodyPr>
          <a:lstStyle/>
          <a:p>
            <a:r>
              <a:rPr lang="fr-FR" sz="1000" b="1" dirty="0">
                <a:solidFill>
                  <a:srgbClr val="FF5050"/>
                </a:solidFill>
                <a:latin typeface="Arial" charset="0"/>
                <a:ea typeface="Arial" charset="0"/>
                <a:cs typeface="Arial" charset="0"/>
              </a:rPr>
              <a:t>COMMENT EN SAVOIR PLUS SUR L’UE ?</a:t>
            </a:r>
            <a:endParaRPr lang="fr-FR" sz="1000" b="1" dirty="0">
              <a:solidFill>
                <a:schemeClr val="bg1"/>
              </a:solidFill>
              <a:latin typeface="Arial" charset="0"/>
              <a:ea typeface="Arial" charset="0"/>
              <a:cs typeface="Arial" charset="0"/>
            </a:endParaRP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894853" y="4019635"/>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085276" y="3422051"/>
            <a:ext cx="3178830"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fr-FR" b="1" dirty="0"/>
              <a:t>Ce que l’Europe fait pour moi </a:t>
            </a:r>
          </a:p>
          <a:p>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4430572" cy="1754326"/>
          </a:xfrm>
          <a:prstGeom prst="rect">
            <a:avLst/>
          </a:prstGeom>
          <a:noFill/>
        </p:spPr>
        <p:txBody>
          <a:bodyPr wrap="square" rtlCol="0">
            <a:spAutoFit/>
          </a:bodyPr>
          <a:lstStyle/>
          <a:p>
            <a:r>
              <a:rPr lang="en-GB" b="1" dirty="0"/>
              <a:t>Le site Web EUROPA </a:t>
            </a:r>
          </a:p>
          <a:p>
            <a:r>
              <a:rPr lang="en-GB" b="1" dirty="0">
                <a:hlinkClick r:id="rId6"/>
              </a:rPr>
              <a:t>europa.eu/</a:t>
            </a:r>
            <a:r>
              <a:rPr lang="en-GB" b="1" dirty="0" err="1">
                <a:hlinkClick r:id="rId6"/>
              </a:rPr>
              <a:t>european</a:t>
            </a:r>
            <a:r>
              <a:rPr lang="en-GB" b="1" dirty="0">
                <a:hlinkClick r:id="rId6"/>
              </a:rPr>
              <a:t>-union/</a:t>
            </a:r>
            <a:r>
              <a:rPr lang="en-GB" b="1" dirty="0" err="1">
                <a:hlinkClick r:id="rId6"/>
              </a:rPr>
              <a:t>index_fr</a:t>
            </a:r>
            <a:endParaRPr lang="en-GB" b="1"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en-US" b="1" dirty="0">
                <a:cs typeface="Arial" panose="020B0604020202020204" pitchFamily="34" charset="0"/>
              </a:rPr>
              <a:t>Office des publications </a:t>
            </a:r>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94112" y="4401016"/>
            <a:ext cx="4339557" cy="2308324"/>
          </a:xfrm>
          <a:prstGeom prst="rect">
            <a:avLst/>
          </a:prstGeom>
          <a:noFill/>
        </p:spPr>
        <p:txBody>
          <a:bodyPr wrap="square" rtlCol="0">
            <a:spAutoFit/>
          </a:bodyPr>
          <a:lstStyle/>
          <a:p>
            <a:endParaRPr lang="en-GB" b="1" dirty="0">
              <a:hlinkClick r:id="rId8"/>
            </a:endParaRPr>
          </a:p>
          <a:p>
            <a:endParaRPr lang="en-GB" b="1" dirty="0"/>
          </a:p>
          <a:p>
            <a:endParaRPr lang="en-GB" b="1" dirty="0"/>
          </a:p>
          <a:p>
            <a:r>
              <a:rPr lang="fr-FR" b="1" dirty="0"/>
              <a:t>Lettre d’information de l’Espace Apprentissage </a:t>
            </a:r>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3" y="2768071"/>
            <a:ext cx="4456873" cy="646331"/>
          </a:xfrm>
          <a:prstGeom prst="rect">
            <a:avLst/>
          </a:prstGeom>
        </p:spPr>
        <p:txBody>
          <a:bodyPr wrap="square" lIns="91440" tIns="45720" rIns="91440" bIns="45720" anchor="t">
            <a:spAutoFit/>
          </a:bodyPr>
          <a:lstStyle/>
          <a:p>
            <a:r>
              <a:rPr lang="en-GB" b="1" dirty="0"/>
              <a:t>Espace </a:t>
            </a:r>
            <a:r>
              <a:rPr lang="en-GB" b="1" dirty="0" err="1"/>
              <a:t>Apprentissage</a:t>
            </a:r>
            <a:r>
              <a:rPr lang="en-GB" b="1" dirty="0"/>
              <a:t> </a:t>
            </a:r>
          </a:p>
          <a:p>
            <a:r>
              <a:rPr lang="en-GB" b="1" dirty="0">
                <a:ea typeface="+mn-lt"/>
                <a:cs typeface="+mn-lt"/>
                <a:hlinkClick r:id="rId10"/>
              </a:rPr>
              <a:t>Espace Apprentissage (europa.eu)</a:t>
            </a:r>
            <a:endParaRPr lang="en-GB" b="1"/>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7" y="2485068"/>
            <a:ext cx="4568796" cy="1446550"/>
          </a:xfrm>
          <a:prstGeom prst="rect">
            <a:avLst/>
          </a:prstGeom>
          <a:noFill/>
        </p:spPr>
        <p:txBody>
          <a:bodyPr wrap="square" rtlCol="0">
            <a:spAutoFit/>
          </a:bodyPr>
          <a:lstStyle/>
          <a:p>
            <a:pPr algn="ctr"/>
            <a:r>
              <a:rPr lang="fr-FR" sz="4400" b="1" dirty="0">
                <a:solidFill>
                  <a:schemeClr val="bg1"/>
                </a:solidFill>
              </a:rPr>
              <a:t>EST-CE QUE JE ME SENS EUROPÉEN ? </a:t>
            </a:r>
            <a:endParaRPr lang="fr-FR" sz="44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2369376" y="3931618"/>
            <a:ext cx="4487197" cy="369332"/>
          </a:xfrm>
          <a:prstGeom prst="rect">
            <a:avLst/>
          </a:prstGeom>
          <a:noFill/>
        </p:spPr>
        <p:txBody>
          <a:bodyPr wrap="square" rtlCol="0">
            <a:spAutoFit/>
          </a:bodyPr>
          <a:lstStyle/>
          <a:p>
            <a:r>
              <a:rPr lang="fr-FR" i="1" dirty="0">
                <a:solidFill>
                  <a:schemeClr val="bg1"/>
                </a:solidFill>
              </a:rPr>
              <a:t>QU’EST-CE QUI FAIT DE VOUS UN EUROPÉEN ? </a:t>
            </a:r>
            <a:endParaRPr lang="fr-BE" i="1" dirty="0">
              <a:solidFill>
                <a:schemeClr val="bg1"/>
              </a:solidFill>
            </a:endParaRP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dirty="0">
                <a:solidFill>
                  <a:srgbClr val="00B050"/>
                </a:solidFill>
              </a:rPr>
              <a:t>RESTONS EN CONTACT</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140833" y="5854832"/>
            <a:ext cx="1760114" cy="246221"/>
          </a:xfrm>
          <a:prstGeom prst="rect">
            <a:avLst/>
          </a:prstGeom>
          <a:solidFill>
            <a:schemeClr val="bg1"/>
          </a:solidFill>
          <a:ln>
            <a:solidFill>
              <a:schemeClr val="bg1"/>
            </a:solidFill>
          </a:ln>
        </p:spPr>
        <p:txBody>
          <a:bodyPr wrap="square">
            <a:spAutoFit/>
          </a:bodyPr>
          <a:lstStyle/>
          <a:p>
            <a:r>
              <a:rPr lang="fr-FR" sz="1000" b="1" dirty="0">
                <a:solidFill>
                  <a:srgbClr val="00B050"/>
                </a:solidFill>
                <a:latin typeface="Arial" charset="0"/>
                <a:ea typeface="Arial" charset="0"/>
                <a:cs typeface="Arial" charset="0"/>
              </a:rPr>
              <a:t>RESTONS EN CONTACT</a:t>
            </a:r>
          </a:p>
        </p:txBody>
      </p:sp>
      <p:cxnSp>
        <p:nvCxnSpPr>
          <p:cNvPr id="15" name="Straight Connector 14"/>
          <p:cNvCxnSpPr/>
          <p:nvPr/>
        </p:nvCxnSpPr>
        <p:spPr>
          <a:xfrm>
            <a:off x="8897779" y="5097885"/>
            <a:ext cx="257215"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0" y="4236112"/>
            <a:ext cx="3883019" cy="861774"/>
          </a:xfrm>
          <a:prstGeom prst="rect">
            <a:avLst/>
          </a:prstGeom>
          <a:noFill/>
        </p:spPr>
        <p:txBody>
          <a:bodyPr wrap="square" rtlCol="0">
            <a:spAutoFit/>
          </a:bodyPr>
          <a:lstStyle/>
          <a:p>
            <a:r>
              <a:rPr lang="en-US" dirty="0" err="1">
                <a:cs typeface="Arial" panose="020B0604020202020204" pitchFamily="34" charset="0"/>
              </a:rPr>
              <a:t>Numéro</a:t>
            </a:r>
            <a:r>
              <a:rPr lang="en-US" dirty="0">
                <a:cs typeface="Arial" panose="020B0604020202020204" pitchFamily="34" charset="0"/>
              </a:rPr>
              <a:t> </a:t>
            </a:r>
            <a:r>
              <a:rPr lang="en-US" dirty="0" err="1">
                <a:cs typeface="Arial" panose="020B0604020202020204" pitchFamily="34" charset="0"/>
              </a:rPr>
              <a:t>gratuit</a:t>
            </a:r>
            <a:r>
              <a:rPr lang="en-US" dirty="0">
                <a:cs typeface="Arial" panose="020B0604020202020204" pitchFamily="34" charset="0"/>
              </a:rPr>
              <a:t> :</a:t>
            </a:r>
            <a:r>
              <a:rPr lang="en-US" b="0" dirty="0">
                <a:solidFill>
                  <a:schemeClr val="tx1"/>
                </a:solidFill>
                <a:cs typeface="Arial" panose="020B0604020202020204" pitchFamily="34" charset="0"/>
              </a:rPr>
              <a:t> </a:t>
            </a:r>
            <a:r>
              <a:rPr lang="en-US" b="1" dirty="0">
                <a:solidFill>
                  <a:schemeClr val="tx1"/>
                </a:solidFill>
                <a:cs typeface="Arial" panose="020B0604020202020204" pitchFamily="34" charset="0"/>
              </a:rPr>
              <a:t>00 800 6 7 8 9 10 11</a:t>
            </a:r>
          </a:p>
          <a:p>
            <a:pPr>
              <a:buFont typeface="Arial"/>
              <a:buChar char="•"/>
            </a:pPr>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15240" y="964578"/>
            <a:ext cx="4481725" cy="461665"/>
          </a:xfrm>
          <a:prstGeom prst="rect">
            <a:avLst/>
          </a:prstGeom>
          <a:noFill/>
        </p:spPr>
        <p:txBody>
          <a:bodyPr wrap="square" rtlCol="0">
            <a:spAutoFit/>
          </a:bodyPr>
          <a:lstStyle/>
          <a:p>
            <a:pPr algn="ctr"/>
            <a:r>
              <a:rPr lang="fr-FR" sz="2400" dirty="0"/>
              <a:t>Pour nous contacter en personne :</a:t>
            </a:r>
            <a:endParaRPr lang="en-GB" dirty="0"/>
          </a:p>
        </p:txBody>
      </p:sp>
      <p:sp>
        <p:nvSpPr>
          <p:cNvPr id="29" name="TextBox 28"/>
          <p:cNvSpPr txBox="1"/>
          <p:nvPr/>
        </p:nvSpPr>
        <p:spPr>
          <a:xfrm>
            <a:off x="4522034" y="964776"/>
            <a:ext cx="4507982" cy="461665"/>
          </a:xfrm>
          <a:prstGeom prst="rect">
            <a:avLst/>
          </a:prstGeom>
          <a:noFill/>
        </p:spPr>
        <p:txBody>
          <a:bodyPr wrap="square" rtlCol="0">
            <a:spAutoFit/>
          </a:bodyPr>
          <a:lstStyle/>
          <a:p>
            <a:pPr algn="ctr"/>
            <a:r>
              <a:rPr lang="fr-BE" sz="2400" dirty="0"/>
              <a:t>Sur les réseaux sociaux :</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278192"/>
            <a:ext cx="4258335" cy="646331"/>
          </a:xfrm>
          <a:prstGeom prst="rect">
            <a:avLst/>
          </a:prstGeom>
          <a:noFill/>
        </p:spPr>
        <p:txBody>
          <a:bodyPr wrap="square" rtlCol="0">
            <a:spAutoFit/>
          </a:bodyPr>
          <a:lstStyle/>
          <a:p>
            <a:endParaRPr lang="en-GB" dirty="0">
              <a:solidFill>
                <a:schemeClr val="bg1"/>
              </a:solidFill>
              <a:hlinkClick r:id="rId4"/>
            </a:endParaRPr>
          </a:p>
          <a:p>
            <a:r>
              <a:rPr lang="en-GB" b="1" dirty="0">
                <a:solidFill>
                  <a:schemeClr val="bg1"/>
                </a:solidFill>
                <a:hlinkClick r:id="rId5"/>
              </a:rPr>
              <a:t>european-union.europa.eu/contact-</a:t>
            </a:r>
            <a:r>
              <a:rPr lang="en-GB" b="1" dirty="0" err="1">
                <a:solidFill>
                  <a:schemeClr val="bg1"/>
                </a:solidFill>
                <a:hlinkClick r:id="rId5"/>
              </a:rPr>
              <a:t>eu_fr</a:t>
            </a:r>
            <a:endParaRPr lang="en-GB" b="1" dirty="0">
              <a:solidFill>
                <a:schemeClr val="bg1"/>
              </a:solidFill>
            </a:endParaRPr>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dirty="0">
                <a:cs typeface="Arial" panose="020B0604020202020204" pitchFamily="34" charset="0"/>
              </a:rPr>
              <a:t>&gt; </a:t>
            </a:r>
            <a:r>
              <a:rPr lang="fr-FR" dirty="0">
                <a:cs typeface="Arial" panose="020B0604020202020204" pitchFamily="34" charset="0"/>
              </a:rPr>
              <a:t>Des questions sur l'UE ? </a:t>
            </a:r>
            <a:r>
              <a:rPr lang="fr-FR" b="1" dirty="0">
                <a:cs typeface="Arial" panose="020B0604020202020204" pitchFamily="34" charset="0"/>
              </a:rPr>
              <a:t>Europe Direct </a:t>
            </a:r>
            <a:r>
              <a:rPr lang="fr-FR" dirty="0">
                <a:cs typeface="Arial" panose="020B0604020202020204" pitchFamily="34" charset="0"/>
              </a:rPr>
              <a:t>vous répond.</a:t>
            </a:r>
            <a:endParaRPr lang="de-DE" dirty="0">
              <a:cs typeface="Arial" panose="020B0604020202020204" pitchFamily="34" charset="0"/>
            </a:endParaRPr>
          </a:p>
        </p:txBody>
      </p:sp>
      <p:sp>
        <p:nvSpPr>
          <p:cNvPr id="5" name="Rectangle 4"/>
          <p:cNvSpPr/>
          <p:nvPr/>
        </p:nvSpPr>
        <p:spPr>
          <a:xfrm>
            <a:off x="169649" y="4691020"/>
            <a:ext cx="4115727" cy="1723549"/>
          </a:xfrm>
          <a:prstGeom prst="rect">
            <a:avLst/>
          </a:prstGeom>
        </p:spPr>
        <p:txBody>
          <a:bodyPr wrap="square">
            <a:spAutoFit/>
          </a:bodyPr>
          <a:lstStyle/>
          <a:p>
            <a:r>
              <a:rPr lang="en-US" b="1" dirty="0"/>
              <a:t>&gt;</a:t>
            </a:r>
            <a:r>
              <a:rPr lang="en-US" dirty="0"/>
              <a:t> </a:t>
            </a:r>
            <a:r>
              <a:rPr lang="fr-FR" dirty="0"/>
              <a:t>Trouvez un centre de l’UE près de chez vous pour poser vos questions, rencontrer des personnes, discuter de l’UE.</a:t>
            </a:r>
          </a:p>
          <a:p>
            <a:r>
              <a:rPr lang="en-GB" b="1" dirty="0">
                <a:hlinkClick r:id="rId6"/>
              </a:rPr>
              <a:t>european-union.europa.eu/contact-</a:t>
            </a:r>
            <a:r>
              <a:rPr lang="en-GB" b="1" dirty="0" err="1">
                <a:hlinkClick r:id="rId6"/>
              </a:rPr>
              <a:t>eu</a:t>
            </a:r>
            <a:r>
              <a:rPr lang="en-GB" b="1" dirty="0">
                <a:hlinkClick r:id="rId6"/>
              </a:rPr>
              <a:t>/meet-</a:t>
            </a:r>
            <a:r>
              <a:rPr lang="en-GB" b="1" dirty="0" err="1">
                <a:hlinkClick r:id="rId6"/>
              </a:rPr>
              <a:t>us_fr</a:t>
            </a:r>
            <a:endParaRPr lang="en-GB" b="1" dirty="0"/>
          </a:p>
          <a:p>
            <a:endParaRPr lang="en-GB" sz="1600" dirty="0"/>
          </a:p>
        </p:txBody>
      </p:sp>
      <p:sp>
        <p:nvSpPr>
          <p:cNvPr id="19" name="Rectangle 18"/>
          <p:cNvSpPr/>
          <p:nvPr/>
        </p:nvSpPr>
        <p:spPr>
          <a:xfrm>
            <a:off x="4582994" y="4657590"/>
            <a:ext cx="4314785" cy="1477328"/>
          </a:xfrm>
          <a:prstGeom prst="rect">
            <a:avLst/>
          </a:prstGeom>
        </p:spPr>
        <p:txBody>
          <a:bodyPr wrap="square">
            <a:spAutoFit/>
          </a:bodyPr>
          <a:lstStyle/>
          <a:p>
            <a:r>
              <a:rPr lang="fr-FR" dirty="0"/>
              <a:t>Utilisez l’</a:t>
            </a:r>
            <a:r>
              <a:rPr lang="fr-FR" b="1" dirty="0"/>
              <a:t>outil de recherche </a:t>
            </a:r>
            <a:r>
              <a:rPr lang="fr-FR" dirty="0"/>
              <a:t>pour trouver les comptes de médias sociaux de l’UE.</a:t>
            </a:r>
          </a:p>
          <a:p>
            <a:endParaRPr lang="en-US" dirty="0"/>
          </a:p>
          <a:p>
            <a:r>
              <a:rPr lang="en-GB" b="1" dirty="0">
                <a:hlinkClick r:id="rId7"/>
              </a:rPr>
              <a:t>european-union.europa.eu/contact-</a:t>
            </a:r>
            <a:r>
              <a:rPr lang="en-GB" b="1" dirty="0" err="1">
                <a:hlinkClick r:id="rId7"/>
              </a:rPr>
              <a:t>eu</a:t>
            </a:r>
            <a:r>
              <a:rPr lang="en-GB" b="1" dirty="0">
                <a:hlinkClick r:id="rId7"/>
              </a:rPr>
              <a:t>/social-media-</a:t>
            </a:r>
            <a:r>
              <a:rPr lang="en-GB" b="1" dirty="0" err="1">
                <a:hlinkClick r:id="rId7"/>
              </a:rPr>
              <a:t>channels_fr</a:t>
            </a:r>
            <a:endParaRPr lang="en-GB" b="1" dirty="0"/>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975" y="2164541"/>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err="1"/>
              <a:t>Merci</a:t>
            </a:r>
            <a:r>
              <a:rPr lang="en-IE" b="1" dirty="0"/>
              <a:t> !</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dirty="0">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32619"/>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n-US" sz="788" b="1" dirty="0">
                <a:solidFill>
                  <a:srgbClr val="FFFFFF">
                    <a:lumMod val="50000"/>
                  </a:srgbClr>
                </a:solidFill>
              </a:rPr>
              <a:t>Union </a:t>
            </a:r>
            <a:r>
              <a:rPr lang="en-US" sz="788" b="1" dirty="0" err="1">
                <a:solidFill>
                  <a:srgbClr val="FFFFFF">
                    <a:lumMod val="50000"/>
                  </a:srgbClr>
                </a:solidFill>
              </a:rPr>
              <a:t>européenne</a:t>
            </a:r>
            <a:r>
              <a:rPr lang="en-US" sz="788" b="1" dirty="0">
                <a:solidFill>
                  <a:srgbClr val="FFFFFF">
                    <a:lumMod val="50000"/>
                  </a:srgbClr>
                </a:solidFill>
              </a:rPr>
              <a:t>, 2022</a:t>
            </a:r>
            <a:endParaRPr lang="en-US" sz="788" b="1" dirty="0">
              <a:solidFill>
                <a:srgbClr val="FFFFFF">
                  <a:lumMod val="50000"/>
                </a:srgbClr>
              </a:solidFill>
              <a:latin typeface="Arial"/>
            </a:endParaRPr>
          </a:p>
          <a:p>
            <a:pPr defTabSz="685800">
              <a:spcAft>
                <a:spcPts val="1350"/>
              </a:spcAft>
              <a:buClr>
                <a:srgbClr val="034EA2"/>
              </a:buClr>
            </a:pPr>
            <a:r>
              <a:rPr lang="fr-FR" sz="788" dirty="0">
                <a:solidFill>
                  <a:srgbClr val="FFFFFF">
                    <a:lumMod val="50000"/>
                  </a:srgbClr>
                </a:solidFill>
              </a:rPr>
              <a:t>Sauf mention contraire, la réutilisation du présent document est autorisée dans le cadre d’une licence </a:t>
            </a:r>
            <a:r>
              <a:rPr lang="fr-FR" sz="788" dirty="0" err="1">
                <a:solidFill>
                  <a:srgbClr val="FFFFFF">
                    <a:lumMod val="50000"/>
                  </a:srgbClr>
                </a:solidFill>
              </a:rPr>
              <a:t>Creative</a:t>
            </a:r>
            <a:r>
              <a:rPr lang="fr-FR" sz="788" dirty="0">
                <a:solidFill>
                  <a:srgbClr val="FFFFFF">
                    <a:lumMod val="50000"/>
                  </a:srgbClr>
                </a:solidFill>
              </a:rPr>
              <a:t> Commons Attribution 4.0 International (CC BY 4.0) (</a:t>
            </a:r>
            <a:r>
              <a:rPr lang="fr-FR" sz="788" dirty="0">
                <a:solidFill>
                  <a:srgbClr val="FFFFFF">
                    <a:lumMod val="50000"/>
                  </a:srgbClr>
                </a:solidFill>
                <a:hlinkClick r:id="rId8"/>
              </a:rPr>
              <a:t>https://creativecommons.org/licenses/by/4.0/</a:t>
            </a:r>
            <a:r>
              <a:rPr lang="fr-FR" sz="788" dirty="0">
                <a:solidFill>
                  <a:srgbClr val="FFFFFF">
                    <a:lumMod val="50000"/>
                  </a:srgbClr>
                </a:solidFill>
              </a:rPr>
              <a:t>). Pour toute utilisation ou reproduction d’éléments qui ne sont pas la propriété de l’Union européenne, il peut être nécessaire de demander l’autorisation directement auprès des titulaires de droits respectifs.</a:t>
            </a:r>
            <a:endParaRPr lang="en-US" sz="788" dirty="0">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3462743" cy="584775"/>
          </a:xfrm>
          <a:prstGeom prst="rect">
            <a:avLst/>
          </a:prstGeom>
          <a:noFill/>
        </p:spPr>
        <p:txBody>
          <a:bodyPr wrap="none" rtlCol="0">
            <a:spAutoFit/>
          </a:bodyPr>
          <a:lstStyle/>
          <a:p>
            <a:r>
              <a:rPr lang="fr-FR" sz="3200" b="1" dirty="0">
                <a:solidFill>
                  <a:srgbClr val="2A4591"/>
                </a:solidFill>
                <a:latin typeface="Calibri" charset="0"/>
                <a:ea typeface="Calibri" charset="0"/>
                <a:cs typeface="Calibri" charset="0"/>
              </a:rPr>
              <a:t>PRINCIPES DE BASE</a:t>
            </a:r>
          </a:p>
        </p:txBody>
      </p:sp>
      <p:sp>
        <p:nvSpPr>
          <p:cNvPr id="12" name="Rectangle 11"/>
          <p:cNvSpPr/>
          <p:nvPr/>
        </p:nvSpPr>
        <p:spPr>
          <a:xfrm rot="16200000">
            <a:off x="8139880" y="5871512"/>
            <a:ext cx="1762021"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C’EST QUOI, L’EUROPE ?</a:t>
            </a:r>
          </a:p>
        </p:txBody>
      </p:sp>
      <p:cxnSp>
        <p:nvCxnSpPr>
          <p:cNvPr id="13" name="Connecteur droit 12"/>
          <p:cNvCxnSpPr/>
          <p:nvPr/>
        </p:nvCxnSpPr>
        <p:spPr>
          <a:xfrm>
            <a:off x="8897780" y="5110717"/>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43642" y="1621424"/>
            <a:ext cx="1555928" cy="523220"/>
          </a:xfrm>
          <a:prstGeom prst="rect">
            <a:avLst/>
          </a:prstGeom>
          <a:noFill/>
        </p:spPr>
        <p:txBody>
          <a:bodyPr wrap="square" rtlCol="0">
            <a:spAutoFit/>
          </a:bodyPr>
          <a:lstStyle/>
          <a:p>
            <a:pPr algn="ctr"/>
            <a:r>
              <a:rPr lang="fr-FR" sz="1400" b="1" dirty="0">
                <a:solidFill>
                  <a:srgbClr val="002060"/>
                </a:solidFill>
                <a:latin typeface="Calibri" charset="0"/>
                <a:ea typeface="Calibri" charset="0"/>
                <a:cs typeface="Calibri" charset="0"/>
              </a:rPr>
              <a:t>447 millions d’habitants</a:t>
            </a:r>
            <a:endParaRPr lang="fr-BE" sz="1400" b="1" dirty="0">
              <a:solidFill>
                <a:srgbClr val="002060"/>
              </a:solidFill>
            </a:endParaRPr>
          </a:p>
        </p:txBody>
      </p:sp>
      <p:sp>
        <p:nvSpPr>
          <p:cNvPr id="10" name="TextBox 9"/>
          <p:cNvSpPr txBox="1"/>
          <p:nvPr/>
        </p:nvSpPr>
        <p:spPr>
          <a:xfrm>
            <a:off x="7531226" y="1351210"/>
            <a:ext cx="1275907" cy="338554"/>
          </a:xfrm>
          <a:prstGeom prst="rect">
            <a:avLst/>
          </a:prstGeom>
          <a:noFill/>
        </p:spPr>
        <p:txBody>
          <a:bodyPr wrap="square" rtlCol="0">
            <a:spAutoFit/>
          </a:bodyPr>
          <a:lstStyle/>
          <a:p>
            <a:r>
              <a:rPr lang="fr-BE" sz="1600" b="1" dirty="0">
                <a:solidFill>
                  <a:srgbClr val="002060"/>
                </a:solidFill>
              </a:rPr>
              <a:t>L’UE :</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L'EUROPE :</a:t>
            </a:r>
          </a:p>
          <a:p>
            <a:pPr algn="ctr"/>
            <a:r>
              <a:rPr lang="fr-FR" b="1" dirty="0">
                <a:solidFill>
                  <a:srgbClr val="002060"/>
                </a:solidFill>
              </a:rPr>
              <a:t>1 des 6 continents</a:t>
            </a:r>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L'EUROPE : plus de 700 millions d’habitants</a:t>
            </a:r>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L'EUROPE </a:t>
            </a:r>
            <a:r>
              <a:rPr lang="fr-BE" b="1" dirty="0">
                <a:solidFill>
                  <a:srgbClr val="002060"/>
                </a:solidFill>
              </a:rPr>
              <a:t>: 44 pays</a:t>
            </a:r>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087916" y="4663022"/>
            <a:ext cx="1205512" cy="646331"/>
          </a:xfrm>
          <a:prstGeom prst="rect">
            <a:avLst/>
          </a:prstGeom>
          <a:noFill/>
        </p:spPr>
        <p:txBody>
          <a:bodyPr wrap="square" rtlCol="0">
            <a:spAutoFit/>
          </a:bodyPr>
          <a:lstStyle/>
          <a:p>
            <a:pPr algn="ctr"/>
            <a:r>
              <a:rPr lang="en-IE" b="1" dirty="0">
                <a:solidFill>
                  <a:srgbClr val="002060"/>
                </a:solidFill>
              </a:rPr>
              <a:t>L’UE :</a:t>
            </a:r>
          </a:p>
          <a:p>
            <a:pPr algn="ctr"/>
            <a:r>
              <a:rPr lang="en-IE" b="1" dirty="0">
                <a:solidFill>
                  <a:srgbClr val="002060"/>
                </a:solidFill>
              </a:rPr>
              <a:t>27 pays</a:t>
            </a: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additive="base">
                                        <p:cTn id="2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5">
                                            <p:txEl>
                                              <p:pRg st="0" end="0"/>
                                            </p:txEl>
                                          </p:spTgt>
                                        </p:tgtEl>
                                        <p:attrNameLst>
                                          <p:attrName>style.visibility</p:attrName>
                                        </p:attrNameLst>
                                      </p:cBhvr>
                                      <p:to>
                                        <p:strVal val="visible"/>
                                      </p:to>
                                    </p:set>
                                    <p:anim calcmode="lin" valueType="num">
                                      <p:cBhvr additive="base">
                                        <p:cTn id="39"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 calcmode="lin" valueType="num">
                                      <p:cBhvr additive="base">
                                        <p:cTn id="4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139879" y="5871512"/>
            <a:ext cx="1762021" cy="246221"/>
          </a:xfrm>
          <a:prstGeom prst="rect">
            <a:avLst/>
          </a:prstGeom>
          <a:solidFill>
            <a:schemeClr val="bg1"/>
          </a:solidFill>
        </p:spPr>
        <p:txBody>
          <a:bodyPr wrap="none">
            <a:spAutoFit/>
          </a:bodyPr>
          <a:lstStyle/>
          <a:p>
            <a:r>
              <a:rPr lang="fr-FR" sz="1000" b="1" dirty="0">
                <a:solidFill>
                  <a:srgbClr val="2A4591"/>
                </a:solidFill>
                <a:latin typeface="Arial" charset="0"/>
                <a:ea typeface="Arial" charset="0"/>
                <a:cs typeface="Arial" charset="0"/>
              </a:rPr>
              <a:t>C’EST QUOI, L’EUROPE ?</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8" y="361489"/>
            <a:ext cx="4614882" cy="584775"/>
          </a:xfrm>
          <a:prstGeom prst="rect">
            <a:avLst/>
          </a:prstGeom>
          <a:solidFill>
            <a:srgbClr val="F0F4FA"/>
          </a:solidFill>
        </p:spPr>
        <p:txBody>
          <a:bodyPr wrap="square" rtlCol="0">
            <a:spAutoFit/>
          </a:bodyPr>
          <a:lstStyle/>
          <a:p>
            <a:r>
              <a:rPr lang="fr-FR" sz="3200" b="1" dirty="0">
                <a:solidFill>
                  <a:srgbClr val="2A4591"/>
                </a:solidFill>
                <a:latin typeface="Calibri" charset="0"/>
                <a:ea typeface="Calibri" charset="0"/>
                <a:cs typeface="Calibri" charset="0"/>
              </a:rPr>
              <a:t>LA CULTURE EUROPÉENNE</a:t>
            </a:r>
          </a:p>
        </p:txBody>
      </p:sp>
      <p:cxnSp>
        <p:nvCxnSpPr>
          <p:cNvPr id="12" name="Connecteur droit 11"/>
          <p:cNvCxnSpPr/>
          <p:nvPr/>
        </p:nvCxnSpPr>
        <p:spPr>
          <a:xfrm>
            <a:off x="8897778" y="5099420"/>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2529840" y="4502133"/>
            <a:ext cx="632221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fr-FR" sz="2000" b="1" dirty="0">
                <a:solidFill>
                  <a:schemeClr val="accent5">
                    <a:lumMod val="50000"/>
                  </a:schemeClr>
                </a:solidFill>
              </a:rPr>
              <a:t>Une culture et une diversité européennes héritées de :</a:t>
            </a:r>
          </a:p>
          <a:p>
            <a:pPr marL="522900" indent="-342900">
              <a:lnSpc>
                <a:spcPct val="150000"/>
              </a:lnSpc>
              <a:buFont typeface="Arial" panose="020B0604020202020204" pitchFamily="34" charset="0"/>
              <a:buChar char="•"/>
            </a:pPr>
            <a:r>
              <a:rPr lang="fr-FR" sz="2000" b="1" dirty="0">
                <a:solidFill>
                  <a:schemeClr val="accent5">
                    <a:lumMod val="50000"/>
                  </a:schemeClr>
                </a:solidFill>
              </a:rPr>
              <a:t>La Grèce et la Rome antiques</a:t>
            </a:r>
          </a:p>
          <a:p>
            <a:pPr marL="522900" indent="-342900">
              <a:lnSpc>
                <a:spcPct val="150000"/>
              </a:lnSpc>
              <a:buFont typeface="Arial" panose="020B0604020202020204" pitchFamily="34" charset="0"/>
              <a:buChar char="•"/>
            </a:pPr>
            <a:r>
              <a:rPr lang="fr-FR" sz="2000" b="1" dirty="0">
                <a:solidFill>
                  <a:schemeClr val="accent5">
                    <a:lumMod val="50000"/>
                  </a:schemeClr>
                </a:solidFill>
              </a:rPr>
              <a:t>La Réforme et les Lumières</a:t>
            </a:r>
          </a:p>
          <a:p>
            <a:pPr marL="522900" indent="-342900">
              <a:lnSpc>
                <a:spcPct val="150000"/>
              </a:lnSpc>
              <a:buFont typeface="Arial" panose="020B0604020202020204" pitchFamily="34" charset="0"/>
              <a:buChar char="•"/>
            </a:pPr>
            <a:r>
              <a:rPr lang="fr-FR" sz="2000" b="1" dirty="0">
                <a:solidFill>
                  <a:schemeClr val="accent5">
                    <a:lumMod val="50000"/>
                  </a:schemeClr>
                </a:solidFill>
              </a:rPr>
              <a:t>Le parlementarisme et les droits sociaux</a:t>
            </a: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4527228"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LES ARTISTES EUROPÉENS</a:t>
            </a:r>
          </a:p>
        </p:txBody>
      </p:sp>
      <p:sp>
        <p:nvSpPr>
          <p:cNvPr id="3" name="ZoneTexte 2"/>
          <p:cNvSpPr txBox="1"/>
          <p:nvPr/>
        </p:nvSpPr>
        <p:spPr>
          <a:xfrm>
            <a:off x="728801" y="874184"/>
            <a:ext cx="3385038" cy="1477328"/>
          </a:xfrm>
          <a:prstGeom prst="rect">
            <a:avLst/>
          </a:prstGeom>
          <a:noFill/>
        </p:spPr>
        <p:txBody>
          <a:bodyPr wrap="square" rtlCol="0">
            <a:spAutoFit/>
          </a:bodyPr>
          <a:lstStyle/>
          <a:p>
            <a:endParaRPr lang="en-GB" dirty="0"/>
          </a:p>
          <a:p>
            <a:r>
              <a:rPr lang="fr-FR" dirty="0"/>
              <a:t>Au fil des siècles, de nouveaux styles de musique, d’architecture et de littérature ont inspiré des artistes à travers l’Europe.</a:t>
            </a:r>
            <a:endParaRPr lang="en-GB" dirty="0"/>
          </a:p>
        </p:txBody>
      </p:sp>
      <p:sp>
        <p:nvSpPr>
          <p:cNvPr id="8" name="Rectangle 7"/>
          <p:cNvSpPr/>
          <p:nvPr/>
        </p:nvSpPr>
        <p:spPr>
          <a:xfrm rot="16200000">
            <a:off x="8182048" y="5871512"/>
            <a:ext cx="1677062"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C’EST QUOI, L’EUROE ?</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n-GB" dirty="0" err="1"/>
              <a:t>En</a:t>
            </a:r>
            <a:r>
              <a:rPr lang="en-GB" dirty="0"/>
              <a:t> </a:t>
            </a:r>
            <a:r>
              <a:rPr lang="en-GB" dirty="0" err="1"/>
              <a:t>voici</a:t>
            </a:r>
            <a:r>
              <a:rPr lang="en-GB" dirty="0"/>
              <a:t> </a:t>
            </a:r>
            <a:r>
              <a:rPr lang="en-GB" dirty="0" err="1"/>
              <a:t>quelques</a:t>
            </a:r>
            <a:r>
              <a:rPr lang="en-GB" dirty="0"/>
              <a:t> </a:t>
            </a:r>
            <a:r>
              <a:rPr lang="en-GB" dirty="0" err="1"/>
              <a:t>exemples</a:t>
            </a:r>
            <a:r>
              <a:rPr lang="en-GB" dirty="0"/>
              <a:t> :</a:t>
            </a:r>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dirty="0"/>
              <a:t>Pablo Picasso</a:t>
            </a:r>
          </a:p>
          <a:p>
            <a:pPr marL="342900" indent="-342900">
              <a:buFont typeface="+mj-lt"/>
              <a:buAutoNum type="arabicPeriod"/>
            </a:pPr>
            <a:r>
              <a:rPr lang="en-GB" dirty="0"/>
              <a:t>Ludwig van </a:t>
            </a:r>
            <a:r>
              <a:rPr lang="fr-BE" dirty="0"/>
              <a:t>Beethoven</a:t>
            </a:r>
          </a:p>
          <a:p>
            <a:pPr marL="342900" indent="-342900">
              <a:buFont typeface="+mj-lt"/>
              <a:buAutoNum type="arabicPeriod"/>
            </a:pPr>
            <a:r>
              <a:rPr lang="fr-BE" dirty="0"/>
              <a:t>Alfons Mucha</a:t>
            </a:r>
          </a:p>
          <a:p>
            <a:pPr marL="342900" indent="-342900">
              <a:buFont typeface="+mj-lt"/>
              <a:buAutoNum type="arabicPeriod"/>
            </a:pPr>
            <a:r>
              <a:rPr lang="en-US" dirty="0" err="1"/>
              <a:t>Hilma</a:t>
            </a:r>
            <a:r>
              <a:rPr lang="en-US" dirty="0"/>
              <a:t> </a:t>
            </a:r>
            <a:r>
              <a:rPr lang="en-US" dirty="0" err="1"/>
              <a:t>af</a:t>
            </a:r>
            <a:r>
              <a:rPr lang="en-US" dirty="0"/>
              <a:t> </a:t>
            </a:r>
            <a:r>
              <a:rPr lang="en-US" dirty="0" err="1"/>
              <a:t>Klint</a:t>
            </a:r>
            <a:r>
              <a:rPr lang="en-US" dirty="0"/>
              <a:t> </a:t>
            </a:r>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dirty="0"/>
              <a:t>Stefan Zweig</a:t>
            </a:r>
          </a:p>
          <a:p>
            <a:pPr marL="342900" indent="-342900">
              <a:buFont typeface="+mj-lt"/>
              <a:buAutoNum type="arabicPeriod" startAt="6"/>
            </a:pPr>
            <a:r>
              <a:rPr lang="en-US" dirty="0" err="1"/>
              <a:t>Wisława</a:t>
            </a:r>
            <a:r>
              <a:rPr lang="en-US" dirty="0"/>
              <a:t> </a:t>
            </a:r>
            <a:r>
              <a:rPr lang="en-US" dirty="0" err="1"/>
              <a:t>Szymborska</a:t>
            </a:r>
            <a:endParaRPr lang="en-US" dirty="0"/>
          </a:p>
          <a:p>
            <a:pPr marL="342900" indent="-342900">
              <a:buFont typeface="+mj-lt"/>
              <a:buAutoNum type="arabicPeriod" startAt="6"/>
            </a:pPr>
            <a:r>
              <a:rPr lang="en-US" dirty="0"/>
              <a:t>Simone de Beauvoir</a:t>
            </a:r>
          </a:p>
          <a:p>
            <a:pPr marL="342900" indent="-342900">
              <a:buFont typeface="+mj-lt"/>
              <a:buAutoNum type="arabicPeriod" startAt="6"/>
            </a:pPr>
            <a:r>
              <a:rPr lang="en-US" dirty="0"/>
              <a:t>Magda </a:t>
            </a:r>
            <a:r>
              <a:rPr lang="en-US" dirty="0" err="1"/>
              <a:t>Szabó</a:t>
            </a:r>
            <a:endParaRPr lang="en-US"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cxnSp>
        <p:nvCxnSpPr>
          <p:cNvPr id="38" name="Connecteur droit 11"/>
          <p:cNvCxnSpPr/>
          <p:nvPr/>
        </p:nvCxnSpPr>
        <p:spPr>
          <a:xfrm>
            <a:off x="8897779" y="5167681"/>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49529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LES VALEURS EUROPÉENNES</a:t>
            </a:r>
          </a:p>
        </p:txBody>
      </p: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Dignité</a:t>
            </a:r>
            <a:r>
              <a:rPr lang="en-US" sz="2400" dirty="0">
                <a:solidFill>
                  <a:schemeClr val="tx1"/>
                </a:solidFill>
              </a:rPr>
              <a:t> </a:t>
            </a:r>
            <a:r>
              <a:rPr lang="en-US" sz="2400" dirty="0" err="1">
                <a:solidFill>
                  <a:schemeClr val="tx1"/>
                </a:solidFill>
              </a:rPr>
              <a:t>humaine</a:t>
            </a:r>
            <a:endParaRPr lang="en-US" sz="2400" dirty="0">
              <a:solidFill>
                <a:schemeClr val="tx1"/>
              </a:solidFill>
            </a:endParaRPr>
          </a:p>
          <a:p>
            <a:pPr algn="ctr"/>
            <a:r>
              <a:rPr lang="en-US" sz="2400" dirty="0" err="1">
                <a:solidFill>
                  <a:schemeClr val="tx1"/>
                </a:solidFill>
              </a:rPr>
              <a:t>Liberté</a:t>
            </a:r>
            <a:endParaRPr lang="en-US" sz="2400" dirty="0">
              <a:solidFill>
                <a:schemeClr val="tx1"/>
              </a:solidFill>
            </a:endParaRPr>
          </a:p>
          <a:p>
            <a:pPr algn="ctr"/>
            <a:r>
              <a:rPr lang="en-US" sz="2400" dirty="0" err="1">
                <a:solidFill>
                  <a:schemeClr val="tx1"/>
                </a:solidFill>
              </a:rPr>
              <a:t>Démocratie</a:t>
            </a:r>
            <a:endParaRPr lang="en-US" sz="2400" dirty="0">
              <a:solidFill>
                <a:schemeClr val="tx1"/>
              </a:solidFill>
            </a:endParaRPr>
          </a:p>
          <a:p>
            <a:pPr algn="ctr"/>
            <a:r>
              <a:rPr lang="en-US" sz="2400" dirty="0" err="1">
                <a:solidFill>
                  <a:schemeClr val="tx1"/>
                </a:solidFill>
              </a:rPr>
              <a:t>Égalité</a:t>
            </a:r>
            <a:endParaRPr lang="en-US" sz="2400" dirty="0">
              <a:solidFill>
                <a:schemeClr val="tx1"/>
              </a:solidFill>
            </a:endParaRPr>
          </a:p>
          <a:p>
            <a:pPr algn="ctr"/>
            <a:r>
              <a:rPr lang="en-US" sz="2400" dirty="0" err="1">
                <a:solidFill>
                  <a:schemeClr val="tx1"/>
                </a:solidFill>
              </a:rPr>
              <a:t>État</a:t>
            </a:r>
            <a:r>
              <a:rPr lang="en-US" sz="2400" dirty="0">
                <a:solidFill>
                  <a:schemeClr val="tx1"/>
                </a:solidFill>
              </a:rPr>
              <a:t> de droit</a:t>
            </a:r>
          </a:p>
          <a:p>
            <a:pPr algn="ctr"/>
            <a:r>
              <a:rPr lang="en-US" sz="2400" dirty="0">
                <a:solidFill>
                  <a:schemeClr val="tx1"/>
                </a:solidFill>
              </a:rPr>
              <a:t>Droits de </a:t>
            </a:r>
            <a:r>
              <a:rPr lang="en-US" sz="2400" dirty="0" err="1">
                <a:solidFill>
                  <a:schemeClr val="tx1"/>
                </a:solidFill>
              </a:rPr>
              <a:t>l’homme</a:t>
            </a:r>
            <a:endParaRPr lang="en-US" sz="2400" dirty="0">
              <a:solidFill>
                <a:schemeClr val="tx1"/>
              </a:solidFill>
            </a:endParaRPr>
          </a:p>
        </p:txBody>
      </p:sp>
      <p:sp>
        <p:nvSpPr>
          <p:cNvPr id="14" name="Rectangle 13"/>
          <p:cNvSpPr/>
          <p:nvPr/>
        </p:nvSpPr>
        <p:spPr>
          <a:xfrm rot="16200000">
            <a:off x="8182048" y="5871512"/>
            <a:ext cx="1677062"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C’EST QUOI, L’EUROE ?</a:t>
            </a:r>
          </a:p>
        </p:txBody>
      </p:sp>
      <p:cxnSp>
        <p:nvCxnSpPr>
          <p:cNvPr id="15" name="Connecteur droit 11"/>
          <p:cNvCxnSpPr/>
          <p:nvPr/>
        </p:nvCxnSpPr>
        <p:spPr>
          <a:xfrm>
            <a:off x="8897779" y="5167681"/>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28D117DBB2F44FA1D2A1966638EA6B" ma:contentTypeVersion="16" ma:contentTypeDescription="Create a new document." ma:contentTypeScope="" ma:versionID="15525e661d9e30ccac6ba55489f739dd">
  <xsd:schema xmlns:xsd="http://www.w3.org/2001/XMLSchema" xmlns:xs="http://www.w3.org/2001/XMLSchema" xmlns:p="http://schemas.microsoft.com/office/2006/metadata/properties" xmlns:ns2="ca8317cf-74c1-4891-b748-a60e5112f8b7" xmlns:ns3="e12cc50a-6100-433c-9888-46e6873f3252" targetNamespace="http://schemas.microsoft.com/office/2006/metadata/properties" ma:root="true" ma:fieldsID="5fe6f25741c2d903082f53e3139968cf" ns2:_="" ns3:_="">
    <xsd:import namespace="ca8317cf-74c1-4891-b748-a60e5112f8b7"/>
    <xsd:import namespace="e12cc50a-6100-433c-9888-46e6873f32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317cf-74c1-4891-b748-a60e5112f8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2cc50a-6100-433c-9888-46e6873f325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995ed1-3d31-477c-98c3-2023446445c2}" ma:internalName="TaxCatchAll" ma:showField="CatchAllData" ma:web="e12cc50a-6100-433c-9888-46e6873f325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3A856A-0049-4DA8-BB23-461DBCB20089}">
  <ds:schemaRefs>
    <ds:schemaRef ds:uri="http://schemas.microsoft.com/sharepoint/v3/contenttype/forms"/>
  </ds:schemaRefs>
</ds:datastoreItem>
</file>

<file path=customXml/itemProps2.xml><?xml version="1.0" encoding="utf-8"?>
<ds:datastoreItem xmlns:ds="http://schemas.openxmlformats.org/officeDocument/2006/customXml" ds:itemID="{7E9BB346-9EE3-41A4-93B9-8566D8EA0E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8317cf-74c1-4891-b748-a60e5112f8b7"/>
    <ds:schemaRef ds:uri="e12cc50a-6100-433c-9888-46e6873f32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33638</TotalTime>
  <Words>5611</Words>
  <Application>Microsoft Office PowerPoint</Application>
  <PresentationFormat>On-screen Show (4:3)</PresentationFormat>
  <Paragraphs>592</Paragraphs>
  <Slides>41</Slides>
  <Notes>39</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DE LA GUERRE À LA PAIX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ÉTUDES, TRAVAIL ET VOLONTARIAT  </vt:lpstr>
      <vt:lpstr>     VOYAGES  </vt:lpstr>
      <vt:lpstr>      ... ET BIEN PLUS ENCORE  </vt:lpstr>
      <vt:lpstr>      PRIORITÉS DE L’UE  </vt:lpstr>
      <vt:lpstr>      2022 : SOLIDARITÉ DE L’UE AVEC L’UKRAINE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Merci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ORETANO Manuela (COMM)</cp:lastModifiedBy>
  <cp:revision>1642</cp:revision>
  <cp:lastPrinted>2019-09-03T09:29:06Z</cp:lastPrinted>
  <dcterms:created xsi:type="dcterms:W3CDTF">2018-11-12T13:20:47Z</dcterms:created>
  <dcterms:modified xsi:type="dcterms:W3CDTF">2025-05-02T15:20:43Z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2023-02-06T19:37:55Z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a204f411-331b-4d3c-8e07-c2d73ab43941</vt:lpwstr>
  </property>
  <property fmtid="{D5CDD505-2E9C-101B-9397-08002B2CF9AE}" pid="8" name="MSIP_Label_6bd9ddd1-4d20-43f6-abfa-fc3c07406f94_ContentBits">
    <vt:lpwstr>0</vt:lpwstr>
  </property>
</Properties>
</file>