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8" r:id="rId2"/>
  </p:sldMasterIdLst>
  <p:notesMasterIdLst>
    <p:notesMasterId r:id="rId43"/>
  </p:notesMasterIdLst>
  <p:handoutMasterIdLst>
    <p:handoutMasterId r:id="rId44"/>
  </p:handoutMasterIdLst>
  <p:sldIdLst>
    <p:sldId id="327" r:id="rId3"/>
    <p:sldId id="423" r:id="rId4"/>
    <p:sldId id="347" r:id="rId5"/>
    <p:sldId id="294" r:id="rId6"/>
    <p:sldId id="396" r:id="rId7"/>
    <p:sldId id="354" r:id="rId8"/>
    <p:sldId id="355" r:id="rId9"/>
    <p:sldId id="356" r:id="rId10"/>
    <p:sldId id="357" r:id="rId11"/>
    <p:sldId id="417" r:id="rId12"/>
    <p:sldId id="416" r:id="rId13"/>
    <p:sldId id="348" r:id="rId14"/>
    <p:sldId id="346" r:id="rId15"/>
    <p:sldId id="410" r:id="rId16"/>
    <p:sldId id="398" r:id="rId17"/>
    <p:sldId id="300" r:id="rId18"/>
    <p:sldId id="413" r:id="rId19"/>
    <p:sldId id="314" r:id="rId20"/>
    <p:sldId id="428" r:id="rId21"/>
    <p:sldId id="349" r:id="rId22"/>
    <p:sldId id="425" r:id="rId23"/>
    <p:sldId id="406" r:id="rId24"/>
    <p:sldId id="407" r:id="rId25"/>
    <p:sldId id="408" r:id="rId26"/>
    <p:sldId id="426" r:id="rId27"/>
    <p:sldId id="431" r:id="rId28"/>
    <p:sldId id="409" r:id="rId29"/>
    <p:sldId id="334" r:id="rId30"/>
    <p:sldId id="350" r:id="rId31"/>
    <p:sldId id="384" r:id="rId32"/>
    <p:sldId id="390" r:id="rId33"/>
    <p:sldId id="385" r:id="rId34"/>
    <p:sldId id="352" r:id="rId35"/>
    <p:sldId id="339" r:id="rId36"/>
    <p:sldId id="393" r:id="rId37"/>
    <p:sldId id="395" r:id="rId38"/>
    <p:sldId id="394" r:id="rId39"/>
    <p:sldId id="342" r:id="rId40"/>
    <p:sldId id="343" r:id="rId41"/>
    <p:sldId id="430" r:id="rId4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SADRŽAJ" id="{51FA4466-1705-B94D-BF4F-554C4F735700}">
          <p14:sldIdLst>
            <p14:sldId id="423"/>
            <p14:sldId id="347"/>
          </p14:sldIdLst>
        </p14:section>
        <p14:section name="ŠTO JE TO EU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UROPSKI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ŠTO EU RADI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KAKO FUNKCIONIRA EU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GDJE MOGU DOZNATI VIŠE O EU-u?" id="{4DEDCB1D-88D9-A345-A677-739D4EF1E4F1}">
          <p14:sldIdLst>
            <p14:sldId id="342"/>
          </p14:sldIdLst>
        </p14:section>
        <p14:section name="OSTANIMO U KONTAKTU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7774" autoAdjust="0"/>
  </p:normalViewPr>
  <p:slideViewPr>
    <p:cSldViewPr snapToGrid="0" snapToObjects="1">
      <p:cViewPr varScale="1">
        <p:scale>
          <a:sx n="48" d="100"/>
          <a:sy n="48" d="100"/>
        </p:scale>
        <p:origin x="15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2800" b="1" dirty="0"/>
            <a:t>24 SLUŽBENA JEZIKA EU-a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en-US" sz="1500" b="1" dirty="0" err="1"/>
            <a:t>slavenski</a:t>
          </a:r>
          <a:r>
            <a:rPr lang="en-US" sz="1500" b="1" dirty="0"/>
            <a:t>: </a:t>
          </a:r>
          <a:r>
            <a:rPr lang="en-US" sz="1500" b="0" dirty="0" err="1"/>
            <a:t>bugarski</a:t>
          </a:r>
          <a:r>
            <a:rPr lang="en-US" sz="1500" b="0" dirty="0"/>
            <a:t>, </a:t>
          </a:r>
          <a:r>
            <a:rPr lang="en-US" sz="1500" b="0" dirty="0" err="1"/>
            <a:t>češki</a:t>
          </a:r>
          <a:r>
            <a:rPr lang="en-US" sz="1500" b="0" dirty="0"/>
            <a:t>, </a:t>
          </a:r>
          <a:r>
            <a:rPr lang="en-US" sz="1500" b="0" dirty="0" err="1"/>
            <a:t>hrvatski</a:t>
          </a:r>
          <a:r>
            <a:rPr lang="en-US" sz="1500" b="0" dirty="0"/>
            <a:t>, </a:t>
          </a:r>
          <a:r>
            <a:rPr lang="en-US" sz="1500" b="0" dirty="0" err="1"/>
            <a:t>poljski</a:t>
          </a:r>
          <a:r>
            <a:rPr lang="en-US" sz="1500" b="0" dirty="0"/>
            <a:t>, </a:t>
          </a:r>
          <a:r>
            <a:rPr lang="en-US" sz="1500" b="0" dirty="0" err="1"/>
            <a:t>slovački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slovenski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US" sz="1500" b="1" dirty="0" err="1"/>
            <a:t>germanski</a:t>
          </a:r>
          <a:r>
            <a:rPr lang="en-US" sz="1500" b="1" dirty="0"/>
            <a:t>: </a:t>
          </a:r>
          <a:r>
            <a:rPr lang="en-US" sz="1500" b="0" dirty="0" err="1"/>
            <a:t>danski</a:t>
          </a:r>
          <a:r>
            <a:rPr lang="en-US" sz="1500" b="0" dirty="0"/>
            <a:t>, </a:t>
          </a:r>
          <a:r>
            <a:rPr lang="en-US" sz="1500" b="0" dirty="0" err="1"/>
            <a:t>njemački</a:t>
          </a:r>
          <a:r>
            <a:rPr lang="en-US" sz="1500" b="0" dirty="0"/>
            <a:t>, </a:t>
          </a:r>
          <a:r>
            <a:rPr lang="en-US" sz="1500" b="0" dirty="0" err="1"/>
            <a:t>engleski</a:t>
          </a:r>
          <a:r>
            <a:rPr lang="en-US" sz="1500" b="0" dirty="0"/>
            <a:t>, </a:t>
          </a:r>
          <a:r>
            <a:rPr lang="en-US" sz="1500" b="0" dirty="0" err="1"/>
            <a:t>nizozemski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švedski</a:t>
          </a:r>
          <a:endParaRPr lang="en-US" sz="1500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en-US" sz="1500" b="1" dirty="0" err="1"/>
            <a:t>romanski</a:t>
          </a:r>
          <a:r>
            <a:rPr lang="en-US" sz="1500" b="1" dirty="0"/>
            <a:t>: </a:t>
          </a:r>
          <a:r>
            <a:rPr lang="en-US" sz="1500" b="0" dirty="0" err="1"/>
            <a:t>španjolski</a:t>
          </a:r>
          <a:r>
            <a:rPr lang="en-US" sz="1500" b="0" dirty="0"/>
            <a:t>, </a:t>
          </a:r>
          <a:r>
            <a:rPr lang="en-US" sz="1500" b="0" dirty="0" err="1"/>
            <a:t>francuski</a:t>
          </a:r>
          <a:r>
            <a:rPr lang="en-US" sz="1500" b="0" dirty="0"/>
            <a:t>, </a:t>
          </a:r>
          <a:r>
            <a:rPr lang="en-US" sz="1500" b="0" dirty="0" err="1"/>
            <a:t>talijanski</a:t>
          </a:r>
          <a:r>
            <a:rPr lang="en-US" sz="1500" b="0" dirty="0"/>
            <a:t>, </a:t>
          </a:r>
          <a:r>
            <a:rPr lang="en-US" sz="1500" b="0" dirty="0" err="1"/>
            <a:t>portugalski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rumunjski</a:t>
          </a:r>
          <a:endParaRPr lang="en-US" sz="1500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1500" b="1" dirty="0" err="1"/>
            <a:t>ostali</a:t>
          </a:r>
          <a:r>
            <a:rPr lang="en-US" sz="1500" b="1" dirty="0"/>
            <a:t>: </a:t>
          </a:r>
          <a:r>
            <a:rPr lang="en-US" sz="1500" b="0" dirty="0" err="1"/>
            <a:t>estonski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finski</a:t>
          </a:r>
          <a:r>
            <a:rPr lang="en-US" sz="1500" b="0" dirty="0"/>
            <a:t>, </a:t>
          </a:r>
          <a:r>
            <a:rPr lang="en-US" sz="1500" b="0" dirty="0" err="1"/>
            <a:t>grčki</a:t>
          </a:r>
          <a:r>
            <a:rPr lang="en-US" sz="1500" b="0" dirty="0"/>
            <a:t>, </a:t>
          </a:r>
          <a:r>
            <a:rPr lang="en-US" sz="1500" b="0" dirty="0" err="1"/>
            <a:t>irski</a:t>
          </a:r>
          <a:r>
            <a:rPr lang="en-US" sz="1500" b="0" dirty="0"/>
            <a:t>, </a:t>
          </a:r>
          <a:r>
            <a:rPr lang="en-US" sz="1500" b="0" dirty="0" err="1"/>
            <a:t>litavski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latvijski</a:t>
          </a:r>
          <a:r>
            <a:rPr lang="en-US" sz="1500" b="0" dirty="0"/>
            <a:t>, </a:t>
          </a:r>
          <a:r>
            <a:rPr lang="en-US" sz="1500" b="0" dirty="0" err="1"/>
            <a:t>mađarski</a:t>
          </a:r>
          <a:r>
            <a:rPr lang="en-US" sz="1500" b="0" dirty="0"/>
            <a:t>, </a:t>
          </a:r>
          <a:r>
            <a:rPr lang="en-US" sz="1500" b="0" dirty="0" err="1"/>
            <a:t>malteški</a:t>
          </a:r>
          <a:endParaRPr lang="en-US" sz="1500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Y="-2816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najmanje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četiri</a:t>
          </a:r>
          <a:r>
            <a:rPr lang="en-US" sz="1800" b="0" dirty="0">
              <a:solidFill>
                <a:schemeClr val="tx1"/>
              </a:solidFill>
            </a:rPr>
            <a:t> puta </a:t>
          </a:r>
          <a:r>
            <a:rPr lang="en-US" sz="1800" b="0" dirty="0" err="1">
              <a:solidFill>
                <a:schemeClr val="tx1"/>
              </a:solidFill>
            </a:rPr>
            <a:t>godišnje</a:t>
          </a:r>
          <a:r>
            <a:rPr lang="en-US" sz="1800" b="0" dirty="0">
              <a:solidFill>
                <a:schemeClr val="tx1"/>
              </a:solidFill>
            </a:rPr>
            <a:t> u </a:t>
          </a:r>
          <a:r>
            <a:rPr lang="en-US" sz="1800" b="0" dirty="0" err="1">
              <a:solidFill>
                <a:schemeClr val="tx1"/>
              </a:solidFill>
            </a:rPr>
            <a:t>Bruxellesu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Belgiji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ili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Luxembourgu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Luksemburgu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održava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europske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sastanke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vrhu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>
              <a:solidFill>
                <a:schemeClr val="tx1"/>
              </a:solidFill>
            </a:rPr>
            <a:t>ne </a:t>
          </a:r>
          <a:r>
            <a:rPr lang="en-US" sz="1800" b="0" dirty="0" err="1">
              <a:solidFill>
                <a:schemeClr val="tx1"/>
              </a:solidFill>
            </a:rPr>
            <a:t>donosi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zakonodavne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akte</a:t>
          </a:r>
          <a:r>
            <a:rPr lang="en-US" sz="1800" b="0" dirty="0">
              <a:solidFill>
                <a:schemeClr val="tx1"/>
              </a:solidFill>
            </a:rPr>
            <a:t> EU-a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predstavlja vlade država članica EU-a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okuplja ministre država članica, koji se sastaju kako bi raspravljali o pitanjima važnima za EU (poljoprivreda, vanjski poslovi, pravosuđe itd.)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donosi odluke i odobrava zakonodavne prijedloge s Europskim parlamentom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ima rotirajuće predsjedništvo – svakih šest mjeseci njime predsjeda druga država članica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sastaje</a:t>
          </a:r>
          <a:r>
            <a:rPr lang="en-US" sz="1700" dirty="0">
              <a:solidFill>
                <a:schemeClr val="tx1"/>
              </a:solidFill>
            </a:rPr>
            <a:t> se u </a:t>
          </a:r>
          <a:r>
            <a:rPr lang="en-US" sz="1700" dirty="0" err="1">
              <a:solidFill>
                <a:schemeClr val="tx1"/>
              </a:solidFill>
            </a:rPr>
            <a:t>Bruxellesu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Luxembourgu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zajedničke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interese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sastoji</a:t>
          </a:r>
          <a:r>
            <a:rPr lang="en-US" sz="1700" dirty="0">
              <a:solidFill>
                <a:schemeClr val="tx1"/>
              </a:solidFill>
            </a:rPr>
            <a:t> se od </a:t>
          </a:r>
          <a:r>
            <a:rPr lang="en-US" sz="1700" dirty="0" err="1">
              <a:solidFill>
                <a:schemeClr val="tx1"/>
              </a:solidFill>
            </a:rPr>
            <a:t>predsjednika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jednog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povjerenika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iz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svake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članice</a:t>
          </a:r>
          <a:r>
            <a:rPr lang="en-US" sz="1700" dirty="0">
              <a:solidFill>
                <a:schemeClr val="tx1"/>
              </a:solidFill>
            </a:rPr>
            <a:t> EU-a </a:t>
          </a:r>
          <a:r>
            <a:rPr lang="en-US" sz="1700" dirty="0" err="1">
              <a:solidFill>
                <a:schemeClr val="tx1"/>
              </a:solidFill>
            </a:rPr>
            <a:t>nadležnog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određeno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područje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predlaže nove propise i programe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bira je Europski parlament na pet godina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upravlja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politikama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proračunom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čuvarica</a:t>
          </a:r>
          <a:r>
            <a:rPr lang="en-US" sz="1700" dirty="0">
              <a:solidFill>
                <a:schemeClr val="tx1"/>
              </a:solidFill>
            </a:rPr>
            <a:t> je </a:t>
          </a:r>
          <a:r>
            <a:rPr lang="en-US" sz="1700" dirty="0" err="1">
              <a:solidFill>
                <a:schemeClr val="tx1"/>
              </a:solidFill>
            </a:rPr>
            <a:t>Ugovora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ima sjedište u Bruxellesu i Luxembourgu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prati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zakonodavstvo</a:t>
          </a:r>
          <a:r>
            <a:rPr lang="en-US" sz="1700" b="0" dirty="0">
              <a:solidFill>
                <a:schemeClr val="tx1"/>
              </a:solidFill>
            </a:rPr>
            <a:t> EU-a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 dirty="0">
              <a:solidFill>
                <a:schemeClr val="tx1"/>
              </a:solidFill>
            </a:rPr>
            <a:t>osigurava da države članice poštuju propise EU-a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savjetuje nacionalne sudove o tumačenju tih propisa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izriče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kazne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državama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članicama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koje</a:t>
          </a:r>
          <a:r>
            <a:rPr lang="en-US" sz="1700" b="0" dirty="0">
              <a:solidFill>
                <a:schemeClr val="tx1"/>
              </a:solidFill>
            </a:rPr>
            <a:t> ne </a:t>
          </a:r>
          <a:r>
            <a:rPr lang="en-US" sz="1700" b="0" dirty="0" err="1">
              <a:solidFill>
                <a:schemeClr val="tx1"/>
              </a:solidFill>
            </a:rPr>
            <a:t>poštuju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propise</a:t>
          </a:r>
          <a:r>
            <a:rPr lang="en-US" sz="1700" b="0" dirty="0">
              <a:solidFill>
                <a:schemeClr val="tx1"/>
              </a:solidFill>
            </a:rPr>
            <a:t> EU-a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provjerava jesu li ti propisi u skladu s temeljnim pravima (kao što je sloboda govora ili sloboda tiska)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b="0">
              <a:solidFill>
                <a:schemeClr val="tx1"/>
              </a:solidFill>
            </a:rPr>
            <a:t>sastoji se od jednog suca po državi članici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ima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sjedište</a:t>
          </a:r>
          <a:r>
            <a:rPr lang="en-US" sz="1700" b="0" dirty="0">
              <a:solidFill>
                <a:schemeClr val="tx1"/>
              </a:solidFill>
            </a:rPr>
            <a:t> u </a:t>
          </a:r>
          <a:r>
            <a:rPr lang="en-US" sz="1700" b="0" dirty="0" err="1">
              <a:solidFill>
                <a:schemeClr val="tx1"/>
              </a:solidFill>
            </a:rPr>
            <a:t>Luxembourgu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provjerava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troši</a:t>
          </a:r>
          <a:r>
            <a:rPr lang="en-US" sz="1800" b="0" dirty="0">
              <a:solidFill>
                <a:schemeClr val="tx1"/>
              </a:solidFill>
            </a:rPr>
            <a:t> li se </a:t>
          </a:r>
          <a:r>
            <a:rPr lang="en-US" sz="1800" b="0" dirty="0" err="1">
              <a:solidFill>
                <a:schemeClr val="tx1"/>
              </a:solidFill>
            </a:rPr>
            <a:t>proračun</a:t>
          </a:r>
          <a:r>
            <a:rPr lang="en-US" sz="1800" b="0" dirty="0">
              <a:solidFill>
                <a:schemeClr val="tx1"/>
              </a:solidFill>
            </a:rPr>
            <a:t> EU-a </a:t>
          </a:r>
          <a:r>
            <a:rPr lang="en-US" sz="1800" b="0" dirty="0" err="1">
              <a:solidFill>
                <a:schemeClr val="tx1"/>
              </a:solidFill>
            </a:rPr>
            <a:t>pravilno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prijavljuje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prijevare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korupciju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druge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nezakonite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aktivnosti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savjetuje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kreatore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politika</a:t>
          </a:r>
          <a:r>
            <a:rPr lang="en-US" sz="1800" b="0" dirty="0">
              <a:solidFill>
                <a:schemeClr val="tx1"/>
              </a:solidFill>
            </a:rPr>
            <a:t> EU-a o tome </a:t>
          </a:r>
          <a:r>
            <a:rPr lang="en-US" sz="1800" b="0" dirty="0" err="1">
              <a:solidFill>
                <a:schemeClr val="tx1"/>
              </a:solidFill>
            </a:rPr>
            <a:t>kako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najbolje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iskoristiti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sredstva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iz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proračuna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njegove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članove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imenuje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Vijeće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šestogodišnji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mandat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vodi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ekonomsku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monetarnu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politiku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upravlja europskom valutom – eurom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odgovorna je za održavanje stabilnosti eura i cijena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utvrđuje kamatne stope za europodručje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surađuje sa središnjim nacionalnim bankama članica EU-a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ima šest članova koje Vijeće imenuje na osmogodišnji mandat koji se ne može produljiti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ima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sjedište</a:t>
          </a:r>
          <a:r>
            <a:rPr lang="en-US" sz="1700" dirty="0">
              <a:solidFill>
                <a:schemeClr val="tx1"/>
              </a:solidFill>
            </a:rPr>
            <a:t> u </a:t>
          </a:r>
          <a:r>
            <a:rPr lang="en-US" sz="1700" dirty="0" err="1">
              <a:solidFill>
                <a:schemeClr val="tx1"/>
              </a:solidFill>
            </a:rPr>
            <a:t>Frankfurtu</a:t>
          </a:r>
          <a:r>
            <a:rPr lang="en-US" sz="1700" dirty="0">
              <a:solidFill>
                <a:schemeClr val="tx1"/>
              </a:solidFill>
            </a:rPr>
            <a:t> (u </a:t>
          </a:r>
          <a:r>
            <a:rPr lang="en-US" sz="1700" dirty="0" err="1">
              <a:solidFill>
                <a:schemeClr val="tx1"/>
              </a:solidFill>
            </a:rPr>
            <a:t>Njemačkoj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1914.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1918.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1939.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1945.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Program Garancija za mlade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hr-HR" dirty="0"/>
            <a:t>Europske snage solidarnosti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Zdravstvena skrb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Prava putnika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hr-HR" dirty="0"/>
            <a:t>Pristup digitalnim pretplatama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Besplatan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 dirty="0"/>
            <a:t>EU u svijetu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 dirty="0"/>
            <a:t>Angažman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/>
            <a:t>Prava potrošača i sigurnost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/>
            <a:t>Projekti koje financira EU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/>
            <a:t>Zaštita okoliša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800" dirty="0"/>
            <a:t>Zeleni plan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800" dirty="0"/>
            <a:t>Digitalizacija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800" dirty="0"/>
            <a:t>Jednakost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Europska</a:t>
          </a:r>
          <a:r>
            <a:rPr lang="en-US" sz="3200" dirty="0"/>
            <a:t> </a:t>
          </a:r>
          <a:r>
            <a:rPr lang="en-US" sz="3200" dirty="0" err="1"/>
            <a:t>godina</a:t>
          </a:r>
          <a:r>
            <a:rPr lang="en-US" sz="3200" dirty="0"/>
            <a:t> </a:t>
          </a:r>
          <a:r>
            <a:rPr lang="en-US" sz="3200" dirty="0" err="1"/>
            <a:t>mladih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glas</a:t>
          </a:r>
          <a:r>
            <a:rPr lang="en-US" sz="1800" b="0" dirty="0">
              <a:solidFill>
                <a:schemeClr val="tx1"/>
              </a:solidFill>
            </a:rPr>
            <a:t> je </a:t>
          </a:r>
          <a:r>
            <a:rPr lang="en-US" sz="1800" b="0" dirty="0" err="1">
              <a:solidFill>
                <a:schemeClr val="tx1"/>
              </a:solidFill>
            </a:rPr>
            <a:t>europskih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građana</a:t>
          </a:r>
          <a:endParaRPr lang="en-US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sastoji</a:t>
          </a:r>
          <a:r>
            <a:rPr lang="en-US" sz="1800" b="0" dirty="0">
              <a:solidFill>
                <a:schemeClr val="tx1"/>
              </a:solidFill>
            </a:rPr>
            <a:t> se od </a:t>
          </a:r>
          <a:r>
            <a:rPr lang="en-US" sz="1800" b="0" dirty="0" err="1">
              <a:solidFill>
                <a:schemeClr val="tx1"/>
              </a:solidFill>
            </a:rPr>
            <a:t>članova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iz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svih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zemalja</a:t>
          </a:r>
          <a:r>
            <a:rPr lang="en-US" sz="1800" b="0" dirty="0">
              <a:solidFill>
                <a:schemeClr val="tx1"/>
              </a:solidFill>
            </a:rPr>
            <a:t> EU-a </a:t>
          </a:r>
          <a:r>
            <a:rPr lang="en-US" sz="1800" b="0" dirty="0" err="1">
              <a:solidFill>
                <a:schemeClr val="tx1"/>
              </a:solidFill>
            </a:rPr>
            <a:t>koje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izravno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biraju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građani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svakih</a:t>
          </a:r>
          <a:r>
            <a:rPr lang="en-US" sz="1800" b="0" dirty="0">
              <a:solidFill>
                <a:schemeClr val="tx1"/>
              </a:solidFill>
            </a:rPr>
            <a:t> pet </a:t>
          </a:r>
          <a:r>
            <a:rPr lang="en-US" sz="1800" b="0" dirty="0" err="1">
              <a:solidFill>
                <a:schemeClr val="tx1"/>
              </a:solidFill>
            </a:rPr>
            <a:t>godina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raspravlja o novim propisima koje predlaže Europska komisija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800" b="0">
              <a:solidFill>
                <a:schemeClr val="tx1"/>
              </a:solidFill>
            </a:rPr>
            <a:t>izmjenjuje (ako je to potrebno) i odobrava te propise zajedno s Vijećem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izabire predsjednika Europske komisije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odobrava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proračun</a:t>
          </a:r>
          <a:r>
            <a:rPr lang="en-US" sz="1800" b="0" dirty="0">
              <a:solidFill>
                <a:schemeClr val="tx1"/>
              </a:solidFill>
            </a:rPr>
            <a:t> EU-a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održava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najmanje</a:t>
          </a:r>
          <a:r>
            <a:rPr lang="en-US" sz="1800" b="0" dirty="0">
              <a:solidFill>
                <a:schemeClr val="tx1"/>
              </a:solidFill>
            </a:rPr>
            <a:t> 6 </a:t>
          </a:r>
          <a:r>
            <a:rPr lang="en-US" sz="1800" b="0" dirty="0" err="1">
              <a:solidFill>
                <a:schemeClr val="tx1"/>
              </a:solidFill>
            </a:rPr>
            <a:t>zasjedanja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godišnje</a:t>
          </a:r>
          <a:r>
            <a:rPr lang="en-US" sz="1800" b="0" dirty="0">
              <a:solidFill>
                <a:schemeClr val="tx1"/>
              </a:solidFill>
            </a:rPr>
            <a:t> u </a:t>
          </a:r>
          <a:r>
            <a:rPr lang="en-US" sz="1800" b="0" dirty="0" err="1">
              <a:solidFill>
                <a:schemeClr val="tx1"/>
              </a:solidFill>
            </a:rPr>
            <a:t>Bruxellesu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Belgiji</a:t>
          </a:r>
          <a:r>
            <a:rPr lang="en-US" sz="1800" b="0" dirty="0">
              <a:solidFill>
                <a:schemeClr val="tx1"/>
              </a:solidFill>
            </a:rPr>
            <a:t>), a 12 u </a:t>
          </a:r>
          <a:r>
            <a:rPr lang="en-US" sz="1800" b="0" dirty="0" err="1">
              <a:solidFill>
                <a:schemeClr val="tx1"/>
              </a:solidFill>
            </a:rPr>
            <a:t>Strasbourgu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Francuskoj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okuplja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čelnike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zemalja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vlada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svih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država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članica</a:t>
          </a:r>
          <a:r>
            <a:rPr lang="en-US" sz="1800" b="0" dirty="0">
              <a:solidFill>
                <a:schemeClr val="tx1"/>
              </a:solidFill>
            </a:rPr>
            <a:t> EU-a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utvrđuje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glavne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prioritete</a:t>
          </a:r>
          <a:r>
            <a:rPr lang="en-US" sz="1800" b="0" dirty="0">
              <a:solidFill>
                <a:schemeClr val="tx1"/>
              </a:solidFill>
            </a:rPr>
            <a:t> EU-a </a:t>
          </a:r>
          <a:r>
            <a:rPr lang="en-US" sz="1800" b="0" dirty="0" err="1">
              <a:solidFill>
                <a:schemeClr val="tx1"/>
              </a:solidFill>
            </a:rPr>
            <a:t>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smjerove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njegovih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politika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423779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24 SLUŽBENA JEZIKA EU-a</a:t>
          </a:r>
        </a:p>
      </dsp:txBody>
      <dsp:txXfrm>
        <a:off x="3571172" y="1836851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slavenski</a:t>
          </a:r>
          <a:r>
            <a:rPr lang="en-US" sz="1500" b="1" kern="1200" dirty="0"/>
            <a:t>: </a:t>
          </a:r>
          <a:r>
            <a:rPr lang="en-US" sz="1500" b="0" kern="1200" dirty="0" err="1"/>
            <a:t>bugarski</a:t>
          </a:r>
          <a:r>
            <a:rPr lang="en-US" sz="1500" b="0" kern="1200" dirty="0"/>
            <a:t>, </a:t>
          </a:r>
          <a:r>
            <a:rPr lang="en-US" sz="1500" b="0" kern="1200" dirty="0" err="1"/>
            <a:t>češki</a:t>
          </a:r>
          <a:r>
            <a:rPr lang="en-US" sz="1500" b="0" kern="1200" dirty="0"/>
            <a:t>, </a:t>
          </a:r>
          <a:r>
            <a:rPr lang="en-US" sz="1500" b="0" kern="1200" dirty="0" err="1"/>
            <a:t>hrvatski</a:t>
          </a:r>
          <a:r>
            <a:rPr lang="en-US" sz="1500" b="0" kern="1200" dirty="0"/>
            <a:t>, </a:t>
          </a:r>
          <a:r>
            <a:rPr lang="en-US" sz="1500" b="0" kern="1200" dirty="0" err="1"/>
            <a:t>poljski</a:t>
          </a:r>
          <a:r>
            <a:rPr lang="en-US" sz="1500" b="0" kern="1200" dirty="0"/>
            <a:t>, </a:t>
          </a:r>
          <a:r>
            <a:rPr lang="en-US" sz="1500" b="0" kern="1200" dirty="0" err="1"/>
            <a:t>slovački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slovenski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germanski</a:t>
          </a:r>
          <a:r>
            <a:rPr lang="en-US" sz="1500" b="1" kern="1200" dirty="0"/>
            <a:t>: </a:t>
          </a:r>
          <a:r>
            <a:rPr lang="en-US" sz="1500" b="0" kern="1200" dirty="0" err="1"/>
            <a:t>danski</a:t>
          </a:r>
          <a:r>
            <a:rPr lang="en-US" sz="1500" b="0" kern="1200" dirty="0"/>
            <a:t>, </a:t>
          </a:r>
          <a:r>
            <a:rPr lang="en-US" sz="1500" b="0" kern="1200" dirty="0" err="1"/>
            <a:t>njemački</a:t>
          </a:r>
          <a:r>
            <a:rPr lang="en-US" sz="1500" b="0" kern="1200" dirty="0"/>
            <a:t>, </a:t>
          </a:r>
          <a:r>
            <a:rPr lang="en-US" sz="1500" b="0" kern="1200" dirty="0" err="1"/>
            <a:t>engleski</a:t>
          </a:r>
          <a:r>
            <a:rPr lang="en-US" sz="1500" b="0" kern="1200" dirty="0"/>
            <a:t>, </a:t>
          </a:r>
          <a:r>
            <a:rPr lang="en-US" sz="1500" b="0" kern="1200" dirty="0" err="1"/>
            <a:t>nizozemski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švedski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romanski</a:t>
          </a:r>
          <a:r>
            <a:rPr lang="en-US" sz="1500" b="1" kern="1200" dirty="0"/>
            <a:t>: </a:t>
          </a:r>
          <a:r>
            <a:rPr lang="en-US" sz="1500" b="0" kern="1200" dirty="0" err="1"/>
            <a:t>španjolski</a:t>
          </a:r>
          <a:r>
            <a:rPr lang="en-US" sz="1500" b="0" kern="1200" dirty="0"/>
            <a:t>, </a:t>
          </a:r>
          <a:r>
            <a:rPr lang="en-US" sz="1500" b="0" kern="1200" dirty="0" err="1"/>
            <a:t>francuski</a:t>
          </a:r>
          <a:r>
            <a:rPr lang="en-US" sz="1500" b="0" kern="1200" dirty="0"/>
            <a:t>, </a:t>
          </a:r>
          <a:r>
            <a:rPr lang="en-US" sz="1500" b="0" kern="1200" dirty="0" err="1"/>
            <a:t>talijanski</a:t>
          </a:r>
          <a:r>
            <a:rPr lang="en-US" sz="1500" b="0" kern="1200" dirty="0"/>
            <a:t>, </a:t>
          </a:r>
          <a:r>
            <a:rPr lang="en-US" sz="1500" b="0" kern="1200" dirty="0" err="1"/>
            <a:t>portugalski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rumunjski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ostali</a:t>
          </a:r>
          <a:r>
            <a:rPr lang="en-US" sz="1500" b="1" kern="1200" dirty="0"/>
            <a:t>: </a:t>
          </a:r>
          <a:r>
            <a:rPr lang="en-US" sz="1500" b="0" kern="1200" dirty="0" err="1"/>
            <a:t>estonski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finski</a:t>
          </a:r>
          <a:r>
            <a:rPr lang="en-US" sz="1500" b="0" kern="1200" dirty="0"/>
            <a:t>, </a:t>
          </a:r>
          <a:r>
            <a:rPr lang="en-US" sz="1500" b="0" kern="1200" dirty="0" err="1"/>
            <a:t>grčki</a:t>
          </a:r>
          <a:r>
            <a:rPr lang="en-US" sz="1500" b="0" kern="1200" dirty="0"/>
            <a:t>, </a:t>
          </a:r>
          <a:r>
            <a:rPr lang="en-US" sz="1500" b="0" kern="1200" dirty="0" err="1"/>
            <a:t>irski</a:t>
          </a:r>
          <a:r>
            <a:rPr lang="en-US" sz="1500" b="0" kern="1200" dirty="0"/>
            <a:t>, </a:t>
          </a:r>
          <a:r>
            <a:rPr lang="en-US" sz="1500" b="0" kern="1200" dirty="0" err="1"/>
            <a:t>litavski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latvijski</a:t>
          </a:r>
          <a:r>
            <a:rPr lang="en-US" sz="1500" b="0" kern="1200" dirty="0"/>
            <a:t>, </a:t>
          </a:r>
          <a:r>
            <a:rPr lang="en-US" sz="1500" b="0" kern="1200" dirty="0" err="1"/>
            <a:t>mađarski</a:t>
          </a:r>
          <a:r>
            <a:rPr lang="en-US" sz="1500" b="0" kern="1200" dirty="0"/>
            <a:t>, </a:t>
          </a:r>
          <a:r>
            <a:rPr lang="en-US" sz="1500" b="0" kern="1200" dirty="0" err="1"/>
            <a:t>malteški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ne </a:t>
          </a:r>
          <a:r>
            <a:rPr lang="en-US" sz="1800" b="0" kern="1200" dirty="0" err="1">
              <a:solidFill>
                <a:schemeClr val="tx1"/>
              </a:solidFill>
            </a:rPr>
            <a:t>donosi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zakonodavne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akte</a:t>
          </a:r>
          <a:r>
            <a:rPr lang="en-US" sz="1800" b="0" kern="1200" dirty="0">
              <a:solidFill>
                <a:schemeClr val="tx1"/>
              </a:solidFill>
            </a:rPr>
            <a:t> EU-a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najmanje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četiri</a:t>
          </a:r>
          <a:r>
            <a:rPr lang="en-US" sz="1800" b="0" kern="1200" dirty="0">
              <a:solidFill>
                <a:schemeClr val="tx1"/>
              </a:solidFill>
            </a:rPr>
            <a:t> puta </a:t>
          </a:r>
          <a:r>
            <a:rPr lang="en-US" sz="1800" b="0" kern="1200" dirty="0" err="1">
              <a:solidFill>
                <a:schemeClr val="tx1"/>
              </a:solidFill>
            </a:rPr>
            <a:t>godišnje</a:t>
          </a:r>
          <a:r>
            <a:rPr lang="en-US" sz="1800" b="0" kern="1200" dirty="0">
              <a:solidFill>
                <a:schemeClr val="tx1"/>
              </a:solidFill>
            </a:rPr>
            <a:t> u </a:t>
          </a:r>
          <a:r>
            <a:rPr lang="en-US" sz="1800" b="0" kern="1200" dirty="0" err="1">
              <a:solidFill>
                <a:schemeClr val="tx1"/>
              </a:solidFill>
            </a:rPr>
            <a:t>Bruxellesu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Belgiji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ili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Luxembourgu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Luksemburgu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održava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europske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sastanke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vrhu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predstavlja vlade država članica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okuplja ministre država članica, koji se sastaju kako bi raspravljali o pitanjima važnima za EU (poljoprivreda, vanjski poslovi, pravosuđe itd.)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donosi odluke i odobrava zakonodavne prijedloge s Europskim parlamentom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ima rotirajuće predsjedništvo – svakih šest mjeseci njime predsjeda druga država članica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sastaje</a:t>
          </a:r>
          <a:r>
            <a:rPr lang="en-US" sz="1700" kern="1200" dirty="0">
              <a:solidFill>
                <a:schemeClr val="tx1"/>
              </a:solidFill>
            </a:rPr>
            <a:t> se u </a:t>
          </a:r>
          <a:r>
            <a:rPr lang="en-US" sz="1700" kern="1200" dirty="0" err="1">
              <a:solidFill>
                <a:schemeClr val="tx1"/>
              </a:solidFill>
            </a:rPr>
            <a:t>Bruxellesu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Luxembourgu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923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zajedničke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interese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1250"/>
        <a:ext cx="3916226" cy="708479"/>
      </dsp:txXfrm>
    </dsp:sp>
    <dsp:sp modelId="{08F48461-68D3-4A76-AAB9-A6AAE6BA7FA1}">
      <dsp:nvSpPr>
        <dsp:cNvPr id="0" name=""/>
        <dsp:cNvSpPr/>
      </dsp:nvSpPr>
      <dsp:spPr>
        <a:xfrm>
          <a:off x="0" y="79999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sastoji</a:t>
          </a:r>
          <a:r>
            <a:rPr lang="en-US" sz="1700" kern="1200" dirty="0">
              <a:solidFill>
                <a:schemeClr val="tx1"/>
              </a:solidFill>
            </a:rPr>
            <a:t> se od </a:t>
          </a:r>
          <a:r>
            <a:rPr lang="en-US" sz="1700" kern="1200" dirty="0" err="1">
              <a:solidFill>
                <a:schemeClr val="tx1"/>
              </a:solidFill>
            </a:rPr>
            <a:t>predsjednika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jednog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povjerenika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iz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svake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članice</a:t>
          </a:r>
          <a:r>
            <a:rPr lang="en-US" sz="1700" kern="1200" dirty="0">
              <a:solidFill>
                <a:schemeClr val="tx1"/>
              </a:solidFill>
            </a:rPr>
            <a:t> EU-a </a:t>
          </a:r>
          <a:r>
            <a:rPr lang="en-US" sz="1700" kern="1200" dirty="0" err="1">
              <a:solidFill>
                <a:schemeClr val="tx1"/>
              </a:solidFill>
            </a:rPr>
            <a:t>nadležnog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određeno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područje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838322"/>
        <a:ext cx="3916226" cy="708479"/>
      </dsp:txXfrm>
    </dsp:sp>
    <dsp:sp modelId="{346E50CA-F6B7-41F2-8D8A-4D6332E5C97D}">
      <dsp:nvSpPr>
        <dsp:cNvPr id="0" name=""/>
        <dsp:cNvSpPr/>
      </dsp:nvSpPr>
      <dsp:spPr>
        <a:xfrm>
          <a:off x="0" y="1597068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predlaže nove propise i programe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1635395"/>
        <a:ext cx="3916226" cy="708479"/>
      </dsp:txXfrm>
    </dsp:sp>
    <dsp:sp modelId="{D37E5F20-5237-4726-B7B8-CA56F9306539}">
      <dsp:nvSpPr>
        <dsp:cNvPr id="0" name=""/>
        <dsp:cNvSpPr/>
      </dsp:nvSpPr>
      <dsp:spPr>
        <a:xfrm>
          <a:off x="0" y="2394140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bira je Europski parlament na pet godina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2432467"/>
        <a:ext cx="3916226" cy="708479"/>
      </dsp:txXfrm>
    </dsp:sp>
    <dsp:sp modelId="{5F4BB77E-160B-4FD3-9D8A-5F48DEBD3967}">
      <dsp:nvSpPr>
        <dsp:cNvPr id="0" name=""/>
        <dsp:cNvSpPr/>
      </dsp:nvSpPr>
      <dsp:spPr>
        <a:xfrm>
          <a:off x="0" y="3191212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upravlja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politikama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proračunom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3229539"/>
        <a:ext cx="3916226" cy="708479"/>
      </dsp:txXfrm>
    </dsp:sp>
    <dsp:sp modelId="{EF5BC60A-1813-445C-97E0-C76B6CBACB4C}">
      <dsp:nvSpPr>
        <dsp:cNvPr id="0" name=""/>
        <dsp:cNvSpPr/>
      </dsp:nvSpPr>
      <dsp:spPr>
        <a:xfrm>
          <a:off x="0" y="398828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čuvarica</a:t>
          </a:r>
          <a:r>
            <a:rPr lang="en-US" sz="1700" kern="1200" dirty="0">
              <a:solidFill>
                <a:schemeClr val="tx1"/>
              </a:solidFill>
            </a:rPr>
            <a:t> je </a:t>
          </a:r>
          <a:r>
            <a:rPr lang="en-US" sz="1700" kern="1200" dirty="0" err="1">
              <a:solidFill>
                <a:schemeClr val="tx1"/>
              </a:solidFill>
            </a:rPr>
            <a:t>Ugovora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026612"/>
        <a:ext cx="3916226" cy="708479"/>
      </dsp:txXfrm>
    </dsp:sp>
    <dsp:sp modelId="{8BFCEDFB-DD43-4B25-BA9B-809ED4B7C8C6}">
      <dsp:nvSpPr>
        <dsp:cNvPr id="0" name=""/>
        <dsp:cNvSpPr/>
      </dsp:nvSpPr>
      <dsp:spPr>
        <a:xfrm>
          <a:off x="0" y="4785357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ima sjedište u Bruxellesu i Luxembourgu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823684"/>
        <a:ext cx="3916226" cy="7084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47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prati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zakonodavstvo</a:t>
          </a:r>
          <a:r>
            <a:rPr lang="en-US" sz="1700" b="0" kern="1200" dirty="0">
              <a:solidFill>
                <a:schemeClr val="tx1"/>
              </a:solidFill>
            </a:rPr>
            <a:t> EU-a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8482"/>
        <a:ext cx="4304899" cy="702639"/>
      </dsp:txXfrm>
    </dsp:sp>
    <dsp:sp modelId="{76251A12-CCF7-4C47-8263-EFA408C3CF50}">
      <dsp:nvSpPr>
        <dsp:cNvPr id="0" name=""/>
        <dsp:cNvSpPr/>
      </dsp:nvSpPr>
      <dsp:spPr>
        <a:xfrm>
          <a:off x="0" y="79115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 dirty="0">
              <a:solidFill>
                <a:schemeClr val="tx1"/>
              </a:solidFill>
            </a:rPr>
            <a:t>osigurava da države članice poštuju propise EU-a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829167"/>
        <a:ext cx="4304899" cy="702639"/>
      </dsp:txXfrm>
    </dsp:sp>
    <dsp:sp modelId="{CF2A7349-FD6F-4252-85AD-61C5186BA692}">
      <dsp:nvSpPr>
        <dsp:cNvPr id="0" name=""/>
        <dsp:cNvSpPr/>
      </dsp:nvSpPr>
      <dsp:spPr>
        <a:xfrm>
          <a:off x="0" y="158184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savjetuje nacionalne sudove o tumačenju tih propisa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1619852"/>
        <a:ext cx="4304899" cy="702639"/>
      </dsp:txXfrm>
    </dsp:sp>
    <dsp:sp modelId="{38D475D4-539D-4596-9BBC-8AE7671242F2}">
      <dsp:nvSpPr>
        <dsp:cNvPr id="0" name=""/>
        <dsp:cNvSpPr/>
      </dsp:nvSpPr>
      <dsp:spPr>
        <a:xfrm>
          <a:off x="0" y="237252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izriče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kazne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državama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članicama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koje</a:t>
          </a:r>
          <a:r>
            <a:rPr lang="en-US" sz="1700" b="0" kern="1200" dirty="0">
              <a:solidFill>
                <a:schemeClr val="tx1"/>
              </a:solidFill>
            </a:rPr>
            <a:t> ne </a:t>
          </a:r>
          <a:r>
            <a:rPr lang="en-US" sz="1700" b="0" kern="1200" dirty="0" err="1">
              <a:solidFill>
                <a:schemeClr val="tx1"/>
              </a:solidFill>
            </a:rPr>
            <a:t>poštuju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propise</a:t>
          </a:r>
          <a:r>
            <a:rPr lang="en-US" sz="1700" b="0" kern="1200" dirty="0">
              <a:solidFill>
                <a:schemeClr val="tx1"/>
              </a:solidFill>
            </a:rPr>
            <a:t> EU-a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2410537"/>
        <a:ext cx="4304899" cy="702639"/>
      </dsp:txXfrm>
    </dsp:sp>
    <dsp:sp modelId="{1A46EE3F-EBAE-49BA-B7F2-D3D3A3B2D42A}">
      <dsp:nvSpPr>
        <dsp:cNvPr id="0" name=""/>
        <dsp:cNvSpPr/>
      </dsp:nvSpPr>
      <dsp:spPr>
        <a:xfrm>
          <a:off x="0" y="316321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provjerava jesu li ti propisi u skladu s temeljnim pravima (kao što je sloboda govora ili sloboda tiska)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201222"/>
        <a:ext cx="4304899" cy="702639"/>
      </dsp:txXfrm>
    </dsp:sp>
    <dsp:sp modelId="{5C025595-DB12-4375-8957-7A2E9C9E3075}">
      <dsp:nvSpPr>
        <dsp:cNvPr id="0" name=""/>
        <dsp:cNvSpPr/>
      </dsp:nvSpPr>
      <dsp:spPr>
        <a:xfrm>
          <a:off x="0" y="3953895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kern="1200">
              <a:solidFill>
                <a:schemeClr val="tx1"/>
              </a:solidFill>
            </a:rPr>
            <a:t>sastoji se od jednog suca po državi članici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991906"/>
        <a:ext cx="4304899" cy="702639"/>
      </dsp:txXfrm>
    </dsp:sp>
    <dsp:sp modelId="{E336DEEA-8F31-45DB-B883-3F3802818CA2}">
      <dsp:nvSpPr>
        <dsp:cNvPr id="0" name=""/>
        <dsp:cNvSpPr/>
      </dsp:nvSpPr>
      <dsp:spPr>
        <a:xfrm>
          <a:off x="0" y="4744580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ima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sjedište</a:t>
          </a:r>
          <a:r>
            <a:rPr lang="en-US" sz="1700" b="0" kern="1200" dirty="0">
              <a:solidFill>
                <a:schemeClr val="tx1"/>
              </a:solidFill>
            </a:rPr>
            <a:t> u </a:t>
          </a:r>
          <a:r>
            <a:rPr lang="en-US" sz="1700" b="0" kern="1200" dirty="0" err="1">
              <a:solidFill>
                <a:schemeClr val="tx1"/>
              </a:solidFill>
            </a:rPr>
            <a:t>Luxembourgu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4782591"/>
        <a:ext cx="4304899" cy="7026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provjerava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troši</a:t>
          </a:r>
          <a:r>
            <a:rPr lang="en-US" sz="1800" b="0" kern="1200" dirty="0">
              <a:solidFill>
                <a:schemeClr val="tx1"/>
              </a:solidFill>
            </a:rPr>
            <a:t> li se </a:t>
          </a:r>
          <a:r>
            <a:rPr lang="en-US" sz="1800" b="0" kern="1200" dirty="0" err="1">
              <a:solidFill>
                <a:schemeClr val="tx1"/>
              </a:solidFill>
            </a:rPr>
            <a:t>proračun</a:t>
          </a:r>
          <a:r>
            <a:rPr lang="en-US" sz="1800" b="0" kern="1200" dirty="0">
              <a:solidFill>
                <a:schemeClr val="tx1"/>
              </a:solidFill>
            </a:rPr>
            <a:t> EU-a </a:t>
          </a:r>
          <a:r>
            <a:rPr lang="en-US" sz="1800" b="0" kern="1200" dirty="0" err="1">
              <a:solidFill>
                <a:schemeClr val="tx1"/>
              </a:solidFill>
            </a:rPr>
            <a:t>pravilno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prijavljuje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prijevare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korupciju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druge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nezakonite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aktivnosti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115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savjetuje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kreatore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politika</a:t>
          </a:r>
          <a:r>
            <a:rPr lang="en-US" sz="1800" b="0" kern="1200" dirty="0">
              <a:solidFill>
                <a:schemeClr val="tx1"/>
              </a:solidFill>
            </a:rPr>
            <a:t> EU-a o tome </a:t>
          </a:r>
          <a:r>
            <a:rPr lang="en-US" sz="1800" b="0" kern="1200" dirty="0" err="1">
              <a:solidFill>
                <a:schemeClr val="tx1"/>
              </a:solidFill>
            </a:rPr>
            <a:t>kako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najbolje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iskoristiti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sredstva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iz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proračuna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55720"/>
        <a:ext cx="4182647" cy="898460"/>
      </dsp:txXfrm>
    </dsp:sp>
    <dsp:sp modelId="{F0EC1485-D59A-4587-BBA3-A5E170B387A4}">
      <dsp:nvSpPr>
        <dsp:cNvPr id="0" name=""/>
        <dsp:cNvSpPr/>
      </dsp:nvSpPr>
      <dsp:spPr>
        <a:xfrm>
          <a:off x="0" y="1069026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njegove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članove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imenuje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Vijeće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šestogodišnji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mandat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1117631"/>
        <a:ext cx="4182647" cy="8984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1167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vodi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ekonomsku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monetarnu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politiku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8511"/>
        <a:ext cx="4037242" cy="690312"/>
      </dsp:txXfrm>
    </dsp:sp>
    <dsp:sp modelId="{96B08EC4-E184-402A-B8AE-06B1F3D1D569}">
      <dsp:nvSpPr>
        <dsp:cNvPr id="0" name=""/>
        <dsp:cNvSpPr/>
      </dsp:nvSpPr>
      <dsp:spPr>
        <a:xfrm>
          <a:off x="0" y="777980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upravlja europskom valutom – eurom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815324"/>
        <a:ext cx="4037242" cy="690312"/>
      </dsp:txXfrm>
    </dsp:sp>
    <dsp:sp modelId="{47FE0501-D40E-47EC-9E41-423B2E236FAA}">
      <dsp:nvSpPr>
        <dsp:cNvPr id="0" name=""/>
        <dsp:cNvSpPr/>
      </dsp:nvSpPr>
      <dsp:spPr>
        <a:xfrm>
          <a:off x="0" y="1554793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odgovorna je za održavanje stabilnosti eura i cijena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1592137"/>
        <a:ext cx="4037242" cy="690312"/>
      </dsp:txXfrm>
    </dsp:sp>
    <dsp:sp modelId="{68522F37-124D-4507-9DE5-1B75C78B6420}">
      <dsp:nvSpPr>
        <dsp:cNvPr id="0" name=""/>
        <dsp:cNvSpPr/>
      </dsp:nvSpPr>
      <dsp:spPr>
        <a:xfrm>
          <a:off x="0" y="2331607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utvrđuje kamatne stope za europodručje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2368951"/>
        <a:ext cx="4037242" cy="690312"/>
      </dsp:txXfrm>
    </dsp:sp>
    <dsp:sp modelId="{6EE063DE-7F51-4108-9284-6ADD12F54A5A}">
      <dsp:nvSpPr>
        <dsp:cNvPr id="0" name=""/>
        <dsp:cNvSpPr/>
      </dsp:nvSpPr>
      <dsp:spPr>
        <a:xfrm>
          <a:off x="0" y="3108420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surađuje sa središnjim nacionalnim bankama članica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145764"/>
        <a:ext cx="4037242" cy="690312"/>
      </dsp:txXfrm>
    </dsp:sp>
    <dsp:sp modelId="{9CF11A85-D206-4F40-B8C3-898189EA253A}">
      <dsp:nvSpPr>
        <dsp:cNvPr id="0" name=""/>
        <dsp:cNvSpPr/>
      </dsp:nvSpPr>
      <dsp:spPr>
        <a:xfrm>
          <a:off x="0" y="3885233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ima šest članova koje Vijeće imenuje na osmogodišnji mandat koji se ne može produljiti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922577"/>
        <a:ext cx="4037242" cy="690312"/>
      </dsp:txXfrm>
    </dsp:sp>
    <dsp:sp modelId="{EB4B9D14-D3E8-449B-95FA-9A5E38DB987B}">
      <dsp:nvSpPr>
        <dsp:cNvPr id="0" name=""/>
        <dsp:cNvSpPr/>
      </dsp:nvSpPr>
      <dsp:spPr>
        <a:xfrm>
          <a:off x="0" y="4662046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ima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sjedište</a:t>
          </a:r>
          <a:r>
            <a:rPr lang="en-US" sz="1700" kern="1200" dirty="0">
              <a:solidFill>
                <a:schemeClr val="tx1"/>
              </a:solidFill>
            </a:rPr>
            <a:t> u </a:t>
          </a:r>
          <a:r>
            <a:rPr lang="en-US" sz="1700" kern="1200" dirty="0" err="1">
              <a:solidFill>
                <a:schemeClr val="tx1"/>
              </a:solidFill>
            </a:rPr>
            <a:t>Frankfurtu</a:t>
          </a:r>
          <a:r>
            <a:rPr lang="en-US" sz="1700" kern="1200" dirty="0">
              <a:solidFill>
                <a:schemeClr val="tx1"/>
              </a:solidFill>
            </a:rPr>
            <a:t> (u </a:t>
          </a:r>
          <a:r>
            <a:rPr lang="en-US" sz="1700" kern="1200" dirty="0" err="1">
              <a:solidFill>
                <a:schemeClr val="tx1"/>
              </a:solidFill>
            </a:rPr>
            <a:t>Njemačkoj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4699390"/>
        <a:ext cx="4037242" cy="690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1914.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1918.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1939.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1945.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700" kern="1200"/>
            <a:t>Program Garancija za mlade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700" kern="1200" dirty="0"/>
            <a:t>Europske snage solidarnosti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/>
            <a:t>Besplatan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/>
            <a:t>Zdravstvena skrb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/>
            <a:t>Prava putnika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 dirty="0"/>
            <a:t>Pristup digitalnim pretplatama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 dirty="0"/>
            <a:t>Angažman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/>
            <a:t>Zaštita okoliša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/>
            <a:t>Prava potrošača i sigurnost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/>
            <a:t>Projekti koje financira EU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 dirty="0"/>
            <a:t>EU u svijetu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800" kern="1200" dirty="0"/>
            <a:t>Zeleni plan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800" kern="1200" dirty="0"/>
            <a:t>Digitalizacija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800" kern="1200" dirty="0"/>
            <a:t>Jednakost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Europska</a:t>
          </a:r>
          <a:r>
            <a:rPr lang="en-US" sz="3200" kern="1200" dirty="0"/>
            <a:t> </a:t>
          </a:r>
          <a:r>
            <a:rPr lang="en-US" sz="3200" kern="1200" dirty="0" err="1"/>
            <a:t>godina</a:t>
          </a:r>
          <a:r>
            <a:rPr lang="en-US" sz="3200" kern="1200" dirty="0"/>
            <a:t> </a:t>
          </a:r>
          <a:r>
            <a:rPr lang="en-US" sz="3200" kern="1200" dirty="0" err="1"/>
            <a:t>mladih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268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glas</a:t>
          </a:r>
          <a:r>
            <a:rPr lang="en-US" sz="1800" b="0" kern="1200" dirty="0">
              <a:solidFill>
                <a:schemeClr val="tx1"/>
              </a:solidFill>
            </a:rPr>
            <a:t> je </a:t>
          </a:r>
          <a:r>
            <a:rPr lang="en-US" sz="1800" b="0" kern="1200" dirty="0" err="1">
              <a:solidFill>
                <a:schemeClr val="tx1"/>
              </a:solidFill>
            </a:rPr>
            <a:t>europskih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građana</a:t>
          </a:r>
          <a:endParaRPr lang="en-US" sz="1800" b="0" kern="1200" dirty="0">
            <a:solidFill>
              <a:schemeClr val="tx1"/>
            </a:solidFill>
          </a:endParaRPr>
        </a:p>
      </dsp:txBody>
      <dsp:txXfrm>
        <a:off x="38799" y="39067"/>
        <a:ext cx="4613826" cy="717200"/>
      </dsp:txXfrm>
    </dsp:sp>
    <dsp:sp modelId="{4FE1037A-DEA2-4953-80B1-C4AB23FF5CB3}">
      <dsp:nvSpPr>
        <dsp:cNvPr id="0" name=""/>
        <dsp:cNvSpPr/>
      </dsp:nvSpPr>
      <dsp:spPr>
        <a:xfrm>
          <a:off x="0" y="809256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sastoji</a:t>
          </a:r>
          <a:r>
            <a:rPr lang="en-US" sz="1800" b="0" kern="1200" dirty="0">
              <a:solidFill>
                <a:schemeClr val="tx1"/>
              </a:solidFill>
            </a:rPr>
            <a:t> se od </a:t>
          </a:r>
          <a:r>
            <a:rPr lang="en-US" sz="1800" b="0" kern="1200" dirty="0" err="1">
              <a:solidFill>
                <a:schemeClr val="tx1"/>
              </a:solidFill>
            </a:rPr>
            <a:t>članova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iz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svih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zemalja</a:t>
          </a:r>
          <a:r>
            <a:rPr lang="en-US" sz="1800" b="0" kern="1200" dirty="0">
              <a:solidFill>
                <a:schemeClr val="tx1"/>
              </a:solidFill>
            </a:rPr>
            <a:t> EU-a </a:t>
          </a:r>
          <a:r>
            <a:rPr lang="en-US" sz="1800" b="0" kern="1200" dirty="0" err="1">
              <a:solidFill>
                <a:schemeClr val="tx1"/>
              </a:solidFill>
            </a:rPr>
            <a:t>koje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izravno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biraju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građani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svakih</a:t>
          </a:r>
          <a:r>
            <a:rPr lang="en-US" sz="1800" b="0" kern="1200" dirty="0">
              <a:solidFill>
                <a:schemeClr val="tx1"/>
              </a:solidFill>
            </a:rPr>
            <a:t> pet </a:t>
          </a:r>
          <a:r>
            <a:rPr lang="en-US" sz="1800" b="0" kern="1200" dirty="0" err="1">
              <a:solidFill>
                <a:schemeClr val="tx1"/>
              </a:solidFill>
            </a:rPr>
            <a:t>godina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848055"/>
        <a:ext cx="4613826" cy="717200"/>
      </dsp:txXfrm>
    </dsp:sp>
    <dsp:sp modelId="{07C6446F-ECCD-4CA1-8344-080591932ED6}">
      <dsp:nvSpPr>
        <dsp:cNvPr id="0" name=""/>
        <dsp:cNvSpPr/>
      </dsp:nvSpPr>
      <dsp:spPr>
        <a:xfrm>
          <a:off x="0" y="1618244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raspravlja o novim propisima koje predlaže Europska komisija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1657043"/>
        <a:ext cx="4613826" cy="717200"/>
      </dsp:txXfrm>
    </dsp:sp>
    <dsp:sp modelId="{715891AF-FC43-40E9-9BA1-84AAEC706364}">
      <dsp:nvSpPr>
        <dsp:cNvPr id="0" name=""/>
        <dsp:cNvSpPr/>
      </dsp:nvSpPr>
      <dsp:spPr>
        <a:xfrm>
          <a:off x="0" y="2427232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</a:rPr>
            <a:t>izmjenjuje (ako je to potrebno) i odobrava te propise zajedno s Vijećem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2466031"/>
        <a:ext cx="4613826" cy="717200"/>
      </dsp:txXfrm>
    </dsp:sp>
    <dsp:sp modelId="{1BA08AB3-DFE7-4294-97EA-0DE79AB5366F}">
      <dsp:nvSpPr>
        <dsp:cNvPr id="0" name=""/>
        <dsp:cNvSpPr/>
      </dsp:nvSpPr>
      <dsp:spPr>
        <a:xfrm>
          <a:off x="0" y="3236219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izabire predsjednika Europske komisije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3275018"/>
        <a:ext cx="4613826" cy="717200"/>
      </dsp:txXfrm>
    </dsp:sp>
    <dsp:sp modelId="{C9254F1F-409A-4C00-BAEE-417CE0DBBEC0}">
      <dsp:nvSpPr>
        <dsp:cNvPr id="0" name=""/>
        <dsp:cNvSpPr/>
      </dsp:nvSpPr>
      <dsp:spPr>
        <a:xfrm>
          <a:off x="0" y="4045207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odobrava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proračun</a:t>
          </a:r>
          <a:r>
            <a:rPr lang="en-US" sz="1800" b="0" kern="1200" dirty="0">
              <a:solidFill>
                <a:schemeClr val="tx1"/>
              </a:solidFill>
            </a:rPr>
            <a:t> EU-a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4084006"/>
        <a:ext cx="4613826" cy="717200"/>
      </dsp:txXfrm>
    </dsp:sp>
    <dsp:sp modelId="{394A40C5-2767-41BB-851C-AE743E22805B}">
      <dsp:nvSpPr>
        <dsp:cNvPr id="0" name=""/>
        <dsp:cNvSpPr/>
      </dsp:nvSpPr>
      <dsp:spPr>
        <a:xfrm>
          <a:off x="0" y="4854195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održava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najmanje</a:t>
          </a:r>
          <a:r>
            <a:rPr lang="en-US" sz="1800" b="0" kern="1200" dirty="0">
              <a:solidFill>
                <a:schemeClr val="tx1"/>
              </a:solidFill>
            </a:rPr>
            <a:t> 6 </a:t>
          </a:r>
          <a:r>
            <a:rPr lang="en-US" sz="1800" b="0" kern="1200" dirty="0" err="1">
              <a:solidFill>
                <a:schemeClr val="tx1"/>
              </a:solidFill>
            </a:rPr>
            <a:t>zasjedanja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godišnje</a:t>
          </a:r>
          <a:r>
            <a:rPr lang="en-US" sz="1800" b="0" kern="1200" dirty="0">
              <a:solidFill>
                <a:schemeClr val="tx1"/>
              </a:solidFill>
            </a:rPr>
            <a:t> u </a:t>
          </a:r>
          <a:r>
            <a:rPr lang="en-US" sz="1800" b="0" kern="1200" dirty="0" err="1">
              <a:solidFill>
                <a:schemeClr val="tx1"/>
              </a:solidFill>
            </a:rPr>
            <a:t>Bruxellesu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Belgiji</a:t>
          </a:r>
          <a:r>
            <a:rPr lang="en-US" sz="1800" b="0" kern="1200" dirty="0">
              <a:solidFill>
                <a:schemeClr val="tx1"/>
              </a:solidFill>
            </a:rPr>
            <a:t>), a 12 u </a:t>
          </a:r>
          <a:r>
            <a:rPr lang="en-US" sz="1800" b="0" kern="1200" dirty="0" err="1">
              <a:solidFill>
                <a:schemeClr val="tx1"/>
              </a:solidFill>
            </a:rPr>
            <a:t>Strasbourgu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Francuskoj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799" y="4892994"/>
        <a:ext cx="4613826" cy="717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okuplja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čelnike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zemalja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vlada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svih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država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članica</a:t>
          </a:r>
          <a:r>
            <a:rPr lang="en-US" sz="1800" b="0" kern="1200" dirty="0">
              <a:solidFill>
                <a:schemeClr val="tx1"/>
              </a:solidFill>
            </a:rPr>
            <a:t> EU-a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utvrđuje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glavne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prioritete</a:t>
          </a:r>
          <a:r>
            <a:rPr lang="en-US" sz="1800" b="0" kern="1200" dirty="0">
              <a:solidFill>
                <a:schemeClr val="tx1"/>
              </a:solidFill>
            </a:rPr>
            <a:t> EU-a </a:t>
          </a:r>
          <a:r>
            <a:rPr lang="en-US" sz="1800" b="0" kern="1200" dirty="0" err="1">
              <a:solidFill>
                <a:schemeClr val="tx1"/>
              </a:solidFill>
            </a:rPr>
            <a:t>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smjerove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njegovih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politika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hr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european-union/topics/trade_hr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c.europa.eu/esf/main.jsp?catId=46&amp;langId=hr&amp;keywords=&amp;theme=0&amp;country=0&amp;list=1" TargetMode="External"/><Relationship Id="rId5" Type="http://schemas.openxmlformats.org/officeDocument/2006/relationships/hyperlink" Target="https://ec.europa.eu/regional_policy/hr/projects/" TargetMode="External"/><Relationship Id="rId4" Type="http://schemas.openxmlformats.org/officeDocument/2006/relationships/hyperlink" Target="https://cinea.ec.europa.eu/life/life-european-countries_hr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hr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hr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ima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službena jezika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bugarski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hrvatski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engleski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francuski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njemački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mađarski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talijanski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latvijski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litavski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malteški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španjolski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švedski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Govorite li koji jezik EU-a osim svojeg materinskog?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Razumijete li kad vam netko na drugom jeziku EU-a kaže „hvala”?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ima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službena jezika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iz različitih jezičnih porodica: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Germanski jezici: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danski, njemački, engleski, nizozemski i švedski.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Romanski jezici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španjolski, francuski, talijanski, portugalski i rumunjski.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Slavenski jezici: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bugarski, češki, hrvatski, poljski, slovački i slovenski.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Jezici EU-a koji ne pripadaju nijednoj od tih triju porodica: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estonski i finski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litavski i latvijski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mađarski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malteški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osnovana je kako bi se stalo na kraj čestim krvavim ratovima među susjednim zemljama, koji su kulminirali Drugim svjetskim ratom.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1950. Europska zajednica za ugljen i čelik počela je ekonomski i politički ujedinjavati europske zemlje kako bi osigurala trajan mir.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Zemlje koje su utemeljile Europsku uniju su: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Njemačka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Francuska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Luksemburg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Nizozemska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Europski narodi nisu uvijek živjeli u miru. Europsku su povijest obilježili mnogi ratovi.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20. stoljeću vodila su se dva svjetska rata: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Prvi svjetski rat od 1914. do 1918.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Drugi svjetski rat od 1939. do 1945.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Unatoč povremenim nesuglasicama među njegovim članicama, temeljna načela EU-a nisu se mijenjala posljednjih 70 godina. Sprečavanje budućih sukoba jedan je od ciljeva koji je doveo do stvaranja Europske unije.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Zahvaljujući neumornom promicanju mira, demokracije i ljudskih prava u Europi i svijetu Europska unija je 2012. dobila Nobelovu nagradu za mir.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Glavni koraci prema stvaranju Europske unije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razdoblju od 1945. do 1950. neki su europski političari, među kojima su bili Robert Schuman, Simone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Adenauer započeli postupak stvaranja Europske unije u kojoj danas živimo.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1950. –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deklaracija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Robert Schuman (tadašnji francuski ministar vanjskih poslova) 9. svibnja 1950. predložio je da se proizvodnjom ugljena i čelika, sirovina koje su se upotrebljavale u pripremama za rat, upravlja zajednički kako se nijedna zemlja ne bi mogla potajno naoružavati i okrenuti protiv drugih. Jedan je od njegovih najpoznatijih citata: „Europa se neće stvoriti odjednom ni prema jednom jedinstvenom planu. Izgradit će se konkretnim postignućima koja će prvo stvoriti istinsku solidarnost”.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1951. – začetak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 zajednice za ugljen i čelik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Belgija, Francuska, Njemačka, Italija, Luksemburg i Nizozemska dogovorili su se da će ujediniti svoje industrije ugljena i čelika.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Ugovor iz Rima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Šest zemalja osnivačica odlučilo je proširiti suradnju na druge gospodarske sektore te su osnovane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ekonomska zajednica (EEZ)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zajednica za atomsku energiju (Euratom)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Ugovor iz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Zajednici se s vremenom pridružilo još zemalja, a Ugovor iz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označio je začetak današnje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 unije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politička i gospodarska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 kontrola na granicama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između zemalja koje su dio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schengenskog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područja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(1995.)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jedinstvena valuta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zemljama koje su uvele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jedinstveno tržište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stvoreno je kako bi se osiguralo slobodno kretanje robe, usluga, kapitala i osoba u EU-u. EU je uklonio tehničke, pravne i birokratske prepreke kako bi građanima i poduzećima omogućio slobodno trgovanje i poslovanje u cijelom EU-u. </a:t>
            </a:r>
            <a:b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 27 država članica EU-a članice europskog jedinstvenog tržišta su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Lihtenštajn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Norveška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Švicarska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1995. –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Schengenskim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sporazumom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ukinute su sve granične kontrole među sedam zemalja koje su ga potpisale.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2002.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postaje službena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valuta u 12 država članica EU-a.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2004.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najveće širenje Europske unije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smislu veličine područja, broja država članica i ukupnog stanovništva. EU-u je pristupilo deset novih zemalja: Cipar, Češka, Estonija, Latvija, Litva, Mađarska, Malta, Poljska, Slovačka i Slovenija. To proširenje značilo je ponovno ujedinjenje Europe, koju su pola stoljeća razdvajali željezna zavjesa i hladni rat.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Ugovorom iz Lisabona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uvedena je nova struktura kojom se EU-u daje veća uloga u svijetu, kao i veća važnost glasovima građana i nacionalnih vlada.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2020. –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paket za gospodarski oporavak, zamišljen kao potpora zemljama EU-a koje je pogodila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bolesti COVID-19. Cilj mu je ojačati Europu i preobraziti gospodarstva i društva EU-a na dobrobit sviju.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vremenom se sve više zemalja pridruživalo Europskom projektu.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Uspostavom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schengenskog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područja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1995. zemlje EU-a obustavile su kontrole na svojim granicama.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Građani EU-a mogu se slobodno kretati na tom području.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područje čine 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zemlje EU-a (Austrija, Belgija, Češka, Danska, Estonija, Finska, Francuska, Grčka,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Hrvatska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hr-H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Irska, Italija, Latvija, Litva, Luksemburg, Mađarska, Malta, Nizozemska, Njemačka, Poljska, Portugal, Slovačka, Slovenija, Španjolska, Švedska) i četiri zemlje izvan EU-a (Island, Lihtenštajn, Norveška i Švicarska).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je zamijenio bivše nacionalne valute i trenutačno ga upotrebljava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27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država članica EU-a: Austrija, Belgija, Cipar, Estonija, Finska, Francuska, Grčka,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Hrvatska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hr-HR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Italija, Latvija, Litva, Luksemburg, Malta, Nizozemska, Njemačka, Portugal, Slovačka, Slovenija i Španjolska.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Garancija za mlade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zamišljen je kao potpora mladima da nastave obrazovanje ili steknu vještine koje će im pomoći da pronađu posao.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Stranice za poslovnu mobilnost EURES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mladima pomažu da počnu tražiti posao, pripravništvo ili naukovanje u drugoj državi članici EU-a. Osim toga, na tim stranicama poslodavci traže potencijalne zaposlenike iz drugih država članica.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programu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mogu sudjelovati i mladi i odrasli iz država članica i iz zemalja izvan EU-a. Taj program omogućuje im da studiraju, osposobljavaju se ili sudjeluju u razmjenama mladih u nekoj od 33 zemlje u Europi i šire.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 snage solidarnosti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mladim odraslim osobama nudi prilike da volontiraju u inozemstvu (ili u svojoj zemlji) i angažiraju se oko teme koja im je važna. To vrijedno iskustvo omogućuje im da razviju svoje vještine i kompetencije.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Saznajte više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Rad i učenje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inicijativa Europske unije koja osamnaestogodišnjacima nudi priliku da putujući upoznaju Europu.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 ste u inozemstvu,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svoj mobitel možete koristiti kao kod kuće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bez plaćanja dodatnih naknada.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 vam otkažu let ili vožnju autobusom, vlakom ili brodom, dobit ćete povrat novca jer ste zaštićeni nizom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prava putnika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hitnim slučajevima možete dobiti zdravstvenu skrb u bilo kojoj zemlji EU-a zahvaljujući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europskoj kartici zdravstvenog osiguranja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putovanju možete nastaviti gledati svoje najdraže serije jer vam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jamči neometan pristup digitalnom sadržaju na koji ste pretplaćeni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 se angažirati: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oblikovanju Europe možete pridonijeti na različite načine: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glasanjem na izborima za Europski parlament: u većini država članica EU-a dobna granica za glasanje je 18, u Grčkoj 17, a u Austriji i Malti 16 godina Belgija i Njemačka nedavno su spustile dobnu granicu za glasanje na europskim izborima na 16 godina.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pokretanjem ili podupiranjem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europskih građanskih inicijativa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kojima se EU poziva da predloži nove propise o određenom pitanju u svojoj nadležnosti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sudjelovanjem u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dijalozima s građanima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koji se održavaju u cijelom EU-u, a na kojima možete s predstavnicima EU-a raspravljati o europskim pitanjima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Zaštita okoliša: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Borba protiv klimatskih promjena jedan je od prioriteta EU-a. Sve države članice složile su se da bi do 2030. trebale: drastično smanjiti emisije stakleničkih plinova i potrošnju energije te proizvoditi više energije iz obnovljivih izvora (kao što su vjetar, sunce ili voda).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mreža zaštićenih područja u EU-u. Ona štiti oko 2000 životinjskih i biljnih vrsta te 230 tipova staništa u EU-u. Više informacija pronađite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EU-ov program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služi za financiranje projekata za zaštitu okoliša i borbu protiv klimatskih promjena. Više o projektima koji se provode u vašoj zemlji doznajte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https://cinea.ec.europa.eu/life/life-european-countries_hr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Prava i sigurnost potrošača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Proizvodi kao što su hrana, igračke i kozmetika moraju ispunjavati stroge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sigurnosne zahtjeve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prije nego što se mogu prodavati unutar EU-a. Prema propisima EU-a imate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jamstvo od najmanje dvije godine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kupljenu robu široke potrošnje, a ako se predomislite, kupljeno imate pravo i vratiti u roku od 14 dana.</a:t>
            </a:r>
            <a:r>
              <a:rPr lang="fr-B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Osim toga, zahvaljujući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Općoj uredbi EU-a o zaštiti podataka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privatnost potrošača stalno je zaštićena. EU predano radi i na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suzbijanju širenja dezinformacija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Projekti koje financira 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Europska unija pomaže poboljšati živote ljudi na sljedeće načine: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podupire otvaranje radnih mjesta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 novu infrastrukturu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financira znanstvena istraživanja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modernizira javne ustanove kao što su škole i bolnice.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 informacija: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u svijetu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je potpisao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trgovinske sporazume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mnogim svjetskim zemljama, što im olakšava zajedničko poslovanje. Više informacija možete pronaći ovdje: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provodi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humanitarne projekte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kako bi ugroženim osobama osigurao hranu, smještaj, zdravstvenu skrb i obrazovanje,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slučaju katastrofa EU može pružati pomoć i potporu putem koordiniranog sustava pod nazivom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Mehanizam za civilnu zaštitu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 pomoć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europskog zelenog plana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namjerava smanjiti svoje emisije i do 2050. postati prvi klimatski neutralan kontinent. Saznajte više o zelenom planu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kampanja čiji su ciljevi: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pojasniti građanima što EU poduzima kako bi ponovno ojačao gospodarstvo nakon krize uzrokovane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pandemijom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bolesti COVID-19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povećati otpornost EU-a i njegovu pripravnost na buduće događaje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učiniti EU sigurnijim, zelenijim, zdravijim, digitaliziranim i ravnopravnijim.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Digitalizacija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nastoji osigurati pristup internetu za sve svoje stanovnike (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inicijativa Wifi4EU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ali i zaštititi djecu i mlade dok koriste internet ili mobilne tehnologije (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Bolji internet za djecu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Ravnopravnost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radi na postizanju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Unije ravnopravnosti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odnosno na tome da svima osigura kvalitetu života i mogućnosti za napredak neovisno o spolu, rasnom ili etničkom podrijetlu, vjeri i uvjerenju, invaliditetu, dobi ili seksualnoj orijentaciji. S tim ciljem EU uvodi mehanizme, politike i mjere kojima suzbija strukturnu diskriminaciju i stereotipe koji su često prisutni u našim društvima.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 informacija: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Prioriteti Europske komisije | Europska komisija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24.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veljače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dočekala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potresna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vijest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vrijednosti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Budući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izgrađena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vladavini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zlodjela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događaju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granici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podsjećaju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razloge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zbog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EU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osnovan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EU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krizu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reagirao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ujedinjeno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snažno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brzo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izazove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prethodne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https://ec.europa.eu/info/strategy/priorities-2019-2024/stronger-europe-world/eu-solidarity-ukraine_hr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Europska godina mladih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2022. je Europska godina mladih. U okviru te inicijative promicale su se mogućnosti koje se nude mladima, a njih se poticalo da budu aktivni, angažirani građani. Cilj je bio mladima pružiti više kvalitetnih mogućnosti za napredak. Više informacija o ishodima te inicijative: </a:t>
            </a: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Što je Europska godina mladih? </a:t>
            </a:r>
            <a:r>
              <a:rPr lang="hr-HR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|Europski portal za mlade (europa.eu)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Primjeri tema: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ljudska prava (npr. prava LGBTI osoba)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okoliš (npr. klimatske promjene)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zapošljavanje (npr. kako pronaći posao nakon studija)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mladi (npr. prilike za mlade)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socijalna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uključivost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(npr. rodna ravnopravnost)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obrazovanje (npr. kako studirati u drugoj zemlji / kako financirati studij nakon srednje škole)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zdravlje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europarl.europa.eu, službenu stranicu Europskog parlamenta.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consilium.europa.eu, službenu stranicu Vijeća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consilium.europa.eu, službenu stranicu Vijeća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ec.europa.eu, službenu stranicu Europske komisije.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curia.europa.eu, službenu stranicu Suda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eca.europa.eu, službenu stranicu Europskog revizorskog suda.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ecb.europa.eu, službenu stranicu Europske središnje banke.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 da Verona, „Otmica Europe”, oko 1470., ulje na topoli,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slici je prikazano kako Zeus u tijelu bijelog bika otima feničku princezu Europu i odnosi je s otoka Krete. Prema jednoj od teorija kontinent Europa dobio je ime po toj princezi.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Što je to Europa?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Jedan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šest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svjetskih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kontinenata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Obuhvaća 44 zemlje.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 više od 700 milijuna stanovnika.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Što je Europska unija?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je gospodarska i politička unija 27 europskih zemalja, takozvanih država članica, koje su se odlučile udružiti kako bi zajedno izgradile bolju budućnost.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 otprilike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milijuna stanovnika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svojim građanima olakšava da zajedno žive, rade i putuju u druge države članice.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Važne faze u stvaranju moderne Europe uključuju: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osnivanje starog Rima i stare Grčke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temelja europske demokracije, vlade i kulture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reformaciju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koja je u 16. i 17. stoljeću promijenila europski pristup religiji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prosvjetiteljstvo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intelektualni, politički i ideološki pokret iz 18. stoljeća u kojem su se veličali logika i razum te su postavljeni temelji suvremene znanosti i politike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nastanak parlamentarizma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 kojem se temelje suvremene europske vlade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razvoj socijalnih prava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19. i 20. stoljeću, zahvaljujući kojima europski građani danas uživaju sigurnost u poslovnom i privatnom životu.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Picasso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španjolski umjetnik, poznat kao suosnivač kubizma (uz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Georgesa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Vjerojatno znate za njegova dva najpoznatija djela – „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 „Gospođice iz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Avignona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Beethoven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njemački skladatelj i pijanist poznat po simfonijama. Beethoven je bio ključna figura u prijelazu s klasicizma na romantizam u zapadnjačkoj glazbi. On je skladao „Odu radosti”, koja je kasnije postala europska himna.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taj češki slikar i ilustrator jedan je od predstavnika pravca art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nouveau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ili secesije. Među njegovim su najpoznatijim slikama „Voće” (1897.) i „Slavenska epopeja” (1910. – 1928.), na kojima je prikazana povijest svih slavenskih naroda.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bila je švedska slikarica. Njezine apstraktne slike na temu duhovnosti, životnih ciklusa, spirala, geometrije i teorije boja smatraju se jednima od najranijih apstraktnih djela u zapadnoj umjetnosti.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austrijski romanopisac, dramaturg, novinar i biograf. Možda ste čuli za jedno od njegovih najpoznatijih djela, „Kraljevska igra i druge priče” (1941.). To je zbirka pet genijalnih i kreativnih psiholoških trilera.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Szymborska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poljska pjesnikinja, esejistkinja i prevoditeljica kojoj je 1996. dodijeljena Nobelova nagrada za književnost. Jedna je od njezinih najpoznatijih zbirki pjesama „Vidik sa zrnom pijeska”.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Beauvoir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bila je francuska spisateljica, filozofkinja i esejistkinja. Jedno je od njezinih najpoznatijih djela autobiografski roman „Uspomene dobro odgojene djevojke” (1958.), u kojem je opisala svoje djetinjstvo.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bila je mađarska spisateljica, autorica drama, eseja, studija, memoara, poezije i dječje književnosti. Njezin roman pod naslovom „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(Vrata) objavljen je 1987. te je jedno od njezinih djela koja su u svijetu najpoznatija.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Koje još europske umjetnike znate?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Svaka zemlja EU-a ima vlastitu kulturu, jezik(e) i tradicije. No sve one imaju i zajedničke vrijednosti koje moraju poštovati žele li biti dio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Ljudsko dostojanstvo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Sloboda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Jednakost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Vladavina prava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Ljudska prava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Koja je od europskih vrijednosti za vas najvažnija i zašto?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6.jpg"/><Relationship Id="rId5" Type="http://schemas.openxmlformats.org/officeDocument/2006/relationships/image" Target="../media/image84.jpg"/><Relationship Id="rId10" Type="http://schemas.openxmlformats.org/officeDocument/2006/relationships/hyperlink" Target="https://europa.eu/learning-corner/home_hr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hyperlink" Target="https://europa.eu/european-union/contact/social-networks_h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hr" TargetMode="External"/><Relationship Id="rId5" Type="http://schemas.openxmlformats.org/officeDocument/2006/relationships/hyperlink" Target="file:///\\net1.cec.eu.int\COMM\A\A2\A2%20(OLD%20c1)\1%20YOUNG%20PEOPLE%20TEAM%202017%20onwards\2.%20COMM%20MATERIALS%20for%20young%20people\EU%20in%20a%20Nutshell%20power%20point\2021-22%20Revision\translations\europa.eu\european-union\contact_hr" TargetMode="External"/><Relationship Id="rId4" Type="http://schemas.openxmlformats.org/officeDocument/2006/relationships/hyperlink" Target="https://europa.eu/european-union/contact_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UKRATKO O EU-u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SLUŽBENA JEZIKA EU-a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273279015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641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SKUPINE JEZIKA EUROPSKE UNIJE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299410" y="2019636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EUROPSKI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46364" y="1720840"/>
            <a:ext cx="50512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5400" b="1" dirty="0">
                <a:solidFill>
                  <a:prstClr val="white"/>
                </a:solidFill>
              </a:rPr>
              <a:t>KOJE SU ZEMLJE UTEMELJILE EUROPSKU UNIJU I ZAŠTO?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RATA DO MIRA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02304578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1300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RATA DO MIRA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Mir je bio </a:t>
            </a:r>
            <a:r>
              <a:rPr lang="en-US" b="1" dirty="0" err="1">
                <a:solidFill>
                  <a:srgbClr val="00B0F0"/>
                </a:solidFill>
              </a:rPr>
              <a:t>jedan</a:t>
            </a:r>
            <a:r>
              <a:rPr lang="en-US" b="1" dirty="0">
                <a:solidFill>
                  <a:srgbClr val="00B0F0"/>
                </a:solidFill>
              </a:rPr>
              <a:t> od </a:t>
            </a:r>
            <a:r>
              <a:rPr lang="en-US" b="1" dirty="0" err="1">
                <a:solidFill>
                  <a:srgbClr val="00B0F0"/>
                </a:solidFill>
              </a:rPr>
              <a:t>ciljeva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koji</a:t>
            </a:r>
            <a:r>
              <a:rPr lang="en-US" b="1" dirty="0">
                <a:solidFill>
                  <a:srgbClr val="00B0F0"/>
                </a:solidFill>
              </a:rPr>
              <a:t> je </a:t>
            </a:r>
            <a:r>
              <a:rPr lang="en-US" b="1" dirty="0" err="1">
                <a:solidFill>
                  <a:srgbClr val="00B0F0"/>
                </a:solidFill>
              </a:rPr>
              <a:t>doveo</a:t>
            </a:r>
            <a:r>
              <a:rPr lang="en-US" b="1" dirty="0">
                <a:solidFill>
                  <a:srgbClr val="00B0F0"/>
                </a:solidFill>
              </a:rPr>
              <a:t> do </a:t>
            </a:r>
            <a:r>
              <a:rPr lang="en-US" b="1" dirty="0" err="1">
                <a:solidFill>
                  <a:srgbClr val="00B0F0"/>
                </a:solidFill>
              </a:rPr>
              <a:t>stvaranja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Europske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unije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EU je 2012. </a:t>
            </a:r>
            <a:r>
              <a:rPr lang="pl-PL" b="1" dirty="0" err="1">
                <a:solidFill>
                  <a:srgbClr val="00B0F0"/>
                </a:solidFill>
              </a:rPr>
              <a:t>dobio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nagradu</a:t>
            </a:r>
            <a:r>
              <a:rPr lang="pl-PL" b="1" dirty="0">
                <a:solidFill>
                  <a:srgbClr val="00B0F0"/>
                </a:solidFill>
              </a:rPr>
              <a:t> za mir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74531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3" y="887258"/>
            <a:ext cx="845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Europska</a:t>
            </a:r>
            <a:r>
              <a:rPr lang="pl-PL" dirty="0"/>
              <a:t> </a:t>
            </a:r>
            <a:r>
              <a:rPr lang="pl-PL" dirty="0" err="1"/>
              <a:t>zajednica</a:t>
            </a:r>
            <a:r>
              <a:rPr lang="pl-PL" dirty="0"/>
              <a:t> za </a:t>
            </a:r>
            <a:r>
              <a:rPr lang="pl-PL" dirty="0" err="1"/>
              <a:t>ugljen</a:t>
            </a:r>
            <a:r>
              <a:rPr lang="pl-PL" dirty="0"/>
              <a:t> i </a:t>
            </a:r>
            <a:r>
              <a:rPr lang="pl-PL" dirty="0" err="1"/>
              <a:t>čelik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1950.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917" y="4278434"/>
            <a:ext cx="1429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deklaracija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5583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Ugovor</a:t>
            </a:r>
            <a:r>
              <a:rPr lang="fr-BE" dirty="0"/>
              <a:t> </a:t>
            </a:r>
            <a:r>
              <a:rPr lang="fr-BE" dirty="0" err="1"/>
              <a:t>iz</a:t>
            </a:r>
            <a:r>
              <a:rPr lang="fr-BE" dirty="0"/>
              <a:t> Rima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78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79688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Ugovor</a:t>
            </a:r>
            <a:r>
              <a:rPr lang="fr-BE" dirty="0"/>
              <a:t> </a:t>
            </a:r>
            <a:r>
              <a:rPr lang="fr-BE" dirty="0" err="1"/>
              <a:t>iz</a:t>
            </a:r>
            <a:r>
              <a:rPr lang="fr-BE" dirty="0"/>
              <a:t> </a:t>
            </a:r>
            <a:r>
              <a:rPr lang="fr-BE" dirty="0" err="1"/>
              <a:t>Maastrichta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651419" y="4038732"/>
            <a:ext cx="129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1993.</a:t>
            </a:r>
          </a:p>
          <a:p>
            <a:pPr algn="ctr"/>
            <a:r>
              <a:rPr lang="fr-BE" dirty="0" err="1"/>
              <a:t>jedinstveno</a:t>
            </a:r>
            <a:r>
              <a:rPr lang="fr-BE" dirty="0"/>
              <a:t> </a:t>
            </a:r>
            <a:r>
              <a:rPr lang="fr-BE" dirty="0" err="1"/>
              <a:t>tržište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1995.</a:t>
            </a:r>
          </a:p>
          <a:p>
            <a:pPr algn="ctr"/>
            <a:r>
              <a:rPr lang="fr-BE" dirty="0" err="1"/>
              <a:t>Schengenski</a:t>
            </a:r>
            <a:r>
              <a:rPr lang="fr-BE" dirty="0"/>
              <a:t> </a:t>
            </a:r>
            <a:r>
              <a:rPr lang="fr-BE" dirty="0" err="1"/>
              <a:t>sporazum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430019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2004.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5875322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STVARANJE EUROPSKE UNIJE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18114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1691261"/>
            <a:ext cx="137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proširenje</a:t>
            </a:r>
            <a:r>
              <a:rPr lang="fr-BE" dirty="0"/>
              <a:t> </a:t>
            </a:r>
            <a:r>
              <a:rPr lang="fr-BE" dirty="0" err="1"/>
              <a:t>prema</a:t>
            </a:r>
            <a:r>
              <a:rPr lang="fr-BE" dirty="0"/>
              <a:t> </a:t>
            </a:r>
            <a:r>
              <a:rPr lang="fr-BE" dirty="0" err="1"/>
              <a:t>istoku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2007.</a:t>
            </a:r>
          </a:p>
          <a:p>
            <a:pPr algn="ctr"/>
            <a:r>
              <a:rPr lang="en-IE" dirty="0" err="1"/>
              <a:t>Ugovor</a:t>
            </a:r>
            <a:r>
              <a:rPr lang="en-IE" dirty="0"/>
              <a:t> </a:t>
            </a:r>
            <a:r>
              <a:rPr lang="en-IE" dirty="0" err="1"/>
              <a:t>iz</a:t>
            </a:r>
            <a:r>
              <a:rPr lang="en-IE" dirty="0"/>
              <a:t> </a:t>
            </a:r>
            <a:r>
              <a:rPr lang="en-IE" dirty="0" err="1"/>
              <a:t>Lisabona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2020.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57" y="1485594"/>
            <a:ext cx="137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1945.</a:t>
            </a:r>
          </a:p>
          <a:p>
            <a:pPr algn="ctr"/>
            <a:r>
              <a:rPr lang="en-IE" dirty="0" err="1"/>
              <a:t>kraj</a:t>
            </a:r>
            <a:r>
              <a:rPr lang="en-IE" dirty="0"/>
              <a:t> </a:t>
            </a:r>
            <a:r>
              <a:rPr lang="en-IE" dirty="0" err="1"/>
              <a:t>Drugog</a:t>
            </a:r>
            <a:r>
              <a:rPr lang="en-IE" dirty="0"/>
              <a:t> </a:t>
            </a:r>
            <a:r>
              <a:rPr lang="en-IE" dirty="0" err="1"/>
              <a:t>svjetskog</a:t>
            </a:r>
            <a:r>
              <a:rPr lang="en-IE" dirty="0"/>
              <a:t> rata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95796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7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sz="1400" b="1" dirty="0" err="1">
                <a:solidFill>
                  <a:prstClr val="white"/>
                </a:solidFill>
              </a:rPr>
              <a:t>Belgija</a:t>
            </a:r>
            <a:r>
              <a:rPr lang="pl-PL" sz="1400" b="1" dirty="0">
                <a:solidFill>
                  <a:prstClr val="white"/>
                </a:solidFill>
              </a:rPr>
              <a:t>, </a:t>
            </a:r>
            <a:r>
              <a:rPr lang="pl-PL" sz="1400" b="1" dirty="0" err="1">
                <a:solidFill>
                  <a:prstClr val="white"/>
                </a:solidFill>
              </a:rPr>
              <a:t>Njemačka</a:t>
            </a:r>
            <a:r>
              <a:rPr lang="pl-PL" sz="1400" b="1" dirty="0">
                <a:solidFill>
                  <a:prstClr val="white"/>
                </a:solidFill>
              </a:rPr>
              <a:t>, Francuska, </a:t>
            </a:r>
            <a:r>
              <a:rPr lang="pl-PL" sz="1400" b="1" dirty="0" err="1">
                <a:solidFill>
                  <a:prstClr val="white"/>
                </a:solidFill>
              </a:rPr>
              <a:t>Italija</a:t>
            </a:r>
            <a:r>
              <a:rPr lang="pl-PL" sz="1400" b="1" dirty="0">
                <a:solidFill>
                  <a:prstClr val="white"/>
                </a:solidFill>
              </a:rPr>
              <a:t>, Luksemburg i </a:t>
            </a:r>
            <a:r>
              <a:rPr lang="pl-PL" sz="1400" b="1" dirty="0" err="1">
                <a:solidFill>
                  <a:prstClr val="white"/>
                </a:solidFill>
              </a:rPr>
              <a:t>Nizozemska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7404" y="2398368"/>
            <a:ext cx="235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Danska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Irska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Ujedinjeno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Kraljevstvo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Ujedinjeno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Kraljevstvo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napustila</a:t>
            </a:r>
            <a:r>
              <a:rPr lang="fr-BE" sz="1200" b="1" dirty="0">
                <a:solidFill>
                  <a:prstClr val="black"/>
                </a:solidFill>
              </a:rPr>
              <a:t> je EU 2020.)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Grčka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17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Španjolska</a:t>
            </a:r>
            <a:r>
              <a:rPr lang="fr-BE" sz="1400" b="1" dirty="0">
                <a:solidFill>
                  <a:prstClr val="black"/>
                </a:solidFill>
              </a:rPr>
              <a:t> i Portugal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Austrija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Finska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Švedska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Češka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Estonija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Cipar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Latvija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Mađarska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Poljska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Slovenija</a:t>
            </a:r>
            <a:r>
              <a:rPr lang="en-GB" sz="1400" b="1" dirty="0">
                <a:solidFill>
                  <a:prstClr val="black"/>
                </a:solidFill>
              </a:rPr>
              <a:t> </a:t>
            </a:r>
            <a:r>
              <a:rPr lang="en-GB" sz="1400" b="1" dirty="0" err="1">
                <a:solidFill>
                  <a:prstClr val="black"/>
                </a:solidFill>
              </a:rPr>
              <a:t>i</a:t>
            </a:r>
            <a:r>
              <a:rPr lang="en-GB" sz="1400" b="1" dirty="0">
                <a:solidFill>
                  <a:prstClr val="black"/>
                </a:solidFill>
              </a:rPr>
              <a:t> </a:t>
            </a:r>
            <a:r>
              <a:rPr lang="en-GB" sz="1400" b="1" dirty="0" err="1">
                <a:solidFill>
                  <a:prstClr val="black"/>
                </a:solidFill>
              </a:rPr>
              <a:t>Slovačka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Bugarska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Rumunjska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08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Hrvatska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00528" y="3020212"/>
            <a:ext cx="108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Ujedinjeno</a:t>
            </a:r>
            <a:r>
              <a:rPr lang="fr-BE" sz="1000" b="1" dirty="0">
                <a:solidFill>
                  <a:prstClr val="black"/>
                </a:solidFill>
              </a:rPr>
              <a:t> </a:t>
            </a:r>
            <a:r>
              <a:rPr lang="fr-BE" sz="1000" b="1" dirty="0" err="1">
                <a:solidFill>
                  <a:prstClr val="black"/>
                </a:solidFill>
              </a:rPr>
              <a:t>Kraljevstvo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68078" y="292158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Irska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27053" y="3562979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Njemačka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853636" y="4007584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>
                <a:solidFill>
                  <a:prstClr val="white"/>
                </a:solidFill>
              </a:rPr>
              <a:t>Francuska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Belgija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Nizozemska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32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>
                <a:solidFill>
                  <a:prstClr val="white"/>
                </a:solidFill>
              </a:rPr>
              <a:t>Luksemburg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07163" y="4605484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Italija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095440" y="4794906"/>
            <a:ext cx="7537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Španjolska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57193" y="4385619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Hrvatska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4876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Grčka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37360" y="4671796"/>
            <a:ext cx="6687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Bugarska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893891" y="4302464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Rumunjska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671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21065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Mađarska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Slovačka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43302" y="3428234"/>
            <a:ext cx="561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Poljska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50046" y="3774971"/>
            <a:ext cx="4908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Češka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142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Švedska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80403" y="2038727"/>
            <a:ext cx="5196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078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Estonija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910021" y="2766694"/>
            <a:ext cx="534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Latvija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52052" y="2966803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80541" y="5731655"/>
            <a:ext cx="460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Cipar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98046" y="2852505"/>
            <a:ext cx="570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Danska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16191" y="4045799"/>
            <a:ext cx="5982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Austrija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987435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ZEMLJE EU-a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69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95796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893238" y="6248642"/>
            <a:ext cx="2830271" cy="584775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Države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članice</a:t>
            </a:r>
            <a:r>
              <a:rPr lang="en-US" sz="1600" dirty="0">
                <a:solidFill>
                  <a:schemeClr val="bg1"/>
                </a:solidFill>
              </a:rPr>
              <a:t> EU-a </a:t>
            </a:r>
            <a:r>
              <a:rPr lang="en-US" sz="1600" dirty="0" err="1">
                <a:solidFill>
                  <a:schemeClr val="bg1"/>
                </a:solidFill>
              </a:rPr>
              <a:t>koje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schengenskog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prostora</a:t>
            </a:r>
            <a:r>
              <a:rPr lang="en-US" sz="1600" dirty="0">
                <a:solidFill>
                  <a:schemeClr val="bg1"/>
                </a:solidFill>
              </a:rPr>
              <a:t>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3724612" y="6248642"/>
            <a:ext cx="3072428" cy="584775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Države</a:t>
            </a:r>
            <a:r>
              <a:rPr lang="en-US" sz="1600" dirty="0"/>
              <a:t> </a:t>
            </a:r>
            <a:r>
              <a:rPr lang="en-US" sz="1600" dirty="0" err="1"/>
              <a:t>članice</a:t>
            </a:r>
            <a:r>
              <a:rPr lang="en-US" sz="1600" dirty="0"/>
              <a:t> EU-a </a:t>
            </a:r>
            <a:r>
              <a:rPr lang="en-US" sz="1600" dirty="0" err="1"/>
              <a:t>koje</a:t>
            </a:r>
            <a:r>
              <a:rPr lang="en-US" sz="1600" dirty="0"/>
              <a:t> </a:t>
            </a:r>
            <a:r>
              <a:rPr lang="en-US" sz="1600" dirty="0" err="1"/>
              <a:t>nisu</a:t>
            </a:r>
            <a:r>
              <a:rPr lang="en-US" sz="1600" dirty="0"/>
              <a:t> </a:t>
            </a:r>
            <a:r>
              <a:rPr lang="en-US" sz="1600" dirty="0" err="1"/>
              <a:t>dio</a:t>
            </a:r>
            <a:r>
              <a:rPr lang="en-US" sz="1600" dirty="0"/>
              <a:t> </a:t>
            </a:r>
            <a:r>
              <a:rPr lang="en-US" sz="1600" dirty="0" err="1"/>
              <a:t>schengenskog</a:t>
            </a:r>
            <a:r>
              <a:rPr lang="en-US" sz="1600" dirty="0"/>
              <a:t> </a:t>
            </a:r>
            <a:r>
              <a:rPr lang="en-US" sz="1600" dirty="0" err="1"/>
              <a:t>prostora</a:t>
            </a:r>
            <a:r>
              <a:rPr lang="en-US" sz="1600" dirty="0"/>
              <a:t>​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0" y="-1218"/>
            <a:ext cx="53728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SCHENGENSKI PROSTOR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FD1018A-24DE-2265-E344-58293BDF8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5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Jeste</a:t>
            </a:r>
            <a:r>
              <a:rPr lang="en-GB" b="1" dirty="0">
                <a:solidFill>
                  <a:schemeClr val="bg1"/>
                </a:solidFill>
              </a:rPr>
              <a:t> li </a:t>
            </a:r>
            <a:r>
              <a:rPr lang="en-GB" b="1" dirty="0" err="1">
                <a:solidFill>
                  <a:schemeClr val="bg1"/>
                </a:solidFill>
              </a:rPr>
              <a:t>znali</a:t>
            </a:r>
            <a:r>
              <a:rPr lang="en-GB" b="1" dirty="0">
                <a:solidFill>
                  <a:schemeClr val="bg1"/>
                </a:solidFill>
              </a:rPr>
              <a:t> da </a:t>
            </a:r>
            <a:r>
              <a:rPr lang="en-GB" b="1" dirty="0" err="1">
                <a:solidFill>
                  <a:schemeClr val="bg1"/>
                </a:solidFill>
              </a:rPr>
              <a:t>među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zemalja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schengenskog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prostora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možete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putovati</a:t>
            </a:r>
            <a:r>
              <a:rPr lang="en-GB" b="1" dirty="0">
                <a:solidFill>
                  <a:schemeClr val="bg1"/>
                </a:solidFill>
              </a:rPr>
              <a:t> bez </a:t>
            </a:r>
            <a:r>
              <a:rPr lang="en-GB" b="1" dirty="0" err="1">
                <a:solidFill>
                  <a:schemeClr val="bg1"/>
                </a:solidFill>
              </a:rPr>
              <a:t>pokazivanja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putovnice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granicama</a:t>
            </a:r>
            <a:r>
              <a:rPr lang="en-GB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34431A-B2C0-2963-916C-46444CF9CD63}"/>
              </a:ext>
            </a:extLst>
          </p:cNvPr>
          <p:cNvSpPr/>
          <p:nvPr/>
        </p:nvSpPr>
        <p:spPr>
          <a:xfrm>
            <a:off x="1295400" y="1198880"/>
            <a:ext cx="6623474" cy="496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1CD88CA-5EAA-E874-C4CE-CCE5D6B33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76203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95796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719896" y="6168202"/>
            <a:ext cx="319897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Države</a:t>
            </a:r>
            <a:r>
              <a:rPr lang="en-US" sz="1400" b="1" dirty="0"/>
              <a:t> </a:t>
            </a:r>
            <a:r>
              <a:rPr lang="en-US" sz="1400" b="1" dirty="0" err="1"/>
              <a:t>članice</a:t>
            </a:r>
            <a:r>
              <a:rPr lang="en-US" sz="1400" b="1" dirty="0"/>
              <a:t> EU-a </a:t>
            </a:r>
            <a:r>
              <a:rPr lang="en-US" sz="1400" b="1" dirty="0" err="1"/>
              <a:t>koje</a:t>
            </a:r>
            <a:r>
              <a:rPr lang="en-US" sz="1400" b="1" dirty="0"/>
              <a:t> ne </a:t>
            </a:r>
            <a:r>
              <a:rPr lang="en-US" sz="1400" b="1" dirty="0" err="1"/>
              <a:t>koriste</a:t>
            </a:r>
            <a:r>
              <a:rPr lang="en-US" sz="1400" b="1" dirty="0"/>
              <a:t> euro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1"/>
            <a:ext cx="3424497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Države</a:t>
            </a:r>
            <a:r>
              <a:rPr lang="en-US" sz="1400" b="1" dirty="0"/>
              <a:t> </a:t>
            </a:r>
            <a:r>
              <a:rPr lang="en-US" sz="1400" b="1" dirty="0" err="1"/>
              <a:t>članice</a:t>
            </a:r>
            <a:r>
              <a:rPr lang="en-US" sz="1400" b="1" dirty="0"/>
              <a:t> EU-a </a:t>
            </a:r>
            <a:r>
              <a:rPr lang="en-US" sz="1400" b="1" dirty="0" err="1"/>
              <a:t>koje</a:t>
            </a:r>
            <a:r>
              <a:rPr lang="en-US" sz="1400" b="1" dirty="0"/>
              <a:t> </a:t>
            </a:r>
            <a:r>
              <a:rPr lang="en-US" sz="1400" b="1" dirty="0" err="1"/>
              <a:t>koriste</a:t>
            </a:r>
            <a:r>
              <a:rPr lang="en-US" sz="1400" b="1" dirty="0"/>
              <a:t> euro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352614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EUROPODRUČJE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Euro je </a:t>
            </a:r>
            <a:r>
              <a:rPr lang="en-GB" sz="2000" b="1" dirty="0" err="1">
                <a:solidFill>
                  <a:schemeClr val="tx1"/>
                </a:solidFill>
              </a:rPr>
              <a:t>danas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službena</a:t>
            </a:r>
            <a:r>
              <a:rPr lang="en-GB" sz="2000" b="1" dirty="0">
                <a:solidFill>
                  <a:schemeClr val="tx1"/>
                </a:solidFill>
              </a:rPr>
              <a:t> valuta u 20 </a:t>
            </a:r>
            <a:r>
              <a:rPr lang="en-GB" sz="2000" b="1" dirty="0" err="1">
                <a:solidFill>
                  <a:schemeClr val="tx1"/>
                </a:solidFill>
              </a:rPr>
              <a:t>država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članica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SADRŽAJ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ŠTO JE TO EUROPA?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EUROPSKI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ŠTO EU RADI?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KAKO EU FUNKCIONIRA?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42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GDJE MOGU DOZNATI VIŠE?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342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OSTANIMO U KONTAKTU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4503" y="2464323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ŠTO EU RADI?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698045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ŠTO MISLITE, KAKO EUROPSKA UNIJA UTJEČE NA VAŠ ŽIVOT?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UČENJE, RAD I VOLONTIRANJE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235718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PUTOVANJA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705360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…I JOŠ MNOGO TOGA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263753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PRIORITETI EU-a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15877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2022.: SOLIDARNOST EU-a S UKRAJINOM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2022.: EUROPSKA GODINA MLADIH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19052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92909" y="2013030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Za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koje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teme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smatrate</a:t>
            </a:r>
            <a:r>
              <a:rPr lang="en-IE" sz="2800" b="1" dirty="0">
                <a:solidFill>
                  <a:schemeClr val="bg1"/>
                </a:solidFill>
              </a:rPr>
              <a:t> da bi </a:t>
            </a:r>
            <a:r>
              <a:rPr lang="en-IE" sz="2800" b="1" dirty="0" err="1">
                <a:solidFill>
                  <a:schemeClr val="bg1"/>
                </a:solidFill>
              </a:rPr>
              <a:t>trebale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biti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prioritet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europskih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institucija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43000" y="279276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KAKO FUNKCIONIRA EU?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ŠTO JE TO EUROPA?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EUROPSKI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215192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82243911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267361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EUROPSKO VIJEĆE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126255" y="5849689"/>
            <a:ext cx="178927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7781" y="5078163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33064784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914" y="100002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51963708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54" y="18287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VIJEĆE EUROPSKE UNIJE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190309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9535905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5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EUROPSKA KOMISIJA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823" y="164872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73686962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7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07806" y="-4614"/>
            <a:ext cx="637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C000"/>
                </a:solidFill>
              </a:rPr>
              <a:t>ZAKONODAVSTVO EUROPSKE UNIJE: TKO ŠTO RADI?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39500" y="1549714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Europska</a:t>
            </a:r>
            <a:r>
              <a:rPr lang="fr-BE" sz="1400" dirty="0"/>
              <a:t> </a:t>
            </a:r>
            <a:r>
              <a:rPr lang="fr-BE" sz="1400" dirty="0" err="1"/>
              <a:t>komisija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62541" y="4407400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Europski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5285" y="4407400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Vijeće</a:t>
            </a:r>
            <a:r>
              <a:rPr lang="fr-BE" sz="1400" dirty="0"/>
              <a:t> </a:t>
            </a:r>
            <a:r>
              <a:rPr lang="fr-BE" sz="1400" dirty="0" err="1"/>
              <a:t>Europske</a:t>
            </a:r>
            <a:r>
              <a:rPr lang="fr-BE" sz="1400" dirty="0"/>
              <a:t> </a:t>
            </a:r>
            <a:r>
              <a:rPr lang="fr-BE" sz="1400" dirty="0" err="1"/>
              <a:t>unije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predlaže</a:t>
            </a:r>
            <a:r>
              <a:rPr lang="en-IE" sz="1400" dirty="0"/>
              <a:t> </a:t>
            </a:r>
            <a:r>
              <a:rPr lang="en-IE" sz="1400" dirty="0" err="1"/>
              <a:t>propis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Novi </a:t>
            </a:r>
            <a:r>
              <a:rPr lang="en-IE" dirty="0" err="1"/>
              <a:t>propis</a:t>
            </a:r>
            <a:r>
              <a:rPr lang="en-IE" dirty="0"/>
              <a:t> EU-a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donosi, </a:t>
            </a:r>
            <a:r>
              <a:rPr lang="pl-PL" sz="1400" dirty="0" err="1"/>
              <a:t>mijenja</a:t>
            </a:r>
            <a:r>
              <a:rPr lang="pl-PL" sz="1400" dirty="0"/>
              <a:t> </a:t>
            </a:r>
            <a:r>
              <a:rPr lang="pl-PL" sz="1400" dirty="0" err="1"/>
              <a:t>ili</a:t>
            </a:r>
            <a:r>
              <a:rPr lang="pl-PL" sz="1400" dirty="0"/>
              <a:t> odbija </a:t>
            </a:r>
            <a:r>
              <a:rPr lang="pl-PL" sz="1400" dirty="0" err="1"/>
              <a:t>predloženi</a:t>
            </a:r>
            <a:r>
              <a:rPr lang="pl-PL" sz="1400" dirty="0"/>
              <a:t> </a:t>
            </a:r>
            <a:r>
              <a:rPr lang="pl-PL" sz="1400" dirty="0" err="1"/>
              <a:t>propis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ako</a:t>
            </a:r>
            <a:r>
              <a:rPr lang="en-IE" sz="1400" dirty="0"/>
              <a:t> se </a:t>
            </a:r>
            <a:r>
              <a:rPr lang="en-IE" sz="1400" dirty="0" err="1"/>
              <a:t>propis</a:t>
            </a:r>
            <a:r>
              <a:rPr lang="en-IE" sz="1400" dirty="0"/>
              <a:t> </a:t>
            </a:r>
            <a:r>
              <a:rPr lang="en-IE" sz="1400" dirty="0" err="1"/>
              <a:t>prihvati</a:t>
            </a:r>
            <a:endParaRPr lang="en-IE" sz="14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2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 EUROPSKE UNIJE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02660777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469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EUROPSKI REVIZORSKI SUD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61989298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15511210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568" y="199558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8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EUROPSKA SREDIŠNJA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82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956855040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GDJE MOGU DOZNATI VIŠE O EU-u?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805122" y="5536378"/>
            <a:ext cx="245698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GDJE MOGU DOZNATI VIŠE O EU-u?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13608" y="4430996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835" y="3414402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Što Europa čini za mene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3515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Internetske</a:t>
            </a:r>
            <a:r>
              <a:rPr lang="en-GB" b="1" dirty="0"/>
              <a:t> </a:t>
            </a:r>
            <a:r>
              <a:rPr lang="en-GB" b="1" dirty="0" err="1"/>
              <a:t>stranice</a:t>
            </a:r>
            <a:endParaRPr lang="en-GB" b="1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Ured za publikacije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hr-HR" b="1" dirty="0"/>
              <a:t>Bilten Kutka za učenje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4" y="2768071"/>
            <a:ext cx="380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Kutak za učenje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home_hr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OSTANIMO U KONTAKTU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095246" y="5809247"/>
            <a:ext cx="185128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OSTANIMO U KONTAKTU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7778" y="5001405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061940"/>
            <a:ext cx="3551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Besplatni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broj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telefona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356" y="96749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Osobno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38024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Na </a:t>
            </a:r>
            <a:r>
              <a:rPr lang="fr-BE" sz="2400" dirty="0" err="1"/>
              <a:t>društvenim</a:t>
            </a:r>
            <a:r>
              <a:rPr lang="fr-BE" sz="2400" dirty="0"/>
              <a:t> </a:t>
            </a:r>
            <a:r>
              <a:rPr lang="fr-BE" sz="2400" dirty="0" err="1"/>
              <a:t>medijima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343194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hr-HR" b="1" u="sng" dirty="0">
                <a:hlinkClick r:id="rId5"/>
              </a:rPr>
              <a:t>europa.eu/</a:t>
            </a:r>
            <a:r>
              <a:rPr lang="hr-HR" b="1" u="sng" dirty="0" err="1">
                <a:hlinkClick r:id="rId5"/>
              </a:rPr>
              <a:t>european-union</a:t>
            </a:r>
            <a:r>
              <a:rPr lang="hr-HR" b="1" u="sng" dirty="0">
                <a:hlinkClick r:id="rId5"/>
              </a:rPr>
              <a:t>/</a:t>
            </a:r>
            <a:r>
              <a:rPr lang="hr-HR" b="1" u="sng" dirty="0" err="1">
                <a:hlinkClick r:id="rId5"/>
              </a:rPr>
              <a:t>contact_hr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pt-BR" dirty="0">
                <a:cs typeface="Arial" panose="020B0604020202020204" pitchFamily="34" charset="0"/>
              </a:rPr>
              <a:t>Imate pitanja o EU-u? Obratite se službi </a:t>
            </a:r>
            <a:r>
              <a:rPr lang="pt-BR" b="1" dirty="0">
                <a:cs typeface="Arial" panose="020B0604020202020204" pitchFamily="34" charset="0"/>
              </a:rPr>
              <a:t>Europe Direct</a:t>
            </a:r>
            <a:r>
              <a:rPr lang="pt-BR" dirty="0">
                <a:cs typeface="Arial" panose="020B0604020202020204" pitchFamily="34" charset="0"/>
              </a:rPr>
              <a:t>.</a:t>
            </a:r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en-US" dirty="0" err="1"/>
              <a:t>Pronađite</a:t>
            </a:r>
            <a:r>
              <a:rPr lang="en-US" dirty="0"/>
              <a:t> </a:t>
            </a:r>
            <a:r>
              <a:rPr lang="en-US" dirty="0" err="1"/>
              <a:t>centar</a:t>
            </a:r>
            <a:r>
              <a:rPr lang="en-US" dirty="0"/>
              <a:t> Europe Direct u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blizini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biste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upoznali</a:t>
            </a:r>
            <a:r>
              <a:rPr lang="en-US" dirty="0"/>
              <a:t>, </a:t>
            </a:r>
            <a:r>
              <a:rPr lang="en-US" dirty="0" err="1"/>
              <a:t>postavili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razgovarali</a:t>
            </a:r>
            <a:r>
              <a:rPr lang="en-US" dirty="0"/>
              <a:t> o EU-u</a:t>
            </a:r>
          </a:p>
          <a:p>
            <a:r>
              <a:rPr lang="hr-HR" b="1" u="sng" dirty="0">
                <a:hlinkClick r:id="rId6"/>
              </a:rPr>
              <a:t>europa.eu/</a:t>
            </a:r>
            <a:r>
              <a:rPr lang="hr-HR" b="1" u="sng" dirty="0" err="1">
                <a:hlinkClick r:id="rId6"/>
              </a:rPr>
              <a:t>european-union</a:t>
            </a:r>
            <a:r>
              <a:rPr lang="hr-HR" b="1" u="sng" dirty="0">
                <a:hlinkClick r:id="rId6"/>
              </a:rPr>
              <a:t>/</a:t>
            </a:r>
            <a:r>
              <a:rPr lang="hr-HR" b="1" u="sng" dirty="0" err="1">
                <a:hlinkClick r:id="rId6"/>
              </a:rPr>
              <a:t>contact</a:t>
            </a:r>
            <a:r>
              <a:rPr lang="hr-HR" b="1" u="sng" dirty="0">
                <a:hlinkClick r:id="rId6"/>
              </a:rPr>
              <a:t>/</a:t>
            </a:r>
            <a:r>
              <a:rPr lang="hr-HR" b="1" u="sng" dirty="0" err="1">
                <a:hlinkClick r:id="rId6"/>
              </a:rPr>
              <a:t>meet-us_hr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31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pomoć</a:t>
            </a:r>
            <a:r>
              <a:rPr lang="en-US" dirty="0"/>
              <a:t> </a:t>
            </a:r>
            <a:r>
              <a:rPr lang="en-US" dirty="0" err="1"/>
              <a:t>tražilice</a:t>
            </a:r>
            <a:r>
              <a:rPr lang="en-US" dirty="0"/>
              <a:t> </a:t>
            </a:r>
            <a:r>
              <a:rPr lang="en-US" dirty="0" err="1"/>
              <a:t>pronađite</a:t>
            </a:r>
            <a:r>
              <a:rPr lang="en-US" dirty="0"/>
              <a:t> profile EU-a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društvenim</a:t>
            </a:r>
            <a:r>
              <a:rPr lang="en-US" dirty="0"/>
              <a:t> </a:t>
            </a:r>
            <a:r>
              <a:rPr lang="en-US" dirty="0" err="1"/>
              <a:t>mrežama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hr-HR" b="1" u="sng" dirty="0">
                <a:hlinkClick r:id="rId7"/>
              </a:rPr>
              <a:t>europa.eu/</a:t>
            </a:r>
            <a:r>
              <a:rPr lang="hr-HR" b="1" u="sng" dirty="0" err="1">
                <a:hlinkClick r:id="rId7"/>
              </a:rPr>
              <a:t>european-union</a:t>
            </a:r>
            <a:r>
              <a:rPr lang="hr-HR" b="1" u="sng" dirty="0">
                <a:hlinkClick r:id="rId7"/>
              </a:rPr>
              <a:t>/</a:t>
            </a:r>
            <a:r>
              <a:rPr lang="hr-HR" b="1" u="sng" dirty="0" err="1">
                <a:hlinkClick r:id="rId7"/>
              </a:rPr>
              <a:t>contact</a:t>
            </a:r>
            <a:r>
              <a:rPr lang="hr-HR" b="1" u="sng" dirty="0">
                <a:hlinkClick r:id="rId7"/>
              </a:rPr>
              <a:t>/</a:t>
            </a:r>
            <a:r>
              <a:rPr lang="hr-HR" b="1" u="sng" dirty="0" err="1">
                <a:hlinkClick r:id="rId7"/>
              </a:rPr>
              <a:t>social-networks_hr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8" y="2171122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328578" y="1473700"/>
            <a:ext cx="4568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</a:rPr>
              <a:t>OSJEĆATE LI SE KAO EUROPLJANI?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1357" y="4313404"/>
            <a:ext cx="318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bg1"/>
                </a:solidFill>
              </a:rPr>
              <a:t>ŠTO U VAMA BUDI TAJ OSJEĆAJ? </a:t>
            </a:r>
            <a:endParaRPr lang="fr-B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Hvala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6435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Europska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unija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Osim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navedeno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drukčije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ponovna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uporaba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ovog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dopuštena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u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skladu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s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licencijom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International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svaku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uporabu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ili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umnožavanje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elemenata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koji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nisu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u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vlasništvu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Europske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unije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možda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će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biti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potrebno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zatražiti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dopuštenje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izravno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od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odgovarajućih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nositelja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prava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1639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OSNOVE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milijuna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građana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EU: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BE" b="1" dirty="0" err="1">
                <a:solidFill>
                  <a:srgbClr val="002060"/>
                </a:solidFill>
              </a:rPr>
              <a:t>jedan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od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šest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kontinenata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pl-PL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više</a:t>
            </a:r>
            <a:r>
              <a:rPr lang="pl-PL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od 700 </a:t>
            </a:r>
            <a:r>
              <a:rPr lang="pl-PL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milijuna</a:t>
            </a:r>
            <a:r>
              <a:rPr lang="pl-PL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ljudi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zemlje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EU: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zemalja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264113" y="5978112"/>
            <a:ext cx="151355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EUROPSKA KULTURA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34258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3280" y="4502133"/>
            <a:ext cx="546877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Europska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kultura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raznolikost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vuku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korijene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iz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stare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Grčke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Rima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reformacije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prosvjetiteljstva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parlamentarizma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socijalnih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prava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EUROPSKI UMJETNICI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997875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Stoljećima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novi</a:t>
            </a:r>
            <a:r>
              <a:rPr lang="en-GB" dirty="0"/>
              <a:t> </a:t>
            </a:r>
            <a:r>
              <a:rPr lang="en-GB" dirty="0" err="1"/>
              <a:t>stilovi</a:t>
            </a:r>
            <a:r>
              <a:rPr lang="en-GB" dirty="0"/>
              <a:t> u </a:t>
            </a:r>
            <a:r>
              <a:rPr lang="en-GB" dirty="0" err="1"/>
              <a:t>glazbi</a:t>
            </a:r>
            <a:r>
              <a:rPr lang="en-GB" dirty="0"/>
              <a:t>, </a:t>
            </a:r>
            <a:r>
              <a:rPr lang="en-GB" dirty="0" err="1"/>
              <a:t>arhitekturi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književnosti</a:t>
            </a:r>
            <a:r>
              <a:rPr lang="en-GB" dirty="0"/>
              <a:t> </a:t>
            </a:r>
            <a:r>
              <a:rPr lang="en-GB" dirty="0" err="1"/>
              <a:t>nadahnjivali</a:t>
            </a:r>
            <a:r>
              <a:rPr lang="en-GB" dirty="0"/>
              <a:t> </a:t>
            </a:r>
            <a:r>
              <a:rPr lang="en-GB" dirty="0" err="1"/>
              <a:t>europske</a:t>
            </a:r>
            <a:r>
              <a:rPr lang="en-GB" dirty="0"/>
              <a:t> </a:t>
            </a:r>
            <a:r>
              <a:rPr lang="en-GB" dirty="0" err="1"/>
              <a:t>umjetnike</a:t>
            </a:r>
            <a:r>
              <a:rPr lang="en-GB" dirty="0"/>
              <a:t>.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Među</a:t>
            </a:r>
            <a:r>
              <a:rPr lang="en-GB" dirty="0"/>
              <a:t> </a:t>
            </a:r>
            <a:r>
              <a:rPr lang="en-GB" dirty="0" err="1"/>
              <a:t>njima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443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EUROPSKE VRIJEDNOSTI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Ljudsko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dostojanstvo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Sloboda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Demokracija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Jednakost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Vladavina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prava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Ljudska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prava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33553</TotalTime>
  <Words>4344</Words>
  <Application>Microsoft Office PowerPoint</Application>
  <PresentationFormat>On-screen Show (4:3)</PresentationFormat>
  <Paragraphs>579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TrebuchetMS-Bold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RATA DO MIRA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UČENJE, RAD I VOLONTIRANJE  </vt:lpstr>
      <vt:lpstr>     PUTOVANJA  </vt:lpstr>
      <vt:lpstr>      …I JOŠ MNOGO TOGA  </vt:lpstr>
      <vt:lpstr>      PRIORITETI EU-a  </vt:lpstr>
      <vt:lpstr>      2022.: SOLIDARNOST EU-a S UKRAJINOM  </vt:lpstr>
      <vt:lpstr>      2022.: EUROPSKA GODINA MLADIH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KANUCHOVA Kristina (COMM)</cp:lastModifiedBy>
  <cp:revision>1551</cp:revision>
  <cp:lastPrinted>2019-09-03T09:29:06Z</cp:lastPrinted>
  <dcterms:created xsi:type="dcterms:W3CDTF">2018-11-12T13:20:47Z</dcterms:created>
  <dcterms:modified xsi:type="dcterms:W3CDTF">2023-03-03T10:54:41Z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2023-02-06T19:28:12Z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b04b5a0c-c819-47b4-9b57-7205f1601df7</vt:lpwstr>
  </property>
  <property fmtid="{D5CDD505-2E9C-101B-9397-08002B2CF9AE}" pid="8" name="MSIP_Label_6bd9ddd1-4d20-43f6-abfa-fc3c07406f94_ContentBits">
    <vt:lpwstr>0</vt:lpwstr>
  </property>
</Properties>
</file>