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8" r:id="rId2"/>
  </p:sldMasterIdLst>
  <p:notesMasterIdLst>
    <p:notesMasterId r:id="rId43"/>
  </p:notesMasterIdLst>
  <p:handoutMasterIdLst>
    <p:handoutMasterId r:id="rId44"/>
  </p:handoutMasterIdLst>
  <p:sldIdLst>
    <p:sldId id="327" r:id="rId3"/>
    <p:sldId id="423" r:id="rId4"/>
    <p:sldId id="347" r:id="rId5"/>
    <p:sldId id="294" r:id="rId6"/>
    <p:sldId id="396" r:id="rId7"/>
    <p:sldId id="354" r:id="rId8"/>
    <p:sldId id="355" r:id="rId9"/>
    <p:sldId id="356" r:id="rId10"/>
    <p:sldId id="357" r:id="rId11"/>
    <p:sldId id="417" r:id="rId12"/>
    <p:sldId id="416" r:id="rId13"/>
    <p:sldId id="348" r:id="rId14"/>
    <p:sldId id="346" r:id="rId15"/>
    <p:sldId id="410" r:id="rId16"/>
    <p:sldId id="398" r:id="rId17"/>
    <p:sldId id="300" r:id="rId18"/>
    <p:sldId id="413" r:id="rId19"/>
    <p:sldId id="314" r:id="rId20"/>
    <p:sldId id="428" r:id="rId21"/>
    <p:sldId id="349" r:id="rId22"/>
    <p:sldId id="425" r:id="rId23"/>
    <p:sldId id="406" r:id="rId24"/>
    <p:sldId id="407" r:id="rId25"/>
    <p:sldId id="408" r:id="rId26"/>
    <p:sldId id="426" r:id="rId27"/>
    <p:sldId id="431" r:id="rId28"/>
    <p:sldId id="409" r:id="rId29"/>
    <p:sldId id="334" r:id="rId30"/>
    <p:sldId id="350" r:id="rId31"/>
    <p:sldId id="384" r:id="rId32"/>
    <p:sldId id="390" r:id="rId33"/>
    <p:sldId id="385" r:id="rId34"/>
    <p:sldId id="352" r:id="rId35"/>
    <p:sldId id="339" r:id="rId36"/>
    <p:sldId id="393" r:id="rId37"/>
    <p:sldId id="395" r:id="rId38"/>
    <p:sldId id="394" r:id="rId39"/>
    <p:sldId id="342" r:id="rId40"/>
    <p:sldId id="343" r:id="rId41"/>
    <p:sldId id="430" r:id="rId42"/>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SOMMARIO" id="{51FA4466-1705-B94D-BF4F-554C4F735700}">
          <p14:sldIdLst>
            <p14:sldId id="423"/>
            <p14:sldId id="347"/>
          </p14:sldIdLst>
        </p14:section>
        <p14:section name="COS'È L'EUROPA?" id="{EC384AE8-3301-F140-B97D-95A80BA374C4}">
          <p14:sldIdLst>
            <p14:sldId id="294"/>
            <p14:sldId id="396"/>
            <p14:sldId id="354"/>
            <p14:sldId id="355"/>
            <p14:sldId id="356"/>
            <p14:sldId id="357"/>
            <p14:sldId id="417"/>
            <p14:sldId id="416"/>
          </p14:sldIdLst>
        </p14:section>
        <p14:section name="IL PROGETTO EUROPEO" id="{BA3F5049-C3DF-E349-90D6-8E6AF1360F92}">
          <p14:sldIdLst>
            <p14:sldId id="348"/>
            <p14:sldId id="346"/>
            <p14:sldId id="410"/>
            <p14:sldId id="398"/>
            <p14:sldId id="300"/>
            <p14:sldId id="413"/>
            <p14:sldId id="314"/>
            <p14:sldId id="428"/>
          </p14:sldIdLst>
        </p14:section>
        <p14:section name="COSA FA L'UE?" id="{5E61B94E-74E9-E84B-ACFB-56066B76546E}">
          <p14:sldIdLst>
            <p14:sldId id="349"/>
            <p14:sldId id="425"/>
            <p14:sldId id="406"/>
            <p14:sldId id="407"/>
            <p14:sldId id="408"/>
            <p14:sldId id="426"/>
            <p14:sldId id="431"/>
            <p14:sldId id="409"/>
            <p14:sldId id="334"/>
          </p14:sldIdLst>
        </p14:section>
        <p14:section name="COME FUNZIONA L'UE?" id="{AB4CD371-728D-8742-BF17-A81C6428FE04}">
          <p14:sldIdLst>
            <p14:sldId id="350"/>
            <p14:sldId id="384"/>
            <p14:sldId id="390"/>
            <p14:sldId id="385"/>
            <p14:sldId id="352"/>
            <p14:sldId id="339"/>
            <p14:sldId id="393"/>
            <p14:sldId id="395"/>
            <p14:sldId id="394"/>
          </p14:sldIdLst>
        </p14:section>
        <p14:section name="PER SAPERNE DI PIÙ SULL'UE" id="{4DEDCB1D-88D9-A345-A677-739D4EF1E4F1}">
          <p14:sldIdLst>
            <p14:sldId id="342"/>
          </p14:sldIdLst>
        </p14:section>
        <p14:section name="CONTATTI"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85949" autoAdjust="0"/>
  </p:normalViewPr>
  <p:slideViewPr>
    <p:cSldViewPr snapToGrid="0" snapToObjects="1">
      <p:cViewPr varScale="1">
        <p:scale>
          <a:sx n="47" d="100"/>
          <a:sy n="47" d="100"/>
        </p:scale>
        <p:origin x="1574" y="48"/>
      </p:cViewPr>
      <p:guideLst>
        <p:guide orient="horz" pos="2160"/>
        <p:guide pos="2880"/>
      </p:guideLst>
    </p:cSldViewPr>
  </p:slideViewPr>
  <p:outlineViewPr>
    <p:cViewPr>
      <p:scale>
        <a:sx n="33" d="100"/>
        <a:sy n="33" d="100"/>
      </p:scale>
      <p:origin x="0" y="-3774"/>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ata7.xml.rels><?xml version="1.0" encoding="UTF-8" standalone="yes"?>
<Relationships xmlns="http://schemas.openxmlformats.org/package/2006/relationships"><Relationship Id="rId1" Type="http://schemas.openxmlformats.org/officeDocument/2006/relationships/image" Target="../media/image6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7.xml.rels><?xml version="1.0" encoding="UTF-8" standalone="yes"?>
<Relationships xmlns="http://schemas.openxmlformats.org/package/2006/relationships"><Relationship Id="rId1"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dgm:spPr>
        <a:solidFill>
          <a:srgbClr val="005674">
            <a:alpha val="50000"/>
          </a:srgbClr>
        </a:solidFill>
      </dgm:spPr>
      <dgm:t>
        <a:bodyPr/>
        <a:lstStyle/>
        <a:p>
          <a:r>
            <a:rPr lang="en-US" b="1" dirty="0"/>
            <a:t>24 LINGUE UFFICIALI DELL'UE</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it-IT" b="1" dirty="0"/>
            <a:t>Lingue slave: </a:t>
          </a:r>
          <a:r>
            <a:rPr lang="it-IT" b="0" dirty="0"/>
            <a:t>bulgaro, ceco, croato, polacco, slovacco e sloveno</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it-IT" b="1" dirty="0"/>
            <a:t>Lingue germaniche: </a:t>
          </a:r>
          <a:r>
            <a:rPr lang="it-IT" b="0" dirty="0"/>
            <a:t>danese, tedesco, inglese, neerlandese e svedese</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it-IT" b="1" dirty="0"/>
            <a:t>Lingue romanze: </a:t>
          </a:r>
          <a:r>
            <a:rPr lang="it-IT" b="0" dirty="0"/>
            <a:t>spagnolo, francese, italiano, portoghese e rumeno</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it-IT" b="1" dirty="0"/>
            <a:t>Altre lingue: </a:t>
          </a:r>
          <a:r>
            <a:rPr lang="it-IT" b="0" dirty="0"/>
            <a:t>estone e finlandese, greco, irlandese, lituano e lettone, ungherese, maltese</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it-IT" sz="1800" b="0" dirty="0">
              <a:solidFill>
                <a:schemeClr val="tx1"/>
              </a:solidFill>
            </a:rPr>
            <a:t>Si riunisce almeno quattro volte all'anno a Bruxelles (Belgio) o a Lussemburgo (Lussemburgo) in occasione dei vertici europei</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it-IT" sz="1800" b="0" dirty="0">
              <a:solidFill>
                <a:schemeClr val="tx1"/>
              </a:solidFill>
            </a:rPr>
            <a:t>Non adotta le leggi dell'UE</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it-IT" sz="1700" dirty="0">
              <a:solidFill>
                <a:schemeClr val="tx1"/>
              </a:solidFill>
            </a:rPr>
            <a:t>Rappresenta i governi dei paesi dell'UE</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it-IT" sz="1700">
              <a:solidFill>
                <a:schemeClr val="tx1"/>
              </a:solidFill>
            </a:rPr>
            <a:t>Riunisce i ministri dei paesi dell'UE che si incontrano per discutere di questioni inerenti all'UE (agricoltura, affari esteri, giustizia ecc.)</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it-IT" sz="1700">
              <a:solidFill>
                <a:schemeClr val="tx1"/>
              </a:solidFill>
            </a:rPr>
            <a:t>Prende decisioni e approva leggi insieme al Parlamento europeo</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it-IT" sz="1700">
              <a:solidFill>
                <a:schemeClr val="tx1"/>
              </a:solidFill>
            </a:rPr>
            <a:t>È presieduto a turno per sei mesi da un diverso paese dell'UE</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en-US" sz="1700" dirty="0">
              <a:solidFill>
                <a:schemeClr val="tx1"/>
              </a:solidFill>
            </a:rPr>
            <a:t>Si </a:t>
          </a:r>
          <a:r>
            <a:rPr lang="en-US" sz="1700" dirty="0" err="1">
              <a:solidFill>
                <a:schemeClr val="tx1"/>
              </a:solidFill>
            </a:rPr>
            <a:t>riunisce</a:t>
          </a:r>
          <a:r>
            <a:rPr lang="en-US" sz="1700" dirty="0">
              <a:solidFill>
                <a:schemeClr val="tx1"/>
              </a:solidFill>
            </a:rPr>
            <a:t> a </a:t>
          </a:r>
          <a:r>
            <a:rPr lang="en-US" sz="1700" dirty="0" err="1">
              <a:solidFill>
                <a:schemeClr val="tx1"/>
              </a:solidFill>
            </a:rPr>
            <a:t>Bruxelles</a:t>
          </a:r>
          <a:r>
            <a:rPr lang="en-US" sz="1700" dirty="0">
              <a:solidFill>
                <a:schemeClr val="tx1"/>
              </a:solidFill>
            </a:rPr>
            <a:t> o a </a:t>
          </a:r>
          <a:r>
            <a:rPr lang="en-US" sz="1700" dirty="0" err="1">
              <a:solidFill>
                <a:schemeClr val="tx1"/>
              </a:solidFill>
            </a:rPr>
            <a:t>Lussemburgo</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it-IT" sz="1700">
              <a:solidFill>
                <a:schemeClr val="tx1"/>
              </a:solidFill>
            </a:rPr>
            <a:t>Rappresenta gli interessi comuni dell'UE</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it-IT" sz="1600" dirty="0">
              <a:solidFill>
                <a:schemeClr val="tx1"/>
              </a:solidFill>
            </a:rPr>
            <a:t>È composta da un presidente e da un commissario per ciascun paese dell'UE, ognuno responsabile di un ambito specifico</a:t>
          </a:r>
          <a:endParaRPr lang="en-IE" sz="16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dirty="0">
              <a:solidFill>
                <a:schemeClr val="tx1"/>
              </a:solidFill>
            </a:rPr>
            <a:t>Propone nuove leggi e programmi</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it-IT" sz="1700">
              <a:solidFill>
                <a:schemeClr val="tx1"/>
              </a:solidFill>
            </a:rPr>
            <a:t>È eletta dal Parlamento per cinque anni</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it-IT" sz="1700">
              <a:solidFill>
                <a:schemeClr val="tx1"/>
              </a:solidFill>
            </a:rPr>
            <a:t>Gestisce le politiche e il bilancio dell'UE</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È custode dei trattati</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a:solidFill>
                <a:schemeClr val="tx1"/>
              </a:solidFill>
            </a:rPr>
            <a:t>Ha </a:t>
          </a:r>
          <a:r>
            <a:rPr lang="en-US" sz="1700" dirty="0" err="1">
              <a:solidFill>
                <a:schemeClr val="tx1"/>
              </a:solidFill>
            </a:rPr>
            <a:t>sede</a:t>
          </a:r>
          <a:r>
            <a:rPr lang="en-US" sz="1700" dirty="0">
              <a:solidFill>
                <a:schemeClr val="tx1"/>
              </a:solidFill>
            </a:rPr>
            <a:t> a </a:t>
          </a:r>
          <a:r>
            <a:rPr lang="en-US" sz="1700" dirty="0" err="1">
              <a:solidFill>
                <a:schemeClr val="tx1"/>
              </a:solidFill>
            </a:rPr>
            <a:t>Bruxelles</a:t>
          </a:r>
          <a:r>
            <a:rPr lang="en-US" sz="1700" dirty="0">
              <a:solidFill>
                <a:schemeClr val="tx1"/>
              </a:solidFill>
            </a:rPr>
            <a:t> e a </a:t>
          </a:r>
          <a:r>
            <a:rPr lang="en-US" sz="1700" dirty="0" err="1">
              <a:solidFill>
                <a:schemeClr val="tx1"/>
              </a:solidFill>
            </a:rPr>
            <a:t>Lussemburgo</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dirty="0" err="1">
              <a:solidFill>
                <a:schemeClr val="tx1"/>
              </a:solidFill>
            </a:rPr>
            <a:t>Vigila</a:t>
          </a:r>
          <a:r>
            <a:rPr lang="en-US" sz="1700" b="0" dirty="0">
              <a:solidFill>
                <a:schemeClr val="tx1"/>
              </a:solidFill>
            </a:rPr>
            <a:t> </a:t>
          </a:r>
          <a:r>
            <a:rPr lang="en-US" sz="1700" b="0" dirty="0" err="1">
              <a:solidFill>
                <a:schemeClr val="tx1"/>
              </a:solidFill>
            </a:rPr>
            <a:t>sulle</a:t>
          </a:r>
          <a:r>
            <a:rPr lang="en-US" sz="1700" b="0" dirty="0">
              <a:solidFill>
                <a:schemeClr val="tx1"/>
              </a:solidFill>
            </a:rPr>
            <a:t> </a:t>
          </a:r>
          <a:r>
            <a:rPr lang="en-US" sz="1700" b="0" dirty="0" err="1">
              <a:solidFill>
                <a:schemeClr val="tx1"/>
              </a:solidFill>
            </a:rPr>
            <a:t>leggi</a:t>
          </a:r>
          <a:r>
            <a:rPr lang="en-US" sz="1700" b="0" dirty="0">
              <a:solidFill>
                <a:schemeClr val="tx1"/>
              </a:solidFill>
            </a:rPr>
            <a:t> </a:t>
          </a:r>
          <a:r>
            <a:rPr lang="en-US" sz="1700" b="0" dirty="0" err="1">
              <a:solidFill>
                <a:schemeClr val="tx1"/>
              </a:solidFill>
            </a:rPr>
            <a:t>dell'UE</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it-IT" sz="1700" b="0">
              <a:solidFill>
                <a:schemeClr val="tx1"/>
              </a:solidFill>
            </a:rPr>
            <a:t>Fa in modo che i paesi dell'UE rispettino le leggi dell'Unione</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it-IT" sz="1700" b="0">
              <a:solidFill>
                <a:schemeClr val="tx1"/>
              </a:solidFill>
            </a:rPr>
            <a:t>Offre consulenza ai tribunali nazionali su come interpretare tali leggi</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it-IT" sz="1700" b="0">
              <a:solidFill>
                <a:schemeClr val="tx1"/>
              </a:solidFill>
            </a:rPr>
            <a:t>Sanziona i paesi che non rispettano le leggi dell'UE</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it-IT" sz="1700" b="0">
              <a:solidFill>
                <a:schemeClr val="tx1"/>
              </a:solidFill>
            </a:rPr>
            <a:t>Controlla che le leggi rispettino i diritti fondamentali (ad esempio libertà di parola, libertà di stampa)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it-IT" sz="1700" b="0">
              <a:solidFill>
                <a:schemeClr val="tx1"/>
              </a:solidFill>
            </a:rPr>
            <a:t>È composta da un giudice per ogni paese dell'UE</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a:solidFill>
                <a:schemeClr val="tx1"/>
              </a:solidFill>
            </a:rPr>
            <a:t>Ha </a:t>
          </a:r>
          <a:r>
            <a:rPr lang="en-US" sz="1700" b="0" dirty="0" err="1">
              <a:solidFill>
                <a:schemeClr val="tx1"/>
              </a:solidFill>
            </a:rPr>
            <a:t>sede</a:t>
          </a:r>
          <a:r>
            <a:rPr lang="en-US" sz="1700" b="0" dirty="0">
              <a:solidFill>
                <a:schemeClr val="tx1"/>
              </a:solidFill>
            </a:rPr>
            <a:t> a </a:t>
          </a:r>
          <a:r>
            <a:rPr lang="en-US" sz="1700" b="0" dirty="0" err="1">
              <a:solidFill>
                <a:schemeClr val="tx1"/>
              </a:solidFill>
            </a:rPr>
            <a:t>Lussemburgo</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it-IT" sz="1800" b="0" dirty="0">
              <a:solidFill>
                <a:schemeClr val="tx1"/>
              </a:solidFill>
            </a:rPr>
            <a:t>Controlla che il bilancio dell'UE sia stato impiegato correttamente</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it-IT" sz="1800" b="0" dirty="0">
              <a:solidFill>
                <a:schemeClr val="tx1"/>
              </a:solidFill>
            </a:rPr>
            <a:t>Segnala frodi, corruzioni o altre attività illegali</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it-IT" sz="1800" b="0" dirty="0">
              <a:solidFill>
                <a:schemeClr val="tx1"/>
              </a:solidFill>
            </a:rPr>
            <a:t>Fornisce consulenza ai responsabili politici dell'UE su come utilizzare al meglio il bilancio ed il budget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it-IT" sz="1800" b="0" dirty="0">
              <a:solidFill>
                <a:schemeClr val="tx1"/>
              </a:solidFill>
            </a:rPr>
            <a:t>È composta da membri nominati dal Consiglio con un mandato di 6 anni</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it-IT" sz="1700" dirty="0">
              <a:solidFill>
                <a:schemeClr val="tx1"/>
              </a:solidFill>
            </a:rPr>
            <a:t>Guida la politica economica e monetaria dell'UE</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it-IT" sz="1700">
              <a:solidFill>
                <a:schemeClr val="tx1"/>
              </a:solidFill>
            </a:rPr>
            <a:t>Gestisce la valuta europea, l'euro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it-IT" sz="1700">
              <a:solidFill>
                <a:schemeClr val="tx1"/>
              </a:solidFill>
            </a:rPr>
            <a:t>Si occupa di mantenere stabili l'euro e i prezzi</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it-IT" sz="1700">
              <a:solidFill>
                <a:schemeClr val="tx1"/>
              </a:solidFill>
            </a:rPr>
            <a:t>Fissa i tassi di interesse per la zona dell'euro</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it-IT" sz="1700">
              <a:solidFill>
                <a:schemeClr val="tx1"/>
              </a:solidFill>
            </a:rPr>
            <a:t>Collabora con le banche centrali nazionali dei paesi dell'UE</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it-IT" sz="1700">
              <a:solidFill>
                <a:schemeClr val="tx1"/>
              </a:solidFill>
            </a:rPr>
            <a:t>È composta da sei membri nominati dal Consiglio con un mandato di 8 anni che non può essere rinnovato</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it-IT" sz="1700" dirty="0">
              <a:solidFill>
                <a:schemeClr val="tx1"/>
              </a:solidFill>
            </a:rPr>
            <a:t>Ha sede a Francoforte (Germania)</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it-IT" dirty="0"/>
            <a:t>Garanzia per i giovani</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it-IT" dirty="0"/>
            <a:t>Corpo europeo di solidarietà</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it-IT"/>
            <a:t>Assistenza sanitaria</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it-IT"/>
            <a:t>Diritti dei passeggeri</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it-IT" dirty="0"/>
            <a:t>Accesso agli abbonamenti digitali</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it-IT"/>
            <a:t>Roaming gratuito</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it-IT" sz="1600" dirty="0"/>
            <a:t>L'UE nel mondo</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it-IT" sz="1600" dirty="0"/>
            <a:t>Partecipazione</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it-IT" sz="1600"/>
            <a:t>Diritti e sicurezza dei consumatori</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it-IT" sz="1600"/>
            <a:t>Progetti finanziati dall'UE</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it-IT" sz="1600"/>
            <a:t>Tutela dell'ambiente</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en-US" sz="1800" b="0" dirty="0">
              <a:solidFill>
                <a:schemeClr val="bg1"/>
              </a:solidFill>
            </a:rPr>
            <a:t>Green Deal</a:t>
          </a: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it-IT" sz="1800" dirty="0"/>
            <a:t>Digitalizzazione</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it-IT" sz="1800" dirty="0"/>
            <a:t>Uguaglianza</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1E9A1875-DAE9-49B5-A8B4-FC8FFF235A9A}">
      <dgm:prSet phldrT="[Text]" custT="1"/>
      <dgm:spPr>
        <a:solidFill>
          <a:srgbClr val="C00000"/>
        </a:solidFill>
      </dgm:spPr>
      <dgm:t>
        <a:bodyPr/>
        <a:lstStyle/>
        <a:p>
          <a:r>
            <a:rPr lang="en-US" sz="3200" dirty="0"/>
            <a:t>Anno </a:t>
          </a:r>
          <a:r>
            <a:rPr lang="en-US" sz="3200" dirty="0" err="1"/>
            <a:t>europeo</a:t>
          </a:r>
          <a:r>
            <a:rPr lang="en-US" sz="3200" dirty="0"/>
            <a:t> </a:t>
          </a:r>
          <a:r>
            <a:rPr lang="en-US" sz="3200" dirty="0" err="1"/>
            <a:t>dei</a:t>
          </a:r>
          <a:r>
            <a:rPr lang="en-US" sz="3200" dirty="0"/>
            <a:t> </a:t>
          </a:r>
          <a:r>
            <a:rPr lang="en-US" sz="3200" dirty="0" err="1"/>
            <a:t>giovani</a:t>
          </a:r>
          <a:endParaRPr lang="en-US" sz="32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F34E1D28-9E26-4BCD-BE5C-A6705AFB6A7F}" type="pres">
      <dgm:prSet presAssocID="{1E9A1875-DAE9-49B5-A8B4-FC8FFF235A9A}" presName="Parent" presStyleLbl="node0" presStyleIdx="0" presStyleCnt="1">
        <dgm:presLayoutVars>
          <dgm:bulletEnabled val="1"/>
        </dgm:presLayoutVars>
      </dgm:prSet>
      <dgm:spPr/>
    </dgm:pt>
  </dgm:ptLst>
  <dgm:cxnLst>
    <dgm:cxn modelId="{1C71304F-1CCD-430C-861A-747DAFD5A8EB}" srcId="{3A04A2F7-FB45-4A17-9103-CCCC924B63C3}" destId="{1E9A1875-DAE9-49B5-A8B4-FC8FFF235A9A}" srcOrd="0"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23AB44B3-15D9-48C9-BEF8-6D7B87BB8A20}" type="presOf" srcId="{1E9A1875-DAE9-49B5-A8B4-FC8FFF235A9A}" destId="{F34E1D28-9E26-4BCD-BE5C-A6705AFB6A7F}" srcOrd="0" destOrd="0" presId="urn:microsoft.com/office/officeart/2008/layout/BendingPictureCaption"/>
    <dgm:cxn modelId="{4CFE859C-5655-4732-8048-FFCCCC816A08}" type="presParOf" srcId="{D1130244-D42B-4FBD-A513-9F38156E3AF5}" destId="{168BFE9B-E750-44F4-BE65-B3E1BECFF76E}" srcOrd="0"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it-IT" sz="1800" b="0" dirty="0">
              <a:solidFill>
                <a:schemeClr val="tx1"/>
              </a:solidFill>
            </a:rPr>
            <a:t>È la voce dei cittadini europei</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it-IT" sz="1800" b="0">
              <a:solidFill>
                <a:schemeClr val="tx1"/>
              </a:solidFill>
            </a:rPr>
            <a:t>È composto da membri di tutti i paesi dell'UE eletti direttamente dai cittadini ogni cinque anni</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it-IT" sz="1800" b="0">
              <a:solidFill>
                <a:schemeClr val="tx1"/>
              </a:solidFill>
            </a:rPr>
            <a:t>Discute le nuove leggi proposte dalla Commissione europea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it-IT" sz="1800" b="0">
              <a:solidFill>
                <a:schemeClr val="tx1"/>
              </a:solidFill>
            </a:rPr>
            <a:t>Modifica (se necessario) e promulga le leggi insieme al Consiglio</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it-IT" sz="1800" b="0">
              <a:solidFill>
                <a:schemeClr val="tx1"/>
              </a:solidFill>
            </a:rPr>
            <a:t>Elegge il presidente della Commissione europea</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Approva il bilancio dell'UE</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it-IT" sz="1800" b="0" dirty="0">
              <a:solidFill>
                <a:schemeClr val="tx1"/>
              </a:solidFill>
            </a:rPr>
            <a:t>Tiene almeno sei sessioni all'anno a Bruxelles (Belgio) e 12 a Strasburgo (Francia)</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it-IT" sz="1800" b="0">
              <a:solidFill>
                <a:schemeClr val="tx1"/>
              </a:solidFill>
            </a:rPr>
            <a:t>Riunisce i capi di Stato o di governo dei paesi dell'UE</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it-IT" sz="1800" b="0" dirty="0">
              <a:solidFill>
                <a:schemeClr val="tx1"/>
              </a:solidFill>
            </a:rPr>
            <a:t>Fissa le priorità e gli orientamenti programmatici principali dell'UE</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51587" y="1545603"/>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en-US" sz="3400" b="1" kern="1200" dirty="0"/>
            <a:t>24 LINGUE UFFICIALI DELL'UE</a:t>
          </a:r>
        </a:p>
      </dsp:txBody>
      <dsp:txXfrm>
        <a:off x="3571172" y="1958675"/>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Lingue slave: </a:t>
          </a:r>
          <a:r>
            <a:rPr lang="it-IT" sz="1500" b="0" kern="1200" dirty="0"/>
            <a:t>bulgaro, ceco, croato, polacco, slovacco e sloveno</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Lingue germaniche: </a:t>
          </a:r>
          <a:r>
            <a:rPr lang="it-IT" sz="1500" b="0" kern="1200" dirty="0"/>
            <a:t>danese, tedesco, inglese, neerlandese e svedese</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Lingue romanze: </a:t>
          </a:r>
          <a:r>
            <a:rPr lang="it-IT" sz="1500" b="0" kern="1200" dirty="0"/>
            <a:t>spagnolo, francese, italiano, portoghese e rumeno</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it-IT" sz="1500" b="1" kern="1200" dirty="0"/>
            <a:t>Altre lingue: </a:t>
          </a:r>
          <a:r>
            <a:rPr lang="it-IT" sz="1500" b="0" kern="1200" dirty="0"/>
            <a:t>estone e finlandese, greco, irlandese, lituano e lettone, ungherese, maltese</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2303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Non adotta le leggi dell'UE</a:t>
          </a:r>
          <a:endParaRPr lang="en-IE" sz="1800" b="0" kern="1200" dirty="0">
            <a:solidFill>
              <a:schemeClr val="tx1"/>
            </a:solidFill>
          </a:endParaRPr>
        </a:p>
      </dsp:txBody>
      <dsp:txXfrm>
        <a:off x="60062" y="60062"/>
        <a:ext cx="3965289" cy="1110252"/>
      </dsp:txXfrm>
    </dsp:sp>
    <dsp:sp modelId="{65BBAF80-F255-434B-ABEE-1099CF7F1D78}">
      <dsp:nvSpPr>
        <dsp:cNvPr id="0" name=""/>
        <dsp:cNvSpPr/>
      </dsp:nvSpPr>
      <dsp:spPr>
        <a:xfrm>
          <a:off x="0" y="1421723"/>
          <a:ext cx="4085413" cy="129962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Si riunisce almeno quattro volte all'anno a Bruxelles (Belgio) o a Lussemburgo (Lussemburgo) in occasione dei vertici europei</a:t>
          </a:r>
          <a:endParaRPr lang="en-IE" sz="1800" b="0" kern="1200" dirty="0">
            <a:solidFill>
              <a:schemeClr val="tx1"/>
            </a:solidFill>
          </a:endParaRPr>
        </a:p>
      </dsp:txBody>
      <dsp:txXfrm>
        <a:off x="63442" y="1485165"/>
        <a:ext cx="3958529" cy="11727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Rappresenta i governi dei paesi dell'UE</a:t>
          </a:r>
          <a:endParaRPr lang="en-IE" sz="1700" kern="1200" dirty="0">
            <a:solidFill>
              <a:schemeClr val="tx1"/>
            </a:solidFill>
          </a:endParaRPr>
        </a:p>
      </dsp:txBody>
      <dsp:txXfrm>
        <a:off x="53732" y="53732"/>
        <a:ext cx="3790170" cy="993242"/>
      </dsp:txXfrm>
    </dsp:sp>
    <dsp:sp modelId="{0573FA43-24D1-4D72-85C2-86103A7FCEF0}">
      <dsp:nvSpPr>
        <dsp:cNvPr id="0" name=""/>
        <dsp:cNvSpPr/>
      </dsp:nvSpPr>
      <dsp:spPr>
        <a:xfrm>
          <a:off x="0" y="1115373"/>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Riunisce i ministri dei paesi dell'UE che si incontrano per discutere di questioni inerenti all'UE (agricoltura, affari esteri, giustizia ecc.)</a:t>
          </a:r>
          <a:endParaRPr lang="en-IE" sz="1700" kern="1200" dirty="0">
            <a:solidFill>
              <a:schemeClr val="tx1"/>
            </a:solidFill>
          </a:endParaRPr>
        </a:p>
      </dsp:txBody>
      <dsp:txXfrm>
        <a:off x="53732" y="1169105"/>
        <a:ext cx="3790170" cy="993242"/>
      </dsp:txXfrm>
    </dsp:sp>
    <dsp:sp modelId="{050DFA99-827A-4EA5-8157-94CD9436E216}">
      <dsp:nvSpPr>
        <dsp:cNvPr id="0" name=""/>
        <dsp:cNvSpPr/>
      </dsp:nvSpPr>
      <dsp:spPr>
        <a:xfrm>
          <a:off x="0" y="2229256"/>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Prende decisioni e approva leggi insieme al Parlamento europeo</a:t>
          </a:r>
          <a:endParaRPr lang="en-IE" sz="1700" kern="1200" dirty="0">
            <a:solidFill>
              <a:schemeClr val="tx1"/>
            </a:solidFill>
          </a:endParaRPr>
        </a:p>
      </dsp:txBody>
      <dsp:txXfrm>
        <a:off x="53732" y="2282988"/>
        <a:ext cx="3790170" cy="993242"/>
      </dsp:txXfrm>
    </dsp:sp>
    <dsp:sp modelId="{4F8DE995-AA6F-4DFE-8486-B480892B9757}">
      <dsp:nvSpPr>
        <dsp:cNvPr id="0" name=""/>
        <dsp:cNvSpPr/>
      </dsp:nvSpPr>
      <dsp:spPr>
        <a:xfrm>
          <a:off x="0" y="3343139"/>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presieduto a turno per sei mesi da un diverso paese dell'UE</a:t>
          </a:r>
          <a:endParaRPr lang="en-IE" sz="1700" kern="1200" dirty="0">
            <a:solidFill>
              <a:schemeClr val="tx1"/>
            </a:solidFill>
          </a:endParaRPr>
        </a:p>
      </dsp:txBody>
      <dsp:txXfrm>
        <a:off x="53732" y="3396871"/>
        <a:ext cx="3790170" cy="993242"/>
      </dsp:txXfrm>
    </dsp:sp>
    <dsp:sp modelId="{C7565D90-15C1-4236-9AEC-41345840738B}">
      <dsp:nvSpPr>
        <dsp:cNvPr id="0" name=""/>
        <dsp:cNvSpPr/>
      </dsp:nvSpPr>
      <dsp:spPr>
        <a:xfrm>
          <a:off x="0" y="4457021"/>
          <a:ext cx="3897634" cy="110070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Si </a:t>
          </a:r>
          <a:r>
            <a:rPr lang="en-US" sz="1700" kern="1200" dirty="0" err="1">
              <a:solidFill>
                <a:schemeClr val="tx1"/>
              </a:solidFill>
            </a:rPr>
            <a:t>riunisce</a:t>
          </a:r>
          <a:r>
            <a:rPr lang="en-US" sz="1700" kern="1200" dirty="0">
              <a:solidFill>
                <a:schemeClr val="tx1"/>
              </a:solidFill>
            </a:rPr>
            <a:t> a </a:t>
          </a:r>
          <a:r>
            <a:rPr lang="en-US" sz="1700" kern="1200" dirty="0" err="1">
              <a:solidFill>
                <a:schemeClr val="tx1"/>
              </a:solidFill>
            </a:rPr>
            <a:t>Bruxelles</a:t>
          </a:r>
          <a:r>
            <a:rPr lang="en-US" sz="1700" kern="1200" dirty="0">
              <a:solidFill>
                <a:schemeClr val="tx1"/>
              </a:solidFill>
            </a:rPr>
            <a:t> o a </a:t>
          </a:r>
          <a:r>
            <a:rPr lang="en-US" sz="1700" kern="1200" dirty="0" err="1">
              <a:solidFill>
                <a:schemeClr val="tx1"/>
              </a:solidFill>
            </a:rPr>
            <a:t>Lussemburgo</a:t>
          </a:r>
          <a:endParaRPr lang="en-IE" sz="1700" kern="1200" dirty="0">
            <a:solidFill>
              <a:schemeClr val="tx1"/>
            </a:solidFill>
          </a:endParaRPr>
        </a:p>
      </dsp:txBody>
      <dsp:txXfrm>
        <a:off x="53732" y="4510753"/>
        <a:ext cx="3790170" cy="9932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47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Rappresenta gli interessi comuni dell'UE</a:t>
          </a:r>
          <a:endParaRPr lang="en-IE" sz="1700" kern="1200" dirty="0">
            <a:solidFill>
              <a:schemeClr val="tx1"/>
            </a:solidFill>
          </a:endParaRPr>
        </a:p>
      </dsp:txBody>
      <dsp:txXfrm>
        <a:off x="38305" y="40777"/>
        <a:ext cx="3916270" cy="708073"/>
      </dsp:txXfrm>
    </dsp:sp>
    <dsp:sp modelId="{08F48461-68D3-4A76-AAB9-A6AAE6BA7FA1}">
      <dsp:nvSpPr>
        <dsp:cNvPr id="0" name=""/>
        <dsp:cNvSpPr/>
      </dsp:nvSpPr>
      <dsp:spPr>
        <a:xfrm>
          <a:off x="0" y="79977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it-IT" sz="1600" kern="1200" dirty="0">
              <a:solidFill>
                <a:schemeClr val="tx1"/>
              </a:solidFill>
            </a:rPr>
            <a:t>È composta da un presidente e da un commissario per ciascun paese dell'UE, ognuno responsabile di un ambito specifico</a:t>
          </a:r>
          <a:endParaRPr lang="en-IE" sz="1600" kern="1200" dirty="0">
            <a:solidFill>
              <a:schemeClr val="tx1"/>
            </a:solidFill>
          </a:endParaRPr>
        </a:p>
      </dsp:txBody>
      <dsp:txXfrm>
        <a:off x="38305" y="838075"/>
        <a:ext cx="3916270" cy="708073"/>
      </dsp:txXfrm>
    </dsp:sp>
    <dsp:sp modelId="{346E50CA-F6B7-41F2-8D8A-4D6332E5C97D}">
      <dsp:nvSpPr>
        <dsp:cNvPr id="0" name=""/>
        <dsp:cNvSpPr/>
      </dsp:nvSpPr>
      <dsp:spPr>
        <a:xfrm>
          <a:off x="0" y="159706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Propone nuove leggi e programmi</a:t>
          </a:r>
          <a:endParaRPr lang="en-IE" sz="1700" kern="1200" dirty="0">
            <a:solidFill>
              <a:schemeClr val="tx1"/>
            </a:solidFill>
          </a:endParaRPr>
        </a:p>
      </dsp:txBody>
      <dsp:txXfrm>
        <a:off x="38305" y="1635372"/>
        <a:ext cx="3916270" cy="708073"/>
      </dsp:txXfrm>
    </dsp:sp>
    <dsp:sp modelId="{D37E5F20-5237-4726-B7B8-CA56F9306539}">
      <dsp:nvSpPr>
        <dsp:cNvPr id="0" name=""/>
        <dsp:cNvSpPr/>
      </dsp:nvSpPr>
      <dsp:spPr>
        <a:xfrm>
          <a:off x="0" y="2394365"/>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eletta dal Parlamento per cinque anni</a:t>
          </a:r>
          <a:endParaRPr lang="en-IE" sz="1700" kern="1200" dirty="0">
            <a:solidFill>
              <a:schemeClr val="tx1"/>
            </a:solidFill>
          </a:endParaRPr>
        </a:p>
      </dsp:txBody>
      <dsp:txXfrm>
        <a:off x="38305" y="2432670"/>
        <a:ext cx="3916270" cy="708073"/>
      </dsp:txXfrm>
    </dsp:sp>
    <dsp:sp modelId="{5F4BB77E-160B-4FD3-9D8A-5F48DEBD3967}">
      <dsp:nvSpPr>
        <dsp:cNvPr id="0" name=""/>
        <dsp:cNvSpPr/>
      </dsp:nvSpPr>
      <dsp:spPr>
        <a:xfrm>
          <a:off x="0" y="3191662"/>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Gestisce le politiche e il bilancio dell'UE</a:t>
          </a:r>
          <a:endParaRPr lang="en-IE" sz="1700" kern="1200" dirty="0">
            <a:solidFill>
              <a:schemeClr val="tx1"/>
            </a:solidFill>
          </a:endParaRPr>
        </a:p>
      </dsp:txBody>
      <dsp:txXfrm>
        <a:off x="38305" y="3229967"/>
        <a:ext cx="3916270" cy="708073"/>
      </dsp:txXfrm>
    </dsp:sp>
    <dsp:sp modelId="{EF5BC60A-1813-445C-97E0-C76B6CBACB4C}">
      <dsp:nvSpPr>
        <dsp:cNvPr id="0" name=""/>
        <dsp:cNvSpPr/>
      </dsp:nvSpPr>
      <dsp:spPr>
        <a:xfrm>
          <a:off x="0" y="3988960"/>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È custode dei trattati</a:t>
          </a:r>
          <a:endParaRPr lang="en-IE" sz="1700" kern="1200" dirty="0">
            <a:solidFill>
              <a:schemeClr val="tx1"/>
            </a:solidFill>
          </a:endParaRPr>
        </a:p>
      </dsp:txBody>
      <dsp:txXfrm>
        <a:off x="38305" y="4027265"/>
        <a:ext cx="3916270" cy="708073"/>
      </dsp:txXfrm>
    </dsp:sp>
    <dsp:sp modelId="{8BFCEDFB-DD43-4B25-BA9B-809ED4B7C8C6}">
      <dsp:nvSpPr>
        <dsp:cNvPr id="0" name=""/>
        <dsp:cNvSpPr/>
      </dsp:nvSpPr>
      <dsp:spPr>
        <a:xfrm>
          <a:off x="0" y="4786257"/>
          <a:ext cx="3992880" cy="78468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a:solidFill>
                <a:schemeClr val="tx1"/>
              </a:solidFill>
            </a:rPr>
            <a:t>Ha </a:t>
          </a:r>
          <a:r>
            <a:rPr lang="en-US" sz="1700" kern="1200" dirty="0" err="1">
              <a:solidFill>
                <a:schemeClr val="tx1"/>
              </a:solidFill>
            </a:rPr>
            <a:t>sede</a:t>
          </a:r>
          <a:r>
            <a:rPr lang="en-US" sz="1700" kern="1200" dirty="0">
              <a:solidFill>
                <a:schemeClr val="tx1"/>
              </a:solidFill>
            </a:rPr>
            <a:t> a </a:t>
          </a:r>
          <a:r>
            <a:rPr lang="en-US" sz="1700" kern="1200" dirty="0" err="1">
              <a:solidFill>
                <a:schemeClr val="tx1"/>
              </a:solidFill>
            </a:rPr>
            <a:t>Bruxelles</a:t>
          </a:r>
          <a:r>
            <a:rPr lang="en-US" sz="1700" kern="1200" dirty="0">
              <a:solidFill>
                <a:schemeClr val="tx1"/>
              </a:solidFill>
            </a:rPr>
            <a:t> e a </a:t>
          </a:r>
          <a:r>
            <a:rPr lang="en-US" sz="1700" kern="1200" dirty="0" err="1">
              <a:solidFill>
                <a:schemeClr val="tx1"/>
              </a:solidFill>
            </a:rPr>
            <a:t>Lussemburgo</a:t>
          </a:r>
          <a:endParaRPr lang="en-IE" sz="1700" kern="1200" dirty="0">
            <a:solidFill>
              <a:schemeClr val="tx1"/>
            </a:solidFill>
          </a:endParaRPr>
        </a:p>
      </dsp:txBody>
      <dsp:txXfrm>
        <a:off x="38305" y="4824562"/>
        <a:ext cx="3916270" cy="70807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47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Vigila</a:t>
          </a:r>
          <a:r>
            <a:rPr lang="en-US" sz="1700" b="0" kern="1200" dirty="0">
              <a:solidFill>
                <a:schemeClr val="tx1"/>
              </a:solidFill>
            </a:rPr>
            <a:t> </a:t>
          </a:r>
          <a:r>
            <a:rPr lang="en-US" sz="1700" b="0" kern="1200" dirty="0" err="1">
              <a:solidFill>
                <a:schemeClr val="tx1"/>
              </a:solidFill>
            </a:rPr>
            <a:t>sulle</a:t>
          </a:r>
          <a:r>
            <a:rPr lang="en-US" sz="1700" b="0" kern="1200" dirty="0">
              <a:solidFill>
                <a:schemeClr val="tx1"/>
              </a:solidFill>
            </a:rPr>
            <a:t> </a:t>
          </a:r>
          <a:r>
            <a:rPr lang="en-US" sz="1700" b="0" kern="1200" dirty="0" err="1">
              <a:solidFill>
                <a:schemeClr val="tx1"/>
              </a:solidFill>
            </a:rPr>
            <a:t>leggi</a:t>
          </a:r>
          <a:r>
            <a:rPr lang="en-US" sz="1700" b="0" kern="1200" dirty="0">
              <a:solidFill>
                <a:schemeClr val="tx1"/>
              </a:solidFill>
            </a:rPr>
            <a:t> </a:t>
          </a:r>
          <a:r>
            <a:rPr lang="en-US" sz="1700" b="0" kern="1200" dirty="0" err="1">
              <a:solidFill>
                <a:schemeClr val="tx1"/>
              </a:solidFill>
            </a:rPr>
            <a:t>dell'UE</a:t>
          </a:r>
          <a:endParaRPr lang="en-IE" sz="1700" b="0" kern="1200" dirty="0">
            <a:solidFill>
              <a:schemeClr val="tx1"/>
            </a:solidFill>
          </a:endParaRPr>
        </a:p>
      </dsp:txBody>
      <dsp:txXfrm>
        <a:off x="38011" y="38482"/>
        <a:ext cx="4304899" cy="702639"/>
      </dsp:txXfrm>
    </dsp:sp>
    <dsp:sp modelId="{76251A12-CCF7-4C47-8263-EFA408C3CF50}">
      <dsp:nvSpPr>
        <dsp:cNvPr id="0" name=""/>
        <dsp:cNvSpPr/>
      </dsp:nvSpPr>
      <dsp:spPr>
        <a:xfrm>
          <a:off x="0" y="79115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Fa in modo che i paesi dell'UE rispettino le leggi dell'Unione</a:t>
          </a:r>
          <a:endParaRPr lang="en-IE" sz="1700" b="0" kern="1200" dirty="0">
            <a:solidFill>
              <a:schemeClr val="tx1"/>
            </a:solidFill>
          </a:endParaRPr>
        </a:p>
      </dsp:txBody>
      <dsp:txXfrm>
        <a:off x="38011" y="829167"/>
        <a:ext cx="4304899" cy="702639"/>
      </dsp:txXfrm>
    </dsp:sp>
    <dsp:sp modelId="{CF2A7349-FD6F-4252-85AD-61C5186BA692}">
      <dsp:nvSpPr>
        <dsp:cNvPr id="0" name=""/>
        <dsp:cNvSpPr/>
      </dsp:nvSpPr>
      <dsp:spPr>
        <a:xfrm>
          <a:off x="0" y="158184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Offre consulenza ai tribunali nazionali su come interpretare tali leggi</a:t>
          </a:r>
          <a:endParaRPr lang="en-IE" sz="1700" b="0" kern="1200" dirty="0">
            <a:solidFill>
              <a:schemeClr val="tx1"/>
            </a:solidFill>
          </a:endParaRPr>
        </a:p>
      </dsp:txBody>
      <dsp:txXfrm>
        <a:off x="38011" y="1619852"/>
        <a:ext cx="4304899" cy="702639"/>
      </dsp:txXfrm>
    </dsp:sp>
    <dsp:sp modelId="{38D475D4-539D-4596-9BBC-8AE7671242F2}">
      <dsp:nvSpPr>
        <dsp:cNvPr id="0" name=""/>
        <dsp:cNvSpPr/>
      </dsp:nvSpPr>
      <dsp:spPr>
        <a:xfrm>
          <a:off x="0" y="2372526"/>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Sanziona i paesi che non rispettano le leggi dell'UE</a:t>
          </a:r>
          <a:endParaRPr lang="en-IE" sz="1700" b="0" kern="1200" dirty="0">
            <a:solidFill>
              <a:schemeClr val="tx1"/>
            </a:solidFill>
          </a:endParaRPr>
        </a:p>
      </dsp:txBody>
      <dsp:txXfrm>
        <a:off x="38011" y="2410537"/>
        <a:ext cx="4304899" cy="702639"/>
      </dsp:txXfrm>
    </dsp:sp>
    <dsp:sp modelId="{1A46EE3F-EBAE-49BA-B7F2-D3D3A3B2D42A}">
      <dsp:nvSpPr>
        <dsp:cNvPr id="0" name=""/>
        <dsp:cNvSpPr/>
      </dsp:nvSpPr>
      <dsp:spPr>
        <a:xfrm>
          <a:off x="0" y="3163211"/>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Controlla che le leggi rispettino i diritti fondamentali (ad esempio libertà di parola, libertà di stampa)</a:t>
          </a:r>
          <a:endParaRPr lang="en-IE" sz="1700" b="0" kern="1200" dirty="0">
            <a:solidFill>
              <a:schemeClr val="tx1"/>
            </a:solidFill>
          </a:endParaRPr>
        </a:p>
      </dsp:txBody>
      <dsp:txXfrm>
        <a:off x="38011" y="3201222"/>
        <a:ext cx="4304899" cy="702639"/>
      </dsp:txXfrm>
    </dsp:sp>
    <dsp:sp modelId="{5C025595-DB12-4375-8957-7A2E9C9E3075}">
      <dsp:nvSpPr>
        <dsp:cNvPr id="0" name=""/>
        <dsp:cNvSpPr/>
      </dsp:nvSpPr>
      <dsp:spPr>
        <a:xfrm>
          <a:off x="0" y="3953895"/>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b="0" kern="1200">
              <a:solidFill>
                <a:schemeClr val="tx1"/>
              </a:solidFill>
            </a:rPr>
            <a:t>È composta da un giudice per ogni paese dell'UE</a:t>
          </a:r>
          <a:endParaRPr lang="en-IE" sz="1700" b="0" kern="1200" dirty="0">
            <a:solidFill>
              <a:schemeClr val="tx1"/>
            </a:solidFill>
          </a:endParaRPr>
        </a:p>
      </dsp:txBody>
      <dsp:txXfrm>
        <a:off x="38011" y="3991906"/>
        <a:ext cx="4304899" cy="702639"/>
      </dsp:txXfrm>
    </dsp:sp>
    <dsp:sp modelId="{E336DEEA-8F31-45DB-B883-3F3802818CA2}">
      <dsp:nvSpPr>
        <dsp:cNvPr id="0" name=""/>
        <dsp:cNvSpPr/>
      </dsp:nvSpPr>
      <dsp:spPr>
        <a:xfrm>
          <a:off x="0" y="4744580"/>
          <a:ext cx="4380921" cy="77866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a:solidFill>
                <a:schemeClr val="tx1"/>
              </a:solidFill>
            </a:rPr>
            <a:t>Ha </a:t>
          </a:r>
          <a:r>
            <a:rPr lang="en-US" sz="1700" b="0" kern="1200" dirty="0" err="1">
              <a:solidFill>
                <a:schemeClr val="tx1"/>
              </a:solidFill>
            </a:rPr>
            <a:t>sede</a:t>
          </a:r>
          <a:r>
            <a:rPr lang="en-US" sz="1700" b="0" kern="1200" dirty="0">
              <a:solidFill>
                <a:schemeClr val="tx1"/>
              </a:solidFill>
            </a:rPr>
            <a:t> a </a:t>
          </a:r>
          <a:r>
            <a:rPr lang="en-US" sz="1700" b="0" kern="1200" dirty="0" err="1">
              <a:solidFill>
                <a:schemeClr val="tx1"/>
              </a:solidFill>
            </a:rPr>
            <a:t>Lussemburgo</a:t>
          </a:r>
          <a:endParaRPr lang="en-IE" sz="1700" b="0" kern="1200" dirty="0">
            <a:solidFill>
              <a:schemeClr val="tx1"/>
            </a:solidFill>
          </a:endParaRPr>
        </a:p>
      </dsp:txBody>
      <dsp:txXfrm>
        <a:off x="38011" y="4782591"/>
        <a:ext cx="4304899" cy="7026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Controlla che il bilancio dell'UE sia stato impiegato correttamente</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Segnala frodi, corruzioni o altre attività illegali</a:t>
          </a:r>
          <a:endParaRPr lang="en-IE" sz="1800" b="0" kern="1200" dirty="0">
            <a:solidFill>
              <a:schemeClr val="tx1"/>
            </a:solidFill>
          </a:endParaRPr>
        </a:p>
      </dsp:txBody>
      <dsp:txXfrm>
        <a:off x="46606" y="1163698"/>
        <a:ext cx="4355366"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115"/>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Fornisce consulenza ai responsabili politici dell'UE su come utilizzare al meglio il bilancio ed il budget</a:t>
          </a:r>
          <a:endParaRPr lang="en-IE" sz="1800" b="0" kern="1200" dirty="0">
            <a:solidFill>
              <a:schemeClr val="tx1"/>
            </a:solidFill>
          </a:endParaRPr>
        </a:p>
      </dsp:txBody>
      <dsp:txXfrm>
        <a:off x="48605" y="55720"/>
        <a:ext cx="4182647" cy="898460"/>
      </dsp:txXfrm>
    </dsp:sp>
    <dsp:sp modelId="{F0EC1485-D59A-4587-BBA3-A5E170B387A4}">
      <dsp:nvSpPr>
        <dsp:cNvPr id="0" name=""/>
        <dsp:cNvSpPr/>
      </dsp:nvSpPr>
      <dsp:spPr>
        <a:xfrm>
          <a:off x="0" y="1069026"/>
          <a:ext cx="4279857" cy="99567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È composta da membri nominati dal Consiglio con un mandato di 6 anni</a:t>
          </a:r>
          <a:endParaRPr lang="en-IE" sz="1800" b="0" kern="1200" dirty="0">
            <a:solidFill>
              <a:schemeClr val="tx1"/>
            </a:solidFill>
          </a:endParaRPr>
        </a:p>
      </dsp:txBody>
      <dsp:txXfrm>
        <a:off x="48605" y="1117631"/>
        <a:ext cx="4182647" cy="89846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29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Guida la politica economica e monetaria dell'UE</a:t>
          </a:r>
          <a:endParaRPr lang="en-IE" sz="1700" kern="1200" dirty="0">
            <a:solidFill>
              <a:schemeClr val="tx1"/>
            </a:solidFill>
          </a:endParaRPr>
        </a:p>
      </dsp:txBody>
      <dsp:txXfrm>
        <a:off x="37320" y="40275"/>
        <a:ext cx="4037290" cy="689861"/>
      </dsp:txXfrm>
    </dsp:sp>
    <dsp:sp modelId="{96B08EC4-E184-402A-B8AE-06B1F3D1D569}">
      <dsp:nvSpPr>
        <dsp:cNvPr id="0" name=""/>
        <dsp:cNvSpPr/>
      </dsp:nvSpPr>
      <dsp:spPr>
        <a:xfrm>
          <a:off x="0" y="779255"/>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Gestisce la valuta europea, l'euro</a:t>
          </a:r>
          <a:endParaRPr lang="en-IE" sz="1700" kern="1200" dirty="0">
            <a:solidFill>
              <a:schemeClr val="tx1"/>
            </a:solidFill>
          </a:endParaRPr>
        </a:p>
      </dsp:txBody>
      <dsp:txXfrm>
        <a:off x="37320" y="816575"/>
        <a:ext cx="4037290" cy="689861"/>
      </dsp:txXfrm>
    </dsp:sp>
    <dsp:sp modelId="{47FE0501-D40E-47EC-9E41-423B2E236FAA}">
      <dsp:nvSpPr>
        <dsp:cNvPr id="0" name=""/>
        <dsp:cNvSpPr/>
      </dsp:nvSpPr>
      <dsp:spPr>
        <a:xfrm>
          <a:off x="0" y="15555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Si occupa di mantenere stabili l'euro e i prezzi</a:t>
          </a:r>
          <a:endParaRPr lang="en-IE" sz="1700" kern="1200" dirty="0">
            <a:solidFill>
              <a:schemeClr val="tx1"/>
            </a:solidFill>
          </a:endParaRPr>
        </a:p>
      </dsp:txBody>
      <dsp:txXfrm>
        <a:off x="37320" y="1592876"/>
        <a:ext cx="4037290" cy="689861"/>
      </dsp:txXfrm>
    </dsp:sp>
    <dsp:sp modelId="{68522F37-124D-4507-9DE5-1B75C78B6420}">
      <dsp:nvSpPr>
        <dsp:cNvPr id="0" name=""/>
        <dsp:cNvSpPr/>
      </dsp:nvSpPr>
      <dsp:spPr>
        <a:xfrm>
          <a:off x="0" y="23318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Fissa i tassi di interesse per la zona dell'euro</a:t>
          </a:r>
          <a:endParaRPr lang="en-IE" sz="1700" kern="1200" dirty="0">
            <a:solidFill>
              <a:schemeClr val="tx1"/>
            </a:solidFill>
          </a:endParaRPr>
        </a:p>
      </dsp:txBody>
      <dsp:txXfrm>
        <a:off x="37320" y="2369176"/>
        <a:ext cx="4037290" cy="689861"/>
      </dsp:txXfrm>
    </dsp:sp>
    <dsp:sp modelId="{6EE063DE-7F51-4108-9284-6ADD12F54A5A}">
      <dsp:nvSpPr>
        <dsp:cNvPr id="0" name=""/>
        <dsp:cNvSpPr/>
      </dsp:nvSpPr>
      <dsp:spPr>
        <a:xfrm>
          <a:off x="0" y="3108156"/>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Collabora con le banche centrali nazionali dei paesi dell'UE</a:t>
          </a:r>
          <a:endParaRPr lang="en-IE" sz="1700" kern="1200" dirty="0">
            <a:solidFill>
              <a:schemeClr val="tx1"/>
            </a:solidFill>
          </a:endParaRPr>
        </a:p>
      </dsp:txBody>
      <dsp:txXfrm>
        <a:off x="37320" y="3145476"/>
        <a:ext cx="4037290" cy="689861"/>
      </dsp:txXfrm>
    </dsp:sp>
    <dsp:sp modelId="{9CF11A85-D206-4F40-B8C3-898189EA253A}">
      <dsp:nvSpPr>
        <dsp:cNvPr id="0" name=""/>
        <dsp:cNvSpPr/>
      </dsp:nvSpPr>
      <dsp:spPr>
        <a:xfrm>
          <a:off x="0" y="38844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È composta da sei membri nominati dal Consiglio con un mandato di 8 anni che non può essere rinnovato</a:t>
          </a:r>
          <a:endParaRPr lang="en-IE" sz="1700" kern="1200" dirty="0">
            <a:solidFill>
              <a:schemeClr val="tx1"/>
            </a:solidFill>
          </a:endParaRPr>
        </a:p>
      </dsp:txBody>
      <dsp:txXfrm>
        <a:off x="37320" y="3921777"/>
        <a:ext cx="4037290" cy="689861"/>
      </dsp:txXfrm>
    </dsp:sp>
    <dsp:sp modelId="{EB4B9D14-D3E8-449B-95FA-9A5E38DB987B}">
      <dsp:nvSpPr>
        <dsp:cNvPr id="0" name=""/>
        <dsp:cNvSpPr/>
      </dsp:nvSpPr>
      <dsp:spPr>
        <a:xfrm>
          <a:off x="0" y="4660757"/>
          <a:ext cx="4111930" cy="76450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dirty="0">
              <a:solidFill>
                <a:schemeClr val="tx1"/>
              </a:solidFill>
            </a:rPr>
            <a:t>Ha sede a Francoforte (Germania)</a:t>
          </a:r>
          <a:endParaRPr lang="en-IE" sz="1700" kern="1200" dirty="0">
            <a:solidFill>
              <a:schemeClr val="tx1"/>
            </a:solidFill>
          </a:endParaRPr>
        </a:p>
      </dsp:txBody>
      <dsp:txXfrm>
        <a:off x="37320" y="4698077"/>
        <a:ext cx="4037290" cy="6898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it-IT" sz="1700" kern="1200" dirty="0"/>
            <a:t>Garanzia per i giovani</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it-IT" sz="1700" kern="1200" dirty="0"/>
            <a:t>Corpo europeo di solidarietà</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Roaming gratuito</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Assistenza sanitaria</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a:t>Diritti dei passeggeri</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it-IT" sz="1400" kern="1200" dirty="0"/>
            <a:t>Accesso agli abbonamenti digitali</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dirty="0"/>
            <a:t>Partecipazione</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Tutela dell'ambiente</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Diritti e sicurezza dei consumatori</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a:t>Progetti finanziati dall'UE</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it-IT" sz="1600" kern="1200" dirty="0"/>
            <a:t>L'UE nel mondo</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dirty="0">
              <a:solidFill>
                <a:schemeClr val="bg1"/>
              </a:solidFill>
            </a:rPr>
            <a:t>Green Deal</a:t>
          </a: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it-IT" sz="1800" kern="1200" dirty="0"/>
            <a:t>Digitalizzazione</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it-IT" sz="1800" kern="1200" dirty="0"/>
            <a:t>Uguaglianza</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657D7-D4C9-4306-8074-DCCA03870486}">
      <dsp:nvSpPr>
        <dsp:cNvPr id="0" name=""/>
        <dsp:cNvSpPr/>
      </dsp:nvSpPr>
      <dsp:spPr>
        <a:xfrm>
          <a:off x="713582" y="0"/>
          <a:ext cx="6071961" cy="448715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1940894" y="3673551"/>
          <a:ext cx="5232222" cy="1257390"/>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5000"/>
            </a:spcAft>
            <a:buNone/>
          </a:pPr>
          <a:r>
            <a:rPr lang="en-US" sz="3200" kern="1200" dirty="0"/>
            <a:t>Anno </a:t>
          </a:r>
          <a:r>
            <a:rPr lang="en-US" sz="3200" kern="1200" dirty="0" err="1"/>
            <a:t>europeo</a:t>
          </a:r>
          <a:r>
            <a:rPr lang="en-US" sz="3200" kern="1200" dirty="0"/>
            <a:t> </a:t>
          </a:r>
          <a:r>
            <a:rPr lang="en-US" sz="3200" kern="1200" dirty="0" err="1"/>
            <a:t>dei</a:t>
          </a:r>
          <a:r>
            <a:rPr lang="en-US" sz="3200" kern="1200" dirty="0"/>
            <a:t> </a:t>
          </a:r>
          <a:r>
            <a:rPr lang="en-US" sz="3200" kern="1200" dirty="0" err="1"/>
            <a:t>giovani</a:t>
          </a:r>
          <a:endParaRPr lang="en-US" sz="3200" kern="1200" dirty="0"/>
        </a:p>
      </dsp:txBody>
      <dsp:txXfrm>
        <a:off x="1940894" y="3673551"/>
        <a:ext cx="5232222" cy="1257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59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È la voce dei cittadini europei</a:t>
          </a:r>
          <a:endParaRPr lang="en-IE" sz="1800" b="0" kern="1200" dirty="0">
            <a:solidFill>
              <a:schemeClr val="tx1"/>
            </a:solidFill>
          </a:endParaRPr>
        </a:p>
      </dsp:txBody>
      <dsp:txXfrm>
        <a:off x="38895" y="40487"/>
        <a:ext cx="4613634" cy="718969"/>
      </dsp:txXfrm>
    </dsp:sp>
    <dsp:sp modelId="{4FE1037A-DEA2-4953-80B1-C4AB23FF5CB3}">
      <dsp:nvSpPr>
        <dsp:cNvPr id="0" name=""/>
        <dsp:cNvSpPr/>
      </dsp:nvSpPr>
      <dsp:spPr>
        <a:xfrm>
          <a:off x="0" y="80981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È composto da membri di tutti i paesi dell'UE eletti direttamente dai cittadini ogni cinque anni</a:t>
          </a:r>
          <a:endParaRPr lang="en-IE" sz="1800" b="0" kern="1200" dirty="0">
            <a:solidFill>
              <a:schemeClr val="tx1"/>
            </a:solidFill>
          </a:endParaRPr>
        </a:p>
      </dsp:txBody>
      <dsp:txXfrm>
        <a:off x="38895" y="848707"/>
        <a:ext cx="4613634" cy="718969"/>
      </dsp:txXfrm>
    </dsp:sp>
    <dsp:sp modelId="{07C6446F-ECCD-4CA1-8344-080591932ED6}">
      <dsp:nvSpPr>
        <dsp:cNvPr id="0" name=""/>
        <dsp:cNvSpPr/>
      </dsp:nvSpPr>
      <dsp:spPr>
        <a:xfrm>
          <a:off x="0" y="1618032"/>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Discute le nuove leggi proposte dalla Commissione europea</a:t>
          </a:r>
          <a:endParaRPr lang="en-IE" sz="1800" b="0" kern="1200" dirty="0">
            <a:solidFill>
              <a:schemeClr val="tx1"/>
            </a:solidFill>
          </a:endParaRPr>
        </a:p>
      </dsp:txBody>
      <dsp:txXfrm>
        <a:off x="38895" y="1656927"/>
        <a:ext cx="4613634" cy="718969"/>
      </dsp:txXfrm>
    </dsp:sp>
    <dsp:sp modelId="{715891AF-FC43-40E9-9BA1-84AAEC706364}">
      <dsp:nvSpPr>
        <dsp:cNvPr id="0" name=""/>
        <dsp:cNvSpPr/>
      </dsp:nvSpPr>
      <dsp:spPr>
        <a:xfrm>
          <a:off x="0" y="242625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Modifica (se necessario) e promulga le leggi insieme al Consiglio</a:t>
          </a:r>
          <a:endParaRPr lang="en-IE" sz="1800" b="0" kern="1200" dirty="0">
            <a:solidFill>
              <a:schemeClr val="tx1"/>
            </a:solidFill>
          </a:endParaRPr>
        </a:p>
      </dsp:txBody>
      <dsp:txXfrm>
        <a:off x="38895" y="2465146"/>
        <a:ext cx="4613634" cy="718969"/>
      </dsp:txXfrm>
    </dsp:sp>
    <dsp:sp modelId="{1BA08AB3-DFE7-4294-97EA-0DE79AB5366F}">
      <dsp:nvSpPr>
        <dsp:cNvPr id="0" name=""/>
        <dsp:cNvSpPr/>
      </dsp:nvSpPr>
      <dsp:spPr>
        <a:xfrm>
          <a:off x="0" y="323447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Elegge il presidente della Commissione europea</a:t>
          </a:r>
          <a:endParaRPr lang="en-IE" sz="1800" b="0" kern="1200" dirty="0">
            <a:solidFill>
              <a:schemeClr val="tx1"/>
            </a:solidFill>
          </a:endParaRPr>
        </a:p>
      </dsp:txBody>
      <dsp:txXfrm>
        <a:off x="38895" y="3273366"/>
        <a:ext cx="4613634" cy="718969"/>
      </dsp:txXfrm>
    </dsp:sp>
    <dsp:sp modelId="{C9254F1F-409A-4C00-BAEE-417CE0DBBEC0}">
      <dsp:nvSpPr>
        <dsp:cNvPr id="0" name=""/>
        <dsp:cNvSpPr/>
      </dsp:nvSpPr>
      <dsp:spPr>
        <a:xfrm>
          <a:off x="0" y="404269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Approva il bilancio dell'UE</a:t>
          </a:r>
          <a:endParaRPr lang="en-IE" sz="1800" b="0" kern="1200" dirty="0">
            <a:solidFill>
              <a:schemeClr val="tx1"/>
            </a:solidFill>
          </a:endParaRPr>
        </a:p>
      </dsp:txBody>
      <dsp:txXfrm>
        <a:off x="38895" y="4081586"/>
        <a:ext cx="4613634" cy="718969"/>
      </dsp:txXfrm>
    </dsp:sp>
    <dsp:sp modelId="{394A40C5-2767-41BB-851C-AE743E22805B}">
      <dsp:nvSpPr>
        <dsp:cNvPr id="0" name=""/>
        <dsp:cNvSpPr/>
      </dsp:nvSpPr>
      <dsp:spPr>
        <a:xfrm>
          <a:off x="0" y="4850911"/>
          <a:ext cx="4691424" cy="796759"/>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Tiene almeno sei sessioni all'anno a Bruxelles (Belgio) e 12 a Strasburgo (Francia)</a:t>
          </a:r>
          <a:endParaRPr lang="en-IE" sz="1900" b="0" kern="1200" dirty="0">
            <a:solidFill>
              <a:schemeClr val="tx1"/>
            </a:solidFill>
          </a:endParaRPr>
        </a:p>
      </dsp:txBody>
      <dsp:txXfrm>
        <a:off x="38895" y="4889806"/>
        <a:ext cx="4613634" cy="7189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a:solidFill>
                <a:schemeClr val="tx1"/>
              </a:solidFill>
            </a:rPr>
            <a:t>Riunisce i capi di Stato o di governo dei paesi dell'UE</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it-IT" sz="1800" b="0" kern="1200" dirty="0">
              <a:solidFill>
                <a:schemeClr val="tx1"/>
              </a:solidFill>
            </a:rPr>
            <a:t>Fissa le priorità e gli orientamenti programmatici principali dell'UE</a:t>
          </a:r>
          <a:endParaRPr lang="en-IE" sz="1800" b="0" kern="1200" dirty="0">
            <a:solidFill>
              <a:schemeClr val="tx1"/>
            </a:solidFill>
          </a:endParaRPr>
        </a:p>
      </dsp:txBody>
      <dsp:txXfrm>
        <a:off x="59399" y="1525861"/>
        <a:ext cx="4183260"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03/03/2023</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03/03/2023</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i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development-and-cooperation_it"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trade_i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wC93kF" TargetMode="External"/><Relationship Id="rId5" Type="http://schemas.openxmlformats.org/officeDocument/2006/relationships/hyperlink" Target="https://ec.europa.eu/regional_policy/it/projects/" TargetMode="External"/><Relationship Id="rId4" Type="http://schemas.openxmlformats.org/officeDocument/2006/relationships/hyperlink" Target="https://cinea.ec.europa.eu/life/life-european-countries_en" TargetMode="External"/><Relationship Id="rId9" Type="http://schemas.openxmlformats.org/officeDocument/2006/relationships/hyperlink" Target="https://european-union.europa.eu/priorities-and-actions/actions-topic/human-rights-and-democracy_i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i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i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uropa.eu/youth/year-of-youth_i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L'Unione europea ha </a:t>
            </a:r>
            <a:r>
              <a:rPr lang="it-IT" sz="1200" b="1" kern="1200" dirty="0">
                <a:solidFill>
                  <a:schemeClr val="tx1"/>
                </a:solidFill>
                <a:effectLst/>
                <a:latin typeface="+mn-lt"/>
                <a:ea typeface="+mn-ea"/>
                <a:cs typeface="+mn-cs"/>
              </a:rPr>
              <a:t>24 lingue ufficiali:</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bulgaro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croato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danese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neerlandese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inglese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estone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finlandese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francese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tedesco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greco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ungherese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irlandese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italiano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lettone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lituano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maltese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polacco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portoghese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rumeno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slovacco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sloveno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spagnolo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svedese</a:t>
            </a:r>
          </a:p>
          <a:p>
            <a:pPr lvl="0"/>
            <a:endParaRPr lang="en-US" sz="1200" kern="1200" dirty="0">
              <a:solidFill>
                <a:schemeClr val="tx1"/>
              </a:solidFill>
              <a:effectLst/>
              <a:latin typeface="+mn-lt"/>
              <a:ea typeface="+mn-ea"/>
              <a:cs typeface="+mn-cs"/>
            </a:endParaRPr>
          </a:p>
          <a:p>
            <a:r>
              <a:rPr lang="it-IT" sz="1200" b="1" i="1" kern="1200" dirty="0">
                <a:solidFill>
                  <a:schemeClr val="tx1"/>
                </a:solidFill>
                <a:effectLst/>
                <a:latin typeface="+mn-lt"/>
                <a:ea typeface="+mn-ea"/>
                <a:cs typeface="+mn-cs"/>
              </a:rPr>
              <a:t>Parlate altre lingue dell'UE oltre alla vostra lingua materna?</a:t>
            </a:r>
          </a:p>
          <a:p>
            <a:endParaRPr lang="en-US" sz="1200" kern="1200" dirty="0">
              <a:solidFill>
                <a:schemeClr val="tx1"/>
              </a:solidFill>
              <a:effectLst/>
              <a:latin typeface="+mn-lt"/>
              <a:ea typeface="+mn-ea"/>
              <a:cs typeface="+mn-cs"/>
            </a:endParaRPr>
          </a:p>
          <a:p>
            <a:r>
              <a:rPr lang="it-IT" sz="1200" b="1" i="1" kern="1200" dirty="0">
                <a:solidFill>
                  <a:schemeClr val="tx1"/>
                </a:solidFill>
                <a:effectLst/>
                <a:latin typeface="+mn-lt"/>
                <a:ea typeface="+mn-ea"/>
                <a:cs typeface="+mn-cs"/>
              </a:rPr>
              <a:t>Sapete come si dice "grazie" in altre lingue dell'UE?</a:t>
            </a:r>
            <a:endParaRPr lang="en-GB" b="1" i="1" baseline="0" dirty="0"/>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Nell'Unione europea si parlano </a:t>
            </a:r>
            <a:r>
              <a:rPr lang="it-IT" sz="1200" b="1" kern="1200" dirty="0">
                <a:solidFill>
                  <a:schemeClr val="tx1"/>
                </a:solidFill>
                <a:effectLst/>
                <a:latin typeface="+mn-lt"/>
                <a:ea typeface="+mn-ea"/>
                <a:cs typeface="+mn-cs"/>
              </a:rPr>
              <a:t>24 lingue ufficiali</a:t>
            </a:r>
            <a:r>
              <a:rPr lang="it-IT" sz="1200" kern="1200" dirty="0">
                <a:solidFill>
                  <a:schemeClr val="tx1"/>
                </a:solidFill>
                <a:effectLst/>
                <a:latin typeface="+mn-lt"/>
                <a:ea typeface="+mn-ea"/>
                <a:cs typeface="+mn-cs"/>
              </a:rPr>
              <a:t>, che fanno parte di diverse famiglie linguistiche: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Lingue germaniche:</a:t>
            </a:r>
            <a:r>
              <a:rPr lang="it-IT" sz="1200" kern="1200" dirty="0">
                <a:solidFill>
                  <a:schemeClr val="tx1"/>
                </a:solidFill>
                <a:effectLst/>
                <a:latin typeface="+mn-lt"/>
                <a:ea typeface="+mn-ea"/>
                <a:cs typeface="+mn-cs"/>
              </a:rPr>
              <a:t> danese, tedesco, inglese, neerlandese e svedese.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Lingue romanze:</a:t>
            </a:r>
            <a:r>
              <a:rPr lang="it-IT" sz="1200" kern="1200" dirty="0">
                <a:solidFill>
                  <a:schemeClr val="tx1"/>
                </a:solidFill>
                <a:effectLst/>
                <a:latin typeface="+mn-lt"/>
                <a:ea typeface="+mn-ea"/>
                <a:cs typeface="+mn-cs"/>
              </a:rPr>
              <a:t> spagnolo, francese, italiano, portoghese e rumeno.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Lingue slave:</a:t>
            </a:r>
            <a:r>
              <a:rPr lang="it-IT" sz="1200" kern="1200" dirty="0">
                <a:solidFill>
                  <a:schemeClr val="tx1"/>
                </a:solidFill>
                <a:effectLst/>
                <a:latin typeface="+mn-lt"/>
                <a:ea typeface="+mn-ea"/>
                <a:cs typeface="+mn-cs"/>
              </a:rPr>
              <a:t> bulgaro, ceco, croato, polacco, slovacco e sloveno.</a:t>
            </a:r>
            <a:endParaRPr lang="en-US"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Le lingue dell'UE che non rientrano in nessuna di queste famiglie sono:</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estone e finlandese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greco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irlandese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lituano e lettone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ungherese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maltese</a:t>
            </a:r>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L'Unione europea è stata fondata per porre fine ai frequenti e violenti conflitti tra paesi vicini, culminati nella Seconda guerra mondiale.</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 partire dal 1950 la Comunità europea del carbone e dell'acciaio cominciò ad unire i paesi europei sul piano economico e politico per garantire una pace duratura.</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 paesi fondatori dell'Unione europea sono: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Belgio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Germania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Francia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Italia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Lussemburgo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Paesi Bassi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Le nazioni europee non hanno sempre convissuto pacificamente. Nel corso dei secoli sono state combattute molte guerre.</a:t>
            </a:r>
          </a:p>
          <a:p>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 XX secolo ci sono state due guerre mondiali:</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it-IT" sz="1200" kern="1200" dirty="0">
                <a:solidFill>
                  <a:schemeClr val="tx1"/>
                </a:solidFill>
                <a:effectLst/>
                <a:latin typeface="+mn-lt"/>
                <a:ea typeface="+mn-ea"/>
                <a:cs typeface="+mn-cs"/>
              </a:rPr>
              <a:t>1914-1918 Prima guerra mondiale</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it-IT" sz="1200" kern="1200" dirty="0">
                <a:solidFill>
                  <a:schemeClr val="tx1"/>
                </a:solidFill>
                <a:effectLst/>
                <a:latin typeface="+mn-lt"/>
                <a:ea typeface="+mn-ea"/>
                <a:cs typeface="+mn-cs"/>
              </a:rPr>
              <a:t>1939-1945 Seconda guerra mondiale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Sebbene a volte possano sorgere contrasti tra gli Stati membri, i principi fondamentali alla base dell'UE sono immutati da più di settant'anni. Prevenire i conflitti futuri è uno degli obiettivi che hanno portato all'istituzione dell'Unione europea.</a:t>
            </a:r>
          </a:p>
          <a:p>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Nel 2012 l'Unione europea è stata insignita del premio Nobel per la pace, come riconoscimento del suo impegno incessante a favore della pace, della democrazia e dei diritti umani in Europa e nel mondo.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r>
              <a:rPr lang="it-IT" sz="1200" b="1" kern="1200" dirty="0">
                <a:solidFill>
                  <a:schemeClr val="tx1"/>
                </a:solidFill>
                <a:effectLst/>
                <a:latin typeface="+mn-lt"/>
                <a:ea typeface="+mn-ea"/>
                <a:cs typeface="+mn-cs"/>
              </a:rPr>
              <a:t>Fasi principali della formazione dell'Unione europea:</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Tra il 1945 e il 1950 un piccolo gruppo di politici europei, tra i quali Robert </a:t>
            </a:r>
            <a:r>
              <a:rPr lang="it-IT" sz="1200" kern="1200" dirty="0" err="1">
                <a:solidFill>
                  <a:schemeClr val="tx1"/>
                </a:solidFill>
                <a:effectLst/>
                <a:latin typeface="+mn-lt"/>
                <a:ea typeface="+mn-ea"/>
                <a:cs typeface="+mn-cs"/>
              </a:rPr>
              <a:t>Schuman</a:t>
            </a:r>
            <a:r>
              <a:rPr lang="it-IT" sz="1200" kern="1200" dirty="0">
                <a:solidFill>
                  <a:schemeClr val="tx1"/>
                </a:solidFill>
                <a:effectLst/>
                <a:latin typeface="+mn-lt"/>
                <a:ea typeface="+mn-ea"/>
                <a:cs typeface="+mn-cs"/>
              </a:rPr>
              <a:t>, Simone </a:t>
            </a:r>
            <a:r>
              <a:rPr lang="it-IT" sz="1200" kern="1200" dirty="0" err="1">
                <a:solidFill>
                  <a:schemeClr val="tx1"/>
                </a:solidFill>
                <a:effectLst/>
                <a:latin typeface="+mn-lt"/>
                <a:ea typeface="+mn-ea"/>
                <a:cs typeface="+mn-cs"/>
              </a:rPr>
              <a:t>Veil</a:t>
            </a:r>
            <a:r>
              <a:rPr lang="it-IT" sz="1200" kern="1200" dirty="0">
                <a:solidFill>
                  <a:schemeClr val="tx1"/>
                </a:solidFill>
                <a:effectLst/>
                <a:latin typeface="+mn-lt"/>
                <a:ea typeface="+mn-ea"/>
                <a:cs typeface="+mn-cs"/>
              </a:rPr>
              <a:t>, Jean </a:t>
            </a:r>
            <a:r>
              <a:rPr lang="it-IT" sz="1200" kern="1200" dirty="0" err="1">
                <a:solidFill>
                  <a:schemeClr val="tx1"/>
                </a:solidFill>
                <a:effectLst/>
                <a:latin typeface="+mn-lt"/>
                <a:ea typeface="+mn-ea"/>
                <a:cs typeface="+mn-cs"/>
              </a:rPr>
              <a:t>Monnet</a:t>
            </a:r>
            <a:r>
              <a:rPr lang="it-IT" sz="1200" kern="1200" dirty="0">
                <a:solidFill>
                  <a:schemeClr val="tx1"/>
                </a:solidFill>
                <a:effectLst/>
                <a:latin typeface="+mn-lt"/>
                <a:ea typeface="+mn-ea"/>
                <a:cs typeface="+mn-cs"/>
              </a:rPr>
              <a:t>, Alcide de Gasperi e Konrad </a:t>
            </a:r>
            <a:r>
              <a:rPr lang="it-IT" sz="1200" kern="1200" dirty="0" err="1">
                <a:solidFill>
                  <a:schemeClr val="tx1"/>
                </a:solidFill>
                <a:effectLst/>
                <a:latin typeface="+mn-lt"/>
                <a:ea typeface="+mn-ea"/>
                <a:cs typeface="+mn-cs"/>
              </a:rPr>
              <a:t>Adenauer</a:t>
            </a:r>
            <a:r>
              <a:rPr lang="it-IT" sz="1200" kern="1200" dirty="0">
                <a:solidFill>
                  <a:schemeClr val="tx1"/>
                </a:solidFill>
                <a:effectLst/>
                <a:latin typeface="+mn-lt"/>
                <a:ea typeface="+mn-ea"/>
                <a:cs typeface="+mn-cs"/>
              </a:rPr>
              <a:t>, diede il via al processo di formazione dell'Unione europea in cui oggi viviamo.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1950 </a:t>
            </a:r>
            <a:r>
              <a:rPr lang="it-IT" sz="1200" b="1" kern="1200" dirty="0">
                <a:solidFill>
                  <a:schemeClr val="tx1"/>
                </a:solidFill>
                <a:effectLst/>
                <a:latin typeface="+mn-lt"/>
                <a:ea typeface="+mn-ea"/>
                <a:cs typeface="+mn-cs"/>
              </a:rPr>
              <a:t>Dichiarazione </a:t>
            </a:r>
            <a:r>
              <a:rPr lang="it-IT" sz="1200" b="1" kern="1200" dirty="0" err="1">
                <a:solidFill>
                  <a:schemeClr val="tx1"/>
                </a:solidFill>
                <a:effectLst/>
                <a:latin typeface="+mn-lt"/>
                <a:ea typeface="+mn-ea"/>
                <a:cs typeface="+mn-cs"/>
              </a:rPr>
              <a:t>Schuman</a:t>
            </a:r>
            <a:r>
              <a:rPr lang="it-IT" sz="1200" kern="1200" dirty="0">
                <a:solidFill>
                  <a:schemeClr val="tx1"/>
                </a:solidFill>
                <a:effectLst/>
                <a:latin typeface="+mn-lt"/>
                <a:ea typeface="+mn-ea"/>
                <a:cs typeface="+mn-cs"/>
              </a:rPr>
              <a:t> – Il 9 maggio Robert </a:t>
            </a:r>
            <a:r>
              <a:rPr lang="it-IT" sz="1200" kern="1200" dirty="0" err="1">
                <a:solidFill>
                  <a:schemeClr val="tx1"/>
                </a:solidFill>
                <a:effectLst/>
                <a:latin typeface="+mn-lt"/>
                <a:ea typeface="+mn-ea"/>
                <a:cs typeface="+mn-cs"/>
              </a:rPr>
              <a:t>Schuman</a:t>
            </a:r>
            <a:r>
              <a:rPr lang="it-IT" sz="1200" kern="1200" dirty="0">
                <a:solidFill>
                  <a:schemeClr val="tx1"/>
                </a:solidFill>
                <a:effectLst/>
                <a:latin typeface="+mn-lt"/>
                <a:ea typeface="+mn-ea"/>
                <a:cs typeface="+mn-cs"/>
              </a:rPr>
              <a:t> (allora ministro degli Esteri francese) propose di amministrare collettivamente la produzione di carbone e acciaio (le materie prime utilizzate per prepararsi alla guerra) affinché nessun paese potesse segretamente armarsi contro gli altri. Una delle sue citazioni più celebri è: "L'Europa non potrà farsi in una sola volta, né sarà costruita tutta insieme; essa sorgerà da realizzazioni concrete, che creino anzitutto una solidarietà di fatto."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1951 Nascita della </a:t>
            </a:r>
            <a:r>
              <a:rPr lang="it-IT" sz="1200" b="1" kern="1200" dirty="0">
                <a:solidFill>
                  <a:schemeClr val="tx1"/>
                </a:solidFill>
                <a:effectLst/>
                <a:latin typeface="+mn-lt"/>
                <a:ea typeface="+mn-ea"/>
                <a:cs typeface="+mn-cs"/>
              </a:rPr>
              <a:t>Comunità europea del carbone e dell'acciaio</a:t>
            </a:r>
            <a:r>
              <a:rPr lang="it-IT" sz="1200" kern="1200" dirty="0">
                <a:solidFill>
                  <a:schemeClr val="tx1"/>
                </a:solidFill>
                <a:effectLst/>
                <a:latin typeface="+mn-lt"/>
                <a:ea typeface="+mn-ea"/>
                <a:cs typeface="+mn-cs"/>
              </a:rPr>
              <a:t> – Belgio, Francia, Germania, Italia, Lussemburgo e Paesi Bassi decidono di unire le proprie industrie del carbone e dell'acciaio.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1957 </a:t>
            </a:r>
            <a:r>
              <a:rPr lang="it-IT" sz="1200" b="1" kern="1200" dirty="0">
                <a:solidFill>
                  <a:schemeClr val="tx1"/>
                </a:solidFill>
                <a:effectLst/>
                <a:latin typeface="+mn-lt"/>
                <a:ea typeface="+mn-ea"/>
                <a:cs typeface="+mn-cs"/>
              </a:rPr>
              <a:t>Trattato di Roma</a:t>
            </a:r>
            <a:r>
              <a:rPr lang="it-IT" sz="1200" kern="1200" dirty="0">
                <a:solidFill>
                  <a:schemeClr val="tx1"/>
                </a:solidFill>
                <a:effectLst/>
                <a:latin typeface="+mn-lt"/>
                <a:ea typeface="+mn-ea"/>
                <a:cs typeface="+mn-cs"/>
              </a:rPr>
              <a:t> – I sei paesi fondatori decidono di estendere la loro cooperazione ad altri settori economici e fondano la </a:t>
            </a:r>
            <a:r>
              <a:rPr lang="it-IT" sz="1200" b="1" kern="1200" dirty="0">
                <a:solidFill>
                  <a:schemeClr val="tx1"/>
                </a:solidFill>
                <a:effectLst/>
                <a:latin typeface="+mn-lt"/>
                <a:ea typeface="+mn-ea"/>
                <a:cs typeface="+mn-cs"/>
              </a:rPr>
              <a:t>Comunità economica europea (CEE)</a:t>
            </a:r>
            <a:r>
              <a:rPr lang="it-IT" sz="1200" kern="1200" dirty="0">
                <a:solidFill>
                  <a:schemeClr val="tx1"/>
                </a:solidFill>
                <a:effectLst/>
                <a:latin typeface="+mn-lt"/>
                <a:ea typeface="+mn-ea"/>
                <a:cs typeface="+mn-cs"/>
              </a:rPr>
              <a:t> e la </a:t>
            </a:r>
            <a:r>
              <a:rPr lang="it-IT" sz="1200" b="1" kern="1200" dirty="0">
                <a:solidFill>
                  <a:schemeClr val="tx1"/>
                </a:solidFill>
                <a:effectLst/>
                <a:latin typeface="+mn-lt"/>
                <a:ea typeface="+mn-ea"/>
                <a:cs typeface="+mn-cs"/>
              </a:rPr>
              <a:t>Comunità europea dell'energia atomica (</a:t>
            </a:r>
            <a:r>
              <a:rPr lang="it-IT" sz="1200" b="1" kern="1200" dirty="0" err="1">
                <a:solidFill>
                  <a:schemeClr val="tx1"/>
                </a:solidFill>
                <a:effectLst/>
                <a:latin typeface="+mn-lt"/>
                <a:ea typeface="+mn-ea"/>
                <a:cs typeface="+mn-cs"/>
              </a:rPr>
              <a:t>Euratom</a:t>
            </a:r>
            <a:r>
              <a:rPr lang="it-IT" sz="1200" b="1" kern="1200" dirty="0">
                <a:solidFill>
                  <a:schemeClr val="tx1"/>
                </a:solidFill>
                <a:effectLst/>
                <a:latin typeface="+mn-lt"/>
                <a:ea typeface="+mn-ea"/>
                <a:cs typeface="+mn-cs"/>
              </a:rPr>
              <a:t>)</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1992 </a:t>
            </a:r>
            <a:r>
              <a:rPr lang="it-IT" sz="1200" b="1" kern="1200" dirty="0">
                <a:solidFill>
                  <a:schemeClr val="tx1"/>
                </a:solidFill>
                <a:effectLst/>
                <a:latin typeface="+mn-lt"/>
                <a:ea typeface="+mn-ea"/>
                <a:cs typeface="+mn-cs"/>
              </a:rPr>
              <a:t>Trattato di Maastricht</a:t>
            </a:r>
            <a:r>
              <a:rPr lang="it-IT" sz="1200" kern="1200" dirty="0">
                <a:solidFill>
                  <a:schemeClr val="tx1"/>
                </a:solidFill>
                <a:effectLst/>
                <a:latin typeface="+mn-lt"/>
                <a:ea typeface="+mn-ea"/>
                <a:cs typeface="+mn-cs"/>
              </a:rPr>
              <a:t> – Nel corso degli anni altri paesi aderiscono alla comunità e il trattato di Maastricht segna l'inizio dell'</a:t>
            </a:r>
            <a:r>
              <a:rPr lang="it-IT" sz="1200" b="1" kern="1200" dirty="0">
                <a:solidFill>
                  <a:schemeClr val="tx1"/>
                </a:solidFill>
                <a:effectLst/>
                <a:latin typeface="+mn-lt"/>
                <a:ea typeface="+mn-ea"/>
                <a:cs typeface="+mn-cs"/>
              </a:rPr>
              <a:t>Unione europea</a:t>
            </a:r>
            <a:r>
              <a:rPr lang="it-IT" sz="1200" kern="1200" dirty="0">
                <a:solidFill>
                  <a:schemeClr val="tx1"/>
                </a:solidFill>
                <a:effectLst/>
                <a:latin typeface="+mn-lt"/>
                <a:ea typeface="+mn-ea"/>
                <a:cs typeface="+mn-cs"/>
              </a:rPr>
              <a:t> come la conosciamo oggi: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un'unione </a:t>
            </a:r>
            <a:r>
              <a:rPr lang="it-IT" sz="1200" b="1" kern="1200" dirty="0">
                <a:solidFill>
                  <a:schemeClr val="tx1"/>
                </a:solidFill>
                <a:effectLst/>
                <a:latin typeface="+mn-lt"/>
                <a:ea typeface="+mn-ea"/>
                <a:cs typeface="+mn-cs"/>
              </a:rPr>
              <a:t>politica ed economica</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dirty="0">
                <a:solidFill>
                  <a:schemeClr val="tx1"/>
                </a:solidFill>
                <a:effectLst/>
                <a:latin typeface="+mn-lt"/>
                <a:ea typeface="+mn-ea"/>
                <a:cs typeface="+mn-cs"/>
              </a:rPr>
              <a:t>nessun controllo alle frontiere</a:t>
            </a:r>
            <a:r>
              <a:rPr lang="it-IT" sz="1200" kern="1200" dirty="0">
                <a:solidFill>
                  <a:schemeClr val="tx1"/>
                </a:solidFill>
                <a:effectLst/>
                <a:latin typeface="+mn-lt"/>
                <a:ea typeface="+mn-ea"/>
                <a:cs typeface="+mn-cs"/>
              </a:rPr>
              <a:t> tra i paesi che fanno parte dello spazio Schengen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dirty="0">
                <a:solidFill>
                  <a:schemeClr val="tx1"/>
                </a:solidFill>
                <a:effectLst/>
                <a:latin typeface="+mn-lt"/>
                <a:ea typeface="+mn-ea"/>
                <a:cs typeface="+mn-cs"/>
              </a:rPr>
              <a:t>una sola valuta</a:t>
            </a:r>
            <a:r>
              <a:rPr lang="it-IT" sz="1200" kern="1200" dirty="0">
                <a:solidFill>
                  <a:schemeClr val="tx1"/>
                </a:solidFill>
                <a:effectLst/>
                <a:latin typeface="+mn-lt"/>
                <a:ea typeface="+mn-ea"/>
                <a:cs typeface="+mn-cs"/>
              </a:rPr>
              <a:t> per i paesi che hanno adottato l'euro.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1993 – Il </a:t>
            </a:r>
            <a:r>
              <a:rPr lang="it-IT" sz="1200" b="1" kern="1200" dirty="0">
                <a:solidFill>
                  <a:schemeClr val="tx1"/>
                </a:solidFill>
                <a:effectLst/>
                <a:latin typeface="+mn-lt"/>
                <a:ea typeface="+mn-ea"/>
                <a:cs typeface="+mn-cs"/>
              </a:rPr>
              <a:t>mercato unico</a:t>
            </a:r>
            <a:r>
              <a:rPr lang="it-IT" sz="1200" kern="1200" dirty="0">
                <a:solidFill>
                  <a:schemeClr val="tx1"/>
                </a:solidFill>
                <a:effectLst/>
                <a:latin typeface="+mn-lt"/>
                <a:ea typeface="+mn-ea"/>
                <a:cs typeface="+mn-cs"/>
              </a:rPr>
              <a:t> è istituito per garantire la libera circolazione di merci, servizi, capitali e persone all'interno dell'UE. Eliminando gli ostacoli tecnici, giuridici e burocratici, l'UE consente ai cittadini e alle imprese di commerciare e svolgere attività liberamente in tutto il territorio dell'Unione. </a:t>
            </a:r>
            <a:br>
              <a:rPr lang="it-IT" sz="1200" kern="1200" dirty="0">
                <a:solidFill>
                  <a:schemeClr val="tx1"/>
                </a:solidFill>
                <a:effectLst/>
                <a:latin typeface="+mn-lt"/>
                <a:ea typeface="+mn-ea"/>
                <a:cs typeface="+mn-cs"/>
              </a:rPr>
            </a:br>
            <a:r>
              <a:rPr lang="it-IT" sz="1200" kern="1200" dirty="0">
                <a:solidFill>
                  <a:schemeClr val="tx1"/>
                </a:solidFill>
                <a:effectLst/>
                <a:latin typeface="+mn-lt"/>
                <a:ea typeface="+mn-ea"/>
                <a:cs typeface="+mn-cs"/>
              </a:rPr>
              <a:t>Oltre ai 27 paesi dell'UE, fanno parte del mercato unico europeo anche </a:t>
            </a:r>
            <a:r>
              <a:rPr lang="it-IT" sz="1200" b="1" kern="1200" dirty="0">
                <a:solidFill>
                  <a:schemeClr val="tx1"/>
                </a:solidFill>
                <a:effectLst/>
                <a:latin typeface="+mn-lt"/>
                <a:ea typeface="+mn-ea"/>
                <a:cs typeface="+mn-cs"/>
              </a:rPr>
              <a:t>Islanda</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Liechtenstein</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Norvegia</a:t>
            </a:r>
            <a:r>
              <a:rPr lang="it-IT" sz="1200" kern="1200" dirty="0">
                <a:solidFill>
                  <a:schemeClr val="tx1"/>
                </a:solidFill>
                <a:effectLst/>
                <a:latin typeface="+mn-lt"/>
                <a:ea typeface="+mn-ea"/>
                <a:cs typeface="+mn-cs"/>
              </a:rPr>
              <a:t> e </a:t>
            </a:r>
            <a:r>
              <a:rPr lang="it-IT" sz="1200" b="1" kern="1200" dirty="0">
                <a:solidFill>
                  <a:schemeClr val="tx1"/>
                </a:solidFill>
                <a:effectLst/>
                <a:latin typeface="+mn-lt"/>
                <a:ea typeface="+mn-ea"/>
                <a:cs typeface="+mn-cs"/>
              </a:rPr>
              <a:t>Svizzera</a:t>
            </a:r>
            <a:r>
              <a:rPr lang="it-IT"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1995 – L'</a:t>
            </a:r>
            <a:r>
              <a:rPr lang="it-IT" sz="1200" b="1" kern="1200" dirty="0">
                <a:solidFill>
                  <a:schemeClr val="tx1"/>
                </a:solidFill>
                <a:effectLst/>
                <a:latin typeface="+mn-lt"/>
                <a:ea typeface="+mn-ea"/>
                <a:cs typeface="+mn-cs"/>
              </a:rPr>
              <a:t>Accordo di Schengen</a:t>
            </a:r>
            <a:r>
              <a:rPr lang="it-IT" sz="1200" kern="1200" dirty="0">
                <a:solidFill>
                  <a:schemeClr val="tx1"/>
                </a:solidFill>
                <a:effectLst/>
                <a:latin typeface="+mn-lt"/>
                <a:ea typeface="+mn-ea"/>
                <a:cs typeface="+mn-cs"/>
              </a:rPr>
              <a:t> ha abolito tutti i controlli alle frontiere tra i sette paesi che lo hanno firmato.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2002 – L'</a:t>
            </a:r>
            <a:r>
              <a:rPr lang="it-IT" sz="1200" b="1" kern="1200" dirty="0">
                <a:solidFill>
                  <a:schemeClr val="tx1"/>
                </a:solidFill>
                <a:effectLst/>
                <a:latin typeface="+mn-lt"/>
                <a:ea typeface="+mn-ea"/>
                <a:cs typeface="+mn-cs"/>
              </a:rPr>
              <a:t>Euro</a:t>
            </a:r>
            <a:r>
              <a:rPr lang="it-IT" sz="1200" kern="1200" dirty="0">
                <a:solidFill>
                  <a:schemeClr val="tx1"/>
                </a:solidFill>
                <a:effectLst/>
                <a:latin typeface="+mn-lt"/>
                <a:ea typeface="+mn-ea"/>
                <a:cs typeface="+mn-cs"/>
              </a:rPr>
              <a:t> diventa la valuta legale in 12 paesi dell'UE.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2004 – Ha luogo il </a:t>
            </a:r>
            <a:r>
              <a:rPr lang="it-IT" sz="1200" b="1" kern="1200" dirty="0">
                <a:solidFill>
                  <a:schemeClr val="tx1"/>
                </a:solidFill>
                <a:effectLst/>
                <a:latin typeface="+mn-lt"/>
                <a:ea typeface="+mn-ea"/>
                <a:cs typeface="+mn-cs"/>
              </a:rPr>
              <a:t>maggiore ampliamento dell'Unione europea</a:t>
            </a:r>
            <a:r>
              <a:rPr lang="it-IT" sz="1200" kern="1200" dirty="0">
                <a:solidFill>
                  <a:schemeClr val="tx1"/>
                </a:solidFill>
                <a:effectLst/>
                <a:latin typeface="+mn-lt"/>
                <a:ea typeface="+mn-ea"/>
                <a:cs typeface="+mn-cs"/>
              </a:rPr>
              <a:t> in termini di territorio, numero di Stati e popolazione. Aderiscono all'UE 10 nuovi paesi: Cipro, </a:t>
            </a:r>
            <a:r>
              <a:rPr lang="it-IT" sz="1200" kern="1200" dirty="0" err="1">
                <a:solidFill>
                  <a:schemeClr val="tx1"/>
                </a:solidFill>
                <a:effectLst/>
                <a:latin typeface="+mn-lt"/>
                <a:ea typeface="+mn-ea"/>
                <a:cs typeface="+mn-cs"/>
              </a:rPr>
              <a:t>Cechia</a:t>
            </a:r>
            <a:r>
              <a:rPr lang="it-IT" sz="1200" kern="1200" dirty="0">
                <a:solidFill>
                  <a:schemeClr val="tx1"/>
                </a:solidFill>
                <a:effectLst/>
                <a:latin typeface="+mn-lt"/>
                <a:ea typeface="+mn-ea"/>
                <a:cs typeface="+mn-cs"/>
              </a:rPr>
              <a:t>, Estonia, Lettonia, Lituania, Malta, Polonia, Slovacchia, Slovenia e Ungheria. Questo allargamento segna la riunificazione dell'Europa, divisa per mezzo secolo dalla cortina di ferro e dalla guerra fredda.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2007 – Il </a:t>
            </a:r>
            <a:r>
              <a:rPr lang="it-IT" sz="1200" b="1" kern="1200" dirty="0">
                <a:solidFill>
                  <a:schemeClr val="tx1"/>
                </a:solidFill>
                <a:effectLst/>
                <a:latin typeface="+mn-lt"/>
                <a:ea typeface="+mn-ea"/>
                <a:cs typeface="+mn-cs"/>
              </a:rPr>
              <a:t>Trattato di Lisbona</a:t>
            </a:r>
            <a:r>
              <a:rPr lang="it-IT" sz="1200" kern="1200" dirty="0">
                <a:solidFill>
                  <a:schemeClr val="tx1"/>
                </a:solidFill>
                <a:effectLst/>
                <a:latin typeface="+mn-lt"/>
                <a:ea typeface="+mn-ea"/>
                <a:cs typeface="+mn-cs"/>
              </a:rPr>
              <a:t> sancisce una nuova struttura che attribuisce all'UE un ruolo più forte nel mondo e dà maggior voce in capitolo ai cittadini e ai governi nazionali.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2020 – </a:t>
            </a:r>
            <a:r>
              <a:rPr lang="it-IT" sz="1200" kern="1200" dirty="0" err="1">
                <a:solidFill>
                  <a:schemeClr val="tx1"/>
                </a:solidFill>
                <a:effectLst/>
                <a:latin typeface="+mn-lt"/>
                <a:ea typeface="+mn-ea"/>
                <a:cs typeface="+mn-cs"/>
              </a:rPr>
              <a:t>NextGenerationEU</a:t>
            </a:r>
            <a:r>
              <a:rPr lang="it-IT" sz="1200" kern="1200" dirty="0">
                <a:solidFill>
                  <a:schemeClr val="tx1"/>
                </a:solidFill>
                <a:effectLst/>
                <a:latin typeface="+mn-lt"/>
                <a:ea typeface="+mn-ea"/>
                <a:cs typeface="+mn-cs"/>
              </a:rPr>
              <a:t> è un pacchetto di misure per la ripresa economica a sostegno dei paesi dell'UE colpiti dalla pandemia di COVID-19. </a:t>
            </a:r>
            <a:r>
              <a:rPr lang="it-IT" sz="1200" kern="1200" dirty="0" err="1">
                <a:solidFill>
                  <a:schemeClr val="tx1"/>
                </a:solidFill>
                <a:effectLst/>
                <a:latin typeface="+mn-lt"/>
                <a:ea typeface="+mn-ea"/>
                <a:cs typeface="+mn-cs"/>
              </a:rPr>
              <a:t>NextGenerationEU</a:t>
            </a:r>
            <a:r>
              <a:rPr lang="it-IT" sz="1200" kern="1200" dirty="0">
                <a:solidFill>
                  <a:schemeClr val="tx1"/>
                </a:solidFill>
                <a:effectLst/>
                <a:latin typeface="+mn-lt"/>
                <a:ea typeface="+mn-ea"/>
                <a:cs typeface="+mn-cs"/>
              </a:rPr>
              <a:t> punta a rendere l'Europa più forte, a trasformare le economie e le società dell'UE e a progettare un'Europa che funzioni per tutti.</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it-IT" sz="1200" kern="1200" dirty="0">
                <a:solidFill>
                  <a:schemeClr val="tx1"/>
                </a:solidFill>
                <a:effectLst/>
                <a:latin typeface="+mn-lt"/>
                <a:ea typeface="+mn-ea"/>
                <a:cs typeface="+mn-cs"/>
              </a:rPr>
              <a:t>Nel corso degli anni altri paesi hanno aderito al progetto europeo.</a:t>
            </a:r>
            <a:endParaRPr lang="en-GB" noProof="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Lo </a:t>
            </a:r>
            <a:r>
              <a:rPr lang="it-IT" sz="1200" b="1" kern="1200" dirty="0">
                <a:solidFill>
                  <a:schemeClr val="tx1"/>
                </a:solidFill>
                <a:effectLst/>
                <a:latin typeface="+mn-lt"/>
                <a:ea typeface="+mn-ea"/>
                <a:cs typeface="+mn-cs"/>
              </a:rPr>
              <a:t>spazio Schengen</a:t>
            </a:r>
            <a:r>
              <a:rPr lang="it-IT" sz="1200" kern="1200" dirty="0">
                <a:solidFill>
                  <a:schemeClr val="tx1"/>
                </a:solidFill>
                <a:effectLst/>
                <a:latin typeface="+mn-lt"/>
                <a:ea typeface="+mn-ea"/>
                <a:cs typeface="+mn-cs"/>
              </a:rPr>
              <a:t> è stato istituito nel 1995 affinché i paesi dell'UE eliminassero i controlli alle frontiere.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 cittadini dell'UE possono circolare liberamente all'interno di tale spazio. Lo spazio Schengen riunisce 23 paesi dell'UE (Austria, Belgio, Cechia, </a:t>
            </a:r>
            <a:r>
              <a:rPr lang="fr-BE" sz="1200" b="0" dirty="0" err="1">
                <a:solidFill>
                  <a:prstClr val="black"/>
                </a:solidFill>
              </a:rPr>
              <a:t>Croazia</a:t>
            </a:r>
            <a:r>
              <a:rPr lang="fr-BE" sz="1200" b="0" dirty="0">
                <a:solidFill>
                  <a:prstClr val="black"/>
                </a:solidFill>
              </a:rPr>
              <a:t>, </a:t>
            </a:r>
            <a:r>
              <a:rPr lang="it-IT" sz="1200" kern="1200" dirty="0">
                <a:solidFill>
                  <a:schemeClr val="tx1"/>
                </a:solidFill>
                <a:effectLst/>
                <a:latin typeface="+mn-lt"/>
                <a:ea typeface="+mn-ea"/>
                <a:cs typeface="+mn-cs"/>
              </a:rPr>
              <a:t>Danimarca, Estonia, Finlandia, Francia, Germania, Grecia, Italia, Lettonia, Lituania, Lussemburgo, Malta, Paesi Bassi, Polonia, Portogallo, Slovacchia, Slovenia, Spagna, Svezia e Ungheria) e 4 paesi terzi (Islanda, Liechtenstein, Norvegia e Svizzera).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L'euro, che ha sostituito le vecchie valute nazionali, è attualmente utilizzato da </a:t>
            </a:r>
            <a:r>
              <a:rPr lang="it-IT" sz="1200" b="1" kern="1200" dirty="0">
                <a:solidFill>
                  <a:schemeClr val="tx1"/>
                </a:solidFill>
                <a:effectLst/>
                <a:latin typeface="+mn-lt"/>
                <a:ea typeface="+mn-ea"/>
                <a:cs typeface="+mn-cs"/>
              </a:rPr>
              <a:t>20</a:t>
            </a:r>
            <a:r>
              <a:rPr lang="it-IT" sz="1200" kern="1200" dirty="0">
                <a:solidFill>
                  <a:schemeClr val="tx1"/>
                </a:solidFill>
                <a:effectLst/>
                <a:latin typeface="+mn-lt"/>
                <a:ea typeface="+mn-ea"/>
                <a:cs typeface="+mn-cs"/>
              </a:rPr>
              <a:t> dei 27 paesi dell'UE: Austria, Belgio, Cipro, </a:t>
            </a:r>
            <a:r>
              <a:rPr lang="fr-BE" sz="1200" b="0" dirty="0" err="1">
                <a:solidFill>
                  <a:prstClr val="black"/>
                </a:solidFill>
              </a:rPr>
              <a:t>Croazia</a:t>
            </a:r>
            <a:r>
              <a:rPr lang="fr-BE" sz="1200" b="0">
                <a:solidFill>
                  <a:prstClr val="black"/>
                </a:solidFill>
              </a:rPr>
              <a:t>, </a:t>
            </a:r>
            <a:r>
              <a:rPr lang="it-IT" sz="1200" kern="1200">
                <a:solidFill>
                  <a:schemeClr val="tx1"/>
                </a:solidFill>
                <a:effectLst/>
                <a:latin typeface="+mn-lt"/>
                <a:ea typeface="+mn-ea"/>
                <a:cs typeface="+mn-cs"/>
              </a:rPr>
              <a:t>Estonia</a:t>
            </a:r>
            <a:r>
              <a:rPr lang="it-IT" sz="1200" kern="1200" dirty="0">
                <a:solidFill>
                  <a:schemeClr val="tx1"/>
                </a:solidFill>
                <a:effectLst/>
                <a:latin typeface="+mn-lt"/>
                <a:ea typeface="+mn-ea"/>
                <a:cs typeface="+mn-cs"/>
              </a:rPr>
              <a:t>, Finlandia, Francia, Germania, Grecia, Irlanda, Italia, Lettonia, Lituania, Lussemburgo, Malta, Paesi Bassi, Portogallo, Slovacchia, Slovenia e Spagna.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a:t>
            </a:r>
            <a:r>
              <a:rPr lang="it-IT" sz="1200" b="1" kern="1200" dirty="0">
                <a:solidFill>
                  <a:schemeClr val="tx1"/>
                </a:solidFill>
                <a:effectLst/>
                <a:latin typeface="+mn-lt"/>
                <a:ea typeface="+mn-ea"/>
                <a:cs typeface="+mn-cs"/>
              </a:rPr>
              <a:t>sistema di garanzia per i giovani</a:t>
            </a:r>
            <a:r>
              <a:rPr lang="it-IT" sz="1200" kern="1200" dirty="0">
                <a:solidFill>
                  <a:schemeClr val="tx1"/>
                </a:solidFill>
                <a:effectLst/>
                <a:latin typeface="+mn-lt"/>
                <a:ea typeface="+mn-ea"/>
                <a:cs typeface="+mn-cs"/>
              </a:rPr>
              <a:t> è stato ideato per aiutare i giovani a proseguire gli studi o ad avere più possibilità di trovare un lavoro, in quanto offre percorsi di formazione incentrati sulle competenze di cui hanno bisogno i datori di lavoro.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a:t>
            </a:r>
            <a:r>
              <a:rPr lang="it-IT" sz="1200" b="1" kern="1200" dirty="0">
                <a:solidFill>
                  <a:schemeClr val="tx1"/>
                </a:solidFill>
                <a:effectLst/>
                <a:latin typeface="+mn-lt"/>
                <a:ea typeface="+mn-ea"/>
                <a:cs typeface="+mn-cs"/>
              </a:rPr>
              <a:t>sito web per l'impiego EURES</a:t>
            </a:r>
            <a:r>
              <a:rPr lang="it-IT" sz="1200" kern="1200" dirty="0">
                <a:solidFill>
                  <a:schemeClr val="tx1"/>
                </a:solidFill>
                <a:effectLst/>
                <a:latin typeface="+mn-lt"/>
                <a:ea typeface="+mn-ea"/>
                <a:cs typeface="+mn-cs"/>
              </a:rPr>
              <a:t> aiuta i giovani a cercare un lavoro, un tirocinio o un apprendistato in un altro Stato membro dell'UE. I datori di lavoro lo utilizzano anche per individuare candidati in altri paesi dell'UE.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a:t>
            </a:r>
            <a:r>
              <a:rPr lang="it-IT" sz="1200" b="1" kern="1200" dirty="0">
                <a:solidFill>
                  <a:schemeClr val="tx1"/>
                </a:solidFill>
                <a:effectLst/>
                <a:latin typeface="+mn-lt"/>
                <a:ea typeface="+mn-ea"/>
                <a:cs typeface="+mn-cs"/>
              </a:rPr>
              <a:t>programma Erasmus+</a:t>
            </a:r>
            <a:r>
              <a:rPr lang="it-IT" sz="1200" kern="1200" dirty="0">
                <a:solidFill>
                  <a:schemeClr val="tx1"/>
                </a:solidFill>
                <a:effectLst/>
                <a:latin typeface="+mn-lt"/>
                <a:ea typeface="+mn-ea"/>
                <a:cs typeface="+mn-cs"/>
              </a:rPr>
              <a:t> è aperto sia agli adolescenti che agli adulti dei paesi dell'UE e non, e consente di studiare, seguire un corso di formazione o partecipare a uno scambio tra giovani in uno dei 33 paesi aderenti in Europa e nel mondo.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Il programma relativo al </a:t>
            </a:r>
            <a:r>
              <a:rPr lang="it-IT" sz="1200" b="1" kern="1200" dirty="0">
                <a:solidFill>
                  <a:schemeClr val="tx1"/>
                </a:solidFill>
                <a:effectLst/>
                <a:latin typeface="+mn-lt"/>
                <a:ea typeface="+mn-ea"/>
                <a:cs typeface="+mn-cs"/>
              </a:rPr>
              <a:t>Corpo europeo di solidarietà</a:t>
            </a:r>
            <a:r>
              <a:rPr lang="it-IT" sz="1200" kern="1200" dirty="0">
                <a:solidFill>
                  <a:schemeClr val="tx1"/>
                </a:solidFill>
                <a:effectLst/>
                <a:latin typeface="+mn-lt"/>
                <a:ea typeface="+mn-ea"/>
                <a:cs typeface="+mn-cs"/>
              </a:rPr>
              <a:t> permette ai giovani adulti di fare volontariato all'estero (o nel proprio paese) per una causa in cui credono: questa esperienza arricchente consente loro di sviluppare le proprie capacità e competenze.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Per ulteriori informazioni: </a:t>
            </a:r>
            <a:r>
              <a:rPr lang="it-IT" sz="1200" u="sng" kern="1200" dirty="0">
                <a:solidFill>
                  <a:schemeClr val="tx1"/>
                </a:solidFill>
                <a:effectLst/>
                <a:latin typeface="+mn-lt"/>
                <a:ea typeface="+mn-ea"/>
                <a:cs typeface="+mn-cs"/>
                <a:hlinkClick r:id="rId3"/>
              </a:rPr>
              <a:t>Lavorare e studiare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b="1" kern="1200" dirty="0" err="1">
                <a:solidFill>
                  <a:schemeClr val="tx1"/>
                </a:solidFill>
                <a:effectLst/>
                <a:latin typeface="+mn-lt"/>
                <a:ea typeface="+mn-ea"/>
                <a:cs typeface="+mn-cs"/>
              </a:rPr>
              <a:t>DiscoverEU</a:t>
            </a:r>
            <a:r>
              <a:rPr lang="it-IT" sz="1200" kern="1200" dirty="0">
                <a:solidFill>
                  <a:schemeClr val="tx1"/>
                </a:solidFill>
                <a:effectLst/>
                <a:latin typeface="+mn-lt"/>
                <a:ea typeface="+mn-ea"/>
                <a:cs typeface="+mn-cs"/>
              </a:rPr>
              <a:t> è un'iniziativa dell'Unione europea che offre ai giovani di 18 anni l'opportunità di scoprire l'Europa viaggiando.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Quando siete all'estero potete </a:t>
            </a:r>
            <a:r>
              <a:rPr lang="it-IT" sz="1200" b="1" kern="1200" dirty="0">
                <a:solidFill>
                  <a:schemeClr val="tx1"/>
                </a:solidFill>
                <a:effectLst/>
                <a:latin typeface="+mn-lt"/>
                <a:ea typeface="+mn-ea"/>
                <a:cs typeface="+mn-cs"/>
              </a:rPr>
              <a:t>utilizzare il cellulare proprio come se foste nel vostro paese</a:t>
            </a:r>
            <a:r>
              <a:rPr lang="it-IT" sz="1200" kern="1200" dirty="0">
                <a:solidFill>
                  <a:schemeClr val="tx1"/>
                </a:solidFill>
                <a:effectLst/>
                <a:latin typeface="+mn-lt"/>
                <a:ea typeface="+mn-ea"/>
                <a:cs typeface="+mn-cs"/>
              </a:rPr>
              <a:t> senza pagare alcun costo aggiuntivo.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 caso di annullamento del vostro viaggio in aereo, autobus, treno o nave sarete rimborsati, perché siete tutelati da tutta una serie di </a:t>
            </a:r>
            <a:r>
              <a:rPr lang="it-IT" sz="1200" b="1" kern="1200" dirty="0">
                <a:solidFill>
                  <a:schemeClr val="tx1"/>
                </a:solidFill>
                <a:effectLst/>
                <a:latin typeface="+mn-lt"/>
                <a:ea typeface="+mn-ea"/>
                <a:cs typeface="+mn-cs"/>
              </a:rPr>
              <a:t>diritti dei passeggeri</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 caso di emergenza potete ottenere assistenza sanitaria in qualsiasi paese dell'UE grazie alla </a:t>
            </a:r>
            <a:r>
              <a:rPr lang="it-IT" sz="1200" b="1" kern="1200" dirty="0">
                <a:solidFill>
                  <a:schemeClr val="tx1"/>
                </a:solidFill>
                <a:effectLst/>
                <a:latin typeface="+mn-lt"/>
                <a:ea typeface="+mn-ea"/>
                <a:cs typeface="+mn-cs"/>
              </a:rPr>
              <a:t>tessera europea di assicurazione malattia</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Potete continuare a guardare le vostre serie preferite perché avete </a:t>
            </a:r>
            <a:r>
              <a:rPr lang="it-IT" sz="1200" b="1" kern="1200" dirty="0">
                <a:solidFill>
                  <a:schemeClr val="tx1"/>
                </a:solidFill>
                <a:effectLst/>
                <a:latin typeface="+mn-lt"/>
                <a:ea typeface="+mn-ea"/>
                <a:cs typeface="+mn-cs"/>
              </a:rPr>
              <a:t>accesso ai vostri abbonamenti digitali in tutta l'UE</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Partecipazione: </a:t>
            </a:r>
            <a:r>
              <a:rPr lang="it-IT" sz="1200" kern="1200" dirty="0">
                <a:solidFill>
                  <a:schemeClr val="tx1"/>
                </a:solidFill>
                <a:effectLst/>
                <a:latin typeface="+mn-lt"/>
                <a:ea typeface="+mn-ea"/>
                <a:cs typeface="+mn-cs"/>
              </a:rPr>
              <a:t>potete contribuire a plasmare l'Europa, ad esempio: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votando </a:t>
            </a:r>
            <a:r>
              <a:rPr lang="it-IT" sz="1800" dirty="0">
                <a:effectLst/>
                <a:latin typeface="Calibri" panose="020F0502020204030204" pitchFamily="34" charset="0"/>
                <a:ea typeface="Calibri" panose="020F0502020204030204" pitchFamily="34" charset="0"/>
                <a:cs typeface="Times New Roman" panose="02020603050405020304" pitchFamily="18" charset="0"/>
              </a:rPr>
              <a:t>alle elezioni del Parlamento europeo. Si può votare a 18 anni nella maggior parte dei paesi dell'UE, a 17 anni in Grecia e a 16 anni in Austria e a Malta. In Belgio e in Germania l'età per votare alle elezioni europee è stata recentemente abbassata a 16 anni;</a:t>
            </a: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avviando o sostenendo </a:t>
            </a:r>
            <a:r>
              <a:rPr lang="it-IT" sz="1200" b="1" kern="1200" dirty="0">
                <a:solidFill>
                  <a:schemeClr val="tx1"/>
                </a:solidFill>
                <a:effectLst/>
                <a:latin typeface="+mn-lt"/>
                <a:ea typeface="+mn-ea"/>
                <a:cs typeface="+mn-cs"/>
              </a:rPr>
              <a:t>un'iniziativa dei cittadini europei</a:t>
            </a:r>
            <a:r>
              <a:rPr lang="it-IT" sz="1200" kern="1200" dirty="0">
                <a:solidFill>
                  <a:schemeClr val="tx1"/>
                </a:solidFill>
                <a:effectLst/>
                <a:latin typeface="+mn-lt"/>
                <a:ea typeface="+mn-ea"/>
                <a:cs typeface="+mn-cs"/>
              </a:rPr>
              <a:t> che inviti l'UE a elaborare proposte legislative su temi specifici di sua competenza;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partecipando ai </a:t>
            </a:r>
            <a:r>
              <a:rPr lang="it-IT" sz="1200" b="1" kern="1200" dirty="0">
                <a:solidFill>
                  <a:schemeClr val="tx1"/>
                </a:solidFill>
                <a:effectLst/>
                <a:latin typeface="+mn-lt"/>
                <a:ea typeface="+mn-ea"/>
                <a:cs typeface="+mn-cs"/>
              </a:rPr>
              <a:t>dialoghi con i cittadini</a:t>
            </a:r>
            <a:r>
              <a:rPr lang="it-IT" sz="1200" kern="1200" dirty="0">
                <a:solidFill>
                  <a:schemeClr val="tx1"/>
                </a:solidFill>
                <a:effectLst/>
                <a:latin typeface="+mn-lt"/>
                <a:ea typeface="+mn-ea"/>
                <a:cs typeface="+mn-cs"/>
              </a:rPr>
              <a:t> che hanno luogo in tutta l'UE, durante i quali è possibile discutere di questioni relative all'Europa con i rappresentanti dell'UE;</a:t>
            </a:r>
            <a:endParaRPr lang="en-US" sz="1200" kern="1200" dirty="0">
              <a:solidFill>
                <a:schemeClr val="tx1"/>
              </a:solidFill>
              <a:effectLst/>
              <a:latin typeface="+mn-lt"/>
              <a:ea typeface="+mn-ea"/>
              <a:cs typeface="+mn-cs"/>
            </a:endParaRP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Tutela dell'ambiente: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la lotta al cambiamento climatico è una priorità assoluta per l'UE. Tutti gli Stati membri si sono impegnati entro il 2030 a ridurre drasticamente le emissioni di gas a effetto serra e il consumo di energia e a produrre una maggiore quantità di energia da fonti rinnovabili (ad esempio energia eolica, solare o idroelettrica);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b="1" kern="1200" dirty="0">
                <a:solidFill>
                  <a:schemeClr val="tx1"/>
                </a:solidFill>
                <a:effectLst/>
                <a:latin typeface="+mn-lt"/>
                <a:ea typeface="+mn-ea"/>
                <a:cs typeface="+mn-cs"/>
              </a:rPr>
              <a:t>Natura 2000</a:t>
            </a:r>
            <a:r>
              <a:rPr lang="it-IT" sz="1200" kern="1200" dirty="0">
                <a:solidFill>
                  <a:schemeClr val="tx1"/>
                </a:solidFill>
                <a:effectLst/>
                <a:latin typeface="+mn-lt"/>
                <a:ea typeface="+mn-ea"/>
                <a:cs typeface="+mn-cs"/>
              </a:rPr>
              <a:t> è una rete di zone protette nel mondo. Protegge circa 2 000 specie di piante e animali e 230 tipi di habitat in tutta l'UE. Per maggiori informazioni: </a:t>
            </a:r>
            <a:r>
              <a:rPr lang="it-IT" sz="1200" u="sng" kern="1200" dirty="0">
                <a:solidFill>
                  <a:schemeClr val="tx1"/>
                </a:solidFill>
                <a:effectLst/>
                <a:latin typeface="+mn-lt"/>
                <a:ea typeface="+mn-ea"/>
                <a:cs typeface="+mn-cs"/>
                <a:hlinkClick r:id="rId3"/>
              </a:rPr>
              <a:t>https://europa.eu/!vC49dj</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il programma </a:t>
            </a:r>
            <a:r>
              <a:rPr lang="it-IT" sz="1200" b="1" kern="1200" dirty="0">
                <a:solidFill>
                  <a:schemeClr val="tx1"/>
                </a:solidFill>
                <a:effectLst/>
                <a:latin typeface="+mn-lt"/>
                <a:ea typeface="+mn-ea"/>
                <a:cs typeface="+mn-cs"/>
              </a:rPr>
              <a:t>LIFE dell'UE</a:t>
            </a:r>
            <a:r>
              <a:rPr lang="it-IT" sz="1200" kern="1200" dirty="0">
                <a:solidFill>
                  <a:schemeClr val="tx1"/>
                </a:solidFill>
                <a:effectLst/>
                <a:latin typeface="+mn-lt"/>
                <a:ea typeface="+mn-ea"/>
                <a:cs typeface="+mn-cs"/>
              </a:rPr>
              <a:t> finanzia progetti destinati a proteggere l'ambiente e a combattere il cambiamento climatico. Per vedere i progetti realizzati nel vostro paese: </a:t>
            </a:r>
            <a:r>
              <a:rPr lang="it-IT" sz="1200" u="sng" kern="1200" dirty="0">
                <a:solidFill>
                  <a:schemeClr val="tx1"/>
                </a:solidFill>
                <a:effectLst/>
                <a:latin typeface="+mn-lt"/>
                <a:ea typeface="+mn-ea"/>
                <a:cs typeface="+mn-cs"/>
                <a:hlinkClick r:id="rId4"/>
              </a:rPr>
              <a:t>https://cinea.ec.europa.eu/life/life-european-countries_en</a:t>
            </a:r>
            <a:r>
              <a:rPr lang="it-IT" sz="1200" kern="1200" dirty="0">
                <a:solidFill>
                  <a:schemeClr val="tx1"/>
                </a:solidFill>
                <a:effectLst/>
                <a:latin typeface="+mn-lt"/>
                <a:ea typeface="+mn-ea"/>
                <a:cs typeface="+mn-cs"/>
              </a:rPr>
              <a:t>.</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Diritti e sicurezza dei consumatori</a:t>
            </a:r>
            <a:r>
              <a:rPr lang="it-IT" sz="1200" kern="1200" dirty="0">
                <a:solidFill>
                  <a:schemeClr val="tx1"/>
                </a:solidFill>
                <a:effectLst/>
                <a:latin typeface="+mn-lt"/>
                <a:ea typeface="+mn-ea"/>
                <a:cs typeface="+mn-cs"/>
              </a:rPr>
              <a:t>: prodotti come alimenti, giocattoli e cosmetici possono essere venduti nell'UE solo se soddisfano rigorosi </a:t>
            </a:r>
            <a:r>
              <a:rPr lang="it-IT" sz="1200" b="1" kern="1200" dirty="0">
                <a:solidFill>
                  <a:schemeClr val="tx1"/>
                </a:solidFill>
                <a:effectLst/>
                <a:latin typeface="+mn-lt"/>
                <a:ea typeface="+mn-ea"/>
                <a:cs typeface="+mn-cs"/>
              </a:rPr>
              <a:t>requisiti di sicurezza</a:t>
            </a:r>
            <a:r>
              <a:rPr lang="it-IT" sz="1200" kern="1200" dirty="0">
                <a:solidFill>
                  <a:schemeClr val="tx1"/>
                </a:solidFill>
                <a:effectLst/>
                <a:latin typeface="+mn-lt"/>
                <a:ea typeface="+mn-ea"/>
                <a:cs typeface="+mn-cs"/>
              </a:rPr>
              <a:t>. La legislazione dell'UE vi dà anche diritto a una </a:t>
            </a:r>
            <a:r>
              <a:rPr lang="it-IT" sz="1200" b="1" kern="1200" dirty="0">
                <a:solidFill>
                  <a:schemeClr val="tx1"/>
                </a:solidFill>
                <a:effectLst/>
                <a:latin typeface="+mn-lt"/>
                <a:ea typeface="+mn-ea"/>
                <a:cs typeface="+mn-cs"/>
              </a:rPr>
              <a:t>garanzia minima di 2 anni</a:t>
            </a:r>
            <a:r>
              <a:rPr lang="it-IT" sz="1200" kern="1200" dirty="0">
                <a:solidFill>
                  <a:schemeClr val="tx1"/>
                </a:solidFill>
                <a:effectLst/>
                <a:latin typeface="+mn-lt"/>
                <a:ea typeface="+mn-ea"/>
                <a:cs typeface="+mn-cs"/>
              </a:rPr>
              <a:t> quando acquistate beni di consumo e vi consente di restituire i beni acquistati </a:t>
            </a:r>
            <a:r>
              <a:rPr lang="it-IT" sz="1200" b="1" kern="1200" dirty="0">
                <a:solidFill>
                  <a:schemeClr val="tx1"/>
                </a:solidFill>
                <a:effectLst/>
                <a:latin typeface="+mn-lt"/>
                <a:ea typeface="+mn-ea"/>
                <a:cs typeface="+mn-cs"/>
              </a:rPr>
              <a:t>entro 14 giorni</a:t>
            </a:r>
            <a:r>
              <a:rPr lang="it-IT" sz="1200" kern="1200" dirty="0">
                <a:solidFill>
                  <a:schemeClr val="tx1"/>
                </a:solidFill>
                <a:effectLst/>
                <a:latin typeface="+mn-lt"/>
                <a:ea typeface="+mn-ea"/>
                <a:cs typeface="+mn-cs"/>
              </a:rPr>
              <a:t> se cambiate idea.</a:t>
            </a:r>
            <a:r>
              <a:rPr lang="it-IT" sz="1200" kern="1200" baseline="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Inoltre, grazie al </a:t>
            </a:r>
            <a:r>
              <a:rPr lang="it-IT" sz="1200" b="1" kern="1200" dirty="0">
                <a:solidFill>
                  <a:schemeClr val="tx1"/>
                </a:solidFill>
                <a:effectLst/>
                <a:latin typeface="+mn-lt"/>
                <a:ea typeface="+mn-ea"/>
                <a:cs typeface="+mn-cs"/>
              </a:rPr>
              <a:t>regolamento generale dell'UE sulla protezione dei dati</a:t>
            </a:r>
            <a:r>
              <a:rPr lang="it-IT" sz="1200" kern="1200" dirty="0">
                <a:solidFill>
                  <a:schemeClr val="tx1"/>
                </a:solidFill>
                <a:effectLst/>
                <a:latin typeface="+mn-lt"/>
                <a:ea typeface="+mn-ea"/>
                <a:cs typeface="+mn-cs"/>
              </a:rPr>
              <a:t>, la vita privata dei consumatori è costantemente tutelata. L'UE si adopera anche per </a:t>
            </a:r>
            <a:r>
              <a:rPr lang="it-IT" sz="1200" b="1" kern="1200" dirty="0">
                <a:solidFill>
                  <a:schemeClr val="tx1"/>
                </a:solidFill>
                <a:effectLst/>
                <a:latin typeface="+mn-lt"/>
                <a:ea typeface="+mn-ea"/>
                <a:cs typeface="+mn-cs"/>
              </a:rPr>
              <a:t>fermare</a:t>
            </a:r>
            <a:r>
              <a:rPr lang="it-IT" sz="1200" kern="1200" dirty="0">
                <a:solidFill>
                  <a:schemeClr val="tx1"/>
                </a:solidFill>
                <a:effectLst/>
                <a:latin typeface="+mn-lt"/>
                <a:ea typeface="+mn-ea"/>
                <a:cs typeface="+mn-cs"/>
              </a:rPr>
              <a:t> la diffusione della </a:t>
            </a:r>
            <a:r>
              <a:rPr lang="it-IT" sz="1200" b="1" kern="1200" dirty="0">
                <a:solidFill>
                  <a:schemeClr val="tx1"/>
                </a:solidFill>
                <a:effectLst/>
                <a:latin typeface="+mn-lt"/>
                <a:ea typeface="+mn-ea"/>
                <a:cs typeface="+mn-cs"/>
              </a:rPr>
              <a:t>disinformazione</a:t>
            </a:r>
            <a:r>
              <a:rPr lang="it-IT"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Progetti finanziati dall'UE</a:t>
            </a:r>
            <a:r>
              <a:rPr lang="it-IT" sz="1200" kern="1200" dirty="0">
                <a:solidFill>
                  <a:schemeClr val="tx1"/>
                </a:solidFill>
                <a:effectLst/>
                <a:latin typeface="+mn-lt"/>
                <a:ea typeface="+mn-ea"/>
                <a:cs typeface="+mn-cs"/>
              </a:rPr>
              <a:t>: l'Unione europea contribuisce a migliorare la vita dei cittadini: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sostenendo la creazione di nuovi posti di lavoro</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costruendo nuove infrastrutture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finanziando la ricerca scientifica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modernizzando servizi pubblici come scuole e ospedali.</a:t>
            </a:r>
          </a:p>
          <a:p>
            <a:r>
              <a:rPr lang="it-IT" sz="1200" kern="1200" dirty="0">
                <a:solidFill>
                  <a:schemeClr val="tx1"/>
                </a:solidFill>
                <a:effectLst/>
                <a:latin typeface="+mn-lt"/>
                <a:ea typeface="+mn-ea"/>
                <a:cs typeface="+mn-cs"/>
              </a:rPr>
              <a:t>Per ulteriori informazioni: </a:t>
            </a:r>
            <a:r>
              <a:rPr lang="it-IT" sz="1200" u="sng" kern="1200" dirty="0">
                <a:solidFill>
                  <a:schemeClr val="tx1"/>
                </a:solidFill>
                <a:effectLst/>
                <a:latin typeface="+mn-lt"/>
                <a:ea typeface="+mn-ea"/>
                <a:cs typeface="+mn-cs"/>
                <a:hlinkClick r:id="rId5"/>
              </a:rPr>
              <a:t>https://ec.europa.eu/regional_policy/it/projects/</a:t>
            </a:r>
            <a:r>
              <a:rPr lang="it-IT" sz="1200" kern="1200" dirty="0">
                <a:solidFill>
                  <a:schemeClr val="tx1"/>
                </a:solidFill>
                <a:effectLst/>
                <a:latin typeface="+mn-lt"/>
                <a:ea typeface="+mn-ea"/>
                <a:cs typeface="+mn-cs"/>
              </a:rPr>
              <a:t> e </a:t>
            </a:r>
            <a:r>
              <a:rPr lang="it-IT" sz="1200" u="sng" kern="1200" dirty="0">
                <a:solidFill>
                  <a:schemeClr val="tx1"/>
                </a:solidFill>
                <a:effectLst/>
                <a:latin typeface="+mn-lt"/>
                <a:ea typeface="+mn-ea"/>
                <a:cs typeface="+mn-cs"/>
                <a:hlinkClick r:id="rId6"/>
              </a:rPr>
              <a:t>https://europa.eu/!wC93kF</a:t>
            </a:r>
            <a:endParaRPr lang="en-US" sz="1200" u="none" kern="1200" dirty="0">
              <a:solidFill>
                <a:schemeClr val="tx1"/>
              </a:solidFill>
              <a:effectLst/>
              <a:latin typeface="+mn-lt"/>
              <a:ea typeface="+mn-ea"/>
              <a:cs typeface="+mn-cs"/>
            </a:endParaRPr>
          </a:p>
          <a:p>
            <a:endParaRPr lang="it-IT"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L'UE nel mondo</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l'UE ha concluso con numerosi paesi di tutto il mondo </a:t>
            </a:r>
            <a:r>
              <a:rPr lang="it-IT" sz="1200" b="1" kern="1200" dirty="0">
                <a:solidFill>
                  <a:schemeClr val="tx1"/>
                </a:solidFill>
                <a:effectLst/>
                <a:latin typeface="+mn-lt"/>
                <a:ea typeface="+mn-ea"/>
                <a:cs typeface="+mn-cs"/>
              </a:rPr>
              <a:t>accordi commerciali</a:t>
            </a:r>
            <a:r>
              <a:rPr lang="it-IT" sz="1200" kern="1200" dirty="0">
                <a:solidFill>
                  <a:schemeClr val="tx1"/>
                </a:solidFill>
                <a:effectLst/>
                <a:latin typeface="+mn-lt"/>
                <a:ea typeface="+mn-ea"/>
                <a:cs typeface="+mn-cs"/>
              </a:rPr>
              <a:t> che facilitano gli scambi. Per ulteriori informazioni: </a:t>
            </a:r>
            <a:r>
              <a:rPr lang="it-IT" sz="1200" u="sng" kern="1200" dirty="0">
                <a:solidFill>
                  <a:schemeClr val="tx1"/>
                </a:solidFill>
                <a:effectLst/>
                <a:latin typeface="+mn-lt"/>
                <a:ea typeface="+mn-ea"/>
                <a:cs typeface="+mn-cs"/>
                <a:hlinkClick r:id="rId7"/>
              </a:rPr>
              <a:t>https://european-union.europa.eu/priorities-and-actions/actions-topic/trade_it</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l'UE porta anche avanti </a:t>
            </a:r>
            <a:r>
              <a:rPr lang="it-IT" sz="1200" b="1" kern="1200" dirty="0">
                <a:solidFill>
                  <a:schemeClr val="tx1"/>
                </a:solidFill>
                <a:effectLst/>
                <a:latin typeface="+mn-lt"/>
                <a:ea typeface="+mn-ea"/>
                <a:cs typeface="+mn-cs"/>
              </a:rPr>
              <a:t>progetti umanitari</a:t>
            </a:r>
            <a:r>
              <a:rPr lang="it-IT" sz="1200" kern="1200" dirty="0">
                <a:solidFill>
                  <a:schemeClr val="tx1"/>
                </a:solidFill>
                <a:effectLst/>
                <a:latin typeface="+mn-lt"/>
                <a:ea typeface="+mn-ea"/>
                <a:cs typeface="+mn-cs"/>
              </a:rPr>
              <a:t>, per fornire alle persone vulnerabili cibo, alloggio, assistenza medica e istruzione, </a:t>
            </a:r>
            <a:r>
              <a:rPr lang="it-IT" sz="1200" u="sng" kern="1200" dirty="0">
                <a:solidFill>
                  <a:schemeClr val="tx1"/>
                </a:solidFill>
                <a:effectLst/>
                <a:latin typeface="+mn-lt"/>
                <a:ea typeface="+mn-ea"/>
                <a:cs typeface="+mn-cs"/>
                <a:hlinkClick r:id="rId8"/>
              </a:rPr>
              <a:t>https://europa.eu/!rV69JX</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in caso di catastrofi l'UE può fornire aiuti e assistenza attraverso un sistema di risposta coordinata chiamato </a:t>
            </a:r>
            <a:r>
              <a:rPr lang="it-IT" sz="1200" b="1" kern="1200" dirty="0">
                <a:solidFill>
                  <a:schemeClr val="tx1"/>
                </a:solidFill>
                <a:effectLst/>
                <a:latin typeface="+mn-lt"/>
                <a:ea typeface="+mn-ea"/>
                <a:cs typeface="+mn-cs"/>
              </a:rPr>
              <a:t>meccanismo di protezione civile</a:t>
            </a:r>
            <a:r>
              <a:rPr lang="it-IT" sz="1200" kern="1200" dirty="0">
                <a:solidFill>
                  <a:schemeClr val="tx1"/>
                </a:solidFill>
                <a:effectLst/>
                <a:latin typeface="+mn-lt"/>
                <a:ea typeface="+mn-ea"/>
                <a:cs typeface="+mn-cs"/>
              </a:rPr>
              <a:t>, </a:t>
            </a:r>
            <a:r>
              <a:rPr lang="it-IT" sz="1200" u="sng" kern="1200" dirty="0">
                <a:solidFill>
                  <a:schemeClr val="tx1"/>
                </a:solidFill>
                <a:effectLst/>
                <a:latin typeface="+mn-lt"/>
                <a:ea typeface="+mn-ea"/>
                <a:cs typeface="+mn-cs"/>
                <a:hlinkClick r:id="rId9"/>
              </a:rPr>
              <a:t>https://europa.eu/!Pw88qb</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Con il </a:t>
            </a:r>
            <a:r>
              <a:rPr lang="it-IT" sz="1200" b="1" kern="1200" dirty="0">
                <a:solidFill>
                  <a:schemeClr val="tx1"/>
                </a:solidFill>
                <a:effectLst/>
                <a:latin typeface="+mn-lt"/>
                <a:ea typeface="+mn-ea"/>
                <a:cs typeface="+mn-cs"/>
              </a:rPr>
              <a:t>Green Deal europeo</a:t>
            </a:r>
            <a:r>
              <a:rPr lang="it-IT" sz="1200" kern="1200" dirty="0">
                <a:solidFill>
                  <a:schemeClr val="tx1"/>
                </a:solidFill>
                <a:effectLst/>
                <a:latin typeface="+mn-lt"/>
                <a:ea typeface="+mn-ea"/>
                <a:cs typeface="+mn-cs"/>
              </a:rPr>
              <a:t> l'UE punta a ridurre le sue emissioni e a diventare il primo continente a impatto climatico zero entro il 2050. Per saperne di più sul Green Deal: </a:t>
            </a:r>
            <a:r>
              <a:rPr lang="it-IT" sz="1200" u="sng" kern="1200" dirty="0">
                <a:solidFill>
                  <a:schemeClr val="tx1"/>
                </a:solidFill>
                <a:effectLst/>
                <a:latin typeface="+mn-lt"/>
                <a:ea typeface="+mn-ea"/>
                <a:cs typeface="+mn-cs"/>
                <a:hlinkClick r:id="rId3"/>
              </a:rPr>
              <a:t>https://ec.europa.eu/info/strategy/priorities-2019-2024/european-green-deal_it</a:t>
            </a:r>
            <a:r>
              <a:rPr lang="it-IT"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err="1">
                <a:solidFill>
                  <a:schemeClr val="tx1"/>
                </a:solidFill>
                <a:effectLst/>
                <a:latin typeface="+mn-lt"/>
                <a:ea typeface="+mn-ea"/>
                <a:cs typeface="+mn-cs"/>
              </a:rPr>
              <a:t>NextGenerationEU</a:t>
            </a:r>
            <a:r>
              <a:rPr lang="it-IT" sz="1200" kern="1200" dirty="0">
                <a:solidFill>
                  <a:schemeClr val="tx1"/>
                </a:solidFill>
                <a:effectLst/>
                <a:latin typeface="+mn-lt"/>
                <a:ea typeface="+mn-ea"/>
                <a:cs typeface="+mn-cs"/>
              </a:rPr>
              <a:t> è una campagna avente l'obiettivo di:</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spiegare ai cittadini cosa sta facendo l'UE per rilanciare l'economia dopo la crisi causata dalla pandemia di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costruire un futuro più resiliente per l'UE;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it-IT" sz="1200" kern="1200" dirty="0">
                <a:solidFill>
                  <a:schemeClr val="tx1"/>
                </a:solidFill>
                <a:effectLst/>
                <a:latin typeface="+mn-lt"/>
                <a:ea typeface="+mn-ea"/>
                <a:cs typeface="+mn-cs"/>
              </a:rPr>
              <a:t>rendere l'UE maggiormente sicura, verde, sana, digitale e paritaria.</a:t>
            </a:r>
          </a:p>
          <a:p>
            <a:pPr marL="457200" lvl="1" indent="0">
              <a:buFont typeface="Wingdings" panose="05000000000000000000" pitchFamily="2" charset="2"/>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Digitalizzazione</a:t>
            </a:r>
            <a:r>
              <a:rPr lang="it-IT" sz="1200" kern="1200" dirty="0">
                <a:solidFill>
                  <a:schemeClr val="tx1"/>
                </a:solidFill>
                <a:effectLst/>
                <a:latin typeface="+mn-lt"/>
                <a:ea typeface="+mn-ea"/>
                <a:cs typeface="+mn-cs"/>
              </a:rPr>
              <a:t>: l'UE si sta muovendo per fornire l'accesso a internet a tutte le persone che vivono all'interno dei suoi confini (</a:t>
            </a:r>
            <a:r>
              <a:rPr lang="it-IT" sz="1200" b="1" kern="1200" dirty="0">
                <a:solidFill>
                  <a:schemeClr val="tx1"/>
                </a:solidFill>
                <a:effectLst/>
                <a:latin typeface="+mn-lt"/>
                <a:ea typeface="+mn-ea"/>
                <a:cs typeface="+mn-cs"/>
              </a:rPr>
              <a:t>iniziativa Wifi4EU</a:t>
            </a:r>
            <a:r>
              <a:rPr lang="it-IT" sz="1200" kern="1200" dirty="0">
                <a:solidFill>
                  <a:schemeClr val="tx1"/>
                </a:solidFill>
                <a:effectLst/>
                <a:latin typeface="+mn-lt"/>
                <a:ea typeface="+mn-ea"/>
                <a:cs typeface="+mn-cs"/>
              </a:rPr>
              <a:t>), garantendo nel contempo la sicurezza dei bambini e dei giovani adulti nell'utilizzo di internet o delle tecnologie mobili (</a:t>
            </a:r>
            <a:r>
              <a:rPr lang="it-IT" sz="1200" b="1" kern="1200" dirty="0">
                <a:solidFill>
                  <a:schemeClr val="tx1"/>
                </a:solidFill>
                <a:effectLst/>
                <a:latin typeface="+mn-lt"/>
                <a:ea typeface="+mn-ea"/>
                <a:cs typeface="+mn-cs"/>
              </a:rPr>
              <a:t>Internet migliore per i ragazzi</a:t>
            </a:r>
            <a:r>
              <a:rPr lang="it-IT" sz="1200" kern="1200" dirty="0">
                <a:solidFill>
                  <a:schemeClr val="tx1"/>
                </a:solidFill>
                <a:effectLst/>
                <a:latin typeface="+mn-lt"/>
                <a:ea typeface="+mn-ea"/>
                <a:cs typeface="+mn-cs"/>
              </a:rPr>
              <a: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Uguaglianza</a:t>
            </a:r>
            <a:r>
              <a:rPr lang="it-IT" sz="1200" kern="1200" dirty="0">
                <a:solidFill>
                  <a:schemeClr val="tx1"/>
                </a:solidFill>
                <a:effectLst/>
                <a:latin typeface="+mn-lt"/>
                <a:ea typeface="+mn-ea"/>
                <a:cs typeface="+mn-cs"/>
              </a:rPr>
              <a:t>: l'UE è impegnata a conseguire un'</a:t>
            </a:r>
            <a:r>
              <a:rPr lang="it-IT" sz="1200" b="1" kern="1200" dirty="0">
                <a:solidFill>
                  <a:schemeClr val="tx1"/>
                </a:solidFill>
                <a:effectLst/>
                <a:latin typeface="+mn-lt"/>
                <a:ea typeface="+mn-ea"/>
                <a:cs typeface="+mn-cs"/>
              </a:rPr>
              <a:t>Unione dell'uguaglianza</a:t>
            </a:r>
            <a:r>
              <a:rPr lang="it-IT" sz="1200" kern="1200" dirty="0">
                <a:solidFill>
                  <a:schemeClr val="tx1"/>
                </a:solidFill>
                <a:effectLst/>
                <a:latin typeface="+mn-lt"/>
                <a:ea typeface="+mn-ea"/>
                <a:cs typeface="+mn-cs"/>
              </a:rPr>
              <a:t>, ossia a creare le condizioni perché chiunque possa vivere, realizzarsi e farsi strada a prescindere dalle differenze di sesso, razza o origine etnica, religione o convinzioni personali, disabilità, età o orientamento sessuale. Per raggiungere questo obiettivo l'UE sta mettendo in atto meccanismi, politiche e azioni contro la discriminazione strutturale e gli stereotipi spesso presenti nelle nostre società.</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Per ulteriori informazioni: </a:t>
            </a:r>
            <a:r>
              <a:rPr lang="it-IT" sz="1200" u="sng" kern="1200" dirty="0">
                <a:solidFill>
                  <a:schemeClr val="tx1"/>
                </a:solidFill>
                <a:effectLst/>
                <a:latin typeface="+mn-lt"/>
                <a:ea typeface="+mn-ea"/>
                <a:cs typeface="+mn-cs"/>
                <a:hlinkClick r:id="rId4"/>
              </a:rPr>
              <a:t>Le priorità della Commissione europea | Commissione europea (europa.eu)</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it-IT" sz="1200" b="0" i="0" kern="1200" dirty="0">
                <a:solidFill>
                  <a:schemeClr val="tx1"/>
                </a:solidFill>
                <a:effectLst/>
                <a:latin typeface="+mn-lt"/>
                <a:ea typeface="+mn-ea"/>
                <a:cs typeface="+mn-cs"/>
              </a:rPr>
              <a:t>Il 24 febbraio 2022 l'Europa è stata raggiunta dalle notizie sconvolgenti dell'aggressione militare della Russia nei confronti dell'Ucraina. Si tratta di un attacco non solo contro l'Ucraina, ma anche contro i valori che difendiamo nell'Unione europea. Le atrocità in corso ai nostri confini ci ricordano la ragione stessa alla base della creazione dell'UE, un'Unione fondata sulla pace, sulla democrazia e sullo stato di diritto. L'UE ha risposto con unità, forza e rapidità a questa crisi, così come ha fatto di fronte alle numerose sfide dello scorso anno.</a:t>
            </a:r>
          </a:p>
          <a:p>
            <a:r>
              <a:rPr lang="en-US" dirty="0"/>
              <a:t>https://ec.europa.eu/info/strategy/priorities-2019-2024/stronger-europe-world/eu-solidarity-ukraine_it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1666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it-IT" sz="1800" b="1" dirty="0">
                <a:effectLst/>
                <a:latin typeface="Calibri" panose="020F0502020204030204" pitchFamily="34" charset="0"/>
                <a:ea typeface="Calibri" panose="020F0502020204030204" pitchFamily="34" charset="0"/>
                <a:cs typeface="Times New Roman" panose="02020603050405020304" pitchFamily="18" charset="0"/>
              </a:rPr>
              <a:t>L'Anno europeo dei giovani</a:t>
            </a:r>
            <a:r>
              <a:rPr lang="it-IT" sz="1800" dirty="0">
                <a:effectLst/>
                <a:latin typeface="Calibri" panose="020F0502020204030204" pitchFamily="34" charset="0"/>
                <a:ea typeface="Calibri" panose="020F0502020204030204" pitchFamily="34" charset="0"/>
                <a:cs typeface="Times New Roman" panose="02020603050405020304" pitchFamily="18" charset="0"/>
              </a:rPr>
              <a:t>: il 2022 è stato l'anno europeo dei giovani. L'iniziativa ha promosso le opportunità per i giovani, coinvolgendoli per farli diventare cittadini attivi e protagonisti del cambiamento. L'obiettivo era offrire ai giovani maggiori e migliori opportunità per il futuro. Per ulteriori informazioni sui risultati dell'iniziativa: </a:t>
            </a:r>
            <a:r>
              <a:rPr lang="it-IT"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Cos'è l'Anno europeo dei giovani? </a:t>
            </a:r>
            <a:r>
              <a:rPr lang="it-IT"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Portale europeo per i giovani (europa.eu)</a:t>
            </a:r>
            <a:r>
              <a:rPr lang="it-IT" sz="1800">
                <a:effectLst/>
                <a:latin typeface="Calibri" panose="020F0502020204030204" pitchFamily="34" charset="0"/>
                <a:ea typeface="Calibri" panose="020F0502020204030204" pitchFamily="34" charset="0"/>
                <a:cs typeface="Times New Roman" panose="02020603050405020304" pitchFamily="18" charset="0"/>
              </a:rPr>
              <a:t>.</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2152018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Esempi di temi: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diritti umani (ad es. i diritti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ambiente (ad es. il cambiamento climatico)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occupazione (ad es. come ottenere un'offerta di lavoro dopo gli studi)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giovani (ad es. opportunità per i giovani)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inclusione sociale (ad es. parità di genere)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istruzione (ad es. come studiare in un altro paese o come pagarsi l'istruzione superiore dopo aver terminato la scuola secondaria)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salute.</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 Parlamento europeo è consultabile all'indirizzo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 Consiglio dell'UE è consultabile all'indirizzo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 Consiglio dell'UE è consultabile all'indirizzo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32</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Commissione europea è consultabile all'indirizzo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Corte di giustizia dell'Unione europea è consultabile all'indirizzo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35</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Corte dei conti è consultabile all'indirizzo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Il sito web ufficiale della Banca centrale europea è consultabile all'indirizzo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Liberale da Verona, "Ratto d'Europa", 1470 </a:t>
            </a:r>
            <a:r>
              <a:rPr lang="it-IT" sz="1200" kern="1200" dirty="0" err="1">
                <a:solidFill>
                  <a:schemeClr val="tx1"/>
                </a:solidFill>
                <a:effectLst/>
                <a:latin typeface="+mn-lt"/>
                <a:ea typeface="+mn-ea"/>
                <a:cs typeface="+mn-cs"/>
              </a:rPr>
              <a:t>ca</a:t>
            </a:r>
            <a:r>
              <a:rPr lang="it-IT" sz="1200" kern="1200" dirty="0">
                <a:solidFill>
                  <a:schemeClr val="tx1"/>
                </a:solidFill>
                <a:effectLst/>
                <a:latin typeface="+mn-lt"/>
                <a:ea typeface="+mn-ea"/>
                <a:cs typeface="+mn-cs"/>
              </a:rPr>
              <a:t>., olio su tavola di pioppo, </a:t>
            </a:r>
            <a:r>
              <a:rPr lang="it-IT" sz="1200" kern="1200" dirty="0" err="1">
                <a:solidFill>
                  <a:schemeClr val="tx1"/>
                </a:solidFill>
                <a:effectLst/>
                <a:latin typeface="+mn-lt"/>
                <a:ea typeface="+mn-ea"/>
                <a:cs typeface="+mn-cs"/>
              </a:rPr>
              <a:t>Louvres</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Il dipinto raffigura il rapimento di Europa, una principessa vergine fenicia, da parte di Zeus, trasformatosi in toro bianco per portarla via da Creta. Secondo una delle teorie sulle origini del nome "Europa", il continente avrebbe preso il nome da quella principessa.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it-IT" sz="1200" b="1" kern="1200" dirty="0">
                <a:solidFill>
                  <a:schemeClr val="tx1"/>
                </a:solidFill>
                <a:effectLst/>
                <a:latin typeface="+mn-lt"/>
                <a:ea typeface="+mn-ea"/>
                <a:cs typeface="+mn-cs"/>
              </a:rPr>
              <a:t>Cos'è l'Europa?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È uno dei sei continenti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Comprende 44 paesi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Ha una popolazione di oltre 700 milioni di persone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Cos'è l'Unione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L'Unione europea è un'unione economica e politica, unica nel suo genere, tra 27 paesi europei chiamati Stati membri, che hanno deciso di unire le forze per costruire insieme un futuro migliore.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Ha una popolazione di circa </a:t>
            </a:r>
            <a:r>
              <a:rPr lang="it-IT" sz="1200" b="1" kern="1200" dirty="0">
                <a:solidFill>
                  <a:schemeClr val="tx1"/>
                </a:solidFill>
                <a:effectLst/>
                <a:latin typeface="+mn-lt"/>
                <a:ea typeface="+mn-ea"/>
                <a:cs typeface="+mn-cs"/>
              </a:rPr>
              <a:t>447 milioni di persone</a:t>
            </a:r>
            <a:r>
              <a:rPr lang="it-IT"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kern="1200" dirty="0">
                <a:solidFill>
                  <a:schemeClr val="tx1"/>
                </a:solidFill>
                <a:effectLst/>
                <a:latin typeface="+mn-lt"/>
                <a:ea typeface="+mn-ea"/>
                <a:cs typeface="+mn-cs"/>
              </a:rPr>
              <a:t>L'Unione europea fa sì che i suoi cittadini possano vivere, lavorare e viaggiare più facilmente in tutti i paesi membri.</a:t>
            </a:r>
            <a:endParaRPr lang="en-US" sz="1100" noProof="0" dirty="0"/>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Tra le tappe fondamentali della creazione dell'Europa moderna troviamo:</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L'antica Roma e l'antica Grecia</a:t>
            </a:r>
            <a:r>
              <a:rPr lang="it-IT" sz="1200" kern="1200" dirty="0">
                <a:solidFill>
                  <a:schemeClr val="tx1"/>
                </a:solidFill>
                <a:effectLst/>
                <a:latin typeface="+mn-lt"/>
                <a:ea typeface="+mn-ea"/>
                <a:cs typeface="+mn-cs"/>
              </a:rPr>
              <a:t>, che hanno contribuito alla nascita della democrazia, del governo e della cultura in Europa.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La Riforma protestante</a:t>
            </a:r>
            <a:r>
              <a:rPr lang="it-IT" sz="1200" kern="1200" dirty="0">
                <a:solidFill>
                  <a:schemeClr val="tx1"/>
                </a:solidFill>
                <a:effectLst/>
                <a:latin typeface="+mn-lt"/>
                <a:ea typeface="+mn-ea"/>
                <a:cs typeface="+mn-cs"/>
              </a:rPr>
              <a:t>, che nel XVI e XVII secolo ha cambiato l'atteggiamento dell'Europa nei confronti della religione.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L'illuminismo</a:t>
            </a:r>
            <a:r>
              <a:rPr lang="it-IT" sz="1200" kern="1200" dirty="0">
                <a:solidFill>
                  <a:schemeClr val="tx1"/>
                </a:solidFill>
                <a:effectLst/>
                <a:latin typeface="+mn-lt"/>
                <a:ea typeface="+mn-ea"/>
                <a:cs typeface="+mn-cs"/>
              </a:rPr>
              <a:t>, un movimento intellettuale, politico e ideologico del XVIII secolo che sottolineava l'importanza della logica e della ragione e che ha fissato le regole di base della scienza e della politica moderne.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b="1" kern="1200" dirty="0">
                <a:solidFill>
                  <a:schemeClr val="tx1"/>
                </a:solidFill>
                <a:effectLst/>
                <a:latin typeface="+mn-lt"/>
                <a:ea typeface="+mn-ea"/>
                <a:cs typeface="+mn-cs"/>
              </a:rPr>
              <a:t>L'invenzione del parlamentarismo</a:t>
            </a:r>
            <a:r>
              <a:rPr lang="it-IT" sz="1200" kern="1200" dirty="0">
                <a:solidFill>
                  <a:schemeClr val="tx1"/>
                </a:solidFill>
                <a:effectLst/>
                <a:latin typeface="+mn-lt"/>
                <a:ea typeface="+mn-ea"/>
                <a:cs typeface="+mn-cs"/>
              </a:rPr>
              <a:t>, che attualmente costituisce il fondamento del governo europeo moderno.</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b="1" kern="1200" dirty="0">
                <a:solidFill>
                  <a:schemeClr val="tx1"/>
                </a:solidFill>
                <a:effectLst/>
                <a:latin typeface="+mn-lt"/>
                <a:ea typeface="+mn-ea"/>
                <a:cs typeface="+mn-cs"/>
              </a:rPr>
              <a:t>Lo sviluppo dei diritti sociali</a:t>
            </a:r>
            <a:r>
              <a:rPr lang="it-IT" sz="1200" kern="1200" dirty="0">
                <a:solidFill>
                  <a:schemeClr val="tx1"/>
                </a:solidFill>
                <a:effectLst/>
                <a:latin typeface="+mn-lt"/>
                <a:ea typeface="+mn-ea"/>
                <a:cs typeface="+mn-cs"/>
              </a:rPr>
              <a:t> nel corso del XIX e XX secolo, che oggi tutelano la vita e il lavoro dei cittadini europei.</a:t>
            </a:r>
            <a:endParaRPr lang="en-I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it-IT" sz="1200" b="1" kern="1200" dirty="0">
                <a:solidFill>
                  <a:schemeClr val="tx1"/>
                </a:solidFill>
                <a:effectLst/>
                <a:latin typeface="+mn-lt"/>
                <a:ea typeface="+mn-ea"/>
                <a:cs typeface="+mn-cs"/>
              </a:rPr>
              <a:t>Pablo Picasso</a:t>
            </a:r>
            <a:r>
              <a:rPr lang="it-IT" sz="1200" kern="1200" dirty="0">
                <a:solidFill>
                  <a:schemeClr val="tx1"/>
                </a:solidFill>
                <a:effectLst/>
                <a:latin typeface="+mn-lt"/>
                <a:ea typeface="+mn-ea"/>
                <a:cs typeface="+mn-cs"/>
              </a:rPr>
              <a:t>: artista spagnolo noto per aver fondato, assieme a Georges Braque, il movimento cubista. Probabilmente conoscerete due sue opere famose, "Guernica" e "</a:t>
            </a:r>
            <a:r>
              <a:rPr lang="it-IT" sz="1200" kern="1200" dirty="0" err="1">
                <a:solidFill>
                  <a:schemeClr val="tx1"/>
                </a:solidFill>
                <a:effectLst/>
                <a:latin typeface="+mn-lt"/>
                <a:ea typeface="+mn-ea"/>
                <a:cs typeface="+mn-cs"/>
              </a:rPr>
              <a:t>Les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Demoiselles</a:t>
            </a:r>
            <a:r>
              <a:rPr lang="it-IT" sz="1200" kern="1200" dirty="0">
                <a:solidFill>
                  <a:schemeClr val="tx1"/>
                </a:solidFill>
                <a:effectLst/>
                <a:latin typeface="+mn-lt"/>
                <a:ea typeface="+mn-ea"/>
                <a:cs typeface="+mn-cs"/>
              </a:rPr>
              <a:t> d'Avignon".</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Ludwig van Beethoven</a:t>
            </a:r>
            <a:r>
              <a:rPr lang="it-IT" sz="1200" kern="1200" dirty="0">
                <a:solidFill>
                  <a:schemeClr val="tx1"/>
                </a:solidFill>
                <a:effectLst/>
                <a:latin typeface="+mn-lt"/>
                <a:ea typeface="+mn-ea"/>
                <a:cs typeface="+mn-cs"/>
              </a:rPr>
              <a:t>: compositore tedesco e pianista noto per le sue sinfonie. Beethoven è stato una figura fondamentale nella transizione dal periodo classico a quello romantico della musica occidentale. Ha composto l'"Inno alla gioia", che successivamente è diventato l'inno europeo.</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Alfons </a:t>
            </a:r>
            <a:r>
              <a:rPr lang="it-IT" sz="1200" b="1" kern="1200" dirty="0" err="1">
                <a:solidFill>
                  <a:schemeClr val="tx1"/>
                </a:solidFill>
                <a:effectLst/>
                <a:latin typeface="+mn-lt"/>
                <a:ea typeface="+mn-ea"/>
                <a:cs typeface="+mn-cs"/>
              </a:rPr>
              <a:t>Mucha</a:t>
            </a:r>
            <a:r>
              <a:rPr lang="it-IT" sz="1200" kern="1200" dirty="0">
                <a:solidFill>
                  <a:schemeClr val="tx1"/>
                </a:solidFill>
                <a:effectLst/>
                <a:latin typeface="+mn-lt"/>
                <a:ea typeface="+mn-ea"/>
                <a:cs typeface="+mn-cs"/>
              </a:rPr>
              <a:t>: pittore e illustratore ceco, è stato un esponente del movimento dell'Art </a:t>
            </a:r>
            <a:r>
              <a:rPr lang="it-IT" sz="1200" kern="1200" dirty="0" err="1">
                <a:solidFill>
                  <a:schemeClr val="tx1"/>
                </a:solidFill>
                <a:effectLst/>
                <a:latin typeface="+mn-lt"/>
                <a:ea typeface="+mn-ea"/>
                <a:cs typeface="+mn-cs"/>
              </a:rPr>
              <a:t>Nouveau</a:t>
            </a:r>
            <a:r>
              <a:rPr lang="it-IT" sz="1200" kern="1200" dirty="0">
                <a:solidFill>
                  <a:schemeClr val="tx1"/>
                </a:solidFill>
                <a:effectLst/>
                <a:latin typeface="+mn-lt"/>
                <a:ea typeface="+mn-ea"/>
                <a:cs typeface="+mn-cs"/>
              </a:rPr>
              <a:t>. Tra i suoi dipinti più famosi ricordiamo "Frutta" (1897) e "Epopea slava" (1910–1928), che illustra la storia di tutti i popoli slavi.</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kern="1200" dirty="0">
                <a:solidFill>
                  <a:schemeClr val="tx1"/>
                </a:solidFill>
                <a:effectLst/>
                <a:latin typeface="+mn-lt"/>
                <a:ea typeface="+mn-ea"/>
                <a:cs typeface="+mn-cs"/>
              </a:rPr>
              <a:t>.</a:t>
            </a:r>
            <a:r>
              <a:rPr lang="it-IT" sz="1200" b="1" kern="1200" dirty="0" err="1">
                <a:solidFill>
                  <a:schemeClr val="tx1"/>
                </a:solidFill>
                <a:effectLst/>
                <a:latin typeface="+mn-lt"/>
                <a:ea typeface="+mn-ea"/>
                <a:cs typeface="+mn-cs"/>
              </a:rPr>
              <a:t>Hilma</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af</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Klint</a:t>
            </a:r>
            <a:r>
              <a:rPr lang="it-IT" sz="1200" kern="1200" dirty="0">
                <a:solidFill>
                  <a:schemeClr val="tx1"/>
                </a:solidFill>
                <a:effectLst/>
                <a:latin typeface="+mn-lt"/>
                <a:ea typeface="+mn-ea"/>
                <a:cs typeface="+mn-cs"/>
              </a:rPr>
              <a:t> è stata una pittrice svedese. I suoi dipinti astratti, in cui esplorava campi quali la spiritualità, i cicli della vita, la forma della spirale, la geometria e la teoria cromatica, sono considerati tra le prime opere astratte note nella storia dell'arte occidentale.</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Stefan </a:t>
            </a:r>
            <a:r>
              <a:rPr lang="it-IT" sz="1200" b="1" kern="1200" dirty="0" err="1">
                <a:solidFill>
                  <a:schemeClr val="tx1"/>
                </a:solidFill>
                <a:effectLst/>
                <a:latin typeface="+mn-lt"/>
                <a:ea typeface="+mn-ea"/>
                <a:cs typeface="+mn-cs"/>
              </a:rPr>
              <a:t>Zweig</a:t>
            </a:r>
            <a:r>
              <a:rPr lang="it-IT" sz="1200" kern="1200" dirty="0">
                <a:solidFill>
                  <a:schemeClr val="tx1"/>
                </a:solidFill>
                <a:effectLst/>
                <a:latin typeface="+mn-lt"/>
                <a:ea typeface="+mn-ea"/>
                <a:cs typeface="+mn-cs"/>
              </a:rPr>
              <a:t>: scrittore, drammaturgo, giornalista e biografo austriaco. Forse conoscerete una delle sue principali opere, "Novella degli scacchi" (1941), un thriller psicologico brillante e creativo, o altri suoi racconti.</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err="1">
                <a:solidFill>
                  <a:schemeClr val="tx1"/>
                </a:solidFill>
                <a:effectLst/>
                <a:latin typeface="+mn-lt"/>
                <a:ea typeface="+mn-ea"/>
                <a:cs typeface="+mn-cs"/>
              </a:rPr>
              <a:t>Wisława</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Szymborska</a:t>
            </a:r>
            <a:r>
              <a:rPr lang="it-IT" sz="1200" kern="1200" dirty="0">
                <a:solidFill>
                  <a:schemeClr val="tx1"/>
                </a:solidFill>
                <a:effectLst/>
                <a:latin typeface="+mn-lt"/>
                <a:ea typeface="+mn-ea"/>
                <a:cs typeface="+mn-cs"/>
              </a:rPr>
              <a:t>: poetessa, saggista e traduttrice polacca, premio Nobel per la letteratura nel 1996. Una delle sue raccolte più famose è "Vista con granello di sabbia".</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Simone de </a:t>
            </a:r>
            <a:r>
              <a:rPr lang="it-IT" sz="1200" b="1" kern="1200" dirty="0" err="1">
                <a:solidFill>
                  <a:schemeClr val="tx1"/>
                </a:solidFill>
                <a:effectLst/>
                <a:latin typeface="+mn-lt"/>
                <a:ea typeface="+mn-ea"/>
                <a:cs typeface="+mn-cs"/>
              </a:rPr>
              <a:t>Beauvoir</a:t>
            </a:r>
            <a:r>
              <a:rPr lang="it-IT" sz="1200" kern="1200" dirty="0">
                <a:solidFill>
                  <a:schemeClr val="tx1"/>
                </a:solidFill>
                <a:effectLst/>
                <a:latin typeface="+mn-lt"/>
                <a:ea typeface="+mn-ea"/>
                <a:cs typeface="+mn-cs"/>
              </a:rPr>
              <a:t> è stata una scrittrice, filosofa e saggista francese. Una delle sue opere più famose è il racconto autobiografico "Memorie d'una ragazza perbene" (1958), in cui racconta la sua infanzia e adolescenza.</a:t>
            </a:r>
            <a:endParaRPr lang="en-US" sz="1200" kern="1200" dirty="0">
              <a:solidFill>
                <a:schemeClr val="tx1"/>
              </a:solidFill>
              <a:effectLst/>
              <a:latin typeface="+mn-lt"/>
              <a:ea typeface="+mn-ea"/>
              <a:cs typeface="+mn-cs"/>
            </a:endParaRPr>
          </a:p>
          <a:p>
            <a:pPr marL="228600" lvl="0" indent="-228600">
              <a:buFont typeface="+mj-lt"/>
              <a:buAutoNum type="arabicPeriod"/>
            </a:pPr>
            <a:r>
              <a:rPr lang="it-IT" sz="1200" b="1" kern="1200" dirty="0">
                <a:solidFill>
                  <a:schemeClr val="tx1"/>
                </a:solidFill>
                <a:effectLst/>
                <a:latin typeface="+mn-lt"/>
                <a:ea typeface="+mn-ea"/>
                <a:cs typeface="+mn-cs"/>
              </a:rPr>
              <a:t>Magda </a:t>
            </a:r>
            <a:r>
              <a:rPr lang="it-IT" sz="1200" b="1" kern="1200" dirty="0" err="1">
                <a:solidFill>
                  <a:schemeClr val="tx1"/>
                </a:solidFill>
                <a:effectLst/>
                <a:latin typeface="+mn-lt"/>
                <a:ea typeface="+mn-ea"/>
                <a:cs typeface="+mn-cs"/>
              </a:rPr>
              <a:t>Szabó</a:t>
            </a:r>
            <a:r>
              <a:rPr lang="it-IT" sz="1200" kern="1200" dirty="0">
                <a:solidFill>
                  <a:schemeClr val="tx1"/>
                </a:solidFill>
                <a:effectLst/>
                <a:latin typeface="+mn-lt"/>
                <a:ea typeface="+mn-ea"/>
                <a:cs typeface="+mn-cs"/>
              </a:rPr>
              <a:t> è stata una scrittrice ungherese autrice di drammi, saggi, studi, memorie, poesie e racconti per bambini. Il suo romanzo "</a:t>
            </a:r>
            <a:r>
              <a:rPr lang="it-IT" sz="1200" kern="1200" dirty="0" err="1">
                <a:solidFill>
                  <a:schemeClr val="tx1"/>
                </a:solidFill>
                <a:effectLst/>
                <a:latin typeface="+mn-lt"/>
                <a:ea typeface="+mn-ea"/>
                <a:cs typeface="+mn-cs"/>
              </a:rPr>
              <a:t>Az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ajtó</a:t>
            </a:r>
            <a:r>
              <a:rPr lang="it-IT" sz="1200" kern="1200" dirty="0">
                <a:solidFill>
                  <a:schemeClr val="tx1"/>
                </a:solidFill>
                <a:effectLst/>
                <a:latin typeface="+mn-lt"/>
                <a:ea typeface="+mn-ea"/>
                <a:cs typeface="+mn-cs"/>
              </a:rPr>
              <a:t>" ("La porta") è stato pubblicato nel 1987 ed è diventato una delle sue opere più celebri a livello mondiale.</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b="1" i="1" kern="1200" dirty="0">
                <a:solidFill>
                  <a:schemeClr val="tx1"/>
                </a:solidFill>
                <a:effectLst/>
                <a:latin typeface="+mn-lt"/>
                <a:ea typeface="+mn-ea"/>
                <a:cs typeface="+mn-cs"/>
              </a:rPr>
              <a:t>Quali altri artisti europei conoscete?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Ogni paese dell'UE ha la sua cultura, la sua lingua (o le sue lingue) e le sue tradizioni, ma condivide con gli altri gli stessi valori comuni, che deve rispettare se vuole far parte dell'Unione europea: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Dignità umana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Libertà</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Democrazia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Uguaglianza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Stato di diritto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it-IT" sz="1200" kern="1200" dirty="0">
                <a:solidFill>
                  <a:schemeClr val="tx1"/>
                </a:solidFill>
                <a:effectLst/>
                <a:latin typeface="+mn-lt"/>
                <a:ea typeface="+mn-ea"/>
                <a:cs typeface="+mn-cs"/>
              </a:rPr>
              <a:t>Diritti umani</a:t>
            </a: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it-IT" sz="1200" b="1" i="1" kern="1200" dirty="0">
                <a:solidFill>
                  <a:schemeClr val="tx1"/>
                </a:solidFill>
                <a:effectLst/>
                <a:latin typeface="+mn-lt"/>
                <a:ea typeface="+mn-ea"/>
                <a:cs typeface="+mn-cs"/>
              </a:rPr>
              <a:t>Qual è il valore europeo più importante per voi, e perché?</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03/03/2023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03/03/2023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03/03/2023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03/03/2023</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03/03/2023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03/03/2023</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63.jpeg"/><Relationship Id="rId7" Type="http://schemas.openxmlformats.org/officeDocument/2006/relationships/diagramQuickStyle" Target="../diagrams/quickStyle8.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hyperlink" Target="https://en.wikipedia.org/wiki/en:Creative_Commons" TargetMode="External"/><Relationship Id="rId5" Type="http://schemas.openxmlformats.org/officeDocument/2006/relationships/diagramData" Target="../diagrams/data8.xml"/><Relationship Id="rId10" Type="http://schemas.openxmlformats.org/officeDocument/2006/relationships/image" Target="../media/image65.jpeg"/><Relationship Id="rId4" Type="http://schemas.openxmlformats.org/officeDocument/2006/relationships/image" Target="../media/image64.png"/><Relationship Id="rId9" Type="http://schemas.microsoft.com/office/2007/relationships/diagramDrawing" Target="../diagrams/drawing8.xml"/></Relationships>
</file>

<file path=ppt/slides/_rels/slide31.xml.rels><?xml version="1.0" encoding="UTF-8" standalone="yes"?>
<Relationships xmlns="http://schemas.openxmlformats.org/package/2006/relationships"><Relationship Id="rId8" Type="http://schemas.microsoft.com/office/2007/relationships/diagramDrawing" Target="../diagrams/drawing9.xml"/><Relationship Id="rId13" Type="http://schemas.openxmlformats.org/officeDocument/2006/relationships/diagramColors" Target="../diagrams/colors10.xml"/><Relationship Id="rId3" Type="http://schemas.openxmlformats.org/officeDocument/2006/relationships/image" Target="../media/image66.jpeg"/><Relationship Id="rId7" Type="http://schemas.openxmlformats.org/officeDocument/2006/relationships/diagramColors" Target="../diagrams/colors9.xml"/><Relationship Id="rId12" Type="http://schemas.openxmlformats.org/officeDocument/2006/relationships/diagramQuickStyle" Target="../diagrams/quickStyle10.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Layout" Target="../diagrams/layout10.xml"/><Relationship Id="rId5" Type="http://schemas.openxmlformats.org/officeDocument/2006/relationships/diagramLayout" Target="../diagrams/layout9.xml"/><Relationship Id="rId10" Type="http://schemas.openxmlformats.org/officeDocument/2006/relationships/diagramData" Target="../diagrams/data10.xml"/><Relationship Id="rId4" Type="http://schemas.openxmlformats.org/officeDocument/2006/relationships/diagramData" Target="../diagrams/data9.xml"/><Relationship Id="rId9" Type="http://schemas.openxmlformats.org/officeDocument/2006/relationships/image" Target="../media/image67.png"/><Relationship Id="rId14" Type="http://schemas.microsoft.com/office/2007/relationships/diagramDrawing" Target="../diagrams/drawing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6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70.png"/><Relationship Id="rId10" Type="http://schemas.microsoft.com/office/2007/relationships/diagramDrawing" Target="../diagrams/drawing11.xml"/><Relationship Id="rId4" Type="http://schemas.openxmlformats.org/officeDocument/2006/relationships/image" Target="../media/image69.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71.png"/><Relationship Id="rId7" Type="http://schemas.openxmlformats.org/officeDocument/2006/relationships/diagramLayout" Target="../diagrams/layout1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Data" Target="../diagrams/data12.xml"/><Relationship Id="rId5" Type="http://schemas.openxmlformats.org/officeDocument/2006/relationships/image" Target="../media/image73.jpeg"/><Relationship Id="rId10" Type="http://schemas.microsoft.com/office/2007/relationships/diagramDrawing" Target="../diagrams/drawing12.xml"/><Relationship Id="rId4" Type="http://schemas.openxmlformats.org/officeDocument/2006/relationships/image" Target="../media/image72.jpeg"/><Relationship Id="rId9" Type="http://schemas.openxmlformats.org/officeDocument/2006/relationships/diagramColors" Target="../diagrams/colors1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image" Target="../media/image76.jpeg"/><Relationship Id="rId4" Type="http://schemas.openxmlformats.org/officeDocument/2006/relationships/diagramLayout" Target="../diagrams/layout13.xml"/><Relationship Id="rId9" Type="http://schemas.openxmlformats.org/officeDocument/2006/relationships/image" Target="../media/image75.pn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image" Target="../media/image77.png"/><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image" Target="../media/image79.jpg"/><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image" Target="../media/image78.jpeg"/></Relationships>
</file>

<file path=ppt/slides/_rels/slide3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80.jfif"/><Relationship Id="rId7" Type="http://schemas.openxmlformats.org/officeDocument/2006/relationships/diagramColors" Target="../diagrams/colors1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10" Type="http://schemas.openxmlformats.org/officeDocument/2006/relationships/image" Target="../media/image82.jpeg"/><Relationship Id="rId4" Type="http://schemas.openxmlformats.org/officeDocument/2006/relationships/diagramData" Target="../diagrams/data16.xml"/><Relationship Id="rId9" Type="http://schemas.openxmlformats.org/officeDocument/2006/relationships/image" Target="../media/image81.jpg"/></Relationships>
</file>

<file path=ppt/slides/_rels/slide38.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6.jpg"/><Relationship Id="rId5" Type="http://schemas.openxmlformats.org/officeDocument/2006/relationships/image" Target="../media/image84.jpg"/><Relationship Id="rId10" Type="http://schemas.openxmlformats.org/officeDocument/2006/relationships/hyperlink" Target="https://europa.eu/learning-corner/home_it" TargetMode="External"/><Relationship Id="rId4" Type="http://schemas.openxmlformats.org/officeDocument/2006/relationships/image" Target="../media/image83.png"/><Relationship Id="rId9"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https://europa.eu/european-union/contact/social-networks_it"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https://europa.eu/european-union/contact/meet-us_it" TargetMode="External"/><Relationship Id="rId5" Type="http://schemas.openxmlformats.org/officeDocument/2006/relationships/hyperlink" Target="https://europa.eu/european-union/contact_it" TargetMode="External"/><Relationship Id="rId4" Type="http://schemas.openxmlformats.org/officeDocument/2006/relationships/hyperlink" Target="https://europa.eu/european-union/contact_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1951194"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L'UE IN SINTESI</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343501"/>
            <a:ext cx="119472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p:cNvPicPr>
            <a:picLocks noChangeAspect="1"/>
          </p:cNvPicPr>
          <p:nvPr/>
        </p:nvPicPr>
        <p:blipFill>
          <a:blip r:embed="rId3"/>
          <a:stretch>
            <a:fillRect/>
          </a:stretch>
        </p:blipFill>
        <p:spPr>
          <a:xfrm>
            <a:off x="1396887" y="885765"/>
            <a:ext cx="6385560"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it-IT" sz="3200" b="1" dirty="0">
                <a:solidFill>
                  <a:srgbClr val="003296"/>
                </a:solidFill>
              </a:rPr>
              <a:t>LE 24 LINGUE UFFICIALI DELL'UE</a:t>
            </a:r>
            <a:endParaRPr lang="en-IE" sz="3200" b="1" dirty="0">
              <a:solidFill>
                <a:srgbClr val="003296"/>
              </a:solidFill>
            </a:endParaRP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837638299"/>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FAMIGLIE LINGUISTICHE DELL'UE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692655" y="2019636"/>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IL PROGETTO EUROPEO</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it-IT" sz="5400" b="1" dirty="0">
                <a:solidFill>
                  <a:prstClr val="white"/>
                </a:solidFill>
              </a:rPr>
              <a:t>QUALI PAESI HANNO FONDATO L'UE E PERCHÉ?</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557784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DALLA GUERRA ALLA PACE</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015791"/>
            <a:ext cx="243840" cy="184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IL PROGETTO EUROPEO</a:t>
            </a:r>
          </a:p>
        </p:txBody>
      </p:sp>
      <p:cxnSp>
        <p:nvCxnSpPr>
          <p:cNvPr id="8" name="Connecteur droit 12"/>
          <p:cNvCxnSpPr/>
          <p:nvPr/>
        </p:nvCxnSpPr>
        <p:spPr>
          <a:xfrm>
            <a:off x="8897780"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0" y="0"/>
            <a:ext cx="536448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DALLA GUERRA ALLA PACE</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019801" y="0"/>
            <a:ext cx="3124200" cy="3059138"/>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00B0F0"/>
                </a:solidFill>
              </a:rPr>
              <a:t>La pace è uno degli obiettivi che hanno portato all'istituzione dell'Unione europea</a:t>
            </a:r>
          </a:p>
          <a:p>
            <a:pPr algn="ctr"/>
            <a:endParaRPr lang="en-US" b="1" dirty="0">
              <a:solidFill>
                <a:srgbClr val="00B0F0"/>
              </a:solidFill>
            </a:endParaRPr>
          </a:p>
          <a:p>
            <a:pPr algn="ctr"/>
            <a:r>
              <a:rPr lang="it-IT" b="1" dirty="0">
                <a:solidFill>
                  <a:srgbClr val="00B0F0"/>
                </a:solidFill>
              </a:rPr>
              <a:t>L'UE ha ricevuto il premio Nobel per la pace nel 2012</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4958568"/>
            <a:ext cx="279382" cy="18994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4430265"/>
            <a:ext cx="461665" cy="2431435"/>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IL PROGETTO EUROPEO</a:t>
            </a:r>
          </a:p>
          <a:p>
            <a:endParaRPr lang="en-IE" sz="800" dirty="0"/>
          </a:p>
        </p:txBody>
      </p:sp>
      <p:cxnSp>
        <p:nvCxnSpPr>
          <p:cNvPr id="14" name="Straight Connector 13"/>
          <p:cNvCxnSpPr/>
          <p:nvPr/>
        </p:nvCxnSpPr>
        <p:spPr>
          <a:xfrm>
            <a:off x="8864618" y="4958568"/>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157512" y="5813766"/>
            <a:ext cx="172675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IL PROGETTO EUROPEO</a:t>
            </a:r>
          </a:p>
        </p:txBody>
      </p:sp>
      <p:cxnSp>
        <p:nvCxnSpPr>
          <p:cNvPr id="13" name="Connecteur droit 12"/>
          <p:cNvCxnSpPr/>
          <p:nvPr/>
        </p:nvCxnSpPr>
        <p:spPr>
          <a:xfrm>
            <a:off x="8897779" y="5015791"/>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17464" y="887258"/>
            <a:ext cx="66552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923330"/>
          </a:xfrm>
          <a:prstGeom prst="rect">
            <a:avLst/>
          </a:prstGeom>
          <a:noFill/>
        </p:spPr>
        <p:txBody>
          <a:bodyPr wrap="square" rtlCol="0">
            <a:spAutoFit/>
          </a:bodyPr>
          <a:lstStyle/>
          <a:p>
            <a:pPr algn="ctr"/>
            <a:r>
              <a:rPr lang="it-IT" dirty="0"/>
              <a:t>Comunità europea del carbone e dell'acciaio</a:t>
            </a:r>
            <a:endParaRPr lang="fr-BE" dirty="0"/>
          </a:p>
        </p:txBody>
      </p:sp>
      <p:sp>
        <p:nvSpPr>
          <p:cNvPr id="23" name="TextBox 22"/>
          <p:cNvSpPr txBox="1"/>
          <p:nvPr/>
        </p:nvSpPr>
        <p:spPr>
          <a:xfrm>
            <a:off x="988933"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592018" y="4307358"/>
            <a:ext cx="1533024" cy="646331"/>
          </a:xfrm>
          <a:prstGeom prst="rect">
            <a:avLst/>
          </a:prstGeom>
          <a:noFill/>
        </p:spPr>
        <p:txBody>
          <a:bodyPr wrap="square" rtlCol="0">
            <a:spAutoFit/>
          </a:bodyPr>
          <a:lstStyle/>
          <a:p>
            <a:pPr algn="ctr"/>
            <a:r>
              <a:rPr lang="fr-BE" dirty="0" err="1"/>
              <a:t>Dichiarazione</a:t>
            </a:r>
            <a:r>
              <a:rPr lang="fr-BE" dirty="0"/>
              <a:t> Schuman</a:t>
            </a:r>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23223" y="4755838"/>
            <a:ext cx="1520441" cy="646331"/>
          </a:xfrm>
          <a:prstGeom prst="rect">
            <a:avLst/>
          </a:prstGeom>
          <a:noFill/>
        </p:spPr>
        <p:txBody>
          <a:bodyPr wrap="square" rtlCol="0">
            <a:spAutoFit/>
          </a:bodyPr>
          <a:lstStyle/>
          <a:p>
            <a:pPr algn="ctr"/>
            <a:r>
              <a:rPr lang="fr-BE" dirty="0" err="1"/>
              <a:t>Trattato</a:t>
            </a:r>
            <a:r>
              <a:rPr lang="fr-BE" dirty="0"/>
              <a:t> di Roma</a:t>
            </a:r>
          </a:p>
        </p:txBody>
      </p:sp>
      <p:sp>
        <p:nvSpPr>
          <p:cNvPr id="34" name="TextBox 33"/>
          <p:cNvSpPr txBox="1"/>
          <p:nvPr/>
        </p:nvSpPr>
        <p:spPr>
          <a:xfrm>
            <a:off x="1879195"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03850" y="1899297"/>
            <a:ext cx="764649"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05146" y="2191145"/>
            <a:ext cx="1548044" cy="646331"/>
          </a:xfrm>
          <a:prstGeom prst="rect">
            <a:avLst/>
          </a:prstGeom>
          <a:noFill/>
        </p:spPr>
        <p:txBody>
          <a:bodyPr wrap="square" rtlCol="0">
            <a:spAutoFit/>
          </a:bodyPr>
          <a:lstStyle/>
          <a:p>
            <a:pPr algn="ctr"/>
            <a:r>
              <a:rPr lang="fr-BE" dirty="0" err="1"/>
              <a:t>Trattato</a:t>
            </a:r>
            <a:r>
              <a:rPr lang="fr-BE" dirty="0"/>
              <a:t> di Maastricht</a:t>
            </a:r>
          </a:p>
        </p:txBody>
      </p:sp>
      <p:sp>
        <p:nvSpPr>
          <p:cNvPr id="59" name="TextBox 58"/>
          <p:cNvSpPr txBox="1"/>
          <p:nvPr/>
        </p:nvSpPr>
        <p:spPr>
          <a:xfrm>
            <a:off x="3715287" y="4038732"/>
            <a:ext cx="1218541" cy="923330"/>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a:t>Mercato </a:t>
            </a:r>
            <a:r>
              <a:rPr lang="fr-BE" dirty="0" err="1"/>
              <a:t>unico</a:t>
            </a:r>
            <a:endParaRPr lang="fr-BE" dirty="0"/>
          </a:p>
        </p:txBody>
      </p:sp>
      <p:sp>
        <p:nvSpPr>
          <p:cNvPr id="79" name="TextBox 78"/>
          <p:cNvSpPr txBox="1"/>
          <p:nvPr/>
        </p:nvSpPr>
        <p:spPr>
          <a:xfrm>
            <a:off x="4427616"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a:t>Accordo di Schengen</a:t>
            </a:r>
            <a:endParaRPr lang="fr-BE" sz="2000" dirty="0">
              <a:solidFill>
                <a:schemeClr val="accent1">
                  <a:lumMod val="50000"/>
                </a:schemeClr>
              </a:solidFill>
            </a:endParaRPr>
          </a:p>
        </p:txBody>
      </p:sp>
      <p:sp>
        <p:nvSpPr>
          <p:cNvPr id="86" name="TextBox 85"/>
          <p:cNvSpPr txBox="1"/>
          <p:nvPr/>
        </p:nvSpPr>
        <p:spPr>
          <a:xfrm>
            <a:off x="6140118" y="1839867"/>
            <a:ext cx="666258"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8163722"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LA FORMAZIONE DELL'UNIONE EUROPEA</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1783" y="4755838"/>
            <a:ext cx="1047077" cy="369332"/>
          </a:xfrm>
          <a:prstGeom prst="rect">
            <a:avLst/>
          </a:prstGeom>
          <a:noFill/>
        </p:spPr>
        <p:txBody>
          <a:bodyPr wrap="square" rtlCol="0">
            <a:spAutoFit/>
          </a:bodyPr>
          <a:lstStyle/>
          <a:p>
            <a:pPr algn="ctr"/>
            <a:r>
              <a:rPr lang="it-IT" dirty="0"/>
              <a:t>Euro</a:t>
            </a:r>
            <a:endParaRPr lang="fr-BE" dirty="0"/>
          </a:p>
        </p:txBody>
      </p:sp>
      <p:sp>
        <p:nvSpPr>
          <p:cNvPr id="8" name="TextBox 7"/>
          <p:cNvSpPr txBox="1"/>
          <p:nvPr/>
        </p:nvSpPr>
        <p:spPr>
          <a:xfrm>
            <a:off x="5719233" y="2100915"/>
            <a:ext cx="1516269" cy="646331"/>
          </a:xfrm>
          <a:prstGeom prst="rect">
            <a:avLst/>
          </a:prstGeom>
          <a:noFill/>
        </p:spPr>
        <p:txBody>
          <a:bodyPr wrap="square" rtlCol="0">
            <a:spAutoFit/>
          </a:bodyPr>
          <a:lstStyle/>
          <a:p>
            <a:pPr algn="ctr"/>
            <a:r>
              <a:rPr lang="fr-BE" dirty="0" err="1"/>
              <a:t>Allargamento</a:t>
            </a:r>
            <a:r>
              <a:rPr lang="fr-BE" dirty="0"/>
              <a:t> a est</a:t>
            </a:r>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2045067"/>
            <a:ext cx="0" cy="1087715"/>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0766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Trattato</a:t>
            </a:r>
            <a:r>
              <a:rPr lang="en-IE" dirty="0"/>
              <a:t> di </a:t>
            </a:r>
            <a:r>
              <a:rPr lang="en-IE" dirty="0" err="1"/>
              <a:t>Lisbona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76074" y="1299865"/>
            <a:ext cx="1605924" cy="1477328"/>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it-IT" dirty="0"/>
              <a:t>Fine della Seconda guerra mondiale</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pPr lvl="0">
              <a:defRPr/>
            </a:pPr>
            <a:r>
              <a:rPr lang="fr-FR" sz="1000" b="1" dirty="0">
                <a:solidFill>
                  <a:srgbClr val="00B0F0"/>
                </a:solidFill>
                <a:latin typeface="Arial" charset="0"/>
                <a:ea typeface="Arial" charset="0"/>
                <a:cs typeface="Arial" charset="0"/>
              </a:rPr>
              <a:t>IL PROGETTO EUROPEO</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5140" y="1631654"/>
            <a:ext cx="2245502" cy="738664"/>
          </a:xfrm>
          <a:prstGeom prst="rect">
            <a:avLst/>
          </a:prstGeom>
          <a:solidFill>
            <a:schemeClr val="accent1">
              <a:lumMod val="75000"/>
            </a:schemeClr>
          </a:solidFill>
        </p:spPr>
        <p:txBody>
          <a:bodyPr wrap="square" rtlCol="0">
            <a:spAutoFit/>
          </a:bodyPr>
          <a:lstStyle/>
          <a:p>
            <a:pPr lvl="0">
              <a:defRPr/>
            </a:pPr>
            <a:r>
              <a:rPr lang="it-IT" sz="1400" b="1" dirty="0">
                <a:solidFill>
                  <a:prstClr val="white"/>
                </a:solidFill>
              </a:rPr>
              <a:t>Belgio, Germania, Francia, Italia, Lussemburgo, Paesi Bassi</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174963" cy="738664"/>
          </a:xfrm>
          <a:prstGeom prst="rect">
            <a:avLst/>
          </a:prstGeom>
          <a:noFill/>
        </p:spPr>
        <p:txBody>
          <a:bodyPr wrap="square" rtlCol="0">
            <a:spAutoFit/>
          </a:bodyPr>
          <a:lstStyle/>
          <a:p>
            <a:pPr lvl="0">
              <a:defRPr/>
            </a:pPr>
            <a:r>
              <a:rPr lang="it-IT" sz="1400" b="1" dirty="0">
                <a:solidFill>
                  <a:prstClr val="black"/>
                </a:solidFill>
              </a:rPr>
              <a:t>Danimarca, Irlanda, Regno Unito (il Regno Unito ha lasciato l'UE nel 2020)</a:t>
            </a:r>
            <a:endParaRPr kumimoji="0" lang="fr-BE" sz="14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067421"/>
            <a:ext cx="1509823" cy="307777"/>
          </a:xfrm>
          <a:prstGeom prst="rect">
            <a:avLst/>
          </a:prstGeom>
          <a:noFill/>
        </p:spPr>
        <p:txBody>
          <a:bodyPr wrap="square" rtlCol="0">
            <a:spAutoFit/>
          </a:bodyPr>
          <a:lstStyle/>
          <a:p>
            <a:pPr lvl="0">
              <a:defRPr/>
            </a:pPr>
            <a:r>
              <a:rPr lang="fr-BE" sz="1400" b="1" dirty="0" err="1">
                <a:solidFill>
                  <a:prstClr val="black"/>
                </a:solidFill>
              </a:rPr>
              <a:t>Grecia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853879" cy="307777"/>
          </a:xfrm>
          <a:prstGeom prst="rect">
            <a:avLst/>
          </a:prstGeom>
          <a:noFill/>
        </p:spPr>
        <p:txBody>
          <a:bodyPr wrap="square" rtlCol="0">
            <a:spAutoFit/>
          </a:bodyPr>
          <a:lstStyle/>
          <a:p>
            <a:pPr lvl="0">
              <a:defRPr/>
            </a:pPr>
            <a:r>
              <a:rPr lang="fr-BE" sz="1400" b="1" dirty="0" err="1">
                <a:solidFill>
                  <a:prstClr val="black"/>
                </a:solidFill>
              </a:rPr>
              <a:t>Spagna</a:t>
            </a:r>
            <a:r>
              <a:rPr lang="fr-BE" sz="1400" b="1" dirty="0">
                <a:solidFill>
                  <a:prstClr val="black"/>
                </a:solidFill>
              </a:rPr>
              <a:t> e </a:t>
            </a:r>
            <a:r>
              <a:rPr lang="fr-BE" sz="1400" b="1" dirty="0" err="1">
                <a:solidFill>
                  <a:prstClr val="black"/>
                </a:solidFill>
              </a:rPr>
              <a:t>Portogallo</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Austria</a:t>
            </a:r>
            <a:r>
              <a:rPr lang="fr-BE" sz="1400" b="1" dirty="0">
                <a:solidFill>
                  <a:prstClr val="black"/>
                </a:solidFill>
              </a:rPr>
              <a:t>, </a:t>
            </a:r>
            <a:r>
              <a:rPr lang="fr-BE" sz="1400" b="1" dirty="0" err="1">
                <a:solidFill>
                  <a:prstClr val="black"/>
                </a:solidFill>
              </a:rPr>
              <a:t>Finlandia</a:t>
            </a:r>
            <a:r>
              <a:rPr lang="fr-BE" sz="1400" b="1" dirty="0">
                <a:solidFill>
                  <a:prstClr val="black"/>
                </a:solidFill>
              </a:rPr>
              <a:t>, </a:t>
            </a:r>
            <a:r>
              <a:rPr lang="fr-BE" sz="1400" b="1" dirty="0" err="1">
                <a:solidFill>
                  <a:prstClr val="black"/>
                </a:solidFill>
              </a:rPr>
              <a:t>Svezia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0757" y="4232094"/>
            <a:ext cx="3289836"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321156" cy="954107"/>
          </a:xfrm>
          <a:prstGeom prst="rect">
            <a:avLst/>
          </a:prstGeom>
          <a:noFill/>
        </p:spPr>
        <p:txBody>
          <a:bodyPr wrap="square" rtlCol="0">
            <a:spAutoFit/>
          </a:bodyPr>
          <a:lstStyle/>
          <a:p>
            <a:pPr lvl="0">
              <a:defRPr/>
            </a:pPr>
            <a:r>
              <a:rPr lang="it-IT" sz="1400" b="1" dirty="0" err="1">
                <a:solidFill>
                  <a:prstClr val="black"/>
                </a:solidFill>
              </a:rPr>
              <a:t>Cechia</a:t>
            </a:r>
            <a:r>
              <a:rPr lang="it-IT" sz="1400" b="1" dirty="0">
                <a:solidFill>
                  <a:prstClr val="black"/>
                </a:solidFill>
              </a:rPr>
              <a:t>, Estonia, Cipro, Lettonia, Lituania, Ungheria, Malta, Polonia, Slovenia, Slovacchia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rPr>
              <a:t>Bulgaria, Romania</a:t>
            </a: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5140" y="5730382"/>
            <a:ext cx="1498756" cy="307777"/>
          </a:xfrm>
          <a:prstGeom prst="rect">
            <a:avLst/>
          </a:prstGeom>
          <a:noFill/>
        </p:spPr>
        <p:txBody>
          <a:bodyPr wrap="square" rtlCol="0">
            <a:spAutoFit/>
          </a:bodyPr>
          <a:lstStyle/>
          <a:p>
            <a:pPr lvl="0">
              <a:defRPr/>
            </a:pPr>
            <a:r>
              <a:rPr lang="fr-BE" sz="1400" b="1" dirty="0" err="1">
                <a:solidFill>
                  <a:prstClr val="black"/>
                </a:solidFill>
              </a:rPr>
              <a:t>Croazia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652788" y="3135843"/>
            <a:ext cx="1083734" cy="246221"/>
          </a:xfrm>
          <a:prstGeom prst="rect">
            <a:avLst/>
          </a:prstGeom>
          <a:noFill/>
        </p:spPr>
        <p:txBody>
          <a:bodyPr wrap="square" rtlCol="0">
            <a:spAutoFit/>
          </a:bodyPr>
          <a:lstStyle/>
          <a:p>
            <a:pPr lvl="0">
              <a:defRPr/>
            </a:pPr>
            <a:r>
              <a:rPr lang="it-IT" sz="1000" b="1" dirty="0">
                <a:solidFill>
                  <a:prstClr val="black"/>
                </a:solidFill>
              </a:rPr>
              <a:t>Regno Unito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209333" y="2911648"/>
            <a:ext cx="634963" cy="246221"/>
          </a:xfrm>
          <a:prstGeom prst="rect">
            <a:avLst/>
          </a:prstGeom>
          <a:noFill/>
        </p:spPr>
        <p:txBody>
          <a:bodyPr wrap="square" rtlCol="0">
            <a:spAutoFit/>
          </a:bodyPr>
          <a:lstStyle/>
          <a:p>
            <a:pPr lvl="0">
              <a:defRPr/>
            </a:pPr>
            <a:r>
              <a:rPr lang="it-IT" sz="1000" b="1" dirty="0">
                <a:solidFill>
                  <a:prstClr val="black"/>
                </a:solidFill>
              </a:rPr>
              <a:t>Irlanda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705642" cy="246221"/>
          </a:xfrm>
          <a:prstGeom prst="rect">
            <a:avLst/>
          </a:prstGeom>
          <a:noFill/>
        </p:spPr>
        <p:txBody>
          <a:bodyPr wrap="none" rtlCol="0">
            <a:spAutoFit/>
          </a:bodyPr>
          <a:lstStyle/>
          <a:p>
            <a:pPr lvl="0">
              <a:defRPr/>
            </a:pPr>
            <a:r>
              <a:rPr lang="it-IT" sz="1000" b="1" dirty="0">
                <a:solidFill>
                  <a:prstClr val="white"/>
                </a:solidFill>
              </a:rPr>
              <a:t>Germania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53766" y="3997955"/>
            <a:ext cx="567784" cy="246221"/>
          </a:xfrm>
          <a:prstGeom prst="rect">
            <a:avLst/>
          </a:prstGeom>
          <a:noFill/>
        </p:spPr>
        <p:txBody>
          <a:bodyPr wrap="none" rtlCol="0">
            <a:spAutoFit/>
          </a:bodyPr>
          <a:lstStyle/>
          <a:p>
            <a:pPr lvl="0">
              <a:defRPr/>
            </a:pPr>
            <a:r>
              <a:rPr lang="it-IT" sz="1000" b="1" dirty="0">
                <a:solidFill>
                  <a:prstClr val="white"/>
                </a:solidFill>
              </a:rPr>
              <a:t>Francia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57513" y="3525101"/>
            <a:ext cx="514885" cy="246221"/>
          </a:xfrm>
          <a:prstGeom prst="rect">
            <a:avLst/>
          </a:prstGeom>
          <a:noFill/>
        </p:spPr>
        <p:txBody>
          <a:bodyPr wrap="none" rtlCol="0">
            <a:spAutoFit/>
          </a:bodyPr>
          <a:lstStyle/>
          <a:p>
            <a:pPr lvl="0">
              <a:defRPr/>
            </a:pPr>
            <a:r>
              <a:rPr lang="it-IT" sz="1000" b="1" dirty="0">
                <a:solidFill>
                  <a:prstClr val="white"/>
                </a:solidFill>
              </a:rPr>
              <a:t>Belgio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761747" cy="246221"/>
          </a:xfrm>
          <a:prstGeom prst="rect">
            <a:avLst/>
          </a:prstGeom>
          <a:noFill/>
        </p:spPr>
        <p:txBody>
          <a:bodyPr wrap="none" rtlCol="0">
            <a:spAutoFit/>
          </a:bodyPr>
          <a:lstStyle/>
          <a:p>
            <a:pPr>
              <a:defRPr/>
            </a:pPr>
            <a:r>
              <a:rPr lang="it-IT" sz="1000" b="1" dirty="0">
                <a:solidFill>
                  <a:prstClr val="white"/>
                </a:solidFill>
              </a:rPr>
              <a:t>Paesi Bassi</a:t>
            </a:r>
            <a:endParaRPr lang="en-GB" sz="1000" b="1" dirty="0">
              <a:solidFill>
                <a:prstClr val="white"/>
              </a:solidFill>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91591" cy="246221"/>
          </a:xfrm>
          <a:prstGeom prst="rect">
            <a:avLst/>
          </a:prstGeom>
          <a:noFill/>
        </p:spPr>
        <p:txBody>
          <a:bodyPr wrap="none" rtlCol="0">
            <a:spAutoFit/>
          </a:bodyPr>
          <a:lstStyle/>
          <a:p>
            <a:pPr lvl="0">
              <a:defRPr/>
            </a:pPr>
            <a:r>
              <a:rPr lang="it-IT" sz="1000" b="1" dirty="0">
                <a:solidFill>
                  <a:prstClr val="white"/>
                </a:solidFill>
              </a:rPr>
              <a:t>Lussemburgo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61092" y="4647317"/>
            <a:ext cx="452368" cy="246221"/>
          </a:xfrm>
          <a:prstGeom prst="rect">
            <a:avLst/>
          </a:prstGeom>
          <a:noFill/>
        </p:spPr>
        <p:txBody>
          <a:bodyPr wrap="none" rtlCol="0">
            <a:spAutoFit/>
          </a:bodyPr>
          <a:lstStyle/>
          <a:p>
            <a:pPr lvl="0">
              <a:defRPr/>
            </a:pPr>
            <a:r>
              <a:rPr lang="it-IT" sz="1000" b="1" dirty="0">
                <a:solidFill>
                  <a:prstClr val="white"/>
                </a:solidFill>
              </a:rPr>
              <a:t>Italia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209333" y="4794907"/>
            <a:ext cx="569387" cy="246221"/>
          </a:xfrm>
          <a:prstGeom prst="rect">
            <a:avLst/>
          </a:prstGeom>
        </p:spPr>
        <p:txBody>
          <a:bodyPr wrap="none">
            <a:spAutoFit/>
          </a:bodyPr>
          <a:lstStyle/>
          <a:p>
            <a:pPr lvl="0">
              <a:defRPr/>
            </a:pPr>
            <a:r>
              <a:rPr lang="fr-BE" sz="1000" b="1" dirty="0" err="1">
                <a:solidFill>
                  <a:prstClr val="black"/>
                </a:solidFill>
              </a:rPr>
              <a:t>Spagna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737702" cy="246221"/>
          </a:xfrm>
          <a:prstGeom prst="rect">
            <a:avLst/>
          </a:prstGeom>
        </p:spPr>
        <p:txBody>
          <a:bodyPr wrap="none">
            <a:spAutoFit/>
          </a:bodyPr>
          <a:lstStyle/>
          <a:p>
            <a:pPr lvl="0">
              <a:defRPr/>
            </a:pPr>
            <a:r>
              <a:rPr lang="fr-BE" sz="1000" b="1" dirty="0" err="1">
                <a:solidFill>
                  <a:prstClr val="black"/>
                </a:solidFill>
              </a:rPr>
              <a:t>Portogallo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25759" y="4361264"/>
            <a:ext cx="574196" cy="246221"/>
          </a:xfrm>
          <a:prstGeom prst="rect">
            <a:avLst/>
          </a:prstGeom>
        </p:spPr>
        <p:txBody>
          <a:bodyPr wrap="none">
            <a:spAutoFit/>
          </a:bodyPr>
          <a:lstStyle/>
          <a:p>
            <a:pPr lvl="0">
              <a:defRPr/>
            </a:pPr>
            <a:r>
              <a:rPr lang="fr-BE" sz="1000" b="1" dirty="0" err="1">
                <a:solidFill>
                  <a:prstClr val="black"/>
                </a:solidFill>
              </a:rPr>
              <a:t>Croazia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522900" cy="246221"/>
          </a:xfrm>
          <a:prstGeom prst="rect">
            <a:avLst/>
          </a:prstGeom>
        </p:spPr>
        <p:txBody>
          <a:bodyPr wrap="none">
            <a:spAutoFit/>
          </a:bodyPr>
          <a:lstStyle/>
          <a:p>
            <a:pPr lvl="0">
              <a:defRPr/>
            </a:pPr>
            <a:r>
              <a:rPr lang="fr-BE" sz="1000" b="1" dirty="0" err="1">
                <a:solidFill>
                  <a:prstClr val="black"/>
                </a:solidFill>
              </a:rPr>
              <a:t>Grecia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20683"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Bulgaria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89582" y="4247533"/>
            <a:ext cx="655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Romania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3511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Slovenia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670376" cy="246221"/>
          </a:xfrm>
          <a:prstGeom prst="rect">
            <a:avLst/>
          </a:prstGeom>
        </p:spPr>
        <p:txBody>
          <a:bodyPr wrap="none">
            <a:spAutoFit/>
          </a:bodyPr>
          <a:lstStyle/>
          <a:p>
            <a:pPr lvl="0">
              <a:defRPr/>
            </a:pPr>
            <a:r>
              <a:rPr lang="it-IT" sz="1000" b="1" dirty="0">
                <a:solidFill>
                  <a:prstClr val="black"/>
                </a:solidFill>
              </a:rPr>
              <a:t>Ungheria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739305" cy="246221"/>
          </a:xfrm>
          <a:prstGeom prst="rect">
            <a:avLst/>
          </a:prstGeom>
        </p:spPr>
        <p:txBody>
          <a:bodyPr wrap="none">
            <a:spAutoFit/>
          </a:bodyPr>
          <a:lstStyle/>
          <a:p>
            <a:pPr lvl="0">
              <a:defRPr/>
            </a:pPr>
            <a:r>
              <a:rPr lang="it-IT" sz="1000" b="1" dirty="0">
                <a:solidFill>
                  <a:prstClr val="black"/>
                </a:solidFill>
              </a:rPr>
              <a:t>Slovacchia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50857" y="3429848"/>
            <a:ext cx="587020" cy="246221"/>
          </a:xfrm>
          <a:prstGeom prst="rect">
            <a:avLst/>
          </a:prstGeom>
        </p:spPr>
        <p:txBody>
          <a:bodyPr wrap="none">
            <a:spAutoFit/>
          </a:bodyPr>
          <a:lstStyle/>
          <a:p>
            <a:pPr lvl="0">
              <a:defRPr/>
            </a:pPr>
            <a:r>
              <a:rPr lang="it-IT" sz="1000" b="1" dirty="0">
                <a:solidFill>
                  <a:prstClr val="black"/>
                </a:solidFill>
              </a:rPr>
              <a:t>Polonia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18810" y="3703545"/>
            <a:ext cx="532518" cy="246221"/>
          </a:xfrm>
          <a:prstGeom prst="rect">
            <a:avLst/>
          </a:prstGeom>
        </p:spPr>
        <p:txBody>
          <a:bodyPr wrap="none">
            <a:spAutoFit/>
          </a:bodyPr>
          <a:lstStyle/>
          <a:p>
            <a:pPr lvl="0">
              <a:defRPr/>
            </a:pPr>
            <a:r>
              <a:rPr lang="it-IT" sz="1000" b="1" dirty="0" err="1">
                <a:solidFill>
                  <a:prstClr val="black"/>
                </a:solidFill>
              </a:rPr>
              <a:t>Cechia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516488" cy="246221"/>
          </a:xfrm>
          <a:prstGeom prst="rect">
            <a:avLst/>
          </a:prstGeom>
        </p:spPr>
        <p:txBody>
          <a:bodyPr wrap="none">
            <a:spAutoFit/>
          </a:bodyPr>
          <a:lstStyle/>
          <a:p>
            <a:pPr lvl="0">
              <a:defRPr/>
            </a:pPr>
            <a:r>
              <a:rPr lang="fr-BE" sz="1000" b="1" dirty="0" err="1">
                <a:solidFill>
                  <a:prstClr val="black"/>
                </a:solidFill>
              </a:rPr>
              <a:t>Svezia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05060" y="2014488"/>
            <a:ext cx="671979" cy="246221"/>
          </a:xfrm>
          <a:prstGeom prst="rect">
            <a:avLst/>
          </a:prstGeom>
        </p:spPr>
        <p:txBody>
          <a:bodyPr wrap="none">
            <a:spAutoFit/>
          </a:bodyPr>
          <a:lstStyle/>
          <a:p>
            <a:pPr lvl="0">
              <a:defRPr/>
            </a:pPr>
            <a:r>
              <a:rPr lang="fr-BE" sz="1000" b="1" dirty="0" err="1">
                <a:solidFill>
                  <a:prstClr val="black"/>
                </a:solidFill>
              </a:rPr>
              <a:t>Finlandia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57579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Estonia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625492" cy="246221"/>
          </a:xfrm>
          <a:prstGeom prst="rect">
            <a:avLst/>
          </a:prstGeom>
        </p:spPr>
        <p:txBody>
          <a:bodyPr wrap="none">
            <a:spAutoFit/>
          </a:bodyPr>
          <a:lstStyle/>
          <a:p>
            <a:pPr lvl="0">
              <a:defRPr/>
            </a:pPr>
            <a:r>
              <a:rPr lang="it-IT" sz="1000" b="1" dirty="0">
                <a:solidFill>
                  <a:prstClr val="black"/>
                </a:solidFill>
              </a:rPr>
              <a:t>Lettonia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747539" y="2975579"/>
            <a:ext cx="611065" cy="246221"/>
          </a:xfrm>
          <a:prstGeom prst="rect">
            <a:avLst/>
          </a:prstGeom>
        </p:spPr>
        <p:txBody>
          <a:bodyPr wrap="none">
            <a:spAutoFit/>
          </a:bodyPr>
          <a:lstStyle/>
          <a:p>
            <a:pPr lvl="0">
              <a:defRPr/>
            </a:pPr>
            <a:r>
              <a:rPr lang="it-IT" sz="1000" b="1" dirty="0">
                <a:solidFill>
                  <a:prstClr val="black"/>
                </a:solidFill>
              </a:rPr>
              <a:t>Lituania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6794" cy="246221"/>
          </a:xfrm>
          <a:prstGeom prst="rect">
            <a:avLst/>
          </a:prstGeom>
        </p:spPr>
        <p:txBody>
          <a:bodyPr wrap="none">
            <a:spAutoFit/>
          </a:bodyPr>
          <a:lstStyle/>
          <a:p>
            <a:pPr lvl="0">
              <a:defRPr/>
            </a:pPr>
            <a:r>
              <a:rPr lang="it-IT" sz="1000" b="1" dirty="0">
                <a:solidFill>
                  <a:prstClr val="black"/>
                </a:solidFill>
              </a:rPr>
              <a:t>Cipro</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27456" y="2852505"/>
            <a:ext cx="755335" cy="246221"/>
          </a:xfrm>
          <a:prstGeom prst="rect">
            <a:avLst/>
          </a:prstGeom>
        </p:spPr>
        <p:txBody>
          <a:bodyPr wrap="none">
            <a:spAutoFit/>
          </a:bodyPr>
          <a:lstStyle/>
          <a:p>
            <a:pPr lvl="0">
              <a:defRPr/>
            </a:pPr>
            <a:r>
              <a:rPr lang="it-IT" sz="1000" b="1" dirty="0">
                <a:solidFill>
                  <a:prstClr val="black"/>
                </a:solidFill>
              </a:rPr>
              <a:t>Danimarca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91189"/>
            <a:ext cx="5661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Austria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381832"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PAESI UE</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31680"/>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IL PROGETTO EUROPEO</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23D049-342E-3149-902A-53E0A910D6BA}"/>
              </a:ext>
            </a:extLst>
          </p:cNvPr>
          <p:cNvSpPr txBox="1"/>
          <p:nvPr/>
        </p:nvSpPr>
        <p:spPr>
          <a:xfrm>
            <a:off x="893238" y="6248642"/>
            <a:ext cx="2830271" cy="338554"/>
          </a:xfrm>
          <a:prstGeom prst="rect">
            <a:avLst/>
          </a:prstGeom>
          <a:solidFill>
            <a:srgbClr val="0085C5"/>
          </a:solidFill>
        </p:spPr>
        <p:txBody>
          <a:bodyPr wrap="square" rtlCol="0">
            <a:spAutoFit/>
          </a:bodyPr>
          <a:lstStyle/>
          <a:p>
            <a:r>
              <a:rPr lang="en-US" sz="1600" dirty="0" err="1">
                <a:solidFill>
                  <a:schemeClr val="bg1"/>
                </a:solidFill>
              </a:rPr>
              <a:t>Paesi</a:t>
            </a:r>
            <a:r>
              <a:rPr lang="en-US" sz="1600" dirty="0">
                <a:solidFill>
                  <a:schemeClr val="bg1"/>
                </a:solidFill>
              </a:rPr>
              <a:t> </a:t>
            </a:r>
            <a:r>
              <a:rPr lang="en-US" sz="1600" dirty="0" err="1">
                <a:solidFill>
                  <a:schemeClr val="bg1"/>
                </a:solidFill>
              </a:rPr>
              <a:t>dello</a:t>
            </a:r>
            <a:r>
              <a:rPr lang="en-US" sz="1600" dirty="0">
                <a:solidFill>
                  <a:schemeClr val="bg1"/>
                </a:solidFill>
              </a:rPr>
              <a:t> </a:t>
            </a:r>
            <a:r>
              <a:rPr lang="en-US" sz="1600" dirty="0" err="1">
                <a:solidFill>
                  <a:schemeClr val="bg1"/>
                </a:solidFill>
              </a:rPr>
              <a:t>spazio</a:t>
            </a:r>
            <a:r>
              <a:rPr lang="en-US" sz="1600" dirty="0">
                <a:solidFill>
                  <a:schemeClr val="bg1"/>
                </a:solidFill>
              </a:rPr>
              <a:t> Schengen</a:t>
            </a:r>
          </a:p>
        </p:txBody>
      </p:sp>
      <p:sp>
        <p:nvSpPr>
          <p:cNvPr id="43" name="TextBox 42">
            <a:extLst>
              <a:ext uri="{FF2B5EF4-FFF2-40B4-BE49-F238E27FC236}">
                <a16:creationId xmlns:a16="http://schemas.microsoft.com/office/drawing/2014/main" id="{1E30162E-2BF7-9445-907A-53C52ADD20D8}"/>
              </a:ext>
            </a:extLst>
          </p:cNvPr>
          <p:cNvSpPr txBox="1"/>
          <p:nvPr/>
        </p:nvSpPr>
        <p:spPr>
          <a:xfrm>
            <a:off x="3724612" y="6248642"/>
            <a:ext cx="3072428" cy="338554"/>
          </a:xfrm>
          <a:prstGeom prst="rect">
            <a:avLst/>
          </a:prstGeom>
          <a:solidFill>
            <a:srgbClr val="31C5F1"/>
          </a:solidFill>
        </p:spPr>
        <p:txBody>
          <a:bodyPr wrap="square" rtlCol="0">
            <a:spAutoFit/>
          </a:bodyPr>
          <a:lstStyle/>
          <a:p>
            <a:r>
              <a:rPr lang="en-US" sz="1600" dirty="0" err="1"/>
              <a:t>Paesi</a:t>
            </a:r>
            <a:r>
              <a:rPr lang="en-US" sz="1600" dirty="0"/>
              <a:t> </a:t>
            </a:r>
            <a:r>
              <a:rPr lang="en-US" sz="1600" dirty="0" err="1"/>
              <a:t>dell'UE</a:t>
            </a:r>
            <a:r>
              <a:rPr lang="en-US" sz="1600" dirty="0"/>
              <a:t> non Schengen</a:t>
            </a:r>
            <a:endParaRPr lang="en-US" sz="1600" dirty="0">
              <a:solidFill>
                <a:schemeClr val="bg1"/>
              </a:solidFill>
            </a:endParaRPr>
          </a:p>
        </p:txBody>
      </p:sp>
      <p:sp>
        <p:nvSpPr>
          <p:cNvPr id="5" name="Rectangle 4"/>
          <p:cNvSpPr/>
          <p:nvPr/>
        </p:nvSpPr>
        <p:spPr>
          <a:xfrm>
            <a:off x="-18509" y="-1218"/>
            <a:ext cx="396078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SPAZIO SCHENGEN</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pic>
        <p:nvPicPr>
          <p:cNvPr id="3" name="Picture 2" descr="Map&#10;&#10;Description automatically generated">
            <a:extLst>
              <a:ext uri="{FF2B5EF4-FFF2-40B4-BE49-F238E27FC236}">
                <a16:creationId xmlns:a16="http://schemas.microsoft.com/office/drawing/2014/main" id="{E45C14B4-D790-6B3C-67BD-C28E3BE828D4}"/>
              </a:ext>
            </a:extLst>
          </p:cNvPr>
          <p:cNvPicPr>
            <a:picLocks noChangeAspect="1"/>
          </p:cNvPicPr>
          <p:nvPr/>
        </p:nvPicPr>
        <p:blipFill rotWithShape="1">
          <a:blip r:embed="rId3"/>
          <a:srcRect l="19725" t="4749" r="12039" b="-713"/>
          <a:stretch/>
        </p:blipFill>
        <p:spPr>
          <a:xfrm>
            <a:off x="892134" y="938885"/>
            <a:ext cx="5904906" cy="5335460"/>
          </a:xfrm>
          <a:prstGeom prst="rect">
            <a:avLst/>
          </a:prstGeom>
        </p:spPr>
      </p:pic>
      <p:sp>
        <p:nvSpPr>
          <p:cNvPr id="2" name="Flowchart: Connector 1"/>
          <p:cNvSpPr/>
          <p:nvPr/>
        </p:nvSpPr>
        <p:spPr>
          <a:xfrm>
            <a:off x="6055487" y="2238868"/>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Sapevate che è possibile viaggiare liberamente tra i 27 paesi dello spazio Schengen senza dover mostrare il passaporto?</a:t>
            </a:r>
            <a:endParaRPr lang="en-GB" b="1" dirty="0">
              <a:solidFill>
                <a:schemeClr val="bg1"/>
              </a:solidFill>
            </a:endParaRP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E87248-6718-7953-7A00-5E7F51884984}"/>
              </a:ext>
            </a:extLst>
          </p:cNvPr>
          <p:cNvSpPr/>
          <p:nvPr/>
        </p:nvSpPr>
        <p:spPr>
          <a:xfrm>
            <a:off x="1295400" y="1198880"/>
            <a:ext cx="6623474" cy="4969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3" descr="Map&#10;&#10;Description automatically generated">
            <a:extLst>
              <a:ext uri="{FF2B5EF4-FFF2-40B4-BE49-F238E27FC236}">
                <a16:creationId xmlns:a16="http://schemas.microsoft.com/office/drawing/2014/main" id="{CF93EFE5-3268-67C0-C7EB-F1D0909C9E7C}"/>
              </a:ext>
            </a:extLst>
          </p:cNvPr>
          <p:cNvPicPr>
            <a:picLocks noChangeAspect="1"/>
          </p:cNvPicPr>
          <p:nvPr/>
        </p:nvPicPr>
        <p:blipFill rotWithShape="1">
          <a:blip r:embed="rId3"/>
          <a:srcRect l="22981" t="15416" r="4374"/>
          <a:stretch/>
        </p:blipFill>
        <p:spPr>
          <a:xfrm>
            <a:off x="1295576" y="1198882"/>
            <a:ext cx="6642671" cy="4969320"/>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7" name="Rectangle 16">
            <a:extLst>
              <a:ext uri="{FF2B5EF4-FFF2-40B4-BE49-F238E27FC236}">
                <a16:creationId xmlns:a16="http://schemas.microsoft.com/office/drawing/2014/main" id="{C104761F-8A94-0E4B-8476-A73D91B8A152}"/>
              </a:ext>
            </a:extLst>
          </p:cNvPr>
          <p:cNvSpPr/>
          <p:nvPr/>
        </p:nvSpPr>
        <p:spPr>
          <a:xfrm rot="16200000">
            <a:off x="8178777" y="5813766"/>
            <a:ext cx="1726755"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IL PROGETTO EUROPEO</a:t>
            </a:r>
          </a:p>
        </p:txBody>
      </p:sp>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480561" y="6168200"/>
            <a:ext cx="3429000" cy="307777"/>
          </a:xfrm>
          <a:prstGeom prst="rect">
            <a:avLst/>
          </a:prstGeom>
          <a:solidFill>
            <a:srgbClr val="FFC000"/>
          </a:solidFill>
        </p:spPr>
        <p:txBody>
          <a:bodyPr wrap="square" rtlCol="0">
            <a:spAutoFit/>
          </a:bodyPr>
          <a:lstStyle/>
          <a:p>
            <a:r>
              <a:rPr lang="it-IT" sz="1400" b="1" dirty="0"/>
              <a:t>Paesi dell'UE che non hanno adottato l'euro</a:t>
            </a: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1" y="6168201"/>
            <a:ext cx="3185160" cy="307777"/>
          </a:xfrm>
          <a:prstGeom prst="rect">
            <a:avLst/>
          </a:prstGeom>
          <a:solidFill>
            <a:srgbClr val="00B0F0"/>
          </a:solidFill>
        </p:spPr>
        <p:txBody>
          <a:bodyPr wrap="square" rtlCol="0">
            <a:spAutoFit/>
          </a:bodyPr>
          <a:lstStyle/>
          <a:p>
            <a:r>
              <a:rPr lang="it-IT" sz="1400" b="1" dirty="0"/>
              <a:t>Paesi dell'UE che hanno adottato l'euro</a:t>
            </a:r>
            <a:endParaRPr lang="en-US" sz="1400" b="1" dirty="0">
              <a:solidFill>
                <a:schemeClr val="bg1"/>
              </a:solidFill>
            </a:endParaRPr>
          </a:p>
        </p:txBody>
      </p:sp>
      <p:sp>
        <p:nvSpPr>
          <p:cNvPr id="2" name="Rectangle 1"/>
          <p:cNvSpPr/>
          <p:nvPr/>
        </p:nvSpPr>
        <p:spPr>
          <a:xfrm>
            <a:off x="15342" y="1295"/>
            <a:ext cx="2907951"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ZONA EURO</a:t>
            </a: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cxnSp>
        <p:nvCxnSpPr>
          <p:cNvPr id="154" name="Connecteur droit 10">
            <a:extLst>
              <a:ext uri="{FF2B5EF4-FFF2-40B4-BE49-F238E27FC236}">
                <a16:creationId xmlns:a16="http://schemas.microsoft.com/office/drawing/2014/main" id="{5210E45B-69ED-2949-8AA6-29C7C026AFBA}"/>
              </a:ext>
            </a:extLst>
          </p:cNvPr>
          <p:cNvCxnSpPr/>
          <p:nvPr/>
        </p:nvCxnSpPr>
        <p:spPr>
          <a:xfrm>
            <a:off x="8899847" y="5041128"/>
            <a:ext cx="246221"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Flowchart: Connector 5"/>
          <p:cNvSpPr/>
          <p:nvPr/>
        </p:nvSpPr>
        <p:spPr>
          <a:xfrm>
            <a:off x="6198302" y="288809"/>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it-IT" sz="2000" b="1" dirty="0">
                <a:solidFill>
                  <a:schemeClr val="tx1"/>
                </a:solidFill>
              </a:rPr>
              <a:t>Attualmente l'euro è la valuta ufficiale di 20 paesi dell'UE</a:t>
            </a:r>
            <a:endParaRPr lang="en-GB" sz="2000" b="1" dirty="0">
              <a:solidFill>
                <a:schemeClr val="tx1"/>
              </a:solidFill>
            </a:endParaRPr>
          </a:p>
        </p:txBody>
      </p: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SOMMARIO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70133"/>
            <a:ext cx="2407886" cy="400110"/>
          </a:xfrm>
          <a:prstGeom prst="rect">
            <a:avLst/>
          </a:prstGeom>
          <a:noFill/>
        </p:spPr>
        <p:txBody>
          <a:bodyPr wrap="square" rtlCol="0">
            <a:spAutoFit/>
          </a:bodyPr>
          <a:lstStyle/>
          <a:p>
            <a:r>
              <a:rPr lang="fr-FR" sz="2000" b="1" dirty="0">
                <a:latin typeface="Calibri" charset="0"/>
                <a:ea typeface="Calibri" charset="0"/>
                <a:cs typeface="Calibri" charset="0"/>
              </a:rPr>
              <a:t>COS'È L'EUROPA?</a:t>
            </a:r>
          </a:p>
        </p:txBody>
      </p:sp>
      <p:sp>
        <p:nvSpPr>
          <p:cNvPr id="12" name="TextBox 11"/>
          <p:cNvSpPr txBox="1"/>
          <p:nvPr/>
        </p:nvSpPr>
        <p:spPr>
          <a:xfrm>
            <a:off x="746116" y="2132351"/>
            <a:ext cx="2865086" cy="400110"/>
          </a:xfrm>
          <a:prstGeom prst="rect">
            <a:avLst/>
          </a:prstGeom>
          <a:noFill/>
        </p:spPr>
        <p:txBody>
          <a:bodyPr wrap="square" rtlCol="0">
            <a:spAutoFit/>
          </a:bodyPr>
          <a:lstStyle/>
          <a:p>
            <a:r>
              <a:rPr lang="fr-FR" sz="2000" b="1" dirty="0">
                <a:latin typeface="Calibri" charset="0"/>
                <a:ea typeface="Calibri" charset="0"/>
                <a:cs typeface="Calibri" charset="0"/>
              </a:rPr>
              <a:t>IL PROGETTO EUROPEO</a:t>
            </a:r>
            <a:endParaRPr lang="en-IE" dirty="0"/>
          </a:p>
        </p:txBody>
      </p:sp>
      <p:sp>
        <p:nvSpPr>
          <p:cNvPr id="13" name="TextBox 12"/>
          <p:cNvSpPr txBox="1"/>
          <p:nvPr/>
        </p:nvSpPr>
        <p:spPr>
          <a:xfrm>
            <a:off x="771991" y="2985542"/>
            <a:ext cx="2865086" cy="400110"/>
          </a:xfrm>
          <a:prstGeom prst="rect">
            <a:avLst/>
          </a:prstGeom>
          <a:noFill/>
        </p:spPr>
        <p:txBody>
          <a:bodyPr wrap="square" rtlCol="0">
            <a:spAutoFit/>
          </a:bodyPr>
          <a:lstStyle/>
          <a:p>
            <a:r>
              <a:rPr lang="en-IE" sz="2000" b="1" dirty="0"/>
              <a:t>COSA FA L'UE?</a:t>
            </a:r>
          </a:p>
        </p:txBody>
      </p:sp>
      <p:sp>
        <p:nvSpPr>
          <p:cNvPr id="14" name="TextBox 13"/>
          <p:cNvSpPr txBox="1"/>
          <p:nvPr/>
        </p:nvSpPr>
        <p:spPr>
          <a:xfrm>
            <a:off x="746116" y="3753059"/>
            <a:ext cx="3229696" cy="400110"/>
          </a:xfrm>
          <a:prstGeom prst="rect">
            <a:avLst/>
          </a:prstGeom>
          <a:noFill/>
        </p:spPr>
        <p:txBody>
          <a:bodyPr wrap="square" rtlCol="0">
            <a:spAutoFit/>
          </a:bodyPr>
          <a:lstStyle/>
          <a:p>
            <a:r>
              <a:rPr lang="en-IE" sz="2000" b="1" dirty="0"/>
              <a:t>COME FUNZIONA L'UE?</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PER SAPERNE DI PIÙ</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CONTATTI</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0" y="2483109"/>
            <a:ext cx="7665720" cy="830997"/>
          </a:xfrm>
          <a:prstGeom prst="rect">
            <a:avLst/>
          </a:prstGeom>
          <a:noFill/>
        </p:spPr>
        <p:txBody>
          <a:bodyPr wrap="square" rtlCol="0">
            <a:spAutoFit/>
          </a:bodyPr>
          <a:lstStyle/>
          <a:p>
            <a:pPr algn="ctr"/>
            <a:r>
              <a:rPr lang="fr-FR" sz="4800" b="1" dirty="0">
                <a:solidFill>
                  <a:schemeClr val="bg1"/>
                </a:solidFill>
              </a:rPr>
              <a:t>COSA FA L'UE?</a:t>
            </a:r>
            <a:endParaRPr lang="fr-FR" sz="48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1008171"/>
            <a:ext cx="4238625" cy="3939540"/>
          </a:xfrm>
          <a:prstGeom prst="rect">
            <a:avLst/>
          </a:prstGeom>
          <a:noFill/>
        </p:spPr>
        <p:txBody>
          <a:bodyPr wrap="square" rtlCol="0">
            <a:spAutoFit/>
          </a:bodyPr>
          <a:lstStyle/>
          <a:p>
            <a:pPr algn="ctr"/>
            <a:r>
              <a:rPr lang="it-IT" sz="5000" b="1" dirty="0">
                <a:solidFill>
                  <a:schemeClr val="bg1"/>
                </a:solidFill>
              </a:rPr>
              <a:t>COSA PENSATE CHE FACCIA L'UNIONE EUROPEA PER VOI?</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64565"/>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STUDIO, LAVORO E VOLONTARIATO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756129"/>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27989"/>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VIAGGI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4147934"/>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232029"/>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…E MOLTO DI PIÙ</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19528223"/>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7905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PRIORITÀ DELL'UE</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230006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SOLIDARIETÀ DELL'UE CON L'UCRAINA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a:t>
            </a:r>
            <a:r>
              <a:rPr kumimoji="0" lang="fr-BE" sz="24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4"/>
              </a:rPr>
              <a:t>StandWithUkraine</a:t>
            </a:r>
            <a:endParaRPr kumimoji="0" lang="fr-BE"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691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7905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2022: ANNO EUROPEO DEI GIOVANI</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06452077"/>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6539170" y="125420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TextBox 7"/>
          <p:cNvSpPr txBox="1"/>
          <p:nvPr/>
        </p:nvSpPr>
        <p:spPr>
          <a:xfrm>
            <a:off x="8839200" y="5120640"/>
            <a:ext cx="338554" cy="1737360"/>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COSA FA L'UE?</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5620248"/>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964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805316" y="1826615"/>
            <a:ext cx="2714568" cy="2677656"/>
          </a:xfrm>
          <a:prstGeom prst="rect">
            <a:avLst/>
          </a:prstGeom>
          <a:noFill/>
        </p:spPr>
        <p:txBody>
          <a:bodyPr wrap="square" rtlCol="0">
            <a:spAutoFit/>
          </a:bodyPr>
          <a:lstStyle/>
          <a:p>
            <a:pPr algn="ctr"/>
            <a:r>
              <a:rPr lang="it-IT" sz="2800" b="1" dirty="0">
                <a:solidFill>
                  <a:schemeClr val="bg1"/>
                </a:solidFill>
              </a:rPr>
              <a:t>Secondo voi quali temi dovrebbero essere prioritari per le istituzioni europee?</a:t>
            </a:r>
            <a:endParaRPr lang="en-IE" sz="28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57250" y="2834463"/>
            <a:ext cx="7429500" cy="830997"/>
          </a:xfrm>
          <a:prstGeom prst="rect">
            <a:avLst/>
          </a:prstGeom>
          <a:noFill/>
        </p:spPr>
        <p:txBody>
          <a:bodyPr wrap="square" rtlCol="0">
            <a:spAutoFit/>
          </a:bodyPr>
          <a:lstStyle/>
          <a:p>
            <a:pPr algn="ctr"/>
            <a:r>
              <a:rPr lang="fr-FR" sz="4800" b="1" dirty="0">
                <a:solidFill>
                  <a:schemeClr val="bg1"/>
                </a:solidFill>
              </a:rPr>
              <a:t>COME FUNZIONA L'UE?</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060355" y="2387044"/>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COS'È L'EUROPA?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6"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IL PARLAMENTO EUROPEO</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85795" y="194590"/>
            <a:ext cx="966710" cy="527296"/>
          </a:xfrm>
          <a:prstGeom prst="rect">
            <a:avLst/>
          </a:prstGeom>
        </p:spPr>
      </p:pic>
      <p:graphicFrame>
        <p:nvGraphicFramePr>
          <p:cNvPr id="4" name="Diagram 3"/>
          <p:cNvGraphicFramePr/>
          <p:nvPr>
            <p:extLst>
              <p:ext uri="{D42A27DB-BD31-4B8C-83A1-F6EECF244321}">
                <p14:modId xmlns:p14="http://schemas.microsoft.com/office/powerpoint/2010/main" val="910023263"/>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737163" y="212346"/>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IL CONSIGLIO EUROPEO</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186367" y="5900366"/>
            <a:ext cx="1669047"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897780" y="5182735"/>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583256478"/>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6990" y="137521"/>
            <a:ext cx="737680" cy="627942"/>
          </a:xfrm>
          <a:prstGeom prst="rect">
            <a:avLst/>
          </a:prstGeom>
        </p:spPr>
      </p:pic>
      <p:graphicFrame>
        <p:nvGraphicFramePr>
          <p:cNvPr id="9" name="Diagram 8"/>
          <p:cNvGraphicFramePr/>
          <p:nvPr>
            <p:extLst>
              <p:ext uri="{D42A27DB-BD31-4B8C-83A1-F6EECF244321}">
                <p14:modId xmlns:p14="http://schemas.microsoft.com/office/powerpoint/2010/main" val="2898282610"/>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77552" y="1692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IL CONSIGLIO DELL'UE</a:t>
            </a:r>
            <a:endParaRPr lang="fr-BE" dirty="0">
              <a:solidFill>
                <a:srgbClr val="FFC000"/>
              </a:solidFill>
            </a:endParaRPr>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5190309" y="194105"/>
            <a:ext cx="824411" cy="482785"/>
          </a:xfrm>
          <a:prstGeom prst="rect">
            <a:avLst/>
          </a:prstGeom>
        </p:spPr>
      </p:pic>
      <p:graphicFrame>
        <p:nvGraphicFramePr>
          <p:cNvPr id="5" name="Diagram 4"/>
          <p:cNvGraphicFramePr/>
          <p:nvPr>
            <p:extLst>
              <p:ext uri="{D42A27DB-BD31-4B8C-83A1-F6EECF244321}">
                <p14:modId xmlns:p14="http://schemas.microsoft.com/office/powerpoint/2010/main" val="25432273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60944"/>
            <a:ext cx="6590819" cy="584775"/>
          </a:xfrm>
          <a:prstGeom prst="rect">
            <a:avLst/>
          </a:prstGeom>
          <a:noFill/>
        </p:spPr>
        <p:txBody>
          <a:bodyPr wrap="square" rtlCol="0">
            <a:spAutoFit/>
          </a:bodyPr>
          <a:lstStyle/>
          <a:p>
            <a:pPr lvl="0">
              <a:defRPr/>
            </a:pPr>
            <a:r>
              <a:rPr lang="fr-FR" sz="3200" b="1" dirty="0">
                <a:solidFill>
                  <a:srgbClr val="FFC000"/>
                </a:solidFill>
              </a:rPr>
              <a:t>LA COMMISSIONE EUROPEA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a:extLst>
              <a:ext uri="{FF2B5EF4-FFF2-40B4-BE49-F238E27FC236}">
                <a16:creationId xmlns:a16="http://schemas.microsoft.com/office/drawing/2014/main" id="{2F9512DC-1BC8-204B-B55A-31E4CAAF69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452" y="91545"/>
            <a:ext cx="573277" cy="574751"/>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333765479"/>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6899174" cy="584775"/>
          </a:xfrm>
          <a:prstGeom prst="rect">
            <a:avLst/>
          </a:prstGeom>
          <a:noFill/>
        </p:spPr>
        <p:txBody>
          <a:bodyPr wrap="square" rtlCol="0">
            <a:spAutoFit/>
          </a:bodyPr>
          <a:lstStyle/>
          <a:p>
            <a:r>
              <a:rPr lang="it-IT" sz="3200" b="1" dirty="0">
                <a:solidFill>
                  <a:srgbClr val="FFC000"/>
                </a:solidFill>
              </a:rPr>
              <a:t>LEGGI DELL'UE: I COMPITI DI CIASCUNO</a:t>
            </a:r>
            <a:endParaRPr lang="fr-BE" sz="3200" b="1" dirty="0">
              <a:solidFill>
                <a:srgbClr val="FFC000"/>
              </a:solidFill>
            </a:endParaRP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65802" y="787978"/>
            <a:ext cx="2029108" cy="878903"/>
          </a:xfrm>
          <a:prstGeom prst="rect">
            <a:avLst/>
          </a:prstGeom>
        </p:spPr>
      </p:pic>
      <p:sp>
        <p:nvSpPr>
          <p:cNvPr id="27" name="TextBox 26"/>
          <p:cNvSpPr txBox="1"/>
          <p:nvPr/>
        </p:nvSpPr>
        <p:spPr>
          <a:xfrm>
            <a:off x="3658251" y="1563508"/>
            <a:ext cx="2289742" cy="307777"/>
          </a:xfrm>
          <a:prstGeom prst="rect">
            <a:avLst/>
          </a:prstGeom>
          <a:noFill/>
        </p:spPr>
        <p:txBody>
          <a:bodyPr wrap="square" rtlCol="0">
            <a:spAutoFit/>
          </a:bodyPr>
          <a:lstStyle/>
          <a:p>
            <a:r>
              <a:rPr lang="fr-BE" sz="1400" dirty="0" err="1"/>
              <a:t>Commissione</a:t>
            </a:r>
            <a:r>
              <a:rPr lang="fr-BE" sz="1400" dirty="0"/>
              <a:t> </a:t>
            </a:r>
            <a:r>
              <a:rPr lang="fr-BE" sz="1400" dirty="0" err="1"/>
              <a:t>europea</a:t>
            </a:r>
            <a:r>
              <a:rPr lang="fr-BE" sz="1400" dirty="0"/>
              <a:t> </a:t>
            </a:r>
          </a:p>
        </p:txBody>
      </p:sp>
      <p:sp>
        <p:nvSpPr>
          <p:cNvPr id="9" name="TextBox 8"/>
          <p:cNvSpPr txBox="1"/>
          <p:nvPr/>
        </p:nvSpPr>
        <p:spPr>
          <a:xfrm>
            <a:off x="812930" y="4419758"/>
            <a:ext cx="2192917" cy="307777"/>
          </a:xfrm>
          <a:prstGeom prst="rect">
            <a:avLst/>
          </a:prstGeom>
          <a:noFill/>
        </p:spPr>
        <p:txBody>
          <a:bodyPr wrap="square" rtlCol="0">
            <a:spAutoFit/>
          </a:bodyPr>
          <a:lstStyle/>
          <a:p>
            <a:r>
              <a:rPr lang="fr-BE" sz="1400" dirty="0" err="1"/>
              <a:t>Parlamento</a:t>
            </a:r>
            <a:r>
              <a:rPr lang="fr-BE" sz="1400" dirty="0"/>
              <a:t> </a:t>
            </a:r>
            <a:r>
              <a:rPr lang="fr-BE" sz="1400" dirty="0" err="1"/>
              <a:t>europeo</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012393" y="4414646"/>
            <a:ext cx="2441014" cy="307777"/>
          </a:xfrm>
          <a:prstGeom prst="rect">
            <a:avLst/>
          </a:prstGeom>
          <a:noFill/>
        </p:spPr>
        <p:txBody>
          <a:bodyPr wrap="square" rtlCol="0">
            <a:spAutoFit/>
          </a:bodyPr>
          <a:lstStyle/>
          <a:p>
            <a:r>
              <a:rPr lang="fr-BE" sz="1400" dirty="0" err="1"/>
              <a:t>Consiglio</a:t>
            </a:r>
            <a:r>
              <a:rPr lang="fr-BE" sz="1400" dirty="0"/>
              <a:t> </a:t>
            </a:r>
            <a:r>
              <a:rPr lang="fr-BE" sz="1400" dirty="0" err="1"/>
              <a:t>dell'Unione</a:t>
            </a:r>
            <a:r>
              <a:rPr lang="fr-BE" sz="1400" dirty="0"/>
              <a:t> </a:t>
            </a:r>
            <a:r>
              <a:rPr lang="fr-BE" sz="1400" dirty="0" err="1"/>
              <a:t>europea</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Propone</a:t>
            </a:r>
            <a:r>
              <a:rPr lang="en-IE" sz="1400" dirty="0"/>
              <a:t> </a:t>
            </a:r>
            <a:r>
              <a:rPr lang="en-IE" sz="1400" dirty="0" err="1"/>
              <a:t>una</a:t>
            </a:r>
            <a:r>
              <a:rPr lang="en-IE" sz="1400" dirty="0"/>
              <a:t> </a:t>
            </a:r>
            <a:r>
              <a:rPr lang="en-IE" sz="1400" dirty="0" err="1"/>
              <a:t>legge</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NUOVA LEGGE UE</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t>Adotta, modifica o respinge la proposta di legge</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Se </a:t>
            </a:r>
            <a:r>
              <a:rPr lang="en-IE" sz="1400" dirty="0" err="1"/>
              <a:t>c'è</a:t>
            </a:r>
            <a:r>
              <a:rPr lang="en-IE" sz="1400" dirty="0"/>
              <a:t> un </a:t>
            </a:r>
            <a:r>
              <a:rPr lang="en-IE" sz="1400" dirty="0" err="1"/>
              <a:t>accordo</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30"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77953"/>
            <a:ext cx="8248214" cy="523220"/>
          </a:xfrm>
          <a:prstGeom prst="rect">
            <a:avLst/>
          </a:prstGeom>
        </p:spPr>
        <p:txBody>
          <a:bodyPr wrap="square">
            <a:spAutoFit/>
          </a:bodyPr>
          <a:lstStyle/>
          <a:p>
            <a:r>
              <a:rPr lang="it-IT" sz="2800" b="1" dirty="0">
                <a:solidFill>
                  <a:srgbClr val="FFC000"/>
                </a:solidFill>
                <a:latin typeface="Calibri" panose="020F0502020204030204" pitchFamily="34" charset="0"/>
                <a:cs typeface="Calibri" panose="020F0502020204030204" pitchFamily="34" charset="0"/>
              </a:rPr>
              <a:t>LA CORTE DI GIUSTIZIA DELL'UNIONE EUROPEA</a:t>
            </a:r>
            <a:endParaRPr lang="fr-FR" sz="28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2412604507"/>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78272" y="92964"/>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7"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it-IT" sz="3200" b="1" dirty="0">
                <a:solidFill>
                  <a:srgbClr val="FFC000"/>
                </a:solidFill>
                <a:latin typeface="Calibri" panose="020F0502020204030204" pitchFamily="34" charset="0"/>
                <a:cs typeface="Calibri" panose="020F0502020204030204" pitchFamily="34" charset="0"/>
              </a:rPr>
              <a:t>LA CORTE DEI CONTI EUROPEA</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1785257158"/>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1127096365"/>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377225" y="150549"/>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8"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213791"/>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LA BANCA CENTRALE EUROPEA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096540570"/>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186367" y="5900366"/>
            <a:ext cx="1669047"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COME FUNZIONA L'UE?</a:t>
            </a:r>
          </a:p>
        </p:txBody>
      </p:sp>
      <p:cxnSp>
        <p:nvCxnSpPr>
          <p:cNvPr id="14" name="Connecteur droit 5">
            <a:extLst>
              <a:ext uri="{FF2B5EF4-FFF2-40B4-BE49-F238E27FC236}">
                <a16:creationId xmlns:a16="http://schemas.microsoft.com/office/drawing/2014/main" id="{BE4C977B-1CA3-6649-A2C0-89BD82B35944}"/>
              </a:ext>
            </a:extLst>
          </p:cNvPr>
          <p:cNvCxnSpPr/>
          <p:nvPr/>
        </p:nvCxnSpPr>
        <p:spPr>
          <a:xfrm>
            <a:off x="8906897" y="5143865"/>
            <a:ext cx="244681"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8558" y="158365"/>
            <a:ext cx="7705454" cy="584775"/>
          </a:xfrm>
          <a:prstGeom prst="rect">
            <a:avLst/>
          </a:prstGeom>
          <a:noFill/>
        </p:spPr>
        <p:txBody>
          <a:bodyPr wrap="square" rtlCol="0">
            <a:spAutoFit/>
          </a:bodyPr>
          <a:lstStyle/>
          <a:p>
            <a:r>
              <a:rPr lang="it-IT" sz="3200" b="1" dirty="0">
                <a:solidFill>
                  <a:srgbClr val="E65657"/>
                </a:solidFill>
                <a:latin typeface="Calibri" panose="020F0502020204030204" pitchFamily="34" charset="0"/>
                <a:cs typeface="Calibri" panose="020F0502020204030204" pitchFamily="34" charset="0"/>
              </a:rPr>
              <a:t>PER SAPERNE DI PIÙ SULL'UE</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it-IT" sz="1000" b="1" dirty="0">
                <a:solidFill>
                  <a:srgbClr val="FF5050"/>
                </a:solidFill>
                <a:latin typeface="Arial" charset="0"/>
                <a:ea typeface="Arial" charset="0"/>
                <a:cs typeface="Arial" charset="0"/>
              </a:rPr>
              <a:t>PER SAPERNE DI PIÙ SULL'UE</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0504" y="4622379"/>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it-IT" b="1" dirty="0"/>
              <a:t>Cosa fa per me l'Europa</a:t>
            </a:r>
          </a:p>
          <a:p>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336509" y="1017039"/>
            <a:ext cx="2703837" cy="1754326"/>
          </a:xfrm>
          <a:prstGeom prst="rect">
            <a:avLst/>
          </a:prstGeom>
          <a:noFill/>
        </p:spPr>
        <p:txBody>
          <a:bodyPr wrap="square" rtlCol="0">
            <a:spAutoFit/>
          </a:bodyPr>
          <a:lstStyle/>
          <a:p>
            <a:r>
              <a:rPr lang="en-GB" b="1" dirty="0" err="1"/>
              <a:t>Sito</a:t>
            </a:r>
            <a:r>
              <a:rPr lang="en-GB" b="1" dirty="0"/>
              <a:t> web EUROPA  </a:t>
            </a:r>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en-US" b="1" dirty="0" err="1">
                <a:cs typeface="Arial" panose="020B0604020202020204" pitchFamily="34" charset="0"/>
              </a:rPr>
              <a:t>Ufficio</a:t>
            </a:r>
            <a:r>
              <a:rPr lang="en-US" b="1" dirty="0">
                <a:cs typeface="Arial" panose="020B0604020202020204" pitchFamily="34" charset="0"/>
              </a:rPr>
              <a:t> </a:t>
            </a:r>
            <a:r>
              <a:rPr lang="en-US" b="1" dirty="0" err="1">
                <a:cs typeface="Arial" panose="020B0604020202020204" pitchFamily="34" charset="0"/>
              </a:rPr>
              <a:t>delle</a:t>
            </a:r>
            <a:r>
              <a:rPr lang="en-US" b="1" dirty="0">
                <a:cs typeface="Arial" panose="020B0604020202020204" pitchFamily="34" charset="0"/>
              </a:rPr>
              <a:t> </a:t>
            </a:r>
            <a:r>
              <a:rPr lang="en-US" b="1" dirty="0" err="1">
                <a:cs typeface="Arial" panose="020B0604020202020204" pitchFamily="34" charset="0"/>
              </a:rPr>
              <a:t>pubblicazioni</a:t>
            </a:r>
            <a:endParaRPr lang="en-US" b="1" dirty="0">
              <a:cs typeface="Arial" panose="020B0604020202020204" pitchFamily="34" charset="0"/>
            </a:endParaRPr>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35745" y="4386254"/>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en-GB" b="1" dirty="0"/>
              <a:t>Newsletter del Learning Corner</a:t>
            </a:r>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462352" y="1795784"/>
            <a:ext cx="1478515" cy="878069"/>
          </a:xfrm>
          <a:prstGeom prst="rect">
            <a:avLst/>
          </a:prstGeom>
          <a:ln>
            <a:solidFill>
              <a:schemeClr val="tx1"/>
            </a:solidFill>
          </a:ln>
        </p:spPr>
      </p:pic>
      <p:sp>
        <p:nvSpPr>
          <p:cNvPr id="3" name="Rectangle 2"/>
          <p:cNvSpPr/>
          <p:nvPr/>
        </p:nvSpPr>
        <p:spPr>
          <a:xfrm>
            <a:off x="335745" y="2984574"/>
            <a:ext cx="5258297" cy="646331"/>
          </a:xfrm>
          <a:prstGeom prst="rect">
            <a:avLst/>
          </a:prstGeom>
        </p:spPr>
        <p:txBody>
          <a:bodyPr wrap="square">
            <a:spAutoFit/>
          </a:bodyPr>
          <a:lstStyle/>
          <a:p>
            <a:r>
              <a:rPr lang="en-GB" b="1" dirty="0"/>
              <a:t>Learning Corner</a:t>
            </a:r>
          </a:p>
          <a:p>
            <a:r>
              <a:rPr lang="en-GB" b="1" dirty="0">
                <a:hlinkClick r:id="rId10"/>
              </a:rPr>
              <a:t>europa.eu/learning-corner/</a:t>
            </a:r>
            <a:r>
              <a:rPr lang="en-GB" b="1" dirty="0" err="1">
                <a:hlinkClick r:id="rId10"/>
              </a:rPr>
              <a:t>home_it</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352" y="3904253"/>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CONTATTI</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20850" y="6234847"/>
            <a:ext cx="1000081" cy="246223"/>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CONTATTI</a:t>
            </a:r>
          </a:p>
        </p:txBody>
      </p:sp>
      <p:cxnSp>
        <p:nvCxnSpPr>
          <p:cNvPr id="15" name="Straight Connector 14"/>
          <p:cNvCxnSpPr/>
          <p:nvPr/>
        </p:nvCxnSpPr>
        <p:spPr>
          <a:xfrm>
            <a:off x="8886786" y="5853927"/>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1" y="4236112"/>
            <a:ext cx="3551710" cy="892552"/>
          </a:xfrm>
          <a:prstGeom prst="rect">
            <a:avLst/>
          </a:prstGeom>
          <a:noFill/>
        </p:spPr>
        <p:txBody>
          <a:bodyPr wrap="square" rtlCol="0">
            <a:spAutoFit/>
          </a:bodyPr>
          <a:lstStyle/>
          <a:p>
            <a:r>
              <a:rPr lang="en-US" dirty="0" err="1">
                <a:cs typeface="Arial" panose="020B0604020202020204" pitchFamily="34" charset="0"/>
              </a:rPr>
              <a:t>Numero</a:t>
            </a:r>
            <a:r>
              <a:rPr lang="en-US" dirty="0">
                <a:cs typeface="Arial" panose="020B0604020202020204" pitchFamily="34" charset="0"/>
              </a:rPr>
              <a:t> </a:t>
            </a:r>
            <a:r>
              <a:rPr lang="en-US" dirty="0" err="1">
                <a:cs typeface="Arial" panose="020B0604020202020204" pitchFamily="34" charset="0"/>
              </a:rPr>
              <a:t>verde</a:t>
            </a:r>
            <a:r>
              <a:rPr lang="en-US" dirty="0">
                <a:cs typeface="Arial" panose="020B0604020202020204" pitchFamily="34" charset="0"/>
              </a:rPr>
              <a:t>:</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043403" y="964578"/>
            <a:ext cx="2132178" cy="461665"/>
          </a:xfrm>
          <a:prstGeom prst="rect">
            <a:avLst/>
          </a:prstGeom>
          <a:noFill/>
        </p:spPr>
        <p:txBody>
          <a:bodyPr wrap="square" rtlCol="0">
            <a:spAutoFit/>
          </a:bodyPr>
          <a:lstStyle/>
          <a:p>
            <a:pPr algn="ctr"/>
            <a:r>
              <a:rPr lang="en-GB" sz="2400" dirty="0"/>
              <a:t>Di persona</a:t>
            </a:r>
            <a:endParaRPr lang="en-GB" dirty="0"/>
          </a:p>
        </p:txBody>
      </p:sp>
      <p:sp>
        <p:nvSpPr>
          <p:cNvPr id="29" name="TextBox 28"/>
          <p:cNvSpPr txBox="1"/>
          <p:nvPr/>
        </p:nvSpPr>
        <p:spPr>
          <a:xfrm>
            <a:off x="4547355" y="967498"/>
            <a:ext cx="4507982" cy="461665"/>
          </a:xfrm>
          <a:prstGeom prst="rect">
            <a:avLst/>
          </a:prstGeom>
          <a:noFill/>
        </p:spPr>
        <p:txBody>
          <a:bodyPr wrap="square" rtlCol="0">
            <a:spAutoFit/>
          </a:bodyPr>
          <a:lstStyle/>
          <a:p>
            <a:pPr algn="ctr"/>
            <a:r>
              <a:rPr lang="fr-BE" sz="2400" dirty="0"/>
              <a:t>Sui social media</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it-IT" b="1" u="sng" dirty="0">
                <a:hlinkClick r:id="rId5"/>
              </a:rPr>
              <a:t>europa.eu/</a:t>
            </a:r>
            <a:r>
              <a:rPr lang="it-IT" b="1" u="sng" dirty="0" err="1">
                <a:hlinkClick r:id="rId5"/>
              </a:rPr>
              <a:t>european</a:t>
            </a:r>
            <a:r>
              <a:rPr lang="it-IT" b="1" u="sng" dirty="0">
                <a:hlinkClick r:id="rId5"/>
              </a:rPr>
              <a:t>-union/</a:t>
            </a:r>
            <a:r>
              <a:rPr lang="it-IT" b="1" u="sng" dirty="0" err="1">
                <a:hlinkClick r:id="rId5"/>
              </a:rPr>
              <a:t>contact_it</a:t>
            </a:r>
            <a:endParaRPr lang="en-US" dirty="0"/>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it-IT" dirty="0"/>
              <a:t>Domande sull'UE? </a:t>
            </a:r>
            <a:r>
              <a:rPr lang="it-IT" b="1" dirty="0"/>
              <a:t>Europe Direct</a:t>
            </a:r>
            <a:r>
              <a:rPr lang="it-IT" dirty="0"/>
              <a:t> può aiutarvi.</a:t>
            </a:r>
            <a:endParaRPr lang="en-US" dirty="0"/>
          </a:p>
        </p:txBody>
      </p:sp>
      <p:sp>
        <p:nvSpPr>
          <p:cNvPr id="5" name="Rectangle 4"/>
          <p:cNvSpPr/>
          <p:nvPr/>
        </p:nvSpPr>
        <p:spPr>
          <a:xfrm>
            <a:off x="169649" y="4691020"/>
            <a:ext cx="4115727" cy="1477328"/>
          </a:xfrm>
          <a:prstGeom prst="rect">
            <a:avLst/>
          </a:prstGeom>
        </p:spPr>
        <p:txBody>
          <a:bodyPr wrap="square">
            <a:spAutoFit/>
          </a:bodyPr>
          <a:lstStyle/>
          <a:p>
            <a:r>
              <a:rPr lang="en-US" b="1" dirty="0"/>
              <a:t>&gt;</a:t>
            </a:r>
            <a:r>
              <a:rPr lang="en-US" dirty="0"/>
              <a:t> </a:t>
            </a:r>
            <a:r>
              <a:rPr lang="it-IT" dirty="0"/>
              <a:t>Cercate uno sportello dell'UE vicino a voi per incontrarci, fare domande e discutere dell'UE.</a:t>
            </a:r>
          </a:p>
          <a:p>
            <a:r>
              <a:rPr lang="en-IE" b="1" u="sng" dirty="0">
                <a:hlinkClick r:id="rId6"/>
              </a:rPr>
              <a:t>europa.eu/</a:t>
            </a:r>
            <a:r>
              <a:rPr lang="en-IE" b="1" u="sng" dirty="0" err="1">
                <a:hlinkClick r:id="rId6"/>
              </a:rPr>
              <a:t>european</a:t>
            </a:r>
            <a:r>
              <a:rPr lang="en-IE" b="1" u="sng" dirty="0">
                <a:hlinkClick r:id="rId6"/>
              </a:rPr>
              <a:t>-union/contact/meet-</a:t>
            </a:r>
            <a:r>
              <a:rPr lang="en-IE" b="1" u="sng" dirty="0" err="1">
                <a:hlinkClick r:id="rId6"/>
              </a:rPr>
              <a:t>us_it</a:t>
            </a:r>
            <a:endParaRPr lang="en-US" dirty="0"/>
          </a:p>
        </p:txBody>
      </p:sp>
      <p:sp>
        <p:nvSpPr>
          <p:cNvPr id="19" name="Rectangle 18"/>
          <p:cNvSpPr/>
          <p:nvPr/>
        </p:nvSpPr>
        <p:spPr>
          <a:xfrm>
            <a:off x="4582994" y="4657590"/>
            <a:ext cx="4314784" cy="1477328"/>
          </a:xfrm>
          <a:prstGeom prst="rect">
            <a:avLst/>
          </a:prstGeom>
        </p:spPr>
        <p:txBody>
          <a:bodyPr wrap="square">
            <a:spAutoFit/>
          </a:bodyPr>
          <a:lstStyle/>
          <a:p>
            <a:r>
              <a:rPr lang="it-IT" dirty="0"/>
              <a:t>Usate lo </a:t>
            </a:r>
            <a:r>
              <a:rPr lang="it-IT" b="1" dirty="0"/>
              <a:t>strumento di ricerca</a:t>
            </a:r>
            <a:r>
              <a:rPr lang="it-IT" dirty="0"/>
              <a:t> per trovare account dell'UE sui social media.</a:t>
            </a:r>
            <a:endParaRPr lang="en-US" dirty="0"/>
          </a:p>
          <a:p>
            <a:endParaRPr lang="en-US" dirty="0"/>
          </a:p>
          <a:p>
            <a:r>
              <a:rPr lang="en-IE" b="1" u="sng" dirty="0">
                <a:hlinkClick r:id="rId7"/>
              </a:rPr>
              <a:t>europa.eu/</a:t>
            </a:r>
            <a:r>
              <a:rPr lang="en-IE" b="1" u="sng" dirty="0" err="1">
                <a:hlinkClick r:id="rId7"/>
              </a:rPr>
              <a:t>european</a:t>
            </a:r>
            <a:r>
              <a:rPr lang="en-IE" b="1" u="sng" dirty="0">
                <a:hlinkClick r:id="rId7"/>
              </a:rPr>
              <a:t>-union/contact/social-</a:t>
            </a:r>
            <a:r>
              <a:rPr lang="en-IE" b="1" u="sng" dirty="0" err="1">
                <a:hlinkClick r:id="rId7"/>
              </a:rPr>
              <a:t>networks_it</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328578" y="2397030"/>
            <a:ext cx="4568796" cy="1938992"/>
          </a:xfrm>
          <a:prstGeom prst="rect">
            <a:avLst/>
          </a:prstGeom>
          <a:noFill/>
        </p:spPr>
        <p:txBody>
          <a:bodyPr wrap="square" rtlCol="0">
            <a:spAutoFit/>
          </a:bodyPr>
          <a:lstStyle/>
          <a:p>
            <a:pPr algn="ctr"/>
            <a:r>
              <a:rPr lang="fr-FR" sz="6000" b="1" dirty="0">
                <a:solidFill>
                  <a:schemeClr val="bg1"/>
                </a:solidFill>
              </a:rPr>
              <a:t>VI SENTITE EUROPEI?</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912763" y="4336022"/>
            <a:ext cx="3705225" cy="369332"/>
          </a:xfrm>
          <a:prstGeom prst="rect">
            <a:avLst/>
          </a:prstGeom>
          <a:noFill/>
        </p:spPr>
        <p:txBody>
          <a:bodyPr wrap="square" rtlCol="0">
            <a:spAutoFit/>
          </a:bodyPr>
          <a:lstStyle/>
          <a:p>
            <a:r>
              <a:rPr lang="it-IT" i="1" dirty="0">
                <a:solidFill>
                  <a:schemeClr val="bg1"/>
                </a:solidFill>
              </a:rPr>
              <a:t>CHE COSA VI FA SENTIRE EUROPEI?</a:t>
            </a:r>
            <a:endParaRPr lang="fr-BE" i="1" dirty="0">
              <a:solidFill>
                <a:schemeClr val="bg1"/>
              </a:solidFill>
            </a:endParaRP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a:t>Grazie!</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17591"/>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Unione</a:t>
            </a:r>
            <a:r>
              <a:rPr lang="en-US" sz="788" b="1" dirty="0">
                <a:solidFill>
                  <a:srgbClr val="FFFFFF">
                    <a:lumMod val="50000"/>
                  </a:srgbClr>
                </a:solidFill>
              </a:rPr>
              <a:t> </a:t>
            </a:r>
            <a:r>
              <a:rPr lang="en-US" sz="788" b="1" dirty="0" err="1">
                <a:solidFill>
                  <a:srgbClr val="FFFFFF">
                    <a:lumMod val="50000"/>
                  </a:srgbClr>
                </a:solidFill>
              </a:rPr>
              <a:t>europea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it-IT" sz="788" dirty="0">
                <a:solidFill>
                  <a:srgbClr val="FFFFFF">
                    <a:lumMod val="50000"/>
                  </a:srgbClr>
                </a:solidFill>
              </a:rPr>
              <a:t>Salvo diversa indicazione, il riutilizzo del presente documento è autorizzato ai sensi della licenza Creative </a:t>
            </a:r>
            <a:r>
              <a:rPr lang="it-IT" sz="788" dirty="0" err="1">
                <a:solidFill>
                  <a:srgbClr val="FFFFFF">
                    <a:lumMod val="50000"/>
                  </a:srgbClr>
                </a:solidFill>
              </a:rPr>
              <a:t>Commons</a:t>
            </a:r>
            <a:r>
              <a:rPr lang="it-IT" sz="788" dirty="0">
                <a:solidFill>
                  <a:srgbClr val="FFFFFF">
                    <a:lumMod val="50000"/>
                  </a:srgbClr>
                </a:solidFill>
              </a:rPr>
              <a:t> </a:t>
            </a:r>
            <a:r>
              <a:rPr lang="it-IT" sz="788" dirty="0" err="1">
                <a:solidFill>
                  <a:srgbClr val="FFFFFF">
                    <a:lumMod val="50000"/>
                  </a:srgbClr>
                </a:solidFill>
              </a:rPr>
              <a:t>Attribution</a:t>
            </a:r>
            <a:r>
              <a:rPr lang="it-IT" sz="788" dirty="0">
                <a:solidFill>
                  <a:srgbClr val="FFFFFF">
                    <a:lumMod val="50000"/>
                  </a:srgbClr>
                </a:solidFill>
              </a:rPr>
              <a:t> 4.0 International (CC BY 4.0) (</a:t>
            </a:r>
            <a:r>
              <a:rPr lang="it-IT" sz="788" dirty="0">
                <a:solidFill>
                  <a:srgbClr val="FFFFFF">
                    <a:lumMod val="50000"/>
                  </a:srgbClr>
                </a:solidFill>
                <a:hlinkClick r:id="rId8"/>
              </a:rPr>
              <a:t>https://creativecommons.org/licenses/by/4.0/</a:t>
            </a:r>
            <a:r>
              <a:rPr lang="it-IT" sz="788" dirty="0">
                <a:solidFill>
                  <a:srgbClr val="FFFFFF">
                    <a:lumMod val="50000"/>
                  </a:srgbClr>
                </a:solidFill>
              </a:rPr>
              <a:t>). Per qualsiasi uso o riproduzione di elementi che non sono di proprietà dell’Unione europea, potrebbe essere necessaria l’autorizzazione diretta dei rispettivi titolari dei diritti.</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4250844"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INFORMAZIONI DI BASE</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2"/>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milioni</a:t>
            </a:r>
            <a:r>
              <a:rPr lang="fr-FR" b="1" dirty="0">
                <a:solidFill>
                  <a:srgbClr val="002060"/>
                </a:solidFill>
                <a:latin typeface="Calibri" charset="0"/>
                <a:ea typeface="Calibri" charset="0"/>
                <a:cs typeface="Calibri" charset="0"/>
              </a:rPr>
              <a:t> di </a:t>
            </a:r>
            <a:r>
              <a:rPr lang="fr-FR" b="1" dirty="0" err="1">
                <a:solidFill>
                  <a:srgbClr val="002060"/>
                </a:solidFill>
                <a:latin typeface="Calibri" charset="0"/>
                <a:ea typeface="Calibri" charset="0"/>
                <a:cs typeface="Calibri" charset="0"/>
              </a:rPr>
              <a:t>persone</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UE:</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BE" b="1" dirty="0">
                <a:solidFill>
                  <a:srgbClr val="002060"/>
                </a:solidFill>
              </a:rPr>
              <a:t>1 dei 6 </a:t>
            </a:r>
            <a:r>
              <a:rPr lang="fr-BE" b="1" dirty="0" err="1">
                <a:solidFill>
                  <a:srgbClr val="002060"/>
                </a:solidFill>
              </a:rPr>
              <a:t>continenti</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it-IT" b="1" dirty="0">
                <a:solidFill>
                  <a:srgbClr val="002060"/>
                </a:solidFill>
                <a:latin typeface="Calibri" charset="0"/>
                <a:ea typeface="Calibri" charset="0"/>
                <a:cs typeface="Calibri" charset="0"/>
              </a:rPr>
              <a:t>oltre 700 milioni di persone</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EUROPA: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paesi</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604659"/>
            <a:ext cx="1205512" cy="646331"/>
          </a:xfrm>
          <a:prstGeom prst="rect">
            <a:avLst/>
          </a:prstGeom>
          <a:noFill/>
        </p:spPr>
        <p:txBody>
          <a:bodyPr wrap="square" rtlCol="0">
            <a:spAutoFit/>
          </a:bodyPr>
          <a:lstStyle/>
          <a:p>
            <a:pPr algn="ctr"/>
            <a:r>
              <a:rPr lang="en-IE" b="1" dirty="0">
                <a:solidFill>
                  <a:srgbClr val="002060"/>
                </a:solidFill>
              </a:rPr>
              <a:t>UE:</a:t>
            </a:r>
          </a:p>
          <a:p>
            <a:pPr algn="ctr"/>
            <a:r>
              <a:rPr lang="en-IE" b="1" dirty="0">
                <a:solidFill>
                  <a:srgbClr val="002060"/>
                </a:solidFill>
              </a:rPr>
              <a:t>27 </a:t>
            </a:r>
            <a:r>
              <a:rPr lang="en-IE" b="1" dirty="0" err="1">
                <a:solidFill>
                  <a:srgbClr val="002060"/>
                </a:solidFill>
              </a:rPr>
              <a:t>paesi</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30637" y="6044636"/>
            <a:ext cx="1380506"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COS'È L'EUROPA?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9" y="361489"/>
            <a:ext cx="3578562"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CULTURA EUROPEA</a:t>
            </a:r>
          </a:p>
        </p:txBody>
      </p:sp>
      <p:cxnSp>
        <p:nvCxnSpPr>
          <p:cNvPr id="12"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002280" y="4502133"/>
            <a:ext cx="584977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it-IT" sz="2000" b="1" dirty="0">
                <a:solidFill>
                  <a:schemeClr val="accent5">
                    <a:lumMod val="50000"/>
                  </a:schemeClr>
                </a:solidFill>
              </a:rPr>
              <a:t>La cultura e la diversità europee sono plasmate da:</a:t>
            </a:r>
          </a:p>
          <a:p>
            <a:pPr marL="522900" indent="-342900">
              <a:lnSpc>
                <a:spcPct val="150000"/>
              </a:lnSpc>
              <a:buFont typeface="Arial" panose="020B0604020202020204" pitchFamily="34" charset="0"/>
              <a:buChar char="•"/>
            </a:pPr>
            <a:r>
              <a:rPr lang="it-IT" sz="2000" b="1" dirty="0">
                <a:solidFill>
                  <a:schemeClr val="accent5">
                    <a:lumMod val="50000"/>
                  </a:schemeClr>
                </a:solidFill>
              </a:rPr>
              <a:t>Antica Grecia e antica Roma</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Riforma</a:t>
            </a:r>
            <a:r>
              <a:rPr lang="en-GB" sz="2000" b="1" dirty="0">
                <a:solidFill>
                  <a:schemeClr val="accent5">
                    <a:lumMod val="50000"/>
                  </a:schemeClr>
                </a:solidFill>
              </a:rPr>
              <a:t> </a:t>
            </a:r>
            <a:r>
              <a:rPr lang="en-GB" sz="2000" b="1" dirty="0" err="1">
                <a:solidFill>
                  <a:schemeClr val="accent5">
                    <a:lumMod val="50000"/>
                  </a:schemeClr>
                </a:solidFill>
              </a:rPr>
              <a:t>protestante</a:t>
            </a:r>
            <a:r>
              <a:rPr lang="en-GB" sz="2000" b="1" dirty="0">
                <a:solidFill>
                  <a:schemeClr val="accent5">
                    <a:lumMod val="50000"/>
                  </a:schemeClr>
                </a:solidFill>
              </a:rPr>
              <a:t> e </a:t>
            </a:r>
            <a:r>
              <a:rPr lang="en-GB" sz="2000" b="1" dirty="0" err="1">
                <a:solidFill>
                  <a:schemeClr val="accent5">
                    <a:lumMod val="50000"/>
                  </a:schemeClr>
                </a:solidFill>
              </a:rPr>
              <a:t>illuminismo</a:t>
            </a:r>
            <a:endParaRPr lang="en-GB" sz="2000" b="1" dirty="0">
              <a:solidFill>
                <a:schemeClr val="accent5">
                  <a:lumMod val="50000"/>
                </a:schemeClr>
              </a:solidFill>
            </a:endParaRP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Parlamentarismo</a:t>
            </a:r>
            <a:r>
              <a:rPr lang="en-GB" sz="2000" b="1" dirty="0">
                <a:solidFill>
                  <a:schemeClr val="accent5">
                    <a:lumMod val="50000"/>
                  </a:schemeClr>
                </a:solidFill>
              </a:rPr>
              <a:t> e </a:t>
            </a:r>
            <a:r>
              <a:rPr lang="en-GB" sz="2000" b="1" dirty="0" err="1">
                <a:solidFill>
                  <a:schemeClr val="accent5">
                    <a:lumMod val="50000"/>
                  </a:schemeClr>
                </a:solidFill>
              </a:rPr>
              <a:t>diritti</a:t>
            </a:r>
            <a:r>
              <a:rPr lang="en-GB" sz="2000" b="1" dirty="0">
                <a:solidFill>
                  <a:schemeClr val="accent5">
                    <a:lumMod val="50000"/>
                  </a:schemeClr>
                </a:solidFill>
              </a:rPr>
              <a:t> </a:t>
            </a:r>
            <a:r>
              <a:rPr lang="en-GB" sz="2000" b="1" dirty="0" err="1">
                <a:solidFill>
                  <a:schemeClr val="accent5">
                    <a:lumMod val="50000"/>
                  </a:schemeClr>
                </a:solidFill>
              </a:rPr>
              <a:t>sociali</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1" y="206235"/>
            <a:ext cx="4527228"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ARTISTI EUROPEI</a:t>
            </a:r>
          </a:p>
        </p:txBody>
      </p:sp>
      <p:sp>
        <p:nvSpPr>
          <p:cNvPr id="3" name="ZoneTexte 2"/>
          <p:cNvSpPr txBox="1"/>
          <p:nvPr/>
        </p:nvSpPr>
        <p:spPr>
          <a:xfrm>
            <a:off x="726942" y="841613"/>
            <a:ext cx="3385038" cy="1477328"/>
          </a:xfrm>
          <a:prstGeom prst="rect">
            <a:avLst/>
          </a:prstGeom>
          <a:noFill/>
        </p:spPr>
        <p:txBody>
          <a:bodyPr wrap="square" rtlCol="0">
            <a:spAutoFit/>
          </a:bodyPr>
          <a:lstStyle/>
          <a:p>
            <a:endParaRPr lang="en-GB" dirty="0"/>
          </a:p>
          <a:p>
            <a:r>
              <a:rPr lang="it-IT" dirty="0"/>
              <a:t>Nel corso dei secoli nuovi stili musicali, architettonici e letterari hanno ispirato artisti di tutta Europa.</a:t>
            </a:r>
            <a:endParaRPr lang="en-GB" dirty="0"/>
          </a:p>
        </p:txBody>
      </p:sp>
      <p:sp>
        <p:nvSpPr>
          <p:cNvPr id="8" name="Rectangle 7"/>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en-GB" dirty="0"/>
              <a:t>Per </a:t>
            </a:r>
            <a:r>
              <a:rPr lang="en-GB" dirty="0" err="1"/>
              <a:t>esempio</a:t>
            </a:r>
            <a:r>
              <a:rPr lang="en-GB" dirty="0"/>
              <a:t>:</a:t>
            </a:r>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cxnSp>
        <p:nvCxnSpPr>
          <p:cNvPr id="36"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35974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VALORI EUROPEI</a:t>
            </a:r>
          </a:p>
        </p:txBody>
      </p:sp>
      <p:sp>
        <p:nvSpPr>
          <p:cNvPr id="12" name="Rectangle 11"/>
          <p:cNvSpPr/>
          <p:nvPr/>
        </p:nvSpPr>
        <p:spPr>
          <a:xfrm rot="16200000">
            <a:off x="8330637" y="6044636"/>
            <a:ext cx="1380506"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COS'È L'EUROPA?</a:t>
            </a:r>
          </a:p>
        </p:txBody>
      </p:sp>
      <p:cxnSp>
        <p:nvCxnSpPr>
          <p:cNvPr id="13" name="Connecteur droit 11"/>
          <p:cNvCxnSpPr/>
          <p:nvPr/>
        </p:nvCxnSpPr>
        <p:spPr>
          <a:xfrm>
            <a:off x="8897779" y="5477493"/>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Dignità</a:t>
            </a:r>
            <a:r>
              <a:rPr lang="en-US" sz="2800" dirty="0">
                <a:solidFill>
                  <a:schemeClr val="tx1"/>
                </a:solidFill>
              </a:rPr>
              <a:t> </a:t>
            </a:r>
            <a:r>
              <a:rPr lang="en-US" sz="2800" dirty="0" err="1">
                <a:solidFill>
                  <a:schemeClr val="tx1"/>
                </a:solidFill>
              </a:rPr>
              <a:t>umana</a:t>
            </a:r>
            <a:endParaRPr lang="en-US" sz="2800" dirty="0">
              <a:solidFill>
                <a:schemeClr val="tx1"/>
              </a:solidFill>
            </a:endParaRPr>
          </a:p>
          <a:p>
            <a:pPr algn="ctr"/>
            <a:r>
              <a:rPr lang="en-US" sz="2800" dirty="0" err="1">
                <a:solidFill>
                  <a:schemeClr val="tx1"/>
                </a:solidFill>
              </a:rPr>
              <a:t>Libertà</a:t>
            </a:r>
            <a:endParaRPr lang="en-US" sz="2800" dirty="0">
              <a:solidFill>
                <a:schemeClr val="tx1"/>
              </a:solidFill>
            </a:endParaRPr>
          </a:p>
          <a:p>
            <a:pPr algn="ctr"/>
            <a:r>
              <a:rPr lang="en-US" sz="2800" dirty="0" err="1">
                <a:solidFill>
                  <a:schemeClr val="tx1"/>
                </a:solidFill>
              </a:rPr>
              <a:t>Democrazia</a:t>
            </a:r>
            <a:endParaRPr lang="en-US" sz="2800" dirty="0">
              <a:solidFill>
                <a:schemeClr val="tx1"/>
              </a:solidFill>
            </a:endParaRPr>
          </a:p>
          <a:p>
            <a:pPr algn="ctr"/>
            <a:r>
              <a:rPr lang="en-US" sz="2800" dirty="0" err="1">
                <a:solidFill>
                  <a:schemeClr val="tx1"/>
                </a:solidFill>
              </a:rPr>
              <a:t>Uguaglianza</a:t>
            </a:r>
            <a:endParaRPr lang="en-US" sz="2800" dirty="0">
              <a:solidFill>
                <a:schemeClr val="tx1"/>
              </a:solidFill>
            </a:endParaRPr>
          </a:p>
          <a:p>
            <a:pPr algn="ctr"/>
            <a:r>
              <a:rPr lang="en-US" sz="2800" dirty="0" err="1">
                <a:solidFill>
                  <a:schemeClr val="tx1"/>
                </a:solidFill>
              </a:rPr>
              <a:t>Stato</a:t>
            </a:r>
            <a:r>
              <a:rPr lang="en-US" sz="2800" dirty="0">
                <a:solidFill>
                  <a:schemeClr val="tx1"/>
                </a:solidFill>
              </a:rPr>
              <a:t> di </a:t>
            </a:r>
            <a:r>
              <a:rPr lang="en-US" sz="2800" dirty="0" err="1">
                <a:solidFill>
                  <a:schemeClr val="tx1"/>
                </a:solidFill>
              </a:rPr>
              <a:t>diritto</a:t>
            </a:r>
            <a:endParaRPr lang="en-US" sz="2800" dirty="0">
              <a:solidFill>
                <a:schemeClr val="tx1"/>
              </a:solidFill>
            </a:endParaRPr>
          </a:p>
          <a:p>
            <a:pPr algn="ctr"/>
            <a:r>
              <a:rPr lang="en-US" sz="2800" dirty="0" err="1">
                <a:solidFill>
                  <a:schemeClr val="tx1"/>
                </a:solidFill>
              </a:rPr>
              <a:t>Diritti</a:t>
            </a:r>
            <a:r>
              <a:rPr lang="en-US" sz="2800" dirty="0">
                <a:solidFill>
                  <a:schemeClr val="tx1"/>
                </a:solidFill>
              </a:rPr>
              <a:t> </a:t>
            </a:r>
            <a:r>
              <a:rPr lang="en-US" sz="2800" dirty="0" err="1">
                <a:solidFill>
                  <a:schemeClr val="tx1"/>
                </a:solidFill>
              </a:rPr>
              <a:t>umani</a:t>
            </a:r>
            <a:endParaRPr lang="en-US" sz="2800" dirty="0">
              <a:solidFill>
                <a:schemeClr val="tx1"/>
              </a:solidFill>
            </a:endParaRPr>
          </a:p>
        </p:txBody>
      </p: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33628</TotalTime>
  <Words>4758</Words>
  <Application>Microsoft Office PowerPoint</Application>
  <PresentationFormat>On-screen Show (4:3)</PresentationFormat>
  <Paragraphs>579</Paragraphs>
  <Slides>40</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TrebuchetMS-Bold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DALLA GUERRA ALLA 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STUDIO, LAVORO E VOLONTARIATO  </vt:lpstr>
      <vt:lpstr>     VIAGGI  </vt:lpstr>
      <vt:lpstr>      …E MOLTO DI PIÙ  </vt:lpstr>
      <vt:lpstr>      PRIORITÀ DELL'UE  </vt:lpstr>
      <vt:lpstr>      2022: SOLIDARIETÀ DELL'UE CON L'UCRAINA  </vt:lpstr>
      <vt:lpstr>      2022: ANNO EUROPEO DEI GIOVANI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Grazie!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KANUCHOVA Kristina (COMM)</cp:lastModifiedBy>
  <cp:revision>1537</cp:revision>
  <cp:lastPrinted>2019-09-03T09:29:06Z</cp:lastPrinted>
  <dcterms:created xsi:type="dcterms:W3CDTF">2018-11-12T13:20:47Z</dcterms:created>
  <dcterms:modified xsi:type="dcterms:W3CDTF">2023-03-03T11:04:33Z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2023-02-06T19:15:27Z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a7b91e15-d8d3-4cfb-a1ef-1a5f0104946c</vt:lpwstr>
  </property>
  <property fmtid="{D5CDD505-2E9C-101B-9397-08002B2CF9AE}" pid="8" name="MSIP_Label_6bd9ddd1-4d20-43f6-abfa-fc3c07406f94_ContentBits">
    <vt:lpwstr>0</vt:lpwstr>
  </property>
</Properties>
</file>