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98" r:id="rId2"/>
  </p:sldMasterIdLst>
  <p:notesMasterIdLst>
    <p:notesMasterId r:id="rId43"/>
  </p:notesMasterIdLst>
  <p:handoutMasterIdLst>
    <p:handoutMasterId r:id="rId44"/>
  </p:handoutMasterIdLst>
  <p:sldIdLst>
    <p:sldId id="327" r:id="rId3"/>
    <p:sldId id="423" r:id="rId4"/>
    <p:sldId id="347" r:id="rId5"/>
    <p:sldId id="294" r:id="rId6"/>
    <p:sldId id="396" r:id="rId7"/>
    <p:sldId id="354" r:id="rId8"/>
    <p:sldId id="355" r:id="rId9"/>
    <p:sldId id="356" r:id="rId10"/>
    <p:sldId id="357" r:id="rId11"/>
    <p:sldId id="417" r:id="rId12"/>
    <p:sldId id="416" r:id="rId13"/>
    <p:sldId id="348" r:id="rId14"/>
    <p:sldId id="346" r:id="rId15"/>
    <p:sldId id="410" r:id="rId16"/>
    <p:sldId id="398" r:id="rId17"/>
    <p:sldId id="300" r:id="rId18"/>
    <p:sldId id="413" r:id="rId19"/>
    <p:sldId id="314" r:id="rId20"/>
    <p:sldId id="428" r:id="rId21"/>
    <p:sldId id="349" r:id="rId22"/>
    <p:sldId id="425" r:id="rId23"/>
    <p:sldId id="406" r:id="rId24"/>
    <p:sldId id="407" r:id="rId25"/>
    <p:sldId id="408" r:id="rId26"/>
    <p:sldId id="426" r:id="rId27"/>
    <p:sldId id="431" r:id="rId28"/>
    <p:sldId id="409" r:id="rId29"/>
    <p:sldId id="334" r:id="rId30"/>
    <p:sldId id="350" r:id="rId31"/>
    <p:sldId id="384" r:id="rId32"/>
    <p:sldId id="390" r:id="rId33"/>
    <p:sldId id="385" r:id="rId34"/>
    <p:sldId id="352" r:id="rId35"/>
    <p:sldId id="339" r:id="rId36"/>
    <p:sldId id="393" r:id="rId37"/>
    <p:sldId id="395" r:id="rId38"/>
    <p:sldId id="394" r:id="rId39"/>
    <p:sldId id="342" r:id="rId40"/>
    <p:sldId id="343" r:id="rId41"/>
    <p:sldId id="430" r:id="rId42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ÍNDICE" id="{51FA4466-1705-B94D-BF4F-554C4F735700}">
          <p14:sldIdLst>
            <p14:sldId id="423"/>
            <p14:sldId id="347"/>
          </p14:sldIdLst>
        </p14:section>
        <p14:section name="O QUE É A EUR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O PROJETO EUROPEU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O QUE FAZ A UE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409"/>
            <p14:sldId id="334"/>
          </p14:sldIdLst>
        </p14:section>
        <p14:section name="COMO FUNCIONA A UE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</p14:sldIdLst>
        </p14:section>
        <p14:section name="COMO POSSO OBTER MAIS INFORMAÇÕES SOBRE A UE?" id="{4DEDCB1D-88D9-A345-A677-739D4EF1E4F1}">
          <p14:sldIdLst>
            <p14:sldId id="342"/>
          </p14:sldIdLst>
        </p14:section>
        <p14:section name="MANTÉM-TE EM CONTACTO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5962" autoAdjust="0"/>
  </p:normalViewPr>
  <p:slideViewPr>
    <p:cSldViewPr snapToGrid="0" snapToObjects="1">
      <p:cViewPr varScale="1">
        <p:scale>
          <a:sx n="47" d="100"/>
          <a:sy n="47" d="100"/>
        </p:scale>
        <p:origin x="15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pt-BR" sz="2800" b="1" dirty="0"/>
            <a:t>AS 24 LÍNGUAS OFICIAIS DA UE</a:t>
          </a:r>
          <a:endParaRPr lang="en-US" sz="2800" b="1" dirty="0"/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pt-PT" sz="1500" b="1" dirty="0"/>
            <a:t>eslavas: </a:t>
          </a:r>
          <a:r>
            <a:rPr lang="pt-PT" sz="1500" b="0" dirty="0"/>
            <a:t>búlgaro, checo, croata, polaco, eslovaco e esloveno.</a:t>
          </a:r>
          <a:endParaRPr lang="en-US" sz="1500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pt-PT" sz="1500" b="1" dirty="0"/>
            <a:t>germânicas: </a:t>
          </a:r>
          <a:r>
            <a:rPr lang="pt-PT" sz="1500" b="0" dirty="0"/>
            <a:t>dinamarquês, alemão, inglês, neerlandês e sueco.</a:t>
          </a:r>
          <a:endParaRPr lang="en-US" sz="1500" b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 custT="1"/>
      <dgm:spPr/>
      <dgm:t>
        <a:bodyPr/>
        <a:lstStyle/>
        <a:p>
          <a:r>
            <a:rPr lang="pt-PT" sz="1500" b="1" dirty="0"/>
            <a:t>românicas: </a:t>
          </a:r>
          <a:r>
            <a:rPr lang="pt-PT" sz="1500" b="0" dirty="0"/>
            <a:t>espanhol, francês, italiano, português e romeno.</a:t>
          </a:r>
          <a:endParaRPr lang="en-US" sz="1500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pt-PT" sz="1500" b="1" dirty="0"/>
            <a:t>outras: </a:t>
          </a:r>
          <a:r>
            <a:rPr lang="pt-PT" sz="1500" b="0" dirty="0"/>
            <a:t>estónio e finlandês, grego, irlandês, lituano e letão, húngaro, maltês.</a:t>
          </a:r>
          <a:endParaRPr lang="en-US" sz="1500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Y="-1408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reúne-se pelo menos quatro vezes por ano em Bruxelas (Bélgica) ou no Luxemburgo (Luxemburgo) para as cimeiras europeias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não adota a legislação da UE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representa os governos dos países da UE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reúne ministros dos países da UE para debaterem questões europeias (agricultura, negócios estrangeiros, justiça, etc.)</a:t>
          </a:r>
          <a:endParaRPr lang="en-IE" sz="1700" dirty="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toma decisões e aprova leis juntamente com o Parlamento Europeu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tem uma presidência rotativa; de seis em seis meses, há outro país da UE que assume a liderança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reúne-se em Bruxelas ou no Luxemburgo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representa os interesses comuns da UE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é composta por uma/um presidente e uma/um comissária/o de cada país da UE, responsável por um domínio específico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propõe novas leis e programas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é eleita pelo Parlamento por cinco anos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gere as políticas e o orçamento da UE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é a guardiã dos Tratados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está sediada em Bruxelas e no Luxemburgo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 dirty="0">
              <a:solidFill>
                <a:schemeClr val="tx1"/>
              </a:solidFill>
            </a:rPr>
            <a:t>supervisiona a legislação da UE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>
              <a:solidFill>
                <a:schemeClr val="tx1"/>
              </a:solidFill>
            </a:rPr>
            <a:t>assegura que os países da UE respeitam a legislação da UE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>
              <a:solidFill>
                <a:schemeClr val="tx1"/>
              </a:solidFill>
            </a:rPr>
            <a:t>aconselha os tribunais nacionais sobre a interpretação destas leis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>
              <a:solidFill>
                <a:schemeClr val="tx1"/>
              </a:solidFill>
            </a:rPr>
            <a:t>aplica coimas aos países que não respeitam a legislação da UE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>
              <a:solidFill>
                <a:schemeClr val="tx1"/>
              </a:solidFill>
            </a:rPr>
            <a:t>verifica se as leis respeitam os direitos fundamentais (por exemplo, a liberdade de expressão e a liberdade de imprensa)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>
              <a:solidFill>
                <a:schemeClr val="tx1"/>
              </a:solidFill>
            </a:rPr>
            <a:t>é composto por um juiz de cada país da UE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está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sediado</a:t>
          </a:r>
          <a:r>
            <a:rPr lang="en-US" sz="1700" b="0" dirty="0">
              <a:solidFill>
                <a:schemeClr val="tx1"/>
              </a:solidFill>
            </a:rPr>
            <a:t> no </a:t>
          </a:r>
          <a:r>
            <a:rPr lang="en-US" sz="1700" b="0" dirty="0" err="1">
              <a:solidFill>
                <a:schemeClr val="tx1"/>
              </a:solidFill>
            </a:rPr>
            <a:t>Luxemburgo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verifica se o orçamento da UE é utilizado corretamente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comunica casos de fraude, corrupção ou outras atividades ilegais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aconselha os decisores políticos da UE sobre a melhor forma de utilizar o orçamento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os seus membros são nomeados pelo Conselho para um mandato de seis anos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dirige a política económica e monetária da UE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gere a moeda europeia, o «euro»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é responsável pela estabilidade do euro e dos preços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fixa taxas de juro para a área do euro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trabalha com os bancos centrais nacionais dos países da UE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é composto por seis membros nomeados pelo Conselho, por um período de oito anos, que não pode ser renovado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está sediado em Frankfurt (Alemanha)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pt-PT" dirty="0"/>
            <a:t>Garantia para a Juventude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pt-PT" dirty="0"/>
            <a:t>Rede EURES</a:t>
          </a:r>
          <a:endParaRPr lang="en-US" dirty="0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pt-PT" dirty="0"/>
            <a:t>Corpo Europeu de Solidariedade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Descobre a UE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Cuidados de saúde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Direitos dos passageiros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en-US" b="0" dirty="0" err="1">
              <a:solidFill>
                <a:schemeClr val="bg1"/>
              </a:solidFill>
            </a:rPr>
            <a:t>Acesso</a:t>
          </a:r>
          <a:r>
            <a:rPr lang="en-US" b="0" dirty="0">
              <a:solidFill>
                <a:schemeClr val="bg1"/>
              </a:solidFill>
            </a:rPr>
            <a:t> a </a:t>
          </a:r>
          <a:r>
            <a:rPr lang="en-US" b="0" dirty="0" err="1">
              <a:solidFill>
                <a:schemeClr val="bg1"/>
              </a:solidFill>
            </a:rPr>
            <a:t>assinaturas</a:t>
          </a: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 err="1">
              <a:solidFill>
                <a:schemeClr val="bg1"/>
              </a:solidFill>
            </a:rPr>
            <a:t>digitais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b="0"/>
            <a:t>Itinerância (roaming) gratuita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 dirty="0"/>
            <a:t>A UE no </a:t>
          </a:r>
          <a:r>
            <a:rPr lang="en-US" sz="1600" b="0" dirty="0" err="1"/>
            <a:t>mundo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err="1"/>
            <a:t>Participação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pt-BR" sz="1600" b="0">
              <a:solidFill>
                <a:schemeClr val="bg1"/>
              </a:solidFill>
            </a:rPr>
            <a:t>Direitos e segurança dos consumidores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/>
            <a:t>Projetos financiados pela UE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 dirty="0" err="1"/>
            <a:t>Proteção</a:t>
          </a:r>
          <a:r>
            <a:rPr lang="en-US" sz="1600" b="0" dirty="0"/>
            <a:t> do </a:t>
          </a:r>
          <a:r>
            <a:rPr lang="en-US" sz="1600" b="0" dirty="0" err="1"/>
            <a:t>ambiente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b="0">
              <a:solidFill>
                <a:schemeClr val="bg1"/>
              </a:solidFill>
            </a:rPr>
            <a:t>Pacto ecológico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Digitalização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Igualdade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 err="1"/>
            <a:t>Ano</a:t>
          </a:r>
          <a:r>
            <a:rPr lang="en-US" sz="3200" dirty="0"/>
            <a:t> </a:t>
          </a:r>
          <a:r>
            <a:rPr lang="en-US" sz="3200" dirty="0" err="1"/>
            <a:t>Europeu</a:t>
          </a:r>
          <a:r>
            <a:rPr lang="en-US" sz="3200" dirty="0"/>
            <a:t> da </a:t>
          </a:r>
          <a:r>
            <a:rPr lang="en-US" sz="3200" dirty="0" err="1"/>
            <a:t>Juventude</a:t>
          </a:r>
          <a:endParaRPr lang="en-US" sz="32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0" presStyleCnt="1">
        <dgm:presLayoutVars>
          <dgm:bulletEnabled val="1"/>
        </dgm:presLayoutVars>
      </dgm:prSet>
      <dgm:spPr/>
    </dgm:pt>
  </dgm:ptLst>
  <dgm:cxnLst>
    <dgm:cxn modelId="{1C71304F-1CCD-430C-861A-747DAFD5A8EB}" srcId="{3A04A2F7-FB45-4A17-9103-CCCC924B63C3}" destId="{1E9A1875-DAE9-49B5-A8B4-FC8FFF235A9A}" srcOrd="0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4CFE859C-5655-4732-8048-FFCCCC816A08}" type="presParOf" srcId="{D1130244-D42B-4FBD-A513-9F38156E3AF5}" destId="{168BFE9B-E750-44F4-BE65-B3E1BECFF76E}" srcOrd="0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é a voz dos cidadãos da Europa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tem deputados de todos os países da UE, eleitos diretamente pelos cidadãos de cinco em cinco anos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>
              <a:solidFill>
                <a:schemeClr val="tx1"/>
              </a:solidFill>
            </a:rPr>
            <a:t>discute novas leis propostas pela Comissão Europeia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>
              <a:solidFill>
                <a:schemeClr val="tx1"/>
              </a:solidFill>
            </a:rPr>
            <a:t>altera (se necessário) e decide essas leis em conjunto com o Conselho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>
              <a:solidFill>
                <a:schemeClr val="tx1"/>
              </a:solidFill>
            </a:rPr>
            <a:t>elege a/o Presidente da Comissão da União Europeia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>
              <a:solidFill>
                <a:schemeClr val="tx1"/>
              </a:solidFill>
            </a:rPr>
            <a:t>aprova o orçamento da UE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realiza pelo menos seis sessões plenárias por ano em Bruxelas (Bélgica) e 12 em Estrasburgo (França)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reúne os Chefes de Estado ou de Governo de cada país da UE</a:t>
          </a:r>
          <a:endParaRPr lang="en-IE" sz="1800" b="0" dirty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define as principais prioridades e orientações políticas da UE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51587" y="1484691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AS 24 LÍNGUAS OFICIAIS DA UE</a:t>
          </a:r>
          <a:endParaRPr lang="en-US" sz="2800" b="1" kern="1200" dirty="0"/>
        </a:p>
      </dsp:txBody>
      <dsp:txXfrm>
        <a:off x="3571172" y="1897763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b="1" kern="1200" dirty="0"/>
            <a:t>eslavas: </a:t>
          </a:r>
          <a:r>
            <a:rPr lang="pt-PT" sz="1500" b="0" kern="1200" dirty="0"/>
            <a:t>búlgaro, checo, croata, polaco, eslovaco e esloveno.</a:t>
          </a:r>
          <a:endParaRPr lang="en-US" sz="15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b="1" kern="1200" dirty="0"/>
            <a:t>germânicas: </a:t>
          </a:r>
          <a:r>
            <a:rPr lang="pt-PT" sz="1500" b="0" kern="1200" dirty="0"/>
            <a:t>dinamarquês, alemão, inglês, neerlandês e sueco.</a:t>
          </a:r>
          <a:endParaRPr lang="en-US" sz="15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b="1" kern="1200" dirty="0"/>
            <a:t>românicas: </a:t>
          </a:r>
          <a:r>
            <a:rPr lang="pt-PT" sz="1500" b="0" kern="1200" dirty="0"/>
            <a:t>espanhol, francês, italiano, português e romeno.</a:t>
          </a:r>
          <a:endParaRPr lang="en-US" sz="15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b="1" kern="1200" dirty="0"/>
            <a:t>outras: </a:t>
          </a:r>
          <a:r>
            <a:rPr lang="pt-PT" sz="1500" b="0" kern="1200" dirty="0"/>
            <a:t>estónio e finlandês, grego, irlandês, lituano e letão, húngaro, maltês.</a:t>
          </a:r>
          <a:endParaRPr lang="en-US" sz="15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2303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não adota a legislação da 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062" y="60062"/>
        <a:ext cx="3965289" cy="1110252"/>
      </dsp:txXfrm>
    </dsp:sp>
    <dsp:sp modelId="{65BBAF80-F255-434B-ABEE-1099CF7F1D78}">
      <dsp:nvSpPr>
        <dsp:cNvPr id="0" name=""/>
        <dsp:cNvSpPr/>
      </dsp:nvSpPr>
      <dsp:spPr>
        <a:xfrm>
          <a:off x="0" y="1421723"/>
          <a:ext cx="4085413" cy="129962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reúne-se pelo menos quatro vezes por ano em Bruxelas (Bélgica) ou no Luxemburgo (Luxemburgo) para as cimeiras europeias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3442" y="1485165"/>
        <a:ext cx="3958529" cy="11727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representa os governos dos países da 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53671"/>
        <a:ext cx="3790292" cy="992114"/>
      </dsp:txXfrm>
    </dsp:sp>
    <dsp:sp modelId="{0573FA43-24D1-4D72-85C2-86103A7FCEF0}">
      <dsp:nvSpPr>
        <dsp:cNvPr id="0" name=""/>
        <dsp:cNvSpPr/>
      </dsp:nvSpPr>
      <dsp:spPr>
        <a:xfrm>
          <a:off x="0" y="1116038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reúne ministros dos países da UE para debaterem questões europeias (agricultura, negócios estrangeiros, justiça, etc.)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1169709"/>
        <a:ext cx="3790292" cy="992114"/>
      </dsp:txXfrm>
    </dsp:sp>
    <dsp:sp modelId="{050DFA99-827A-4EA5-8157-94CD9436E216}">
      <dsp:nvSpPr>
        <dsp:cNvPr id="0" name=""/>
        <dsp:cNvSpPr/>
      </dsp:nvSpPr>
      <dsp:spPr>
        <a:xfrm>
          <a:off x="0" y="2229881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toma decisões e aprova leis juntamente com o Parlamento Europeu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2283552"/>
        <a:ext cx="3790292" cy="992114"/>
      </dsp:txXfrm>
    </dsp:sp>
    <dsp:sp modelId="{4F8DE995-AA6F-4DFE-8486-B480892B9757}">
      <dsp:nvSpPr>
        <dsp:cNvPr id="0" name=""/>
        <dsp:cNvSpPr/>
      </dsp:nvSpPr>
      <dsp:spPr>
        <a:xfrm>
          <a:off x="0" y="3343723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tem uma presidência rotativa; de seis em seis meses, há outro país da UE que assume a liderança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3397394"/>
        <a:ext cx="3790292" cy="992114"/>
      </dsp:txXfrm>
    </dsp:sp>
    <dsp:sp modelId="{C7565D90-15C1-4236-9AEC-41345840738B}">
      <dsp:nvSpPr>
        <dsp:cNvPr id="0" name=""/>
        <dsp:cNvSpPr/>
      </dsp:nvSpPr>
      <dsp:spPr>
        <a:xfrm>
          <a:off x="0" y="4457566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reúne-se em Bruxelas ou no Luxemburgo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4511237"/>
        <a:ext cx="3790292" cy="9921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387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representa os interesses comuns da 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626"/>
        <a:ext cx="3916402" cy="706855"/>
      </dsp:txXfrm>
    </dsp:sp>
    <dsp:sp modelId="{08F48461-68D3-4A76-AAB9-A6AAE6BA7FA1}">
      <dsp:nvSpPr>
        <dsp:cNvPr id="0" name=""/>
        <dsp:cNvSpPr/>
      </dsp:nvSpPr>
      <dsp:spPr>
        <a:xfrm>
          <a:off x="0" y="799938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é composta por uma/um presidente e uma/um comissária/o de cada país da UE, responsável por um domínio específico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838177"/>
        <a:ext cx="3916402" cy="706855"/>
      </dsp:txXfrm>
    </dsp:sp>
    <dsp:sp modelId="{346E50CA-F6B7-41F2-8D8A-4D6332E5C97D}">
      <dsp:nvSpPr>
        <dsp:cNvPr id="0" name=""/>
        <dsp:cNvSpPr/>
      </dsp:nvSpPr>
      <dsp:spPr>
        <a:xfrm>
          <a:off x="0" y="1597489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propõe novas leis e programas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1635728"/>
        <a:ext cx="3916402" cy="706855"/>
      </dsp:txXfrm>
    </dsp:sp>
    <dsp:sp modelId="{D37E5F20-5237-4726-B7B8-CA56F9306539}">
      <dsp:nvSpPr>
        <dsp:cNvPr id="0" name=""/>
        <dsp:cNvSpPr/>
      </dsp:nvSpPr>
      <dsp:spPr>
        <a:xfrm>
          <a:off x="0" y="2395040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é eleita pelo Parlamento por cinco anos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2433279"/>
        <a:ext cx="3916402" cy="706855"/>
      </dsp:txXfrm>
    </dsp:sp>
    <dsp:sp modelId="{5F4BB77E-160B-4FD3-9D8A-5F48DEBD3967}">
      <dsp:nvSpPr>
        <dsp:cNvPr id="0" name=""/>
        <dsp:cNvSpPr/>
      </dsp:nvSpPr>
      <dsp:spPr>
        <a:xfrm>
          <a:off x="0" y="319259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gere as políticas e o orçamento da 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3230830"/>
        <a:ext cx="3916402" cy="706855"/>
      </dsp:txXfrm>
    </dsp:sp>
    <dsp:sp modelId="{EF5BC60A-1813-445C-97E0-C76B6CBACB4C}">
      <dsp:nvSpPr>
        <dsp:cNvPr id="0" name=""/>
        <dsp:cNvSpPr/>
      </dsp:nvSpPr>
      <dsp:spPr>
        <a:xfrm>
          <a:off x="0" y="399014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é a guardiã dos Tratados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28380"/>
        <a:ext cx="3916402" cy="706855"/>
      </dsp:txXfrm>
    </dsp:sp>
    <dsp:sp modelId="{8BFCEDFB-DD43-4B25-BA9B-809ED4B7C8C6}">
      <dsp:nvSpPr>
        <dsp:cNvPr id="0" name=""/>
        <dsp:cNvSpPr/>
      </dsp:nvSpPr>
      <dsp:spPr>
        <a:xfrm>
          <a:off x="0" y="4787692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está sediada em Bruxelas e no Luxemburgo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825931"/>
        <a:ext cx="3916402" cy="70685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1153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 dirty="0">
              <a:solidFill>
                <a:schemeClr val="tx1"/>
              </a:solidFill>
            </a:rPr>
            <a:t>supervisiona a legislação da 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9061"/>
        <a:ext cx="4305105" cy="700734"/>
      </dsp:txXfrm>
    </dsp:sp>
    <dsp:sp modelId="{76251A12-CCF7-4C47-8263-EFA408C3CF50}">
      <dsp:nvSpPr>
        <dsp:cNvPr id="0" name=""/>
        <dsp:cNvSpPr/>
      </dsp:nvSpPr>
      <dsp:spPr>
        <a:xfrm>
          <a:off x="0" y="791962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>
              <a:solidFill>
                <a:schemeClr val="tx1"/>
              </a:solidFill>
            </a:rPr>
            <a:t>assegura que os países da UE respeitam a legislação da 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829870"/>
        <a:ext cx="4305105" cy="700734"/>
      </dsp:txXfrm>
    </dsp:sp>
    <dsp:sp modelId="{CF2A7349-FD6F-4252-85AD-61C5186BA692}">
      <dsp:nvSpPr>
        <dsp:cNvPr id="0" name=""/>
        <dsp:cNvSpPr/>
      </dsp:nvSpPr>
      <dsp:spPr>
        <a:xfrm>
          <a:off x="0" y="1582772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>
              <a:solidFill>
                <a:schemeClr val="tx1"/>
              </a:solidFill>
            </a:rPr>
            <a:t>aconselha os tribunais nacionais sobre a interpretação destas leis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1620680"/>
        <a:ext cx="4305105" cy="700734"/>
      </dsp:txXfrm>
    </dsp:sp>
    <dsp:sp modelId="{38D475D4-539D-4596-9BBC-8AE7671242F2}">
      <dsp:nvSpPr>
        <dsp:cNvPr id="0" name=""/>
        <dsp:cNvSpPr/>
      </dsp:nvSpPr>
      <dsp:spPr>
        <a:xfrm>
          <a:off x="0" y="237358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>
              <a:solidFill>
                <a:schemeClr val="tx1"/>
              </a:solidFill>
            </a:rPr>
            <a:t>aplica coimas aos países que não respeitam a legislação da 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2411489"/>
        <a:ext cx="4305105" cy="700734"/>
      </dsp:txXfrm>
    </dsp:sp>
    <dsp:sp modelId="{1A46EE3F-EBAE-49BA-B7F2-D3D3A3B2D42A}">
      <dsp:nvSpPr>
        <dsp:cNvPr id="0" name=""/>
        <dsp:cNvSpPr/>
      </dsp:nvSpPr>
      <dsp:spPr>
        <a:xfrm>
          <a:off x="0" y="316439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>
              <a:solidFill>
                <a:schemeClr val="tx1"/>
              </a:solidFill>
            </a:rPr>
            <a:t>verifica se as leis respeitam os direitos fundamentais (por exemplo, a liberdade de expressão e a liberdade de imprensa)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202299"/>
        <a:ext cx="4305105" cy="700734"/>
      </dsp:txXfrm>
    </dsp:sp>
    <dsp:sp modelId="{5C025595-DB12-4375-8957-7A2E9C9E3075}">
      <dsp:nvSpPr>
        <dsp:cNvPr id="0" name=""/>
        <dsp:cNvSpPr/>
      </dsp:nvSpPr>
      <dsp:spPr>
        <a:xfrm>
          <a:off x="0" y="395520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>
              <a:solidFill>
                <a:schemeClr val="tx1"/>
              </a:solidFill>
            </a:rPr>
            <a:t>é composto por um juiz de cada país da 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993109"/>
        <a:ext cx="4305105" cy="700734"/>
      </dsp:txXfrm>
    </dsp:sp>
    <dsp:sp modelId="{E336DEEA-8F31-45DB-B883-3F3802818CA2}">
      <dsp:nvSpPr>
        <dsp:cNvPr id="0" name=""/>
        <dsp:cNvSpPr/>
      </dsp:nvSpPr>
      <dsp:spPr>
        <a:xfrm>
          <a:off x="0" y="4746010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está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sediado</a:t>
          </a:r>
          <a:r>
            <a:rPr lang="en-US" sz="1700" b="0" kern="1200" dirty="0">
              <a:solidFill>
                <a:schemeClr val="tx1"/>
              </a:solidFill>
            </a:rPr>
            <a:t> no </a:t>
          </a:r>
          <a:r>
            <a:rPr lang="en-US" sz="1700" b="0" kern="1200" dirty="0" err="1">
              <a:solidFill>
                <a:schemeClr val="tx1"/>
              </a:solidFill>
            </a:rPr>
            <a:t>Luxemburgo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4783918"/>
        <a:ext cx="4305105" cy="7007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verifica se o orçamento da UE é utilizado corretamente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comunica casos de fraude, corrupção ou outras atividades ilegais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115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aconselha os decisores políticos da UE sobre a melhor forma de utilizar o orçamento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55720"/>
        <a:ext cx="4182647" cy="898460"/>
      </dsp:txXfrm>
    </dsp:sp>
    <dsp:sp modelId="{F0EC1485-D59A-4587-BBA3-A5E170B387A4}">
      <dsp:nvSpPr>
        <dsp:cNvPr id="0" name=""/>
        <dsp:cNvSpPr/>
      </dsp:nvSpPr>
      <dsp:spPr>
        <a:xfrm>
          <a:off x="0" y="1069026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os seus membros são nomeados pelo Conselho para um mandato de seis anos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1117631"/>
        <a:ext cx="4182647" cy="8984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971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dirige a política económica e monetária da 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38226"/>
        <a:ext cx="4037420" cy="688666"/>
      </dsp:txXfrm>
    </dsp:sp>
    <dsp:sp modelId="{96B08EC4-E184-402A-B8AE-06B1F3D1D569}">
      <dsp:nvSpPr>
        <dsp:cNvPr id="0" name=""/>
        <dsp:cNvSpPr/>
      </dsp:nvSpPr>
      <dsp:spPr>
        <a:xfrm>
          <a:off x="0" y="778153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gere a moeda europeia, o «euro»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815408"/>
        <a:ext cx="4037420" cy="688666"/>
      </dsp:txXfrm>
    </dsp:sp>
    <dsp:sp modelId="{47FE0501-D40E-47EC-9E41-423B2E236FAA}">
      <dsp:nvSpPr>
        <dsp:cNvPr id="0" name=""/>
        <dsp:cNvSpPr/>
      </dsp:nvSpPr>
      <dsp:spPr>
        <a:xfrm>
          <a:off x="0" y="1555336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é responsável pela estabilidade do euro e dos preços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1592591"/>
        <a:ext cx="4037420" cy="688666"/>
      </dsp:txXfrm>
    </dsp:sp>
    <dsp:sp modelId="{68522F37-124D-4507-9DE5-1B75C78B6420}">
      <dsp:nvSpPr>
        <dsp:cNvPr id="0" name=""/>
        <dsp:cNvSpPr/>
      </dsp:nvSpPr>
      <dsp:spPr>
        <a:xfrm>
          <a:off x="0" y="2332519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fixa taxas de juro para a área do euro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2369774"/>
        <a:ext cx="4037420" cy="688666"/>
      </dsp:txXfrm>
    </dsp:sp>
    <dsp:sp modelId="{6EE063DE-7F51-4108-9284-6ADD12F54A5A}">
      <dsp:nvSpPr>
        <dsp:cNvPr id="0" name=""/>
        <dsp:cNvSpPr/>
      </dsp:nvSpPr>
      <dsp:spPr>
        <a:xfrm>
          <a:off x="0" y="3109701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trabalha com os bancos centrais nacionais dos países da 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3146956"/>
        <a:ext cx="4037420" cy="688666"/>
      </dsp:txXfrm>
    </dsp:sp>
    <dsp:sp modelId="{9CF11A85-D206-4F40-B8C3-898189EA253A}">
      <dsp:nvSpPr>
        <dsp:cNvPr id="0" name=""/>
        <dsp:cNvSpPr/>
      </dsp:nvSpPr>
      <dsp:spPr>
        <a:xfrm>
          <a:off x="0" y="3886884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é composto por seis membros nomeados pelo Conselho, por um período de oito anos, que não pode ser renovado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3924139"/>
        <a:ext cx="4037420" cy="688666"/>
      </dsp:txXfrm>
    </dsp:sp>
    <dsp:sp modelId="{EB4B9D14-D3E8-449B-95FA-9A5E38DB987B}">
      <dsp:nvSpPr>
        <dsp:cNvPr id="0" name=""/>
        <dsp:cNvSpPr/>
      </dsp:nvSpPr>
      <dsp:spPr>
        <a:xfrm>
          <a:off x="0" y="4664067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está sediado em Frankfurt (Alemanha)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4701322"/>
        <a:ext cx="4037420" cy="688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PT" sz="1700" kern="1200" dirty="0"/>
            <a:t>Garantia para a Juventude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PT" sz="1700" kern="1200" dirty="0"/>
            <a:t>Rede EURES</a:t>
          </a:r>
          <a:endParaRPr lang="en-US" sz="1700" kern="1200" dirty="0"/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PT" sz="1700" kern="1200" dirty="0"/>
            <a:t>Corpo Europeu de Solidariedade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>
              <a:solidFill>
                <a:schemeClr val="bg1"/>
              </a:solidFill>
            </a:rPr>
            <a:t>Descobre a UE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/>
            <a:t>Itinerância (roaming) gratuita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Cuidados de saúde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Direitos dos passageiros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 dirty="0" err="1">
              <a:solidFill>
                <a:schemeClr val="bg1"/>
              </a:solidFill>
            </a:rPr>
            <a:t>Acesso</a:t>
          </a:r>
          <a:r>
            <a:rPr lang="en-US" sz="1400" b="0" kern="1200" dirty="0">
              <a:solidFill>
                <a:schemeClr val="bg1"/>
              </a:solidFill>
            </a:rPr>
            <a:t> a </a:t>
          </a:r>
          <a:r>
            <a:rPr lang="en-US" sz="1400" b="0" kern="1200" dirty="0" err="1">
              <a:solidFill>
                <a:schemeClr val="bg1"/>
              </a:solidFill>
            </a:rPr>
            <a:t>assinaturas</a:t>
          </a:r>
          <a:r>
            <a:rPr lang="en-US" sz="1400" b="0" kern="1200" dirty="0">
              <a:solidFill>
                <a:schemeClr val="bg1"/>
              </a:solidFill>
            </a:rPr>
            <a:t> </a:t>
          </a:r>
          <a:r>
            <a:rPr lang="en-US" sz="1400" b="0" kern="1200" dirty="0" err="1">
              <a:solidFill>
                <a:schemeClr val="bg1"/>
              </a:solidFill>
            </a:rPr>
            <a:t>digitais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 dirty="0" err="1"/>
            <a:t>Participação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 dirty="0" err="1"/>
            <a:t>Proteção</a:t>
          </a:r>
          <a:r>
            <a:rPr lang="en-US" sz="1600" b="0" kern="1200" dirty="0"/>
            <a:t> do </a:t>
          </a:r>
          <a:r>
            <a:rPr lang="en-US" sz="1600" b="0" kern="1200" dirty="0" err="1"/>
            <a:t>ambiente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BR" sz="1600" b="0" kern="1200">
              <a:solidFill>
                <a:schemeClr val="bg1"/>
              </a:solidFill>
            </a:rPr>
            <a:t>Direitos e segurança dos consumidores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/>
            <a:t>Projetos financiados pela UE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 dirty="0"/>
            <a:t>A UE no </a:t>
          </a:r>
          <a:r>
            <a:rPr lang="en-US" sz="1600" b="0" kern="1200" dirty="0" err="1"/>
            <a:t>mundo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>
              <a:solidFill>
                <a:schemeClr val="bg1"/>
              </a:solidFill>
            </a:rPr>
            <a:t>Pacto ecológico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Digitalização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Igualdade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57D7-D4C9-4306-8074-DCCA03870486}">
      <dsp:nvSpPr>
        <dsp:cNvPr id="0" name=""/>
        <dsp:cNvSpPr/>
      </dsp:nvSpPr>
      <dsp:spPr>
        <a:xfrm>
          <a:off x="713582" y="0"/>
          <a:ext cx="6071961" cy="4487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1940894" y="3673551"/>
          <a:ext cx="5232222" cy="125739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 err="1"/>
            <a:t>Ano</a:t>
          </a:r>
          <a:r>
            <a:rPr lang="en-US" sz="3200" kern="1200" dirty="0"/>
            <a:t> </a:t>
          </a:r>
          <a:r>
            <a:rPr lang="en-US" sz="3200" kern="1200" dirty="0" err="1"/>
            <a:t>Europeu</a:t>
          </a:r>
          <a:r>
            <a:rPr lang="en-US" sz="3200" kern="1200" dirty="0"/>
            <a:t> da </a:t>
          </a:r>
          <a:r>
            <a:rPr lang="en-US" sz="3200" kern="1200" dirty="0" err="1"/>
            <a:t>Juventude</a:t>
          </a:r>
          <a:endParaRPr lang="en-US" sz="3200" kern="1200" dirty="0"/>
        </a:p>
      </dsp:txBody>
      <dsp:txXfrm>
        <a:off x="1940894" y="3673551"/>
        <a:ext cx="5232222" cy="12573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656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é a voz dos cidadãos da Europa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39562"/>
        <a:ext cx="4613612" cy="719178"/>
      </dsp:txXfrm>
    </dsp:sp>
    <dsp:sp modelId="{4FE1037A-DEA2-4953-80B1-C4AB23FF5CB3}">
      <dsp:nvSpPr>
        <dsp:cNvPr id="0" name=""/>
        <dsp:cNvSpPr/>
      </dsp:nvSpPr>
      <dsp:spPr>
        <a:xfrm>
          <a:off x="0" y="809149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tem deputados de todos os países da UE, eleitos diretamente pelos cidadãos de cinco em cinco anos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848055"/>
        <a:ext cx="4613612" cy="719178"/>
      </dsp:txXfrm>
    </dsp:sp>
    <dsp:sp modelId="{07C6446F-ECCD-4CA1-8344-080591932ED6}">
      <dsp:nvSpPr>
        <dsp:cNvPr id="0" name=""/>
        <dsp:cNvSpPr/>
      </dsp:nvSpPr>
      <dsp:spPr>
        <a:xfrm>
          <a:off x="0" y="1617643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>
              <a:solidFill>
                <a:schemeClr val="tx1"/>
              </a:solidFill>
            </a:rPr>
            <a:t>discute novas leis propostas pela Comissão Europeia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1656549"/>
        <a:ext cx="4613612" cy="719178"/>
      </dsp:txXfrm>
    </dsp:sp>
    <dsp:sp modelId="{715891AF-FC43-40E9-9BA1-84AAEC706364}">
      <dsp:nvSpPr>
        <dsp:cNvPr id="0" name=""/>
        <dsp:cNvSpPr/>
      </dsp:nvSpPr>
      <dsp:spPr>
        <a:xfrm>
          <a:off x="0" y="2426136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>
              <a:solidFill>
                <a:schemeClr val="tx1"/>
              </a:solidFill>
            </a:rPr>
            <a:t>altera (se necessário) e decide essas leis em conjunto com o Conselho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2465042"/>
        <a:ext cx="4613612" cy="719178"/>
      </dsp:txXfrm>
    </dsp:sp>
    <dsp:sp modelId="{1BA08AB3-DFE7-4294-97EA-0DE79AB5366F}">
      <dsp:nvSpPr>
        <dsp:cNvPr id="0" name=""/>
        <dsp:cNvSpPr/>
      </dsp:nvSpPr>
      <dsp:spPr>
        <a:xfrm>
          <a:off x="0" y="3234629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>
              <a:solidFill>
                <a:schemeClr val="tx1"/>
              </a:solidFill>
            </a:rPr>
            <a:t>elege a/o Presidente da Comissão da União Europeia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3273535"/>
        <a:ext cx="4613612" cy="719178"/>
      </dsp:txXfrm>
    </dsp:sp>
    <dsp:sp modelId="{C9254F1F-409A-4C00-BAEE-417CE0DBBEC0}">
      <dsp:nvSpPr>
        <dsp:cNvPr id="0" name=""/>
        <dsp:cNvSpPr/>
      </dsp:nvSpPr>
      <dsp:spPr>
        <a:xfrm>
          <a:off x="0" y="4043123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>
              <a:solidFill>
                <a:schemeClr val="tx1"/>
              </a:solidFill>
            </a:rPr>
            <a:t>aprova o orçamento da 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4082029"/>
        <a:ext cx="4613612" cy="719178"/>
      </dsp:txXfrm>
    </dsp:sp>
    <dsp:sp modelId="{394A40C5-2767-41BB-851C-AE743E22805B}">
      <dsp:nvSpPr>
        <dsp:cNvPr id="0" name=""/>
        <dsp:cNvSpPr/>
      </dsp:nvSpPr>
      <dsp:spPr>
        <a:xfrm>
          <a:off x="0" y="4851616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realiza pelo menos seis sessões plenárias por ano em Bruxelas (Bélgica) e 12 em Estrasburgo (França)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8906" y="4890522"/>
        <a:ext cx="4613612" cy="7191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reúne os Chefes de Estado ou de Governo de cada país da 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define as principais prioridades e orientações políticas da 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p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rV69JX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gv87h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wC93kF" TargetMode="External"/><Relationship Id="rId5" Type="http://schemas.openxmlformats.org/officeDocument/2006/relationships/hyperlink" Target="https://europa.eu/!Qg69NV" TargetMode="External"/><Relationship Id="rId4" Type="http://schemas.openxmlformats.org/officeDocument/2006/relationships/hyperlink" Target="https://cinea.ec.europa.eu/life/life-european-countries_en" TargetMode="External"/><Relationship Id="rId9" Type="http://schemas.openxmlformats.org/officeDocument/2006/relationships/hyperlink" Target="https://europa.eu/!Pw88qb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pt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pt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União Europeia tem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 línguas oficiais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Búlgaro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Croata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Dinamarquês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Neerlandês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Estónio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Alemão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Grego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Húngaro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Italiano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Letão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Lituano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Polaco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Português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Romeno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Eslovaco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Esloveno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Espanhol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Sueco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Falas outra língua da UE além da tua língua materna?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Consegues reconhecer como se diz «obrigado» noutras línguas da UE?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União Europeia tem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línguas oficiais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diferentes famílias linguísticas: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Línguas germânicas: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dinamarquês, alemão, inglês, neerlandês e sueco.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Línguas românicas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espanhol, francês, italiano, português e romeno.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Línguas eslavas: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búlgaro, checo, croata, polaco, eslovaco e esloveno.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Línguas da UE que não fazem parte destas três famílias: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estónio e finlandês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grego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lituano e letão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húngaro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União Europeia foi criada para pôr fim às frequentes guerras sangrentas entre países vizinhos, que culminaram na Segunda Guerra Mundial.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de 1950, a Comunidade Europeia do Carvão e do Aço lançou as bases de uma união económica e política, para garantir uma paz duradoura.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 fundadores da União Europeia: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Bélgica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Alemanha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Luxemburgo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 Baixos</a:t>
            </a:r>
            <a:endParaRPr lang="en-IE" sz="1200" b="0" i="0" u="none" strike="noStrike" kern="1200" noProof="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nações europeias nem sempre conviveram em paz. Ao longo dos séculos travaram muitas guerras.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 no século XX, houve duas guerras mundiais: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1914-1918, Primeira Guerra Mundial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1939-1945, Segunda Guerra Mundial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Apesar de existirem, por vezes, divergências entre os países da UE, os princípios fundamentais que a sustentam mantêm-se intactos há 70 anos. Impedir conflitos futuros foi um dos objetivos que levaram à criação da União Europeia.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2012, graças ao seu trabalho incansável em prol da paz, da democracia e dos direitos humanos na Europa e no mundo, a União Europeia recebeu o Prémio Nobel da Paz.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 etapas na criação da União Europeia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 1945 e 1950, um grupo de políticos europeus, entre os quais Robert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Simone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Monnet,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Gaspari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Konrad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Adenauer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iniciou o processo de criação da União Europeia em que atualmente vivemos.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em 9 de maio, Robert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(então ministro dos Negócios Estrangeiros da França) propôs que a produção de carvão e aço — as matérias-primas utilizadas na preparação para a guerra — fosse gerida em conjunto, para que nenhum país pudesse secretamente armar-se contra os outros. Uma das suas citações mais famosas é a seguinte: «A Europa não se fará de uma só vez, nem de acordo com um plano único. Far-se-á através de realizações concretas que criarão, antes de mais, uma solidariedade de facto.»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– Criação da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 Europeia do Carvão e do Aço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Bélgica, a França, a Alemanha, a Itália, o Luxemburgo e os Países Baixos acordaram na união das suas indústrias do carvão e do aço.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Tratado de Roma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os seis países fundadores decidiram alargar a sua cooperação a outros setores económicos e criaram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 Económica Europeia (CEE)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 Europeia da Energia Atómica (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Euratom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Tratado de Maastricht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ao longo dos anos, mais países aderiram à comunidade e o Tratado de Maastricht marcou o início da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 Europeia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 como hoje a conhecemos: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união política e económica;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controlos nas fronteiras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os países que fazem parte do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espaço Schengen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uma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moeda única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os países que adotaram o euro.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Mercado Único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criado para assegurar a livre circulação de mercadorias, serviços, capital e pessoas na UE. Ao eliminar as barreiras técnicas, jurídicas e burocráticas, a UE permitiu aos cidadãos e às empresas fazer comércio e negócios livremente em toda a UE. </a:t>
            </a:r>
            <a:b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além dos 27 países da UE,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Islândia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Listenstaine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Noruega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Suíça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fazem parte do Mercado Único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Acordo de Schengen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suprimiu todos os controlos nas fronteiras entre os sete países que o assinaram.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tornou-se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moeda legal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12 países da 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 – Ocorreu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 expansão da União Europeia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termos de território, número de Estados e população. Dez novos países aderiram à UE: Chéquia, Chipre, Eslováquia, Eslovénia, Estónia, Hungria, Letónia, Lituânia, Malta e Polónia. Este alargamento marcou a reunificação da Europa, após a sua divisão durante meio século através da Cortina de Ferro e da Guerra Fria.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Tratado de Lisboa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introduziu uma nova estrutura que confere à UE um papel mais forte no mundo e dá mais valor à voz dos cidadãos e dos governos nacionais.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um pacote de recuperação económica para apoiar os países da UE afetados pela pandemia de COVID-19. 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visa tornar a Europa mais forte, transformar as economias e sociedades da UE e conceber uma Europa ao serviço de todos.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longo dos anos, mais países foram aderindo ao projeto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espaço Schengen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criado em 1995 para que os países da UE deixassem de ter controlos nas suas fronteiras.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cidadãos da UE podem circular livremente neste espaço. O espaço Schengen reúne 23 países da UE (Alemanha, Áustria, Bélgica, Chéquia, </a:t>
            </a:r>
            <a:r>
              <a:rPr lang="fr-BE" sz="1200" b="0" dirty="0" err="1">
                <a:solidFill>
                  <a:prstClr val="black"/>
                </a:solidFill>
              </a:rPr>
              <a:t>Croácia</a:t>
            </a:r>
            <a:r>
              <a:rPr lang="fr-BE" sz="1200" b="0" dirty="0">
                <a:solidFill>
                  <a:prstClr val="black"/>
                </a:solidFill>
              </a:rPr>
              <a:t>,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Dinamarca, Eslováquia, Eslovénia, Espanha, Estónia, Finlândia, França, Grécia, Hungria, Itália, Letónia, Lituânia, Luxemburgo, Malta, Países Baixos, Polónia, Portugal, Suécia) e quatro países terceiros (Islândia, Listenstaine, Noruega e Suíça).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euro substituiu as antigas moedas nacionais e é atualmente utilizado por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países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27 países da UE: Áustria, Alemanha, Bélgica, Chipre, </a:t>
            </a:r>
            <a:r>
              <a:rPr lang="fr-BE" sz="1200" b="0" dirty="0" err="1">
                <a:solidFill>
                  <a:prstClr val="black"/>
                </a:solidFill>
              </a:rPr>
              <a:t>Croácia</a:t>
            </a:r>
            <a:r>
              <a:rPr lang="fr-BE" sz="1200" b="0">
                <a:solidFill>
                  <a:prstClr val="black"/>
                </a:solidFill>
              </a:rPr>
              <a:t>, 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Eslováquia, Eslovénia, Estónia, Finlândia, França, Grécia, Irlanda, Itália, Letónia, Lituânia, Luxemburgo, Malta, Países Baixos, Portugal.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Garantia para a Juventude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visa ajudar os jovens a prosseguirem os seus estudos ou a aumentarem as suas possibilidades de encontrar emprego, formando-os nas competências de que os empregadores necessitam.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portal de emprego EURES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ajudar-te quando começares a procurar um emprego, um estágio ou um programa de aprendizagem noutro país da UE. Os empregadores também o utilizam para encontrar candidatos noutros países da 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 Erasmus+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destina-se a jovens e a adultos de países da UE e de países terceiros e permite-lhes estudar, estagiar ou participar num intercâmbio de jovens num dos 33 países da Europa e não só.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programa do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 Europeu de Solidariedade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permite aos jovens fazer voluntariado no estrangeiro (ou no seu país) em prol de uma causa que considerem importante. Trata-se de uma experiência enriquecedora que permite desenvolver as tuas aptidões e competências.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Obtém mais informações em: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Trabalhar e estudar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iniciativa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União Europeia dá aos jovens de 18 anos a oportunidade de descobrir a Europa viajando.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estrangeiro, podes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 o teu telemóvel como se estivesses no teu país de origem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sem quaisquer taxas adicionais.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o teu voo, autocarro, comboio ou navio for cancelado, serás reembolsado porque estás protegido por um conjunto completo de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 dos passageiros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caso de emergência, podes receber cuidados de saúde em qualquer país da UE graças ao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Cartão Europeu de Seguro de Doença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Podes continuar a ver as tuas séries preferidas quando viajas porque tens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acesso às tuas assinaturas eletrónicas em toda a 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Participação: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podes contribuir para construir a Europa se, por exemplo: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votares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 eleições para o Parlamento Europeu: a idade de voto é de 18 anos na maioria dos países da UE, 17 na Grécia e 16 anos na Áustria e Malta. A Bélgica e a Alemanha reduziram recentemente a idade de voto para as eleições europeias para 16 anos.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criares ou apoiares uma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Iniciativa de Cidadania Europeia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solicite à UE que proponha nova legislação sobre uma questão específica da sua responsabilidade;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participares nos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Diálogos com os Cidadãos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decorrem em toda a UE, nos quais podes debater questões europeias com representantes da 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Proteção do ambiente: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luta contra as alterações climáticas é uma prioridade máxima para a UE. Assim, todos os países da União Europeia se comprometeram, até 2030, a: reduzir drasticamente as suas emissões de gases com efeito de estufa e o seu consumo de energia e produzir mais energia a partir de fontes renováveis (como a energia eólica, solar ou hidroelétrica).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rede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 2000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uma rede de zonas protegidas na UE. que protege cerca de 2 000 espécies animais e vegetais e 230 tipos de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toda a UE. Para mais informações, consulta: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programa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 da 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financia projetos que protegem o ambiente e combatem as alterações climáticas. Aqui podes encontrar os projetos realizados no teu país: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 e segurança dos consumidores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Produtos como os alimentos, os brinquedos e os cosméticos têm de cumprir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requisitos de segurança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rigorosos antes de poderem ser vendidos na UE. A legislação da UE também te oferece uma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garantia mínima de dois anos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quando compras bens de consumo e permite-te devolver os bens que tenhas adquirido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prazo de 14 dias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caso mudes de opinião.</a:t>
            </a: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 disso, graças ao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Regulamento Geral sobre a Proteção de Dados da 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privacidade dos consumidores está sistematicamente protegida. A UE está também a envidar esforços para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impedir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propagação da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desinformação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Projetos financiados pela 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União Europeia contribui para melhorar a vida das pessoas ao: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 a criação de emprego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 novas infraestruturas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financiar a investigação científica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modernizar os serviços públicos, como as escolas e os hospitais.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mais informações: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https://europa.eu/!Qg69NV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https://europa.eu/!wC93kF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UE no mundo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UE assinou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 comerciais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muitos países de todo o mundo, o que facilita a realização de negócios em conjunto. Para mais informações, consulta: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https://europa.eu/!gv87hU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UE também realiza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projetos humanitários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destinados a fornecer alimentos, abrigo, cuidados médicos e educação a pessoas vulneráveis: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https://europa.eu/!rV69JX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caso de catástrofes, a UE pode prestar ajuda e assistência através de um sistema coordenado de resposta denominado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Mecanismo de Proteção Civil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https://europa.eu/!Pw88qb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Através do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Pacto Ecológico Europeu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UE quer reduzir as suas emissões e tornar-se o primeiro continente com impacto neutro no clima até 2050. Podes obter mais informações sobre o Pacto Ecológico aqui: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uma campanha que visa: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explicar aos cidadãos o que a UE está a fazer para relançar a economia após a crise causada pela pandemia de COVID-19;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 um futuro mais resiliente para a UE;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tornar a UE mais segura, ecológica, saudável, digital e equitativa.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Digitalização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UE está empenhada em proporcionar o acesso à Internet a todas as pessoas que vivem na UE (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iniciativa Wifi4EU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garantindo simultaneamente a segurança das crianças e dos jovens quando utilizam a Internet ou as tecnologias móveis (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Melhor para as Crianças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Igualdade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UE está empenhada em alcançar uma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 da Igualdade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ou seja, em criar as condições para que todos tenham a oportunidade de ter uma vida digna, prosperar e assumir posições de liderança, independentemente das diferenças em razão do sexo, raça ou origem étnica, religião ou crença, deficiência, idade ou orientação sexual. Para alcançar este objetivo, a UE está a criar mecanismos, políticas e ações que desafiam a discriminação estrutural e os estereótipos frequentemente presentes nas nossas sociedades.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mais informações: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Prioridades da Comissão </a:t>
            </a:r>
            <a:r>
              <a:rPr lang="pt-PT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EuropeiaComissão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Europeia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24 de fevereiro de 2022, a Europa despertou com a notícia angustiante da agressão militar russa contra a Ucrânia. Trata-se de um ataque não só contra a Ucrânia, mas também contra os valores que defendemos na União Europeia. As atrocidades que estão a ser cometidas na nossa fronteira recordam-nos a razão precisa que levou à criação da UE, uma União assente na paz, na democracia e no Estado de direito. A UE reagiu a esta crise com unidade, força e rapidez, à semelhança do que fez para enfrentar os numerosos desafios do ano anterior.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https://ec.europa.eu/info/strategy/priorities-2019-2024/stronger-europe-world/eu-solidarity-ukraine_pt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Ano Europeu da Juventude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2022 é o Ano da Juventude, Promoveu oportunidades para os jovens e incentivou-os a tornarem-se cidadãos ativos e agentes da mudança. O objetivo era proporcionar aos jovens mais e melhores oportunidades para o futuro. Para mais informações sobre os resultados do ano: 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 que é o Ano Europeu da Juventude? </a:t>
            </a:r>
            <a:r>
              <a:rPr lang="pt-PT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| Portal Europeu da Juventude (europa.eu)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1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 de temas: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 humanos (por exemplo, direitos das pessoas LGBTIQ)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 (por exemplo, alterações climáticas)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 (por exemplo, como obter um emprego após os estudos)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Juventude (por exemplo, oportunidades para os jovens)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Inclusão social (por exemplo, igualdade de género)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Educação (por exemplo, como estudar noutro país/como obter recursos financeiros para estudar no ensino superior)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Saúde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europarl.europa.eu, tens acesso ao sítio Web oficial do Parlamento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consilium.europa.eu, tens acesso ao sítio Web oficial do Conselho da 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consilium.europa.eu, tens acesso ao sítio Web oficial do Conselho da 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ec.europa.eu, tens acesso ao sítio Web oficial da Comissão Europeia.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curia.europa.eu, tens acesso ao sítio Web oficial do Tribunal de Justiça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Em eca.europa.eu, tens acesso ao sítio Web oficial do Tribunal de Contas Europeu.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www.ecb.europa.eu, tens acesso ao sítio Web oficial do Banco Central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«O rapto de Europa», cerca de 1470, óleo sobre madeira de choupo, museu do Louvre.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pintura mostra como Europa, uma princesa virgem da Fenícia, foi raptada por Zeus, que se transformou num touro branco para a levar de Creta. De acordo com uma das teorias sobre a origem do nome «Europa», o continente deve o seu nome a esta princesa.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é a Europa?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dos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continentes do mundo.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Abrange 44 países.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 uma população superior a 700 milhões de pessoas.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é a União Europeia?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UE é uma união económica e política única entre 27 países europeus, designados por Estados-Membros, que decidiram unir forças para construir juntos um futuro melhor.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 uma população de cerca de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milhões de pessoas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União Europeia permite aos seus cidadãos viver, trabalhar e viajar mais facilmente num outro país da União Europeia.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 marcos da criação da Europa moderna: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fundação da Roma antiga e da Grécia antiga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contribuíram para a criação na Europa da democracia, do governo e da cultura.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Reforma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nos séculos XVI e XVII, que alterou a forma como a religião era abordada na Europa.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Iluminismo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 movimento intelectual, político e ideológico do século XVIII, que destacou a importância da lógica e da razão e estabeleceu regras fundamentais para a ciência e a política modernas.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invenção do parlamentarismo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pedra angular da governação europeia moderna.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desenvolvimento dos direitos sociais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ao longo dos séculos XIX e XX, que atualmente protegem os cidadãos europeus na vida e no trabalho.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 Picasso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artista espanhol conhecido por ter sido um dos cofundadores (juntamente com Georges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do movimento cubista. Talvez conheças duas das suas obras famosas: «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e «As Meninas de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Avignon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compositor e pianista alemão conhecido pelas suas sinfonias. Beethoven foi uma figura crucial na transição do período clássico para o romantismo no âmbito da música ocidental. Compôs a «Ode à alegria», que mais tarde passou a ser o hino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pintor e ilustrador checo que participou no movimento Arte Nova. Entre os seus quadros mais famosos figuram «Frutos» (1897) e «A epopeia eslava» (1910-1928), que representa a história de todos os povos eslavos.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Hilma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uma pintora sueca. Considera-se que as suas pinturas abstratas, em que explorou temas como a espiritualidade, os ciclos de vida, as espirais, a geometria e a teoria cromática, estão entre as primeiras obras abstratas na história da arte ocidental.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romancista, dramaturgo, jornalista e biógrafo austríaco. Escreveu nomeadamente uma coleção de cinco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thrillers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psicológicos brilhantes e criativos, entre os quais a «Novela de xadrez» (1941).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poetisa, ensaísta e tradutora polaca, ganhou o Prémio Nobel da Literatura em 1996. Uma das suas antologias de poemas mais famosa é «Paisagem com grão de areia».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Beauvoir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uma escritora, filósofa e ensaísta francesa. Uma das suas obras mais famosas é a sua narrativa autobiográfica «Memórias de uma menina bem-comportada» (1958), em que escreve sobre a sua infância e juventude.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Szabó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uma romancista húngara, que também escreveu dramas, ensaios, estudos, memórias, poesia e literatura infantil. O seu romance «Az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(A porta) foi publicado em 1987 e tornou-se uma das suas obras mais famosas a nível mundial.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outros artistas europeus conheces?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país da UE possui a sua própria cultura, língua e tradição. No entanto, todos partilham os mesmos valores comuns que têm de respeitar para pertencer à União Europeia: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Dignidade do ser humano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Liberdade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Democracia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Igualdade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 de direito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 humanos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dos valores europeus é o mais importante para ti e porquê?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8.xml"/><Relationship Id="rId10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0" Type="http://schemas.openxmlformats.org/officeDocument/2006/relationships/diagramData" Target="../diagrams/data10.xml"/><Relationship Id="rId4" Type="http://schemas.openxmlformats.org/officeDocument/2006/relationships/diagramData" Target="../diagrams/data9.xml"/><Relationship Id="rId9" Type="http://schemas.openxmlformats.org/officeDocument/2006/relationships/image" Target="../media/image67.png"/><Relationship Id="rId14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70.png"/><Relationship Id="rId10" Type="http://schemas.microsoft.com/office/2007/relationships/diagramDrawing" Target="../diagrams/drawing11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73.jpeg"/><Relationship Id="rId10" Type="http://schemas.microsoft.com/office/2007/relationships/diagramDrawing" Target="../diagrams/drawing12.xml"/><Relationship Id="rId4" Type="http://schemas.openxmlformats.org/officeDocument/2006/relationships/image" Target="../media/image72.jpeg"/><Relationship Id="rId9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79.jpg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80.jfif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6.xml"/><Relationship Id="rId9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6.jpg"/><Relationship Id="rId5" Type="http://schemas.openxmlformats.org/officeDocument/2006/relationships/image" Target="../media/image84.jpg"/><Relationship Id="rId10" Type="http://schemas.openxmlformats.org/officeDocument/2006/relationships/hyperlink" Target="https://europa.eu/learning-corner/home_pt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social-networks_pt" TargetMode="External"/><Relationship Id="rId5" Type="http://schemas.openxmlformats.org/officeDocument/2006/relationships/hyperlink" Target="https://europa.eu/european-union/contact/meet-us_pt" TargetMode="External"/><Relationship Id="rId4" Type="http://schemas.openxmlformats.org/officeDocument/2006/relationships/hyperlink" Target="https://europa.eu/european-union/contact_p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1951194" y="1877313"/>
            <a:ext cx="2975882" cy="230832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A UE EM POUCAS PALAVRAS</a:t>
            </a:r>
            <a:endParaRPr lang="fr-BE" sz="48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501"/>
            <a:ext cx="119472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87" y="885765"/>
            <a:ext cx="6385560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3296"/>
                </a:solidFill>
              </a:rPr>
              <a:t>AS 24 LÍNGUAS OFICIAIS DA UE</a:t>
            </a:r>
            <a:endParaRPr lang="en-IE" sz="3200" b="1" dirty="0">
              <a:solidFill>
                <a:srgbClr val="003296"/>
              </a:solidFill>
            </a:endParaRP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8267319" y="5981317"/>
            <a:ext cx="1507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cxnSp>
        <p:nvCxnSpPr>
          <p:cNvPr id="10" name="Connecteur droit 12"/>
          <p:cNvCxnSpPr/>
          <p:nvPr/>
        </p:nvCxnSpPr>
        <p:spPr>
          <a:xfrm>
            <a:off x="8897782" y="5345887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82766565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FAMÍLIAS LINGUÍSTICAS DA UE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8267319" y="5981317"/>
            <a:ext cx="1507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cxnSp>
        <p:nvCxnSpPr>
          <p:cNvPr id="9" name="Connecteur droit 12"/>
          <p:cNvCxnSpPr/>
          <p:nvPr/>
        </p:nvCxnSpPr>
        <p:spPr>
          <a:xfrm>
            <a:off x="8897782" y="5345887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536245" y="2021244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O PROJETO EUROPEU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2136338"/>
            <a:ext cx="44842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5400" b="1" dirty="0">
                <a:solidFill>
                  <a:prstClr val="white"/>
                </a:solidFill>
              </a:rPr>
              <a:t>QUE PAÍSES CRIARAM A UE E PORQUÊ?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DA GUERRA À PAZ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8221631" y="5935632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</p:txBody>
      </p:sp>
      <p:cxnSp>
        <p:nvCxnSpPr>
          <p:cNvPr id="15" name="Connecteur droit 12"/>
          <p:cNvCxnSpPr/>
          <p:nvPr/>
        </p:nvCxnSpPr>
        <p:spPr>
          <a:xfrm>
            <a:off x="8897778" y="5259485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03860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DA GUERRA À PAZ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B0F0"/>
                </a:solidFill>
              </a:rPr>
              <a:t>A paz foi um dos objetivos que levaram à criação da União Europeia</a:t>
            </a: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pt-BR" b="1" dirty="0">
                <a:solidFill>
                  <a:srgbClr val="00B0F0"/>
                </a:solidFill>
              </a:rPr>
              <a:t>A UE recebeu o Prémio Nobel da Paz em 2012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5261811"/>
            <a:ext cx="279382" cy="1596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5261811"/>
            <a:ext cx="461665" cy="159988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52633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221631" y="5935632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</p:txBody>
      </p: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Comunidade Europeia do Carvão e do Aço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3228" y="4290188"/>
            <a:ext cx="127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Declaração</a:t>
            </a:r>
            <a:r>
              <a:rPr lang="fr-BE" dirty="0"/>
              <a:t> Schuman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41870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Tratado</a:t>
            </a:r>
            <a:r>
              <a:rPr lang="fr-BE" dirty="0"/>
              <a:t> de Roma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48375" y="1887083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52765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Tratado</a:t>
            </a:r>
            <a:r>
              <a:rPr lang="fr-BE" dirty="0"/>
              <a:t> de Maastricht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82537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Mercado</a:t>
            </a:r>
            <a:r>
              <a:rPr lang="fr-BE" dirty="0"/>
              <a:t> </a:t>
            </a:r>
            <a:r>
              <a:rPr lang="fr-BE" dirty="0" err="1"/>
              <a:t>Único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39483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 err="1"/>
              <a:t>Acordo</a:t>
            </a:r>
            <a:r>
              <a:rPr lang="fr-BE" dirty="0"/>
              <a:t> de Schengen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794470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6483228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pt-BR" sz="3200" b="1" dirty="0">
                <a:solidFill>
                  <a:srgbClr val="00B0F0"/>
                </a:solidFill>
              </a:rPr>
              <a:t>A CRIAÇÃO DA UNIÃO EUROPEIA</a:t>
            </a:r>
            <a:endParaRPr lang="fr-BE" sz="3200" b="1" dirty="0">
              <a:solidFill>
                <a:srgbClr val="00B0F0"/>
              </a:solidFill>
            </a:endParaRP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7023" y="4736448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0737" y="2070576"/>
            <a:ext cx="145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Alargamento</a:t>
            </a:r>
            <a:r>
              <a:rPr lang="fr-BE" dirty="0"/>
              <a:t> a Leste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Tratado</a:t>
            </a:r>
            <a:r>
              <a:rPr lang="en-IE" dirty="0"/>
              <a:t> de </a:t>
            </a:r>
            <a:r>
              <a:rPr lang="en-IE" dirty="0" err="1"/>
              <a:t>Lisboa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NextGenerationEU</a:t>
            </a:r>
            <a:endParaRPr lang="en-IE" dirty="0"/>
          </a:p>
          <a:p>
            <a:pPr algn="ctr"/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38" y="1291461"/>
            <a:ext cx="1373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pt-BR" dirty="0"/>
              <a:t>Fim da Segunda Guerra Mundial​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12"/>
          <p:cNvCxnSpPr/>
          <p:nvPr/>
        </p:nvCxnSpPr>
        <p:spPr>
          <a:xfrm>
            <a:off x="8897778" y="5259485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5" y="164818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prstClr val="white"/>
                </a:solidFill>
              </a:rPr>
              <a:t>Alemanha, Bélgica, França, Itália, Luxemburgo e Países Baixos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9" y="2338604"/>
            <a:ext cx="2251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prstClr val="black"/>
                </a:solidFill>
              </a:rPr>
              <a:t>Dinamarca, Irlanda e Reino Unido (o Reino Unido saiu da UE em 2020)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Grécia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185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Espanha</a:t>
            </a:r>
            <a:r>
              <a:rPr lang="fr-BE" sz="1400" b="1" dirty="0">
                <a:solidFill>
                  <a:prstClr val="black"/>
                </a:solidFill>
              </a:rPr>
              <a:t> e Portugal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Áustria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Finlândia</a:t>
            </a:r>
            <a:r>
              <a:rPr lang="fr-BE" sz="1400" b="1" dirty="0">
                <a:solidFill>
                  <a:prstClr val="black"/>
                </a:solidFill>
              </a:rPr>
              <a:t> e </a:t>
            </a:r>
            <a:r>
              <a:rPr lang="fr-BE" sz="1400" b="1" dirty="0" err="1">
                <a:solidFill>
                  <a:prstClr val="black"/>
                </a:solidFill>
              </a:rPr>
              <a:t>Suécia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prstClr val="black"/>
                </a:solidFill>
              </a:rPr>
              <a:t>Chéquia, Chipre, Eslováquia, Eslovénia, Estónia, Hungria, Letónia, Lituânia, Malta, Polónia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Bulgária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Roménia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13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Croácia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580968" y="3175589"/>
            <a:ext cx="1083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Reino Unido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17862" y="291164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Irlanda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43383" y="3551344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white"/>
                </a:solidFill>
              </a:rPr>
              <a:t>Alemanha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953766" y="3997955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white"/>
                </a:solidFill>
              </a:rPr>
              <a:t>França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93946" y="3525101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white"/>
                </a:solidFill>
              </a:rPr>
              <a:t>Bélgica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27751" y="3329299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prstClr val="white"/>
                </a:solidFill>
              </a:rPr>
              <a:t>Países Baixos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white"/>
                </a:solidFill>
              </a:rPr>
              <a:t>Luxemburgo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61092" y="4647317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white"/>
                </a:solidFill>
              </a:rPr>
              <a:t>Itália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123080" y="4794907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Espanha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636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Portugal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262097" y="4366396"/>
            <a:ext cx="5757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Croácia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93543" y="5162492"/>
            <a:ext cx="522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Grécia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71824" y="4671796"/>
            <a:ext cx="620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Bulgária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56259" y="4239630"/>
            <a:ext cx="6575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Roménia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Eslovénia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50857" y="4102530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Hungria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755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Eslováquia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440274" y="3436815"/>
            <a:ext cx="5870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Polónia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096914" y="3756799"/>
            <a:ext cx="6174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Chéquia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77221" y="2416304"/>
            <a:ext cx="5261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Suécia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02142" y="2048652"/>
            <a:ext cx="6719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Finlândia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5757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Estónia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910021" y="2766694"/>
            <a:ext cx="580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Letónia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766291" y="2975579"/>
            <a:ext cx="6110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Lituânia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14021" y="5731655"/>
            <a:ext cx="5309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Chipre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627456" y="2852505"/>
            <a:ext cx="755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Dinamarca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6012670" y="4091189"/>
            <a:ext cx="5661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Áustria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5445336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ESTADOS-MEMBROS da UE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  <p:sp>
        <p:nvSpPr>
          <p:cNvPr id="68" name="Rectangle 67"/>
          <p:cNvSpPr/>
          <p:nvPr/>
        </p:nvSpPr>
        <p:spPr>
          <a:xfrm rot="16200000">
            <a:off x="8221631" y="5935632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</p:txBody>
      </p:sp>
      <p:cxnSp>
        <p:nvCxnSpPr>
          <p:cNvPr id="70" name="Connecteur droit 12"/>
          <p:cNvCxnSpPr/>
          <p:nvPr/>
        </p:nvCxnSpPr>
        <p:spPr>
          <a:xfrm>
            <a:off x="8897778" y="5259485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67C54B5-C206-0712-04BF-CDD4E0AB2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4749" r="12039" b="-713"/>
          <a:stretch/>
        </p:blipFill>
        <p:spPr>
          <a:xfrm>
            <a:off x="892135" y="913182"/>
            <a:ext cx="5904906" cy="5335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23D049-342E-3149-902A-53E0A910D6BA}"/>
              </a:ext>
            </a:extLst>
          </p:cNvPr>
          <p:cNvSpPr txBox="1"/>
          <p:nvPr/>
        </p:nvSpPr>
        <p:spPr>
          <a:xfrm>
            <a:off x="893238" y="6248642"/>
            <a:ext cx="2830271" cy="261610"/>
          </a:xfrm>
          <a:prstGeom prst="rect">
            <a:avLst/>
          </a:prstGeom>
          <a:solidFill>
            <a:srgbClr val="0085C5"/>
          </a:solidFill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Países</a:t>
            </a:r>
            <a:r>
              <a:rPr lang="en-US" sz="1050" dirty="0">
                <a:solidFill>
                  <a:schemeClr val="bg1"/>
                </a:solidFill>
              </a:rPr>
              <a:t> do </a:t>
            </a:r>
            <a:r>
              <a:rPr lang="en-US" sz="1050" dirty="0" err="1">
                <a:solidFill>
                  <a:schemeClr val="bg1"/>
                </a:solidFill>
              </a:rPr>
              <a:t>espaço</a:t>
            </a:r>
            <a:r>
              <a:rPr lang="en-US" sz="1050" dirty="0">
                <a:solidFill>
                  <a:schemeClr val="bg1"/>
                </a:solidFill>
              </a:rPr>
              <a:t> Schengen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30162E-2BF7-9445-907A-53C52ADD20D8}"/>
              </a:ext>
            </a:extLst>
          </p:cNvPr>
          <p:cNvSpPr txBox="1"/>
          <p:nvPr/>
        </p:nvSpPr>
        <p:spPr>
          <a:xfrm>
            <a:off x="3724612" y="6248642"/>
            <a:ext cx="3072428" cy="253916"/>
          </a:xfrm>
          <a:prstGeom prst="rect">
            <a:avLst/>
          </a:prstGeom>
          <a:solidFill>
            <a:srgbClr val="31C5F1"/>
          </a:solidFill>
        </p:spPr>
        <p:txBody>
          <a:bodyPr wrap="square" rtlCol="0">
            <a:spAutoFit/>
          </a:bodyPr>
          <a:lstStyle/>
          <a:p>
            <a:r>
              <a:rPr lang="pt-BR" sz="1050" dirty="0"/>
              <a:t>Países da UE não pertencentes ao espaço Schengen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0" y="-1218"/>
            <a:ext cx="417257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ESPAÇO SCHENGEN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Sabias que… podes viajar livremente entre os 27 países do espaço Schengen sem apresentar o teu passaporte?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8221631" y="5935632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</p:txBody>
      </p:sp>
      <p:cxnSp>
        <p:nvCxnSpPr>
          <p:cNvPr id="11" name="Connecteur droit 12"/>
          <p:cNvCxnSpPr/>
          <p:nvPr/>
        </p:nvCxnSpPr>
        <p:spPr>
          <a:xfrm>
            <a:off x="8897778" y="5259485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C84F76-040A-D45A-F31A-9DBBC35C8092}"/>
              </a:ext>
            </a:extLst>
          </p:cNvPr>
          <p:cNvSpPr/>
          <p:nvPr/>
        </p:nvSpPr>
        <p:spPr>
          <a:xfrm>
            <a:off x="1295400" y="1198880"/>
            <a:ext cx="6623474" cy="4969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3D58D4B-827D-AF98-BFA0-D63E6532B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95577" y="1198882"/>
            <a:ext cx="6623298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494007" y="6168200"/>
            <a:ext cx="344424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/>
              <a:t>Países da UE que não utilizam o euro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399" y="6168201"/>
            <a:ext cx="3198607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sz="1600" b="1" dirty="0"/>
              <a:t>Países da UE que utilizam o euro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3487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ÁREA DO EURO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chemeClr val="tx1"/>
                </a:solidFill>
              </a:rPr>
              <a:t> 20</a:t>
            </a:r>
            <a:r>
              <a:rPr lang="pt-BR" sz="2000" b="1" dirty="0">
                <a:solidFill>
                  <a:schemeClr val="tx1"/>
                </a:solidFill>
              </a:rPr>
              <a:t> países da UE utilizam atualmente o euro como moeda oficial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221631" y="5935632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8" y="5259485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ÍNDICE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Calibri" charset="0"/>
                <a:ea typeface="Calibri" charset="0"/>
                <a:cs typeface="Calibri" charset="0"/>
              </a:rPr>
              <a:t>O QUE É A EUROPA?</a:t>
            </a:r>
            <a:endParaRPr lang="fr-FR" sz="2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O PROJETO EUROPEU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O QUE FAZ A UE?</a:t>
            </a:r>
            <a:endParaRPr lang="en-IE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COMO FUNCIONA A UE?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434936"/>
            <a:ext cx="3031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COMO POSSO OBTER MAIS INFORMAÇÕES?</a:t>
            </a:r>
            <a:endParaRPr lang="en-IE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MANTÉM-TE EM CONTACTO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35280" y="2501013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O QUE FAZ A UE?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595312" y="364898"/>
            <a:ext cx="42386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NA TUA OPINIÃO, O QUE FAZ A UNIÃO EUROPEIA POR TI?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ESTUDOS, TRABALHO E VOLUNTARIADO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4579771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VIAGENS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510335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... E MUITO MAIS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79629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PRIORIDADES DA UE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366392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</a:t>
            </a:r>
            <a:r>
              <a:rPr lang="pt-BR" sz="3600" b="1" dirty="0">
                <a:solidFill>
                  <a:srgbClr val="C00000"/>
                </a:solidFill>
                <a:latin typeface="+mn-lt"/>
              </a:rPr>
              <a:t>SOLIDARIEDADE DA UE COM A UCRÂNIA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3333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2022: ANO EUROPEU DA JUVENTUDE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840257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39170" y="125420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964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571487" y="2013030"/>
            <a:ext cx="3177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Na tua opinião, quais são os temas a que as instituições europeias devem dar prioridade?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72239" y="2815334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COMO FUNCIONA A UE?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 QUE É A EUROPA?</a:t>
            </a:r>
            <a:endParaRPr lang="fr-FR" sz="48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O PARLAMENTO EUROPEU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5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52524553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cxnSp>
        <p:nvCxnSpPr>
          <p:cNvPr id="12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737163" y="207586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CONSELHO EUROPEU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162322" y="5885756"/>
            <a:ext cx="1717137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897780" y="5150298"/>
            <a:ext cx="246221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078207660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90" y="137521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043459769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310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CONSELHO DA UE</a:t>
            </a:r>
            <a:endParaRPr lang="fr-BE" dirty="0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5190309" y="194105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5102761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17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A COMISSÃO EUROPEIA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447" y="154848"/>
            <a:ext cx="573277" cy="57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88955826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6899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LEGISLAÇÃO DA UE: QUEM FAZ O QUÊ?</a:t>
            </a:r>
            <a:endParaRPr lang="fr-BE" sz="3200" b="1" dirty="0">
              <a:solidFill>
                <a:srgbClr val="FFC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2" y="787978"/>
            <a:ext cx="2029108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04745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Comissão</a:t>
            </a:r>
            <a:r>
              <a:rPr lang="fr-BE" sz="1400" dirty="0"/>
              <a:t> </a:t>
            </a:r>
            <a:r>
              <a:rPr lang="fr-BE" sz="1400" dirty="0" err="1"/>
              <a:t>Europeia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8428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Parlamento</a:t>
            </a:r>
            <a:r>
              <a:rPr lang="fr-BE" sz="1400" dirty="0"/>
              <a:t> </a:t>
            </a:r>
            <a:r>
              <a:rPr lang="fr-BE" sz="1400" dirty="0" err="1"/>
              <a:t>Europeu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5186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Conselho</a:t>
            </a:r>
            <a:r>
              <a:rPr lang="fr-BE" sz="1400" dirty="0"/>
              <a:t> da </a:t>
            </a:r>
            <a:r>
              <a:rPr lang="fr-BE" sz="1400" dirty="0" err="1"/>
              <a:t>União</a:t>
            </a:r>
            <a:r>
              <a:rPr lang="fr-BE" sz="1400" dirty="0"/>
              <a:t> </a:t>
            </a:r>
            <a:r>
              <a:rPr lang="fr-BE" sz="1400" dirty="0" err="1"/>
              <a:t>Europeia</a:t>
            </a:r>
            <a:endParaRPr lang="fr-BE" sz="1400" dirty="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propõe</a:t>
            </a:r>
            <a:r>
              <a:rPr lang="en-IE" sz="1400" dirty="0"/>
              <a:t> </a:t>
            </a:r>
            <a:r>
              <a:rPr lang="en-IE" sz="1400" dirty="0" err="1"/>
              <a:t>uma</a:t>
            </a:r>
            <a:r>
              <a:rPr lang="en-IE" sz="1400" dirty="0"/>
              <a:t> lei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NOVA LEI DA UE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aprovam, alteram ou rejeitam a proposta de lei</a:t>
            </a:r>
            <a:endParaRPr lang="en-IE" sz="1400" dirty="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Em</a:t>
            </a:r>
            <a:r>
              <a:rPr lang="en-IE" sz="1400" dirty="0"/>
              <a:t> </a:t>
            </a:r>
            <a:r>
              <a:rPr lang="en-IE" sz="1400" dirty="0" err="1"/>
              <a:t>caso</a:t>
            </a:r>
            <a:r>
              <a:rPr lang="en-IE" sz="1400" dirty="0"/>
              <a:t> de </a:t>
            </a:r>
            <a:r>
              <a:rPr lang="en-IE" sz="1400" dirty="0" err="1"/>
              <a:t>acordo</a:t>
            </a:r>
            <a:r>
              <a:rPr lang="en-IE" sz="1400" dirty="0"/>
              <a:t>:</a:t>
            </a:r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23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TRIBUNAL DE JUSTIÇA EUROPEU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65308648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41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TRIBUNAL DE CONTAS EUROPEU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82590475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988466658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149" y="175196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920748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BANCO CENTRAL EUROPEU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9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462669218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13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-83110"/>
            <a:ext cx="7705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POSSO OBTER MAIS INFORMAÇÕES SOBRE A UE?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128980" y="4829524"/>
            <a:ext cx="3810001" cy="2469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COMO POSSO OBTER MAIS INFORMAÇÕES SOBRE A UE?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09379" y="3047998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5" y="3422051"/>
            <a:ext cx="40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/>
              <a:t>O que a Europa faz por mim</a:t>
            </a:r>
            <a:endParaRPr lang="en-US" dirty="0"/>
          </a:p>
          <a:p>
            <a:pPr lvl="0"/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2703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Sítio Web Europa</a:t>
            </a:r>
            <a:endParaRPr lang="en-US" dirty="0"/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Serviço das Publicações</a:t>
            </a:r>
            <a:endParaRPr lang="en-US" dirty="0"/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pt-PT" b="1" dirty="0"/>
              <a:t>Boletim informativo do Espaço de Aprendizagem</a:t>
            </a:r>
            <a:endParaRPr lang="en-US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768071"/>
            <a:ext cx="3959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/>
              <a:t>Espaço de Aprendizagem</a:t>
            </a:r>
            <a:endParaRPr lang="en-US" dirty="0"/>
          </a:p>
          <a:p>
            <a:r>
              <a:rPr lang="en-GB" b="1" dirty="0">
                <a:hlinkClick r:id="rId10"/>
              </a:rPr>
              <a:t>europa.eu/learning-corner/</a:t>
            </a:r>
            <a:r>
              <a:rPr lang="en-GB" b="1" dirty="0" err="1">
                <a:hlinkClick r:id="rId10"/>
              </a:rPr>
              <a:t>home_pt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MANTÉM-TE EM CONTACTO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014703" y="5735823"/>
            <a:ext cx="199813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MANTÉM-TE EM CONTACTO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86784" y="4852833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1" y="4236112"/>
            <a:ext cx="35517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Linha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gratuita</a:t>
            </a:r>
            <a:r>
              <a:rPr lang="en-US" dirty="0">
                <a:cs typeface="Arial" panose="020B0604020202020204" pitchFamily="34" charset="0"/>
              </a:rPr>
              <a:t>: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750" y="964578"/>
            <a:ext cx="337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Atendimento</a:t>
            </a:r>
            <a:r>
              <a:rPr lang="en-GB" sz="2400" dirty="0"/>
              <a:t> </a:t>
            </a:r>
            <a:r>
              <a:rPr lang="en-GB" sz="2400" dirty="0" err="1"/>
              <a:t>presencial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51587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/>
              <a:t>Através</a:t>
            </a:r>
            <a:r>
              <a:rPr lang="fr-BE" sz="2400" dirty="0"/>
              <a:t> </a:t>
            </a:r>
            <a:r>
              <a:rPr lang="fr-BE" sz="2400" dirty="0" err="1"/>
              <a:t>das</a:t>
            </a:r>
            <a:r>
              <a:rPr lang="fr-BE" sz="2400" dirty="0"/>
              <a:t> </a:t>
            </a:r>
            <a:r>
              <a:rPr lang="fr-BE" sz="2400" dirty="0" err="1"/>
              <a:t>redes</a:t>
            </a:r>
            <a:r>
              <a:rPr lang="fr-BE" sz="2400" dirty="0"/>
              <a:t> </a:t>
            </a:r>
            <a:r>
              <a:rPr lang="fr-BE" sz="2400" dirty="0" err="1"/>
              <a:t>sociais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  <a:hlinkClick r:id="rId4"/>
              </a:rPr>
              <a:t>europa.eu/</a:t>
            </a:r>
            <a:r>
              <a:rPr lang="en-GB" b="1" dirty="0" err="1">
                <a:solidFill>
                  <a:schemeClr val="bg1"/>
                </a:solidFill>
                <a:hlinkClick r:id="rId4"/>
              </a:rPr>
              <a:t>european</a:t>
            </a:r>
            <a:r>
              <a:rPr lang="en-GB" b="1" dirty="0">
                <a:solidFill>
                  <a:schemeClr val="bg1"/>
                </a:solidFill>
                <a:hlinkClick r:id="rId4"/>
              </a:rPr>
              <a:t>-union/</a:t>
            </a:r>
            <a:r>
              <a:rPr lang="en-GB" b="1" dirty="0" err="1">
                <a:solidFill>
                  <a:schemeClr val="bg1"/>
                </a:solidFill>
                <a:hlinkClick r:id="rId4"/>
              </a:rPr>
              <a:t>contact_pt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pt-PT" dirty="0"/>
              <a:t>Perguntas sobre a UE? O serviço </a:t>
            </a:r>
            <a:r>
              <a:rPr lang="pt-PT" b="1" dirty="0" err="1"/>
              <a:t>Europe</a:t>
            </a:r>
            <a:r>
              <a:rPr lang="pt-PT" b="1" dirty="0"/>
              <a:t> </a:t>
            </a:r>
            <a:r>
              <a:rPr lang="pt-PT" b="1" dirty="0" err="1"/>
              <a:t>Direct</a:t>
            </a:r>
            <a:r>
              <a:rPr lang="pt-PT" dirty="0"/>
              <a:t> pode dar-te uma ajuda.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9649" y="4691020"/>
            <a:ext cx="4115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pt-PT" dirty="0"/>
              <a:t>Procura um centro da UE perto de ti para poderes falar, fazer perguntas e debater questões sobre a UE.</a:t>
            </a:r>
            <a:endParaRPr lang="en-US" dirty="0"/>
          </a:p>
          <a:p>
            <a:r>
              <a:rPr lang="pt-PT" b="1" u="sng" dirty="0">
                <a:hlinkClick r:id="rId5"/>
              </a:rPr>
              <a:t>europa.eu/</a:t>
            </a:r>
            <a:r>
              <a:rPr lang="pt-PT" b="1" u="sng" dirty="0" err="1">
                <a:hlinkClick r:id="rId5"/>
              </a:rPr>
              <a:t>european-union</a:t>
            </a:r>
            <a:r>
              <a:rPr lang="pt-PT" b="1" u="sng" dirty="0">
                <a:hlinkClick r:id="rId5"/>
              </a:rPr>
              <a:t>/</a:t>
            </a:r>
            <a:r>
              <a:rPr lang="pt-PT" b="1" u="sng" dirty="0" err="1">
                <a:hlinkClick r:id="rId5"/>
              </a:rPr>
              <a:t>contact</a:t>
            </a:r>
            <a:r>
              <a:rPr lang="pt-PT" b="1" u="sng" dirty="0">
                <a:hlinkClick r:id="rId5"/>
              </a:rPr>
              <a:t>/</a:t>
            </a:r>
            <a:r>
              <a:rPr lang="pt-PT" b="1" u="sng" dirty="0" err="1">
                <a:hlinkClick r:id="rId5"/>
              </a:rPr>
              <a:t>meet-us_pt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utiliza a </a:t>
            </a:r>
            <a:r>
              <a:rPr lang="pt-PT" b="1" dirty="0"/>
              <a:t>ferramenta de pesquisa</a:t>
            </a:r>
            <a:r>
              <a:rPr lang="pt-PT" dirty="0"/>
              <a:t> para encontrares as redes sociais da UE.</a:t>
            </a:r>
            <a:endParaRPr lang="en-US" dirty="0"/>
          </a:p>
          <a:p>
            <a:endParaRPr lang="en-US" dirty="0"/>
          </a:p>
          <a:p>
            <a:r>
              <a:rPr lang="pt-PT" b="1" u="sng" dirty="0">
                <a:hlinkClick r:id="rId6"/>
              </a:rPr>
              <a:t>europa.eu/</a:t>
            </a:r>
            <a:r>
              <a:rPr lang="pt-PT" b="1" u="sng" dirty="0" err="1">
                <a:hlinkClick r:id="rId6"/>
              </a:rPr>
              <a:t>european-union</a:t>
            </a:r>
            <a:r>
              <a:rPr lang="pt-PT" b="1" u="sng" dirty="0">
                <a:hlinkClick r:id="rId6"/>
              </a:rPr>
              <a:t>/</a:t>
            </a:r>
            <a:r>
              <a:rPr lang="pt-PT" b="1" u="sng" dirty="0" err="1">
                <a:hlinkClick r:id="rId6"/>
              </a:rPr>
              <a:t>contact</a:t>
            </a:r>
            <a:r>
              <a:rPr lang="pt-PT" b="1" u="sng" dirty="0">
                <a:hlinkClick r:id="rId6"/>
              </a:rPr>
              <a:t>/social-</a:t>
            </a:r>
            <a:r>
              <a:rPr lang="pt-PT" b="1" u="sng" dirty="0" err="1">
                <a:hlinkClick r:id="rId6"/>
              </a:rPr>
              <a:t>networks_pt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328577" y="2349120"/>
            <a:ext cx="4568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SENTES-TE EUROPEU?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0876" y="4280734"/>
            <a:ext cx="324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O QUE TE FAZ SENTIR EUROPEU?</a:t>
            </a:r>
            <a:endParaRPr lang="fr-B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/>
              <a:t>Obrigado!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3709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União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Europeia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pt-BR" sz="788" dirty="0">
                <a:solidFill>
                  <a:srgbClr val="FFFFFF">
                    <a:lumMod val="50000"/>
                  </a:srgbClr>
                </a:solidFill>
              </a:rPr>
              <a:t>Salvo indicação em contrário, a reutilização do presente documento é autorizada ao abrigo da licença «Atribuição 4.0 Internacional (CC BY 4.0)» da Creative Commons (</a:t>
            </a:r>
            <a:r>
              <a:rPr lang="pt-BR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pt-BR" sz="788" dirty="0">
                <a:solidFill>
                  <a:srgbClr val="FFFFFF">
                    <a:lumMod val="50000"/>
                  </a:srgbClr>
                </a:solidFill>
              </a:rPr>
              <a:t>). Para qualquer utilização ou reprodução de elementos que não sejam propriedade da União Europeia, pode ser necessário obter autorização diretamente junto dos respetivos titulares dos direitos.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3240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NOÇÕES BÁSICAS 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267319" y="5981317"/>
            <a:ext cx="1507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82" y="5345887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sz="1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milhões</a:t>
            </a:r>
            <a:r>
              <a:rPr lang="fr-FR" sz="1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fr-FR" sz="1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pessoas</a:t>
            </a:r>
            <a:endParaRPr lang="fr-BE" sz="1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UE: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fr-BE" b="1" dirty="0">
                <a:solidFill>
                  <a:srgbClr val="002060"/>
                </a:solidFill>
              </a:rPr>
              <a:t>1 de 6 continentes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pt-B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mais de 700 milhões de pessoas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países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UE: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países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267319" y="5981318"/>
            <a:ext cx="150714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CULTURA EUROPEIA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350856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377440" y="4502133"/>
            <a:ext cx="647461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Marcos que moldaram a cultura e diversidade europeias: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a Grécia antiga e a Roma antiga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a Reforma e o Iluminismo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o parlamentarismo e os direitos sociais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ARTISTAS EUROPEUS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997875"/>
            <a:ext cx="3763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pt-BR" dirty="0"/>
              <a:t>Ao longo dos séculos, novos estilos de música, arquitetura e literatura têm inspirado artistas de toda a Europa.</a:t>
            </a:r>
            <a:endParaRPr lang="en-GB" dirty="0"/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exemplo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8267319" y="5981317"/>
            <a:ext cx="1507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cxnSp>
        <p:nvCxnSpPr>
          <p:cNvPr id="38" name="Connecteur droit 12"/>
          <p:cNvCxnSpPr/>
          <p:nvPr/>
        </p:nvCxnSpPr>
        <p:spPr>
          <a:xfrm>
            <a:off x="8897782" y="5345887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3765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VALORES EUROPEUS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Dignidade</a:t>
            </a:r>
            <a:r>
              <a:rPr lang="en-US" sz="2400" dirty="0">
                <a:solidFill>
                  <a:schemeClr val="tx1"/>
                </a:solidFill>
              </a:rPr>
              <a:t> do </a:t>
            </a:r>
            <a:r>
              <a:rPr lang="en-US" sz="2400" dirty="0" err="1">
                <a:solidFill>
                  <a:schemeClr val="tx1"/>
                </a:solidFill>
              </a:rPr>
              <a:t>ser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humano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Liberdade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Democracia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Igualdade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Estado de </a:t>
            </a:r>
            <a:r>
              <a:rPr lang="en-US" sz="2400" dirty="0" err="1">
                <a:solidFill>
                  <a:schemeClr val="tx1"/>
                </a:solidFill>
              </a:rPr>
              <a:t>direito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Direitos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humanos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8267319" y="5981317"/>
            <a:ext cx="1507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cxnSp>
        <p:nvCxnSpPr>
          <p:cNvPr id="15" name="Connecteur droit 12"/>
          <p:cNvCxnSpPr/>
          <p:nvPr/>
        </p:nvCxnSpPr>
        <p:spPr>
          <a:xfrm>
            <a:off x="8897782" y="5345887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33549</TotalTime>
  <Words>5038</Words>
  <Application>Microsoft Office PowerPoint</Application>
  <PresentationFormat>On-screen Show (4:3)</PresentationFormat>
  <Paragraphs>579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TrebuchetMS-Bold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DA GUERRA À PAZ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ESTUDOS, TRABALHO E VOLUNTARIADO  </vt:lpstr>
      <vt:lpstr>     VIAGENS  </vt:lpstr>
      <vt:lpstr>      ... E MUITO MAIS  </vt:lpstr>
      <vt:lpstr>      PRIORIDADES DA UE  </vt:lpstr>
      <vt:lpstr>      2022: SOLIDARIEDADE DA UE COM A UCRÂNIA  </vt:lpstr>
      <vt:lpstr>      2022: ANO EUROPEU DA JUVENTUDE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Obrigado!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KANUCHOVA Kristina (COMM)</cp:lastModifiedBy>
  <cp:revision>1554</cp:revision>
  <cp:lastPrinted>2019-09-03T09:29:06Z</cp:lastPrinted>
  <dcterms:created xsi:type="dcterms:W3CDTF">2018-11-12T13:20:47Z</dcterms:created>
  <dcterms:modified xsi:type="dcterms:W3CDTF">2023-03-03T11:29:52Z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2023-02-02T17:15:37Z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b84336a0-704c-4338-a70e-4cb56aa26b9e</vt:lpwstr>
  </property>
  <property fmtid="{D5CDD505-2E9C-101B-9397-08002B2CF9AE}" pid="8" name="MSIP_Label_6bd9ddd1-4d20-43f6-abfa-fc3c07406f94_ContentBits">
    <vt:lpwstr>0</vt:lpwstr>
  </property>
</Properties>
</file>