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3"/>
    <p:sldMasterId id="2147483698" r:id="rId4"/>
  </p:sldMasterIdLst>
  <p:notesMasterIdLst>
    <p:notesMasterId r:id="rId46"/>
  </p:notesMasterIdLst>
  <p:handoutMasterIdLst>
    <p:handoutMasterId r:id="rId47"/>
  </p:handoutMasterIdLst>
  <p:sldIdLst>
    <p:sldId id="327" r:id="rId5"/>
    <p:sldId id="423" r:id="rId6"/>
    <p:sldId id="347" r:id="rId7"/>
    <p:sldId id="294" r:id="rId8"/>
    <p:sldId id="396" r:id="rId9"/>
    <p:sldId id="354" r:id="rId10"/>
    <p:sldId id="355" r:id="rId11"/>
    <p:sldId id="356" r:id="rId12"/>
    <p:sldId id="357" r:id="rId13"/>
    <p:sldId id="417" r:id="rId14"/>
    <p:sldId id="416" r:id="rId15"/>
    <p:sldId id="348" r:id="rId16"/>
    <p:sldId id="346" r:id="rId17"/>
    <p:sldId id="410" r:id="rId18"/>
    <p:sldId id="398" r:id="rId19"/>
    <p:sldId id="300" r:id="rId20"/>
    <p:sldId id="413" r:id="rId21"/>
    <p:sldId id="314" r:id="rId22"/>
    <p:sldId id="428" r:id="rId23"/>
    <p:sldId id="349" r:id="rId24"/>
    <p:sldId id="425" r:id="rId25"/>
    <p:sldId id="406" r:id="rId26"/>
    <p:sldId id="407" r:id="rId27"/>
    <p:sldId id="408" r:id="rId28"/>
    <p:sldId id="426" r:id="rId29"/>
    <p:sldId id="431" r:id="rId30"/>
    <p:sldId id="334" r:id="rId31"/>
    <p:sldId id="350" r:id="rId32"/>
    <p:sldId id="384" r:id="rId33"/>
    <p:sldId id="390" r:id="rId34"/>
    <p:sldId id="385" r:id="rId35"/>
    <p:sldId id="352" r:id="rId36"/>
    <p:sldId id="339" r:id="rId37"/>
    <p:sldId id="393" r:id="rId38"/>
    <p:sldId id="395" r:id="rId39"/>
    <p:sldId id="394" r:id="rId40"/>
    <p:sldId id="435" r:id="rId41"/>
    <p:sldId id="437" r:id="rId42"/>
    <p:sldId id="342" r:id="rId43"/>
    <p:sldId id="343" r:id="rId44"/>
    <p:sldId id="430" r:id="rId45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ÍNDICE" id="{51FA4466-1705-B94D-BF4F-554C4F735700}">
          <p14:sldIdLst>
            <p14:sldId id="423"/>
            <p14:sldId id="347"/>
          </p14:sldIdLst>
        </p14:section>
        <p14:section name="O QUE É A EURO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O PROJETO EUROPEU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O QUE FAZ A UE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334"/>
          </p14:sldIdLst>
        </p14:section>
        <p14:section name="COMO FUNCIONA A UE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  <p14:sldId id="435"/>
            <p14:sldId id="437"/>
          </p14:sldIdLst>
        </p14:section>
        <p14:section name="COMO POSSO OBTER MAIS INFORMAÇÕES SOBRE A UE?" id="{4DEDCB1D-88D9-A345-A677-739D4EF1E4F1}">
          <p14:sldIdLst>
            <p14:sldId id="342"/>
          </p14:sldIdLst>
        </p14:section>
        <p14:section name="MANTÉM-TE EM CONTACTO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56639" autoAdjust="0"/>
  </p:normalViewPr>
  <p:slideViewPr>
    <p:cSldViewPr snapToGrid="0" snapToObjects="1">
      <p:cViewPr varScale="1">
        <p:scale>
          <a:sx n="42" d="100"/>
          <a:sy n="42" d="100"/>
        </p:scale>
        <p:origin x="205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40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ETANO Manuela (COMM)" userId="S::manuela.oretano@ec.europa.eu::c302b6c1-a6cf-48e9-bad6-372049ac2824" providerId="AD" clId="Web-{2B68AB64-D04D-7D37-23B4-15C9B68266F5}"/>
    <pc:docChg chg="modSld">
      <pc:chgData name="ORETANO Manuela (COMM)" userId="S::manuela.oretano@ec.europa.eu::c302b6c1-a6cf-48e9-bad6-372049ac2824" providerId="AD" clId="Web-{2B68AB64-D04D-7D37-23B4-15C9B68266F5}" dt="2025-01-10T14:07:33.230" v="7" actId="1076"/>
      <pc:docMkLst>
        <pc:docMk/>
      </pc:docMkLst>
      <pc:sldChg chg="addSp delSp modSp">
        <pc:chgData name="ORETANO Manuela (COMM)" userId="S::manuela.oretano@ec.europa.eu::c302b6c1-a6cf-48e9-bad6-372049ac2824" providerId="AD" clId="Web-{2B68AB64-D04D-7D37-23B4-15C9B68266F5}" dt="2025-01-10T14:07:33.230" v="7" actId="1076"/>
        <pc:sldMkLst>
          <pc:docMk/>
          <pc:sldMk cId="3209097916" sldId="327"/>
        </pc:sldMkLst>
        <pc:picChg chg="add mod">
          <ac:chgData name="ORETANO Manuela (COMM)" userId="S::manuela.oretano@ec.europa.eu::c302b6c1-a6cf-48e9-bad6-372049ac2824" providerId="AD" clId="Web-{2B68AB64-D04D-7D37-23B4-15C9B68266F5}" dt="2025-01-10T14:07:33.230" v="7" actId="1076"/>
          <ac:picMkLst>
            <pc:docMk/>
            <pc:sldMk cId="3209097916" sldId="327"/>
            <ac:picMk id="4" creationId="{A4DF13C7-6F80-B03B-113C-6838BADA4494}"/>
          </ac:picMkLst>
        </pc:picChg>
        <pc:picChg chg="del">
          <ac:chgData name="ORETANO Manuela (COMM)" userId="S::manuela.oretano@ec.europa.eu::c302b6c1-a6cf-48e9-bad6-372049ac2824" providerId="AD" clId="Web-{2B68AB64-D04D-7D37-23B4-15C9B68266F5}" dt="2025-01-10T14:07:06.823" v="2"/>
          <ac:picMkLst>
            <pc:docMk/>
            <pc:sldMk cId="3209097916" sldId="327"/>
            <ac:picMk id="6" creationId="{00000000-0000-0000-0000-000000000000}"/>
          </ac:picMkLst>
        </pc:picChg>
      </pc:sldChg>
      <pc:sldChg chg="modSp">
        <pc:chgData name="ORETANO Manuela (COMM)" userId="S::manuela.oretano@ec.europa.eu::c302b6c1-a6cf-48e9-bad6-372049ac2824" providerId="AD" clId="Web-{2B68AB64-D04D-7D37-23B4-15C9B68266F5}" dt="2025-01-10T14:06:44.994" v="1"/>
        <pc:sldMkLst>
          <pc:docMk/>
          <pc:sldMk cId="4151216835" sldId="339"/>
        </pc:sldMkLst>
        <pc:picChg chg="mod">
          <ac:chgData name="ORETANO Manuela (COMM)" userId="S::manuela.oretano@ec.europa.eu::c302b6c1-a6cf-48e9-bad6-372049ac2824" providerId="AD" clId="Web-{2B68AB64-D04D-7D37-23B4-15C9B68266F5}" dt="2025-01-10T14:06:44.994" v="1"/>
          <ac:picMkLst>
            <pc:docMk/>
            <pc:sldMk cId="4151216835" sldId="339"/>
            <ac:picMk id="4" creationId="{00000000-0000-0000-0000-000000000000}"/>
          </ac:picMkLst>
        </pc:picChg>
      </pc:sldChg>
      <pc:sldChg chg="modSp">
        <pc:chgData name="ORETANO Manuela (COMM)" userId="S::manuela.oretano@ec.europa.eu::c302b6c1-a6cf-48e9-bad6-372049ac2824" providerId="AD" clId="Web-{2B68AB64-D04D-7D37-23B4-15C9B68266F5}" dt="2025-01-10T14:06:37.182" v="0"/>
        <pc:sldMkLst>
          <pc:docMk/>
          <pc:sldMk cId="1034728412" sldId="352"/>
        </pc:sldMkLst>
        <pc:picChg chg="mod">
          <ac:chgData name="ORETANO Manuela (COMM)" userId="S::manuela.oretano@ec.europa.eu::c302b6c1-a6cf-48e9-bad6-372049ac2824" providerId="AD" clId="Web-{2B68AB64-D04D-7D37-23B4-15C9B68266F5}" dt="2025-01-10T14:06:37.182" v="0"/>
          <ac:picMkLst>
            <pc:docMk/>
            <pc:sldMk cId="1034728412" sldId="352"/>
            <ac:picMk id="15" creationId="{2F9512DC-1BC8-204B-B55A-31E4CAAF6952}"/>
          </ac:picMkLst>
        </pc:picChg>
      </pc:sldChg>
    </pc:docChg>
  </pc:docChgLst>
  <pc:docChgLst>
    <pc:chgData name="ORETANO Manuela (COMM)" userId="S::manuela.oretano@ec.europa.eu::c302b6c1-a6cf-48e9-bad6-372049ac2824" providerId="AD" clId="Web-{6604C6ED-D365-2BA5-913D-2F772FF846C5}"/>
    <pc:docChg chg="modSld">
      <pc:chgData name="ORETANO Manuela (COMM)" userId="S::manuela.oretano@ec.europa.eu::c302b6c1-a6cf-48e9-bad6-372049ac2824" providerId="AD" clId="Web-{6604C6ED-D365-2BA5-913D-2F772FF846C5}" dt="2024-07-17T08:40:20.040" v="0"/>
      <pc:docMkLst>
        <pc:docMk/>
      </pc:docMkLst>
      <pc:sldChg chg="modNotes">
        <pc:chgData name="ORETANO Manuela (COMM)" userId="S::manuela.oretano@ec.europa.eu::c302b6c1-a6cf-48e9-bad6-372049ac2824" providerId="AD" clId="Web-{6604C6ED-D365-2BA5-913D-2F772FF846C5}" dt="2024-07-17T08:40:20.040" v="0"/>
        <pc:sldMkLst>
          <pc:docMk/>
          <pc:sldMk cId="727304098" sldId="431"/>
        </pc:sldMkLst>
      </pc:sldChg>
    </pc:docChg>
  </pc:docChgLst>
  <pc:docChgLst>
    <pc:chgData name="ORETANO Manuela (COMM)" userId="S::manuela.oretano@ec.europa.eu::c302b6c1-a6cf-48e9-bad6-372049ac2824" providerId="AD" clId="Web-{D1EDC39A-7A6A-8C2A-7FBD-7D9CCB37B22C}"/>
    <pc:docChg chg="delSld modSld modSection">
      <pc:chgData name="ORETANO Manuela (COMM)" userId="S::manuela.oretano@ec.europa.eu::c302b6c1-a6cf-48e9-bad6-372049ac2824" providerId="AD" clId="Web-{D1EDC39A-7A6A-8C2A-7FBD-7D9CCB37B22C}" dt="2024-07-16T08:32:51.550" v="3"/>
      <pc:docMkLst>
        <pc:docMk/>
      </pc:docMkLst>
      <pc:sldChg chg="modNotes">
        <pc:chgData name="ORETANO Manuela (COMM)" userId="S::manuela.oretano@ec.europa.eu::c302b6c1-a6cf-48e9-bad6-372049ac2824" providerId="AD" clId="Web-{D1EDC39A-7A6A-8C2A-7FBD-7D9CCB37B22C}" dt="2024-07-16T08:32:35.471" v="2"/>
        <pc:sldMkLst>
          <pc:docMk/>
          <pc:sldMk cId="1225291961" sldId="408"/>
        </pc:sldMkLst>
      </pc:sldChg>
      <pc:sldChg chg="del">
        <pc:chgData name="ORETANO Manuela (COMM)" userId="S::manuela.oretano@ec.europa.eu::c302b6c1-a6cf-48e9-bad6-372049ac2824" providerId="AD" clId="Web-{D1EDC39A-7A6A-8C2A-7FBD-7D9CCB37B22C}" dt="2024-07-16T08:32:51.550" v="3"/>
        <pc:sldMkLst>
          <pc:docMk/>
          <pc:sldMk cId="709964528" sldId="409"/>
        </pc:sldMkLst>
      </pc:sldChg>
    </pc:docChg>
  </pc:docChgLst>
  <pc:docChgLst>
    <pc:chgData name="ORETANO Manuela (COMM)" userId="S::manuela.oretano@ec.europa.eu::c302b6c1-a6cf-48e9-bad6-372049ac2824" providerId="AD" clId="Web-{396D67B1-5FA3-DFA8-EB99-0F002BB0234D}"/>
    <pc:docChg chg="modSld">
      <pc:chgData name="ORETANO Manuela (COMM)" userId="S::manuela.oretano@ec.europa.eu::c302b6c1-a6cf-48e9-bad6-372049ac2824" providerId="AD" clId="Web-{396D67B1-5FA3-DFA8-EB99-0F002BB0234D}" dt="2025-05-02T15:45:53.384" v="4"/>
      <pc:docMkLst>
        <pc:docMk/>
      </pc:docMkLst>
      <pc:sldChg chg="modNotes">
        <pc:chgData name="ORETANO Manuela (COMM)" userId="S::manuela.oretano@ec.europa.eu::c302b6c1-a6cf-48e9-bad6-372049ac2824" providerId="AD" clId="Web-{396D67B1-5FA3-DFA8-EB99-0F002BB0234D}" dt="2025-05-02T15:45:53.384" v="4"/>
        <pc:sldMkLst>
          <pc:docMk/>
          <pc:sldMk cId="3562266476" sldId="314"/>
        </pc:sldMkLst>
      </pc:sldChg>
    </pc:docChg>
  </pc:docChgLst>
  <pc:docChgLst>
    <pc:chgData name="ORETANO Manuela (COMM)" userId="c302b6c1-a6cf-48e9-bad6-372049ac2824" providerId="ADAL" clId="{7483D982-9A04-4635-8687-7E72305B3DBE}"/>
    <pc:docChg chg="modSld">
      <pc:chgData name="ORETANO Manuela (COMM)" userId="c302b6c1-a6cf-48e9-bad6-372049ac2824" providerId="ADAL" clId="{7483D982-9A04-4635-8687-7E72305B3DBE}" dt="2025-01-31T09:38:31.576" v="0" actId="14826"/>
      <pc:docMkLst>
        <pc:docMk/>
      </pc:docMkLst>
      <pc:sldChg chg="modSp">
        <pc:chgData name="ORETANO Manuela (COMM)" userId="c302b6c1-a6cf-48e9-bad6-372049ac2824" providerId="ADAL" clId="{7483D982-9A04-4635-8687-7E72305B3DBE}" dt="2025-01-31T09:38:31.576" v="0" actId="14826"/>
        <pc:sldMkLst>
          <pc:docMk/>
          <pc:sldMk cId="3562266476" sldId="314"/>
        </pc:sldMkLst>
        <pc:picChg chg="mod">
          <ac:chgData name="ORETANO Manuela (COMM)" userId="c302b6c1-a6cf-48e9-bad6-372049ac2824" providerId="ADAL" clId="{7483D982-9A04-4635-8687-7E72305B3DBE}" dt="2025-01-31T09:38:31.576" v="0" actId="14826"/>
          <ac:picMkLst>
            <pc:docMk/>
            <pc:sldMk cId="3562266476" sldId="314"/>
            <ac:picMk id="3" creationId="{667C54B5-C206-0712-04BF-CDD4E0AB20A1}"/>
          </ac:picMkLst>
        </pc:picChg>
      </pc:sldChg>
    </pc:docChg>
  </pc:docChgLst>
  <pc:docChgLst>
    <pc:chgData name="ORETANO Manuela (COMM)" userId="S::manuela.oretano@ec.europa.eu::c302b6c1-a6cf-48e9-bad6-372049ac2824" providerId="AD" clId="Web-{3771C12B-3FAF-0AE9-63AD-9172F1382386}"/>
    <pc:docChg chg="modSld">
      <pc:chgData name="ORETANO Manuela (COMM)" userId="S::manuela.oretano@ec.europa.eu::c302b6c1-a6cf-48e9-bad6-372049ac2824" providerId="AD" clId="Web-{3771C12B-3FAF-0AE9-63AD-9172F1382386}" dt="2024-07-17T09:22:48.137" v="4"/>
      <pc:docMkLst>
        <pc:docMk/>
      </pc:docMkLst>
      <pc:sldChg chg="modNotes">
        <pc:chgData name="ORETANO Manuela (COMM)" userId="S::manuela.oretano@ec.europa.eu::c302b6c1-a6cf-48e9-bad6-372049ac2824" providerId="AD" clId="Web-{3771C12B-3FAF-0AE9-63AD-9172F1382386}" dt="2024-07-17T09:22:48.137" v="4"/>
        <pc:sldMkLst>
          <pc:docMk/>
          <pc:sldMk cId="727304098" sldId="431"/>
        </pc:sldMkLst>
      </pc:sldChg>
    </pc:docChg>
  </pc:docChgLst>
</pc:chgInfo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 custT="1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pt-BR" sz="2800" b="1" dirty="0"/>
            <a:t>AS 24 LÍNGUAS OFICIAIS DA UE</a:t>
          </a:r>
          <a:endParaRPr lang="en-US" sz="2800" b="1" dirty="0"/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 custT="1"/>
      <dgm:spPr/>
      <dgm:t>
        <a:bodyPr/>
        <a:lstStyle/>
        <a:p>
          <a:r>
            <a:rPr lang="pt-PT" sz="1500" b="1" dirty="0"/>
            <a:t>eslavas: </a:t>
          </a:r>
          <a:r>
            <a:rPr lang="pt-PT" sz="1500" b="0" dirty="0"/>
            <a:t>búlgaro, checo, croata, polaco, eslovaco e esloveno.</a:t>
          </a:r>
          <a:endParaRPr lang="en-US" sz="1500" b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pt-PT" sz="1500" b="1" dirty="0"/>
            <a:t>germânicas: </a:t>
          </a:r>
          <a:r>
            <a:rPr lang="pt-PT" sz="1500" b="0" dirty="0"/>
            <a:t>dinamarquês, alemão, inglês, neerlandês e sueco.</a:t>
          </a:r>
          <a:endParaRPr lang="en-US" sz="1500" b="0" dirty="0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 custT="1"/>
      <dgm:spPr/>
      <dgm:t>
        <a:bodyPr/>
        <a:lstStyle/>
        <a:p>
          <a:r>
            <a:rPr lang="pt-PT" sz="1500" b="1" dirty="0"/>
            <a:t>românicas: </a:t>
          </a:r>
          <a:r>
            <a:rPr lang="pt-PT" sz="1500" b="0" dirty="0"/>
            <a:t>espanhol, francês, italiano, português e romeno.</a:t>
          </a:r>
          <a:endParaRPr lang="en-US" sz="1500" b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pt-PT" sz="1500" b="1" dirty="0"/>
            <a:t>outras: </a:t>
          </a:r>
          <a:r>
            <a:rPr lang="pt-PT" sz="1500" b="0" dirty="0"/>
            <a:t>estónio e finlandês, grego, irlandês, lituano e letão, húngaro, maltês.</a:t>
          </a:r>
          <a:endParaRPr lang="en-US" sz="1500" b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 custLinFactNeighborY="-1408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representa os governos dos países da UE</a:t>
          </a:r>
          <a:endParaRPr lang="en-IE" sz="1700" dirty="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reúne ministros dos países da UE para debaterem questões europeias (agricultura, negócios estrangeiros, justiça, etc.)</a:t>
          </a:r>
          <a:endParaRPr lang="en-IE" sz="1700" dirty="0">
            <a:solidFill>
              <a:schemeClr val="tx1"/>
            </a:solidFill>
          </a:endParaRP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toma decisões e aprova leis juntamente com o Parlamento Europeu</a:t>
          </a:r>
          <a:endParaRPr lang="en-IE" sz="1700" dirty="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tem uma presidência rotativa; de seis em seis meses, há outro país da UE que assume a liderança</a:t>
          </a:r>
          <a:endParaRPr lang="en-IE" sz="1700" dirty="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reúne-se em Bruxelas ou no Luxemburgo</a:t>
          </a:r>
          <a:endParaRPr lang="en-IE" sz="1700" dirty="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representa os interesses comuns da UE</a:t>
          </a:r>
          <a:endParaRPr lang="en-IE" sz="1700" dirty="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é composta por uma/um presidente e uma/um comissária/o de cada país da UE, responsável por um domínio específico</a:t>
          </a:r>
          <a:endParaRPr lang="en-IE" sz="1700" dirty="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propõe novas leis e programas</a:t>
          </a:r>
          <a:endParaRPr lang="en-IE" sz="1700" dirty="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é eleita pelo Parlamento por cinco anos</a:t>
          </a:r>
          <a:endParaRPr lang="en-IE" sz="1700" dirty="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gere as políticas e o orçamento da UE</a:t>
          </a:r>
          <a:endParaRPr lang="en-IE" sz="1700" dirty="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é a guardiã dos Tratados</a:t>
          </a:r>
          <a:endParaRPr lang="en-IE" sz="1700" dirty="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está sediada em Bruxelas e no Luxemburgo</a:t>
          </a:r>
          <a:endParaRPr lang="en-IE" sz="1700" dirty="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 dirty="0">
              <a:solidFill>
                <a:schemeClr val="tx1"/>
              </a:solidFill>
            </a:rPr>
            <a:t>supervisiona a legislação da UE</a:t>
          </a:r>
          <a:endParaRPr lang="en-IE" sz="1700" b="0" dirty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>
              <a:solidFill>
                <a:schemeClr val="tx1"/>
              </a:solidFill>
            </a:rPr>
            <a:t>assegura que os países da UE respeitam a legislação da UE</a:t>
          </a:r>
          <a:endParaRPr lang="en-IE" sz="1700" b="0" dirty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>
              <a:solidFill>
                <a:schemeClr val="tx1"/>
              </a:solidFill>
            </a:rPr>
            <a:t>aconselha os tribunais nacionais sobre a interpretação destas leis</a:t>
          </a:r>
          <a:endParaRPr lang="en-IE" sz="1700" b="0" dirty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>
              <a:solidFill>
                <a:schemeClr val="tx1"/>
              </a:solidFill>
            </a:rPr>
            <a:t>aplica coimas aos países que não respeitam a legislação da UE</a:t>
          </a:r>
          <a:endParaRPr lang="en-IE" sz="1700" b="0" dirty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>
              <a:solidFill>
                <a:schemeClr val="tx1"/>
              </a:solidFill>
            </a:rPr>
            <a:t>verifica se as leis respeitam os direitos fundamentais (por exemplo, a liberdade de expressão e a liberdade de imprensa)</a:t>
          </a:r>
          <a:endParaRPr lang="en-IE" sz="1700" b="0" dirty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b="0">
              <a:solidFill>
                <a:schemeClr val="tx1"/>
              </a:solidFill>
            </a:rPr>
            <a:t>é composto por um juiz de cada país da UE</a:t>
          </a:r>
          <a:endParaRPr lang="en-IE" sz="1700" b="0" dirty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está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sediado</a:t>
          </a:r>
          <a:r>
            <a:rPr lang="en-US" sz="1700" b="0" dirty="0">
              <a:solidFill>
                <a:schemeClr val="tx1"/>
              </a:solidFill>
            </a:rPr>
            <a:t> no </a:t>
          </a:r>
          <a:r>
            <a:rPr lang="en-US" sz="1700" b="0" dirty="0" err="1">
              <a:solidFill>
                <a:schemeClr val="tx1"/>
              </a:solidFill>
            </a:rPr>
            <a:t>Luxemburgo</a:t>
          </a:r>
          <a:endParaRPr lang="en-IE" sz="1700" b="0" dirty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verifica se o orçamento da UE é utilizado corretamente</a:t>
          </a:r>
          <a:endParaRPr lang="en-IE" sz="1800" b="0" dirty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comunica casos de fraude, corrupção ou outras atividades ilegais</a:t>
          </a:r>
          <a:endParaRPr lang="en-IE" sz="1800" b="0" dirty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aconselha os decisores políticos da UE sobre a melhor forma de utilizar o orçamento</a:t>
          </a:r>
          <a:endParaRPr lang="en-IE" sz="1800" b="0" dirty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os seus membros são nomeados pelo Conselho para um mandato de seis anos</a:t>
          </a:r>
          <a:endParaRPr lang="en-IE" sz="1800" b="0" dirty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dirige a política económica e monetária da UE</a:t>
          </a:r>
          <a:endParaRPr lang="en-IE" sz="1700" dirty="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gere a moeda europeia, o «euro»</a:t>
          </a:r>
          <a:endParaRPr lang="en-IE" sz="1700" dirty="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é responsável pela estabilidade do euro e dos preços</a:t>
          </a:r>
          <a:endParaRPr lang="en-IE" sz="1700" dirty="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fixa taxas de juro para a área do euro</a:t>
          </a:r>
          <a:endParaRPr lang="en-IE" sz="1700" dirty="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trabalha com os bancos centrais nacionais dos países da UE</a:t>
          </a:r>
          <a:endParaRPr lang="en-IE" sz="1700" dirty="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é composto por seis membros nomeados pelo Conselho, por um período de oito anos, que não pode ser renovado</a:t>
          </a:r>
          <a:endParaRPr lang="en-IE" sz="1700" dirty="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 dirty="0">
              <a:solidFill>
                <a:schemeClr val="tx1"/>
              </a:solidFill>
            </a:rPr>
            <a:t>está sediado em Frankfurt (Alemanha)</a:t>
          </a:r>
          <a:endParaRPr lang="en-IE" sz="1700" dirty="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Iniciativa</a:t>
          </a:r>
          <a:r>
            <a:rPr lang="en-US" sz="1800" b="0" dirty="0">
              <a:solidFill>
                <a:srgbClr val="000000"/>
              </a:solidFill>
              <a:latin typeface="Calibri"/>
              <a:ea typeface="Calibri"/>
              <a:cs typeface="Calibri"/>
            </a:rPr>
            <a:t> de </a:t>
          </a:r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cidadania</a:t>
          </a:r>
          <a:r>
            <a:rPr lang="en-US" sz="1800" b="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europeia</a:t>
          </a:r>
          <a:endParaRPr lang="en-US" sz="1800" dirty="0" err="1">
            <a:solidFill>
              <a:srgbClr val="000000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  <a:latin typeface="Calibri"/>
              <a:cs typeface="Calibri"/>
            </a:rPr>
            <a:t>Semana Europeia da Juventude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noProof="0" dirty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noProof="0" dirty="0">
            <a:solidFill>
              <a:schemeClr val="tx1"/>
            </a:solidFill>
          </a:endParaRPr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dirty="0">
              <a:solidFill>
                <a:srgbClr val="000000"/>
              </a:solidFill>
              <a:latin typeface="Calibri"/>
              <a:cs typeface="Calibri"/>
            </a:rPr>
            <a:t>A tua Europa, a tua voz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pt-PT" dirty="0"/>
            <a:t>Garantia para a Juventude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pt-PT" dirty="0"/>
            <a:t>Rede EURES</a:t>
          </a:r>
          <a:endParaRPr lang="en-US" dirty="0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ERASMUS+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pt-PT" dirty="0"/>
            <a:t>Corpo Europeu de Solidariedade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US" b="0">
              <a:solidFill>
                <a:schemeClr val="bg1"/>
              </a:solidFill>
            </a:rPr>
            <a:t>Descobre a UE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Cuidados de saúde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Direitos dos passageiros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en-US" b="0" dirty="0" err="1">
              <a:solidFill>
                <a:schemeClr val="bg1"/>
              </a:solidFill>
            </a:rPr>
            <a:t>Acesso</a:t>
          </a:r>
          <a:r>
            <a:rPr lang="en-US" b="0" dirty="0">
              <a:solidFill>
                <a:schemeClr val="bg1"/>
              </a:solidFill>
            </a:rPr>
            <a:t> a </a:t>
          </a:r>
          <a:r>
            <a:rPr lang="en-US" b="0" dirty="0" err="1">
              <a:solidFill>
                <a:schemeClr val="bg1"/>
              </a:solidFill>
            </a:rPr>
            <a:t>assinaturas</a:t>
          </a:r>
          <a:r>
            <a:rPr lang="en-US" b="0" dirty="0">
              <a:solidFill>
                <a:schemeClr val="bg1"/>
              </a:solidFill>
            </a:rPr>
            <a:t> </a:t>
          </a:r>
          <a:r>
            <a:rPr lang="en-US" b="0" dirty="0" err="1">
              <a:solidFill>
                <a:schemeClr val="bg1"/>
              </a:solidFill>
            </a:rPr>
            <a:t>digitais</a:t>
          </a:r>
          <a:endParaRPr lang="en-US" b="0" dirty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b="0"/>
            <a:t>Itinerância (roaming) gratuita</a:t>
          </a:r>
          <a:endParaRPr lang="en-US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 dirty="0"/>
            <a:t>A UE no </a:t>
          </a:r>
          <a:r>
            <a:rPr lang="en-US" sz="1600" b="0" dirty="0" err="1"/>
            <a:t>mundo</a:t>
          </a:r>
          <a:endParaRPr lang="en-US" sz="1600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dirty="0" err="1"/>
            <a:t>Participação</a:t>
          </a:r>
          <a:endParaRPr lang="en-US" sz="1600" b="0" dirty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pt-BR" sz="1600" b="0">
              <a:solidFill>
                <a:schemeClr val="bg1"/>
              </a:solidFill>
            </a:rPr>
            <a:t>Direitos e segurança dos consumidores</a:t>
          </a:r>
          <a:endParaRPr lang="en-US" sz="1600" b="0" dirty="0">
            <a:solidFill>
              <a:schemeClr val="bg1"/>
            </a:solidFill>
          </a:endParaRP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/>
            <a:t>Projetos financiados pela UE</a:t>
          </a:r>
          <a:endParaRPr lang="en-US" sz="1600" b="0" dirty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 dirty="0" err="1"/>
            <a:t>Proteção</a:t>
          </a:r>
          <a:r>
            <a:rPr lang="en-US" sz="1600" b="0" dirty="0"/>
            <a:t> do </a:t>
          </a:r>
          <a:r>
            <a:rPr lang="en-US" sz="1600" b="0" dirty="0" err="1"/>
            <a:t>ambiente</a:t>
          </a:r>
          <a:endParaRPr lang="en-US" sz="1600" b="0" dirty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b="0">
              <a:solidFill>
                <a:schemeClr val="bg1"/>
              </a:solidFill>
            </a:rPr>
            <a:t>Pacto ecológico</a:t>
          </a:r>
          <a:endParaRPr lang="en-US" sz="1800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NextGenerationEU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Digitalização</a:t>
          </a:r>
          <a:endParaRPr lang="en-US" sz="1800" dirty="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Igualdade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é a voz dos cidadãos da Europa</a:t>
          </a:r>
          <a:endParaRPr lang="en-IE" sz="1800" b="0" dirty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tem deputados de todos os países da UE, eleitos diretamente pelos cidadãos de cinco em cinco anos</a:t>
          </a:r>
          <a:endParaRPr lang="en-IE" sz="1800" b="0" dirty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>
              <a:solidFill>
                <a:schemeClr val="tx1"/>
              </a:solidFill>
            </a:rPr>
            <a:t>discute novas leis propostas pela Comissão Europeia</a:t>
          </a:r>
          <a:endParaRPr lang="en-IE" sz="1800" b="0" dirty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>
              <a:solidFill>
                <a:schemeClr val="tx1"/>
              </a:solidFill>
            </a:rPr>
            <a:t>altera (se necessário) e decide essas leis em conjunto com o Conselho</a:t>
          </a:r>
          <a:endParaRPr lang="en-IE" sz="1800" b="0" dirty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>
              <a:solidFill>
                <a:schemeClr val="tx1"/>
              </a:solidFill>
            </a:rPr>
            <a:t>elege a/o Presidente da Comissão da União Europeia</a:t>
          </a:r>
          <a:endParaRPr lang="en-IE" sz="1800" b="0" dirty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>
              <a:solidFill>
                <a:schemeClr val="tx1"/>
              </a:solidFill>
            </a:rPr>
            <a:t>aprova o orçamento da UE</a:t>
          </a:r>
          <a:endParaRPr lang="en-IE" sz="1800" b="0" dirty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realiza pelo menos seis sessões plenárias por ano em Bruxelas (Bélgica) e 12 em Estrasburgo (França)</a:t>
          </a:r>
          <a:endParaRPr lang="en-IE" sz="1900" b="0" dirty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reúne os Chefes de Estado ou de Governo de cada país da UE</a:t>
          </a:r>
          <a:endParaRPr lang="en-IE" sz="1800" b="0" dirty="0">
            <a:solidFill>
              <a:schemeClr val="tx1"/>
            </a:solidFill>
          </a:endParaRP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define as principais prioridades e orientações políticas da UE</a:t>
          </a:r>
          <a:endParaRPr lang="en-IE" sz="1800" b="0" dirty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reúne-se pelo menos quatro vezes por ano em Bruxelas (Bélgica) ou no Luxemburgo (Luxemburgo) para as cimeiras europeias</a:t>
          </a:r>
          <a:endParaRPr lang="en-IE" sz="1800" b="0" dirty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800" b="0" dirty="0">
              <a:solidFill>
                <a:schemeClr val="tx1"/>
              </a:solidFill>
            </a:rPr>
            <a:t>não adota a legislação da UE</a:t>
          </a:r>
          <a:endParaRPr lang="en-IE" sz="1800" b="0" dirty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51587" y="1484691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AS 24 LÍNGUAS OFICIAIS DA UE</a:t>
          </a:r>
          <a:endParaRPr lang="en-US" sz="2800" b="1" kern="1200" dirty="0"/>
        </a:p>
      </dsp:txBody>
      <dsp:txXfrm>
        <a:off x="3571172" y="1897763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b="1" kern="1200" dirty="0"/>
            <a:t>eslavas: </a:t>
          </a:r>
          <a:r>
            <a:rPr lang="pt-PT" sz="1500" b="0" kern="1200" dirty="0"/>
            <a:t>búlgaro, checo, croata, polaco, eslovaco e esloveno.</a:t>
          </a:r>
          <a:endParaRPr lang="en-US" sz="1500" b="0" kern="1200" dirty="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b="1" kern="1200" dirty="0"/>
            <a:t>germânicas: </a:t>
          </a:r>
          <a:r>
            <a:rPr lang="pt-PT" sz="1500" b="0" kern="1200" dirty="0"/>
            <a:t>dinamarquês, alemão, inglês, neerlandês e sueco.</a:t>
          </a:r>
          <a:endParaRPr lang="en-US" sz="1500" b="0" kern="1200" dirty="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b="1" kern="1200" dirty="0"/>
            <a:t>românicas: </a:t>
          </a:r>
          <a:r>
            <a:rPr lang="pt-PT" sz="1500" b="0" kern="1200" dirty="0"/>
            <a:t>espanhol, francês, italiano, português e romeno.</a:t>
          </a:r>
          <a:endParaRPr lang="en-US" sz="1500" b="0" kern="1200" dirty="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b="1" kern="1200" dirty="0"/>
            <a:t>outras: </a:t>
          </a:r>
          <a:r>
            <a:rPr lang="pt-PT" sz="1500" b="0" kern="1200" dirty="0"/>
            <a:t>estónio e finlandês, grego, irlandês, lituano e letão, húngaro, maltês.</a:t>
          </a:r>
          <a:endParaRPr lang="en-US" sz="1500" b="0" kern="1200" dirty="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representa os governos dos países da 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84" y="53684"/>
        <a:ext cx="3790266" cy="992363"/>
      </dsp:txXfrm>
    </dsp:sp>
    <dsp:sp modelId="{0573FA43-24D1-4D72-85C2-86103A7FCEF0}">
      <dsp:nvSpPr>
        <dsp:cNvPr id="0" name=""/>
        <dsp:cNvSpPr/>
      </dsp:nvSpPr>
      <dsp:spPr>
        <a:xfrm>
          <a:off x="0" y="1115949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reúne ministros dos países da UE para debaterem questões europeias (agricultura, negócios estrangeiros, justiça, etc.)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84" y="1169633"/>
        <a:ext cx="3790266" cy="992363"/>
      </dsp:txXfrm>
    </dsp:sp>
    <dsp:sp modelId="{050DFA99-827A-4EA5-8157-94CD9436E216}">
      <dsp:nvSpPr>
        <dsp:cNvPr id="0" name=""/>
        <dsp:cNvSpPr/>
      </dsp:nvSpPr>
      <dsp:spPr>
        <a:xfrm>
          <a:off x="0" y="2229743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toma decisões e aprova leis juntamente com o Parlamento Europeu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84" y="2283427"/>
        <a:ext cx="3790266" cy="992363"/>
      </dsp:txXfrm>
    </dsp:sp>
    <dsp:sp modelId="{4F8DE995-AA6F-4DFE-8486-B480892B9757}">
      <dsp:nvSpPr>
        <dsp:cNvPr id="0" name=""/>
        <dsp:cNvSpPr/>
      </dsp:nvSpPr>
      <dsp:spPr>
        <a:xfrm>
          <a:off x="0" y="3343537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tem uma presidência rotativa; de seis em seis meses, há outro país da UE que assume a liderança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84" y="3397221"/>
        <a:ext cx="3790266" cy="992363"/>
      </dsp:txXfrm>
    </dsp:sp>
    <dsp:sp modelId="{C7565D90-15C1-4236-9AEC-41345840738B}">
      <dsp:nvSpPr>
        <dsp:cNvPr id="0" name=""/>
        <dsp:cNvSpPr/>
      </dsp:nvSpPr>
      <dsp:spPr>
        <a:xfrm>
          <a:off x="0" y="4457331"/>
          <a:ext cx="3897634" cy="109973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reúne-se em Bruxelas ou no Luxemburgo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684" y="4511015"/>
        <a:ext cx="3790266" cy="99236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387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representa os interesses comuns da 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626"/>
        <a:ext cx="3916402" cy="706855"/>
      </dsp:txXfrm>
    </dsp:sp>
    <dsp:sp modelId="{08F48461-68D3-4A76-AAB9-A6AAE6BA7FA1}">
      <dsp:nvSpPr>
        <dsp:cNvPr id="0" name=""/>
        <dsp:cNvSpPr/>
      </dsp:nvSpPr>
      <dsp:spPr>
        <a:xfrm>
          <a:off x="0" y="799938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é composta por uma/um presidente e uma/um comissária/o de cada país da UE, responsável por um domínio específico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838177"/>
        <a:ext cx="3916402" cy="706855"/>
      </dsp:txXfrm>
    </dsp:sp>
    <dsp:sp modelId="{346E50CA-F6B7-41F2-8D8A-4D6332E5C97D}">
      <dsp:nvSpPr>
        <dsp:cNvPr id="0" name=""/>
        <dsp:cNvSpPr/>
      </dsp:nvSpPr>
      <dsp:spPr>
        <a:xfrm>
          <a:off x="0" y="1597489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propõe novas leis e programas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1635728"/>
        <a:ext cx="3916402" cy="706855"/>
      </dsp:txXfrm>
    </dsp:sp>
    <dsp:sp modelId="{D37E5F20-5237-4726-B7B8-CA56F9306539}">
      <dsp:nvSpPr>
        <dsp:cNvPr id="0" name=""/>
        <dsp:cNvSpPr/>
      </dsp:nvSpPr>
      <dsp:spPr>
        <a:xfrm>
          <a:off x="0" y="2395040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é eleita pelo Parlamento por cinco anos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2433279"/>
        <a:ext cx="3916402" cy="706855"/>
      </dsp:txXfrm>
    </dsp:sp>
    <dsp:sp modelId="{5F4BB77E-160B-4FD3-9D8A-5F48DEBD3967}">
      <dsp:nvSpPr>
        <dsp:cNvPr id="0" name=""/>
        <dsp:cNvSpPr/>
      </dsp:nvSpPr>
      <dsp:spPr>
        <a:xfrm>
          <a:off x="0" y="319259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gere as políticas e o orçamento da 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3230830"/>
        <a:ext cx="3916402" cy="706855"/>
      </dsp:txXfrm>
    </dsp:sp>
    <dsp:sp modelId="{EF5BC60A-1813-445C-97E0-C76B6CBACB4C}">
      <dsp:nvSpPr>
        <dsp:cNvPr id="0" name=""/>
        <dsp:cNvSpPr/>
      </dsp:nvSpPr>
      <dsp:spPr>
        <a:xfrm>
          <a:off x="0" y="3990141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é a guardiã dos Tratados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028380"/>
        <a:ext cx="3916402" cy="706855"/>
      </dsp:txXfrm>
    </dsp:sp>
    <dsp:sp modelId="{8BFCEDFB-DD43-4B25-BA9B-809ED4B7C8C6}">
      <dsp:nvSpPr>
        <dsp:cNvPr id="0" name=""/>
        <dsp:cNvSpPr/>
      </dsp:nvSpPr>
      <dsp:spPr>
        <a:xfrm>
          <a:off x="0" y="4787692"/>
          <a:ext cx="3992880" cy="7833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está sediada em Bruxelas e no Luxemburgo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239" y="4825931"/>
        <a:ext cx="3916402" cy="7068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1153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 dirty="0">
              <a:solidFill>
                <a:schemeClr val="tx1"/>
              </a:solidFill>
            </a:rPr>
            <a:t>supervisiona a legislação da UE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9061"/>
        <a:ext cx="4305105" cy="700734"/>
      </dsp:txXfrm>
    </dsp:sp>
    <dsp:sp modelId="{76251A12-CCF7-4C47-8263-EFA408C3CF50}">
      <dsp:nvSpPr>
        <dsp:cNvPr id="0" name=""/>
        <dsp:cNvSpPr/>
      </dsp:nvSpPr>
      <dsp:spPr>
        <a:xfrm>
          <a:off x="0" y="791962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>
              <a:solidFill>
                <a:schemeClr val="tx1"/>
              </a:solidFill>
            </a:rPr>
            <a:t>assegura que os países da UE respeitam a legislação da UE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829870"/>
        <a:ext cx="4305105" cy="700734"/>
      </dsp:txXfrm>
    </dsp:sp>
    <dsp:sp modelId="{CF2A7349-FD6F-4252-85AD-61C5186BA692}">
      <dsp:nvSpPr>
        <dsp:cNvPr id="0" name=""/>
        <dsp:cNvSpPr/>
      </dsp:nvSpPr>
      <dsp:spPr>
        <a:xfrm>
          <a:off x="0" y="1582772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>
              <a:solidFill>
                <a:schemeClr val="tx1"/>
              </a:solidFill>
            </a:rPr>
            <a:t>aconselha os tribunais nacionais sobre a interpretação destas leis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1620680"/>
        <a:ext cx="4305105" cy="700734"/>
      </dsp:txXfrm>
    </dsp:sp>
    <dsp:sp modelId="{38D475D4-539D-4596-9BBC-8AE7671242F2}">
      <dsp:nvSpPr>
        <dsp:cNvPr id="0" name=""/>
        <dsp:cNvSpPr/>
      </dsp:nvSpPr>
      <dsp:spPr>
        <a:xfrm>
          <a:off x="0" y="237358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>
              <a:solidFill>
                <a:schemeClr val="tx1"/>
              </a:solidFill>
            </a:rPr>
            <a:t>aplica coimas aos países que não respeitam a legislação da UE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2411489"/>
        <a:ext cx="4305105" cy="700734"/>
      </dsp:txXfrm>
    </dsp:sp>
    <dsp:sp modelId="{1A46EE3F-EBAE-49BA-B7F2-D3D3A3B2D42A}">
      <dsp:nvSpPr>
        <dsp:cNvPr id="0" name=""/>
        <dsp:cNvSpPr/>
      </dsp:nvSpPr>
      <dsp:spPr>
        <a:xfrm>
          <a:off x="0" y="316439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>
              <a:solidFill>
                <a:schemeClr val="tx1"/>
              </a:solidFill>
            </a:rPr>
            <a:t>verifica se as leis respeitam os direitos fundamentais (por exemplo, a liberdade de expressão e a liberdade de imprensa)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202299"/>
        <a:ext cx="4305105" cy="700734"/>
      </dsp:txXfrm>
    </dsp:sp>
    <dsp:sp modelId="{5C025595-DB12-4375-8957-7A2E9C9E3075}">
      <dsp:nvSpPr>
        <dsp:cNvPr id="0" name=""/>
        <dsp:cNvSpPr/>
      </dsp:nvSpPr>
      <dsp:spPr>
        <a:xfrm>
          <a:off x="0" y="3955201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b="0" kern="1200">
              <a:solidFill>
                <a:schemeClr val="tx1"/>
              </a:solidFill>
            </a:rPr>
            <a:t>é composto por um juiz de cada país da UE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3993109"/>
        <a:ext cx="4305105" cy="700734"/>
      </dsp:txXfrm>
    </dsp:sp>
    <dsp:sp modelId="{E336DEEA-8F31-45DB-B883-3F3802818CA2}">
      <dsp:nvSpPr>
        <dsp:cNvPr id="0" name=""/>
        <dsp:cNvSpPr/>
      </dsp:nvSpPr>
      <dsp:spPr>
        <a:xfrm>
          <a:off x="0" y="4746010"/>
          <a:ext cx="4380921" cy="77655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está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sediado</a:t>
          </a:r>
          <a:r>
            <a:rPr lang="en-US" sz="1700" b="0" kern="1200" dirty="0">
              <a:solidFill>
                <a:schemeClr val="tx1"/>
              </a:solidFill>
            </a:rPr>
            <a:t> no </a:t>
          </a:r>
          <a:r>
            <a:rPr lang="en-US" sz="1700" b="0" kern="1200" dirty="0" err="1">
              <a:solidFill>
                <a:schemeClr val="tx1"/>
              </a:solidFill>
            </a:rPr>
            <a:t>Luxemburgo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7908" y="4783918"/>
        <a:ext cx="4305105" cy="7007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verifica se o orçamento da UE é utilizado corretamente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comunica casos de fraude, corrupção ou outras atividades ilegais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7115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aconselha os decisores políticos da UE sobre a melhor forma de utilizar o orçamento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605" y="55720"/>
        <a:ext cx="4182647" cy="898460"/>
      </dsp:txXfrm>
    </dsp:sp>
    <dsp:sp modelId="{F0EC1485-D59A-4587-BBA3-A5E170B387A4}">
      <dsp:nvSpPr>
        <dsp:cNvPr id="0" name=""/>
        <dsp:cNvSpPr/>
      </dsp:nvSpPr>
      <dsp:spPr>
        <a:xfrm>
          <a:off x="0" y="1069026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os seus membros são nomeados pelo Conselho para um mandato de seis anos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605" y="1117631"/>
        <a:ext cx="4182647" cy="89846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971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dirige a política económica e monetária da 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38226"/>
        <a:ext cx="4037420" cy="688666"/>
      </dsp:txXfrm>
    </dsp:sp>
    <dsp:sp modelId="{96B08EC4-E184-402A-B8AE-06B1F3D1D569}">
      <dsp:nvSpPr>
        <dsp:cNvPr id="0" name=""/>
        <dsp:cNvSpPr/>
      </dsp:nvSpPr>
      <dsp:spPr>
        <a:xfrm>
          <a:off x="0" y="778153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gere a moeda europeia, o «euro»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815408"/>
        <a:ext cx="4037420" cy="688666"/>
      </dsp:txXfrm>
    </dsp:sp>
    <dsp:sp modelId="{47FE0501-D40E-47EC-9E41-423B2E236FAA}">
      <dsp:nvSpPr>
        <dsp:cNvPr id="0" name=""/>
        <dsp:cNvSpPr/>
      </dsp:nvSpPr>
      <dsp:spPr>
        <a:xfrm>
          <a:off x="0" y="1555336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é responsável pela estabilidade do euro e dos preços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1592591"/>
        <a:ext cx="4037420" cy="688666"/>
      </dsp:txXfrm>
    </dsp:sp>
    <dsp:sp modelId="{68522F37-124D-4507-9DE5-1B75C78B6420}">
      <dsp:nvSpPr>
        <dsp:cNvPr id="0" name=""/>
        <dsp:cNvSpPr/>
      </dsp:nvSpPr>
      <dsp:spPr>
        <a:xfrm>
          <a:off x="0" y="2332519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fixa taxas de juro para a área do euro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2369774"/>
        <a:ext cx="4037420" cy="688666"/>
      </dsp:txXfrm>
    </dsp:sp>
    <dsp:sp modelId="{6EE063DE-7F51-4108-9284-6ADD12F54A5A}">
      <dsp:nvSpPr>
        <dsp:cNvPr id="0" name=""/>
        <dsp:cNvSpPr/>
      </dsp:nvSpPr>
      <dsp:spPr>
        <a:xfrm>
          <a:off x="0" y="3109701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trabalha com os bancos centrais nacionais dos países da UE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3146956"/>
        <a:ext cx="4037420" cy="688666"/>
      </dsp:txXfrm>
    </dsp:sp>
    <dsp:sp modelId="{9CF11A85-D206-4F40-B8C3-898189EA253A}">
      <dsp:nvSpPr>
        <dsp:cNvPr id="0" name=""/>
        <dsp:cNvSpPr/>
      </dsp:nvSpPr>
      <dsp:spPr>
        <a:xfrm>
          <a:off x="0" y="3886884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é composto por seis membros nomeados pelo Conselho, por um período de oito anos, que não pode ser renovado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3924139"/>
        <a:ext cx="4037420" cy="688666"/>
      </dsp:txXfrm>
    </dsp:sp>
    <dsp:sp modelId="{EB4B9D14-D3E8-449B-95FA-9A5E38DB987B}">
      <dsp:nvSpPr>
        <dsp:cNvPr id="0" name=""/>
        <dsp:cNvSpPr/>
      </dsp:nvSpPr>
      <dsp:spPr>
        <a:xfrm>
          <a:off x="0" y="4664067"/>
          <a:ext cx="4111930" cy="7631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está sediado em Frankfurt (Alemanha)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7255" y="4701322"/>
        <a:ext cx="4037420" cy="68866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Iniciativa</a:t>
          </a:r>
          <a:r>
            <a:rPr lang="en-US" sz="1800" b="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 de </a:t>
          </a: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cidadania</a:t>
          </a:r>
          <a:r>
            <a:rPr lang="en-US" sz="1800" b="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 </a:t>
          </a:r>
          <a:r>
            <a:rPr lang="en-US" sz="1800" b="0" kern="1200" dirty="0" err="1">
              <a:solidFill>
                <a:srgbClr val="000000"/>
              </a:solidFill>
              <a:latin typeface="Calibri"/>
              <a:ea typeface="Calibri"/>
              <a:cs typeface="Calibri"/>
            </a:rPr>
            <a:t>europeia</a:t>
          </a:r>
          <a:endParaRPr lang="en-US" sz="1800" kern="1200" dirty="0" err="1">
            <a:solidFill>
              <a:srgbClr val="000000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rgbClr val="000000"/>
              </a:solidFill>
              <a:latin typeface="Calibri"/>
              <a:cs typeface="Calibri"/>
            </a:rPr>
            <a:t>Semana Europeia da Juventude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kern="1200" noProof="0" dirty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kern="1200" noProof="0" dirty="0">
            <a:solidFill>
              <a:schemeClr val="tx1"/>
            </a:solidFill>
          </a:endParaRPr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>
              <a:solidFill>
                <a:srgbClr val="000000"/>
              </a:solidFill>
              <a:latin typeface="Calibri"/>
              <a:cs typeface="Calibri"/>
            </a:rPr>
            <a:t>A tua Europa, a tua voz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1914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1918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1939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1945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t-PT" sz="1700" kern="1200" dirty="0"/>
            <a:t>Garantia para a Juventude</a:t>
          </a:r>
          <a:endParaRPr lang="en-US" sz="1700" b="0" kern="1200" dirty="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t-PT" sz="1700" kern="1200" dirty="0"/>
            <a:t>Rede EURES</a:t>
          </a:r>
          <a:endParaRPr lang="en-US" sz="1700" kern="1200" dirty="0"/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 dirty="0"/>
            <a:t>ERASMUS+</a:t>
          </a:r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t-PT" sz="1700" kern="1200" dirty="0"/>
            <a:t>Corpo Europeu de Solidariedade</a:t>
          </a:r>
          <a:endParaRPr lang="en-US" sz="1700" kern="1200" dirty="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>
              <a:solidFill>
                <a:schemeClr val="bg1"/>
              </a:solidFill>
            </a:rPr>
            <a:t>Descobre a UE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/>
            <a:t>Itinerância (roaming) gratuita</a:t>
          </a:r>
          <a:endParaRPr lang="en-US" sz="1400" b="0" kern="1200" dirty="0"/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Cuidados de saúde</a:t>
          </a:r>
          <a:endParaRPr lang="en-US" sz="1400" kern="1200" dirty="0"/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Direitos dos passageiros</a:t>
          </a:r>
          <a:endParaRPr lang="en-US" sz="1400" kern="1200" dirty="0"/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 dirty="0" err="1">
              <a:solidFill>
                <a:schemeClr val="bg1"/>
              </a:solidFill>
            </a:rPr>
            <a:t>Acesso</a:t>
          </a:r>
          <a:r>
            <a:rPr lang="en-US" sz="1400" b="0" kern="1200" dirty="0">
              <a:solidFill>
                <a:schemeClr val="bg1"/>
              </a:solidFill>
            </a:rPr>
            <a:t> a </a:t>
          </a:r>
          <a:r>
            <a:rPr lang="en-US" sz="1400" b="0" kern="1200" dirty="0" err="1">
              <a:solidFill>
                <a:schemeClr val="bg1"/>
              </a:solidFill>
            </a:rPr>
            <a:t>assinaturas</a:t>
          </a:r>
          <a:r>
            <a:rPr lang="en-US" sz="1400" b="0" kern="1200" dirty="0">
              <a:solidFill>
                <a:schemeClr val="bg1"/>
              </a:solidFill>
            </a:rPr>
            <a:t> </a:t>
          </a:r>
          <a:r>
            <a:rPr lang="en-US" sz="1400" b="0" kern="1200" dirty="0" err="1">
              <a:solidFill>
                <a:schemeClr val="bg1"/>
              </a:solidFill>
            </a:rPr>
            <a:t>digitais</a:t>
          </a:r>
          <a:endParaRPr lang="en-US" sz="1400" b="0" kern="1200" dirty="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kern="1200" dirty="0" err="1"/>
            <a:t>Participação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 dirty="0" err="1"/>
            <a:t>Proteção</a:t>
          </a:r>
          <a:r>
            <a:rPr lang="en-US" sz="1600" b="0" kern="1200" dirty="0"/>
            <a:t> do </a:t>
          </a:r>
          <a:r>
            <a:rPr lang="en-US" sz="1600" b="0" kern="1200" dirty="0" err="1"/>
            <a:t>ambiente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pt-BR" sz="1600" b="0" kern="1200">
              <a:solidFill>
                <a:schemeClr val="bg1"/>
              </a:solidFill>
            </a:rPr>
            <a:t>Direitos e segurança dos consumidores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kern="1200"/>
            <a:t>Projetos financiados pela UE</a:t>
          </a:r>
          <a:endParaRPr lang="en-US" sz="1600" b="0" kern="1200" dirty="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 dirty="0"/>
            <a:t>A UE no </a:t>
          </a:r>
          <a:r>
            <a:rPr lang="en-US" sz="1600" b="0" kern="1200" dirty="0" err="1"/>
            <a:t>mundo</a:t>
          </a:r>
          <a:endParaRPr lang="en-US" sz="1600" b="0" kern="1200" dirty="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b="0" kern="1200">
              <a:solidFill>
                <a:schemeClr val="bg1"/>
              </a:solidFill>
            </a:rPr>
            <a:t>Pacto ecológico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NextGenerationEU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Digitalização</a:t>
          </a:r>
          <a:endParaRPr lang="en-US" sz="1800" kern="1200" dirty="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Igualdade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1725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é a voz dos cidadãos da Europa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73" y="40498"/>
        <a:ext cx="4613878" cy="716716"/>
      </dsp:txXfrm>
    </dsp:sp>
    <dsp:sp modelId="{4FE1037A-DEA2-4953-80B1-C4AB23FF5CB3}">
      <dsp:nvSpPr>
        <dsp:cNvPr id="0" name=""/>
        <dsp:cNvSpPr/>
      </dsp:nvSpPr>
      <dsp:spPr>
        <a:xfrm>
          <a:off x="0" y="810316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tem deputados de todos os países da UE, eleitos diretamente pelos cidadãos de cinco em cinco anos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73" y="849089"/>
        <a:ext cx="4613878" cy="716716"/>
      </dsp:txXfrm>
    </dsp:sp>
    <dsp:sp modelId="{07C6446F-ECCD-4CA1-8344-080591932ED6}">
      <dsp:nvSpPr>
        <dsp:cNvPr id="0" name=""/>
        <dsp:cNvSpPr/>
      </dsp:nvSpPr>
      <dsp:spPr>
        <a:xfrm>
          <a:off x="0" y="1618908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>
              <a:solidFill>
                <a:schemeClr val="tx1"/>
              </a:solidFill>
            </a:rPr>
            <a:t>discute novas leis propostas pela Comissão Europeia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73" y="1657681"/>
        <a:ext cx="4613878" cy="716716"/>
      </dsp:txXfrm>
    </dsp:sp>
    <dsp:sp modelId="{715891AF-FC43-40E9-9BA1-84AAEC706364}">
      <dsp:nvSpPr>
        <dsp:cNvPr id="0" name=""/>
        <dsp:cNvSpPr/>
      </dsp:nvSpPr>
      <dsp:spPr>
        <a:xfrm>
          <a:off x="0" y="2427500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>
              <a:solidFill>
                <a:schemeClr val="tx1"/>
              </a:solidFill>
            </a:rPr>
            <a:t>altera (se necessário) e decide essas leis em conjunto com o Conselho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73" y="2466273"/>
        <a:ext cx="4613878" cy="716716"/>
      </dsp:txXfrm>
    </dsp:sp>
    <dsp:sp modelId="{1BA08AB3-DFE7-4294-97EA-0DE79AB5366F}">
      <dsp:nvSpPr>
        <dsp:cNvPr id="0" name=""/>
        <dsp:cNvSpPr/>
      </dsp:nvSpPr>
      <dsp:spPr>
        <a:xfrm>
          <a:off x="0" y="3236092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>
              <a:solidFill>
                <a:schemeClr val="tx1"/>
              </a:solidFill>
            </a:rPr>
            <a:t>elege a/o Presidente da Comissão da União Europeia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73" y="3274865"/>
        <a:ext cx="4613878" cy="716716"/>
      </dsp:txXfrm>
    </dsp:sp>
    <dsp:sp modelId="{C9254F1F-409A-4C00-BAEE-417CE0DBBEC0}">
      <dsp:nvSpPr>
        <dsp:cNvPr id="0" name=""/>
        <dsp:cNvSpPr/>
      </dsp:nvSpPr>
      <dsp:spPr>
        <a:xfrm>
          <a:off x="0" y="4044684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>
              <a:solidFill>
                <a:schemeClr val="tx1"/>
              </a:solidFill>
            </a:rPr>
            <a:t>aprova o orçamento da UE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773" y="4083457"/>
        <a:ext cx="4613878" cy="716716"/>
      </dsp:txXfrm>
    </dsp:sp>
    <dsp:sp modelId="{394A40C5-2767-41BB-851C-AE743E22805B}">
      <dsp:nvSpPr>
        <dsp:cNvPr id="0" name=""/>
        <dsp:cNvSpPr/>
      </dsp:nvSpPr>
      <dsp:spPr>
        <a:xfrm>
          <a:off x="0" y="4853275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realiza pelo menos seis sessões plenárias por ano em Bruxelas (Bélgica) e 12 em Estrasburgo (França)</a:t>
          </a:r>
          <a:endParaRPr lang="en-IE" sz="1900" b="0" kern="1200" dirty="0">
            <a:solidFill>
              <a:schemeClr val="tx1"/>
            </a:solidFill>
          </a:endParaRPr>
        </a:p>
      </dsp:txBody>
      <dsp:txXfrm>
        <a:off x="38773" y="4892048"/>
        <a:ext cx="4613878" cy="7167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reúne os Chefes de Estado ou de Governo de cada país da UE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define as principais prioridades e orientações políticas da UE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2303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não adota a legislação da UE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0062" y="60062"/>
        <a:ext cx="3965289" cy="1110252"/>
      </dsp:txXfrm>
    </dsp:sp>
    <dsp:sp modelId="{65BBAF80-F255-434B-ABEE-1099CF7F1D78}">
      <dsp:nvSpPr>
        <dsp:cNvPr id="0" name=""/>
        <dsp:cNvSpPr/>
      </dsp:nvSpPr>
      <dsp:spPr>
        <a:xfrm>
          <a:off x="0" y="1421723"/>
          <a:ext cx="4085413" cy="1299624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>
              <a:solidFill>
                <a:schemeClr val="tx1"/>
              </a:solidFill>
            </a:rPr>
            <a:t>reúne-se pelo menos quatro vezes por ano em Bruxelas (Bélgica) ou no Luxemburgo (Luxemburgo) para as cimeiras europeias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3442" y="1485165"/>
        <a:ext cx="3958529" cy="1172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p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Pw88qb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!rV69JX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!gv87hU" TargetMode="External"/><Relationship Id="rId5" Type="http://schemas.openxmlformats.org/officeDocument/2006/relationships/hyperlink" Target="https://european-youth-event.europarl.europa.eu/en" TargetMode="External"/><Relationship Id="rId4" Type="http://schemas.openxmlformats.org/officeDocument/2006/relationships/hyperlink" Target="https://cinea.ec.europa.eu/life/life-european-countries_en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pt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u-solidarity-ukraine.ec.europa.eu/index_pt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h.europa.eu/youthweek_en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eesc.europa.eu/en/initiatives/your-europe-your-say" TargetMode="External"/><Relationship Id="rId4" Type="http://schemas.openxmlformats.org/officeDocument/2006/relationships/hyperlink" Target="https://european-youth-event.europarl.europa.eu/en/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União Europeia tem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 línguas oficiais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Búlgaro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Croata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Dinamarquês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Neerlandês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Inglês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Estónio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Alemão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Grego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Húngaro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Irlandês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Italiano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Letão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Lituano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Polaco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Português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Romeno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Eslovaco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Esloveno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Espanhol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Sueco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Falas outra língua da UE além da tua língua materna?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Consegues reconhecer como se diz «obrigado» noutras línguas da UE?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União Europeia tem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línguas oficiais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diferentes famílias linguísticas: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Línguas germânicas: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dinamarquês, alemão, inglês, neerlandês e sueco.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Línguas românicas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espanhol, francês, italiano, português e romeno.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Línguas eslavas: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búlgaro, checo, croata, polaco, eslovaco e esloveno.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Línguas da UE que não fazem parte destas três famílias: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estónio e finlandês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grego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irlandês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lituano e letão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húngaro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maltês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União Europeia foi criada para pôr fim às frequentes guerras sangrentas entre países vizinhos, que culminaram na Segunda Guerra Mundial.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partir de 1950, a Comunidade Europeia do Carvão e do Aço lançou as bases de uma união económica e política, para garantir uma paz duradoura.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Países fundadores da União Europeia: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Bélgica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Alemanha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Itália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Luxemburgo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Países Baixos</a:t>
            </a:r>
            <a:endParaRPr lang="en-IE" sz="1200" b="0" i="0" u="none" strike="noStrike" kern="1200" noProof="0" dirty="0"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nações europeias nem sempre conviveram em paz. Ao longo dos séculos travaram muitas guerras.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 no século XX, houve duas guerras mundiais: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1914-1918, Primeira Guerra Mundial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1939-1945, Segunda Guerra Mundial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Apesar de existirem, por vezes, divergências entre os países da UE, os princípios fundamentais que a sustentam mantêm-se intactos há 70 anos. Impedir conflitos futuros foi um dos objetivos que levaram à criação da União Europeia.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2012, graças ao seu trabalho incansável em prol da paz, da democracia e dos direitos humanos na Europa e no mundo, a União Europeia recebeu o Prémio Nobel da Paz.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 etapas na criação da União Europeia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 1945 e 1950, um grupo de políticos europeus, entre os quais Robert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Simone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Monnet,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Gaspari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Konrad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Adenauer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iniciou o processo de criação da União Europeia em que atualmente vivemos.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 –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Declaração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em 9 de maio, Robert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(então ministro dos Negócios Estrangeiros da França) propôs que a produção de carvão e aço — as matérias-primas utilizadas na preparação para a guerra — fosse gerida em conjunto, para que nenhum país pudesse secretamente armar-se contra os outros. Uma das suas citações mais famosas é a seguinte: «A Europa não se fará de uma só vez, nem de acordo com um plano único. Far-se-á através de realizações concretas que criarão, antes de mais, uma solidariedade de facto.»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 – Criação da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 Europeia do Carvão e do Aço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Bélgica, a França, a Alemanha, a Itália, o Luxemburgo e os Países Baixos acordaram na união das suas indústrias do carvão e do aço.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 –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Tratado de Roma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os seis países fundadores decidiram alargar a sua cooperação a outros setores económicos e criaram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 Económica Europeia (CEE)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Comunidade Europeia da Energia Atómica (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Euratom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 –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Tratado de Maastricht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ao longo dos anos, mais países aderiram à comunidade e o Tratado de Maastricht marcou o início da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União Europeia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 como hoje a conhecemos: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união política e económica;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controlos nas fronteiras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os países que fazem parte do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espaço Schengen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uma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moeda única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os países que adotaram o euro.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 –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Mercado Único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foi criado para assegurar a livre circulação de mercadorias, serviços, capital e pessoas na UE. Ao eliminar as barreiras técnicas, jurídicas e burocráticas, a UE permitiu aos cidadãos e às empresas fazer comércio e negócios livremente em toda a UE. </a:t>
            </a:r>
            <a:b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além dos 27 países da UE,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Islândia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Listenstaine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Noruega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Suíça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fazem parte do Mercado Único Europeu.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 –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Acordo de Schengen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suprimiu todos os controlos nas fronteiras entre os sete países que o assinaram.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tornou-se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moeda legal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12 países da UE.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 – Ocorreu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 expansão da União Europeia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termos de território, número de Estados e população. Dez novos países aderiram à UE: Chéquia, Chipre, Eslováquia, Eslovénia, Estónia, Hungria, Letónia, Lituânia, Malta e Polónia. Este alargamento marcou a reunificação da Europa, após a sua divisão durante meio século através da Cortina de Ferro e da Guerra Fria.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 –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Tratado de Lisboa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introduziu uma nova estrutura que confere à UE um papel mais forte no mundo e dá mais valor à voz dos cidadãos e dos governos nacionais.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– 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um pacote de recuperação económica para apoiar os países da UE afetados pela pandemia de COVID-19. 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visa tornar a Europa mais forte, transformar as economias e sociedades da UE e conceber uma Europa ao serviço de todos.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longo dos anos, mais países foram aderindo ao projeto europeu.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espaço Schengen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foi criado em 1995 para que os países da UE deixassem de ter controlos nas suas fronteiras.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cidadãos da UE podem circular livremente neste espaço. O espaço Schengen reúne </a:t>
            </a:r>
            <a:r>
              <a:rPr lang="pt-PT" dirty="0"/>
              <a:t>25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países da UE (</a:t>
            </a:r>
            <a:r>
              <a:rPr lang="pt-PT" kern="1200">
                <a:effectLst/>
              </a:rPr>
              <a:t>Alemanha, Áustria, Bélgica, </a:t>
            </a:r>
            <a:r>
              <a:rPr lang="pt-PT"/>
              <a:t>Bulgária, </a:t>
            </a:r>
            <a:r>
              <a:rPr lang="pt-PT" kern="1200">
                <a:effectLst/>
              </a:rPr>
              <a:t>Chéquia, </a:t>
            </a:r>
            <a:r>
              <a:rPr lang="pt-PT" b="0"/>
              <a:t>Croácia, </a:t>
            </a:r>
            <a:r>
              <a:rPr lang="pt-PT" kern="1200">
                <a:effectLst/>
              </a:rPr>
              <a:t>Dinamarca, Eslováquia, Eslovénia, Espanha, Estónia, Finlândia, França, Grécia, Hungria, Itália, Letónia, Lituânia, Luxemburgo, Malta, Países Baixos, Polónia, Portugal,</a:t>
            </a:r>
            <a:r>
              <a:rPr lang="pt-PT"/>
              <a:t> Roménia e</a:t>
            </a:r>
            <a:r>
              <a:rPr lang="pt-PT" kern="1200">
                <a:effectLst/>
              </a:rPr>
              <a:t> Suécia</a:t>
            </a:r>
            <a:r>
              <a:rPr lang="pt-PT"/>
              <a:t>) e 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 países terceiros (Islândia, Listenstaine, Noruega e Suíça).</a:t>
            </a:r>
            <a:endParaRPr lang="en-US" sz="1200" kern="1200">
              <a:solidFill>
                <a:schemeClr val="tx1"/>
              </a:solidFill>
              <a:effectLst/>
              <a:latin typeface="+mn-lt"/>
              <a:cs typeface="Calibri" panose="020F0502020204030204"/>
            </a:endParaRPr>
          </a:p>
          <a:p>
            <a:pPr>
              <a:defRPr/>
            </a:pPr>
            <a:endParaRPr lang="pt-PT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euro substituiu as antigas moedas nacionais e é atualmente utilizado por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países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27 países da UE: Áustria, Alemanha, Bélgica, Chipre, </a:t>
            </a:r>
            <a:r>
              <a:rPr lang="fr-BE" sz="1200" b="0" dirty="0" err="1">
                <a:solidFill>
                  <a:prstClr val="black"/>
                </a:solidFill>
              </a:rPr>
              <a:t>Croácia</a:t>
            </a:r>
            <a:r>
              <a:rPr lang="fr-BE" sz="1200" b="0">
                <a:solidFill>
                  <a:prstClr val="black"/>
                </a:solidFill>
              </a:rPr>
              <a:t>, </a:t>
            </a:r>
            <a:r>
              <a:rPr lang="pt-PT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Espanha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Eslováquia, Eslovénia, Estónia, Finlândia, França, Grécia, Irlanda, Itália, Letónia, Lituânia, Luxemburgo, Malta, Países Baixos, Portugal.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Garantia para a Juventude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visa ajudar os jovens a prosseguirem os seus estudos ou a aumentarem as suas possibilidades de encontrar emprego, formando-os nas competências de que os empregadores necessitam.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portal de emprego EURES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ajudar-te quando começares a procurar um emprego, um estágio ou um programa de aprendizagem noutro país da UE. Os empregadores também o utilizam para encontrar candidatos noutros países da UE.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 Erasmus+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destina-se a jovens e a adultos de países da UE e de países terceiros e permite-lhes estudar, estagiar ou participar num intercâmbio de jovens num dos 33 países da Europa e não só.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programa do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Corpo Europeu de Solidariedade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permite aos jovens fazer voluntariado no estrangeiro (ou no seu país) em prol de uma causa que considerem importante. Trata-se de uma experiência enriquecedora que permite desenvolver as tuas aptidões e competências.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Obtém mais informações em: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Trabalhar e estudar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iniciativa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União Europeia dá aos jovens de 18 anos a oportunidade de descobrir a Europa viajando.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estrangeiro, podes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utilizar o teu telemóvel como se estivesses no teu país de origem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sem quaisquer taxas adicionais.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o teu voo, autocarro, comboio ou navio for cancelado, serás reembolsado porque estás protegido por um conjunto completo de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 dos passageiros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caso de emergência, podes receber cuidados de saúde em qualquer país da UE graças ao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Cartão Europeu de Seguro de Doença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Podes continuar a ver as tuas séries preferidas quando viajas porque tens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acesso às tuas assinaturas eletrónicas em toda a UE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Participação: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podes contribuir para construir a Europa se, por exemplo: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votares 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 eleições para o Parlamento Europeu: a idade de voto é de 18 anos na maioria dos países da UE, 17 na Grécia e 16 anos na Áustria e Malta. A Bélgica e a Alemanha reduziram recentemente a idade de voto para as eleições europeias para 16 anos.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criares ou apoiares uma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Iniciativa de Cidadania Europeia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solicite à UE que proponha nova legislação sobre uma questão específica da sua responsabilidade;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participares nos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Diálogos com os Cidadãos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decorrem em toda a UE, nos quais podes debater questões europeias com representantes da UE.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P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Proteção do ambiente: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luta contra as alterações climáticas é uma prioridade máxima para a UE. Assim, todos os países da União Europeia se comprometeram, até 2030, a: reduzir drasticamente as suas emissões de gases com efeito de estufa e o seu consumo de energia e produzir mais energia a partir de fontes renováveis (como a energia eólica, solar ou hidroelétrica).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rede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 2000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uma rede de zonas protegidas na UE. que protege cerca de 2 000 espécies animais e vegetais e 230 tipos de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toda a UE. Para mais informações, consulta: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programa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 da UE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financia projetos que protegem o ambiente e combatem as alterações climáticas. Aqui podes encontrar os projetos realizados no teu país: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https://cinea.ec.europa.eu/life/life-european-countries_en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 e segurança dos consumidores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Produtos como os alimentos, os brinquedos e os cosméticos têm de cumprir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requisitos de segurança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rigorosos antes de poderem ser vendidos na UE. A legislação da UE também te oferece uma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garantia mínima de dois anos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quando compras bens de consumo e permite-te devolver os bens que tenhas adquirido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prazo de 14 dias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caso mudes de opinião.</a:t>
            </a:r>
            <a:r>
              <a:rPr lang="pt-P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 disso, graças ao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Regulamento Geral sobre a Proteção de Dados da UE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privacidade dos consumidores está sistematicamente protegida. A UE está também a envidar esforços para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impedir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propagação da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desinformação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P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Projetos financiados pela UE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União Europeia contribui para melhorar a vida das pessoas ao: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apoiar a criação de emprego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construir novas infraestruturas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financiar a investigação científica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modernizar os serviços públicos, como as escolas e os hospitais.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mais informações:</a:t>
            </a:r>
            <a:r>
              <a:rPr lang="pt-PT" dirty="0"/>
              <a:t> </a:t>
            </a:r>
            <a:r>
              <a:rPr lang="pt-PT" dirty="0">
                <a:hlinkClick r:id="rId5"/>
              </a:rPr>
              <a:t>European Youth Event | European Youth Event | European Parliament (europa.eu)</a:t>
            </a:r>
            <a:endParaRPr lang="pt-PT" sz="1200" u="sng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lvl="0"/>
            <a:endParaRPr lang="pt-P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UE no mundo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UE assinou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acordos comerciais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muitos países de todo o mundo, o que facilita a realização de negócios em conjunto. Para mais informações, consulta: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https://europa.eu/!gv87hU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UE também realiza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projetos humanitários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destinados a fornecer alimentos, abrigo, cuidados médicos e educação a pessoas vulneráveis: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https://europa.eu/!rV69JX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caso de catástrofes, a UE pode prestar ajuda e assistência através de um sistema coordenado de resposta denominado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Mecanismo de Proteção Civil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https://europa.eu/!Pw88qb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Através do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Pacto Ecológico Europeu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UE quer reduzir as suas emissões e tornar-se o primeiro continente com impacto neutro no clima até 2050. Podes obter mais informações sobre o Pacto Ecológico aqui: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uma campanha que visa: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explicar aos cidadãos o que a UE está a fazer para relançar a economia após a crise causada pela pandemia de COVID-19;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construir um futuro mais resiliente para a UE;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tornar a UE mais segura, ecológica, saudável, digital e equitativa.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P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Digitalização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UE está empenhada em proporcionar o acesso à Internet a todas as pessoas que vivem na UE (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iniciativa Wifi4EU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garantindo simultaneamente a segurança das crianças e dos jovens quando utilizam a Internet ou as tecnologias móveis (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Melhor para as Crianças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PT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Igualdade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UE está empenhada em alcançar uma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União da Igualdade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ou seja, em criar as condições para que todos tenham a oportunidade de ter uma vida digna, prosperar e assumir posições de liderança, independentemente das diferenças em razão do sexo, raça ou origem étnica, religião ou crença, deficiência, idade ou orientação sexual. Para alcançar este objetivo, a UE está a criar mecanismos, políticas e ações que desafiam a discriminação estrutural e os estereótipos frequentemente presentes nas nossas sociedades.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mais informações: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Prioridades da Comissão </a:t>
            </a:r>
            <a:r>
              <a:rPr lang="pt-PT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EuropeiaComissão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Europeia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24 de fevereiro de 2022, a Europa despertou com a notícia angustiante da agressão militar russa contra a Ucrânia. Trata-se de um ataque não só contra a Ucrânia, mas também contra os valores que defendemos na União Europeia. As atrocidades que estão a ser cometidas na nossa fronteira recordam-nos a razão precisa que levou à criação da UE, uma União assente na paz, na democracia e no Estado de direito. A UE reagiu a esta crise com unidade, força e rapidez, à semelhança do que fez para enfrentar os numerosos desafios do ano anterior.</a:t>
            </a:r>
            <a:r>
              <a:rPr lang="pt-BR" dirty="0"/>
              <a:t> </a:t>
            </a:r>
            <a:r>
              <a:rPr lang="pt-BR" dirty="0">
                <a:hlinkClick r:id="rId3"/>
              </a:rPr>
              <a:t>Solidarność UE z Ukrainą - Komisja Europejska (europa.eu)</a:t>
            </a:r>
            <a:endParaRPr lang="pt-BR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 de temas: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 humanos (por exemplo, direitos das pessoas LGBTIQ)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 (por exemplo, alterações climáticas)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Emprego (por exemplo, como obter um emprego após os estudos)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Juventude (por exemplo, oportunidades para os jovens)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Inclusão social (por exemplo, igualdade de género)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Educação (por exemplo, como estudar noutro país/como obter recursos financeiros para estudar no ensino superior)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Saúde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europarl.europa.eu, tens acesso ao sítio Web oficial do Parlamento Europeu.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consilium.europa.eu, tens acesso ao sítio Web oficial do Conselho da UE.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consilium.europa.eu, tens acesso ao sítio Web oficial do Conselho da UE.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ec.europa.eu, tens acesso ao sítio Web oficial da Comissão Europeia.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curia.europa.eu, tens acesso ao sítio Web oficial do Tribunal de Justiça Europeu.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Em eca.europa.eu, tens acesso ao sítio Web oficial do Tribunal de Contas Europeu.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www.ecb.europa.eu, tens acesso ao sítio Web oficial do Banco Central Europeu.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732FC-255F-ED01-ECB0-857EF78C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1A90C7-A0B1-6F41-D1C6-0750082D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D3A816-54D2-3129-23BE-A54257664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2C1CF6-A443-A675-1F44-9FE34BD95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821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4F75D-795E-3104-B4F9-724E5FA3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95A8B-48DF-3C76-B673-FAF704B20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1F8E0-C68B-ED81-686D-CBFDBCC34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A </a:t>
            </a:r>
            <a:r>
              <a:rPr lang="pt-BR" b="1" dirty="0"/>
              <a:t>iniciativa de cidadania europeia </a:t>
            </a:r>
            <a:r>
              <a:rPr lang="pt-BR" dirty="0"/>
              <a:t>é uma forma única de contribuir para a definição das políticas da União Europeia pedindo à Comissão Europeia que proponha novas leis. Assim que uma iniciativa atinge um milhão de assinaturas, a Comissão decide das ações a tomar. Ver como funciona passo a passo</a:t>
            </a:r>
            <a:r>
              <a:rPr lang="en-GB" dirty="0"/>
              <a:t>. 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https://citizens-initiative.europa.eu/_pt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endParaRPr lang="en-GB" dirty="0">
              <a:cs typeface="Calibri"/>
            </a:endParaRPr>
          </a:p>
          <a:p>
            <a:pPr>
              <a:defRPr/>
            </a:pPr>
            <a:r>
              <a:rPr lang="pt-BR" dirty="0"/>
              <a:t>Bem-vindo à </a:t>
            </a:r>
            <a:r>
              <a:rPr lang="pt-BR" b="1" dirty="0"/>
              <a:t>Semana Europeia da Juventude de 2024</a:t>
            </a:r>
            <a:r>
              <a:rPr lang="pt-BR" dirty="0"/>
              <a:t>, Bem-vindo à Semana Europeia da Juventude de 2024, um evento organizado pela Comissão Europeia de dois em dois anos para celebrar e promover o envolvimento, a participação e a cidadania ativa dos jovens em toda a Europa e não </a:t>
            </a:r>
            <a:r>
              <a:rPr lang="pt-BR"/>
              <a:t>só. Queres </a:t>
            </a:r>
            <a:r>
              <a:rPr lang="pt-BR" dirty="0"/>
              <a:t>saber mais sobre as oportunidades e as políticas da UE? Dar a tua opinião sobre os processos que são importantes para ti? Participar em várias atividades e debates? Então, aproveita esta oportunidade para dar voz à tua visão. Datas: 12 - 19 de abril de 2024.</a:t>
            </a:r>
            <a:r>
              <a:rPr lang="en-GB" dirty="0"/>
              <a:t>: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https://youth.europa.eu/youthweek_pt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endParaRPr lang="en-GB" dirty="0">
              <a:cs typeface="Calibri"/>
            </a:endParaRPr>
          </a:p>
          <a:p>
            <a:pPr>
              <a:defRPr/>
            </a:pPr>
            <a:r>
              <a:rPr lang="en-GB" b="1" dirty="0"/>
              <a:t>EYE (European Youth Event)</a:t>
            </a:r>
            <a:r>
              <a:rPr lang="en-GB" dirty="0"/>
              <a:t> </a:t>
            </a: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https://european-youth-event.europarl.europa.eu/pt/</a:t>
            </a:r>
            <a:endParaRPr lang="en-GB" i="1" dirty="0">
              <a:cs typeface="Calibri"/>
            </a:endParaRPr>
          </a:p>
          <a:p>
            <a:pPr>
              <a:defRPr/>
            </a:pPr>
            <a:endParaRPr lang="en-GB" dirty="0"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r>
              <a:rPr lang="pt-BR" b="1" dirty="0"/>
              <a:t>«A tua Europa, a tua voz» </a:t>
            </a:r>
            <a:r>
              <a:rPr lang="pt-BR" dirty="0"/>
              <a:t>é o evento anual do CESE para a juventude. Foi lançado em 2010, com o objetivo de aproximar os jovens da União Europeia. Cada ano, alunos entre os 16 e os 18 anos oriundos de todos os Estados‑Membros e dos países candidatos vêm a Bruxelas por dois dias e colaboram na elaboração de resoluções que são em seguida enviadas às instituições da UE. Estas resoluções contêm as suas ideias, propostas e esperanças para o seu futuro enquanto cidadãos europeus.</a:t>
            </a:r>
            <a:endParaRPr lang="en-GB" dirty="0"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https://www.eesc.europa.eu/pt/initiatives/your-europe-your-say</a:t>
            </a:r>
            <a:endParaRPr lang="en-GB" sz="1200" u="none" kern="1200" noProof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endParaRPr lang="en-GB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u="non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029A6-E976-6B07-A2E3-9621064C64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22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Verona, «O rapto de Europa», cerca de 1470, óleo sobre madeira de choupo, museu do Louvre.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pintura mostra como Europa, uma princesa virgem da Fenícia, foi raptada por Zeus, que se transformou num touro branco para a levar de Creta. De acordo com uma das teorias sobre a origem do nome «Europa», o continente deve o seu nome a esta princesa.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é a Europa?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dos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continentes do mundo.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Abrange 44 países.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 uma população superior a 700 milhões de pessoas.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é a União Europeia?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UE é uma união económica e política única entre 27 países europeus, designados por Estados-Membros, que decidiram unir forças para construir juntos um futuro melhor.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 uma população de cerca de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milhões de pessoas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União Europeia permite aos seus cidadãos viver, trabalhar e viajar mais facilmente num outro país da União Europeia.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Principais marcos da criação da Europa moderna: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fundação da Roma antiga e da Grécia antiga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contribuíram para a criação na Europa da democracia, do governo e da cultura.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Reforma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nos séculos XVI e XVII, que alterou a forma como a religião era abordada na Europa.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Iluminismo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 movimento intelectual, político e ideológico do século XVIII, que destacou a importância da lógica e da razão e estabeleceu regras fundamentais para a ciência e a política modernas.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invenção do parlamentarismo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pedra angular da governação europeia moderna.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desenvolvimento dos direitos sociais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ao longo dos séculos XIX e XX, que atualmente protegem os cidadãos europeus na vida e no trabalho.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 Picasso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artista espanhol conhecido por ter sido um dos cofundadores (juntamente com Georges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Braque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do movimento cubista. Talvez conheças duas das suas obras famosas: «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Guernica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e «As Meninas de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Avignon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 van Beethoven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compositor e pianista alemão conhecido pelas suas sinfonias. Beethoven foi uma figura crucial na transição do período clássico para o romantismo no âmbito da música ocidental. Compôs a «Ode à alegria», que mais tarde passou a ser o hino europeu.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pintor e ilustrador checo que participou no movimento Arte Nova. Entre os seus quadros mais famosos figuram «Frutos» (1897) e «A epopeia eslava» (1910-1928), que representa a história de todos os povos eslavos.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Hilma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foi uma pintora sueca. Considera-se que as suas pinturas abstratas, em que explorou temas como a espiritualidade, os ciclos de vida, as espirais, a geometria e a teoria cromática, estão entre as primeiras obras abstratas na história da arte ocidental.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Zweig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romancista, dramaturgo, jornalista e biógrafo austríaco. Escreveu nomeadamente uma coleção de cinco 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thrillers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psicológicos brilhantes e criativos, entre os quais a «Novela de xadrez» (1941).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Szymborska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poetisa, ensaísta e tradutora polaca, ganhou o Prémio Nobel da Literatura em 1996. Uma das suas antologias de poemas mais famosa é «Paisagem com grão de areia».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 de Beauvoir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foi uma escritora, filósofa e ensaísta francesa. Uma das suas obras mais famosas é a sua narrativa autobiográfica «Memórias de uma menina bem-comportada» (1958), em que escreve sobre a sua infância e juventude.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 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Szabó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foi uma romancista húngara, que também escreveu dramas, ensaios, estudos, memórias, poesia e literatura infantil. O seu romance «Az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(A porta) foi publicado em 1987 e tornou-se uma das suas obras mais famosas a nível mundial.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outros artistas europeus conheces?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país da UE possui a sua própria cultura, língua e tradição. No entanto, todos partilham os mesmos valores comuns que têm de respeitar para pertencer à União Europeia: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Dignidade do ser humano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Liberdade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Democracia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Igualdade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Estado de direito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Direitos humanos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dos valores europeus é o mais importante para ti e porquê?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62.jpeg"/><Relationship Id="rId7" Type="http://schemas.openxmlformats.org/officeDocument/2006/relationships/diagramQuickStyle" Target="../diagrams/quickStyle7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7.xml"/><Relationship Id="rId10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microsoft.com/office/2007/relationships/diagramDrawing" Target="../diagrams/drawin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diagramColors" Target="../diagrams/colors9.xml"/><Relationship Id="rId3" Type="http://schemas.openxmlformats.org/officeDocument/2006/relationships/image" Target="../media/image65.jpeg"/><Relationship Id="rId7" Type="http://schemas.openxmlformats.org/officeDocument/2006/relationships/diagramColors" Target="../diagrams/colors8.xml"/><Relationship Id="rId12" Type="http://schemas.openxmlformats.org/officeDocument/2006/relationships/diagramQuickStyle" Target="../diagrams/quickStyle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diagramLayout" Target="../diagrams/layout9.xml"/><Relationship Id="rId5" Type="http://schemas.openxmlformats.org/officeDocument/2006/relationships/diagramLayout" Target="../diagrams/layout8.xml"/><Relationship Id="rId10" Type="http://schemas.openxmlformats.org/officeDocument/2006/relationships/diagramData" Target="../diagrams/data9.xml"/><Relationship Id="rId4" Type="http://schemas.openxmlformats.org/officeDocument/2006/relationships/diagramData" Target="../diagrams/data8.xml"/><Relationship Id="rId9" Type="http://schemas.openxmlformats.org/officeDocument/2006/relationships/image" Target="../media/image66.png"/><Relationship Id="rId14" Type="http://schemas.microsoft.com/office/2007/relationships/diagramDrawing" Target="../diagrams/drawing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67.jpe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5" Type="http://schemas.openxmlformats.org/officeDocument/2006/relationships/image" Target="../media/image69.png"/><Relationship Id="rId10" Type="http://schemas.microsoft.com/office/2007/relationships/diagramDrawing" Target="../diagrams/drawing10.xml"/><Relationship Id="rId4" Type="http://schemas.openxmlformats.org/officeDocument/2006/relationships/image" Target="../media/image68.jpeg"/><Relationship Id="rId9" Type="http://schemas.openxmlformats.org/officeDocument/2006/relationships/diagramColors" Target="../diagrams/colors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5" Type="http://schemas.openxmlformats.org/officeDocument/2006/relationships/image" Target="../media/image71.jpeg"/><Relationship Id="rId10" Type="http://schemas.microsoft.com/office/2007/relationships/diagramDrawing" Target="../diagrams/drawing11.xml"/><Relationship Id="rId4" Type="http://schemas.openxmlformats.org/officeDocument/2006/relationships/image" Target="../media/image70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74.jpeg"/><Relationship Id="rId4" Type="http://schemas.openxmlformats.org/officeDocument/2006/relationships/diagramLayout" Target="../diagrams/layout12.xml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75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image" Target="../media/image77.jpg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78.jfif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10" Type="http://schemas.openxmlformats.org/officeDocument/2006/relationships/image" Target="../media/image80.jpeg"/><Relationship Id="rId4" Type="http://schemas.openxmlformats.org/officeDocument/2006/relationships/diagramData" Target="../diagrams/data15.xml"/><Relationship Id="rId9" Type="http://schemas.openxmlformats.org/officeDocument/2006/relationships/image" Target="../media/image7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88.jpg"/><Relationship Id="rId5" Type="http://schemas.openxmlformats.org/officeDocument/2006/relationships/image" Target="../media/image86.jpg"/><Relationship Id="rId10" Type="http://schemas.openxmlformats.org/officeDocument/2006/relationships/hyperlink" Target="https://europa.eu/learning-corner/home_pt" TargetMode="External"/><Relationship Id="rId4" Type="http://schemas.openxmlformats.org/officeDocument/2006/relationships/image" Target="../media/image85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social-networks_pt" TargetMode="External"/><Relationship Id="rId5" Type="http://schemas.openxmlformats.org/officeDocument/2006/relationships/hyperlink" Target="https://europa.eu/european-union/contact/meet-us_pt" TargetMode="External"/><Relationship Id="rId4" Type="http://schemas.openxmlformats.org/officeDocument/2006/relationships/hyperlink" Target="https://europa.eu/european-union/contact_pt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1951194" y="1877313"/>
            <a:ext cx="2975882" cy="230832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A UE EM POUCAS PALAVRAS</a:t>
            </a:r>
            <a:endParaRPr lang="fr-BE" sz="48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" name="Picture 3" descr="A blue flag with yellow stars and a blue flag with black lines&#10;&#10;Description automatically generated">
            <a:extLst>
              <a:ext uri="{FF2B5EF4-FFF2-40B4-BE49-F238E27FC236}">
                <a16:creationId xmlns:a16="http://schemas.microsoft.com/office/drawing/2014/main" id="{A4DF13C7-6F80-B03B-113C-6838BADA4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6337764"/>
            <a:ext cx="857250" cy="51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/>
          </a:p>
        </p:txBody>
      </p:sp>
      <p:pic>
        <p:nvPicPr>
          <p:cNvPr id="7" name="Picture 6" descr="A group of multicolored text on a black background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888" y="885765"/>
            <a:ext cx="5669558" cy="5669558"/>
          </a:xfrm>
          <a:prstGeom prst="rect">
            <a:avLst/>
          </a:prstGeom>
          <a:ln w="3175" cap="sq">
            <a:solidFill>
              <a:srgbClr val="00329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3296"/>
                </a:solidFill>
              </a:rPr>
              <a:t>AS 24 LÍNGUAS OFICIAIS DA UE</a:t>
            </a:r>
            <a:endParaRPr lang="en-IE" sz="3200" b="1" dirty="0">
              <a:solidFill>
                <a:srgbClr val="003296"/>
              </a:solidFill>
            </a:endParaRP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8267319" y="5981317"/>
            <a:ext cx="1507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O QUE É A EUROPA?</a:t>
            </a:r>
          </a:p>
        </p:txBody>
      </p:sp>
      <p:cxnSp>
        <p:nvCxnSpPr>
          <p:cNvPr id="10" name="Connecteur droit 12"/>
          <p:cNvCxnSpPr/>
          <p:nvPr/>
        </p:nvCxnSpPr>
        <p:spPr>
          <a:xfrm>
            <a:off x="8897782" y="5345887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882766565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FAMÍLIAS LINGUÍSTICAS DA UE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8267319" y="5981317"/>
            <a:ext cx="1507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O QUE É A EUROPA?</a:t>
            </a:r>
          </a:p>
        </p:txBody>
      </p:sp>
      <p:cxnSp>
        <p:nvCxnSpPr>
          <p:cNvPr id="9" name="Connecteur droit 12"/>
          <p:cNvCxnSpPr/>
          <p:nvPr/>
        </p:nvCxnSpPr>
        <p:spPr>
          <a:xfrm>
            <a:off x="8897782" y="5345887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536245" y="2021244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</a:rPr>
              <a:t>O PROJETO EUROPEU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29857" y="2136338"/>
            <a:ext cx="44842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5400" b="1" dirty="0">
                <a:solidFill>
                  <a:prstClr val="white"/>
                </a:solidFill>
              </a:rPr>
              <a:t>QUE PAÍSES CRIARAM A UE E PORQUÊ?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>
                <a:solidFill>
                  <a:srgbClr val="00B0F0"/>
                </a:solidFill>
                <a:latin typeface="+mn-lt"/>
              </a:rPr>
              <a:t>DA GUERRA À PAZ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1159521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  <a:endParaRPr lang="en-IE" sz="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8221631" y="5935632"/>
            <a:ext cx="1598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O PROJETO EUROPEU</a:t>
            </a:r>
          </a:p>
        </p:txBody>
      </p:sp>
      <p:cxnSp>
        <p:nvCxnSpPr>
          <p:cNvPr id="15" name="Connecteur droit 12"/>
          <p:cNvCxnSpPr/>
          <p:nvPr/>
        </p:nvCxnSpPr>
        <p:spPr>
          <a:xfrm>
            <a:off x="8897778" y="5259485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403860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DA GUERRA À PAZ</a:t>
            </a:r>
            <a:endParaRPr lang="fr-FR" sz="32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B0F0"/>
                </a:solidFill>
              </a:rPr>
              <a:t>A paz foi um dos objetivos que levaram à criação da União Europeia</a:t>
            </a:r>
          </a:p>
          <a:p>
            <a:pPr algn="ctr"/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pt-BR" b="1" dirty="0">
                <a:solidFill>
                  <a:srgbClr val="00B0F0"/>
                </a:solidFill>
              </a:rPr>
              <a:t>A UE recebeu o Prémio Nobel da Paz em 2012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5261811"/>
            <a:ext cx="279382" cy="1596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5261811"/>
            <a:ext cx="461665" cy="159988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O PROJETO EUROPEU</a:t>
            </a:r>
          </a:p>
          <a:p>
            <a:endParaRPr lang="en-IE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5263368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221631" y="5935632"/>
            <a:ext cx="1598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O PROJETO EUROPEU</a:t>
            </a:r>
          </a:p>
        </p:txBody>
      </p: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4" y="887258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Comunidade Europeia do Carvão e do Aço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1044254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3228" y="4290188"/>
            <a:ext cx="127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Declaração</a:t>
            </a:r>
            <a:r>
              <a:rPr lang="fr-BE" dirty="0"/>
              <a:t> Schuman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741870"/>
            <a:ext cx="152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Tratado</a:t>
            </a:r>
            <a:r>
              <a:rPr lang="fr-BE" dirty="0"/>
              <a:t> de Roma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48375" y="1887083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11939" y="2152765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Tratado</a:t>
            </a:r>
            <a:r>
              <a:rPr lang="fr-BE" dirty="0"/>
              <a:t> de Maastricht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682537" y="4038732"/>
            <a:ext cx="1218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dirty="0" err="1"/>
              <a:t>Mercado</a:t>
            </a:r>
            <a:r>
              <a:rPr lang="fr-BE" dirty="0"/>
              <a:t> </a:t>
            </a:r>
            <a:r>
              <a:rPr lang="fr-BE" dirty="0" err="1"/>
              <a:t>Único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4432303" y="1039483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 dirty="0" err="1"/>
              <a:t>Acordo</a:t>
            </a:r>
            <a:r>
              <a:rPr lang="fr-BE" dirty="0"/>
              <a:t> de Schengen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794470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6483228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pt-BR" sz="3200" b="1" dirty="0">
                <a:solidFill>
                  <a:srgbClr val="00B0F0"/>
                </a:solidFill>
              </a:rPr>
              <a:t>A CRIAÇÃO DA UNIÃO EUROPEIA</a:t>
            </a:r>
            <a:endParaRPr lang="fr-BE" sz="3200" b="1" dirty="0">
              <a:solidFill>
                <a:srgbClr val="00B0F0"/>
              </a:solidFill>
            </a:endParaRP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7023" y="4736448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Euro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0737" y="2070576"/>
            <a:ext cx="145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Alargamento</a:t>
            </a:r>
            <a:r>
              <a:rPr lang="fr-BE" dirty="0"/>
              <a:t> a Leste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flipH="1">
            <a:off x="2150227" y="2045067"/>
            <a:ext cx="1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 dirty="0" err="1"/>
              <a:t>Tratado</a:t>
            </a:r>
            <a:r>
              <a:rPr lang="en-IE" dirty="0"/>
              <a:t> de </a:t>
            </a:r>
            <a:r>
              <a:rPr lang="en-IE" dirty="0" err="1"/>
              <a:t>Lisboa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1797" y="1056086"/>
            <a:ext cx="1730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 dirty="0" err="1"/>
              <a:t>NextGenerationEU</a:t>
            </a:r>
            <a:endParaRPr lang="en-IE" dirty="0"/>
          </a:p>
          <a:p>
            <a:pPr algn="ctr"/>
            <a:endParaRPr lang="en-IE" dirty="0"/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38" y="1291461"/>
            <a:ext cx="1373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pt-BR" dirty="0"/>
              <a:t>Fim da Segunda Guerra Mundial​</a:t>
            </a:r>
            <a:endParaRPr lang="en-IE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12"/>
          <p:cNvCxnSpPr/>
          <p:nvPr/>
        </p:nvCxnSpPr>
        <p:spPr>
          <a:xfrm>
            <a:off x="8897778" y="5259485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335" y="1648181"/>
            <a:ext cx="2245502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prstClr val="white"/>
                </a:solidFill>
              </a:rPr>
              <a:t>Alemanha, Bélgica, França, Itália, Luxemburgo e Países Baixos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9719" y="2338604"/>
            <a:ext cx="2251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prstClr val="black"/>
                </a:solidFill>
              </a:rPr>
              <a:t>Dinamarca, Irlanda e Reino Unido (o Reino Unido saiu da UE em 2020)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Grécia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185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Espanha</a:t>
            </a:r>
            <a:r>
              <a:rPr lang="fr-BE" sz="1400" b="1" dirty="0">
                <a:solidFill>
                  <a:prstClr val="black"/>
                </a:solidFill>
              </a:rPr>
              <a:t> e Portugal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611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Áustria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Finlândia</a:t>
            </a:r>
            <a:r>
              <a:rPr lang="fr-BE" sz="1400" b="1" dirty="0">
                <a:solidFill>
                  <a:prstClr val="black"/>
                </a:solidFill>
              </a:rPr>
              <a:t> e </a:t>
            </a:r>
            <a:r>
              <a:rPr lang="fr-BE" sz="1400" b="1" dirty="0" err="1">
                <a:solidFill>
                  <a:prstClr val="black"/>
                </a:solidFill>
              </a:rPr>
              <a:t>Suécia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1" y="4232094"/>
            <a:ext cx="3286611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279939"/>
            <a:ext cx="224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b="1" dirty="0">
                <a:solidFill>
                  <a:prstClr val="black"/>
                </a:solidFill>
              </a:rPr>
              <a:t>Chéquia, Chipre, Eslováquia, Eslovénia, Estónia, Hungria, Letónia, Lituânia, Malta, Polónia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186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Bulgária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Roménia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3335" y="5731356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Croácia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580968" y="3175589"/>
            <a:ext cx="1083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Reino Unido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317862" y="2911648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Irlanda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43383" y="3551344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white"/>
                </a:solidFill>
              </a:rPr>
              <a:t>Alemanha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953766" y="3997955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white"/>
                </a:solidFill>
              </a:rPr>
              <a:t>França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193946" y="3525101"/>
            <a:ext cx="561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white"/>
                </a:solidFill>
              </a:rPr>
              <a:t>Bélgica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27751" y="3329299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sz="1000" b="1" dirty="0">
                <a:solidFill>
                  <a:prstClr val="white"/>
                </a:solidFill>
              </a:rPr>
              <a:t>Países Baixos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107907" y="3734659"/>
            <a:ext cx="848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white"/>
                </a:solidFill>
              </a:rPr>
              <a:t>Luxemburgo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61092" y="4647317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white"/>
                </a:solidFill>
              </a:rPr>
              <a:t>Itália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123080" y="4794907"/>
            <a:ext cx="6303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Espanha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721251" y="4636640"/>
            <a:ext cx="6367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Portugal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262097" y="4366396"/>
            <a:ext cx="5757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Croácia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93543" y="5162492"/>
            <a:ext cx="5229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Grécia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71824" y="4671796"/>
            <a:ext cx="6206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Bulgária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956259" y="4239630"/>
            <a:ext cx="6575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Roménia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51281"/>
            <a:ext cx="6880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Eslovénia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50857" y="4102530"/>
            <a:ext cx="603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Hungria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71471" y="3890538"/>
            <a:ext cx="7553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Eslováquia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440274" y="3436815"/>
            <a:ext cx="5870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Polónia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096914" y="3756799"/>
            <a:ext cx="6174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Chéquia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77221" y="2416304"/>
            <a:ext cx="5261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Suécia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802142" y="2048652"/>
            <a:ext cx="6719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Finlândia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878212" y="2520473"/>
            <a:ext cx="5757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Estónia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6910021" y="2766694"/>
            <a:ext cx="5806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Letónia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766291" y="2975579"/>
            <a:ext cx="61106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Lituânia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14021" y="5731655"/>
            <a:ext cx="5309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Chipre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627456" y="2852505"/>
            <a:ext cx="7553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000" b="1" dirty="0">
                <a:solidFill>
                  <a:prstClr val="black"/>
                </a:solidFill>
              </a:rPr>
              <a:t>Dinamarca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6012670" y="4091189"/>
            <a:ext cx="5661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Áustria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5445336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 dirty="0">
                <a:solidFill>
                  <a:srgbClr val="00B0F0"/>
                </a:solidFill>
              </a:rPr>
              <a:t>      ESTADOS-MEMBROS da UE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  <p:sp>
        <p:nvSpPr>
          <p:cNvPr id="68" name="Rectangle 67"/>
          <p:cNvSpPr/>
          <p:nvPr/>
        </p:nvSpPr>
        <p:spPr>
          <a:xfrm rot="16200000">
            <a:off x="8221631" y="5935632"/>
            <a:ext cx="1598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O PROJETO EUROPEU</a:t>
            </a:r>
          </a:p>
        </p:txBody>
      </p:sp>
      <p:cxnSp>
        <p:nvCxnSpPr>
          <p:cNvPr id="70" name="Connecteur droit 12"/>
          <p:cNvCxnSpPr/>
          <p:nvPr/>
        </p:nvCxnSpPr>
        <p:spPr>
          <a:xfrm>
            <a:off x="8897778" y="5259485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C54B5-C206-0712-04BF-CDD4E0AB20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" r="32"/>
          <a:stretch/>
        </p:blipFill>
        <p:spPr>
          <a:xfrm>
            <a:off x="892135" y="913182"/>
            <a:ext cx="5904906" cy="53354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70" y="-1218"/>
            <a:ext cx="417257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ESPAÇO SCHENGEN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Sabias que… podes viajar livremente entre os 27 países do espaço Schengen sem apresentar o teu passaporte?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8221631" y="5935632"/>
            <a:ext cx="1598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O PROJETO EUROPEU</a:t>
            </a:r>
          </a:p>
        </p:txBody>
      </p:sp>
      <p:cxnSp>
        <p:nvCxnSpPr>
          <p:cNvPr id="11" name="Connecteur droit 12"/>
          <p:cNvCxnSpPr/>
          <p:nvPr/>
        </p:nvCxnSpPr>
        <p:spPr>
          <a:xfrm>
            <a:off x="8897778" y="5259485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C84F76-040A-D45A-F31A-9DBBC35C8092}"/>
              </a:ext>
            </a:extLst>
          </p:cNvPr>
          <p:cNvSpPr/>
          <p:nvPr/>
        </p:nvSpPr>
        <p:spPr>
          <a:xfrm>
            <a:off x="1295400" y="1198880"/>
            <a:ext cx="6623474" cy="4969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3D58D4B-827D-AF98-BFA0-D63E6532B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95577" y="1198882"/>
            <a:ext cx="6623298" cy="4969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494007" y="6168200"/>
            <a:ext cx="344424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1600" b="1" dirty="0"/>
              <a:t>Países da UE que não utilizam o euro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399" y="6168201"/>
            <a:ext cx="3198607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sz="1600" b="1" dirty="0"/>
              <a:t>Países da UE que utilizam o euro</a:t>
            </a:r>
            <a:endParaRPr lang="en-US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15342" y="1295"/>
            <a:ext cx="348727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ÁREA DO EURO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605210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b="1" dirty="0">
                <a:solidFill>
                  <a:schemeClr val="tx1"/>
                </a:solidFill>
              </a:rPr>
              <a:t> 20</a:t>
            </a:r>
            <a:r>
              <a:rPr lang="pt-BR" sz="2000" b="1" dirty="0">
                <a:solidFill>
                  <a:schemeClr val="tx1"/>
                </a:solidFill>
              </a:rPr>
              <a:t> países da UE utilizam atualmente o euro como moeda oficial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8221631" y="5935632"/>
            <a:ext cx="1598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O PROJETO EUROPEU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8" y="5259485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ÍNDICE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latin typeface="Calibri" charset="0"/>
                <a:ea typeface="Calibri" charset="0"/>
                <a:cs typeface="Calibri" charset="0"/>
              </a:rPr>
              <a:t>O QUE É A EUROPA?</a:t>
            </a:r>
            <a:endParaRPr lang="fr-FR" sz="20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O PROJETO EUROPEU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O QUE FAZ A UE?</a:t>
            </a:r>
            <a:endParaRPr lang="en-IE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COMO FUNCIONA A UE?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16" y="4434936"/>
            <a:ext cx="3031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COMO POSSO OBTER MAIS INFORMAÇÕES?</a:t>
            </a:r>
            <a:endParaRPr lang="en-IE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MANTÉM-TE EM CONTACTO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35280" y="2501013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O QUE FAZ A UE?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595312" y="364898"/>
            <a:ext cx="42386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</a:rPr>
              <a:t>NA TUA OPINIÃO, O QUE FAZ A UNIÃO EUROPEIA POR TI?</a:t>
            </a:r>
            <a:endParaRPr lang="en-IE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ESTUDOS, TRABALHO E VOLUNTARIADO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4579771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 A UE?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68650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VIAGENS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510335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 A UE?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68650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... E MUITO MAIS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179629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 A UE?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68650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8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PRIORIDADES DA UE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366392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 A UE?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68650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2022: </a:t>
            </a:r>
            <a:r>
              <a:rPr lang="pt-BR" sz="3600" b="1" dirty="0">
                <a:solidFill>
                  <a:srgbClr val="C00000"/>
                </a:solidFill>
                <a:latin typeface="+mn-lt"/>
              </a:rPr>
              <a:t>SOLIDARIEDADE DA UE COM A UCRÂNIA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#</a:t>
            </a:r>
            <a:r>
              <a:rPr lang="fr-BE" sz="2400" dirty="0" err="1">
                <a:hlinkClick r:id="rId4"/>
              </a:rPr>
              <a:t>StandWithUkraine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pt-BR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FAZ A UE?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68650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571487" y="1516552"/>
            <a:ext cx="3220467" cy="3239727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571487" y="2013030"/>
            <a:ext cx="3177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Na tua opinião, quais são os temas a que as instituições europeias devem dar prioridade?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72239" y="2815334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COMO FUNCIONA A UE?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O PARLAMENTO EUROPEU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795" y="194590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52524553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cxnSp>
        <p:nvCxnSpPr>
          <p:cNvPr id="12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 QUE É A EUROPA?</a:t>
            </a:r>
            <a:endParaRPr lang="fr-FR" sz="48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737163" y="207586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CONSELHO EUROPEU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8162322" y="5885756"/>
            <a:ext cx="1717137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 flipV="1">
            <a:off x="8897780" y="5150298"/>
            <a:ext cx="246221" cy="1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078207660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990" y="137521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043459769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3109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CONSELHO DA UE</a:t>
            </a:r>
            <a:endParaRPr lang="fr-BE" dirty="0"/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5190309" y="194105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5102761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17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FFC000"/>
                </a:solidFill>
              </a:rPr>
              <a:t>A COMISSÃO EUROPEIA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 descr="A blue flag with yellow stars and a blue flag with black lines&#10;&#10;Description automatically generated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447" y="268308"/>
            <a:ext cx="573277" cy="3478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388955826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27773" y="228561"/>
            <a:ext cx="6899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</a:rPr>
              <a:t>LEGISLAÇÃO DA UE: QUEM FAZ O QUÊ?</a:t>
            </a:r>
            <a:endParaRPr lang="fr-BE" sz="3200" b="1" dirty="0">
              <a:solidFill>
                <a:srgbClr val="FFC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flag with yellow stars and a blue flag with black lines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075" y="787978"/>
            <a:ext cx="1448562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04745" y="1563508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Comissão</a:t>
            </a:r>
            <a:r>
              <a:rPr lang="fr-BE" sz="1400" dirty="0"/>
              <a:t> </a:t>
            </a:r>
            <a:r>
              <a:rPr lang="fr-BE" sz="1400" dirty="0" err="1"/>
              <a:t>Europeia</a:t>
            </a:r>
            <a:endParaRPr lang="fr-B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28428" y="4419758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Parlamento</a:t>
            </a:r>
            <a:r>
              <a:rPr lang="fr-BE" sz="1400" dirty="0"/>
              <a:t> </a:t>
            </a:r>
            <a:r>
              <a:rPr lang="fr-BE" sz="1400" dirty="0" err="1"/>
              <a:t>Europeu</a:t>
            </a:r>
            <a:endParaRPr lang="fr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5186" y="4422968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Conselho</a:t>
            </a:r>
            <a:r>
              <a:rPr lang="fr-BE" sz="1400" dirty="0"/>
              <a:t> da </a:t>
            </a:r>
            <a:r>
              <a:rPr lang="fr-BE" sz="1400" dirty="0" err="1"/>
              <a:t>União</a:t>
            </a:r>
            <a:r>
              <a:rPr lang="fr-BE" sz="1400" dirty="0"/>
              <a:t> </a:t>
            </a:r>
            <a:r>
              <a:rPr lang="fr-BE" sz="1400" dirty="0" err="1"/>
              <a:t>Europeia</a:t>
            </a:r>
            <a:endParaRPr lang="fr-BE" sz="1400" dirty="0"/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propõe</a:t>
            </a:r>
            <a:r>
              <a:rPr lang="en-IE" sz="1400" dirty="0"/>
              <a:t> </a:t>
            </a:r>
            <a:r>
              <a:rPr lang="en-IE" sz="1400" dirty="0" err="1"/>
              <a:t>uma</a:t>
            </a:r>
            <a:r>
              <a:rPr lang="en-IE" sz="1400" dirty="0"/>
              <a:t> lei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NOVA LEI DA UE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aprovam, alteram ou rejeitam a proposta de lei</a:t>
            </a:r>
            <a:endParaRPr lang="en-IE" sz="1400" dirty="0"/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Em</a:t>
            </a:r>
            <a:r>
              <a:rPr lang="en-IE" sz="1400" dirty="0"/>
              <a:t> </a:t>
            </a:r>
            <a:r>
              <a:rPr lang="en-IE" sz="1400" dirty="0" err="1"/>
              <a:t>caso</a:t>
            </a:r>
            <a:r>
              <a:rPr lang="en-IE" sz="1400" dirty="0"/>
              <a:t> de </a:t>
            </a:r>
            <a:r>
              <a:rPr lang="en-IE" sz="1400" dirty="0" err="1"/>
              <a:t>acordo</a:t>
            </a:r>
            <a:r>
              <a:rPr lang="en-IE" sz="1400" dirty="0"/>
              <a:t>:</a:t>
            </a:r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23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TRIBUNAL DE JUSTIÇA EUROPEU</a:t>
            </a:r>
            <a:endParaRPr lang="fr-FR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65308648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241" y="68365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TRIBUNAL DE CONTAS EUROPEU</a:t>
            </a:r>
            <a:endParaRPr lang="fr-BE" sz="3200" dirty="0">
              <a:solidFill>
                <a:srgbClr val="FFC000"/>
              </a:solidFill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82590475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988466658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149" y="175196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 dirty="0"/>
              <a:t>@TRANSPARENCY INTERNATIONAL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16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920748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BANCO CENTRAL EUROPEU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59" y="111751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462669218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162322" y="5876321"/>
            <a:ext cx="17171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COMO FUNCIONA A UE?</a:t>
            </a:r>
          </a:p>
        </p:txBody>
      </p:sp>
      <p:cxnSp>
        <p:nvCxnSpPr>
          <p:cNvPr id="13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88664" y="5140863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6D65C8-0976-FDF2-D276-E02623E6C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FA2720-EC7A-D6E1-4D01-D4F755B976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73D38442-B7B4-338D-3065-FD02FD077252}"/>
              </a:ext>
            </a:extLst>
          </p:cNvPr>
          <p:cNvSpPr/>
          <p:nvPr/>
        </p:nvSpPr>
        <p:spPr>
          <a:xfrm rot="5400000">
            <a:off x="1300454" y="2651663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07FC38-AE95-ECCA-2470-8A71EC0D5A7A}"/>
              </a:ext>
            </a:extLst>
          </p:cNvPr>
          <p:cNvSpPr txBox="1"/>
          <p:nvPr/>
        </p:nvSpPr>
        <p:spPr>
          <a:xfrm>
            <a:off x="2432758" y="2723167"/>
            <a:ext cx="533784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4800" b="1">
                <a:solidFill>
                  <a:schemeClr val="bg1"/>
                </a:solidFill>
              </a:rPr>
              <a:t>TU </a:t>
            </a:r>
            <a:r>
              <a:rPr lang="en-IE" sz="4800" b="1" err="1">
                <a:solidFill>
                  <a:schemeClr val="bg1"/>
                </a:solidFill>
              </a:rPr>
              <a:t>podes</a:t>
            </a:r>
            <a:r>
              <a:rPr lang="en-IE" sz="4800" b="1">
                <a:solidFill>
                  <a:schemeClr val="bg1"/>
                </a:solidFill>
              </a:rPr>
              <a:t> </a:t>
            </a:r>
            <a:r>
              <a:rPr lang="en-IE" sz="4800" b="1" err="1">
                <a:solidFill>
                  <a:schemeClr val="bg1"/>
                </a:solidFill>
              </a:rPr>
              <a:t>ajudar</a:t>
            </a:r>
            <a:r>
              <a:rPr lang="en-IE" sz="4800" b="1">
                <a:solidFill>
                  <a:schemeClr val="bg1"/>
                </a:solidFill>
              </a:rPr>
              <a:t> a moldar a Europa que </a:t>
            </a:r>
            <a:r>
              <a:rPr lang="en-IE" sz="4800" b="1" err="1">
                <a:solidFill>
                  <a:schemeClr val="bg1"/>
                </a:solidFill>
              </a:rPr>
              <a:t>desejas</a:t>
            </a:r>
            <a:r>
              <a:rPr lang="en-IE" sz="4800" b="1">
                <a:solidFill>
                  <a:schemeClr val="bg1"/>
                </a:solidFill>
              </a:rPr>
              <a:t>!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00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7BC97-A11C-85DD-968F-450A22937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6D7ECF-AD4B-DC6E-36E6-9EC1A2559C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5CD4693-E6FD-44D5-E230-1722712425FA}"/>
              </a:ext>
            </a:extLst>
          </p:cNvPr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495FB-3235-3B52-AE68-382B9105EEF3}"/>
              </a:ext>
            </a:extLst>
          </p:cNvPr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CA7B4C-01F7-72C1-C5D3-136DBC9689EC}"/>
              </a:ext>
            </a:extLst>
          </p:cNvPr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cxnSp>
        <p:nvCxnSpPr>
          <p:cNvPr id="10" name="Connecteur droit 10">
            <a:extLst>
              <a:ext uri="{FF2B5EF4-FFF2-40B4-BE49-F238E27FC236}">
                <a16:creationId xmlns:a16="http://schemas.microsoft.com/office/drawing/2014/main" id="{10FB8842-C123-B9CE-D211-12A3021F5E3A}"/>
              </a:ext>
            </a:extLst>
          </p:cNvPr>
          <p:cNvCxnSpPr/>
          <p:nvPr/>
        </p:nvCxnSpPr>
        <p:spPr>
          <a:xfrm>
            <a:off x="8897779" y="4792337"/>
            <a:ext cx="246221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2E54047-89FE-0CD6-E005-7ED18189B8E7}"/>
              </a:ext>
            </a:extLst>
          </p:cNvPr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  <p:sp>
        <p:nvSpPr>
          <p:cNvPr id="832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967899" y="208616"/>
            <a:ext cx="770545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200" b="1">
                <a:solidFill>
                  <a:srgbClr val="FFC000"/>
                </a:solidFill>
                <a:cs typeface="Calibri"/>
              </a:rPr>
              <a:t>TU </a:t>
            </a:r>
            <a:r>
              <a:rPr lang="en-IE" sz="3200" b="1" err="1">
                <a:solidFill>
                  <a:srgbClr val="FFC000"/>
                </a:solidFill>
                <a:cs typeface="Calibri"/>
              </a:rPr>
              <a:t>podes</a:t>
            </a:r>
            <a:r>
              <a:rPr lang="en-IE" sz="3200" b="1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err="1">
                <a:solidFill>
                  <a:srgbClr val="FFC000"/>
                </a:solidFill>
                <a:cs typeface="Calibri"/>
              </a:rPr>
              <a:t>ajudar</a:t>
            </a:r>
            <a:r>
              <a:rPr lang="en-IE" sz="3200" b="1">
                <a:solidFill>
                  <a:srgbClr val="FFC000"/>
                </a:solidFill>
                <a:cs typeface="Calibri"/>
              </a:rPr>
              <a:t> a moldar a Europa que </a:t>
            </a:r>
            <a:r>
              <a:rPr lang="en-IE" sz="3200" b="1" err="1">
                <a:solidFill>
                  <a:srgbClr val="FFC000"/>
                </a:solidFill>
                <a:cs typeface="Calibri"/>
              </a:rPr>
              <a:t>desejas</a:t>
            </a:r>
            <a:r>
              <a:rPr lang="en-IE" sz="3200" b="1">
                <a:solidFill>
                  <a:srgbClr val="FFC000"/>
                </a:solidFill>
                <a:cs typeface="Calibri"/>
              </a:rPr>
              <a:t>!</a:t>
            </a:r>
            <a:endParaRPr lang="en-US"/>
          </a:p>
        </p:txBody>
      </p:sp>
      <p:sp>
        <p:nvSpPr>
          <p:cNvPr id="833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336989" y="198554"/>
            <a:ext cx="583321" cy="594275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rgbClr val="FFC000"/>
              </a:solidFill>
              <a:highlight>
                <a:srgbClr val="E6565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50166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-83110"/>
            <a:ext cx="7705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POSSO OBTER MAIS INFORMAÇÕES SOBRE A UE?</a:t>
            </a:r>
            <a:endParaRPr lang="fr-FR" sz="3200" b="1" dirty="0">
              <a:solidFill>
                <a:srgbClr val="E656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128980" y="4829524"/>
            <a:ext cx="3810001" cy="2469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COMO POSSO OBTER MAIS INFORMAÇÕES SOBRE A UE?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909379" y="3047998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5275" y="3422051"/>
            <a:ext cx="40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/>
              <a:t>O que a Europa faz por mim</a:t>
            </a:r>
            <a:endParaRPr lang="en-US" dirty="0"/>
          </a:p>
          <a:p>
            <a:pPr lvl="0"/>
            <a:r>
              <a:rPr lang="en-GB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2703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Sítio Web Europa</a:t>
            </a:r>
            <a:endParaRPr lang="en-US" dirty="0"/>
          </a:p>
          <a:p>
            <a:r>
              <a:rPr lang="en-GB" b="1" dirty="0">
                <a:hlinkClick r:id="rId6"/>
              </a:rPr>
              <a:t>europa.eu</a:t>
            </a:r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240550" y="4987500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Serviço das Publicações</a:t>
            </a:r>
            <a:endParaRPr lang="en-US" dirty="0"/>
          </a:p>
          <a:p>
            <a:r>
              <a:rPr lang="en-US" b="1" dirty="0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 dirty="0"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hlinkClick r:id="rId8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pt-PT" b="1" dirty="0"/>
              <a:t>Boletim informativo do Espaço de Aprendizagem</a:t>
            </a:r>
            <a:endParaRPr lang="en-US" dirty="0"/>
          </a:p>
          <a:p>
            <a:r>
              <a:rPr lang="en-GB" b="1" dirty="0">
                <a:hlinkClick r:id="rId8"/>
              </a:rPr>
              <a:t>ec.europa.eu/newsroom/</a:t>
            </a:r>
            <a:r>
              <a:rPr lang="en-GB" b="1" dirty="0" err="1">
                <a:hlinkClick r:id="rId8"/>
              </a:rPr>
              <a:t>comm</a:t>
            </a:r>
            <a:r>
              <a:rPr lang="en-GB" b="1" dirty="0">
                <a:hlinkClick r:id="rId8"/>
              </a:rPr>
              <a:t>/user-subscriptions/1595/create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3" y="2768071"/>
            <a:ext cx="3959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/>
              <a:t>Espaço de Aprendizagem</a:t>
            </a:r>
            <a:endParaRPr lang="en-US" dirty="0"/>
          </a:p>
          <a:p>
            <a:r>
              <a:rPr lang="en-GB" b="1" dirty="0">
                <a:hlinkClick r:id="rId10"/>
              </a:rPr>
              <a:t>europa.eu/learning-corner/</a:t>
            </a:r>
            <a:r>
              <a:rPr lang="en-GB" b="1" dirty="0" err="1">
                <a:hlinkClick r:id="rId10"/>
              </a:rPr>
              <a:t>home_pt</a:t>
            </a:r>
            <a:endParaRPr lang="en-GB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727714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2328577" y="2349120"/>
            <a:ext cx="45687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</a:rPr>
              <a:t>SENTES-TE EUROPEU?</a:t>
            </a:r>
            <a:endParaRPr lang="fr-FR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90876" y="4280734"/>
            <a:ext cx="3244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chemeClr val="bg1"/>
                </a:solidFill>
              </a:rPr>
              <a:t>O QUE TE FAZ SENTIR EUROPEU?</a:t>
            </a:r>
            <a:endParaRPr lang="fr-B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50"/>
                </a:solidFill>
              </a:rPr>
              <a:t>MANTÉM-TE EM CONTACTO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014703" y="5735823"/>
            <a:ext cx="1998133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MANTÉM-TE EM CONTACTO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86784" y="4852833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1" y="4236112"/>
            <a:ext cx="35517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cs typeface="Arial" panose="020B0604020202020204" pitchFamily="34" charset="0"/>
              </a:rPr>
              <a:t>Linha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gratuita</a:t>
            </a:r>
            <a:r>
              <a:rPr lang="en-US" dirty="0">
                <a:cs typeface="Arial" panose="020B0604020202020204" pitchFamily="34" charset="0"/>
              </a:rPr>
              <a:t>:</a:t>
            </a:r>
            <a:r>
              <a:rPr lang="en-US" b="0" dirty="0">
                <a:solidFill>
                  <a:schemeClr val="tx1"/>
                </a:solidFill>
                <a:cs typeface="Arial" panose="020B0604020202020204" pitchFamily="34" charset="0"/>
              </a:rPr>
              <a:t> 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pPr>
              <a:buFont typeface="Arial"/>
              <a:buChar char="•"/>
            </a:pPr>
            <a:endParaRPr lang="en-US" sz="1600" b="1" dirty="0"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750" y="964578"/>
            <a:ext cx="337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Atendimento</a:t>
            </a:r>
            <a:r>
              <a:rPr lang="en-GB" sz="2400" dirty="0"/>
              <a:t> </a:t>
            </a:r>
            <a:r>
              <a:rPr lang="en-GB" sz="2400" dirty="0" err="1"/>
              <a:t>presencial</a:t>
            </a:r>
            <a:r>
              <a:rPr lang="en-GB" sz="2400" dirty="0"/>
              <a:t>: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551587" y="967498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err="1"/>
              <a:t>Através</a:t>
            </a:r>
            <a:r>
              <a:rPr lang="fr-BE" sz="2400" dirty="0"/>
              <a:t> </a:t>
            </a:r>
            <a:r>
              <a:rPr lang="fr-BE" sz="2400" dirty="0" err="1"/>
              <a:t>das</a:t>
            </a:r>
            <a:r>
              <a:rPr lang="fr-BE" sz="2400" dirty="0"/>
              <a:t> </a:t>
            </a:r>
            <a:r>
              <a:rPr lang="fr-BE" sz="2400" dirty="0" err="1"/>
              <a:t>redes</a:t>
            </a:r>
            <a:r>
              <a:rPr lang="fr-BE" sz="2400" dirty="0"/>
              <a:t> </a:t>
            </a:r>
            <a:r>
              <a:rPr lang="fr-BE" sz="2400" dirty="0" err="1"/>
              <a:t>sociais</a:t>
            </a:r>
            <a:r>
              <a:rPr lang="fr-BE" sz="2400" dirty="0"/>
              <a:t>:</a:t>
            </a:r>
            <a:endParaRPr lang="fr-BE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473850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  <a:hlinkClick r:id="rId4"/>
              </a:rPr>
              <a:t>europa.eu/</a:t>
            </a:r>
            <a:r>
              <a:rPr lang="en-GB" b="1" dirty="0" err="1">
                <a:solidFill>
                  <a:schemeClr val="bg1"/>
                </a:solidFill>
                <a:hlinkClick r:id="rId4"/>
              </a:rPr>
              <a:t>european</a:t>
            </a:r>
            <a:r>
              <a:rPr lang="en-GB" b="1" dirty="0">
                <a:solidFill>
                  <a:schemeClr val="bg1"/>
                </a:solidFill>
                <a:hlinkClick r:id="rId4"/>
              </a:rPr>
              <a:t>-union/</a:t>
            </a:r>
            <a:r>
              <a:rPr lang="en-GB" b="1" dirty="0" err="1">
                <a:solidFill>
                  <a:schemeClr val="bg1"/>
                </a:solidFill>
                <a:hlinkClick r:id="rId4"/>
              </a:rPr>
              <a:t>contact_pt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&gt; </a:t>
            </a:r>
            <a:r>
              <a:rPr lang="pt-PT" dirty="0"/>
              <a:t>Perguntas sobre a UE? O serviço </a:t>
            </a:r>
            <a:r>
              <a:rPr lang="pt-PT" b="1" dirty="0" err="1"/>
              <a:t>Europe</a:t>
            </a:r>
            <a:r>
              <a:rPr lang="pt-PT" b="1" dirty="0"/>
              <a:t> </a:t>
            </a:r>
            <a:r>
              <a:rPr lang="pt-PT" b="1" dirty="0" err="1"/>
              <a:t>Direct</a:t>
            </a:r>
            <a:r>
              <a:rPr lang="pt-PT" dirty="0"/>
              <a:t> pode dar-te uma ajuda.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9649" y="4691020"/>
            <a:ext cx="41157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&gt;</a:t>
            </a:r>
            <a:r>
              <a:rPr lang="en-US" dirty="0"/>
              <a:t> </a:t>
            </a:r>
            <a:r>
              <a:rPr lang="pt-PT" dirty="0"/>
              <a:t>Procura um centro da UE perto de ti para poderes falar, fazer perguntas e debater questões sobre a UE.</a:t>
            </a:r>
            <a:endParaRPr lang="en-US" dirty="0"/>
          </a:p>
          <a:p>
            <a:r>
              <a:rPr lang="pt-PT" b="1" u="sng" dirty="0">
                <a:hlinkClick r:id="rId5"/>
              </a:rPr>
              <a:t>europa.eu/</a:t>
            </a:r>
            <a:r>
              <a:rPr lang="pt-PT" b="1" u="sng" dirty="0" err="1">
                <a:hlinkClick r:id="rId5"/>
              </a:rPr>
              <a:t>european-union</a:t>
            </a:r>
            <a:r>
              <a:rPr lang="pt-PT" b="1" u="sng" dirty="0">
                <a:hlinkClick r:id="rId5"/>
              </a:rPr>
              <a:t>/</a:t>
            </a:r>
            <a:r>
              <a:rPr lang="pt-PT" b="1" u="sng" dirty="0" err="1">
                <a:hlinkClick r:id="rId5"/>
              </a:rPr>
              <a:t>contact</a:t>
            </a:r>
            <a:r>
              <a:rPr lang="pt-PT" b="1" u="sng" dirty="0">
                <a:hlinkClick r:id="rId5"/>
              </a:rPr>
              <a:t>/</a:t>
            </a:r>
            <a:r>
              <a:rPr lang="pt-PT" b="1" u="sng" dirty="0" err="1">
                <a:hlinkClick r:id="rId5"/>
              </a:rPr>
              <a:t>meet-us_pt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utiliza a </a:t>
            </a:r>
            <a:r>
              <a:rPr lang="pt-PT" b="1" dirty="0"/>
              <a:t>ferramenta de pesquisa</a:t>
            </a:r>
            <a:r>
              <a:rPr lang="pt-PT" dirty="0"/>
              <a:t> para encontrares as redes sociais da UE.</a:t>
            </a:r>
            <a:endParaRPr lang="en-US" dirty="0"/>
          </a:p>
          <a:p>
            <a:endParaRPr lang="en-US" dirty="0"/>
          </a:p>
          <a:p>
            <a:r>
              <a:rPr lang="pt-PT" b="1" u="sng" dirty="0">
                <a:hlinkClick r:id="rId6"/>
              </a:rPr>
              <a:t>europa.eu/</a:t>
            </a:r>
            <a:r>
              <a:rPr lang="pt-PT" b="1" u="sng" dirty="0" err="1">
                <a:hlinkClick r:id="rId6"/>
              </a:rPr>
              <a:t>european-union</a:t>
            </a:r>
            <a:r>
              <a:rPr lang="pt-PT" b="1" u="sng" dirty="0">
                <a:hlinkClick r:id="rId6"/>
              </a:rPr>
              <a:t>/</a:t>
            </a:r>
            <a:r>
              <a:rPr lang="pt-PT" b="1" u="sng" dirty="0" err="1">
                <a:hlinkClick r:id="rId6"/>
              </a:rPr>
              <a:t>contact</a:t>
            </a:r>
            <a:r>
              <a:rPr lang="pt-PT" b="1" u="sng" dirty="0">
                <a:hlinkClick r:id="rId6"/>
              </a:rPr>
              <a:t>/social-</a:t>
            </a:r>
            <a:r>
              <a:rPr lang="pt-PT" b="1" u="sng" dirty="0" err="1">
                <a:hlinkClick r:id="rId6"/>
              </a:rPr>
              <a:t>networks_pt</a:t>
            </a:r>
            <a:endParaRPr lang="en-US" dirty="0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" y="2312094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/>
              <a:t>Obrigado!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 dirty="0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 dirty="0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4D4D4D"/>
                </a:solidFill>
              </a:rPr>
              <a:t>✉ </a:t>
            </a:r>
            <a:r>
              <a:rPr lang="en-GB" sz="1500" b="1" dirty="0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 dirty="0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13709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União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Europeia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, 2022</a:t>
            </a:r>
            <a:endParaRPr lang="en-US" sz="788" b="1" dirty="0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pt-BR" sz="788" dirty="0">
                <a:solidFill>
                  <a:srgbClr val="FFFFFF">
                    <a:lumMod val="50000"/>
                  </a:srgbClr>
                </a:solidFill>
              </a:rPr>
              <a:t>Salvo indicação em contrário, a reutilização do presente documento é autorizada ao abrigo da licença «Atribuição 4.0 Internacional (CC BY 4.0)» da Creative Commons (</a:t>
            </a:r>
            <a:r>
              <a:rPr lang="pt-BR" sz="788" dirty="0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pt-BR" sz="788" dirty="0">
                <a:solidFill>
                  <a:srgbClr val="FFFFFF">
                    <a:lumMod val="50000"/>
                  </a:srgbClr>
                </a:solidFill>
              </a:rPr>
              <a:t>). Para qualquer utilização ou reprodução de elementos que não sejam propriedade da União Europeia, pode ser necessário obter autorização diretamente junto dos respetivos titulares dos direitos.</a:t>
            </a:r>
            <a:endParaRPr lang="en-US" sz="788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 dirty="0"/>
          </a:p>
          <a:p>
            <a:endParaRPr lang="fr-FR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3240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NOÇÕES BÁSICAS 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267319" y="5981317"/>
            <a:ext cx="1507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O QUE É A EUROPA?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82" y="5345887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sz="1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milhões</a:t>
            </a:r>
            <a:r>
              <a:rPr lang="fr-FR" sz="16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de </a:t>
            </a:r>
            <a:r>
              <a:rPr lang="fr-FR" sz="16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pessoas</a:t>
            </a:r>
            <a:endParaRPr lang="fr-BE" sz="16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2060"/>
                </a:solidFill>
              </a:rPr>
              <a:t>UE: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EUROPA:</a:t>
            </a:r>
          </a:p>
          <a:p>
            <a:pPr algn="ctr"/>
            <a:r>
              <a:rPr lang="fr-BE" b="1" dirty="0">
                <a:solidFill>
                  <a:srgbClr val="002060"/>
                </a:solidFill>
              </a:rPr>
              <a:t>1 de 6 continentes</a:t>
            </a:r>
            <a:endParaRPr lang="fr-BE" dirty="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EUROPA:</a:t>
            </a:r>
          </a:p>
          <a:p>
            <a:pPr algn="ctr"/>
            <a:r>
              <a:rPr lang="pt-B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mais de 700 milhões de pessoas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EUROPA: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países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103932" y="4554163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UE:</a:t>
            </a:r>
          </a:p>
          <a:p>
            <a:pPr algn="ctr"/>
            <a:r>
              <a:rPr lang="en-IE" b="1" dirty="0">
                <a:solidFill>
                  <a:srgbClr val="002060"/>
                </a:solidFill>
              </a:rPr>
              <a:t>27 </a:t>
            </a:r>
            <a:r>
              <a:rPr lang="en-IE" b="1" dirty="0" err="1">
                <a:solidFill>
                  <a:srgbClr val="002060"/>
                </a:solidFill>
              </a:rPr>
              <a:t>países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267319" y="5981318"/>
            <a:ext cx="150714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B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O QUE É A EUROPA?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3820511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CULTURA EUROPEIA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350856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377440" y="4502133"/>
            <a:ext cx="6474619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</a:rPr>
              <a:t>Marcos que moldaram a cultura e diversidade europeias: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</a:rPr>
              <a:t>a Grécia antiga e a Roma antiga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</a:rPr>
              <a:t>a Reforma e o Iluminismo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</a:rPr>
              <a:t>o parlamentarismo e os direitos sociais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ARTISTAS EUROPEUS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997875"/>
            <a:ext cx="3763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pt-BR" dirty="0"/>
              <a:t>Ao longo dos séculos, novos estilos de música, arquitetura e literatura têm inspirado artistas de toda a Europa.</a:t>
            </a:r>
            <a:endParaRPr lang="en-GB" dirty="0"/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373451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exemplo</a:t>
            </a:r>
            <a:r>
              <a:rPr lang="en-GB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Ludwig van </a:t>
            </a:r>
            <a:r>
              <a:rPr lang="fr-BE" dirty="0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Hilma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Klint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 dirty="0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Wisława</a:t>
            </a:r>
            <a:r>
              <a:rPr lang="en-US" dirty="0"/>
              <a:t> </a:t>
            </a:r>
            <a:r>
              <a:rPr lang="en-US" dirty="0" err="1"/>
              <a:t>Szymborska</a:t>
            </a:r>
            <a:endParaRPr lang="en-US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Magda </a:t>
            </a:r>
            <a:r>
              <a:rPr lang="en-US" dirty="0" err="1"/>
              <a:t>Szabó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  <a:p>
            <a:endParaRPr lang="en-IE" dirty="0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</a:p>
          <a:p>
            <a:endParaRPr lang="en-IE" sz="600" dirty="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 rot="16200000">
            <a:off x="8267319" y="5981317"/>
            <a:ext cx="1507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O QUE É A EUROPA?</a:t>
            </a:r>
          </a:p>
        </p:txBody>
      </p:sp>
      <p:cxnSp>
        <p:nvCxnSpPr>
          <p:cNvPr id="38" name="Connecteur droit 12"/>
          <p:cNvCxnSpPr/>
          <p:nvPr/>
        </p:nvCxnSpPr>
        <p:spPr>
          <a:xfrm>
            <a:off x="8897782" y="5345887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3765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VALORES EUROPEUS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Dignidade</a:t>
            </a:r>
            <a:r>
              <a:rPr lang="en-US" sz="2400" dirty="0">
                <a:solidFill>
                  <a:schemeClr val="tx1"/>
                </a:solidFill>
              </a:rPr>
              <a:t> do </a:t>
            </a:r>
            <a:r>
              <a:rPr lang="en-US" sz="2400" dirty="0" err="1">
                <a:solidFill>
                  <a:schemeClr val="tx1"/>
                </a:solidFill>
              </a:rPr>
              <a:t>ser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humano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Liberdade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Democracia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Igualdade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Estado de </a:t>
            </a:r>
            <a:r>
              <a:rPr lang="en-US" sz="2400" dirty="0" err="1">
                <a:solidFill>
                  <a:schemeClr val="tx1"/>
                </a:solidFill>
              </a:rPr>
              <a:t>direito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Direitos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humanos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8267319" y="5981317"/>
            <a:ext cx="1507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O QUE É A EUROPA?</a:t>
            </a:r>
          </a:p>
        </p:txBody>
      </p:sp>
      <p:cxnSp>
        <p:nvCxnSpPr>
          <p:cNvPr id="15" name="Connecteur droit 12"/>
          <p:cNvCxnSpPr/>
          <p:nvPr/>
        </p:nvCxnSpPr>
        <p:spPr>
          <a:xfrm>
            <a:off x="8897782" y="5345887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28D117DBB2F44FA1D2A1966638EA6B" ma:contentTypeVersion="16" ma:contentTypeDescription="Create a new document." ma:contentTypeScope="" ma:versionID="15525e661d9e30ccac6ba55489f739dd">
  <xsd:schema xmlns:xsd="http://www.w3.org/2001/XMLSchema" xmlns:xs="http://www.w3.org/2001/XMLSchema" xmlns:p="http://schemas.microsoft.com/office/2006/metadata/properties" xmlns:ns2="ca8317cf-74c1-4891-b748-a60e5112f8b7" xmlns:ns3="e12cc50a-6100-433c-9888-46e6873f3252" targetNamespace="http://schemas.microsoft.com/office/2006/metadata/properties" ma:root="true" ma:fieldsID="5fe6f25741c2d903082f53e3139968cf" ns2:_="" ns3:_="">
    <xsd:import namespace="ca8317cf-74c1-4891-b748-a60e5112f8b7"/>
    <xsd:import namespace="e12cc50a-6100-433c-9888-46e6873f32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317cf-74c1-4891-b748-a60e5112f8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cc50a-6100-433c-9888-46e6873f325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3995ed1-3d31-477c-98c3-2023446445c2}" ma:internalName="TaxCatchAll" ma:showField="CatchAllData" ma:web="e12cc50a-6100-433c-9888-46e6873f32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C2DB79-4A61-4964-84E5-C9435896A3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8317cf-74c1-4891-b748-a60e5112f8b7"/>
    <ds:schemaRef ds:uri="e12cc50a-6100-433c-9888-46e6873f32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FD5E5B-0C62-4491-89B8-A526D815D7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33581</TotalTime>
  <Words>5314</Words>
  <Application>Microsoft Office PowerPoint</Application>
  <PresentationFormat>On-screen Show (4:3)</PresentationFormat>
  <Paragraphs>594</Paragraphs>
  <Slides>41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DA GUERRA À PAZ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ESTUDOS, TRABALHO E VOLUNTARIADO  </vt:lpstr>
      <vt:lpstr>     VIAGENS  </vt:lpstr>
      <vt:lpstr>      ... E MUITO MAIS  </vt:lpstr>
      <vt:lpstr>      PRIORIDADES DA UE  </vt:lpstr>
      <vt:lpstr>      2022: SOLIDARIEDADE DA UE COM A UCRÂNIA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Obrigado!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ORETANO Manuela (COMM)</cp:lastModifiedBy>
  <cp:revision>1622</cp:revision>
  <cp:lastPrinted>2019-09-03T09:29:06Z</cp:lastPrinted>
  <dcterms:created xsi:type="dcterms:W3CDTF">2018-11-12T13:20:47Z</dcterms:created>
  <dcterms:modified xsi:type="dcterms:W3CDTF">2025-05-02T15:46:02Z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2023-02-02T17:15:37Z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b84336a0-704c-4338-a70e-4cb56aa26b9e</vt:lpwstr>
  </property>
  <property fmtid="{D5CDD505-2E9C-101B-9397-08002B2CF9AE}" pid="8" name="MSIP_Label_6bd9ddd1-4d20-43f6-abfa-fc3c07406f94_ContentBits">
    <vt:lpwstr>0</vt:lpwstr>
  </property>
</Properties>
</file>