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5" r:id="rId3"/>
    <p:sldMasterId id="2147483698" r:id="rId4"/>
  </p:sldMasterIdLst>
  <p:notesMasterIdLst>
    <p:notesMasterId r:id="rId50"/>
  </p:notesMasterIdLst>
  <p:handoutMasterIdLst>
    <p:handoutMasterId r:id="rId51"/>
  </p:handoutMasterIdLst>
  <p:sldIdLst>
    <p:sldId id="327" r:id="rId5"/>
    <p:sldId id="423" r:id="rId6"/>
    <p:sldId id="347" r:id="rId7"/>
    <p:sldId id="294" r:id="rId8"/>
    <p:sldId id="396" r:id="rId9"/>
    <p:sldId id="354" r:id="rId10"/>
    <p:sldId id="355" r:id="rId11"/>
    <p:sldId id="356" r:id="rId12"/>
    <p:sldId id="357" r:id="rId13"/>
    <p:sldId id="417" r:id="rId14"/>
    <p:sldId id="416" r:id="rId15"/>
    <p:sldId id="348" r:id="rId16"/>
    <p:sldId id="346" r:id="rId17"/>
    <p:sldId id="410" r:id="rId18"/>
    <p:sldId id="398" r:id="rId19"/>
    <p:sldId id="300" r:id="rId20"/>
    <p:sldId id="413" r:id="rId21"/>
    <p:sldId id="314" r:id="rId22"/>
    <p:sldId id="428" r:id="rId23"/>
    <p:sldId id="349" r:id="rId24"/>
    <p:sldId id="425" r:id="rId25"/>
    <p:sldId id="406" r:id="rId26"/>
    <p:sldId id="407" r:id="rId27"/>
    <p:sldId id="408" r:id="rId28"/>
    <p:sldId id="426" r:id="rId29"/>
    <p:sldId id="431" r:id="rId30"/>
    <p:sldId id="409" r:id="rId31"/>
    <p:sldId id="334" r:id="rId32"/>
    <p:sldId id="350" r:id="rId33"/>
    <p:sldId id="384" r:id="rId34"/>
    <p:sldId id="390" r:id="rId35"/>
    <p:sldId id="385" r:id="rId36"/>
    <p:sldId id="352" r:id="rId37"/>
    <p:sldId id="339" r:id="rId38"/>
    <p:sldId id="393" r:id="rId39"/>
    <p:sldId id="395" r:id="rId40"/>
    <p:sldId id="394" r:id="rId41"/>
    <p:sldId id="435" r:id="rId42"/>
    <p:sldId id="437" r:id="rId43"/>
    <p:sldId id="432" r:id="rId44"/>
    <p:sldId id="257" r:id="rId45"/>
    <p:sldId id="433" r:id="rId46"/>
    <p:sldId id="342" r:id="rId47"/>
    <p:sldId id="343" r:id="rId48"/>
    <p:sldId id="430" r:id="rId49"/>
  </p:sldIdLst>
  <p:sldSz cx="9144000" cy="6858000" type="screen4x3"/>
  <p:notesSz cx="6669088" cy="97536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0A27B102-9BD1-D149-8965-C07EE91AD901}">
          <p14:sldIdLst>
            <p14:sldId id="327"/>
          </p14:sldIdLst>
        </p14:section>
        <p14:section name="KAZALO" id="{51FA4466-1705-B94D-BF4F-554C4F735700}">
          <p14:sldIdLst>
            <p14:sldId id="423"/>
            <p14:sldId id="347"/>
          </p14:sldIdLst>
        </p14:section>
        <p14:section name="KAJ JE EVROPA?" id="{EC384AE8-3301-F140-B97D-95A80BA374C4}">
          <p14:sldIdLst>
            <p14:sldId id="294"/>
            <p14:sldId id="396"/>
            <p14:sldId id="354"/>
            <p14:sldId id="355"/>
            <p14:sldId id="356"/>
            <p14:sldId id="357"/>
            <p14:sldId id="417"/>
            <p14:sldId id="416"/>
          </p14:sldIdLst>
        </p14:section>
        <p14:section name="EVROPSKI PROJEKT" id="{BA3F5049-C3DF-E349-90D6-8E6AF1360F92}">
          <p14:sldIdLst>
            <p14:sldId id="348"/>
            <p14:sldId id="346"/>
            <p14:sldId id="410"/>
            <p14:sldId id="398"/>
            <p14:sldId id="300"/>
            <p14:sldId id="413"/>
            <p14:sldId id="314"/>
            <p14:sldId id="428"/>
          </p14:sldIdLst>
        </p14:section>
        <p14:section name="KAJ PRAVZAPRAV POČNE EU?" id="{5E61B94E-74E9-E84B-ACFB-56066B76546E}">
          <p14:sldIdLst>
            <p14:sldId id="349"/>
            <p14:sldId id="425"/>
            <p14:sldId id="406"/>
            <p14:sldId id="407"/>
            <p14:sldId id="408"/>
            <p14:sldId id="426"/>
            <p14:sldId id="431"/>
            <p14:sldId id="409"/>
            <p14:sldId id="334"/>
          </p14:sldIdLst>
        </p14:section>
        <p14:section name="KAKO DELUJE EU?" id="{AB4CD371-728D-8742-BF17-A81C6428FE04}">
          <p14:sldIdLst>
            <p14:sldId id="350"/>
            <p14:sldId id="384"/>
            <p14:sldId id="390"/>
            <p14:sldId id="385"/>
            <p14:sldId id="352"/>
            <p14:sldId id="339"/>
            <p14:sldId id="393"/>
            <p14:sldId id="395"/>
            <p14:sldId id="394"/>
            <p14:sldId id="435"/>
            <p14:sldId id="437"/>
            <p14:sldId id="432"/>
            <p14:sldId id="257"/>
            <p14:sldId id="433"/>
          </p14:sldIdLst>
        </p14:section>
        <p14:section name="KAKO LAHKO IZVEM VEČ O EU?" id="{4DEDCB1D-88D9-A345-A677-739D4EF1E4F1}">
          <p14:sldIdLst>
            <p14:sldId id="342"/>
          </p14:sldIdLst>
        </p14:section>
        <p14:section name="KONTAKT" id="{D694022F-AF8F-024C-BDDB-CF290513F7E0}">
          <p14:sldIdLst>
            <p14:sldId id="343"/>
            <p14:sldId id="43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FABRY Anne-Sophie (COMM)" initials="FA( [2]" lastIdx="29" clrIdx="6">
    <p:extLst>
      <p:ext uri="{19B8F6BF-5375-455C-9EA6-DF929625EA0E}">
        <p15:presenceInfo xmlns:p15="http://schemas.microsoft.com/office/powerpoint/2012/main" userId="S-1-5-21-1606980848-2025429265-839522115-257769" providerId="AD"/>
      </p:ext>
    </p:extLst>
  </p:cmAuthor>
  <p:cmAuthor id="1" name="Fridrich, Patricia" initials="FP" lastIdx="1" clrIdx="0"/>
  <p:cmAuthor id="2" name="SOLDATOVA Lucia (COMM)" initials="SL" lastIdx="28" clrIdx="1"/>
  <p:cmAuthor id="3" name="STRASZBURGER Gwenn (COMM)" initials="SG(" lastIdx="148" clrIdx="2"/>
  <p:cmAuthor id="4" name="ANTONELLO Diana (COMM)" initials="AD(" lastIdx="57" clrIdx="3">
    <p:extLst>
      <p:ext uri="{19B8F6BF-5375-455C-9EA6-DF929625EA0E}">
        <p15:presenceInfo xmlns:p15="http://schemas.microsoft.com/office/powerpoint/2012/main" userId="ANTONELLO Diana (COMM)" providerId="None"/>
      </p:ext>
    </p:extLst>
  </p:cmAuthor>
  <p:cmAuthor id="5" name="ANTONELLO Diana (COMM)" initials="AD( [2]" lastIdx="37" clrIdx="4">
    <p:extLst>
      <p:ext uri="{19B8F6BF-5375-455C-9EA6-DF929625EA0E}">
        <p15:presenceInfo xmlns:p15="http://schemas.microsoft.com/office/powerpoint/2012/main" userId="S-1-5-21-1606980848-2025429265-839522115-1367081" providerId="AD"/>
      </p:ext>
    </p:extLst>
  </p:cmAuthor>
  <p:cmAuthor id="6" name="FABRY Anne-Sophie (COMM)" initials="FA(" lastIdx="7" clrIdx="5">
    <p:extLst>
      <p:ext uri="{19B8F6BF-5375-455C-9EA6-DF929625EA0E}">
        <p15:presenceInfo xmlns:p15="http://schemas.microsoft.com/office/powerpoint/2012/main" userId="FABRY Anne-Sophie (COM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8FF"/>
    <a:srgbClr val="003296"/>
    <a:srgbClr val="004A64"/>
    <a:srgbClr val="002E3E"/>
    <a:srgbClr val="5C7AD0"/>
    <a:srgbClr val="DDF6FF"/>
    <a:srgbClr val="FFFAEB"/>
    <a:srgbClr val="FFF9E5"/>
    <a:srgbClr val="F0F4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CC09F4-5ED9-1BEB-982C-FD717A1049DA}" v="5" dt="2024-04-04T15:00:38.1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03" autoAdjust="0"/>
    <p:restoredTop sz="52526" autoAdjust="0"/>
  </p:normalViewPr>
  <p:slideViewPr>
    <p:cSldViewPr snapToGrid="0" snapToObjects="1">
      <p:cViewPr varScale="1">
        <p:scale>
          <a:sx n="60" d="100"/>
          <a:sy n="60" d="100"/>
        </p:scale>
        <p:origin x="3204" y="60"/>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2" d="100"/>
          <a:sy n="82" d="100"/>
        </p:scale>
        <p:origin x="400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s>
</file>

<file path=ppt/_rels/viewProps.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NEGHAN Shane (COMM-EXT)" userId="S::shane.heneghan@ext.ec.europa.eu::c5985c72-71db-4713-a971-61de3d6a2006" providerId="AD" clId="Web-{CBCC09F4-5ED9-1BEB-982C-FD717A1049DA}"/>
    <pc:docChg chg="modSld">
      <pc:chgData name="HENEGHAN Shane (COMM-EXT)" userId="S::shane.heneghan@ext.ec.europa.eu::c5985c72-71db-4713-a971-61de3d6a2006" providerId="AD" clId="Web-{CBCC09F4-5ED9-1BEB-982C-FD717A1049DA}" dt="2024-04-04T15:00:37.819" v="8"/>
      <pc:docMkLst>
        <pc:docMk/>
      </pc:docMkLst>
      <pc:sldChg chg="delSp modNotes">
        <pc:chgData name="HENEGHAN Shane (COMM-EXT)" userId="S::shane.heneghan@ext.ec.europa.eu::c5985c72-71db-4713-a971-61de3d6a2006" providerId="AD" clId="Web-{CBCC09F4-5ED9-1BEB-982C-FD717A1049DA}" dt="2024-04-04T15:00:37.819" v="8"/>
        <pc:sldMkLst>
          <pc:docMk/>
          <pc:sldMk cId="3562266476" sldId="314"/>
        </pc:sldMkLst>
        <pc:spChg chg="del">
          <ac:chgData name="HENEGHAN Shane (COMM-EXT)" userId="S::shane.heneghan@ext.ec.europa.eu::c5985c72-71db-4713-a971-61de3d6a2006" providerId="AD" clId="Web-{CBCC09F4-5ED9-1BEB-982C-FD717A1049DA}" dt="2024-04-04T15:00:19.600" v="1"/>
          <ac:spMkLst>
            <pc:docMk/>
            <pc:sldMk cId="3562266476" sldId="314"/>
            <ac:spMk id="4" creationId="{5D23D049-342E-3149-902A-53E0A910D6BA}"/>
          </ac:spMkLst>
        </pc:spChg>
        <pc:spChg chg="del">
          <ac:chgData name="HENEGHAN Shane (COMM-EXT)" userId="S::shane.heneghan@ext.ec.europa.eu::c5985c72-71db-4713-a971-61de3d6a2006" providerId="AD" clId="Web-{CBCC09F4-5ED9-1BEB-982C-FD717A1049DA}" dt="2024-04-04T15:00:22.990" v="2"/>
          <ac:spMkLst>
            <pc:docMk/>
            <pc:sldMk cId="3562266476" sldId="314"/>
            <ac:spMk id="43" creationId="{1E30162E-2BF7-9445-907A-53C52ADD20D8}"/>
          </ac:spMkLst>
        </pc:spChg>
      </pc:sldChg>
      <pc:sldChg chg="modSp">
        <pc:chgData name="HENEGHAN Shane (COMM-EXT)" userId="S::shane.heneghan@ext.ec.europa.eu::c5985c72-71db-4713-a971-61de3d6a2006" providerId="AD" clId="Web-{CBCC09F4-5ED9-1BEB-982C-FD717A1049DA}" dt="2024-04-04T14:59:11.862" v="0"/>
        <pc:sldMkLst>
          <pc:docMk/>
          <pc:sldMk cId="2671008457" sldId="417"/>
        </pc:sldMkLst>
        <pc:picChg chg="mod">
          <ac:chgData name="HENEGHAN Shane (COMM-EXT)" userId="S::shane.heneghan@ext.ec.europa.eu::c5985c72-71db-4713-a971-61de3d6a2006" providerId="AD" clId="Web-{CBCC09F4-5ED9-1BEB-982C-FD717A1049DA}" dt="2024-04-04T14:59:11.862" v="0"/>
          <ac:picMkLst>
            <pc:docMk/>
            <pc:sldMk cId="2671008457" sldId="417"/>
            <ac:picMk id="7" creationId="{00000000-0000-0000-0000-000000000000}"/>
          </ac:picMkLst>
        </pc:picChg>
      </pc:sldChg>
    </pc:docChg>
  </pc:docChgLst>
</pc:chgInfo>
</file>

<file path=ppt/diagrams/_rels/data1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83.png"/><Relationship Id="rId4" Type="http://schemas.openxmlformats.org/officeDocument/2006/relationships/image" Target="../media/image86.png"/></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ata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4" Type="http://schemas.openxmlformats.org/officeDocument/2006/relationships/image" Target="../media/image44.jpg"/></Relationships>
</file>

<file path=ppt/diagrams/_rels/data4.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ata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g"/></Relationships>
</file>

<file path=ppt/diagrams/_rels/data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g"/></Relationships>
</file>

<file path=ppt/diagrams/_rels/data7.xml.rels><?xml version="1.0" encoding="UTF-8" standalone="yes"?>
<Relationships xmlns="http://schemas.openxmlformats.org/package/2006/relationships"><Relationship Id="rId1" Type="http://schemas.openxmlformats.org/officeDocument/2006/relationships/image" Target="../media/image60.jpg"/></Relationships>
</file>

<file path=ppt/diagrams/_rels/drawing1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83.png"/><Relationship Id="rId4" Type="http://schemas.openxmlformats.org/officeDocument/2006/relationships/image" Target="../media/image8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4" Type="http://schemas.openxmlformats.org/officeDocument/2006/relationships/image" Target="../media/image44.jpg"/></Relationships>
</file>

<file path=ppt/diagrams/_rels/drawing4.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rawing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g"/></Relationships>
</file>

<file path=ppt/diagrams/_rels/drawing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g"/></Relationships>
</file>

<file path=ppt/diagrams/_rels/drawing7.xml.rels><?xml version="1.0" encoding="UTF-8" standalone="yes"?>
<Relationships xmlns="http://schemas.openxmlformats.org/package/2006/relationships"><Relationship Id="rId1" Type="http://schemas.openxmlformats.org/officeDocument/2006/relationships/image" Target="../media/image60.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6A8543-2A51-4DD3-BB48-07A407CFCCAE}" type="doc">
      <dgm:prSet loTypeId="urn:microsoft.com/office/officeart/2005/8/layout/radial3" loCatId="cycle" qsTypeId="urn:microsoft.com/office/officeart/2005/8/quickstyle/simple1" qsCatId="simple" csTypeId="urn:microsoft.com/office/officeart/2005/8/colors/colorful4" csCatId="colorful" phldr="1"/>
      <dgm:spPr/>
      <dgm:t>
        <a:bodyPr/>
        <a:lstStyle/>
        <a:p>
          <a:endParaRPr lang="en-US"/>
        </a:p>
      </dgm:t>
    </dgm:pt>
    <dgm:pt modelId="{5252904E-63FF-49E9-9B90-17FD5D70A378}">
      <dgm:prSet phldrT="[Text]" custT="1"/>
      <dgm:spPr>
        <a:solidFill>
          <a:srgbClr val="005674">
            <a:alpha val="50000"/>
          </a:srgbClr>
        </a:solidFill>
      </dgm:spPr>
      <dgm:t>
        <a:bodyPr/>
        <a:lstStyle/>
        <a:p>
          <a:r>
            <a:rPr lang="en-US" sz="3200" b="1" dirty="0"/>
            <a:t>24 URADNIH JEZIKOV EU</a:t>
          </a:r>
        </a:p>
      </dgm:t>
    </dgm:pt>
    <dgm:pt modelId="{E741B154-A7F6-4CBA-B60F-F2E3CC52A4DF}" type="parTrans" cxnId="{290B1463-7FDA-4554-B558-2F673542FC39}">
      <dgm:prSet/>
      <dgm:spPr/>
      <dgm:t>
        <a:bodyPr/>
        <a:lstStyle/>
        <a:p>
          <a:endParaRPr lang="en-US"/>
        </a:p>
      </dgm:t>
    </dgm:pt>
    <dgm:pt modelId="{AC7E3459-E89D-4833-BB6A-AB6D86B3D6A8}" type="sibTrans" cxnId="{290B1463-7FDA-4554-B558-2F673542FC39}">
      <dgm:prSet/>
      <dgm:spPr/>
      <dgm:t>
        <a:bodyPr/>
        <a:lstStyle/>
        <a:p>
          <a:endParaRPr lang="en-US"/>
        </a:p>
      </dgm:t>
    </dgm:pt>
    <dgm:pt modelId="{629869C1-1260-444D-AA31-696E17EEDF7E}">
      <dgm:prSet phldrT="[Text]"/>
      <dgm:spPr/>
      <dgm:t>
        <a:bodyPr/>
        <a:lstStyle/>
        <a:p>
          <a:r>
            <a:rPr lang="en-US" b="1" dirty="0" err="1"/>
            <a:t>Slovanski</a:t>
          </a:r>
          <a:r>
            <a:rPr lang="en-US" b="1" dirty="0"/>
            <a:t>: </a:t>
          </a:r>
          <a:r>
            <a:rPr lang="en-US" b="0" dirty="0" err="1"/>
            <a:t>bolgarščina</a:t>
          </a:r>
          <a:r>
            <a:rPr lang="en-US" b="0" dirty="0"/>
            <a:t>, </a:t>
          </a:r>
          <a:r>
            <a:rPr lang="en-US" b="0" dirty="0" err="1"/>
            <a:t>češčina</a:t>
          </a:r>
          <a:r>
            <a:rPr lang="en-US" b="0" dirty="0"/>
            <a:t>, </a:t>
          </a:r>
          <a:r>
            <a:rPr lang="en-US" b="0" dirty="0" err="1"/>
            <a:t>hrvaščina</a:t>
          </a:r>
          <a:r>
            <a:rPr lang="en-US" b="0" dirty="0"/>
            <a:t>, </a:t>
          </a:r>
          <a:r>
            <a:rPr lang="en-US" b="0" dirty="0" err="1"/>
            <a:t>poljščina</a:t>
          </a:r>
          <a:r>
            <a:rPr lang="en-US" b="0" dirty="0"/>
            <a:t>, </a:t>
          </a:r>
          <a:r>
            <a:rPr lang="en-US" b="0" dirty="0" err="1"/>
            <a:t>slovaščina</a:t>
          </a:r>
          <a:r>
            <a:rPr lang="en-US" b="0" dirty="0"/>
            <a:t> in </a:t>
          </a:r>
          <a:r>
            <a:rPr lang="en-US" b="0" dirty="0" err="1"/>
            <a:t>slovenščina</a:t>
          </a:r>
          <a:endParaRPr lang="en-US" b="0" dirty="0"/>
        </a:p>
      </dgm:t>
    </dgm:pt>
    <dgm:pt modelId="{25E0E280-853C-493D-9CC4-CFB157DCF58B}" type="parTrans" cxnId="{06423D0F-C633-4A57-B128-2F1F8B67B4EC}">
      <dgm:prSet/>
      <dgm:spPr/>
      <dgm:t>
        <a:bodyPr/>
        <a:lstStyle/>
        <a:p>
          <a:endParaRPr lang="en-US"/>
        </a:p>
      </dgm:t>
    </dgm:pt>
    <dgm:pt modelId="{FFC0FA8A-88D3-499F-8002-8162CAFD5564}" type="sibTrans" cxnId="{06423D0F-C633-4A57-B128-2F1F8B67B4EC}">
      <dgm:prSet/>
      <dgm:spPr/>
      <dgm:t>
        <a:bodyPr/>
        <a:lstStyle/>
        <a:p>
          <a:endParaRPr lang="en-US"/>
        </a:p>
      </dgm:t>
    </dgm:pt>
    <dgm:pt modelId="{F5C09E29-FD16-4B7E-A14F-2CCC52E30343}">
      <dgm:prSet phldrT="[Text]"/>
      <dgm:spPr>
        <a:solidFill>
          <a:schemeClr val="accent2">
            <a:lumMod val="75000"/>
            <a:alpha val="50000"/>
          </a:schemeClr>
        </a:solidFill>
      </dgm:spPr>
      <dgm:t>
        <a:bodyPr/>
        <a:lstStyle/>
        <a:p>
          <a:r>
            <a:rPr lang="sl-SI" b="1" dirty="0"/>
            <a:t>Germanski: </a:t>
          </a:r>
          <a:r>
            <a:rPr lang="sl-SI" b="0" dirty="0"/>
            <a:t>danščina, nemščina, angleščina, nizozemščina in švedščina</a:t>
          </a:r>
          <a:endParaRPr lang="en-US" b="0" dirty="0"/>
        </a:p>
      </dgm:t>
    </dgm:pt>
    <dgm:pt modelId="{EB8EB8CD-5DD0-477B-85C5-30ACE25D1402}" type="parTrans" cxnId="{D8A64EF1-7383-4156-BBDE-BFEF19C147C0}">
      <dgm:prSet/>
      <dgm:spPr/>
      <dgm:t>
        <a:bodyPr/>
        <a:lstStyle/>
        <a:p>
          <a:endParaRPr lang="en-US"/>
        </a:p>
      </dgm:t>
    </dgm:pt>
    <dgm:pt modelId="{7A79D66E-4933-4979-A670-6D383622AAE6}" type="sibTrans" cxnId="{D8A64EF1-7383-4156-BBDE-BFEF19C147C0}">
      <dgm:prSet/>
      <dgm:spPr/>
      <dgm:t>
        <a:bodyPr/>
        <a:lstStyle/>
        <a:p>
          <a:endParaRPr lang="en-US"/>
        </a:p>
      </dgm:t>
    </dgm:pt>
    <dgm:pt modelId="{572F5CBD-D895-4AAF-842A-0B8465468BD4}">
      <dgm:prSet phldrT="[Text]"/>
      <dgm:spPr/>
      <dgm:t>
        <a:bodyPr/>
        <a:lstStyle/>
        <a:p>
          <a:r>
            <a:rPr lang="sl-SI" b="1" dirty="0"/>
            <a:t>Romanski: </a:t>
          </a:r>
          <a:r>
            <a:rPr lang="sl-SI" b="0" dirty="0"/>
            <a:t>španščina, francoščina, italijanščina, portugalščina in romunščina</a:t>
          </a:r>
          <a:endParaRPr lang="en-US" b="0" dirty="0"/>
        </a:p>
      </dgm:t>
    </dgm:pt>
    <dgm:pt modelId="{6BEAA7CD-2C2F-40FF-A3F0-BBA2896D9A82}" type="parTrans" cxnId="{1E842B5A-3537-4761-BB29-507C716C3A9F}">
      <dgm:prSet/>
      <dgm:spPr/>
      <dgm:t>
        <a:bodyPr/>
        <a:lstStyle/>
        <a:p>
          <a:endParaRPr lang="en-US"/>
        </a:p>
      </dgm:t>
    </dgm:pt>
    <dgm:pt modelId="{E5C0D13C-F51D-43D7-B7DE-92E5B3E3D7B6}" type="sibTrans" cxnId="{1E842B5A-3537-4761-BB29-507C716C3A9F}">
      <dgm:prSet/>
      <dgm:spPr/>
      <dgm:t>
        <a:bodyPr/>
        <a:lstStyle/>
        <a:p>
          <a:endParaRPr lang="en-US"/>
        </a:p>
      </dgm:t>
    </dgm:pt>
    <dgm:pt modelId="{DBE77370-9D42-4A7B-A3CA-8D1218AFB214}">
      <dgm:prSet phldrT="[Text]"/>
      <dgm:spPr>
        <a:solidFill>
          <a:srgbClr val="FFC000">
            <a:alpha val="50000"/>
          </a:srgbClr>
        </a:solidFill>
      </dgm:spPr>
      <dgm:t>
        <a:bodyPr/>
        <a:lstStyle/>
        <a:p>
          <a:r>
            <a:rPr lang="sl-SI" b="1" dirty="0"/>
            <a:t>Drugi: </a:t>
          </a:r>
          <a:r>
            <a:rPr lang="sl-SI" b="0" dirty="0"/>
            <a:t>estonščina in finščina, grščina, irščina, litovščina in </a:t>
          </a:r>
          <a:r>
            <a:rPr lang="sl-SI" b="0" dirty="0" err="1"/>
            <a:t>latvijščina</a:t>
          </a:r>
          <a:r>
            <a:rPr lang="sl-SI" b="0" dirty="0"/>
            <a:t>, madžarščina, </a:t>
          </a:r>
          <a:r>
            <a:rPr lang="sl-SI" b="0" dirty="0" err="1"/>
            <a:t>malteščina</a:t>
          </a:r>
          <a:endParaRPr lang="en-US" b="0" dirty="0"/>
        </a:p>
      </dgm:t>
    </dgm:pt>
    <dgm:pt modelId="{429CE523-C5FC-49E6-A450-6B83AC651315}" type="parTrans" cxnId="{95C6C0A3-E2D4-4466-9B49-CCA3C3FC8E90}">
      <dgm:prSet/>
      <dgm:spPr/>
      <dgm:t>
        <a:bodyPr/>
        <a:lstStyle/>
        <a:p>
          <a:endParaRPr lang="en-US"/>
        </a:p>
      </dgm:t>
    </dgm:pt>
    <dgm:pt modelId="{C2DDAA2E-18F3-4716-9F4A-A07C95660494}" type="sibTrans" cxnId="{95C6C0A3-E2D4-4466-9B49-CCA3C3FC8E90}">
      <dgm:prSet/>
      <dgm:spPr/>
      <dgm:t>
        <a:bodyPr/>
        <a:lstStyle/>
        <a:p>
          <a:endParaRPr lang="en-US"/>
        </a:p>
      </dgm:t>
    </dgm:pt>
    <dgm:pt modelId="{A770E368-C418-4D75-8C7D-5F748FC37372}" type="pres">
      <dgm:prSet presAssocID="{546A8543-2A51-4DD3-BB48-07A407CFCCAE}" presName="composite" presStyleCnt="0">
        <dgm:presLayoutVars>
          <dgm:chMax val="1"/>
          <dgm:dir/>
          <dgm:resizeHandles val="exact"/>
        </dgm:presLayoutVars>
      </dgm:prSet>
      <dgm:spPr/>
    </dgm:pt>
    <dgm:pt modelId="{1885BDA1-124B-4DC3-A05D-ACACDF21F510}" type="pres">
      <dgm:prSet presAssocID="{546A8543-2A51-4DD3-BB48-07A407CFCCAE}" presName="radial" presStyleCnt="0">
        <dgm:presLayoutVars>
          <dgm:animLvl val="ctr"/>
        </dgm:presLayoutVars>
      </dgm:prSet>
      <dgm:spPr/>
    </dgm:pt>
    <dgm:pt modelId="{8BEDEE8B-A512-47E2-A3C9-74492F618D4F}" type="pres">
      <dgm:prSet presAssocID="{5252904E-63FF-49E9-9B90-17FD5D70A378}" presName="centerShape" presStyleLbl="vennNode1" presStyleIdx="0" presStyleCnt="5" custScaleX="86259" custScaleY="84920" custLinFactNeighborX="352" custLinFactNeighborY="-704"/>
      <dgm:spPr/>
    </dgm:pt>
    <dgm:pt modelId="{529148A2-7FCD-4369-9EFC-ACFC3C7F6D7A}" type="pres">
      <dgm:prSet presAssocID="{629869C1-1260-444D-AA31-696E17EEDF7E}" presName="node" presStyleLbl="vennNode1" presStyleIdx="1" presStyleCnt="5" custScaleX="130306" custScaleY="122181" custRadScaleRad="89753" custRadScaleInc="-519">
        <dgm:presLayoutVars>
          <dgm:bulletEnabled val="1"/>
        </dgm:presLayoutVars>
      </dgm:prSet>
      <dgm:spPr/>
    </dgm:pt>
    <dgm:pt modelId="{14294006-4B65-442B-A0BD-25F001259F70}" type="pres">
      <dgm:prSet presAssocID="{F5C09E29-FD16-4B7E-A14F-2CCC52E30343}" presName="node" presStyleLbl="vennNode1" presStyleIdx="2" presStyleCnt="5" custScaleX="131175" custScaleY="126686" custRadScaleRad="98546" custRadScaleInc="-946">
        <dgm:presLayoutVars>
          <dgm:bulletEnabled val="1"/>
        </dgm:presLayoutVars>
      </dgm:prSet>
      <dgm:spPr/>
    </dgm:pt>
    <dgm:pt modelId="{E5581C0B-7D92-4AD3-97E0-B4938FE73CA5}" type="pres">
      <dgm:prSet presAssocID="{572F5CBD-D895-4AAF-842A-0B8465468BD4}" presName="node" presStyleLbl="vennNode1" presStyleIdx="3" presStyleCnt="5" custScaleX="134871" custScaleY="131363" custRadScaleRad="83428" custRadScaleInc="1563">
        <dgm:presLayoutVars>
          <dgm:bulletEnabled val="1"/>
        </dgm:presLayoutVars>
      </dgm:prSet>
      <dgm:spPr/>
    </dgm:pt>
    <dgm:pt modelId="{422BC532-F1F3-4869-AE88-2EBED49E2E90}" type="pres">
      <dgm:prSet presAssocID="{DBE77370-9D42-4A7B-A3CA-8D1218AFB214}" presName="node" presStyleLbl="vennNode1" presStyleIdx="4" presStyleCnt="5" custScaleX="134099" custScaleY="131150" custRadScaleRad="96339" custRadScaleInc="0">
        <dgm:presLayoutVars>
          <dgm:bulletEnabled val="1"/>
        </dgm:presLayoutVars>
      </dgm:prSet>
      <dgm:spPr/>
    </dgm:pt>
  </dgm:ptLst>
  <dgm:cxnLst>
    <dgm:cxn modelId="{06423D0F-C633-4A57-B128-2F1F8B67B4EC}" srcId="{5252904E-63FF-49E9-9B90-17FD5D70A378}" destId="{629869C1-1260-444D-AA31-696E17EEDF7E}" srcOrd="0" destOrd="0" parTransId="{25E0E280-853C-493D-9CC4-CFB157DCF58B}" sibTransId="{FFC0FA8A-88D3-499F-8002-8162CAFD5564}"/>
    <dgm:cxn modelId="{8632ED3B-FDB1-42F4-A600-5E6812922112}" type="presOf" srcId="{F5C09E29-FD16-4B7E-A14F-2CCC52E30343}" destId="{14294006-4B65-442B-A0BD-25F001259F70}" srcOrd="0" destOrd="0" presId="urn:microsoft.com/office/officeart/2005/8/layout/radial3"/>
    <dgm:cxn modelId="{290B1463-7FDA-4554-B558-2F673542FC39}" srcId="{546A8543-2A51-4DD3-BB48-07A407CFCCAE}" destId="{5252904E-63FF-49E9-9B90-17FD5D70A378}" srcOrd="0" destOrd="0" parTransId="{E741B154-A7F6-4CBA-B60F-F2E3CC52A4DF}" sibTransId="{AC7E3459-E89D-4833-BB6A-AB6D86B3D6A8}"/>
    <dgm:cxn modelId="{1E842B5A-3537-4761-BB29-507C716C3A9F}" srcId="{5252904E-63FF-49E9-9B90-17FD5D70A378}" destId="{572F5CBD-D895-4AAF-842A-0B8465468BD4}" srcOrd="2" destOrd="0" parTransId="{6BEAA7CD-2C2F-40FF-A3F0-BBA2896D9A82}" sibTransId="{E5C0D13C-F51D-43D7-B7DE-92E5B3E3D7B6}"/>
    <dgm:cxn modelId="{DA7E5580-7A80-4949-A0CB-6E445676EBFC}" type="presOf" srcId="{DBE77370-9D42-4A7B-A3CA-8D1218AFB214}" destId="{422BC532-F1F3-4869-AE88-2EBED49E2E90}" srcOrd="0" destOrd="0" presId="urn:microsoft.com/office/officeart/2005/8/layout/radial3"/>
    <dgm:cxn modelId="{95C6C0A3-E2D4-4466-9B49-CCA3C3FC8E90}" srcId="{5252904E-63FF-49E9-9B90-17FD5D70A378}" destId="{DBE77370-9D42-4A7B-A3CA-8D1218AFB214}" srcOrd="3" destOrd="0" parTransId="{429CE523-C5FC-49E6-A450-6B83AC651315}" sibTransId="{C2DDAA2E-18F3-4716-9F4A-A07C95660494}"/>
    <dgm:cxn modelId="{ABFA7AAB-04F0-4879-8A9D-056CC2A04FDE}" type="presOf" srcId="{572F5CBD-D895-4AAF-842A-0B8465468BD4}" destId="{E5581C0B-7D92-4AD3-97E0-B4938FE73CA5}" srcOrd="0" destOrd="0" presId="urn:microsoft.com/office/officeart/2005/8/layout/radial3"/>
    <dgm:cxn modelId="{D6F929D0-C6C2-4CA5-81BF-B27CF3AB90C5}" type="presOf" srcId="{629869C1-1260-444D-AA31-696E17EEDF7E}" destId="{529148A2-7FCD-4369-9EFC-ACFC3C7F6D7A}" srcOrd="0" destOrd="0" presId="urn:microsoft.com/office/officeart/2005/8/layout/radial3"/>
    <dgm:cxn modelId="{7D6AABDE-7985-40FE-948B-A9F7E77B5F8B}" type="presOf" srcId="{5252904E-63FF-49E9-9B90-17FD5D70A378}" destId="{8BEDEE8B-A512-47E2-A3C9-74492F618D4F}" srcOrd="0" destOrd="0" presId="urn:microsoft.com/office/officeart/2005/8/layout/radial3"/>
    <dgm:cxn modelId="{D8A64EF1-7383-4156-BBDE-BFEF19C147C0}" srcId="{5252904E-63FF-49E9-9B90-17FD5D70A378}" destId="{F5C09E29-FD16-4B7E-A14F-2CCC52E30343}" srcOrd="1" destOrd="0" parTransId="{EB8EB8CD-5DD0-477B-85C5-30ACE25D1402}" sibTransId="{7A79D66E-4933-4979-A670-6D383622AAE6}"/>
    <dgm:cxn modelId="{1D742CF8-D1BF-4C2D-BD65-059CAAF20605}" type="presOf" srcId="{546A8543-2A51-4DD3-BB48-07A407CFCCAE}" destId="{A770E368-C418-4D75-8C7D-5F748FC37372}" srcOrd="0" destOrd="0" presId="urn:microsoft.com/office/officeart/2005/8/layout/radial3"/>
    <dgm:cxn modelId="{E7C5EA66-FB68-4499-9ECC-D05E6154E573}" type="presParOf" srcId="{A770E368-C418-4D75-8C7D-5F748FC37372}" destId="{1885BDA1-124B-4DC3-A05D-ACACDF21F510}" srcOrd="0" destOrd="0" presId="urn:microsoft.com/office/officeart/2005/8/layout/radial3"/>
    <dgm:cxn modelId="{CC8E7EA1-83A0-4736-955F-67ADBE447842}" type="presParOf" srcId="{1885BDA1-124B-4DC3-A05D-ACACDF21F510}" destId="{8BEDEE8B-A512-47E2-A3C9-74492F618D4F}" srcOrd="0" destOrd="0" presId="urn:microsoft.com/office/officeart/2005/8/layout/radial3"/>
    <dgm:cxn modelId="{7D5676D0-6286-44AF-8ECF-D2C6AFF7AF43}" type="presParOf" srcId="{1885BDA1-124B-4DC3-A05D-ACACDF21F510}" destId="{529148A2-7FCD-4369-9EFC-ACFC3C7F6D7A}" srcOrd="1" destOrd="0" presId="urn:microsoft.com/office/officeart/2005/8/layout/radial3"/>
    <dgm:cxn modelId="{13B26301-E6E6-40E1-A6E1-C2EDB0859E12}" type="presParOf" srcId="{1885BDA1-124B-4DC3-A05D-ACACDF21F510}" destId="{14294006-4B65-442B-A0BD-25F001259F70}" srcOrd="2" destOrd="0" presId="urn:microsoft.com/office/officeart/2005/8/layout/radial3"/>
    <dgm:cxn modelId="{1D78EE11-B2A8-4B9B-ADA0-5C3B7164204F}" type="presParOf" srcId="{1885BDA1-124B-4DC3-A05D-ACACDF21F510}" destId="{E5581C0B-7D92-4AD3-97E0-B4938FE73CA5}" srcOrd="3" destOrd="0" presId="urn:microsoft.com/office/officeart/2005/8/layout/radial3"/>
    <dgm:cxn modelId="{949C9112-8C66-43B2-8842-060B25EE1B14}" type="presParOf" srcId="{1885BDA1-124B-4DC3-A05D-ACACDF21F510}" destId="{422BC532-F1F3-4869-AE88-2EBED49E2E90}"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FA769DE-5C55-4015-BD89-FCB0F9F334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D68881-3410-4D6A-A4C4-EFD4020AB915}">
      <dgm:prSet custT="1"/>
      <dgm:spPr>
        <a:solidFill>
          <a:srgbClr val="FFC000"/>
        </a:solidFill>
      </dgm:spPr>
      <dgm:t>
        <a:bodyPr/>
        <a:lstStyle/>
        <a:p>
          <a:pPr rtl="0"/>
          <a:r>
            <a:rPr lang="en-US" sz="1800" b="0" dirty="0">
              <a:solidFill>
                <a:schemeClr val="tx1"/>
              </a:solidFill>
            </a:rPr>
            <a:t>se </a:t>
          </a:r>
          <a:r>
            <a:rPr lang="en-US" sz="1800" b="0" dirty="0" err="1">
              <a:solidFill>
                <a:schemeClr val="tx1"/>
              </a:solidFill>
            </a:rPr>
            <a:t>vsaj</a:t>
          </a:r>
          <a:r>
            <a:rPr lang="en-US" sz="1800" b="0" dirty="0">
              <a:solidFill>
                <a:schemeClr val="tx1"/>
              </a:solidFill>
            </a:rPr>
            <a:t> </a:t>
          </a:r>
          <a:r>
            <a:rPr lang="en-US" sz="1800" b="0" dirty="0" err="1">
              <a:solidFill>
                <a:schemeClr val="tx1"/>
              </a:solidFill>
            </a:rPr>
            <a:t>štirikrat</a:t>
          </a:r>
          <a:r>
            <a:rPr lang="en-US" sz="1800" b="0" dirty="0">
              <a:solidFill>
                <a:schemeClr val="tx1"/>
              </a:solidFill>
            </a:rPr>
            <a:t> </a:t>
          </a:r>
          <a:r>
            <a:rPr lang="en-US" sz="1800" b="0" dirty="0" err="1">
              <a:solidFill>
                <a:schemeClr val="tx1"/>
              </a:solidFill>
            </a:rPr>
            <a:t>letno</a:t>
          </a:r>
          <a:r>
            <a:rPr lang="en-US" sz="1800" b="0" dirty="0">
              <a:solidFill>
                <a:schemeClr val="tx1"/>
              </a:solidFill>
            </a:rPr>
            <a:t> v </a:t>
          </a:r>
          <a:r>
            <a:rPr lang="en-US" sz="1800" b="0" dirty="0" err="1">
              <a:solidFill>
                <a:schemeClr val="tx1"/>
              </a:solidFill>
            </a:rPr>
            <a:t>Bruslju</a:t>
          </a:r>
          <a:r>
            <a:rPr lang="en-US" sz="1800" b="0" dirty="0">
              <a:solidFill>
                <a:schemeClr val="tx1"/>
              </a:solidFill>
            </a:rPr>
            <a:t> (</a:t>
          </a:r>
          <a:r>
            <a:rPr lang="en-US" sz="1800" b="0" dirty="0" err="1">
              <a:solidFill>
                <a:schemeClr val="tx1"/>
              </a:solidFill>
            </a:rPr>
            <a:t>Belgija</a:t>
          </a:r>
          <a:r>
            <a:rPr lang="en-US" sz="1800" b="0" dirty="0">
              <a:solidFill>
                <a:schemeClr val="tx1"/>
              </a:solidFill>
            </a:rPr>
            <a:t>) </a:t>
          </a:r>
          <a:r>
            <a:rPr lang="en-US" sz="1800" b="0" dirty="0" err="1">
              <a:solidFill>
                <a:schemeClr val="tx1"/>
              </a:solidFill>
            </a:rPr>
            <a:t>ali</a:t>
          </a:r>
          <a:r>
            <a:rPr lang="en-US" sz="1800" b="0" dirty="0">
              <a:solidFill>
                <a:schemeClr val="tx1"/>
              </a:solidFill>
            </a:rPr>
            <a:t> </a:t>
          </a:r>
          <a:r>
            <a:rPr lang="en-US" sz="1800" b="0" dirty="0" err="1">
              <a:solidFill>
                <a:schemeClr val="tx1"/>
              </a:solidFill>
            </a:rPr>
            <a:t>Luxembourgu</a:t>
          </a:r>
          <a:r>
            <a:rPr lang="en-US" sz="1800" b="0" dirty="0">
              <a:solidFill>
                <a:schemeClr val="tx1"/>
              </a:solidFill>
            </a:rPr>
            <a:t> (</a:t>
          </a:r>
          <a:r>
            <a:rPr lang="en-US" sz="1800" b="0" dirty="0" err="1">
              <a:solidFill>
                <a:schemeClr val="tx1"/>
              </a:solidFill>
            </a:rPr>
            <a:t>Luksemburg</a:t>
          </a:r>
          <a:r>
            <a:rPr lang="en-US" sz="1800" b="0" dirty="0">
              <a:solidFill>
                <a:schemeClr val="tx1"/>
              </a:solidFill>
            </a:rPr>
            <a:t>) </a:t>
          </a:r>
          <a:r>
            <a:rPr lang="en-US" sz="1800" b="0" dirty="0" err="1">
              <a:solidFill>
                <a:schemeClr val="tx1"/>
              </a:solidFill>
            </a:rPr>
            <a:t>sestane</a:t>
          </a:r>
          <a:r>
            <a:rPr lang="en-US" sz="1800" b="0" dirty="0">
              <a:solidFill>
                <a:schemeClr val="tx1"/>
              </a:solidFill>
            </a:rPr>
            <a:t> </a:t>
          </a:r>
          <a:r>
            <a:rPr lang="en-US" sz="1800" b="0" dirty="0" err="1">
              <a:solidFill>
                <a:schemeClr val="tx1"/>
              </a:solidFill>
            </a:rPr>
            <a:t>na</a:t>
          </a:r>
          <a:r>
            <a:rPr lang="en-US" sz="1800" b="0" dirty="0">
              <a:solidFill>
                <a:schemeClr val="tx1"/>
              </a:solidFill>
            </a:rPr>
            <a:t> </a:t>
          </a:r>
          <a:r>
            <a:rPr lang="en-US" sz="1800" b="0" dirty="0" err="1">
              <a:solidFill>
                <a:schemeClr val="tx1"/>
              </a:solidFill>
            </a:rPr>
            <a:t>evropskem</a:t>
          </a:r>
          <a:r>
            <a:rPr lang="en-US" sz="1800" b="0" dirty="0">
              <a:solidFill>
                <a:schemeClr val="tx1"/>
              </a:solidFill>
            </a:rPr>
            <a:t> </a:t>
          </a:r>
          <a:r>
            <a:rPr lang="en-US" sz="1800" b="0" dirty="0" err="1">
              <a:solidFill>
                <a:schemeClr val="tx1"/>
              </a:solidFill>
            </a:rPr>
            <a:t>vrhu</a:t>
          </a:r>
          <a:r>
            <a:rPr lang="en-US" sz="1800" b="0" dirty="0">
              <a:solidFill>
                <a:schemeClr val="tx1"/>
              </a:solidFill>
            </a:rPr>
            <a:t>.</a:t>
          </a:r>
          <a:endParaRPr lang="en-IE" sz="1800" b="0" dirty="0">
            <a:solidFill>
              <a:schemeClr val="tx1"/>
            </a:solidFill>
          </a:endParaRPr>
        </a:p>
      </dgm:t>
    </dgm:pt>
    <dgm:pt modelId="{7A0A4548-9EBC-45A6-8877-EF6F8D05EE88}" type="parTrans" cxnId="{2F946E57-E98F-4290-8D67-A3484D682D19}">
      <dgm:prSet/>
      <dgm:spPr/>
      <dgm:t>
        <a:bodyPr/>
        <a:lstStyle/>
        <a:p>
          <a:endParaRPr lang="en-US"/>
        </a:p>
      </dgm:t>
    </dgm:pt>
    <dgm:pt modelId="{1EA2B47A-B1E3-42DE-B71F-54E341FD811B}" type="sibTrans" cxnId="{2F946E57-E98F-4290-8D67-A3484D682D19}">
      <dgm:prSet/>
      <dgm:spPr/>
      <dgm:t>
        <a:bodyPr/>
        <a:lstStyle/>
        <a:p>
          <a:endParaRPr lang="en-US"/>
        </a:p>
      </dgm:t>
    </dgm:pt>
    <dgm:pt modelId="{27F2B6D6-9EEF-49CA-B7A8-E1F59690A444}">
      <dgm:prSet custT="1"/>
      <dgm:spPr>
        <a:solidFill>
          <a:srgbClr val="FFC000"/>
        </a:solidFill>
      </dgm:spPr>
      <dgm:t>
        <a:bodyPr/>
        <a:lstStyle/>
        <a:p>
          <a:pPr rtl="0"/>
          <a:r>
            <a:rPr lang="en-US" sz="1800" b="0" dirty="0">
              <a:solidFill>
                <a:schemeClr val="tx1"/>
              </a:solidFill>
            </a:rPr>
            <a:t>ne </a:t>
          </a:r>
          <a:r>
            <a:rPr lang="en-US" sz="1800" b="0" dirty="0" err="1">
              <a:solidFill>
                <a:schemeClr val="tx1"/>
              </a:solidFill>
            </a:rPr>
            <a:t>sprejema</a:t>
          </a:r>
          <a:r>
            <a:rPr lang="en-US" sz="1800" b="0" dirty="0">
              <a:solidFill>
                <a:schemeClr val="tx1"/>
              </a:solidFill>
            </a:rPr>
            <a:t> </a:t>
          </a:r>
          <a:r>
            <a:rPr lang="en-US" sz="1800" b="0" dirty="0" err="1">
              <a:solidFill>
                <a:schemeClr val="tx1"/>
              </a:solidFill>
            </a:rPr>
            <a:t>zakonov</a:t>
          </a:r>
          <a:r>
            <a:rPr lang="en-US" sz="1800" b="0" dirty="0">
              <a:solidFill>
                <a:schemeClr val="tx1"/>
              </a:solidFill>
            </a:rPr>
            <a:t> EU,</a:t>
          </a:r>
          <a:endParaRPr lang="en-IE" sz="1800" b="0" dirty="0">
            <a:solidFill>
              <a:schemeClr val="tx1"/>
            </a:solidFill>
          </a:endParaRPr>
        </a:p>
      </dgm:t>
    </dgm:pt>
    <dgm:pt modelId="{D5BF4E4F-DEB9-4654-85C0-72E5DFCDDE9A}" type="sibTrans" cxnId="{922C2AAA-8170-435C-B4C9-86726CC09E3C}">
      <dgm:prSet/>
      <dgm:spPr/>
      <dgm:t>
        <a:bodyPr/>
        <a:lstStyle/>
        <a:p>
          <a:endParaRPr lang="en-US"/>
        </a:p>
      </dgm:t>
    </dgm:pt>
    <dgm:pt modelId="{5A5B7EB7-431E-4FE3-B550-E3D62889D6A0}" type="parTrans" cxnId="{922C2AAA-8170-435C-B4C9-86726CC09E3C}">
      <dgm:prSet/>
      <dgm:spPr/>
      <dgm:t>
        <a:bodyPr/>
        <a:lstStyle/>
        <a:p>
          <a:endParaRPr lang="en-US"/>
        </a:p>
      </dgm:t>
    </dgm:pt>
    <dgm:pt modelId="{9BA67AA7-5AF6-4CBF-A748-22B4E4C63DFC}" type="pres">
      <dgm:prSet presAssocID="{DFA769DE-5C55-4015-BD89-FCB0F9F33467}" presName="linear" presStyleCnt="0">
        <dgm:presLayoutVars>
          <dgm:animLvl val="lvl"/>
          <dgm:resizeHandles val="exact"/>
        </dgm:presLayoutVars>
      </dgm:prSet>
      <dgm:spPr/>
    </dgm:pt>
    <dgm:pt modelId="{5287CFCF-5FDB-4B8D-815B-D85F281BB2C0}" type="pres">
      <dgm:prSet presAssocID="{27F2B6D6-9EEF-49CA-B7A8-E1F59690A444}" presName="parentText" presStyleLbl="node1" presStyleIdx="0" presStyleCnt="2" custScaleY="96922" custLinFactY="-1617" custLinFactNeighborY="-100000">
        <dgm:presLayoutVars>
          <dgm:chMax val="0"/>
          <dgm:bulletEnabled val="1"/>
        </dgm:presLayoutVars>
      </dgm:prSet>
      <dgm:spPr/>
    </dgm:pt>
    <dgm:pt modelId="{17A713FC-D7E0-46B6-821C-87C46D35B42F}" type="pres">
      <dgm:prSet presAssocID="{D5BF4E4F-DEB9-4654-85C0-72E5DFCDDE9A}" presName="spacer" presStyleCnt="0"/>
      <dgm:spPr/>
    </dgm:pt>
    <dgm:pt modelId="{65BBAF80-F255-434B-ABEE-1099CF7F1D78}" type="pres">
      <dgm:prSet presAssocID="{74D68881-3410-4D6A-A4C4-EFD4020AB915}" presName="parentText" presStyleLbl="node1" presStyleIdx="1" presStyleCnt="2" custScaleY="102377" custLinFactNeighborY="-3245">
        <dgm:presLayoutVars>
          <dgm:chMax val="0"/>
          <dgm:bulletEnabled val="1"/>
        </dgm:presLayoutVars>
      </dgm:prSet>
      <dgm:spPr/>
    </dgm:pt>
  </dgm:ptLst>
  <dgm:cxnLst>
    <dgm:cxn modelId="{039D1A08-015F-41C6-9976-CB286C8727E3}" type="presOf" srcId="{74D68881-3410-4D6A-A4C4-EFD4020AB915}" destId="{65BBAF80-F255-434B-ABEE-1099CF7F1D78}" srcOrd="0" destOrd="0" presId="urn:microsoft.com/office/officeart/2005/8/layout/vList2"/>
    <dgm:cxn modelId="{9CD17673-E552-4BAE-8DD1-DEBE843A1540}" type="presOf" srcId="{DFA769DE-5C55-4015-BD89-FCB0F9F33467}" destId="{9BA67AA7-5AF6-4CBF-A748-22B4E4C63DFC}" srcOrd="0" destOrd="0" presId="urn:microsoft.com/office/officeart/2005/8/layout/vList2"/>
    <dgm:cxn modelId="{2F946E57-E98F-4290-8D67-A3484D682D19}" srcId="{DFA769DE-5C55-4015-BD89-FCB0F9F33467}" destId="{74D68881-3410-4D6A-A4C4-EFD4020AB915}" srcOrd="1" destOrd="0" parTransId="{7A0A4548-9EBC-45A6-8877-EF6F8D05EE88}" sibTransId="{1EA2B47A-B1E3-42DE-B71F-54E341FD811B}"/>
    <dgm:cxn modelId="{2BF7CE89-02C6-4071-B9BB-0EDE22664B4D}" type="presOf" srcId="{27F2B6D6-9EEF-49CA-B7A8-E1F59690A444}" destId="{5287CFCF-5FDB-4B8D-815B-D85F281BB2C0}" srcOrd="0" destOrd="0" presId="urn:microsoft.com/office/officeart/2005/8/layout/vList2"/>
    <dgm:cxn modelId="{922C2AAA-8170-435C-B4C9-86726CC09E3C}" srcId="{DFA769DE-5C55-4015-BD89-FCB0F9F33467}" destId="{27F2B6D6-9EEF-49CA-B7A8-E1F59690A444}" srcOrd="0" destOrd="0" parTransId="{5A5B7EB7-431E-4FE3-B550-E3D62889D6A0}" sibTransId="{D5BF4E4F-DEB9-4654-85C0-72E5DFCDDE9A}"/>
    <dgm:cxn modelId="{96C88235-20CA-4D9D-890E-529A3DADA63A}" type="presParOf" srcId="{9BA67AA7-5AF6-4CBF-A748-22B4E4C63DFC}" destId="{5287CFCF-5FDB-4B8D-815B-D85F281BB2C0}" srcOrd="0" destOrd="0" presId="urn:microsoft.com/office/officeart/2005/8/layout/vList2"/>
    <dgm:cxn modelId="{12A6050D-0CB8-44EB-90AB-364ACAFB5094}" type="presParOf" srcId="{9BA67AA7-5AF6-4CBF-A748-22B4E4C63DFC}" destId="{17A713FC-D7E0-46B6-821C-87C46D35B42F}" srcOrd="1" destOrd="0" presId="urn:microsoft.com/office/officeart/2005/8/layout/vList2"/>
    <dgm:cxn modelId="{77915769-E3D3-4CD9-A4C1-0E51398471AE}" type="presParOf" srcId="{9BA67AA7-5AF6-4CBF-A748-22B4E4C63DFC}" destId="{65BBAF80-F255-434B-ABEE-1099CF7F1D78}" srcOrd="2"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74D10AB-652A-4FBB-9D63-C31280F8F33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5898A6-3D75-4AFF-97B0-57FAA2C1CC4E}">
      <dgm:prSet custT="1"/>
      <dgm:spPr>
        <a:solidFill>
          <a:srgbClr val="FFC000"/>
        </a:solidFill>
      </dgm:spPr>
      <dgm:t>
        <a:bodyPr/>
        <a:lstStyle/>
        <a:p>
          <a:pPr rtl="0"/>
          <a:r>
            <a:rPr lang="en-US" sz="1700" dirty="0" err="1">
              <a:solidFill>
                <a:schemeClr val="tx1"/>
              </a:solidFill>
            </a:rPr>
            <a:t>zastopa</a:t>
          </a:r>
          <a:r>
            <a:rPr lang="en-US" sz="1700" dirty="0">
              <a:solidFill>
                <a:schemeClr val="tx1"/>
              </a:solidFill>
            </a:rPr>
            <a:t> </a:t>
          </a:r>
          <a:r>
            <a:rPr lang="en-US" sz="1700" dirty="0" err="1">
              <a:solidFill>
                <a:schemeClr val="tx1"/>
              </a:solidFill>
            </a:rPr>
            <a:t>vlade</a:t>
          </a:r>
          <a:r>
            <a:rPr lang="en-US" sz="1700" dirty="0">
              <a:solidFill>
                <a:schemeClr val="tx1"/>
              </a:solidFill>
            </a:rPr>
            <a:t> </a:t>
          </a:r>
          <a:r>
            <a:rPr lang="en-US" sz="1700" dirty="0" err="1">
              <a:solidFill>
                <a:schemeClr val="tx1"/>
              </a:solidFill>
            </a:rPr>
            <a:t>držav</a:t>
          </a:r>
          <a:r>
            <a:rPr lang="en-US" sz="1700" dirty="0">
              <a:solidFill>
                <a:schemeClr val="tx1"/>
              </a:solidFill>
            </a:rPr>
            <a:t> EU,</a:t>
          </a:r>
          <a:endParaRPr lang="en-IE" sz="1700" dirty="0">
            <a:solidFill>
              <a:schemeClr val="tx1"/>
            </a:solidFill>
          </a:endParaRPr>
        </a:p>
      </dgm:t>
    </dgm:pt>
    <dgm:pt modelId="{444B9149-1101-4141-96A7-7A6074093B5B}" type="parTrans" cxnId="{7DA0BE22-75D7-436A-93F9-C11E22BAEA94}">
      <dgm:prSet/>
      <dgm:spPr/>
      <dgm:t>
        <a:bodyPr/>
        <a:lstStyle/>
        <a:p>
          <a:endParaRPr lang="en-US"/>
        </a:p>
      </dgm:t>
    </dgm:pt>
    <dgm:pt modelId="{72C1FA24-6D46-4D8A-AB6C-FD028A5F8A57}" type="sibTrans" cxnId="{7DA0BE22-75D7-436A-93F9-C11E22BAEA94}">
      <dgm:prSet/>
      <dgm:spPr/>
      <dgm:t>
        <a:bodyPr/>
        <a:lstStyle/>
        <a:p>
          <a:endParaRPr lang="en-US"/>
        </a:p>
      </dgm:t>
    </dgm:pt>
    <dgm:pt modelId="{9A81B48D-4189-4637-9B54-03E2DBC31C94}">
      <dgm:prSet custT="1"/>
      <dgm:spPr>
        <a:solidFill>
          <a:srgbClr val="FFC000"/>
        </a:solidFill>
      </dgm:spPr>
      <dgm:t>
        <a:bodyPr/>
        <a:lstStyle/>
        <a:p>
          <a:pPr rtl="0"/>
          <a:r>
            <a:rPr lang="en-US" sz="1700">
              <a:solidFill>
                <a:schemeClr val="tx1"/>
              </a:solidFill>
            </a:rPr>
            <a:t>združuje ministre in ministrice držav EU, ki se sestanejo, da bi razpravljali o vprašanjih EU (kmetijstvo, zunanje zadeve, pravosodje itd.),</a:t>
          </a:r>
          <a:endParaRPr lang="en-IE" sz="1700" dirty="0">
            <a:solidFill>
              <a:schemeClr val="tx1"/>
            </a:solidFill>
          </a:endParaRPr>
        </a:p>
      </dgm:t>
    </dgm:pt>
    <dgm:pt modelId="{02D2473F-6012-453E-B846-16692B860B03}" type="parTrans" cxnId="{7DC0E24F-C5DA-407F-8342-A5CEE171C567}">
      <dgm:prSet/>
      <dgm:spPr/>
      <dgm:t>
        <a:bodyPr/>
        <a:lstStyle/>
        <a:p>
          <a:endParaRPr lang="en-US"/>
        </a:p>
      </dgm:t>
    </dgm:pt>
    <dgm:pt modelId="{AF422124-B457-4B56-A30A-1C9303052209}" type="sibTrans" cxnId="{7DC0E24F-C5DA-407F-8342-A5CEE171C567}">
      <dgm:prSet/>
      <dgm:spPr/>
      <dgm:t>
        <a:bodyPr/>
        <a:lstStyle/>
        <a:p>
          <a:endParaRPr lang="en-US"/>
        </a:p>
      </dgm:t>
    </dgm:pt>
    <dgm:pt modelId="{344372FE-7FD0-400E-B5B1-D06552431CFB}">
      <dgm:prSet custT="1"/>
      <dgm:spPr>
        <a:solidFill>
          <a:srgbClr val="FFC000"/>
        </a:solidFill>
      </dgm:spPr>
      <dgm:t>
        <a:bodyPr/>
        <a:lstStyle/>
        <a:p>
          <a:pPr rtl="0"/>
          <a:r>
            <a:rPr lang="pl-PL" sz="1700">
              <a:solidFill>
                <a:schemeClr val="tx1"/>
              </a:solidFill>
            </a:rPr>
            <a:t>sprejema sklepe in sprejema zakone skupaj z Evropskim parlamentom,</a:t>
          </a:r>
          <a:endParaRPr lang="en-IE" sz="1700" dirty="0">
            <a:solidFill>
              <a:schemeClr val="tx1"/>
            </a:solidFill>
          </a:endParaRPr>
        </a:p>
      </dgm:t>
    </dgm:pt>
    <dgm:pt modelId="{F25FBEFF-3E93-481E-AD6A-2ACFB675BE2D}" type="parTrans" cxnId="{42FD6498-2F05-4395-9A9A-BD8FA921657E}">
      <dgm:prSet/>
      <dgm:spPr/>
      <dgm:t>
        <a:bodyPr/>
        <a:lstStyle/>
        <a:p>
          <a:endParaRPr lang="en-US"/>
        </a:p>
      </dgm:t>
    </dgm:pt>
    <dgm:pt modelId="{80010A4F-8070-4FFE-AE69-C37C2185D73F}" type="sibTrans" cxnId="{42FD6498-2F05-4395-9A9A-BD8FA921657E}">
      <dgm:prSet/>
      <dgm:spPr/>
      <dgm:t>
        <a:bodyPr/>
        <a:lstStyle/>
        <a:p>
          <a:endParaRPr lang="en-US"/>
        </a:p>
      </dgm:t>
    </dgm:pt>
    <dgm:pt modelId="{B8DCE87E-4AFE-434D-915D-AD6E13EE68A1}">
      <dgm:prSet custT="1"/>
      <dgm:spPr>
        <a:solidFill>
          <a:srgbClr val="FFC000"/>
        </a:solidFill>
      </dgm:spPr>
      <dgm:t>
        <a:bodyPr/>
        <a:lstStyle/>
        <a:p>
          <a:pPr rtl="0"/>
          <a:r>
            <a:rPr lang="en-US" sz="1700">
              <a:solidFill>
                <a:schemeClr val="tx1"/>
              </a:solidFill>
            </a:rPr>
            <a:t>ima šestmesečno predsedstvo – vsakih šest mesecev predsedstvo prevzame druga država EU,</a:t>
          </a:r>
          <a:endParaRPr lang="en-IE" sz="1700" dirty="0">
            <a:solidFill>
              <a:schemeClr val="tx1"/>
            </a:solidFill>
          </a:endParaRPr>
        </a:p>
      </dgm:t>
    </dgm:pt>
    <dgm:pt modelId="{5375C13A-8424-4353-9711-4BF6F4868B8C}" type="parTrans" cxnId="{BBF50584-E525-4632-BB03-0645757ECE43}">
      <dgm:prSet/>
      <dgm:spPr/>
      <dgm:t>
        <a:bodyPr/>
        <a:lstStyle/>
        <a:p>
          <a:endParaRPr lang="en-US"/>
        </a:p>
      </dgm:t>
    </dgm:pt>
    <dgm:pt modelId="{C0752C81-FC21-4DF4-95CE-D0E4883CEA72}" type="sibTrans" cxnId="{BBF50584-E525-4632-BB03-0645757ECE43}">
      <dgm:prSet/>
      <dgm:spPr/>
      <dgm:t>
        <a:bodyPr/>
        <a:lstStyle/>
        <a:p>
          <a:endParaRPr lang="en-US"/>
        </a:p>
      </dgm:t>
    </dgm:pt>
    <dgm:pt modelId="{3EF27179-2DBF-4452-A932-6BD125836B57}">
      <dgm:prSet custT="1"/>
      <dgm:spPr>
        <a:solidFill>
          <a:srgbClr val="FFC000"/>
        </a:solidFill>
      </dgm:spPr>
      <dgm:t>
        <a:bodyPr/>
        <a:lstStyle/>
        <a:p>
          <a:pPr rtl="0"/>
          <a:r>
            <a:rPr lang="pt-BR" sz="1700" dirty="0">
              <a:solidFill>
                <a:schemeClr val="tx1"/>
              </a:solidFill>
            </a:rPr>
            <a:t>zaseda v Bruslju ali Luxembourgu.</a:t>
          </a:r>
          <a:endParaRPr lang="en-IE" sz="1700" dirty="0">
            <a:solidFill>
              <a:schemeClr val="tx1"/>
            </a:solidFill>
          </a:endParaRPr>
        </a:p>
      </dgm:t>
    </dgm:pt>
    <dgm:pt modelId="{B20309FC-72C9-492D-BEEB-FF679139B334}" type="parTrans" cxnId="{0AF985E5-283D-490F-BFB9-B745E39284FD}">
      <dgm:prSet/>
      <dgm:spPr/>
      <dgm:t>
        <a:bodyPr/>
        <a:lstStyle/>
        <a:p>
          <a:endParaRPr lang="en-US"/>
        </a:p>
      </dgm:t>
    </dgm:pt>
    <dgm:pt modelId="{762377CA-CCB1-47F2-8F62-E4938483D248}" type="sibTrans" cxnId="{0AF985E5-283D-490F-BFB9-B745E39284FD}">
      <dgm:prSet/>
      <dgm:spPr/>
      <dgm:t>
        <a:bodyPr/>
        <a:lstStyle/>
        <a:p>
          <a:endParaRPr lang="en-US"/>
        </a:p>
      </dgm:t>
    </dgm:pt>
    <dgm:pt modelId="{4EE2631B-CB16-4C8B-8AB6-4FB00A8B028F}" type="pres">
      <dgm:prSet presAssocID="{474D10AB-652A-4FBB-9D63-C31280F8F333}" presName="linear" presStyleCnt="0">
        <dgm:presLayoutVars>
          <dgm:animLvl val="lvl"/>
          <dgm:resizeHandles val="exact"/>
        </dgm:presLayoutVars>
      </dgm:prSet>
      <dgm:spPr/>
    </dgm:pt>
    <dgm:pt modelId="{FD453E10-EE28-4A6C-93F1-8D17BDA9655B}" type="pres">
      <dgm:prSet presAssocID="{C65898A6-3D75-4AFF-97B0-57FAA2C1CC4E}" presName="parentText" presStyleLbl="node1" presStyleIdx="0" presStyleCnt="5" custLinFactY="-2484" custLinFactNeighborY="-100000">
        <dgm:presLayoutVars>
          <dgm:chMax val="0"/>
          <dgm:bulletEnabled val="1"/>
        </dgm:presLayoutVars>
      </dgm:prSet>
      <dgm:spPr/>
    </dgm:pt>
    <dgm:pt modelId="{968BCACB-FF21-41A2-BCC5-B7639A161617}" type="pres">
      <dgm:prSet presAssocID="{72C1FA24-6D46-4D8A-AB6C-FD028A5F8A57}" presName="spacer" presStyleCnt="0"/>
      <dgm:spPr/>
    </dgm:pt>
    <dgm:pt modelId="{0573FA43-24D1-4D72-85C2-86103A7FCEF0}" type="pres">
      <dgm:prSet presAssocID="{9A81B48D-4189-4637-9B54-03E2DBC31C94}" presName="parentText" presStyleLbl="node1" presStyleIdx="1" presStyleCnt="5">
        <dgm:presLayoutVars>
          <dgm:chMax val="0"/>
          <dgm:bulletEnabled val="1"/>
        </dgm:presLayoutVars>
      </dgm:prSet>
      <dgm:spPr/>
    </dgm:pt>
    <dgm:pt modelId="{A82885AA-7DA0-4AD6-9DE5-35C099D52507}" type="pres">
      <dgm:prSet presAssocID="{AF422124-B457-4B56-A30A-1C9303052209}" presName="spacer" presStyleCnt="0"/>
      <dgm:spPr/>
    </dgm:pt>
    <dgm:pt modelId="{050DFA99-827A-4EA5-8157-94CD9436E216}" type="pres">
      <dgm:prSet presAssocID="{344372FE-7FD0-400E-B5B1-D06552431CFB}" presName="parentText" presStyleLbl="node1" presStyleIdx="2" presStyleCnt="5">
        <dgm:presLayoutVars>
          <dgm:chMax val="0"/>
          <dgm:bulletEnabled val="1"/>
        </dgm:presLayoutVars>
      </dgm:prSet>
      <dgm:spPr/>
    </dgm:pt>
    <dgm:pt modelId="{22B420C3-DB51-492A-B545-6A2F14C1ED5A}" type="pres">
      <dgm:prSet presAssocID="{80010A4F-8070-4FFE-AE69-C37C2185D73F}" presName="spacer" presStyleCnt="0"/>
      <dgm:spPr/>
    </dgm:pt>
    <dgm:pt modelId="{4F8DE995-AA6F-4DFE-8486-B480892B9757}" type="pres">
      <dgm:prSet presAssocID="{B8DCE87E-4AFE-434D-915D-AD6E13EE68A1}" presName="parentText" presStyleLbl="node1" presStyleIdx="3" presStyleCnt="5">
        <dgm:presLayoutVars>
          <dgm:chMax val="0"/>
          <dgm:bulletEnabled val="1"/>
        </dgm:presLayoutVars>
      </dgm:prSet>
      <dgm:spPr/>
    </dgm:pt>
    <dgm:pt modelId="{C1D03E70-BE97-476C-8E7F-D57CF8E1A485}" type="pres">
      <dgm:prSet presAssocID="{C0752C81-FC21-4DF4-95CE-D0E4883CEA72}" presName="spacer" presStyleCnt="0"/>
      <dgm:spPr/>
    </dgm:pt>
    <dgm:pt modelId="{C7565D90-15C1-4236-9AEC-41345840738B}" type="pres">
      <dgm:prSet presAssocID="{3EF27179-2DBF-4452-A932-6BD125836B57}" presName="parentText" presStyleLbl="node1" presStyleIdx="4" presStyleCnt="5">
        <dgm:presLayoutVars>
          <dgm:chMax val="0"/>
          <dgm:bulletEnabled val="1"/>
        </dgm:presLayoutVars>
      </dgm:prSet>
      <dgm:spPr/>
    </dgm:pt>
  </dgm:ptLst>
  <dgm:cxnLst>
    <dgm:cxn modelId="{A300D500-87CA-4BF2-83C4-C973F86ED928}" type="presOf" srcId="{C65898A6-3D75-4AFF-97B0-57FAA2C1CC4E}" destId="{FD453E10-EE28-4A6C-93F1-8D17BDA9655B}" srcOrd="0" destOrd="0" presId="urn:microsoft.com/office/officeart/2005/8/layout/vList2"/>
    <dgm:cxn modelId="{C155870F-FA1E-44E8-9D7A-76910D1AD6F6}" type="presOf" srcId="{3EF27179-2DBF-4452-A932-6BD125836B57}" destId="{C7565D90-15C1-4236-9AEC-41345840738B}" srcOrd="0" destOrd="0" presId="urn:microsoft.com/office/officeart/2005/8/layout/vList2"/>
    <dgm:cxn modelId="{E40E3819-FAD9-4181-9035-BCA449B1DDDC}" type="presOf" srcId="{344372FE-7FD0-400E-B5B1-D06552431CFB}" destId="{050DFA99-827A-4EA5-8157-94CD9436E216}" srcOrd="0" destOrd="0" presId="urn:microsoft.com/office/officeart/2005/8/layout/vList2"/>
    <dgm:cxn modelId="{7DA0BE22-75D7-436A-93F9-C11E22BAEA94}" srcId="{474D10AB-652A-4FBB-9D63-C31280F8F333}" destId="{C65898A6-3D75-4AFF-97B0-57FAA2C1CC4E}" srcOrd="0" destOrd="0" parTransId="{444B9149-1101-4141-96A7-7A6074093B5B}" sibTransId="{72C1FA24-6D46-4D8A-AB6C-FD028A5F8A57}"/>
    <dgm:cxn modelId="{617FC36B-0C99-4F73-B25D-6643062D46DE}" type="presOf" srcId="{9A81B48D-4189-4637-9B54-03E2DBC31C94}" destId="{0573FA43-24D1-4D72-85C2-86103A7FCEF0}" srcOrd="0" destOrd="0" presId="urn:microsoft.com/office/officeart/2005/8/layout/vList2"/>
    <dgm:cxn modelId="{7DC0E24F-C5DA-407F-8342-A5CEE171C567}" srcId="{474D10AB-652A-4FBB-9D63-C31280F8F333}" destId="{9A81B48D-4189-4637-9B54-03E2DBC31C94}" srcOrd="1" destOrd="0" parTransId="{02D2473F-6012-453E-B846-16692B860B03}" sibTransId="{AF422124-B457-4B56-A30A-1C9303052209}"/>
    <dgm:cxn modelId="{BBF50584-E525-4632-BB03-0645757ECE43}" srcId="{474D10AB-652A-4FBB-9D63-C31280F8F333}" destId="{B8DCE87E-4AFE-434D-915D-AD6E13EE68A1}" srcOrd="3" destOrd="0" parTransId="{5375C13A-8424-4353-9711-4BF6F4868B8C}" sibTransId="{C0752C81-FC21-4DF4-95CE-D0E4883CEA72}"/>
    <dgm:cxn modelId="{C2B4D586-C262-458D-A596-8C0EEFBF1BB8}" type="presOf" srcId="{474D10AB-652A-4FBB-9D63-C31280F8F333}" destId="{4EE2631B-CB16-4C8B-8AB6-4FB00A8B028F}" srcOrd="0" destOrd="0" presId="urn:microsoft.com/office/officeart/2005/8/layout/vList2"/>
    <dgm:cxn modelId="{42FD6498-2F05-4395-9A9A-BD8FA921657E}" srcId="{474D10AB-652A-4FBB-9D63-C31280F8F333}" destId="{344372FE-7FD0-400E-B5B1-D06552431CFB}" srcOrd="2" destOrd="0" parTransId="{F25FBEFF-3E93-481E-AD6A-2ACFB675BE2D}" sibTransId="{80010A4F-8070-4FFE-AE69-C37C2185D73F}"/>
    <dgm:cxn modelId="{A2FCCFBC-1ED9-41DD-B298-F3EAFCC20253}" type="presOf" srcId="{B8DCE87E-4AFE-434D-915D-AD6E13EE68A1}" destId="{4F8DE995-AA6F-4DFE-8486-B480892B9757}" srcOrd="0" destOrd="0" presId="urn:microsoft.com/office/officeart/2005/8/layout/vList2"/>
    <dgm:cxn modelId="{0AF985E5-283D-490F-BFB9-B745E39284FD}" srcId="{474D10AB-652A-4FBB-9D63-C31280F8F333}" destId="{3EF27179-2DBF-4452-A932-6BD125836B57}" srcOrd="4" destOrd="0" parTransId="{B20309FC-72C9-492D-BEEB-FF679139B334}" sibTransId="{762377CA-CCB1-47F2-8F62-E4938483D248}"/>
    <dgm:cxn modelId="{FAE548AC-3538-4769-B28A-C7576C794772}" type="presParOf" srcId="{4EE2631B-CB16-4C8B-8AB6-4FB00A8B028F}" destId="{FD453E10-EE28-4A6C-93F1-8D17BDA9655B}" srcOrd="0" destOrd="0" presId="urn:microsoft.com/office/officeart/2005/8/layout/vList2"/>
    <dgm:cxn modelId="{2C9F26C8-5FFB-4D9C-843F-2F3ECAEE7D6B}" type="presParOf" srcId="{4EE2631B-CB16-4C8B-8AB6-4FB00A8B028F}" destId="{968BCACB-FF21-41A2-BCC5-B7639A161617}" srcOrd="1" destOrd="0" presId="urn:microsoft.com/office/officeart/2005/8/layout/vList2"/>
    <dgm:cxn modelId="{CE983B58-1F85-419C-A931-E380CD0D3C3F}" type="presParOf" srcId="{4EE2631B-CB16-4C8B-8AB6-4FB00A8B028F}" destId="{0573FA43-24D1-4D72-85C2-86103A7FCEF0}" srcOrd="2" destOrd="0" presId="urn:microsoft.com/office/officeart/2005/8/layout/vList2"/>
    <dgm:cxn modelId="{8EF5A835-0385-4D65-83E3-AE37C6BC9A8B}" type="presParOf" srcId="{4EE2631B-CB16-4C8B-8AB6-4FB00A8B028F}" destId="{A82885AA-7DA0-4AD6-9DE5-35C099D52507}" srcOrd="3" destOrd="0" presId="urn:microsoft.com/office/officeart/2005/8/layout/vList2"/>
    <dgm:cxn modelId="{705FA27D-A2F2-4D60-A65D-8EFAAA7FCDD5}" type="presParOf" srcId="{4EE2631B-CB16-4C8B-8AB6-4FB00A8B028F}" destId="{050DFA99-827A-4EA5-8157-94CD9436E216}" srcOrd="4" destOrd="0" presId="urn:microsoft.com/office/officeart/2005/8/layout/vList2"/>
    <dgm:cxn modelId="{088A9F8B-6697-43A4-AC41-357121183516}" type="presParOf" srcId="{4EE2631B-CB16-4C8B-8AB6-4FB00A8B028F}" destId="{22B420C3-DB51-492A-B545-6A2F14C1ED5A}" srcOrd="5" destOrd="0" presId="urn:microsoft.com/office/officeart/2005/8/layout/vList2"/>
    <dgm:cxn modelId="{66755414-64BA-4231-8F47-4F60AF1B1026}" type="presParOf" srcId="{4EE2631B-CB16-4C8B-8AB6-4FB00A8B028F}" destId="{4F8DE995-AA6F-4DFE-8486-B480892B9757}" srcOrd="6" destOrd="0" presId="urn:microsoft.com/office/officeart/2005/8/layout/vList2"/>
    <dgm:cxn modelId="{CB6AB127-39A9-4EE9-9FD2-60AC6B3389B1}" type="presParOf" srcId="{4EE2631B-CB16-4C8B-8AB6-4FB00A8B028F}" destId="{C1D03E70-BE97-476C-8E7F-D57CF8E1A485}" srcOrd="7" destOrd="0" presId="urn:microsoft.com/office/officeart/2005/8/layout/vList2"/>
    <dgm:cxn modelId="{36BDC9BA-73A9-4C4A-8D32-CC69ED9AE64F}" type="presParOf" srcId="{4EE2631B-CB16-4C8B-8AB6-4FB00A8B028F}" destId="{C7565D90-15C1-4236-9AEC-41345840738B}"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FA97B75-6A57-4D33-ABC3-B9B3C28BD9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0EB82B8-9475-4AED-AF44-FB5C3F7887F7}">
      <dgm:prSet custT="1"/>
      <dgm:spPr>
        <a:solidFill>
          <a:srgbClr val="FFC000"/>
        </a:solidFill>
      </dgm:spPr>
      <dgm:t>
        <a:bodyPr/>
        <a:lstStyle/>
        <a:p>
          <a:pPr rtl="0"/>
          <a:r>
            <a:rPr lang="en-US" sz="1700" dirty="0" err="1">
              <a:solidFill>
                <a:schemeClr val="tx1"/>
              </a:solidFill>
            </a:rPr>
            <a:t>zastopa</a:t>
          </a:r>
          <a:r>
            <a:rPr lang="en-US" sz="1700" dirty="0">
              <a:solidFill>
                <a:schemeClr val="tx1"/>
              </a:solidFill>
            </a:rPr>
            <a:t> </a:t>
          </a:r>
          <a:r>
            <a:rPr lang="en-US" sz="1700" dirty="0" err="1">
              <a:solidFill>
                <a:schemeClr val="tx1"/>
              </a:solidFill>
            </a:rPr>
            <a:t>skupne</a:t>
          </a:r>
          <a:r>
            <a:rPr lang="en-US" sz="1700" dirty="0">
              <a:solidFill>
                <a:schemeClr val="tx1"/>
              </a:solidFill>
            </a:rPr>
            <a:t> </a:t>
          </a:r>
          <a:r>
            <a:rPr lang="en-US" sz="1700" dirty="0" err="1">
              <a:solidFill>
                <a:schemeClr val="tx1"/>
              </a:solidFill>
            </a:rPr>
            <a:t>interese</a:t>
          </a:r>
          <a:r>
            <a:rPr lang="en-US" sz="1700" dirty="0">
              <a:solidFill>
                <a:schemeClr val="tx1"/>
              </a:solidFill>
            </a:rPr>
            <a:t> EU,</a:t>
          </a:r>
          <a:endParaRPr lang="en-IE" sz="1700" dirty="0">
            <a:solidFill>
              <a:schemeClr val="tx1"/>
            </a:solidFill>
          </a:endParaRPr>
        </a:p>
      </dgm:t>
    </dgm:pt>
    <dgm:pt modelId="{73E6874D-F9F3-4E82-B140-6507E6C0C650}" type="parTrans" cxnId="{C41D3005-2217-4688-9780-E9B8A51967CC}">
      <dgm:prSet/>
      <dgm:spPr/>
      <dgm:t>
        <a:bodyPr/>
        <a:lstStyle/>
        <a:p>
          <a:endParaRPr lang="en-US"/>
        </a:p>
      </dgm:t>
    </dgm:pt>
    <dgm:pt modelId="{74558F61-CE4A-447F-8A5D-8417832E7526}" type="sibTrans" cxnId="{C41D3005-2217-4688-9780-E9B8A51967CC}">
      <dgm:prSet/>
      <dgm:spPr/>
      <dgm:t>
        <a:bodyPr/>
        <a:lstStyle/>
        <a:p>
          <a:endParaRPr lang="en-US"/>
        </a:p>
      </dgm:t>
    </dgm:pt>
    <dgm:pt modelId="{C1EECBD9-E0D8-45C2-8F98-D08BBBAFD5A1}">
      <dgm:prSet custT="1"/>
      <dgm:spPr>
        <a:solidFill>
          <a:srgbClr val="FFC000"/>
        </a:solidFill>
      </dgm:spPr>
      <dgm:t>
        <a:bodyPr/>
        <a:lstStyle/>
        <a:p>
          <a:pPr rtl="0"/>
          <a:r>
            <a:rPr lang="en-US" sz="1400" dirty="0" err="1">
              <a:solidFill>
                <a:schemeClr val="tx1"/>
              </a:solidFill>
            </a:rPr>
            <a:t>sestavljajo</a:t>
          </a:r>
          <a:r>
            <a:rPr lang="en-US" sz="1400" dirty="0">
              <a:solidFill>
                <a:schemeClr val="tx1"/>
              </a:solidFill>
            </a:rPr>
            <a:t> jo </a:t>
          </a:r>
          <a:r>
            <a:rPr lang="en-US" sz="1400" dirty="0" err="1">
              <a:solidFill>
                <a:schemeClr val="tx1"/>
              </a:solidFill>
            </a:rPr>
            <a:t>predsednica</a:t>
          </a:r>
          <a:r>
            <a:rPr lang="en-US" sz="1400" dirty="0">
              <a:solidFill>
                <a:schemeClr val="tx1"/>
              </a:solidFill>
            </a:rPr>
            <a:t> </a:t>
          </a:r>
          <a:r>
            <a:rPr lang="en-US" sz="1400" dirty="0" err="1">
              <a:solidFill>
                <a:schemeClr val="tx1"/>
              </a:solidFill>
            </a:rPr>
            <a:t>oziroma</a:t>
          </a:r>
          <a:r>
            <a:rPr lang="en-US" sz="1400" dirty="0">
              <a:solidFill>
                <a:schemeClr val="tx1"/>
              </a:solidFill>
            </a:rPr>
            <a:t> </a:t>
          </a:r>
          <a:r>
            <a:rPr lang="en-US" sz="1400" dirty="0" err="1">
              <a:solidFill>
                <a:schemeClr val="tx1"/>
              </a:solidFill>
            </a:rPr>
            <a:t>predsednik</a:t>
          </a:r>
          <a:r>
            <a:rPr lang="en-US" sz="1400" dirty="0">
              <a:solidFill>
                <a:schemeClr val="tx1"/>
              </a:solidFill>
            </a:rPr>
            <a:t> in </a:t>
          </a:r>
          <a:r>
            <a:rPr lang="en-US" sz="1400" dirty="0" err="1">
              <a:solidFill>
                <a:schemeClr val="tx1"/>
              </a:solidFill>
            </a:rPr>
            <a:t>po</a:t>
          </a:r>
          <a:r>
            <a:rPr lang="en-US" sz="1400" dirty="0">
              <a:solidFill>
                <a:schemeClr val="tx1"/>
              </a:solidFill>
            </a:rPr>
            <a:t> </a:t>
          </a:r>
          <a:r>
            <a:rPr lang="en-US" sz="1400" dirty="0" err="1">
              <a:solidFill>
                <a:schemeClr val="tx1"/>
              </a:solidFill>
            </a:rPr>
            <a:t>en</a:t>
          </a:r>
          <a:r>
            <a:rPr lang="en-US" sz="1400" dirty="0">
              <a:solidFill>
                <a:schemeClr val="tx1"/>
              </a:solidFill>
            </a:rPr>
            <a:t> </a:t>
          </a:r>
          <a:r>
            <a:rPr lang="en-US" sz="1400" dirty="0" err="1">
              <a:solidFill>
                <a:schemeClr val="tx1"/>
              </a:solidFill>
            </a:rPr>
            <a:t>komisar</a:t>
          </a:r>
          <a:r>
            <a:rPr lang="en-US" sz="1400" dirty="0">
              <a:solidFill>
                <a:schemeClr val="tx1"/>
              </a:solidFill>
            </a:rPr>
            <a:t> </a:t>
          </a:r>
          <a:r>
            <a:rPr lang="en-US" sz="1400" dirty="0" err="1">
              <a:solidFill>
                <a:schemeClr val="tx1"/>
              </a:solidFill>
            </a:rPr>
            <a:t>oziroma</a:t>
          </a:r>
          <a:r>
            <a:rPr lang="en-US" sz="1400" dirty="0">
              <a:solidFill>
                <a:schemeClr val="tx1"/>
              </a:solidFill>
            </a:rPr>
            <a:t> </a:t>
          </a:r>
          <a:r>
            <a:rPr lang="en-US" sz="1400" dirty="0" err="1">
              <a:solidFill>
                <a:schemeClr val="tx1"/>
              </a:solidFill>
            </a:rPr>
            <a:t>komisarka</a:t>
          </a:r>
          <a:r>
            <a:rPr lang="en-US" sz="1400" dirty="0">
              <a:solidFill>
                <a:schemeClr val="tx1"/>
              </a:solidFill>
            </a:rPr>
            <a:t> </a:t>
          </a:r>
          <a:r>
            <a:rPr lang="en-US" sz="1400" dirty="0" err="1">
              <a:solidFill>
                <a:schemeClr val="tx1"/>
              </a:solidFill>
            </a:rPr>
            <a:t>iz</a:t>
          </a:r>
          <a:r>
            <a:rPr lang="en-US" sz="1400" dirty="0">
              <a:solidFill>
                <a:schemeClr val="tx1"/>
              </a:solidFill>
            </a:rPr>
            <a:t> </a:t>
          </a:r>
          <a:r>
            <a:rPr lang="en-US" sz="1400" dirty="0" err="1">
              <a:solidFill>
                <a:schemeClr val="tx1"/>
              </a:solidFill>
            </a:rPr>
            <a:t>vsake</a:t>
          </a:r>
          <a:r>
            <a:rPr lang="en-US" sz="1400" dirty="0">
              <a:solidFill>
                <a:schemeClr val="tx1"/>
              </a:solidFill>
            </a:rPr>
            <a:t> </a:t>
          </a:r>
          <a:r>
            <a:rPr lang="en-US" sz="1400" dirty="0" err="1">
              <a:solidFill>
                <a:schemeClr val="tx1"/>
              </a:solidFill>
            </a:rPr>
            <a:t>države</a:t>
          </a:r>
          <a:r>
            <a:rPr lang="en-US" sz="1400" dirty="0">
              <a:solidFill>
                <a:schemeClr val="tx1"/>
              </a:solidFill>
            </a:rPr>
            <a:t> EU, </a:t>
          </a:r>
          <a:r>
            <a:rPr lang="en-US" sz="1400" dirty="0" err="1">
              <a:solidFill>
                <a:schemeClr val="tx1"/>
              </a:solidFill>
            </a:rPr>
            <a:t>ki</a:t>
          </a:r>
          <a:r>
            <a:rPr lang="en-US" sz="1400" dirty="0">
              <a:solidFill>
                <a:schemeClr val="tx1"/>
              </a:solidFill>
            </a:rPr>
            <a:t> je </a:t>
          </a:r>
          <a:r>
            <a:rPr lang="en-US" sz="1400" dirty="0" err="1">
              <a:solidFill>
                <a:schemeClr val="tx1"/>
              </a:solidFill>
            </a:rPr>
            <a:t>pristojen</a:t>
          </a:r>
          <a:r>
            <a:rPr lang="en-US" sz="1400" dirty="0">
              <a:solidFill>
                <a:schemeClr val="tx1"/>
              </a:solidFill>
            </a:rPr>
            <a:t> </a:t>
          </a:r>
          <a:r>
            <a:rPr lang="en-US" sz="1400" dirty="0" err="1">
              <a:solidFill>
                <a:schemeClr val="tx1"/>
              </a:solidFill>
            </a:rPr>
            <a:t>oziroma</a:t>
          </a:r>
          <a:r>
            <a:rPr lang="en-US" sz="1400" dirty="0">
              <a:solidFill>
                <a:schemeClr val="tx1"/>
              </a:solidFill>
            </a:rPr>
            <a:t> </a:t>
          </a:r>
          <a:r>
            <a:rPr lang="en-US" sz="1400" dirty="0" err="1">
              <a:solidFill>
                <a:schemeClr val="tx1"/>
              </a:solidFill>
            </a:rPr>
            <a:t>pristojna</a:t>
          </a:r>
          <a:r>
            <a:rPr lang="en-US" sz="1400" dirty="0">
              <a:solidFill>
                <a:schemeClr val="tx1"/>
              </a:solidFill>
            </a:rPr>
            <a:t> </a:t>
          </a:r>
          <a:r>
            <a:rPr lang="en-US" sz="1400" dirty="0" err="1">
              <a:solidFill>
                <a:schemeClr val="tx1"/>
              </a:solidFill>
            </a:rPr>
            <a:t>za</a:t>
          </a:r>
          <a:r>
            <a:rPr lang="en-US" sz="1400" dirty="0">
              <a:solidFill>
                <a:schemeClr val="tx1"/>
              </a:solidFill>
            </a:rPr>
            <a:t> </a:t>
          </a:r>
          <a:r>
            <a:rPr lang="en-US" sz="1400" dirty="0" err="1">
              <a:solidFill>
                <a:schemeClr val="tx1"/>
              </a:solidFill>
            </a:rPr>
            <a:t>posamezno</a:t>
          </a:r>
          <a:r>
            <a:rPr lang="en-US" sz="1400" dirty="0">
              <a:solidFill>
                <a:schemeClr val="tx1"/>
              </a:solidFill>
            </a:rPr>
            <a:t> </a:t>
          </a:r>
          <a:r>
            <a:rPr lang="en-US" sz="1400" dirty="0" err="1">
              <a:solidFill>
                <a:schemeClr val="tx1"/>
              </a:solidFill>
            </a:rPr>
            <a:t>področje</a:t>
          </a:r>
          <a:r>
            <a:rPr lang="en-US" sz="1400" dirty="0">
              <a:solidFill>
                <a:schemeClr val="tx1"/>
              </a:solidFill>
            </a:rPr>
            <a:t>,</a:t>
          </a:r>
          <a:endParaRPr lang="en-IE" sz="1400" dirty="0">
            <a:solidFill>
              <a:schemeClr val="tx1"/>
            </a:solidFill>
          </a:endParaRPr>
        </a:p>
      </dgm:t>
    </dgm:pt>
    <dgm:pt modelId="{4CB06FC3-8138-4CCC-99EE-6760A5421340}" type="parTrans" cxnId="{7BD06695-8A7B-4F57-8277-7DA12432977C}">
      <dgm:prSet/>
      <dgm:spPr/>
      <dgm:t>
        <a:bodyPr/>
        <a:lstStyle/>
        <a:p>
          <a:endParaRPr lang="en-US"/>
        </a:p>
      </dgm:t>
    </dgm:pt>
    <dgm:pt modelId="{ED228303-0972-4BF8-9E3D-7847263463DE}" type="sibTrans" cxnId="{7BD06695-8A7B-4F57-8277-7DA12432977C}">
      <dgm:prSet/>
      <dgm:spPr/>
      <dgm:t>
        <a:bodyPr/>
        <a:lstStyle/>
        <a:p>
          <a:endParaRPr lang="en-US"/>
        </a:p>
      </dgm:t>
    </dgm:pt>
    <dgm:pt modelId="{2C42F82F-59D6-4808-9E0F-A240A700DA6B}">
      <dgm:prSet custT="1"/>
      <dgm:spPr>
        <a:solidFill>
          <a:srgbClr val="FFC000"/>
        </a:solidFill>
      </dgm:spPr>
      <dgm:t>
        <a:bodyPr/>
        <a:lstStyle/>
        <a:p>
          <a:pPr rtl="0"/>
          <a:r>
            <a:rPr lang="it-IT" sz="1700">
              <a:solidFill>
                <a:schemeClr val="tx1"/>
              </a:solidFill>
            </a:rPr>
            <a:t>predlaga nove zakone in programe,</a:t>
          </a:r>
          <a:endParaRPr lang="en-IE" sz="1700" dirty="0">
            <a:solidFill>
              <a:schemeClr val="tx1"/>
            </a:solidFill>
          </a:endParaRPr>
        </a:p>
      </dgm:t>
    </dgm:pt>
    <dgm:pt modelId="{69BD4A42-6B9F-4EC2-A901-5AA5A906A92D}" type="parTrans" cxnId="{38EDC957-1FC5-4003-BDEF-D20FE8FF71C7}">
      <dgm:prSet/>
      <dgm:spPr/>
      <dgm:t>
        <a:bodyPr/>
        <a:lstStyle/>
        <a:p>
          <a:endParaRPr lang="en-US"/>
        </a:p>
      </dgm:t>
    </dgm:pt>
    <dgm:pt modelId="{D8E85A51-3B3E-4483-9ADD-056D85BF1031}" type="sibTrans" cxnId="{38EDC957-1FC5-4003-BDEF-D20FE8FF71C7}">
      <dgm:prSet/>
      <dgm:spPr/>
      <dgm:t>
        <a:bodyPr/>
        <a:lstStyle/>
        <a:p>
          <a:endParaRPr lang="en-US"/>
        </a:p>
      </dgm:t>
    </dgm:pt>
    <dgm:pt modelId="{772570FC-73D3-456C-B0DC-D86B5B71086E}">
      <dgm:prSet custT="1"/>
      <dgm:spPr>
        <a:solidFill>
          <a:srgbClr val="FFC000"/>
        </a:solidFill>
      </dgm:spPr>
      <dgm:t>
        <a:bodyPr/>
        <a:lstStyle/>
        <a:p>
          <a:pPr rtl="0"/>
          <a:r>
            <a:rPr lang="en-US" sz="1700">
              <a:solidFill>
                <a:schemeClr val="tx1"/>
              </a:solidFill>
            </a:rPr>
            <a:t>izvoli jo Parlament za pet let,</a:t>
          </a:r>
          <a:endParaRPr lang="en-IE" sz="1700" dirty="0">
            <a:solidFill>
              <a:schemeClr val="tx1"/>
            </a:solidFill>
          </a:endParaRPr>
        </a:p>
      </dgm:t>
    </dgm:pt>
    <dgm:pt modelId="{CE27BA19-5028-4005-871B-2A66CC8463BD}" type="parTrans" cxnId="{E229D1D6-B246-4D15-9950-FECE2A4CD865}">
      <dgm:prSet/>
      <dgm:spPr/>
      <dgm:t>
        <a:bodyPr/>
        <a:lstStyle/>
        <a:p>
          <a:endParaRPr lang="en-US"/>
        </a:p>
      </dgm:t>
    </dgm:pt>
    <dgm:pt modelId="{CE6D9607-312E-48FE-B7EF-A62ECBEEAEF8}" type="sibTrans" cxnId="{E229D1D6-B246-4D15-9950-FECE2A4CD865}">
      <dgm:prSet/>
      <dgm:spPr/>
      <dgm:t>
        <a:bodyPr/>
        <a:lstStyle/>
        <a:p>
          <a:endParaRPr lang="en-US"/>
        </a:p>
      </dgm:t>
    </dgm:pt>
    <dgm:pt modelId="{B8912B1B-6380-4D71-92B6-698FA14E6CF1}">
      <dgm:prSet custT="1"/>
      <dgm:spPr>
        <a:solidFill>
          <a:srgbClr val="FFC000"/>
        </a:solidFill>
      </dgm:spPr>
      <dgm:t>
        <a:bodyPr/>
        <a:lstStyle/>
        <a:p>
          <a:pPr rtl="0"/>
          <a:r>
            <a:rPr lang="sv-SE" sz="1700">
              <a:solidFill>
                <a:schemeClr val="tx1"/>
              </a:solidFill>
            </a:rPr>
            <a:t>upravlja politike in proračun EU,</a:t>
          </a:r>
          <a:endParaRPr lang="en-IE" sz="1700" dirty="0">
            <a:solidFill>
              <a:schemeClr val="tx1"/>
            </a:solidFill>
          </a:endParaRPr>
        </a:p>
      </dgm:t>
    </dgm:pt>
    <dgm:pt modelId="{49DFD30F-A579-4BCE-AE62-577B4DE8765C}" type="parTrans" cxnId="{5AA77FAD-1E53-4CF4-9E64-2352CDA8B9B9}">
      <dgm:prSet/>
      <dgm:spPr/>
      <dgm:t>
        <a:bodyPr/>
        <a:lstStyle/>
        <a:p>
          <a:endParaRPr lang="en-US"/>
        </a:p>
      </dgm:t>
    </dgm:pt>
    <dgm:pt modelId="{A3DAE11E-C8B9-4D1A-8BD0-CEECE1C3BCC6}" type="sibTrans" cxnId="{5AA77FAD-1E53-4CF4-9E64-2352CDA8B9B9}">
      <dgm:prSet/>
      <dgm:spPr/>
      <dgm:t>
        <a:bodyPr/>
        <a:lstStyle/>
        <a:p>
          <a:endParaRPr lang="en-US"/>
        </a:p>
      </dgm:t>
    </dgm:pt>
    <dgm:pt modelId="{EEF750D7-BAFF-4755-B645-2048F6C9B9D6}">
      <dgm:prSet custT="1"/>
      <dgm:spPr>
        <a:solidFill>
          <a:srgbClr val="FFC000"/>
        </a:solidFill>
      </dgm:spPr>
      <dgm:t>
        <a:bodyPr/>
        <a:lstStyle/>
        <a:p>
          <a:pPr rtl="0"/>
          <a:r>
            <a:rPr lang="en-US" sz="1700">
              <a:solidFill>
                <a:schemeClr val="tx1"/>
              </a:solidFill>
            </a:rPr>
            <a:t>je varuhinja Pogodb,</a:t>
          </a:r>
          <a:endParaRPr lang="en-IE" sz="1700" dirty="0">
            <a:solidFill>
              <a:schemeClr val="tx1"/>
            </a:solidFill>
          </a:endParaRPr>
        </a:p>
      </dgm:t>
    </dgm:pt>
    <dgm:pt modelId="{1EA079AD-8215-476A-8132-481C8F9E8FFA}" type="parTrans" cxnId="{3175A66E-A96C-4E26-9948-292E8C9C6EA4}">
      <dgm:prSet/>
      <dgm:spPr/>
      <dgm:t>
        <a:bodyPr/>
        <a:lstStyle/>
        <a:p>
          <a:endParaRPr lang="en-US"/>
        </a:p>
      </dgm:t>
    </dgm:pt>
    <dgm:pt modelId="{904D0C7D-0372-4A21-A4B1-090B49ED04DB}" type="sibTrans" cxnId="{3175A66E-A96C-4E26-9948-292E8C9C6EA4}">
      <dgm:prSet/>
      <dgm:spPr/>
      <dgm:t>
        <a:bodyPr/>
        <a:lstStyle/>
        <a:p>
          <a:endParaRPr lang="en-US"/>
        </a:p>
      </dgm:t>
    </dgm:pt>
    <dgm:pt modelId="{2C40F097-DF72-4D59-B5E3-90D2DF227EB2}">
      <dgm:prSet custT="1"/>
      <dgm:spPr>
        <a:solidFill>
          <a:srgbClr val="FFC000"/>
        </a:solidFill>
      </dgm:spPr>
      <dgm:t>
        <a:bodyPr/>
        <a:lstStyle/>
        <a:p>
          <a:pPr rtl="0"/>
          <a:r>
            <a:rPr lang="en-US" sz="1700" dirty="0" err="1">
              <a:solidFill>
                <a:schemeClr val="tx1"/>
              </a:solidFill>
            </a:rPr>
            <a:t>sedež</a:t>
          </a:r>
          <a:r>
            <a:rPr lang="en-US" sz="1700" dirty="0">
              <a:solidFill>
                <a:schemeClr val="tx1"/>
              </a:solidFill>
            </a:rPr>
            <a:t> </a:t>
          </a:r>
          <a:r>
            <a:rPr lang="en-US" sz="1700" dirty="0" err="1">
              <a:solidFill>
                <a:schemeClr val="tx1"/>
              </a:solidFill>
            </a:rPr>
            <a:t>ima</a:t>
          </a:r>
          <a:r>
            <a:rPr lang="en-US" sz="1700" dirty="0">
              <a:solidFill>
                <a:schemeClr val="tx1"/>
              </a:solidFill>
            </a:rPr>
            <a:t> v </a:t>
          </a:r>
          <a:r>
            <a:rPr lang="en-US" sz="1700" dirty="0" err="1">
              <a:solidFill>
                <a:schemeClr val="tx1"/>
              </a:solidFill>
            </a:rPr>
            <a:t>Bruslju</a:t>
          </a:r>
          <a:r>
            <a:rPr lang="en-US" sz="1700" dirty="0">
              <a:solidFill>
                <a:schemeClr val="tx1"/>
              </a:solidFill>
            </a:rPr>
            <a:t> in </a:t>
          </a:r>
          <a:r>
            <a:rPr lang="en-US" sz="1700" dirty="0" err="1">
              <a:solidFill>
                <a:schemeClr val="tx1"/>
              </a:solidFill>
            </a:rPr>
            <a:t>Luxembourgu</a:t>
          </a:r>
          <a:r>
            <a:rPr lang="en-US" sz="1700" dirty="0">
              <a:solidFill>
                <a:schemeClr val="tx1"/>
              </a:solidFill>
            </a:rPr>
            <a:t>.</a:t>
          </a:r>
          <a:endParaRPr lang="en-IE" sz="1700" dirty="0">
            <a:solidFill>
              <a:schemeClr val="tx1"/>
            </a:solidFill>
          </a:endParaRPr>
        </a:p>
      </dgm:t>
    </dgm:pt>
    <dgm:pt modelId="{3758BB80-540D-45FF-9B8E-86F2080E582B}" type="parTrans" cxnId="{44BEDEEC-EC19-4868-83B0-7E4E656232DC}">
      <dgm:prSet/>
      <dgm:spPr/>
      <dgm:t>
        <a:bodyPr/>
        <a:lstStyle/>
        <a:p>
          <a:endParaRPr lang="en-US"/>
        </a:p>
      </dgm:t>
    </dgm:pt>
    <dgm:pt modelId="{F171CE5F-3DA0-426D-BA0E-8F1CDC221D88}" type="sibTrans" cxnId="{44BEDEEC-EC19-4868-83B0-7E4E656232DC}">
      <dgm:prSet/>
      <dgm:spPr/>
      <dgm:t>
        <a:bodyPr/>
        <a:lstStyle/>
        <a:p>
          <a:endParaRPr lang="en-US"/>
        </a:p>
      </dgm:t>
    </dgm:pt>
    <dgm:pt modelId="{8E7C3E28-BEE1-4CB0-8345-590542A53B4B}" type="pres">
      <dgm:prSet presAssocID="{4FA97B75-6A57-4D33-ABC3-B9B3C28BD963}" presName="linear" presStyleCnt="0">
        <dgm:presLayoutVars>
          <dgm:animLvl val="lvl"/>
          <dgm:resizeHandles val="exact"/>
        </dgm:presLayoutVars>
      </dgm:prSet>
      <dgm:spPr/>
    </dgm:pt>
    <dgm:pt modelId="{40CF2307-406E-4677-8693-5E4A914BB902}" type="pres">
      <dgm:prSet presAssocID="{E0EB82B8-9475-4AED-AF44-FB5C3F7887F7}" presName="parentText" presStyleLbl="node1" presStyleIdx="0" presStyleCnt="7">
        <dgm:presLayoutVars>
          <dgm:chMax val="0"/>
          <dgm:bulletEnabled val="1"/>
        </dgm:presLayoutVars>
      </dgm:prSet>
      <dgm:spPr/>
    </dgm:pt>
    <dgm:pt modelId="{F08BD79C-1BA6-442B-B98D-85DD6561CADB}" type="pres">
      <dgm:prSet presAssocID="{74558F61-CE4A-447F-8A5D-8417832E7526}" presName="spacer" presStyleCnt="0"/>
      <dgm:spPr/>
    </dgm:pt>
    <dgm:pt modelId="{08F48461-68D3-4A76-AAB9-A6AAE6BA7FA1}" type="pres">
      <dgm:prSet presAssocID="{C1EECBD9-E0D8-45C2-8F98-D08BBBAFD5A1}" presName="parentText" presStyleLbl="node1" presStyleIdx="1" presStyleCnt="7">
        <dgm:presLayoutVars>
          <dgm:chMax val="0"/>
          <dgm:bulletEnabled val="1"/>
        </dgm:presLayoutVars>
      </dgm:prSet>
      <dgm:spPr/>
    </dgm:pt>
    <dgm:pt modelId="{30F19053-1996-4E5E-9A0D-FB6C964D8DC4}" type="pres">
      <dgm:prSet presAssocID="{ED228303-0972-4BF8-9E3D-7847263463DE}" presName="spacer" presStyleCnt="0"/>
      <dgm:spPr/>
    </dgm:pt>
    <dgm:pt modelId="{346E50CA-F6B7-41F2-8D8A-4D6332E5C97D}" type="pres">
      <dgm:prSet presAssocID="{2C42F82F-59D6-4808-9E0F-A240A700DA6B}" presName="parentText" presStyleLbl="node1" presStyleIdx="2" presStyleCnt="7">
        <dgm:presLayoutVars>
          <dgm:chMax val="0"/>
          <dgm:bulletEnabled val="1"/>
        </dgm:presLayoutVars>
      </dgm:prSet>
      <dgm:spPr/>
    </dgm:pt>
    <dgm:pt modelId="{9843DDEB-6F86-49BD-87C1-D9D86C48B80B}" type="pres">
      <dgm:prSet presAssocID="{D8E85A51-3B3E-4483-9ADD-056D85BF1031}" presName="spacer" presStyleCnt="0"/>
      <dgm:spPr/>
    </dgm:pt>
    <dgm:pt modelId="{D37E5F20-5237-4726-B7B8-CA56F9306539}" type="pres">
      <dgm:prSet presAssocID="{772570FC-73D3-456C-B0DC-D86B5B71086E}" presName="parentText" presStyleLbl="node1" presStyleIdx="3" presStyleCnt="7">
        <dgm:presLayoutVars>
          <dgm:chMax val="0"/>
          <dgm:bulletEnabled val="1"/>
        </dgm:presLayoutVars>
      </dgm:prSet>
      <dgm:spPr/>
    </dgm:pt>
    <dgm:pt modelId="{ACC6C353-4BAD-46FB-A719-69B950549280}" type="pres">
      <dgm:prSet presAssocID="{CE6D9607-312E-48FE-B7EF-A62ECBEEAEF8}" presName="spacer" presStyleCnt="0"/>
      <dgm:spPr/>
    </dgm:pt>
    <dgm:pt modelId="{5F4BB77E-160B-4FD3-9D8A-5F48DEBD3967}" type="pres">
      <dgm:prSet presAssocID="{B8912B1B-6380-4D71-92B6-698FA14E6CF1}" presName="parentText" presStyleLbl="node1" presStyleIdx="4" presStyleCnt="7">
        <dgm:presLayoutVars>
          <dgm:chMax val="0"/>
          <dgm:bulletEnabled val="1"/>
        </dgm:presLayoutVars>
      </dgm:prSet>
      <dgm:spPr/>
    </dgm:pt>
    <dgm:pt modelId="{DDAD2B69-33C2-47B1-AFFE-441050819C20}" type="pres">
      <dgm:prSet presAssocID="{A3DAE11E-C8B9-4D1A-8BD0-CEECE1C3BCC6}" presName="spacer" presStyleCnt="0"/>
      <dgm:spPr/>
    </dgm:pt>
    <dgm:pt modelId="{EF5BC60A-1813-445C-97E0-C76B6CBACB4C}" type="pres">
      <dgm:prSet presAssocID="{EEF750D7-BAFF-4755-B645-2048F6C9B9D6}" presName="parentText" presStyleLbl="node1" presStyleIdx="5" presStyleCnt="7">
        <dgm:presLayoutVars>
          <dgm:chMax val="0"/>
          <dgm:bulletEnabled val="1"/>
        </dgm:presLayoutVars>
      </dgm:prSet>
      <dgm:spPr/>
    </dgm:pt>
    <dgm:pt modelId="{161340BF-70DB-4471-A7AF-22C485B7D648}" type="pres">
      <dgm:prSet presAssocID="{904D0C7D-0372-4A21-A4B1-090B49ED04DB}" presName="spacer" presStyleCnt="0"/>
      <dgm:spPr/>
    </dgm:pt>
    <dgm:pt modelId="{8BFCEDFB-DD43-4B25-BA9B-809ED4B7C8C6}" type="pres">
      <dgm:prSet presAssocID="{2C40F097-DF72-4D59-B5E3-90D2DF227EB2}" presName="parentText" presStyleLbl="node1" presStyleIdx="6" presStyleCnt="7">
        <dgm:presLayoutVars>
          <dgm:chMax val="0"/>
          <dgm:bulletEnabled val="1"/>
        </dgm:presLayoutVars>
      </dgm:prSet>
      <dgm:spPr/>
    </dgm:pt>
  </dgm:ptLst>
  <dgm:cxnLst>
    <dgm:cxn modelId="{C41D3005-2217-4688-9780-E9B8A51967CC}" srcId="{4FA97B75-6A57-4D33-ABC3-B9B3C28BD963}" destId="{E0EB82B8-9475-4AED-AF44-FB5C3F7887F7}" srcOrd="0" destOrd="0" parTransId="{73E6874D-F9F3-4E82-B140-6507E6C0C650}" sibTransId="{74558F61-CE4A-447F-8A5D-8417832E7526}"/>
    <dgm:cxn modelId="{EFA7632A-8A4B-42C2-BF44-486C0F126021}" type="presOf" srcId="{E0EB82B8-9475-4AED-AF44-FB5C3F7887F7}" destId="{40CF2307-406E-4677-8693-5E4A914BB902}" srcOrd="0" destOrd="0" presId="urn:microsoft.com/office/officeart/2005/8/layout/vList2"/>
    <dgm:cxn modelId="{92967141-126C-4475-93CF-289791780FA3}" type="presOf" srcId="{EEF750D7-BAFF-4755-B645-2048F6C9B9D6}" destId="{EF5BC60A-1813-445C-97E0-C76B6CBACB4C}" srcOrd="0" destOrd="0" presId="urn:microsoft.com/office/officeart/2005/8/layout/vList2"/>
    <dgm:cxn modelId="{3175A66E-A96C-4E26-9948-292E8C9C6EA4}" srcId="{4FA97B75-6A57-4D33-ABC3-B9B3C28BD963}" destId="{EEF750D7-BAFF-4755-B645-2048F6C9B9D6}" srcOrd="5" destOrd="0" parTransId="{1EA079AD-8215-476A-8132-481C8F9E8FFA}" sibTransId="{904D0C7D-0372-4A21-A4B1-090B49ED04DB}"/>
    <dgm:cxn modelId="{42AC4955-4243-4CA2-A7FB-3CF133BDBFA3}" type="presOf" srcId="{2C42F82F-59D6-4808-9E0F-A240A700DA6B}" destId="{346E50CA-F6B7-41F2-8D8A-4D6332E5C97D}" srcOrd="0" destOrd="0" presId="urn:microsoft.com/office/officeart/2005/8/layout/vList2"/>
    <dgm:cxn modelId="{38EDC957-1FC5-4003-BDEF-D20FE8FF71C7}" srcId="{4FA97B75-6A57-4D33-ABC3-B9B3C28BD963}" destId="{2C42F82F-59D6-4808-9E0F-A240A700DA6B}" srcOrd="2" destOrd="0" parTransId="{69BD4A42-6B9F-4EC2-A901-5AA5A906A92D}" sibTransId="{D8E85A51-3B3E-4483-9ADD-056D85BF1031}"/>
    <dgm:cxn modelId="{75AB2387-86C9-4933-8430-53A1C0D64D40}" type="presOf" srcId="{C1EECBD9-E0D8-45C2-8F98-D08BBBAFD5A1}" destId="{08F48461-68D3-4A76-AAB9-A6AAE6BA7FA1}" srcOrd="0" destOrd="0" presId="urn:microsoft.com/office/officeart/2005/8/layout/vList2"/>
    <dgm:cxn modelId="{DEF24290-AE15-4B71-8245-433125829F08}" type="presOf" srcId="{B8912B1B-6380-4D71-92B6-698FA14E6CF1}" destId="{5F4BB77E-160B-4FD3-9D8A-5F48DEBD3967}" srcOrd="0" destOrd="0" presId="urn:microsoft.com/office/officeart/2005/8/layout/vList2"/>
    <dgm:cxn modelId="{7BD06695-8A7B-4F57-8277-7DA12432977C}" srcId="{4FA97B75-6A57-4D33-ABC3-B9B3C28BD963}" destId="{C1EECBD9-E0D8-45C2-8F98-D08BBBAFD5A1}" srcOrd="1" destOrd="0" parTransId="{4CB06FC3-8138-4CCC-99EE-6760A5421340}" sibTransId="{ED228303-0972-4BF8-9E3D-7847263463DE}"/>
    <dgm:cxn modelId="{4BDDB699-81B3-4853-80C4-74185E0D8C07}" type="presOf" srcId="{4FA97B75-6A57-4D33-ABC3-B9B3C28BD963}" destId="{8E7C3E28-BEE1-4CB0-8345-590542A53B4B}" srcOrd="0" destOrd="0" presId="urn:microsoft.com/office/officeart/2005/8/layout/vList2"/>
    <dgm:cxn modelId="{5AA77FAD-1E53-4CF4-9E64-2352CDA8B9B9}" srcId="{4FA97B75-6A57-4D33-ABC3-B9B3C28BD963}" destId="{B8912B1B-6380-4D71-92B6-698FA14E6CF1}" srcOrd="4" destOrd="0" parTransId="{49DFD30F-A579-4BCE-AE62-577B4DE8765C}" sibTransId="{A3DAE11E-C8B9-4D1A-8BD0-CEECE1C3BCC6}"/>
    <dgm:cxn modelId="{C797FECF-C27F-4B82-8DA3-19DF0E3BC8FE}" type="presOf" srcId="{772570FC-73D3-456C-B0DC-D86B5B71086E}" destId="{D37E5F20-5237-4726-B7B8-CA56F9306539}" srcOrd="0" destOrd="0" presId="urn:microsoft.com/office/officeart/2005/8/layout/vList2"/>
    <dgm:cxn modelId="{E229D1D6-B246-4D15-9950-FECE2A4CD865}" srcId="{4FA97B75-6A57-4D33-ABC3-B9B3C28BD963}" destId="{772570FC-73D3-456C-B0DC-D86B5B71086E}" srcOrd="3" destOrd="0" parTransId="{CE27BA19-5028-4005-871B-2A66CC8463BD}" sibTransId="{CE6D9607-312E-48FE-B7EF-A62ECBEEAEF8}"/>
    <dgm:cxn modelId="{44BEDEEC-EC19-4868-83B0-7E4E656232DC}" srcId="{4FA97B75-6A57-4D33-ABC3-B9B3C28BD963}" destId="{2C40F097-DF72-4D59-B5E3-90D2DF227EB2}" srcOrd="6" destOrd="0" parTransId="{3758BB80-540D-45FF-9B8E-86F2080E582B}" sibTransId="{F171CE5F-3DA0-426D-BA0E-8F1CDC221D88}"/>
    <dgm:cxn modelId="{7D23DEED-C807-4B83-AA94-5CC0CFE3B895}" type="presOf" srcId="{2C40F097-DF72-4D59-B5E3-90D2DF227EB2}" destId="{8BFCEDFB-DD43-4B25-BA9B-809ED4B7C8C6}" srcOrd="0" destOrd="0" presId="urn:microsoft.com/office/officeart/2005/8/layout/vList2"/>
    <dgm:cxn modelId="{42957A97-51F7-4C6C-A549-92BAF341410C}" type="presParOf" srcId="{8E7C3E28-BEE1-4CB0-8345-590542A53B4B}" destId="{40CF2307-406E-4677-8693-5E4A914BB902}" srcOrd="0" destOrd="0" presId="urn:microsoft.com/office/officeart/2005/8/layout/vList2"/>
    <dgm:cxn modelId="{91F7373A-D9E0-46ED-94F3-95733C5E79CE}" type="presParOf" srcId="{8E7C3E28-BEE1-4CB0-8345-590542A53B4B}" destId="{F08BD79C-1BA6-442B-B98D-85DD6561CADB}" srcOrd="1" destOrd="0" presId="urn:microsoft.com/office/officeart/2005/8/layout/vList2"/>
    <dgm:cxn modelId="{78744AB6-BD58-4928-9D6C-51E599290AEB}" type="presParOf" srcId="{8E7C3E28-BEE1-4CB0-8345-590542A53B4B}" destId="{08F48461-68D3-4A76-AAB9-A6AAE6BA7FA1}" srcOrd="2" destOrd="0" presId="urn:microsoft.com/office/officeart/2005/8/layout/vList2"/>
    <dgm:cxn modelId="{D71BB5FE-7D8C-4AAF-9B6B-B42E7E9162FD}" type="presParOf" srcId="{8E7C3E28-BEE1-4CB0-8345-590542A53B4B}" destId="{30F19053-1996-4E5E-9A0D-FB6C964D8DC4}" srcOrd="3" destOrd="0" presId="urn:microsoft.com/office/officeart/2005/8/layout/vList2"/>
    <dgm:cxn modelId="{58B10B41-6624-4CD9-8B4B-B738921ABE5C}" type="presParOf" srcId="{8E7C3E28-BEE1-4CB0-8345-590542A53B4B}" destId="{346E50CA-F6B7-41F2-8D8A-4D6332E5C97D}" srcOrd="4" destOrd="0" presId="urn:microsoft.com/office/officeart/2005/8/layout/vList2"/>
    <dgm:cxn modelId="{3883CEE4-0657-4B7C-AB82-C1E2DFBFDEBE}" type="presParOf" srcId="{8E7C3E28-BEE1-4CB0-8345-590542A53B4B}" destId="{9843DDEB-6F86-49BD-87C1-D9D86C48B80B}" srcOrd="5" destOrd="0" presId="urn:microsoft.com/office/officeart/2005/8/layout/vList2"/>
    <dgm:cxn modelId="{EBEC8B62-E3B1-45C9-8569-4B8B58774D16}" type="presParOf" srcId="{8E7C3E28-BEE1-4CB0-8345-590542A53B4B}" destId="{D37E5F20-5237-4726-B7B8-CA56F9306539}" srcOrd="6" destOrd="0" presId="urn:microsoft.com/office/officeart/2005/8/layout/vList2"/>
    <dgm:cxn modelId="{28C1D831-C14F-441F-9848-FC7B81240B01}" type="presParOf" srcId="{8E7C3E28-BEE1-4CB0-8345-590542A53B4B}" destId="{ACC6C353-4BAD-46FB-A719-69B950549280}" srcOrd="7" destOrd="0" presId="urn:microsoft.com/office/officeart/2005/8/layout/vList2"/>
    <dgm:cxn modelId="{635C7F48-1932-42A6-82AB-8900A40219EB}" type="presParOf" srcId="{8E7C3E28-BEE1-4CB0-8345-590542A53B4B}" destId="{5F4BB77E-160B-4FD3-9D8A-5F48DEBD3967}" srcOrd="8" destOrd="0" presId="urn:microsoft.com/office/officeart/2005/8/layout/vList2"/>
    <dgm:cxn modelId="{8E81A5A8-9101-4332-A089-9D5935362AE7}" type="presParOf" srcId="{8E7C3E28-BEE1-4CB0-8345-590542A53B4B}" destId="{DDAD2B69-33C2-47B1-AFFE-441050819C20}" srcOrd="9" destOrd="0" presId="urn:microsoft.com/office/officeart/2005/8/layout/vList2"/>
    <dgm:cxn modelId="{1F9CE45B-7831-486B-85C0-3C6DEC7B96DF}" type="presParOf" srcId="{8E7C3E28-BEE1-4CB0-8345-590542A53B4B}" destId="{EF5BC60A-1813-445C-97E0-C76B6CBACB4C}" srcOrd="10" destOrd="0" presId="urn:microsoft.com/office/officeart/2005/8/layout/vList2"/>
    <dgm:cxn modelId="{4E859EED-32A8-45ED-8483-D7B96C0A2F01}" type="presParOf" srcId="{8E7C3E28-BEE1-4CB0-8345-590542A53B4B}" destId="{161340BF-70DB-4471-A7AF-22C485B7D648}" srcOrd="11" destOrd="0" presId="urn:microsoft.com/office/officeart/2005/8/layout/vList2"/>
    <dgm:cxn modelId="{61CA4869-60CC-454B-A39D-6F39F59B8789}" type="presParOf" srcId="{8E7C3E28-BEE1-4CB0-8345-590542A53B4B}" destId="{8BFCEDFB-DD43-4B25-BA9B-809ED4B7C8C6}" srcOrd="1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C371A80-066E-4843-AF1B-C8AA93CAC5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566C016-8BE2-4B07-9D00-E9E978582DB6}">
      <dgm:prSet custT="1"/>
      <dgm:spPr>
        <a:solidFill>
          <a:srgbClr val="FFC000"/>
        </a:solidFill>
      </dgm:spPr>
      <dgm:t>
        <a:bodyPr/>
        <a:lstStyle/>
        <a:p>
          <a:pPr rtl="0"/>
          <a:r>
            <a:rPr lang="en-US" sz="1700" b="0">
              <a:solidFill>
                <a:schemeClr val="tx1"/>
              </a:solidFill>
            </a:rPr>
            <a:t>spremlja zakone EU,</a:t>
          </a:r>
          <a:endParaRPr lang="en-IE" sz="1700" b="0" dirty="0">
            <a:solidFill>
              <a:schemeClr val="tx1"/>
            </a:solidFill>
          </a:endParaRPr>
        </a:p>
      </dgm:t>
    </dgm:pt>
    <dgm:pt modelId="{CEB153D9-84BF-4FE4-BFD0-0DCEFE279849}" type="parTrans" cxnId="{D00C5DFC-868D-476E-A6CD-DC9B99811799}">
      <dgm:prSet/>
      <dgm:spPr/>
      <dgm:t>
        <a:bodyPr/>
        <a:lstStyle/>
        <a:p>
          <a:endParaRPr lang="en-US"/>
        </a:p>
      </dgm:t>
    </dgm:pt>
    <dgm:pt modelId="{0CA7EC95-3DFA-473E-9905-67BADABC9725}" type="sibTrans" cxnId="{D00C5DFC-868D-476E-A6CD-DC9B99811799}">
      <dgm:prSet/>
      <dgm:spPr/>
      <dgm:t>
        <a:bodyPr/>
        <a:lstStyle/>
        <a:p>
          <a:endParaRPr lang="en-US"/>
        </a:p>
      </dgm:t>
    </dgm:pt>
    <dgm:pt modelId="{5BD8E56F-5C39-4E10-B8E3-516EB86E6DDF}">
      <dgm:prSet custT="1"/>
      <dgm:spPr>
        <a:solidFill>
          <a:srgbClr val="FFC000"/>
        </a:solidFill>
      </dgm:spPr>
      <dgm:t>
        <a:bodyPr/>
        <a:lstStyle/>
        <a:p>
          <a:pPr rtl="0"/>
          <a:r>
            <a:rPr lang="pt-BR" sz="1700" b="0">
              <a:solidFill>
                <a:schemeClr val="tx1"/>
              </a:solidFill>
            </a:rPr>
            <a:t>zagotavlja, da države EU spoštujejo zakone EU,</a:t>
          </a:r>
          <a:endParaRPr lang="en-IE" sz="1700" b="0" dirty="0">
            <a:solidFill>
              <a:schemeClr val="tx1"/>
            </a:solidFill>
          </a:endParaRPr>
        </a:p>
      </dgm:t>
    </dgm:pt>
    <dgm:pt modelId="{280F0626-E7EE-4237-A59A-582748007B35}" type="parTrans" cxnId="{A15B52E4-9F02-4EEE-AB84-F30514E6955F}">
      <dgm:prSet/>
      <dgm:spPr/>
      <dgm:t>
        <a:bodyPr/>
        <a:lstStyle/>
        <a:p>
          <a:endParaRPr lang="en-US"/>
        </a:p>
      </dgm:t>
    </dgm:pt>
    <dgm:pt modelId="{9B1EBC72-491F-4FC5-8BAD-211725590169}" type="sibTrans" cxnId="{A15B52E4-9F02-4EEE-AB84-F30514E6955F}">
      <dgm:prSet/>
      <dgm:spPr/>
      <dgm:t>
        <a:bodyPr/>
        <a:lstStyle/>
        <a:p>
          <a:endParaRPr lang="en-US"/>
        </a:p>
      </dgm:t>
    </dgm:pt>
    <dgm:pt modelId="{5212F4F7-7584-41C8-92C4-28213919EC04}">
      <dgm:prSet custT="1"/>
      <dgm:spPr>
        <a:solidFill>
          <a:srgbClr val="FFC000"/>
        </a:solidFill>
      </dgm:spPr>
      <dgm:t>
        <a:bodyPr/>
        <a:lstStyle/>
        <a:p>
          <a:pPr rtl="0"/>
          <a:r>
            <a:rPr lang="en-US" sz="1700" b="0">
              <a:solidFill>
                <a:schemeClr val="tx1"/>
              </a:solidFill>
            </a:rPr>
            <a:t>svetuje nacionalnim sodiščem pri razlagi teh zakonov,</a:t>
          </a:r>
          <a:endParaRPr lang="en-IE" sz="1700" b="0" dirty="0">
            <a:solidFill>
              <a:schemeClr val="tx1"/>
            </a:solidFill>
          </a:endParaRPr>
        </a:p>
      </dgm:t>
    </dgm:pt>
    <dgm:pt modelId="{54618C3E-D594-4507-9BB7-B3C646D2F683}" type="parTrans" cxnId="{028EFBE1-826D-4D3A-A81D-734A44355C75}">
      <dgm:prSet/>
      <dgm:spPr/>
      <dgm:t>
        <a:bodyPr/>
        <a:lstStyle/>
        <a:p>
          <a:endParaRPr lang="en-US"/>
        </a:p>
      </dgm:t>
    </dgm:pt>
    <dgm:pt modelId="{049659BF-29D9-4C70-A737-2B6D9B0DCEFC}" type="sibTrans" cxnId="{028EFBE1-826D-4D3A-A81D-734A44355C75}">
      <dgm:prSet/>
      <dgm:spPr/>
      <dgm:t>
        <a:bodyPr/>
        <a:lstStyle/>
        <a:p>
          <a:endParaRPr lang="en-US"/>
        </a:p>
      </dgm:t>
    </dgm:pt>
    <dgm:pt modelId="{49E0804C-1A36-4D6B-82F3-0B1F63B5E682}">
      <dgm:prSet custT="1"/>
      <dgm:spPr>
        <a:solidFill>
          <a:srgbClr val="FFC000"/>
        </a:solidFill>
      </dgm:spPr>
      <dgm:t>
        <a:bodyPr/>
        <a:lstStyle/>
        <a:p>
          <a:pPr rtl="0"/>
          <a:r>
            <a:rPr lang="en-US" sz="1700" b="0">
              <a:solidFill>
                <a:schemeClr val="tx1"/>
              </a:solidFill>
            </a:rPr>
            <a:t>državam nalaga kazni, če ne spoštujejo zakonov EU,</a:t>
          </a:r>
          <a:endParaRPr lang="en-IE" sz="1700" b="0" dirty="0">
            <a:solidFill>
              <a:schemeClr val="tx1"/>
            </a:solidFill>
          </a:endParaRPr>
        </a:p>
      </dgm:t>
    </dgm:pt>
    <dgm:pt modelId="{60529F6C-C3F9-428A-B60A-95082C0F7D4F}" type="parTrans" cxnId="{E24BF225-49D0-48AE-8730-E5645933325D}">
      <dgm:prSet/>
      <dgm:spPr/>
      <dgm:t>
        <a:bodyPr/>
        <a:lstStyle/>
        <a:p>
          <a:endParaRPr lang="en-US"/>
        </a:p>
      </dgm:t>
    </dgm:pt>
    <dgm:pt modelId="{7F9E07F5-2C86-4E64-A83B-89BCC4371EC3}" type="sibTrans" cxnId="{E24BF225-49D0-48AE-8730-E5645933325D}">
      <dgm:prSet/>
      <dgm:spPr/>
      <dgm:t>
        <a:bodyPr/>
        <a:lstStyle/>
        <a:p>
          <a:endParaRPr lang="en-US"/>
        </a:p>
      </dgm:t>
    </dgm:pt>
    <dgm:pt modelId="{5DFD3A8D-9EBC-4E59-83DE-D999C03A28F2}">
      <dgm:prSet custT="1"/>
      <dgm:spPr>
        <a:solidFill>
          <a:srgbClr val="FFC000"/>
        </a:solidFill>
      </dgm:spPr>
      <dgm:t>
        <a:bodyPr/>
        <a:lstStyle/>
        <a:p>
          <a:pPr rtl="0"/>
          <a:r>
            <a:rPr lang="en-US" sz="1700" b="0">
              <a:solidFill>
                <a:schemeClr val="tx1"/>
              </a:solidFill>
            </a:rPr>
            <a:t>preverja, ali zakoni spoštujejo temeljne pravice (npr. svobodo govora in svobodo tiska),</a:t>
          </a:r>
          <a:endParaRPr lang="en-IE" sz="1700" b="0" dirty="0">
            <a:solidFill>
              <a:schemeClr val="tx1"/>
            </a:solidFill>
          </a:endParaRPr>
        </a:p>
      </dgm:t>
    </dgm:pt>
    <dgm:pt modelId="{80B427B3-3F4A-487F-842A-6D5EA6210E88}" type="parTrans" cxnId="{AA72311D-2FD0-4A7C-AD1B-AD57BDC3F68B}">
      <dgm:prSet/>
      <dgm:spPr/>
      <dgm:t>
        <a:bodyPr/>
        <a:lstStyle/>
        <a:p>
          <a:endParaRPr lang="en-US"/>
        </a:p>
      </dgm:t>
    </dgm:pt>
    <dgm:pt modelId="{CDDDFC15-7877-42E4-B335-F39052B60177}" type="sibTrans" cxnId="{AA72311D-2FD0-4A7C-AD1B-AD57BDC3F68B}">
      <dgm:prSet/>
      <dgm:spPr/>
      <dgm:t>
        <a:bodyPr/>
        <a:lstStyle/>
        <a:p>
          <a:endParaRPr lang="en-US"/>
        </a:p>
      </dgm:t>
    </dgm:pt>
    <dgm:pt modelId="{6CDDDF61-8513-4011-927D-E59177B490B6}">
      <dgm:prSet custT="1"/>
      <dgm:spPr>
        <a:solidFill>
          <a:srgbClr val="FFC000"/>
        </a:solidFill>
      </dgm:spPr>
      <dgm:t>
        <a:bodyPr/>
        <a:lstStyle/>
        <a:p>
          <a:pPr rtl="0"/>
          <a:r>
            <a:rPr lang="en-US" sz="1700" b="0">
              <a:solidFill>
                <a:schemeClr val="tx1"/>
              </a:solidFill>
            </a:rPr>
            <a:t>sestavlja ga po en sodnik oziroma sodnica iz vsake države EU,</a:t>
          </a:r>
          <a:endParaRPr lang="en-IE" sz="1700" b="0" dirty="0">
            <a:solidFill>
              <a:schemeClr val="tx1"/>
            </a:solidFill>
          </a:endParaRPr>
        </a:p>
      </dgm:t>
    </dgm:pt>
    <dgm:pt modelId="{77C8B466-453B-4BE8-8DEC-3744D8DEC179}" type="parTrans" cxnId="{926B413D-7E4A-4DB9-9203-BA5ACF085E83}">
      <dgm:prSet/>
      <dgm:spPr/>
      <dgm:t>
        <a:bodyPr/>
        <a:lstStyle/>
        <a:p>
          <a:endParaRPr lang="en-US"/>
        </a:p>
      </dgm:t>
    </dgm:pt>
    <dgm:pt modelId="{3E084E4C-99B7-402A-8108-A1E4DD698853}" type="sibTrans" cxnId="{926B413D-7E4A-4DB9-9203-BA5ACF085E83}">
      <dgm:prSet/>
      <dgm:spPr/>
      <dgm:t>
        <a:bodyPr/>
        <a:lstStyle/>
        <a:p>
          <a:endParaRPr lang="en-US"/>
        </a:p>
      </dgm:t>
    </dgm:pt>
    <dgm:pt modelId="{64DE1F46-588D-44F7-B665-F76C2C2730A9}">
      <dgm:prSet custT="1"/>
      <dgm:spPr>
        <a:solidFill>
          <a:srgbClr val="FFC000"/>
        </a:solidFill>
      </dgm:spPr>
      <dgm:t>
        <a:bodyPr/>
        <a:lstStyle/>
        <a:p>
          <a:pPr rtl="0"/>
          <a:r>
            <a:rPr lang="en-US" sz="1700" b="0" dirty="0" err="1">
              <a:solidFill>
                <a:schemeClr val="tx1"/>
              </a:solidFill>
            </a:rPr>
            <a:t>sedež</a:t>
          </a:r>
          <a:r>
            <a:rPr lang="en-US" sz="1700" b="0" dirty="0">
              <a:solidFill>
                <a:schemeClr val="tx1"/>
              </a:solidFill>
            </a:rPr>
            <a:t> </a:t>
          </a:r>
          <a:r>
            <a:rPr lang="en-US" sz="1700" b="0" dirty="0" err="1">
              <a:solidFill>
                <a:schemeClr val="tx1"/>
              </a:solidFill>
            </a:rPr>
            <a:t>ima</a:t>
          </a:r>
          <a:r>
            <a:rPr lang="en-US" sz="1700" b="0" dirty="0">
              <a:solidFill>
                <a:schemeClr val="tx1"/>
              </a:solidFill>
            </a:rPr>
            <a:t> v </a:t>
          </a:r>
          <a:r>
            <a:rPr lang="en-US" sz="1700" b="0" dirty="0" err="1">
              <a:solidFill>
                <a:schemeClr val="tx1"/>
              </a:solidFill>
            </a:rPr>
            <a:t>Luxembourgu</a:t>
          </a:r>
          <a:r>
            <a:rPr lang="en-US" sz="1700" b="0" dirty="0">
              <a:solidFill>
                <a:schemeClr val="tx1"/>
              </a:solidFill>
            </a:rPr>
            <a:t>.</a:t>
          </a:r>
          <a:endParaRPr lang="en-IE" sz="1700" b="0" dirty="0">
            <a:solidFill>
              <a:schemeClr val="tx1"/>
            </a:solidFill>
          </a:endParaRPr>
        </a:p>
      </dgm:t>
    </dgm:pt>
    <dgm:pt modelId="{746A7439-E37A-48EC-8D83-E9F99E213D96}" type="parTrans" cxnId="{1C4436C7-262A-403C-9115-9B3696070CB2}">
      <dgm:prSet/>
      <dgm:spPr/>
      <dgm:t>
        <a:bodyPr/>
        <a:lstStyle/>
        <a:p>
          <a:endParaRPr lang="en-US"/>
        </a:p>
      </dgm:t>
    </dgm:pt>
    <dgm:pt modelId="{3A8006CB-5C07-4931-B066-25BDF306C105}" type="sibTrans" cxnId="{1C4436C7-262A-403C-9115-9B3696070CB2}">
      <dgm:prSet/>
      <dgm:spPr/>
      <dgm:t>
        <a:bodyPr/>
        <a:lstStyle/>
        <a:p>
          <a:endParaRPr lang="en-US"/>
        </a:p>
      </dgm:t>
    </dgm:pt>
    <dgm:pt modelId="{CB99B53D-8396-43BA-932C-0C49160AE2D1}" type="pres">
      <dgm:prSet presAssocID="{1C371A80-066E-4843-AF1B-C8AA93CAC5C4}" presName="linear" presStyleCnt="0">
        <dgm:presLayoutVars>
          <dgm:animLvl val="lvl"/>
          <dgm:resizeHandles val="exact"/>
        </dgm:presLayoutVars>
      </dgm:prSet>
      <dgm:spPr/>
    </dgm:pt>
    <dgm:pt modelId="{9A4DE28F-17B5-4205-BFFB-0EBCA8C5D8BA}" type="pres">
      <dgm:prSet presAssocID="{9566C016-8BE2-4B07-9D00-E9E978582DB6}" presName="parentText" presStyleLbl="node1" presStyleIdx="0" presStyleCnt="7">
        <dgm:presLayoutVars>
          <dgm:chMax val="0"/>
          <dgm:bulletEnabled val="1"/>
        </dgm:presLayoutVars>
      </dgm:prSet>
      <dgm:spPr/>
    </dgm:pt>
    <dgm:pt modelId="{519713E7-E915-4BDD-B649-79BF6584D5BD}" type="pres">
      <dgm:prSet presAssocID="{0CA7EC95-3DFA-473E-9905-67BADABC9725}" presName="spacer" presStyleCnt="0"/>
      <dgm:spPr/>
    </dgm:pt>
    <dgm:pt modelId="{76251A12-CCF7-4C47-8263-EFA408C3CF50}" type="pres">
      <dgm:prSet presAssocID="{5BD8E56F-5C39-4E10-B8E3-516EB86E6DDF}" presName="parentText" presStyleLbl="node1" presStyleIdx="1" presStyleCnt="7">
        <dgm:presLayoutVars>
          <dgm:chMax val="0"/>
          <dgm:bulletEnabled val="1"/>
        </dgm:presLayoutVars>
      </dgm:prSet>
      <dgm:spPr/>
    </dgm:pt>
    <dgm:pt modelId="{E56EBFA2-CA54-4351-B46E-0F0B49EE3048}" type="pres">
      <dgm:prSet presAssocID="{9B1EBC72-491F-4FC5-8BAD-211725590169}" presName="spacer" presStyleCnt="0"/>
      <dgm:spPr/>
    </dgm:pt>
    <dgm:pt modelId="{CF2A7349-FD6F-4252-85AD-61C5186BA692}" type="pres">
      <dgm:prSet presAssocID="{5212F4F7-7584-41C8-92C4-28213919EC04}" presName="parentText" presStyleLbl="node1" presStyleIdx="2" presStyleCnt="7">
        <dgm:presLayoutVars>
          <dgm:chMax val="0"/>
          <dgm:bulletEnabled val="1"/>
        </dgm:presLayoutVars>
      </dgm:prSet>
      <dgm:spPr/>
    </dgm:pt>
    <dgm:pt modelId="{8770146C-E2B9-4BF7-B6A6-30478ECCACAB}" type="pres">
      <dgm:prSet presAssocID="{049659BF-29D9-4C70-A737-2B6D9B0DCEFC}" presName="spacer" presStyleCnt="0"/>
      <dgm:spPr/>
    </dgm:pt>
    <dgm:pt modelId="{38D475D4-539D-4596-9BBC-8AE7671242F2}" type="pres">
      <dgm:prSet presAssocID="{49E0804C-1A36-4D6B-82F3-0B1F63B5E682}" presName="parentText" presStyleLbl="node1" presStyleIdx="3" presStyleCnt="7">
        <dgm:presLayoutVars>
          <dgm:chMax val="0"/>
          <dgm:bulletEnabled val="1"/>
        </dgm:presLayoutVars>
      </dgm:prSet>
      <dgm:spPr/>
    </dgm:pt>
    <dgm:pt modelId="{2348164D-B661-49BB-B5CE-1A73AFA2EE23}" type="pres">
      <dgm:prSet presAssocID="{7F9E07F5-2C86-4E64-A83B-89BCC4371EC3}" presName="spacer" presStyleCnt="0"/>
      <dgm:spPr/>
    </dgm:pt>
    <dgm:pt modelId="{1A46EE3F-EBAE-49BA-B7F2-D3D3A3B2D42A}" type="pres">
      <dgm:prSet presAssocID="{5DFD3A8D-9EBC-4E59-83DE-D999C03A28F2}" presName="parentText" presStyleLbl="node1" presStyleIdx="4" presStyleCnt="7">
        <dgm:presLayoutVars>
          <dgm:chMax val="0"/>
          <dgm:bulletEnabled val="1"/>
        </dgm:presLayoutVars>
      </dgm:prSet>
      <dgm:spPr/>
    </dgm:pt>
    <dgm:pt modelId="{CB0AF00E-EB87-4DAE-84BE-AC91F987A170}" type="pres">
      <dgm:prSet presAssocID="{CDDDFC15-7877-42E4-B335-F39052B60177}" presName="spacer" presStyleCnt="0"/>
      <dgm:spPr/>
    </dgm:pt>
    <dgm:pt modelId="{5C025595-DB12-4375-8957-7A2E9C9E3075}" type="pres">
      <dgm:prSet presAssocID="{6CDDDF61-8513-4011-927D-E59177B490B6}" presName="parentText" presStyleLbl="node1" presStyleIdx="5" presStyleCnt="7">
        <dgm:presLayoutVars>
          <dgm:chMax val="0"/>
          <dgm:bulletEnabled val="1"/>
        </dgm:presLayoutVars>
      </dgm:prSet>
      <dgm:spPr/>
    </dgm:pt>
    <dgm:pt modelId="{67BF54B1-393F-49D9-AE6D-3EA78064FCDD}" type="pres">
      <dgm:prSet presAssocID="{3E084E4C-99B7-402A-8108-A1E4DD698853}" presName="spacer" presStyleCnt="0"/>
      <dgm:spPr/>
    </dgm:pt>
    <dgm:pt modelId="{E336DEEA-8F31-45DB-B883-3F3802818CA2}" type="pres">
      <dgm:prSet presAssocID="{64DE1F46-588D-44F7-B665-F76C2C2730A9}" presName="parentText" presStyleLbl="node1" presStyleIdx="6" presStyleCnt="7">
        <dgm:presLayoutVars>
          <dgm:chMax val="0"/>
          <dgm:bulletEnabled val="1"/>
        </dgm:presLayoutVars>
      </dgm:prSet>
      <dgm:spPr/>
    </dgm:pt>
  </dgm:ptLst>
  <dgm:cxnLst>
    <dgm:cxn modelId="{5AF88B07-D326-4F72-B41F-780584491841}" type="presOf" srcId="{6CDDDF61-8513-4011-927D-E59177B490B6}" destId="{5C025595-DB12-4375-8957-7A2E9C9E3075}" srcOrd="0" destOrd="0" presId="urn:microsoft.com/office/officeart/2005/8/layout/vList2"/>
    <dgm:cxn modelId="{FB49590B-DEAD-4705-8540-720AB45F5930}" type="presOf" srcId="{49E0804C-1A36-4D6B-82F3-0B1F63B5E682}" destId="{38D475D4-539D-4596-9BBC-8AE7671242F2}" srcOrd="0" destOrd="0" presId="urn:microsoft.com/office/officeart/2005/8/layout/vList2"/>
    <dgm:cxn modelId="{AA72311D-2FD0-4A7C-AD1B-AD57BDC3F68B}" srcId="{1C371A80-066E-4843-AF1B-C8AA93CAC5C4}" destId="{5DFD3A8D-9EBC-4E59-83DE-D999C03A28F2}" srcOrd="4" destOrd="0" parTransId="{80B427B3-3F4A-487F-842A-6D5EA6210E88}" sibTransId="{CDDDFC15-7877-42E4-B335-F39052B60177}"/>
    <dgm:cxn modelId="{E88D7D23-2002-40CF-8AED-5287DB69BFFA}" type="presOf" srcId="{5DFD3A8D-9EBC-4E59-83DE-D999C03A28F2}" destId="{1A46EE3F-EBAE-49BA-B7F2-D3D3A3B2D42A}" srcOrd="0" destOrd="0" presId="urn:microsoft.com/office/officeart/2005/8/layout/vList2"/>
    <dgm:cxn modelId="{E24BF225-49D0-48AE-8730-E5645933325D}" srcId="{1C371A80-066E-4843-AF1B-C8AA93CAC5C4}" destId="{49E0804C-1A36-4D6B-82F3-0B1F63B5E682}" srcOrd="3" destOrd="0" parTransId="{60529F6C-C3F9-428A-B60A-95082C0F7D4F}" sibTransId="{7F9E07F5-2C86-4E64-A83B-89BCC4371EC3}"/>
    <dgm:cxn modelId="{926B413D-7E4A-4DB9-9203-BA5ACF085E83}" srcId="{1C371A80-066E-4843-AF1B-C8AA93CAC5C4}" destId="{6CDDDF61-8513-4011-927D-E59177B490B6}" srcOrd="5" destOrd="0" parTransId="{77C8B466-453B-4BE8-8DEC-3744D8DEC179}" sibTransId="{3E084E4C-99B7-402A-8108-A1E4DD698853}"/>
    <dgm:cxn modelId="{0D38B64F-650B-4CF6-9407-5622865A1754}" type="presOf" srcId="{1C371A80-066E-4843-AF1B-C8AA93CAC5C4}" destId="{CB99B53D-8396-43BA-932C-0C49160AE2D1}" srcOrd="0" destOrd="0" presId="urn:microsoft.com/office/officeart/2005/8/layout/vList2"/>
    <dgm:cxn modelId="{7492A7B5-A239-46D5-B5F7-5F02CEC41F31}" type="presOf" srcId="{5BD8E56F-5C39-4E10-B8E3-516EB86E6DDF}" destId="{76251A12-CCF7-4C47-8263-EFA408C3CF50}" srcOrd="0" destOrd="0" presId="urn:microsoft.com/office/officeart/2005/8/layout/vList2"/>
    <dgm:cxn modelId="{1C4436C7-262A-403C-9115-9B3696070CB2}" srcId="{1C371A80-066E-4843-AF1B-C8AA93CAC5C4}" destId="{64DE1F46-588D-44F7-B665-F76C2C2730A9}" srcOrd="6" destOrd="0" parTransId="{746A7439-E37A-48EC-8D83-E9F99E213D96}" sibTransId="{3A8006CB-5C07-4931-B066-25BDF306C105}"/>
    <dgm:cxn modelId="{9B5CABCC-26EB-44A7-B27E-255DFF2DCC16}" type="presOf" srcId="{64DE1F46-588D-44F7-B665-F76C2C2730A9}" destId="{E336DEEA-8F31-45DB-B883-3F3802818CA2}" srcOrd="0" destOrd="0" presId="urn:microsoft.com/office/officeart/2005/8/layout/vList2"/>
    <dgm:cxn modelId="{D8A1D7CF-8182-4B6C-91CD-FD7901BD4BAC}" type="presOf" srcId="{5212F4F7-7584-41C8-92C4-28213919EC04}" destId="{CF2A7349-FD6F-4252-85AD-61C5186BA692}" srcOrd="0" destOrd="0" presId="urn:microsoft.com/office/officeart/2005/8/layout/vList2"/>
    <dgm:cxn modelId="{028EFBE1-826D-4D3A-A81D-734A44355C75}" srcId="{1C371A80-066E-4843-AF1B-C8AA93CAC5C4}" destId="{5212F4F7-7584-41C8-92C4-28213919EC04}" srcOrd="2" destOrd="0" parTransId="{54618C3E-D594-4507-9BB7-B3C646D2F683}" sibTransId="{049659BF-29D9-4C70-A737-2B6D9B0DCEFC}"/>
    <dgm:cxn modelId="{A15B52E4-9F02-4EEE-AB84-F30514E6955F}" srcId="{1C371A80-066E-4843-AF1B-C8AA93CAC5C4}" destId="{5BD8E56F-5C39-4E10-B8E3-516EB86E6DDF}" srcOrd="1" destOrd="0" parTransId="{280F0626-E7EE-4237-A59A-582748007B35}" sibTransId="{9B1EBC72-491F-4FC5-8BAD-211725590169}"/>
    <dgm:cxn modelId="{6D65B0EC-7E64-4245-BA8F-E846538CB0FE}" type="presOf" srcId="{9566C016-8BE2-4B07-9D00-E9E978582DB6}" destId="{9A4DE28F-17B5-4205-BFFB-0EBCA8C5D8BA}" srcOrd="0" destOrd="0" presId="urn:microsoft.com/office/officeart/2005/8/layout/vList2"/>
    <dgm:cxn modelId="{D00C5DFC-868D-476E-A6CD-DC9B99811799}" srcId="{1C371A80-066E-4843-AF1B-C8AA93CAC5C4}" destId="{9566C016-8BE2-4B07-9D00-E9E978582DB6}" srcOrd="0" destOrd="0" parTransId="{CEB153D9-84BF-4FE4-BFD0-0DCEFE279849}" sibTransId="{0CA7EC95-3DFA-473E-9905-67BADABC9725}"/>
    <dgm:cxn modelId="{1E157489-4122-41EF-A475-D7D7884A4D5E}" type="presParOf" srcId="{CB99B53D-8396-43BA-932C-0C49160AE2D1}" destId="{9A4DE28F-17B5-4205-BFFB-0EBCA8C5D8BA}" srcOrd="0" destOrd="0" presId="urn:microsoft.com/office/officeart/2005/8/layout/vList2"/>
    <dgm:cxn modelId="{49494D8A-FE9D-41A8-B4BD-4AA74B2619A0}" type="presParOf" srcId="{CB99B53D-8396-43BA-932C-0C49160AE2D1}" destId="{519713E7-E915-4BDD-B649-79BF6584D5BD}" srcOrd="1" destOrd="0" presId="urn:microsoft.com/office/officeart/2005/8/layout/vList2"/>
    <dgm:cxn modelId="{C867BE16-49F5-436A-94E9-E251D19795DA}" type="presParOf" srcId="{CB99B53D-8396-43BA-932C-0C49160AE2D1}" destId="{76251A12-CCF7-4C47-8263-EFA408C3CF50}" srcOrd="2" destOrd="0" presId="urn:microsoft.com/office/officeart/2005/8/layout/vList2"/>
    <dgm:cxn modelId="{1D8B0C10-C9FA-4666-B3F4-561A7DD75AC4}" type="presParOf" srcId="{CB99B53D-8396-43BA-932C-0C49160AE2D1}" destId="{E56EBFA2-CA54-4351-B46E-0F0B49EE3048}" srcOrd="3" destOrd="0" presId="urn:microsoft.com/office/officeart/2005/8/layout/vList2"/>
    <dgm:cxn modelId="{A33BC07E-6823-4484-9DC7-FFA51EC861B5}" type="presParOf" srcId="{CB99B53D-8396-43BA-932C-0C49160AE2D1}" destId="{CF2A7349-FD6F-4252-85AD-61C5186BA692}" srcOrd="4" destOrd="0" presId="urn:microsoft.com/office/officeart/2005/8/layout/vList2"/>
    <dgm:cxn modelId="{8C94491E-2FDA-4E24-9919-7695204A3D23}" type="presParOf" srcId="{CB99B53D-8396-43BA-932C-0C49160AE2D1}" destId="{8770146C-E2B9-4BF7-B6A6-30478ECCACAB}" srcOrd="5" destOrd="0" presId="urn:microsoft.com/office/officeart/2005/8/layout/vList2"/>
    <dgm:cxn modelId="{CF84E903-822D-462F-8B1B-5BE59382F0B6}" type="presParOf" srcId="{CB99B53D-8396-43BA-932C-0C49160AE2D1}" destId="{38D475D4-539D-4596-9BBC-8AE7671242F2}" srcOrd="6" destOrd="0" presId="urn:microsoft.com/office/officeart/2005/8/layout/vList2"/>
    <dgm:cxn modelId="{92863345-E413-46CB-8B2A-8685C2ADE10E}" type="presParOf" srcId="{CB99B53D-8396-43BA-932C-0C49160AE2D1}" destId="{2348164D-B661-49BB-B5CE-1A73AFA2EE23}" srcOrd="7" destOrd="0" presId="urn:microsoft.com/office/officeart/2005/8/layout/vList2"/>
    <dgm:cxn modelId="{ED50CC6B-FBCE-4C26-B73C-02D662633B16}" type="presParOf" srcId="{CB99B53D-8396-43BA-932C-0C49160AE2D1}" destId="{1A46EE3F-EBAE-49BA-B7F2-D3D3A3B2D42A}" srcOrd="8" destOrd="0" presId="urn:microsoft.com/office/officeart/2005/8/layout/vList2"/>
    <dgm:cxn modelId="{F56B21EF-86DD-40D0-8E1A-D25C8C8166D5}" type="presParOf" srcId="{CB99B53D-8396-43BA-932C-0C49160AE2D1}" destId="{CB0AF00E-EB87-4DAE-84BE-AC91F987A170}" srcOrd="9" destOrd="0" presId="urn:microsoft.com/office/officeart/2005/8/layout/vList2"/>
    <dgm:cxn modelId="{BFC0EF00-0698-4698-B34F-254C52F5E7DE}" type="presParOf" srcId="{CB99B53D-8396-43BA-932C-0C49160AE2D1}" destId="{5C025595-DB12-4375-8957-7A2E9C9E3075}" srcOrd="10" destOrd="0" presId="urn:microsoft.com/office/officeart/2005/8/layout/vList2"/>
    <dgm:cxn modelId="{3F6442B5-6678-40C1-BBBC-BA3CE6E523BC}" type="presParOf" srcId="{CB99B53D-8396-43BA-932C-0C49160AE2D1}" destId="{67BF54B1-393F-49D9-AE6D-3EA78064FCDD}" srcOrd="11" destOrd="0" presId="urn:microsoft.com/office/officeart/2005/8/layout/vList2"/>
    <dgm:cxn modelId="{E2E7A398-AADB-4A48-B71F-5A8A5BDA8528}" type="presParOf" srcId="{CB99B53D-8396-43BA-932C-0C49160AE2D1}" destId="{E336DEEA-8F31-45DB-B883-3F3802818CA2}"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0950FFC-163E-4EB5-A452-CBBE30A125E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A63BF1-B99E-4308-A3DF-09E1B106D39E}">
      <dgm:prSet custT="1"/>
      <dgm:spPr>
        <a:solidFill>
          <a:srgbClr val="FFC000"/>
        </a:solidFill>
      </dgm:spPr>
      <dgm:t>
        <a:bodyPr/>
        <a:lstStyle/>
        <a:p>
          <a:pPr rtl="0"/>
          <a:r>
            <a:rPr lang="pt-BR" sz="1800" b="0" dirty="0">
              <a:solidFill>
                <a:schemeClr val="tx1"/>
              </a:solidFill>
            </a:rPr>
            <a:t>preverja, ali se proračun EU pravilno porablja,</a:t>
          </a:r>
          <a:endParaRPr lang="en-IE" sz="1800" b="0" dirty="0">
            <a:solidFill>
              <a:schemeClr val="tx1"/>
            </a:solidFill>
          </a:endParaRPr>
        </a:p>
      </dgm:t>
    </dgm:pt>
    <dgm:pt modelId="{76973C9F-CB76-46BE-AF50-44571A3035D4}" type="parTrans" cxnId="{681E48C3-FBB7-4197-A785-28C9EAC26B9D}">
      <dgm:prSet/>
      <dgm:spPr/>
      <dgm:t>
        <a:bodyPr/>
        <a:lstStyle/>
        <a:p>
          <a:endParaRPr lang="en-US"/>
        </a:p>
      </dgm:t>
    </dgm:pt>
    <dgm:pt modelId="{55DEA536-4451-4064-B9CD-F80BF0BB6D81}" type="sibTrans" cxnId="{681E48C3-FBB7-4197-A785-28C9EAC26B9D}">
      <dgm:prSet/>
      <dgm:spPr/>
      <dgm:t>
        <a:bodyPr/>
        <a:lstStyle/>
        <a:p>
          <a:endParaRPr lang="en-US"/>
        </a:p>
      </dgm:t>
    </dgm:pt>
    <dgm:pt modelId="{DDE7E5CF-8802-4BF1-B5AF-6CFA6C22E8E1}">
      <dgm:prSet custT="1"/>
      <dgm:spPr>
        <a:solidFill>
          <a:srgbClr val="FFC000"/>
        </a:solidFill>
      </dgm:spPr>
      <dgm:t>
        <a:bodyPr/>
        <a:lstStyle/>
        <a:p>
          <a:pPr rtl="0"/>
          <a:r>
            <a:rPr lang="en-US" sz="1800" b="0" dirty="0" err="1">
              <a:solidFill>
                <a:schemeClr val="tx1"/>
              </a:solidFill>
            </a:rPr>
            <a:t>poroča</a:t>
          </a:r>
          <a:r>
            <a:rPr lang="en-US" sz="1800" b="0" dirty="0">
              <a:solidFill>
                <a:schemeClr val="tx1"/>
              </a:solidFill>
            </a:rPr>
            <a:t> o </a:t>
          </a:r>
          <a:r>
            <a:rPr lang="en-US" sz="1800" b="0" dirty="0" err="1">
              <a:solidFill>
                <a:schemeClr val="tx1"/>
              </a:solidFill>
            </a:rPr>
            <a:t>goljufijah</a:t>
          </a:r>
          <a:r>
            <a:rPr lang="en-US" sz="1800" b="0" dirty="0">
              <a:solidFill>
                <a:schemeClr val="tx1"/>
              </a:solidFill>
            </a:rPr>
            <a:t>, </a:t>
          </a:r>
          <a:r>
            <a:rPr lang="en-US" sz="1800" b="0" dirty="0" err="1">
              <a:solidFill>
                <a:schemeClr val="tx1"/>
              </a:solidFill>
            </a:rPr>
            <a:t>korupciji</a:t>
          </a:r>
          <a:r>
            <a:rPr lang="en-US" sz="1800" b="0" dirty="0">
              <a:solidFill>
                <a:schemeClr val="tx1"/>
              </a:solidFill>
            </a:rPr>
            <a:t> </a:t>
          </a:r>
          <a:r>
            <a:rPr lang="en-US" sz="1800" b="0" dirty="0" err="1">
              <a:solidFill>
                <a:schemeClr val="tx1"/>
              </a:solidFill>
            </a:rPr>
            <a:t>ali</a:t>
          </a:r>
          <a:r>
            <a:rPr lang="en-US" sz="1800" b="0" dirty="0">
              <a:solidFill>
                <a:schemeClr val="tx1"/>
              </a:solidFill>
            </a:rPr>
            <a:t> </a:t>
          </a:r>
          <a:r>
            <a:rPr lang="en-US" sz="1800" b="0" dirty="0" err="1">
              <a:solidFill>
                <a:schemeClr val="tx1"/>
              </a:solidFill>
            </a:rPr>
            <a:t>drugih</a:t>
          </a:r>
          <a:r>
            <a:rPr lang="en-US" sz="1800" b="0" dirty="0">
              <a:solidFill>
                <a:schemeClr val="tx1"/>
              </a:solidFill>
            </a:rPr>
            <a:t> </a:t>
          </a:r>
          <a:r>
            <a:rPr lang="en-US" sz="1800" b="0" dirty="0" err="1">
              <a:solidFill>
                <a:schemeClr val="tx1"/>
              </a:solidFill>
            </a:rPr>
            <a:t>nezakonitih</a:t>
          </a:r>
          <a:r>
            <a:rPr lang="en-US" sz="1800" b="0" dirty="0">
              <a:solidFill>
                <a:schemeClr val="tx1"/>
              </a:solidFill>
            </a:rPr>
            <a:t> </a:t>
          </a:r>
          <a:r>
            <a:rPr lang="en-US" sz="1800" b="0" dirty="0" err="1">
              <a:solidFill>
                <a:schemeClr val="tx1"/>
              </a:solidFill>
            </a:rPr>
            <a:t>dejavnostih</a:t>
          </a:r>
          <a:r>
            <a:rPr lang="en-US" sz="1800" b="0" dirty="0">
              <a:solidFill>
                <a:schemeClr val="tx1"/>
              </a:solidFill>
            </a:rPr>
            <a:t>,</a:t>
          </a:r>
          <a:endParaRPr lang="en-IE" sz="1800" b="0" dirty="0">
            <a:solidFill>
              <a:schemeClr val="tx1"/>
            </a:solidFill>
          </a:endParaRPr>
        </a:p>
      </dgm:t>
    </dgm:pt>
    <dgm:pt modelId="{735DFC0E-85E3-4DCD-9933-E15A4CF091D9}" type="parTrans" cxnId="{2384E250-6F93-4E10-AE60-38497E2D33E1}">
      <dgm:prSet/>
      <dgm:spPr/>
      <dgm:t>
        <a:bodyPr/>
        <a:lstStyle/>
        <a:p>
          <a:endParaRPr lang="en-US"/>
        </a:p>
      </dgm:t>
    </dgm:pt>
    <dgm:pt modelId="{85DB7005-B14E-41DE-8801-D8C756E725CD}" type="sibTrans" cxnId="{2384E250-6F93-4E10-AE60-38497E2D33E1}">
      <dgm:prSet/>
      <dgm:spPr/>
      <dgm:t>
        <a:bodyPr/>
        <a:lstStyle/>
        <a:p>
          <a:endParaRPr lang="en-US"/>
        </a:p>
      </dgm:t>
    </dgm:pt>
    <dgm:pt modelId="{37F1273D-BF21-4A4F-91AC-1F82C2749C3F}" type="pres">
      <dgm:prSet presAssocID="{40950FFC-163E-4EB5-A452-CBBE30A125E4}" presName="linear" presStyleCnt="0">
        <dgm:presLayoutVars>
          <dgm:animLvl val="lvl"/>
          <dgm:resizeHandles val="exact"/>
        </dgm:presLayoutVars>
      </dgm:prSet>
      <dgm:spPr/>
    </dgm:pt>
    <dgm:pt modelId="{78416D14-B5FE-487D-89E3-DE5B8EBA96AE}" type="pres">
      <dgm:prSet presAssocID="{A8A63BF1-B99E-4308-A3DF-09E1B106D39E}" presName="parentText" presStyleLbl="node1" presStyleIdx="0" presStyleCnt="2">
        <dgm:presLayoutVars>
          <dgm:chMax val="0"/>
          <dgm:bulletEnabled val="1"/>
        </dgm:presLayoutVars>
      </dgm:prSet>
      <dgm:spPr/>
    </dgm:pt>
    <dgm:pt modelId="{A8D5D898-9631-44F4-808D-101EB8A5BC71}" type="pres">
      <dgm:prSet presAssocID="{55DEA536-4451-4064-B9CD-F80BF0BB6D81}" presName="spacer" presStyleCnt="0"/>
      <dgm:spPr/>
    </dgm:pt>
    <dgm:pt modelId="{9377D582-878E-4013-AA68-6AAB08392164}" type="pres">
      <dgm:prSet presAssocID="{DDE7E5CF-8802-4BF1-B5AF-6CFA6C22E8E1}" presName="parentText" presStyleLbl="node1" presStyleIdx="1" presStyleCnt="2" custLinFactY="17959" custLinFactNeighborY="100000">
        <dgm:presLayoutVars>
          <dgm:chMax val="0"/>
          <dgm:bulletEnabled val="1"/>
        </dgm:presLayoutVars>
      </dgm:prSet>
      <dgm:spPr/>
    </dgm:pt>
  </dgm:ptLst>
  <dgm:cxnLst>
    <dgm:cxn modelId="{4E177C18-0C9A-4051-A2F3-D205C42FA20E}" type="presOf" srcId="{40950FFC-163E-4EB5-A452-CBBE30A125E4}" destId="{37F1273D-BF21-4A4F-91AC-1F82C2749C3F}" srcOrd="0" destOrd="0" presId="urn:microsoft.com/office/officeart/2005/8/layout/vList2"/>
    <dgm:cxn modelId="{FD78FE6C-53D6-45DA-BF35-A2C92811CC14}" type="presOf" srcId="{DDE7E5CF-8802-4BF1-B5AF-6CFA6C22E8E1}" destId="{9377D582-878E-4013-AA68-6AAB08392164}" srcOrd="0" destOrd="0" presId="urn:microsoft.com/office/officeart/2005/8/layout/vList2"/>
    <dgm:cxn modelId="{2384E250-6F93-4E10-AE60-38497E2D33E1}" srcId="{40950FFC-163E-4EB5-A452-CBBE30A125E4}" destId="{DDE7E5CF-8802-4BF1-B5AF-6CFA6C22E8E1}" srcOrd="1" destOrd="0" parTransId="{735DFC0E-85E3-4DCD-9933-E15A4CF091D9}" sibTransId="{85DB7005-B14E-41DE-8801-D8C756E725CD}"/>
    <dgm:cxn modelId="{9ED186AF-B345-4842-8311-D157DF3974F2}" type="presOf" srcId="{A8A63BF1-B99E-4308-A3DF-09E1B106D39E}" destId="{78416D14-B5FE-487D-89E3-DE5B8EBA96AE}" srcOrd="0" destOrd="0" presId="urn:microsoft.com/office/officeart/2005/8/layout/vList2"/>
    <dgm:cxn modelId="{681E48C3-FBB7-4197-A785-28C9EAC26B9D}" srcId="{40950FFC-163E-4EB5-A452-CBBE30A125E4}" destId="{A8A63BF1-B99E-4308-A3DF-09E1B106D39E}" srcOrd="0" destOrd="0" parTransId="{76973C9F-CB76-46BE-AF50-44571A3035D4}" sibTransId="{55DEA536-4451-4064-B9CD-F80BF0BB6D81}"/>
    <dgm:cxn modelId="{C7503EBC-3043-4807-8722-4C33E7B2281A}" type="presParOf" srcId="{37F1273D-BF21-4A4F-91AC-1F82C2749C3F}" destId="{78416D14-B5FE-487D-89E3-DE5B8EBA96AE}" srcOrd="0" destOrd="0" presId="urn:microsoft.com/office/officeart/2005/8/layout/vList2"/>
    <dgm:cxn modelId="{DAEF987B-D438-4623-A44A-F44938FE77C4}" type="presParOf" srcId="{37F1273D-BF21-4A4F-91AC-1F82C2749C3F}" destId="{A8D5D898-9631-44F4-808D-101EB8A5BC71}" srcOrd="1" destOrd="0" presId="urn:microsoft.com/office/officeart/2005/8/layout/vList2"/>
    <dgm:cxn modelId="{203D0517-9976-4954-9062-1ADB60CF99FD}" type="presParOf" srcId="{37F1273D-BF21-4A4F-91AC-1F82C2749C3F}" destId="{9377D582-878E-4013-AA68-6AAB0839216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9C2E4E2-A8C7-4818-86F1-E42748B7DAE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E950B58-4F0F-4A63-879D-D2DD55D871E4}">
      <dgm:prSet custT="1"/>
      <dgm:spPr>
        <a:solidFill>
          <a:srgbClr val="FFC000"/>
        </a:solidFill>
      </dgm:spPr>
      <dgm:t>
        <a:bodyPr/>
        <a:lstStyle/>
        <a:p>
          <a:pPr rtl="0"/>
          <a:r>
            <a:rPr lang="en-US" sz="1800" b="0" dirty="0" err="1">
              <a:solidFill>
                <a:schemeClr val="tx1"/>
              </a:solidFill>
            </a:rPr>
            <a:t>svetuje</a:t>
          </a:r>
          <a:r>
            <a:rPr lang="en-US" sz="1800" b="0" dirty="0">
              <a:solidFill>
                <a:schemeClr val="tx1"/>
              </a:solidFill>
            </a:rPr>
            <a:t> </a:t>
          </a:r>
          <a:r>
            <a:rPr lang="en-US" sz="1800" b="0" dirty="0" err="1">
              <a:solidFill>
                <a:schemeClr val="tx1"/>
              </a:solidFill>
            </a:rPr>
            <a:t>oblikovalcem</a:t>
          </a:r>
          <a:r>
            <a:rPr lang="en-US" sz="1800" b="0" dirty="0">
              <a:solidFill>
                <a:schemeClr val="tx1"/>
              </a:solidFill>
            </a:rPr>
            <a:t> </a:t>
          </a:r>
          <a:r>
            <a:rPr lang="en-US" sz="1800" b="0" dirty="0" err="1">
              <a:solidFill>
                <a:schemeClr val="tx1"/>
              </a:solidFill>
            </a:rPr>
            <a:t>politik</a:t>
          </a:r>
          <a:r>
            <a:rPr lang="en-US" sz="1800" b="0" dirty="0">
              <a:solidFill>
                <a:schemeClr val="tx1"/>
              </a:solidFill>
            </a:rPr>
            <a:t> EU o tem, </a:t>
          </a:r>
          <a:r>
            <a:rPr lang="en-US" sz="1800" b="0" dirty="0" err="1">
              <a:solidFill>
                <a:schemeClr val="tx1"/>
              </a:solidFill>
            </a:rPr>
            <a:t>kako</a:t>
          </a:r>
          <a:r>
            <a:rPr lang="en-US" sz="1800" b="0" dirty="0">
              <a:solidFill>
                <a:schemeClr val="tx1"/>
              </a:solidFill>
            </a:rPr>
            <a:t> </a:t>
          </a:r>
          <a:r>
            <a:rPr lang="en-US" sz="1800" b="0" dirty="0" err="1">
              <a:solidFill>
                <a:schemeClr val="tx1"/>
              </a:solidFill>
            </a:rPr>
            <a:t>najbolje</a:t>
          </a:r>
          <a:r>
            <a:rPr lang="en-US" sz="1800" b="0" dirty="0">
              <a:solidFill>
                <a:schemeClr val="tx1"/>
              </a:solidFill>
            </a:rPr>
            <a:t> </a:t>
          </a:r>
          <a:r>
            <a:rPr lang="en-US" sz="1800" b="0" dirty="0" err="1">
              <a:solidFill>
                <a:schemeClr val="tx1"/>
              </a:solidFill>
            </a:rPr>
            <a:t>porabiti</a:t>
          </a:r>
          <a:r>
            <a:rPr lang="en-US" sz="1800" b="0" dirty="0">
              <a:solidFill>
                <a:schemeClr val="tx1"/>
              </a:solidFill>
            </a:rPr>
            <a:t> </a:t>
          </a:r>
          <a:r>
            <a:rPr lang="en-US" sz="1800" b="0" dirty="0" err="1">
              <a:solidFill>
                <a:schemeClr val="tx1"/>
              </a:solidFill>
            </a:rPr>
            <a:t>proračun</a:t>
          </a:r>
          <a:r>
            <a:rPr lang="en-US" sz="1800" b="0" dirty="0">
              <a:solidFill>
                <a:schemeClr val="tx1"/>
              </a:solidFill>
            </a:rPr>
            <a:t>,</a:t>
          </a:r>
          <a:endParaRPr lang="en-IE" sz="1800" b="0" dirty="0">
            <a:solidFill>
              <a:schemeClr val="tx1"/>
            </a:solidFill>
          </a:endParaRPr>
        </a:p>
      </dgm:t>
    </dgm:pt>
    <dgm:pt modelId="{A94EBA0B-F81B-4CBB-9FA4-8FCA953CA701}" type="parTrans" cxnId="{7C240B24-8DDC-4452-8A24-985AE059AFE7}">
      <dgm:prSet/>
      <dgm:spPr/>
      <dgm:t>
        <a:bodyPr/>
        <a:lstStyle/>
        <a:p>
          <a:endParaRPr lang="en-US"/>
        </a:p>
      </dgm:t>
    </dgm:pt>
    <dgm:pt modelId="{9E7F0EFD-3401-4E73-A676-B7AA8D9A9B42}" type="sibTrans" cxnId="{7C240B24-8DDC-4452-8A24-985AE059AFE7}">
      <dgm:prSet/>
      <dgm:spPr/>
      <dgm:t>
        <a:bodyPr/>
        <a:lstStyle/>
        <a:p>
          <a:endParaRPr lang="en-US"/>
        </a:p>
      </dgm:t>
    </dgm:pt>
    <dgm:pt modelId="{829C8F53-664D-43CA-8CF6-AA8591F2D7EC}">
      <dgm:prSet custT="1"/>
      <dgm:spPr>
        <a:solidFill>
          <a:srgbClr val="FFC000"/>
        </a:solidFill>
      </dgm:spPr>
      <dgm:t>
        <a:bodyPr/>
        <a:lstStyle/>
        <a:p>
          <a:pPr rtl="0"/>
          <a:r>
            <a:rPr lang="en-US" sz="1800" b="0" dirty="0" err="1">
              <a:solidFill>
                <a:schemeClr val="tx1"/>
              </a:solidFill>
            </a:rPr>
            <a:t>njegove</a:t>
          </a:r>
          <a:r>
            <a:rPr lang="en-US" sz="1800" b="0" dirty="0">
              <a:solidFill>
                <a:schemeClr val="tx1"/>
              </a:solidFill>
            </a:rPr>
            <a:t> </a:t>
          </a:r>
          <a:r>
            <a:rPr lang="en-US" sz="1800" b="0" dirty="0" err="1">
              <a:solidFill>
                <a:schemeClr val="tx1"/>
              </a:solidFill>
            </a:rPr>
            <a:t>člane</a:t>
          </a:r>
          <a:r>
            <a:rPr lang="en-US" sz="1800" b="0" dirty="0">
              <a:solidFill>
                <a:schemeClr val="tx1"/>
              </a:solidFill>
            </a:rPr>
            <a:t> in </a:t>
          </a:r>
          <a:r>
            <a:rPr lang="en-US" sz="1800" b="0" dirty="0" err="1">
              <a:solidFill>
                <a:schemeClr val="tx1"/>
              </a:solidFill>
            </a:rPr>
            <a:t>članice</a:t>
          </a:r>
          <a:r>
            <a:rPr lang="en-US" sz="1800" b="0" dirty="0">
              <a:solidFill>
                <a:schemeClr val="tx1"/>
              </a:solidFill>
            </a:rPr>
            <a:t> </a:t>
          </a:r>
          <a:r>
            <a:rPr lang="en-US" sz="1800" b="0" dirty="0" err="1">
              <a:solidFill>
                <a:schemeClr val="tx1"/>
              </a:solidFill>
            </a:rPr>
            <a:t>imenuje</a:t>
          </a:r>
          <a:r>
            <a:rPr lang="en-US" sz="1800" b="0" dirty="0">
              <a:solidFill>
                <a:schemeClr val="tx1"/>
              </a:solidFill>
            </a:rPr>
            <a:t> </a:t>
          </a:r>
          <a:r>
            <a:rPr lang="en-US" sz="1800" b="0" dirty="0" err="1">
              <a:solidFill>
                <a:schemeClr val="tx1"/>
              </a:solidFill>
            </a:rPr>
            <a:t>Svet</a:t>
          </a:r>
          <a:r>
            <a:rPr lang="en-US" sz="1800" b="0" dirty="0">
              <a:solidFill>
                <a:schemeClr val="tx1"/>
              </a:solidFill>
            </a:rPr>
            <a:t> </a:t>
          </a:r>
          <a:r>
            <a:rPr lang="en-US" sz="1800" b="0" dirty="0" err="1">
              <a:solidFill>
                <a:schemeClr val="tx1"/>
              </a:solidFill>
            </a:rPr>
            <a:t>za</a:t>
          </a:r>
          <a:r>
            <a:rPr lang="en-US" sz="1800" b="0" dirty="0">
              <a:solidFill>
                <a:schemeClr val="tx1"/>
              </a:solidFill>
            </a:rPr>
            <a:t> </a:t>
          </a:r>
          <a:r>
            <a:rPr lang="en-US" sz="1800" b="0" dirty="0" err="1">
              <a:solidFill>
                <a:schemeClr val="tx1"/>
              </a:solidFill>
            </a:rPr>
            <a:t>šestletni</a:t>
          </a:r>
          <a:r>
            <a:rPr lang="en-US" sz="1800" b="0" dirty="0">
              <a:solidFill>
                <a:schemeClr val="tx1"/>
              </a:solidFill>
            </a:rPr>
            <a:t> </a:t>
          </a:r>
          <a:r>
            <a:rPr lang="en-US" sz="1800" b="0" dirty="0" err="1">
              <a:solidFill>
                <a:schemeClr val="tx1"/>
              </a:solidFill>
            </a:rPr>
            <a:t>mandat</a:t>
          </a:r>
          <a:r>
            <a:rPr lang="en-US" sz="1800" b="0" dirty="0">
              <a:solidFill>
                <a:schemeClr val="tx1"/>
              </a:solidFill>
            </a:rPr>
            <a:t>.</a:t>
          </a:r>
          <a:endParaRPr lang="en-IE" sz="1800" b="0" dirty="0">
            <a:solidFill>
              <a:schemeClr val="tx1"/>
            </a:solidFill>
          </a:endParaRPr>
        </a:p>
      </dgm:t>
    </dgm:pt>
    <dgm:pt modelId="{CE0CC0CE-E211-4B46-BFD4-EB5646B9ABDD}" type="parTrans" cxnId="{A9598146-CA58-47AF-9A07-CF5DA76ED2BC}">
      <dgm:prSet/>
      <dgm:spPr/>
      <dgm:t>
        <a:bodyPr/>
        <a:lstStyle/>
        <a:p>
          <a:endParaRPr lang="en-US"/>
        </a:p>
      </dgm:t>
    </dgm:pt>
    <dgm:pt modelId="{A01162D6-E145-45DB-A4C1-F6ED7CB0C704}" type="sibTrans" cxnId="{A9598146-CA58-47AF-9A07-CF5DA76ED2BC}">
      <dgm:prSet/>
      <dgm:spPr/>
      <dgm:t>
        <a:bodyPr/>
        <a:lstStyle/>
        <a:p>
          <a:endParaRPr lang="en-US"/>
        </a:p>
      </dgm:t>
    </dgm:pt>
    <dgm:pt modelId="{2B658093-C9C9-43D3-AC6F-BDD7B3BBB16B}" type="pres">
      <dgm:prSet presAssocID="{F9C2E4E2-A8C7-4818-86F1-E42748B7DAE2}" presName="linear" presStyleCnt="0">
        <dgm:presLayoutVars>
          <dgm:animLvl val="lvl"/>
          <dgm:resizeHandles val="exact"/>
        </dgm:presLayoutVars>
      </dgm:prSet>
      <dgm:spPr/>
    </dgm:pt>
    <dgm:pt modelId="{8CABF5D0-DF66-4BCE-A0CE-41B8F62A31AB}" type="pres">
      <dgm:prSet presAssocID="{EE950B58-4F0F-4A63-879D-D2DD55D871E4}" presName="parentText" presStyleLbl="node1" presStyleIdx="0" presStyleCnt="2">
        <dgm:presLayoutVars>
          <dgm:chMax val="0"/>
          <dgm:bulletEnabled val="1"/>
        </dgm:presLayoutVars>
      </dgm:prSet>
      <dgm:spPr/>
    </dgm:pt>
    <dgm:pt modelId="{BA0A5631-2B95-4340-8007-AB27B92D9780}" type="pres">
      <dgm:prSet presAssocID="{9E7F0EFD-3401-4E73-A676-B7AA8D9A9B42}" presName="spacer" presStyleCnt="0"/>
      <dgm:spPr/>
    </dgm:pt>
    <dgm:pt modelId="{F0EC1485-D59A-4587-BBA3-A5E170B387A4}" type="pres">
      <dgm:prSet presAssocID="{829C8F53-664D-43CA-8CF6-AA8591F2D7EC}" presName="parentText" presStyleLbl="node1" presStyleIdx="1" presStyleCnt="2">
        <dgm:presLayoutVars>
          <dgm:chMax val="0"/>
          <dgm:bulletEnabled val="1"/>
        </dgm:presLayoutVars>
      </dgm:prSet>
      <dgm:spPr/>
    </dgm:pt>
  </dgm:ptLst>
  <dgm:cxnLst>
    <dgm:cxn modelId="{FC809B16-033C-407E-8A58-5B6DEF262FCE}" type="presOf" srcId="{829C8F53-664D-43CA-8CF6-AA8591F2D7EC}" destId="{F0EC1485-D59A-4587-BBA3-A5E170B387A4}" srcOrd="0" destOrd="0" presId="urn:microsoft.com/office/officeart/2005/8/layout/vList2"/>
    <dgm:cxn modelId="{7C240B24-8DDC-4452-8A24-985AE059AFE7}" srcId="{F9C2E4E2-A8C7-4818-86F1-E42748B7DAE2}" destId="{EE950B58-4F0F-4A63-879D-D2DD55D871E4}" srcOrd="0" destOrd="0" parTransId="{A94EBA0B-F81B-4CBB-9FA4-8FCA953CA701}" sibTransId="{9E7F0EFD-3401-4E73-A676-B7AA8D9A9B42}"/>
    <dgm:cxn modelId="{A9598146-CA58-47AF-9A07-CF5DA76ED2BC}" srcId="{F9C2E4E2-A8C7-4818-86F1-E42748B7DAE2}" destId="{829C8F53-664D-43CA-8CF6-AA8591F2D7EC}" srcOrd="1" destOrd="0" parTransId="{CE0CC0CE-E211-4B46-BFD4-EB5646B9ABDD}" sibTransId="{A01162D6-E145-45DB-A4C1-F6ED7CB0C704}"/>
    <dgm:cxn modelId="{3765E76A-981A-4254-A355-15273EC136FA}" type="presOf" srcId="{EE950B58-4F0F-4A63-879D-D2DD55D871E4}" destId="{8CABF5D0-DF66-4BCE-A0CE-41B8F62A31AB}" srcOrd="0" destOrd="0" presId="urn:microsoft.com/office/officeart/2005/8/layout/vList2"/>
    <dgm:cxn modelId="{81CEC385-F2B0-4F09-9BD4-E3BD50215FC7}" type="presOf" srcId="{F9C2E4E2-A8C7-4818-86F1-E42748B7DAE2}" destId="{2B658093-C9C9-43D3-AC6F-BDD7B3BBB16B}" srcOrd="0" destOrd="0" presId="urn:microsoft.com/office/officeart/2005/8/layout/vList2"/>
    <dgm:cxn modelId="{CFAD6413-BBAF-4D55-8D3F-3A0D8006B27E}" type="presParOf" srcId="{2B658093-C9C9-43D3-AC6F-BDD7B3BBB16B}" destId="{8CABF5D0-DF66-4BCE-A0CE-41B8F62A31AB}" srcOrd="0" destOrd="0" presId="urn:microsoft.com/office/officeart/2005/8/layout/vList2"/>
    <dgm:cxn modelId="{652E62D5-EF9A-4101-A2D8-1E27BB4E3F66}" type="presParOf" srcId="{2B658093-C9C9-43D3-AC6F-BDD7B3BBB16B}" destId="{BA0A5631-2B95-4340-8007-AB27B92D9780}" srcOrd="1" destOrd="0" presId="urn:microsoft.com/office/officeart/2005/8/layout/vList2"/>
    <dgm:cxn modelId="{D07A15C2-D3F7-4F6C-AE31-E01858E2A85A}" type="presParOf" srcId="{2B658093-C9C9-43D3-AC6F-BDD7B3BBB16B}" destId="{F0EC1485-D59A-4587-BBA3-A5E170B387A4}"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A785F1A-303B-4FE1-842E-DD577CE8FC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D8858E7-FE31-4F9F-B0BA-D16D320AAAE7}">
      <dgm:prSet custT="1"/>
      <dgm:spPr>
        <a:solidFill>
          <a:srgbClr val="FFC000"/>
        </a:solidFill>
      </dgm:spPr>
      <dgm:t>
        <a:bodyPr/>
        <a:lstStyle/>
        <a:p>
          <a:pPr rtl="0"/>
          <a:r>
            <a:rPr lang="sv-SE" sz="1700">
              <a:solidFill>
                <a:schemeClr val="tx1"/>
              </a:solidFill>
            </a:rPr>
            <a:t>usmerja ekonomsko in monetarno politiko EU,</a:t>
          </a:r>
          <a:endParaRPr lang="en-IE" sz="1700" dirty="0">
            <a:solidFill>
              <a:schemeClr val="tx1"/>
            </a:solidFill>
          </a:endParaRPr>
        </a:p>
      </dgm:t>
    </dgm:pt>
    <dgm:pt modelId="{CAB6654C-AB5A-4811-BF77-848890045C3C}" type="parTrans" cxnId="{1C37D5BF-13F1-411F-8BD1-9F6BB43538AB}">
      <dgm:prSet/>
      <dgm:spPr/>
      <dgm:t>
        <a:bodyPr/>
        <a:lstStyle/>
        <a:p>
          <a:endParaRPr lang="en-US"/>
        </a:p>
      </dgm:t>
    </dgm:pt>
    <dgm:pt modelId="{AECCF133-DCD4-41D1-A38B-6C2F46A7B3A8}" type="sibTrans" cxnId="{1C37D5BF-13F1-411F-8BD1-9F6BB43538AB}">
      <dgm:prSet/>
      <dgm:spPr/>
      <dgm:t>
        <a:bodyPr/>
        <a:lstStyle/>
        <a:p>
          <a:endParaRPr lang="en-US"/>
        </a:p>
      </dgm:t>
    </dgm:pt>
    <dgm:pt modelId="{A9964F8A-DB40-45B4-9591-CD62422204C1}">
      <dgm:prSet custT="1"/>
      <dgm:spPr>
        <a:solidFill>
          <a:srgbClr val="FFC000"/>
        </a:solidFill>
      </dgm:spPr>
      <dgm:t>
        <a:bodyPr/>
        <a:lstStyle/>
        <a:p>
          <a:pPr rtl="0"/>
          <a:r>
            <a:rPr lang="en-US" sz="1700">
              <a:solidFill>
                <a:schemeClr val="tx1"/>
              </a:solidFill>
            </a:rPr>
            <a:t>upravlja evropsko valuto – „evro“,</a:t>
          </a:r>
          <a:endParaRPr lang="en-IE" sz="1700" dirty="0">
            <a:solidFill>
              <a:schemeClr val="tx1"/>
            </a:solidFill>
          </a:endParaRPr>
        </a:p>
      </dgm:t>
    </dgm:pt>
    <dgm:pt modelId="{8429C25F-B843-442E-B3CC-480E24E7CAA9}" type="parTrans" cxnId="{1A149919-E6BF-41C6-AAB4-DB2A9A57279F}">
      <dgm:prSet/>
      <dgm:spPr/>
      <dgm:t>
        <a:bodyPr/>
        <a:lstStyle/>
        <a:p>
          <a:endParaRPr lang="en-US"/>
        </a:p>
      </dgm:t>
    </dgm:pt>
    <dgm:pt modelId="{10512D33-FA1D-4746-8AE2-85C5D7F461D7}" type="sibTrans" cxnId="{1A149919-E6BF-41C6-AAB4-DB2A9A57279F}">
      <dgm:prSet/>
      <dgm:spPr/>
      <dgm:t>
        <a:bodyPr/>
        <a:lstStyle/>
        <a:p>
          <a:endParaRPr lang="en-US"/>
        </a:p>
      </dgm:t>
    </dgm:pt>
    <dgm:pt modelId="{02D3C9E0-998F-4667-A716-5F6EE76E0029}">
      <dgm:prSet custT="1"/>
      <dgm:spPr>
        <a:solidFill>
          <a:srgbClr val="FFC000"/>
        </a:solidFill>
      </dgm:spPr>
      <dgm:t>
        <a:bodyPr/>
        <a:lstStyle/>
        <a:p>
          <a:pPr rtl="0"/>
          <a:r>
            <a:rPr lang="en-US" sz="1700">
              <a:solidFill>
                <a:schemeClr val="tx1"/>
              </a:solidFill>
            </a:rPr>
            <a:t>je odgovorna za ohranjanje stabilnosti evra in cen,</a:t>
          </a:r>
          <a:endParaRPr lang="en-IE" sz="1700" dirty="0">
            <a:solidFill>
              <a:schemeClr val="tx1"/>
            </a:solidFill>
          </a:endParaRPr>
        </a:p>
      </dgm:t>
    </dgm:pt>
    <dgm:pt modelId="{55072872-CE40-42AD-BA06-AE71E4CD9F95}" type="parTrans" cxnId="{38BFAC56-E469-47A3-A04D-BCA756436CAD}">
      <dgm:prSet/>
      <dgm:spPr/>
      <dgm:t>
        <a:bodyPr/>
        <a:lstStyle/>
        <a:p>
          <a:endParaRPr lang="en-US"/>
        </a:p>
      </dgm:t>
    </dgm:pt>
    <dgm:pt modelId="{3F6D8C45-F642-400A-8F4E-0897294682EA}" type="sibTrans" cxnId="{38BFAC56-E469-47A3-A04D-BCA756436CAD}">
      <dgm:prSet/>
      <dgm:spPr/>
      <dgm:t>
        <a:bodyPr/>
        <a:lstStyle/>
        <a:p>
          <a:endParaRPr lang="en-US"/>
        </a:p>
      </dgm:t>
    </dgm:pt>
    <dgm:pt modelId="{6C63FBD4-82FC-4599-BAF2-50E731EBB741}">
      <dgm:prSet custT="1"/>
      <dgm:spPr>
        <a:solidFill>
          <a:srgbClr val="FFC000"/>
        </a:solidFill>
      </dgm:spPr>
      <dgm:t>
        <a:bodyPr/>
        <a:lstStyle/>
        <a:p>
          <a:pPr rtl="0"/>
          <a:r>
            <a:rPr lang="pl-PL" sz="1700">
              <a:solidFill>
                <a:schemeClr val="tx1"/>
              </a:solidFill>
            </a:rPr>
            <a:t>določa obrestne mere za evrsko območje,</a:t>
          </a:r>
          <a:endParaRPr lang="en-IE" sz="1700" dirty="0">
            <a:solidFill>
              <a:schemeClr val="tx1"/>
            </a:solidFill>
          </a:endParaRPr>
        </a:p>
      </dgm:t>
    </dgm:pt>
    <dgm:pt modelId="{EC84011B-B052-4A3D-B34C-E097DCD2A5BF}" type="parTrans" cxnId="{6EA44AC4-32B6-4DC3-9CF2-2AB764F372D8}">
      <dgm:prSet/>
      <dgm:spPr/>
      <dgm:t>
        <a:bodyPr/>
        <a:lstStyle/>
        <a:p>
          <a:endParaRPr lang="en-US"/>
        </a:p>
      </dgm:t>
    </dgm:pt>
    <dgm:pt modelId="{D2080DCA-4AE3-4085-8AEF-0EBFBC7F4F6B}" type="sibTrans" cxnId="{6EA44AC4-32B6-4DC3-9CF2-2AB764F372D8}">
      <dgm:prSet/>
      <dgm:spPr/>
      <dgm:t>
        <a:bodyPr/>
        <a:lstStyle/>
        <a:p>
          <a:endParaRPr lang="en-US"/>
        </a:p>
      </dgm:t>
    </dgm:pt>
    <dgm:pt modelId="{E1739D6F-3556-4300-AF03-1DAC28C6928B}">
      <dgm:prSet custT="1"/>
      <dgm:spPr>
        <a:solidFill>
          <a:srgbClr val="FFC000"/>
        </a:solidFill>
      </dgm:spPr>
      <dgm:t>
        <a:bodyPr/>
        <a:lstStyle/>
        <a:p>
          <a:pPr rtl="0"/>
          <a:r>
            <a:rPr lang="pl-PL" sz="1700">
              <a:solidFill>
                <a:schemeClr val="tx1"/>
              </a:solidFill>
            </a:rPr>
            <a:t>sodeluje z nacionalnimi centralnimi bankami držav EU,</a:t>
          </a:r>
          <a:endParaRPr lang="en-IE" sz="1700" dirty="0">
            <a:solidFill>
              <a:schemeClr val="tx1"/>
            </a:solidFill>
          </a:endParaRPr>
        </a:p>
      </dgm:t>
    </dgm:pt>
    <dgm:pt modelId="{B0812F4F-EB4D-472C-8FB7-293053624A82}" type="parTrans" cxnId="{92BE7418-9A3A-4BA6-B4FC-9286CCBD3419}">
      <dgm:prSet/>
      <dgm:spPr/>
      <dgm:t>
        <a:bodyPr/>
        <a:lstStyle/>
        <a:p>
          <a:endParaRPr lang="en-US"/>
        </a:p>
      </dgm:t>
    </dgm:pt>
    <dgm:pt modelId="{1009306A-E08B-4497-AFCF-CE69A2E74D1E}" type="sibTrans" cxnId="{92BE7418-9A3A-4BA6-B4FC-9286CCBD3419}">
      <dgm:prSet/>
      <dgm:spPr/>
      <dgm:t>
        <a:bodyPr/>
        <a:lstStyle/>
        <a:p>
          <a:endParaRPr lang="en-US"/>
        </a:p>
      </dgm:t>
    </dgm:pt>
    <dgm:pt modelId="{C5189ECD-463B-4454-9654-9893A3308C5D}">
      <dgm:prSet custT="1"/>
      <dgm:spPr>
        <a:solidFill>
          <a:srgbClr val="FFC000"/>
        </a:solidFill>
      </dgm:spPr>
      <dgm:t>
        <a:bodyPr/>
        <a:lstStyle/>
        <a:p>
          <a:pPr rtl="0"/>
          <a:r>
            <a:rPr lang="en-US" sz="1700">
              <a:solidFill>
                <a:schemeClr val="tx1"/>
              </a:solidFill>
            </a:rPr>
            <a:t>ima šest članic oziroma članov, ki jih imenuje Svet za osemletni mandat, ki ga ni mogoče podaljšati,</a:t>
          </a:r>
          <a:endParaRPr lang="en-IE" sz="1700" dirty="0">
            <a:solidFill>
              <a:schemeClr val="tx1"/>
            </a:solidFill>
          </a:endParaRPr>
        </a:p>
      </dgm:t>
    </dgm:pt>
    <dgm:pt modelId="{E914B793-F4E0-4CFF-A7BC-1661990D645E}" type="parTrans" cxnId="{59EAAE92-4AAF-44A8-9DC1-AE2C38E11691}">
      <dgm:prSet/>
      <dgm:spPr/>
      <dgm:t>
        <a:bodyPr/>
        <a:lstStyle/>
        <a:p>
          <a:endParaRPr lang="en-US"/>
        </a:p>
      </dgm:t>
    </dgm:pt>
    <dgm:pt modelId="{0EE83BA6-640A-428C-B858-761C0EED9989}" type="sibTrans" cxnId="{59EAAE92-4AAF-44A8-9DC1-AE2C38E11691}">
      <dgm:prSet/>
      <dgm:spPr/>
      <dgm:t>
        <a:bodyPr/>
        <a:lstStyle/>
        <a:p>
          <a:endParaRPr lang="en-US"/>
        </a:p>
      </dgm:t>
    </dgm:pt>
    <dgm:pt modelId="{3F97F813-90AA-4EB4-86CE-243095AEDAE6}">
      <dgm:prSet custT="1"/>
      <dgm:spPr>
        <a:solidFill>
          <a:srgbClr val="FFC000"/>
        </a:solidFill>
      </dgm:spPr>
      <dgm:t>
        <a:bodyPr/>
        <a:lstStyle/>
        <a:p>
          <a:pPr rtl="0"/>
          <a:r>
            <a:rPr lang="en-US" sz="1700" dirty="0" err="1">
              <a:solidFill>
                <a:schemeClr val="tx1"/>
              </a:solidFill>
            </a:rPr>
            <a:t>sedež</a:t>
          </a:r>
          <a:r>
            <a:rPr lang="en-US" sz="1700" dirty="0">
              <a:solidFill>
                <a:schemeClr val="tx1"/>
              </a:solidFill>
            </a:rPr>
            <a:t> </a:t>
          </a:r>
          <a:r>
            <a:rPr lang="en-US" sz="1700" dirty="0" err="1">
              <a:solidFill>
                <a:schemeClr val="tx1"/>
              </a:solidFill>
            </a:rPr>
            <a:t>ima</a:t>
          </a:r>
          <a:r>
            <a:rPr lang="en-US" sz="1700" dirty="0">
              <a:solidFill>
                <a:schemeClr val="tx1"/>
              </a:solidFill>
            </a:rPr>
            <a:t> v </a:t>
          </a:r>
          <a:r>
            <a:rPr lang="en-US" sz="1700" dirty="0" err="1">
              <a:solidFill>
                <a:schemeClr val="tx1"/>
              </a:solidFill>
            </a:rPr>
            <a:t>Frankfurtu</a:t>
          </a:r>
          <a:r>
            <a:rPr lang="en-US" sz="1700" dirty="0">
              <a:solidFill>
                <a:schemeClr val="tx1"/>
              </a:solidFill>
            </a:rPr>
            <a:t> (</a:t>
          </a:r>
          <a:r>
            <a:rPr lang="en-US" sz="1700" dirty="0" err="1">
              <a:solidFill>
                <a:schemeClr val="tx1"/>
              </a:solidFill>
            </a:rPr>
            <a:t>Nemčija</a:t>
          </a:r>
          <a:r>
            <a:rPr lang="en-US" sz="1700" dirty="0">
              <a:solidFill>
                <a:schemeClr val="tx1"/>
              </a:solidFill>
            </a:rPr>
            <a:t>).</a:t>
          </a:r>
          <a:endParaRPr lang="en-IE" sz="1700" dirty="0">
            <a:solidFill>
              <a:schemeClr val="tx1"/>
            </a:solidFill>
          </a:endParaRPr>
        </a:p>
      </dgm:t>
    </dgm:pt>
    <dgm:pt modelId="{5B0A4603-DEE4-452A-BEB0-E2938A010BD2}" type="parTrans" cxnId="{271A9C0B-8481-4F4C-BCAB-98FF945D49FE}">
      <dgm:prSet/>
      <dgm:spPr/>
      <dgm:t>
        <a:bodyPr/>
        <a:lstStyle/>
        <a:p>
          <a:endParaRPr lang="en-US"/>
        </a:p>
      </dgm:t>
    </dgm:pt>
    <dgm:pt modelId="{A83CCB43-B467-4ACC-B7D5-F80E3D4D0EBF}" type="sibTrans" cxnId="{271A9C0B-8481-4F4C-BCAB-98FF945D49FE}">
      <dgm:prSet/>
      <dgm:spPr/>
      <dgm:t>
        <a:bodyPr/>
        <a:lstStyle/>
        <a:p>
          <a:endParaRPr lang="en-US"/>
        </a:p>
      </dgm:t>
    </dgm:pt>
    <dgm:pt modelId="{C435D38D-66E7-4903-AC8E-D03833A6D1A3}" type="pres">
      <dgm:prSet presAssocID="{CA785F1A-303B-4FE1-842E-DD577CE8FC94}" presName="linear" presStyleCnt="0">
        <dgm:presLayoutVars>
          <dgm:animLvl val="lvl"/>
          <dgm:resizeHandles val="exact"/>
        </dgm:presLayoutVars>
      </dgm:prSet>
      <dgm:spPr/>
    </dgm:pt>
    <dgm:pt modelId="{3FE16EC3-41E9-4EE9-B399-BA497F9628C9}" type="pres">
      <dgm:prSet presAssocID="{7D8858E7-FE31-4F9F-B0BA-D16D320AAAE7}" presName="parentText" presStyleLbl="node1" presStyleIdx="0" presStyleCnt="7">
        <dgm:presLayoutVars>
          <dgm:chMax val="0"/>
          <dgm:bulletEnabled val="1"/>
        </dgm:presLayoutVars>
      </dgm:prSet>
      <dgm:spPr/>
    </dgm:pt>
    <dgm:pt modelId="{41AE9C1B-006D-445D-A3A3-C0AE2D3D64B6}" type="pres">
      <dgm:prSet presAssocID="{AECCF133-DCD4-41D1-A38B-6C2F46A7B3A8}" presName="spacer" presStyleCnt="0"/>
      <dgm:spPr/>
    </dgm:pt>
    <dgm:pt modelId="{96B08EC4-E184-402A-B8AE-06B1F3D1D569}" type="pres">
      <dgm:prSet presAssocID="{A9964F8A-DB40-45B4-9591-CD62422204C1}" presName="parentText" presStyleLbl="node1" presStyleIdx="1" presStyleCnt="7">
        <dgm:presLayoutVars>
          <dgm:chMax val="0"/>
          <dgm:bulletEnabled val="1"/>
        </dgm:presLayoutVars>
      </dgm:prSet>
      <dgm:spPr/>
    </dgm:pt>
    <dgm:pt modelId="{9E966409-6357-49EB-9C85-902FB5B9ABC3}" type="pres">
      <dgm:prSet presAssocID="{10512D33-FA1D-4746-8AE2-85C5D7F461D7}" presName="spacer" presStyleCnt="0"/>
      <dgm:spPr/>
    </dgm:pt>
    <dgm:pt modelId="{47FE0501-D40E-47EC-9E41-423B2E236FAA}" type="pres">
      <dgm:prSet presAssocID="{02D3C9E0-998F-4667-A716-5F6EE76E0029}" presName="parentText" presStyleLbl="node1" presStyleIdx="2" presStyleCnt="7">
        <dgm:presLayoutVars>
          <dgm:chMax val="0"/>
          <dgm:bulletEnabled val="1"/>
        </dgm:presLayoutVars>
      </dgm:prSet>
      <dgm:spPr/>
    </dgm:pt>
    <dgm:pt modelId="{24BAE707-7917-4028-83C6-0A9991E9EFB6}" type="pres">
      <dgm:prSet presAssocID="{3F6D8C45-F642-400A-8F4E-0897294682EA}" presName="spacer" presStyleCnt="0"/>
      <dgm:spPr/>
    </dgm:pt>
    <dgm:pt modelId="{68522F37-124D-4507-9DE5-1B75C78B6420}" type="pres">
      <dgm:prSet presAssocID="{6C63FBD4-82FC-4599-BAF2-50E731EBB741}" presName="parentText" presStyleLbl="node1" presStyleIdx="3" presStyleCnt="7">
        <dgm:presLayoutVars>
          <dgm:chMax val="0"/>
          <dgm:bulletEnabled val="1"/>
        </dgm:presLayoutVars>
      </dgm:prSet>
      <dgm:spPr/>
    </dgm:pt>
    <dgm:pt modelId="{5DAE1C46-6BD5-409E-8D35-B7EA89EC27C1}" type="pres">
      <dgm:prSet presAssocID="{D2080DCA-4AE3-4085-8AEF-0EBFBC7F4F6B}" presName="spacer" presStyleCnt="0"/>
      <dgm:spPr/>
    </dgm:pt>
    <dgm:pt modelId="{6EE063DE-7F51-4108-9284-6ADD12F54A5A}" type="pres">
      <dgm:prSet presAssocID="{E1739D6F-3556-4300-AF03-1DAC28C6928B}" presName="parentText" presStyleLbl="node1" presStyleIdx="4" presStyleCnt="7">
        <dgm:presLayoutVars>
          <dgm:chMax val="0"/>
          <dgm:bulletEnabled val="1"/>
        </dgm:presLayoutVars>
      </dgm:prSet>
      <dgm:spPr/>
    </dgm:pt>
    <dgm:pt modelId="{DF19E26E-FCA2-436E-BA46-234145BABC46}" type="pres">
      <dgm:prSet presAssocID="{1009306A-E08B-4497-AFCF-CE69A2E74D1E}" presName="spacer" presStyleCnt="0"/>
      <dgm:spPr/>
    </dgm:pt>
    <dgm:pt modelId="{9CF11A85-D206-4F40-B8C3-898189EA253A}" type="pres">
      <dgm:prSet presAssocID="{C5189ECD-463B-4454-9654-9893A3308C5D}" presName="parentText" presStyleLbl="node1" presStyleIdx="5" presStyleCnt="7">
        <dgm:presLayoutVars>
          <dgm:chMax val="0"/>
          <dgm:bulletEnabled val="1"/>
        </dgm:presLayoutVars>
      </dgm:prSet>
      <dgm:spPr/>
    </dgm:pt>
    <dgm:pt modelId="{55B6EB9E-B0EE-4282-BE6A-40F3F9BA6965}" type="pres">
      <dgm:prSet presAssocID="{0EE83BA6-640A-428C-B858-761C0EED9989}" presName="spacer" presStyleCnt="0"/>
      <dgm:spPr/>
    </dgm:pt>
    <dgm:pt modelId="{EB4B9D14-D3E8-449B-95FA-9A5E38DB987B}" type="pres">
      <dgm:prSet presAssocID="{3F97F813-90AA-4EB4-86CE-243095AEDAE6}" presName="parentText" presStyleLbl="node1" presStyleIdx="6" presStyleCnt="7">
        <dgm:presLayoutVars>
          <dgm:chMax val="0"/>
          <dgm:bulletEnabled val="1"/>
        </dgm:presLayoutVars>
      </dgm:prSet>
      <dgm:spPr/>
    </dgm:pt>
  </dgm:ptLst>
  <dgm:cxnLst>
    <dgm:cxn modelId="{271A9C0B-8481-4F4C-BCAB-98FF945D49FE}" srcId="{CA785F1A-303B-4FE1-842E-DD577CE8FC94}" destId="{3F97F813-90AA-4EB4-86CE-243095AEDAE6}" srcOrd="6" destOrd="0" parTransId="{5B0A4603-DEE4-452A-BEB0-E2938A010BD2}" sibTransId="{A83CCB43-B467-4ACC-B7D5-F80E3D4D0EBF}"/>
    <dgm:cxn modelId="{92BE7418-9A3A-4BA6-B4FC-9286CCBD3419}" srcId="{CA785F1A-303B-4FE1-842E-DD577CE8FC94}" destId="{E1739D6F-3556-4300-AF03-1DAC28C6928B}" srcOrd="4" destOrd="0" parTransId="{B0812F4F-EB4D-472C-8FB7-293053624A82}" sibTransId="{1009306A-E08B-4497-AFCF-CE69A2E74D1E}"/>
    <dgm:cxn modelId="{1A149919-E6BF-41C6-AAB4-DB2A9A57279F}" srcId="{CA785F1A-303B-4FE1-842E-DD577CE8FC94}" destId="{A9964F8A-DB40-45B4-9591-CD62422204C1}" srcOrd="1" destOrd="0" parTransId="{8429C25F-B843-442E-B3CC-480E24E7CAA9}" sibTransId="{10512D33-FA1D-4746-8AE2-85C5D7F461D7}"/>
    <dgm:cxn modelId="{C4763B5E-B163-44DC-B268-F1EF8BBBEE0C}" type="presOf" srcId="{C5189ECD-463B-4454-9654-9893A3308C5D}" destId="{9CF11A85-D206-4F40-B8C3-898189EA253A}" srcOrd="0" destOrd="0" presId="urn:microsoft.com/office/officeart/2005/8/layout/vList2"/>
    <dgm:cxn modelId="{DA85B148-BB88-4244-A208-EACB1B9E99FD}" type="presOf" srcId="{A9964F8A-DB40-45B4-9591-CD62422204C1}" destId="{96B08EC4-E184-402A-B8AE-06B1F3D1D569}" srcOrd="0" destOrd="0" presId="urn:microsoft.com/office/officeart/2005/8/layout/vList2"/>
    <dgm:cxn modelId="{AA1BB26A-63AB-4946-A05C-15CC4446A5D6}" type="presOf" srcId="{7D8858E7-FE31-4F9F-B0BA-D16D320AAAE7}" destId="{3FE16EC3-41E9-4EE9-B399-BA497F9628C9}" srcOrd="0" destOrd="0" presId="urn:microsoft.com/office/officeart/2005/8/layout/vList2"/>
    <dgm:cxn modelId="{0048994E-8591-4E86-87A3-2031845EB622}" type="presOf" srcId="{02D3C9E0-998F-4667-A716-5F6EE76E0029}" destId="{47FE0501-D40E-47EC-9E41-423B2E236FAA}" srcOrd="0" destOrd="0" presId="urn:microsoft.com/office/officeart/2005/8/layout/vList2"/>
    <dgm:cxn modelId="{23961A51-020A-460B-A7EA-4444659C7183}" type="presOf" srcId="{3F97F813-90AA-4EB4-86CE-243095AEDAE6}" destId="{EB4B9D14-D3E8-449B-95FA-9A5E38DB987B}" srcOrd="0" destOrd="0" presId="urn:microsoft.com/office/officeart/2005/8/layout/vList2"/>
    <dgm:cxn modelId="{39F38156-FAC7-4DF3-B1AB-B0D7750A59AB}" type="presOf" srcId="{CA785F1A-303B-4FE1-842E-DD577CE8FC94}" destId="{C435D38D-66E7-4903-AC8E-D03833A6D1A3}" srcOrd="0" destOrd="0" presId="urn:microsoft.com/office/officeart/2005/8/layout/vList2"/>
    <dgm:cxn modelId="{38BFAC56-E469-47A3-A04D-BCA756436CAD}" srcId="{CA785F1A-303B-4FE1-842E-DD577CE8FC94}" destId="{02D3C9E0-998F-4667-A716-5F6EE76E0029}" srcOrd="2" destOrd="0" parTransId="{55072872-CE40-42AD-BA06-AE71E4CD9F95}" sibTransId="{3F6D8C45-F642-400A-8F4E-0897294682EA}"/>
    <dgm:cxn modelId="{8267D981-8489-4178-A5FE-6A41484673F5}" type="presOf" srcId="{E1739D6F-3556-4300-AF03-1DAC28C6928B}" destId="{6EE063DE-7F51-4108-9284-6ADD12F54A5A}" srcOrd="0" destOrd="0" presId="urn:microsoft.com/office/officeart/2005/8/layout/vList2"/>
    <dgm:cxn modelId="{59EAAE92-4AAF-44A8-9DC1-AE2C38E11691}" srcId="{CA785F1A-303B-4FE1-842E-DD577CE8FC94}" destId="{C5189ECD-463B-4454-9654-9893A3308C5D}" srcOrd="5" destOrd="0" parTransId="{E914B793-F4E0-4CFF-A7BC-1661990D645E}" sibTransId="{0EE83BA6-640A-428C-B858-761C0EED9989}"/>
    <dgm:cxn modelId="{1C37D5BF-13F1-411F-8BD1-9F6BB43538AB}" srcId="{CA785F1A-303B-4FE1-842E-DD577CE8FC94}" destId="{7D8858E7-FE31-4F9F-B0BA-D16D320AAAE7}" srcOrd="0" destOrd="0" parTransId="{CAB6654C-AB5A-4811-BF77-848890045C3C}" sibTransId="{AECCF133-DCD4-41D1-A38B-6C2F46A7B3A8}"/>
    <dgm:cxn modelId="{6EA44AC4-32B6-4DC3-9CF2-2AB764F372D8}" srcId="{CA785F1A-303B-4FE1-842E-DD577CE8FC94}" destId="{6C63FBD4-82FC-4599-BAF2-50E731EBB741}" srcOrd="3" destOrd="0" parTransId="{EC84011B-B052-4A3D-B34C-E097DCD2A5BF}" sibTransId="{D2080DCA-4AE3-4085-8AEF-0EBFBC7F4F6B}"/>
    <dgm:cxn modelId="{E8C2A0D6-96E1-44CF-BEA6-7F0B616DE10E}" type="presOf" srcId="{6C63FBD4-82FC-4599-BAF2-50E731EBB741}" destId="{68522F37-124D-4507-9DE5-1B75C78B6420}" srcOrd="0" destOrd="0" presId="urn:microsoft.com/office/officeart/2005/8/layout/vList2"/>
    <dgm:cxn modelId="{4C3711FC-548F-4D0D-BA3C-E0F6A516EC55}" type="presParOf" srcId="{C435D38D-66E7-4903-AC8E-D03833A6D1A3}" destId="{3FE16EC3-41E9-4EE9-B399-BA497F9628C9}" srcOrd="0" destOrd="0" presId="urn:microsoft.com/office/officeart/2005/8/layout/vList2"/>
    <dgm:cxn modelId="{8954B1FF-AE84-4CB6-A3AD-BB448769859E}" type="presParOf" srcId="{C435D38D-66E7-4903-AC8E-D03833A6D1A3}" destId="{41AE9C1B-006D-445D-A3A3-C0AE2D3D64B6}" srcOrd="1" destOrd="0" presId="urn:microsoft.com/office/officeart/2005/8/layout/vList2"/>
    <dgm:cxn modelId="{E2430FE0-F6C1-4290-9C0C-37972704FBDA}" type="presParOf" srcId="{C435D38D-66E7-4903-AC8E-D03833A6D1A3}" destId="{96B08EC4-E184-402A-B8AE-06B1F3D1D569}" srcOrd="2" destOrd="0" presId="urn:microsoft.com/office/officeart/2005/8/layout/vList2"/>
    <dgm:cxn modelId="{1D26076F-3AB6-45E1-859C-B82D01A7B81B}" type="presParOf" srcId="{C435D38D-66E7-4903-AC8E-D03833A6D1A3}" destId="{9E966409-6357-49EB-9C85-902FB5B9ABC3}" srcOrd="3" destOrd="0" presId="urn:microsoft.com/office/officeart/2005/8/layout/vList2"/>
    <dgm:cxn modelId="{68FAAD80-4648-4B94-AF6D-EB593CE6B6DB}" type="presParOf" srcId="{C435D38D-66E7-4903-AC8E-D03833A6D1A3}" destId="{47FE0501-D40E-47EC-9E41-423B2E236FAA}" srcOrd="4" destOrd="0" presId="urn:microsoft.com/office/officeart/2005/8/layout/vList2"/>
    <dgm:cxn modelId="{EEDD8EEF-4E78-4682-8E08-B16D27F5EF99}" type="presParOf" srcId="{C435D38D-66E7-4903-AC8E-D03833A6D1A3}" destId="{24BAE707-7917-4028-83C6-0A9991E9EFB6}" srcOrd="5" destOrd="0" presId="urn:microsoft.com/office/officeart/2005/8/layout/vList2"/>
    <dgm:cxn modelId="{54141663-B612-4EC8-A165-45A5A0EF7150}" type="presParOf" srcId="{C435D38D-66E7-4903-AC8E-D03833A6D1A3}" destId="{68522F37-124D-4507-9DE5-1B75C78B6420}" srcOrd="6" destOrd="0" presId="urn:microsoft.com/office/officeart/2005/8/layout/vList2"/>
    <dgm:cxn modelId="{76CA03C9-97FB-4B11-AA8F-A41AEB191E6F}" type="presParOf" srcId="{C435D38D-66E7-4903-AC8E-D03833A6D1A3}" destId="{5DAE1C46-6BD5-409E-8D35-B7EA89EC27C1}" srcOrd="7" destOrd="0" presId="urn:microsoft.com/office/officeart/2005/8/layout/vList2"/>
    <dgm:cxn modelId="{927773B1-29A7-43A1-BB8C-63E1FACA8FA1}" type="presParOf" srcId="{C435D38D-66E7-4903-AC8E-D03833A6D1A3}" destId="{6EE063DE-7F51-4108-9284-6ADD12F54A5A}" srcOrd="8" destOrd="0" presId="urn:microsoft.com/office/officeart/2005/8/layout/vList2"/>
    <dgm:cxn modelId="{DB2A3D2B-28CB-4F66-851D-5832CB29CE0B}" type="presParOf" srcId="{C435D38D-66E7-4903-AC8E-D03833A6D1A3}" destId="{DF19E26E-FCA2-436E-BA46-234145BABC46}" srcOrd="9" destOrd="0" presId="urn:microsoft.com/office/officeart/2005/8/layout/vList2"/>
    <dgm:cxn modelId="{4026AD1F-B3B6-4D76-A1EF-CAD4AE7C9BB1}" type="presParOf" srcId="{C435D38D-66E7-4903-AC8E-D03833A6D1A3}" destId="{9CF11A85-D206-4F40-B8C3-898189EA253A}" srcOrd="10" destOrd="0" presId="urn:microsoft.com/office/officeart/2005/8/layout/vList2"/>
    <dgm:cxn modelId="{6BE7A426-6616-49F4-8728-BA408579A73D}" type="presParOf" srcId="{C435D38D-66E7-4903-AC8E-D03833A6D1A3}" destId="{55B6EB9E-B0EE-4282-BE6A-40F3F9BA6965}" srcOrd="11" destOrd="0" presId="urn:microsoft.com/office/officeart/2005/8/layout/vList2"/>
    <dgm:cxn modelId="{D7B7F64F-F87F-428F-B7D6-21E7B3723028}" type="presParOf" srcId="{C435D38D-66E7-4903-AC8E-D03833A6D1A3}" destId="{EB4B9D14-D3E8-449B-95FA-9A5E38DB987B}"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4_2" csCatId="accent4" phldr="1"/>
      <dgm:spPr/>
      <dgm:t>
        <a:bodyPr/>
        <a:lstStyle/>
        <a:p>
          <a:endParaRPr lang="en-US"/>
        </a:p>
      </dgm:t>
    </dgm:pt>
    <dgm:pt modelId="{5483B900-F507-4D16-AFC0-AFA0AD5B68A9}">
      <dgm:prSet phldrT="[Text]" phldr="0" custT="1"/>
      <dgm:spPr>
        <a:solidFill>
          <a:schemeClr val="accent4">
            <a:lumMod val="60000"/>
            <a:lumOff val="40000"/>
          </a:schemeClr>
        </a:solidFill>
        <a:ln>
          <a:solidFill>
            <a:schemeClr val="tx1"/>
          </a:solidFill>
        </a:ln>
      </dgm:spPr>
      <dgm:t>
        <a:bodyPr/>
        <a:lstStyle/>
        <a:p>
          <a:r>
            <a:rPr lang="en-US" sz="1800" b="0">
              <a:solidFill>
                <a:srgbClr val="000000"/>
              </a:solidFill>
              <a:latin typeface="Calibri"/>
              <a:cs typeface="Calibri"/>
            </a:rPr>
            <a:t>Evropska državljanska pobuda</a:t>
          </a:r>
          <a:endParaRPr lang="en-US" sz="1800"/>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chemeClr val="accent4">
            <a:lumMod val="60000"/>
            <a:lumOff val="40000"/>
          </a:schemeClr>
        </a:solidFill>
        <a:ln>
          <a:solidFill>
            <a:schemeClr val="tx1"/>
          </a:solidFill>
        </a:ln>
      </dgm:spPr>
      <dgm:t>
        <a:bodyPr/>
        <a:lstStyle/>
        <a:p>
          <a:r>
            <a:rPr lang="en-US" sz="1800">
              <a:solidFill>
                <a:srgbClr val="000000"/>
              </a:solidFill>
              <a:latin typeface="Calibri"/>
              <a:cs typeface="Calibri"/>
            </a:rPr>
            <a:t>Evropski teden mladih</a:t>
          </a:r>
          <a:endParaRPr lang="en-US" sz="180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phldr="0" custT="1"/>
      <dgm:spPr>
        <a:solidFill>
          <a:schemeClr val="accent4">
            <a:lumMod val="60000"/>
            <a:lumOff val="40000"/>
          </a:schemeClr>
        </a:solidFill>
        <a:ln>
          <a:solidFill>
            <a:schemeClr val="tx1"/>
          </a:solidFill>
        </a:ln>
      </dgm:spPr>
      <dgm:t>
        <a:bodyPr/>
        <a:lstStyle/>
        <a:p>
          <a:pPr rtl="0"/>
          <a:r>
            <a:rPr lang="en-IE" sz="1800" noProof="0">
              <a:solidFill>
                <a:schemeClr val="tx1"/>
              </a:solidFill>
              <a:latin typeface="Calibri Light" panose="020F0302020204030204"/>
            </a:rPr>
            <a:t>European Youth Event (EYE)</a:t>
          </a:r>
          <a:endParaRPr lang="en-IE" sz="1800" noProof="0">
            <a:solidFill>
              <a:schemeClr val="tx1"/>
            </a:solidFill>
          </a:endParaRPr>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phldr="0" custT="1"/>
      <dgm:spPr>
        <a:solidFill>
          <a:schemeClr val="accent4">
            <a:lumMod val="60000"/>
            <a:lumOff val="40000"/>
          </a:schemeClr>
        </a:solidFill>
        <a:ln>
          <a:solidFill>
            <a:schemeClr val="tx1"/>
          </a:solidFill>
        </a:ln>
      </dgm:spPr>
      <dgm:t>
        <a:bodyPr/>
        <a:lstStyle/>
        <a:p>
          <a:r>
            <a:rPr lang="en-US" sz="1800">
              <a:solidFill>
                <a:srgbClr val="000000"/>
              </a:solidFill>
              <a:latin typeface="Calibri"/>
              <a:cs typeface="Calibri"/>
            </a:rPr>
            <a:t>Vaša Evropa, vaš glas!</a:t>
          </a:r>
          <a:endParaRPr lang="en-US" sz="180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rotWithShape="1">
          <a:blip xmlns:r="http://schemas.openxmlformats.org/officeDocument/2006/relationships" r:embed="rId1"/>
          <a:srcRect/>
          <a:stretch>
            <a:fillRect l="-12000" r="-12000"/>
          </a:stretch>
        </a:blipFill>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rotWithShape="1">
          <a:blip xmlns:r="http://schemas.openxmlformats.org/officeDocument/2006/relationships" r:embed="rId2"/>
          <a:srcRect/>
          <a:stretch>
            <a:fillRect l="-5000" r="-5000"/>
          </a:stretch>
        </a:blipFill>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rotWithShape="1">
          <a:blip xmlns:r="http://schemas.openxmlformats.org/officeDocument/2006/relationships" r:embed="rId3"/>
          <a:srcRect/>
          <a:stretch>
            <a:fillRect l="-5000" r="-5000"/>
          </a:stretch>
        </a:blipFill>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rotWithShape="1">
          <a:blip xmlns:r="http://schemas.openxmlformats.org/officeDocument/2006/relationships" r:embed="rId4"/>
          <a:srcRect/>
          <a:stretch>
            <a:fillRect t="-11000" b="-11000"/>
          </a:stretch>
        </a:blipFill>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23AB44B3-15D9-48C9-BEF8-6D7B87BB8A20}" type="presOf" srcId="{1E9A1875-DAE9-49B5-A8B4-FC8FFF235A9A}" destId="{F34E1D28-9E26-4BCD-BE5C-A6705AFB6A7F}" srcOrd="0" destOrd="0" presId="urn:microsoft.com/office/officeart/2008/layout/BendingPictureCaption"/>
    <dgm:cxn modelId="{1A8DE8E4-BE82-4D00-BC21-7210A9B07F70}" type="presOf" srcId="{5483B900-F507-4D16-AFC0-AFA0AD5B68A9}" destId="{BFE00547-7D91-441D-9DCA-44A127E91104}" srcOrd="0" destOrd="0" presId="urn:microsoft.com/office/officeart/2008/layout/BendingPictureCaption"/>
    <dgm:cxn modelId="{A01394F1-48CD-479C-9B94-AD5B821B99A6}" type="presOf" srcId="{F8D71222-5852-47DA-A5AC-8F2673B6E481}" destId="{08AA5198-5B16-4A5C-8C1B-A9232C56E376}"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A490D483-A481-4038-82DD-90E68CCB7DDD}" type="presParOf" srcId="{D1130244-D42B-4FBD-A513-9F38156E3AF5}" destId="{52FE83B6-52AA-4338-8CAD-F2F25D4D086B}" srcOrd="2"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A82E4445-236B-4D06-9A9A-2DBB25BFE444}" type="presParOf" srcId="{D1130244-D42B-4FBD-A513-9F38156E3AF5}" destId="{158E8728-F6F0-457F-9F46-4670A43C7377}" srcOrd="3" destOrd="0" presId="urn:microsoft.com/office/officeart/2008/layout/BendingPictureCaption"/>
    <dgm:cxn modelId="{B1DA67E0-0ADB-4E0A-9CAB-4CE5B438E102}" type="presParOf" srcId="{D1130244-D42B-4FBD-A513-9F38156E3AF5}" destId="{F2B74032-DEFE-42CD-97C3-CC4CE0256774}" srcOrd="4" destOrd="0" presId="urn:microsoft.com/office/officeart/2008/layout/BendingPictureCaption"/>
    <dgm:cxn modelId="{54B4A306-81C8-4D02-AB42-DED6A6796C16}" type="presParOf" srcId="{F2B74032-DEFE-42CD-97C3-CC4CE0256774}" destId="{B6D00174-46E1-4AA4-9397-0186C46C5AE5}" srcOrd="0" destOrd="0" presId="urn:microsoft.com/office/officeart/2008/layout/BendingPictureCaption"/>
    <dgm:cxn modelId="{7FD167DC-1EC6-4258-ADBD-322230B0EDB6}" type="presParOf" srcId="{F2B74032-DEFE-42CD-97C3-CC4CE0256774}" destId="{08AA5198-5B16-4A5C-8C1B-A9232C56E376}" srcOrd="1" destOrd="0" presId="urn:microsoft.com/office/officeart/2008/layout/BendingPictureCaption"/>
    <dgm:cxn modelId="{1D62215C-F2CF-42D4-8D6D-E75E9FD33563}" type="presParOf" srcId="{D1130244-D42B-4FBD-A513-9F38156E3AF5}" destId="{C7016287-8D73-444D-8C8B-4912015B2EB9}" srcOrd="5" destOrd="0" presId="urn:microsoft.com/office/officeart/2008/layout/BendingPictureCaption"/>
    <dgm:cxn modelId="{4CFE859C-5655-4732-8048-FFCCCC816A08}" type="presParOf" srcId="{D1130244-D42B-4FBD-A513-9F38156E3AF5}" destId="{168BFE9B-E750-44F4-BE65-B3E1BECFF76E}" srcOrd="6"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B3534B-F753-46E6-AB22-4DD74C74A100}"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04F95EA1-916C-470D-9740-AB0F64907A0B}">
      <dgm:prSet phldrT="[Text]" custT="1"/>
      <dgm:spPr>
        <a:solidFill>
          <a:srgbClr val="00B0F0"/>
        </a:solidFill>
        <a:ln>
          <a:solidFill>
            <a:schemeClr val="tx1"/>
          </a:solidFill>
        </a:ln>
      </dgm:spPr>
      <dgm:t>
        <a:bodyPr/>
        <a:lstStyle/>
        <a:p>
          <a:r>
            <a:rPr lang="en-US" sz="2400" b="1" dirty="0">
              <a:solidFill>
                <a:schemeClr val="tx1"/>
              </a:solidFill>
            </a:rPr>
            <a:t>1914</a:t>
          </a:r>
        </a:p>
      </dgm:t>
    </dgm:pt>
    <dgm:pt modelId="{B54F9AFF-5AF2-4557-BA3B-BF6099CE37E9}" type="parTrans" cxnId="{1134B8A9-6FD2-42EF-9EDE-F6DD28DBA47E}">
      <dgm:prSet/>
      <dgm:spPr/>
      <dgm:t>
        <a:bodyPr/>
        <a:lstStyle/>
        <a:p>
          <a:endParaRPr lang="en-US"/>
        </a:p>
      </dgm:t>
    </dgm:pt>
    <dgm:pt modelId="{A0D0EB9E-2133-457F-AF84-CB77FAB0884F}" type="sibTrans" cxnId="{1134B8A9-6FD2-42EF-9EDE-F6DD28DBA47E}">
      <dgm:prSet/>
      <dgm:spPr/>
      <dgm:t>
        <a:bodyPr/>
        <a:lstStyle/>
        <a:p>
          <a:endParaRPr lang="en-US"/>
        </a:p>
      </dgm:t>
    </dgm:pt>
    <dgm:pt modelId="{ED45E002-A715-43CA-9906-BEB7F91733D6}">
      <dgm:prSet phldrT="[Text]" custT="1"/>
      <dgm:spPr>
        <a:solidFill>
          <a:srgbClr val="00B0F0"/>
        </a:solidFill>
        <a:ln>
          <a:solidFill>
            <a:schemeClr val="tx1"/>
          </a:solidFill>
        </a:ln>
      </dgm:spPr>
      <dgm:t>
        <a:bodyPr/>
        <a:lstStyle/>
        <a:p>
          <a:r>
            <a:rPr lang="en-US" sz="2400" b="1" dirty="0">
              <a:solidFill>
                <a:schemeClr val="tx1"/>
              </a:solidFill>
            </a:rPr>
            <a:t>1918</a:t>
          </a:r>
        </a:p>
      </dgm:t>
    </dgm:pt>
    <dgm:pt modelId="{B2988112-4D61-48E2-A200-FDE8475ECA8F}" type="parTrans" cxnId="{24E4E4AF-3458-487B-AABD-79A386F9685E}">
      <dgm:prSet/>
      <dgm:spPr/>
      <dgm:t>
        <a:bodyPr/>
        <a:lstStyle/>
        <a:p>
          <a:endParaRPr lang="en-US"/>
        </a:p>
      </dgm:t>
    </dgm:pt>
    <dgm:pt modelId="{B616F2B6-CE0E-481A-BDA5-AD1938C0B75B}" type="sibTrans" cxnId="{24E4E4AF-3458-487B-AABD-79A386F9685E}">
      <dgm:prSet/>
      <dgm:spPr/>
      <dgm:t>
        <a:bodyPr/>
        <a:lstStyle/>
        <a:p>
          <a:endParaRPr lang="en-US"/>
        </a:p>
      </dgm:t>
    </dgm:pt>
    <dgm:pt modelId="{2062EC86-304E-4805-896A-A040C6B0EEFB}">
      <dgm:prSet phldrT="[Text]" custT="1"/>
      <dgm:spPr>
        <a:solidFill>
          <a:srgbClr val="00B0F0"/>
        </a:solidFill>
        <a:ln>
          <a:solidFill>
            <a:schemeClr val="tx1"/>
          </a:solidFill>
        </a:ln>
      </dgm:spPr>
      <dgm:t>
        <a:bodyPr/>
        <a:lstStyle/>
        <a:p>
          <a:r>
            <a:rPr lang="en-US" sz="2400" b="1" dirty="0">
              <a:solidFill>
                <a:schemeClr val="tx1"/>
              </a:solidFill>
            </a:rPr>
            <a:t>1939</a:t>
          </a:r>
        </a:p>
      </dgm:t>
    </dgm:pt>
    <dgm:pt modelId="{A7C4B986-E7D5-47B6-8DC6-F49978AE0277}" type="parTrans" cxnId="{45C58CEF-4BA5-4E16-9151-D6C05BA21216}">
      <dgm:prSet/>
      <dgm:spPr/>
      <dgm:t>
        <a:bodyPr/>
        <a:lstStyle/>
        <a:p>
          <a:endParaRPr lang="en-US"/>
        </a:p>
      </dgm:t>
    </dgm:pt>
    <dgm:pt modelId="{C7F9AC5C-2537-4327-9E9C-2A10249BFCA0}" type="sibTrans" cxnId="{45C58CEF-4BA5-4E16-9151-D6C05BA21216}">
      <dgm:prSet/>
      <dgm:spPr/>
      <dgm:t>
        <a:bodyPr/>
        <a:lstStyle/>
        <a:p>
          <a:endParaRPr lang="en-US"/>
        </a:p>
      </dgm:t>
    </dgm:pt>
    <dgm:pt modelId="{586FE3DA-BA79-4CA3-B39A-B63FCFFAA0F9}">
      <dgm:prSet phldrT="[Text]" custT="1"/>
      <dgm:spPr>
        <a:solidFill>
          <a:srgbClr val="00B0F0"/>
        </a:solidFill>
        <a:ln>
          <a:solidFill>
            <a:schemeClr val="tx1"/>
          </a:solidFill>
        </a:ln>
      </dgm:spPr>
      <dgm:t>
        <a:bodyPr/>
        <a:lstStyle/>
        <a:p>
          <a:r>
            <a:rPr lang="en-US" sz="2400" b="1" dirty="0">
              <a:solidFill>
                <a:schemeClr val="tx1"/>
              </a:solidFill>
            </a:rPr>
            <a:t>1945</a:t>
          </a:r>
        </a:p>
      </dgm:t>
    </dgm:pt>
    <dgm:pt modelId="{D89B398D-BF71-42D4-8E05-925D037D8C8C}" type="parTrans" cxnId="{BA8874EE-24D6-449D-B887-124B36B2CB95}">
      <dgm:prSet/>
      <dgm:spPr/>
      <dgm:t>
        <a:bodyPr/>
        <a:lstStyle/>
        <a:p>
          <a:endParaRPr lang="en-US"/>
        </a:p>
      </dgm:t>
    </dgm:pt>
    <dgm:pt modelId="{53715810-AB68-4120-A0A1-BF20894EAB82}" type="sibTrans" cxnId="{BA8874EE-24D6-449D-B887-124B36B2CB95}">
      <dgm:prSet/>
      <dgm:spPr/>
      <dgm:t>
        <a:bodyPr/>
        <a:lstStyle/>
        <a:p>
          <a:endParaRPr lang="en-US"/>
        </a:p>
      </dgm:t>
    </dgm:pt>
    <dgm:pt modelId="{8966FE07-2D8C-4F5E-B531-4ED076AF5D27}" type="pres">
      <dgm:prSet presAssocID="{A1B3534B-F753-46E6-AB22-4DD74C74A100}" presName="diagram" presStyleCnt="0">
        <dgm:presLayoutVars>
          <dgm:dir/>
        </dgm:presLayoutVars>
      </dgm:prSet>
      <dgm:spPr/>
    </dgm:pt>
    <dgm:pt modelId="{F473A85D-CA76-4E3A-BCAD-ACD51AE56F97}" type="pres">
      <dgm:prSet presAssocID="{04F95EA1-916C-470D-9740-AB0F64907A0B}" presName="composite" presStyleCnt="0"/>
      <dgm:spPr/>
    </dgm:pt>
    <dgm:pt modelId="{D60FE816-3E39-4346-9541-DE9013C0CD7F}" type="pres">
      <dgm:prSet presAssocID="{04F95EA1-916C-470D-9740-AB0F64907A0B}" presName="Image" presStyleLbl="bgShp" presStyleIdx="0" presStyleCnt="4"/>
      <dgm:spPr>
        <a:blipFill rotWithShape="1">
          <a:blip xmlns:r="http://schemas.openxmlformats.org/officeDocument/2006/relationships" r:embed="rId1"/>
          <a:stretch>
            <a:fillRect/>
          </a:stretch>
        </a:blipFill>
      </dgm:spPr>
    </dgm:pt>
    <dgm:pt modelId="{661DA055-562D-474C-89A4-8490B75CEAA8}" type="pres">
      <dgm:prSet presAssocID="{04F95EA1-916C-470D-9740-AB0F64907A0B}" presName="Parent" presStyleLbl="node0" presStyleIdx="0" presStyleCnt="4">
        <dgm:presLayoutVars>
          <dgm:bulletEnabled val="1"/>
        </dgm:presLayoutVars>
      </dgm:prSet>
      <dgm:spPr/>
    </dgm:pt>
    <dgm:pt modelId="{41264CFE-CFDC-4E75-AD2B-108E948158E2}" type="pres">
      <dgm:prSet presAssocID="{A0D0EB9E-2133-457F-AF84-CB77FAB0884F}" presName="sibTrans" presStyleCnt="0"/>
      <dgm:spPr/>
    </dgm:pt>
    <dgm:pt modelId="{E75785FC-FA01-4CCE-9731-5F62EEC62978}" type="pres">
      <dgm:prSet presAssocID="{ED45E002-A715-43CA-9906-BEB7F91733D6}" presName="composite" presStyleCnt="0"/>
      <dgm:spPr/>
    </dgm:pt>
    <dgm:pt modelId="{88BD178F-D8A5-4038-AB32-EB171CB24442}" type="pres">
      <dgm:prSet presAssocID="{ED45E002-A715-43CA-9906-BEB7F91733D6}" presName="Image" presStyleLbl="bgShp" presStyleIdx="1" presStyleCnt="4"/>
      <dgm:spPr>
        <a:blipFill rotWithShape="1">
          <a:blip xmlns:r="http://schemas.openxmlformats.org/officeDocument/2006/relationships" r:embed="rId2"/>
          <a:stretch>
            <a:fillRect/>
          </a:stretch>
        </a:blipFill>
      </dgm:spPr>
    </dgm:pt>
    <dgm:pt modelId="{43E45C0E-9B95-4125-8000-06B30E5FC073}" type="pres">
      <dgm:prSet presAssocID="{ED45E002-A715-43CA-9906-BEB7F91733D6}" presName="Parent" presStyleLbl="node0" presStyleIdx="1" presStyleCnt="4">
        <dgm:presLayoutVars>
          <dgm:bulletEnabled val="1"/>
        </dgm:presLayoutVars>
      </dgm:prSet>
      <dgm:spPr/>
    </dgm:pt>
    <dgm:pt modelId="{68F5AA3E-9235-4465-87DD-787367D0AE7E}" type="pres">
      <dgm:prSet presAssocID="{B616F2B6-CE0E-481A-BDA5-AD1938C0B75B}" presName="sibTrans" presStyleCnt="0"/>
      <dgm:spPr/>
    </dgm:pt>
    <dgm:pt modelId="{7BF6BB17-4188-49D5-85DA-EE0E9910342F}" type="pres">
      <dgm:prSet presAssocID="{2062EC86-304E-4805-896A-A040C6B0EEFB}" presName="composite" presStyleCnt="0"/>
      <dgm:spPr/>
    </dgm:pt>
    <dgm:pt modelId="{3950F79D-9A6C-40C2-BCB4-208FB67CFEF2}" type="pres">
      <dgm:prSet presAssocID="{2062EC86-304E-4805-896A-A040C6B0EEFB}" presName="Image" presStyleLbl="bgShp" presStyleIdx="2" presStyleCnt="4"/>
      <dgm:spPr>
        <a:blipFill rotWithShape="1">
          <a:blip xmlns:r="http://schemas.openxmlformats.org/officeDocument/2006/relationships" r:embed="rId3"/>
          <a:stretch>
            <a:fillRect/>
          </a:stretch>
        </a:blipFill>
      </dgm:spPr>
    </dgm:pt>
    <dgm:pt modelId="{82532F62-78F8-4353-B5D9-71F96297137D}" type="pres">
      <dgm:prSet presAssocID="{2062EC86-304E-4805-896A-A040C6B0EEFB}" presName="Parent" presStyleLbl="node0" presStyleIdx="2" presStyleCnt="4">
        <dgm:presLayoutVars>
          <dgm:bulletEnabled val="1"/>
        </dgm:presLayoutVars>
      </dgm:prSet>
      <dgm:spPr/>
    </dgm:pt>
    <dgm:pt modelId="{5E1BD5DB-BCB6-4F73-BA2C-3A4A9A751668}" type="pres">
      <dgm:prSet presAssocID="{C7F9AC5C-2537-4327-9E9C-2A10249BFCA0}" presName="sibTrans" presStyleCnt="0"/>
      <dgm:spPr/>
    </dgm:pt>
    <dgm:pt modelId="{667D435D-9591-4C76-8267-601280F6DBC0}" type="pres">
      <dgm:prSet presAssocID="{586FE3DA-BA79-4CA3-B39A-B63FCFFAA0F9}" presName="composite" presStyleCnt="0"/>
      <dgm:spPr/>
    </dgm:pt>
    <dgm:pt modelId="{8843B5AF-756E-43EC-B20E-8E43EE9C1DE7}" type="pres">
      <dgm:prSet presAssocID="{586FE3DA-BA79-4CA3-B39A-B63FCFFAA0F9}" presName="Image" presStyleLbl="bgShp" presStyleIdx="3" presStyleCnt="4"/>
      <dgm:spPr>
        <a:blipFill rotWithShape="1">
          <a:blip xmlns:r="http://schemas.openxmlformats.org/officeDocument/2006/relationships" r:embed="rId4"/>
          <a:stretch>
            <a:fillRect/>
          </a:stretch>
        </a:blipFill>
      </dgm:spPr>
    </dgm:pt>
    <dgm:pt modelId="{F0F2D078-F01C-4212-853D-AED86D2D1B66}" type="pres">
      <dgm:prSet presAssocID="{586FE3DA-BA79-4CA3-B39A-B63FCFFAA0F9}" presName="Parent" presStyleLbl="node0" presStyleIdx="3" presStyleCnt="4">
        <dgm:presLayoutVars>
          <dgm:bulletEnabled val="1"/>
        </dgm:presLayoutVars>
      </dgm:prSet>
      <dgm:spPr/>
    </dgm:pt>
  </dgm:ptLst>
  <dgm:cxnLst>
    <dgm:cxn modelId="{F5A09045-621B-4DDE-8625-B143BCB1E235}" type="presOf" srcId="{A1B3534B-F753-46E6-AB22-4DD74C74A100}" destId="{8966FE07-2D8C-4F5E-B531-4ED076AF5D27}" srcOrd="0" destOrd="0" presId="urn:microsoft.com/office/officeart/2008/layout/BendingPictureCaption"/>
    <dgm:cxn modelId="{972B1388-DAD1-4CFE-9729-DAB87BE865FD}" type="presOf" srcId="{2062EC86-304E-4805-896A-A040C6B0EEFB}" destId="{82532F62-78F8-4353-B5D9-71F96297137D}" srcOrd="0" destOrd="0" presId="urn:microsoft.com/office/officeart/2008/layout/BendingPictureCaption"/>
    <dgm:cxn modelId="{1134B8A9-6FD2-42EF-9EDE-F6DD28DBA47E}" srcId="{A1B3534B-F753-46E6-AB22-4DD74C74A100}" destId="{04F95EA1-916C-470D-9740-AB0F64907A0B}" srcOrd="0" destOrd="0" parTransId="{B54F9AFF-5AF2-4557-BA3B-BF6099CE37E9}" sibTransId="{A0D0EB9E-2133-457F-AF84-CB77FAB0884F}"/>
    <dgm:cxn modelId="{24E4E4AF-3458-487B-AABD-79A386F9685E}" srcId="{A1B3534B-F753-46E6-AB22-4DD74C74A100}" destId="{ED45E002-A715-43CA-9906-BEB7F91733D6}" srcOrd="1" destOrd="0" parTransId="{B2988112-4D61-48E2-A200-FDE8475ECA8F}" sibTransId="{B616F2B6-CE0E-481A-BDA5-AD1938C0B75B}"/>
    <dgm:cxn modelId="{303B28DF-D329-4DF2-B1B0-152165846CE0}" type="presOf" srcId="{586FE3DA-BA79-4CA3-B39A-B63FCFFAA0F9}" destId="{F0F2D078-F01C-4212-853D-AED86D2D1B66}" srcOrd="0" destOrd="0" presId="urn:microsoft.com/office/officeart/2008/layout/BendingPictureCaption"/>
    <dgm:cxn modelId="{2F42FAE0-B277-44DE-AE30-A17D6B809871}" type="presOf" srcId="{ED45E002-A715-43CA-9906-BEB7F91733D6}" destId="{43E45C0E-9B95-4125-8000-06B30E5FC073}" srcOrd="0" destOrd="0" presId="urn:microsoft.com/office/officeart/2008/layout/BendingPictureCaption"/>
    <dgm:cxn modelId="{D18363E6-8F97-499B-982F-14303D961060}" type="presOf" srcId="{04F95EA1-916C-470D-9740-AB0F64907A0B}" destId="{661DA055-562D-474C-89A4-8490B75CEAA8}" srcOrd="0" destOrd="0" presId="urn:microsoft.com/office/officeart/2008/layout/BendingPictureCaption"/>
    <dgm:cxn modelId="{BA8874EE-24D6-449D-B887-124B36B2CB95}" srcId="{A1B3534B-F753-46E6-AB22-4DD74C74A100}" destId="{586FE3DA-BA79-4CA3-B39A-B63FCFFAA0F9}" srcOrd="3" destOrd="0" parTransId="{D89B398D-BF71-42D4-8E05-925D037D8C8C}" sibTransId="{53715810-AB68-4120-A0A1-BF20894EAB82}"/>
    <dgm:cxn modelId="{45C58CEF-4BA5-4E16-9151-D6C05BA21216}" srcId="{A1B3534B-F753-46E6-AB22-4DD74C74A100}" destId="{2062EC86-304E-4805-896A-A040C6B0EEFB}" srcOrd="2" destOrd="0" parTransId="{A7C4B986-E7D5-47B6-8DC6-F49978AE0277}" sibTransId="{C7F9AC5C-2537-4327-9E9C-2A10249BFCA0}"/>
    <dgm:cxn modelId="{D87FA33F-46F9-4D74-B235-67B69CCE2BF3}" type="presParOf" srcId="{8966FE07-2D8C-4F5E-B531-4ED076AF5D27}" destId="{F473A85D-CA76-4E3A-BCAD-ACD51AE56F97}" srcOrd="0" destOrd="0" presId="urn:microsoft.com/office/officeart/2008/layout/BendingPictureCaption"/>
    <dgm:cxn modelId="{A9ECAC5A-97F7-403C-9DAE-F7868414B737}" type="presParOf" srcId="{F473A85D-CA76-4E3A-BCAD-ACD51AE56F97}" destId="{D60FE816-3E39-4346-9541-DE9013C0CD7F}" srcOrd="0" destOrd="0" presId="urn:microsoft.com/office/officeart/2008/layout/BendingPictureCaption"/>
    <dgm:cxn modelId="{B0632BC1-B478-49B6-94B0-927ED081772C}" type="presParOf" srcId="{F473A85D-CA76-4E3A-BCAD-ACD51AE56F97}" destId="{661DA055-562D-474C-89A4-8490B75CEAA8}" srcOrd="1" destOrd="0" presId="urn:microsoft.com/office/officeart/2008/layout/BendingPictureCaption"/>
    <dgm:cxn modelId="{11E39378-43C6-45BB-AB60-DBCAFB0CF3D6}" type="presParOf" srcId="{8966FE07-2D8C-4F5E-B531-4ED076AF5D27}" destId="{41264CFE-CFDC-4E75-AD2B-108E948158E2}" srcOrd="1" destOrd="0" presId="urn:microsoft.com/office/officeart/2008/layout/BendingPictureCaption"/>
    <dgm:cxn modelId="{6F2CE0F8-A292-4543-A564-784F88E1F70C}" type="presParOf" srcId="{8966FE07-2D8C-4F5E-B531-4ED076AF5D27}" destId="{E75785FC-FA01-4CCE-9731-5F62EEC62978}" srcOrd="2" destOrd="0" presId="urn:microsoft.com/office/officeart/2008/layout/BendingPictureCaption"/>
    <dgm:cxn modelId="{7BB4768C-EEF5-4D24-A440-B7803EE61553}" type="presParOf" srcId="{E75785FC-FA01-4CCE-9731-5F62EEC62978}" destId="{88BD178F-D8A5-4038-AB32-EB171CB24442}" srcOrd="0" destOrd="0" presId="urn:microsoft.com/office/officeart/2008/layout/BendingPictureCaption"/>
    <dgm:cxn modelId="{B0DDA2BB-99ED-461E-954F-FDE8C6BB2281}" type="presParOf" srcId="{E75785FC-FA01-4CCE-9731-5F62EEC62978}" destId="{43E45C0E-9B95-4125-8000-06B30E5FC073}" srcOrd="1" destOrd="0" presId="urn:microsoft.com/office/officeart/2008/layout/BendingPictureCaption"/>
    <dgm:cxn modelId="{35BDE300-37EB-44BC-8E5C-BF2BF24B9FCB}" type="presParOf" srcId="{8966FE07-2D8C-4F5E-B531-4ED076AF5D27}" destId="{68F5AA3E-9235-4465-87DD-787367D0AE7E}" srcOrd="3" destOrd="0" presId="urn:microsoft.com/office/officeart/2008/layout/BendingPictureCaption"/>
    <dgm:cxn modelId="{A0B9BD18-F421-4167-85D4-31117D4E5BBF}" type="presParOf" srcId="{8966FE07-2D8C-4F5E-B531-4ED076AF5D27}" destId="{7BF6BB17-4188-49D5-85DA-EE0E9910342F}" srcOrd="4" destOrd="0" presId="urn:microsoft.com/office/officeart/2008/layout/BendingPictureCaption"/>
    <dgm:cxn modelId="{4253D3F8-C5EC-4DCF-B237-2D98E2E5CB22}" type="presParOf" srcId="{7BF6BB17-4188-49D5-85DA-EE0E9910342F}" destId="{3950F79D-9A6C-40C2-BCB4-208FB67CFEF2}" srcOrd="0" destOrd="0" presId="urn:microsoft.com/office/officeart/2008/layout/BendingPictureCaption"/>
    <dgm:cxn modelId="{2F0FF8A5-8BBF-4FBB-BD14-6F4BE472A909}" type="presParOf" srcId="{7BF6BB17-4188-49D5-85DA-EE0E9910342F}" destId="{82532F62-78F8-4353-B5D9-71F96297137D}" srcOrd="1" destOrd="0" presId="urn:microsoft.com/office/officeart/2008/layout/BendingPictureCaption"/>
    <dgm:cxn modelId="{923513BB-119B-48F8-BBFE-C920D755D91D}" type="presParOf" srcId="{8966FE07-2D8C-4F5E-B531-4ED076AF5D27}" destId="{5E1BD5DB-BCB6-4F73-BA2C-3A4A9A751668}" srcOrd="5" destOrd="0" presId="urn:microsoft.com/office/officeart/2008/layout/BendingPictureCaption"/>
    <dgm:cxn modelId="{F78A41D3-8CD3-4705-9042-BD015715DBDC}" type="presParOf" srcId="{8966FE07-2D8C-4F5E-B531-4ED076AF5D27}" destId="{667D435D-9591-4C76-8267-601280F6DBC0}" srcOrd="6" destOrd="0" presId="urn:microsoft.com/office/officeart/2008/layout/BendingPictureCaption"/>
    <dgm:cxn modelId="{9AF9ACD2-3EA9-4D08-94B6-3885C8C031DF}" type="presParOf" srcId="{667D435D-9591-4C76-8267-601280F6DBC0}" destId="{8843B5AF-756E-43EC-B20E-8E43EE9C1DE7}" srcOrd="0" destOrd="0" presId="urn:microsoft.com/office/officeart/2008/layout/BendingPictureCaption"/>
    <dgm:cxn modelId="{763F2FED-6882-4A6E-ABFD-0D509D440595}" type="presParOf" srcId="{667D435D-9591-4C76-8267-601280F6DBC0}" destId="{F0F2D078-F01C-4212-853D-AED86D2D1B66}"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sl-SI" dirty="0"/>
            <a:t>Program jamstva za mlade</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AE1E4721-4536-4E53-B78E-F5EBDFE973C6}">
      <dgm:prSet phldrT="[Text]"/>
      <dgm:spPr>
        <a:solidFill>
          <a:srgbClr val="C00000"/>
        </a:solidFill>
      </dgm:spPr>
      <dgm:t>
        <a:bodyPr/>
        <a:lstStyle/>
        <a:p>
          <a:r>
            <a:rPr lang="en-US" dirty="0"/>
            <a:t>EURES</a:t>
          </a:r>
        </a:p>
      </dgm:t>
    </dgm:pt>
    <dgm:pt modelId="{AFD5F15A-E751-41F4-B350-823B4784BD88}" type="parTrans" cxnId="{2429AA98-8FC2-44C8-B507-FFF07C154296}">
      <dgm:prSet/>
      <dgm:spPr/>
      <dgm:t>
        <a:bodyPr/>
        <a:lstStyle/>
        <a:p>
          <a:endParaRPr lang="en-US"/>
        </a:p>
      </dgm:t>
    </dgm:pt>
    <dgm:pt modelId="{D5DAE98A-5702-4807-87A7-136835FB93B4}" type="sibTrans" cxnId="{2429AA98-8FC2-44C8-B507-FFF07C154296}">
      <dgm:prSet/>
      <dgm:spPr/>
      <dgm:t>
        <a:bodyPr/>
        <a:lstStyle/>
        <a:p>
          <a:endParaRPr lang="en-US"/>
        </a:p>
      </dgm:t>
    </dgm:pt>
    <dgm:pt modelId="{1B84C03F-BD1E-4A6C-A3EB-C26B2CDB2812}">
      <dgm:prSet phldrT="[Text]"/>
      <dgm:spPr>
        <a:solidFill>
          <a:srgbClr val="C00000"/>
        </a:solidFill>
      </dgm:spPr>
      <dgm:t>
        <a:bodyPr/>
        <a:lstStyle/>
        <a:p>
          <a:r>
            <a:rPr lang="en-US" dirty="0"/>
            <a:t>ERASMUS+</a:t>
          </a:r>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sl-SI" dirty="0"/>
            <a:t>Evropska solidarnostna enota</a:t>
          </a:r>
          <a:endParaRPr lang="en-US"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custLinFactNeighborX="1863" custLinFactNeighborY="-2877"/>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dgm:spPr>
    </dgm:pt>
    <dgm:pt modelId="{CF204A7B-9FC3-40EF-93B9-97FEB18F3BA9}" type="pres">
      <dgm:prSet presAssocID="{AE1E4721-4536-4E53-B78E-F5EBDFE973C6}" presName="Parent" presStyleLbl="node0" presStyleIdx="1" presStyleCnt="4">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dgm:spPr>
    </dgm:pt>
    <dgm:pt modelId="{77750A1C-A603-4501-A970-577A318CA0F2}" type="pres">
      <dgm:prSet presAssocID="{1B84C03F-BD1E-4A6C-A3EB-C26B2CDB2812}" presName="Parent" presStyleLbl="node0" presStyleIdx="2" presStyleCnt="4">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dgm:spPr>
    </dgm:pt>
    <dgm:pt modelId="{B12E3613-BF4C-4FCB-A5ED-EEA2B050432E}" type="pres">
      <dgm:prSet presAssocID="{3F66B546-3353-4E68-8541-5875D7D5CA93}"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en-IE" b="0" dirty="0">
              <a:solidFill>
                <a:schemeClr val="bg1"/>
              </a:solidFill>
            </a:rPr>
            <a:t>Discover EU</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dgm:spPr>
        <a:solidFill>
          <a:srgbClr val="C00000"/>
        </a:solidFill>
      </dgm:spPr>
      <dgm:t>
        <a:bodyPr/>
        <a:lstStyle/>
        <a:p>
          <a:r>
            <a:rPr lang="sl-SI"/>
            <a:t>Zdravstveno varstvo</a:t>
          </a:r>
          <a:endParaRPr lang="en-US"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sl-SI"/>
            <a:t>Pravice potnikov</a:t>
          </a:r>
          <a:endParaRPr lang="en-US"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41FD48AF-82EF-4C3D-8B83-73D2189AF7F5}">
      <dgm:prSet phldrT="[Text]"/>
      <dgm:spPr>
        <a:solidFill>
          <a:srgbClr val="C00000"/>
        </a:solidFill>
      </dgm:spPr>
      <dgm:t>
        <a:bodyPr/>
        <a:lstStyle/>
        <a:p>
          <a:r>
            <a:rPr lang="sl-SI" dirty="0"/>
            <a:t>Dostop do naročniških digitalnih vsebin</a:t>
          </a:r>
          <a:endParaRPr lang="en-US" b="0" dirty="0"/>
        </a:p>
      </dgm:t>
    </dgm:pt>
    <dgm:pt modelId="{9B4CE36B-CE16-442A-8727-ACCE4EB8B310}" type="parTrans" cxnId="{A10EDF5C-E319-484F-9B6D-668168CB1643}">
      <dgm:prSet/>
      <dgm:spPr/>
      <dgm:t>
        <a:bodyPr/>
        <a:lstStyle/>
        <a:p>
          <a:endParaRPr lang="en-US"/>
        </a:p>
      </dgm:t>
    </dgm:pt>
    <dgm:pt modelId="{59A4EF1F-042C-4FE0-8FEB-1C416B2320D3}" type="sibTrans" cxnId="{A10EDF5C-E319-484F-9B6D-668168CB1643}">
      <dgm:prSet/>
      <dgm:spPr/>
      <dgm:t>
        <a:bodyPr/>
        <a:lstStyle/>
        <a:p>
          <a:endParaRPr lang="en-US"/>
        </a:p>
      </dgm:t>
    </dgm:pt>
    <dgm:pt modelId="{AE1E4721-4536-4E53-B78E-F5EBDFE973C6}">
      <dgm:prSet phldrT="[Text]"/>
      <dgm:spPr>
        <a:solidFill>
          <a:srgbClr val="C00000"/>
        </a:solidFill>
      </dgm:spPr>
      <dgm:t>
        <a:bodyPr/>
        <a:lstStyle/>
        <a:p>
          <a:r>
            <a:rPr lang="sl-SI"/>
            <a:t>Brezplačno gostovanje</a:t>
          </a:r>
          <a:endParaRPr lang="en-US"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5" custScaleY="102182"/>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5">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1" presStyleCnt="5">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dgm:spPr>
    </dgm:pt>
    <dgm:pt modelId="{77750A1C-A603-4501-A970-577A318CA0F2}" type="pres">
      <dgm:prSet presAssocID="{1B84C03F-BD1E-4A6C-A3EB-C26B2CDB2812}" presName="Parent" presStyleLbl="node0" presStyleIdx="2" presStyleCnt="5">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dgm:spPr>
    </dgm:pt>
    <dgm:pt modelId="{B12E3613-BF4C-4FCB-A5ED-EEA2B050432E}" type="pres">
      <dgm:prSet presAssocID="{3F66B546-3353-4E68-8541-5875D7D5CA93}" presName="Parent" presStyleLbl="node0" presStyleIdx="3" presStyleCnt="5">
        <dgm:presLayoutVars>
          <dgm:bulletEnabled val="1"/>
        </dgm:presLayoutVars>
      </dgm:prSet>
      <dgm:spPr/>
    </dgm:pt>
    <dgm:pt modelId="{9873AD3A-EC2B-4CD3-B149-3B5EE1979270}" type="pres">
      <dgm:prSet presAssocID="{1D1FCD61-8120-423F-800E-51276E19DF87}" presName="sibTrans" presStyleCnt="0"/>
      <dgm:spPr/>
    </dgm:pt>
    <dgm:pt modelId="{63A7C0DD-8C94-431D-99B1-0150EFD00563}" type="pres">
      <dgm:prSet presAssocID="{41FD48AF-82EF-4C3D-8B83-73D2189AF7F5}" presName="composite" presStyleCnt="0"/>
      <dgm:spPr/>
    </dgm:pt>
    <dgm:pt modelId="{B3E90C2C-69B7-4CB0-9087-59A5D2830EDB}" type="pres">
      <dgm:prSet presAssocID="{41FD48AF-82EF-4C3D-8B83-73D2189AF7F5}"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A1FC47BF-2FF4-4B91-9DD8-BD1B1AC602DB}" type="pres">
      <dgm:prSet presAssocID="{41FD48AF-82EF-4C3D-8B83-73D2189AF7F5}" presName="Parent" presStyleLbl="node0" presStyleIdx="4" presStyleCnt="5">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A10EDF5C-E319-484F-9B6D-668168CB1643}" srcId="{3A04A2F7-FB45-4A17-9103-CCCC924B63C3}" destId="{41FD48AF-82EF-4C3D-8B83-73D2189AF7F5}" srcOrd="4" destOrd="0" parTransId="{9B4CE36B-CE16-442A-8727-ACCE4EB8B310}" sibTransId="{59A4EF1F-042C-4FE0-8FEB-1C416B2320D3}"/>
    <dgm:cxn modelId="{81A91552-C3C3-44BA-9007-0A45F3D96AB2}" type="presOf" srcId="{41FD48AF-82EF-4C3D-8B83-73D2189AF7F5}" destId="{A1FC47BF-2FF4-4B91-9DD8-BD1B1AC602DB}" srcOrd="0" destOrd="0" presId="urn:microsoft.com/office/officeart/2008/layout/BendingPictureCaption"/>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 modelId="{BCCDE3B8-78A6-4836-8B75-16FFA1C69409}" type="presParOf" srcId="{D1130244-D42B-4FBD-A513-9F38156E3AF5}" destId="{9873AD3A-EC2B-4CD3-B149-3B5EE1979270}" srcOrd="7" destOrd="0" presId="urn:microsoft.com/office/officeart/2008/layout/BendingPictureCaption"/>
    <dgm:cxn modelId="{12901013-BBE8-41EA-BFE2-0144CECBF37E}" type="presParOf" srcId="{D1130244-D42B-4FBD-A513-9F38156E3AF5}" destId="{63A7C0DD-8C94-431D-99B1-0150EFD00563}" srcOrd="8" destOrd="0" presId="urn:microsoft.com/office/officeart/2008/layout/BendingPictureCaption"/>
    <dgm:cxn modelId="{C4FDCDC3-357B-4F15-93A8-664698F3753F}" type="presParOf" srcId="{63A7C0DD-8C94-431D-99B1-0150EFD00563}" destId="{B3E90C2C-69B7-4CB0-9087-59A5D2830EDB}" srcOrd="0" destOrd="0" presId="urn:microsoft.com/office/officeart/2008/layout/BendingPictureCaption"/>
    <dgm:cxn modelId="{B5748194-6F27-4A3C-BBCA-E99B63D47133}" type="presParOf" srcId="{63A7C0DD-8C94-431D-99B1-0150EFD00563}" destId="{A1FC47BF-2FF4-4B91-9DD8-BD1B1AC602DB}"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AE1E4721-4536-4E53-B78E-F5EBDFE973C6}">
      <dgm:prSet phldrT="[Text]" custT="1"/>
      <dgm:spPr>
        <a:solidFill>
          <a:srgbClr val="C00000"/>
        </a:solidFill>
      </dgm:spPr>
      <dgm:t>
        <a:bodyPr/>
        <a:lstStyle/>
        <a:p>
          <a:r>
            <a:rPr lang="sl-SI" sz="1600" dirty="0"/>
            <a:t>EU v svetu</a:t>
          </a:r>
          <a:endParaRPr lang="en-US" sz="1600"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4E007132-DD03-4ECD-AE32-E1871159DBBB}">
      <dgm:prSet phldrT="[Text]" custT="1"/>
      <dgm:spPr>
        <a:solidFill>
          <a:srgbClr val="C00000"/>
        </a:solidFill>
      </dgm:spPr>
      <dgm:t>
        <a:bodyPr/>
        <a:lstStyle/>
        <a:p>
          <a:r>
            <a:rPr lang="sl-SI" sz="1600" dirty="0"/>
            <a:t>Udeležba</a:t>
          </a:r>
          <a:endParaRPr lang="en-US" sz="1600" b="0" dirty="0">
            <a:solidFill>
              <a:schemeClr val="bg1"/>
            </a:solidFill>
          </a:endParaRPr>
        </a:p>
      </dgm:t>
    </dgm:pt>
    <dgm:pt modelId="{1D8C9C3E-9F99-440E-A254-DF9C2846F917}" type="parTrans" cxnId="{5E699531-0A0B-4AF5-90A0-F16DD18F4203}">
      <dgm:prSet/>
      <dgm:spPr/>
      <dgm:t>
        <a:bodyPr/>
        <a:lstStyle/>
        <a:p>
          <a:endParaRPr lang="en-US"/>
        </a:p>
      </dgm:t>
    </dgm:pt>
    <dgm:pt modelId="{4300DD24-3B90-43AA-A5FF-28D2C2969528}" type="sibTrans" cxnId="{5E699531-0A0B-4AF5-90A0-F16DD18F4203}">
      <dgm:prSet/>
      <dgm:spPr/>
      <dgm:t>
        <a:bodyPr/>
        <a:lstStyle/>
        <a:p>
          <a:endParaRPr lang="en-US"/>
        </a:p>
      </dgm:t>
    </dgm:pt>
    <dgm:pt modelId="{23686025-A0F0-4530-B4D0-0F137D5879D5}">
      <dgm:prSet phldrT="[Text]" custT="1"/>
      <dgm:spPr>
        <a:solidFill>
          <a:srgbClr val="C00000"/>
        </a:solidFill>
      </dgm:spPr>
      <dgm:t>
        <a:bodyPr/>
        <a:lstStyle/>
        <a:p>
          <a:r>
            <a:rPr lang="sl-SI" sz="1600"/>
            <a:t>Pravice potrošnikov in njihova varnost</a:t>
          </a:r>
          <a:endParaRPr lang="en-US" sz="1600" b="0" dirty="0">
            <a:solidFill>
              <a:schemeClr val="bg1"/>
            </a:solidFill>
          </a:endParaRPr>
        </a:p>
      </dgm:t>
    </dgm:pt>
    <dgm:pt modelId="{C240A5E7-1370-41CE-A955-06957978960A}" type="parTrans" cxnId="{104165F4-3573-41A1-A1CF-11542E1DB30A}">
      <dgm:prSet/>
      <dgm:spPr/>
      <dgm:t>
        <a:bodyPr/>
        <a:lstStyle/>
        <a:p>
          <a:endParaRPr lang="en-US"/>
        </a:p>
      </dgm:t>
    </dgm:pt>
    <dgm:pt modelId="{32C4C99C-B11A-4E55-8596-6B21AD9B4C80}" type="sibTrans" cxnId="{104165F4-3573-41A1-A1CF-11542E1DB30A}">
      <dgm:prSet/>
      <dgm:spPr/>
      <dgm:t>
        <a:bodyPr/>
        <a:lstStyle/>
        <a:p>
          <a:endParaRPr lang="en-US"/>
        </a:p>
      </dgm:t>
    </dgm:pt>
    <dgm:pt modelId="{A4E0317E-3D61-4605-B530-EA250725D942}">
      <dgm:prSet phldrT="[Text]" custT="1"/>
      <dgm:spPr>
        <a:solidFill>
          <a:srgbClr val="C00000"/>
        </a:solidFill>
      </dgm:spPr>
      <dgm:t>
        <a:bodyPr/>
        <a:lstStyle/>
        <a:p>
          <a:r>
            <a:rPr lang="sl-SI" sz="1600"/>
            <a:t>Projekti, ki jih financira EU</a:t>
          </a:r>
          <a:endParaRPr lang="en-US" sz="1600" b="0" dirty="0"/>
        </a:p>
      </dgm:t>
    </dgm:pt>
    <dgm:pt modelId="{36D5568D-3826-48E6-AA0D-84C2EEE76658}" type="parTrans" cxnId="{0EA80C28-24B8-48E2-9A45-7011BA4DF373}">
      <dgm:prSet/>
      <dgm:spPr/>
      <dgm:t>
        <a:bodyPr/>
        <a:lstStyle/>
        <a:p>
          <a:endParaRPr lang="en-US"/>
        </a:p>
      </dgm:t>
    </dgm:pt>
    <dgm:pt modelId="{724996ED-96DB-4390-B9DC-93CF9C69280E}" type="sibTrans" cxnId="{0EA80C28-24B8-48E2-9A45-7011BA4DF373}">
      <dgm:prSet/>
      <dgm:spPr/>
      <dgm:t>
        <a:bodyPr/>
        <a:lstStyle/>
        <a:p>
          <a:endParaRPr lang="en-US"/>
        </a:p>
      </dgm:t>
    </dgm:pt>
    <dgm:pt modelId="{58E3564A-FD83-47FC-8236-F058E051BE8F}">
      <dgm:prSet phldrT="[Text]" custT="1"/>
      <dgm:spPr>
        <a:solidFill>
          <a:srgbClr val="C00000"/>
        </a:solidFill>
      </dgm:spPr>
      <dgm:t>
        <a:bodyPr/>
        <a:lstStyle/>
        <a:p>
          <a:r>
            <a:rPr lang="sl-SI" sz="1600" dirty="0"/>
            <a:t>Varstvo okolja</a:t>
          </a:r>
          <a:endParaRPr lang="en-US" sz="1600" b="0" dirty="0">
            <a:solidFill>
              <a:schemeClr val="bg1"/>
            </a:solidFill>
          </a:endParaRPr>
        </a:p>
      </dgm:t>
    </dgm:pt>
    <dgm:pt modelId="{DA87AB8D-1065-45CC-9BB3-71CD53623885}" type="parTrans" cxnId="{6EC17BDA-C176-4D2D-B1A2-F3A1444FF6E9}">
      <dgm:prSet/>
      <dgm:spPr/>
      <dgm:t>
        <a:bodyPr/>
        <a:lstStyle/>
        <a:p>
          <a:endParaRPr lang="en-US"/>
        </a:p>
      </dgm:t>
    </dgm:pt>
    <dgm:pt modelId="{DFEDB820-B8A5-4938-8891-510A82B006FD}" type="sibTrans" cxnId="{6EC17BDA-C176-4D2D-B1A2-F3A1444FF6E9}">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36CBB6F7-A572-4F6D-93AE-3A86E5175509}" type="pres">
      <dgm:prSet presAssocID="{4E007132-DD03-4ECD-AE32-E1871159DBBB}" presName="composite" presStyleCnt="0"/>
      <dgm:spPr/>
    </dgm:pt>
    <dgm:pt modelId="{85A128FC-0697-46D7-A447-AF0C9179B242}" type="pres">
      <dgm:prSet presAssocID="{4E007132-DD03-4ECD-AE32-E1871159DBBB}" presName="Image" presStyleLbl="bgShp"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237A7567-5F7D-43AA-9754-4B177E087488}" type="pres">
      <dgm:prSet presAssocID="{4E007132-DD03-4ECD-AE32-E1871159DBBB}" presName="Parent" presStyleLbl="node0" presStyleIdx="0" presStyleCnt="5">
        <dgm:presLayoutVars>
          <dgm:bulletEnabled val="1"/>
        </dgm:presLayoutVars>
      </dgm:prSet>
      <dgm:spPr/>
    </dgm:pt>
    <dgm:pt modelId="{80E4C41A-0877-427B-A678-A7D21C5A1B48}" type="pres">
      <dgm:prSet presAssocID="{4300DD24-3B90-43AA-A5FF-28D2C2969528}" presName="sibTrans" presStyleCnt="0"/>
      <dgm:spPr/>
    </dgm:pt>
    <dgm:pt modelId="{B812C085-276E-44C7-99CA-C81C71F96918}" type="pres">
      <dgm:prSet presAssocID="{58E3564A-FD83-47FC-8236-F058E051BE8F}" presName="composite" presStyleCnt="0"/>
      <dgm:spPr/>
    </dgm:pt>
    <dgm:pt modelId="{285A63CA-B2EB-4228-8A3E-44161EC84A67}" type="pres">
      <dgm:prSet presAssocID="{58E3564A-FD83-47FC-8236-F058E051BE8F}"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FA534018-8E4E-4CE4-A65D-C9D72FF6B82B}" type="pres">
      <dgm:prSet presAssocID="{58E3564A-FD83-47FC-8236-F058E051BE8F}" presName="Parent" presStyleLbl="node0" presStyleIdx="1" presStyleCnt="5">
        <dgm:presLayoutVars>
          <dgm:bulletEnabled val="1"/>
        </dgm:presLayoutVars>
      </dgm:prSet>
      <dgm:spPr/>
    </dgm:pt>
    <dgm:pt modelId="{EE9F383B-F6F6-4B48-8621-8CC7AAD7F2CD}" type="pres">
      <dgm:prSet presAssocID="{DFEDB820-B8A5-4938-8891-510A82B006FD}" presName="sibTrans" presStyleCnt="0"/>
      <dgm:spPr/>
    </dgm:pt>
    <dgm:pt modelId="{ACF77BFE-E5C3-4495-BE2F-70034FA6505B}" type="pres">
      <dgm:prSet presAssocID="{23686025-A0F0-4530-B4D0-0F137D5879D5}" presName="composite" presStyleCnt="0"/>
      <dgm:spPr/>
    </dgm:pt>
    <dgm:pt modelId="{9DDBB07F-AB40-476E-A6B4-526A927538C8}" type="pres">
      <dgm:prSet presAssocID="{23686025-A0F0-4530-B4D0-0F137D5879D5}" presName="Image" presStyleLbl="bgShp" presStyleIdx="2" presStyleCnt="5"/>
      <dgm:spPr>
        <a:blipFill rotWithShape="1">
          <a:blip xmlns:r="http://schemas.openxmlformats.org/officeDocument/2006/relationships" r:embed="rId3"/>
          <a:stretch>
            <a:fillRect/>
          </a:stretch>
        </a:blipFill>
        <a:ln>
          <a:solidFill>
            <a:schemeClr val="tx1"/>
          </a:solidFill>
        </a:ln>
      </dgm:spPr>
    </dgm:pt>
    <dgm:pt modelId="{FC45899D-AC99-43ED-85A5-68F6F4FA0FA2}" type="pres">
      <dgm:prSet presAssocID="{23686025-A0F0-4530-B4D0-0F137D5879D5}" presName="Parent" presStyleLbl="node0" presStyleIdx="2" presStyleCnt="5">
        <dgm:presLayoutVars>
          <dgm:bulletEnabled val="1"/>
        </dgm:presLayoutVars>
      </dgm:prSet>
      <dgm:spPr/>
    </dgm:pt>
    <dgm:pt modelId="{C7FDC1BB-81F7-4A5B-ADBE-1EEA1BD0C844}" type="pres">
      <dgm:prSet presAssocID="{32C4C99C-B11A-4E55-8596-6B21AD9B4C80}" presName="sibTrans" presStyleCnt="0"/>
      <dgm:spPr/>
    </dgm:pt>
    <dgm:pt modelId="{FBB5FD95-870A-44C9-A85E-3E5C0EEF7A60}" type="pres">
      <dgm:prSet presAssocID="{A4E0317E-3D61-4605-B530-EA250725D942}" presName="composite" presStyleCnt="0"/>
      <dgm:spPr/>
    </dgm:pt>
    <dgm:pt modelId="{1E9E862F-BDF6-4CFA-8C3B-B970A78BAA6D}" type="pres">
      <dgm:prSet presAssocID="{A4E0317E-3D61-4605-B530-EA250725D942}"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B8D3A751-8EC9-4643-9A3E-6C6784E89749}" type="pres">
      <dgm:prSet presAssocID="{A4E0317E-3D61-4605-B530-EA250725D942}" presName="Parent" presStyleLbl="node0" presStyleIdx="3" presStyleCnt="5">
        <dgm:presLayoutVars>
          <dgm:bulletEnabled val="1"/>
        </dgm:presLayoutVars>
      </dgm:prSet>
      <dgm:spPr/>
    </dgm:pt>
    <dgm:pt modelId="{35E94610-C2B4-4F0B-86E0-BF3F8A4766D7}" type="pres">
      <dgm:prSet presAssocID="{724996ED-96DB-4390-B9DC-93CF9C69280E}"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4" presStyleCnt="5">
        <dgm:presLayoutVars>
          <dgm:bulletEnabled val="1"/>
        </dgm:presLayoutVars>
      </dgm:prSet>
      <dgm:spPr/>
    </dgm:pt>
  </dgm:ptLst>
  <dgm:cxnLst>
    <dgm:cxn modelId="{08010604-0792-4628-BF3C-562318639515}" type="presOf" srcId="{A4E0317E-3D61-4605-B530-EA250725D942}" destId="{B8D3A751-8EC9-4643-9A3E-6C6784E89749}" srcOrd="0" destOrd="0" presId="urn:microsoft.com/office/officeart/2008/layout/BendingPictureCaption"/>
    <dgm:cxn modelId="{9C344B0E-3E69-46CC-A560-8B014B20A534}" type="presOf" srcId="{58E3564A-FD83-47FC-8236-F058E051BE8F}" destId="{FA534018-8E4E-4CE4-A65D-C9D72FF6B82B}" srcOrd="0" destOrd="0" presId="urn:microsoft.com/office/officeart/2008/layout/BendingPictureCaption"/>
    <dgm:cxn modelId="{0EA80C28-24B8-48E2-9A45-7011BA4DF373}" srcId="{3A04A2F7-FB45-4A17-9103-CCCC924B63C3}" destId="{A4E0317E-3D61-4605-B530-EA250725D942}" srcOrd="3" destOrd="0" parTransId="{36D5568D-3826-48E6-AA0D-84C2EEE76658}" sibTransId="{724996ED-96DB-4390-B9DC-93CF9C69280E}"/>
    <dgm:cxn modelId="{5E699531-0A0B-4AF5-90A0-F16DD18F4203}" srcId="{3A04A2F7-FB45-4A17-9103-CCCC924B63C3}" destId="{4E007132-DD03-4ECD-AE32-E1871159DBBB}" srcOrd="0" destOrd="0" parTransId="{1D8C9C3E-9F99-440E-A254-DF9C2846F917}" sibTransId="{4300DD24-3B90-43AA-A5FF-28D2C2969528}"/>
    <dgm:cxn modelId="{616F9E69-5ACA-4CDB-BDD1-CD954A428724}" type="presOf" srcId="{23686025-A0F0-4530-B4D0-0F137D5879D5}" destId="{FC45899D-AC99-43ED-85A5-68F6F4FA0FA2}"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999B5B7C-B224-4D6D-9C69-FD23148A6922}" type="presOf" srcId="{4E007132-DD03-4ECD-AE32-E1871159DBBB}" destId="{237A7567-5F7D-43AA-9754-4B177E087488}" srcOrd="0" destOrd="0" presId="urn:microsoft.com/office/officeart/2008/layout/BendingPictureCaption"/>
    <dgm:cxn modelId="{2429AA98-8FC2-44C8-B507-FFF07C154296}" srcId="{3A04A2F7-FB45-4A17-9103-CCCC924B63C3}" destId="{AE1E4721-4536-4E53-B78E-F5EBDFE973C6}" srcOrd="4" destOrd="0" parTransId="{AFD5F15A-E751-41F4-B350-823B4784BD88}" sibTransId="{D5DAE98A-5702-4807-87A7-136835FB93B4}"/>
    <dgm:cxn modelId="{6EC17BDA-C176-4D2D-B1A2-F3A1444FF6E9}" srcId="{3A04A2F7-FB45-4A17-9103-CCCC924B63C3}" destId="{58E3564A-FD83-47FC-8236-F058E051BE8F}" srcOrd="1" destOrd="0" parTransId="{DA87AB8D-1065-45CC-9BB3-71CD53623885}" sibTransId="{DFEDB820-B8A5-4938-8891-510A82B006FD}"/>
    <dgm:cxn modelId="{104165F4-3573-41A1-A1CF-11542E1DB30A}" srcId="{3A04A2F7-FB45-4A17-9103-CCCC924B63C3}" destId="{23686025-A0F0-4530-B4D0-0F137D5879D5}" srcOrd="2" destOrd="0" parTransId="{C240A5E7-1370-41CE-A955-06957978960A}" sibTransId="{32C4C99C-B11A-4E55-8596-6B21AD9B4C80}"/>
    <dgm:cxn modelId="{AAAE37D4-A3EA-4769-B6FD-54436C6CCBFC}" type="presParOf" srcId="{D1130244-D42B-4FBD-A513-9F38156E3AF5}" destId="{36CBB6F7-A572-4F6D-93AE-3A86E5175509}" srcOrd="0" destOrd="0" presId="urn:microsoft.com/office/officeart/2008/layout/BendingPictureCaption"/>
    <dgm:cxn modelId="{3CFD7A88-6CA2-4C55-980F-318A61D0F316}" type="presParOf" srcId="{36CBB6F7-A572-4F6D-93AE-3A86E5175509}" destId="{85A128FC-0697-46D7-A447-AF0C9179B242}" srcOrd="0" destOrd="0" presId="urn:microsoft.com/office/officeart/2008/layout/BendingPictureCaption"/>
    <dgm:cxn modelId="{B3AE0846-99F7-4FA8-A3D9-395D25959CB5}" type="presParOf" srcId="{36CBB6F7-A572-4F6D-93AE-3A86E5175509}" destId="{237A7567-5F7D-43AA-9754-4B177E087488}" srcOrd="1" destOrd="0" presId="urn:microsoft.com/office/officeart/2008/layout/BendingPictureCaption"/>
    <dgm:cxn modelId="{7E074159-C3D0-47C1-86A1-F602FB5001CA}" type="presParOf" srcId="{D1130244-D42B-4FBD-A513-9F38156E3AF5}" destId="{80E4C41A-0877-427B-A678-A7D21C5A1B48}" srcOrd="1" destOrd="0" presId="urn:microsoft.com/office/officeart/2008/layout/BendingPictureCaption"/>
    <dgm:cxn modelId="{53055311-F556-4D0B-8991-D5225D7654FE}" type="presParOf" srcId="{D1130244-D42B-4FBD-A513-9F38156E3AF5}" destId="{B812C085-276E-44C7-99CA-C81C71F96918}" srcOrd="2" destOrd="0" presId="urn:microsoft.com/office/officeart/2008/layout/BendingPictureCaption"/>
    <dgm:cxn modelId="{1C930D3A-8D0A-43A5-8A05-5F7754F5326B}" type="presParOf" srcId="{B812C085-276E-44C7-99CA-C81C71F96918}" destId="{285A63CA-B2EB-4228-8A3E-44161EC84A67}" srcOrd="0" destOrd="0" presId="urn:microsoft.com/office/officeart/2008/layout/BendingPictureCaption"/>
    <dgm:cxn modelId="{943E19F6-E524-431F-A6C1-E6B5460E1A39}" type="presParOf" srcId="{B812C085-276E-44C7-99CA-C81C71F96918}" destId="{FA534018-8E4E-4CE4-A65D-C9D72FF6B82B}" srcOrd="1" destOrd="0" presId="urn:microsoft.com/office/officeart/2008/layout/BendingPictureCaption"/>
    <dgm:cxn modelId="{DF774073-0D7D-42FB-9161-C0E73A9969A8}" type="presParOf" srcId="{D1130244-D42B-4FBD-A513-9F38156E3AF5}" destId="{EE9F383B-F6F6-4B48-8621-8CC7AAD7F2CD}" srcOrd="3" destOrd="0" presId="urn:microsoft.com/office/officeart/2008/layout/BendingPictureCaption"/>
    <dgm:cxn modelId="{196613F7-5728-44B9-B111-862EDC2F50F3}" type="presParOf" srcId="{D1130244-D42B-4FBD-A513-9F38156E3AF5}" destId="{ACF77BFE-E5C3-4495-BE2F-70034FA6505B}" srcOrd="4" destOrd="0" presId="urn:microsoft.com/office/officeart/2008/layout/BendingPictureCaption"/>
    <dgm:cxn modelId="{89985011-BD32-4814-8FCA-59EA91B09417}" type="presParOf" srcId="{ACF77BFE-E5C3-4495-BE2F-70034FA6505B}" destId="{9DDBB07F-AB40-476E-A6B4-526A927538C8}" srcOrd="0" destOrd="0" presId="urn:microsoft.com/office/officeart/2008/layout/BendingPictureCaption"/>
    <dgm:cxn modelId="{DEF55A7F-612C-4B4A-A25F-3F1BA961F040}" type="presParOf" srcId="{ACF77BFE-E5C3-4495-BE2F-70034FA6505B}" destId="{FC45899D-AC99-43ED-85A5-68F6F4FA0FA2}" srcOrd="1" destOrd="0" presId="urn:microsoft.com/office/officeart/2008/layout/BendingPictureCaption"/>
    <dgm:cxn modelId="{CEA40FB8-A8ED-4BBA-9245-38A9762D5F4A}" type="presParOf" srcId="{D1130244-D42B-4FBD-A513-9F38156E3AF5}" destId="{C7FDC1BB-81F7-4A5B-ADBE-1EEA1BD0C844}" srcOrd="5" destOrd="0" presId="urn:microsoft.com/office/officeart/2008/layout/BendingPictureCaption"/>
    <dgm:cxn modelId="{AF217A1D-60CF-4016-8467-25D46565461E}" type="presParOf" srcId="{D1130244-D42B-4FBD-A513-9F38156E3AF5}" destId="{FBB5FD95-870A-44C9-A85E-3E5C0EEF7A60}" srcOrd="6" destOrd="0" presId="urn:microsoft.com/office/officeart/2008/layout/BendingPictureCaption"/>
    <dgm:cxn modelId="{2C55DDB3-E998-427D-8425-2347D17CCC66}" type="presParOf" srcId="{FBB5FD95-870A-44C9-A85E-3E5C0EEF7A60}" destId="{1E9E862F-BDF6-4CFA-8C3B-B970A78BAA6D}" srcOrd="0" destOrd="0" presId="urn:microsoft.com/office/officeart/2008/layout/BendingPictureCaption"/>
    <dgm:cxn modelId="{DE211BFD-EA3A-4BB5-A59B-CDC4AFDB00A3}" type="presParOf" srcId="{FBB5FD95-870A-44C9-A85E-3E5C0EEF7A60}" destId="{B8D3A751-8EC9-4643-9A3E-6C6784E89749}" srcOrd="1" destOrd="0" presId="urn:microsoft.com/office/officeart/2008/layout/BendingPictureCaption"/>
    <dgm:cxn modelId="{2A65354A-F733-4175-A72E-CAE501DEDA01}" type="presParOf" srcId="{D1130244-D42B-4FBD-A513-9F38156E3AF5}" destId="{35E94610-C2B4-4F0B-86E0-BF3F8A4766D7}" srcOrd="7" destOrd="0" presId="urn:microsoft.com/office/officeart/2008/layout/BendingPictureCaption"/>
    <dgm:cxn modelId="{6E556F39-5670-44CF-BB34-4E263AADFE02}" type="presParOf" srcId="{D1130244-D42B-4FBD-A513-9F38156E3AF5}" destId="{B77CCFB2-561C-43EA-A298-A4FA6C078266}" srcOrd="8"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custT="1"/>
      <dgm:spPr>
        <a:solidFill>
          <a:srgbClr val="C00000"/>
        </a:solidFill>
      </dgm:spPr>
      <dgm:t>
        <a:bodyPr/>
        <a:lstStyle/>
        <a:p>
          <a:r>
            <a:rPr lang="sl-SI" sz="1800"/>
            <a:t>Zeleni dogovor</a:t>
          </a:r>
          <a:endParaRPr lang="en-US" sz="1800"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rgbClr val="C00000"/>
        </a:solidFill>
      </dgm:spPr>
      <dgm:t>
        <a:bodyPr/>
        <a:lstStyle/>
        <a:p>
          <a:r>
            <a:rPr lang="en-US" sz="1800" dirty="0" err="1"/>
            <a:t>NextGenerationEU</a:t>
          </a:r>
          <a:endParaRPr lang="en-US" sz="1800"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custT="1"/>
      <dgm:spPr>
        <a:solidFill>
          <a:srgbClr val="C00000"/>
        </a:solidFill>
      </dgm:spPr>
      <dgm:t>
        <a:bodyPr/>
        <a:lstStyle/>
        <a:p>
          <a:r>
            <a:rPr lang="sl-SI" sz="1800" dirty="0"/>
            <a:t>Digitalizacija</a:t>
          </a:r>
          <a:endParaRPr lang="en-US" sz="1800" dirty="0"/>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custT="1"/>
      <dgm:spPr>
        <a:solidFill>
          <a:srgbClr val="C00000"/>
        </a:solidFill>
      </dgm:spPr>
      <dgm:t>
        <a:bodyPr/>
        <a:lstStyle/>
        <a:p>
          <a:r>
            <a:rPr lang="sl-SI" sz="1800" dirty="0"/>
            <a:t>Enakost</a:t>
          </a:r>
          <a:endParaRPr lang="en-US" sz="180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23AB44B3-15D9-48C9-BEF8-6D7B87BB8A20}" type="presOf" srcId="{1E9A1875-DAE9-49B5-A8B4-FC8FFF235A9A}" destId="{F34E1D28-9E26-4BCD-BE5C-A6705AFB6A7F}" srcOrd="0" destOrd="0" presId="urn:microsoft.com/office/officeart/2008/layout/BendingPictureCaption"/>
    <dgm:cxn modelId="{1A8DE8E4-BE82-4D00-BC21-7210A9B07F70}" type="presOf" srcId="{5483B900-F507-4D16-AFC0-AFA0AD5B68A9}" destId="{BFE00547-7D91-441D-9DCA-44A127E91104}" srcOrd="0" destOrd="0" presId="urn:microsoft.com/office/officeart/2008/layout/BendingPictureCaption"/>
    <dgm:cxn modelId="{A01394F1-48CD-479C-9B94-AD5B821B99A6}" type="presOf" srcId="{F8D71222-5852-47DA-A5AC-8F2673B6E481}" destId="{08AA5198-5B16-4A5C-8C1B-A9232C56E376}"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A490D483-A481-4038-82DD-90E68CCB7DDD}" type="presParOf" srcId="{D1130244-D42B-4FBD-A513-9F38156E3AF5}" destId="{52FE83B6-52AA-4338-8CAD-F2F25D4D086B}" srcOrd="2"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A82E4445-236B-4D06-9A9A-2DBB25BFE444}" type="presParOf" srcId="{D1130244-D42B-4FBD-A513-9F38156E3AF5}" destId="{158E8728-F6F0-457F-9F46-4670A43C7377}" srcOrd="3" destOrd="0" presId="urn:microsoft.com/office/officeart/2008/layout/BendingPictureCaption"/>
    <dgm:cxn modelId="{B1DA67E0-0ADB-4E0A-9CAB-4CE5B438E102}" type="presParOf" srcId="{D1130244-D42B-4FBD-A513-9F38156E3AF5}" destId="{F2B74032-DEFE-42CD-97C3-CC4CE0256774}" srcOrd="4" destOrd="0" presId="urn:microsoft.com/office/officeart/2008/layout/BendingPictureCaption"/>
    <dgm:cxn modelId="{54B4A306-81C8-4D02-AB42-DED6A6796C16}" type="presParOf" srcId="{F2B74032-DEFE-42CD-97C3-CC4CE0256774}" destId="{B6D00174-46E1-4AA4-9397-0186C46C5AE5}" srcOrd="0" destOrd="0" presId="urn:microsoft.com/office/officeart/2008/layout/BendingPictureCaption"/>
    <dgm:cxn modelId="{7FD167DC-1EC6-4258-ADBD-322230B0EDB6}" type="presParOf" srcId="{F2B74032-DEFE-42CD-97C3-CC4CE0256774}" destId="{08AA5198-5B16-4A5C-8C1B-A9232C56E376}" srcOrd="1" destOrd="0" presId="urn:microsoft.com/office/officeart/2008/layout/BendingPictureCaption"/>
    <dgm:cxn modelId="{1D62215C-F2CF-42D4-8D6D-E75E9FD33563}" type="presParOf" srcId="{D1130244-D42B-4FBD-A513-9F38156E3AF5}" destId="{C7016287-8D73-444D-8C8B-4912015B2EB9}" srcOrd="5" destOrd="0" presId="urn:microsoft.com/office/officeart/2008/layout/BendingPictureCaption"/>
    <dgm:cxn modelId="{4CFE859C-5655-4732-8048-FFCCCC816A08}" type="presParOf" srcId="{D1130244-D42B-4FBD-A513-9F38156E3AF5}" destId="{168BFE9B-E750-44F4-BE65-B3E1BECFF76E}" srcOrd="6"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1E9A1875-DAE9-49B5-A8B4-FC8FFF235A9A}">
      <dgm:prSet phldrT="[Text]" custT="1"/>
      <dgm:spPr>
        <a:solidFill>
          <a:srgbClr val="C00000"/>
        </a:solidFill>
      </dgm:spPr>
      <dgm:t>
        <a:bodyPr/>
        <a:lstStyle/>
        <a:p>
          <a:r>
            <a:rPr lang="en-US" sz="3200" dirty="0" err="1"/>
            <a:t>Evropsko</a:t>
          </a:r>
          <a:r>
            <a:rPr lang="en-US" sz="3200" dirty="0"/>
            <a:t> </a:t>
          </a:r>
          <a:r>
            <a:rPr lang="en-US" sz="3200" dirty="0" err="1"/>
            <a:t>leto</a:t>
          </a:r>
          <a:r>
            <a:rPr lang="en-US" sz="3200" dirty="0"/>
            <a:t> </a:t>
          </a:r>
          <a:r>
            <a:rPr lang="en-US" sz="3200" dirty="0" err="1"/>
            <a:t>mladih</a:t>
          </a:r>
          <a:endParaRPr lang="en-US" sz="320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F34E1D28-9E26-4BCD-BE5C-A6705AFB6A7F}" type="pres">
      <dgm:prSet presAssocID="{1E9A1875-DAE9-49B5-A8B4-FC8FFF235A9A}" presName="Parent" presStyleLbl="node0" presStyleIdx="0" presStyleCnt="1">
        <dgm:presLayoutVars>
          <dgm:bulletEnabled val="1"/>
        </dgm:presLayoutVars>
      </dgm:prSet>
      <dgm:spPr/>
    </dgm:pt>
  </dgm:ptLst>
  <dgm:cxnLst>
    <dgm:cxn modelId="{1C71304F-1CCD-430C-861A-747DAFD5A8EB}" srcId="{3A04A2F7-FB45-4A17-9103-CCCC924B63C3}" destId="{1E9A1875-DAE9-49B5-A8B4-FC8FFF235A9A}" srcOrd="0"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23AB44B3-15D9-48C9-BEF8-6D7B87BB8A20}" type="presOf" srcId="{1E9A1875-DAE9-49B5-A8B4-FC8FFF235A9A}" destId="{F34E1D28-9E26-4BCD-BE5C-A6705AFB6A7F}" srcOrd="0" destOrd="0" presId="urn:microsoft.com/office/officeart/2008/layout/BendingPictureCaption"/>
    <dgm:cxn modelId="{4CFE859C-5655-4732-8048-FFCCCC816A08}" type="presParOf" srcId="{D1130244-D42B-4FBD-A513-9F38156E3AF5}" destId="{168BFE9B-E750-44F4-BE65-B3E1BECFF76E}" srcOrd="0"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8B5C1F-2483-412A-BDE0-8974F6ED102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60DFD22-2CAF-421D-A9A3-D3C2FFB229D4}">
      <dgm:prSet custT="1"/>
      <dgm:spPr>
        <a:solidFill>
          <a:srgbClr val="FFC000"/>
        </a:solidFill>
      </dgm:spPr>
      <dgm:t>
        <a:bodyPr/>
        <a:lstStyle/>
        <a:p>
          <a:pPr rtl="0"/>
          <a:r>
            <a:rPr lang="en-US" sz="1800" b="0">
              <a:solidFill>
                <a:schemeClr val="tx1"/>
              </a:solidFill>
            </a:rPr>
            <a:t>je glas evropskih državljank in državljanov,</a:t>
          </a:r>
          <a:endParaRPr lang="en-IE" sz="1800" b="0" dirty="0">
            <a:solidFill>
              <a:schemeClr val="tx1"/>
            </a:solidFill>
          </a:endParaRPr>
        </a:p>
      </dgm:t>
    </dgm:pt>
    <dgm:pt modelId="{AB05733B-4864-43DA-A173-7DF41A84B0EB}" type="parTrans" cxnId="{7B6161DF-ADE0-4223-9E90-EE2FF187255C}">
      <dgm:prSet/>
      <dgm:spPr/>
      <dgm:t>
        <a:bodyPr/>
        <a:lstStyle/>
        <a:p>
          <a:endParaRPr lang="en-US"/>
        </a:p>
      </dgm:t>
    </dgm:pt>
    <dgm:pt modelId="{7301982C-B647-46A9-92FE-80A99C5AE089}" type="sibTrans" cxnId="{7B6161DF-ADE0-4223-9E90-EE2FF187255C}">
      <dgm:prSet/>
      <dgm:spPr/>
      <dgm:t>
        <a:bodyPr/>
        <a:lstStyle/>
        <a:p>
          <a:endParaRPr lang="en-US"/>
        </a:p>
      </dgm:t>
    </dgm:pt>
    <dgm:pt modelId="{C9EBD0BD-4459-45D5-9A1E-1B6378142E1C}">
      <dgm:prSet custT="1"/>
      <dgm:spPr>
        <a:solidFill>
          <a:srgbClr val="FFC000"/>
        </a:solidFill>
      </dgm:spPr>
      <dgm:t>
        <a:bodyPr/>
        <a:lstStyle/>
        <a:p>
          <a:pPr rtl="0"/>
          <a:r>
            <a:rPr lang="en-US" sz="1800" b="0">
              <a:solidFill>
                <a:schemeClr val="tx1"/>
              </a:solidFill>
            </a:rPr>
            <a:t>sestavljajo ga poslanci in poslanke iz vseh držav EU, ki jih državljani in državljanke neposredno izvolijo vsakih pet let,</a:t>
          </a:r>
          <a:endParaRPr lang="en-IE" sz="1800" b="0" dirty="0">
            <a:solidFill>
              <a:schemeClr val="tx1"/>
            </a:solidFill>
          </a:endParaRPr>
        </a:p>
      </dgm:t>
    </dgm:pt>
    <dgm:pt modelId="{6474E237-3E9E-4F4F-8799-AB5474F10277}" type="parTrans" cxnId="{DA40094E-2790-43FE-B49D-D8F0A736096E}">
      <dgm:prSet/>
      <dgm:spPr/>
      <dgm:t>
        <a:bodyPr/>
        <a:lstStyle/>
        <a:p>
          <a:endParaRPr lang="en-US"/>
        </a:p>
      </dgm:t>
    </dgm:pt>
    <dgm:pt modelId="{AA1827B8-0390-435D-8A64-30B31B5475E9}" type="sibTrans" cxnId="{DA40094E-2790-43FE-B49D-D8F0A736096E}">
      <dgm:prSet/>
      <dgm:spPr/>
      <dgm:t>
        <a:bodyPr/>
        <a:lstStyle/>
        <a:p>
          <a:endParaRPr lang="en-US"/>
        </a:p>
      </dgm:t>
    </dgm:pt>
    <dgm:pt modelId="{DDF773E0-5ED0-4453-8E9E-1FDEB08137C7}">
      <dgm:prSet custT="1"/>
      <dgm:spPr>
        <a:solidFill>
          <a:srgbClr val="FFC000"/>
        </a:solidFill>
      </dgm:spPr>
      <dgm:t>
        <a:bodyPr/>
        <a:lstStyle/>
        <a:p>
          <a:pPr rtl="0"/>
          <a:r>
            <a:rPr lang="en-US" sz="1800" b="0">
              <a:solidFill>
                <a:schemeClr val="tx1"/>
              </a:solidFill>
            </a:rPr>
            <a:t>razpravlja o novih zakonih, ki jih predlaga Evropska komisija,</a:t>
          </a:r>
          <a:endParaRPr lang="en-IE" sz="1800" b="0" dirty="0">
            <a:solidFill>
              <a:schemeClr val="tx1"/>
            </a:solidFill>
          </a:endParaRPr>
        </a:p>
      </dgm:t>
    </dgm:pt>
    <dgm:pt modelId="{4AC9AB2D-FBEE-4F5E-9908-3D0BF9BC3B20}" type="parTrans" cxnId="{8B269019-A93D-492E-BFBD-94FD26B903CB}">
      <dgm:prSet/>
      <dgm:spPr/>
      <dgm:t>
        <a:bodyPr/>
        <a:lstStyle/>
        <a:p>
          <a:endParaRPr lang="en-US"/>
        </a:p>
      </dgm:t>
    </dgm:pt>
    <dgm:pt modelId="{BBF630F5-6950-448B-868B-ADBAF96216B0}" type="sibTrans" cxnId="{8B269019-A93D-492E-BFBD-94FD26B903CB}">
      <dgm:prSet/>
      <dgm:spPr/>
      <dgm:t>
        <a:bodyPr/>
        <a:lstStyle/>
        <a:p>
          <a:endParaRPr lang="en-US"/>
        </a:p>
      </dgm:t>
    </dgm:pt>
    <dgm:pt modelId="{D17BC7BB-AC77-47F1-B850-7B5CE791F236}">
      <dgm:prSet custT="1"/>
      <dgm:spPr>
        <a:solidFill>
          <a:srgbClr val="FFC000"/>
        </a:solidFill>
      </dgm:spPr>
      <dgm:t>
        <a:bodyPr/>
        <a:lstStyle/>
        <a:p>
          <a:pPr rtl="0"/>
          <a:r>
            <a:rPr lang="pl-PL" sz="1800" b="0">
              <a:solidFill>
                <a:schemeClr val="tx1"/>
              </a:solidFill>
            </a:rPr>
            <a:t>po potrebi spreminja te zakone in skupaj s Svetom odloča o njih,</a:t>
          </a:r>
          <a:endParaRPr lang="en-IE" sz="1800" b="0" dirty="0">
            <a:solidFill>
              <a:schemeClr val="tx1"/>
            </a:solidFill>
          </a:endParaRPr>
        </a:p>
      </dgm:t>
    </dgm:pt>
    <dgm:pt modelId="{2ED171F2-6983-4C1F-AC0B-BBE1D0AE1204}" type="parTrans" cxnId="{0005090B-FFED-444E-831E-7524FD787455}">
      <dgm:prSet/>
      <dgm:spPr/>
      <dgm:t>
        <a:bodyPr/>
        <a:lstStyle/>
        <a:p>
          <a:endParaRPr lang="en-US"/>
        </a:p>
      </dgm:t>
    </dgm:pt>
    <dgm:pt modelId="{DFD98C43-5D26-4C14-9ECA-9AF2D74AEDC0}" type="sibTrans" cxnId="{0005090B-FFED-444E-831E-7524FD787455}">
      <dgm:prSet/>
      <dgm:spPr/>
      <dgm:t>
        <a:bodyPr/>
        <a:lstStyle/>
        <a:p>
          <a:endParaRPr lang="en-US"/>
        </a:p>
      </dgm:t>
    </dgm:pt>
    <dgm:pt modelId="{E8028DDB-AACF-417E-AC75-DAC05625AF03}">
      <dgm:prSet custT="1"/>
      <dgm:spPr>
        <a:solidFill>
          <a:srgbClr val="FFC000"/>
        </a:solidFill>
      </dgm:spPr>
      <dgm:t>
        <a:bodyPr/>
        <a:lstStyle/>
        <a:p>
          <a:pPr rtl="0"/>
          <a:r>
            <a:rPr lang="en-US" sz="1800" b="0">
              <a:solidFill>
                <a:schemeClr val="tx1"/>
              </a:solidFill>
            </a:rPr>
            <a:t>izvoli predsednico oziroma predsednika Evropske komisije,</a:t>
          </a:r>
          <a:endParaRPr lang="en-IE" sz="1800" b="0" dirty="0">
            <a:solidFill>
              <a:schemeClr val="tx1"/>
            </a:solidFill>
          </a:endParaRPr>
        </a:p>
      </dgm:t>
    </dgm:pt>
    <dgm:pt modelId="{CB20CB47-9BD2-4E66-83B0-70D3870AC0B2}" type="parTrans" cxnId="{18DA7F4F-74C0-4D1C-A757-4A26AE6E9660}">
      <dgm:prSet/>
      <dgm:spPr/>
      <dgm:t>
        <a:bodyPr/>
        <a:lstStyle/>
        <a:p>
          <a:endParaRPr lang="en-US"/>
        </a:p>
      </dgm:t>
    </dgm:pt>
    <dgm:pt modelId="{8720CC4D-BE4A-4B26-8D90-134D9A36323D}" type="sibTrans" cxnId="{18DA7F4F-74C0-4D1C-A757-4A26AE6E9660}">
      <dgm:prSet/>
      <dgm:spPr/>
      <dgm:t>
        <a:bodyPr/>
        <a:lstStyle/>
        <a:p>
          <a:endParaRPr lang="en-US"/>
        </a:p>
      </dgm:t>
    </dgm:pt>
    <dgm:pt modelId="{C60B4388-5BE2-49DA-AF00-1BB77197FDE2}">
      <dgm:prSet custT="1"/>
      <dgm:spPr>
        <a:solidFill>
          <a:srgbClr val="FFC000"/>
        </a:solidFill>
      </dgm:spPr>
      <dgm:t>
        <a:bodyPr/>
        <a:lstStyle/>
        <a:p>
          <a:pPr rtl="0"/>
          <a:r>
            <a:rPr lang="en-US" sz="1800" b="0">
              <a:solidFill>
                <a:schemeClr val="tx1"/>
              </a:solidFill>
            </a:rPr>
            <a:t>potrdi proračun EU,</a:t>
          </a:r>
          <a:endParaRPr lang="en-IE" sz="1800" b="0" dirty="0">
            <a:solidFill>
              <a:schemeClr val="tx1"/>
            </a:solidFill>
          </a:endParaRPr>
        </a:p>
      </dgm:t>
    </dgm:pt>
    <dgm:pt modelId="{131A31C5-62BD-4FFC-A200-BB4B3088474B}" type="parTrans" cxnId="{AF270CEC-957B-4B46-94C5-A3F3D720DAD0}">
      <dgm:prSet/>
      <dgm:spPr/>
      <dgm:t>
        <a:bodyPr/>
        <a:lstStyle/>
        <a:p>
          <a:endParaRPr lang="en-US"/>
        </a:p>
      </dgm:t>
    </dgm:pt>
    <dgm:pt modelId="{D68D6159-39CF-4128-96FE-7071A4649BD8}" type="sibTrans" cxnId="{AF270CEC-957B-4B46-94C5-A3F3D720DAD0}">
      <dgm:prSet/>
      <dgm:spPr/>
      <dgm:t>
        <a:bodyPr/>
        <a:lstStyle/>
        <a:p>
          <a:endParaRPr lang="en-US"/>
        </a:p>
      </dgm:t>
    </dgm:pt>
    <dgm:pt modelId="{C475C7A0-690D-4A3F-9FE9-07590BB8CECD}">
      <dgm:prSet custT="1"/>
      <dgm:spPr>
        <a:solidFill>
          <a:srgbClr val="FFC000"/>
        </a:solidFill>
      </dgm:spPr>
      <dgm:t>
        <a:bodyPr/>
        <a:lstStyle/>
        <a:p>
          <a:pPr rtl="0"/>
          <a:r>
            <a:rPr lang="en-US" sz="1800" b="0" dirty="0" err="1">
              <a:solidFill>
                <a:schemeClr val="tx1"/>
              </a:solidFill>
            </a:rPr>
            <a:t>letno</a:t>
          </a:r>
          <a:r>
            <a:rPr lang="en-US" sz="1800" b="0" dirty="0">
              <a:solidFill>
                <a:schemeClr val="tx1"/>
              </a:solidFill>
            </a:rPr>
            <a:t> </a:t>
          </a:r>
          <a:r>
            <a:rPr lang="en-US" sz="1800" b="0" dirty="0" err="1">
              <a:solidFill>
                <a:schemeClr val="tx1"/>
              </a:solidFill>
            </a:rPr>
            <a:t>zaseda</a:t>
          </a:r>
          <a:r>
            <a:rPr lang="en-US" sz="1800" b="0" dirty="0">
              <a:solidFill>
                <a:schemeClr val="tx1"/>
              </a:solidFill>
            </a:rPr>
            <a:t> </a:t>
          </a:r>
          <a:r>
            <a:rPr lang="en-US" sz="1800" b="0" dirty="0" err="1">
              <a:solidFill>
                <a:schemeClr val="tx1"/>
              </a:solidFill>
            </a:rPr>
            <a:t>vsaj</a:t>
          </a:r>
          <a:r>
            <a:rPr lang="en-US" sz="1800" b="0" dirty="0">
              <a:solidFill>
                <a:schemeClr val="tx1"/>
              </a:solidFill>
            </a:rPr>
            <a:t> </a:t>
          </a:r>
          <a:r>
            <a:rPr lang="en-US" sz="1800" b="0" dirty="0" err="1">
              <a:solidFill>
                <a:schemeClr val="tx1"/>
              </a:solidFill>
            </a:rPr>
            <a:t>šestkrat</a:t>
          </a:r>
          <a:r>
            <a:rPr lang="en-US" sz="1800" b="0" dirty="0">
              <a:solidFill>
                <a:schemeClr val="tx1"/>
              </a:solidFill>
            </a:rPr>
            <a:t> v </a:t>
          </a:r>
          <a:r>
            <a:rPr lang="en-US" sz="1800" b="0" dirty="0" err="1">
              <a:solidFill>
                <a:schemeClr val="tx1"/>
              </a:solidFill>
            </a:rPr>
            <a:t>Bruslju</a:t>
          </a:r>
          <a:r>
            <a:rPr lang="en-US" sz="1800" b="0" dirty="0">
              <a:solidFill>
                <a:schemeClr val="tx1"/>
              </a:solidFill>
            </a:rPr>
            <a:t> (</a:t>
          </a:r>
          <a:r>
            <a:rPr lang="en-US" sz="1800" b="0" dirty="0" err="1">
              <a:solidFill>
                <a:schemeClr val="tx1"/>
              </a:solidFill>
            </a:rPr>
            <a:t>Belgija</a:t>
          </a:r>
          <a:r>
            <a:rPr lang="en-US" sz="1800" b="0" dirty="0">
              <a:solidFill>
                <a:schemeClr val="tx1"/>
              </a:solidFill>
            </a:rPr>
            <a:t>) in 12-krat v </a:t>
          </a:r>
          <a:r>
            <a:rPr lang="en-US" sz="1800" b="0" dirty="0" err="1">
              <a:solidFill>
                <a:schemeClr val="tx1"/>
              </a:solidFill>
            </a:rPr>
            <a:t>Strasbourgu</a:t>
          </a:r>
          <a:r>
            <a:rPr lang="en-US" sz="1800" b="0" dirty="0">
              <a:solidFill>
                <a:schemeClr val="tx1"/>
              </a:solidFill>
            </a:rPr>
            <a:t> (</a:t>
          </a:r>
          <a:r>
            <a:rPr lang="en-US" sz="1800" b="0" dirty="0" err="1">
              <a:solidFill>
                <a:schemeClr val="tx1"/>
              </a:solidFill>
            </a:rPr>
            <a:t>Francija</a:t>
          </a:r>
          <a:r>
            <a:rPr lang="en-US" sz="1800" b="0" dirty="0">
              <a:solidFill>
                <a:schemeClr val="tx1"/>
              </a:solidFill>
            </a:rPr>
            <a:t>).</a:t>
          </a:r>
          <a:endParaRPr lang="en-IE" sz="1900" b="0" dirty="0">
            <a:solidFill>
              <a:schemeClr val="tx1"/>
            </a:solidFill>
          </a:endParaRPr>
        </a:p>
      </dgm:t>
    </dgm:pt>
    <dgm:pt modelId="{926E2EF2-44D2-4A7C-A5F5-5DCA4E13D31A}" type="parTrans" cxnId="{F81E943C-0EAB-4952-8388-DEB0F5B63B44}">
      <dgm:prSet/>
      <dgm:spPr/>
      <dgm:t>
        <a:bodyPr/>
        <a:lstStyle/>
        <a:p>
          <a:endParaRPr lang="en-US"/>
        </a:p>
      </dgm:t>
    </dgm:pt>
    <dgm:pt modelId="{747A0153-A71D-4163-8926-FF8969DF3431}" type="sibTrans" cxnId="{F81E943C-0EAB-4952-8388-DEB0F5B63B44}">
      <dgm:prSet/>
      <dgm:spPr/>
      <dgm:t>
        <a:bodyPr/>
        <a:lstStyle/>
        <a:p>
          <a:endParaRPr lang="en-US"/>
        </a:p>
      </dgm:t>
    </dgm:pt>
    <dgm:pt modelId="{E1790290-581A-4C84-91EA-CAD052E93A59}" type="pres">
      <dgm:prSet presAssocID="{768B5C1F-2483-412A-BDE0-8974F6ED1021}" presName="linear" presStyleCnt="0">
        <dgm:presLayoutVars>
          <dgm:animLvl val="lvl"/>
          <dgm:resizeHandles val="exact"/>
        </dgm:presLayoutVars>
      </dgm:prSet>
      <dgm:spPr/>
    </dgm:pt>
    <dgm:pt modelId="{B9BC91AA-3A86-49A9-B4FD-A76EA5E21331}" type="pres">
      <dgm:prSet presAssocID="{560DFD22-2CAF-421D-A9A3-D3C2FFB229D4}" presName="parentText" presStyleLbl="node1" presStyleIdx="0" presStyleCnt="7">
        <dgm:presLayoutVars>
          <dgm:chMax val="0"/>
          <dgm:bulletEnabled val="1"/>
        </dgm:presLayoutVars>
      </dgm:prSet>
      <dgm:spPr/>
    </dgm:pt>
    <dgm:pt modelId="{6611974D-4F43-4DF2-B93E-4EA5D945A3B1}" type="pres">
      <dgm:prSet presAssocID="{7301982C-B647-46A9-92FE-80A99C5AE089}" presName="spacer" presStyleCnt="0"/>
      <dgm:spPr/>
    </dgm:pt>
    <dgm:pt modelId="{4FE1037A-DEA2-4953-80B1-C4AB23FF5CB3}" type="pres">
      <dgm:prSet presAssocID="{C9EBD0BD-4459-45D5-9A1E-1B6378142E1C}" presName="parentText" presStyleLbl="node1" presStyleIdx="1" presStyleCnt="7">
        <dgm:presLayoutVars>
          <dgm:chMax val="0"/>
          <dgm:bulletEnabled val="1"/>
        </dgm:presLayoutVars>
      </dgm:prSet>
      <dgm:spPr/>
    </dgm:pt>
    <dgm:pt modelId="{B320E652-B53D-4C8D-BD65-4229C8D24313}" type="pres">
      <dgm:prSet presAssocID="{AA1827B8-0390-435D-8A64-30B31B5475E9}" presName="spacer" presStyleCnt="0"/>
      <dgm:spPr/>
    </dgm:pt>
    <dgm:pt modelId="{07C6446F-ECCD-4CA1-8344-080591932ED6}" type="pres">
      <dgm:prSet presAssocID="{DDF773E0-5ED0-4453-8E9E-1FDEB08137C7}" presName="parentText" presStyleLbl="node1" presStyleIdx="2" presStyleCnt="7">
        <dgm:presLayoutVars>
          <dgm:chMax val="0"/>
          <dgm:bulletEnabled val="1"/>
        </dgm:presLayoutVars>
      </dgm:prSet>
      <dgm:spPr/>
    </dgm:pt>
    <dgm:pt modelId="{AA617802-0088-4F0F-969E-30A79C6BF2AD}" type="pres">
      <dgm:prSet presAssocID="{BBF630F5-6950-448B-868B-ADBAF96216B0}" presName="spacer" presStyleCnt="0"/>
      <dgm:spPr/>
    </dgm:pt>
    <dgm:pt modelId="{715891AF-FC43-40E9-9BA1-84AAEC706364}" type="pres">
      <dgm:prSet presAssocID="{D17BC7BB-AC77-47F1-B850-7B5CE791F236}" presName="parentText" presStyleLbl="node1" presStyleIdx="3" presStyleCnt="7">
        <dgm:presLayoutVars>
          <dgm:chMax val="0"/>
          <dgm:bulletEnabled val="1"/>
        </dgm:presLayoutVars>
      </dgm:prSet>
      <dgm:spPr/>
    </dgm:pt>
    <dgm:pt modelId="{8992DAF4-0B26-489D-8837-A11516C75E03}" type="pres">
      <dgm:prSet presAssocID="{DFD98C43-5D26-4C14-9ECA-9AF2D74AEDC0}" presName="spacer" presStyleCnt="0"/>
      <dgm:spPr/>
    </dgm:pt>
    <dgm:pt modelId="{1BA08AB3-DFE7-4294-97EA-0DE79AB5366F}" type="pres">
      <dgm:prSet presAssocID="{E8028DDB-AACF-417E-AC75-DAC05625AF03}" presName="parentText" presStyleLbl="node1" presStyleIdx="4" presStyleCnt="7">
        <dgm:presLayoutVars>
          <dgm:chMax val="0"/>
          <dgm:bulletEnabled val="1"/>
        </dgm:presLayoutVars>
      </dgm:prSet>
      <dgm:spPr/>
    </dgm:pt>
    <dgm:pt modelId="{35EF5703-CD3C-429E-A309-464A2E42D27A}" type="pres">
      <dgm:prSet presAssocID="{8720CC4D-BE4A-4B26-8D90-134D9A36323D}" presName="spacer" presStyleCnt="0"/>
      <dgm:spPr/>
    </dgm:pt>
    <dgm:pt modelId="{C9254F1F-409A-4C00-BAEE-417CE0DBBEC0}" type="pres">
      <dgm:prSet presAssocID="{C60B4388-5BE2-49DA-AF00-1BB77197FDE2}" presName="parentText" presStyleLbl="node1" presStyleIdx="5" presStyleCnt="7">
        <dgm:presLayoutVars>
          <dgm:chMax val="0"/>
          <dgm:bulletEnabled val="1"/>
        </dgm:presLayoutVars>
      </dgm:prSet>
      <dgm:spPr/>
    </dgm:pt>
    <dgm:pt modelId="{B293DEBD-0FC5-428B-85E0-2B004C805257}" type="pres">
      <dgm:prSet presAssocID="{D68D6159-39CF-4128-96FE-7071A4649BD8}" presName="spacer" presStyleCnt="0"/>
      <dgm:spPr/>
    </dgm:pt>
    <dgm:pt modelId="{394A40C5-2767-41BB-851C-AE743E22805B}" type="pres">
      <dgm:prSet presAssocID="{C475C7A0-690D-4A3F-9FE9-07590BB8CECD}" presName="parentText" presStyleLbl="node1" presStyleIdx="6" presStyleCnt="7">
        <dgm:presLayoutVars>
          <dgm:chMax val="0"/>
          <dgm:bulletEnabled val="1"/>
        </dgm:presLayoutVars>
      </dgm:prSet>
      <dgm:spPr/>
    </dgm:pt>
  </dgm:ptLst>
  <dgm:cxnLst>
    <dgm:cxn modelId="{B5FC3207-416F-48EF-909B-25B45DBBA7EB}" type="presOf" srcId="{C475C7A0-690D-4A3F-9FE9-07590BB8CECD}" destId="{394A40C5-2767-41BB-851C-AE743E22805B}" srcOrd="0" destOrd="0" presId="urn:microsoft.com/office/officeart/2005/8/layout/vList2"/>
    <dgm:cxn modelId="{0005090B-FFED-444E-831E-7524FD787455}" srcId="{768B5C1F-2483-412A-BDE0-8974F6ED1021}" destId="{D17BC7BB-AC77-47F1-B850-7B5CE791F236}" srcOrd="3" destOrd="0" parTransId="{2ED171F2-6983-4C1F-AC0B-BBE1D0AE1204}" sibTransId="{DFD98C43-5D26-4C14-9ECA-9AF2D74AEDC0}"/>
    <dgm:cxn modelId="{8B269019-A93D-492E-BFBD-94FD26B903CB}" srcId="{768B5C1F-2483-412A-BDE0-8974F6ED1021}" destId="{DDF773E0-5ED0-4453-8E9E-1FDEB08137C7}" srcOrd="2" destOrd="0" parTransId="{4AC9AB2D-FBEE-4F5E-9908-3D0BF9BC3B20}" sibTransId="{BBF630F5-6950-448B-868B-ADBAF96216B0}"/>
    <dgm:cxn modelId="{DC518925-2C2D-4970-986C-7E290DC1C00B}" type="presOf" srcId="{C9EBD0BD-4459-45D5-9A1E-1B6378142E1C}" destId="{4FE1037A-DEA2-4953-80B1-C4AB23FF5CB3}" srcOrd="0" destOrd="0" presId="urn:microsoft.com/office/officeart/2005/8/layout/vList2"/>
    <dgm:cxn modelId="{F81E943C-0EAB-4952-8388-DEB0F5B63B44}" srcId="{768B5C1F-2483-412A-BDE0-8974F6ED1021}" destId="{C475C7A0-690D-4A3F-9FE9-07590BB8CECD}" srcOrd="6" destOrd="0" parTransId="{926E2EF2-44D2-4A7C-A5F5-5DCA4E13D31A}" sibTransId="{747A0153-A71D-4163-8926-FF8969DF3431}"/>
    <dgm:cxn modelId="{6943C43F-06DA-4E98-B86F-9F22C2CD9972}" type="presOf" srcId="{C60B4388-5BE2-49DA-AF00-1BB77197FDE2}" destId="{C9254F1F-409A-4C00-BAEE-417CE0DBBEC0}" srcOrd="0" destOrd="0" presId="urn:microsoft.com/office/officeart/2005/8/layout/vList2"/>
    <dgm:cxn modelId="{39838342-5056-4D6D-A925-DF9BF36642CF}" type="presOf" srcId="{768B5C1F-2483-412A-BDE0-8974F6ED1021}" destId="{E1790290-581A-4C84-91EA-CAD052E93A59}" srcOrd="0" destOrd="0" presId="urn:microsoft.com/office/officeart/2005/8/layout/vList2"/>
    <dgm:cxn modelId="{95DF3B45-1BBE-49F9-BB94-183195EB21A9}" type="presOf" srcId="{560DFD22-2CAF-421D-A9A3-D3C2FFB229D4}" destId="{B9BC91AA-3A86-49A9-B4FD-A76EA5E21331}" srcOrd="0" destOrd="0" presId="urn:microsoft.com/office/officeart/2005/8/layout/vList2"/>
    <dgm:cxn modelId="{DA40094E-2790-43FE-B49D-D8F0A736096E}" srcId="{768B5C1F-2483-412A-BDE0-8974F6ED1021}" destId="{C9EBD0BD-4459-45D5-9A1E-1B6378142E1C}" srcOrd="1" destOrd="0" parTransId="{6474E237-3E9E-4F4F-8799-AB5474F10277}" sibTransId="{AA1827B8-0390-435D-8A64-30B31B5475E9}"/>
    <dgm:cxn modelId="{18DA7F4F-74C0-4D1C-A757-4A26AE6E9660}" srcId="{768B5C1F-2483-412A-BDE0-8974F6ED1021}" destId="{E8028DDB-AACF-417E-AC75-DAC05625AF03}" srcOrd="4" destOrd="0" parTransId="{CB20CB47-9BD2-4E66-83B0-70D3870AC0B2}" sibTransId="{8720CC4D-BE4A-4B26-8D90-134D9A36323D}"/>
    <dgm:cxn modelId="{B886F195-25BF-4288-A293-311885BE4658}" type="presOf" srcId="{D17BC7BB-AC77-47F1-B850-7B5CE791F236}" destId="{715891AF-FC43-40E9-9BA1-84AAEC706364}" srcOrd="0" destOrd="0" presId="urn:microsoft.com/office/officeart/2005/8/layout/vList2"/>
    <dgm:cxn modelId="{32A417CB-B56A-4B02-81B2-E543F705F6AE}" type="presOf" srcId="{E8028DDB-AACF-417E-AC75-DAC05625AF03}" destId="{1BA08AB3-DFE7-4294-97EA-0DE79AB5366F}" srcOrd="0" destOrd="0" presId="urn:microsoft.com/office/officeart/2005/8/layout/vList2"/>
    <dgm:cxn modelId="{7B6161DF-ADE0-4223-9E90-EE2FF187255C}" srcId="{768B5C1F-2483-412A-BDE0-8974F6ED1021}" destId="{560DFD22-2CAF-421D-A9A3-D3C2FFB229D4}" srcOrd="0" destOrd="0" parTransId="{AB05733B-4864-43DA-A173-7DF41A84B0EB}" sibTransId="{7301982C-B647-46A9-92FE-80A99C5AE089}"/>
    <dgm:cxn modelId="{BFF442E2-AF9E-4B59-96D2-46B1F3070DB9}" type="presOf" srcId="{DDF773E0-5ED0-4453-8E9E-1FDEB08137C7}" destId="{07C6446F-ECCD-4CA1-8344-080591932ED6}" srcOrd="0" destOrd="0" presId="urn:microsoft.com/office/officeart/2005/8/layout/vList2"/>
    <dgm:cxn modelId="{AF270CEC-957B-4B46-94C5-A3F3D720DAD0}" srcId="{768B5C1F-2483-412A-BDE0-8974F6ED1021}" destId="{C60B4388-5BE2-49DA-AF00-1BB77197FDE2}" srcOrd="5" destOrd="0" parTransId="{131A31C5-62BD-4FFC-A200-BB4B3088474B}" sibTransId="{D68D6159-39CF-4128-96FE-7071A4649BD8}"/>
    <dgm:cxn modelId="{52BDA583-713C-4261-B1AD-ACBA6098E4F5}" type="presParOf" srcId="{E1790290-581A-4C84-91EA-CAD052E93A59}" destId="{B9BC91AA-3A86-49A9-B4FD-A76EA5E21331}" srcOrd="0" destOrd="0" presId="urn:microsoft.com/office/officeart/2005/8/layout/vList2"/>
    <dgm:cxn modelId="{B8FF128F-C6FD-4C12-9856-C27EF5F10DDD}" type="presParOf" srcId="{E1790290-581A-4C84-91EA-CAD052E93A59}" destId="{6611974D-4F43-4DF2-B93E-4EA5D945A3B1}" srcOrd="1" destOrd="0" presId="urn:microsoft.com/office/officeart/2005/8/layout/vList2"/>
    <dgm:cxn modelId="{AB4E0FA3-4FE2-4DA4-8BF2-134A0D59B228}" type="presParOf" srcId="{E1790290-581A-4C84-91EA-CAD052E93A59}" destId="{4FE1037A-DEA2-4953-80B1-C4AB23FF5CB3}" srcOrd="2" destOrd="0" presId="urn:microsoft.com/office/officeart/2005/8/layout/vList2"/>
    <dgm:cxn modelId="{54292A75-4C64-4A32-9696-8412A0B00268}" type="presParOf" srcId="{E1790290-581A-4C84-91EA-CAD052E93A59}" destId="{B320E652-B53D-4C8D-BD65-4229C8D24313}" srcOrd="3" destOrd="0" presId="urn:microsoft.com/office/officeart/2005/8/layout/vList2"/>
    <dgm:cxn modelId="{0DE59BE8-5AE2-445F-8DF2-31F01F06838D}" type="presParOf" srcId="{E1790290-581A-4C84-91EA-CAD052E93A59}" destId="{07C6446F-ECCD-4CA1-8344-080591932ED6}" srcOrd="4" destOrd="0" presId="urn:microsoft.com/office/officeart/2005/8/layout/vList2"/>
    <dgm:cxn modelId="{3A3BEDEF-E1C1-4BCD-9AEE-5A537E2E378D}" type="presParOf" srcId="{E1790290-581A-4C84-91EA-CAD052E93A59}" destId="{AA617802-0088-4F0F-969E-30A79C6BF2AD}" srcOrd="5" destOrd="0" presId="urn:microsoft.com/office/officeart/2005/8/layout/vList2"/>
    <dgm:cxn modelId="{71E6698C-78F4-4279-B192-B97BFDE96726}" type="presParOf" srcId="{E1790290-581A-4C84-91EA-CAD052E93A59}" destId="{715891AF-FC43-40E9-9BA1-84AAEC706364}" srcOrd="6" destOrd="0" presId="urn:microsoft.com/office/officeart/2005/8/layout/vList2"/>
    <dgm:cxn modelId="{3B3DE47B-32D8-4798-8477-3756AF3022BF}" type="presParOf" srcId="{E1790290-581A-4C84-91EA-CAD052E93A59}" destId="{8992DAF4-0B26-489D-8837-A11516C75E03}" srcOrd="7" destOrd="0" presId="urn:microsoft.com/office/officeart/2005/8/layout/vList2"/>
    <dgm:cxn modelId="{30FEAE6F-1223-486B-B7CE-E2559B5C72F0}" type="presParOf" srcId="{E1790290-581A-4C84-91EA-CAD052E93A59}" destId="{1BA08AB3-DFE7-4294-97EA-0DE79AB5366F}" srcOrd="8" destOrd="0" presId="urn:microsoft.com/office/officeart/2005/8/layout/vList2"/>
    <dgm:cxn modelId="{CF1BA315-9D25-4B86-9ACB-B5802CBB2AB3}" type="presParOf" srcId="{E1790290-581A-4C84-91EA-CAD052E93A59}" destId="{35EF5703-CD3C-429E-A309-464A2E42D27A}" srcOrd="9" destOrd="0" presId="urn:microsoft.com/office/officeart/2005/8/layout/vList2"/>
    <dgm:cxn modelId="{7D9C72C1-CF66-4374-9CA3-2F1D85CB97BE}" type="presParOf" srcId="{E1790290-581A-4C84-91EA-CAD052E93A59}" destId="{C9254F1F-409A-4C00-BAEE-417CE0DBBEC0}" srcOrd="10" destOrd="0" presId="urn:microsoft.com/office/officeart/2005/8/layout/vList2"/>
    <dgm:cxn modelId="{69723510-E482-40B1-88C6-A7FCE632C766}" type="presParOf" srcId="{E1790290-581A-4C84-91EA-CAD052E93A59}" destId="{B293DEBD-0FC5-428B-85E0-2B004C805257}" srcOrd="11" destOrd="0" presId="urn:microsoft.com/office/officeart/2005/8/layout/vList2"/>
    <dgm:cxn modelId="{CC75A07D-72EB-4E70-AEB4-07100257E3C9}" type="presParOf" srcId="{E1790290-581A-4C84-91EA-CAD052E93A59}" destId="{394A40C5-2767-41BB-851C-AE743E22805B}"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D4F8E1B-6F96-4983-946B-04662C1BA5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22A69B-F796-46AD-9362-F867264B2F3C}">
      <dgm:prSet custT="1"/>
      <dgm:spPr>
        <a:solidFill>
          <a:srgbClr val="FFC000"/>
        </a:solidFill>
      </dgm:spPr>
      <dgm:t>
        <a:bodyPr/>
        <a:lstStyle/>
        <a:p>
          <a:pPr rtl="0"/>
          <a:r>
            <a:rPr lang="en-US" sz="1800" b="0">
              <a:solidFill>
                <a:schemeClr val="tx1"/>
              </a:solidFill>
            </a:rPr>
            <a:t>združuje voditelje in voditeljice držav ali vlad vseh držav EU,</a:t>
          </a:r>
          <a:endParaRPr lang="en-IE" sz="1800" b="0" dirty="0">
            <a:solidFill>
              <a:schemeClr val="tx1"/>
            </a:solidFill>
          </a:endParaRPr>
        </a:p>
      </dgm:t>
    </dgm:pt>
    <dgm:pt modelId="{F38CD75F-E218-49E2-9C1B-A3362D82162F}" type="parTrans" cxnId="{A4B678C7-0EF1-4479-AEB7-A7E4B63DBC80}">
      <dgm:prSet/>
      <dgm:spPr/>
      <dgm:t>
        <a:bodyPr/>
        <a:lstStyle/>
        <a:p>
          <a:endParaRPr lang="en-US"/>
        </a:p>
      </dgm:t>
    </dgm:pt>
    <dgm:pt modelId="{D37B67A2-D6B8-461C-92B3-94B2EA1FAA8B}" type="sibTrans" cxnId="{A4B678C7-0EF1-4479-AEB7-A7E4B63DBC80}">
      <dgm:prSet/>
      <dgm:spPr/>
      <dgm:t>
        <a:bodyPr/>
        <a:lstStyle/>
        <a:p>
          <a:endParaRPr lang="en-US"/>
        </a:p>
      </dgm:t>
    </dgm:pt>
    <dgm:pt modelId="{CB6F7021-46E4-4F26-B810-6693236197D1}">
      <dgm:prSet custT="1"/>
      <dgm:spPr>
        <a:solidFill>
          <a:srgbClr val="FFC000"/>
        </a:solidFill>
      </dgm:spPr>
      <dgm:t>
        <a:bodyPr/>
        <a:lstStyle/>
        <a:p>
          <a:pPr rtl="0"/>
          <a:r>
            <a:rPr lang="sv-SE" sz="1800" b="0" dirty="0" err="1">
              <a:solidFill>
                <a:schemeClr val="tx1"/>
              </a:solidFill>
            </a:rPr>
            <a:t>določa</a:t>
          </a:r>
          <a:r>
            <a:rPr lang="sv-SE" sz="1800" b="0" dirty="0">
              <a:solidFill>
                <a:schemeClr val="tx1"/>
              </a:solidFill>
            </a:rPr>
            <a:t> </a:t>
          </a:r>
          <a:r>
            <a:rPr lang="sv-SE" sz="1800" b="0" dirty="0" err="1">
              <a:solidFill>
                <a:schemeClr val="tx1"/>
              </a:solidFill>
            </a:rPr>
            <a:t>glavne</a:t>
          </a:r>
          <a:r>
            <a:rPr lang="sv-SE" sz="1800" b="0" dirty="0">
              <a:solidFill>
                <a:schemeClr val="tx1"/>
              </a:solidFill>
            </a:rPr>
            <a:t> </a:t>
          </a:r>
          <a:r>
            <a:rPr lang="sv-SE" sz="1800" b="0" dirty="0" err="1">
              <a:solidFill>
                <a:schemeClr val="tx1"/>
              </a:solidFill>
            </a:rPr>
            <a:t>prednostne</a:t>
          </a:r>
          <a:r>
            <a:rPr lang="sv-SE" sz="1800" b="0" dirty="0">
              <a:solidFill>
                <a:schemeClr val="tx1"/>
              </a:solidFill>
            </a:rPr>
            <a:t> </a:t>
          </a:r>
          <a:r>
            <a:rPr lang="sv-SE" sz="1800" b="0" dirty="0" err="1">
              <a:solidFill>
                <a:schemeClr val="tx1"/>
              </a:solidFill>
            </a:rPr>
            <a:t>naloge</a:t>
          </a:r>
          <a:r>
            <a:rPr lang="sv-SE" sz="1800" b="0" dirty="0">
              <a:solidFill>
                <a:schemeClr val="tx1"/>
              </a:solidFill>
            </a:rPr>
            <a:t> in </a:t>
          </a:r>
          <a:r>
            <a:rPr lang="sv-SE" sz="1800" b="0" dirty="0" err="1">
              <a:solidFill>
                <a:schemeClr val="tx1"/>
              </a:solidFill>
            </a:rPr>
            <a:t>usmeritve</a:t>
          </a:r>
          <a:r>
            <a:rPr lang="sv-SE" sz="1800" b="0" dirty="0">
              <a:solidFill>
                <a:schemeClr val="tx1"/>
              </a:solidFill>
            </a:rPr>
            <a:t> politik EU,</a:t>
          </a:r>
          <a:endParaRPr lang="en-IE" sz="1800" b="0" dirty="0">
            <a:solidFill>
              <a:schemeClr val="tx1"/>
            </a:solidFill>
          </a:endParaRPr>
        </a:p>
      </dgm:t>
    </dgm:pt>
    <dgm:pt modelId="{4BC7A46C-0D3D-4BDB-ADBA-3BF631560172}" type="parTrans" cxnId="{3C0C775E-B4D1-46BE-BDED-FBEBF55F80FD}">
      <dgm:prSet/>
      <dgm:spPr/>
      <dgm:t>
        <a:bodyPr/>
        <a:lstStyle/>
        <a:p>
          <a:endParaRPr lang="en-US"/>
        </a:p>
      </dgm:t>
    </dgm:pt>
    <dgm:pt modelId="{0AC9FD57-C83F-41FE-8286-21434F36F37F}" type="sibTrans" cxnId="{3C0C775E-B4D1-46BE-BDED-FBEBF55F80FD}">
      <dgm:prSet/>
      <dgm:spPr/>
      <dgm:t>
        <a:bodyPr/>
        <a:lstStyle/>
        <a:p>
          <a:endParaRPr lang="en-US"/>
        </a:p>
      </dgm:t>
    </dgm:pt>
    <dgm:pt modelId="{E9DA9292-FBA8-4BEE-876F-8057A942B437}" type="pres">
      <dgm:prSet presAssocID="{DD4F8E1B-6F96-4983-946B-04662C1BA590}" presName="linear" presStyleCnt="0">
        <dgm:presLayoutVars>
          <dgm:animLvl val="lvl"/>
          <dgm:resizeHandles val="exact"/>
        </dgm:presLayoutVars>
      </dgm:prSet>
      <dgm:spPr/>
    </dgm:pt>
    <dgm:pt modelId="{3A8B946D-8D4A-4046-9F97-DA58CA546363}" type="pres">
      <dgm:prSet presAssocID="{7E22A69B-F796-46AD-9362-F867264B2F3C}" presName="parentText" presStyleLbl="node1" presStyleIdx="0" presStyleCnt="2">
        <dgm:presLayoutVars>
          <dgm:chMax val="0"/>
          <dgm:bulletEnabled val="1"/>
        </dgm:presLayoutVars>
      </dgm:prSet>
      <dgm:spPr/>
    </dgm:pt>
    <dgm:pt modelId="{F1660586-3F57-4546-8AE4-6CC2FFD910E4}" type="pres">
      <dgm:prSet presAssocID="{D37B67A2-D6B8-461C-92B3-94B2EA1FAA8B}" presName="spacer" presStyleCnt="0"/>
      <dgm:spPr/>
    </dgm:pt>
    <dgm:pt modelId="{39BEFE8A-05BC-4A66-859E-B5960F1EAF2D}" type="pres">
      <dgm:prSet presAssocID="{CB6F7021-46E4-4F26-B810-6693236197D1}" presName="parentText" presStyleLbl="node1" presStyleIdx="1" presStyleCnt="2">
        <dgm:presLayoutVars>
          <dgm:chMax val="0"/>
          <dgm:bulletEnabled val="1"/>
        </dgm:presLayoutVars>
      </dgm:prSet>
      <dgm:spPr/>
    </dgm:pt>
  </dgm:ptLst>
  <dgm:cxnLst>
    <dgm:cxn modelId="{3C0C775E-B4D1-46BE-BDED-FBEBF55F80FD}" srcId="{DD4F8E1B-6F96-4983-946B-04662C1BA590}" destId="{CB6F7021-46E4-4F26-B810-6693236197D1}" srcOrd="1" destOrd="0" parTransId="{4BC7A46C-0D3D-4BDB-ADBA-3BF631560172}" sibTransId="{0AC9FD57-C83F-41FE-8286-21434F36F37F}"/>
    <dgm:cxn modelId="{D9635C8E-B07B-4FDF-B9B3-6B59459C5149}" type="presOf" srcId="{7E22A69B-F796-46AD-9362-F867264B2F3C}" destId="{3A8B946D-8D4A-4046-9F97-DA58CA546363}" srcOrd="0" destOrd="0" presId="urn:microsoft.com/office/officeart/2005/8/layout/vList2"/>
    <dgm:cxn modelId="{68B9A293-5D31-4E21-B2BB-4FA110089B65}" type="presOf" srcId="{CB6F7021-46E4-4F26-B810-6693236197D1}" destId="{39BEFE8A-05BC-4A66-859E-B5960F1EAF2D}" srcOrd="0" destOrd="0" presId="urn:microsoft.com/office/officeart/2005/8/layout/vList2"/>
    <dgm:cxn modelId="{B6408A98-C3F6-4174-82B3-2E0F3DF03467}" type="presOf" srcId="{DD4F8E1B-6F96-4983-946B-04662C1BA590}" destId="{E9DA9292-FBA8-4BEE-876F-8057A942B437}" srcOrd="0" destOrd="0" presId="urn:microsoft.com/office/officeart/2005/8/layout/vList2"/>
    <dgm:cxn modelId="{A4B678C7-0EF1-4479-AEB7-A7E4B63DBC80}" srcId="{DD4F8E1B-6F96-4983-946B-04662C1BA590}" destId="{7E22A69B-F796-46AD-9362-F867264B2F3C}" srcOrd="0" destOrd="0" parTransId="{F38CD75F-E218-49E2-9C1B-A3362D82162F}" sibTransId="{D37B67A2-D6B8-461C-92B3-94B2EA1FAA8B}"/>
    <dgm:cxn modelId="{86C1CE2E-7A8E-4C40-ABBF-3252012DEC92}" type="presParOf" srcId="{E9DA9292-FBA8-4BEE-876F-8057A942B437}" destId="{3A8B946D-8D4A-4046-9F97-DA58CA546363}" srcOrd="0" destOrd="0" presId="urn:microsoft.com/office/officeart/2005/8/layout/vList2"/>
    <dgm:cxn modelId="{56EC8B2D-E499-4507-9A3C-D085F331B2D5}" type="presParOf" srcId="{E9DA9292-FBA8-4BEE-876F-8057A942B437}" destId="{F1660586-3F57-4546-8AE4-6CC2FFD910E4}" srcOrd="1" destOrd="0" presId="urn:microsoft.com/office/officeart/2005/8/layout/vList2"/>
    <dgm:cxn modelId="{3D740DE4-9F7C-44B4-AA36-65F2FD8D8B45}" type="presParOf" srcId="{E9DA9292-FBA8-4BEE-876F-8057A942B437}" destId="{39BEFE8A-05BC-4A66-859E-B5960F1EAF2D}"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DEE8B-A512-47E2-A3C9-74492F618D4F}">
      <dsp:nvSpPr>
        <dsp:cNvPr id="0" name=""/>
        <dsp:cNvSpPr/>
      </dsp:nvSpPr>
      <dsp:spPr>
        <a:xfrm>
          <a:off x="3166815" y="1515147"/>
          <a:ext cx="2865104" cy="2820629"/>
        </a:xfrm>
        <a:prstGeom prst="ellipse">
          <a:avLst/>
        </a:prstGeom>
        <a:solidFill>
          <a:srgbClr val="005674">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t>24 URADNIH JEZIKOV EU</a:t>
          </a:r>
        </a:p>
      </dsp:txBody>
      <dsp:txXfrm>
        <a:off x="3586400" y="1928219"/>
        <a:ext cx="2025934" cy="1994485"/>
      </dsp:txXfrm>
    </dsp:sp>
    <dsp:sp modelId="{529148A2-7FCD-4369-9EFC-ACFC3C7F6D7A}">
      <dsp:nvSpPr>
        <dsp:cNvPr id="0" name=""/>
        <dsp:cNvSpPr/>
      </dsp:nvSpPr>
      <dsp:spPr>
        <a:xfrm>
          <a:off x="3486279" y="-1"/>
          <a:ext cx="2164065" cy="2029129"/>
        </a:xfrm>
        <a:prstGeom prst="ellipse">
          <a:avLst/>
        </a:prstGeom>
        <a:solidFill>
          <a:schemeClr val="accent4">
            <a:alpha val="50000"/>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err="1"/>
            <a:t>Slovanski</a:t>
          </a:r>
          <a:r>
            <a:rPr lang="en-US" sz="1500" b="1" kern="1200" dirty="0"/>
            <a:t>: </a:t>
          </a:r>
          <a:r>
            <a:rPr lang="en-US" sz="1500" b="0" kern="1200" dirty="0" err="1"/>
            <a:t>bolgarščina</a:t>
          </a:r>
          <a:r>
            <a:rPr lang="en-US" sz="1500" b="0" kern="1200" dirty="0"/>
            <a:t>, </a:t>
          </a:r>
          <a:r>
            <a:rPr lang="en-US" sz="1500" b="0" kern="1200" dirty="0" err="1"/>
            <a:t>češčina</a:t>
          </a:r>
          <a:r>
            <a:rPr lang="en-US" sz="1500" b="0" kern="1200" dirty="0"/>
            <a:t>, </a:t>
          </a:r>
          <a:r>
            <a:rPr lang="en-US" sz="1500" b="0" kern="1200" dirty="0" err="1"/>
            <a:t>hrvaščina</a:t>
          </a:r>
          <a:r>
            <a:rPr lang="en-US" sz="1500" b="0" kern="1200" dirty="0"/>
            <a:t>, </a:t>
          </a:r>
          <a:r>
            <a:rPr lang="en-US" sz="1500" b="0" kern="1200" dirty="0" err="1"/>
            <a:t>poljščina</a:t>
          </a:r>
          <a:r>
            <a:rPr lang="en-US" sz="1500" b="0" kern="1200" dirty="0"/>
            <a:t>, </a:t>
          </a:r>
          <a:r>
            <a:rPr lang="en-US" sz="1500" b="0" kern="1200" dirty="0" err="1"/>
            <a:t>slovaščina</a:t>
          </a:r>
          <a:r>
            <a:rPr lang="en-US" sz="1500" b="0" kern="1200" dirty="0"/>
            <a:t> in </a:t>
          </a:r>
          <a:r>
            <a:rPr lang="en-US" sz="1500" b="0" kern="1200" dirty="0" err="1"/>
            <a:t>slovenščina</a:t>
          </a:r>
          <a:endParaRPr lang="en-US" sz="1500" b="0" kern="1200" dirty="0"/>
        </a:p>
      </dsp:txBody>
      <dsp:txXfrm>
        <a:off x="3803199" y="297158"/>
        <a:ext cx="1530225" cy="1434811"/>
      </dsp:txXfrm>
    </dsp:sp>
    <dsp:sp modelId="{14294006-4B65-442B-A0BD-25F001259F70}">
      <dsp:nvSpPr>
        <dsp:cNvPr id="0" name=""/>
        <dsp:cNvSpPr/>
      </dsp:nvSpPr>
      <dsp:spPr>
        <a:xfrm>
          <a:off x="5626273" y="1872270"/>
          <a:ext cx="2178497" cy="2103946"/>
        </a:xfrm>
        <a:prstGeom prst="ellipse">
          <a:avLst/>
        </a:prstGeom>
        <a:solidFill>
          <a:schemeClr val="accent2">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sl-SI" sz="1500" b="1" kern="1200" dirty="0"/>
            <a:t>Germanski: </a:t>
          </a:r>
          <a:r>
            <a:rPr lang="sl-SI" sz="1500" b="0" kern="1200" dirty="0"/>
            <a:t>danščina, nemščina, angleščina, nizozemščina in švedščina</a:t>
          </a:r>
          <a:endParaRPr lang="en-US" sz="1500" b="0" kern="1200" dirty="0"/>
        </a:p>
      </dsp:txBody>
      <dsp:txXfrm>
        <a:off x="5945306" y="2180386"/>
        <a:ext cx="1540431" cy="1487714"/>
      </dsp:txXfrm>
    </dsp:sp>
    <dsp:sp modelId="{E5581C0B-7D92-4AD3-97E0-B4938FE73CA5}">
      <dsp:nvSpPr>
        <dsp:cNvPr id="0" name=""/>
        <dsp:cNvSpPr/>
      </dsp:nvSpPr>
      <dsp:spPr>
        <a:xfrm>
          <a:off x="3419898" y="3669169"/>
          <a:ext cx="2239879" cy="2181620"/>
        </a:xfrm>
        <a:prstGeom prst="ellipse">
          <a:avLst/>
        </a:prstGeom>
        <a:solidFill>
          <a:schemeClr val="accent4">
            <a:alpha val="50000"/>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sl-SI" sz="1500" b="1" kern="1200" dirty="0"/>
            <a:t>Romanski: </a:t>
          </a:r>
          <a:r>
            <a:rPr lang="sl-SI" sz="1500" b="0" kern="1200" dirty="0"/>
            <a:t>španščina, francoščina, italijanščina, portugalščina in romunščina</a:t>
          </a:r>
          <a:endParaRPr lang="en-US" sz="1500" b="0" kern="1200" dirty="0"/>
        </a:p>
      </dsp:txBody>
      <dsp:txXfrm>
        <a:off x="3747921" y="3988660"/>
        <a:ext cx="1583833" cy="1542638"/>
      </dsp:txXfrm>
    </dsp:sp>
    <dsp:sp modelId="{422BC532-F1F3-4869-AE88-2EBED49E2E90}">
      <dsp:nvSpPr>
        <dsp:cNvPr id="0" name=""/>
        <dsp:cNvSpPr/>
      </dsp:nvSpPr>
      <dsp:spPr>
        <a:xfrm>
          <a:off x="1386731" y="1866876"/>
          <a:ext cx="2227058" cy="2178082"/>
        </a:xfrm>
        <a:prstGeom prst="ellipse">
          <a:avLst/>
        </a:prstGeom>
        <a:solidFill>
          <a:srgbClr val="FFC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sl-SI" sz="1500" b="1" kern="1200" dirty="0"/>
            <a:t>Drugi: </a:t>
          </a:r>
          <a:r>
            <a:rPr lang="sl-SI" sz="1500" b="0" kern="1200" dirty="0"/>
            <a:t>estonščina in finščina, grščina, irščina, litovščina in </a:t>
          </a:r>
          <a:r>
            <a:rPr lang="sl-SI" sz="1500" b="0" kern="1200" dirty="0" err="1"/>
            <a:t>latvijščina</a:t>
          </a:r>
          <a:r>
            <a:rPr lang="sl-SI" sz="1500" b="0" kern="1200" dirty="0"/>
            <a:t>, madžarščina, </a:t>
          </a:r>
          <a:r>
            <a:rPr lang="sl-SI" sz="1500" b="0" kern="1200" dirty="0" err="1"/>
            <a:t>malteščina</a:t>
          </a:r>
          <a:endParaRPr lang="en-US" sz="1500" b="0" kern="1200" dirty="0"/>
        </a:p>
      </dsp:txBody>
      <dsp:txXfrm>
        <a:off x="1712876" y="2185849"/>
        <a:ext cx="1574768" cy="15401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7CFCF-5FDB-4B8D-815B-D85F281BB2C0}">
      <dsp:nvSpPr>
        <dsp:cNvPr id="0" name=""/>
        <dsp:cNvSpPr/>
      </dsp:nvSpPr>
      <dsp:spPr>
        <a:xfrm>
          <a:off x="0" y="0"/>
          <a:ext cx="4085413" cy="117934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a:solidFill>
                <a:schemeClr val="tx1"/>
              </a:solidFill>
            </a:rPr>
            <a:t>ne </a:t>
          </a:r>
          <a:r>
            <a:rPr lang="en-US" sz="1800" b="0" kern="1200" dirty="0" err="1">
              <a:solidFill>
                <a:schemeClr val="tx1"/>
              </a:solidFill>
            </a:rPr>
            <a:t>sprejema</a:t>
          </a:r>
          <a:r>
            <a:rPr lang="en-US" sz="1800" b="0" kern="1200" dirty="0">
              <a:solidFill>
                <a:schemeClr val="tx1"/>
              </a:solidFill>
            </a:rPr>
            <a:t> </a:t>
          </a:r>
          <a:r>
            <a:rPr lang="en-US" sz="1800" b="0" kern="1200" dirty="0" err="1">
              <a:solidFill>
                <a:schemeClr val="tx1"/>
              </a:solidFill>
            </a:rPr>
            <a:t>zakonov</a:t>
          </a:r>
          <a:r>
            <a:rPr lang="en-US" sz="1800" b="0" kern="1200" dirty="0">
              <a:solidFill>
                <a:schemeClr val="tx1"/>
              </a:solidFill>
            </a:rPr>
            <a:t> EU,</a:t>
          </a:r>
          <a:endParaRPr lang="en-IE" sz="1800" b="0" kern="1200" dirty="0">
            <a:solidFill>
              <a:schemeClr val="tx1"/>
            </a:solidFill>
          </a:endParaRPr>
        </a:p>
      </dsp:txBody>
      <dsp:txXfrm>
        <a:off x="57571" y="57571"/>
        <a:ext cx="3970271" cy="1064204"/>
      </dsp:txXfrm>
    </dsp:sp>
    <dsp:sp modelId="{65BBAF80-F255-434B-ABEE-1099CF7F1D78}">
      <dsp:nvSpPr>
        <dsp:cNvPr id="0" name=""/>
        <dsp:cNvSpPr/>
      </dsp:nvSpPr>
      <dsp:spPr>
        <a:xfrm>
          <a:off x="0" y="1427199"/>
          <a:ext cx="4085413" cy="124572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a:solidFill>
                <a:schemeClr val="tx1"/>
              </a:solidFill>
            </a:rPr>
            <a:t>se </a:t>
          </a:r>
          <a:r>
            <a:rPr lang="en-US" sz="1800" b="0" kern="1200" dirty="0" err="1">
              <a:solidFill>
                <a:schemeClr val="tx1"/>
              </a:solidFill>
            </a:rPr>
            <a:t>vsaj</a:t>
          </a:r>
          <a:r>
            <a:rPr lang="en-US" sz="1800" b="0" kern="1200" dirty="0">
              <a:solidFill>
                <a:schemeClr val="tx1"/>
              </a:solidFill>
            </a:rPr>
            <a:t> </a:t>
          </a:r>
          <a:r>
            <a:rPr lang="en-US" sz="1800" b="0" kern="1200" dirty="0" err="1">
              <a:solidFill>
                <a:schemeClr val="tx1"/>
              </a:solidFill>
            </a:rPr>
            <a:t>štirikrat</a:t>
          </a:r>
          <a:r>
            <a:rPr lang="en-US" sz="1800" b="0" kern="1200" dirty="0">
              <a:solidFill>
                <a:schemeClr val="tx1"/>
              </a:solidFill>
            </a:rPr>
            <a:t> </a:t>
          </a:r>
          <a:r>
            <a:rPr lang="en-US" sz="1800" b="0" kern="1200" dirty="0" err="1">
              <a:solidFill>
                <a:schemeClr val="tx1"/>
              </a:solidFill>
            </a:rPr>
            <a:t>letno</a:t>
          </a:r>
          <a:r>
            <a:rPr lang="en-US" sz="1800" b="0" kern="1200" dirty="0">
              <a:solidFill>
                <a:schemeClr val="tx1"/>
              </a:solidFill>
            </a:rPr>
            <a:t> v </a:t>
          </a:r>
          <a:r>
            <a:rPr lang="en-US" sz="1800" b="0" kern="1200" dirty="0" err="1">
              <a:solidFill>
                <a:schemeClr val="tx1"/>
              </a:solidFill>
            </a:rPr>
            <a:t>Bruslju</a:t>
          </a:r>
          <a:r>
            <a:rPr lang="en-US" sz="1800" b="0" kern="1200" dirty="0">
              <a:solidFill>
                <a:schemeClr val="tx1"/>
              </a:solidFill>
            </a:rPr>
            <a:t> (</a:t>
          </a:r>
          <a:r>
            <a:rPr lang="en-US" sz="1800" b="0" kern="1200" dirty="0" err="1">
              <a:solidFill>
                <a:schemeClr val="tx1"/>
              </a:solidFill>
            </a:rPr>
            <a:t>Belgija</a:t>
          </a:r>
          <a:r>
            <a:rPr lang="en-US" sz="1800" b="0" kern="1200" dirty="0">
              <a:solidFill>
                <a:schemeClr val="tx1"/>
              </a:solidFill>
            </a:rPr>
            <a:t>) </a:t>
          </a:r>
          <a:r>
            <a:rPr lang="en-US" sz="1800" b="0" kern="1200" dirty="0" err="1">
              <a:solidFill>
                <a:schemeClr val="tx1"/>
              </a:solidFill>
            </a:rPr>
            <a:t>ali</a:t>
          </a:r>
          <a:r>
            <a:rPr lang="en-US" sz="1800" b="0" kern="1200" dirty="0">
              <a:solidFill>
                <a:schemeClr val="tx1"/>
              </a:solidFill>
            </a:rPr>
            <a:t> </a:t>
          </a:r>
          <a:r>
            <a:rPr lang="en-US" sz="1800" b="0" kern="1200" dirty="0" err="1">
              <a:solidFill>
                <a:schemeClr val="tx1"/>
              </a:solidFill>
            </a:rPr>
            <a:t>Luxembourgu</a:t>
          </a:r>
          <a:r>
            <a:rPr lang="en-US" sz="1800" b="0" kern="1200" dirty="0">
              <a:solidFill>
                <a:schemeClr val="tx1"/>
              </a:solidFill>
            </a:rPr>
            <a:t> (</a:t>
          </a:r>
          <a:r>
            <a:rPr lang="en-US" sz="1800" b="0" kern="1200" dirty="0" err="1">
              <a:solidFill>
                <a:schemeClr val="tx1"/>
              </a:solidFill>
            </a:rPr>
            <a:t>Luksemburg</a:t>
          </a:r>
          <a:r>
            <a:rPr lang="en-US" sz="1800" b="0" kern="1200" dirty="0">
              <a:solidFill>
                <a:schemeClr val="tx1"/>
              </a:solidFill>
            </a:rPr>
            <a:t>) </a:t>
          </a:r>
          <a:r>
            <a:rPr lang="en-US" sz="1800" b="0" kern="1200" dirty="0" err="1">
              <a:solidFill>
                <a:schemeClr val="tx1"/>
              </a:solidFill>
            </a:rPr>
            <a:t>sestane</a:t>
          </a:r>
          <a:r>
            <a:rPr lang="en-US" sz="1800" b="0" kern="1200" dirty="0">
              <a:solidFill>
                <a:schemeClr val="tx1"/>
              </a:solidFill>
            </a:rPr>
            <a:t> </a:t>
          </a:r>
          <a:r>
            <a:rPr lang="en-US" sz="1800" b="0" kern="1200" dirty="0" err="1">
              <a:solidFill>
                <a:schemeClr val="tx1"/>
              </a:solidFill>
            </a:rPr>
            <a:t>na</a:t>
          </a:r>
          <a:r>
            <a:rPr lang="en-US" sz="1800" b="0" kern="1200" dirty="0">
              <a:solidFill>
                <a:schemeClr val="tx1"/>
              </a:solidFill>
            </a:rPr>
            <a:t> </a:t>
          </a:r>
          <a:r>
            <a:rPr lang="en-US" sz="1800" b="0" kern="1200" dirty="0" err="1">
              <a:solidFill>
                <a:schemeClr val="tx1"/>
              </a:solidFill>
            </a:rPr>
            <a:t>evropskem</a:t>
          </a:r>
          <a:r>
            <a:rPr lang="en-US" sz="1800" b="0" kern="1200" dirty="0">
              <a:solidFill>
                <a:schemeClr val="tx1"/>
              </a:solidFill>
            </a:rPr>
            <a:t> </a:t>
          </a:r>
          <a:r>
            <a:rPr lang="en-US" sz="1800" b="0" kern="1200" dirty="0" err="1">
              <a:solidFill>
                <a:schemeClr val="tx1"/>
              </a:solidFill>
            </a:rPr>
            <a:t>vrhu</a:t>
          </a:r>
          <a:r>
            <a:rPr lang="en-US" sz="1800" b="0" kern="1200" dirty="0">
              <a:solidFill>
                <a:schemeClr val="tx1"/>
              </a:solidFill>
            </a:rPr>
            <a:t>.</a:t>
          </a:r>
          <a:endParaRPr lang="en-IE" sz="1800" b="0" kern="1200" dirty="0">
            <a:solidFill>
              <a:schemeClr val="tx1"/>
            </a:solidFill>
          </a:endParaRPr>
        </a:p>
      </dsp:txBody>
      <dsp:txXfrm>
        <a:off x="60811" y="1488010"/>
        <a:ext cx="3963791" cy="112410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53E10-EE28-4A6C-93F1-8D17BDA9655B}">
      <dsp:nvSpPr>
        <dsp:cNvPr id="0" name=""/>
        <dsp:cNvSpPr/>
      </dsp:nvSpPr>
      <dsp:spPr>
        <a:xfrm>
          <a:off x="0" y="0"/>
          <a:ext cx="3897634" cy="109973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err="1">
              <a:solidFill>
                <a:schemeClr val="tx1"/>
              </a:solidFill>
            </a:rPr>
            <a:t>zastopa</a:t>
          </a:r>
          <a:r>
            <a:rPr lang="en-US" sz="1700" kern="1200" dirty="0">
              <a:solidFill>
                <a:schemeClr val="tx1"/>
              </a:solidFill>
            </a:rPr>
            <a:t> </a:t>
          </a:r>
          <a:r>
            <a:rPr lang="en-US" sz="1700" kern="1200" dirty="0" err="1">
              <a:solidFill>
                <a:schemeClr val="tx1"/>
              </a:solidFill>
            </a:rPr>
            <a:t>vlade</a:t>
          </a:r>
          <a:r>
            <a:rPr lang="en-US" sz="1700" kern="1200" dirty="0">
              <a:solidFill>
                <a:schemeClr val="tx1"/>
              </a:solidFill>
            </a:rPr>
            <a:t> </a:t>
          </a:r>
          <a:r>
            <a:rPr lang="en-US" sz="1700" kern="1200" dirty="0" err="1">
              <a:solidFill>
                <a:schemeClr val="tx1"/>
              </a:solidFill>
            </a:rPr>
            <a:t>držav</a:t>
          </a:r>
          <a:r>
            <a:rPr lang="en-US" sz="1700" kern="1200" dirty="0">
              <a:solidFill>
                <a:schemeClr val="tx1"/>
              </a:solidFill>
            </a:rPr>
            <a:t> EU,</a:t>
          </a:r>
          <a:endParaRPr lang="en-IE" sz="1700" kern="1200" dirty="0">
            <a:solidFill>
              <a:schemeClr val="tx1"/>
            </a:solidFill>
          </a:endParaRPr>
        </a:p>
      </dsp:txBody>
      <dsp:txXfrm>
        <a:off x="53684" y="53684"/>
        <a:ext cx="3790266" cy="992363"/>
      </dsp:txXfrm>
    </dsp:sp>
    <dsp:sp modelId="{0573FA43-24D1-4D72-85C2-86103A7FCEF0}">
      <dsp:nvSpPr>
        <dsp:cNvPr id="0" name=""/>
        <dsp:cNvSpPr/>
      </dsp:nvSpPr>
      <dsp:spPr>
        <a:xfrm>
          <a:off x="0" y="1115949"/>
          <a:ext cx="3897634" cy="109973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združuje ministre in ministrice držav EU, ki se sestanejo, da bi razpravljali o vprašanjih EU (kmetijstvo, zunanje zadeve, pravosodje itd.),</a:t>
          </a:r>
          <a:endParaRPr lang="en-IE" sz="1700" kern="1200" dirty="0">
            <a:solidFill>
              <a:schemeClr val="tx1"/>
            </a:solidFill>
          </a:endParaRPr>
        </a:p>
      </dsp:txBody>
      <dsp:txXfrm>
        <a:off x="53684" y="1169633"/>
        <a:ext cx="3790266" cy="992363"/>
      </dsp:txXfrm>
    </dsp:sp>
    <dsp:sp modelId="{050DFA99-827A-4EA5-8157-94CD9436E216}">
      <dsp:nvSpPr>
        <dsp:cNvPr id="0" name=""/>
        <dsp:cNvSpPr/>
      </dsp:nvSpPr>
      <dsp:spPr>
        <a:xfrm>
          <a:off x="0" y="2229743"/>
          <a:ext cx="3897634" cy="109973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pl-PL" sz="1700" kern="1200">
              <a:solidFill>
                <a:schemeClr val="tx1"/>
              </a:solidFill>
            </a:rPr>
            <a:t>sprejema sklepe in sprejema zakone skupaj z Evropskim parlamentom,</a:t>
          </a:r>
          <a:endParaRPr lang="en-IE" sz="1700" kern="1200" dirty="0">
            <a:solidFill>
              <a:schemeClr val="tx1"/>
            </a:solidFill>
          </a:endParaRPr>
        </a:p>
      </dsp:txBody>
      <dsp:txXfrm>
        <a:off x="53684" y="2283427"/>
        <a:ext cx="3790266" cy="992363"/>
      </dsp:txXfrm>
    </dsp:sp>
    <dsp:sp modelId="{4F8DE995-AA6F-4DFE-8486-B480892B9757}">
      <dsp:nvSpPr>
        <dsp:cNvPr id="0" name=""/>
        <dsp:cNvSpPr/>
      </dsp:nvSpPr>
      <dsp:spPr>
        <a:xfrm>
          <a:off x="0" y="3343537"/>
          <a:ext cx="3897634" cy="109973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ima šestmesečno predsedstvo – vsakih šest mesecev predsedstvo prevzame druga država EU,</a:t>
          </a:r>
          <a:endParaRPr lang="en-IE" sz="1700" kern="1200" dirty="0">
            <a:solidFill>
              <a:schemeClr val="tx1"/>
            </a:solidFill>
          </a:endParaRPr>
        </a:p>
      </dsp:txBody>
      <dsp:txXfrm>
        <a:off x="53684" y="3397221"/>
        <a:ext cx="3790266" cy="992363"/>
      </dsp:txXfrm>
    </dsp:sp>
    <dsp:sp modelId="{C7565D90-15C1-4236-9AEC-41345840738B}">
      <dsp:nvSpPr>
        <dsp:cNvPr id="0" name=""/>
        <dsp:cNvSpPr/>
      </dsp:nvSpPr>
      <dsp:spPr>
        <a:xfrm>
          <a:off x="0" y="4457331"/>
          <a:ext cx="3897634" cy="109973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pt-BR" sz="1700" kern="1200" dirty="0">
              <a:solidFill>
                <a:schemeClr val="tx1"/>
              </a:solidFill>
            </a:rPr>
            <a:t>zaseda v Bruslju ali Luxembourgu.</a:t>
          </a:r>
          <a:endParaRPr lang="en-IE" sz="1700" kern="1200" dirty="0">
            <a:solidFill>
              <a:schemeClr val="tx1"/>
            </a:solidFill>
          </a:endParaRPr>
        </a:p>
      </dsp:txBody>
      <dsp:txXfrm>
        <a:off x="53684" y="4511015"/>
        <a:ext cx="3790266" cy="99236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F2307-406E-4677-8693-5E4A914BB902}">
      <dsp:nvSpPr>
        <dsp:cNvPr id="0" name=""/>
        <dsp:cNvSpPr/>
      </dsp:nvSpPr>
      <dsp:spPr>
        <a:xfrm>
          <a:off x="0" y="2387"/>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err="1">
              <a:solidFill>
                <a:schemeClr val="tx1"/>
              </a:solidFill>
            </a:rPr>
            <a:t>zastopa</a:t>
          </a:r>
          <a:r>
            <a:rPr lang="en-US" sz="1700" kern="1200" dirty="0">
              <a:solidFill>
                <a:schemeClr val="tx1"/>
              </a:solidFill>
            </a:rPr>
            <a:t> </a:t>
          </a:r>
          <a:r>
            <a:rPr lang="en-US" sz="1700" kern="1200" dirty="0" err="1">
              <a:solidFill>
                <a:schemeClr val="tx1"/>
              </a:solidFill>
            </a:rPr>
            <a:t>skupne</a:t>
          </a:r>
          <a:r>
            <a:rPr lang="en-US" sz="1700" kern="1200" dirty="0">
              <a:solidFill>
                <a:schemeClr val="tx1"/>
              </a:solidFill>
            </a:rPr>
            <a:t> </a:t>
          </a:r>
          <a:r>
            <a:rPr lang="en-US" sz="1700" kern="1200" dirty="0" err="1">
              <a:solidFill>
                <a:schemeClr val="tx1"/>
              </a:solidFill>
            </a:rPr>
            <a:t>interese</a:t>
          </a:r>
          <a:r>
            <a:rPr lang="en-US" sz="1700" kern="1200" dirty="0">
              <a:solidFill>
                <a:schemeClr val="tx1"/>
              </a:solidFill>
            </a:rPr>
            <a:t> EU,</a:t>
          </a:r>
          <a:endParaRPr lang="en-IE" sz="1700" kern="1200" dirty="0">
            <a:solidFill>
              <a:schemeClr val="tx1"/>
            </a:solidFill>
          </a:endParaRPr>
        </a:p>
      </dsp:txBody>
      <dsp:txXfrm>
        <a:off x="38239" y="40626"/>
        <a:ext cx="3916402" cy="706855"/>
      </dsp:txXfrm>
    </dsp:sp>
    <dsp:sp modelId="{08F48461-68D3-4A76-AAB9-A6AAE6BA7FA1}">
      <dsp:nvSpPr>
        <dsp:cNvPr id="0" name=""/>
        <dsp:cNvSpPr/>
      </dsp:nvSpPr>
      <dsp:spPr>
        <a:xfrm>
          <a:off x="0" y="799938"/>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dirty="0" err="1">
              <a:solidFill>
                <a:schemeClr val="tx1"/>
              </a:solidFill>
            </a:rPr>
            <a:t>sestavljajo</a:t>
          </a:r>
          <a:r>
            <a:rPr lang="en-US" sz="1400" kern="1200" dirty="0">
              <a:solidFill>
                <a:schemeClr val="tx1"/>
              </a:solidFill>
            </a:rPr>
            <a:t> jo </a:t>
          </a:r>
          <a:r>
            <a:rPr lang="en-US" sz="1400" kern="1200" dirty="0" err="1">
              <a:solidFill>
                <a:schemeClr val="tx1"/>
              </a:solidFill>
            </a:rPr>
            <a:t>predsednica</a:t>
          </a:r>
          <a:r>
            <a:rPr lang="en-US" sz="1400" kern="1200" dirty="0">
              <a:solidFill>
                <a:schemeClr val="tx1"/>
              </a:solidFill>
            </a:rPr>
            <a:t> </a:t>
          </a:r>
          <a:r>
            <a:rPr lang="en-US" sz="1400" kern="1200" dirty="0" err="1">
              <a:solidFill>
                <a:schemeClr val="tx1"/>
              </a:solidFill>
            </a:rPr>
            <a:t>oziroma</a:t>
          </a:r>
          <a:r>
            <a:rPr lang="en-US" sz="1400" kern="1200" dirty="0">
              <a:solidFill>
                <a:schemeClr val="tx1"/>
              </a:solidFill>
            </a:rPr>
            <a:t> </a:t>
          </a:r>
          <a:r>
            <a:rPr lang="en-US" sz="1400" kern="1200" dirty="0" err="1">
              <a:solidFill>
                <a:schemeClr val="tx1"/>
              </a:solidFill>
            </a:rPr>
            <a:t>predsednik</a:t>
          </a:r>
          <a:r>
            <a:rPr lang="en-US" sz="1400" kern="1200" dirty="0">
              <a:solidFill>
                <a:schemeClr val="tx1"/>
              </a:solidFill>
            </a:rPr>
            <a:t> in </a:t>
          </a:r>
          <a:r>
            <a:rPr lang="en-US" sz="1400" kern="1200" dirty="0" err="1">
              <a:solidFill>
                <a:schemeClr val="tx1"/>
              </a:solidFill>
            </a:rPr>
            <a:t>po</a:t>
          </a:r>
          <a:r>
            <a:rPr lang="en-US" sz="1400" kern="1200" dirty="0">
              <a:solidFill>
                <a:schemeClr val="tx1"/>
              </a:solidFill>
            </a:rPr>
            <a:t> </a:t>
          </a:r>
          <a:r>
            <a:rPr lang="en-US" sz="1400" kern="1200" dirty="0" err="1">
              <a:solidFill>
                <a:schemeClr val="tx1"/>
              </a:solidFill>
            </a:rPr>
            <a:t>en</a:t>
          </a:r>
          <a:r>
            <a:rPr lang="en-US" sz="1400" kern="1200" dirty="0">
              <a:solidFill>
                <a:schemeClr val="tx1"/>
              </a:solidFill>
            </a:rPr>
            <a:t> </a:t>
          </a:r>
          <a:r>
            <a:rPr lang="en-US" sz="1400" kern="1200" dirty="0" err="1">
              <a:solidFill>
                <a:schemeClr val="tx1"/>
              </a:solidFill>
            </a:rPr>
            <a:t>komisar</a:t>
          </a:r>
          <a:r>
            <a:rPr lang="en-US" sz="1400" kern="1200" dirty="0">
              <a:solidFill>
                <a:schemeClr val="tx1"/>
              </a:solidFill>
            </a:rPr>
            <a:t> </a:t>
          </a:r>
          <a:r>
            <a:rPr lang="en-US" sz="1400" kern="1200" dirty="0" err="1">
              <a:solidFill>
                <a:schemeClr val="tx1"/>
              </a:solidFill>
            </a:rPr>
            <a:t>oziroma</a:t>
          </a:r>
          <a:r>
            <a:rPr lang="en-US" sz="1400" kern="1200" dirty="0">
              <a:solidFill>
                <a:schemeClr val="tx1"/>
              </a:solidFill>
            </a:rPr>
            <a:t> </a:t>
          </a:r>
          <a:r>
            <a:rPr lang="en-US" sz="1400" kern="1200" dirty="0" err="1">
              <a:solidFill>
                <a:schemeClr val="tx1"/>
              </a:solidFill>
            </a:rPr>
            <a:t>komisarka</a:t>
          </a:r>
          <a:r>
            <a:rPr lang="en-US" sz="1400" kern="1200" dirty="0">
              <a:solidFill>
                <a:schemeClr val="tx1"/>
              </a:solidFill>
            </a:rPr>
            <a:t> </a:t>
          </a:r>
          <a:r>
            <a:rPr lang="en-US" sz="1400" kern="1200" dirty="0" err="1">
              <a:solidFill>
                <a:schemeClr val="tx1"/>
              </a:solidFill>
            </a:rPr>
            <a:t>iz</a:t>
          </a:r>
          <a:r>
            <a:rPr lang="en-US" sz="1400" kern="1200" dirty="0">
              <a:solidFill>
                <a:schemeClr val="tx1"/>
              </a:solidFill>
            </a:rPr>
            <a:t> </a:t>
          </a:r>
          <a:r>
            <a:rPr lang="en-US" sz="1400" kern="1200" dirty="0" err="1">
              <a:solidFill>
                <a:schemeClr val="tx1"/>
              </a:solidFill>
            </a:rPr>
            <a:t>vsake</a:t>
          </a:r>
          <a:r>
            <a:rPr lang="en-US" sz="1400" kern="1200" dirty="0">
              <a:solidFill>
                <a:schemeClr val="tx1"/>
              </a:solidFill>
            </a:rPr>
            <a:t> </a:t>
          </a:r>
          <a:r>
            <a:rPr lang="en-US" sz="1400" kern="1200" dirty="0" err="1">
              <a:solidFill>
                <a:schemeClr val="tx1"/>
              </a:solidFill>
            </a:rPr>
            <a:t>države</a:t>
          </a:r>
          <a:r>
            <a:rPr lang="en-US" sz="1400" kern="1200" dirty="0">
              <a:solidFill>
                <a:schemeClr val="tx1"/>
              </a:solidFill>
            </a:rPr>
            <a:t> EU, </a:t>
          </a:r>
          <a:r>
            <a:rPr lang="en-US" sz="1400" kern="1200" dirty="0" err="1">
              <a:solidFill>
                <a:schemeClr val="tx1"/>
              </a:solidFill>
            </a:rPr>
            <a:t>ki</a:t>
          </a:r>
          <a:r>
            <a:rPr lang="en-US" sz="1400" kern="1200" dirty="0">
              <a:solidFill>
                <a:schemeClr val="tx1"/>
              </a:solidFill>
            </a:rPr>
            <a:t> je </a:t>
          </a:r>
          <a:r>
            <a:rPr lang="en-US" sz="1400" kern="1200" dirty="0" err="1">
              <a:solidFill>
                <a:schemeClr val="tx1"/>
              </a:solidFill>
            </a:rPr>
            <a:t>pristojen</a:t>
          </a:r>
          <a:r>
            <a:rPr lang="en-US" sz="1400" kern="1200" dirty="0">
              <a:solidFill>
                <a:schemeClr val="tx1"/>
              </a:solidFill>
            </a:rPr>
            <a:t> </a:t>
          </a:r>
          <a:r>
            <a:rPr lang="en-US" sz="1400" kern="1200" dirty="0" err="1">
              <a:solidFill>
                <a:schemeClr val="tx1"/>
              </a:solidFill>
            </a:rPr>
            <a:t>oziroma</a:t>
          </a:r>
          <a:r>
            <a:rPr lang="en-US" sz="1400" kern="1200" dirty="0">
              <a:solidFill>
                <a:schemeClr val="tx1"/>
              </a:solidFill>
            </a:rPr>
            <a:t> </a:t>
          </a:r>
          <a:r>
            <a:rPr lang="en-US" sz="1400" kern="1200" dirty="0" err="1">
              <a:solidFill>
                <a:schemeClr val="tx1"/>
              </a:solidFill>
            </a:rPr>
            <a:t>pristojna</a:t>
          </a:r>
          <a:r>
            <a:rPr lang="en-US" sz="1400" kern="1200" dirty="0">
              <a:solidFill>
                <a:schemeClr val="tx1"/>
              </a:solidFill>
            </a:rPr>
            <a:t> </a:t>
          </a:r>
          <a:r>
            <a:rPr lang="en-US" sz="1400" kern="1200" dirty="0" err="1">
              <a:solidFill>
                <a:schemeClr val="tx1"/>
              </a:solidFill>
            </a:rPr>
            <a:t>za</a:t>
          </a:r>
          <a:r>
            <a:rPr lang="en-US" sz="1400" kern="1200" dirty="0">
              <a:solidFill>
                <a:schemeClr val="tx1"/>
              </a:solidFill>
            </a:rPr>
            <a:t> </a:t>
          </a:r>
          <a:r>
            <a:rPr lang="en-US" sz="1400" kern="1200" dirty="0" err="1">
              <a:solidFill>
                <a:schemeClr val="tx1"/>
              </a:solidFill>
            </a:rPr>
            <a:t>posamezno</a:t>
          </a:r>
          <a:r>
            <a:rPr lang="en-US" sz="1400" kern="1200" dirty="0">
              <a:solidFill>
                <a:schemeClr val="tx1"/>
              </a:solidFill>
            </a:rPr>
            <a:t> </a:t>
          </a:r>
          <a:r>
            <a:rPr lang="en-US" sz="1400" kern="1200" dirty="0" err="1">
              <a:solidFill>
                <a:schemeClr val="tx1"/>
              </a:solidFill>
            </a:rPr>
            <a:t>področje</a:t>
          </a:r>
          <a:r>
            <a:rPr lang="en-US" sz="1400" kern="1200" dirty="0">
              <a:solidFill>
                <a:schemeClr val="tx1"/>
              </a:solidFill>
            </a:rPr>
            <a:t>,</a:t>
          </a:r>
          <a:endParaRPr lang="en-IE" sz="1400" kern="1200" dirty="0">
            <a:solidFill>
              <a:schemeClr val="tx1"/>
            </a:solidFill>
          </a:endParaRPr>
        </a:p>
      </dsp:txBody>
      <dsp:txXfrm>
        <a:off x="38239" y="838177"/>
        <a:ext cx="3916402" cy="706855"/>
      </dsp:txXfrm>
    </dsp:sp>
    <dsp:sp modelId="{346E50CA-F6B7-41F2-8D8A-4D6332E5C97D}">
      <dsp:nvSpPr>
        <dsp:cNvPr id="0" name=""/>
        <dsp:cNvSpPr/>
      </dsp:nvSpPr>
      <dsp:spPr>
        <a:xfrm>
          <a:off x="0" y="1597489"/>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predlaga nove zakone in programe,</a:t>
          </a:r>
          <a:endParaRPr lang="en-IE" sz="1700" kern="1200" dirty="0">
            <a:solidFill>
              <a:schemeClr val="tx1"/>
            </a:solidFill>
          </a:endParaRPr>
        </a:p>
      </dsp:txBody>
      <dsp:txXfrm>
        <a:off x="38239" y="1635728"/>
        <a:ext cx="3916402" cy="706855"/>
      </dsp:txXfrm>
    </dsp:sp>
    <dsp:sp modelId="{D37E5F20-5237-4726-B7B8-CA56F9306539}">
      <dsp:nvSpPr>
        <dsp:cNvPr id="0" name=""/>
        <dsp:cNvSpPr/>
      </dsp:nvSpPr>
      <dsp:spPr>
        <a:xfrm>
          <a:off x="0" y="2395040"/>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izvoli jo Parlament za pet let,</a:t>
          </a:r>
          <a:endParaRPr lang="en-IE" sz="1700" kern="1200" dirty="0">
            <a:solidFill>
              <a:schemeClr val="tx1"/>
            </a:solidFill>
          </a:endParaRPr>
        </a:p>
      </dsp:txBody>
      <dsp:txXfrm>
        <a:off x="38239" y="2433279"/>
        <a:ext cx="3916402" cy="706855"/>
      </dsp:txXfrm>
    </dsp:sp>
    <dsp:sp modelId="{5F4BB77E-160B-4FD3-9D8A-5F48DEBD3967}">
      <dsp:nvSpPr>
        <dsp:cNvPr id="0" name=""/>
        <dsp:cNvSpPr/>
      </dsp:nvSpPr>
      <dsp:spPr>
        <a:xfrm>
          <a:off x="0" y="3192591"/>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kern="1200">
              <a:solidFill>
                <a:schemeClr val="tx1"/>
              </a:solidFill>
            </a:rPr>
            <a:t>upravlja politike in proračun EU,</a:t>
          </a:r>
          <a:endParaRPr lang="en-IE" sz="1700" kern="1200" dirty="0">
            <a:solidFill>
              <a:schemeClr val="tx1"/>
            </a:solidFill>
          </a:endParaRPr>
        </a:p>
      </dsp:txBody>
      <dsp:txXfrm>
        <a:off x="38239" y="3230830"/>
        <a:ext cx="3916402" cy="706855"/>
      </dsp:txXfrm>
    </dsp:sp>
    <dsp:sp modelId="{EF5BC60A-1813-445C-97E0-C76B6CBACB4C}">
      <dsp:nvSpPr>
        <dsp:cNvPr id="0" name=""/>
        <dsp:cNvSpPr/>
      </dsp:nvSpPr>
      <dsp:spPr>
        <a:xfrm>
          <a:off x="0" y="3990141"/>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je varuhinja Pogodb,</a:t>
          </a:r>
          <a:endParaRPr lang="en-IE" sz="1700" kern="1200" dirty="0">
            <a:solidFill>
              <a:schemeClr val="tx1"/>
            </a:solidFill>
          </a:endParaRPr>
        </a:p>
      </dsp:txBody>
      <dsp:txXfrm>
        <a:off x="38239" y="4028380"/>
        <a:ext cx="3916402" cy="706855"/>
      </dsp:txXfrm>
    </dsp:sp>
    <dsp:sp modelId="{8BFCEDFB-DD43-4B25-BA9B-809ED4B7C8C6}">
      <dsp:nvSpPr>
        <dsp:cNvPr id="0" name=""/>
        <dsp:cNvSpPr/>
      </dsp:nvSpPr>
      <dsp:spPr>
        <a:xfrm>
          <a:off x="0" y="4787692"/>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err="1">
              <a:solidFill>
                <a:schemeClr val="tx1"/>
              </a:solidFill>
            </a:rPr>
            <a:t>sedež</a:t>
          </a:r>
          <a:r>
            <a:rPr lang="en-US" sz="1700" kern="1200" dirty="0">
              <a:solidFill>
                <a:schemeClr val="tx1"/>
              </a:solidFill>
            </a:rPr>
            <a:t> </a:t>
          </a:r>
          <a:r>
            <a:rPr lang="en-US" sz="1700" kern="1200" dirty="0" err="1">
              <a:solidFill>
                <a:schemeClr val="tx1"/>
              </a:solidFill>
            </a:rPr>
            <a:t>ima</a:t>
          </a:r>
          <a:r>
            <a:rPr lang="en-US" sz="1700" kern="1200" dirty="0">
              <a:solidFill>
                <a:schemeClr val="tx1"/>
              </a:solidFill>
            </a:rPr>
            <a:t> v </a:t>
          </a:r>
          <a:r>
            <a:rPr lang="en-US" sz="1700" kern="1200" dirty="0" err="1">
              <a:solidFill>
                <a:schemeClr val="tx1"/>
              </a:solidFill>
            </a:rPr>
            <a:t>Bruslju</a:t>
          </a:r>
          <a:r>
            <a:rPr lang="en-US" sz="1700" kern="1200" dirty="0">
              <a:solidFill>
                <a:schemeClr val="tx1"/>
              </a:solidFill>
            </a:rPr>
            <a:t> in </a:t>
          </a:r>
          <a:r>
            <a:rPr lang="en-US" sz="1700" kern="1200" dirty="0" err="1">
              <a:solidFill>
                <a:schemeClr val="tx1"/>
              </a:solidFill>
            </a:rPr>
            <a:t>Luxembourgu</a:t>
          </a:r>
          <a:r>
            <a:rPr lang="en-US" sz="1700" kern="1200" dirty="0">
              <a:solidFill>
                <a:schemeClr val="tx1"/>
              </a:solidFill>
            </a:rPr>
            <a:t>.</a:t>
          </a:r>
          <a:endParaRPr lang="en-IE" sz="1700" kern="1200" dirty="0">
            <a:solidFill>
              <a:schemeClr val="tx1"/>
            </a:solidFill>
          </a:endParaRPr>
        </a:p>
      </dsp:txBody>
      <dsp:txXfrm>
        <a:off x="38239" y="4825931"/>
        <a:ext cx="3916402" cy="70685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DE28F-17B5-4205-BFFB-0EBCA8C5D8BA}">
      <dsp:nvSpPr>
        <dsp:cNvPr id="0" name=""/>
        <dsp:cNvSpPr/>
      </dsp:nvSpPr>
      <dsp:spPr>
        <a:xfrm>
          <a:off x="0" y="17936"/>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a:solidFill>
                <a:schemeClr val="tx1"/>
              </a:solidFill>
            </a:rPr>
            <a:t>spremlja zakone EU,</a:t>
          </a:r>
          <a:endParaRPr lang="en-IE" sz="1700" b="0" kern="1200" dirty="0">
            <a:solidFill>
              <a:schemeClr val="tx1"/>
            </a:solidFill>
          </a:endParaRPr>
        </a:p>
      </dsp:txBody>
      <dsp:txXfrm>
        <a:off x="33812" y="51748"/>
        <a:ext cx="4313297" cy="625016"/>
      </dsp:txXfrm>
    </dsp:sp>
    <dsp:sp modelId="{76251A12-CCF7-4C47-8263-EFA408C3CF50}">
      <dsp:nvSpPr>
        <dsp:cNvPr id="0" name=""/>
        <dsp:cNvSpPr/>
      </dsp:nvSpPr>
      <dsp:spPr>
        <a:xfrm>
          <a:off x="0" y="817137"/>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pt-BR" sz="1700" b="0" kern="1200">
              <a:solidFill>
                <a:schemeClr val="tx1"/>
              </a:solidFill>
            </a:rPr>
            <a:t>zagotavlja, da države EU spoštujejo zakone EU,</a:t>
          </a:r>
          <a:endParaRPr lang="en-IE" sz="1700" b="0" kern="1200" dirty="0">
            <a:solidFill>
              <a:schemeClr val="tx1"/>
            </a:solidFill>
          </a:endParaRPr>
        </a:p>
      </dsp:txBody>
      <dsp:txXfrm>
        <a:off x="33812" y="850949"/>
        <a:ext cx="4313297" cy="625016"/>
      </dsp:txXfrm>
    </dsp:sp>
    <dsp:sp modelId="{CF2A7349-FD6F-4252-85AD-61C5186BA692}">
      <dsp:nvSpPr>
        <dsp:cNvPr id="0" name=""/>
        <dsp:cNvSpPr/>
      </dsp:nvSpPr>
      <dsp:spPr>
        <a:xfrm>
          <a:off x="0" y="1616337"/>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a:solidFill>
                <a:schemeClr val="tx1"/>
              </a:solidFill>
            </a:rPr>
            <a:t>svetuje nacionalnim sodiščem pri razlagi teh zakonov,</a:t>
          </a:r>
          <a:endParaRPr lang="en-IE" sz="1700" b="0" kern="1200" dirty="0">
            <a:solidFill>
              <a:schemeClr val="tx1"/>
            </a:solidFill>
          </a:endParaRPr>
        </a:p>
      </dsp:txBody>
      <dsp:txXfrm>
        <a:off x="33812" y="1650149"/>
        <a:ext cx="4313297" cy="625016"/>
      </dsp:txXfrm>
    </dsp:sp>
    <dsp:sp modelId="{38D475D4-539D-4596-9BBC-8AE7671242F2}">
      <dsp:nvSpPr>
        <dsp:cNvPr id="0" name=""/>
        <dsp:cNvSpPr/>
      </dsp:nvSpPr>
      <dsp:spPr>
        <a:xfrm>
          <a:off x="0" y="2415537"/>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a:solidFill>
                <a:schemeClr val="tx1"/>
              </a:solidFill>
            </a:rPr>
            <a:t>državam nalaga kazni, če ne spoštujejo zakonov EU,</a:t>
          </a:r>
          <a:endParaRPr lang="en-IE" sz="1700" b="0" kern="1200" dirty="0">
            <a:solidFill>
              <a:schemeClr val="tx1"/>
            </a:solidFill>
          </a:endParaRPr>
        </a:p>
      </dsp:txBody>
      <dsp:txXfrm>
        <a:off x="33812" y="2449349"/>
        <a:ext cx="4313297" cy="625016"/>
      </dsp:txXfrm>
    </dsp:sp>
    <dsp:sp modelId="{1A46EE3F-EBAE-49BA-B7F2-D3D3A3B2D42A}">
      <dsp:nvSpPr>
        <dsp:cNvPr id="0" name=""/>
        <dsp:cNvSpPr/>
      </dsp:nvSpPr>
      <dsp:spPr>
        <a:xfrm>
          <a:off x="0" y="3214737"/>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a:solidFill>
                <a:schemeClr val="tx1"/>
              </a:solidFill>
            </a:rPr>
            <a:t>preverja, ali zakoni spoštujejo temeljne pravice (npr. svobodo govora in svobodo tiska),</a:t>
          </a:r>
          <a:endParaRPr lang="en-IE" sz="1700" b="0" kern="1200" dirty="0">
            <a:solidFill>
              <a:schemeClr val="tx1"/>
            </a:solidFill>
          </a:endParaRPr>
        </a:p>
      </dsp:txBody>
      <dsp:txXfrm>
        <a:off x="33812" y="3248549"/>
        <a:ext cx="4313297" cy="625016"/>
      </dsp:txXfrm>
    </dsp:sp>
    <dsp:sp modelId="{5C025595-DB12-4375-8957-7A2E9C9E3075}">
      <dsp:nvSpPr>
        <dsp:cNvPr id="0" name=""/>
        <dsp:cNvSpPr/>
      </dsp:nvSpPr>
      <dsp:spPr>
        <a:xfrm>
          <a:off x="0" y="4013936"/>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a:solidFill>
                <a:schemeClr val="tx1"/>
              </a:solidFill>
            </a:rPr>
            <a:t>sestavlja ga po en sodnik oziroma sodnica iz vsake države EU,</a:t>
          </a:r>
          <a:endParaRPr lang="en-IE" sz="1700" b="0" kern="1200" dirty="0">
            <a:solidFill>
              <a:schemeClr val="tx1"/>
            </a:solidFill>
          </a:endParaRPr>
        </a:p>
      </dsp:txBody>
      <dsp:txXfrm>
        <a:off x="33812" y="4047748"/>
        <a:ext cx="4313297" cy="625016"/>
      </dsp:txXfrm>
    </dsp:sp>
    <dsp:sp modelId="{E336DEEA-8F31-45DB-B883-3F3802818CA2}">
      <dsp:nvSpPr>
        <dsp:cNvPr id="0" name=""/>
        <dsp:cNvSpPr/>
      </dsp:nvSpPr>
      <dsp:spPr>
        <a:xfrm>
          <a:off x="0" y="4813136"/>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dirty="0" err="1">
              <a:solidFill>
                <a:schemeClr val="tx1"/>
              </a:solidFill>
            </a:rPr>
            <a:t>sedež</a:t>
          </a:r>
          <a:r>
            <a:rPr lang="en-US" sz="1700" b="0" kern="1200" dirty="0">
              <a:solidFill>
                <a:schemeClr val="tx1"/>
              </a:solidFill>
            </a:rPr>
            <a:t> </a:t>
          </a:r>
          <a:r>
            <a:rPr lang="en-US" sz="1700" b="0" kern="1200" dirty="0" err="1">
              <a:solidFill>
                <a:schemeClr val="tx1"/>
              </a:solidFill>
            </a:rPr>
            <a:t>ima</a:t>
          </a:r>
          <a:r>
            <a:rPr lang="en-US" sz="1700" b="0" kern="1200" dirty="0">
              <a:solidFill>
                <a:schemeClr val="tx1"/>
              </a:solidFill>
            </a:rPr>
            <a:t> v </a:t>
          </a:r>
          <a:r>
            <a:rPr lang="en-US" sz="1700" b="0" kern="1200" dirty="0" err="1">
              <a:solidFill>
                <a:schemeClr val="tx1"/>
              </a:solidFill>
            </a:rPr>
            <a:t>Luxembourgu</a:t>
          </a:r>
          <a:r>
            <a:rPr lang="en-US" sz="1700" b="0" kern="1200" dirty="0">
              <a:solidFill>
                <a:schemeClr val="tx1"/>
              </a:solidFill>
            </a:rPr>
            <a:t>.</a:t>
          </a:r>
          <a:endParaRPr lang="en-IE" sz="1700" b="0" kern="1200" dirty="0">
            <a:solidFill>
              <a:schemeClr val="tx1"/>
            </a:solidFill>
          </a:endParaRPr>
        </a:p>
      </dsp:txBody>
      <dsp:txXfrm>
        <a:off x="33812" y="4846948"/>
        <a:ext cx="4313297" cy="62501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416D14-B5FE-487D-89E3-DE5B8EBA96AE}">
      <dsp:nvSpPr>
        <dsp:cNvPr id="0" name=""/>
        <dsp:cNvSpPr/>
      </dsp:nvSpPr>
      <dsp:spPr>
        <a:xfrm>
          <a:off x="0" y="7745"/>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pt-BR" sz="1800" b="0" kern="1200" dirty="0">
              <a:solidFill>
                <a:schemeClr val="tx1"/>
              </a:solidFill>
            </a:rPr>
            <a:t>preverja, ali se proračun EU pravilno porablja,</a:t>
          </a:r>
          <a:endParaRPr lang="en-IE" sz="1800" b="0" kern="1200" dirty="0">
            <a:solidFill>
              <a:schemeClr val="tx1"/>
            </a:solidFill>
          </a:endParaRPr>
        </a:p>
      </dsp:txBody>
      <dsp:txXfrm>
        <a:off x="46606" y="54351"/>
        <a:ext cx="4355366" cy="861508"/>
      </dsp:txXfrm>
    </dsp:sp>
    <dsp:sp modelId="{9377D582-878E-4013-AA68-6AAB08392164}">
      <dsp:nvSpPr>
        <dsp:cNvPr id="0" name=""/>
        <dsp:cNvSpPr/>
      </dsp:nvSpPr>
      <dsp:spPr>
        <a:xfrm>
          <a:off x="0" y="1117092"/>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poroča</a:t>
          </a:r>
          <a:r>
            <a:rPr lang="en-US" sz="1800" b="0" kern="1200" dirty="0">
              <a:solidFill>
                <a:schemeClr val="tx1"/>
              </a:solidFill>
            </a:rPr>
            <a:t> o </a:t>
          </a:r>
          <a:r>
            <a:rPr lang="en-US" sz="1800" b="0" kern="1200" dirty="0" err="1">
              <a:solidFill>
                <a:schemeClr val="tx1"/>
              </a:solidFill>
            </a:rPr>
            <a:t>goljufijah</a:t>
          </a:r>
          <a:r>
            <a:rPr lang="en-US" sz="1800" b="0" kern="1200" dirty="0">
              <a:solidFill>
                <a:schemeClr val="tx1"/>
              </a:solidFill>
            </a:rPr>
            <a:t>, </a:t>
          </a:r>
          <a:r>
            <a:rPr lang="en-US" sz="1800" b="0" kern="1200" dirty="0" err="1">
              <a:solidFill>
                <a:schemeClr val="tx1"/>
              </a:solidFill>
            </a:rPr>
            <a:t>korupciji</a:t>
          </a:r>
          <a:r>
            <a:rPr lang="en-US" sz="1800" b="0" kern="1200" dirty="0">
              <a:solidFill>
                <a:schemeClr val="tx1"/>
              </a:solidFill>
            </a:rPr>
            <a:t> </a:t>
          </a:r>
          <a:r>
            <a:rPr lang="en-US" sz="1800" b="0" kern="1200" dirty="0" err="1">
              <a:solidFill>
                <a:schemeClr val="tx1"/>
              </a:solidFill>
            </a:rPr>
            <a:t>ali</a:t>
          </a:r>
          <a:r>
            <a:rPr lang="en-US" sz="1800" b="0" kern="1200" dirty="0">
              <a:solidFill>
                <a:schemeClr val="tx1"/>
              </a:solidFill>
            </a:rPr>
            <a:t> </a:t>
          </a:r>
          <a:r>
            <a:rPr lang="en-US" sz="1800" b="0" kern="1200" dirty="0" err="1">
              <a:solidFill>
                <a:schemeClr val="tx1"/>
              </a:solidFill>
            </a:rPr>
            <a:t>drugih</a:t>
          </a:r>
          <a:r>
            <a:rPr lang="en-US" sz="1800" b="0" kern="1200" dirty="0">
              <a:solidFill>
                <a:schemeClr val="tx1"/>
              </a:solidFill>
            </a:rPr>
            <a:t> </a:t>
          </a:r>
          <a:r>
            <a:rPr lang="en-US" sz="1800" b="0" kern="1200" dirty="0" err="1">
              <a:solidFill>
                <a:schemeClr val="tx1"/>
              </a:solidFill>
            </a:rPr>
            <a:t>nezakonitih</a:t>
          </a:r>
          <a:r>
            <a:rPr lang="en-US" sz="1800" b="0" kern="1200" dirty="0">
              <a:solidFill>
                <a:schemeClr val="tx1"/>
              </a:solidFill>
            </a:rPr>
            <a:t> </a:t>
          </a:r>
          <a:r>
            <a:rPr lang="en-US" sz="1800" b="0" kern="1200" dirty="0" err="1">
              <a:solidFill>
                <a:schemeClr val="tx1"/>
              </a:solidFill>
            </a:rPr>
            <a:t>dejavnostih</a:t>
          </a:r>
          <a:r>
            <a:rPr lang="en-US" sz="1800" b="0" kern="1200" dirty="0">
              <a:solidFill>
                <a:schemeClr val="tx1"/>
              </a:solidFill>
            </a:rPr>
            <a:t>,</a:t>
          </a:r>
          <a:endParaRPr lang="en-IE" sz="1800" b="0" kern="1200" dirty="0">
            <a:solidFill>
              <a:schemeClr val="tx1"/>
            </a:solidFill>
          </a:endParaRPr>
        </a:p>
      </dsp:txBody>
      <dsp:txXfrm>
        <a:off x="46606" y="1163698"/>
        <a:ext cx="4355366" cy="86150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BF5D0-DF66-4BCE-A0CE-41B8F62A31AB}">
      <dsp:nvSpPr>
        <dsp:cNvPr id="0" name=""/>
        <dsp:cNvSpPr/>
      </dsp:nvSpPr>
      <dsp:spPr>
        <a:xfrm>
          <a:off x="0" y="7745"/>
          <a:ext cx="4279857"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svetuje</a:t>
          </a:r>
          <a:r>
            <a:rPr lang="en-US" sz="1800" b="0" kern="1200" dirty="0">
              <a:solidFill>
                <a:schemeClr val="tx1"/>
              </a:solidFill>
            </a:rPr>
            <a:t> </a:t>
          </a:r>
          <a:r>
            <a:rPr lang="en-US" sz="1800" b="0" kern="1200" dirty="0" err="1">
              <a:solidFill>
                <a:schemeClr val="tx1"/>
              </a:solidFill>
            </a:rPr>
            <a:t>oblikovalcem</a:t>
          </a:r>
          <a:r>
            <a:rPr lang="en-US" sz="1800" b="0" kern="1200" dirty="0">
              <a:solidFill>
                <a:schemeClr val="tx1"/>
              </a:solidFill>
            </a:rPr>
            <a:t> </a:t>
          </a:r>
          <a:r>
            <a:rPr lang="en-US" sz="1800" b="0" kern="1200" dirty="0" err="1">
              <a:solidFill>
                <a:schemeClr val="tx1"/>
              </a:solidFill>
            </a:rPr>
            <a:t>politik</a:t>
          </a:r>
          <a:r>
            <a:rPr lang="en-US" sz="1800" b="0" kern="1200" dirty="0">
              <a:solidFill>
                <a:schemeClr val="tx1"/>
              </a:solidFill>
            </a:rPr>
            <a:t> EU o tem, </a:t>
          </a:r>
          <a:r>
            <a:rPr lang="en-US" sz="1800" b="0" kern="1200" dirty="0" err="1">
              <a:solidFill>
                <a:schemeClr val="tx1"/>
              </a:solidFill>
            </a:rPr>
            <a:t>kako</a:t>
          </a:r>
          <a:r>
            <a:rPr lang="en-US" sz="1800" b="0" kern="1200" dirty="0">
              <a:solidFill>
                <a:schemeClr val="tx1"/>
              </a:solidFill>
            </a:rPr>
            <a:t> </a:t>
          </a:r>
          <a:r>
            <a:rPr lang="en-US" sz="1800" b="0" kern="1200" dirty="0" err="1">
              <a:solidFill>
                <a:schemeClr val="tx1"/>
              </a:solidFill>
            </a:rPr>
            <a:t>najbolje</a:t>
          </a:r>
          <a:r>
            <a:rPr lang="en-US" sz="1800" b="0" kern="1200" dirty="0">
              <a:solidFill>
                <a:schemeClr val="tx1"/>
              </a:solidFill>
            </a:rPr>
            <a:t> </a:t>
          </a:r>
          <a:r>
            <a:rPr lang="en-US" sz="1800" b="0" kern="1200" dirty="0" err="1">
              <a:solidFill>
                <a:schemeClr val="tx1"/>
              </a:solidFill>
            </a:rPr>
            <a:t>porabiti</a:t>
          </a:r>
          <a:r>
            <a:rPr lang="en-US" sz="1800" b="0" kern="1200" dirty="0">
              <a:solidFill>
                <a:schemeClr val="tx1"/>
              </a:solidFill>
            </a:rPr>
            <a:t> </a:t>
          </a:r>
          <a:r>
            <a:rPr lang="en-US" sz="1800" b="0" kern="1200" dirty="0" err="1">
              <a:solidFill>
                <a:schemeClr val="tx1"/>
              </a:solidFill>
            </a:rPr>
            <a:t>proračun</a:t>
          </a:r>
          <a:r>
            <a:rPr lang="en-US" sz="1800" b="0" kern="1200" dirty="0">
              <a:solidFill>
                <a:schemeClr val="tx1"/>
              </a:solidFill>
            </a:rPr>
            <a:t>,</a:t>
          </a:r>
          <a:endParaRPr lang="en-IE" sz="1800" b="0" kern="1200" dirty="0">
            <a:solidFill>
              <a:schemeClr val="tx1"/>
            </a:solidFill>
          </a:endParaRPr>
        </a:p>
      </dsp:txBody>
      <dsp:txXfrm>
        <a:off x="46606" y="54351"/>
        <a:ext cx="4186645" cy="861508"/>
      </dsp:txXfrm>
    </dsp:sp>
    <dsp:sp modelId="{F0EC1485-D59A-4587-BBA3-A5E170B387A4}">
      <dsp:nvSpPr>
        <dsp:cNvPr id="0" name=""/>
        <dsp:cNvSpPr/>
      </dsp:nvSpPr>
      <dsp:spPr>
        <a:xfrm>
          <a:off x="0" y="1109346"/>
          <a:ext cx="4279857"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njegove</a:t>
          </a:r>
          <a:r>
            <a:rPr lang="en-US" sz="1800" b="0" kern="1200" dirty="0">
              <a:solidFill>
                <a:schemeClr val="tx1"/>
              </a:solidFill>
            </a:rPr>
            <a:t> </a:t>
          </a:r>
          <a:r>
            <a:rPr lang="en-US" sz="1800" b="0" kern="1200" dirty="0" err="1">
              <a:solidFill>
                <a:schemeClr val="tx1"/>
              </a:solidFill>
            </a:rPr>
            <a:t>člane</a:t>
          </a:r>
          <a:r>
            <a:rPr lang="en-US" sz="1800" b="0" kern="1200" dirty="0">
              <a:solidFill>
                <a:schemeClr val="tx1"/>
              </a:solidFill>
            </a:rPr>
            <a:t> in </a:t>
          </a:r>
          <a:r>
            <a:rPr lang="en-US" sz="1800" b="0" kern="1200" dirty="0" err="1">
              <a:solidFill>
                <a:schemeClr val="tx1"/>
              </a:solidFill>
            </a:rPr>
            <a:t>članice</a:t>
          </a:r>
          <a:r>
            <a:rPr lang="en-US" sz="1800" b="0" kern="1200" dirty="0">
              <a:solidFill>
                <a:schemeClr val="tx1"/>
              </a:solidFill>
            </a:rPr>
            <a:t> </a:t>
          </a:r>
          <a:r>
            <a:rPr lang="en-US" sz="1800" b="0" kern="1200" dirty="0" err="1">
              <a:solidFill>
                <a:schemeClr val="tx1"/>
              </a:solidFill>
            </a:rPr>
            <a:t>imenuje</a:t>
          </a:r>
          <a:r>
            <a:rPr lang="en-US" sz="1800" b="0" kern="1200" dirty="0">
              <a:solidFill>
                <a:schemeClr val="tx1"/>
              </a:solidFill>
            </a:rPr>
            <a:t> </a:t>
          </a:r>
          <a:r>
            <a:rPr lang="en-US" sz="1800" b="0" kern="1200" dirty="0" err="1">
              <a:solidFill>
                <a:schemeClr val="tx1"/>
              </a:solidFill>
            </a:rPr>
            <a:t>Svet</a:t>
          </a:r>
          <a:r>
            <a:rPr lang="en-US" sz="1800" b="0" kern="1200" dirty="0">
              <a:solidFill>
                <a:schemeClr val="tx1"/>
              </a:solidFill>
            </a:rPr>
            <a:t> </a:t>
          </a:r>
          <a:r>
            <a:rPr lang="en-US" sz="1800" b="0" kern="1200" dirty="0" err="1">
              <a:solidFill>
                <a:schemeClr val="tx1"/>
              </a:solidFill>
            </a:rPr>
            <a:t>za</a:t>
          </a:r>
          <a:r>
            <a:rPr lang="en-US" sz="1800" b="0" kern="1200" dirty="0">
              <a:solidFill>
                <a:schemeClr val="tx1"/>
              </a:solidFill>
            </a:rPr>
            <a:t> </a:t>
          </a:r>
          <a:r>
            <a:rPr lang="en-US" sz="1800" b="0" kern="1200" dirty="0" err="1">
              <a:solidFill>
                <a:schemeClr val="tx1"/>
              </a:solidFill>
            </a:rPr>
            <a:t>šestletni</a:t>
          </a:r>
          <a:r>
            <a:rPr lang="en-US" sz="1800" b="0" kern="1200" dirty="0">
              <a:solidFill>
                <a:schemeClr val="tx1"/>
              </a:solidFill>
            </a:rPr>
            <a:t> </a:t>
          </a:r>
          <a:r>
            <a:rPr lang="en-US" sz="1800" b="0" kern="1200" dirty="0" err="1">
              <a:solidFill>
                <a:schemeClr val="tx1"/>
              </a:solidFill>
            </a:rPr>
            <a:t>mandat</a:t>
          </a:r>
          <a:r>
            <a:rPr lang="en-US" sz="1800" b="0" kern="1200" dirty="0">
              <a:solidFill>
                <a:schemeClr val="tx1"/>
              </a:solidFill>
            </a:rPr>
            <a:t>.</a:t>
          </a:r>
          <a:endParaRPr lang="en-IE" sz="1800" b="0" kern="1200" dirty="0">
            <a:solidFill>
              <a:schemeClr val="tx1"/>
            </a:solidFill>
          </a:endParaRPr>
        </a:p>
      </dsp:txBody>
      <dsp:txXfrm>
        <a:off x="46606" y="1155952"/>
        <a:ext cx="4186645" cy="86150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16EC3-41E9-4EE9-B399-BA497F9628C9}">
      <dsp:nvSpPr>
        <dsp:cNvPr id="0" name=""/>
        <dsp:cNvSpPr/>
      </dsp:nvSpPr>
      <dsp:spPr>
        <a:xfrm>
          <a:off x="0" y="971"/>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kern="1200">
              <a:solidFill>
                <a:schemeClr val="tx1"/>
              </a:solidFill>
            </a:rPr>
            <a:t>usmerja ekonomsko in monetarno politiko EU,</a:t>
          </a:r>
          <a:endParaRPr lang="en-IE" sz="1700" kern="1200" dirty="0">
            <a:solidFill>
              <a:schemeClr val="tx1"/>
            </a:solidFill>
          </a:endParaRPr>
        </a:p>
      </dsp:txBody>
      <dsp:txXfrm>
        <a:off x="37255" y="38226"/>
        <a:ext cx="4037420" cy="688666"/>
      </dsp:txXfrm>
    </dsp:sp>
    <dsp:sp modelId="{96B08EC4-E184-402A-B8AE-06B1F3D1D569}">
      <dsp:nvSpPr>
        <dsp:cNvPr id="0" name=""/>
        <dsp:cNvSpPr/>
      </dsp:nvSpPr>
      <dsp:spPr>
        <a:xfrm>
          <a:off x="0" y="778153"/>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upravlja evropsko valuto – „evro“,</a:t>
          </a:r>
          <a:endParaRPr lang="en-IE" sz="1700" kern="1200" dirty="0">
            <a:solidFill>
              <a:schemeClr val="tx1"/>
            </a:solidFill>
          </a:endParaRPr>
        </a:p>
      </dsp:txBody>
      <dsp:txXfrm>
        <a:off x="37255" y="815408"/>
        <a:ext cx="4037420" cy="688666"/>
      </dsp:txXfrm>
    </dsp:sp>
    <dsp:sp modelId="{47FE0501-D40E-47EC-9E41-423B2E236FAA}">
      <dsp:nvSpPr>
        <dsp:cNvPr id="0" name=""/>
        <dsp:cNvSpPr/>
      </dsp:nvSpPr>
      <dsp:spPr>
        <a:xfrm>
          <a:off x="0" y="1555336"/>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je odgovorna za ohranjanje stabilnosti evra in cen,</a:t>
          </a:r>
          <a:endParaRPr lang="en-IE" sz="1700" kern="1200" dirty="0">
            <a:solidFill>
              <a:schemeClr val="tx1"/>
            </a:solidFill>
          </a:endParaRPr>
        </a:p>
      </dsp:txBody>
      <dsp:txXfrm>
        <a:off x="37255" y="1592591"/>
        <a:ext cx="4037420" cy="688666"/>
      </dsp:txXfrm>
    </dsp:sp>
    <dsp:sp modelId="{68522F37-124D-4507-9DE5-1B75C78B6420}">
      <dsp:nvSpPr>
        <dsp:cNvPr id="0" name=""/>
        <dsp:cNvSpPr/>
      </dsp:nvSpPr>
      <dsp:spPr>
        <a:xfrm>
          <a:off x="0" y="2332519"/>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pl-PL" sz="1700" kern="1200">
              <a:solidFill>
                <a:schemeClr val="tx1"/>
              </a:solidFill>
            </a:rPr>
            <a:t>določa obrestne mere za evrsko območje,</a:t>
          </a:r>
          <a:endParaRPr lang="en-IE" sz="1700" kern="1200" dirty="0">
            <a:solidFill>
              <a:schemeClr val="tx1"/>
            </a:solidFill>
          </a:endParaRPr>
        </a:p>
      </dsp:txBody>
      <dsp:txXfrm>
        <a:off x="37255" y="2369774"/>
        <a:ext cx="4037420" cy="688666"/>
      </dsp:txXfrm>
    </dsp:sp>
    <dsp:sp modelId="{6EE063DE-7F51-4108-9284-6ADD12F54A5A}">
      <dsp:nvSpPr>
        <dsp:cNvPr id="0" name=""/>
        <dsp:cNvSpPr/>
      </dsp:nvSpPr>
      <dsp:spPr>
        <a:xfrm>
          <a:off x="0" y="3109701"/>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pl-PL" sz="1700" kern="1200">
              <a:solidFill>
                <a:schemeClr val="tx1"/>
              </a:solidFill>
            </a:rPr>
            <a:t>sodeluje z nacionalnimi centralnimi bankami držav EU,</a:t>
          </a:r>
          <a:endParaRPr lang="en-IE" sz="1700" kern="1200" dirty="0">
            <a:solidFill>
              <a:schemeClr val="tx1"/>
            </a:solidFill>
          </a:endParaRPr>
        </a:p>
      </dsp:txBody>
      <dsp:txXfrm>
        <a:off x="37255" y="3146956"/>
        <a:ext cx="4037420" cy="688666"/>
      </dsp:txXfrm>
    </dsp:sp>
    <dsp:sp modelId="{9CF11A85-D206-4F40-B8C3-898189EA253A}">
      <dsp:nvSpPr>
        <dsp:cNvPr id="0" name=""/>
        <dsp:cNvSpPr/>
      </dsp:nvSpPr>
      <dsp:spPr>
        <a:xfrm>
          <a:off x="0" y="3886884"/>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ima šest članic oziroma članov, ki jih imenuje Svet za osemletni mandat, ki ga ni mogoče podaljšati,</a:t>
          </a:r>
          <a:endParaRPr lang="en-IE" sz="1700" kern="1200" dirty="0">
            <a:solidFill>
              <a:schemeClr val="tx1"/>
            </a:solidFill>
          </a:endParaRPr>
        </a:p>
      </dsp:txBody>
      <dsp:txXfrm>
        <a:off x="37255" y="3924139"/>
        <a:ext cx="4037420" cy="688666"/>
      </dsp:txXfrm>
    </dsp:sp>
    <dsp:sp modelId="{EB4B9D14-D3E8-449B-95FA-9A5E38DB987B}">
      <dsp:nvSpPr>
        <dsp:cNvPr id="0" name=""/>
        <dsp:cNvSpPr/>
      </dsp:nvSpPr>
      <dsp:spPr>
        <a:xfrm>
          <a:off x="0" y="4664067"/>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err="1">
              <a:solidFill>
                <a:schemeClr val="tx1"/>
              </a:solidFill>
            </a:rPr>
            <a:t>sedež</a:t>
          </a:r>
          <a:r>
            <a:rPr lang="en-US" sz="1700" kern="1200" dirty="0">
              <a:solidFill>
                <a:schemeClr val="tx1"/>
              </a:solidFill>
            </a:rPr>
            <a:t> </a:t>
          </a:r>
          <a:r>
            <a:rPr lang="en-US" sz="1700" kern="1200" dirty="0" err="1">
              <a:solidFill>
                <a:schemeClr val="tx1"/>
              </a:solidFill>
            </a:rPr>
            <a:t>ima</a:t>
          </a:r>
          <a:r>
            <a:rPr lang="en-US" sz="1700" kern="1200" dirty="0">
              <a:solidFill>
                <a:schemeClr val="tx1"/>
              </a:solidFill>
            </a:rPr>
            <a:t> v </a:t>
          </a:r>
          <a:r>
            <a:rPr lang="en-US" sz="1700" kern="1200" dirty="0" err="1">
              <a:solidFill>
                <a:schemeClr val="tx1"/>
              </a:solidFill>
            </a:rPr>
            <a:t>Frankfurtu</a:t>
          </a:r>
          <a:r>
            <a:rPr lang="en-US" sz="1700" kern="1200" dirty="0">
              <a:solidFill>
                <a:schemeClr val="tx1"/>
              </a:solidFill>
            </a:rPr>
            <a:t> (</a:t>
          </a:r>
          <a:r>
            <a:rPr lang="en-US" sz="1700" kern="1200" dirty="0" err="1">
              <a:solidFill>
                <a:schemeClr val="tx1"/>
              </a:solidFill>
            </a:rPr>
            <a:t>Nemčija</a:t>
          </a:r>
          <a:r>
            <a:rPr lang="en-US" sz="1700" kern="1200" dirty="0">
              <a:solidFill>
                <a:schemeClr val="tx1"/>
              </a:solidFill>
            </a:rPr>
            <a:t>).</a:t>
          </a:r>
          <a:endParaRPr lang="en-IE" sz="1700" kern="1200" dirty="0">
            <a:solidFill>
              <a:schemeClr val="tx1"/>
            </a:solidFill>
          </a:endParaRPr>
        </a:p>
      </dsp:txBody>
      <dsp:txXfrm>
        <a:off x="37255" y="4701322"/>
        <a:ext cx="4037420" cy="68866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rotWithShape="1">
          <a:blip xmlns:r="http://schemas.openxmlformats.org/officeDocument/2006/relationships" r:embed="rId1"/>
          <a:srcRect/>
          <a:stretch>
            <a:fillRect l="-12000" r="-12000"/>
          </a:stretch>
        </a:blipFill>
        <a:ln>
          <a:no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b="0" kern="1200">
              <a:solidFill>
                <a:srgbClr val="000000"/>
              </a:solidFill>
              <a:latin typeface="Calibri"/>
              <a:cs typeface="Calibri"/>
            </a:rPr>
            <a:t>Evropska državljanska pobuda</a:t>
          </a:r>
          <a:endParaRPr lang="en-US" sz="1800" kern="1200"/>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rotWithShape="1">
          <a:blip xmlns:r="http://schemas.openxmlformats.org/officeDocument/2006/relationships" r:embed="rId2"/>
          <a:srcRect/>
          <a:stretch>
            <a:fillRect l="-5000" r="-5000"/>
          </a:stretch>
        </a:blipFill>
        <a:ln>
          <a:no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a:solidFill>
                <a:srgbClr val="000000"/>
              </a:solidFill>
              <a:latin typeface="Calibri"/>
              <a:cs typeface="Calibri"/>
            </a:rPr>
            <a:t>Evropski teden mladih</a:t>
          </a:r>
          <a:endParaRPr lang="en-US" sz="1800" kern="1200"/>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rotWithShape="1">
          <a:blip xmlns:r="http://schemas.openxmlformats.org/officeDocument/2006/relationships" r:embed="rId3"/>
          <a:srcRect/>
          <a:stretch>
            <a:fillRect l="-5000" r="-5000"/>
          </a:stretch>
        </a:blipFill>
        <a:ln>
          <a:no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rtl="0">
            <a:lnSpc>
              <a:spcPct val="90000"/>
            </a:lnSpc>
            <a:spcBef>
              <a:spcPct val="0"/>
            </a:spcBef>
            <a:spcAft>
              <a:spcPct val="5000"/>
            </a:spcAft>
            <a:buNone/>
          </a:pPr>
          <a:r>
            <a:rPr lang="en-IE" sz="1800" kern="1200" noProof="0">
              <a:solidFill>
                <a:schemeClr val="tx1"/>
              </a:solidFill>
              <a:latin typeface="Calibri Light" panose="020F0302020204030204"/>
            </a:rPr>
            <a:t>European Youth Event (EYE)</a:t>
          </a:r>
          <a:endParaRPr lang="en-IE" sz="1800" kern="1200" noProof="0">
            <a:solidFill>
              <a:schemeClr val="tx1"/>
            </a:solidFill>
          </a:endParaRPr>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rotWithShape="1">
          <a:blip xmlns:r="http://schemas.openxmlformats.org/officeDocument/2006/relationships" r:embed="rId4"/>
          <a:srcRect/>
          <a:stretch>
            <a:fillRect t="-11000" b="-11000"/>
          </a:stretch>
        </a:blipFill>
        <a:ln>
          <a:no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a:solidFill>
                <a:srgbClr val="000000"/>
              </a:solidFill>
              <a:latin typeface="Calibri"/>
              <a:cs typeface="Calibri"/>
            </a:rPr>
            <a:t>Vaša Evropa, vaš glas!</a:t>
          </a:r>
          <a:endParaRPr lang="en-US" sz="1800" kern="1200"/>
        </a:p>
      </dsp:txBody>
      <dsp:txXfrm>
        <a:off x="4693994" y="4315426"/>
        <a:ext cx="2421946" cy="5820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FE816-3E39-4346-9541-DE9013C0CD7F}">
      <dsp:nvSpPr>
        <dsp:cNvPr id="0" name=""/>
        <dsp:cNvSpPr/>
      </dsp:nvSpPr>
      <dsp:spPr>
        <a:xfrm>
          <a:off x="431561" y="19137"/>
          <a:ext cx="2326268" cy="1719103"/>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661DA055-562D-474C-89A4-8490B75CEAA8}">
      <dsp:nvSpPr>
        <dsp:cNvPr id="0" name=""/>
        <dsp:cNvSpPr/>
      </dsp:nvSpPr>
      <dsp:spPr>
        <a:xfrm>
          <a:off x="901765"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1914</a:t>
          </a:r>
        </a:p>
      </dsp:txBody>
      <dsp:txXfrm>
        <a:off x="901765" y="1426535"/>
        <a:ext cx="2004550" cy="481726"/>
      </dsp:txXfrm>
    </dsp:sp>
    <dsp:sp modelId="{88BD178F-D8A5-4038-AB32-EB171CB24442}">
      <dsp:nvSpPr>
        <dsp:cNvPr id="0" name=""/>
        <dsp:cNvSpPr/>
      </dsp:nvSpPr>
      <dsp:spPr>
        <a:xfrm>
          <a:off x="3189684" y="19137"/>
          <a:ext cx="2326268" cy="1719103"/>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43E45C0E-9B95-4125-8000-06B30E5FC073}">
      <dsp:nvSpPr>
        <dsp:cNvPr id="0" name=""/>
        <dsp:cNvSpPr/>
      </dsp:nvSpPr>
      <dsp:spPr>
        <a:xfrm>
          <a:off x="3659887"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1918</a:t>
          </a:r>
        </a:p>
      </dsp:txBody>
      <dsp:txXfrm>
        <a:off x="3659887" y="1426535"/>
        <a:ext cx="2004550" cy="481726"/>
      </dsp:txXfrm>
    </dsp:sp>
    <dsp:sp modelId="{3950F79D-9A6C-40C2-BCB4-208FB67CFEF2}">
      <dsp:nvSpPr>
        <dsp:cNvPr id="0" name=""/>
        <dsp:cNvSpPr/>
      </dsp:nvSpPr>
      <dsp:spPr>
        <a:xfrm>
          <a:off x="431561" y="2155737"/>
          <a:ext cx="2326268" cy="1719103"/>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82532F62-78F8-4353-B5D9-71F96297137D}">
      <dsp:nvSpPr>
        <dsp:cNvPr id="0" name=""/>
        <dsp:cNvSpPr/>
      </dsp:nvSpPr>
      <dsp:spPr>
        <a:xfrm>
          <a:off x="901765"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1939</a:t>
          </a:r>
        </a:p>
      </dsp:txBody>
      <dsp:txXfrm>
        <a:off x="901765" y="3563135"/>
        <a:ext cx="2004550" cy="481726"/>
      </dsp:txXfrm>
    </dsp:sp>
    <dsp:sp modelId="{8843B5AF-756E-43EC-B20E-8E43EE9C1DE7}">
      <dsp:nvSpPr>
        <dsp:cNvPr id="0" name=""/>
        <dsp:cNvSpPr/>
      </dsp:nvSpPr>
      <dsp:spPr>
        <a:xfrm>
          <a:off x="3189684" y="2155737"/>
          <a:ext cx="2326268" cy="1719103"/>
        </a:xfrm>
        <a:prstGeom prst="rect">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0">
          <a:scrgbClr r="0" g="0" b="0"/>
        </a:effectRef>
        <a:fontRef idx="minor"/>
      </dsp:style>
    </dsp:sp>
    <dsp:sp modelId="{F0F2D078-F01C-4212-853D-AED86D2D1B66}">
      <dsp:nvSpPr>
        <dsp:cNvPr id="0" name=""/>
        <dsp:cNvSpPr/>
      </dsp:nvSpPr>
      <dsp:spPr>
        <a:xfrm>
          <a:off x="3659887"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1945</a:t>
          </a:r>
        </a:p>
      </dsp:txBody>
      <dsp:txXfrm>
        <a:off x="3659887" y="3563135"/>
        <a:ext cx="2004550" cy="481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983116" y="0"/>
          <a:ext cx="2658314" cy="196448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470910"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sl-SI" sz="1700" kern="1200" dirty="0"/>
            <a:t>Program jamstva za mlade</a:t>
          </a:r>
          <a:endParaRPr lang="en-US" sz="1700" b="0" kern="1200" dirty="0">
            <a:solidFill>
              <a:schemeClr val="bg1"/>
            </a:solidFill>
          </a:endParaRPr>
        </a:p>
      </dsp:txBody>
      <dsp:txXfrm>
        <a:off x="1470910" y="1649834"/>
        <a:ext cx="2290675" cy="550487"/>
      </dsp:txXfrm>
    </dsp:sp>
    <dsp:sp modelId="{E7843C9F-8C3E-416B-B267-8F089EBBC993}">
      <dsp:nvSpPr>
        <dsp:cNvPr id="0" name=""/>
        <dsp:cNvSpPr/>
      </dsp:nvSpPr>
      <dsp:spPr>
        <a:xfrm>
          <a:off x="4125113" y="41547"/>
          <a:ext cx="2658314" cy="196448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662432"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a:t>EURES</a:t>
          </a:r>
        </a:p>
      </dsp:txBody>
      <dsp:txXfrm>
        <a:off x="4662432" y="1649834"/>
        <a:ext cx="2290675" cy="550487"/>
      </dsp:txXfrm>
    </dsp:sp>
    <dsp:sp modelId="{99B07678-D303-4844-926B-7BEC24326CBC}">
      <dsp:nvSpPr>
        <dsp:cNvPr id="0" name=""/>
        <dsp:cNvSpPr/>
      </dsp:nvSpPr>
      <dsp:spPr>
        <a:xfrm>
          <a:off x="933591" y="2483121"/>
          <a:ext cx="2658314" cy="196448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1470910"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a:t>ERASMUS+</a:t>
          </a:r>
        </a:p>
      </dsp:txBody>
      <dsp:txXfrm>
        <a:off x="1470910" y="4091408"/>
        <a:ext cx="2290675" cy="550487"/>
      </dsp:txXfrm>
    </dsp:sp>
    <dsp:sp modelId="{6A46E911-F4E9-4148-A02B-E55EE38ED28C}">
      <dsp:nvSpPr>
        <dsp:cNvPr id="0" name=""/>
        <dsp:cNvSpPr/>
      </dsp:nvSpPr>
      <dsp:spPr>
        <a:xfrm>
          <a:off x="4125113" y="2483121"/>
          <a:ext cx="2658314" cy="196448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4662432"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sl-SI" sz="1700" kern="1200" dirty="0"/>
            <a:t>Evropska solidarnostna enota</a:t>
          </a:r>
          <a:endParaRPr lang="en-US" sz="1700" kern="1200" dirty="0"/>
        </a:p>
      </dsp:txBody>
      <dsp:txXfrm>
        <a:off x="4662432" y="4091408"/>
        <a:ext cx="2290675" cy="5504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3386" y="572216"/>
          <a:ext cx="2289739" cy="172903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466206" y="197597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IE" sz="1400" b="0" kern="1200" dirty="0">
              <a:solidFill>
                <a:schemeClr val="bg1"/>
              </a:solidFill>
            </a:rPr>
            <a:t>Discover EU</a:t>
          </a:r>
          <a:endParaRPr lang="en-US" sz="1400" b="0" kern="1200" dirty="0">
            <a:solidFill>
              <a:schemeClr val="bg1"/>
            </a:solidFill>
          </a:endParaRPr>
        </a:p>
      </dsp:txBody>
      <dsp:txXfrm>
        <a:off x="466206" y="1975974"/>
        <a:ext cx="1973073" cy="474162"/>
      </dsp:txXfrm>
    </dsp:sp>
    <dsp:sp modelId="{E7843C9F-8C3E-416B-B267-8F089EBBC993}">
      <dsp:nvSpPr>
        <dsp:cNvPr id="0" name=""/>
        <dsp:cNvSpPr/>
      </dsp:nvSpPr>
      <dsp:spPr>
        <a:xfrm>
          <a:off x="2725403" y="581446"/>
          <a:ext cx="2289739" cy="169210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3188223"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sl-SI" sz="1400" kern="1200"/>
            <a:t>Brezplačno gostovanje</a:t>
          </a:r>
          <a:endParaRPr lang="en-US" sz="1400" b="0" kern="1200" dirty="0"/>
        </a:p>
      </dsp:txBody>
      <dsp:txXfrm>
        <a:off x="3188223" y="1966744"/>
        <a:ext cx="1973073" cy="474162"/>
      </dsp:txXfrm>
    </dsp:sp>
    <dsp:sp modelId="{99B07678-D303-4844-926B-7BEC24326CBC}">
      <dsp:nvSpPr>
        <dsp:cNvPr id="0" name=""/>
        <dsp:cNvSpPr/>
      </dsp:nvSpPr>
      <dsp:spPr>
        <a:xfrm>
          <a:off x="5447420" y="581446"/>
          <a:ext cx="2289739" cy="169210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5910239"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sl-SI" sz="1400" kern="1200"/>
            <a:t>Zdravstveno varstvo</a:t>
          </a:r>
          <a:endParaRPr lang="en-US" sz="1400" kern="1200" dirty="0"/>
        </a:p>
      </dsp:txBody>
      <dsp:txXfrm>
        <a:off x="5910239" y="1966744"/>
        <a:ext cx="1973073" cy="474162"/>
      </dsp:txXfrm>
    </dsp:sp>
    <dsp:sp modelId="{6A46E911-F4E9-4148-A02B-E55EE38ED28C}">
      <dsp:nvSpPr>
        <dsp:cNvPr id="0" name=""/>
        <dsp:cNvSpPr/>
      </dsp:nvSpPr>
      <dsp:spPr>
        <a:xfrm>
          <a:off x="1364395" y="2693726"/>
          <a:ext cx="2289739" cy="1692108"/>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1827214"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sl-SI" sz="1400" kern="1200"/>
            <a:t>Pravice potnikov</a:t>
          </a:r>
          <a:endParaRPr lang="en-US" sz="1400" kern="1200" dirty="0"/>
        </a:p>
      </dsp:txBody>
      <dsp:txXfrm>
        <a:off x="1827214" y="4079024"/>
        <a:ext cx="1973073" cy="474162"/>
      </dsp:txXfrm>
    </dsp:sp>
    <dsp:sp modelId="{B3E90C2C-69B7-4CB0-9087-59A5D2830EDB}">
      <dsp:nvSpPr>
        <dsp:cNvPr id="0" name=""/>
        <dsp:cNvSpPr/>
      </dsp:nvSpPr>
      <dsp:spPr>
        <a:xfrm>
          <a:off x="4086411" y="2693726"/>
          <a:ext cx="2289739" cy="1692108"/>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A1FC47BF-2FF4-4B91-9DD8-BD1B1AC602DB}">
      <dsp:nvSpPr>
        <dsp:cNvPr id="0" name=""/>
        <dsp:cNvSpPr/>
      </dsp:nvSpPr>
      <dsp:spPr>
        <a:xfrm>
          <a:off x="4549231"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sl-SI" sz="1400" kern="1200" dirty="0"/>
            <a:t>Dostop do naročniških digitalnih vsebin</a:t>
          </a:r>
          <a:endParaRPr lang="en-US" sz="1400" b="0" kern="1200" dirty="0"/>
        </a:p>
      </dsp:txBody>
      <dsp:txXfrm>
        <a:off x="4549231" y="4079024"/>
        <a:ext cx="1973073" cy="4741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128FC-0697-46D7-A447-AF0C9179B242}">
      <dsp:nvSpPr>
        <dsp:cNvPr id="0" name=""/>
        <dsp:cNvSpPr/>
      </dsp:nvSpPr>
      <dsp:spPr>
        <a:xfrm>
          <a:off x="3311" y="423789"/>
          <a:ext cx="2278202" cy="16835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237A7567-5F7D-43AA-9754-4B177E087488}">
      <dsp:nvSpPr>
        <dsp:cNvPr id="0" name=""/>
        <dsp:cNvSpPr/>
      </dsp:nvSpPr>
      <dsp:spPr>
        <a:xfrm>
          <a:off x="463799"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sl-SI" sz="1600" kern="1200" dirty="0"/>
            <a:t>Udeležba</a:t>
          </a:r>
          <a:endParaRPr lang="en-US" sz="1600" b="0" kern="1200" dirty="0">
            <a:solidFill>
              <a:schemeClr val="bg1"/>
            </a:solidFill>
          </a:endParaRPr>
        </a:p>
      </dsp:txBody>
      <dsp:txXfrm>
        <a:off x="463799" y="1802107"/>
        <a:ext cx="1963132" cy="471773"/>
      </dsp:txXfrm>
    </dsp:sp>
    <dsp:sp modelId="{285A63CA-B2EB-4228-8A3E-44161EC84A67}">
      <dsp:nvSpPr>
        <dsp:cNvPr id="0" name=""/>
        <dsp:cNvSpPr/>
      </dsp:nvSpPr>
      <dsp:spPr>
        <a:xfrm>
          <a:off x="2731540" y="423789"/>
          <a:ext cx="2278202" cy="16835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A534018-8E4E-4CE4-A65D-C9D72FF6B82B}">
      <dsp:nvSpPr>
        <dsp:cNvPr id="0" name=""/>
        <dsp:cNvSpPr/>
      </dsp:nvSpPr>
      <dsp:spPr>
        <a:xfrm>
          <a:off x="3192027"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sl-SI" sz="1600" kern="1200" dirty="0"/>
            <a:t>Varstvo okolja</a:t>
          </a:r>
          <a:endParaRPr lang="en-US" sz="1600" b="0" kern="1200" dirty="0">
            <a:solidFill>
              <a:schemeClr val="bg1"/>
            </a:solidFill>
          </a:endParaRPr>
        </a:p>
      </dsp:txBody>
      <dsp:txXfrm>
        <a:off x="3192027" y="1802107"/>
        <a:ext cx="1963132" cy="471773"/>
      </dsp:txXfrm>
    </dsp:sp>
    <dsp:sp modelId="{9DDBB07F-AB40-476E-A6B4-526A927538C8}">
      <dsp:nvSpPr>
        <dsp:cNvPr id="0" name=""/>
        <dsp:cNvSpPr/>
      </dsp:nvSpPr>
      <dsp:spPr>
        <a:xfrm>
          <a:off x="5459768" y="423789"/>
          <a:ext cx="2278202" cy="1683583"/>
        </a:xfrm>
        <a:prstGeom prst="rect">
          <a:avLst/>
        </a:prstGeom>
        <a:blipFill rotWithShape="1">
          <a:blip xmlns:r="http://schemas.openxmlformats.org/officeDocument/2006/relationships" r:embed="rId3"/>
          <a:stretch>
            <a:fillRect/>
          </a:stretch>
        </a:blipFill>
        <a:ln>
          <a:solidFill>
            <a:schemeClr val="tx1"/>
          </a:solidFill>
        </a:ln>
        <a:effectLst/>
      </dsp:spPr>
      <dsp:style>
        <a:lnRef idx="0">
          <a:scrgbClr r="0" g="0" b="0"/>
        </a:lnRef>
        <a:fillRef idx="1">
          <a:scrgbClr r="0" g="0" b="0"/>
        </a:fillRef>
        <a:effectRef idx="0">
          <a:scrgbClr r="0" g="0" b="0"/>
        </a:effectRef>
        <a:fontRef idx="minor"/>
      </dsp:style>
    </dsp:sp>
    <dsp:sp modelId="{FC45899D-AC99-43ED-85A5-68F6F4FA0FA2}">
      <dsp:nvSpPr>
        <dsp:cNvPr id="0" name=""/>
        <dsp:cNvSpPr/>
      </dsp:nvSpPr>
      <dsp:spPr>
        <a:xfrm>
          <a:off x="5920256"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sl-SI" sz="1600" kern="1200"/>
            <a:t>Pravice potrošnikov in njihova varnost</a:t>
          </a:r>
          <a:endParaRPr lang="en-US" sz="1600" b="0" kern="1200" dirty="0">
            <a:solidFill>
              <a:schemeClr val="bg1"/>
            </a:solidFill>
          </a:endParaRPr>
        </a:p>
      </dsp:txBody>
      <dsp:txXfrm>
        <a:off x="5920256" y="1802107"/>
        <a:ext cx="1963132" cy="471773"/>
      </dsp:txXfrm>
    </dsp:sp>
    <dsp:sp modelId="{1E9E862F-BDF6-4CFA-8C3B-B970A78BAA6D}">
      <dsp:nvSpPr>
        <dsp:cNvPr id="0" name=""/>
        <dsp:cNvSpPr/>
      </dsp:nvSpPr>
      <dsp:spPr>
        <a:xfrm>
          <a:off x="1367426" y="2516242"/>
          <a:ext cx="2278202" cy="168358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8D3A751-8EC9-4643-9A3E-6C6784E89749}">
      <dsp:nvSpPr>
        <dsp:cNvPr id="0" name=""/>
        <dsp:cNvSpPr/>
      </dsp:nvSpPr>
      <dsp:spPr>
        <a:xfrm>
          <a:off x="1827913"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sl-SI" sz="1600" kern="1200"/>
            <a:t>Projekti, ki jih financira EU</a:t>
          </a:r>
          <a:endParaRPr lang="en-US" sz="1600" b="0" kern="1200" dirty="0"/>
        </a:p>
      </dsp:txBody>
      <dsp:txXfrm>
        <a:off x="1827913" y="3894560"/>
        <a:ext cx="1963132" cy="471773"/>
      </dsp:txXfrm>
    </dsp:sp>
    <dsp:sp modelId="{E7843C9F-8C3E-416B-B267-8F089EBBC993}">
      <dsp:nvSpPr>
        <dsp:cNvPr id="0" name=""/>
        <dsp:cNvSpPr/>
      </dsp:nvSpPr>
      <dsp:spPr>
        <a:xfrm>
          <a:off x="4095654" y="2516242"/>
          <a:ext cx="2278202" cy="1683583"/>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556141"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sl-SI" sz="1600" kern="1200" dirty="0"/>
            <a:t>EU v svetu</a:t>
          </a:r>
          <a:endParaRPr lang="en-US" sz="1600" b="0" kern="1200" dirty="0"/>
        </a:p>
      </dsp:txBody>
      <dsp:txXfrm>
        <a:off x="4556141" y="3894560"/>
        <a:ext cx="1963132" cy="4717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sl-SI" sz="1800" kern="1200"/>
            <a:t>Zeleni dogovor</a:t>
          </a:r>
          <a:endParaRPr lang="en-US" sz="1800" b="0" kern="1200" dirty="0">
            <a:solidFill>
              <a:schemeClr val="bg1"/>
            </a:solidFill>
          </a:endParaRPr>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err="1"/>
            <a:t>NextGenerationEU</a:t>
          </a:r>
          <a:endParaRPr lang="en-US" sz="1800" kern="1200" dirty="0"/>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sl-SI" sz="1800" kern="1200" dirty="0"/>
            <a:t>Digitalizacija</a:t>
          </a:r>
          <a:endParaRPr lang="en-US" sz="1800" kern="1200" dirty="0"/>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sl-SI" sz="1800" kern="1200" dirty="0"/>
            <a:t>Enakost</a:t>
          </a:r>
          <a:endParaRPr lang="en-US" sz="1800" kern="1200" dirty="0"/>
        </a:p>
      </dsp:txBody>
      <dsp:txXfrm>
        <a:off x="4693994" y="4315426"/>
        <a:ext cx="2421946" cy="5820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657D7-D4C9-4306-8074-DCCA03870486}">
      <dsp:nvSpPr>
        <dsp:cNvPr id="0" name=""/>
        <dsp:cNvSpPr/>
      </dsp:nvSpPr>
      <dsp:spPr>
        <a:xfrm>
          <a:off x="713582" y="0"/>
          <a:ext cx="6071961" cy="448715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no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1940894" y="3673551"/>
          <a:ext cx="5232222" cy="1257390"/>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5000"/>
            </a:spcAft>
            <a:buNone/>
          </a:pPr>
          <a:r>
            <a:rPr lang="en-US" sz="3200" kern="1200" dirty="0" err="1"/>
            <a:t>Evropsko</a:t>
          </a:r>
          <a:r>
            <a:rPr lang="en-US" sz="3200" kern="1200" dirty="0"/>
            <a:t> </a:t>
          </a:r>
          <a:r>
            <a:rPr lang="en-US" sz="3200" kern="1200" dirty="0" err="1"/>
            <a:t>leto</a:t>
          </a:r>
          <a:r>
            <a:rPr lang="en-US" sz="3200" kern="1200" dirty="0"/>
            <a:t> </a:t>
          </a:r>
          <a:r>
            <a:rPr lang="en-US" sz="3200" kern="1200" dirty="0" err="1"/>
            <a:t>mladih</a:t>
          </a:r>
          <a:endParaRPr lang="en-US" sz="3200" kern="1200" dirty="0"/>
        </a:p>
      </dsp:txBody>
      <dsp:txXfrm>
        <a:off x="1940894" y="3673551"/>
        <a:ext cx="5232222" cy="12573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C91AA-3A86-49A9-B4FD-A76EA5E21331}">
      <dsp:nvSpPr>
        <dsp:cNvPr id="0" name=""/>
        <dsp:cNvSpPr/>
      </dsp:nvSpPr>
      <dsp:spPr>
        <a:xfrm>
          <a:off x="0" y="1725"/>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je glas evropskih državljank in državljanov,</a:t>
          </a:r>
          <a:endParaRPr lang="en-IE" sz="1800" b="0" kern="1200" dirty="0">
            <a:solidFill>
              <a:schemeClr val="tx1"/>
            </a:solidFill>
          </a:endParaRPr>
        </a:p>
      </dsp:txBody>
      <dsp:txXfrm>
        <a:off x="38773" y="40498"/>
        <a:ext cx="4613878" cy="716716"/>
      </dsp:txXfrm>
    </dsp:sp>
    <dsp:sp modelId="{4FE1037A-DEA2-4953-80B1-C4AB23FF5CB3}">
      <dsp:nvSpPr>
        <dsp:cNvPr id="0" name=""/>
        <dsp:cNvSpPr/>
      </dsp:nvSpPr>
      <dsp:spPr>
        <a:xfrm>
          <a:off x="0" y="810316"/>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sestavljajo ga poslanci in poslanke iz vseh držav EU, ki jih državljani in državljanke neposredno izvolijo vsakih pet let,</a:t>
          </a:r>
          <a:endParaRPr lang="en-IE" sz="1800" b="0" kern="1200" dirty="0">
            <a:solidFill>
              <a:schemeClr val="tx1"/>
            </a:solidFill>
          </a:endParaRPr>
        </a:p>
      </dsp:txBody>
      <dsp:txXfrm>
        <a:off x="38773" y="849089"/>
        <a:ext cx="4613878" cy="716716"/>
      </dsp:txXfrm>
    </dsp:sp>
    <dsp:sp modelId="{07C6446F-ECCD-4CA1-8344-080591932ED6}">
      <dsp:nvSpPr>
        <dsp:cNvPr id="0" name=""/>
        <dsp:cNvSpPr/>
      </dsp:nvSpPr>
      <dsp:spPr>
        <a:xfrm>
          <a:off x="0" y="1618908"/>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razpravlja o novih zakonih, ki jih predlaga Evropska komisija,</a:t>
          </a:r>
          <a:endParaRPr lang="en-IE" sz="1800" b="0" kern="1200" dirty="0">
            <a:solidFill>
              <a:schemeClr val="tx1"/>
            </a:solidFill>
          </a:endParaRPr>
        </a:p>
      </dsp:txBody>
      <dsp:txXfrm>
        <a:off x="38773" y="1657681"/>
        <a:ext cx="4613878" cy="716716"/>
      </dsp:txXfrm>
    </dsp:sp>
    <dsp:sp modelId="{715891AF-FC43-40E9-9BA1-84AAEC706364}">
      <dsp:nvSpPr>
        <dsp:cNvPr id="0" name=""/>
        <dsp:cNvSpPr/>
      </dsp:nvSpPr>
      <dsp:spPr>
        <a:xfrm>
          <a:off x="0" y="2427500"/>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pl-PL" sz="1800" b="0" kern="1200">
              <a:solidFill>
                <a:schemeClr val="tx1"/>
              </a:solidFill>
            </a:rPr>
            <a:t>po potrebi spreminja te zakone in skupaj s Svetom odloča o njih,</a:t>
          </a:r>
          <a:endParaRPr lang="en-IE" sz="1800" b="0" kern="1200" dirty="0">
            <a:solidFill>
              <a:schemeClr val="tx1"/>
            </a:solidFill>
          </a:endParaRPr>
        </a:p>
      </dsp:txBody>
      <dsp:txXfrm>
        <a:off x="38773" y="2466273"/>
        <a:ext cx="4613878" cy="716716"/>
      </dsp:txXfrm>
    </dsp:sp>
    <dsp:sp modelId="{1BA08AB3-DFE7-4294-97EA-0DE79AB5366F}">
      <dsp:nvSpPr>
        <dsp:cNvPr id="0" name=""/>
        <dsp:cNvSpPr/>
      </dsp:nvSpPr>
      <dsp:spPr>
        <a:xfrm>
          <a:off x="0" y="3236092"/>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izvoli predsednico oziroma predsednika Evropske komisije,</a:t>
          </a:r>
          <a:endParaRPr lang="en-IE" sz="1800" b="0" kern="1200" dirty="0">
            <a:solidFill>
              <a:schemeClr val="tx1"/>
            </a:solidFill>
          </a:endParaRPr>
        </a:p>
      </dsp:txBody>
      <dsp:txXfrm>
        <a:off x="38773" y="3274865"/>
        <a:ext cx="4613878" cy="716716"/>
      </dsp:txXfrm>
    </dsp:sp>
    <dsp:sp modelId="{C9254F1F-409A-4C00-BAEE-417CE0DBBEC0}">
      <dsp:nvSpPr>
        <dsp:cNvPr id="0" name=""/>
        <dsp:cNvSpPr/>
      </dsp:nvSpPr>
      <dsp:spPr>
        <a:xfrm>
          <a:off x="0" y="4044684"/>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potrdi proračun EU,</a:t>
          </a:r>
          <a:endParaRPr lang="en-IE" sz="1800" b="0" kern="1200" dirty="0">
            <a:solidFill>
              <a:schemeClr val="tx1"/>
            </a:solidFill>
          </a:endParaRPr>
        </a:p>
      </dsp:txBody>
      <dsp:txXfrm>
        <a:off x="38773" y="4083457"/>
        <a:ext cx="4613878" cy="716716"/>
      </dsp:txXfrm>
    </dsp:sp>
    <dsp:sp modelId="{394A40C5-2767-41BB-851C-AE743E22805B}">
      <dsp:nvSpPr>
        <dsp:cNvPr id="0" name=""/>
        <dsp:cNvSpPr/>
      </dsp:nvSpPr>
      <dsp:spPr>
        <a:xfrm>
          <a:off x="0" y="4853275"/>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letno</a:t>
          </a:r>
          <a:r>
            <a:rPr lang="en-US" sz="1800" b="0" kern="1200" dirty="0">
              <a:solidFill>
                <a:schemeClr val="tx1"/>
              </a:solidFill>
            </a:rPr>
            <a:t> </a:t>
          </a:r>
          <a:r>
            <a:rPr lang="en-US" sz="1800" b="0" kern="1200" dirty="0" err="1">
              <a:solidFill>
                <a:schemeClr val="tx1"/>
              </a:solidFill>
            </a:rPr>
            <a:t>zaseda</a:t>
          </a:r>
          <a:r>
            <a:rPr lang="en-US" sz="1800" b="0" kern="1200" dirty="0">
              <a:solidFill>
                <a:schemeClr val="tx1"/>
              </a:solidFill>
            </a:rPr>
            <a:t> </a:t>
          </a:r>
          <a:r>
            <a:rPr lang="en-US" sz="1800" b="0" kern="1200" dirty="0" err="1">
              <a:solidFill>
                <a:schemeClr val="tx1"/>
              </a:solidFill>
            </a:rPr>
            <a:t>vsaj</a:t>
          </a:r>
          <a:r>
            <a:rPr lang="en-US" sz="1800" b="0" kern="1200" dirty="0">
              <a:solidFill>
                <a:schemeClr val="tx1"/>
              </a:solidFill>
            </a:rPr>
            <a:t> </a:t>
          </a:r>
          <a:r>
            <a:rPr lang="en-US" sz="1800" b="0" kern="1200" dirty="0" err="1">
              <a:solidFill>
                <a:schemeClr val="tx1"/>
              </a:solidFill>
            </a:rPr>
            <a:t>šestkrat</a:t>
          </a:r>
          <a:r>
            <a:rPr lang="en-US" sz="1800" b="0" kern="1200" dirty="0">
              <a:solidFill>
                <a:schemeClr val="tx1"/>
              </a:solidFill>
            </a:rPr>
            <a:t> v </a:t>
          </a:r>
          <a:r>
            <a:rPr lang="en-US" sz="1800" b="0" kern="1200" dirty="0" err="1">
              <a:solidFill>
                <a:schemeClr val="tx1"/>
              </a:solidFill>
            </a:rPr>
            <a:t>Bruslju</a:t>
          </a:r>
          <a:r>
            <a:rPr lang="en-US" sz="1800" b="0" kern="1200" dirty="0">
              <a:solidFill>
                <a:schemeClr val="tx1"/>
              </a:solidFill>
            </a:rPr>
            <a:t> (</a:t>
          </a:r>
          <a:r>
            <a:rPr lang="en-US" sz="1800" b="0" kern="1200" dirty="0" err="1">
              <a:solidFill>
                <a:schemeClr val="tx1"/>
              </a:solidFill>
            </a:rPr>
            <a:t>Belgija</a:t>
          </a:r>
          <a:r>
            <a:rPr lang="en-US" sz="1800" b="0" kern="1200" dirty="0">
              <a:solidFill>
                <a:schemeClr val="tx1"/>
              </a:solidFill>
            </a:rPr>
            <a:t>) in 12-krat v </a:t>
          </a:r>
          <a:r>
            <a:rPr lang="en-US" sz="1800" b="0" kern="1200" dirty="0" err="1">
              <a:solidFill>
                <a:schemeClr val="tx1"/>
              </a:solidFill>
            </a:rPr>
            <a:t>Strasbourgu</a:t>
          </a:r>
          <a:r>
            <a:rPr lang="en-US" sz="1800" b="0" kern="1200" dirty="0">
              <a:solidFill>
                <a:schemeClr val="tx1"/>
              </a:solidFill>
            </a:rPr>
            <a:t> (</a:t>
          </a:r>
          <a:r>
            <a:rPr lang="en-US" sz="1800" b="0" kern="1200" dirty="0" err="1">
              <a:solidFill>
                <a:schemeClr val="tx1"/>
              </a:solidFill>
            </a:rPr>
            <a:t>Francija</a:t>
          </a:r>
          <a:r>
            <a:rPr lang="en-US" sz="1800" b="0" kern="1200" dirty="0">
              <a:solidFill>
                <a:schemeClr val="tx1"/>
              </a:solidFill>
            </a:rPr>
            <a:t>).</a:t>
          </a:r>
          <a:endParaRPr lang="en-IE" sz="1900" b="0" kern="1200" dirty="0">
            <a:solidFill>
              <a:schemeClr val="tx1"/>
            </a:solidFill>
          </a:endParaRPr>
        </a:p>
      </dsp:txBody>
      <dsp:txXfrm>
        <a:off x="38773" y="4892048"/>
        <a:ext cx="4613878" cy="71671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B946D-8D4A-4046-9F97-DA58CA546363}">
      <dsp:nvSpPr>
        <dsp:cNvPr id="0" name=""/>
        <dsp:cNvSpPr/>
      </dsp:nvSpPr>
      <dsp:spPr>
        <a:xfrm>
          <a:off x="0" y="62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združuje voditelje in voditeljice držav ali vlad vseh držav EU,</a:t>
          </a:r>
          <a:endParaRPr lang="en-IE" sz="1800" b="0" kern="1200" dirty="0">
            <a:solidFill>
              <a:schemeClr val="tx1"/>
            </a:solidFill>
          </a:endParaRPr>
        </a:p>
      </dsp:txBody>
      <dsp:txXfrm>
        <a:off x="59399" y="121861"/>
        <a:ext cx="4183260" cy="1098002"/>
      </dsp:txXfrm>
    </dsp:sp>
    <dsp:sp modelId="{39BEFE8A-05BC-4A66-859E-B5960F1EAF2D}">
      <dsp:nvSpPr>
        <dsp:cNvPr id="0" name=""/>
        <dsp:cNvSpPr/>
      </dsp:nvSpPr>
      <dsp:spPr>
        <a:xfrm>
          <a:off x="0" y="1466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sv-SE" sz="1800" b="0" kern="1200" dirty="0" err="1">
              <a:solidFill>
                <a:schemeClr val="tx1"/>
              </a:solidFill>
            </a:rPr>
            <a:t>določa</a:t>
          </a:r>
          <a:r>
            <a:rPr lang="sv-SE" sz="1800" b="0" kern="1200" dirty="0">
              <a:solidFill>
                <a:schemeClr val="tx1"/>
              </a:solidFill>
            </a:rPr>
            <a:t> </a:t>
          </a:r>
          <a:r>
            <a:rPr lang="sv-SE" sz="1800" b="0" kern="1200" dirty="0" err="1">
              <a:solidFill>
                <a:schemeClr val="tx1"/>
              </a:solidFill>
            </a:rPr>
            <a:t>glavne</a:t>
          </a:r>
          <a:r>
            <a:rPr lang="sv-SE" sz="1800" b="0" kern="1200" dirty="0">
              <a:solidFill>
                <a:schemeClr val="tx1"/>
              </a:solidFill>
            </a:rPr>
            <a:t> </a:t>
          </a:r>
          <a:r>
            <a:rPr lang="sv-SE" sz="1800" b="0" kern="1200" dirty="0" err="1">
              <a:solidFill>
                <a:schemeClr val="tx1"/>
              </a:solidFill>
            </a:rPr>
            <a:t>prednostne</a:t>
          </a:r>
          <a:r>
            <a:rPr lang="sv-SE" sz="1800" b="0" kern="1200" dirty="0">
              <a:solidFill>
                <a:schemeClr val="tx1"/>
              </a:solidFill>
            </a:rPr>
            <a:t> </a:t>
          </a:r>
          <a:r>
            <a:rPr lang="sv-SE" sz="1800" b="0" kern="1200" dirty="0" err="1">
              <a:solidFill>
                <a:schemeClr val="tx1"/>
              </a:solidFill>
            </a:rPr>
            <a:t>naloge</a:t>
          </a:r>
          <a:r>
            <a:rPr lang="sv-SE" sz="1800" b="0" kern="1200" dirty="0">
              <a:solidFill>
                <a:schemeClr val="tx1"/>
              </a:solidFill>
            </a:rPr>
            <a:t> in </a:t>
          </a:r>
          <a:r>
            <a:rPr lang="sv-SE" sz="1800" b="0" kern="1200" dirty="0" err="1">
              <a:solidFill>
                <a:schemeClr val="tx1"/>
              </a:solidFill>
            </a:rPr>
            <a:t>usmeritve</a:t>
          </a:r>
          <a:r>
            <a:rPr lang="sv-SE" sz="1800" b="0" kern="1200" dirty="0">
              <a:solidFill>
                <a:schemeClr val="tx1"/>
              </a:solidFill>
            </a:rPr>
            <a:t> politik EU,</a:t>
          </a:r>
          <a:endParaRPr lang="en-IE" sz="1800" b="0" kern="1200" dirty="0">
            <a:solidFill>
              <a:schemeClr val="tx1"/>
            </a:solidFill>
          </a:endParaRPr>
        </a:p>
      </dsp:txBody>
      <dsp:txXfrm>
        <a:off x="59399" y="1525861"/>
        <a:ext cx="4183260"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889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88950"/>
          </a:xfrm>
          <a:prstGeom prst="rect">
            <a:avLst/>
          </a:prstGeom>
        </p:spPr>
        <p:txBody>
          <a:bodyPr vert="horz" lIns="91440" tIns="45720" rIns="91440" bIns="45720" rtlCol="0"/>
          <a:lstStyle>
            <a:lvl1pPr algn="r">
              <a:defRPr sz="1200"/>
            </a:lvl1pPr>
          </a:lstStyle>
          <a:p>
            <a:fld id="{EBC06443-0A7E-4706-A9BA-7A69A75D48FD}" type="datetimeFigureOut">
              <a:rPr lang="en-GB" smtClean="0"/>
              <a:t>04/04/2024</a:t>
            </a:fld>
            <a:endParaRPr lang="en-GB"/>
          </a:p>
        </p:txBody>
      </p:sp>
      <p:sp>
        <p:nvSpPr>
          <p:cNvPr id="4" name="Footer Placeholder 3"/>
          <p:cNvSpPr>
            <a:spLocks noGrp="1"/>
          </p:cNvSpPr>
          <p:nvPr>
            <p:ph type="ftr" sz="quarter" idx="2"/>
          </p:nvPr>
        </p:nvSpPr>
        <p:spPr>
          <a:xfrm>
            <a:off x="0" y="9264650"/>
            <a:ext cx="2889250" cy="4889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264650"/>
            <a:ext cx="2889250" cy="488950"/>
          </a:xfrm>
          <a:prstGeom prst="rect">
            <a:avLst/>
          </a:prstGeom>
        </p:spPr>
        <p:txBody>
          <a:bodyPr vert="horz" lIns="91440" tIns="45720" rIns="91440" bIns="45720" rtlCol="0" anchor="b"/>
          <a:lstStyle>
            <a:lvl1pPr algn="r">
              <a:defRPr sz="1200"/>
            </a:lvl1pPr>
          </a:lstStyle>
          <a:p>
            <a:fld id="{10334B2A-8DCF-4396-82AC-BCAB21D1729E}" type="slidenum">
              <a:rPr lang="en-GB" smtClean="0"/>
              <a:t>‹#›</a:t>
            </a:fld>
            <a:endParaRPr lang="en-GB"/>
          </a:p>
        </p:txBody>
      </p:sp>
    </p:spTree>
    <p:extLst>
      <p:ext uri="{BB962C8B-B14F-4D97-AF65-F5344CB8AC3E}">
        <p14:creationId xmlns:p14="http://schemas.microsoft.com/office/powerpoint/2010/main" val="4107112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A0D01E2C-3F1B-2946-B562-4A5A260BBEC7}" type="datetimeFigureOut">
              <a:rPr lang="fr-FR" smtClean="0"/>
              <a:t>04/04/2024</a:t>
            </a:fld>
            <a:endParaRPr lang="fr-FR"/>
          </a:p>
        </p:txBody>
      </p:sp>
      <p:sp>
        <p:nvSpPr>
          <p:cNvPr id="4" name="Espace réservé de l’image des diapositives 3"/>
          <p:cNvSpPr>
            <a:spLocks noGrp="1" noRot="1" noChangeAspect="1"/>
          </p:cNvSpPr>
          <p:nvPr>
            <p:ph type="sldImg" idx="2"/>
          </p:nvPr>
        </p:nvSpPr>
        <p:spPr>
          <a:xfrm>
            <a:off x="1139825" y="1219200"/>
            <a:ext cx="4389438" cy="32924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E798FA88-871F-5C48-9EBC-B5098FA55A7A}" type="slidenum">
              <a:rPr lang="fr-FR" smtClean="0"/>
              <a:t>‹#›</a:t>
            </a:fld>
            <a:endParaRPr lang="fr-FR"/>
          </a:p>
        </p:txBody>
      </p:sp>
    </p:spTree>
    <p:extLst>
      <p:ext uri="{BB962C8B-B14F-4D97-AF65-F5344CB8AC3E}">
        <p14:creationId xmlns:p14="http://schemas.microsoft.com/office/powerpoint/2010/main" val="1464415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learning-corner.learning.europa.eu/learning-corner/work-and-study_s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european-union.europa.eu/priorities-and-actions/actions-topic/development-and-cooperation_sl" TargetMode="External"/><Relationship Id="rId3" Type="http://schemas.openxmlformats.org/officeDocument/2006/relationships/hyperlink" Target="https://europa.eu/!vC49dj" TargetMode="External"/><Relationship Id="rId7" Type="http://schemas.openxmlformats.org/officeDocument/2006/relationships/hyperlink" Target="https://european-union.europa.eu/priorities-and-actions/actions-topic/trade_sl"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c.europa.eu/esf/main.jsp?catId=46&amp;langId=sl&amp;keywords=&amp;theme=0&amp;country=0&amp;list=1" TargetMode="External"/><Relationship Id="rId5" Type="http://schemas.openxmlformats.org/officeDocument/2006/relationships/hyperlink" Target="https://ec.europa.eu/regional_policy/sl/projects/" TargetMode="External"/><Relationship Id="rId4" Type="http://schemas.openxmlformats.org/officeDocument/2006/relationships/hyperlink" Target="https://cinea.ec.europa.eu/life/life-european-countries_sl" TargetMode="External"/><Relationship Id="rId9" Type="http://schemas.openxmlformats.org/officeDocument/2006/relationships/hyperlink" Target="https://european-union.europa.eu/priorities-and-actions/actions-topic/human-rights-and-democracy_sl"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c.europa.eu/info/strategy/priorities-2019-2024/european-green-deal_sl"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ec.europa.eu/info/strategy/priorities-2019-2024_sl"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uropa.eu/youth/year-of-youth_s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citizens-initiative.europa.eu/_sl"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www.eesc.europa.eu/en/initiatives/your-europe-your-say" TargetMode="External"/><Relationship Id="rId5" Type="http://schemas.openxmlformats.org/officeDocument/2006/relationships/hyperlink" Target="https://european-youth-event.europarl.europa.eu/sl/" TargetMode="External"/><Relationship Id="rId4" Type="http://schemas.openxmlformats.org/officeDocument/2006/relationships/hyperlink" Target="https://youth.europa.eu/youthweek_sl"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elections.europa.eu/sl/"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op.europa.eu/webpub/com/ee-2024/sl/"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1</a:t>
            </a:fld>
            <a:endParaRPr lang="fr-FR"/>
          </a:p>
        </p:txBody>
      </p:sp>
    </p:spTree>
    <p:extLst>
      <p:ext uri="{BB962C8B-B14F-4D97-AF65-F5344CB8AC3E}">
        <p14:creationId xmlns:p14="http://schemas.microsoft.com/office/powerpoint/2010/main" val="1726781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kern="1200" dirty="0">
                <a:solidFill>
                  <a:schemeClr val="tx1"/>
                </a:solidFill>
                <a:effectLst/>
                <a:latin typeface="+mn-lt"/>
                <a:ea typeface="+mn-ea"/>
                <a:cs typeface="+mn-cs"/>
              </a:rPr>
              <a:t>Evropska unija ima </a:t>
            </a:r>
            <a:r>
              <a:rPr lang="sl-SI" sz="1200" b="1" kern="1200" dirty="0">
                <a:solidFill>
                  <a:schemeClr val="tx1"/>
                </a:solidFill>
                <a:effectLst/>
                <a:latin typeface="+mn-lt"/>
                <a:ea typeface="+mn-ea"/>
                <a:cs typeface="+mn-cs"/>
              </a:rPr>
              <a:t>24 uradnih jezikov:</a:t>
            </a:r>
            <a:endParaRPr lang="fr-BE"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bolgarščina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hrvaščina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češčina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danščina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nizozemščina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angleščina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estonščina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finščina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francoščina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nemščina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grščina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madžarščina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irščina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italijanščina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err="1">
                <a:solidFill>
                  <a:schemeClr val="tx1"/>
                </a:solidFill>
                <a:effectLst/>
                <a:latin typeface="+mn-lt"/>
                <a:ea typeface="+mn-ea"/>
                <a:cs typeface="+mn-cs"/>
              </a:rPr>
              <a:t>latvijščina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litovščina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err="1">
                <a:solidFill>
                  <a:schemeClr val="tx1"/>
                </a:solidFill>
                <a:effectLst/>
                <a:latin typeface="+mn-lt"/>
                <a:ea typeface="+mn-ea"/>
                <a:cs typeface="+mn-cs"/>
              </a:rPr>
              <a:t>malteščina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poljščina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portugalščina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romunščina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slovaščina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slovenščina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španščina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švedščina</a:t>
            </a:r>
            <a:endParaRPr lang="fr-BE"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r>
              <a:rPr lang="sl-SI" sz="1200" b="1" i="1" kern="1200" dirty="0">
                <a:solidFill>
                  <a:schemeClr val="tx1"/>
                </a:solidFill>
                <a:effectLst/>
                <a:latin typeface="+mn-lt"/>
                <a:ea typeface="+mn-ea"/>
                <a:cs typeface="+mn-cs"/>
              </a:rPr>
              <a:t>Ali poleg maternega govoriš še katerega od jezikov EU?</a:t>
            </a:r>
            <a:endParaRPr lang="fr-BE" sz="1200" b="1" i="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sl-SI" sz="1200" b="1" i="1" kern="1200" dirty="0">
                <a:solidFill>
                  <a:schemeClr val="tx1"/>
                </a:solidFill>
                <a:effectLst/>
                <a:latin typeface="+mn-lt"/>
                <a:ea typeface="+mn-ea"/>
                <a:cs typeface="+mn-cs"/>
              </a:rPr>
              <a:t>Ali lahko prepoznaš, kako se reče „hvala“ v drugih jezikih 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10</a:t>
            </a:fld>
            <a:endParaRPr lang="fr-FR"/>
          </a:p>
        </p:txBody>
      </p:sp>
    </p:spTree>
    <p:extLst>
      <p:ext uri="{BB962C8B-B14F-4D97-AF65-F5344CB8AC3E}">
        <p14:creationId xmlns:p14="http://schemas.microsoft.com/office/powerpoint/2010/main" val="2049826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kern="1200" dirty="0">
                <a:solidFill>
                  <a:schemeClr val="tx1"/>
                </a:solidFill>
                <a:effectLst/>
                <a:latin typeface="+mn-lt"/>
                <a:ea typeface="+mn-ea"/>
                <a:cs typeface="+mn-cs"/>
              </a:rPr>
              <a:t>Evropska unija ima </a:t>
            </a:r>
            <a:r>
              <a:rPr lang="sl-SI" sz="1200" b="1" kern="1200" dirty="0">
                <a:solidFill>
                  <a:schemeClr val="tx1"/>
                </a:solidFill>
                <a:effectLst/>
                <a:latin typeface="+mn-lt"/>
                <a:ea typeface="+mn-ea"/>
                <a:cs typeface="+mn-cs"/>
              </a:rPr>
              <a:t>24 uradnih jezikov</a:t>
            </a:r>
            <a:r>
              <a:rPr lang="sl-SI" sz="1200" kern="1200" dirty="0">
                <a:solidFill>
                  <a:schemeClr val="tx1"/>
                </a:solidFill>
                <a:effectLst/>
                <a:latin typeface="+mn-lt"/>
                <a:ea typeface="+mn-ea"/>
                <a:cs typeface="+mn-cs"/>
              </a:rPr>
              <a:t> iz različnih jezikovnih družin:</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b="1" kern="1200" dirty="0">
                <a:solidFill>
                  <a:schemeClr val="tx1"/>
                </a:solidFill>
                <a:effectLst/>
                <a:latin typeface="+mn-lt"/>
                <a:ea typeface="+mn-ea"/>
                <a:cs typeface="+mn-cs"/>
              </a:rPr>
              <a:t>Germanski jeziki:</a:t>
            </a:r>
            <a:r>
              <a:rPr lang="sl-SI" sz="1200" kern="1200" dirty="0">
                <a:solidFill>
                  <a:schemeClr val="tx1"/>
                </a:solidFill>
                <a:effectLst/>
                <a:latin typeface="+mn-lt"/>
                <a:ea typeface="+mn-ea"/>
                <a:cs typeface="+mn-cs"/>
              </a:rPr>
              <a:t> danščina, nemščina, angleščina, nizozemščina in švedščina.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b="1" kern="1200" dirty="0">
                <a:solidFill>
                  <a:schemeClr val="tx1"/>
                </a:solidFill>
                <a:effectLst/>
                <a:latin typeface="+mn-lt"/>
                <a:ea typeface="+mn-ea"/>
                <a:cs typeface="+mn-cs"/>
              </a:rPr>
              <a:t>Romanski jeziki</a:t>
            </a:r>
            <a:r>
              <a:rPr lang="sl-SI" sz="1200" kern="1200" dirty="0">
                <a:solidFill>
                  <a:schemeClr val="tx1"/>
                </a:solidFill>
                <a:effectLst/>
                <a:latin typeface="+mn-lt"/>
                <a:ea typeface="+mn-ea"/>
                <a:cs typeface="+mn-cs"/>
              </a:rPr>
              <a:t>: španščina, francoščina, italijanščina, portugalščina in romunščina.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b="1" kern="1200" dirty="0">
                <a:solidFill>
                  <a:schemeClr val="tx1"/>
                </a:solidFill>
                <a:effectLst/>
                <a:latin typeface="+mn-lt"/>
                <a:ea typeface="+mn-ea"/>
                <a:cs typeface="+mn-cs"/>
              </a:rPr>
              <a:t>Slovanski jeziki:</a:t>
            </a:r>
            <a:r>
              <a:rPr lang="sl-SI" sz="1200" kern="1200" dirty="0">
                <a:solidFill>
                  <a:schemeClr val="tx1"/>
                </a:solidFill>
                <a:effectLst/>
                <a:latin typeface="+mn-lt"/>
                <a:ea typeface="+mn-ea"/>
                <a:cs typeface="+mn-cs"/>
              </a:rPr>
              <a:t> bolgarščina, češčina, hrvaščina, poljščina, slovaščina in slovenščina.</a:t>
            </a:r>
            <a:endParaRPr lang="fr-BE"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r>
              <a:rPr lang="sl-SI" sz="1200" kern="1200" dirty="0">
                <a:solidFill>
                  <a:schemeClr val="tx1"/>
                </a:solidFill>
                <a:effectLst/>
                <a:latin typeface="+mn-lt"/>
                <a:ea typeface="+mn-ea"/>
                <a:cs typeface="+mn-cs"/>
              </a:rPr>
              <a:t>Jeziki EU, ki ne pripadajo nobeni od teh treh družin:</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estonščina in finščina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grščina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irščina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litovščina in </a:t>
            </a:r>
            <a:r>
              <a:rPr lang="sl-SI" sz="1200" kern="1200" dirty="0" err="1">
                <a:solidFill>
                  <a:schemeClr val="tx1"/>
                </a:solidFill>
                <a:effectLst/>
                <a:latin typeface="+mn-lt"/>
                <a:ea typeface="+mn-ea"/>
                <a:cs typeface="+mn-cs"/>
              </a:rPr>
              <a:t>latvijščina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madžarščina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err="1">
                <a:solidFill>
                  <a:schemeClr val="tx1"/>
                </a:solidFill>
                <a:effectLst/>
                <a:latin typeface="+mn-lt"/>
                <a:ea typeface="+mn-ea"/>
                <a:cs typeface="+mn-cs"/>
              </a:rPr>
              <a:t>malteščina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11</a:t>
            </a:fld>
            <a:endParaRPr lang="fr-FR"/>
          </a:p>
        </p:txBody>
      </p:sp>
    </p:spTree>
    <p:extLst>
      <p:ext uri="{BB962C8B-B14F-4D97-AF65-F5344CB8AC3E}">
        <p14:creationId xmlns:p14="http://schemas.microsoft.com/office/powerpoint/2010/main" val="2877698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12</a:t>
            </a:fld>
            <a:endParaRPr lang="fr-FR"/>
          </a:p>
        </p:txBody>
      </p:sp>
    </p:spTree>
    <p:extLst>
      <p:ext uri="{BB962C8B-B14F-4D97-AF65-F5344CB8AC3E}">
        <p14:creationId xmlns:p14="http://schemas.microsoft.com/office/powerpoint/2010/main" val="583914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kern="1200" dirty="0">
                <a:solidFill>
                  <a:schemeClr val="tx1"/>
                </a:solidFill>
                <a:effectLst/>
                <a:latin typeface="+mn-lt"/>
                <a:ea typeface="+mn-ea"/>
                <a:cs typeface="+mn-cs"/>
              </a:rPr>
              <a:t>Evropska unija je nastala, da bi se preprečile pogoste in krvave vojne med sosednjimi državami, najhujša od katerih je bila 2. svetovna vojna.</a:t>
            </a:r>
            <a:endParaRPr lang="en-US" sz="1200" kern="1200" dirty="0">
              <a:solidFill>
                <a:schemeClr val="tx1"/>
              </a:solidFill>
              <a:effectLst/>
              <a:latin typeface="+mn-lt"/>
              <a:ea typeface="+mn-ea"/>
              <a:cs typeface="+mn-cs"/>
            </a:endParaRPr>
          </a:p>
          <a:p>
            <a:r>
              <a:rPr lang="sl-SI" sz="1200" kern="1200" dirty="0">
                <a:solidFill>
                  <a:schemeClr val="tx1"/>
                </a:solidFill>
                <a:effectLst/>
                <a:latin typeface="+mn-lt"/>
                <a:ea typeface="+mn-ea"/>
                <a:cs typeface="+mn-cs"/>
              </a:rPr>
              <a:t>Od leta 1950 so se začele evropske države gospodarsko in politično združevati v Evropsko skupnost za premog in jeklo, da bi zagotovile trajni mir.</a:t>
            </a:r>
            <a:endParaRPr lang="en-US" sz="1200" kern="1200" dirty="0">
              <a:solidFill>
                <a:schemeClr val="tx1"/>
              </a:solidFill>
              <a:effectLst/>
              <a:latin typeface="+mn-lt"/>
              <a:ea typeface="+mn-ea"/>
              <a:cs typeface="+mn-cs"/>
            </a:endParaRPr>
          </a:p>
          <a:p>
            <a:r>
              <a:rPr lang="sl-SI"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sl-SI" sz="1200" kern="1200" dirty="0">
                <a:solidFill>
                  <a:schemeClr val="tx1"/>
                </a:solidFill>
                <a:effectLst/>
                <a:latin typeface="+mn-lt"/>
                <a:ea typeface="+mn-ea"/>
                <a:cs typeface="+mn-cs"/>
              </a:rPr>
              <a:t>Evropsko unijo so ustanovili:</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sl-SI" sz="1200" kern="1200" dirty="0">
                <a:solidFill>
                  <a:schemeClr val="tx1"/>
                </a:solidFill>
                <a:effectLst/>
                <a:latin typeface="+mn-lt"/>
                <a:ea typeface="+mn-ea"/>
                <a:cs typeface="+mn-cs"/>
              </a:rPr>
              <a:t>Belgija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sl-SI" sz="1200" kern="1200" dirty="0">
                <a:solidFill>
                  <a:schemeClr val="tx1"/>
                </a:solidFill>
                <a:effectLst/>
                <a:latin typeface="+mn-lt"/>
                <a:ea typeface="+mn-ea"/>
                <a:cs typeface="+mn-cs"/>
              </a:rPr>
              <a:t>Nemčija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sl-SI" sz="1200" kern="1200" dirty="0">
                <a:solidFill>
                  <a:schemeClr val="tx1"/>
                </a:solidFill>
                <a:effectLst/>
                <a:latin typeface="+mn-lt"/>
                <a:ea typeface="+mn-ea"/>
                <a:cs typeface="+mn-cs"/>
              </a:rPr>
              <a:t>Francija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sl-SI" sz="1200" kern="1200" dirty="0">
                <a:solidFill>
                  <a:schemeClr val="tx1"/>
                </a:solidFill>
                <a:effectLst/>
                <a:latin typeface="+mn-lt"/>
                <a:ea typeface="+mn-ea"/>
                <a:cs typeface="+mn-cs"/>
              </a:rPr>
              <a:t>Italija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sl-SI" sz="1200" kern="1200" dirty="0">
                <a:solidFill>
                  <a:schemeClr val="tx1"/>
                </a:solidFill>
                <a:effectLst/>
                <a:latin typeface="+mn-lt"/>
                <a:ea typeface="+mn-ea"/>
                <a:cs typeface="+mn-cs"/>
              </a:rPr>
              <a:t>Luksemburg</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sl-SI" sz="1200" kern="1200" dirty="0">
                <a:solidFill>
                  <a:schemeClr val="tx1"/>
                </a:solidFill>
                <a:effectLst/>
                <a:latin typeface="+mn-lt"/>
                <a:ea typeface="+mn-ea"/>
                <a:cs typeface="+mn-cs"/>
              </a:rPr>
              <a:t>Nizozemska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084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kern="1200" dirty="0">
                <a:solidFill>
                  <a:schemeClr val="tx1"/>
                </a:solidFill>
                <a:effectLst/>
                <a:latin typeface="+mn-lt"/>
                <a:ea typeface="+mn-ea"/>
                <a:cs typeface="+mn-cs"/>
              </a:rPr>
              <a:t>Evropski narodi niso zmeraj sobivali v miru. Skozi stoletja so se bile številne vojne.</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sl-SI" sz="1200" kern="1200" dirty="0">
                <a:solidFill>
                  <a:schemeClr val="tx1"/>
                </a:solidFill>
                <a:effectLst/>
                <a:latin typeface="+mn-lt"/>
                <a:ea typeface="+mn-ea"/>
                <a:cs typeface="+mn-cs"/>
              </a:rPr>
              <a:t>V 20. stoletju sta izbruhnili dve svetovni vojni:</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sl-SI" sz="1200" kern="1200" dirty="0">
                <a:solidFill>
                  <a:schemeClr val="tx1"/>
                </a:solidFill>
                <a:effectLst/>
                <a:latin typeface="+mn-lt"/>
                <a:ea typeface="+mn-ea"/>
                <a:cs typeface="+mn-cs"/>
              </a:rPr>
              <a:t>1914–1918 – prva svetovna vojna</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sl-SI" sz="1200" kern="1200" dirty="0">
                <a:solidFill>
                  <a:schemeClr val="tx1"/>
                </a:solidFill>
                <a:effectLst/>
                <a:latin typeface="+mn-lt"/>
                <a:ea typeface="+mn-ea"/>
                <a:cs typeface="+mn-cs"/>
              </a:rPr>
              <a:t>1939–1945 – druga svetovna vojna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14</a:t>
            </a:fld>
            <a:endParaRPr lang="fr-FR"/>
          </a:p>
        </p:txBody>
      </p:sp>
    </p:spTree>
    <p:extLst>
      <p:ext uri="{BB962C8B-B14F-4D97-AF65-F5344CB8AC3E}">
        <p14:creationId xmlns:p14="http://schemas.microsoft.com/office/powerpoint/2010/main" val="1388632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kern="1200" dirty="0">
                <a:solidFill>
                  <a:schemeClr val="tx1"/>
                </a:solidFill>
                <a:effectLst/>
                <a:latin typeface="+mn-lt"/>
                <a:ea typeface="+mn-ea"/>
                <a:cs typeface="+mn-cs"/>
              </a:rPr>
              <a:t>Kljub občasnim nesoglasjem med državami EU se temeljna načela EU v zadnjih 70 letih niso spremenila. Preprečitev prihodnjih konfliktov je bila eden od ciljev, ki so privedli do ustanovitve Evropske unije.</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sl-SI" sz="1200" kern="1200" dirty="0">
                <a:solidFill>
                  <a:schemeClr val="tx1"/>
                </a:solidFill>
                <a:effectLst/>
                <a:latin typeface="+mn-lt"/>
                <a:ea typeface="+mn-ea"/>
                <a:cs typeface="+mn-cs"/>
              </a:rPr>
              <a:t>Zaradi neutrudnega prizadevanja za mir, demokracijo in človekove pravice v Evropi in po svetu je Evropska unija leta 2012 prejela Nobelovo nagrado za mir.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15</a:t>
            </a:fld>
            <a:endParaRPr lang="fr-FR"/>
          </a:p>
        </p:txBody>
      </p:sp>
    </p:spTree>
    <p:extLst>
      <p:ext uri="{BB962C8B-B14F-4D97-AF65-F5344CB8AC3E}">
        <p14:creationId xmlns:p14="http://schemas.microsoft.com/office/powerpoint/2010/main" val="2807884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66909" y="4693919"/>
            <a:ext cx="5335270" cy="4711339"/>
          </a:xfrm>
        </p:spPr>
        <p:txBody>
          <a:bodyPr/>
          <a:lstStyle/>
          <a:p>
            <a:pPr marL="0" indent="0">
              <a:buFont typeface="Arial" panose="020B0604020202020204" pitchFamily="34" charset="0"/>
              <a:buNone/>
            </a:pPr>
            <a:r>
              <a:rPr lang="sl-SI" sz="1200" b="1" kern="1200" dirty="0">
                <a:solidFill>
                  <a:schemeClr val="tx1"/>
                </a:solidFill>
                <a:effectLst/>
                <a:latin typeface="+mn-lt"/>
                <a:ea typeface="+mn-ea"/>
                <a:cs typeface="+mn-cs"/>
              </a:rPr>
              <a:t>Glavne faze nastanka Evropske unije:</a:t>
            </a:r>
            <a:endParaRPr lang="fr-BE" sz="1200" b="1" kern="1200" dirty="0">
              <a:solidFill>
                <a:schemeClr val="tx1"/>
              </a:solidFill>
              <a:effectLst/>
              <a:latin typeface="+mn-lt"/>
              <a:ea typeface="+mn-ea"/>
              <a:cs typeface="+mn-cs"/>
            </a:endParaRP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Med letoma 1945 in 1950 je nekaj evropskih politikov in političark, vključno z Robertom </a:t>
            </a:r>
            <a:r>
              <a:rPr lang="sl-SI" sz="1200" kern="1200" dirty="0" err="1">
                <a:solidFill>
                  <a:schemeClr val="tx1"/>
                </a:solidFill>
                <a:effectLst/>
                <a:latin typeface="+mn-lt"/>
                <a:ea typeface="+mn-ea"/>
                <a:cs typeface="+mn-cs"/>
              </a:rPr>
              <a:t>Schumanom</a:t>
            </a:r>
            <a:r>
              <a:rPr lang="sl-SI" sz="1200" kern="1200" dirty="0">
                <a:solidFill>
                  <a:schemeClr val="tx1"/>
                </a:solidFill>
                <a:effectLst/>
                <a:latin typeface="+mn-lt"/>
                <a:ea typeface="+mn-ea"/>
                <a:cs typeface="+mn-cs"/>
              </a:rPr>
              <a:t>, Simone </a:t>
            </a:r>
            <a:r>
              <a:rPr lang="sl-SI" sz="1200" kern="1200" dirty="0" err="1">
                <a:solidFill>
                  <a:schemeClr val="tx1"/>
                </a:solidFill>
                <a:effectLst/>
                <a:latin typeface="+mn-lt"/>
                <a:ea typeface="+mn-ea"/>
                <a:cs typeface="+mn-cs"/>
              </a:rPr>
              <a:t>Veil</a:t>
            </a:r>
            <a:r>
              <a:rPr lang="sl-SI" sz="1200" kern="1200" dirty="0">
                <a:solidFill>
                  <a:schemeClr val="tx1"/>
                </a:solidFill>
                <a:effectLst/>
                <a:latin typeface="+mn-lt"/>
                <a:ea typeface="+mn-ea"/>
                <a:cs typeface="+mn-cs"/>
              </a:rPr>
              <a:t>, Jeanom </a:t>
            </a:r>
            <a:r>
              <a:rPr lang="sl-SI" sz="1200" kern="1200" dirty="0" err="1">
                <a:solidFill>
                  <a:schemeClr val="tx1"/>
                </a:solidFill>
                <a:effectLst/>
                <a:latin typeface="+mn-lt"/>
                <a:ea typeface="+mn-ea"/>
                <a:cs typeface="+mn-cs"/>
              </a:rPr>
              <a:t>Monnetom</a:t>
            </a:r>
            <a:r>
              <a:rPr lang="sl-SI" sz="1200" kern="1200" dirty="0">
                <a:solidFill>
                  <a:schemeClr val="tx1"/>
                </a:solidFill>
                <a:effectLst/>
                <a:latin typeface="+mn-lt"/>
                <a:ea typeface="+mn-ea"/>
                <a:cs typeface="+mn-cs"/>
              </a:rPr>
              <a:t>, </a:t>
            </a:r>
            <a:r>
              <a:rPr lang="sl-SI" sz="1200" kern="1200" dirty="0" err="1">
                <a:solidFill>
                  <a:schemeClr val="tx1"/>
                </a:solidFill>
                <a:effectLst/>
                <a:latin typeface="+mn-lt"/>
                <a:ea typeface="+mn-ea"/>
                <a:cs typeface="+mn-cs"/>
              </a:rPr>
              <a:t>Alcidom</a:t>
            </a:r>
            <a:r>
              <a:rPr lang="sl-SI" sz="1200" kern="1200" dirty="0">
                <a:solidFill>
                  <a:schemeClr val="tx1"/>
                </a:solidFill>
                <a:effectLst/>
                <a:latin typeface="+mn-lt"/>
                <a:ea typeface="+mn-ea"/>
                <a:cs typeface="+mn-cs"/>
              </a:rPr>
              <a:t> de Gasparijem in Konradom Adenauerjem, začelo proces ustanavljanja Evropske unije, v kateri živimo danes.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1950 – </a:t>
            </a:r>
            <a:r>
              <a:rPr lang="sl-SI" sz="1200" b="1" kern="1200" dirty="0" err="1">
                <a:solidFill>
                  <a:schemeClr val="tx1"/>
                </a:solidFill>
                <a:effectLst/>
                <a:latin typeface="+mn-lt"/>
                <a:ea typeface="+mn-ea"/>
                <a:cs typeface="+mn-cs"/>
              </a:rPr>
              <a:t>Schumanova</a:t>
            </a:r>
            <a:r>
              <a:rPr lang="sl-SI" sz="1200" b="1" kern="1200" dirty="0">
                <a:solidFill>
                  <a:schemeClr val="tx1"/>
                </a:solidFill>
                <a:effectLst/>
                <a:latin typeface="+mn-lt"/>
                <a:ea typeface="+mn-ea"/>
                <a:cs typeface="+mn-cs"/>
              </a:rPr>
              <a:t> deklaracija</a:t>
            </a:r>
            <a:r>
              <a:rPr lang="sl-SI" sz="1200" kern="1200" dirty="0">
                <a:solidFill>
                  <a:schemeClr val="tx1"/>
                </a:solidFill>
                <a:effectLst/>
                <a:latin typeface="+mn-lt"/>
                <a:ea typeface="+mn-ea"/>
                <a:cs typeface="+mn-cs"/>
              </a:rPr>
              <a:t>: 9. maja je Robert </a:t>
            </a:r>
            <a:r>
              <a:rPr lang="sl-SI" sz="1200" kern="1200" dirty="0" err="1">
                <a:solidFill>
                  <a:schemeClr val="tx1"/>
                </a:solidFill>
                <a:effectLst/>
                <a:latin typeface="+mn-lt"/>
                <a:ea typeface="+mn-ea"/>
                <a:cs typeface="+mn-cs"/>
              </a:rPr>
              <a:t>Schuman</a:t>
            </a:r>
            <a:r>
              <a:rPr lang="sl-SI" sz="1200" kern="1200" dirty="0">
                <a:solidFill>
                  <a:schemeClr val="tx1"/>
                </a:solidFill>
                <a:effectLst/>
                <a:latin typeface="+mn-lt"/>
                <a:ea typeface="+mn-ea"/>
                <a:cs typeface="+mn-cs"/>
              </a:rPr>
              <a:t> (takratni francoski zunanji minister) predlagal, da bi bilo treba proizvodnjo premoga in jekla, tj. surovin, ki sta se uporabili pri pripravah na vojno, upravljati skupaj in tako zagotoviti, da se nobena država ne bi mogla skrivaj oboroževati proti drugim državam. Ena od njegovih najbolj poznanih izjav je: „Evropa ne bo nastala naenkrat ali v skladu z enotnim načrtom. Gradila se bo s pomočjo konkretnih dosežkov, ki bodo najprej oblikovali dejansko solidarnost.‟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1951 – ustanovitev </a:t>
            </a:r>
            <a:r>
              <a:rPr lang="sl-SI" sz="1200" b="1" kern="1200" dirty="0">
                <a:solidFill>
                  <a:schemeClr val="tx1"/>
                </a:solidFill>
                <a:effectLst/>
                <a:latin typeface="+mn-lt"/>
                <a:ea typeface="+mn-ea"/>
                <a:cs typeface="+mn-cs"/>
              </a:rPr>
              <a:t>Evropske skupnosti za premog in jeklo</a:t>
            </a:r>
            <a:r>
              <a:rPr lang="sl-SI" sz="1200" kern="1200" dirty="0">
                <a:solidFill>
                  <a:schemeClr val="tx1"/>
                </a:solidFill>
                <a:effectLst/>
                <a:latin typeface="+mn-lt"/>
                <a:ea typeface="+mn-ea"/>
                <a:cs typeface="+mn-cs"/>
              </a:rPr>
              <a:t>: Belgija, Francija, Nemčija, Italija, Luksemburg in Nizozemska so se dogovorili, da združijo svoje industrije premoga in jekla.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1957 – </a:t>
            </a:r>
            <a:r>
              <a:rPr lang="sl-SI" sz="1200" b="1" kern="1200" dirty="0">
                <a:solidFill>
                  <a:schemeClr val="tx1"/>
                </a:solidFill>
                <a:effectLst/>
                <a:latin typeface="+mn-lt"/>
                <a:ea typeface="+mn-ea"/>
                <a:cs typeface="+mn-cs"/>
              </a:rPr>
              <a:t>Rimska pogodba</a:t>
            </a:r>
            <a:r>
              <a:rPr lang="sl-SI" sz="1200" kern="1200" dirty="0">
                <a:solidFill>
                  <a:schemeClr val="tx1"/>
                </a:solidFill>
                <a:effectLst/>
                <a:latin typeface="+mn-lt"/>
                <a:ea typeface="+mn-ea"/>
                <a:cs typeface="+mn-cs"/>
              </a:rPr>
              <a:t>: šest držav ustanoviteljic se je odločilo, da bodo sodelovanje razširile na druge gospodarske panoge ter ustanovile </a:t>
            </a:r>
            <a:r>
              <a:rPr lang="sl-SI" sz="1200" b="1" kern="1200" dirty="0">
                <a:solidFill>
                  <a:schemeClr val="tx1"/>
                </a:solidFill>
                <a:effectLst/>
                <a:latin typeface="+mn-lt"/>
                <a:ea typeface="+mn-ea"/>
                <a:cs typeface="+mn-cs"/>
              </a:rPr>
              <a:t>Evropsko gospodarsko skupnost (EGS)</a:t>
            </a:r>
            <a:r>
              <a:rPr lang="sl-SI" sz="1200" kern="1200" dirty="0">
                <a:solidFill>
                  <a:schemeClr val="tx1"/>
                </a:solidFill>
                <a:effectLst/>
                <a:latin typeface="+mn-lt"/>
                <a:ea typeface="+mn-ea"/>
                <a:cs typeface="+mn-cs"/>
              </a:rPr>
              <a:t> in </a:t>
            </a:r>
            <a:r>
              <a:rPr lang="sl-SI" sz="1200" b="1" kern="1200" dirty="0">
                <a:solidFill>
                  <a:schemeClr val="tx1"/>
                </a:solidFill>
                <a:effectLst/>
                <a:latin typeface="+mn-lt"/>
                <a:ea typeface="+mn-ea"/>
                <a:cs typeface="+mn-cs"/>
              </a:rPr>
              <a:t>Evropsko skupnost za atomsko energijo (</a:t>
            </a:r>
            <a:r>
              <a:rPr lang="sl-SI" sz="1200" b="1" kern="1200" dirty="0" err="1">
                <a:solidFill>
                  <a:schemeClr val="tx1"/>
                </a:solidFill>
                <a:effectLst/>
                <a:latin typeface="+mn-lt"/>
                <a:ea typeface="+mn-ea"/>
                <a:cs typeface="+mn-cs"/>
              </a:rPr>
              <a:t>Euratom</a:t>
            </a:r>
            <a:r>
              <a:rPr lang="sl-SI" sz="1200" b="1" kern="1200" dirty="0">
                <a:solidFill>
                  <a:schemeClr val="tx1"/>
                </a:solidFill>
                <a:effectLst/>
                <a:latin typeface="+mn-lt"/>
                <a:ea typeface="+mn-ea"/>
                <a:cs typeface="+mn-cs"/>
              </a:rPr>
              <a:t>)</a:t>
            </a:r>
            <a:r>
              <a:rPr lang="sl-SI"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1992 – </a:t>
            </a:r>
            <a:r>
              <a:rPr lang="sl-SI" sz="1200" b="1" kern="1200" dirty="0">
                <a:solidFill>
                  <a:schemeClr val="tx1"/>
                </a:solidFill>
                <a:effectLst/>
                <a:latin typeface="+mn-lt"/>
                <a:ea typeface="+mn-ea"/>
                <a:cs typeface="+mn-cs"/>
              </a:rPr>
              <a:t>Maastrichtska pogodba</a:t>
            </a:r>
            <a:r>
              <a:rPr lang="sl-SI" sz="1200" kern="1200" dirty="0">
                <a:solidFill>
                  <a:schemeClr val="tx1"/>
                </a:solidFill>
                <a:effectLst/>
                <a:latin typeface="+mn-lt"/>
                <a:ea typeface="+mn-ea"/>
                <a:cs typeface="+mn-cs"/>
              </a:rPr>
              <a:t>: z leti se je skupnosti pridružilo še več držav, Maastrichtska pogodba pa je zaznamovala začetek Evropske unije, kot jo poznamo danes:</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sl-SI" sz="1200" b="1" kern="1200" dirty="0">
                <a:solidFill>
                  <a:schemeClr val="tx1"/>
                </a:solidFill>
                <a:effectLst/>
                <a:latin typeface="+mn-lt"/>
                <a:ea typeface="+mn-ea"/>
                <a:cs typeface="+mn-cs"/>
              </a:rPr>
              <a:t>politična in ekonomska</a:t>
            </a:r>
            <a:r>
              <a:rPr lang="sl-SI" sz="1200" kern="1200" dirty="0">
                <a:solidFill>
                  <a:schemeClr val="tx1"/>
                </a:solidFill>
                <a:effectLst/>
                <a:latin typeface="+mn-lt"/>
                <a:ea typeface="+mn-ea"/>
                <a:cs typeface="+mn-cs"/>
              </a:rPr>
              <a:t> unija;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sl-SI" sz="1200" b="1" kern="1200" dirty="0">
                <a:solidFill>
                  <a:schemeClr val="tx1"/>
                </a:solidFill>
                <a:effectLst/>
                <a:latin typeface="+mn-lt"/>
                <a:ea typeface="+mn-ea"/>
                <a:cs typeface="+mn-cs"/>
              </a:rPr>
              <a:t>odprava mejnih kontrol</a:t>
            </a:r>
            <a:r>
              <a:rPr lang="sl-SI" sz="1200" kern="1200" dirty="0">
                <a:solidFill>
                  <a:schemeClr val="tx1"/>
                </a:solidFill>
                <a:effectLst/>
                <a:latin typeface="+mn-lt"/>
                <a:ea typeface="+mn-ea"/>
                <a:cs typeface="+mn-cs"/>
              </a:rPr>
              <a:t> med državami, ki so del </a:t>
            </a:r>
            <a:r>
              <a:rPr lang="sl-SI" sz="1200" b="1" kern="1200" dirty="0">
                <a:solidFill>
                  <a:schemeClr val="tx1"/>
                </a:solidFill>
                <a:effectLst/>
                <a:latin typeface="+mn-lt"/>
                <a:ea typeface="+mn-ea"/>
                <a:cs typeface="+mn-cs"/>
              </a:rPr>
              <a:t>schengenskega območja</a:t>
            </a:r>
            <a:r>
              <a:rPr lang="sl-SI" sz="1200" kern="1200" dirty="0">
                <a:solidFill>
                  <a:schemeClr val="tx1"/>
                </a:solidFill>
                <a:effectLst/>
                <a:latin typeface="+mn-lt"/>
                <a:ea typeface="+mn-ea"/>
                <a:cs typeface="+mn-cs"/>
              </a:rPr>
              <a:t> (1995);</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sl-SI" sz="1200" b="1" kern="1200" dirty="0">
                <a:solidFill>
                  <a:schemeClr val="tx1"/>
                </a:solidFill>
                <a:effectLst/>
                <a:latin typeface="+mn-lt"/>
                <a:ea typeface="+mn-ea"/>
                <a:cs typeface="+mn-cs"/>
              </a:rPr>
              <a:t>ena valuta</a:t>
            </a:r>
            <a:r>
              <a:rPr lang="sl-SI" sz="1200" kern="1200" dirty="0">
                <a:solidFill>
                  <a:schemeClr val="tx1"/>
                </a:solidFill>
                <a:effectLst/>
                <a:latin typeface="+mn-lt"/>
                <a:ea typeface="+mn-ea"/>
                <a:cs typeface="+mn-cs"/>
              </a:rPr>
              <a:t> med državami, ki so prevzele evro.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1993 – vzpostavljen je bil </a:t>
            </a:r>
            <a:r>
              <a:rPr lang="sl-SI" sz="1200" b="1" kern="1200" dirty="0">
                <a:solidFill>
                  <a:schemeClr val="tx1"/>
                </a:solidFill>
                <a:effectLst/>
                <a:latin typeface="+mn-lt"/>
                <a:ea typeface="+mn-ea"/>
                <a:cs typeface="+mn-cs"/>
              </a:rPr>
              <a:t>enotni trg</a:t>
            </a:r>
            <a:r>
              <a:rPr lang="sl-SI" sz="1200" kern="1200" dirty="0">
                <a:solidFill>
                  <a:schemeClr val="tx1"/>
                </a:solidFill>
                <a:effectLst/>
                <a:latin typeface="+mn-lt"/>
                <a:ea typeface="+mn-ea"/>
                <a:cs typeface="+mn-cs"/>
              </a:rPr>
              <a:t>, da bi se zagotovil prosti pretok blaga, storitev, kapitala in oseb v EU. EU z odpravo tehničnih, pravnih in birokratskih ovir omogoča državljankam in državljanom ter podjetjem, da svobodno trgujejo in poslujejo po vsej EU. </a:t>
            </a:r>
            <a:br>
              <a:rPr lang="sl-SI" sz="1200" kern="1200" dirty="0">
                <a:solidFill>
                  <a:schemeClr val="tx1"/>
                </a:solidFill>
                <a:effectLst/>
                <a:latin typeface="+mn-lt"/>
                <a:ea typeface="+mn-ea"/>
                <a:cs typeface="+mn-cs"/>
              </a:rPr>
            </a:br>
            <a:r>
              <a:rPr lang="sl-SI" sz="1200" kern="1200" dirty="0">
                <a:solidFill>
                  <a:schemeClr val="tx1"/>
                </a:solidFill>
                <a:effectLst/>
                <a:latin typeface="+mn-lt"/>
                <a:ea typeface="+mn-ea"/>
                <a:cs typeface="+mn-cs"/>
              </a:rPr>
              <a:t>Poleg 27 držav EU so del evropskega enotnega trga še </a:t>
            </a:r>
            <a:r>
              <a:rPr lang="sl-SI" sz="1200" b="1" kern="1200" dirty="0">
                <a:solidFill>
                  <a:schemeClr val="tx1"/>
                </a:solidFill>
                <a:effectLst/>
                <a:latin typeface="+mn-lt"/>
                <a:ea typeface="+mn-ea"/>
                <a:cs typeface="+mn-cs"/>
              </a:rPr>
              <a:t>Islandija</a:t>
            </a:r>
            <a:r>
              <a:rPr lang="sl-SI" sz="1200" kern="1200" dirty="0">
                <a:solidFill>
                  <a:schemeClr val="tx1"/>
                </a:solidFill>
                <a:effectLst/>
                <a:latin typeface="+mn-lt"/>
                <a:ea typeface="+mn-ea"/>
                <a:cs typeface="+mn-cs"/>
              </a:rPr>
              <a:t>, </a:t>
            </a:r>
            <a:r>
              <a:rPr lang="sl-SI" sz="1200" b="1" kern="1200" dirty="0">
                <a:solidFill>
                  <a:schemeClr val="tx1"/>
                </a:solidFill>
                <a:effectLst/>
                <a:latin typeface="+mn-lt"/>
                <a:ea typeface="+mn-ea"/>
                <a:cs typeface="+mn-cs"/>
              </a:rPr>
              <a:t>Lihtenštajn</a:t>
            </a:r>
            <a:r>
              <a:rPr lang="sl-SI" sz="1200" kern="1200" dirty="0">
                <a:solidFill>
                  <a:schemeClr val="tx1"/>
                </a:solidFill>
                <a:effectLst/>
                <a:latin typeface="+mn-lt"/>
                <a:ea typeface="+mn-ea"/>
                <a:cs typeface="+mn-cs"/>
              </a:rPr>
              <a:t>, </a:t>
            </a:r>
            <a:r>
              <a:rPr lang="sl-SI" sz="1200" b="1" kern="1200" dirty="0">
                <a:solidFill>
                  <a:schemeClr val="tx1"/>
                </a:solidFill>
                <a:effectLst/>
                <a:latin typeface="+mn-lt"/>
                <a:ea typeface="+mn-ea"/>
                <a:cs typeface="+mn-cs"/>
              </a:rPr>
              <a:t>Norveška</a:t>
            </a:r>
            <a:r>
              <a:rPr lang="sl-SI" sz="1200" kern="1200" dirty="0">
                <a:solidFill>
                  <a:schemeClr val="tx1"/>
                </a:solidFill>
                <a:effectLst/>
                <a:latin typeface="+mn-lt"/>
                <a:ea typeface="+mn-ea"/>
                <a:cs typeface="+mn-cs"/>
              </a:rPr>
              <a:t> in </a:t>
            </a:r>
            <a:r>
              <a:rPr lang="sl-SI" sz="1200" b="1" kern="1200" dirty="0">
                <a:solidFill>
                  <a:schemeClr val="tx1"/>
                </a:solidFill>
                <a:effectLst/>
                <a:latin typeface="+mn-lt"/>
                <a:ea typeface="+mn-ea"/>
                <a:cs typeface="+mn-cs"/>
              </a:rPr>
              <a:t>Švica</a:t>
            </a:r>
            <a:r>
              <a:rPr lang="sl-SI"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1995 – s </a:t>
            </a:r>
            <a:r>
              <a:rPr lang="sl-SI" sz="1200" b="1" kern="1200" dirty="0">
                <a:solidFill>
                  <a:schemeClr val="tx1"/>
                </a:solidFill>
                <a:effectLst/>
                <a:latin typeface="+mn-lt"/>
                <a:ea typeface="+mn-ea"/>
                <a:cs typeface="+mn-cs"/>
              </a:rPr>
              <a:t>Schengenskim sporazumom</a:t>
            </a:r>
            <a:r>
              <a:rPr lang="sl-SI" sz="1200" kern="1200" dirty="0">
                <a:solidFill>
                  <a:schemeClr val="tx1"/>
                </a:solidFill>
                <a:effectLst/>
                <a:latin typeface="+mn-lt"/>
                <a:ea typeface="+mn-ea"/>
                <a:cs typeface="+mn-cs"/>
              </a:rPr>
              <a:t> so bile ukinjene vse mejne kontrole med sedmimi državami podpisnicami.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b="0" kern="1200" dirty="0">
                <a:solidFill>
                  <a:schemeClr val="tx1"/>
                </a:solidFill>
                <a:effectLst/>
                <a:latin typeface="+mn-lt"/>
                <a:ea typeface="+mn-ea"/>
                <a:cs typeface="+mn-cs"/>
              </a:rPr>
              <a:t>2002</a:t>
            </a:r>
            <a:r>
              <a:rPr lang="sl-SI" sz="1200" b="1" kern="1200" dirty="0">
                <a:solidFill>
                  <a:schemeClr val="tx1"/>
                </a:solidFill>
                <a:effectLst/>
                <a:latin typeface="+mn-lt"/>
                <a:ea typeface="+mn-ea"/>
                <a:cs typeface="+mn-cs"/>
              </a:rPr>
              <a:t> </a:t>
            </a:r>
            <a:r>
              <a:rPr lang="sl-SI" sz="1200" kern="1200" dirty="0">
                <a:solidFill>
                  <a:schemeClr val="tx1"/>
                </a:solidFill>
                <a:effectLst/>
                <a:latin typeface="+mn-lt"/>
                <a:ea typeface="+mn-ea"/>
                <a:cs typeface="+mn-cs"/>
              </a:rPr>
              <a:t>– </a:t>
            </a:r>
            <a:r>
              <a:rPr lang="sl-SI" sz="1200" b="1" kern="1200" dirty="0">
                <a:solidFill>
                  <a:schemeClr val="tx1"/>
                </a:solidFill>
                <a:effectLst/>
                <a:latin typeface="+mn-lt"/>
                <a:ea typeface="+mn-ea"/>
                <a:cs typeface="+mn-cs"/>
              </a:rPr>
              <a:t>evro</a:t>
            </a:r>
            <a:r>
              <a:rPr lang="sl-SI" sz="1200" kern="1200" dirty="0">
                <a:solidFill>
                  <a:schemeClr val="tx1"/>
                </a:solidFill>
                <a:effectLst/>
                <a:latin typeface="+mn-lt"/>
                <a:ea typeface="+mn-ea"/>
                <a:cs typeface="+mn-cs"/>
              </a:rPr>
              <a:t> postane </a:t>
            </a:r>
            <a:r>
              <a:rPr lang="sl-SI" sz="1200" b="1" kern="1200" dirty="0">
                <a:solidFill>
                  <a:schemeClr val="tx1"/>
                </a:solidFill>
                <a:effectLst/>
                <a:latin typeface="+mn-lt"/>
                <a:ea typeface="+mn-ea"/>
                <a:cs typeface="+mn-cs"/>
              </a:rPr>
              <a:t>zakonita</a:t>
            </a:r>
            <a:r>
              <a:rPr lang="sl-SI" sz="1200" kern="1200" dirty="0">
                <a:solidFill>
                  <a:schemeClr val="tx1"/>
                </a:solidFill>
                <a:effectLst/>
                <a:latin typeface="+mn-lt"/>
                <a:ea typeface="+mn-ea"/>
                <a:cs typeface="+mn-cs"/>
              </a:rPr>
              <a:t> valuta v 12 državah EU.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2004 – </a:t>
            </a:r>
            <a:r>
              <a:rPr lang="sl-SI" sz="1200" b="1" kern="1200" dirty="0">
                <a:solidFill>
                  <a:schemeClr val="tx1"/>
                </a:solidFill>
                <a:effectLst/>
                <a:latin typeface="+mn-lt"/>
                <a:ea typeface="+mn-ea"/>
                <a:cs typeface="+mn-cs"/>
              </a:rPr>
              <a:t>največja širitev Evropske unije</a:t>
            </a:r>
            <a:r>
              <a:rPr lang="sl-SI" sz="1200" kern="1200" dirty="0">
                <a:solidFill>
                  <a:schemeClr val="tx1"/>
                </a:solidFill>
                <a:effectLst/>
                <a:latin typeface="+mn-lt"/>
                <a:ea typeface="+mn-ea"/>
                <a:cs typeface="+mn-cs"/>
              </a:rPr>
              <a:t> z vidika ozemlja, števila držav in prebivalstva. EU se je pridružilo deset novih držav: Ciper, Češka, Estonija, Latvija, Litva, Madžarska, Malta, Poljska, Slovaška in Slovenija. Ta širitev je pomenila ponovno združitev Evrope, ki je bila pol stoletja razdeljena zaradi železne zavese in hladne vojne.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2007 – z Lizbonsko pogodbo je bila uvedena nova struktura, ki EU zagotavlja močnejšo vlogo v svetu, glasovom državljank in državljanov ter nacionalnih vlad pa daje večjo težo.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2020 – </a:t>
            </a:r>
            <a:r>
              <a:rPr lang="sl-SI" sz="1200" kern="1200" dirty="0" err="1">
                <a:solidFill>
                  <a:schemeClr val="tx1"/>
                </a:solidFill>
                <a:effectLst/>
                <a:latin typeface="+mn-lt"/>
                <a:ea typeface="+mn-ea"/>
                <a:cs typeface="+mn-cs"/>
              </a:rPr>
              <a:t>NextGenerationEU</a:t>
            </a:r>
            <a:r>
              <a:rPr lang="sl-SI" sz="1200" kern="1200" dirty="0">
                <a:solidFill>
                  <a:schemeClr val="tx1"/>
                </a:solidFill>
                <a:effectLst/>
                <a:latin typeface="+mn-lt"/>
                <a:ea typeface="+mn-ea"/>
                <a:cs typeface="+mn-cs"/>
              </a:rPr>
              <a:t> je sveženj za gospodarsko okrevanje v podporo državam EU, ki jih je prizadela pandemija COVID-19. Namen instrumenta </a:t>
            </a:r>
            <a:r>
              <a:rPr lang="sl-SI" sz="1200" kern="1200" dirty="0" err="1">
                <a:solidFill>
                  <a:schemeClr val="tx1"/>
                </a:solidFill>
                <a:effectLst/>
                <a:latin typeface="+mn-lt"/>
                <a:ea typeface="+mn-ea"/>
                <a:cs typeface="+mn-cs"/>
              </a:rPr>
              <a:t>NextGenerationEU</a:t>
            </a:r>
            <a:r>
              <a:rPr lang="sl-SI" sz="1200" kern="1200" dirty="0">
                <a:solidFill>
                  <a:schemeClr val="tx1"/>
                </a:solidFill>
                <a:effectLst/>
                <a:latin typeface="+mn-lt"/>
                <a:ea typeface="+mn-ea"/>
                <a:cs typeface="+mn-cs"/>
              </a:rPr>
              <a:t> je okrepiti Evropo, preoblikovati gospodarstva in družbe EU ter oblikovati Evropo po meri vseh ljudi.</a:t>
            </a:r>
            <a:endParaRPr lang="en-US"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16</a:t>
            </a:fld>
            <a:endParaRPr lang="fr-FR"/>
          </a:p>
        </p:txBody>
      </p:sp>
    </p:spTree>
    <p:extLst>
      <p:ext uri="{BB962C8B-B14F-4D97-AF65-F5344CB8AC3E}">
        <p14:creationId xmlns:p14="http://schemas.microsoft.com/office/powerpoint/2010/main" val="3399546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kern="1200" dirty="0">
                <a:solidFill>
                  <a:schemeClr val="tx1"/>
                </a:solidFill>
                <a:effectLst/>
                <a:latin typeface="+mn-lt"/>
                <a:ea typeface="+mn-ea"/>
                <a:cs typeface="+mn-cs"/>
              </a:rPr>
              <a:t>Z leti se je evropskemu projektu pridružilo vse več držav.</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3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b="1" kern="1200" dirty="0">
                <a:solidFill>
                  <a:schemeClr val="tx1"/>
                </a:solidFill>
                <a:effectLst/>
                <a:latin typeface="+mn-lt"/>
                <a:ea typeface="+mn-ea"/>
                <a:cs typeface="+mn-cs"/>
              </a:rPr>
              <a:t>Schengensko območje</a:t>
            </a:r>
            <a:r>
              <a:rPr lang="sl-SI" sz="1200" kern="1200" dirty="0">
                <a:solidFill>
                  <a:schemeClr val="tx1"/>
                </a:solidFill>
                <a:effectLst/>
                <a:latin typeface="+mn-lt"/>
                <a:ea typeface="+mn-ea"/>
                <a:cs typeface="+mn-cs"/>
              </a:rPr>
              <a:t> je bilo vzpostavljeno leta 1995, da bi države EU odpravile kontrole na svojih mejah.</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l-SI" sz="1200" kern="1200" dirty="0">
                <a:solidFill>
                  <a:schemeClr val="tx1"/>
                </a:solidFill>
                <a:effectLst/>
                <a:latin typeface="+mn-lt"/>
                <a:ea typeface="+mn-ea"/>
                <a:cs typeface="+mn-cs"/>
              </a:rPr>
              <a:t>Državljani in državljanke EU se lahko prosto gibljejo znotraj tega območja. Schengensko območje združuje 2</a:t>
            </a:r>
            <a:r>
              <a:rPr lang="fr-BE" sz="1200" kern="1200" dirty="0">
                <a:solidFill>
                  <a:schemeClr val="tx1"/>
                </a:solidFill>
                <a:effectLst/>
                <a:latin typeface="+mn-lt"/>
                <a:ea typeface="+mn-ea"/>
                <a:cs typeface="+mn-cs"/>
              </a:rPr>
              <a:t>3</a:t>
            </a:r>
            <a:r>
              <a:rPr lang="sl-SI" sz="1200" kern="1200" dirty="0">
                <a:solidFill>
                  <a:schemeClr val="tx1"/>
                </a:solidFill>
                <a:effectLst/>
                <a:latin typeface="+mn-lt"/>
                <a:ea typeface="+mn-ea"/>
                <a:cs typeface="+mn-cs"/>
              </a:rPr>
              <a:t> držav EU (Avstrija, Belgija, Češka, Danska, Estonija, Finska, Francija,</a:t>
            </a:r>
            <a:r>
              <a:rPr lang="fr-BE" sz="1200" b="1" dirty="0">
                <a:solidFill>
                  <a:prstClr val="black"/>
                </a:solidFill>
              </a:rPr>
              <a:t> </a:t>
            </a:r>
            <a:r>
              <a:rPr lang="fr-BE" sz="1200" b="0" err="1">
                <a:solidFill>
                  <a:prstClr val="black"/>
                </a:solidFill>
              </a:rPr>
              <a:t>Hrvaška</a:t>
            </a:r>
            <a:r>
              <a:rPr lang="fr-BE" sz="1200" b="0" dirty="0">
                <a:solidFill>
                  <a:prstClr val="black"/>
                </a:solidFill>
              </a:rPr>
              <a:t>,</a:t>
            </a:r>
            <a:r>
              <a:rPr lang="sl-SI" sz="1200" kern="1200" dirty="0">
                <a:solidFill>
                  <a:schemeClr val="tx1"/>
                </a:solidFill>
                <a:effectLst/>
                <a:latin typeface="+mn-lt"/>
                <a:ea typeface="+mn-ea"/>
                <a:cs typeface="+mn-cs"/>
              </a:rPr>
              <a:t> Nemčija, Grčija, Madžarska, Italija, Latvija, Litva, Luksemburg, Malta, Nizozemska, Poljska, Portugalska, Slovaška, Slovenija, Španija, Švedska</a:t>
            </a:r>
            <a:r>
              <a:rPr lang="sl-SI" dirty="0"/>
              <a:t>)*</a:t>
            </a:r>
            <a:r>
              <a:rPr lang="sl-SI" sz="1200" kern="1200" dirty="0">
                <a:solidFill>
                  <a:schemeClr val="tx1"/>
                </a:solidFill>
                <a:effectLst/>
                <a:latin typeface="+mn-lt"/>
                <a:ea typeface="+mn-ea"/>
                <a:cs typeface="+mn-cs"/>
              </a:rPr>
              <a:t> in štiri države, ki niso članice EU (Islandija, Lihtenštajn, Norveška in Švica).</a:t>
            </a:r>
          </a:p>
          <a:p>
            <a:pPr>
              <a:defRPr/>
            </a:pPr>
            <a:endParaRPr lang="sl-SI" dirty="0">
              <a:ea typeface="Calibri"/>
              <a:cs typeface="Calibri"/>
            </a:endParaRPr>
          </a:p>
          <a:p>
            <a:pPr>
              <a:defRPr/>
            </a:pPr>
            <a:r>
              <a:rPr lang="sl-SI" dirty="0">
                <a:ea typeface="Calibri"/>
                <a:cs typeface="Calibri"/>
              </a:rPr>
              <a:t>*</a:t>
            </a:r>
            <a:r>
              <a:rPr lang="sl-SI" dirty="0"/>
              <a:t>Bolgarija in Romunija sta v postopku pridružitve in bosta predvidoma do konca leta 2024 postali polnopravni članici.</a:t>
            </a:r>
          </a:p>
          <a:p>
            <a:pPr>
              <a:defRPr/>
            </a:pPr>
            <a:endParaRPr lang="sl-SI" dirty="0">
              <a:ea typeface="Calibri"/>
              <a:cs typeface="Calibri"/>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18</a:t>
            </a:fld>
            <a:endParaRPr lang="fr-FR"/>
          </a:p>
        </p:txBody>
      </p:sp>
    </p:spTree>
    <p:extLst>
      <p:ext uri="{BB962C8B-B14F-4D97-AF65-F5344CB8AC3E}">
        <p14:creationId xmlns:p14="http://schemas.microsoft.com/office/powerpoint/2010/main" val="2804982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kern="1200" dirty="0">
                <a:solidFill>
                  <a:schemeClr val="tx1"/>
                </a:solidFill>
                <a:effectLst/>
                <a:latin typeface="+mn-lt"/>
                <a:ea typeface="+mn-ea"/>
                <a:cs typeface="+mn-cs"/>
              </a:rPr>
              <a:t>Evro je nadomestil nekdanje nacionalne valute in ga trenutno uporablja </a:t>
            </a:r>
            <a:r>
              <a:rPr lang="fr-BE" sz="1200" b="1" kern="1200" dirty="0">
                <a:solidFill>
                  <a:schemeClr val="tx1"/>
                </a:solidFill>
                <a:effectLst/>
                <a:latin typeface="+mn-lt"/>
                <a:ea typeface="+mn-ea"/>
                <a:cs typeface="+mn-cs"/>
              </a:rPr>
              <a:t>20</a:t>
            </a:r>
            <a:r>
              <a:rPr lang="sl-SI" sz="1200" b="1" kern="1200" dirty="0">
                <a:solidFill>
                  <a:schemeClr val="tx1"/>
                </a:solidFill>
                <a:effectLst/>
                <a:latin typeface="+mn-lt"/>
                <a:ea typeface="+mn-ea"/>
                <a:cs typeface="+mn-cs"/>
              </a:rPr>
              <a:t> držav</a:t>
            </a:r>
            <a:r>
              <a:rPr lang="sl-SI" sz="1200" kern="1200" dirty="0">
                <a:solidFill>
                  <a:schemeClr val="tx1"/>
                </a:solidFill>
                <a:effectLst/>
                <a:latin typeface="+mn-lt"/>
                <a:ea typeface="+mn-ea"/>
                <a:cs typeface="+mn-cs"/>
              </a:rPr>
              <a:t> izmed 27 držav EU: Avstrija, Belgija, Ciper, Estonija, Finska, Francija, Grčija,</a:t>
            </a:r>
            <a:r>
              <a:rPr lang="fr-BE" sz="1200" b="0" dirty="0">
                <a:solidFill>
                  <a:prstClr val="black"/>
                </a:solidFill>
              </a:rPr>
              <a:t> </a:t>
            </a:r>
            <a:r>
              <a:rPr lang="fr-BE" sz="1200" b="0" dirty="0" err="1">
                <a:solidFill>
                  <a:prstClr val="black"/>
                </a:solidFill>
              </a:rPr>
              <a:t>Hrvaška</a:t>
            </a:r>
            <a:r>
              <a:rPr lang="fr-BE" sz="1200" b="0">
                <a:solidFill>
                  <a:prstClr val="black"/>
                </a:solidFill>
              </a:rPr>
              <a:t>,</a:t>
            </a:r>
            <a:r>
              <a:rPr lang="sl-SI" sz="1200" kern="1200">
                <a:solidFill>
                  <a:schemeClr val="tx1"/>
                </a:solidFill>
                <a:effectLst/>
                <a:latin typeface="+mn-lt"/>
                <a:ea typeface="+mn-ea"/>
                <a:cs typeface="+mn-cs"/>
              </a:rPr>
              <a:t> </a:t>
            </a:r>
            <a:r>
              <a:rPr lang="sl-SI" sz="1200" kern="1200" dirty="0">
                <a:solidFill>
                  <a:schemeClr val="tx1"/>
                </a:solidFill>
                <a:effectLst/>
                <a:latin typeface="+mn-lt"/>
                <a:ea typeface="+mn-ea"/>
                <a:cs typeface="+mn-cs"/>
              </a:rPr>
              <a:t>Irska, Italija, Latvija, Litva, Luksemburg, Malta, Nemčija, Nizozemska, Portugalska, Slovaška, Slovenija, Španija.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19</a:t>
            </a:fld>
            <a:endParaRPr lang="fr-FR"/>
          </a:p>
        </p:txBody>
      </p:sp>
    </p:spTree>
    <p:extLst>
      <p:ext uri="{BB962C8B-B14F-4D97-AF65-F5344CB8AC3E}">
        <p14:creationId xmlns:p14="http://schemas.microsoft.com/office/powerpoint/2010/main" val="3838819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2</a:t>
            </a:fld>
            <a:endParaRPr lang="fr-FR"/>
          </a:p>
        </p:txBody>
      </p:sp>
    </p:spTree>
    <p:extLst>
      <p:ext uri="{BB962C8B-B14F-4D97-AF65-F5344CB8AC3E}">
        <p14:creationId xmlns:p14="http://schemas.microsoft.com/office/powerpoint/2010/main" val="2961374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Namen </a:t>
            </a:r>
            <a:r>
              <a:rPr lang="sl-SI" sz="1200" b="1" kern="1200" dirty="0">
                <a:solidFill>
                  <a:schemeClr val="tx1"/>
                </a:solidFill>
                <a:effectLst/>
                <a:latin typeface="+mn-lt"/>
                <a:ea typeface="+mn-ea"/>
                <a:cs typeface="+mn-cs"/>
              </a:rPr>
              <a:t>programa jamstva za mlade</a:t>
            </a:r>
            <a:r>
              <a:rPr lang="sl-SI" sz="1200" kern="1200" dirty="0">
                <a:solidFill>
                  <a:schemeClr val="tx1"/>
                </a:solidFill>
                <a:effectLst/>
                <a:latin typeface="+mn-lt"/>
                <a:ea typeface="+mn-ea"/>
                <a:cs typeface="+mn-cs"/>
              </a:rPr>
              <a:t> je mladim pomagati pri nadaljnjem izobraževanju ali povečati njihove možnosti za zaposlitev, tako da se jim omogoči usposabljanje v znanju in spretnostih, ki jih delodajalci potrebujejo.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b="1" kern="1200" dirty="0">
                <a:solidFill>
                  <a:schemeClr val="tx1"/>
                </a:solidFill>
                <a:effectLst/>
                <a:latin typeface="+mn-lt"/>
                <a:ea typeface="+mn-ea"/>
                <a:cs typeface="+mn-cs"/>
              </a:rPr>
              <a:t>Spletišče s prostimi delovnimi mesti EURES</a:t>
            </a:r>
            <a:r>
              <a:rPr lang="sl-SI" sz="1200" kern="1200" dirty="0">
                <a:solidFill>
                  <a:schemeClr val="tx1"/>
                </a:solidFill>
                <a:effectLst/>
                <a:latin typeface="+mn-lt"/>
                <a:ea typeface="+mn-ea"/>
                <a:cs typeface="+mn-cs"/>
              </a:rPr>
              <a:t> mladim pomaga pri iskanju zaposlitve, pripravništva ali vajeništva v drugi državi EU. Delodajalci ga uporabljajo za iskanje kandidatk in kandidatov v drugih državah EU.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b="1" kern="1200" dirty="0">
                <a:solidFill>
                  <a:schemeClr val="tx1"/>
                </a:solidFill>
                <a:effectLst/>
                <a:latin typeface="+mn-lt"/>
                <a:ea typeface="+mn-ea"/>
                <a:cs typeface="+mn-cs"/>
              </a:rPr>
              <a:t>Program </a:t>
            </a:r>
            <a:r>
              <a:rPr lang="sl-SI" sz="1200" b="1" kern="1200" dirty="0" err="1">
                <a:solidFill>
                  <a:schemeClr val="tx1"/>
                </a:solidFill>
                <a:effectLst/>
                <a:latin typeface="+mn-lt"/>
                <a:ea typeface="+mn-ea"/>
                <a:cs typeface="+mn-cs"/>
              </a:rPr>
              <a:t>Erasmus</a:t>
            </a:r>
            <a:r>
              <a:rPr lang="sl-SI" sz="1200" b="1" kern="1200" dirty="0">
                <a:solidFill>
                  <a:schemeClr val="tx1"/>
                </a:solidFill>
                <a:effectLst/>
                <a:latin typeface="+mn-lt"/>
                <a:ea typeface="+mn-ea"/>
                <a:cs typeface="+mn-cs"/>
              </a:rPr>
              <a:t>+</a:t>
            </a:r>
            <a:r>
              <a:rPr lang="sl-SI" sz="1200" kern="1200" dirty="0">
                <a:solidFill>
                  <a:schemeClr val="tx1"/>
                </a:solidFill>
                <a:effectLst/>
                <a:latin typeface="+mn-lt"/>
                <a:ea typeface="+mn-ea"/>
                <a:cs typeface="+mn-cs"/>
              </a:rPr>
              <a:t> je namenjen mladim in odraslim iz držav EU in tretjih držav ter omogoča študij, usposabljanje ali udeležbo v mladinskih izmenjavah v eni od 33 držav po Evropi in drugje.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Program </a:t>
            </a:r>
            <a:r>
              <a:rPr lang="sl-SI" sz="1200" b="1" kern="1200" dirty="0">
                <a:solidFill>
                  <a:schemeClr val="tx1"/>
                </a:solidFill>
                <a:effectLst/>
                <a:latin typeface="+mn-lt"/>
                <a:ea typeface="+mn-ea"/>
                <a:cs typeface="+mn-cs"/>
              </a:rPr>
              <a:t>Evropska solidarnostna enota</a:t>
            </a:r>
            <a:r>
              <a:rPr lang="sl-SI" sz="1200" kern="1200" dirty="0">
                <a:solidFill>
                  <a:schemeClr val="tx1"/>
                </a:solidFill>
                <a:effectLst/>
                <a:latin typeface="+mn-lt"/>
                <a:ea typeface="+mn-ea"/>
                <a:cs typeface="+mn-cs"/>
              </a:rPr>
              <a:t> mladim odraslim ponuja priložnosti za prostovoljstvo v tujini (ali doma) na področju, ki je zanje pomembno. S tako pozitivno izkušnjo mladi bogatijo svoje spretnosti in kompetence.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Več informacij najdeš tukaj: </a:t>
            </a:r>
            <a:r>
              <a:rPr lang="sl-SI" sz="1200" u="sng" kern="1200" dirty="0">
                <a:solidFill>
                  <a:schemeClr val="tx1"/>
                </a:solidFill>
                <a:effectLst/>
                <a:latin typeface="+mn-lt"/>
                <a:ea typeface="+mn-ea"/>
                <a:cs typeface="+mn-cs"/>
                <a:hlinkClick r:id="rId3"/>
              </a:rPr>
              <a:t>Delo in študij (europa.eu)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22</a:t>
            </a:fld>
            <a:endParaRPr lang="fr-FR"/>
          </a:p>
        </p:txBody>
      </p:sp>
    </p:spTree>
    <p:extLst>
      <p:ext uri="{BB962C8B-B14F-4D97-AF65-F5344CB8AC3E}">
        <p14:creationId xmlns:p14="http://schemas.microsoft.com/office/powerpoint/2010/main" val="2776130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sl-SI" sz="1200" b="1" kern="1200" dirty="0" err="1">
                <a:solidFill>
                  <a:schemeClr val="tx1"/>
                </a:solidFill>
                <a:effectLst/>
                <a:latin typeface="+mn-lt"/>
                <a:ea typeface="+mn-ea"/>
                <a:cs typeface="+mn-cs"/>
              </a:rPr>
              <a:t>DiscoverEU</a:t>
            </a:r>
            <a:r>
              <a:rPr lang="sl-SI" sz="1200" kern="1200" dirty="0">
                <a:solidFill>
                  <a:schemeClr val="tx1"/>
                </a:solidFill>
                <a:effectLst/>
                <a:latin typeface="+mn-lt"/>
                <a:ea typeface="+mn-ea"/>
                <a:cs typeface="+mn-cs"/>
              </a:rPr>
              <a:t> je pobuda Evropske unije, ki 18-letnicam in 18-letnikom daje priložnost, da s potovanjem odkrivajo Evropo.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V tujini lahko </a:t>
            </a:r>
            <a:r>
              <a:rPr lang="sl-SI" sz="1200" b="1" kern="1200" dirty="0">
                <a:solidFill>
                  <a:schemeClr val="tx1"/>
                </a:solidFill>
                <a:effectLst/>
                <a:latin typeface="+mn-lt"/>
                <a:ea typeface="+mn-ea"/>
                <a:cs typeface="+mn-cs"/>
              </a:rPr>
              <a:t>svoj mobilni telefon uporabljaš tako kot doma</a:t>
            </a:r>
            <a:r>
              <a:rPr lang="sl-SI" sz="1200" kern="1200" dirty="0">
                <a:solidFill>
                  <a:schemeClr val="tx1"/>
                </a:solidFill>
                <a:effectLst/>
                <a:latin typeface="+mn-lt"/>
                <a:ea typeface="+mn-ea"/>
                <a:cs typeface="+mn-cs"/>
              </a:rPr>
              <a:t> brez kakršnega koli doplačila.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Če je tvoj let, avtobus, vlak ali ladja odpovedana, ti bodo stroški povrnjeni, ker te varuje celoten sklop </a:t>
            </a:r>
            <a:r>
              <a:rPr lang="sl-SI" sz="1200" b="1" kern="1200" dirty="0">
                <a:solidFill>
                  <a:schemeClr val="tx1"/>
                </a:solidFill>
                <a:effectLst/>
                <a:latin typeface="+mn-lt"/>
                <a:ea typeface="+mn-ea"/>
                <a:cs typeface="+mn-cs"/>
              </a:rPr>
              <a:t>pravic potnikov</a:t>
            </a:r>
            <a:r>
              <a:rPr lang="sl-SI"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V nujnih primerih ti </a:t>
            </a:r>
            <a:r>
              <a:rPr lang="sl-SI" sz="1200" b="1" kern="1200" dirty="0">
                <a:solidFill>
                  <a:schemeClr val="tx1"/>
                </a:solidFill>
                <a:effectLst/>
                <a:latin typeface="+mn-lt"/>
                <a:ea typeface="+mn-ea"/>
                <a:cs typeface="+mn-cs"/>
              </a:rPr>
              <a:t>evropska kartica zdravstvenega zavarovanja</a:t>
            </a:r>
            <a:r>
              <a:rPr lang="sl-SI" sz="1200" kern="1200" dirty="0">
                <a:solidFill>
                  <a:schemeClr val="tx1"/>
                </a:solidFill>
                <a:effectLst/>
                <a:latin typeface="+mn-lt"/>
                <a:ea typeface="+mn-ea"/>
                <a:cs typeface="+mn-cs"/>
              </a:rPr>
              <a:t> zagotavlja dostop do zdravstvenih storitev v kateri koli državi EU.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Tudi med potovanjem lahko gledaš svoje najljubše serije, saj lahko do </a:t>
            </a:r>
            <a:r>
              <a:rPr lang="sl-SI" sz="1200" b="1" kern="1200" dirty="0">
                <a:solidFill>
                  <a:schemeClr val="tx1"/>
                </a:solidFill>
                <a:effectLst/>
                <a:latin typeface="+mn-lt"/>
                <a:ea typeface="+mn-ea"/>
                <a:cs typeface="+mn-cs"/>
              </a:rPr>
              <a:t>naročniških digitalnih vsebin dostopaš po vsej EU</a:t>
            </a:r>
            <a:r>
              <a:rPr lang="sl-SI"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23</a:t>
            </a:fld>
            <a:endParaRPr lang="fr-FR"/>
          </a:p>
        </p:txBody>
      </p:sp>
    </p:spTree>
    <p:extLst>
      <p:ext uri="{BB962C8B-B14F-4D97-AF65-F5344CB8AC3E}">
        <p14:creationId xmlns:p14="http://schemas.microsoft.com/office/powerpoint/2010/main" val="2676779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sl-SI" sz="1200" b="1" kern="1200" dirty="0">
                <a:solidFill>
                  <a:schemeClr val="tx1"/>
                </a:solidFill>
                <a:effectLst/>
                <a:latin typeface="+mn-lt"/>
                <a:ea typeface="+mn-ea"/>
                <a:cs typeface="+mn-cs"/>
              </a:rPr>
              <a:t>Udeležba: </a:t>
            </a:r>
            <a:r>
              <a:rPr lang="sl-SI" sz="1200" kern="1200" dirty="0">
                <a:solidFill>
                  <a:schemeClr val="tx1"/>
                </a:solidFill>
                <a:effectLst/>
                <a:latin typeface="+mn-lt"/>
                <a:ea typeface="+mn-ea"/>
                <a:cs typeface="+mn-cs"/>
              </a:rPr>
              <a:t>k oblikovanju Evrope lahko prispevaš na različne načine, na primer tako da: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sl-SI" sz="1200" kern="1200" dirty="0">
                <a:solidFill>
                  <a:schemeClr val="tx1"/>
                </a:solidFill>
                <a:effectLst/>
                <a:latin typeface="+mn-lt"/>
                <a:ea typeface="+mn-ea"/>
                <a:cs typeface="+mn-cs"/>
              </a:rPr>
              <a:t>se </a:t>
            </a:r>
            <a:r>
              <a:rPr lang="sl-SI" sz="1800" dirty="0">
                <a:effectLst/>
                <a:latin typeface="Calibri" panose="020F0502020204030204" pitchFamily="34" charset="0"/>
                <a:ea typeface="Calibri" panose="020F0502020204030204" pitchFamily="34" charset="0"/>
                <a:cs typeface="Times New Roman" panose="02020603050405020304" pitchFamily="18" charset="0"/>
              </a:rPr>
              <a:t> udeležiš volitev v Evropski parlament: starost za pridobitev volilne pravice je v večini držav EU 18 let, v Grčiji 17 let, v Avstriji in na Malti pa 16 let. Belgija in Nemčija sta starost za pridobitev volilne pravice na evropskih volitvah pred kratkim znižali na 16 let;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buFont typeface="Wingdings" panose="05000000000000000000" pitchFamily="2" charset="2"/>
              <a:buChar char="Ø"/>
            </a:pPr>
            <a:r>
              <a:rPr lang="sl-SI" sz="1200" kern="1200" dirty="0">
                <a:solidFill>
                  <a:schemeClr val="tx1"/>
                </a:solidFill>
                <a:effectLst/>
                <a:latin typeface="+mn-lt"/>
                <a:ea typeface="+mn-ea"/>
                <a:cs typeface="+mn-cs"/>
              </a:rPr>
              <a:t>začneš ali podpreš </a:t>
            </a:r>
            <a:r>
              <a:rPr lang="sl-SI" sz="1200" b="1" kern="1200" dirty="0">
                <a:solidFill>
                  <a:schemeClr val="tx1"/>
                </a:solidFill>
                <a:effectLst/>
                <a:latin typeface="+mn-lt"/>
                <a:ea typeface="+mn-ea"/>
                <a:cs typeface="+mn-cs"/>
              </a:rPr>
              <a:t>evropsko državljansko pobudo</a:t>
            </a:r>
            <a:r>
              <a:rPr lang="sl-SI" sz="1200" kern="1200" dirty="0">
                <a:solidFill>
                  <a:schemeClr val="tx1"/>
                </a:solidFill>
                <a:effectLst/>
                <a:latin typeface="+mn-lt"/>
                <a:ea typeface="+mn-ea"/>
                <a:cs typeface="+mn-cs"/>
              </a:rPr>
              <a:t>, s katero je mogoče EU pozvati, naj predlaga novo zakonodajo v zvezi z določeno temo, za katero je odgovorna;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sl-SI" sz="1200" kern="1200" dirty="0">
                <a:solidFill>
                  <a:schemeClr val="tx1"/>
                </a:solidFill>
                <a:effectLst/>
                <a:latin typeface="+mn-lt"/>
                <a:ea typeface="+mn-ea"/>
                <a:cs typeface="+mn-cs"/>
              </a:rPr>
              <a:t>se udeležiš</a:t>
            </a:r>
            <a:r>
              <a:rPr lang="sl-SI" sz="1200" b="1" kern="1200" dirty="0">
                <a:solidFill>
                  <a:schemeClr val="tx1"/>
                </a:solidFill>
                <a:effectLst/>
                <a:latin typeface="+mn-lt"/>
                <a:ea typeface="+mn-ea"/>
                <a:cs typeface="+mn-cs"/>
              </a:rPr>
              <a:t> dialogov z državljani</a:t>
            </a:r>
            <a:r>
              <a:rPr lang="sl-SI" sz="1200" kern="1200" dirty="0">
                <a:solidFill>
                  <a:schemeClr val="tx1"/>
                </a:solidFill>
                <a:effectLst/>
                <a:latin typeface="+mn-lt"/>
                <a:ea typeface="+mn-ea"/>
                <a:cs typeface="+mn-cs"/>
              </a:rPr>
              <a:t>, ki potekajo po vsej EU in na katerih lahko s predstavnicami in predstavniki EU razpravljaš o evropskih temah;</a:t>
            </a:r>
            <a:endParaRPr lang="en-US" sz="1200" kern="1200" dirty="0">
              <a:solidFill>
                <a:schemeClr val="tx1"/>
              </a:solidFill>
              <a:effectLst/>
              <a:latin typeface="+mn-lt"/>
              <a:ea typeface="+mn-ea"/>
              <a:cs typeface="+mn-cs"/>
            </a:endParaRPr>
          </a:p>
          <a:p>
            <a:pPr lvl="0"/>
            <a:endParaRPr lang="fr-BE"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b="1" kern="1200" dirty="0">
                <a:solidFill>
                  <a:schemeClr val="tx1"/>
                </a:solidFill>
                <a:effectLst/>
                <a:latin typeface="+mn-lt"/>
                <a:ea typeface="+mn-ea"/>
                <a:cs typeface="+mn-cs"/>
              </a:rPr>
              <a:t>Varstvo okolja: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sl-SI" sz="1200" kern="1200" dirty="0">
                <a:solidFill>
                  <a:schemeClr val="tx1"/>
                </a:solidFill>
                <a:effectLst/>
                <a:latin typeface="+mn-lt"/>
                <a:ea typeface="+mn-ea"/>
                <a:cs typeface="+mn-cs"/>
              </a:rPr>
              <a:t>Boj proti podnebnim spremembam je za EU ena od najpomembnejših prednostnih nalog. Vse države EU so se obvezale, da naj bi do leta 2030: znatno zmanjšale emisije toplogrednih plinov in porabo energije ter proizvedle več energije iz obnovljivih virov (kot so vetrna, sončna ali vodna energija).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sl-SI" sz="1200" b="1" kern="1200" dirty="0">
                <a:solidFill>
                  <a:schemeClr val="tx1"/>
                </a:solidFill>
                <a:effectLst/>
                <a:latin typeface="+mn-lt"/>
                <a:ea typeface="+mn-ea"/>
                <a:cs typeface="+mn-cs"/>
              </a:rPr>
              <a:t>Natura 2000</a:t>
            </a:r>
            <a:r>
              <a:rPr lang="sl-SI" sz="1200" kern="1200" dirty="0">
                <a:solidFill>
                  <a:schemeClr val="tx1"/>
                </a:solidFill>
                <a:effectLst/>
                <a:latin typeface="+mn-lt"/>
                <a:ea typeface="+mn-ea"/>
                <a:cs typeface="+mn-cs"/>
              </a:rPr>
              <a:t> je omrežje zavarovanih območij na svetu. Po vsej EU je v okviru omrežja zaščitenih okoli 2 000 živalskih in rastlinskih vrst ter 230 habitatnih tipov. Več informacij dobiš tukaj: </a:t>
            </a:r>
            <a:r>
              <a:rPr lang="sl-SI" sz="1200" u="sng" kern="1200" dirty="0">
                <a:solidFill>
                  <a:schemeClr val="tx1"/>
                </a:solidFill>
                <a:effectLst/>
                <a:latin typeface="+mn-lt"/>
                <a:ea typeface="+mn-ea"/>
                <a:cs typeface="+mn-cs"/>
                <a:hlinkClick r:id="rId3"/>
              </a:rPr>
              <a:t>https://europa.eu/!vC49dj</a:t>
            </a:r>
            <a:r>
              <a:rPr lang="sl-SI"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sl-SI" sz="1200" kern="1200" dirty="0">
                <a:solidFill>
                  <a:schemeClr val="tx1"/>
                </a:solidFill>
                <a:effectLst/>
                <a:latin typeface="+mn-lt"/>
                <a:ea typeface="+mn-ea"/>
                <a:cs typeface="+mn-cs"/>
              </a:rPr>
              <a:t>Program </a:t>
            </a:r>
            <a:r>
              <a:rPr lang="sl-SI" sz="1200" b="1" kern="1200" dirty="0">
                <a:solidFill>
                  <a:schemeClr val="tx1"/>
                </a:solidFill>
                <a:effectLst/>
                <a:latin typeface="+mn-lt"/>
                <a:ea typeface="+mn-ea"/>
                <a:cs typeface="+mn-cs"/>
              </a:rPr>
              <a:t>LIFE</a:t>
            </a:r>
            <a:r>
              <a:rPr lang="sl-SI" sz="1200" kern="1200" dirty="0">
                <a:solidFill>
                  <a:schemeClr val="tx1"/>
                </a:solidFill>
                <a:effectLst/>
                <a:latin typeface="+mn-lt"/>
                <a:ea typeface="+mn-ea"/>
                <a:cs typeface="+mn-cs"/>
              </a:rPr>
              <a:t> financira projekte, katerih namen je varstvo okolja in boj proti podnebnim spremembam. Tukaj najdeš projekte, ki se izvajajo v tvoji državi: </a:t>
            </a:r>
            <a:r>
              <a:rPr lang="sl-SI" sz="1200" u="sng" kern="1200" dirty="0">
                <a:solidFill>
                  <a:schemeClr val="tx1"/>
                </a:solidFill>
                <a:effectLst/>
                <a:latin typeface="+mn-lt"/>
                <a:ea typeface="+mn-ea"/>
                <a:cs typeface="+mn-cs"/>
                <a:hlinkClick r:id="rId4"/>
              </a:rPr>
              <a:t>https://cinea.ec.europa.eu/life/life-european-countries_sl</a:t>
            </a:r>
            <a:r>
              <a:rPr lang="sl-SI"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sl-SI"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b="1" kern="1200" dirty="0">
                <a:solidFill>
                  <a:schemeClr val="tx1"/>
                </a:solidFill>
                <a:effectLst/>
                <a:latin typeface="+mn-lt"/>
                <a:ea typeface="+mn-ea"/>
                <a:cs typeface="+mn-cs"/>
              </a:rPr>
              <a:t>Pravice potrošnikov in njihova varnost</a:t>
            </a:r>
            <a:r>
              <a:rPr lang="sl-SI" sz="1200" kern="1200" dirty="0">
                <a:solidFill>
                  <a:schemeClr val="tx1"/>
                </a:solidFill>
                <a:effectLst/>
                <a:latin typeface="+mn-lt"/>
                <a:ea typeface="+mn-ea"/>
                <a:cs typeface="+mn-cs"/>
              </a:rPr>
              <a:t>: Izdelki, kot so hrana, igrače in kozmetika, morajo ustrezati strogim </a:t>
            </a:r>
            <a:r>
              <a:rPr lang="sl-SI" sz="1200" b="1" kern="1200" dirty="0">
                <a:solidFill>
                  <a:schemeClr val="tx1"/>
                </a:solidFill>
                <a:effectLst/>
                <a:latin typeface="+mn-lt"/>
                <a:ea typeface="+mn-ea"/>
                <a:cs typeface="+mn-cs"/>
              </a:rPr>
              <a:t>varnostnim zahtevam</a:t>
            </a:r>
            <a:r>
              <a:rPr lang="sl-SI" sz="1200" kern="1200" dirty="0">
                <a:solidFill>
                  <a:schemeClr val="tx1"/>
                </a:solidFill>
                <a:effectLst/>
                <a:latin typeface="+mn-lt"/>
                <a:ea typeface="+mn-ea"/>
                <a:cs typeface="+mn-cs"/>
              </a:rPr>
              <a:t>, preden se lahko prodajajo v EU. Zakonodaja EU ti zagotavlja tudi </a:t>
            </a:r>
            <a:r>
              <a:rPr lang="sl-SI" sz="1200" b="1" kern="1200" dirty="0">
                <a:solidFill>
                  <a:schemeClr val="tx1"/>
                </a:solidFill>
                <a:effectLst/>
                <a:latin typeface="+mn-lt"/>
                <a:ea typeface="+mn-ea"/>
                <a:cs typeface="+mn-cs"/>
              </a:rPr>
              <a:t>najmanj dveletno garancijo</a:t>
            </a:r>
            <a:r>
              <a:rPr lang="sl-SI" sz="1200" kern="1200" dirty="0">
                <a:solidFill>
                  <a:schemeClr val="tx1"/>
                </a:solidFill>
                <a:effectLst/>
                <a:latin typeface="+mn-lt"/>
                <a:ea typeface="+mn-ea"/>
                <a:cs typeface="+mn-cs"/>
              </a:rPr>
              <a:t> ob nakupu potrošniškega blaga. Če si premisliš in ne želiš več kupljenega blaga, ti zakonodaja EU omogoča, da ga vrneš </a:t>
            </a:r>
            <a:r>
              <a:rPr lang="sl-SI" sz="1200" b="1" kern="1200" dirty="0">
                <a:solidFill>
                  <a:schemeClr val="tx1"/>
                </a:solidFill>
                <a:effectLst/>
                <a:latin typeface="+mn-lt"/>
                <a:ea typeface="+mn-ea"/>
                <a:cs typeface="+mn-cs"/>
              </a:rPr>
              <a:t>v 14 dneh</a:t>
            </a:r>
            <a:r>
              <a:rPr lang="sl-SI" sz="1200" kern="1200" dirty="0">
                <a:solidFill>
                  <a:schemeClr val="tx1"/>
                </a:solidFill>
                <a:effectLst/>
                <a:latin typeface="+mn-lt"/>
                <a:ea typeface="+mn-ea"/>
                <a:cs typeface="+mn-cs"/>
              </a:rPr>
              <a:t>. Poleg tega je s </a:t>
            </a:r>
            <a:r>
              <a:rPr lang="sl-SI" sz="1200" b="1" kern="1200" dirty="0">
                <a:solidFill>
                  <a:schemeClr val="tx1"/>
                </a:solidFill>
                <a:effectLst/>
                <a:latin typeface="+mn-lt"/>
                <a:ea typeface="+mn-ea"/>
                <a:cs typeface="+mn-cs"/>
              </a:rPr>
              <a:t>splošno uredbo EU o varstvu podatkov</a:t>
            </a:r>
            <a:r>
              <a:rPr lang="sl-SI" sz="1200" kern="1200" dirty="0">
                <a:solidFill>
                  <a:schemeClr val="tx1"/>
                </a:solidFill>
                <a:effectLst/>
                <a:latin typeface="+mn-lt"/>
                <a:ea typeface="+mn-ea"/>
                <a:cs typeface="+mn-cs"/>
              </a:rPr>
              <a:t> zasebnost potrošnic in potrošnikov stalno zaščitena. EU si prizadeva tudi za </a:t>
            </a:r>
            <a:r>
              <a:rPr lang="sl-SI" sz="1200" b="1" kern="1200" dirty="0">
                <a:solidFill>
                  <a:schemeClr val="tx1"/>
                </a:solidFill>
                <a:effectLst/>
                <a:latin typeface="+mn-lt"/>
                <a:ea typeface="+mn-ea"/>
                <a:cs typeface="+mn-cs"/>
              </a:rPr>
              <a:t>zaustavitev</a:t>
            </a:r>
            <a:r>
              <a:rPr lang="sl-SI" sz="1200" kern="1200" dirty="0">
                <a:solidFill>
                  <a:schemeClr val="tx1"/>
                </a:solidFill>
                <a:effectLst/>
                <a:latin typeface="+mn-lt"/>
                <a:ea typeface="+mn-ea"/>
                <a:cs typeface="+mn-cs"/>
              </a:rPr>
              <a:t> širjenja </a:t>
            </a:r>
            <a:r>
              <a:rPr lang="sl-SI" sz="1200" b="1" kern="1200" dirty="0">
                <a:solidFill>
                  <a:schemeClr val="tx1"/>
                </a:solidFill>
                <a:effectLst/>
                <a:latin typeface="+mn-lt"/>
                <a:ea typeface="+mn-ea"/>
                <a:cs typeface="+mn-cs"/>
              </a:rPr>
              <a:t>dezinformacij</a:t>
            </a:r>
            <a:r>
              <a:rPr lang="sl-SI"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lvl="0"/>
            <a:endParaRPr lang="fr-BE"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b="1" kern="1200" dirty="0">
                <a:solidFill>
                  <a:schemeClr val="tx1"/>
                </a:solidFill>
                <a:effectLst/>
                <a:latin typeface="+mn-lt"/>
                <a:ea typeface="+mn-ea"/>
                <a:cs typeface="+mn-cs"/>
              </a:rPr>
              <a:t>Projekti, ki jih financira EU</a:t>
            </a:r>
            <a:r>
              <a:rPr lang="sl-SI" sz="1200" kern="1200" dirty="0">
                <a:solidFill>
                  <a:schemeClr val="tx1"/>
                </a:solidFill>
                <a:effectLst/>
                <a:latin typeface="+mn-lt"/>
                <a:ea typeface="+mn-ea"/>
                <a:cs typeface="+mn-cs"/>
              </a:rPr>
              <a:t>: Evropska unija pomaga izboljševati življenje ljudi z:</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sl-SI" sz="1200" kern="1200" dirty="0">
                <a:solidFill>
                  <a:schemeClr val="tx1"/>
                </a:solidFill>
                <a:effectLst/>
                <a:latin typeface="+mn-lt"/>
                <a:ea typeface="+mn-ea"/>
                <a:cs typeface="+mn-cs"/>
              </a:rPr>
              <a:t>podpiranjem novih delovnih mest,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sl-SI" sz="1200" kern="1200" dirty="0">
                <a:solidFill>
                  <a:schemeClr val="tx1"/>
                </a:solidFill>
                <a:effectLst/>
                <a:latin typeface="+mn-lt"/>
                <a:ea typeface="+mn-ea"/>
                <a:cs typeface="+mn-cs"/>
              </a:rPr>
              <a:t>gradnjo nove infrastrukture,</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sl-SI" sz="1200" kern="1200" dirty="0">
                <a:solidFill>
                  <a:schemeClr val="tx1"/>
                </a:solidFill>
                <a:effectLst/>
                <a:latin typeface="+mn-lt"/>
                <a:ea typeface="+mn-ea"/>
                <a:cs typeface="+mn-cs"/>
              </a:rPr>
              <a:t>financiranjem znanstvenih raziskav,</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sl-SI" sz="1200" kern="1200" dirty="0">
                <a:solidFill>
                  <a:schemeClr val="tx1"/>
                </a:solidFill>
                <a:effectLst/>
                <a:latin typeface="+mn-lt"/>
                <a:ea typeface="+mn-ea"/>
                <a:cs typeface="+mn-cs"/>
              </a:rPr>
              <a:t>posodabljanjem javnih storitev, kot so šole in bolnišnice.</a:t>
            </a:r>
            <a:endParaRPr lang="en-US" sz="1200" kern="1200" dirty="0">
              <a:solidFill>
                <a:schemeClr val="tx1"/>
              </a:solidFill>
              <a:effectLst/>
              <a:latin typeface="+mn-lt"/>
              <a:ea typeface="+mn-ea"/>
              <a:cs typeface="+mn-cs"/>
            </a:endParaRPr>
          </a:p>
          <a:p>
            <a:r>
              <a:rPr lang="sl-SI" sz="1200" kern="1200" dirty="0">
                <a:solidFill>
                  <a:schemeClr val="tx1"/>
                </a:solidFill>
                <a:effectLst/>
                <a:latin typeface="+mn-lt"/>
                <a:ea typeface="+mn-ea"/>
                <a:cs typeface="+mn-cs"/>
              </a:rPr>
              <a:t>Več informacij: </a:t>
            </a:r>
            <a:r>
              <a:rPr lang="sl-SI" sz="1200" u="sng" kern="1200" dirty="0">
                <a:solidFill>
                  <a:schemeClr val="tx1"/>
                </a:solidFill>
                <a:effectLst/>
                <a:latin typeface="+mn-lt"/>
                <a:ea typeface="+mn-ea"/>
                <a:cs typeface="+mn-cs"/>
                <a:hlinkClick r:id="rId5"/>
              </a:rPr>
              <a:t>https://europa.eu/!Qg69NV</a:t>
            </a:r>
            <a:r>
              <a:rPr lang="sl-SI" sz="1200" kern="1200" dirty="0">
                <a:solidFill>
                  <a:schemeClr val="tx1"/>
                </a:solidFill>
                <a:effectLst/>
                <a:latin typeface="+mn-lt"/>
                <a:ea typeface="+mn-ea"/>
                <a:cs typeface="+mn-cs"/>
              </a:rPr>
              <a:t> in </a:t>
            </a:r>
            <a:r>
              <a:rPr lang="sl-SI" sz="1200" u="sng" kern="1200" dirty="0">
                <a:solidFill>
                  <a:schemeClr val="tx1"/>
                </a:solidFill>
                <a:effectLst/>
                <a:latin typeface="+mn-lt"/>
                <a:ea typeface="+mn-ea"/>
                <a:cs typeface="+mn-cs"/>
                <a:hlinkClick r:id="rId6"/>
              </a:rPr>
              <a:t>https://europa.eu/!wC93kF</a:t>
            </a:r>
            <a:r>
              <a:rPr lang="sl-SI"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lvl="0"/>
            <a:endParaRPr lang="fr-BE"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b="1" kern="1200" dirty="0">
                <a:solidFill>
                  <a:schemeClr val="tx1"/>
                </a:solidFill>
                <a:effectLst/>
                <a:latin typeface="+mn-lt"/>
                <a:ea typeface="+mn-ea"/>
                <a:cs typeface="+mn-cs"/>
              </a:rPr>
              <a:t>EU v svetu</a:t>
            </a:r>
            <a:r>
              <a:rPr lang="sl-SI"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sl-SI" sz="1200" kern="1200" dirty="0">
                <a:solidFill>
                  <a:schemeClr val="tx1"/>
                </a:solidFill>
                <a:effectLst/>
                <a:latin typeface="+mn-lt"/>
                <a:ea typeface="+mn-ea"/>
                <a:cs typeface="+mn-cs"/>
              </a:rPr>
              <a:t>EU je podpisala </a:t>
            </a:r>
            <a:r>
              <a:rPr lang="sl-SI" sz="1200" b="1" kern="1200" dirty="0">
                <a:solidFill>
                  <a:schemeClr val="tx1"/>
                </a:solidFill>
                <a:effectLst/>
                <a:latin typeface="+mn-lt"/>
                <a:ea typeface="+mn-ea"/>
                <a:cs typeface="+mn-cs"/>
              </a:rPr>
              <a:t>trgovinske sporazume</a:t>
            </a:r>
            <a:r>
              <a:rPr lang="sl-SI" sz="1200" kern="1200" dirty="0">
                <a:solidFill>
                  <a:schemeClr val="tx1"/>
                </a:solidFill>
                <a:effectLst/>
                <a:latin typeface="+mn-lt"/>
                <a:ea typeface="+mn-ea"/>
                <a:cs typeface="+mn-cs"/>
              </a:rPr>
              <a:t> s številnimi državami po svetu, kar olajšuje gospodarsko sodelovanje. Več informacij najdeš tukaj: </a:t>
            </a:r>
            <a:r>
              <a:rPr lang="sl-SI" sz="1200" u="sng" kern="1200" dirty="0">
                <a:solidFill>
                  <a:schemeClr val="tx1"/>
                </a:solidFill>
                <a:effectLst/>
                <a:latin typeface="+mn-lt"/>
                <a:ea typeface="+mn-ea"/>
                <a:cs typeface="+mn-cs"/>
                <a:hlinkClick r:id="rId7"/>
              </a:rPr>
              <a:t>https://europa.eu/!gv87hU</a:t>
            </a:r>
            <a:r>
              <a:rPr lang="sl-SI"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sl-SI" sz="1200" kern="1200" dirty="0">
                <a:solidFill>
                  <a:schemeClr val="tx1"/>
                </a:solidFill>
                <a:effectLst/>
                <a:latin typeface="+mn-lt"/>
                <a:ea typeface="+mn-ea"/>
                <a:cs typeface="+mn-cs"/>
              </a:rPr>
              <a:t>EU izvaja tudi </a:t>
            </a:r>
            <a:r>
              <a:rPr lang="sl-SI" sz="1200" b="1" kern="1200" dirty="0">
                <a:solidFill>
                  <a:schemeClr val="tx1"/>
                </a:solidFill>
                <a:effectLst/>
                <a:latin typeface="+mn-lt"/>
                <a:ea typeface="+mn-ea"/>
                <a:cs typeface="+mn-cs"/>
              </a:rPr>
              <a:t>humanitarne projekte</a:t>
            </a:r>
            <a:r>
              <a:rPr lang="sl-SI" sz="1200" kern="1200" dirty="0">
                <a:solidFill>
                  <a:schemeClr val="tx1"/>
                </a:solidFill>
                <a:effectLst/>
                <a:latin typeface="+mn-lt"/>
                <a:ea typeface="+mn-ea"/>
                <a:cs typeface="+mn-cs"/>
              </a:rPr>
              <a:t>, katerih cilj je ranljivim osebam zagotoviti hrano, zatočišče, zdravstveno oskrbo in izobraževanje, </a:t>
            </a:r>
            <a:r>
              <a:rPr lang="sl-SI" sz="1200" u="sng" kern="1200" dirty="0">
                <a:solidFill>
                  <a:schemeClr val="tx1"/>
                </a:solidFill>
                <a:effectLst/>
                <a:latin typeface="+mn-lt"/>
                <a:ea typeface="+mn-ea"/>
                <a:cs typeface="+mn-cs"/>
                <a:hlinkClick r:id="rId8"/>
              </a:rPr>
              <a:t>https://europa.eu/!rV69JX</a:t>
            </a:r>
            <a:r>
              <a:rPr lang="sl-SI"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sl-SI" sz="1200" kern="1200" dirty="0">
                <a:solidFill>
                  <a:schemeClr val="tx1"/>
                </a:solidFill>
                <a:effectLst/>
                <a:latin typeface="+mn-lt"/>
                <a:ea typeface="+mn-ea"/>
                <a:cs typeface="+mn-cs"/>
              </a:rPr>
              <a:t>V primeru nesreč lahko EU zagotovi pomoč prek sistema usklajenega odzivanja, poznanega kot </a:t>
            </a:r>
            <a:r>
              <a:rPr lang="sl-SI" sz="1200" b="1" kern="1200" dirty="0">
                <a:solidFill>
                  <a:schemeClr val="tx1"/>
                </a:solidFill>
                <a:effectLst/>
                <a:latin typeface="+mn-lt"/>
                <a:ea typeface="+mn-ea"/>
                <a:cs typeface="+mn-cs"/>
              </a:rPr>
              <a:t>mehanizem na področju civilne zaščite</a:t>
            </a:r>
            <a:r>
              <a:rPr lang="sl-SI" sz="1200" kern="1200" dirty="0">
                <a:solidFill>
                  <a:schemeClr val="tx1"/>
                </a:solidFill>
                <a:effectLst/>
                <a:latin typeface="+mn-lt"/>
                <a:ea typeface="+mn-ea"/>
                <a:cs typeface="+mn-cs"/>
              </a:rPr>
              <a:t>, </a:t>
            </a:r>
            <a:r>
              <a:rPr lang="sl-SI" sz="1200" u="sng" kern="1200" dirty="0">
                <a:solidFill>
                  <a:schemeClr val="tx1"/>
                </a:solidFill>
                <a:effectLst/>
                <a:latin typeface="+mn-lt"/>
                <a:ea typeface="+mn-ea"/>
                <a:cs typeface="+mn-cs"/>
                <a:hlinkClick r:id="rId9"/>
              </a:rPr>
              <a:t>https://europa.eu/!Pw88qb</a:t>
            </a:r>
            <a:r>
              <a:rPr lang="sl-SI"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24</a:t>
            </a:fld>
            <a:endParaRPr lang="fr-FR" dirty="0"/>
          </a:p>
        </p:txBody>
      </p:sp>
    </p:spTree>
    <p:extLst>
      <p:ext uri="{BB962C8B-B14F-4D97-AF65-F5344CB8AC3E}">
        <p14:creationId xmlns:p14="http://schemas.microsoft.com/office/powerpoint/2010/main" val="3552109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EU si z </a:t>
            </a:r>
            <a:r>
              <a:rPr lang="sl-SI" sz="1200" b="1" kern="1200" dirty="0">
                <a:solidFill>
                  <a:schemeClr val="tx1"/>
                </a:solidFill>
                <a:effectLst/>
                <a:latin typeface="+mn-lt"/>
                <a:ea typeface="+mn-ea"/>
                <a:cs typeface="+mn-cs"/>
              </a:rPr>
              <a:t>evropskim zelenim dogovorom</a:t>
            </a:r>
            <a:r>
              <a:rPr lang="sl-SI" sz="1200" kern="1200" dirty="0">
                <a:solidFill>
                  <a:schemeClr val="tx1"/>
                </a:solidFill>
                <a:effectLst/>
                <a:latin typeface="+mn-lt"/>
                <a:ea typeface="+mn-ea"/>
                <a:cs typeface="+mn-cs"/>
              </a:rPr>
              <a:t> prizadeva zmanjšati svoje emisije in do leta 2050 postati prva podnebno nevtralna celina. Več informacij o zelenem dogovoru najdeš tukaj: </a:t>
            </a:r>
            <a:r>
              <a:rPr lang="sl-SI" sz="1200" u="sng" kern="1200" dirty="0">
                <a:solidFill>
                  <a:schemeClr val="tx1"/>
                </a:solidFill>
                <a:effectLst/>
                <a:latin typeface="+mn-lt"/>
                <a:ea typeface="+mn-ea"/>
                <a:cs typeface="+mn-cs"/>
                <a:hlinkClick r:id="rId3"/>
              </a:rPr>
              <a:t>https://europa.eu/!Tr74bn</a:t>
            </a:r>
            <a:r>
              <a:rPr lang="sl-SI"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lvl="0"/>
            <a:endParaRPr lang="fr-BE"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b="1" kern="1200" dirty="0" err="1">
                <a:solidFill>
                  <a:schemeClr val="tx1"/>
                </a:solidFill>
                <a:effectLst/>
                <a:latin typeface="+mn-lt"/>
                <a:ea typeface="+mn-ea"/>
                <a:cs typeface="+mn-cs"/>
              </a:rPr>
              <a:t>NextGenerationEU</a:t>
            </a:r>
            <a:r>
              <a:rPr lang="sl-SI" sz="1200" kern="1200" dirty="0">
                <a:solidFill>
                  <a:schemeClr val="tx1"/>
                </a:solidFill>
                <a:effectLst/>
                <a:latin typeface="+mn-lt"/>
                <a:ea typeface="+mn-ea"/>
                <a:cs typeface="+mn-cs"/>
              </a:rPr>
              <a:t> je kampanja, katere cilj je:</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sl-SI" sz="1200" kern="1200" dirty="0">
                <a:solidFill>
                  <a:schemeClr val="tx1"/>
                </a:solidFill>
                <a:effectLst/>
                <a:latin typeface="+mn-lt"/>
                <a:ea typeface="+mn-ea"/>
                <a:cs typeface="+mn-cs"/>
              </a:rPr>
              <a:t>državljankam in državljanom pojasniti, kako si EU prizadeva za okrevanje gospodarstva po krizi, ki jo je povzročila pandemija COVID-19;</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sl-SI" sz="1200" kern="1200" dirty="0">
                <a:solidFill>
                  <a:schemeClr val="tx1"/>
                </a:solidFill>
                <a:effectLst/>
                <a:latin typeface="+mn-lt"/>
                <a:ea typeface="+mn-ea"/>
                <a:cs typeface="+mn-cs"/>
              </a:rPr>
              <a:t>oblikovanje odpornejše prihodnosti za EU;</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sl-SI" sz="1200" kern="1200" dirty="0">
                <a:solidFill>
                  <a:schemeClr val="tx1"/>
                </a:solidFill>
                <a:effectLst/>
                <a:latin typeface="+mn-lt"/>
                <a:ea typeface="+mn-ea"/>
                <a:cs typeface="+mn-cs"/>
              </a:rPr>
              <a:t>varnejša, okolju prijazna, bolj zdrava, digitalna in enakopravna EU.</a:t>
            </a:r>
            <a:endParaRPr lang="en-US" sz="1200" kern="1200" dirty="0">
              <a:solidFill>
                <a:schemeClr val="tx1"/>
              </a:solidFill>
              <a:effectLst/>
              <a:latin typeface="+mn-lt"/>
              <a:ea typeface="+mn-ea"/>
              <a:cs typeface="+mn-cs"/>
            </a:endParaRPr>
          </a:p>
          <a:p>
            <a:pPr lvl="0"/>
            <a:endParaRPr lang="fr-BE"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b="1" kern="1200" dirty="0">
                <a:solidFill>
                  <a:schemeClr val="tx1"/>
                </a:solidFill>
                <a:effectLst/>
                <a:latin typeface="+mn-lt"/>
                <a:ea typeface="+mn-ea"/>
                <a:cs typeface="+mn-cs"/>
              </a:rPr>
              <a:t>Digitalizacija</a:t>
            </a:r>
            <a:r>
              <a:rPr lang="sl-SI" sz="1200" kern="1200" dirty="0">
                <a:solidFill>
                  <a:schemeClr val="tx1"/>
                </a:solidFill>
                <a:effectLst/>
                <a:latin typeface="+mn-lt"/>
                <a:ea typeface="+mn-ea"/>
                <a:cs typeface="+mn-cs"/>
              </a:rPr>
              <a:t>: EU si prizadeva zagotoviti internetni dostop vsem ljudem, ki živijo v EU (</a:t>
            </a:r>
            <a:r>
              <a:rPr lang="sl-SI" sz="1200" b="1" kern="1200" dirty="0">
                <a:solidFill>
                  <a:schemeClr val="tx1"/>
                </a:solidFill>
                <a:effectLst/>
                <a:latin typeface="+mn-lt"/>
                <a:ea typeface="+mn-ea"/>
                <a:cs typeface="+mn-cs"/>
              </a:rPr>
              <a:t>pobuda Wifi4EU</a:t>
            </a:r>
            <a:r>
              <a:rPr lang="sl-SI" sz="1200" kern="1200" dirty="0">
                <a:solidFill>
                  <a:schemeClr val="tx1"/>
                </a:solidFill>
                <a:effectLst/>
                <a:latin typeface="+mn-lt"/>
                <a:ea typeface="+mn-ea"/>
                <a:cs typeface="+mn-cs"/>
              </a:rPr>
              <a:t>), otrokom in mladim odraslim pa omogočiti varno uporabo interneta in mobilnih tehnologij (</a:t>
            </a:r>
            <a:r>
              <a:rPr lang="sl-SI" sz="1200" b="1" kern="1200" dirty="0">
                <a:solidFill>
                  <a:schemeClr val="tx1"/>
                </a:solidFill>
                <a:effectLst/>
                <a:latin typeface="+mn-lt"/>
                <a:ea typeface="+mn-ea"/>
                <a:cs typeface="+mn-cs"/>
              </a:rPr>
              <a:t>boljši internet za otroke</a:t>
            </a:r>
            <a:r>
              <a:rPr lang="sl-SI"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lvl="0"/>
            <a:endParaRPr lang="fr-BE"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b="1" kern="1200" dirty="0">
                <a:solidFill>
                  <a:schemeClr val="tx1"/>
                </a:solidFill>
                <a:effectLst/>
                <a:latin typeface="+mn-lt"/>
                <a:ea typeface="+mn-ea"/>
                <a:cs typeface="+mn-cs"/>
              </a:rPr>
              <a:t>Enakost</a:t>
            </a:r>
            <a:r>
              <a:rPr lang="sl-SI" sz="1200" kern="1200" dirty="0">
                <a:solidFill>
                  <a:schemeClr val="tx1"/>
                </a:solidFill>
                <a:effectLst/>
                <a:latin typeface="+mn-lt"/>
                <a:ea typeface="+mn-ea"/>
                <a:cs typeface="+mn-cs"/>
              </a:rPr>
              <a:t>: EU si prizadeva za </a:t>
            </a:r>
            <a:r>
              <a:rPr lang="sl-SI" sz="1200" b="1" kern="1200" dirty="0">
                <a:solidFill>
                  <a:schemeClr val="tx1"/>
                </a:solidFill>
                <a:effectLst/>
                <a:latin typeface="+mn-lt"/>
                <a:ea typeface="+mn-ea"/>
                <a:cs typeface="+mn-cs"/>
              </a:rPr>
              <a:t>Unijo enakosti</a:t>
            </a:r>
            <a:r>
              <a:rPr lang="sl-SI" sz="1200" kern="1200" dirty="0">
                <a:solidFill>
                  <a:schemeClr val="tx1"/>
                </a:solidFill>
                <a:effectLst/>
                <a:latin typeface="+mn-lt"/>
                <a:ea typeface="+mn-ea"/>
                <a:cs typeface="+mn-cs"/>
              </a:rPr>
              <a:t>, kar pomeni ustvariti pogoje, v katerih lahko vsakdo živi, se razvija in prevzame vodstveno vlogo ne glede na razlike na podlagi spola, rase ali narodnosti, vere ali prepričanja, invalidnosti, starosti ali spolne usmerjenosti. EU za dosego tega cilja vzpostavlja mehanizme, politike in ukrepe, s katerimi se bori proti strukturni diskriminaciji in stereotipom, ki so pogosto prisotni v naših družbah.</a:t>
            </a:r>
            <a:endParaRPr lang="en-US" sz="1200" kern="1200" dirty="0">
              <a:solidFill>
                <a:schemeClr val="tx1"/>
              </a:solidFill>
              <a:effectLst/>
              <a:latin typeface="+mn-lt"/>
              <a:ea typeface="+mn-ea"/>
              <a:cs typeface="+mn-cs"/>
            </a:endParaRPr>
          </a:p>
          <a:p>
            <a:pPr lvl="0"/>
            <a:endParaRPr lang="fr-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Več informacij: </a:t>
            </a:r>
            <a:r>
              <a:rPr lang="sl-SI" sz="1200" u="sng" kern="1200" dirty="0">
                <a:solidFill>
                  <a:schemeClr val="tx1"/>
                </a:solidFill>
                <a:effectLst/>
                <a:latin typeface="+mn-lt"/>
                <a:ea typeface="+mn-ea"/>
                <a:cs typeface="+mn-cs"/>
                <a:hlinkClick r:id="rId4"/>
              </a:rPr>
              <a:t>Prednostne naloge Evropske komisije |Evropska komisija (europa.eu)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25</a:t>
            </a:fld>
            <a:endParaRPr lang="fr-FR"/>
          </a:p>
        </p:txBody>
      </p:sp>
    </p:spTree>
    <p:extLst>
      <p:ext uri="{BB962C8B-B14F-4D97-AF65-F5344CB8AC3E}">
        <p14:creationId xmlns:p14="http://schemas.microsoft.com/office/powerpoint/2010/main" val="1131796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err="1">
                <a:solidFill>
                  <a:schemeClr val="tx1"/>
                </a:solidFill>
                <a:effectLst/>
                <a:latin typeface="+mn-lt"/>
                <a:ea typeface="+mn-ea"/>
                <a:cs typeface="+mn-cs"/>
              </a:rPr>
              <a:t>Evropejce</a:t>
            </a:r>
            <a:r>
              <a:rPr lang="en-US" sz="1200" b="0" i="0" kern="1200" dirty="0">
                <a:solidFill>
                  <a:schemeClr val="tx1"/>
                </a:solidFill>
                <a:effectLst/>
                <a:latin typeface="+mn-lt"/>
                <a:ea typeface="+mn-ea"/>
                <a:cs typeface="+mn-cs"/>
              </a:rPr>
              <a:t> in </a:t>
            </a:r>
            <a:r>
              <a:rPr lang="en-US" sz="1200" b="0" i="0" kern="1200" dirty="0" err="1">
                <a:solidFill>
                  <a:schemeClr val="tx1"/>
                </a:solidFill>
                <a:effectLst/>
                <a:latin typeface="+mn-lt"/>
                <a:ea typeface="+mn-ea"/>
                <a:cs typeface="+mn-cs"/>
              </a:rPr>
              <a:t>Evropejke</a:t>
            </a:r>
            <a:r>
              <a:rPr lang="en-US" sz="1200" b="0" i="0" kern="1200" dirty="0">
                <a:solidFill>
                  <a:schemeClr val="tx1"/>
                </a:solidFill>
                <a:effectLst/>
                <a:latin typeface="+mn-lt"/>
                <a:ea typeface="+mn-ea"/>
                <a:cs typeface="+mn-cs"/>
              </a:rPr>
              <a:t> so 24. </a:t>
            </a:r>
            <a:r>
              <a:rPr lang="en-US" sz="1200" b="0" i="0" kern="1200" dirty="0" err="1">
                <a:solidFill>
                  <a:schemeClr val="tx1"/>
                </a:solidFill>
                <a:effectLst/>
                <a:latin typeface="+mn-lt"/>
                <a:ea typeface="+mn-ea"/>
                <a:cs typeface="+mn-cs"/>
              </a:rPr>
              <a:t>februarja</a:t>
            </a:r>
            <a:r>
              <a:rPr lang="en-US" sz="1200" b="0" i="0" kern="1200" dirty="0">
                <a:solidFill>
                  <a:schemeClr val="tx1"/>
                </a:solidFill>
                <a:effectLst/>
                <a:latin typeface="+mn-lt"/>
                <a:ea typeface="+mn-ea"/>
                <a:cs typeface="+mn-cs"/>
              </a:rPr>
              <a:t> 2022 </a:t>
            </a:r>
            <a:r>
              <a:rPr lang="en-US" sz="1200" b="0" i="0" kern="1200" dirty="0" err="1">
                <a:solidFill>
                  <a:schemeClr val="tx1"/>
                </a:solidFill>
                <a:effectLst/>
                <a:latin typeface="+mn-lt"/>
                <a:ea typeface="+mn-ea"/>
                <a:cs typeface="+mn-cs"/>
              </a:rPr>
              <a:t>zjutraj</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pričakale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grozljive</a:t>
            </a:r>
            <a:r>
              <a:rPr lang="en-US" sz="1200" b="0" i="0" kern="1200" dirty="0">
                <a:solidFill>
                  <a:schemeClr val="tx1"/>
                </a:solidFill>
                <a:effectLst/>
                <a:latin typeface="+mn-lt"/>
                <a:ea typeface="+mn-ea"/>
                <a:cs typeface="+mn-cs"/>
              </a:rPr>
              <a:t> novice o </a:t>
            </a:r>
            <a:r>
              <a:rPr lang="en-US" sz="1200" b="0" i="0" kern="1200" dirty="0" err="1">
                <a:solidFill>
                  <a:schemeClr val="tx1"/>
                </a:solidFill>
                <a:effectLst/>
                <a:latin typeface="+mn-lt"/>
                <a:ea typeface="+mn-ea"/>
                <a:cs typeface="+mn-cs"/>
              </a:rPr>
              <a:t>ruskem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vojaškem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napadu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Ukrajino</a:t>
            </a:r>
            <a:r>
              <a:rPr lang="en-US" sz="1200" b="0" i="0" kern="1200" dirty="0">
                <a:solidFill>
                  <a:schemeClr val="tx1"/>
                </a:solidFill>
                <a:effectLst/>
                <a:latin typeface="+mn-lt"/>
                <a:ea typeface="+mn-ea"/>
                <a:cs typeface="+mn-cs"/>
              </a:rPr>
              <a:t>. To </a:t>
            </a:r>
            <a:r>
              <a:rPr lang="en-US" sz="1200" b="0" i="0" kern="1200" dirty="0" err="1">
                <a:solidFill>
                  <a:schemeClr val="tx1"/>
                </a:solidFill>
                <a:effectLst/>
                <a:latin typeface="+mn-lt"/>
                <a:ea typeface="+mn-ea"/>
                <a:cs typeface="+mn-cs"/>
              </a:rPr>
              <a:t>ni</a:t>
            </a:r>
            <a:r>
              <a:rPr lang="en-US" sz="1200" b="0" i="0" kern="1200" dirty="0">
                <a:solidFill>
                  <a:schemeClr val="tx1"/>
                </a:solidFill>
                <a:effectLst/>
                <a:latin typeface="+mn-lt"/>
                <a:ea typeface="+mn-ea"/>
                <a:cs typeface="+mn-cs"/>
              </a:rPr>
              <a:t> le </a:t>
            </a:r>
            <a:r>
              <a:rPr lang="en-US" sz="1200" b="0" i="0" kern="1200" dirty="0" err="1">
                <a:solidFill>
                  <a:schemeClr val="tx1"/>
                </a:solidFill>
                <a:effectLst/>
                <a:latin typeface="+mn-lt"/>
                <a:ea typeface="+mn-ea"/>
                <a:cs typeface="+mn-cs"/>
              </a:rPr>
              <a:t>napad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Ukrajino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temveč</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tudi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vrednote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jih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zagovarjamo</a:t>
            </a:r>
            <a:r>
              <a:rPr lang="en-US" sz="1200" b="0" i="0" kern="1200" dirty="0">
                <a:solidFill>
                  <a:schemeClr val="tx1"/>
                </a:solidFill>
                <a:effectLst/>
                <a:latin typeface="+mn-lt"/>
                <a:ea typeface="+mn-ea"/>
                <a:cs typeface="+mn-cs"/>
              </a:rPr>
              <a:t> v </a:t>
            </a:r>
            <a:r>
              <a:rPr lang="en-US" sz="1200" b="0" i="0" kern="1200" dirty="0" err="1">
                <a:solidFill>
                  <a:schemeClr val="tx1"/>
                </a:solidFill>
                <a:effectLst/>
                <a:latin typeface="+mn-lt"/>
                <a:ea typeface="+mn-ea"/>
                <a:cs typeface="+mn-cs"/>
              </a:rPr>
              <a:t>Evropski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uniji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Evropska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unija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temelji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miru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demokraciji</a:t>
            </a:r>
            <a:r>
              <a:rPr lang="en-US" sz="1200" b="0" i="0" kern="1200" dirty="0">
                <a:solidFill>
                  <a:schemeClr val="tx1"/>
                </a:solidFill>
                <a:effectLst/>
                <a:latin typeface="+mn-lt"/>
                <a:ea typeface="+mn-ea"/>
                <a:cs typeface="+mn-cs"/>
              </a:rPr>
              <a:t> in </a:t>
            </a:r>
            <a:r>
              <a:rPr lang="en-US" sz="1200" b="0" i="0" kern="1200" dirty="0" err="1">
                <a:solidFill>
                  <a:schemeClr val="tx1"/>
                </a:solidFill>
                <a:effectLst/>
                <a:latin typeface="+mn-lt"/>
                <a:ea typeface="+mn-ea"/>
                <a:cs typeface="+mn-cs"/>
              </a:rPr>
              <a:t>vladavini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prava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zato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grozodejstva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ki</a:t>
            </a:r>
            <a:r>
              <a:rPr lang="en-US" sz="1200" b="0" i="0" kern="1200" dirty="0">
                <a:solidFill>
                  <a:schemeClr val="tx1"/>
                </a:solidFill>
                <a:effectLst/>
                <a:latin typeface="+mn-lt"/>
                <a:ea typeface="+mn-ea"/>
                <a:cs typeface="+mn-cs"/>
              </a:rPr>
              <a:t> se </a:t>
            </a:r>
            <a:r>
              <a:rPr lang="en-US" sz="1200" b="0" i="0" kern="1200" dirty="0" err="1">
                <a:solidFill>
                  <a:schemeClr val="tx1"/>
                </a:solidFill>
                <a:effectLst/>
                <a:latin typeface="+mn-lt"/>
                <a:ea typeface="+mn-ea"/>
                <a:cs typeface="+mn-cs"/>
              </a:rPr>
              <a:t>dogajajo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ob</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naši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meji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opominjajo</a:t>
            </a:r>
            <a:r>
              <a:rPr lang="en-US" sz="1200" b="0" i="0" kern="1200" dirty="0">
                <a:solidFill>
                  <a:schemeClr val="tx1"/>
                </a:solidFill>
                <a:effectLst/>
                <a:latin typeface="+mn-lt"/>
                <a:ea typeface="+mn-ea"/>
                <a:cs typeface="+mn-cs"/>
              </a:rPr>
              <a:t>, s </a:t>
            </a:r>
            <a:r>
              <a:rPr lang="en-US" sz="1200" b="0" i="0" kern="1200" dirty="0" err="1">
                <a:solidFill>
                  <a:schemeClr val="tx1"/>
                </a:solidFill>
                <a:effectLst/>
                <a:latin typeface="+mn-lt"/>
                <a:ea typeface="+mn-ea"/>
                <a:cs typeface="+mn-cs"/>
              </a:rPr>
              <a:t>kakšnim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namenom</a:t>
            </a:r>
            <a:r>
              <a:rPr lang="en-US" sz="1200" b="0" i="0" kern="1200" dirty="0">
                <a:solidFill>
                  <a:schemeClr val="tx1"/>
                </a:solidFill>
                <a:effectLst/>
                <a:latin typeface="+mn-lt"/>
                <a:ea typeface="+mn-ea"/>
                <a:cs typeface="+mn-cs"/>
              </a:rPr>
              <a:t> je </a:t>
            </a:r>
            <a:r>
              <a:rPr lang="en-US" sz="1200" b="0" i="0" kern="1200" dirty="0" err="1">
                <a:solidFill>
                  <a:schemeClr val="tx1"/>
                </a:solidFill>
                <a:effectLst/>
                <a:latin typeface="+mn-lt"/>
                <a:ea typeface="+mn-ea"/>
                <a:cs typeface="+mn-cs"/>
              </a:rPr>
              <a:t>bila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Unija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pravzaprav</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ustanovljena</a:t>
            </a:r>
            <a:r>
              <a:rPr lang="en-US" sz="1200" b="0" i="0" kern="1200" dirty="0">
                <a:solidFill>
                  <a:schemeClr val="tx1"/>
                </a:solidFill>
                <a:effectLst/>
                <a:latin typeface="+mn-lt"/>
                <a:ea typeface="+mn-ea"/>
                <a:cs typeface="+mn-cs"/>
              </a:rPr>
              <a:t>. EU se je </a:t>
            </a:r>
            <a:r>
              <a:rPr lang="en-US" sz="1200" b="0" i="0" kern="1200" dirty="0" err="1">
                <a:solidFill>
                  <a:schemeClr val="tx1"/>
                </a:solidFill>
                <a:effectLst/>
                <a:latin typeface="+mn-lt"/>
                <a:ea typeface="+mn-ea"/>
                <a:cs typeface="+mn-cs"/>
              </a:rPr>
              <a:t>na</a:t>
            </a:r>
            <a:r>
              <a:rPr lang="en-US" sz="1200" b="0" i="0" kern="1200" dirty="0">
                <a:solidFill>
                  <a:schemeClr val="tx1"/>
                </a:solidFill>
                <a:effectLst/>
                <a:latin typeface="+mn-lt"/>
                <a:ea typeface="+mn-ea"/>
                <a:cs typeface="+mn-cs"/>
              </a:rPr>
              <a:t> to </a:t>
            </a:r>
            <a:r>
              <a:rPr lang="en-US" sz="1200" b="0" i="0" kern="1200" dirty="0" err="1">
                <a:solidFill>
                  <a:schemeClr val="tx1"/>
                </a:solidFill>
                <a:effectLst/>
                <a:latin typeface="+mn-lt"/>
                <a:ea typeface="+mn-ea"/>
                <a:cs typeface="+mn-cs"/>
              </a:rPr>
              <a:t>krizo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odzvala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enotno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odločno</a:t>
            </a:r>
            <a:r>
              <a:rPr lang="en-US" sz="1200" b="0" i="0" kern="1200" dirty="0">
                <a:solidFill>
                  <a:schemeClr val="tx1"/>
                </a:solidFill>
                <a:effectLst/>
                <a:latin typeface="+mn-lt"/>
                <a:ea typeface="+mn-ea"/>
                <a:cs typeface="+mn-cs"/>
              </a:rPr>
              <a:t> in </a:t>
            </a:r>
            <a:r>
              <a:rPr lang="en-US" sz="1200" b="0" i="0" kern="1200" dirty="0" err="1">
                <a:solidFill>
                  <a:schemeClr val="tx1"/>
                </a:solidFill>
                <a:effectLst/>
                <a:latin typeface="+mn-lt"/>
                <a:ea typeface="+mn-ea"/>
                <a:cs typeface="+mn-cs"/>
              </a:rPr>
              <a:t>hitro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kot</a:t>
            </a:r>
            <a:r>
              <a:rPr lang="en-US" sz="1200" b="0" i="0" kern="1200" dirty="0">
                <a:solidFill>
                  <a:schemeClr val="tx1"/>
                </a:solidFill>
                <a:effectLst/>
                <a:latin typeface="+mn-lt"/>
                <a:ea typeface="+mn-ea"/>
                <a:cs typeface="+mn-cs"/>
              </a:rPr>
              <a:t> je to </a:t>
            </a:r>
            <a:r>
              <a:rPr lang="en-US" sz="1200" b="0" i="0" kern="1200" dirty="0" err="1">
                <a:solidFill>
                  <a:schemeClr val="tx1"/>
                </a:solidFill>
                <a:effectLst/>
                <a:latin typeface="+mn-lt"/>
                <a:ea typeface="+mn-ea"/>
                <a:cs typeface="+mn-cs"/>
              </a:rPr>
              <a:t>storila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ob</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številnih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izzivih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prejšnjega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leta</a:t>
            </a:r>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https://ec.europa.eu/info/strategy/priorities-2019-2024/stronger-europe-world/eu-solidarity-ukraine_sl</a:t>
            </a:r>
          </a:p>
        </p:txBody>
      </p:sp>
      <p:sp>
        <p:nvSpPr>
          <p:cNvPr id="4" name="Slide Number Placeholder 3"/>
          <p:cNvSpPr>
            <a:spLocks noGrp="1"/>
          </p:cNvSpPr>
          <p:nvPr>
            <p:ph type="sldNum" sz="quarter" idx="10"/>
          </p:nvPr>
        </p:nvSpPr>
        <p:spPr/>
        <p:txBody>
          <a:bodyPr/>
          <a:lstStyle/>
          <a:p>
            <a:fld id="{E798FA88-871F-5C48-9EBC-B5098FA55A7A}" type="slidenum">
              <a:rPr lang="fr-FR" smtClean="0"/>
              <a:t>26</a:t>
            </a:fld>
            <a:endParaRPr lang="fr-FR"/>
          </a:p>
        </p:txBody>
      </p:sp>
    </p:spTree>
    <p:extLst>
      <p:ext uri="{BB962C8B-B14F-4D97-AF65-F5344CB8AC3E}">
        <p14:creationId xmlns:p14="http://schemas.microsoft.com/office/powerpoint/2010/main" val="3377079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Arial" panose="020B0604020202020204" pitchFamily="34" charset="0"/>
              <a:buChar char="•"/>
              <a:tabLst>
                <a:tab pos="457200" algn="l"/>
              </a:tabLst>
            </a:pPr>
            <a:r>
              <a:rPr lang="sl-SI" sz="1800" b="1" dirty="0">
                <a:effectLst/>
                <a:latin typeface="Calibri" panose="020F0502020204030204" pitchFamily="34" charset="0"/>
                <a:ea typeface="Calibri" panose="020F0502020204030204" pitchFamily="34" charset="0"/>
                <a:cs typeface="Times New Roman" panose="02020603050405020304" pitchFamily="18" charset="0"/>
              </a:rPr>
              <a:t>Evropsko leto mladih</a:t>
            </a:r>
            <a:r>
              <a:rPr lang="sl-SI" sz="1800" dirty="0">
                <a:effectLst/>
                <a:latin typeface="Calibri" panose="020F0502020204030204" pitchFamily="34" charset="0"/>
                <a:ea typeface="Calibri" panose="020F0502020204030204" pitchFamily="34" charset="0"/>
                <a:cs typeface="Times New Roman" panose="02020603050405020304" pitchFamily="18" charset="0"/>
              </a:rPr>
              <a:t>: Leto 2022 je bilo leto mladih. Namen te pobude je bil spodbujati priložnosti za mlade ter jih angažirati, da postanejo aktivni državljani in akterji sprememb. Cilj je bil mladim ponuditi številnejše in boljše priložnosti za prihodnost. Več informacij o rezultatih leta mladih: </a:t>
            </a:r>
            <a:r>
              <a:rPr lang="sl-SI"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Kaj je evropsko leto mladih? </a:t>
            </a:r>
            <a:r>
              <a:rPr lang="sl-SI"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Evropski mladinski portal (europa.eu)</a:t>
            </a:r>
            <a:r>
              <a:rPr lang="sl-SI" sz="1800">
                <a:effectLst/>
                <a:latin typeface="Calibri" panose="020F0502020204030204" pitchFamily="34" charset="0"/>
                <a:ea typeface="Calibri" panose="020F0502020204030204" pitchFamily="34" charset="0"/>
                <a:cs typeface="Times New Roman" panose="02020603050405020304" pitchFamily="18" charset="0"/>
              </a:rPr>
              <a:t>.</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27</a:t>
            </a:fld>
            <a:endParaRPr lang="fr-FR"/>
          </a:p>
        </p:txBody>
      </p:sp>
    </p:spTree>
    <p:extLst>
      <p:ext uri="{BB962C8B-B14F-4D97-AF65-F5344CB8AC3E}">
        <p14:creationId xmlns:p14="http://schemas.microsoft.com/office/powerpoint/2010/main" val="2152018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kern="1200" dirty="0">
                <a:solidFill>
                  <a:schemeClr val="tx1"/>
                </a:solidFill>
                <a:effectLst/>
                <a:latin typeface="+mn-lt"/>
                <a:ea typeface="+mn-ea"/>
                <a:cs typeface="+mn-cs"/>
              </a:rPr>
              <a:t>Primeri tem:</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človekove pravice (npr. pravice LGBTIQ)</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okolje (npr. podnebne spremembe)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zaposlovanje (npr. kako dobiti zaposlitev po študiju)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mladi (npr. priložnosti za mlade)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socialno vključevanje (npr. enakost spolov)</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izobraževanje (npr. kako študirati v drugi državi ali kako pridobiti sredstva za visokošolski študij po zaključku srednje šole)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zdravje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98FA88-871F-5C48-9EBC-B5098FA55A7A}" type="slidenum">
              <a:rPr lang="fr-FR" smtClean="0"/>
              <a:t>28</a:t>
            </a:fld>
            <a:endParaRPr lang="fr-FR"/>
          </a:p>
        </p:txBody>
      </p:sp>
    </p:spTree>
    <p:extLst>
      <p:ext uri="{BB962C8B-B14F-4D97-AF65-F5344CB8AC3E}">
        <p14:creationId xmlns:p14="http://schemas.microsoft.com/office/powerpoint/2010/main" val="1564452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29</a:t>
            </a:fld>
            <a:endParaRPr lang="fr-FR"/>
          </a:p>
        </p:txBody>
      </p:sp>
    </p:spTree>
    <p:extLst>
      <p:ext uri="{BB962C8B-B14F-4D97-AF65-F5344CB8AC3E}">
        <p14:creationId xmlns:p14="http://schemas.microsoft.com/office/powerpoint/2010/main" val="1122840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kern="1200" dirty="0">
                <a:solidFill>
                  <a:schemeClr val="tx1"/>
                </a:solidFill>
                <a:effectLst/>
                <a:latin typeface="+mn-lt"/>
                <a:ea typeface="+mn-ea"/>
                <a:cs typeface="+mn-cs"/>
              </a:rPr>
              <a:t>Uradno spletišče Evropskega parlamenta je dostopno na naslovu europarl.europa.eu.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30</a:t>
            </a:fld>
            <a:endParaRPr lang="fr-FR"/>
          </a:p>
        </p:txBody>
      </p:sp>
    </p:spTree>
    <p:extLst>
      <p:ext uri="{BB962C8B-B14F-4D97-AF65-F5344CB8AC3E}">
        <p14:creationId xmlns:p14="http://schemas.microsoft.com/office/powerpoint/2010/main" val="1859069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kern="1200" dirty="0">
                <a:solidFill>
                  <a:schemeClr val="tx1"/>
                </a:solidFill>
                <a:effectLst/>
                <a:latin typeface="+mn-lt"/>
                <a:ea typeface="+mn-ea"/>
                <a:cs typeface="+mn-cs"/>
              </a:rPr>
              <a:t>Uradno spletišče Sveta EU je dostopno na naslovu consilium.europa.eu.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31</a:t>
            </a:fld>
            <a:endParaRPr lang="fr-FR"/>
          </a:p>
        </p:txBody>
      </p:sp>
    </p:spTree>
    <p:extLst>
      <p:ext uri="{BB962C8B-B14F-4D97-AF65-F5344CB8AC3E}">
        <p14:creationId xmlns:p14="http://schemas.microsoft.com/office/powerpoint/2010/main" val="3044620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3</a:t>
            </a:fld>
            <a:endParaRPr lang="fr-FR"/>
          </a:p>
        </p:txBody>
      </p:sp>
    </p:spTree>
    <p:extLst>
      <p:ext uri="{BB962C8B-B14F-4D97-AF65-F5344CB8AC3E}">
        <p14:creationId xmlns:p14="http://schemas.microsoft.com/office/powerpoint/2010/main" val="3679121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kern="1200" dirty="0">
                <a:solidFill>
                  <a:schemeClr val="tx1"/>
                </a:solidFill>
                <a:effectLst/>
                <a:latin typeface="+mn-lt"/>
                <a:ea typeface="+mn-ea"/>
                <a:cs typeface="+mn-cs"/>
              </a:rPr>
              <a:t>Uradno spletišče Sveta EU je dostopno na naslovu consilium.europa.eu.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32</a:t>
            </a:fld>
            <a:endParaRPr lang="fr-FR"/>
          </a:p>
        </p:txBody>
      </p:sp>
    </p:spTree>
    <p:extLst>
      <p:ext uri="{BB962C8B-B14F-4D97-AF65-F5344CB8AC3E}">
        <p14:creationId xmlns:p14="http://schemas.microsoft.com/office/powerpoint/2010/main" val="2670243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kern="1200" dirty="0">
                <a:solidFill>
                  <a:schemeClr val="tx1"/>
                </a:solidFill>
                <a:effectLst/>
                <a:latin typeface="+mn-lt"/>
                <a:ea typeface="+mn-ea"/>
                <a:cs typeface="+mn-cs"/>
              </a:rPr>
              <a:t>Uradno spletišče Evropske komisije je dostopno na naslovu ec.europa.eu.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521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E798FA88-871F-5C48-9EBC-B5098FA55A7A}" type="slidenum">
              <a:rPr lang="fr-FR" smtClean="0"/>
              <a:t>34</a:t>
            </a:fld>
            <a:endParaRPr lang="fr-FR"/>
          </a:p>
        </p:txBody>
      </p:sp>
    </p:spTree>
    <p:extLst>
      <p:ext uri="{BB962C8B-B14F-4D97-AF65-F5344CB8AC3E}">
        <p14:creationId xmlns:p14="http://schemas.microsoft.com/office/powerpoint/2010/main" val="15441363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kern="1200" dirty="0">
                <a:solidFill>
                  <a:schemeClr val="tx1"/>
                </a:solidFill>
                <a:effectLst/>
                <a:latin typeface="+mn-lt"/>
                <a:ea typeface="+mn-ea"/>
                <a:cs typeface="+mn-cs"/>
              </a:rPr>
              <a:t>Uradno spletišče Sodišča je dostopno na naslovu curia.europa.eu.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35</a:t>
            </a:fld>
            <a:endParaRPr lang="fr-FR"/>
          </a:p>
        </p:txBody>
      </p:sp>
    </p:spTree>
    <p:extLst>
      <p:ext uri="{BB962C8B-B14F-4D97-AF65-F5344CB8AC3E}">
        <p14:creationId xmlns:p14="http://schemas.microsoft.com/office/powerpoint/2010/main" val="1635120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kern="1200" dirty="0">
                <a:solidFill>
                  <a:schemeClr val="tx1"/>
                </a:solidFill>
                <a:effectLst/>
                <a:latin typeface="+mn-lt"/>
                <a:ea typeface="+mn-ea"/>
                <a:cs typeface="+mn-cs"/>
              </a:rPr>
              <a:t>Uradno spletišče Evropskega računskega sodišča je dostopno na naslovu eca.europa.eu.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3733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kern="1200" dirty="0">
                <a:solidFill>
                  <a:schemeClr val="tx1"/>
                </a:solidFill>
                <a:effectLst/>
                <a:latin typeface="+mn-lt"/>
                <a:ea typeface="+mn-ea"/>
                <a:cs typeface="+mn-cs"/>
              </a:rPr>
              <a:t>Uradno spletišče Evropske centralne banke je dostopno na naslovu www.ecb.europa.eu.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37</a:t>
            </a:fld>
            <a:endParaRPr lang="fr-FR"/>
          </a:p>
        </p:txBody>
      </p:sp>
    </p:spTree>
    <p:extLst>
      <p:ext uri="{BB962C8B-B14F-4D97-AF65-F5344CB8AC3E}">
        <p14:creationId xmlns:p14="http://schemas.microsoft.com/office/powerpoint/2010/main" val="27008811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732FC-255F-ED01-ECB0-857EF78CA36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81A90C7-A0B1-6F41-D1C6-0750082D54F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FD3A816-54D2-3129-23BE-A54257664C0F}"/>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AD2C1CF6-A443-A675-1F44-9FE34BD95A02}"/>
              </a:ext>
            </a:extLst>
          </p:cNvPr>
          <p:cNvSpPr>
            <a:spLocks noGrp="1"/>
          </p:cNvSpPr>
          <p:nvPr>
            <p:ph type="sldNum" sz="quarter" idx="5"/>
          </p:nvPr>
        </p:nvSpPr>
        <p:spPr/>
        <p:txBody>
          <a:bodyPr/>
          <a:lstStyle/>
          <a:p>
            <a:fld id="{E798FA88-871F-5C48-9EBC-B5098FA55A7A}" type="slidenum">
              <a:rPr lang="fr-FR" smtClean="0"/>
              <a:t>38</a:t>
            </a:fld>
            <a:endParaRPr lang="fr-FR"/>
          </a:p>
        </p:txBody>
      </p:sp>
    </p:spTree>
    <p:extLst>
      <p:ext uri="{BB962C8B-B14F-4D97-AF65-F5344CB8AC3E}">
        <p14:creationId xmlns:p14="http://schemas.microsoft.com/office/powerpoint/2010/main" val="15028215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4F75D-795E-3104-B4F9-724E5FA317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E95A8B-48DF-3C76-B673-FAF704B20F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F1F8E0-C68B-ED81-686D-CBFDBCC3413D}"/>
              </a:ext>
            </a:extLst>
          </p:cNvPr>
          <p:cNvSpPr>
            <a:spLocks noGrp="1"/>
          </p:cNvSpPr>
          <p:nvPr>
            <p:ph type="body" idx="1"/>
          </p:nvPr>
        </p:nvSpPr>
        <p:spPr/>
        <p:txBody>
          <a:bodyPr/>
          <a:lstStyle/>
          <a:p>
            <a:pPr>
              <a:defRPr/>
            </a:pPr>
            <a:r>
              <a:rPr lang="en-IE" b="1" i="0" dirty="0" err="1">
                <a:solidFill>
                  <a:srgbClr val="000000"/>
                </a:solidFill>
                <a:effectLst/>
                <a:latin typeface="Aptos Narrow" panose="020B0004020202020204" pitchFamily="34" charset="0"/>
              </a:rPr>
              <a:t>Evropska</a:t>
            </a:r>
            <a:r>
              <a:rPr lang="en-IE" b="1" i="0" dirty="0">
                <a:solidFill>
                  <a:srgbClr val="000000"/>
                </a:solidFill>
                <a:effectLst/>
                <a:latin typeface="Aptos Narrow" panose="020B0004020202020204" pitchFamily="34" charset="0"/>
              </a:rPr>
              <a:t> </a:t>
            </a:r>
            <a:r>
              <a:rPr lang="en-IE" b="1" i="0" dirty="0" err="1">
                <a:solidFill>
                  <a:srgbClr val="000000"/>
                </a:solidFill>
                <a:effectLst/>
                <a:latin typeface="Aptos Narrow" panose="020B0004020202020204" pitchFamily="34" charset="0"/>
              </a:rPr>
              <a:t>državljanska</a:t>
            </a:r>
            <a:r>
              <a:rPr lang="en-IE" b="1" i="0" dirty="0">
                <a:solidFill>
                  <a:srgbClr val="000000"/>
                </a:solidFill>
                <a:effectLst/>
                <a:latin typeface="Aptos Narrow" panose="020B0004020202020204" pitchFamily="34" charset="0"/>
              </a:rPr>
              <a:t> </a:t>
            </a:r>
            <a:r>
              <a:rPr lang="en-IE" b="1" i="0" dirty="0" err="1">
                <a:solidFill>
                  <a:srgbClr val="000000"/>
                </a:solidFill>
                <a:effectLst/>
                <a:latin typeface="Aptos Narrow" panose="020B0004020202020204" pitchFamily="34" charset="0"/>
              </a:rPr>
              <a:t>pobuda</a:t>
            </a:r>
            <a:r>
              <a:rPr lang="en-IE" b="1" i="0" dirty="0">
                <a:solidFill>
                  <a:srgbClr val="000000"/>
                </a:solidFill>
                <a:effectLst/>
                <a:latin typeface="Aptos Narrow" panose="020B0004020202020204" pitchFamily="34" charset="0"/>
              </a:rPr>
              <a:t> </a:t>
            </a:r>
            <a:r>
              <a:rPr lang="en-IE" b="0" i="0" dirty="0">
                <a:solidFill>
                  <a:srgbClr val="000000"/>
                </a:solidFill>
                <a:effectLst/>
                <a:latin typeface="Aptos Narrow" panose="020B0004020202020204" pitchFamily="34" charset="0"/>
              </a:rPr>
              <a:t>je </a:t>
            </a:r>
            <a:r>
              <a:rPr lang="en-IE" b="0" i="0" dirty="0" err="1">
                <a:solidFill>
                  <a:srgbClr val="000000"/>
                </a:solidFill>
                <a:effectLst/>
                <a:latin typeface="Aptos Narrow" panose="020B0004020202020204" pitchFamily="34" charset="0"/>
              </a:rPr>
              <a:t>edinstven</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način</a:t>
            </a:r>
            <a:r>
              <a:rPr lang="en-IE" b="0" i="0" dirty="0">
                <a:solidFill>
                  <a:srgbClr val="000000"/>
                </a:solidFill>
                <a:effectLst/>
                <a:latin typeface="Aptos Narrow" panose="020B0004020202020204" pitchFamily="34" charset="0"/>
              </a:rPr>
              <a:t>, da </a:t>
            </a:r>
            <a:r>
              <a:rPr lang="en-IE" b="0" i="0" dirty="0" err="1">
                <a:solidFill>
                  <a:srgbClr val="000000"/>
                </a:solidFill>
                <a:effectLst/>
                <a:latin typeface="Aptos Narrow" panose="020B0004020202020204" pitchFamily="34" charset="0"/>
              </a:rPr>
              <a:t>sodelujete</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pri</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oblikovanju</a:t>
            </a:r>
            <a:r>
              <a:rPr lang="en-IE" b="0" i="0" dirty="0">
                <a:solidFill>
                  <a:srgbClr val="000000"/>
                </a:solidFill>
                <a:effectLst/>
                <a:latin typeface="Aptos Narrow" panose="020B0004020202020204" pitchFamily="34" charset="0"/>
              </a:rPr>
              <a:t> EU, </a:t>
            </a:r>
            <a:r>
              <a:rPr lang="en-IE" b="0" i="0" dirty="0" err="1">
                <a:solidFill>
                  <a:srgbClr val="000000"/>
                </a:solidFill>
                <a:effectLst/>
                <a:latin typeface="Aptos Narrow" panose="020B0004020202020204" pitchFamily="34" charset="0"/>
              </a:rPr>
              <a:t>tako</a:t>
            </a:r>
            <a:r>
              <a:rPr lang="en-IE" b="0" i="0" dirty="0">
                <a:solidFill>
                  <a:srgbClr val="000000"/>
                </a:solidFill>
                <a:effectLst/>
                <a:latin typeface="Aptos Narrow" panose="020B0004020202020204" pitchFamily="34" charset="0"/>
              </a:rPr>
              <a:t> da </a:t>
            </a:r>
            <a:r>
              <a:rPr lang="en-IE" b="0" i="0" dirty="0" err="1">
                <a:solidFill>
                  <a:srgbClr val="000000"/>
                </a:solidFill>
                <a:effectLst/>
                <a:latin typeface="Aptos Narrow" panose="020B0004020202020204" pitchFamily="34" charset="0"/>
              </a:rPr>
              <a:t>Evropsko</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komisijo</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pozovete</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naj</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predlaga</a:t>
            </a:r>
            <a:r>
              <a:rPr lang="en-IE" b="0" i="0" dirty="0">
                <a:solidFill>
                  <a:srgbClr val="000000"/>
                </a:solidFill>
                <a:effectLst/>
                <a:latin typeface="Aptos Narrow" panose="020B0004020202020204" pitchFamily="34" charset="0"/>
              </a:rPr>
              <a:t> novo </a:t>
            </a:r>
            <a:r>
              <a:rPr lang="en-IE" b="0" i="0" dirty="0" err="1">
                <a:solidFill>
                  <a:srgbClr val="000000"/>
                </a:solidFill>
                <a:effectLst/>
                <a:latin typeface="Aptos Narrow" panose="020B0004020202020204" pitchFamily="34" charset="0"/>
              </a:rPr>
              <a:t>zakonodajo</a:t>
            </a:r>
            <a:r>
              <a:rPr lang="en-IE" b="0" i="0" dirty="0">
                <a:solidFill>
                  <a:srgbClr val="000000"/>
                </a:solidFill>
                <a:effectLst/>
                <a:latin typeface="Aptos Narrow" panose="020B0004020202020204" pitchFamily="34" charset="0"/>
              </a:rPr>
              <a:t>. Ko </a:t>
            </a:r>
            <a:r>
              <a:rPr lang="en-IE" b="0" i="0" dirty="0" err="1">
                <a:solidFill>
                  <a:srgbClr val="000000"/>
                </a:solidFill>
                <a:effectLst/>
                <a:latin typeface="Aptos Narrow" panose="020B0004020202020204" pitchFamily="34" charset="0"/>
              </a:rPr>
              <a:t>pobuda</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zbere</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milijon</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podpisov</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Komisija</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odloči</a:t>
            </a:r>
            <a:r>
              <a:rPr lang="en-IE" b="0" i="0" dirty="0">
                <a:solidFill>
                  <a:srgbClr val="000000"/>
                </a:solidFill>
                <a:effectLst/>
                <a:latin typeface="Aptos Narrow" panose="020B0004020202020204" pitchFamily="34" charset="0"/>
              </a:rPr>
              <a:t> o </a:t>
            </a:r>
            <a:r>
              <a:rPr lang="en-IE" b="0" i="0" dirty="0" err="1">
                <a:solidFill>
                  <a:srgbClr val="000000"/>
                </a:solidFill>
                <a:effectLst/>
                <a:latin typeface="Aptos Narrow" panose="020B0004020202020204" pitchFamily="34" charset="0"/>
              </a:rPr>
              <a:t>nadaljnjih</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ukrepih</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Postopek</a:t>
            </a:r>
            <a:r>
              <a:rPr lang="en-IE" b="0" i="0" dirty="0">
                <a:solidFill>
                  <a:srgbClr val="000000"/>
                </a:solidFill>
                <a:effectLst/>
                <a:latin typeface="Aptos Narrow" panose="020B0004020202020204" pitchFamily="34" charset="0"/>
              </a:rPr>
              <a:t> po </a:t>
            </a:r>
            <a:r>
              <a:rPr lang="en-IE" b="0" i="0" dirty="0" err="1">
                <a:solidFill>
                  <a:srgbClr val="000000"/>
                </a:solidFill>
                <a:effectLst/>
                <a:latin typeface="Aptos Narrow" panose="020B0004020202020204" pitchFamily="34" charset="0"/>
              </a:rPr>
              <a:t>korakih</a:t>
            </a:r>
            <a:r>
              <a:rPr lang="en-GB" dirty="0"/>
              <a:t>. </a:t>
            </a:r>
            <a:r>
              <a:rPr lang="en-GB" sz="1200" u="none" kern="1200" noProof="0" dirty="0">
                <a:solidFill>
                  <a:schemeClr val="tx1"/>
                </a:solidFill>
                <a:effectLst/>
                <a:latin typeface="+mn-lt"/>
                <a:ea typeface="+mn-ea"/>
                <a:cs typeface="+mn-cs"/>
                <a:hlinkClick r:id="rId3"/>
              </a:rPr>
              <a:t>https://citizens-initiative.europa.eu/_sl</a:t>
            </a:r>
            <a:endParaRPr lang="en-GB" dirty="0">
              <a:cs typeface="Calibri"/>
            </a:endParaRPr>
          </a:p>
          <a:p>
            <a:pPr>
              <a:buFont typeface="Arial" panose="020B0604020202020204" pitchFamily="34" charset="0"/>
              <a:defRPr/>
            </a:pPr>
            <a:endParaRPr lang="en-GB" dirty="0">
              <a:cs typeface="Calibri"/>
            </a:endParaRPr>
          </a:p>
          <a:p>
            <a:pPr algn="l"/>
            <a:r>
              <a:rPr lang="en-IE" b="0" i="0" dirty="0" err="1">
                <a:solidFill>
                  <a:srgbClr val="000000"/>
                </a:solidFill>
                <a:effectLst/>
                <a:latin typeface="Aptos Narrow" panose="020B0004020202020204" pitchFamily="34" charset="0"/>
              </a:rPr>
              <a:t>Dobrodošli</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na</a:t>
            </a:r>
            <a:r>
              <a:rPr lang="en-IE" b="0" i="0" dirty="0">
                <a:solidFill>
                  <a:srgbClr val="000000"/>
                </a:solidFill>
                <a:effectLst/>
                <a:latin typeface="Aptos Narrow" panose="020B0004020202020204" pitchFamily="34" charset="0"/>
              </a:rPr>
              <a:t> </a:t>
            </a:r>
            <a:r>
              <a:rPr lang="en-IE" b="1" i="0" dirty="0" err="1">
                <a:solidFill>
                  <a:srgbClr val="000000"/>
                </a:solidFill>
                <a:effectLst/>
                <a:latin typeface="Aptos Narrow" panose="020B0004020202020204" pitchFamily="34" charset="0"/>
              </a:rPr>
              <a:t>evropskem</a:t>
            </a:r>
            <a:r>
              <a:rPr lang="en-IE" b="1" i="0" dirty="0">
                <a:solidFill>
                  <a:srgbClr val="000000"/>
                </a:solidFill>
                <a:effectLst/>
                <a:latin typeface="Aptos Narrow" panose="020B0004020202020204" pitchFamily="34" charset="0"/>
              </a:rPr>
              <a:t> </a:t>
            </a:r>
            <a:r>
              <a:rPr lang="en-IE" b="1" i="0" dirty="0" err="1">
                <a:solidFill>
                  <a:srgbClr val="000000"/>
                </a:solidFill>
                <a:effectLst/>
                <a:latin typeface="Aptos Narrow" panose="020B0004020202020204" pitchFamily="34" charset="0"/>
              </a:rPr>
              <a:t>tednu</a:t>
            </a:r>
            <a:r>
              <a:rPr lang="en-IE" b="1" i="0" dirty="0">
                <a:solidFill>
                  <a:srgbClr val="000000"/>
                </a:solidFill>
                <a:effectLst/>
                <a:latin typeface="Aptos Narrow" panose="020B0004020202020204" pitchFamily="34" charset="0"/>
              </a:rPr>
              <a:t> </a:t>
            </a:r>
            <a:r>
              <a:rPr lang="en-IE" b="1" i="0" dirty="0" err="1">
                <a:solidFill>
                  <a:srgbClr val="000000"/>
                </a:solidFill>
                <a:effectLst/>
                <a:latin typeface="Aptos Narrow" panose="020B0004020202020204" pitchFamily="34" charset="0"/>
              </a:rPr>
              <a:t>mladih</a:t>
            </a:r>
            <a:r>
              <a:rPr lang="en-IE" b="1" i="0" dirty="0">
                <a:solidFill>
                  <a:srgbClr val="000000"/>
                </a:solidFill>
                <a:effectLst/>
                <a:latin typeface="Aptos Narrow" panose="020B0004020202020204" pitchFamily="34" charset="0"/>
              </a:rPr>
              <a:t> 2024</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dogodku</a:t>
            </a:r>
            <a:r>
              <a:rPr lang="en-IE" b="0" i="0" dirty="0">
                <a:solidFill>
                  <a:srgbClr val="000000"/>
                </a:solidFill>
                <a:effectLst/>
                <a:latin typeface="Aptos Narrow" panose="020B0004020202020204" pitchFamily="34" charset="0"/>
              </a:rPr>
              <a:t>, ki ga </a:t>
            </a:r>
            <a:r>
              <a:rPr lang="en-IE" b="0" i="0" dirty="0" err="1">
                <a:solidFill>
                  <a:srgbClr val="000000"/>
                </a:solidFill>
                <a:effectLst/>
                <a:latin typeface="Aptos Narrow" panose="020B0004020202020204" pitchFamily="34" charset="0"/>
              </a:rPr>
              <a:t>Evropska</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komisija</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organizira</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vsako</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drugo</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leto</a:t>
            </a:r>
            <a:r>
              <a:rPr lang="en-IE" b="0" i="0" dirty="0">
                <a:solidFill>
                  <a:srgbClr val="000000"/>
                </a:solidFill>
                <a:effectLst/>
                <a:latin typeface="Aptos Narrow" panose="020B0004020202020204" pitchFamily="34" charset="0"/>
              </a:rPr>
              <a:t> za </a:t>
            </a:r>
            <a:r>
              <a:rPr lang="en-IE" b="0" i="0" dirty="0" err="1">
                <a:solidFill>
                  <a:srgbClr val="000000"/>
                </a:solidFill>
                <a:effectLst/>
                <a:latin typeface="Aptos Narrow" panose="020B0004020202020204" pitchFamily="34" charset="0"/>
              </a:rPr>
              <a:t>obeležitev</a:t>
            </a:r>
            <a:r>
              <a:rPr lang="en-IE" b="0" i="0" dirty="0">
                <a:solidFill>
                  <a:srgbClr val="000000"/>
                </a:solidFill>
                <a:effectLst/>
                <a:latin typeface="Aptos Narrow" panose="020B0004020202020204" pitchFamily="34" charset="0"/>
              </a:rPr>
              <a:t> in </a:t>
            </a:r>
            <a:r>
              <a:rPr lang="en-IE" b="0" i="0" dirty="0" err="1">
                <a:solidFill>
                  <a:srgbClr val="000000"/>
                </a:solidFill>
                <a:effectLst/>
                <a:latin typeface="Aptos Narrow" panose="020B0004020202020204" pitchFamily="34" charset="0"/>
              </a:rPr>
              <a:t>spodbujanje</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sodelovanja</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udeležbe</a:t>
            </a:r>
            <a:r>
              <a:rPr lang="en-IE" b="0" i="0" dirty="0">
                <a:solidFill>
                  <a:srgbClr val="000000"/>
                </a:solidFill>
                <a:effectLst/>
                <a:latin typeface="Aptos Narrow" panose="020B0004020202020204" pitchFamily="34" charset="0"/>
              </a:rPr>
              <a:t> in </a:t>
            </a:r>
            <a:r>
              <a:rPr lang="en-IE" b="0" i="0" dirty="0" err="1">
                <a:solidFill>
                  <a:srgbClr val="000000"/>
                </a:solidFill>
                <a:effectLst/>
                <a:latin typeface="Aptos Narrow" panose="020B0004020202020204" pitchFamily="34" charset="0"/>
              </a:rPr>
              <a:t>aktivnega</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državljanstva</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mladih</a:t>
            </a:r>
            <a:r>
              <a:rPr lang="en-IE" b="0" i="0" dirty="0">
                <a:solidFill>
                  <a:srgbClr val="000000"/>
                </a:solidFill>
                <a:effectLst/>
                <a:latin typeface="Aptos Narrow" panose="020B0004020202020204" pitchFamily="34" charset="0"/>
              </a:rPr>
              <a:t> po </a:t>
            </a:r>
            <a:r>
              <a:rPr lang="en-IE" b="0" i="0" dirty="0" err="1">
                <a:solidFill>
                  <a:srgbClr val="000000"/>
                </a:solidFill>
                <a:effectLst/>
                <a:latin typeface="Aptos Narrow" panose="020B0004020202020204" pitchFamily="34" charset="0"/>
              </a:rPr>
              <a:t>vsej</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Evropi</a:t>
            </a:r>
            <a:r>
              <a:rPr lang="en-IE" b="0" i="0" dirty="0">
                <a:solidFill>
                  <a:srgbClr val="000000"/>
                </a:solidFill>
                <a:effectLst/>
                <a:latin typeface="Aptos Narrow" panose="020B0004020202020204" pitchFamily="34" charset="0"/>
              </a:rPr>
              <a:t> in </a:t>
            </a:r>
            <a:r>
              <a:rPr lang="en-IE" b="0" i="0" dirty="0" err="1">
                <a:solidFill>
                  <a:srgbClr val="000000"/>
                </a:solidFill>
                <a:effectLst/>
                <a:latin typeface="Aptos Narrow" panose="020B0004020202020204" pitchFamily="34" charset="0"/>
              </a:rPr>
              <a:t>zunaj</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nje</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Želite</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izvedeti</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več</a:t>
            </a:r>
            <a:r>
              <a:rPr lang="en-IE" b="0" i="0" dirty="0">
                <a:solidFill>
                  <a:srgbClr val="000000"/>
                </a:solidFill>
                <a:effectLst/>
                <a:latin typeface="Aptos Narrow" panose="020B0004020202020204" pitchFamily="34" charset="0"/>
              </a:rPr>
              <a:t> o </a:t>
            </a:r>
            <a:r>
              <a:rPr lang="en-IE" b="0" i="0" dirty="0" err="1">
                <a:solidFill>
                  <a:srgbClr val="000000"/>
                </a:solidFill>
                <a:effectLst/>
                <a:latin typeface="Aptos Narrow" panose="020B0004020202020204" pitchFamily="34" charset="0"/>
              </a:rPr>
              <a:t>priložnostih</a:t>
            </a:r>
            <a:r>
              <a:rPr lang="en-IE" b="0" i="0" dirty="0">
                <a:solidFill>
                  <a:srgbClr val="000000"/>
                </a:solidFill>
                <a:effectLst/>
                <a:latin typeface="Aptos Narrow" panose="020B0004020202020204" pitchFamily="34" charset="0"/>
              </a:rPr>
              <a:t> in </a:t>
            </a:r>
            <a:r>
              <a:rPr lang="en-IE" b="0" i="0" dirty="0" err="1">
                <a:solidFill>
                  <a:srgbClr val="000000"/>
                </a:solidFill>
                <a:effectLst/>
                <a:latin typeface="Aptos Narrow" panose="020B0004020202020204" pitchFamily="34" charset="0"/>
              </a:rPr>
              <a:t>politikah</a:t>
            </a:r>
            <a:r>
              <a:rPr lang="en-IE" b="0" i="0" dirty="0">
                <a:solidFill>
                  <a:srgbClr val="000000"/>
                </a:solidFill>
                <a:effectLst/>
                <a:latin typeface="Aptos Narrow" panose="020B0004020202020204" pitchFamily="34" charset="0"/>
              </a:rPr>
              <a:t> EU? </a:t>
            </a:r>
            <a:r>
              <a:rPr lang="en-IE" b="0" i="0" dirty="0" err="1">
                <a:solidFill>
                  <a:srgbClr val="000000"/>
                </a:solidFill>
                <a:effectLst/>
                <a:latin typeface="Aptos Narrow" panose="020B0004020202020204" pitchFamily="34" charset="0"/>
              </a:rPr>
              <a:t>Želite</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povedati</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svoje</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mnenje</a:t>
            </a:r>
            <a:r>
              <a:rPr lang="en-IE" b="0" i="0" dirty="0">
                <a:solidFill>
                  <a:srgbClr val="000000"/>
                </a:solidFill>
                <a:effectLst/>
                <a:latin typeface="Aptos Narrow" panose="020B0004020202020204" pitchFamily="34" charset="0"/>
              </a:rPr>
              <a:t> o </a:t>
            </a:r>
            <a:r>
              <a:rPr lang="en-IE" b="0" i="0" dirty="0" err="1">
                <a:solidFill>
                  <a:srgbClr val="000000"/>
                </a:solidFill>
                <a:effectLst/>
                <a:latin typeface="Aptos Narrow" panose="020B0004020202020204" pitchFamily="34" charset="0"/>
              </a:rPr>
              <a:t>zadevah</a:t>
            </a:r>
            <a:r>
              <a:rPr lang="en-IE" b="0" i="0" dirty="0">
                <a:solidFill>
                  <a:srgbClr val="000000"/>
                </a:solidFill>
                <a:effectLst/>
                <a:latin typeface="Aptos Narrow" panose="020B0004020202020204" pitchFamily="34" charset="0"/>
              </a:rPr>
              <a:t>, ki so </a:t>
            </a:r>
            <a:r>
              <a:rPr lang="en-IE" b="0" i="0" dirty="0" err="1">
                <a:solidFill>
                  <a:srgbClr val="000000"/>
                </a:solidFill>
                <a:effectLst/>
                <a:latin typeface="Aptos Narrow" panose="020B0004020202020204" pitchFamily="34" charset="0"/>
              </a:rPr>
              <a:t>pomembne</a:t>
            </a:r>
            <a:r>
              <a:rPr lang="en-IE" b="0" i="0" dirty="0">
                <a:solidFill>
                  <a:srgbClr val="000000"/>
                </a:solidFill>
                <a:effectLst/>
                <a:latin typeface="Aptos Narrow" panose="020B0004020202020204" pitchFamily="34" charset="0"/>
              </a:rPr>
              <a:t> za vas? </a:t>
            </a:r>
            <a:r>
              <a:rPr lang="en-IE" b="0" i="0" dirty="0" err="1">
                <a:solidFill>
                  <a:srgbClr val="000000"/>
                </a:solidFill>
                <a:effectLst/>
                <a:latin typeface="Aptos Narrow" panose="020B0004020202020204" pitchFamily="34" charset="0"/>
              </a:rPr>
              <a:t>Želite</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sodelovati</a:t>
            </a:r>
            <a:r>
              <a:rPr lang="en-IE" b="0" i="0" dirty="0">
                <a:solidFill>
                  <a:srgbClr val="000000"/>
                </a:solidFill>
                <a:effectLst/>
                <a:latin typeface="Aptos Narrow" panose="020B0004020202020204" pitchFamily="34" charset="0"/>
              </a:rPr>
              <a:t> v </a:t>
            </a:r>
            <a:r>
              <a:rPr lang="en-IE" b="0" i="0" dirty="0" err="1">
                <a:solidFill>
                  <a:srgbClr val="000000"/>
                </a:solidFill>
                <a:effectLst/>
                <a:latin typeface="Aptos Narrow" panose="020B0004020202020204" pitchFamily="34" charset="0"/>
              </a:rPr>
              <a:t>različnih</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dejavnostih</a:t>
            </a:r>
            <a:r>
              <a:rPr lang="en-IE" b="0" i="0" dirty="0">
                <a:solidFill>
                  <a:srgbClr val="000000"/>
                </a:solidFill>
                <a:effectLst/>
                <a:latin typeface="Aptos Narrow" panose="020B0004020202020204" pitchFamily="34" charset="0"/>
              </a:rPr>
              <a:t> in </a:t>
            </a:r>
            <a:r>
              <a:rPr lang="en-IE" b="0" i="0" dirty="0" err="1">
                <a:solidFill>
                  <a:srgbClr val="000000"/>
                </a:solidFill>
                <a:effectLst/>
                <a:latin typeface="Aptos Narrow" panose="020B0004020202020204" pitchFamily="34" charset="0"/>
              </a:rPr>
              <a:t>razpravah</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Potem</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ob</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tej</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priložnosti</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izrazite</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svojo</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vizijo</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Obdobje</a:t>
            </a:r>
            <a:r>
              <a:rPr lang="en-IE" b="0" i="0" dirty="0">
                <a:solidFill>
                  <a:srgbClr val="000000"/>
                </a:solidFill>
                <a:effectLst/>
                <a:latin typeface="Aptos Narrow" panose="020B0004020202020204" pitchFamily="34" charset="0"/>
              </a:rPr>
              <a:t>: 12.–19. </a:t>
            </a:r>
            <a:r>
              <a:rPr lang="en-IE" b="0" i="0" dirty="0" err="1">
                <a:solidFill>
                  <a:srgbClr val="000000"/>
                </a:solidFill>
                <a:effectLst/>
                <a:latin typeface="Aptos Narrow" panose="020B0004020202020204" pitchFamily="34" charset="0"/>
              </a:rPr>
              <a:t>april</a:t>
            </a:r>
            <a:r>
              <a:rPr lang="en-IE" b="0" i="0" dirty="0">
                <a:solidFill>
                  <a:srgbClr val="000000"/>
                </a:solidFill>
                <a:effectLst/>
                <a:latin typeface="Aptos Narrow" panose="020B0004020202020204" pitchFamily="34" charset="0"/>
              </a:rPr>
              <a:t> 2024</a:t>
            </a:r>
            <a:r>
              <a:rPr lang="en-GB" dirty="0"/>
              <a:t>:</a:t>
            </a:r>
            <a:r>
              <a:rPr lang="en-GB" sz="1200" u="none" kern="1200" noProof="0" dirty="0">
                <a:solidFill>
                  <a:schemeClr val="tx1"/>
                </a:solidFill>
                <a:effectLst/>
                <a:latin typeface="+mn-lt"/>
                <a:ea typeface="+mn-ea"/>
                <a:cs typeface="+mn-cs"/>
              </a:rPr>
              <a:t> </a:t>
            </a:r>
            <a:r>
              <a:rPr lang="en-GB" sz="1200" u="none" kern="1200" noProof="0" dirty="0">
                <a:solidFill>
                  <a:schemeClr val="tx1"/>
                </a:solidFill>
                <a:effectLst/>
                <a:latin typeface="+mn-lt"/>
                <a:ea typeface="+mn-ea"/>
                <a:cs typeface="+mn-cs"/>
                <a:hlinkClick r:id="rId4"/>
              </a:rPr>
              <a:t>https://youth.europa.eu/youthweek_sl</a:t>
            </a:r>
            <a:endParaRPr lang="en-GB" sz="1200" u="none" kern="1200" noProof="0" dirty="0">
              <a:solidFill>
                <a:schemeClr val="tx1"/>
              </a:solidFill>
              <a:effectLst/>
              <a:latin typeface="+mn-lt"/>
              <a:cs typeface="Calibri"/>
            </a:endParaRPr>
          </a:p>
          <a:p>
            <a:pPr>
              <a:defRPr/>
            </a:pPr>
            <a:endParaRPr lang="en-GB" dirty="0">
              <a:cs typeface="Calibri"/>
            </a:endParaRPr>
          </a:p>
          <a:p>
            <a:pPr>
              <a:defRPr/>
            </a:pPr>
            <a:r>
              <a:rPr lang="en-GB" b="1" dirty="0"/>
              <a:t>EYE (European Youth Event)</a:t>
            </a:r>
            <a:r>
              <a:rPr lang="en-GB" dirty="0"/>
              <a:t> </a:t>
            </a:r>
            <a:r>
              <a:rPr lang="en-GB" sz="1200" u="none" kern="1200" noProof="0" dirty="0">
                <a:solidFill>
                  <a:schemeClr val="tx1"/>
                </a:solidFill>
                <a:effectLst/>
                <a:latin typeface="+mn-lt"/>
                <a:ea typeface="+mn-ea"/>
                <a:cs typeface="+mn-cs"/>
                <a:hlinkClick r:id="rId5"/>
              </a:rPr>
              <a:t>https://european-youth-event.europarl.europa.eu/sl/</a:t>
            </a:r>
            <a:endParaRPr lang="en-GB" i="1" dirty="0">
              <a:cs typeface="Calibri"/>
            </a:endParaRPr>
          </a:p>
          <a:p>
            <a:pPr>
              <a:defRPr/>
            </a:pPr>
            <a:endParaRPr lang="en-GB" b="1" dirty="0">
              <a:cs typeface="Calibri"/>
            </a:endParaRPr>
          </a:p>
          <a:p>
            <a:pPr>
              <a:buFont typeface="Arial" panose="020B0604020202020204" pitchFamily="34" charset="0"/>
              <a:defRPr/>
            </a:pPr>
            <a:r>
              <a:rPr lang="en-IE" b="1" i="0" dirty="0" err="1">
                <a:solidFill>
                  <a:srgbClr val="000000"/>
                </a:solidFill>
                <a:effectLst/>
                <a:latin typeface="Aptos Narrow" panose="020B0004020202020204" pitchFamily="34" charset="0"/>
              </a:rPr>
              <a:t>Vaša</a:t>
            </a:r>
            <a:r>
              <a:rPr lang="en-IE" b="1" i="0" dirty="0">
                <a:solidFill>
                  <a:srgbClr val="000000"/>
                </a:solidFill>
                <a:effectLst/>
                <a:latin typeface="Aptos Narrow" panose="020B0004020202020204" pitchFamily="34" charset="0"/>
              </a:rPr>
              <a:t> Evropa, </a:t>
            </a:r>
            <a:r>
              <a:rPr lang="en-IE" b="1" i="0" dirty="0" err="1">
                <a:solidFill>
                  <a:srgbClr val="000000"/>
                </a:solidFill>
                <a:effectLst/>
                <a:latin typeface="Aptos Narrow" panose="020B0004020202020204" pitchFamily="34" charset="0"/>
              </a:rPr>
              <a:t>vaš</a:t>
            </a:r>
            <a:r>
              <a:rPr lang="en-IE" b="1" i="0" dirty="0">
                <a:solidFill>
                  <a:srgbClr val="000000"/>
                </a:solidFill>
                <a:effectLst/>
                <a:latin typeface="Aptos Narrow" panose="020B0004020202020204" pitchFamily="34" charset="0"/>
              </a:rPr>
              <a:t> </a:t>
            </a:r>
            <a:r>
              <a:rPr lang="en-IE" b="1" i="0" dirty="0" err="1">
                <a:solidFill>
                  <a:srgbClr val="000000"/>
                </a:solidFill>
                <a:effectLst/>
                <a:latin typeface="Aptos Narrow" panose="020B0004020202020204" pitchFamily="34" charset="0"/>
              </a:rPr>
              <a:t>glas</a:t>
            </a:r>
            <a:r>
              <a:rPr lang="en-IE" b="1" i="0" dirty="0">
                <a:solidFill>
                  <a:srgbClr val="000000"/>
                </a:solidFill>
                <a:effectLst/>
                <a:latin typeface="Aptos Narrow" panose="020B0004020202020204" pitchFamily="34" charset="0"/>
              </a:rPr>
              <a:t>! „</a:t>
            </a:r>
            <a:r>
              <a:rPr lang="en-IE" b="1" i="0" dirty="0" err="1">
                <a:solidFill>
                  <a:srgbClr val="000000"/>
                </a:solidFill>
                <a:effectLst/>
                <a:latin typeface="Aptos Narrow" panose="020B0004020202020204" pitchFamily="34" charset="0"/>
              </a:rPr>
              <a:t>Vaša</a:t>
            </a:r>
            <a:r>
              <a:rPr lang="en-IE" b="1" i="0" dirty="0">
                <a:solidFill>
                  <a:srgbClr val="000000"/>
                </a:solidFill>
                <a:effectLst/>
                <a:latin typeface="Aptos Narrow" panose="020B0004020202020204" pitchFamily="34" charset="0"/>
              </a:rPr>
              <a:t> Evropa, </a:t>
            </a:r>
            <a:r>
              <a:rPr lang="en-IE" b="1" i="0" dirty="0" err="1">
                <a:solidFill>
                  <a:srgbClr val="000000"/>
                </a:solidFill>
                <a:effectLst/>
                <a:latin typeface="Aptos Narrow" panose="020B0004020202020204" pitchFamily="34" charset="0"/>
              </a:rPr>
              <a:t>vaš</a:t>
            </a:r>
            <a:r>
              <a:rPr lang="en-IE" b="1" i="0" dirty="0">
                <a:solidFill>
                  <a:srgbClr val="000000"/>
                </a:solidFill>
                <a:effectLst/>
                <a:latin typeface="Aptos Narrow" panose="020B0004020202020204" pitchFamily="34" charset="0"/>
              </a:rPr>
              <a:t> </a:t>
            </a:r>
            <a:r>
              <a:rPr lang="en-IE" b="1" i="0" dirty="0" err="1">
                <a:solidFill>
                  <a:srgbClr val="000000"/>
                </a:solidFill>
                <a:effectLst/>
                <a:latin typeface="Aptos Narrow" panose="020B0004020202020204" pitchFamily="34" charset="0"/>
              </a:rPr>
              <a:t>glas</a:t>
            </a:r>
            <a:r>
              <a:rPr lang="en-IE" b="1" i="0" dirty="0">
                <a:solidFill>
                  <a:srgbClr val="000000"/>
                </a:solidFill>
                <a:effectLst/>
                <a:latin typeface="Aptos Narrow" panose="020B0004020202020204" pitchFamily="34" charset="0"/>
              </a:rPr>
              <a:t>!“ </a:t>
            </a:r>
            <a:r>
              <a:rPr lang="en-IE" b="0" i="0" dirty="0">
                <a:solidFill>
                  <a:srgbClr val="000000"/>
                </a:solidFill>
                <a:effectLst/>
                <a:latin typeface="Aptos Narrow" panose="020B0004020202020204" pitchFamily="34" charset="0"/>
              </a:rPr>
              <a:t>je </a:t>
            </a:r>
            <a:r>
              <a:rPr lang="en-IE" b="0" i="0" dirty="0" err="1">
                <a:solidFill>
                  <a:srgbClr val="000000"/>
                </a:solidFill>
                <a:effectLst/>
                <a:latin typeface="Aptos Narrow" panose="020B0004020202020204" pitchFamily="34" charset="0"/>
              </a:rPr>
              <a:t>vsakoletni</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dogodek</a:t>
            </a:r>
            <a:r>
              <a:rPr lang="en-IE" b="0" i="0" dirty="0">
                <a:solidFill>
                  <a:srgbClr val="000000"/>
                </a:solidFill>
                <a:effectLst/>
                <a:latin typeface="Aptos Narrow" panose="020B0004020202020204" pitchFamily="34" charset="0"/>
              </a:rPr>
              <a:t> za </a:t>
            </a:r>
            <a:r>
              <a:rPr lang="en-IE" b="0" i="0" dirty="0" err="1">
                <a:solidFill>
                  <a:srgbClr val="000000"/>
                </a:solidFill>
                <a:effectLst/>
                <a:latin typeface="Aptos Narrow" panose="020B0004020202020204" pitchFamily="34" charset="0"/>
              </a:rPr>
              <a:t>mlade</a:t>
            </a:r>
            <a:r>
              <a:rPr lang="en-IE" b="0" i="0" dirty="0">
                <a:solidFill>
                  <a:srgbClr val="000000"/>
                </a:solidFill>
                <a:effectLst/>
                <a:latin typeface="Aptos Narrow" panose="020B0004020202020204" pitchFamily="34" charset="0"/>
              </a:rPr>
              <a:t> v EESO. Od </a:t>
            </a:r>
            <a:r>
              <a:rPr lang="en-IE" b="0" i="0" dirty="0" err="1">
                <a:solidFill>
                  <a:srgbClr val="000000"/>
                </a:solidFill>
                <a:effectLst/>
                <a:latin typeface="Aptos Narrow" panose="020B0004020202020204" pitchFamily="34" charset="0"/>
              </a:rPr>
              <a:t>leta</a:t>
            </a:r>
            <a:r>
              <a:rPr lang="en-IE" b="0" i="0" dirty="0">
                <a:solidFill>
                  <a:srgbClr val="000000"/>
                </a:solidFill>
                <a:effectLst/>
                <a:latin typeface="Aptos Narrow" panose="020B0004020202020204" pitchFamily="34" charset="0"/>
              </a:rPr>
              <a:t> 2010 </a:t>
            </a:r>
            <a:r>
              <a:rPr lang="en-IE" b="0" i="0" dirty="0" err="1">
                <a:solidFill>
                  <a:srgbClr val="000000"/>
                </a:solidFill>
                <a:effectLst/>
                <a:latin typeface="Aptos Narrow" panose="020B0004020202020204" pitchFamily="34" charset="0"/>
              </a:rPr>
              <a:t>na</a:t>
            </a:r>
            <a:r>
              <a:rPr lang="en-IE" b="0" i="0" dirty="0">
                <a:solidFill>
                  <a:srgbClr val="000000"/>
                </a:solidFill>
                <a:effectLst/>
                <a:latin typeface="Aptos Narrow" panose="020B0004020202020204" pitchFamily="34" charset="0"/>
              </a:rPr>
              <a:t> ta </a:t>
            </a:r>
            <a:r>
              <a:rPr lang="en-IE" b="0" i="0" dirty="0" err="1">
                <a:solidFill>
                  <a:srgbClr val="000000"/>
                </a:solidFill>
                <a:effectLst/>
                <a:latin typeface="Aptos Narrow" panose="020B0004020202020204" pitchFamily="34" charset="0"/>
              </a:rPr>
              <a:t>način</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povezujemo</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mlade</a:t>
            </a:r>
            <a:r>
              <a:rPr lang="en-IE" b="0" i="0" dirty="0">
                <a:solidFill>
                  <a:srgbClr val="000000"/>
                </a:solidFill>
                <a:effectLst/>
                <a:latin typeface="Aptos Narrow" panose="020B0004020202020204" pitchFamily="34" charset="0"/>
              </a:rPr>
              <a:t> z </a:t>
            </a:r>
            <a:r>
              <a:rPr lang="en-IE" b="0" i="0" dirty="0" err="1">
                <a:solidFill>
                  <a:srgbClr val="000000"/>
                </a:solidFill>
                <a:effectLst/>
                <a:latin typeface="Aptos Narrow" panose="020B0004020202020204" pitchFamily="34" charset="0"/>
              </a:rPr>
              <a:t>Evropsko</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unijo</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Vsako</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leto</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tako</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dijaki</a:t>
            </a:r>
            <a:r>
              <a:rPr lang="en-IE" b="0" i="0" dirty="0">
                <a:solidFill>
                  <a:srgbClr val="000000"/>
                </a:solidFill>
                <a:effectLst/>
                <a:latin typeface="Aptos Narrow" panose="020B0004020202020204" pitchFamily="34" charset="0"/>
              </a:rPr>
              <a:t> v </a:t>
            </a:r>
            <a:r>
              <a:rPr lang="en-IE" b="0" i="0" dirty="0" err="1">
                <a:solidFill>
                  <a:srgbClr val="000000"/>
                </a:solidFill>
                <a:effectLst/>
                <a:latin typeface="Aptos Narrow" panose="020B0004020202020204" pitchFamily="34" charset="0"/>
              </a:rPr>
              <a:t>starosti</a:t>
            </a:r>
            <a:r>
              <a:rPr lang="en-IE" b="0" i="0" dirty="0">
                <a:solidFill>
                  <a:srgbClr val="000000"/>
                </a:solidFill>
                <a:effectLst/>
                <a:latin typeface="Aptos Narrow" panose="020B0004020202020204" pitchFamily="34" charset="0"/>
              </a:rPr>
              <a:t> od 16 do 18 let </a:t>
            </a:r>
            <a:r>
              <a:rPr lang="en-IE" b="0" i="0" dirty="0" err="1">
                <a:solidFill>
                  <a:srgbClr val="000000"/>
                </a:solidFill>
                <a:effectLst/>
                <a:latin typeface="Aptos Narrow" panose="020B0004020202020204" pitchFamily="34" charset="0"/>
              </a:rPr>
              <a:t>iz</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vseh</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držav</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članic</a:t>
            </a:r>
            <a:r>
              <a:rPr lang="en-IE" b="0" i="0" dirty="0">
                <a:solidFill>
                  <a:srgbClr val="000000"/>
                </a:solidFill>
                <a:effectLst/>
                <a:latin typeface="Aptos Narrow" panose="020B0004020202020204" pitchFamily="34" charset="0"/>
              </a:rPr>
              <a:t> EU in </a:t>
            </a:r>
            <a:r>
              <a:rPr lang="en-IE" b="0" i="0" dirty="0" err="1">
                <a:solidFill>
                  <a:srgbClr val="000000"/>
                </a:solidFill>
                <a:effectLst/>
                <a:latin typeface="Aptos Narrow" panose="020B0004020202020204" pitchFamily="34" charset="0"/>
              </a:rPr>
              <a:t>držav</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kandidatk</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pridejo</a:t>
            </a:r>
            <a:r>
              <a:rPr lang="en-IE" b="0" i="0" dirty="0">
                <a:solidFill>
                  <a:srgbClr val="000000"/>
                </a:solidFill>
                <a:effectLst/>
                <a:latin typeface="Aptos Narrow" panose="020B0004020202020204" pitchFamily="34" charset="0"/>
              </a:rPr>
              <a:t> v </a:t>
            </a:r>
            <a:r>
              <a:rPr lang="en-IE" b="0" i="0" dirty="0" err="1">
                <a:solidFill>
                  <a:srgbClr val="000000"/>
                </a:solidFill>
                <a:effectLst/>
                <a:latin typeface="Aptos Narrow" panose="020B0004020202020204" pitchFamily="34" charset="0"/>
              </a:rPr>
              <a:t>Bruselj</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kjer</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dva</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dni</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skupaj</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pripravljajo</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resolucijo</a:t>
            </a:r>
            <a:r>
              <a:rPr lang="en-IE" b="0" i="0" dirty="0">
                <a:solidFill>
                  <a:srgbClr val="000000"/>
                </a:solidFill>
                <a:effectLst/>
                <a:latin typeface="Aptos Narrow" panose="020B0004020202020204" pitchFamily="34" charset="0"/>
              </a:rPr>
              <a:t>, ki se </a:t>
            </a:r>
            <a:r>
              <a:rPr lang="en-IE" b="0" i="0" dirty="0" err="1">
                <a:solidFill>
                  <a:srgbClr val="000000"/>
                </a:solidFill>
                <a:effectLst/>
                <a:latin typeface="Aptos Narrow" panose="020B0004020202020204" pitchFamily="34" charset="0"/>
              </a:rPr>
              <a:t>nato</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posreduje</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institucijam</a:t>
            </a:r>
            <a:r>
              <a:rPr lang="en-IE" b="0" i="0" dirty="0">
                <a:solidFill>
                  <a:srgbClr val="000000"/>
                </a:solidFill>
                <a:effectLst/>
                <a:latin typeface="Aptos Narrow" panose="020B0004020202020204" pitchFamily="34" charset="0"/>
              </a:rPr>
              <a:t> EU. V </a:t>
            </a:r>
            <a:r>
              <a:rPr lang="en-IE" b="0" i="0" dirty="0" err="1">
                <a:solidFill>
                  <a:srgbClr val="000000"/>
                </a:solidFill>
                <a:effectLst/>
                <a:latin typeface="Aptos Narrow" panose="020B0004020202020204" pitchFamily="34" charset="0"/>
              </a:rPr>
              <a:t>teh</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resolucijah</a:t>
            </a:r>
            <a:r>
              <a:rPr lang="en-IE" b="0" i="0" dirty="0">
                <a:solidFill>
                  <a:srgbClr val="000000"/>
                </a:solidFill>
                <a:effectLst/>
                <a:latin typeface="Aptos Narrow" panose="020B0004020202020204" pitchFamily="34" charset="0"/>
              </a:rPr>
              <a:t> so </a:t>
            </a:r>
            <a:r>
              <a:rPr lang="en-IE" b="0" i="0" dirty="0" err="1">
                <a:solidFill>
                  <a:srgbClr val="000000"/>
                </a:solidFill>
                <a:effectLst/>
                <a:latin typeface="Aptos Narrow" panose="020B0004020202020204" pitchFamily="34" charset="0"/>
              </a:rPr>
              <a:t>predstavljene</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njihove</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ideje</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predlogi</a:t>
            </a:r>
            <a:r>
              <a:rPr lang="en-IE" b="0" i="0" dirty="0">
                <a:solidFill>
                  <a:srgbClr val="000000"/>
                </a:solidFill>
                <a:effectLst/>
                <a:latin typeface="Aptos Narrow" panose="020B0004020202020204" pitchFamily="34" charset="0"/>
              </a:rPr>
              <a:t> in </a:t>
            </a:r>
            <a:r>
              <a:rPr lang="en-IE" b="0" i="0" dirty="0" err="1">
                <a:solidFill>
                  <a:srgbClr val="000000"/>
                </a:solidFill>
                <a:effectLst/>
                <a:latin typeface="Aptos Narrow" panose="020B0004020202020204" pitchFamily="34" charset="0"/>
              </a:rPr>
              <a:t>upi</a:t>
            </a:r>
            <a:r>
              <a:rPr lang="en-IE" b="0" i="0" dirty="0">
                <a:solidFill>
                  <a:srgbClr val="000000"/>
                </a:solidFill>
                <a:effectLst/>
                <a:latin typeface="Aptos Narrow" panose="020B0004020202020204" pitchFamily="34" charset="0"/>
              </a:rPr>
              <a:t> v </a:t>
            </a:r>
            <a:r>
              <a:rPr lang="en-IE" b="0" i="0" dirty="0" err="1">
                <a:solidFill>
                  <a:srgbClr val="000000"/>
                </a:solidFill>
                <a:effectLst/>
                <a:latin typeface="Aptos Narrow" panose="020B0004020202020204" pitchFamily="34" charset="0"/>
              </a:rPr>
              <a:t>zvezi</a:t>
            </a:r>
            <a:r>
              <a:rPr lang="en-IE" b="0" i="0" dirty="0">
                <a:solidFill>
                  <a:srgbClr val="000000"/>
                </a:solidFill>
                <a:effectLst/>
                <a:latin typeface="Aptos Narrow" panose="020B0004020202020204" pitchFamily="34" charset="0"/>
              </a:rPr>
              <a:t> z </a:t>
            </a:r>
            <a:r>
              <a:rPr lang="en-IE" b="0" i="0" dirty="0" err="1">
                <a:solidFill>
                  <a:srgbClr val="000000"/>
                </a:solidFill>
                <a:effectLst/>
                <a:latin typeface="Aptos Narrow" panose="020B0004020202020204" pitchFamily="34" charset="0"/>
              </a:rPr>
              <a:t>njihovo</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prihodnostjo</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kot</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evropskih</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državljanov</a:t>
            </a:r>
            <a:r>
              <a:rPr lang="en-IE" b="0" i="0" dirty="0">
                <a:solidFill>
                  <a:srgbClr val="000000"/>
                </a:solidFill>
                <a:effectLst/>
                <a:latin typeface="Aptos Narrow" panose="020B0004020202020204" pitchFamily="34" charset="0"/>
              </a:rPr>
              <a:t>. </a:t>
            </a:r>
            <a:r>
              <a:rPr lang="en-GB" sz="1200" u="none" kern="1200" noProof="0" dirty="0">
                <a:solidFill>
                  <a:schemeClr val="tx1"/>
                </a:solidFill>
                <a:effectLst/>
                <a:latin typeface="+mn-lt"/>
                <a:ea typeface="+mn-ea"/>
                <a:cs typeface="+mn-cs"/>
                <a:hlinkClick r:id="rId6"/>
              </a:rPr>
              <a:t>https://www.eesc.europa.eu/sl/initiatives/your-europe-your-say</a:t>
            </a:r>
            <a:endParaRPr lang="en-GB" sz="1200" u="none" kern="1200" noProof="0" dirty="0">
              <a:solidFill>
                <a:schemeClr val="tx1"/>
              </a:solidFill>
              <a:effectLst/>
              <a:latin typeface="+mn-lt"/>
              <a:cs typeface="Calibri"/>
            </a:endParaRPr>
          </a:p>
          <a:p>
            <a:pPr>
              <a:buFont typeface="Arial" panose="020B0604020202020204" pitchFamily="34" charset="0"/>
              <a:defRPr/>
            </a:pPr>
            <a:endParaRPr lang="en-GB" dirty="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u="none" kern="1200" noProof="0" dirty="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7A1029A6-E976-6B07-A2E3-9621064C6440}"/>
              </a:ext>
            </a:extLst>
          </p:cNvPr>
          <p:cNvSpPr>
            <a:spLocks noGrp="1"/>
          </p:cNvSpPr>
          <p:nvPr>
            <p:ph type="sldNum" sz="quarter" idx="10"/>
          </p:nvPr>
        </p:nvSpPr>
        <p:spPr/>
        <p:txBody>
          <a:bodyPr/>
          <a:lstStyle/>
          <a:p>
            <a:fld id="{E798FA88-871F-5C48-9EBC-B5098FA55A7A}" type="slidenum">
              <a:rPr lang="fr-FR" smtClean="0"/>
              <a:t>39</a:t>
            </a:fld>
            <a:endParaRPr lang="fr-FR"/>
          </a:p>
        </p:txBody>
      </p:sp>
    </p:spTree>
    <p:extLst>
      <p:ext uri="{BB962C8B-B14F-4D97-AF65-F5344CB8AC3E}">
        <p14:creationId xmlns:p14="http://schemas.microsoft.com/office/powerpoint/2010/main" val="1876224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07C2D-EBF7-1CCE-FB34-05B0E3744F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BBB67F-8253-8DD0-BAA7-51D5390E41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4ED687-B03E-3B86-7D6A-028C90802C49}"/>
              </a:ext>
            </a:extLst>
          </p:cNvPr>
          <p:cNvSpPr>
            <a:spLocks noGrp="1"/>
          </p:cNvSpPr>
          <p:nvPr>
            <p:ph type="body" idx="1"/>
          </p:nvPr>
        </p:nvSpPr>
        <p:spPr/>
        <p:txBody>
          <a:bodyPr/>
          <a:lstStyle/>
          <a:p>
            <a:pPr algn="l" rtl="0" fontAlgn="base">
              <a:buFont typeface="Arial" panose="020B0604020202020204" pitchFamily="34" charset="0"/>
              <a:buChar char="•"/>
            </a:pPr>
            <a:r>
              <a:rPr lang="sl-SI" sz="1800" b="0" i="0" dirty="0">
                <a:solidFill>
                  <a:srgbClr val="000000"/>
                </a:solidFill>
                <a:effectLst/>
                <a:latin typeface="Calibri" panose="020F0502020204030204" pitchFamily="34" charset="0"/>
              </a:rPr>
              <a:t>Evropske volitve potekajo vsakih pet let. </a:t>
            </a:r>
          </a:p>
          <a:p>
            <a:pPr algn="l" rtl="0" fontAlgn="base">
              <a:buFont typeface="Arial" panose="020B0604020202020204" pitchFamily="34" charset="0"/>
              <a:buChar char="•"/>
            </a:pPr>
            <a:r>
              <a:rPr lang="sl-SI" sz="1800" b="0" i="0" dirty="0">
                <a:solidFill>
                  <a:srgbClr val="000000"/>
                </a:solidFill>
                <a:effectLst/>
                <a:latin typeface="Calibri" panose="020F0502020204030204" pitchFamily="34" charset="0"/>
              </a:rPr>
              <a:t>Prihodnje evropske volitve bodo od </a:t>
            </a:r>
            <a:r>
              <a:rPr lang="sl-SI" sz="1800" b="1" i="0" dirty="0">
                <a:solidFill>
                  <a:srgbClr val="000000"/>
                </a:solidFill>
                <a:effectLst/>
                <a:latin typeface="Calibri" panose="020F0502020204030204" pitchFamily="34" charset="0"/>
              </a:rPr>
              <a:t>6. do 9. junija 2024</a:t>
            </a:r>
            <a:r>
              <a:rPr lang="sl-SI" sz="1800" b="0" i="0" dirty="0">
                <a:solidFill>
                  <a:srgbClr val="000000"/>
                </a:solidFill>
                <a:effectLst/>
                <a:latin typeface="Calibri" panose="020F0502020204030204" pitchFamily="34" charset="0"/>
              </a:rPr>
              <a:t>. </a:t>
            </a:r>
          </a:p>
          <a:p>
            <a:pPr algn="l" rtl="0" fontAlgn="base">
              <a:buFont typeface="Arial" panose="020B0604020202020204" pitchFamily="34" charset="0"/>
              <a:buChar char="•"/>
            </a:pPr>
            <a:r>
              <a:rPr lang="sl-SI" sz="1800" b="0" i="0" dirty="0">
                <a:solidFill>
                  <a:srgbClr val="000000"/>
                </a:solidFill>
                <a:effectLst/>
                <a:latin typeface="Calibri" panose="020F0502020204030204" pitchFamily="34" charset="0"/>
              </a:rPr>
              <a:t>V večini evropskih držav članic je starost za pridobitev volilne pravice 18 let.  </a:t>
            </a:r>
          </a:p>
          <a:p>
            <a:pPr algn="l" rtl="0" fontAlgn="base">
              <a:buFont typeface="Arial" panose="020B0604020202020204" pitchFamily="34" charset="0"/>
              <a:buChar char="•"/>
            </a:pPr>
            <a:r>
              <a:rPr lang="sl-SI" sz="1800" b="0" i="0" dirty="0">
                <a:solidFill>
                  <a:srgbClr val="000000"/>
                </a:solidFill>
                <a:effectLst/>
                <a:latin typeface="Calibri" panose="020F0502020204030204" pitchFamily="34" charset="0"/>
              </a:rPr>
              <a:t>V Grčiji je ta starost 17 let, v Avstriji, Belgiji, Nemčiji in na Malti pa lahko državljani volijo že s 16 leti.  </a:t>
            </a:r>
          </a:p>
          <a:p>
            <a:pPr algn="l" rtl="0" fontAlgn="base">
              <a:buFont typeface="Arial" panose="020B0604020202020204" pitchFamily="34" charset="0"/>
              <a:buChar char="•"/>
            </a:pPr>
            <a:r>
              <a:rPr lang="sl-SI" sz="1800" b="0" i="0" dirty="0">
                <a:solidFill>
                  <a:srgbClr val="000000"/>
                </a:solidFill>
                <a:effectLst/>
                <a:latin typeface="Calibri" panose="020F0502020204030204" pitchFamily="34" charset="0"/>
              </a:rPr>
              <a:t>Izvoljenih bo več kot 700 poslancev Evropskega parlamenta, ki bodo zastopali interese skoraj 450 milijonov državljanov EU. </a:t>
            </a:r>
          </a:p>
          <a:p>
            <a:pPr algn="l" rtl="0" fontAlgn="base">
              <a:buFont typeface="Arial" panose="020B0604020202020204" pitchFamily="34" charset="0"/>
              <a:buChar char="•"/>
            </a:pPr>
            <a:r>
              <a:rPr lang="sl-SI" sz="1800" b="0" i="0" dirty="0">
                <a:solidFill>
                  <a:srgbClr val="000000"/>
                </a:solidFill>
                <a:effectLst/>
                <a:latin typeface="Calibri" panose="020F0502020204030204" pitchFamily="34" charset="0"/>
              </a:rPr>
              <a:t>Kandidati na volitvah sodelujejo v nacionalnih kampanjah (ne na evropski ravni) vendar se lahko po izvolitvi odločijo, da se vključijo v večnacionalno skupino, pogosto z drugimi poslanci Evropskega parlamenta, ki zastopajo podobne interese. </a:t>
            </a:r>
          </a:p>
          <a:p>
            <a:pPr algn="l" rtl="0" fontAlgn="base">
              <a:buFont typeface="Arial" panose="020B0604020202020204" pitchFamily="34" charset="0"/>
              <a:buChar char="•"/>
            </a:pPr>
            <a:r>
              <a:rPr lang="sl-SI" sz="1800" b="0" i="0" dirty="0">
                <a:solidFill>
                  <a:srgbClr val="000000"/>
                </a:solidFill>
                <a:effectLst/>
                <a:latin typeface="Calibri" panose="020F0502020204030204" pitchFamily="34" charset="0"/>
              </a:rPr>
              <a:t>V Evropskem parlamentu je trenutno 705 poslancev, vendar bo na letošnjih volitvah izvoljenih 720 poslancev, kar odraža demografske spremembe v EU.  </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US" sz="1200" dirty="0">
              <a:solidFill>
                <a:srgbClr val="343D55"/>
              </a:solidFill>
              <a:effectLst/>
              <a:latin typeface="Roboto-400"/>
              <a:ea typeface="Calibri" panose="020F0502020204030204" pitchFamily="34" charset="0"/>
            </a:endParaRPr>
          </a:p>
          <a:p>
            <a:endParaRPr lang="en-IE" dirty="0"/>
          </a:p>
        </p:txBody>
      </p:sp>
      <p:sp>
        <p:nvSpPr>
          <p:cNvPr id="4" name="Slide Number Placeholder 3">
            <a:extLst>
              <a:ext uri="{FF2B5EF4-FFF2-40B4-BE49-F238E27FC236}">
                <a16:creationId xmlns:a16="http://schemas.microsoft.com/office/drawing/2014/main" id="{95663C08-7788-3556-F3B3-6A46FFB40A6E}"/>
              </a:ext>
            </a:extLst>
          </p:cNvPr>
          <p:cNvSpPr>
            <a:spLocks noGrp="1"/>
          </p:cNvSpPr>
          <p:nvPr>
            <p:ph type="sldNum" sz="quarter" idx="5"/>
          </p:nvPr>
        </p:nvSpPr>
        <p:spPr/>
        <p:txBody>
          <a:bodyPr/>
          <a:lstStyle/>
          <a:p>
            <a:fld id="{5FC61F74-806B-47E0-9D5B-E1E8946179CF}" type="slidenum">
              <a:rPr lang="en-IE" smtClean="0"/>
              <a:t>40</a:t>
            </a:fld>
            <a:endParaRPr lang="en-IE"/>
          </a:p>
        </p:txBody>
      </p:sp>
    </p:spTree>
    <p:extLst>
      <p:ext uri="{BB962C8B-B14F-4D97-AF65-F5344CB8AC3E}">
        <p14:creationId xmlns:p14="http://schemas.microsoft.com/office/powerpoint/2010/main" val="22911173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sl-SI" sz="1800" b="0" i="0" dirty="0">
                <a:solidFill>
                  <a:srgbClr val="000000"/>
                </a:solidFill>
                <a:effectLst/>
                <a:latin typeface="Calibri" panose="020F0502020204030204" pitchFamily="34" charset="0"/>
              </a:rPr>
              <a:t>Število poslancev po posameznih državah članicah se določi pred volitvami. </a:t>
            </a:r>
          </a:p>
          <a:p>
            <a:pPr algn="l" rtl="0" fontAlgn="base">
              <a:buFont typeface="Arial" panose="020B0604020202020204" pitchFamily="34" charset="0"/>
              <a:buChar char="•"/>
            </a:pPr>
            <a:r>
              <a:rPr lang="sl-SI" sz="1800" b="0" i="0" dirty="0">
                <a:solidFill>
                  <a:srgbClr val="000000"/>
                </a:solidFill>
                <a:effectLst/>
                <a:latin typeface="Calibri" panose="020F0502020204030204" pitchFamily="34" charset="0"/>
              </a:rPr>
              <a:t>Evropske volitve potekajo na podlagi proporcionalne zastopanosti, kar pomeni, da se število glasov, ki jih posamezna stranka prejme na nacionalni ravni, kot delež vseh oddanih glasov, odraža v sorazmernem številu izvoljenih poslancev Evropskega parlamenta.  </a:t>
            </a:r>
          </a:p>
          <a:p>
            <a:pPr algn="l" rtl="0" fontAlgn="base">
              <a:buFont typeface="Arial" panose="020B0604020202020204" pitchFamily="34" charset="0"/>
              <a:buChar char="•"/>
            </a:pPr>
            <a:r>
              <a:rPr lang="sl-SI" sz="1800" b="0" i="0" dirty="0">
                <a:solidFill>
                  <a:srgbClr val="000000"/>
                </a:solidFill>
                <a:effectLst/>
                <a:latin typeface="Calibri" panose="020F0502020204030204" pitchFamily="34" charset="0"/>
              </a:rPr>
              <a:t>V 15 državah članicah EU je registracija volivcev samodejna, v drugih državah pa se je treba registrirati pred volitvami. Več o postopku v tvoji državi je na voljo na: </a:t>
            </a:r>
            <a:r>
              <a:rPr lang="sl-SI" sz="1800" b="0" i="0" u="sng" strike="noStrike" dirty="0">
                <a:solidFill>
                  <a:srgbClr val="0563C1"/>
                </a:solidFill>
                <a:effectLst/>
                <a:latin typeface="Calibri" panose="020F0502020204030204" pitchFamily="34" charset="0"/>
                <a:hlinkClick r:id="rId3"/>
              </a:rPr>
              <a:t>https://elections.europa.eu/sl/</a:t>
            </a:r>
            <a:r>
              <a:rPr lang="sl-SI" sz="1800" b="0" i="0" dirty="0">
                <a:solidFill>
                  <a:srgbClr val="000000"/>
                </a:solidFill>
                <a:effectLst/>
                <a:latin typeface="Calibri" panose="020F0502020204030204" pitchFamily="34" charset="0"/>
              </a:rPr>
              <a:t>.  </a:t>
            </a:r>
          </a:p>
          <a:p>
            <a:endParaRPr lang="en-IE" dirty="0"/>
          </a:p>
        </p:txBody>
      </p:sp>
      <p:sp>
        <p:nvSpPr>
          <p:cNvPr id="4" name="Slide Number Placeholder 3"/>
          <p:cNvSpPr>
            <a:spLocks noGrp="1"/>
          </p:cNvSpPr>
          <p:nvPr>
            <p:ph type="sldNum" sz="quarter" idx="5"/>
          </p:nvPr>
        </p:nvSpPr>
        <p:spPr/>
        <p:txBody>
          <a:bodyPr/>
          <a:lstStyle/>
          <a:p>
            <a:fld id="{5FC61F74-806B-47E0-9D5B-E1E8946179CF}" type="slidenum">
              <a:rPr lang="en-IE" smtClean="0"/>
              <a:t>41</a:t>
            </a:fld>
            <a:endParaRPr lang="en-IE"/>
          </a:p>
        </p:txBody>
      </p:sp>
    </p:spTree>
    <p:extLst>
      <p:ext uri="{BB962C8B-B14F-4D97-AF65-F5344CB8AC3E}">
        <p14:creationId xmlns:p14="http://schemas.microsoft.com/office/powerpoint/2010/main" val="779478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4</a:t>
            </a:fld>
            <a:endParaRPr lang="fr-FR"/>
          </a:p>
        </p:txBody>
      </p:sp>
    </p:spTree>
    <p:extLst>
      <p:ext uri="{BB962C8B-B14F-4D97-AF65-F5344CB8AC3E}">
        <p14:creationId xmlns:p14="http://schemas.microsoft.com/office/powerpoint/2010/main" val="42619446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369C4-51D1-9F84-C828-0DBC04A6EB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90E99B-BB9B-0DC9-27D9-7C0A303053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02AF1C-5DA9-9622-905D-B680525FFB3C}"/>
              </a:ext>
            </a:extLst>
          </p:cNvPr>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IE" sz="1200" dirty="0">
              <a:solidFill>
                <a:srgbClr val="000000"/>
              </a:solidFill>
              <a:effectLst/>
              <a:latin typeface="Calibri" panose="020F0502020204030204" pitchFamily="34" charset="0"/>
              <a:ea typeface="Calibri" panose="020F0502020204030204" pitchFamily="34" charset="0"/>
              <a:cs typeface="Calibri"/>
            </a:endParaRPr>
          </a:p>
          <a:p>
            <a:r>
              <a:rPr lang="sl-SI" sz="1800" b="0" i="0" dirty="0">
                <a:solidFill>
                  <a:srgbClr val="000000"/>
                </a:solidFill>
                <a:effectLst/>
                <a:latin typeface="Calibri" panose="020F0502020204030204" pitchFamily="34" charset="0"/>
              </a:rPr>
              <a:t>Več informacij: </a:t>
            </a:r>
            <a:r>
              <a:rPr lang="sl-SI" sz="1800" b="0" i="0" u="sng" strike="noStrike" dirty="0">
                <a:solidFill>
                  <a:srgbClr val="0563C1"/>
                </a:solidFill>
                <a:effectLst/>
                <a:latin typeface="Calibri" panose="020F0502020204030204" pitchFamily="34" charset="0"/>
                <a:hlinkClick r:id="rId3"/>
              </a:rPr>
              <a:t>Publikacije za osebe, ki volijo prvič (europa.eu)</a:t>
            </a:r>
            <a:r>
              <a:rPr lang="sl-SI" sz="1800" b="0" i="0" dirty="0">
                <a:solidFill>
                  <a:srgbClr val="000000"/>
                </a:solidFill>
                <a:effectLst/>
                <a:latin typeface="Calibri" panose="020F0502020204030204" pitchFamily="34" charset="0"/>
              </a:rPr>
              <a:t> </a:t>
            </a:r>
            <a:endParaRPr lang="en-IE" dirty="0"/>
          </a:p>
        </p:txBody>
      </p:sp>
      <p:sp>
        <p:nvSpPr>
          <p:cNvPr id="4" name="Slide Number Placeholder 3">
            <a:extLst>
              <a:ext uri="{FF2B5EF4-FFF2-40B4-BE49-F238E27FC236}">
                <a16:creationId xmlns:a16="http://schemas.microsoft.com/office/drawing/2014/main" id="{B8F22CB5-7BA6-D4FA-CF85-708A72FD73B6}"/>
              </a:ext>
            </a:extLst>
          </p:cNvPr>
          <p:cNvSpPr>
            <a:spLocks noGrp="1"/>
          </p:cNvSpPr>
          <p:nvPr>
            <p:ph type="sldNum" sz="quarter" idx="5"/>
          </p:nvPr>
        </p:nvSpPr>
        <p:spPr/>
        <p:txBody>
          <a:bodyPr/>
          <a:lstStyle/>
          <a:p>
            <a:fld id="{5FC61F74-806B-47E0-9D5B-E1E8946179CF}" type="slidenum">
              <a:rPr lang="en-IE" smtClean="0"/>
              <a:t>42</a:t>
            </a:fld>
            <a:endParaRPr lang="en-IE"/>
          </a:p>
        </p:txBody>
      </p:sp>
    </p:spTree>
    <p:extLst>
      <p:ext uri="{BB962C8B-B14F-4D97-AF65-F5344CB8AC3E}">
        <p14:creationId xmlns:p14="http://schemas.microsoft.com/office/powerpoint/2010/main" val="42618178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43</a:t>
            </a:fld>
            <a:endParaRPr lang="fr-FR"/>
          </a:p>
        </p:txBody>
      </p:sp>
    </p:spTree>
    <p:extLst>
      <p:ext uri="{BB962C8B-B14F-4D97-AF65-F5344CB8AC3E}">
        <p14:creationId xmlns:p14="http://schemas.microsoft.com/office/powerpoint/2010/main" val="40020343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44</a:t>
            </a:fld>
            <a:endParaRPr lang="fr-FR"/>
          </a:p>
        </p:txBody>
      </p:sp>
    </p:spTree>
    <p:extLst>
      <p:ext uri="{BB962C8B-B14F-4D97-AF65-F5344CB8AC3E}">
        <p14:creationId xmlns:p14="http://schemas.microsoft.com/office/powerpoint/2010/main" val="41568850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999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kern="1200" dirty="0" err="1">
                <a:solidFill>
                  <a:schemeClr val="tx1"/>
                </a:solidFill>
                <a:effectLst/>
                <a:latin typeface="+mn-lt"/>
                <a:ea typeface="+mn-ea"/>
                <a:cs typeface="+mn-cs"/>
              </a:rPr>
              <a:t>Liberale</a:t>
            </a:r>
            <a:r>
              <a:rPr lang="sl-SI" sz="1200" kern="1200" dirty="0">
                <a:solidFill>
                  <a:schemeClr val="tx1"/>
                </a:solidFill>
                <a:effectLst/>
                <a:latin typeface="+mn-lt"/>
                <a:ea typeface="+mn-ea"/>
                <a:cs typeface="+mn-cs"/>
              </a:rPr>
              <a:t> da Verona, „Ugrabitev Evrope“, okoli 1470, olje na topolovini, muzej </a:t>
            </a:r>
            <a:r>
              <a:rPr lang="sl-SI" sz="1200" kern="1200" dirty="0" err="1">
                <a:solidFill>
                  <a:schemeClr val="tx1"/>
                </a:solidFill>
                <a:effectLst/>
                <a:latin typeface="+mn-lt"/>
                <a:ea typeface="+mn-ea"/>
                <a:cs typeface="+mn-cs"/>
              </a:rPr>
              <a:t>Louvre</a:t>
            </a:r>
            <a:r>
              <a:rPr lang="sl-SI"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sl-SI" sz="1200" kern="1200" dirty="0">
                <a:solidFill>
                  <a:schemeClr val="tx1"/>
                </a:solidFill>
                <a:effectLst/>
                <a:latin typeface="+mn-lt"/>
                <a:ea typeface="+mn-ea"/>
                <a:cs typeface="+mn-cs"/>
              </a:rPr>
              <a:t>Slika upodablja Evropo, deviško feničansko princeso, ki jo Zevs, spremenjen v belega bika, ugrabi in odpelje na Kreto. Po eni od teorij izvora imena „Evropa“ je bila celina poimenovana po njej.</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5</a:t>
            </a:fld>
            <a:endParaRPr lang="fr-FR"/>
          </a:p>
        </p:txBody>
      </p:sp>
    </p:spTree>
    <p:extLst>
      <p:ext uri="{BB962C8B-B14F-4D97-AF65-F5344CB8AC3E}">
        <p14:creationId xmlns:p14="http://schemas.microsoft.com/office/powerpoint/2010/main" val="3239009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sl-SI" sz="1200" b="1" kern="1200" dirty="0">
                <a:solidFill>
                  <a:schemeClr val="tx1"/>
                </a:solidFill>
                <a:effectLst/>
                <a:latin typeface="+mn-lt"/>
                <a:ea typeface="+mn-ea"/>
                <a:cs typeface="+mn-cs"/>
              </a:rPr>
              <a:t>Kaj je Evropa?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Ena</a:t>
            </a:r>
            <a:r>
              <a:rPr lang="en-US" sz="1200" kern="1200" dirty="0">
                <a:solidFill>
                  <a:schemeClr val="tx1"/>
                </a:solidFill>
                <a:effectLst/>
                <a:latin typeface="+mn-lt"/>
                <a:ea typeface="+mn-ea"/>
                <a:cs typeface="+mn-cs"/>
              </a:rPr>
              <a:t> od </a:t>
            </a:r>
            <a:r>
              <a:rPr lang="en-US" sz="1200" kern="1200" dirty="0" err="1">
                <a:solidFill>
                  <a:schemeClr val="tx1"/>
                </a:solidFill>
                <a:effectLst/>
                <a:latin typeface="+mn-lt"/>
                <a:ea typeface="+mn-ea"/>
                <a:cs typeface="+mn-cs"/>
              </a:rPr>
              <a:t>šestih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svetovnih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celin</a:t>
            </a:r>
            <a:r>
              <a:rPr lang="sl-SI"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Sestavlja jo 44 držav.</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V njej živi več kot 700 milijonov ljudi.</a:t>
            </a:r>
            <a:endParaRPr lang="fr-BE"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r>
              <a:rPr lang="sl-SI" sz="1200" b="1" kern="1200" dirty="0">
                <a:solidFill>
                  <a:schemeClr val="tx1"/>
                </a:solidFill>
                <a:effectLst/>
                <a:latin typeface="+mn-lt"/>
                <a:ea typeface="+mn-ea"/>
                <a:cs typeface="+mn-cs"/>
              </a:rPr>
              <a:t>Kaj je Evropska unija?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Je edinstvena ekonomska in politična unija 27 evropskih držav, tj. držav članic, ki so se odločile, da združijo moči in skupaj zgradijo boljšo prihodnost.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V njej živi približno </a:t>
            </a:r>
            <a:r>
              <a:rPr lang="sl-SI" sz="1200" b="1" kern="1200" dirty="0">
                <a:solidFill>
                  <a:schemeClr val="tx1"/>
                </a:solidFill>
                <a:effectLst/>
                <a:latin typeface="+mn-lt"/>
                <a:ea typeface="+mn-ea"/>
                <a:cs typeface="+mn-cs"/>
              </a:rPr>
              <a:t>447 milijonov ljudi</a:t>
            </a:r>
            <a:r>
              <a:rPr lang="sl-SI"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Evropska unija svojim državljankam in državljanom olajšuje življenje, delo in potovanje v drugih državah članicah.</a:t>
            </a:r>
            <a:endParaRPr lang="en-US"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6</a:t>
            </a:fld>
            <a:endParaRPr lang="fr-FR"/>
          </a:p>
        </p:txBody>
      </p:sp>
    </p:spTree>
    <p:extLst>
      <p:ext uri="{BB962C8B-B14F-4D97-AF65-F5344CB8AC3E}">
        <p14:creationId xmlns:p14="http://schemas.microsoft.com/office/powerpoint/2010/main" val="106467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kern="1200" dirty="0">
                <a:solidFill>
                  <a:schemeClr val="tx1"/>
                </a:solidFill>
                <a:effectLst/>
                <a:latin typeface="+mn-lt"/>
                <a:ea typeface="+mn-ea"/>
                <a:cs typeface="+mn-cs"/>
              </a:rPr>
              <a:t>Med ključnimi mejniki nastanka sodobne Evrope so:</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b="1" kern="1200" dirty="0">
                <a:solidFill>
                  <a:schemeClr val="tx1"/>
                </a:solidFill>
                <a:effectLst/>
                <a:latin typeface="+mn-lt"/>
                <a:ea typeface="+mn-ea"/>
                <a:cs typeface="+mn-cs"/>
              </a:rPr>
              <a:t>ustanovitev antične Grčije in antičnega Rima</a:t>
            </a:r>
            <a:r>
              <a:rPr lang="sl-SI" sz="1200" kern="1200" dirty="0">
                <a:solidFill>
                  <a:schemeClr val="tx1"/>
                </a:solidFill>
                <a:effectLst/>
                <a:latin typeface="+mn-lt"/>
                <a:ea typeface="+mn-ea"/>
                <a:cs typeface="+mn-cs"/>
              </a:rPr>
              <a:t>, ki sta prispevala k nastanku demokracije, vlade in kulture v Evropi;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b="1" kern="1200" dirty="0">
                <a:solidFill>
                  <a:schemeClr val="tx1"/>
                </a:solidFill>
                <a:effectLst/>
                <a:latin typeface="+mn-lt"/>
                <a:ea typeface="+mn-ea"/>
                <a:cs typeface="+mn-cs"/>
              </a:rPr>
              <a:t>reformacija</a:t>
            </a:r>
            <a:r>
              <a:rPr lang="sl-SI" sz="1200" kern="1200" dirty="0">
                <a:solidFill>
                  <a:schemeClr val="tx1"/>
                </a:solidFill>
                <a:effectLst/>
                <a:latin typeface="+mn-lt"/>
                <a:ea typeface="+mn-ea"/>
                <a:cs typeface="+mn-cs"/>
              </a:rPr>
              <a:t> v 16. in 17. stoletju, zaradi katere se je spremenil odnos Evrope do vere;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b="1" kern="1200" dirty="0">
                <a:solidFill>
                  <a:schemeClr val="tx1"/>
                </a:solidFill>
                <a:effectLst/>
                <a:latin typeface="+mn-lt"/>
                <a:ea typeface="+mn-ea"/>
                <a:cs typeface="+mn-cs"/>
              </a:rPr>
              <a:t>razsvetljenstvo</a:t>
            </a:r>
            <a:r>
              <a:rPr lang="sl-SI" sz="1200" kern="1200" dirty="0">
                <a:solidFill>
                  <a:schemeClr val="tx1"/>
                </a:solidFill>
                <a:effectLst/>
                <a:latin typeface="+mn-lt"/>
                <a:ea typeface="+mn-ea"/>
                <a:cs typeface="+mn-cs"/>
              </a:rPr>
              <a:t>, intelektualno, politično in ideološko gibanje v 18. stoletju, ki je poudarjalo pomen logike in razuma ter v katerem so bila opredeljena osnovna pravila sodobne znanosti in politike;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b="1" kern="1200" dirty="0">
                <a:solidFill>
                  <a:schemeClr val="tx1"/>
                </a:solidFill>
                <a:effectLst/>
                <a:latin typeface="+mn-lt"/>
                <a:ea typeface="+mn-ea"/>
                <a:cs typeface="+mn-cs"/>
              </a:rPr>
              <a:t>nastanek parlamentarizma,</a:t>
            </a:r>
            <a:r>
              <a:rPr lang="sl-SI" sz="1200" kern="1200" dirty="0">
                <a:solidFill>
                  <a:schemeClr val="tx1"/>
                </a:solidFill>
                <a:effectLst/>
                <a:latin typeface="+mn-lt"/>
                <a:ea typeface="+mn-ea"/>
                <a:cs typeface="+mn-cs"/>
              </a:rPr>
              <a:t> ki je zdaj temelj sodobne evropske politične ureditve;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b="1" kern="1200" dirty="0">
                <a:solidFill>
                  <a:schemeClr val="tx1"/>
                </a:solidFill>
                <a:effectLst/>
                <a:latin typeface="+mn-lt"/>
                <a:ea typeface="+mn-ea"/>
                <a:cs typeface="+mn-cs"/>
              </a:rPr>
              <a:t>razvoj socialnih pravic </a:t>
            </a:r>
            <a:r>
              <a:rPr lang="sl-SI" sz="1200" kern="1200" dirty="0">
                <a:solidFill>
                  <a:schemeClr val="tx1"/>
                </a:solidFill>
                <a:effectLst/>
                <a:latin typeface="+mn-lt"/>
                <a:ea typeface="+mn-ea"/>
                <a:cs typeface="+mn-cs"/>
              </a:rPr>
              <a:t>v 19. in 20 stoletju, ki zdaj evropske državljane in državljanke varujejo v življenju in pri delu.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7</a:t>
            </a:fld>
            <a:endParaRPr lang="fr-FR"/>
          </a:p>
        </p:txBody>
      </p:sp>
    </p:spTree>
    <p:extLst>
      <p:ext uri="{BB962C8B-B14F-4D97-AF65-F5344CB8AC3E}">
        <p14:creationId xmlns:p14="http://schemas.microsoft.com/office/powerpoint/2010/main" val="2547609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693920"/>
            <a:ext cx="5335270" cy="4897120"/>
          </a:xfrm>
        </p:spPr>
        <p:txBody>
          <a:bodyPr/>
          <a:lstStyle/>
          <a:p>
            <a:pPr marL="228600" lvl="0" indent="-228600">
              <a:buFont typeface="+mj-lt"/>
              <a:buAutoNum type="arabicPeriod"/>
            </a:pPr>
            <a:r>
              <a:rPr lang="sl-SI" sz="1200" b="1" kern="1200" dirty="0">
                <a:solidFill>
                  <a:schemeClr val="tx1"/>
                </a:solidFill>
                <a:effectLst/>
                <a:latin typeface="+mn-lt"/>
                <a:ea typeface="+mn-ea"/>
                <a:cs typeface="+mn-cs"/>
              </a:rPr>
              <a:t>Pablo Picasso</a:t>
            </a:r>
            <a:r>
              <a:rPr lang="sl-SI" sz="1200" kern="1200" dirty="0">
                <a:solidFill>
                  <a:schemeClr val="tx1"/>
                </a:solidFill>
                <a:effectLst/>
                <a:latin typeface="+mn-lt"/>
                <a:ea typeface="+mn-ea"/>
                <a:cs typeface="+mn-cs"/>
              </a:rPr>
              <a:t>: španski umetnik, znan po tem, da je skupaj z </a:t>
            </a:r>
            <a:r>
              <a:rPr lang="sl-SI" sz="1200" kern="1200" dirty="0" err="1">
                <a:solidFill>
                  <a:schemeClr val="tx1"/>
                </a:solidFill>
                <a:effectLst/>
                <a:latin typeface="+mn-lt"/>
                <a:ea typeface="+mn-ea"/>
                <a:cs typeface="+mn-cs"/>
              </a:rPr>
              <a:t>Georgesom</a:t>
            </a:r>
            <a:r>
              <a:rPr lang="sl-SI" sz="1200" kern="1200" dirty="0">
                <a:solidFill>
                  <a:schemeClr val="tx1"/>
                </a:solidFill>
                <a:effectLst/>
                <a:latin typeface="+mn-lt"/>
                <a:ea typeface="+mn-ea"/>
                <a:cs typeface="+mn-cs"/>
              </a:rPr>
              <a:t> </a:t>
            </a:r>
            <a:r>
              <a:rPr lang="sl-SI" sz="1200" kern="1200" dirty="0" err="1">
                <a:solidFill>
                  <a:schemeClr val="tx1"/>
                </a:solidFill>
                <a:effectLst/>
                <a:latin typeface="+mn-lt"/>
                <a:ea typeface="+mn-ea"/>
                <a:cs typeface="+mn-cs"/>
              </a:rPr>
              <a:t>Braquom</a:t>
            </a:r>
            <a:r>
              <a:rPr lang="sl-SI" sz="1200" kern="1200" dirty="0">
                <a:solidFill>
                  <a:schemeClr val="tx1"/>
                </a:solidFill>
                <a:effectLst/>
                <a:latin typeface="+mn-lt"/>
                <a:ea typeface="+mn-ea"/>
                <a:cs typeface="+mn-cs"/>
              </a:rPr>
              <a:t> utemeljil kubizem. Morda poznaš dve njegovi znani deli, „</a:t>
            </a:r>
            <a:r>
              <a:rPr lang="sl-SI" sz="1200" kern="1200" dirty="0" err="1">
                <a:solidFill>
                  <a:schemeClr val="tx1"/>
                </a:solidFill>
                <a:effectLst/>
                <a:latin typeface="+mn-lt"/>
                <a:ea typeface="+mn-ea"/>
                <a:cs typeface="+mn-cs"/>
              </a:rPr>
              <a:t>Guernico</a:t>
            </a:r>
            <a:r>
              <a:rPr lang="sl-SI" sz="1200" kern="1200" dirty="0">
                <a:solidFill>
                  <a:schemeClr val="tx1"/>
                </a:solidFill>
                <a:effectLst/>
                <a:latin typeface="+mn-lt"/>
                <a:ea typeface="+mn-ea"/>
                <a:cs typeface="+mn-cs"/>
              </a:rPr>
              <a:t>“ in „Avignonske gospodične“.</a:t>
            </a:r>
            <a:endParaRPr lang="en-US" sz="1200" kern="1200" dirty="0">
              <a:solidFill>
                <a:schemeClr val="tx1"/>
              </a:solidFill>
              <a:effectLst/>
              <a:latin typeface="+mn-lt"/>
              <a:ea typeface="+mn-ea"/>
              <a:cs typeface="+mn-cs"/>
            </a:endParaRPr>
          </a:p>
          <a:p>
            <a:pPr marL="228600" lvl="0" indent="-228600">
              <a:buFont typeface="+mj-lt"/>
              <a:buAutoNum type="arabicPeriod"/>
            </a:pPr>
            <a:r>
              <a:rPr lang="sl-SI" sz="1200" b="1" kern="1200" dirty="0">
                <a:solidFill>
                  <a:schemeClr val="tx1"/>
                </a:solidFill>
                <a:effectLst/>
                <a:latin typeface="+mn-lt"/>
                <a:ea typeface="+mn-ea"/>
                <a:cs typeface="+mn-cs"/>
              </a:rPr>
              <a:t>Ludwig van Beethoven</a:t>
            </a:r>
            <a:r>
              <a:rPr lang="sl-SI" sz="1200" kern="1200" dirty="0">
                <a:solidFill>
                  <a:schemeClr val="tx1"/>
                </a:solidFill>
                <a:effectLst/>
                <a:latin typeface="+mn-lt"/>
                <a:ea typeface="+mn-ea"/>
                <a:cs typeface="+mn-cs"/>
              </a:rPr>
              <a:t>: nemški skladatelj in pianist, znan po simfonijah. Bil je eden od ključnih ustvarjalcev na prehodu od klasicizma v romantiko v evropski glasbi. Napisal je „Odo radosti“, ki je pozneje postala evropska himna.</a:t>
            </a:r>
            <a:endParaRPr lang="en-US" sz="1200" kern="1200" dirty="0">
              <a:solidFill>
                <a:schemeClr val="tx1"/>
              </a:solidFill>
              <a:effectLst/>
              <a:latin typeface="+mn-lt"/>
              <a:ea typeface="+mn-ea"/>
              <a:cs typeface="+mn-cs"/>
            </a:endParaRPr>
          </a:p>
          <a:p>
            <a:pPr marL="228600" lvl="0" indent="-228600">
              <a:buFont typeface="+mj-lt"/>
              <a:buAutoNum type="arabicPeriod"/>
            </a:pPr>
            <a:r>
              <a:rPr lang="sl-SI" sz="1200" b="1" kern="1200" dirty="0" err="1">
                <a:solidFill>
                  <a:schemeClr val="tx1"/>
                </a:solidFill>
                <a:effectLst/>
                <a:latin typeface="+mn-lt"/>
                <a:ea typeface="+mn-ea"/>
                <a:cs typeface="+mn-cs"/>
              </a:rPr>
              <a:t>Alfons</a:t>
            </a:r>
            <a:r>
              <a:rPr lang="sl-SI" sz="1200" b="1" kern="1200" dirty="0">
                <a:solidFill>
                  <a:schemeClr val="tx1"/>
                </a:solidFill>
                <a:effectLst/>
                <a:latin typeface="+mn-lt"/>
                <a:ea typeface="+mn-ea"/>
                <a:cs typeface="+mn-cs"/>
              </a:rPr>
              <a:t> </a:t>
            </a:r>
            <a:r>
              <a:rPr lang="sl-SI" sz="1200" b="1" kern="1200" dirty="0" err="1">
                <a:solidFill>
                  <a:schemeClr val="tx1"/>
                </a:solidFill>
                <a:effectLst/>
                <a:latin typeface="+mn-lt"/>
                <a:ea typeface="+mn-ea"/>
                <a:cs typeface="+mn-cs"/>
              </a:rPr>
              <a:t>Mucha</a:t>
            </a:r>
            <a:r>
              <a:rPr lang="sl-SI" sz="1200" kern="1200" dirty="0">
                <a:solidFill>
                  <a:schemeClr val="tx1"/>
                </a:solidFill>
                <a:effectLst/>
                <a:latin typeface="+mn-lt"/>
                <a:ea typeface="+mn-ea"/>
                <a:cs typeface="+mn-cs"/>
              </a:rPr>
              <a:t>: češki slikar in ilustrator ter predstavnik secesije. Med njegovimi najslavnejšimi slikami sta „Sadje“ (1897) in „Slovanski ep“ (1910–1928), ki prikazuje zgodovino vseh slovanskih ljudstev.</a:t>
            </a:r>
            <a:endParaRPr lang="en-US" sz="1200" kern="1200" dirty="0">
              <a:solidFill>
                <a:schemeClr val="tx1"/>
              </a:solidFill>
              <a:effectLst/>
              <a:latin typeface="+mn-lt"/>
              <a:ea typeface="+mn-ea"/>
              <a:cs typeface="+mn-cs"/>
            </a:endParaRPr>
          </a:p>
          <a:p>
            <a:pPr marL="228600" lvl="0" indent="-228600">
              <a:buFont typeface="+mj-lt"/>
              <a:buAutoNum type="arabicPeriod"/>
            </a:pPr>
            <a:r>
              <a:rPr lang="sl-SI" sz="1200" b="1" kern="1200" dirty="0">
                <a:solidFill>
                  <a:schemeClr val="tx1"/>
                </a:solidFill>
                <a:effectLst/>
                <a:latin typeface="+mn-lt"/>
                <a:ea typeface="+mn-ea"/>
                <a:cs typeface="+mn-cs"/>
              </a:rPr>
              <a:t> </a:t>
            </a:r>
            <a:r>
              <a:rPr lang="sl-SI" sz="1200" b="1" kern="1200" dirty="0" err="1">
                <a:solidFill>
                  <a:schemeClr val="tx1"/>
                </a:solidFill>
                <a:effectLst/>
                <a:latin typeface="+mn-lt"/>
                <a:ea typeface="+mn-ea"/>
                <a:cs typeface="+mn-cs"/>
              </a:rPr>
              <a:t>Hilma</a:t>
            </a:r>
            <a:r>
              <a:rPr lang="sl-SI" sz="1200" b="1" kern="1200" dirty="0">
                <a:solidFill>
                  <a:schemeClr val="tx1"/>
                </a:solidFill>
                <a:effectLst/>
                <a:latin typeface="+mn-lt"/>
                <a:ea typeface="+mn-ea"/>
                <a:cs typeface="+mn-cs"/>
              </a:rPr>
              <a:t> </a:t>
            </a:r>
            <a:r>
              <a:rPr lang="sl-SI" sz="1200" b="1" kern="1200" dirty="0" err="1">
                <a:solidFill>
                  <a:schemeClr val="tx1"/>
                </a:solidFill>
                <a:effectLst/>
                <a:latin typeface="+mn-lt"/>
                <a:ea typeface="+mn-ea"/>
                <a:cs typeface="+mn-cs"/>
              </a:rPr>
              <a:t>af</a:t>
            </a:r>
            <a:r>
              <a:rPr lang="sl-SI" sz="1200" b="1" kern="1200" dirty="0">
                <a:solidFill>
                  <a:schemeClr val="tx1"/>
                </a:solidFill>
                <a:effectLst/>
                <a:latin typeface="+mn-lt"/>
                <a:ea typeface="+mn-ea"/>
                <a:cs typeface="+mn-cs"/>
              </a:rPr>
              <a:t> </a:t>
            </a:r>
            <a:r>
              <a:rPr lang="sl-SI" sz="1200" b="1" kern="1200" dirty="0" err="1">
                <a:solidFill>
                  <a:schemeClr val="tx1"/>
                </a:solidFill>
                <a:effectLst/>
                <a:latin typeface="+mn-lt"/>
                <a:ea typeface="+mn-ea"/>
                <a:cs typeface="+mn-cs"/>
              </a:rPr>
              <a:t>Klint</a:t>
            </a:r>
            <a:r>
              <a:rPr lang="sl-SI" sz="1200" kern="1200" dirty="0">
                <a:solidFill>
                  <a:schemeClr val="tx1"/>
                </a:solidFill>
                <a:effectLst/>
                <a:latin typeface="+mn-lt"/>
                <a:ea typeface="+mn-ea"/>
                <a:cs typeface="+mn-cs"/>
              </a:rPr>
              <a:t> je bila švedska slikarka. Njene abstraktne slike, ki so raziskovale duhovnost, življenjske cikle, spirale, geometrijo in barvno teorijo, sodijo med prva abstraktna dela v zgodovini zahodne umetnosti.</a:t>
            </a:r>
            <a:endParaRPr lang="en-US" sz="1200" kern="1200" dirty="0">
              <a:solidFill>
                <a:schemeClr val="tx1"/>
              </a:solidFill>
              <a:effectLst/>
              <a:latin typeface="+mn-lt"/>
              <a:ea typeface="+mn-ea"/>
              <a:cs typeface="+mn-cs"/>
            </a:endParaRPr>
          </a:p>
          <a:p>
            <a:pPr marL="228600" lvl="0" indent="-228600">
              <a:buFont typeface="+mj-lt"/>
              <a:buAutoNum type="arabicPeriod"/>
            </a:pPr>
            <a:r>
              <a:rPr lang="sl-SI" sz="1200" b="1" kern="1200" dirty="0">
                <a:solidFill>
                  <a:schemeClr val="tx1"/>
                </a:solidFill>
                <a:effectLst/>
                <a:latin typeface="+mn-lt"/>
                <a:ea typeface="+mn-ea"/>
                <a:cs typeface="+mn-cs"/>
              </a:rPr>
              <a:t>Stefan Zweig</a:t>
            </a:r>
            <a:r>
              <a:rPr lang="sl-SI" sz="1200" kern="1200" dirty="0">
                <a:solidFill>
                  <a:schemeClr val="tx1"/>
                </a:solidFill>
                <a:effectLst/>
                <a:latin typeface="+mn-lt"/>
                <a:ea typeface="+mn-ea"/>
                <a:cs typeface="+mn-cs"/>
              </a:rPr>
              <a:t>: avstrijski pisatelj, dramatik, novinar in biograf. Morda poznaš eno od njegovih glavnih del, „Novelo o šahu in druge zgodbe“ (1941), zbirko petih vrhunskih psiholoških srhljivk.</a:t>
            </a:r>
            <a:endParaRPr lang="en-US" sz="1200" kern="1200" dirty="0">
              <a:solidFill>
                <a:schemeClr val="tx1"/>
              </a:solidFill>
              <a:effectLst/>
              <a:latin typeface="+mn-lt"/>
              <a:ea typeface="+mn-ea"/>
              <a:cs typeface="+mn-cs"/>
            </a:endParaRPr>
          </a:p>
          <a:p>
            <a:pPr marL="228600" lvl="0" indent="-228600">
              <a:buFont typeface="+mj-lt"/>
              <a:buAutoNum type="arabicPeriod"/>
            </a:pPr>
            <a:r>
              <a:rPr lang="sl-SI" sz="1200" b="1" kern="1200" dirty="0" err="1">
                <a:solidFill>
                  <a:schemeClr val="tx1"/>
                </a:solidFill>
                <a:effectLst/>
                <a:latin typeface="+mn-lt"/>
                <a:ea typeface="+mn-ea"/>
                <a:cs typeface="+mn-cs"/>
              </a:rPr>
              <a:t>Wisława</a:t>
            </a:r>
            <a:r>
              <a:rPr lang="sl-SI" sz="1200" b="1" kern="1200" dirty="0">
                <a:solidFill>
                  <a:schemeClr val="tx1"/>
                </a:solidFill>
                <a:effectLst/>
                <a:latin typeface="+mn-lt"/>
                <a:ea typeface="+mn-ea"/>
                <a:cs typeface="+mn-cs"/>
              </a:rPr>
              <a:t> </a:t>
            </a:r>
            <a:r>
              <a:rPr lang="sl-SI" sz="1200" b="1" kern="1200" dirty="0" err="1">
                <a:solidFill>
                  <a:schemeClr val="tx1"/>
                </a:solidFill>
                <a:effectLst/>
                <a:latin typeface="+mn-lt"/>
                <a:ea typeface="+mn-ea"/>
                <a:cs typeface="+mn-cs"/>
              </a:rPr>
              <a:t>Szymborska</a:t>
            </a:r>
            <a:r>
              <a:rPr lang="sl-SI" sz="1200" kern="1200" dirty="0">
                <a:solidFill>
                  <a:schemeClr val="tx1"/>
                </a:solidFill>
                <a:effectLst/>
                <a:latin typeface="+mn-lt"/>
                <a:ea typeface="+mn-ea"/>
                <a:cs typeface="+mn-cs"/>
              </a:rPr>
              <a:t>: poljska pesnica, esejistka in prevajalka, ki je leta 1996 prejela Nobelovo nagrado za književnost. Ena njenih najbolj znanih pesniških zbirk se imenuje „Semenj čudežev“.</a:t>
            </a:r>
            <a:endParaRPr lang="en-US" sz="1200" kern="1200" dirty="0">
              <a:solidFill>
                <a:schemeClr val="tx1"/>
              </a:solidFill>
              <a:effectLst/>
              <a:latin typeface="+mn-lt"/>
              <a:ea typeface="+mn-ea"/>
              <a:cs typeface="+mn-cs"/>
            </a:endParaRPr>
          </a:p>
          <a:p>
            <a:pPr marL="228600" lvl="0" indent="-228600">
              <a:buFont typeface="+mj-lt"/>
              <a:buAutoNum type="arabicPeriod"/>
            </a:pPr>
            <a:r>
              <a:rPr lang="sl-SI" sz="1200" b="1" kern="1200" dirty="0">
                <a:solidFill>
                  <a:schemeClr val="tx1"/>
                </a:solidFill>
                <a:effectLst/>
                <a:latin typeface="+mn-lt"/>
                <a:ea typeface="+mn-ea"/>
                <a:cs typeface="+mn-cs"/>
              </a:rPr>
              <a:t>Simone de </a:t>
            </a:r>
            <a:r>
              <a:rPr lang="sl-SI" sz="1200" b="1" kern="1200" dirty="0" err="1">
                <a:solidFill>
                  <a:schemeClr val="tx1"/>
                </a:solidFill>
                <a:effectLst/>
                <a:latin typeface="+mn-lt"/>
                <a:ea typeface="+mn-ea"/>
                <a:cs typeface="+mn-cs"/>
              </a:rPr>
              <a:t>Beauvoir</a:t>
            </a:r>
            <a:r>
              <a:rPr lang="sl-SI" sz="1200" kern="1200" dirty="0">
                <a:solidFill>
                  <a:schemeClr val="tx1"/>
                </a:solidFill>
                <a:effectLst/>
                <a:latin typeface="+mn-lt"/>
                <a:ea typeface="+mn-ea"/>
                <a:cs typeface="+mn-cs"/>
              </a:rPr>
              <a:t> je bila francoska pisateljica, filozofinja in esejistka. Eno njenih najslavnejših del je avtobiografski roman „</a:t>
            </a:r>
            <a:r>
              <a:rPr lang="sl-SI" sz="1200" kern="1200" dirty="0" err="1">
                <a:solidFill>
                  <a:schemeClr val="tx1"/>
                </a:solidFill>
                <a:effectLst/>
                <a:latin typeface="+mn-lt"/>
                <a:ea typeface="+mn-ea"/>
                <a:cs typeface="+mn-cs"/>
              </a:rPr>
              <a:t>Mémoires</a:t>
            </a:r>
            <a:r>
              <a:rPr lang="sl-SI" sz="1200" kern="1200" dirty="0">
                <a:solidFill>
                  <a:schemeClr val="tx1"/>
                </a:solidFill>
                <a:effectLst/>
                <a:latin typeface="+mn-lt"/>
                <a:ea typeface="+mn-ea"/>
                <a:cs typeface="+mn-cs"/>
              </a:rPr>
              <a:t> </a:t>
            </a:r>
            <a:r>
              <a:rPr lang="sl-SI" sz="1200" kern="1200" dirty="0" err="1">
                <a:solidFill>
                  <a:schemeClr val="tx1"/>
                </a:solidFill>
                <a:effectLst/>
                <a:latin typeface="+mn-lt"/>
                <a:ea typeface="+mn-ea"/>
                <a:cs typeface="+mn-cs"/>
              </a:rPr>
              <a:t>d’une</a:t>
            </a:r>
            <a:r>
              <a:rPr lang="sl-SI" sz="1200" kern="1200" dirty="0">
                <a:solidFill>
                  <a:schemeClr val="tx1"/>
                </a:solidFill>
                <a:effectLst/>
                <a:latin typeface="+mn-lt"/>
                <a:ea typeface="+mn-ea"/>
                <a:cs typeface="+mn-cs"/>
              </a:rPr>
              <a:t> </a:t>
            </a:r>
            <a:r>
              <a:rPr lang="sl-SI" sz="1200" kern="1200" dirty="0" err="1">
                <a:solidFill>
                  <a:schemeClr val="tx1"/>
                </a:solidFill>
                <a:effectLst/>
                <a:latin typeface="+mn-lt"/>
                <a:ea typeface="+mn-ea"/>
                <a:cs typeface="+mn-cs"/>
              </a:rPr>
              <a:t>jeune</a:t>
            </a:r>
            <a:r>
              <a:rPr lang="sl-SI" sz="1200" kern="1200" dirty="0">
                <a:solidFill>
                  <a:schemeClr val="tx1"/>
                </a:solidFill>
                <a:effectLst/>
                <a:latin typeface="+mn-lt"/>
                <a:ea typeface="+mn-ea"/>
                <a:cs typeface="+mn-cs"/>
              </a:rPr>
              <a:t> </a:t>
            </a:r>
            <a:r>
              <a:rPr lang="sl-SI" sz="1200" kern="1200" dirty="0" err="1">
                <a:solidFill>
                  <a:schemeClr val="tx1"/>
                </a:solidFill>
                <a:effectLst/>
                <a:latin typeface="+mn-lt"/>
                <a:ea typeface="+mn-ea"/>
                <a:cs typeface="+mn-cs"/>
              </a:rPr>
              <a:t>fille</a:t>
            </a:r>
            <a:r>
              <a:rPr lang="sl-SI" sz="1200" kern="1200" dirty="0">
                <a:solidFill>
                  <a:schemeClr val="tx1"/>
                </a:solidFill>
                <a:effectLst/>
                <a:latin typeface="+mn-lt"/>
                <a:ea typeface="+mn-ea"/>
                <a:cs typeface="+mn-cs"/>
              </a:rPr>
              <a:t> </a:t>
            </a:r>
            <a:r>
              <a:rPr lang="sl-SI" sz="1200" kern="1200" dirty="0" err="1">
                <a:solidFill>
                  <a:schemeClr val="tx1"/>
                </a:solidFill>
                <a:effectLst/>
                <a:latin typeface="+mn-lt"/>
                <a:ea typeface="+mn-ea"/>
                <a:cs typeface="+mn-cs"/>
              </a:rPr>
              <a:t>rangée</a:t>
            </a:r>
            <a:r>
              <a:rPr lang="sl-SI" sz="1200" kern="1200" dirty="0">
                <a:solidFill>
                  <a:schemeClr val="tx1"/>
                </a:solidFill>
                <a:effectLst/>
                <a:latin typeface="+mn-lt"/>
                <a:ea typeface="+mn-ea"/>
                <a:cs typeface="+mn-cs"/>
              </a:rPr>
              <a:t>“ (1958), kjer avtorica opisuje svoje zgodnje življenje.</a:t>
            </a:r>
            <a:endParaRPr lang="en-US" sz="1200" kern="1200" dirty="0">
              <a:solidFill>
                <a:schemeClr val="tx1"/>
              </a:solidFill>
              <a:effectLst/>
              <a:latin typeface="+mn-lt"/>
              <a:ea typeface="+mn-ea"/>
              <a:cs typeface="+mn-cs"/>
            </a:endParaRPr>
          </a:p>
          <a:p>
            <a:pPr marL="228600" lvl="0" indent="-228600">
              <a:buFont typeface="+mj-lt"/>
              <a:buAutoNum type="arabicPeriod"/>
            </a:pPr>
            <a:r>
              <a:rPr lang="sl-SI" sz="1200" b="1" kern="1200" dirty="0">
                <a:solidFill>
                  <a:schemeClr val="tx1"/>
                </a:solidFill>
                <a:effectLst/>
                <a:latin typeface="+mn-lt"/>
                <a:ea typeface="+mn-ea"/>
                <a:cs typeface="+mn-cs"/>
              </a:rPr>
              <a:t>Magda Szabó</a:t>
            </a:r>
            <a:r>
              <a:rPr lang="sl-SI" sz="1200" kern="1200" dirty="0">
                <a:solidFill>
                  <a:schemeClr val="tx1"/>
                </a:solidFill>
                <a:effectLst/>
                <a:latin typeface="+mn-lt"/>
                <a:ea typeface="+mn-ea"/>
                <a:cs typeface="+mn-cs"/>
              </a:rPr>
              <a:t> je bila madžarska pisateljica, ki je pisala drame, eseje, študije, spomine, poezijo in otroško literaturo. Svetovno slavo si je pridobila z romanom „</a:t>
            </a:r>
            <a:r>
              <a:rPr lang="sl-SI" sz="1200" kern="1200" dirty="0" err="1">
                <a:solidFill>
                  <a:schemeClr val="tx1"/>
                </a:solidFill>
                <a:effectLst/>
                <a:latin typeface="+mn-lt"/>
                <a:ea typeface="+mn-ea"/>
                <a:cs typeface="+mn-cs"/>
              </a:rPr>
              <a:t>Az</a:t>
            </a:r>
            <a:r>
              <a:rPr lang="sl-SI" sz="1200" kern="1200" dirty="0">
                <a:solidFill>
                  <a:schemeClr val="tx1"/>
                </a:solidFill>
                <a:effectLst/>
                <a:latin typeface="+mn-lt"/>
                <a:ea typeface="+mn-ea"/>
                <a:cs typeface="+mn-cs"/>
              </a:rPr>
              <a:t> </a:t>
            </a:r>
            <a:r>
              <a:rPr lang="sl-SI" sz="1200" kern="1200" dirty="0" err="1">
                <a:solidFill>
                  <a:schemeClr val="tx1"/>
                </a:solidFill>
                <a:effectLst/>
                <a:latin typeface="+mn-lt"/>
                <a:ea typeface="+mn-ea"/>
                <a:cs typeface="+mn-cs"/>
              </a:rPr>
              <a:t>ajtó</a:t>
            </a:r>
            <a:r>
              <a:rPr lang="sl-SI" sz="1200" kern="1200" dirty="0">
                <a:solidFill>
                  <a:schemeClr val="tx1"/>
                </a:solidFill>
                <a:effectLst/>
                <a:latin typeface="+mn-lt"/>
                <a:ea typeface="+mn-ea"/>
                <a:cs typeface="+mn-cs"/>
              </a:rPr>
              <a:t>“ (Vrata), objavljenim leta 1987.</a:t>
            </a:r>
            <a:endParaRPr lang="fr-BE"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sl-SI" sz="1200" b="1" i="1" kern="1200" dirty="0">
                <a:solidFill>
                  <a:schemeClr val="tx1"/>
                </a:solidFill>
                <a:effectLst/>
                <a:latin typeface="+mn-lt"/>
                <a:ea typeface="+mn-ea"/>
                <a:cs typeface="+mn-cs"/>
              </a:rPr>
              <a:t>Katere druge evropske umetnice in umetnike poznaš?</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8</a:t>
            </a:fld>
            <a:endParaRPr lang="fr-FR"/>
          </a:p>
        </p:txBody>
      </p:sp>
    </p:spTree>
    <p:extLst>
      <p:ext uri="{BB962C8B-B14F-4D97-AF65-F5344CB8AC3E}">
        <p14:creationId xmlns:p14="http://schemas.microsoft.com/office/powerpoint/2010/main" val="2899160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kern="1200" dirty="0">
                <a:solidFill>
                  <a:schemeClr val="tx1"/>
                </a:solidFill>
                <a:effectLst/>
                <a:latin typeface="+mn-lt"/>
                <a:ea typeface="+mn-ea"/>
                <a:cs typeface="+mn-cs"/>
              </a:rPr>
              <a:t>Vsaka država EU ima svojo kulturo, jezik/-e in tradicije. Ne glede na to si vse delijo enake skupne vrednote, ki jih morajo spoštovati, če želijo biti del Evropske unije: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človekovo dostojanstvo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svoboda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demokracija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enakost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pravna država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človekove pravice</a:t>
            </a:r>
            <a:endParaRPr lang="en-US" sz="1200" kern="1200" dirty="0">
              <a:solidFill>
                <a:schemeClr val="tx1"/>
              </a:solidFill>
              <a:effectLst/>
              <a:latin typeface="+mn-lt"/>
              <a:ea typeface="+mn-ea"/>
              <a:cs typeface="+mn-cs"/>
            </a:endParaRPr>
          </a:p>
          <a:p>
            <a:endParaRPr lang="fr-BE" sz="1200" b="1" i="1" kern="1200" dirty="0">
              <a:solidFill>
                <a:schemeClr val="tx1"/>
              </a:solidFill>
              <a:effectLst/>
              <a:latin typeface="+mn-lt"/>
              <a:ea typeface="+mn-ea"/>
              <a:cs typeface="+mn-cs"/>
            </a:endParaRPr>
          </a:p>
          <a:p>
            <a:pPr marL="171450" indent="-171450">
              <a:buFont typeface="Arial" panose="020B0604020202020204" pitchFamily="34" charset="0"/>
              <a:buChar char="•"/>
            </a:pPr>
            <a:r>
              <a:rPr lang="sl-SI" sz="1200" b="1" i="1" kern="1200" dirty="0">
                <a:solidFill>
                  <a:schemeClr val="tx1"/>
                </a:solidFill>
                <a:effectLst/>
                <a:latin typeface="+mn-lt"/>
                <a:ea typeface="+mn-ea"/>
                <a:cs typeface="+mn-cs"/>
              </a:rPr>
              <a:t>Katera evropska vrednota se ti zdi najpomembnejša in zakaj?</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9</a:t>
            </a:fld>
            <a:endParaRPr lang="fr-FR"/>
          </a:p>
        </p:txBody>
      </p:sp>
    </p:spTree>
    <p:extLst>
      <p:ext uri="{BB962C8B-B14F-4D97-AF65-F5344CB8AC3E}">
        <p14:creationId xmlns:p14="http://schemas.microsoft.com/office/powerpoint/2010/main" val="4242965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r-BE"/>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04/04/2024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799776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04/04/2024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209819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04/04/2024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2129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3"/>
            <a:ext cx="9144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4418049"/>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557903"/>
            <a:ext cx="3780235" cy="528998"/>
          </a:xfrm>
        </p:spPr>
        <p:txBody>
          <a:bodyPr>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6495555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9"/>
            <a:ext cx="9144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4"/>
            <a:ext cx="9144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872647"/>
          </a:xfrm>
        </p:spPr>
        <p:txBody>
          <a:bodyPr anchor="t">
            <a:norm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3067468"/>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783535"/>
            <a:ext cx="3780235" cy="528998"/>
          </a:xfrm>
        </p:spPr>
        <p:txBody>
          <a:bodyPr anchor="b" anchorCtr="0">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3285183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9144000" cy="6059194"/>
          </a:xfrm>
          <a:prstGeom prst="rect">
            <a:avLst/>
          </a:prstGeom>
        </p:spPr>
      </p:pic>
      <p:sp>
        <p:nvSpPr>
          <p:cNvPr id="14" name="Rectangle 13"/>
          <p:cNvSpPr/>
          <p:nvPr userDrawn="1"/>
        </p:nvSpPr>
        <p:spPr>
          <a:xfrm>
            <a:off x="3967" y="1078174"/>
            <a:ext cx="9148010"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2" name="Subtitle 2"/>
          <p:cNvSpPr>
            <a:spLocks noGrp="1"/>
          </p:cNvSpPr>
          <p:nvPr>
            <p:ph type="subTitle" idx="1"/>
          </p:nvPr>
        </p:nvSpPr>
        <p:spPr>
          <a:xfrm>
            <a:off x="803513" y="4418049"/>
            <a:ext cx="7548918" cy="897754"/>
          </a:xfrm>
        </p:spPr>
        <p:txBody>
          <a:bodyPr wrap="none">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16" name="Text Placeholder 18"/>
          <p:cNvSpPr>
            <a:spLocks noGrp="1"/>
          </p:cNvSpPr>
          <p:nvPr>
            <p:ph type="body" sz="quarter" idx="13"/>
          </p:nvPr>
        </p:nvSpPr>
        <p:spPr>
          <a:xfrm>
            <a:off x="4572000" y="5557903"/>
            <a:ext cx="3780235" cy="528998"/>
          </a:xfrm>
        </p:spPr>
        <p:txBody>
          <a:bodyPr wrap="none">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2914567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2" name="Title 1"/>
          <p:cNvSpPr>
            <a:spLocks noGrp="1"/>
          </p:cNvSpPr>
          <p:nvPr>
            <p:ph type="ctrTitle"/>
          </p:nvPr>
        </p:nvSpPr>
        <p:spPr>
          <a:xfrm>
            <a:off x="802642" y="1122363"/>
            <a:ext cx="8007029" cy="2387600"/>
          </a:xfrm>
        </p:spPr>
        <p:txBody>
          <a:bodyPr anchor="b">
            <a:noAutofit/>
          </a:bodyPr>
          <a:lstStyle>
            <a:lvl1pPr algn="l">
              <a:defRPr sz="4500">
                <a:solidFill>
                  <a:schemeClr val="accent5"/>
                </a:solidFill>
              </a:defRPr>
            </a:lvl1pPr>
          </a:lstStyle>
          <a:p>
            <a:r>
              <a:rPr lang="en-US"/>
              <a:t>Click to edit Master title style</a:t>
            </a:r>
            <a:endParaRPr lang="en-GB"/>
          </a:p>
        </p:txBody>
      </p:sp>
      <p:sp>
        <p:nvSpPr>
          <p:cNvPr id="3" name="Subtitle 2"/>
          <p:cNvSpPr>
            <a:spLocks noGrp="1"/>
          </p:cNvSpPr>
          <p:nvPr>
            <p:ph type="subTitle" idx="1"/>
          </p:nvPr>
        </p:nvSpPr>
        <p:spPr>
          <a:xfrm>
            <a:off x="802642" y="3602038"/>
            <a:ext cx="8007029" cy="1655762"/>
          </a:xfrm>
        </p:spPr>
        <p:txBody>
          <a:bodyPr>
            <a:no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a:p>
        </p:txBody>
      </p:sp>
      <p:cxnSp>
        <p:nvCxnSpPr>
          <p:cNvPr id="7" name="Straight Connector 6"/>
          <p:cNvCxnSpPr/>
          <p:nvPr userDrawn="1"/>
        </p:nvCxnSpPr>
        <p:spPr>
          <a:xfrm>
            <a:off x="62865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0786" y="6045258"/>
            <a:ext cx="1288884" cy="451153"/>
          </a:xfrm>
          <a:prstGeom prst="rect">
            <a:avLst/>
          </a:prstGeom>
        </p:spPr>
      </p:pic>
    </p:spTree>
    <p:extLst>
      <p:ext uri="{BB962C8B-B14F-4D97-AF65-F5344CB8AC3E}">
        <p14:creationId xmlns:p14="http://schemas.microsoft.com/office/powerpoint/2010/main" val="4093305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5389" y="6045865"/>
            <a:ext cx="1287150" cy="450546"/>
          </a:xfrm>
          <a:prstGeom prst="rect">
            <a:avLst/>
          </a:prstGeom>
        </p:spPr>
      </p:pic>
      <p:sp>
        <p:nvSpPr>
          <p:cNvPr id="11" name="Title 1"/>
          <p:cNvSpPr>
            <a:spLocks noGrp="1"/>
          </p:cNvSpPr>
          <p:nvPr>
            <p:ph type="ctrTitle"/>
          </p:nvPr>
        </p:nvSpPr>
        <p:spPr>
          <a:xfrm>
            <a:off x="807760" y="1122363"/>
            <a:ext cx="7617223" cy="2387600"/>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02642" y="3602038"/>
            <a:ext cx="7617223" cy="1655762"/>
          </a:xfrm>
        </p:spPr>
        <p:txBody>
          <a:bodyPr>
            <a:no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1006142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3363151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accent5"/>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23876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8179274" cy="3881904"/>
          </a:xfrm>
        </p:spPr>
        <p:txBody>
          <a:bodyPr>
            <a:noAutofit/>
          </a:bodyPr>
          <a:lstStyle>
            <a:lvl1pPr>
              <a:lnSpc>
                <a:spcPct val="100000"/>
              </a:lnSpc>
              <a:spcBef>
                <a:spcPts val="0"/>
              </a:spcBef>
              <a:spcAft>
                <a:spcPts val="1350"/>
              </a:spcAft>
              <a:defRPr/>
            </a:lvl1pPr>
            <a:lvl2pPr>
              <a:lnSpc>
                <a:spcPct val="100000"/>
              </a:lnSpc>
              <a:spcAft>
                <a:spcPts val="1350"/>
              </a:spcAft>
              <a:defRPr/>
            </a:lvl2pPr>
            <a:lvl3pPr>
              <a:lnSpc>
                <a:spcPct val="100000"/>
              </a:lnSpc>
              <a:spcAft>
                <a:spcPts val="1350"/>
              </a:spcAft>
              <a:defRPr/>
            </a:lvl3pPr>
            <a:lvl4pPr>
              <a:lnSpc>
                <a:spcPct val="100000"/>
              </a:lnSpc>
              <a:spcAft>
                <a:spcPts val="1350"/>
              </a:spcAft>
              <a:defRPr/>
            </a:lvl4pPr>
            <a:lvl5pPr>
              <a:lnSpc>
                <a:spcPct val="100000"/>
              </a:lnSpc>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28896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04/04/2024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896312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1pPr>
              <a:spcAft>
                <a:spcPts val="1350"/>
              </a:spcAft>
              <a:defRPr/>
            </a:lvl1pPr>
            <a:lvl2pPr>
              <a:spcAft>
                <a:spcPts val="1350"/>
              </a:spcAft>
              <a:defRPr/>
            </a:lvl2pPr>
            <a:lvl3pPr>
              <a:spcAft>
                <a:spcPts val="1350"/>
              </a:spcAft>
              <a:defRPr/>
            </a:lvl3pPr>
            <a:lvl4pPr>
              <a:spcAft>
                <a:spcPts val="1350"/>
              </a:spcAft>
              <a:defRPr/>
            </a:lvl4pPr>
            <a:lvl5pPr>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647175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688894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3453735"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6278821"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05994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6"/>
            <a:ext cx="3868340"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a:noFill/>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6"/>
            <a:ext cx="3887391"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10632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701769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4726" y="-59635"/>
            <a:ext cx="4616726" cy="6983896"/>
          </a:xfrm>
          <a:solidFill>
            <a:schemeClr val="bg2"/>
          </a:solidFill>
          <a:ln w="28575">
            <a:solidFill>
              <a:schemeClr val="accent5"/>
            </a:solidFill>
          </a:ln>
        </p:spPr>
        <p:txBody>
          <a:bodyPr/>
          <a:lstStyle/>
          <a:p>
            <a:r>
              <a:rPr lang="en-US"/>
              <a:t>Click icon to add picture</a:t>
            </a:r>
            <a:endParaRPr lang="en-GB"/>
          </a:p>
        </p:txBody>
      </p:sp>
      <p:sp>
        <p:nvSpPr>
          <p:cNvPr id="10" name="Rectangle 9"/>
          <p:cNvSpPr/>
          <p:nvPr userDrawn="1"/>
        </p:nvSpPr>
        <p:spPr>
          <a:xfrm>
            <a:off x="2410536" y="1992574"/>
            <a:ext cx="641274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4586" y="743803"/>
            <a:ext cx="408692" cy="544923"/>
          </a:xfrm>
          <a:prstGeom prst="rect">
            <a:avLst/>
          </a:prstGeom>
        </p:spPr>
      </p:pic>
      <p:sp>
        <p:nvSpPr>
          <p:cNvPr id="3" name="Content Placeholder 2"/>
          <p:cNvSpPr>
            <a:spLocks noGrp="1"/>
          </p:cNvSpPr>
          <p:nvPr>
            <p:ph idx="1"/>
          </p:nvPr>
        </p:nvSpPr>
        <p:spPr>
          <a:xfrm>
            <a:off x="2653748" y="1992573"/>
            <a:ext cx="616953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738442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2792" y="1825626"/>
            <a:ext cx="369513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5112792" y="482861"/>
            <a:ext cx="350195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34787" y="-46383"/>
            <a:ext cx="4606787" cy="6964017"/>
          </a:xfrm>
          <a:solidFill>
            <a:schemeClr val="bg2"/>
          </a:solidFill>
          <a:ln w="28575">
            <a:solidFill>
              <a:schemeClr val="accent5"/>
            </a:solidFill>
          </a:ln>
        </p:spPr>
        <p:txBody>
          <a:bodyPr/>
          <a:lstStyle/>
          <a:p>
            <a:r>
              <a:rPr lang="en-US"/>
              <a:t>Click icon to add picture</a:t>
            </a:r>
            <a:endParaRPr lang="en-GB"/>
          </a:p>
        </p:txBody>
      </p:sp>
    </p:spTree>
    <p:extLst>
      <p:ext uri="{BB962C8B-B14F-4D97-AF65-F5344CB8AC3E}">
        <p14:creationId xmlns:p14="http://schemas.microsoft.com/office/powerpoint/2010/main" val="1909942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728042" y="2284668"/>
            <a:ext cx="2356247"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5926089" y="2284669"/>
            <a:ext cx="2356247"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3327065" y="2284668"/>
            <a:ext cx="2356247"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905080" y="403868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5" name="Text Placeholder 12"/>
          <p:cNvSpPr>
            <a:spLocks noGrp="1"/>
          </p:cNvSpPr>
          <p:nvPr>
            <p:ph type="body" sz="quarter" idx="17"/>
          </p:nvPr>
        </p:nvSpPr>
        <p:spPr>
          <a:xfrm>
            <a:off x="3504104" y="404194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6" name="Text Placeholder 12"/>
          <p:cNvSpPr>
            <a:spLocks noGrp="1"/>
          </p:cNvSpPr>
          <p:nvPr>
            <p:ph type="body" sz="quarter" idx="18"/>
          </p:nvPr>
        </p:nvSpPr>
        <p:spPr>
          <a:xfrm>
            <a:off x="6103127" y="4037438"/>
            <a:ext cx="2002169" cy="1524235"/>
          </a:xfrm>
          <a:solidFill>
            <a:schemeClr val="bg1"/>
          </a:solidFill>
        </p:spPr>
        <p:txBody>
          <a:bodyPr tIns="90000"/>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1630383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2785402" y="2159957"/>
            <a:ext cx="1846193"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2785402" y="3968881"/>
            <a:ext cx="1846193"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743411" y="2159957"/>
            <a:ext cx="1846195"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6701420" y="3968880"/>
            <a:ext cx="1890000" cy="1638158"/>
          </a:xfrm>
          <a:noFill/>
        </p:spPr>
        <p:txBody>
          <a:bodyPr tIns="90000"/>
          <a:lstStyle>
            <a:lvl1pPr marL="0" indent="0" algn="l">
              <a:buNone/>
              <a:defRPr sz="1500"/>
            </a:lvl1pPr>
          </a:lstStyle>
          <a:p>
            <a:pPr lvl="0"/>
            <a:r>
              <a:rPr lang="en-US"/>
              <a:t>Edit Master text styles</a:t>
            </a:r>
          </a:p>
        </p:txBody>
      </p:sp>
      <p:sp>
        <p:nvSpPr>
          <p:cNvPr id="16" name="Text Placeholder 12"/>
          <p:cNvSpPr>
            <a:spLocks noGrp="1"/>
          </p:cNvSpPr>
          <p:nvPr>
            <p:ph type="body" sz="quarter" idx="18"/>
          </p:nvPr>
        </p:nvSpPr>
        <p:spPr>
          <a:xfrm>
            <a:off x="775213" y="2159958"/>
            <a:ext cx="1890000" cy="1638159"/>
          </a:xfrm>
          <a:noFill/>
        </p:spPr>
        <p:txBody>
          <a:bodyPr tIns="90000"/>
          <a:lstStyle>
            <a:lvl1pPr marL="0" indent="0" algn="r">
              <a:buNone/>
              <a:defRPr sz="1500"/>
            </a:lvl1pPr>
          </a:lstStyle>
          <a:p>
            <a:pPr lvl="0"/>
            <a:r>
              <a:rPr lang="en-US"/>
              <a:t>Edit Master text styles</a:t>
            </a:r>
          </a:p>
        </p:txBody>
      </p:sp>
      <p:sp>
        <p:nvSpPr>
          <p:cNvPr id="14" name="Picture Placeholder 2"/>
          <p:cNvSpPr>
            <a:spLocks noGrp="1"/>
          </p:cNvSpPr>
          <p:nvPr>
            <p:ph type="pic" sz="quarter" idx="19"/>
          </p:nvPr>
        </p:nvSpPr>
        <p:spPr>
          <a:xfrm>
            <a:off x="4743412" y="3968880"/>
            <a:ext cx="1846193"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775213" y="3968881"/>
            <a:ext cx="1890000" cy="1638158"/>
          </a:xfrm>
          <a:noFill/>
        </p:spPr>
        <p:txBody>
          <a:bodyPr tIns="90000"/>
          <a:lstStyle>
            <a:lvl1pPr marL="0" indent="0" algn="r">
              <a:buNone/>
              <a:defRPr sz="1500"/>
            </a:lvl1pPr>
          </a:lstStyle>
          <a:p>
            <a:pPr lvl="0"/>
            <a:r>
              <a:rPr lang="en-US"/>
              <a:t>Edit Master text styles</a:t>
            </a:r>
          </a:p>
        </p:txBody>
      </p:sp>
      <p:sp>
        <p:nvSpPr>
          <p:cNvPr id="18" name="Text Placeholder 12"/>
          <p:cNvSpPr>
            <a:spLocks noGrp="1"/>
          </p:cNvSpPr>
          <p:nvPr>
            <p:ph type="body" sz="quarter" idx="21"/>
          </p:nvPr>
        </p:nvSpPr>
        <p:spPr>
          <a:xfrm>
            <a:off x="6724742" y="2159957"/>
            <a:ext cx="1890000" cy="1638159"/>
          </a:xfrm>
          <a:noFill/>
        </p:spPr>
        <p:txBody>
          <a:bodyPr tIns="90000"/>
          <a:lstStyle>
            <a:lvl1pPr marL="0" indent="0" algn="l">
              <a:buNone/>
              <a:defRPr sz="1500"/>
            </a:lvl1pPr>
          </a:lstStyle>
          <a:p>
            <a:pPr lvl="0"/>
            <a:r>
              <a:rPr lang="en-US"/>
              <a:t>Edit Master text styles</a:t>
            </a:r>
          </a:p>
        </p:txBody>
      </p:sp>
    </p:spTree>
    <p:extLst>
      <p:ext uri="{BB962C8B-B14F-4D97-AF65-F5344CB8AC3E}">
        <p14:creationId xmlns:p14="http://schemas.microsoft.com/office/powerpoint/2010/main" val="3152398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9144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628650" y="2646644"/>
            <a:ext cx="78867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628650" y="3630614"/>
            <a:ext cx="78867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57857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r-BE"/>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FA8FDF-3DAB-064F-ACC4-ED7A67D18D26}" type="datetimeFigureOut">
              <a:rPr lang="fr-FR" smtClean="0"/>
              <a:t>04/04/2024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500784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1918990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icture Collage">
    <p:spTree>
      <p:nvGrpSpPr>
        <p:cNvPr id="1" name=""/>
        <p:cNvGrpSpPr/>
        <p:nvPr/>
      </p:nvGrpSpPr>
      <p:grpSpPr>
        <a:xfrm>
          <a:off x="0" y="0"/>
          <a:ext cx="0" cy="0"/>
          <a:chOff x="0" y="0"/>
          <a:chExt cx="0" cy="0"/>
        </a:xfrm>
      </p:grpSpPr>
      <p:sp>
        <p:nvSpPr>
          <p:cNvPr id="10" name="Picture Placeholder 5"/>
          <p:cNvSpPr>
            <a:spLocks noGrp="1"/>
          </p:cNvSpPr>
          <p:nvPr>
            <p:ph type="pic" sz="quarter" idx="15"/>
          </p:nvPr>
        </p:nvSpPr>
        <p:spPr>
          <a:xfrm>
            <a:off x="7108965" y="1913417"/>
            <a:ext cx="1406386" cy="2434309"/>
          </a:xfrm>
          <a:solidFill>
            <a:schemeClr val="bg2"/>
          </a:solidFill>
          <a:ln w="28575">
            <a:solidFill>
              <a:schemeClr val="bg1"/>
            </a:solidFill>
          </a:ln>
        </p:spPr>
        <p:txBody>
          <a:bodyPr/>
          <a:lstStyle/>
          <a:p>
            <a:r>
              <a:rPr lang="en-US"/>
              <a:t>Click icon to add picture</a:t>
            </a:r>
            <a:endParaRPr lang="en-GB"/>
          </a:p>
        </p:txBody>
      </p:sp>
      <p:sp>
        <p:nvSpPr>
          <p:cNvPr id="9" name="Picture Placeholder 5"/>
          <p:cNvSpPr>
            <a:spLocks noGrp="1"/>
          </p:cNvSpPr>
          <p:nvPr>
            <p:ph type="pic" sz="quarter" idx="14"/>
          </p:nvPr>
        </p:nvSpPr>
        <p:spPr>
          <a:xfrm>
            <a:off x="5288551" y="2898477"/>
            <a:ext cx="1730463" cy="2307284"/>
          </a:xfrm>
          <a:solidFill>
            <a:schemeClr val="bg2"/>
          </a:solidFill>
          <a:ln w="28575">
            <a:solidFill>
              <a:schemeClr val="bg1"/>
            </a:solidFill>
          </a:ln>
        </p:spPr>
        <p:txBody>
          <a:bodyPr/>
          <a:lstStyle/>
          <a:p>
            <a:r>
              <a:rPr lang="en-US"/>
              <a:t>Click icon to add picture</a:t>
            </a:r>
            <a:endParaRPr lang="en-GB"/>
          </a:p>
        </p:txBody>
      </p:sp>
      <p:sp>
        <p:nvSpPr>
          <p:cNvPr id="8" name="Picture Placeholder 5"/>
          <p:cNvSpPr>
            <a:spLocks noGrp="1"/>
          </p:cNvSpPr>
          <p:nvPr>
            <p:ph type="pic" sz="quarter" idx="13"/>
          </p:nvPr>
        </p:nvSpPr>
        <p:spPr>
          <a:xfrm>
            <a:off x="3061485" y="1913416"/>
            <a:ext cx="2389134" cy="2184030"/>
          </a:xfrm>
          <a:solidFill>
            <a:schemeClr val="bg2"/>
          </a:solidFill>
          <a:ln w="28575">
            <a:solidFill>
              <a:schemeClr val="bg1"/>
            </a:solidFill>
          </a:ln>
        </p:spPr>
        <p:txBody>
          <a:bodyPr/>
          <a:lstStyle/>
          <a:p>
            <a:r>
              <a:rPr lang="en-US"/>
              <a:t>Click icon to add picture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cxnSp>
        <p:nvCxnSpPr>
          <p:cNvPr id="4" name="Straight Connector 3"/>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1"/>
          </p:nvPr>
        </p:nvSpPr>
        <p:spPr>
          <a:xfrm>
            <a:off x="703660" y="1748078"/>
            <a:ext cx="1982390" cy="1868487"/>
          </a:xfrm>
          <a:solidFill>
            <a:schemeClr val="bg2"/>
          </a:solidFill>
          <a:ln w="28575">
            <a:solidFill>
              <a:schemeClr val="bg1"/>
            </a:solidFill>
          </a:ln>
        </p:spPr>
        <p:txBody>
          <a:bodyPr/>
          <a:lstStyle/>
          <a:p>
            <a:r>
              <a:rPr lang="en-US"/>
              <a:t>Click icon to add picture</a:t>
            </a:r>
            <a:endParaRPr lang="en-GB"/>
          </a:p>
        </p:txBody>
      </p:sp>
      <p:sp>
        <p:nvSpPr>
          <p:cNvPr id="7" name="Picture Placeholder 5"/>
          <p:cNvSpPr>
            <a:spLocks noGrp="1"/>
          </p:cNvSpPr>
          <p:nvPr>
            <p:ph type="pic" sz="quarter" idx="12"/>
          </p:nvPr>
        </p:nvSpPr>
        <p:spPr>
          <a:xfrm>
            <a:off x="2130189" y="2860831"/>
            <a:ext cx="1215323" cy="2184030"/>
          </a:xfrm>
          <a:solidFill>
            <a:schemeClr val="bg2"/>
          </a:solidFill>
          <a:ln w="28575">
            <a:solidFill>
              <a:schemeClr val="bg1"/>
            </a:solidFill>
          </a:ln>
        </p:spPr>
        <p:txBody>
          <a:bodyPr/>
          <a:lstStyle/>
          <a:p>
            <a:r>
              <a:rPr lang="en-US"/>
              <a:t>Click icon to add picture</a:t>
            </a:r>
            <a:endParaRPr lang="en-GB"/>
          </a:p>
        </p:txBody>
      </p:sp>
      <p:sp>
        <p:nvSpPr>
          <p:cNvPr id="12" name="Picture Placeholder 11"/>
          <p:cNvSpPr>
            <a:spLocks noGrp="1"/>
          </p:cNvSpPr>
          <p:nvPr>
            <p:ph type="pic" sz="quarter" idx="16"/>
          </p:nvPr>
        </p:nvSpPr>
        <p:spPr>
          <a:xfrm>
            <a:off x="3689323" y="3790927"/>
            <a:ext cx="1490663" cy="1987550"/>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3" name="Picture Placeholder 11"/>
          <p:cNvSpPr>
            <a:spLocks noGrp="1"/>
          </p:cNvSpPr>
          <p:nvPr>
            <p:ph type="pic" sz="quarter" idx="17"/>
          </p:nvPr>
        </p:nvSpPr>
        <p:spPr>
          <a:xfrm>
            <a:off x="703660" y="3908959"/>
            <a:ext cx="1313615" cy="1751486"/>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4"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131971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p:txBody>
          <a:bodyPr/>
          <a:lstStyle/>
          <a:p>
            <a:fld id="{C9FA8FDF-3DAB-064F-ACC4-ED7A67D18D26}" type="datetimeFigureOut">
              <a:rPr lang="fr-FR" smtClean="0"/>
              <a:t>04/04/2024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524314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fr-B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p:txBody>
          <a:bodyPr/>
          <a:lstStyle/>
          <a:p>
            <a:fld id="{C9FA8FDF-3DAB-064F-ACC4-ED7A67D18D26}" type="datetimeFigureOut">
              <a:rPr lang="fr-FR" smtClean="0"/>
              <a:t>04/04/2024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8477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p:txBody>
          <a:bodyPr/>
          <a:lstStyle/>
          <a:p>
            <a:fld id="{C9FA8FDF-3DAB-064F-ACC4-ED7A67D18D26}" type="datetimeFigureOut">
              <a:rPr lang="fr-FR" smtClean="0"/>
              <a:t>04/04/2024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308941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FA8FDF-3DAB-064F-ACC4-ED7A67D18D26}" type="datetimeFigureOut">
              <a:rPr lang="fr-FR" smtClean="0"/>
              <a:t>04/04/2024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13048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04/04/2024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644606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04/04/2024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908270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9FA8FDF-3DAB-064F-ACC4-ED7A67D18D26}" type="datetimeFigureOut">
              <a:rPr lang="fr-FR" smtClean="0"/>
              <a:t>04/04/2024</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09E056-FA89-C94B-A55B-0D06588B2422}" type="slidenum">
              <a:rPr lang="fr-FR" smtClean="0"/>
              <a:t>‹#›</a:t>
            </a:fld>
            <a:endParaRPr lang="fr-FR"/>
          </a:p>
        </p:txBody>
      </p:sp>
    </p:spTree>
    <p:extLst>
      <p:ext uri="{BB962C8B-B14F-4D97-AF65-F5344CB8AC3E}">
        <p14:creationId xmlns:p14="http://schemas.microsoft.com/office/powerpoint/2010/main" val="32473684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38819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628650" y="6131287"/>
            <a:ext cx="2057400" cy="365125"/>
          </a:xfrm>
          <a:prstGeom prst="rect">
            <a:avLst/>
          </a:prstGeom>
        </p:spPr>
        <p:txBody>
          <a:bodyPr vert="horz" lIns="91440" tIns="45720" rIns="91440" bIns="45720" rtlCol="0" anchor="ctr">
            <a:noAutofit/>
          </a:bodyPr>
          <a:lstStyle>
            <a:lvl1pPr algn="l">
              <a:defRPr sz="900">
                <a:solidFill>
                  <a:schemeClr val="tx1">
                    <a:tint val="75000"/>
                  </a:schemeClr>
                </a:solidFill>
              </a:defRPr>
            </a:lvl1pPr>
          </a:lstStyle>
          <a:p>
            <a:fld id="{F46C79FD-C571-418B-AB0F-5EE936C85276}" type="slidenum">
              <a:rPr lang="en-GB" smtClean="0"/>
              <a:pPr/>
              <a:t>‹#›</a:t>
            </a:fld>
            <a:endParaRPr lang="en-GB"/>
          </a:p>
        </p:txBody>
      </p:sp>
      <p:pic>
        <p:nvPicPr>
          <p:cNvPr id="7" name="Picture 6"/>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7525389" y="6045989"/>
            <a:ext cx="1286800" cy="450423"/>
          </a:xfrm>
          <a:prstGeom prst="rect">
            <a:avLst/>
          </a:prstGeom>
        </p:spPr>
      </p:pic>
    </p:spTree>
    <p:extLst>
      <p:ext uri="{BB962C8B-B14F-4D97-AF65-F5344CB8AC3E}">
        <p14:creationId xmlns:p14="http://schemas.microsoft.com/office/powerpoint/2010/main" val="384198279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Lst>
  <p:hf sldNum="0" hdr="0" ftr="0" dt="0"/>
  <p:txStyles>
    <p:titleStyle>
      <a:lvl1pPr algn="l" defTabSz="685800" rtl="0" eaLnBrk="1" latinLnBrk="0" hangingPunct="1">
        <a:lnSpc>
          <a:spcPct val="90000"/>
        </a:lnSpc>
        <a:spcBef>
          <a:spcPct val="0"/>
        </a:spcBef>
        <a:buNone/>
        <a:defRPr sz="3000" kern="1200">
          <a:solidFill>
            <a:schemeClr val="tx2"/>
          </a:solidFill>
          <a:latin typeface="+mj-lt"/>
          <a:ea typeface="+mj-ea"/>
          <a:cs typeface="+mj-cs"/>
        </a:defRPr>
      </a:lvl1pPr>
    </p:titleStyle>
    <p:bodyStyle>
      <a:lvl1pPr marL="171450" indent="-171450" algn="l" defTabSz="685800" rtl="0" eaLnBrk="1" latinLnBrk="0" hangingPunct="1">
        <a:lnSpc>
          <a:spcPct val="100000"/>
        </a:lnSpc>
        <a:spcBef>
          <a:spcPts val="0"/>
        </a:spcBef>
        <a:spcAft>
          <a:spcPts val="1350"/>
        </a:spcAft>
        <a:buClr>
          <a:schemeClr val="tx2"/>
        </a:buClr>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audiovisual.ec.europa.eu/en/topnews/M-008050" TargetMode="Externa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63.jpeg"/><Relationship Id="rId7" Type="http://schemas.openxmlformats.org/officeDocument/2006/relationships/diagramQuickStyle" Target="../diagrams/quickStyle8.xml"/><Relationship Id="rId12" Type="http://schemas.openxmlformats.org/officeDocument/2006/relationships/hyperlink" Target="https://creativecommons.org/licenses/by-sa/4.0/deed.en"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Layout" Target="../diagrams/layout8.xml"/><Relationship Id="rId11" Type="http://schemas.openxmlformats.org/officeDocument/2006/relationships/hyperlink" Target="https://en.wikipedia.org/wiki/en:Creative_Commons" TargetMode="External"/><Relationship Id="rId5" Type="http://schemas.openxmlformats.org/officeDocument/2006/relationships/diagramData" Target="../diagrams/data8.xml"/><Relationship Id="rId10" Type="http://schemas.openxmlformats.org/officeDocument/2006/relationships/image" Target="../media/image65.jpeg"/><Relationship Id="rId4" Type="http://schemas.openxmlformats.org/officeDocument/2006/relationships/image" Target="../media/image64.png"/><Relationship Id="rId9" Type="http://schemas.microsoft.com/office/2007/relationships/diagramDrawing" Target="../diagrams/drawing8.xml"/></Relationships>
</file>

<file path=ppt/slides/_rels/slide31.xml.rels><?xml version="1.0" encoding="UTF-8" standalone="yes"?>
<Relationships xmlns="http://schemas.openxmlformats.org/package/2006/relationships"><Relationship Id="rId8" Type="http://schemas.microsoft.com/office/2007/relationships/diagramDrawing" Target="../diagrams/drawing9.xml"/><Relationship Id="rId13" Type="http://schemas.openxmlformats.org/officeDocument/2006/relationships/diagramColors" Target="../diagrams/colors10.xml"/><Relationship Id="rId3" Type="http://schemas.openxmlformats.org/officeDocument/2006/relationships/image" Target="../media/image66.jpeg"/><Relationship Id="rId7" Type="http://schemas.openxmlformats.org/officeDocument/2006/relationships/diagramColors" Target="../diagrams/colors9.xml"/><Relationship Id="rId12" Type="http://schemas.openxmlformats.org/officeDocument/2006/relationships/diagramQuickStyle" Target="../diagrams/quickStyle10.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QuickStyle" Target="../diagrams/quickStyle9.xml"/><Relationship Id="rId11" Type="http://schemas.openxmlformats.org/officeDocument/2006/relationships/diagramLayout" Target="../diagrams/layout10.xml"/><Relationship Id="rId5" Type="http://schemas.openxmlformats.org/officeDocument/2006/relationships/diagramLayout" Target="../diagrams/layout9.xml"/><Relationship Id="rId10" Type="http://schemas.openxmlformats.org/officeDocument/2006/relationships/diagramData" Target="../diagrams/data10.xml"/><Relationship Id="rId4" Type="http://schemas.openxmlformats.org/officeDocument/2006/relationships/diagramData" Target="../diagrams/data9.xml"/><Relationship Id="rId9" Type="http://schemas.openxmlformats.org/officeDocument/2006/relationships/image" Target="../media/image67.png"/><Relationship Id="rId14" Type="http://schemas.microsoft.com/office/2007/relationships/diagramDrawing" Target="../diagrams/drawing10.xml"/></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image" Target="../media/image68.jpeg"/><Relationship Id="rId7" Type="http://schemas.openxmlformats.org/officeDocument/2006/relationships/diagramLayout" Target="../diagrams/layout11.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Data" Target="../diagrams/data11.xml"/><Relationship Id="rId5" Type="http://schemas.openxmlformats.org/officeDocument/2006/relationships/image" Target="../media/image70.png"/><Relationship Id="rId10" Type="http://schemas.microsoft.com/office/2007/relationships/diagramDrawing" Target="../diagrams/drawing11.xml"/><Relationship Id="rId4" Type="http://schemas.openxmlformats.org/officeDocument/2006/relationships/image" Target="../media/image69.jpeg"/><Relationship Id="rId9" Type="http://schemas.openxmlformats.org/officeDocument/2006/relationships/diagramColors" Target="../diagrams/colors11.xml"/></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image" Target="../media/image71.png"/><Relationship Id="rId7" Type="http://schemas.openxmlformats.org/officeDocument/2006/relationships/diagramLayout" Target="../diagrams/layout12.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Data" Target="../diagrams/data12.xml"/><Relationship Id="rId5" Type="http://schemas.openxmlformats.org/officeDocument/2006/relationships/image" Target="../media/image73.jpeg"/><Relationship Id="rId10" Type="http://schemas.microsoft.com/office/2007/relationships/diagramDrawing" Target="../diagrams/drawing12.xml"/><Relationship Id="rId4" Type="http://schemas.openxmlformats.org/officeDocument/2006/relationships/image" Target="../media/image72.jpeg"/><Relationship Id="rId9" Type="http://schemas.openxmlformats.org/officeDocument/2006/relationships/diagramColors" Target="../diagrams/colors1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10" Type="http://schemas.openxmlformats.org/officeDocument/2006/relationships/image" Target="../media/image76.jpeg"/><Relationship Id="rId4" Type="http://schemas.openxmlformats.org/officeDocument/2006/relationships/diagramLayout" Target="../diagrams/layout13.xml"/><Relationship Id="rId9" Type="http://schemas.openxmlformats.org/officeDocument/2006/relationships/image" Target="../media/image75.png"/></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15.xml"/><Relationship Id="rId13" Type="http://schemas.openxmlformats.org/officeDocument/2006/relationships/image" Target="../media/image77.png"/><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5" Type="http://schemas.openxmlformats.org/officeDocument/2006/relationships/image" Target="../media/image79.jpg"/><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 Id="rId14" Type="http://schemas.openxmlformats.org/officeDocument/2006/relationships/image" Target="../media/image78.jpeg"/></Relationships>
</file>

<file path=ppt/slides/_rels/slide37.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80.jfif"/><Relationship Id="rId7" Type="http://schemas.openxmlformats.org/officeDocument/2006/relationships/diagramColors" Target="../diagrams/colors16.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10" Type="http://schemas.openxmlformats.org/officeDocument/2006/relationships/image" Target="../media/image82.jpeg"/><Relationship Id="rId4" Type="http://schemas.openxmlformats.org/officeDocument/2006/relationships/diagramData" Target="../diagrams/data16.xml"/><Relationship Id="rId9" Type="http://schemas.openxmlformats.org/officeDocument/2006/relationships/image" Target="../media/image81.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hyperlink" Target="https://op.europa.eu/webpub/com/ee-2024/sl/index.html" TargetMode="External"/><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89.jpeg"/></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92.png"/><Relationship Id="rId4" Type="http://schemas.openxmlformats.org/officeDocument/2006/relationships/image" Target="../media/image91.png"/></Relationships>
</file>

<file path=ppt/slides/_rels/slide43.xml.rels><?xml version="1.0" encoding="UTF-8" standalone="yes"?>
<Relationships xmlns="http://schemas.openxmlformats.org/package/2006/relationships"><Relationship Id="rId8" Type="http://schemas.openxmlformats.org/officeDocument/2006/relationships/hyperlink" Target="http://ec.europa.eu/newsroom/comm/user-subscriptions/1595/create" TargetMode="External"/><Relationship Id="rId3" Type="http://schemas.openxmlformats.org/officeDocument/2006/relationships/hyperlink" Target="https://what-europe-does-for-me.eu/" TargetMode="External"/><Relationship Id="rId7" Type="http://schemas.openxmlformats.org/officeDocument/2006/relationships/hyperlink" Target="http://publications.europa.eu/en/home"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europa.eu/" TargetMode="External"/><Relationship Id="rId11" Type="http://schemas.openxmlformats.org/officeDocument/2006/relationships/image" Target="../media/image96.jpg"/><Relationship Id="rId5" Type="http://schemas.openxmlformats.org/officeDocument/2006/relationships/image" Target="../media/image94.jpg"/><Relationship Id="rId10" Type="http://schemas.openxmlformats.org/officeDocument/2006/relationships/hyperlink" Target="https://europa.eu/learning-corner/home_sl" TargetMode="External"/><Relationship Id="rId4" Type="http://schemas.openxmlformats.org/officeDocument/2006/relationships/image" Target="../media/image93.png"/><Relationship Id="rId9" Type="http://schemas.openxmlformats.org/officeDocument/2006/relationships/image" Target="../media/image95.png"/></Relationships>
</file>

<file path=ppt/slides/_rels/slide44.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7.png"/><Relationship Id="rId7" Type="http://schemas.openxmlformats.org/officeDocument/2006/relationships/hyperlink" Target="https://europa.eu/european-union/contact/social-networks_sl"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hyperlink" Target="https://europa.eu/european-union/contact/meet-us_sl" TargetMode="External"/><Relationship Id="rId5" Type="http://schemas.openxmlformats.org/officeDocument/2006/relationships/hyperlink" Target="http://europa.eu/european-union/contact_sl" TargetMode="External"/><Relationship Id="rId4" Type="http://schemas.openxmlformats.org/officeDocument/2006/relationships/hyperlink" Target="https://europa.eu/european-union/contact_en"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99.png"/><Relationship Id="rId7" Type="http://schemas.openxmlformats.org/officeDocument/2006/relationships/image" Target="../media/image100.png"/><Relationship Id="rId2" Type="http://schemas.openxmlformats.org/officeDocument/2006/relationships/notesSlide" Target="../notesSlides/notesSlide43.xml"/><Relationship Id="rId1" Type="http://schemas.openxmlformats.org/officeDocument/2006/relationships/slideLayout" Target="../slideLayouts/slideLayout17.xml"/><Relationship Id="rId6" Type="http://schemas.openxmlformats.org/officeDocument/2006/relationships/hyperlink" Target="mailto:COMM-A2@ec.europa.eu" TargetMode="External"/><Relationship Id="rId5" Type="http://schemas.openxmlformats.org/officeDocument/2006/relationships/hyperlink" Target="https://europa.eu/learning-corner/home_en" TargetMode="External"/><Relationship Id="rId4" Type="http://schemas.openxmlformats.org/officeDocument/2006/relationships/hyperlink" Target="NULL" TargetMode="External"/><Relationship Id="rId9" Type="http://schemas.openxmlformats.org/officeDocument/2006/relationships/image" Target="../media/image10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8000" r="-8000"/>
          </a:stretch>
        </a:blipFill>
        <a:effectLst/>
      </p:bgPr>
    </p:bg>
    <p:spTree>
      <p:nvGrpSpPr>
        <p:cNvPr id="1" name=""/>
        <p:cNvGrpSpPr/>
        <p:nvPr/>
      </p:nvGrpSpPr>
      <p:grpSpPr>
        <a:xfrm>
          <a:off x="0" y="0"/>
          <a:ext cx="0" cy="0"/>
          <a:chOff x="0" y="0"/>
          <a:chExt cx="0" cy="0"/>
        </a:xfrm>
      </p:grpSpPr>
      <p:sp>
        <p:nvSpPr>
          <p:cNvPr id="2" name="Folded Corner 1"/>
          <p:cNvSpPr/>
          <p:nvPr/>
        </p:nvSpPr>
        <p:spPr>
          <a:xfrm rot="21415103">
            <a:off x="1760100" y="1497039"/>
            <a:ext cx="3503193" cy="3068872"/>
          </a:xfrm>
          <a:prstGeom prst="foldedCorner">
            <a:avLst/>
          </a:prstGeom>
          <a:solidFill>
            <a:srgbClr val="FF0000">
              <a:alpha val="91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TextBox 2"/>
          <p:cNvSpPr txBox="1"/>
          <p:nvPr/>
        </p:nvSpPr>
        <p:spPr>
          <a:xfrm>
            <a:off x="2023757" y="2246645"/>
            <a:ext cx="2975882" cy="1569660"/>
          </a:xfrm>
          <a:prstGeom prst="rect">
            <a:avLst/>
          </a:prstGeom>
          <a:noFill/>
          <a:scene3d>
            <a:camera prst="isometricOffAxis1Right"/>
            <a:lightRig rig="threePt" dir="t"/>
          </a:scene3d>
        </p:spPr>
        <p:txBody>
          <a:bodyPr wrap="square" rtlCol="0">
            <a:spAutoFit/>
          </a:bodyPr>
          <a:lstStyle/>
          <a:p>
            <a:pPr algn="ctr"/>
            <a:r>
              <a:rPr lang="fr-BE" sz="4800" b="1" dirty="0">
                <a:solidFill>
                  <a:schemeClr val="bg1"/>
                </a:solidFill>
              </a:rPr>
              <a:t>EU NA KRATKO</a:t>
            </a:r>
          </a:p>
        </p:txBody>
      </p:sp>
      <p:cxnSp>
        <p:nvCxnSpPr>
          <p:cNvPr id="8" name="Straight Connector 7"/>
          <p:cNvCxnSpPr/>
          <p:nvPr/>
        </p:nvCxnSpPr>
        <p:spPr>
          <a:xfrm>
            <a:off x="1878631" y="1920752"/>
            <a:ext cx="145126" cy="4228910"/>
          </a:xfrm>
          <a:prstGeom prst="line">
            <a:avLst/>
          </a:prstGeom>
          <a:ln w="38100" cap="sq" cmpd="sng">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331376" y="667632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343501"/>
            <a:ext cx="1194720" cy="517490"/>
          </a:xfrm>
          <a:prstGeom prst="rect">
            <a:avLst/>
          </a:prstGeom>
        </p:spPr>
      </p:pic>
    </p:spTree>
    <p:extLst>
      <p:ext uri="{BB962C8B-B14F-4D97-AF65-F5344CB8AC3E}">
        <p14:creationId xmlns:p14="http://schemas.microsoft.com/office/powerpoint/2010/main" val="3209097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sp>
        <p:nvSpPr>
          <p:cNvPr id="5" name="TextBox 4"/>
          <p:cNvSpPr txBox="1"/>
          <p:nvPr/>
        </p:nvSpPr>
        <p:spPr>
          <a:xfrm>
            <a:off x="1178335" y="1767840"/>
            <a:ext cx="6822665" cy="400110"/>
          </a:xfrm>
          <a:prstGeom prst="rect">
            <a:avLst/>
          </a:prstGeom>
          <a:noFill/>
        </p:spPr>
        <p:txBody>
          <a:bodyPr wrap="square" rtlCol="0">
            <a:spAutoFit/>
          </a:bodyPr>
          <a:lstStyle/>
          <a:p>
            <a:endParaRPr lang="en-IE" sz="2000" dirty="0"/>
          </a:p>
        </p:txBody>
      </p:sp>
      <p:pic>
        <p:nvPicPr>
          <p:cNvPr id="7" name="Picture 6" descr="A group of multicolored text on a black background&#10;&#10;Description automatically generated"/>
          <p:cNvPicPr>
            <a:picLocks noChangeAspect="1"/>
          </p:cNvPicPr>
          <p:nvPr/>
        </p:nvPicPr>
        <p:blipFill>
          <a:blip r:embed="rId3"/>
          <a:stretch>
            <a:fillRect/>
          </a:stretch>
        </p:blipFill>
        <p:spPr>
          <a:xfrm>
            <a:off x="1754888" y="885765"/>
            <a:ext cx="5669558" cy="5669558"/>
          </a:xfrm>
          <a:prstGeom prst="rect">
            <a:avLst/>
          </a:prstGeom>
          <a:ln w="3175" cap="sq">
            <a:solidFill>
              <a:srgbClr val="003296"/>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868680" y="304800"/>
            <a:ext cx="6659880" cy="584775"/>
          </a:xfrm>
          <a:prstGeom prst="rect">
            <a:avLst/>
          </a:prstGeom>
          <a:noFill/>
        </p:spPr>
        <p:txBody>
          <a:bodyPr wrap="square" rtlCol="0">
            <a:spAutoFit/>
          </a:bodyPr>
          <a:lstStyle/>
          <a:p>
            <a:r>
              <a:rPr lang="en-IE" sz="3200" b="1" dirty="0">
                <a:solidFill>
                  <a:srgbClr val="003296"/>
                </a:solidFill>
              </a:rPr>
              <a:t>24 URADNIH JEZIKOV EU </a:t>
            </a:r>
          </a:p>
        </p:txBody>
      </p:sp>
      <p:sp>
        <p:nvSpPr>
          <p:cNvPr id="8" name="Larme 8"/>
          <p:cNvSpPr/>
          <p:nvPr/>
        </p:nvSpPr>
        <p:spPr>
          <a:xfrm rot="5400000">
            <a:off x="217381" y="123972"/>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rot="16200000">
            <a:off x="8377926" y="6091925"/>
            <a:ext cx="1285929"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KAJ JE EVROPA?</a:t>
            </a:r>
          </a:p>
        </p:txBody>
      </p:sp>
      <p:cxnSp>
        <p:nvCxnSpPr>
          <p:cNvPr id="10" name="Connecteur droit 12"/>
          <p:cNvCxnSpPr/>
          <p:nvPr/>
        </p:nvCxnSpPr>
        <p:spPr>
          <a:xfrm>
            <a:off x="8891585" y="5572071"/>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1008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graphicFrame>
        <p:nvGraphicFramePr>
          <p:cNvPr id="14" name="Diagram 13"/>
          <p:cNvGraphicFramePr/>
          <p:nvPr>
            <p:extLst>
              <p:ext uri="{D42A27DB-BD31-4B8C-83A1-F6EECF244321}">
                <p14:modId xmlns:p14="http://schemas.microsoft.com/office/powerpoint/2010/main" val="3180050661"/>
              </p:ext>
            </p:extLst>
          </p:nvPr>
        </p:nvGraphicFramePr>
        <p:xfrm>
          <a:off x="1" y="869919"/>
          <a:ext cx="9143999" cy="5988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77508"/>
            <a:ext cx="5791197"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JEZIKOVNE DRUŽINE EU</a:t>
            </a:r>
          </a:p>
        </p:txBody>
      </p: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sp>
        <p:nvSpPr>
          <p:cNvPr id="8" name="Rectangle 7"/>
          <p:cNvSpPr/>
          <p:nvPr/>
        </p:nvSpPr>
        <p:spPr>
          <a:xfrm rot="16200000">
            <a:off x="8377926" y="6091925"/>
            <a:ext cx="1285929"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KAJ JE EVROPA?</a:t>
            </a:r>
          </a:p>
        </p:txBody>
      </p:sp>
      <p:cxnSp>
        <p:nvCxnSpPr>
          <p:cNvPr id="9" name="Connecteur droit 12"/>
          <p:cNvCxnSpPr/>
          <p:nvPr/>
        </p:nvCxnSpPr>
        <p:spPr>
          <a:xfrm>
            <a:off x="8891585" y="5572071"/>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929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solidFill>
                <a:srgbClr val="0082B0"/>
              </a:solidFill>
            </a:endParaRPr>
          </a:p>
        </p:txBody>
      </p:sp>
      <p:sp>
        <p:nvSpPr>
          <p:cNvPr id="5" name="Larme 4"/>
          <p:cNvSpPr/>
          <p:nvPr/>
        </p:nvSpPr>
        <p:spPr>
          <a:xfrm rot="5400000">
            <a:off x="1062576" y="2181998"/>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299410" y="2001838"/>
            <a:ext cx="6545179" cy="1107996"/>
          </a:xfrm>
          <a:prstGeom prst="rect">
            <a:avLst/>
          </a:prstGeom>
          <a:noFill/>
        </p:spPr>
        <p:txBody>
          <a:bodyPr wrap="square" rtlCol="0">
            <a:spAutoFit/>
          </a:bodyPr>
          <a:lstStyle/>
          <a:p>
            <a:pPr algn="ctr"/>
            <a:endParaRPr lang="fr-FR" b="1" dirty="0">
              <a:solidFill>
                <a:schemeClr val="bg1"/>
              </a:solidFill>
            </a:endParaRPr>
          </a:p>
          <a:p>
            <a:pPr algn="ctr"/>
            <a:r>
              <a:rPr lang="fr-FR" sz="4800" b="1" dirty="0">
                <a:solidFill>
                  <a:schemeClr val="bg1"/>
                </a:solidFill>
              </a:rPr>
              <a:t>EVROPSKI PROJEKT</a:t>
            </a:r>
            <a:endParaRPr lang="fr-FR" sz="4800" dirty="0">
              <a:solidFill>
                <a:schemeClr val="bg1"/>
              </a:solidFill>
            </a:endParaRPr>
          </a:p>
        </p:txBody>
      </p:sp>
      <p:pic>
        <p:nvPicPr>
          <p:cNvPr id="8" name="Image 7">
            <a:extLst>
              <a:ext uri="{FF2B5EF4-FFF2-40B4-BE49-F238E27FC236}">
                <a16:creationId xmlns:a16="http://schemas.microsoft.com/office/drawing/2014/main" id="{D2C76B6E-A0BE-0D49-8BC6-D9B639110F90}"/>
              </a:ext>
            </a:extLst>
          </p:cNvPr>
          <p:cNvPicPr>
            <a:picLocks noChangeAspect="1"/>
          </p:cNvPicPr>
          <p:nvPr/>
        </p:nvPicPr>
        <p:blipFill>
          <a:blip r:embed="rId3"/>
          <a:stretch>
            <a:fillRect/>
          </a:stretch>
        </p:blipFill>
        <p:spPr>
          <a:xfrm>
            <a:off x="5524500" y="3550903"/>
            <a:ext cx="2713334" cy="669524"/>
          </a:xfrm>
          <a:prstGeom prst="rect">
            <a:avLst/>
          </a:prstGeom>
        </p:spPr>
      </p:pic>
    </p:spTree>
    <p:extLst>
      <p:ext uri="{BB962C8B-B14F-4D97-AF65-F5344CB8AC3E}">
        <p14:creationId xmlns:p14="http://schemas.microsoft.com/office/powerpoint/2010/main" val="2365239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6124FCEB-F0B2-E645-86BE-42FBDAEC4954}"/>
              </a:ext>
            </a:extLst>
          </p:cNvPr>
          <p:cNvSpPr/>
          <p:nvPr/>
        </p:nvSpPr>
        <p:spPr>
          <a:xfrm rot="5400000">
            <a:off x="1779572" y="619875"/>
            <a:ext cx="5584852" cy="5618251"/>
          </a:xfrm>
          <a:prstGeom prst="teardrop">
            <a:avLst/>
          </a:prstGeom>
          <a:solidFill>
            <a:srgbClr val="00B0F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ZoneTexte 1"/>
          <p:cNvSpPr txBox="1"/>
          <p:nvPr/>
        </p:nvSpPr>
        <p:spPr>
          <a:xfrm>
            <a:off x="2329857" y="1720840"/>
            <a:ext cx="4484282" cy="3416320"/>
          </a:xfrm>
          <a:prstGeom prst="rect">
            <a:avLst/>
          </a:prstGeom>
          <a:noFill/>
        </p:spPr>
        <p:txBody>
          <a:bodyPr wrap="square" rtlCol="0">
            <a:spAutoFit/>
          </a:bodyPr>
          <a:lstStyle/>
          <a:p>
            <a:pPr lvl="0" algn="ctr">
              <a:defRPr/>
            </a:pPr>
            <a:r>
              <a:rPr lang="de-DE" sz="5400" b="1" dirty="0">
                <a:solidFill>
                  <a:prstClr val="white"/>
                </a:solidFill>
              </a:rPr>
              <a:t>KATERE DRŽAVE SO USTANOVILE EU IN ZAKAJ?</a:t>
            </a:r>
            <a:endParaRPr kumimoji="0" lang="fr-FR" sz="5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8331376" y="6673334"/>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spTree>
    <p:extLst>
      <p:ext uri="{BB962C8B-B14F-4D97-AF65-F5344CB8AC3E}">
        <p14:creationId xmlns:p14="http://schemas.microsoft.com/office/powerpoint/2010/main" val="303751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1763"/>
            <a:ext cx="4972050" cy="792162"/>
          </a:xfrm>
        </p:spPr>
        <p:txBody>
          <a:bodyPr>
            <a:noAutofit/>
          </a:bodyPr>
          <a:lstStyle/>
          <a:p>
            <a:r>
              <a:rPr lang="en-IE" sz="3200" b="1" dirty="0">
                <a:solidFill>
                  <a:schemeClr val="accent5">
                    <a:lumMod val="50000"/>
                  </a:schemeClr>
                </a:solidFill>
              </a:rPr>
              <a:t>       </a:t>
            </a:r>
            <a:r>
              <a:rPr lang="en-IE" sz="3200" b="1" dirty="0">
                <a:solidFill>
                  <a:srgbClr val="00B0F0"/>
                </a:solidFill>
                <a:latin typeface="+mn-lt"/>
              </a:rPr>
              <a:t>OD VOJNE K MIRU</a:t>
            </a:r>
          </a:p>
        </p:txBody>
      </p:sp>
      <p:sp>
        <p:nvSpPr>
          <p:cNvPr id="18" name="Larme 12"/>
          <p:cNvSpPr/>
          <p:nvPr/>
        </p:nvSpPr>
        <p:spPr>
          <a:xfrm rot="5400000">
            <a:off x="87274" y="130447"/>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900160" y="5461000"/>
            <a:ext cx="243840" cy="139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FR" sz="1000" b="1" dirty="0">
                <a:solidFill>
                  <a:srgbClr val="00B0F0"/>
                </a:solidFill>
                <a:latin typeface="Arial" charset="0"/>
                <a:ea typeface="Arial" charset="0"/>
                <a:cs typeface="Arial" charset="0"/>
              </a:rPr>
              <a:t>EVROPSKI PROJEKT</a:t>
            </a:r>
          </a:p>
        </p:txBody>
      </p:sp>
      <p:cxnSp>
        <p:nvCxnSpPr>
          <p:cNvPr id="8" name="Connecteur droit 12"/>
          <p:cNvCxnSpPr/>
          <p:nvPr/>
        </p:nvCxnSpPr>
        <p:spPr>
          <a:xfrm>
            <a:off x="8900160" y="5455086"/>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12" name="Diagram 11"/>
          <p:cNvGraphicFramePr/>
          <p:nvPr>
            <p:extLst>
              <p:ext uri="{D42A27DB-BD31-4B8C-83A1-F6EECF244321}">
                <p14:modId xmlns:p14="http://schemas.microsoft.com/office/powerpoint/2010/main" val="411595217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1932431" y="13969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14" name="TextBox 13"/>
          <p:cNvSpPr txBox="1"/>
          <p:nvPr/>
        </p:nvSpPr>
        <p:spPr>
          <a:xfrm>
            <a:off x="4667786" y="1397000"/>
            <a:ext cx="125825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endParaRPr lang="en-IE" sz="600" dirty="0">
              <a:solidFill>
                <a:schemeClr val="bg1"/>
              </a:solidFill>
            </a:endParaRPr>
          </a:p>
          <a:p>
            <a:endParaRPr lang="en-IE" dirty="0"/>
          </a:p>
        </p:txBody>
      </p:sp>
      <p:sp>
        <p:nvSpPr>
          <p:cNvPr id="19" name="TextBox 18"/>
          <p:cNvSpPr txBox="1"/>
          <p:nvPr/>
        </p:nvSpPr>
        <p:spPr>
          <a:xfrm>
            <a:off x="1932430" y="35571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21" name="TextBox 20"/>
          <p:cNvSpPr txBox="1"/>
          <p:nvPr/>
        </p:nvSpPr>
        <p:spPr>
          <a:xfrm>
            <a:off x="4667786" y="3557200"/>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Tree>
    <p:extLst>
      <p:ext uri="{BB962C8B-B14F-4D97-AF65-F5344CB8AC3E}">
        <p14:creationId xmlns:p14="http://schemas.microsoft.com/office/powerpoint/2010/main" val="2617418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1" y="0"/>
            <a:ext cx="4114800" cy="789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chemeClr val="accent1"/>
                </a:solidFill>
                <a:latin typeface="Calibri" charset="0"/>
                <a:ea typeface="Calibri" charset="0"/>
                <a:cs typeface="Calibri" charset="0"/>
              </a:rPr>
              <a:t>      </a:t>
            </a:r>
            <a:r>
              <a:rPr lang="fr-FR" sz="3200" b="1" dirty="0">
                <a:solidFill>
                  <a:srgbClr val="00B0F0"/>
                </a:solidFill>
                <a:latin typeface="Calibri" charset="0"/>
                <a:ea typeface="Calibri" charset="0"/>
                <a:cs typeface="Calibri" charset="0"/>
              </a:rPr>
              <a:t> OD VOJNE K MIRU</a:t>
            </a:r>
            <a:endParaRPr lang="fr-FR" sz="3200" dirty="0">
              <a:solidFill>
                <a:srgbClr val="00B0F0"/>
              </a:solidFill>
              <a:latin typeface="Calibri" charset="0"/>
              <a:ea typeface="Calibri" charset="0"/>
              <a:cs typeface="Calibri" charset="0"/>
            </a:endParaRPr>
          </a:p>
        </p:txBody>
      </p:sp>
      <p:sp>
        <p:nvSpPr>
          <p:cNvPr id="5" name="Flowchart: Connector 4"/>
          <p:cNvSpPr/>
          <p:nvPr/>
        </p:nvSpPr>
        <p:spPr>
          <a:xfrm>
            <a:off x="6187439" y="0"/>
            <a:ext cx="2956561" cy="288036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rPr>
              <a:t>Mir je </a:t>
            </a:r>
            <a:r>
              <a:rPr lang="en-US" b="1" dirty="0" err="1">
                <a:solidFill>
                  <a:srgbClr val="00B0F0"/>
                </a:solidFill>
              </a:rPr>
              <a:t>bil</a:t>
            </a:r>
            <a:r>
              <a:rPr lang="en-US" b="1" dirty="0">
                <a:solidFill>
                  <a:srgbClr val="00B0F0"/>
                </a:solidFill>
              </a:rPr>
              <a:t> </a:t>
            </a:r>
            <a:r>
              <a:rPr lang="en-US" b="1" dirty="0" err="1">
                <a:solidFill>
                  <a:srgbClr val="00B0F0"/>
                </a:solidFill>
              </a:rPr>
              <a:t>eden</a:t>
            </a:r>
            <a:r>
              <a:rPr lang="en-US" b="1" dirty="0">
                <a:solidFill>
                  <a:srgbClr val="00B0F0"/>
                </a:solidFill>
              </a:rPr>
              <a:t> od </a:t>
            </a:r>
            <a:r>
              <a:rPr lang="en-US" b="1" dirty="0" err="1">
                <a:solidFill>
                  <a:srgbClr val="00B0F0"/>
                </a:solidFill>
              </a:rPr>
              <a:t>ciljev</a:t>
            </a:r>
            <a:r>
              <a:rPr lang="en-US" b="1" dirty="0">
                <a:solidFill>
                  <a:srgbClr val="00B0F0"/>
                </a:solidFill>
              </a:rPr>
              <a:t>, </a:t>
            </a:r>
            <a:r>
              <a:rPr lang="en-US" b="1" dirty="0" err="1">
                <a:solidFill>
                  <a:srgbClr val="00B0F0"/>
                </a:solidFill>
              </a:rPr>
              <a:t>ki</a:t>
            </a:r>
            <a:r>
              <a:rPr lang="en-US" b="1" dirty="0">
                <a:solidFill>
                  <a:srgbClr val="00B0F0"/>
                </a:solidFill>
              </a:rPr>
              <a:t> so </a:t>
            </a:r>
            <a:r>
              <a:rPr lang="en-US" b="1" dirty="0" err="1">
                <a:solidFill>
                  <a:srgbClr val="00B0F0"/>
                </a:solidFill>
              </a:rPr>
              <a:t>privedli</a:t>
            </a:r>
            <a:r>
              <a:rPr lang="en-US" b="1" dirty="0">
                <a:solidFill>
                  <a:srgbClr val="00B0F0"/>
                </a:solidFill>
              </a:rPr>
              <a:t> do </a:t>
            </a:r>
            <a:r>
              <a:rPr lang="en-US" b="1" dirty="0" err="1">
                <a:solidFill>
                  <a:srgbClr val="00B0F0"/>
                </a:solidFill>
              </a:rPr>
              <a:t>ustanovitve</a:t>
            </a:r>
            <a:r>
              <a:rPr lang="en-US" b="1" dirty="0">
                <a:solidFill>
                  <a:srgbClr val="00B0F0"/>
                </a:solidFill>
              </a:rPr>
              <a:t> </a:t>
            </a:r>
            <a:r>
              <a:rPr lang="en-US" b="1" dirty="0" err="1">
                <a:solidFill>
                  <a:srgbClr val="00B0F0"/>
                </a:solidFill>
              </a:rPr>
              <a:t>Evropske</a:t>
            </a:r>
            <a:r>
              <a:rPr lang="en-US" b="1" dirty="0">
                <a:solidFill>
                  <a:srgbClr val="00B0F0"/>
                </a:solidFill>
              </a:rPr>
              <a:t> </a:t>
            </a:r>
            <a:r>
              <a:rPr lang="en-US" b="1" dirty="0" err="1">
                <a:solidFill>
                  <a:srgbClr val="00B0F0"/>
                </a:solidFill>
              </a:rPr>
              <a:t>unije</a:t>
            </a:r>
            <a:endParaRPr lang="en-US" b="1" dirty="0">
              <a:solidFill>
                <a:srgbClr val="00B0F0"/>
              </a:solidFill>
            </a:endParaRPr>
          </a:p>
          <a:p>
            <a:pPr algn="ctr"/>
            <a:endParaRPr lang="en-US" b="1" dirty="0">
              <a:solidFill>
                <a:srgbClr val="00B0F0"/>
              </a:solidFill>
            </a:endParaRPr>
          </a:p>
          <a:p>
            <a:pPr algn="ctr"/>
            <a:r>
              <a:rPr lang="en-US" b="1" dirty="0">
                <a:solidFill>
                  <a:srgbClr val="00B0F0"/>
                </a:solidFill>
              </a:rPr>
              <a:t>EU je </a:t>
            </a:r>
            <a:r>
              <a:rPr lang="en-US" b="1" dirty="0" err="1">
                <a:solidFill>
                  <a:srgbClr val="00B0F0"/>
                </a:solidFill>
              </a:rPr>
              <a:t>leta</a:t>
            </a:r>
            <a:r>
              <a:rPr lang="en-US" b="1" dirty="0">
                <a:solidFill>
                  <a:srgbClr val="00B0F0"/>
                </a:solidFill>
              </a:rPr>
              <a:t> 2012 </a:t>
            </a:r>
            <a:r>
              <a:rPr lang="en-US" b="1" dirty="0" err="1">
                <a:solidFill>
                  <a:srgbClr val="00B0F0"/>
                </a:solidFill>
              </a:rPr>
              <a:t>prejela</a:t>
            </a:r>
            <a:r>
              <a:rPr lang="en-US" b="1" dirty="0">
                <a:solidFill>
                  <a:srgbClr val="00B0F0"/>
                </a:solidFill>
              </a:rPr>
              <a:t> </a:t>
            </a:r>
            <a:r>
              <a:rPr lang="en-US" b="1" dirty="0" err="1">
                <a:solidFill>
                  <a:srgbClr val="00B0F0"/>
                </a:solidFill>
              </a:rPr>
              <a:t>Nobelovo</a:t>
            </a:r>
            <a:r>
              <a:rPr lang="en-US" b="1" dirty="0">
                <a:solidFill>
                  <a:srgbClr val="00B0F0"/>
                </a:solidFill>
              </a:rPr>
              <a:t> </a:t>
            </a:r>
            <a:r>
              <a:rPr lang="en-US" b="1" dirty="0" err="1">
                <a:solidFill>
                  <a:srgbClr val="00B0F0"/>
                </a:solidFill>
              </a:rPr>
              <a:t>nagrado</a:t>
            </a:r>
            <a:r>
              <a:rPr lang="en-US" b="1" dirty="0">
                <a:solidFill>
                  <a:srgbClr val="00B0F0"/>
                </a:solidFill>
              </a:rPr>
              <a:t> </a:t>
            </a:r>
            <a:r>
              <a:rPr lang="en-US" b="1" dirty="0" err="1">
                <a:solidFill>
                  <a:srgbClr val="00B0F0"/>
                </a:solidFill>
              </a:rPr>
              <a:t>za</a:t>
            </a:r>
            <a:r>
              <a:rPr lang="en-US" b="1" dirty="0">
                <a:solidFill>
                  <a:srgbClr val="00B0F0"/>
                </a:solidFill>
              </a:rPr>
              <a:t> </a:t>
            </a:r>
            <a:r>
              <a:rPr lang="en-US" b="1" dirty="0" err="1">
                <a:solidFill>
                  <a:srgbClr val="00B0F0"/>
                </a:solidFill>
              </a:rPr>
              <a:t>mir</a:t>
            </a:r>
            <a:endParaRPr lang="en-US" b="1" dirty="0">
              <a:solidFill>
                <a:srgbClr val="00B0F0"/>
              </a:solidFill>
            </a:endParaRPr>
          </a:p>
        </p:txBody>
      </p:sp>
      <p:sp>
        <p:nvSpPr>
          <p:cNvPr id="1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289279" y="-3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8864618" y="5381469"/>
            <a:ext cx="279382" cy="14765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p:cNvSpPr txBox="1"/>
          <p:nvPr/>
        </p:nvSpPr>
        <p:spPr>
          <a:xfrm>
            <a:off x="8864618" y="5381469"/>
            <a:ext cx="461665" cy="1480231"/>
          </a:xfrm>
          <a:prstGeom prst="rect">
            <a:avLst/>
          </a:prstGeom>
          <a:noFill/>
        </p:spPr>
        <p:txBody>
          <a:bodyPr vert="vert270" wrap="square" rtlCol="0">
            <a:spAutoFit/>
          </a:bodyPr>
          <a:lstStyle/>
          <a:p>
            <a:r>
              <a:rPr lang="fr-FR" sz="1000" b="1" dirty="0">
                <a:solidFill>
                  <a:srgbClr val="00B0F0"/>
                </a:solidFill>
                <a:latin typeface="Arial" charset="0"/>
                <a:ea typeface="Arial" charset="0"/>
                <a:cs typeface="Arial" charset="0"/>
              </a:rPr>
              <a:t>EVROPSKI PROJEKT</a:t>
            </a:r>
          </a:p>
          <a:p>
            <a:endParaRPr lang="en-IE" sz="800" dirty="0"/>
          </a:p>
        </p:txBody>
      </p:sp>
      <p:cxnSp>
        <p:nvCxnSpPr>
          <p:cNvPr id="14" name="Straight Connector 13"/>
          <p:cNvCxnSpPr/>
          <p:nvPr/>
        </p:nvCxnSpPr>
        <p:spPr>
          <a:xfrm>
            <a:off x="8864618" y="5378293"/>
            <a:ext cx="27938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24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12" name="Rectangle 11"/>
          <p:cNvSpPr/>
          <p:nvPr/>
        </p:nvSpPr>
        <p:spPr>
          <a:xfrm rot="16200000">
            <a:off x="8278538" y="5992538"/>
            <a:ext cx="1484702"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EVROPSKI PROJEKT</a:t>
            </a:r>
          </a:p>
        </p:txBody>
      </p:sp>
      <p:cxnSp>
        <p:nvCxnSpPr>
          <p:cNvPr id="13" name="Connecteur droit 12"/>
          <p:cNvCxnSpPr/>
          <p:nvPr/>
        </p:nvCxnSpPr>
        <p:spPr>
          <a:xfrm>
            <a:off x="8897779" y="5352393"/>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Chevron 4"/>
          <p:cNvSpPr/>
          <p:nvPr/>
        </p:nvSpPr>
        <p:spPr>
          <a:xfrm>
            <a:off x="2335077" y="3210426"/>
            <a:ext cx="1174296" cy="408457"/>
          </a:xfrm>
          <a:prstGeom prst="chevron">
            <a:avLst/>
          </a:prstGeom>
          <a:solidFill>
            <a:srgbClr val="005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0" name="Chevron 9"/>
          <p:cNvSpPr/>
          <p:nvPr/>
        </p:nvSpPr>
        <p:spPr>
          <a:xfrm>
            <a:off x="1678561" y="3210426"/>
            <a:ext cx="992120" cy="408457"/>
          </a:xfrm>
          <a:prstGeom prst="chevron">
            <a:avLst/>
          </a:prstGeom>
          <a:solidFill>
            <a:srgbClr val="004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9" name="TextBox 8"/>
          <p:cNvSpPr txBox="1"/>
          <p:nvPr/>
        </p:nvSpPr>
        <p:spPr>
          <a:xfrm>
            <a:off x="1825084" y="887258"/>
            <a:ext cx="650288" cy="369332"/>
          </a:xfrm>
          <a:prstGeom prst="rect">
            <a:avLst/>
          </a:prstGeom>
          <a:noFill/>
        </p:spPr>
        <p:txBody>
          <a:bodyPr wrap="square" rtlCol="0">
            <a:spAutoFit/>
          </a:bodyPr>
          <a:lstStyle/>
          <a:p>
            <a:r>
              <a:rPr lang="fr-BE" b="1" dirty="0">
                <a:solidFill>
                  <a:schemeClr val="accent5">
                    <a:lumMod val="75000"/>
                  </a:schemeClr>
                </a:solidFill>
              </a:rPr>
              <a:t>1951</a:t>
            </a:r>
          </a:p>
        </p:txBody>
      </p:sp>
      <p:sp>
        <p:nvSpPr>
          <p:cNvPr id="18" name="TextBox 17"/>
          <p:cNvSpPr txBox="1"/>
          <p:nvPr/>
        </p:nvSpPr>
        <p:spPr>
          <a:xfrm>
            <a:off x="1178952" y="1121737"/>
            <a:ext cx="1942551" cy="646331"/>
          </a:xfrm>
          <a:prstGeom prst="rect">
            <a:avLst/>
          </a:prstGeom>
          <a:noFill/>
        </p:spPr>
        <p:txBody>
          <a:bodyPr wrap="square" rtlCol="0">
            <a:spAutoFit/>
          </a:bodyPr>
          <a:lstStyle/>
          <a:p>
            <a:pPr algn="ctr"/>
            <a:r>
              <a:rPr lang="pl-PL" dirty="0" err="1"/>
              <a:t>Evropska</a:t>
            </a:r>
            <a:r>
              <a:rPr lang="pl-PL" dirty="0"/>
              <a:t> </a:t>
            </a:r>
            <a:r>
              <a:rPr lang="pl-PL" dirty="0" err="1"/>
              <a:t>skupnost</a:t>
            </a:r>
            <a:r>
              <a:rPr lang="pl-PL" dirty="0"/>
              <a:t> za </a:t>
            </a:r>
            <a:r>
              <a:rPr lang="pl-PL" dirty="0" err="1"/>
              <a:t>premog</a:t>
            </a:r>
            <a:r>
              <a:rPr lang="pl-PL" dirty="0"/>
              <a:t> in </a:t>
            </a:r>
            <a:r>
              <a:rPr lang="pl-PL" dirty="0" err="1"/>
              <a:t>jeklo</a:t>
            </a:r>
            <a:endParaRPr lang="fr-BE" dirty="0"/>
          </a:p>
        </p:txBody>
      </p:sp>
      <p:sp>
        <p:nvSpPr>
          <p:cNvPr id="23" name="TextBox 22"/>
          <p:cNvSpPr txBox="1"/>
          <p:nvPr/>
        </p:nvSpPr>
        <p:spPr>
          <a:xfrm>
            <a:off x="1044254" y="4038732"/>
            <a:ext cx="739195" cy="369332"/>
          </a:xfrm>
          <a:prstGeom prst="rect">
            <a:avLst/>
          </a:prstGeom>
          <a:noFill/>
        </p:spPr>
        <p:txBody>
          <a:bodyPr wrap="square" rtlCol="0">
            <a:spAutoFit/>
          </a:bodyPr>
          <a:lstStyle/>
          <a:p>
            <a:r>
              <a:rPr lang="fr-BE" b="1" dirty="0">
                <a:solidFill>
                  <a:schemeClr val="accent5">
                    <a:lumMod val="75000"/>
                  </a:schemeClr>
                </a:solidFill>
              </a:rPr>
              <a:t>1950</a:t>
            </a:r>
            <a:endParaRPr lang="fr-BE" dirty="0">
              <a:solidFill>
                <a:schemeClr val="accent5">
                  <a:lumMod val="75000"/>
                </a:schemeClr>
              </a:solidFill>
            </a:endParaRPr>
          </a:p>
        </p:txBody>
      </p:sp>
      <p:sp>
        <p:nvSpPr>
          <p:cNvPr id="24" name="TextBox 23"/>
          <p:cNvSpPr txBox="1"/>
          <p:nvPr/>
        </p:nvSpPr>
        <p:spPr>
          <a:xfrm>
            <a:off x="659379" y="4274783"/>
            <a:ext cx="1398303" cy="646331"/>
          </a:xfrm>
          <a:prstGeom prst="rect">
            <a:avLst/>
          </a:prstGeom>
          <a:noFill/>
        </p:spPr>
        <p:txBody>
          <a:bodyPr wrap="square" rtlCol="0">
            <a:spAutoFit/>
          </a:bodyPr>
          <a:lstStyle/>
          <a:p>
            <a:pPr algn="ctr"/>
            <a:r>
              <a:rPr lang="fr-BE" dirty="0" err="1"/>
              <a:t>Schumanova</a:t>
            </a:r>
            <a:r>
              <a:rPr lang="fr-BE" dirty="0"/>
              <a:t> </a:t>
            </a:r>
            <a:r>
              <a:rPr lang="fr-BE" dirty="0" err="1"/>
              <a:t>deklaracija</a:t>
            </a:r>
            <a:endParaRPr lang="fr-BE" dirty="0"/>
          </a:p>
        </p:txBody>
      </p:sp>
      <p:sp>
        <p:nvSpPr>
          <p:cNvPr id="15" name="Rectangle 14"/>
          <p:cNvSpPr/>
          <p:nvPr/>
        </p:nvSpPr>
        <p:spPr>
          <a:xfrm>
            <a:off x="7739323" y="3696528"/>
            <a:ext cx="1404677" cy="1148316"/>
          </a:xfrm>
          <a:prstGeom prst="rect">
            <a:avLst/>
          </a:prstGeom>
          <a:solidFill>
            <a:srgbClr val="F7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Chevron 20"/>
          <p:cNvSpPr/>
          <p:nvPr/>
        </p:nvSpPr>
        <p:spPr>
          <a:xfrm>
            <a:off x="3087017" y="3212601"/>
            <a:ext cx="988259" cy="406282"/>
          </a:xfrm>
          <a:prstGeom prst="chevron">
            <a:avLst/>
          </a:prstGeom>
          <a:solidFill>
            <a:srgbClr val="007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5" name="Chevron 24"/>
          <p:cNvSpPr/>
          <p:nvPr/>
        </p:nvSpPr>
        <p:spPr>
          <a:xfrm>
            <a:off x="4632835" y="3210427"/>
            <a:ext cx="1024723" cy="408456"/>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00B0F0"/>
              </a:solidFill>
            </a:endParaRPr>
          </a:p>
        </p:txBody>
      </p:sp>
      <p:sp>
        <p:nvSpPr>
          <p:cNvPr id="26" name="Chevron 25"/>
          <p:cNvSpPr/>
          <p:nvPr/>
        </p:nvSpPr>
        <p:spPr>
          <a:xfrm>
            <a:off x="3802744" y="3212601"/>
            <a:ext cx="1032476" cy="406282"/>
          </a:xfrm>
          <a:prstGeom prst="chevron">
            <a:avLst/>
          </a:prstGeom>
          <a:solidFill>
            <a:srgbClr val="00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7" name="Chevron 26"/>
          <p:cNvSpPr/>
          <p:nvPr/>
        </p:nvSpPr>
        <p:spPr>
          <a:xfrm>
            <a:off x="5458458" y="3210427"/>
            <a:ext cx="958893" cy="408456"/>
          </a:xfrm>
          <a:prstGeom prst="chevron">
            <a:avLst/>
          </a:prstGeom>
          <a:solidFill>
            <a:srgbClr val="15C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8" name="Chevron 27"/>
          <p:cNvSpPr/>
          <p:nvPr/>
        </p:nvSpPr>
        <p:spPr>
          <a:xfrm>
            <a:off x="6213775" y="3212573"/>
            <a:ext cx="908288" cy="406310"/>
          </a:xfrm>
          <a:prstGeom prst="chevron">
            <a:avLst/>
          </a:prstGeom>
          <a:solidFill>
            <a:srgbClr val="65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9" name="Chevron 28"/>
          <p:cNvSpPr/>
          <p:nvPr/>
        </p:nvSpPr>
        <p:spPr>
          <a:xfrm>
            <a:off x="7589237" y="3212601"/>
            <a:ext cx="935986" cy="405215"/>
          </a:xfrm>
          <a:prstGeom prst="chevron">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31" name="Chevron 30"/>
          <p:cNvSpPr/>
          <p:nvPr/>
        </p:nvSpPr>
        <p:spPr>
          <a:xfrm>
            <a:off x="6906684" y="3210425"/>
            <a:ext cx="904126" cy="408457"/>
          </a:xfrm>
          <a:prstGeom prst="chevron">
            <a:avLst/>
          </a:prstGeom>
          <a:solidFill>
            <a:srgbClr val="AF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TextBox 16"/>
          <p:cNvSpPr txBox="1"/>
          <p:nvPr/>
        </p:nvSpPr>
        <p:spPr>
          <a:xfrm>
            <a:off x="2008964" y="4755838"/>
            <a:ext cx="1520441" cy="646331"/>
          </a:xfrm>
          <a:prstGeom prst="rect">
            <a:avLst/>
          </a:prstGeom>
          <a:noFill/>
        </p:spPr>
        <p:txBody>
          <a:bodyPr wrap="square" rtlCol="0">
            <a:spAutoFit/>
          </a:bodyPr>
          <a:lstStyle/>
          <a:p>
            <a:pPr algn="ctr"/>
            <a:r>
              <a:rPr lang="fr-BE" dirty="0" err="1"/>
              <a:t>Rimska</a:t>
            </a:r>
            <a:r>
              <a:rPr lang="fr-BE" dirty="0"/>
              <a:t> </a:t>
            </a:r>
            <a:r>
              <a:rPr lang="fr-BE" dirty="0" err="1"/>
              <a:t>pogodba</a:t>
            </a:r>
            <a:endParaRPr lang="fr-BE" dirty="0"/>
          </a:p>
        </p:txBody>
      </p:sp>
      <p:sp>
        <p:nvSpPr>
          <p:cNvPr id="34" name="TextBox 33"/>
          <p:cNvSpPr txBox="1"/>
          <p:nvPr/>
        </p:nvSpPr>
        <p:spPr>
          <a:xfrm>
            <a:off x="1894241" y="4470868"/>
            <a:ext cx="1747671" cy="369332"/>
          </a:xfrm>
          <a:prstGeom prst="rect">
            <a:avLst/>
          </a:prstGeom>
          <a:noFill/>
        </p:spPr>
        <p:txBody>
          <a:bodyPr wrap="square" rtlCol="0">
            <a:spAutoFit/>
          </a:bodyPr>
          <a:lstStyle/>
          <a:p>
            <a:pPr algn="ctr"/>
            <a:r>
              <a:rPr lang="fr-BE" b="1" dirty="0">
                <a:solidFill>
                  <a:schemeClr val="accent1">
                    <a:lumMod val="50000"/>
                  </a:schemeClr>
                </a:solidFill>
              </a:rPr>
              <a:t>1957</a:t>
            </a:r>
          </a:p>
        </p:txBody>
      </p:sp>
      <p:sp>
        <p:nvSpPr>
          <p:cNvPr id="53" name="TextBox 52"/>
          <p:cNvSpPr txBox="1"/>
          <p:nvPr/>
        </p:nvSpPr>
        <p:spPr>
          <a:xfrm>
            <a:off x="3147983" y="1914702"/>
            <a:ext cx="672065" cy="369332"/>
          </a:xfrm>
          <a:prstGeom prst="rect">
            <a:avLst/>
          </a:prstGeom>
          <a:noFill/>
        </p:spPr>
        <p:txBody>
          <a:bodyPr wrap="square" rtlCol="0">
            <a:spAutoFit/>
          </a:bodyPr>
          <a:lstStyle/>
          <a:p>
            <a:r>
              <a:rPr lang="fr-BE" b="1" dirty="0">
                <a:solidFill>
                  <a:schemeClr val="accent1">
                    <a:lumMod val="50000"/>
                  </a:schemeClr>
                </a:solidFill>
              </a:rPr>
              <a:t>1992</a:t>
            </a:r>
          </a:p>
        </p:txBody>
      </p:sp>
      <p:sp>
        <p:nvSpPr>
          <p:cNvPr id="54" name="TextBox 53"/>
          <p:cNvSpPr txBox="1"/>
          <p:nvPr/>
        </p:nvSpPr>
        <p:spPr>
          <a:xfrm>
            <a:off x="2711939" y="2166081"/>
            <a:ext cx="1548044" cy="646331"/>
          </a:xfrm>
          <a:prstGeom prst="rect">
            <a:avLst/>
          </a:prstGeom>
          <a:noFill/>
        </p:spPr>
        <p:txBody>
          <a:bodyPr wrap="square" rtlCol="0">
            <a:spAutoFit/>
          </a:bodyPr>
          <a:lstStyle/>
          <a:p>
            <a:pPr algn="ctr"/>
            <a:r>
              <a:rPr lang="fr-BE" dirty="0" err="1"/>
              <a:t>Maastrichtska</a:t>
            </a:r>
            <a:r>
              <a:rPr lang="fr-BE" dirty="0"/>
              <a:t> </a:t>
            </a:r>
            <a:r>
              <a:rPr lang="fr-BE" dirty="0" err="1"/>
              <a:t>pogodba</a:t>
            </a:r>
            <a:endParaRPr lang="fr-BE" dirty="0"/>
          </a:p>
        </p:txBody>
      </p:sp>
      <p:sp>
        <p:nvSpPr>
          <p:cNvPr id="59" name="TextBox 58"/>
          <p:cNvSpPr txBox="1"/>
          <p:nvPr/>
        </p:nvSpPr>
        <p:spPr>
          <a:xfrm>
            <a:off x="3712983" y="4038732"/>
            <a:ext cx="1218541" cy="646331"/>
          </a:xfrm>
          <a:prstGeom prst="rect">
            <a:avLst/>
          </a:prstGeom>
          <a:noFill/>
        </p:spPr>
        <p:txBody>
          <a:bodyPr wrap="square" rtlCol="0">
            <a:spAutoFit/>
          </a:bodyPr>
          <a:lstStyle/>
          <a:p>
            <a:pPr algn="ctr"/>
            <a:r>
              <a:rPr lang="fr-BE" b="1" dirty="0">
                <a:solidFill>
                  <a:schemeClr val="accent1">
                    <a:lumMod val="50000"/>
                  </a:schemeClr>
                </a:solidFill>
              </a:rPr>
              <a:t>1993</a:t>
            </a:r>
          </a:p>
          <a:p>
            <a:pPr algn="ctr"/>
            <a:r>
              <a:rPr lang="fr-BE" dirty="0" err="1"/>
              <a:t>Enotni</a:t>
            </a:r>
            <a:r>
              <a:rPr lang="fr-BE" dirty="0"/>
              <a:t> </a:t>
            </a:r>
            <a:r>
              <a:rPr lang="fr-BE" dirty="0" err="1"/>
              <a:t>trg</a:t>
            </a:r>
            <a:endParaRPr lang="fr-BE" dirty="0"/>
          </a:p>
        </p:txBody>
      </p:sp>
      <p:sp>
        <p:nvSpPr>
          <p:cNvPr id="79" name="TextBox 78"/>
          <p:cNvSpPr txBox="1"/>
          <p:nvPr/>
        </p:nvSpPr>
        <p:spPr>
          <a:xfrm>
            <a:off x="4432303" y="1025309"/>
            <a:ext cx="1424822" cy="923330"/>
          </a:xfrm>
          <a:prstGeom prst="rect">
            <a:avLst/>
          </a:prstGeom>
          <a:noFill/>
        </p:spPr>
        <p:txBody>
          <a:bodyPr wrap="square" rtlCol="0">
            <a:spAutoFit/>
          </a:bodyPr>
          <a:lstStyle/>
          <a:p>
            <a:pPr algn="ctr"/>
            <a:r>
              <a:rPr lang="fr-BE" b="1" dirty="0">
                <a:solidFill>
                  <a:schemeClr val="accent1">
                    <a:lumMod val="50000"/>
                  </a:schemeClr>
                </a:solidFill>
              </a:rPr>
              <a:t>1995</a:t>
            </a:r>
          </a:p>
          <a:p>
            <a:pPr algn="ctr"/>
            <a:r>
              <a:rPr lang="fr-BE" dirty="0" err="1"/>
              <a:t>Schengenski</a:t>
            </a:r>
            <a:r>
              <a:rPr lang="fr-BE" dirty="0"/>
              <a:t> </a:t>
            </a:r>
            <a:r>
              <a:rPr lang="fr-BE" dirty="0" err="1"/>
              <a:t>sporazum</a:t>
            </a:r>
            <a:endParaRPr lang="fr-BE" sz="2000" dirty="0">
              <a:solidFill>
                <a:schemeClr val="accent1">
                  <a:lumMod val="50000"/>
                </a:schemeClr>
              </a:solidFill>
            </a:endParaRPr>
          </a:p>
        </p:txBody>
      </p:sp>
      <p:sp>
        <p:nvSpPr>
          <p:cNvPr id="86" name="TextBox 85"/>
          <p:cNvSpPr txBox="1"/>
          <p:nvPr/>
        </p:nvSpPr>
        <p:spPr>
          <a:xfrm>
            <a:off x="6133681" y="1839867"/>
            <a:ext cx="709476" cy="369332"/>
          </a:xfrm>
          <a:prstGeom prst="rect">
            <a:avLst/>
          </a:prstGeom>
          <a:noFill/>
        </p:spPr>
        <p:txBody>
          <a:bodyPr wrap="square" rtlCol="0">
            <a:spAutoFit/>
          </a:bodyPr>
          <a:lstStyle/>
          <a:p>
            <a:r>
              <a:rPr lang="fr-BE" b="1" dirty="0">
                <a:solidFill>
                  <a:schemeClr val="accent1">
                    <a:lumMod val="50000"/>
                  </a:schemeClr>
                </a:solidFill>
              </a:rPr>
              <a:t>2004</a:t>
            </a:r>
            <a:endParaRPr lang="fr-BE" dirty="0">
              <a:solidFill>
                <a:schemeClr val="accent1">
                  <a:lumMod val="50000"/>
                </a:schemeClr>
              </a:solidFill>
            </a:endParaRPr>
          </a:p>
        </p:txBody>
      </p:sp>
      <p:sp>
        <p:nvSpPr>
          <p:cNvPr id="3" name="Rectangle 2"/>
          <p:cNvSpPr/>
          <p:nvPr/>
        </p:nvSpPr>
        <p:spPr>
          <a:xfrm>
            <a:off x="0" y="18973"/>
            <a:ext cx="5857125" cy="754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b="1" dirty="0">
                <a:solidFill>
                  <a:srgbClr val="0082B0"/>
                </a:solidFill>
              </a:rPr>
              <a:t>       </a:t>
            </a:r>
            <a:r>
              <a:rPr lang="fr-BE" sz="3200" b="1" dirty="0">
                <a:solidFill>
                  <a:srgbClr val="00B0F0"/>
                </a:solidFill>
              </a:rPr>
              <a:t>NASTANEK EVROPSKE UNIJE</a:t>
            </a:r>
          </a:p>
        </p:txBody>
      </p:sp>
      <p:sp>
        <p:nvSpPr>
          <p:cNvPr id="58" name="Larme 12"/>
          <p:cNvSpPr/>
          <p:nvPr/>
        </p:nvSpPr>
        <p:spPr>
          <a:xfrm rot="5400000">
            <a:off x="21677" y="71060"/>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TextBox 3"/>
          <p:cNvSpPr txBox="1"/>
          <p:nvPr/>
        </p:nvSpPr>
        <p:spPr>
          <a:xfrm>
            <a:off x="5358952" y="4736448"/>
            <a:ext cx="1047077" cy="369332"/>
          </a:xfrm>
          <a:prstGeom prst="rect">
            <a:avLst/>
          </a:prstGeom>
          <a:noFill/>
        </p:spPr>
        <p:txBody>
          <a:bodyPr wrap="square" rtlCol="0">
            <a:spAutoFit/>
          </a:bodyPr>
          <a:lstStyle/>
          <a:p>
            <a:pPr algn="ctr"/>
            <a:r>
              <a:rPr lang="fr-BE" dirty="0" err="1"/>
              <a:t>Evro</a:t>
            </a:r>
            <a:endParaRPr lang="fr-BE" dirty="0"/>
          </a:p>
        </p:txBody>
      </p:sp>
      <p:sp>
        <p:nvSpPr>
          <p:cNvPr id="8" name="TextBox 7"/>
          <p:cNvSpPr txBox="1"/>
          <p:nvPr/>
        </p:nvSpPr>
        <p:spPr>
          <a:xfrm>
            <a:off x="5796688" y="2069341"/>
            <a:ext cx="1373079" cy="646331"/>
          </a:xfrm>
          <a:prstGeom prst="rect">
            <a:avLst/>
          </a:prstGeom>
          <a:noFill/>
        </p:spPr>
        <p:txBody>
          <a:bodyPr wrap="square" rtlCol="0">
            <a:spAutoFit/>
          </a:bodyPr>
          <a:lstStyle/>
          <a:p>
            <a:pPr algn="ctr"/>
            <a:r>
              <a:rPr lang="fr-BE" dirty="0" err="1"/>
              <a:t>vzhodna</a:t>
            </a:r>
            <a:r>
              <a:rPr lang="fr-BE" dirty="0"/>
              <a:t> </a:t>
            </a:r>
            <a:r>
              <a:rPr lang="fr-BE" dirty="0" err="1"/>
              <a:t>širitev</a:t>
            </a:r>
            <a:endParaRPr lang="fr-BE" dirty="0"/>
          </a:p>
        </p:txBody>
      </p:sp>
      <p:cxnSp>
        <p:nvCxnSpPr>
          <p:cNvPr id="16" name="Straight Connector 15"/>
          <p:cNvCxnSpPr/>
          <p:nvPr/>
        </p:nvCxnSpPr>
        <p:spPr>
          <a:xfrm>
            <a:off x="705391" y="28021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p:cNvCxnSpPr>
            <a:stCxn id="18" idx="2"/>
          </p:cNvCxnSpPr>
          <p:nvPr/>
        </p:nvCxnSpPr>
        <p:spPr>
          <a:xfrm>
            <a:off x="2150228" y="1768068"/>
            <a:ext cx="0" cy="1364714"/>
          </a:xfrm>
          <a:prstGeom prst="line">
            <a:avLst/>
          </a:prstGeom>
        </p:spPr>
        <p:style>
          <a:lnRef idx="1">
            <a:schemeClr val="dk1"/>
          </a:lnRef>
          <a:fillRef idx="0">
            <a:schemeClr val="dk1"/>
          </a:fillRef>
          <a:effectRef idx="0">
            <a:schemeClr val="dk1"/>
          </a:effectRef>
          <a:fontRef idx="minor">
            <a:schemeClr val="tx1"/>
          </a:fontRef>
        </p:style>
      </p:cxnSp>
      <p:sp>
        <p:nvSpPr>
          <p:cNvPr id="52" name="Rectangle 51"/>
          <p:cNvSpPr/>
          <p:nvPr/>
        </p:nvSpPr>
        <p:spPr>
          <a:xfrm>
            <a:off x="5424714" y="4461796"/>
            <a:ext cx="941495" cy="369332"/>
          </a:xfrm>
          <a:prstGeom prst="rect">
            <a:avLst/>
          </a:prstGeom>
        </p:spPr>
        <p:txBody>
          <a:bodyPr wrap="square">
            <a:spAutoFit/>
          </a:bodyPr>
          <a:lstStyle/>
          <a:p>
            <a:pPr algn="ctr"/>
            <a:r>
              <a:rPr lang="fr-BE" b="1" dirty="0">
                <a:solidFill>
                  <a:schemeClr val="accent1">
                    <a:lumMod val="50000"/>
                  </a:schemeClr>
                </a:solidFill>
              </a:rPr>
              <a:t>2002</a:t>
            </a:r>
          </a:p>
        </p:txBody>
      </p:sp>
      <p:sp>
        <p:nvSpPr>
          <p:cNvPr id="90" name="TextBox 89"/>
          <p:cNvSpPr txBox="1"/>
          <p:nvPr/>
        </p:nvSpPr>
        <p:spPr>
          <a:xfrm>
            <a:off x="6725296" y="3979450"/>
            <a:ext cx="1266901" cy="923330"/>
          </a:xfrm>
          <a:prstGeom prst="rect">
            <a:avLst/>
          </a:prstGeom>
          <a:noFill/>
        </p:spPr>
        <p:txBody>
          <a:bodyPr wrap="square" rtlCol="0">
            <a:spAutoFit/>
          </a:bodyPr>
          <a:lstStyle/>
          <a:p>
            <a:pPr algn="ctr"/>
            <a:r>
              <a:rPr lang="en-IE" b="1" dirty="0">
                <a:solidFill>
                  <a:schemeClr val="accent1">
                    <a:lumMod val="50000"/>
                  </a:schemeClr>
                </a:solidFill>
              </a:rPr>
              <a:t>2007</a:t>
            </a:r>
          </a:p>
          <a:p>
            <a:pPr algn="ctr"/>
            <a:r>
              <a:rPr lang="en-IE" dirty="0" err="1"/>
              <a:t>Lizbonska</a:t>
            </a:r>
            <a:r>
              <a:rPr lang="en-IE" dirty="0"/>
              <a:t> </a:t>
            </a:r>
            <a:r>
              <a:rPr lang="en-IE" dirty="0" err="1"/>
              <a:t>pogodba</a:t>
            </a:r>
            <a:endParaRPr lang="en-IE" dirty="0"/>
          </a:p>
        </p:txBody>
      </p:sp>
      <p:cxnSp>
        <p:nvCxnSpPr>
          <p:cNvPr id="103" name="Straight Connector 102"/>
          <p:cNvCxnSpPr/>
          <p:nvPr/>
        </p:nvCxnSpPr>
        <p:spPr>
          <a:xfrm>
            <a:off x="1358531" y="36856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106" name="Straight Connector 105"/>
          <p:cNvCxnSpPr/>
          <p:nvPr/>
        </p:nvCxnSpPr>
        <p:spPr>
          <a:xfrm>
            <a:off x="5145196" y="2042440"/>
            <a:ext cx="0" cy="1137119"/>
          </a:xfrm>
          <a:prstGeom prst="line">
            <a:avLst/>
          </a:prstGeom>
        </p:spPr>
        <p:style>
          <a:lnRef idx="1">
            <a:schemeClr val="dk1"/>
          </a:lnRef>
          <a:fillRef idx="0">
            <a:schemeClr val="dk1"/>
          </a:fillRef>
          <a:effectRef idx="0">
            <a:schemeClr val="dk1"/>
          </a:effectRef>
          <a:fontRef idx="minor">
            <a:schemeClr val="tx1"/>
          </a:fontRef>
        </p:style>
      </p:cxnSp>
      <p:cxnSp>
        <p:nvCxnSpPr>
          <p:cNvPr id="107" name="Straight Connector 106"/>
          <p:cNvCxnSpPr/>
          <p:nvPr/>
        </p:nvCxnSpPr>
        <p:spPr>
          <a:xfrm>
            <a:off x="5875322" y="3685933"/>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a:off x="8057229" y="2042440"/>
            <a:ext cx="0" cy="1090342"/>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7191797" y="1056086"/>
            <a:ext cx="1730863" cy="1200329"/>
          </a:xfrm>
          <a:prstGeom prst="rect">
            <a:avLst/>
          </a:prstGeom>
          <a:noFill/>
        </p:spPr>
        <p:txBody>
          <a:bodyPr wrap="square" rtlCol="0">
            <a:spAutoFit/>
          </a:bodyPr>
          <a:lstStyle/>
          <a:p>
            <a:pPr algn="ctr"/>
            <a:r>
              <a:rPr lang="en-IE" b="1" dirty="0">
                <a:solidFill>
                  <a:schemeClr val="accent1">
                    <a:lumMod val="50000"/>
                  </a:schemeClr>
                </a:solidFill>
              </a:rPr>
              <a:t>2020</a:t>
            </a:r>
          </a:p>
          <a:p>
            <a:pPr algn="ctr"/>
            <a:r>
              <a:rPr lang="en-IE" dirty="0" err="1"/>
              <a:t>NextGenerationEU</a:t>
            </a:r>
            <a:endParaRPr lang="en-IE" dirty="0"/>
          </a:p>
          <a:p>
            <a:pPr algn="ctr"/>
            <a:endParaRPr lang="en-IE" dirty="0"/>
          </a:p>
        </p:txBody>
      </p:sp>
      <p:sp>
        <p:nvSpPr>
          <p:cNvPr id="49" name="Chevron 48"/>
          <p:cNvSpPr/>
          <p:nvPr/>
        </p:nvSpPr>
        <p:spPr>
          <a:xfrm>
            <a:off x="273564" y="3212601"/>
            <a:ext cx="948891" cy="405215"/>
          </a:xfrm>
          <a:prstGeom prst="chevron">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51" name="Chevron 50"/>
          <p:cNvSpPr/>
          <p:nvPr/>
        </p:nvSpPr>
        <p:spPr>
          <a:xfrm>
            <a:off x="1008782" y="3210426"/>
            <a:ext cx="945860" cy="408457"/>
          </a:xfrm>
          <a:prstGeom prst="chevron">
            <a:avLst/>
          </a:prstGeom>
          <a:solidFill>
            <a:srgbClr val="002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1" name="TextBox 10"/>
          <p:cNvSpPr txBox="1"/>
          <p:nvPr/>
        </p:nvSpPr>
        <p:spPr>
          <a:xfrm>
            <a:off x="24512" y="1522184"/>
            <a:ext cx="1373158" cy="1200329"/>
          </a:xfrm>
          <a:prstGeom prst="rect">
            <a:avLst/>
          </a:prstGeom>
          <a:noFill/>
        </p:spPr>
        <p:txBody>
          <a:bodyPr wrap="square" rtlCol="0">
            <a:spAutoFit/>
          </a:bodyPr>
          <a:lstStyle/>
          <a:p>
            <a:pPr algn="ctr"/>
            <a:r>
              <a:rPr lang="en-IE" b="1" dirty="0">
                <a:solidFill>
                  <a:schemeClr val="accent5">
                    <a:lumMod val="75000"/>
                  </a:schemeClr>
                </a:solidFill>
              </a:rPr>
              <a:t>1945</a:t>
            </a:r>
          </a:p>
          <a:p>
            <a:pPr algn="ctr"/>
            <a:r>
              <a:rPr lang="en-IE" dirty="0" err="1"/>
              <a:t>konec</a:t>
            </a:r>
            <a:r>
              <a:rPr lang="en-IE" dirty="0"/>
              <a:t> </a:t>
            </a:r>
            <a:r>
              <a:rPr lang="en-IE" dirty="0" err="1"/>
              <a:t>druge</a:t>
            </a:r>
            <a:r>
              <a:rPr lang="en-IE" dirty="0"/>
              <a:t> </a:t>
            </a:r>
            <a:r>
              <a:rPr lang="en-IE" dirty="0" err="1"/>
              <a:t>svetovne</a:t>
            </a:r>
            <a:r>
              <a:rPr lang="en-IE" dirty="0"/>
              <a:t> </a:t>
            </a:r>
            <a:r>
              <a:rPr lang="en-IE" dirty="0" err="1"/>
              <a:t>vojne</a:t>
            </a:r>
            <a:endParaRPr lang="en-IE" dirty="0"/>
          </a:p>
        </p:txBody>
      </p:sp>
      <p:cxnSp>
        <p:nvCxnSpPr>
          <p:cNvPr id="55" name="Straight Connector 54"/>
          <p:cNvCxnSpPr/>
          <p:nvPr/>
        </p:nvCxnSpPr>
        <p:spPr>
          <a:xfrm>
            <a:off x="2755447" y="3685694"/>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3484016" y="2859425"/>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4293453" y="3749000"/>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6483228" y="2777193"/>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a:off x="7358747" y="3661780"/>
            <a:ext cx="0" cy="27335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87719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343982" y="1635496"/>
            <a:ext cx="3286611" cy="8418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1293335" y="1648181"/>
            <a:ext cx="2245502" cy="738664"/>
          </a:xfrm>
          <a:prstGeom prst="rect">
            <a:avLst/>
          </a:prstGeom>
          <a:solidFill>
            <a:schemeClr val="accent1">
              <a:lumMod val="75000"/>
            </a:schemeClr>
          </a:solidFill>
        </p:spPr>
        <p:txBody>
          <a:bodyPr wrap="square" rtlCol="0">
            <a:spAutoFit/>
          </a:bodyPr>
          <a:lstStyle/>
          <a:p>
            <a:pPr lvl="0">
              <a:defRPr/>
            </a:pPr>
            <a:r>
              <a:rPr lang="en-GB" sz="1400" b="1" dirty="0" err="1">
                <a:solidFill>
                  <a:prstClr val="white"/>
                </a:solidFill>
              </a:rPr>
              <a:t>Belgija</a:t>
            </a:r>
            <a:r>
              <a:rPr lang="en-GB" sz="1400" b="1" dirty="0">
                <a:solidFill>
                  <a:prstClr val="white"/>
                </a:solidFill>
              </a:rPr>
              <a:t>, </a:t>
            </a:r>
            <a:r>
              <a:rPr lang="en-GB" sz="1400" b="1" dirty="0" err="1">
                <a:solidFill>
                  <a:prstClr val="white"/>
                </a:solidFill>
              </a:rPr>
              <a:t>Nemčija</a:t>
            </a:r>
            <a:r>
              <a:rPr lang="en-GB" sz="1400" b="1" dirty="0">
                <a:solidFill>
                  <a:prstClr val="white"/>
                </a:solidFill>
              </a:rPr>
              <a:t>, </a:t>
            </a:r>
            <a:r>
              <a:rPr lang="en-GB" sz="1400" b="1" dirty="0" err="1">
                <a:solidFill>
                  <a:prstClr val="white"/>
                </a:solidFill>
              </a:rPr>
              <a:t>Francija</a:t>
            </a:r>
            <a:r>
              <a:rPr lang="en-GB" sz="1400" b="1" dirty="0">
                <a:solidFill>
                  <a:prstClr val="white"/>
                </a:solidFill>
              </a:rPr>
              <a:t>, </a:t>
            </a:r>
            <a:r>
              <a:rPr lang="en-GB" sz="1400" b="1" dirty="0" err="1">
                <a:solidFill>
                  <a:prstClr val="white"/>
                </a:solidFill>
              </a:rPr>
              <a:t>Italija</a:t>
            </a:r>
            <a:r>
              <a:rPr lang="en-GB" sz="1400" b="1" dirty="0">
                <a:solidFill>
                  <a:prstClr val="white"/>
                </a:solidFill>
              </a:rPr>
              <a:t>, </a:t>
            </a:r>
            <a:r>
              <a:rPr lang="en-GB" sz="1400" b="1" dirty="0" err="1">
                <a:solidFill>
                  <a:prstClr val="white"/>
                </a:solidFill>
              </a:rPr>
              <a:t>Luksemburg</a:t>
            </a:r>
            <a:r>
              <a:rPr lang="en-GB" sz="1400" b="1" dirty="0">
                <a:solidFill>
                  <a:prstClr val="white"/>
                </a:solidFill>
              </a:rPr>
              <a:t>, </a:t>
            </a:r>
            <a:r>
              <a:rPr lang="en-GB" sz="1400" b="1" dirty="0" err="1">
                <a:solidFill>
                  <a:prstClr val="white"/>
                </a:solidFill>
              </a:rPr>
              <a:t>Nizozemska</a:t>
            </a:r>
            <a:endPar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p:cNvSpPr/>
          <p:nvPr/>
        </p:nvSpPr>
        <p:spPr>
          <a:xfrm>
            <a:off x="343982" y="2344450"/>
            <a:ext cx="3286611" cy="751805"/>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299718" y="2338604"/>
            <a:ext cx="2117433" cy="830997"/>
          </a:xfrm>
          <a:prstGeom prst="rect">
            <a:avLst/>
          </a:prstGeom>
          <a:noFill/>
        </p:spPr>
        <p:txBody>
          <a:bodyPr wrap="square" rtlCol="0">
            <a:spAutoFit/>
          </a:bodyPr>
          <a:lstStyle/>
          <a:p>
            <a:pPr lvl="0">
              <a:defRPr/>
            </a:pPr>
            <a:r>
              <a:rPr lang="fr-BE" sz="1200" b="1" dirty="0" err="1">
                <a:solidFill>
                  <a:prstClr val="black"/>
                </a:solidFill>
              </a:rPr>
              <a:t>Danska</a:t>
            </a:r>
            <a:r>
              <a:rPr lang="fr-BE" sz="1200" b="1" dirty="0">
                <a:solidFill>
                  <a:prstClr val="black"/>
                </a:solidFill>
              </a:rPr>
              <a:t>, </a:t>
            </a:r>
            <a:r>
              <a:rPr lang="fr-BE" sz="1200" b="1" dirty="0" err="1">
                <a:solidFill>
                  <a:prstClr val="black"/>
                </a:solidFill>
              </a:rPr>
              <a:t>Irska</a:t>
            </a:r>
            <a:r>
              <a:rPr lang="fr-BE" sz="1200" b="1" dirty="0">
                <a:solidFill>
                  <a:prstClr val="black"/>
                </a:solidFill>
              </a:rPr>
              <a:t>, </a:t>
            </a:r>
            <a:r>
              <a:rPr lang="fr-BE" sz="1200" b="1" dirty="0" err="1">
                <a:solidFill>
                  <a:prstClr val="black"/>
                </a:solidFill>
              </a:rPr>
              <a:t>Združeno</a:t>
            </a:r>
            <a:r>
              <a:rPr lang="fr-BE" sz="1200" b="1" dirty="0">
                <a:solidFill>
                  <a:prstClr val="black"/>
                </a:solidFill>
              </a:rPr>
              <a:t> </a:t>
            </a:r>
            <a:r>
              <a:rPr lang="fr-BE" sz="1200" b="1" dirty="0" err="1">
                <a:solidFill>
                  <a:prstClr val="black"/>
                </a:solidFill>
              </a:rPr>
              <a:t>kraljestvo</a:t>
            </a:r>
            <a:r>
              <a:rPr lang="fr-BE" sz="1200" b="1" dirty="0">
                <a:solidFill>
                  <a:prstClr val="black"/>
                </a:solidFill>
              </a:rPr>
              <a:t> (</a:t>
            </a:r>
            <a:r>
              <a:rPr lang="fr-BE" sz="1200" b="1" dirty="0" err="1">
                <a:solidFill>
                  <a:prstClr val="black"/>
                </a:solidFill>
              </a:rPr>
              <a:t>Združeno</a:t>
            </a:r>
            <a:r>
              <a:rPr lang="fr-BE" sz="1200" b="1" dirty="0">
                <a:solidFill>
                  <a:prstClr val="black"/>
                </a:solidFill>
              </a:rPr>
              <a:t> </a:t>
            </a:r>
            <a:r>
              <a:rPr lang="fr-BE" sz="1200" b="1" dirty="0" err="1">
                <a:solidFill>
                  <a:prstClr val="black"/>
                </a:solidFill>
              </a:rPr>
              <a:t>kraljestvo</a:t>
            </a:r>
            <a:r>
              <a:rPr lang="fr-BE" sz="1200" b="1" dirty="0">
                <a:solidFill>
                  <a:prstClr val="black"/>
                </a:solidFill>
              </a:rPr>
              <a:t> je </a:t>
            </a:r>
            <a:r>
              <a:rPr lang="fr-BE" sz="1200" b="1" dirty="0" err="1">
                <a:solidFill>
                  <a:prstClr val="black"/>
                </a:solidFill>
              </a:rPr>
              <a:t>leta</a:t>
            </a:r>
            <a:r>
              <a:rPr lang="fr-BE" sz="1200" b="1" dirty="0">
                <a:solidFill>
                  <a:prstClr val="black"/>
                </a:solidFill>
              </a:rPr>
              <a:t> 2020 </a:t>
            </a:r>
            <a:r>
              <a:rPr lang="fr-BE" sz="1200" b="1" dirty="0" err="1">
                <a:solidFill>
                  <a:prstClr val="black"/>
                </a:solidFill>
              </a:rPr>
              <a:t>izstopilo</a:t>
            </a:r>
            <a:r>
              <a:rPr lang="fr-BE" sz="1200" b="1" dirty="0">
                <a:solidFill>
                  <a:prstClr val="black"/>
                </a:solidFill>
              </a:rPr>
              <a:t> </a:t>
            </a:r>
            <a:r>
              <a:rPr lang="fr-BE" sz="1200" b="1" dirty="0" err="1">
                <a:solidFill>
                  <a:prstClr val="black"/>
                </a:solidFill>
              </a:rPr>
              <a:t>iz</a:t>
            </a:r>
            <a:r>
              <a:rPr lang="fr-BE" sz="1200" b="1" dirty="0">
                <a:solidFill>
                  <a:prstClr val="black"/>
                </a:solidFill>
              </a:rPr>
              <a:t> EU)</a:t>
            </a:r>
            <a:endParaRPr kumimoji="0" lang="fr-BE" sz="1200" b="1" i="0" u="none" strike="noStrike" kern="1200" cap="none" spc="0" normalizeH="0" baseline="0" noProof="0" dirty="0">
              <a:ln>
                <a:noFill/>
              </a:ln>
              <a:solidFill>
                <a:prstClr val="black"/>
              </a:solidFill>
              <a:effectLst/>
              <a:uLnTx/>
              <a:uFillTx/>
            </a:endParaRPr>
          </a:p>
        </p:txBody>
      </p:sp>
      <p:sp>
        <p:nvSpPr>
          <p:cNvPr id="16" name="Rectangle 15"/>
          <p:cNvSpPr/>
          <p:nvPr/>
        </p:nvSpPr>
        <p:spPr>
          <a:xfrm>
            <a:off x="343982" y="3096255"/>
            <a:ext cx="3286612" cy="362075"/>
          </a:xfrm>
          <a:prstGeom prst="rect">
            <a:avLst/>
          </a:prstGeom>
          <a:solidFill>
            <a:srgbClr val="B97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295140" y="3115955"/>
            <a:ext cx="1509823" cy="307777"/>
          </a:xfrm>
          <a:prstGeom prst="rect">
            <a:avLst/>
          </a:prstGeom>
          <a:noFill/>
        </p:spPr>
        <p:txBody>
          <a:bodyPr wrap="square" rtlCol="0">
            <a:spAutoFit/>
          </a:bodyPr>
          <a:lstStyle/>
          <a:p>
            <a:pPr lvl="0">
              <a:defRPr/>
            </a:pPr>
            <a:r>
              <a:rPr lang="fr-BE" sz="1400" b="1" dirty="0" err="1">
                <a:solidFill>
                  <a:prstClr val="black"/>
                </a:solidFill>
              </a:rPr>
              <a:t>Grčija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p:cNvSpPr/>
          <p:nvPr/>
        </p:nvSpPr>
        <p:spPr>
          <a:xfrm>
            <a:off x="343982" y="3417346"/>
            <a:ext cx="3286611" cy="405798"/>
          </a:xfrm>
          <a:prstGeom prst="rect">
            <a:avLst/>
          </a:prstGeom>
          <a:solidFill>
            <a:srgbClr val="FF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299719" y="3471372"/>
            <a:ext cx="1961641" cy="307777"/>
          </a:xfrm>
          <a:prstGeom prst="rect">
            <a:avLst/>
          </a:prstGeom>
          <a:noFill/>
        </p:spPr>
        <p:txBody>
          <a:bodyPr wrap="square" rtlCol="0">
            <a:spAutoFit/>
          </a:bodyPr>
          <a:lstStyle/>
          <a:p>
            <a:pPr lvl="0">
              <a:defRPr/>
            </a:pPr>
            <a:r>
              <a:rPr lang="fr-BE" sz="1400" b="1" dirty="0" err="1">
                <a:solidFill>
                  <a:prstClr val="black"/>
                </a:solidFill>
              </a:rPr>
              <a:t>Španija</a:t>
            </a:r>
            <a:r>
              <a:rPr lang="fr-BE" sz="1400" b="1" dirty="0">
                <a:solidFill>
                  <a:prstClr val="black"/>
                </a:solidFill>
              </a:rPr>
              <a:t> in </a:t>
            </a:r>
            <a:r>
              <a:rPr lang="fr-BE" sz="1400" b="1" dirty="0" err="1">
                <a:solidFill>
                  <a:prstClr val="black"/>
                </a:solidFill>
              </a:rPr>
              <a:t>Portugalska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p:cNvSpPr/>
          <p:nvPr/>
        </p:nvSpPr>
        <p:spPr>
          <a:xfrm>
            <a:off x="344230" y="3823144"/>
            <a:ext cx="3286611" cy="421032"/>
          </a:xfrm>
          <a:prstGeom prst="rect">
            <a:avLst/>
          </a:prstGeom>
          <a:solidFill>
            <a:srgbClr val="54C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295140" y="3887723"/>
            <a:ext cx="2179542" cy="307777"/>
          </a:xfrm>
          <a:prstGeom prst="rect">
            <a:avLst/>
          </a:prstGeom>
          <a:noFill/>
        </p:spPr>
        <p:txBody>
          <a:bodyPr wrap="square" rtlCol="0">
            <a:spAutoFit/>
          </a:bodyPr>
          <a:lstStyle/>
          <a:p>
            <a:pPr lvl="0">
              <a:defRPr/>
            </a:pPr>
            <a:r>
              <a:rPr lang="fr-BE" sz="1400" b="1" dirty="0" err="1">
                <a:solidFill>
                  <a:prstClr val="black"/>
                </a:solidFill>
              </a:rPr>
              <a:t>Avstrija</a:t>
            </a:r>
            <a:r>
              <a:rPr lang="fr-BE" sz="1400" b="1" dirty="0">
                <a:solidFill>
                  <a:prstClr val="black"/>
                </a:solidFill>
              </a:rPr>
              <a:t>, </a:t>
            </a:r>
            <a:r>
              <a:rPr lang="fr-BE" sz="1400" b="1" dirty="0" err="1">
                <a:solidFill>
                  <a:prstClr val="black"/>
                </a:solidFill>
              </a:rPr>
              <a:t>Finska</a:t>
            </a:r>
            <a:r>
              <a:rPr lang="fr-BE" sz="1400" b="1" dirty="0">
                <a:solidFill>
                  <a:prstClr val="black"/>
                </a:solidFill>
              </a:rPr>
              <a:t>, </a:t>
            </a:r>
            <a:r>
              <a:rPr lang="fr-BE" sz="1400" b="1" dirty="0" err="1">
                <a:solidFill>
                  <a:prstClr val="black"/>
                </a:solidFill>
              </a:rPr>
              <a:t>Švedska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ectangle 24"/>
          <p:cNvSpPr/>
          <p:nvPr/>
        </p:nvSpPr>
        <p:spPr>
          <a:xfrm>
            <a:off x="343981" y="4232094"/>
            <a:ext cx="3286611" cy="975825"/>
          </a:xfrm>
          <a:prstGeom prst="rect">
            <a:avLst/>
          </a:prstGeom>
          <a:solidFill>
            <a:srgbClr val="C3D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1293335" y="4279939"/>
            <a:ext cx="2247307" cy="954107"/>
          </a:xfrm>
          <a:prstGeom prst="rect">
            <a:avLst/>
          </a:prstGeom>
          <a:noFill/>
        </p:spPr>
        <p:txBody>
          <a:bodyPr wrap="square" rtlCol="0">
            <a:spAutoFit/>
          </a:bodyPr>
          <a:lstStyle/>
          <a:p>
            <a:pPr lvl="0">
              <a:defRPr/>
            </a:pPr>
            <a:r>
              <a:rPr lang="en-GB" sz="1400" b="1" dirty="0" err="1">
                <a:solidFill>
                  <a:prstClr val="black"/>
                </a:solidFill>
              </a:rPr>
              <a:t>Češka</a:t>
            </a:r>
            <a:r>
              <a:rPr lang="en-GB" sz="1400" b="1" dirty="0">
                <a:solidFill>
                  <a:prstClr val="black"/>
                </a:solidFill>
              </a:rPr>
              <a:t>, </a:t>
            </a:r>
            <a:r>
              <a:rPr lang="en-GB" sz="1400" b="1" dirty="0" err="1">
                <a:solidFill>
                  <a:prstClr val="black"/>
                </a:solidFill>
              </a:rPr>
              <a:t>Estonija</a:t>
            </a:r>
            <a:r>
              <a:rPr lang="en-GB" sz="1400" b="1" dirty="0">
                <a:solidFill>
                  <a:prstClr val="black"/>
                </a:solidFill>
              </a:rPr>
              <a:t>, </a:t>
            </a:r>
            <a:r>
              <a:rPr lang="en-GB" sz="1400" b="1" dirty="0" err="1">
                <a:solidFill>
                  <a:prstClr val="black"/>
                </a:solidFill>
              </a:rPr>
              <a:t>Ciper</a:t>
            </a:r>
            <a:r>
              <a:rPr lang="en-GB" sz="1400" b="1" dirty="0">
                <a:solidFill>
                  <a:prstClr val="black"/>
                </a:solidFill>
              </a:rPr>
              <a:t>, </a:t>
            </a:r>
            <a:r>
              <a:rPr lang="en-GB" sz="1400" b="1" dirty="0" err="1">
                <a:solidFill>
                  <a:prstClr val="black"/>
                </a:solidFill>
              </a:rPr>
              <a:t>Latvija</a:t>
            </a:r>
            <a:r>
              <a:rPr lang="en-GB" sz="1400" b="1" dirty="0">
                <a:solidFill>
                  <a:prstClr val="black"/>
                </a:solidFill>
              </a:rPr>
              <a:t>, </a:t>
            </a:r>
            <a:r>
              <a:rPr lang="en-GB" sz="1400" b="1" dirty="0" err="1">
                <a:solidFill>
                  <a:prstClr val="black"/>
                </a:solidFill>
              </a:rPr>
              <a:t>Litva</a:t>
            </a:r>
            <a:r>
              <a:rPr lang="en-GB" sz="1400" b="1" dirty="0">
                <a:solidFill>
                  <a:prstClr val="black"/>
                </a:solidFill>
              </a:rPr>
              <a:t>, </a:t>
            </a:r>
            <a:r>
              <a:rPr lang="en-GB" sz="1400" b="1" dirty="0" err="1">
                <a:solidFill>
                  <a:prstClr val="black"/>
                </a:solidFill>
              </a:rPr>
              <a:t>Madžarska</a:t>
            </a:r>
            <a:r>
              <a:rPr lang="en-GB" sz="1400" b="1" dirty="0">
                <a:solidFill>
                  <a:prstClr val="black"/>
                </a:solidFill>
              </a:rPr>
              <a:t>, Malta, </a:t>
            </a:r>
            <a:r>
              <a:rPr lang="en-GB" sz="1400" b="1" dirty="0" err="1">
                <a:solidFill>
                  <a:prstClr val="black"/>
                </a:solidFill>
              </a:rPr>
              <a:t>Poljska</a:t>
            </a:r>
            <a:r>
              <a:rPr lang="en-GB" sz="1400" b="1" dirty="0">
                <a:solidFill>
                  <a:prstClr val="black"/>
                </a:solidFill>
              </a:rPr>
              <a:t>, </a:t>
            </a:r>
            <a:r>
              <a:rPr lang="en-GB" sz="1400" b="1" dirty="0" err="1">
                <a:solidFill>
                  <a:prstClr val="black"/>
                </a:solidFill>
              </a:rPr>
              <a:t>Slovenija</a:t>
            </a:r>
            <a:r>
              <a:rPr lang="en-GB" sz="1400" b="1" dirty="0">
                <a:solidFill>
                  <a:prstClr val="black"/>
                </a:solidFill>
              </a:rPr>
              <a:t>, </a:t>
            </a:r>
            <a:r>
              <a:rPr lang="en-GB" sz="1400" b="1" dirty="0" err="1">
                <a:solidFill>
                  <a:prstClr val="black"/>
                </a:solidFill>
              </a:rPr>
              <a:t>Slovaška</a:t>
            </a: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p:cNvSpPr/>
          <p:nvPr/>
        </p:nvSpPr>
        <p:spPr>
          <a:xfrm>
            <a:off x="343982" y="5207920"/>
            <a:ext cx="3286612" cy="449248"/>
          </a:xfrm>
          <a:prstGeom prst="rect">
            <a:avLst/>
          </a:prstGeom>
          <a:solidFill>
            <a:srgbClr val="FEF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p:cNvSpPr txBox="1"/>
          <p:nvPr/>
        </p:nvSpPr>
        <p:spPr>
          <a:xfrm>
            <a:off x="1293335" y="5285602"/>
            <a:ext cx="1860263" cy="307777"/>
          </a:xfrm>
          <a:prstGeom prst="rect">
            <a:avLst/>
          </a:prstGeom>
          <a:noFill/>
        </p:spPr>
        <p:txBody>
          <a:bodyPr wrap="square" rtlCol="0">
            <a:spAutoFit/>
          </a:bodyPr>
          <a:lstStyle/>
          <a:p>
            <a:pPr lvl="0">
              <a:defRPr/>
            </a:pPr>
            <a:r>
              <a:rPr lang="fr-BE" sz="1400" b="1" dirty="0" err="1">
                <a:solidFill>
                  <a:prstClr val="black"/>
                </a:solidFill>
              </a:rPr>
              <a:t>Bolgarija</a:t>
            </a:r>
            <a:r>
              <a:rPr lang="fr-BE" sz="1400" b="1" dirty="0">
                <a:solidFill>
                  <a:prstClr val="black"/>
                </a:solidFill>
              </a:rPr>
              <a:t>, </a:t>
            </a:r>
            <a:r>
              <a:rPr lang="fr-BE" sz="1400" b="1" dirty="0" err="1">
                <a:solidFill>
                  <a:prstClr val="black"/>
                </a:solidFill>
              </a:rPr>
              <a:t>Romunija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Rectangle 30"/>
          <p:cNvSpPr/>
          <p:nvPr/>
        </p:nvSpPr>
        <p:spPr>
          <a:xfrm>
            <a:off x="343982" y="5657168"/>
            <a:ext cx="3286611" cy="44838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293335" y="5731356"/>
            <a:ext cx="1498756" cy="307777"/>
          </a:xfrm>
          <a:prstGeom prst="rect">
            <a:avLst/>
          </a:prstGeom>
          <a:noFill/>
        </p:spPr>
        <p:txBody>
          <a:bodyPr wrap="square" rtlCol="0">
            <a:spAutoFit/>
          </a:bodyPr>
          <a:lstStyle/>
          <a:p>
            <a:pPr lvl="0">
              <a:defRPr/>
            </a:pPr>
            <a:r>
              <a:rPr lang="fr-BE" sz="1400" b="1" dirty="0" err="1">
                <a:solidFill>
                  <a:prstClr val="black"/>
                </a:solidFill>
              </a:rPr>
              <a:t>Hrvaška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4C91D50-7DC7-8845-A242-EAE1AD1ED3F8}"/>
              </a:ext>
            </a:extLst>
          </p:cNvPr>
          <p:cNvSpPr txBox="1"/>
          <p:nvPr/>
        </p:nvSpPr>
        <p:spPr>
          <a:xfrm>
            <a:off x="4504760" y="3096857"/>
            <a:ext cx="1083734" cy="400110"/>
          </a:xfrm>
          <a:prstGeom prst="rect">
            <a:avLst/>
          </a:prstGeom>
          <a:noFill/>
        </p:spPr>
        <p:txBody>
          <a:bodyPr wrap="square" rtlCol="0">
            <a:spAutoFit/>
          </a:bodyPr>
          <a:lstStyle/>
          <a:p>
            <a:pPr lvl="0" algn="ctr">
              <a:defRPr/>
            </a:pPr>
            <a:r>
              <a:rPr lang="fr-BE" sz="1000" b="1" dirty="0" err="1">
                <a:solidFill>
                  <a:prstClr val="black"/>
                </a:solidFill>
              </a:rPr>
              <a:t>Združeno</a:t>
            </a:r>
            <a:r>
              <a:rPr lang="fr-BE" sz="1000" b="1" dirty="0">
                <a:solidFill>
                  <a:prstClr val="black"/>
                </a:solidFill>
              </a:rPr>
              <a:t> </a:t>
            </a:r>
            <a:r>
              <a:rPr lang="fr-BE" sz="1000" b="1" dirty="0" err="1">
                <a:solidFill>
                  <a:prstClr val="black"/>
                </a:solidFill>
              </a:rPr>
              <a:t>kraljestvo</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FF88FA81-D377-B240-8C05-DF9B3C292C1C}"/>
              </a:ext>
            </a:extLst>
          </p:cNvPr>
          <p:cNvSpPr txBox="1"/>
          <p:nvPr/>
        </p:nvSpPr>
        <p:spPr>
          <a:xfrm>
            <a:off x="4372887" y="2911648"/>
            <a:ext cx="634963" cy="246221"/>
          </a:xfrm>
          <a:prstGeom prst="rect">
            <a:avLst/>
          </a:prstGeom>
          <a:noFill/>
        </p:spPr>
        <p:txBody>
          <a:bodyPr wrap="square" rtlCol="0">
            <a:spAutoFit/>
          </a:bodyPr>
          <a:lstStyle/>
          <a:p>
            <a:pPr lvl="0">
              <a:defRPr/>
            </a:pPr>
            <a:r>
              <a:rPr lang="fr-BE" sz="1000" b="1" dirty="0" err="1">
                <a:solidFill>
                  <a:prstClr val="black"/>
                </a:solidFill>
              </a:rPr>
              <a:t>Irska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5B53261-23E0-0942-A84F-BF9C5D267D3B}"/>
              </a:ext>
            </a:extLst>
          </p:cNvPr>
          <p:cNvSpPr txBox="1"/>
          <p:nvPr/>
        </p:nvSpPr>
        <p:spPr>
          <a:xfrm>
            <a:off x="5660718" y="3562979"/>
            <a:ext cx="617477" cy="246221"/>
          </a:xfrm>
          <a:prstGeom prst="rect">
            <a:avLst/>
          </a:prstGeom>
          <a:noFill/>
        </p:spPr>
        <p:txBody>
          <a:bodyPr wrap="none" rtlCol="0">
            <a:spAutoFit/>
          </a:bodyPr>
          <a:lstStyle/>
          <a:p>
            <a:pPr lvl="0">
              <a:defRPr/>
            </a:pPr>
            <a:r>
              <a:rPr lang="en-GB" sz="1000" b="1" dirty="0" err="1">
                <a:solidFill>
                  <a:prstClr val="white"/>
                </a:solidFill>
              </a:rPr>
              <a:t>Nemčija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1AB29B2D-3351-4748-9E3D-A68B9E9D3F8D}"/>
              </a:ext>
            </a:extLst>
          </p:cNvPr>
          <p:cNvSpPr txBox="1"/>
          <p:nvPr/>
        </p:nvSpPr>
        <p:spPr>
          <a:xfrm>
            <a:off x="4924200" y="3997955"/>
            <a:ext cx="599844" cy="246221"/>
          </a:xfrm>
          <a:prstGeom prst="rect">
            <a:avLst/>
          </a:prstGeom>
          <a:noFill/>
        </p:spPr>
        <p:txBody>
          <a:bodyPr wrap="none" rtlCol="0">
            <a:spAutoFit/>
          </a:bodyPr>
          <a:lstStyle/>
          <a:p>
            <a:pPr lvl="0">
              <a:defRPr/>
            </a:pPr>
            <a:r>
              <a:rPr lang="en-GB" sz="1000" b="1" dirty="0" err="1">
                <a:solidFill>
                  <a:prstClr val="white"/>
                </a:solidFill>
              </a:rPr>
              <a:t>Francija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424EC0FF-8056-9445-9254-72D8E8867249}"/>
              </a:ext>
            </a:extLst>
          </p:cNvPr>
          <p:cNvSpPr txBox="1"/>
          <p:nvPr/>
        </p:nvSpPr>
        <p:spPr>
          <a:xfrm>
            <a:off x="5195106" y="3525101"/>
            <a:ext cx="540533" cy="246221"/>
          </a:xfrm>
          <a:prstGeom prst="rect">
            <a:avLst/>
          </a:prstGeom>
          <a:noFill/>
        </p:spPr>
        <p:txBody>
          <a:bodyPr wrap="none" rtlCol="0">
            <a:spAutoFit/>
          </a:bodyPr>
          <a:lstStyle/>
          <a:p>
            <a:pPr lvl="0">
              <a:defRPr/>
            </a:pPr>
            <a:r>
              <a:rPr lang="en-GB" sz="1000" b="1" dirty="0" err="1">
                <a:solidFill>
                  <a:prstClr val="white"/>
                </a:solidFill>
              </a:rPr>
              <a:t>Belgija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63D06523-CA42-BE44-9AB2-AC55A137836A}"/>
              </a:ext>
            </a:extLst>
          </p:cNvPr>
          <p:cNvSpPr txBox="1"/>
          <p:nvPr/>
        </p:nvSpPr>
        <p:spPr>
          <a:xfrm>
            <a:off x="5440944" y="3338623"/>
            <a:ext cx="816249" cy="246221"/>
          </a:xfrm>
          <a:prstGeom prst="rect">
            <a:avLst/>
          </a:prstGeom>
          <a:noFill/>
        </p:spPr>
        <p:txBody>
          <a:bodyPr wrap="none" rtlCol="0">
            <a:spAutoFit/>
          </a:bodyPr>
          <a:lstStyle/>
          <a:p>
            <a:pPr lvl="0">
              <a:defRPr/>
            </a:pPr>
            <a:r>
              <a:rPr lang="en-GB" sz="1000" b="1" dirty="0" err="1">
                <a:solidFill>
                  <a:prstClr val="white"/>
                </a:solidFill>
              </a:rPr>
              <a:t>Nizozemska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2D56875-B97F-0D46-8587-69ABEE0BAE27}"/>
              </a:ext>
            </a:extLst>
          </p:cNvPr>
          <p:cNvSpPr txBox="1"/>
          <p:nvPr/>
        </p:nvSpPr>
        <p:spPr>
          <a:xfrm>
            <a:off x="5107907" y="3734659"/>
            <a:ext cx="832279" cy="246221"/>
          </a:xfrm>
          <a:prstGeom prst="rect">
            <a:avLst/>
          </a:prstGeom>
          <a:noFill/>
        </p:spPr>
        <p:txBody>
          <a:bodyPr wrap="none" rtlCol="0">
            <a:spAutoFit/>
          </a:bodyPr>
          <a:lstStyle/>
          <a:p>
            <a:pPr lvl="0">
              <a:defRPr/>
            </a:pPr>
            <a:r>
              <a:rPr lang="en-GB" sz="1000" b="1" dirty="0" err="1">
                <a:solidFill>
                  <a:prstClr val="white"/>
                </a:solidFill>
              </a:rPr>
              <a:t>Luksemburg</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0ED9FD2D-EF10-5C46-BB0E-745C2303C53E}"/>
              </a:ext>
            </a:extLst>
          </p:cNvPr>
          <p:cNvSpPr txBox="1"/>
          <p:nvPr/>
        </p:nvSpPr>
        <p:spPr>
          <a:xfrm>
            <a:off x="5819506" y="4636640"/>
            <a:ext cx="484428" cy="246221"/>
          </a:xfrm>
          <a:prstGeom prst="rect">
            <a:avLst/>
          </a:prstGeom>
          <a:noFill/>
        </p:spPr>
        <p:txBody>
          <a:bodyPr wrap="none" rtlCol="0">
            <a:spAutoFit/>
          </a:bodyPr>
          <a:lstStyle/>
          <a:p>
            <a:pPr lvl="0">
              <a:defRPr/>
            </a:pPr>
            <a:r>
              <a:rPr lang="en-GB" sz="1000" b="1" dirty="0" err="1">
                <a:solidFill>
                  <a:prstClr val="white"/>
                </a:solidFill>
              </a:rPr>
              <a:t>Italija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5F84907-4AE7-A440-AE5F-2230E0EAC182}"/>
              </a:ext>
            </a:extLst>
          </p:cNvPr>
          <p:cNvSpPr/>
          <p:nvPr/>
        </p:nvSpPr>
        <p:spPr>
          <a:xfrm>
            <a:off x="4180588" y="4794907"/>
            <a:ext cx="572593" cy="246221"/>
          </a:xfrm>
          <a:prstGeom prst="rect">
            <a:avLst/>
          </a:prstGeom>
        </p:spPr>
        <p:txBody>
          <a:bodyPr wrap="none">
            <a:spAutoFit/>
          </a:bodyPr>
          <a:lstStyle/>
          <a:p>
            <a:pPr lvl="0">
              <a:defRPr/>
            </a:pPr>
            <a:r>
              <a:rPr lang="fr-BE" sz="1000" b="1" dirty="0" err="1">
                <a:solidFill>
                  <a:prstClr val="black"/>
                </a:solidFill>
              </a:rPr>
              <a:t>Španija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AAEA3C3-E3F3-4244-A40D-C53AFB1F79D0}"/>
              </a:ext>
            </a:extLst>
          </p:cNvPr>
          <p:cNvSpPr/>
          <p:nvPr/>
        </p:nvSpPr>
        <p:spPr>
          <a:xfrm>
            <a:off x="3721251" y="4636640"/>
            <a:ext cx="811441" cy="246221"/>
          </a:xfrm>
          <a:prstGeom prst="rect">
            <a:avLst/>
          </a:prstGeom>
        </p:spPr>
        <p:txBody>
          <a:bodyPr wrap="none">
            <a:spAutoFit/>
          </a:bodyPr>
          <a:lstStyle/>
          <a:p>
            <a:pPr lvl="0">
              <a:defRPr/>
            </a:pPr>
            <a:r>
              <a:rPr lang="fr-BE" sz="1000" b="1" dirty="0" err="1">
                <a:solidFill>
                  <a:prstClr val="black"/>
                </a:solidFill>
              </a:rPr>
              <a:t>Portugalska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66AB6C-D960-7741-94FF-A455F9BC782A}"/>
              </a:ext>
            </a:extLst>
          </p:cNvPr>
          <p:cNvSpPr/>
          <p:nvPr/>
        </p:nvSpPr>
        <p:spPr>
          <a:xfrm>
            <a:off x="6237574" y="4386245"/>
            <a:ext cx="607859" cy="246221"/>
          </a:xfrm>
          <a:prstGeom prst="rect">
            <a:avLst/>
          </a:prstGeom>
        </p:spPr>
        <p:txBody>
          <a:bodyPr wrap="none">
            <a:spAutoFit/>
          </a:bodyPr>
          <a:lstStyle/>
          <a:p>
            <a:pPr lvl="0">
              <a:defRPr/>
            </a:pPr>
            <a:r>
              <a:rPr lang="fr-BE" sz="1000" b="1" dirty="0" err="1">
                <a:solidFill>
                  <a:prstClr val="black"/>
                </a:solidFill>
              </a:rPr>
              <a:t>Hrvaška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FCE7A43-0EDC-FE4E-B175-272665A49EB3}"/>
              </a:ext>
            </a:extLst>
          </p:cNvPr>
          <p:cNvSpPr/>
          <p:nvPr/>
        </p:nvSpPr>
        <p:spPr>
          <a:xfrm>
            <a:off x="6793543" y="5162492"/>
            <a:ext cx="490840" cy="246221"/>
          </a:xfrm>
          <a:prstGeom prst="rect">
            <a:avLst/>
          </a:prstGeom>
        </p:spPr>
        <p:txBody>
          <a:bodyPr wrap="none">
            <a:spAutoFit/>
          </a:bodyPr>
          <a:lstStyle/>
          <a:p>
            <a:pPr lvl="0">
              <a:defRPr/>
            </a:pPr>
            <a:r>
              <a:rPr lang="fr-BE" sz="1000" b="1" dirty="0" err="1">
                <a:solidFill>
                  <a:prstClr val="black"/>
                </a:solidFill>
              </a:rPr>
              <a:t>Grčija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81BB6AD1-DE5E-8B4D-9384-D4DBA2EFF306}"/>
              </a:ext>
            </a:extLst>
          </p:cNvPr>
          <p:cNvSpPr/>
          <p:nvPr/>
        </p:nvSpPr>
        <p:spPr>
          <a:xfrm>
            <a:off x="7071824" y="4671796"/>
            <a:ext cx="652743" cy="246221"/>
          </a:xfrm>
          <a:prstGeom prst="rect">
            <a:avLst/>
          </a:prstGeom>
        </p:spPr>
        <p:txBody>
          <a:bodyPr wrap="none">
            <a:spAutoFit/>
          </a:bodyPr>
          <a:lstStyle/>
          <a:p>
            <a:pPr lvl="0">
              <a:defRPr/>
            </a:pPr>
            <a:r>
              <a:rPr lang="fr-BE" sz="1000" b="1" dirty="0" err="1">
                <a:solidFill>
                  <a:prstClr val="black"/>
                </a:solidFill>
              </a:rPr>
              <a:t>Bolgarija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978AAF8-B9C7-E94E-BF1F-8E0B18F2DAD4}"/>
              </a:ext>
            </a:extLst>
          </p:cNvPr>
          <p:cNvSpPr/>
          <p:nvPr/>
        </p:nvSpPr>
        <p:spPr>
          <a:xfrm>
            <a:off x="6937172" y="4279479"/>
            <a:ext cx="694421" cy="246221"/>
          </a:xfrm>
          <a:prstGeom prst="rect">
            <a:avLst/>
          </a:prstGeom>
        </p:spPr>
        <p:txBody>
          <a:bodyPr wrap="none">
            <a:spAutoFit/>
          </a:bodyPr>
          <a:lstStyle/>
          <a:p>
            <a:pPr lvl="0">
              <a:defRPr/>
            </a:pPr>
            <a:r>
              <a:rPr lang="fr-BE" sz="1000" b="1" dirty="0" err="1">
                <a:solidFill>
                  <a:prstClr val="black"/>
                </a:solidFill>
              </a:rPr>
              <a:t>Romunija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F3B2D003-957A-444E-8692-B761F0402118}"/>
              </a:ext>
            </a:extLst>
          </p:cNvPr>
          <p:cNvSpPr/>
          <p:nvPr/>
        </p:nvSpPr>
        <p:spPr>
          <a:xfrm>
            <a:off x="6029418" y="4251281"/>
            <a:ext cx="667170" cy="246221"/>
          </a:xfrm>
          <a:prstGeom prst="rect">
            <a:avLst/>
          </a:prstGeom>
        </p:spPr>
        <p:txBody>
          <a:bodyPr wrap="none">
            <a:spAutoFit/>
          </a:bodyPr>
          <a:lstStyle/>
          <a:p>
            <a:pPr lvl="0">
              <a:defRPr/>
            </a:pPr>
            <a:r>
              <a:rPr lang="en-GB" sz="1000" b="1" dirty="0" err="1">
                <a:solidFill>
                  <a:prstClr val="black"/>
                </a:solidFill>
              </a:rPr>
              <a:t>Slovenija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6C295AF7-93A7-8A45-BFE7-8DD380533AB0}"/>
              </a:ext>
            </a:extLst>
          </p:cNvPr>
          <p:cNvSpPr/>
          <p:nvPr/>
        </p:nvSpPr>
        <p:spPr>
          <a:xfrm>
            <a:off x="6450857" y="4102530"/>
            <a:ext cx="761747" cy="246221"/>
          </a:xfrm>
          <a:prstGeom prst="rect">
            <a:avLst/>
          </a:prstGeom>
        </p:spPr>
        <p:txBody>
          <a:bodyPr wrap="none">
            <a:spAutoFit/>
          </a:bodyPr>
          <a:lstStyle/>
          <a:p>
            <a:pPr lvl="0">
              <a:defRPr/>
            </a:pPr>
            <a:r>
              <a:rPr lang="en-GB" sz="1000" b="1" dirty="0" err="1">
                <a:solidFill>
                  <a:prstClr val="black"/>
                </a:solidFill>
              </a:rPr>
              <a:t>Madžarska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29BA2E72-7248-254C-B460-EFB488EDA3F7}"/>
              </a:ext>
            </a:extLst>
          </p:cNvPr>
          <p:cNvSpPr/>
          <p:nvPr/>
        </p:nvSpPr>
        <p:spPr>
          <a:xfrm>
            <a:off x="6471471" y="3890538"/>
            <a:ext cx="644728" cy="246221"/>
          </a:xfrm>
          <a:prstGeom prst="rect">
            <a:avLst/>
          </a:prstGeom>
        </p:spPr>
        <p:txBody>
          <a:bodyPr wrap="none">
            <a:spAutoFit/>
          </a:bodyPr>
          <a:lstStyle/>
          <a:p>
            <a:pPr lvl="0">
              <a:defRPr/>
            </a:pPr>
            <a:r>
              <a:rPr lang="en-GB" sz="1000" b="1" dirty="0" err="1">
                <a:solidFill>
                  <a:prstClr val="black"/>
                </a:solidFill>
              </a:rPr>
              <a:t>Slovaška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3D38D58-3411-BF4B-A206-0B6337C742EA}"/>
              </a:ext>
            </a:extLst>
          </p:cNvPr>
          <p:cNvSpPr/>
          <p:nvPr/>
        </p:nvSpPr>
        <p:spPr>
          <a:xfrm>
            <a:off x="6470059" y="3428234"/>
            <a:ext cx="561372" cy="246221"/>
          </a:xfrm>
          <a:prstGeom prst="rect">
            <a:avLst/>
          </a:prstGeom>
        </p:spPr>
        <p:txBody>
          <a:bodyPr wrap="none">
            <a:spAutoFit/>
          </a:bodyPr>
          <a:lstStyle/>
          <a:p>
            <a:pPr lvl="0">
              <a:defRPr/>
            </a:pPr>
            <a:r>
              <a:rPr lang="en-GB" sz="1000" b="1" dirty="0" err="1">
                <a:solidFill>
                  <a:prstClr val="black"/>
                </a:solidFill>
              </a:rPr>
              <a:t>Poljska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0D60B5F3-D354-6543-998E-39A64F9EFA64}"/>
              </a:ext>
            </a:extLst>
          </p:cNvPr>
          <p:cNvSpPr/>
          <p:nvPr/>
        </p:nvSpPr>
        <p:spPr>
          <a:xfrm>
            <a:off x="6145283" y="3776168"/>
            <a:ext cx="490840" cy="246221"/>
          </a:xfrm>
          <a:prstGeom prst="rect">
            <a:avLst/>
          </a:prstGeom>
        </p:spPr>
        <p:txBody>
          <a:bodyPr wrap="none">
            <a:spAutoFit/>
          </a:bodyPr>
          <a:lstStyle/>
          <a:p>
            <a:pPr lvl="0">
              <a:defRPr/>
            </a:pPr>
            <a:r>
              <a:rPr lang="en-GB" sz="1000" b="1" dirty="0" err="1">
                <a:solidFill>
                  <a:prstClr val="black"/>
                </a:solidFill>
              </a:rPr>
              <a:t>Češka</a:t>
            </a:r>
            <a:endParaRPr lang="en-GB" sz="1000" b="1" dirty="0">
              <a:solidFill>
                <a:prstClr val="black"/>
              </a:solidFill>
            </a:endParaRPr>
          </a:p>
        </p:txBody>
      </p:sp>
      <p:sp>
        <p:nvSpPr>
          <p:cNvPr id="50" name="Rectangle 49">
            <a:extLst>
              <a:ext uri="{FF2B5EF4-FFF2-40B4-BE49-F238E27FC236}">
                <a16:creationId xmlns:a16="http://schemas.microsoft.com/office/drawing/2014/main" id="{C79E3BD7-8869-674A-BC91-7808926CA798}"/>
              </a:ext>
            </a:extLst>
          </p:cNvPr>
          <p:cNvSpPr/>
          <p:nvPr/>
        </p:nvSpPr>
        <p:spPr>
          <a:xfrm>
            <a:off x="6150812" y="2397363"/>
            <a:ext cx="614271" cy="246221"/>
          </a:xfrm>
          <a:prstGeom prst="rect">
            <a:avLst/>
          </a:prstGeom>
        </p:spPr>
        <p:txBody>
          <a:bodyPr wrap="none">
            <a:spAutoFit/>
          </a:bodyPr>
          <a:lstStyle/>
          <a:p>
            <a:pPr lvl="0">
              <a:defRPr/>
            </a:pPr>
            <a:r>
              <a:rPr lang="fr-BE" sz="1000" b="1" dirty="0" err="1">
                <a:solidFill>
                  <a:prstClr val="black"/>
                </a:solidFill>
              </a:rPr>
              <a:t>Švedska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144B6949-2685-2F43-9D04-7EF7680CB494}"/>
              </a:ext>
            </a:extLst>
          </p:cNvPr>
          <p:cNvSpPr/>
          <p:nvPr/>
        </p:nvSpPr>
        <p:spPr>
          <a:xfrm>
            <a:off x="6878212" y="2028905"/>
            <a:ext cx="519694" cy="246221"/>
          </a:xfrm>
          <a:prstGeom prst="rect">
            <a:avLst/>
          </a:prstGeom>
        </p:spPr>
        <p:txBody>
          <a:bodyPr wrap="none">
            <a:spAutoFit/>
          </a:bodyPr>
          <a:lstStyle/>
          <a:p>
            <a:pPr lvl="0">
              <a:defRPr/>
            </a:pPr>
            <a:r>
              <a:rPr lang="fr-BE" sz="1000" b="1" dirty="0" err="1">
                <a:solidFill>
                  <a:prstClr val="black"/>
                </a:solidFill>
              </a:rPr>
              <a:t>Finska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ABC140CB-B48B-1C4F-971E-024687CCCF52}"/>
              </a:ext>
            </a:extLst>
          </p:cNvPr>
          <p:cNvSpPr/>
          <p:nvPr/>
        </p:nvSpPr>
        <p:spPr>
          <a:xfrm>
            <a:off x="6878212" y="2520473"/>
            <a:ext cx="607859" cy="246221"/>
          </a:xfrm>
          <a:prstGeom prst="rect">
            <a:avLst/>
          </a:prstGeom>
        </p:spPr>
        <p:txBody>
          <a:bodyPr wrap="none">
            <a:spAutoFit/>
          </a:bodyPr>
          <a:lstStyle/>
          <a:p>
            <a:pPr lvl="0">
              <a:defRPr/>
            </a:pPr>
            <a:r>
              <a:rPr lang="en-GB" sz="1000" b="1" dirty="0" err="1">
                <a:solidFill>
                  <a:prstClr val="black"/>
                </a:solidFill>
              </a:rPr>
              <a:t>Estonija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A10FFE75-900A-9547-9B5E-495A3820B75D}"/>
              </a:ext>
            </a:extLst>
          </p:cNvPr>
          <p:cNvSpPr/>
          <p:nvPr/>
        </p:nvSpPr>
        <p:spPr>
          <a:xfrm>
            <a:off x="6910021" y="2766694"/>
            <a:ext cx="534121" cy="246221"/>
          </a:xfrm>
          <a:prstGeom prst="rect">
            <a:avLst/>
          </a:prstGeom>
        </p:spPr>
        <p:txBody>
          <a:bodyPr wrap="none">
            <a:spAutoFit/>
          </a:bodyPr>
          <a:lstStyle/>
          <a:p>
            <a:pPr lvl="0">
              <a:defRPr/>
            </a:pPr>
            <a:r>
              <a:rPr lang="en-GB" sz="1000" b="1" dirty="0" err="1">
                <a:solidFill>
                  <a:prstClr val="black"/>
                </a:solidFill>
              </a:rPr>
              <a:t>Latvija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7F7D1D41-25E2-244A-9B83-5F76E8E97437}"/>
              </a:ext>
            </a:extLst>
          </p:cNvPr>
          <p:cNvSpPr/>
          <p:nvPr/>
        </p:nvSpPr>
        <p:spPr>
          <a:xfrm>
            <a:off x="6862989" y="2965930"/>
            <a:ext cx="439544" cy="246221"/>
          </a:xfrm>
          <a:prstGeom prst="rect">
            <a:avLst/>
          </a:prstGeom>
        </p:spPr>
        <p:txBody>
          <a:bodyPr wrap="none">
            <a:spAutoFit/>
          </a:bodyPr>
          <a:lstStyle/>
          <a:p>
            <a:pPr lvl="0">
              <a:defRPr/>
            </a:pPr>
            <a:r>
              <a:rPr lang="en-GB" sz="1000" b="1" dirty="0" err="1">
                <a:solidFill>
                  <a:prstClr val="black"/>
                </a:solidFill>
              </a:rPr>
              <a:t>Litva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9B7A5158-2C2C-1D4B-AB25-3172D3B78FFB}"/>
              </a:ext>
            </a:extLst>
          </p:cNvPr>
          <p:cNvSpPr/>
          <p:nvPr/>
        </p:nvSpPr>
        <p:spPr>
          <a:xfrm>
            <a:off x="6012670" y="5731655"/>
            <a:ext cx="49885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Malta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C4AB9EC1-0E10-6642-B3AB-E2A2CAEFB487}"/>
              </a:ext>
            </a:extLst>
          </p:cNvPr>
          <p:cNvSpPr/>
          <p:nvPr/>
        </p:nvSpPr>
        <p:spPr>
          <a:xfrm>
            <a:off x="8014021" y="5731655"/>
            <a:ext cx="461986" cy="246221"/>
          </a:xfrm>
          <a:prstGeom prst="rect">
            <a:avLst/>
          </a:prstGeom>
        </p:spPr>
        <p:txBody>
          <a:bodyPr wrap="none">
            <a:spAutoFit/>
          </a:bodyPr>
          <a:lstStyle/>
          <a:p>
            <a:pPr lvl="0">
              <a:defRPr/>
            </a:pPr>
            <a:r>
              <a:rPr lang="en-GB" sz="1000" b="1" dirty="0" err="1">
                <a:solidFill>
                  <a:prstClr val="black"/>
                </a:solidFill>
              </a:rPr>
              <a:t>Ciper</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FBF1B536-5DFC-FB45-BD72-58AA38652A4B}"/>
              </a:ext>
            </a:extLst>
          </p:cNvPr>
          <p:cNvSpPr/>
          <p:nvPr/>
        </p:nvSpPr>
        <p:spPr>
          <a:xfrm>
            <a:off x="5694927" y="2860914"/>
            <a:ext cx="570990" cy="246221"/>
          </a:xfrm>
          <a:prstGeom prst="rect">
            <a:avLst/>
          </a:prstGeom>
        </p:spPr>
        <p:txBody>
          <a:bodyPr wrap="none">
            <a:spAutoFit/>
          </a:bodyPr>
          <a:lstStyle/>
          <a:p>
            <a:pPr lvl="0">
              <a:defRPr/>
            </a:pPr>
            <a:r>
              <a:rPr lang="fr-BE" sz="1000" b="1" dirty="0" err="1">
                <a:solidFill>
                  <a:prstClr val="black"/>
                </a:solidFill>
              </a:rPr>
              <a:t>Danska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37926475-0764-8846-8542-1C8EF916CD87}"/>
              </a:ext>
            </a:extLst>
          </p:cNvPr>
          <p:cNvSpPr/>
          <p:nvPr/>
        </p:nvSpPr>
        <p:spPr>
          <a:xfrm>
            <a:off x="6012670" y="4052455"/>
            <a:ext cx="590226" cy="246221"/>
          </a:xfrm>
          <a:prstGeom prst="rect">
            <a:avLst/>
          </a:prstGeom>
        </p:spPr>
        <p:txBody>
          <a:bodyPr wrap="none">
            <a:spAutoFit/>
          </a:bodyPr>
          <a:lstStyle/>
          <a:p>
            <a:pPr lvl="0">
              <a:defRPr/>
            </a:pPr>
            <a:r>
              <a:rPr lang="fr-BE" sz="1000" b="1" dirty="0" err="1">
                <a:solidFill>
                  <a:prstClr val="black"/>
                </a:solidFill>
              </a:rPr>
              <a:t>Avstrija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392" y="1868"/>
            <a:ext cx="2796483" cy="804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3200" b="1" dirty="0">
                <a:solidFill>
                  <a:srgbClr val="00B0F0"/>
                </a:solidFill>
              </a:rPr>
              <a:t>      DRŽAVE EU</a:t>
            </a:r>
          </a:p>
        </p:txBody>
      </p:sp>
      <p:sp>
        <p:nvSpPr>
          <p:cNvPr id="59"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60" name="TextBox 59"/>
          <p:cNvSpPr txBox="1"/>
          <p:nvPr/>
        </p:nvSpPr>
        <p:spPr>
          <a:xfrm>
            <a:off x="340757" y="1802443"/>
            <a:ext cx="9957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white"/>
                </a:solidFill>
                <a:effectLst/>
                <a:uLnTx/>
                <a:uFillTx/>
                <a:latin typeface="Calibri" panose="020F0502020204030204"/>
                <a:ea typeface="+mn-ea"/>
                <a:cs typeface="+mn-cs"/>
              </a:rPr>
              <a:t>1951</a:t>
            </a:r>
          </a:p>
        </p:txBody>
      </p:sp>
      <p:sp>
        <p:nvSpPr>
          <p:cNvPr id="61" name="TextBox 60"/>
          <p:cNvSpPr txBox="1"/>
          <p:nvPr/>
        </p:nvSpPr>
        <p:spPr>
          <a:xfrm>
            <a:off x="331668" y="250250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1973</a:t>
            </a:r>
          </a:p>
        </p:txBody>
      </p:sp>
      <p:sp>
        <p:nvSpPr>
          <p:cNvPr id="62" name="TextBox 61"/>
          <p:cNvSpPr txBox="1"/>
          <p:nvPr/>
        </p:nvSpPr>
        <p:spPr>
          <a:xfrm>
            <a:off x="341795" y="305081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1981</a:t>
            </a:r>
          </a:p>
        </p:txBody>
      </p:sp>
      <p:sp>
        <p:nvSpPr>
          <p:cNvPr id="63" name="TextBox 62"/>
          <p:cNvSpPr txBox="1"/>
          <p:nvPr/>
        </p:nvSpPr>
        <p:spPr>
          <a:xfrm>
            <a:off x="341047" y="3436815"/>
            <a:ext cx="91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1986</a:t>
            </a:r>
          </a:p>
        </p:txBody>
      </p:sp>
      <p:sp>
        <p:nvSpPr>
          <p:cNvPr id="64" name="TextBox 63"/>
          <p:cNvSpPr txBox="1"/>
          <p:nvPr/>
        </p:nvSpPr>
        <p:spPr>
          <a:xfrm>
            <a:off x="331668" y="3844650"/>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1995</a:t>
            </a:r>
          </a:p>
        </p:txBody>
      </p:sp>
      <p:sp>
        <p:nvSpPr>
          <p:cNvPr id="65" name="TextBox 64"/>
          <p:cNvSpPr txBox="1"/>
          <p:nvPr/>
        </p:nvSpPr>
        <p:spPr>
          <a:xfrm>
            <a:off x="343982" y="4525700"/>
            <a:ext cx="1091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2004</a:t>
            </a:r>
          </a:p>
        </p:txBody>
      </p:sp>
      <p:sp>
        <p:nvSpPr>
          <p:cNvPr id="66" name="TextBox 65"/>
          <p:cNvSpPr txBox="1"/>
          <p:nvPr/>
        </p:nvSpPr>
        <p:spPr>
          <a:xfrm>
            <a:off x="347021" y="5236792"/>
            <a:ext cx="7366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2007</a:t>
            </a:r>
          </a:p>
        </p:txBody>
      </p:sp>
      <p:sp>
        <p:nvSpPr>
          <p:cNvPr id="67" name="TextBox 66"/>
          <p:cNvSpPr txBox="1"/>
          <p:nvPr/>
        </p:nvSpPr>
        <p:spPr>
          <a:xfrm>
            <a:off x="331949" y="5681305"/>
            <a:ext cx="7844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2013</a:t>
            </a:r>
          </a:p>
        </p:txBody>
      </p:sp>
      <p:sp>
        <p:nvSpPr>
          <p:cNvPr id="68" name="Rectangle 67"/>
          <p:cNvSpPr/>
          <p:nvPr/>
        </p:nvSpPr>
        <p:spPr>
          <a:xfrm rot="16200000">
            <a:off x="8278538" y="5992538"/>
            <a:ext cx="1484702"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EVROPSKI PROJEKT</a:t>
            </a:r>
          </a:p>
        </p:txBody>
      </p:sp>
      <p:cxnSp>
        <p:nvCxnSpPr>
          <p:cNvPr id="69" name="Connecteur droit 12"/>
          <p:cNvCxnSpPr/>
          <p:nvPr/>
        </p:nvCxnSpPr>
        <p:spPr>
          <a:xfrm>
            <a:off x="8897779" y="5352393"/>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7641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970" y="-1218"/>
            <a:ext cx="5129655"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SCHENGENSKO OBMOČJE</a:t>
            </a:r>
          </a:p>
        </p:txBody>
      </p:sp>
      <p:sp>
        <p:nvSpPr>
          <p:cNvPr id="4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10" name="Rectangle 9"/>
          <p:cNvSpPr/>
          <p:nvPr/>
        </p:nvSpPr>
        <p:spPr>
          <a:xfrm rot="16200000">
            <a:off x="8278538" y="5992538"/>
            <a:ext cx="1484702"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EVROPSKI PROJEKT</a:t>
            </a:r>
          </a:p>
        </p:txBody>
      </p:sp>
      <p:cxnSp>
        <p:nvCxnSpPr>
          <p:cNvPr id="11" name="Connecteur droit 12"/>
          <p:cNvCxnSpPr/>
          <p:nvPr/>
        </p:nvCxnSpPr>
        <p:spPr>
          <a:xfrm>
            <a:off x="8897779" y="5352393"/>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3" name="Picture 2" descr="Map&#10;&#10;Description automatically generated">
            <a:extLst>
              <a:ext uri="{FF2B5EF4-FFF2-40B4-BE49-F238E27FC236}">
                <a16:creationId xmlns:a16="http://schemas.microsoft.com/office/drawing/2014/main" id="{6C084A56-9274-9295-20DC-5195B90038AF}"/>
              </a:ext>
            </a:extLst>
          </p:cNvPr>
          <p:cNvPicPr>
            <a:picLocks noChangeAspect="1"/>
          </p:cNvPicPr>
          <p:nvPr/>
        </p:nvPicPr>
        <p:blipFill rotWithShape="1">
          <a:blip r:embed="rId3"/>
          <a:srcRect l="19725" r="12039" b="-713"/>
          <a:stretch/>
        </p:blipFill>
        <p:spPr>
          <a:xfrm>
            <a:off x="893238" y="649112"/>
            <a:ext cx="5904906" cy="5599530"/>
          </a:xfrm>
          <a:prstGeom prst="rect">
            <a:avLst/>
          </a:prstGeom>
        </p:spPr>
      </p:pic>
      <p:sp>
        <p:nvSpPr>
          <p:cNvPr id="2" name="Flowchart: Connector 1"/>
          <p:cNvSpPr/>
          <p:nvPr/>
        </p:nvSpPr>
        <p:spPr>
          <a:xfrm>
            <a:off x="6036290" y="1846305"/>
            <a:ext cx="2863557" cy="2735494"/>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rPr>
              <a:t>Ali </a:t>
            </a:r>
            <a:r>
              <a:rPr lang="en-GB" sz="1600" b="1" dirty="0" err="1">
                <a:solidFill>
                  <a:schemeClr val="bg1"/>
                </a:solidFill>
              </a:rPr>
              <a:t>si</a:t>
            </a:r>
            <a:r>
              <a:rPr lang="en-GB" sz="1600" b="1" dirty="0">
                <a:solidFill>
                  <a:schemeClr val="bg1"/>
                </a:solidFill>
              </a:rPr>
              <a:t> </a:t>
            </a:r>
            <a:r>
              <a:rPr lang="en-GB" sz="1600" b="1" dirty="0" err="1">
                <a:solidFill>
                  <a:schemeClr val="bg1"/>
                </a:solidFill>
              </a:rPr>
              <a:t>vedel</a:t>
            </a:r>
            <a:r>
              <a:rPr lang="en-GB" sz="1600" b="1" dirty="0">
                <a:solidFill>
                  <a:schemeClr val="bg1"/>
                </a:solidFill>
              </a:rPr>
              <a:t>/-a, da </a:t>
            </a:r>
            <a:r>
              <a:rPr lang="en-GB" sz="1600" b="1" dirty="0" err="1">
                <a:solidFill>
                  <a:schemeClr val="bg1"/>
                </a:solidFill>
              </a:rPr>
              <a:t>lahko</a:t>
            </a:r>
            <a:r>
              <a:rPr lang="en-GB" sz="1600" b="1" dirty="0">
                <a:solidFill>
                  <a:schemeClr val="bg1"/>
                </a:solidFill>
              </a:rPr>
              <a:t> </a:t>
            </a:r>
            <a:r>
              <a:rPr lang="en-GB" sz="1600" b="1" dirty="0" err="1">
                <a:solidFill>
                  <a:schemeClr val="bg1"/>
                </a:solidFill>
              </a:rPr>
              <a:t>prosto</a:t>
            </a:r>
            <a:r>
              <a:rPr lang="en-GB" sz="1600" b="1" dirty="0">
                <a:solidFill>
                  <a:schemeClr val="bg1"/>
                </a:solidFill>
              </a:rPr>
              <a:t> </a:t>
            </a:r>
            <a:r>
              <a:rPr lang="en-GB" sz="1600" b="1" dirty="0" err="1">
                <a:solidFill>
                  <a:schemeClr val="bg1"/>
                </a:solidFill>
              </a:rPr>
              <a:t>potuješ</a:t>
            </a:r>
            <a:r>
              <a:rPr lang="en-GB" sz="1600" b="1" dirty="0">
                <a:solidFill>
                  <a:schemeClr val="bg1"/>
                </a:solidFill>
              </a:rPr>
              <a:t> med 27 </a:t>
            </a:r>
            <a:r>
              <a:rPr lang="en-GB" sz="1600" b="1" dirty="0" err="1">
                <a:solidFill>
                  <a:schemeClr val="bg1"/>
                </a:solidFill>
              </a:rPr>
              <a:t>državami</a:t>
            </a:r>
            <a:r>
              <a:rPr lang="en-GB" sz="1600" b="1" dirty="0">
                <a:solidFill>
                  <a:schemeClr val="bg1"/>
                </a:solidFill>
              </a:rPr>
              <a:t> </a:t>
            </a:r>
            <a:r>
              <a:rPr lang="en-GB" sz="1600" b="1" dirty="0" err="1">
                <a:solidFill>
                  <a:schemeClr val="bg1"/>
                </a:solidFill>
              </a:rPr>
              <a:t>schengenskega</a:t>
            </a:r>
            <a:r>
              <a:rPr lang="en-GB" sz="1600" b="1" dirty="0">
                <a:solidFill>
                  <a:schemeClr val="bg1"/>
                </a:solidFill>
              </a:rPr>
              <a:t> </a:t>
            </a:r>
            <a:r>
              <a:rPr lang="en-GB" sz="1600" b="1" dirty="0" err="1">
                <a:solidFill>
                  <a:schemeClr val="bg1"/>
                </a:solidFill>
              </a:rPr>
              <a:t>območja</a:t>
            </a:r>
            <a:r>
              <a:rPr lang="en-GB" sz="1600" b="1" dirty="0">
                <a:solidFill>
                  <a:schemeClr val="bg1"/>
                </a:solidFill>
              </a:rPr>
              <a:t>, ne da bi </a:t>
            </a:r>
            <a:r>
              <a:rPr lang="en-GB" sz="1600" b="1" dirty="0" err="1">
                <a:solidFill>
                  <a:schemeClr val="bg1"/>
                </a:solidFill>
              </a:rPr>
              <a:t>ti</a:t>
            </a:r>
            <a:r>
              <a:rPr lang="en-GB" sz="1600" b="1" dirty="0">
                <a:solidFill>
                  <a:schemeClr val="bg1"/>
                </a:solidFill>
              </a:rPr>
              <a:t> </a:t>
            </a:r>
            <a:r>
              <a:rPr lang="en-GB" sz="1600" b="1" dirty="0" err="1">
                <a:solidFill>
                  <a:schemeClr val="bg1"/>
                </a:solidFill>
              </a:rPr>
              <a:t>bilo</a:t>
            </a:r>
            <a:r>
              <a:rPr lang="en-GB" sz="1600" b="1" dirty="0">
                <a:solidFill>
                  <a:schemeClr val="bg1"/>
                </a:solidFill>
              </a:rPr>
              <a:t> </a:t>
            </a:r>
            <a:r>
              <a:rPr lang="en-GB" sz="1600" b="1" dirty="0" err="1">
                <a:solidFill>
                  <a:schemeClr val="bg1"/>
                </a:solidFill>
              </a:rPr>
              <a:t>treba</a:t>
            </a:r>
            <a:r>
              <a:rPr lang="en-GB" sz="1600" b="1" dirty="0">
                <a:solidFill>
                  <a:schemeClr val="bg1"/>
                </a:solidFill>
              </a:rPr>
              <a:t> </a:t>
            </a:r>
            <a:r>
              <a:rPr lang="en-GB" sz="1600" b="1" dirty="0" err="1">
                <a:solidFill>
                  <a:schemeClr val="bg1"/>
                </a:solidFill>
              </a:rPr>
              <a:t>pokazati</a:t>
            </a:r>
            <a:r>
              <a:rPr lang="en-GB" sz="1600" b="1" dirty="0">
                <a:solidFill>
                  <a:schemeClr val="bg1"/>
                </a:solidFill>
              </a:rPr>
              <a:t> </a:t>
            </a:r>
            <a:r>
              <a:rPr lang="en-GB" sz="1600" b="1" dirty="0" err="1">
                <a:solidFill>
                  <a:schemeClr val="bg1"/>
                </a:solidFill>
              </a:rPr>
              <a:t>potni</a:t>
            </a:r>
            <a:r>
              <a:rPr lang="en-GB" sz="1600" b="1" dirty="0">
                <a:solidFill>
                  <a:schemeClr val="bg1"/>
                </a:solidFill>
              </a:rPr>
              <a:t> list?</a:t>
            </a:r>
          </a:p>
        </p:txBody>
      </p:sp>
    </p:spTree>
    <p:extLst>
      <p:ext uri="{BB962C8B-B14F-4D97-AF65-F5344CB8AC3E}">
        <p14:creationId xmlns:p14="http://schemas.microsoft.com/office/powerpoint/2010/main" val="3562266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A74306-5492-22CC-9A62-0CDA8CA1F657}"/>
              </a:ext>
            </a:extLst>
          </p:cNvPr>
          <p:cNvSpPr/>
          <p:nvPr/>
        </p:nvSpPr>
        <p:spPr>
          <a:xfrm>
            <a:off x="1282729" y="1198892"/>
            <a:ext cx="6639501" cy="4966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descr="Map&#10;&#10;Description automatically generated">
            <a:extLst>
              <a:ext uri="{FF2B5EF4-FFF2-40B4-BE49-F238E27FC236}">
                <a16:creationId xmlns:a16="http://schemas.microsoft.com/office/drawing/2014/main" id="{8667E1A5-8028-F80A-C4B4-5B62614980C3}"/>
              </a:ext>
            </a:extLst>
          </p:cNvPr>
          <p:cNvPicPr>
            <a:picLocks noChangeAspect="1"/>
          </p:cNvPicPr>
          <p:nvPr/>
        </p:nvPicPr>
        <p:blipFill rotWithShape="1">
          <a:blip r:embed="rId3"/>
          <a:srcRect l="22981" t="15416" r="4374"/>
          <a:stretch/>
        </p:blipFill>
        <p:spPr>
          <a:xfrm>
            <a:off x="1282729" y="1198892"/>
            <a:ext cx="6639501" cy="4966948"/>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0784" y="4550525"/>
            <a:ext cx="913808" cy="898436"/>
          </a:xfrm>
          <a:prstGeom prst="rect">
            <a:avLst/>
          </a:prstGeom>
        </p:spPr>
      </p:pic>
      <p:sp>
        <p:nvSpPr>
          <p:cNvPr id="143" name="Rectangle 142">
            <a:extLst>
              <a:ext uri="{FF2B5EF4-FFF2-40B4-BE49-F238E27FC236}">
                <a16:creationId xmlns:a16="http://schemas.microsoft.com/office/drawing/2014/main" id="{7CBA8065-995C-B140-930A-BB060328E2DF}"/>
              </a:ext>
            </a:extLst>
          </p:cNvPr>
          <p:cNvSpPr/>
          <p:nvPr/>
        </p:nvSpPr>
        <p:spPr>
          <a:xfrm>
            <a:off x="897750" y="2366975"/>
            <a:ext cx="184731" cy="246221"/>
          </a:xfrm>
          <a:prstGeom prst="rect">
            <a:avLst/>
          </a:prstGeom>
        </p:spPr>
        <p:txBody>
          <a:bodyPr wrap="none">
            <a:spAutoFit/>
          </a:bodyPr>
          <a:lstStyle/>
          <a:p>
            <a:endParaRPr lang="en-GB" sz="1000" dirty="0"/>
          </a:p>
        </p:txBody>
      </p:sp>
      <p:sp>
        <p:nvSpPr>
          <p:cNvPr id="39" name="TextBox 38">
            <a:extLst>
              <a:ext uri="{FF2B5EF4-FFF2-40B4-BE49-F238E27FC236}">
                <a16:creationId xmlns:a16="http://schemas.microsoft.com/office/drawing/2014/main" id="{731A0997-57C4-E045-96CF-E5BA10AD43D3}"/>
              </a:ext>
            </a:extLst>
          </p:cNvPr>
          <p:cNvSpPr txBox="1"/>
          <p:nvPr/>
        </p:nvSpPr>
        <p:spPr>
          <a:xfrm>
            <a:off x="4602480" y="6165831"/>
            <a:ext cx="3332598" cy="340924"/>
          </a:xfrm>
          <a:prstGeom prst="rect">
            <a:avLst/>
          </a:prstGeom>
          <a:solidFill>
            <a:srgbClr val="FFC000"/>
          </a:solidFill>
        </p:spPr>
        <p:txBody>
          <a:bodyPr wrap="square" rtlCol="0">
            <a:spAutoFit/>
          </a:bodyPr>
          <a:lstStyle/>
          <a:p>
            <a:r>
              <a:rPr lang="en-US" sz="1600" b="1" dirty="0" err="1"/>
              <a:t>Države</a:t>
            </a:r>
            <a:r>
              <a:rPr lang="en-US" sz="1600" b="1" dirty="0"/>
              <a:t> EU, </a:t>
            </a:r>
            <a:r>
              <a:rPr lang="en-US" sz="1600" b="1" dirty="0" err="1"/>
              <a:t>ki</a:t>
            </a:r>
            <a:r>
              <a:rPr lang="en-US" sz="1600" b="1" dirty="0"/>
              <a:t> </a:t>
            </a:r>
            <a:r>
              <a:rPr lang="en-US" sz="1600" b="1" dirty="0" err="1"/>
              <a:t>evra</a:t>
            </a:r>
            <a:r>
              <a:rPr lang="en-US" sz="1600" b="1" dirty="0"/>
              <a:t> ne </a:t>
            </a:r>
            <a:r>
              <a:rPr lang="en-US" sz="1600" b="1" dirty="0" err="1"/>
              <a:t>uporabljajo</a:t>
            </a:r>
            <a:endParaRPr lang="en-US" sz="1600" b="1" dirty="0">
              <a:solidFill>
                <a:schemeClr val="bg1"/>
              </a:solidFill>
            </a:endParaRPr>
          </a:p>
        </p:txBody>
      </p:sp>
      <p:sp>
        <p:nvSpPr>
          <p:cNvPr id="40" name="TextBox 39">
            <a:extLst>
              <a:ext uri="{FF2B5EF4-FFF2-40B4-BE49-F238E27FC236}">
                <a16:creationId xmlns:a16="http://schemas.microsoft.com/office/drawing/2014/main" id="{2510B4BB-D05A-8743-B906-AD2B7E937A3B}"/>
              </a:ext>
            </a:extLst>
          </p:cNvPr>
          <p:cNvSpPr txBox="1"/>
          <p:nvPr/>
        </p:nvSpPr>
        <p:spPr>
          <a:xfrm>
            <a:off x="1295400" y="6165840"/>
            <a:ext cx="3307080" cy="340915"/>
          </a:xfrm>
          <a:prstGeom prst="rect">
            <a:avLst/>
          </a:prstGeom>
          <a:solidFill>
            <a:srgbClr val="00B0F0"/>
          </a:solidFill>
        </p:spPr>
        <p:txBody>
          <a:bodyPr wrap="square" rtlCol="0">
            <a:spAutoFit/>
          </a:bodyPr>
          <a:lstStyle/>
          <a:p>
            <a:r>
              <a:rPr lang="pt-BR" sz="1600" b="1" dirty="0"/>
              <a:t>Države EU, ki uporabljajo evro</a:t>
            </a:r>
            <a:endParaRPr lang="en-US" sz="1600" b="1" dirty="0"/>
          </a:p>
        </p:txBody>
      </p:sp>
      <p:sp>
        <p:nvSpPr>
          <p:cNvPr id="2" name="Rectangle 1"/>
          <p:cNvSpPr/>
          <p:nvPr/>
        </p:nvSpPr>
        <p:spPr>
          <a:xfrm>
            <a:off x="15342" y="1295"/>
            <a:ext cx="3447386"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EVROOBMOČJE</a:t>
            </a:r>
          </a:p>
        </p:txBody>
      </p:sp>
      <p:sp>
        <p:nvSpPr>
          <p:cNvPr id="6" name="Flowchart: Connector 5"/>
          <p:cNvSpPr/>
          <p:nvPr/>
        </p:nvSpPr>
        <p:spPr>
          <a:xfrm>
            <a:off x="6198302" y="605210"/>
            <a:ext cx="2701545" cy="2585894"/>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pl-PL" sz="2000" b="1" dirty="0" err="1">
                <a:solidFill>
                  <a:schemeClr val="tx1"/>
                </a:solidFill>
              </a:rPr>
              <a:t>Evro</a:t>
            </a:r>
            <a:r>
              <a:rPr lang="pl-PL" sz="2000" b="1" dirty="0">
                <a:solidFill>
                  <a:schemeClr val="tx1"/>
                </a:solidFill>
              </a:rPr>
              <a:t> je zdaj </a:t>
            </a:r>
            <a:r>
              <a:rPr lang="pl-PL" sz="2000" b="1" dirty="0" err="1">
                <a:solidFill>
                  <a:schemeClr val="tx1"/>
                </a:solidFill>
              </a:rPr>
              <a:t>uradna</a:t>
            </a:r>
            <a:r>
              <a:rPr lang="pl-PL" sz="2000" b="1" dirty="0">
                <a:solidFill>
                  <a:schemeClr val="tx1"/>
                </a:solidFill>
              </a:rPr>
              <a:t> </a:t>
            </a:r>
            <a:r>
              <a:rPr lang="pl-PL" sz="2000" b="1" dirty="0" err="1">
                <a:solidFill>
                  <a:schemeClr val="tx1"/>
                </a:solidFill>
              </a:rPr>
              <a:t>valuta</a:t>
            </a:r>
            <a:r>
              <a:rPr lang="pl-PL" sz="2000" b="1" dirty="0">
                <a:solidFill>
                  <a:schemeClr val="tx1"/>
                </a:solidFill>
              </a:rPr>
              <a:t> v </a:t>
            </a:r>
            <a:r>
              <a:rPr lang="fr-BE" sz="2000" b="1" dirty="0">
                <a:solidFill>
                  <a:schemeClr val="tx1"/>
                </a:solidFill>
              </a:rPr>
              <a:t>20</a:t>
            </a:r>
            <a:r>
              <a:rPr lang="pl-PL" sz="2000" b="1" dirty="0">
                <a:solidFill>
                  <a:schemeClr val="tx1"/>
                </a:solidFill>
              </a:rPr>
              <a:t> </a:t>
            </a:r>
            <a:r>
              <a:rPr lang="pl-PL" sz="2000" b="1" dirty="0" err="1">
                <a:solidFill>
                  <a:schemeClr val="tx1"/>
                </a:solidFill>
              </a:rPr>
              <a:t>državah</a:t>
            </a:r>
            <a:r>
              <a:rPr lang="pl-PL" sz="2000" b="1" dirty="0">
                <a:solidFill>
                  <a:schemeClr val="tx1"/>
                </a:solidFill>
              </a:rPr>
              <a:t> EU</a:t>
            </a:r>
            <a:endParaRPr lang="en-GB" sz="2000" b="1" dirty="0">
              <a:solidFill>
                <a:schemeClr val="tx1"/>
              </a:solidFill>
            </a:endParaRPr>
          </a:p>
        </p:txBody>
      </p:sp>
      <p:sp>
        <p:nvSpPr>
          <p:cNvPr id="42"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12" name="Rectangle 11"/>
          <p:cNvSpPr/>
          <p:nvPr/>
        </p:nvSpPr>
        <p:spPr>
          <a:xfrm rot="16200000">
            <a:off x="8278538" y="5992538"/>
            <a:ext cx="1484702"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EVROPSKI PROJEKT</a:t>
            </a:r>
          </a:p>
        </p:txBody>
      </p:sp>
      <p:cxnSp>
        <p:nvCxnSpPr>
          <p:cNvPr id="13" name="Connecteur droit 12"/>
          <p:cNvCxnSpPr/>
          <p:nvPr/>
        </p:nvCxnSpPr>
        <p:spPr>
          <a:xfrm>
            <a:off x="8897779" y="5352393"/>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272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9240" cy="6858000"/>
          </a:xfrm>
          <a:prstGeom prst="rect">
            <a:avLst/>
          </a:prstGeom>
        </p:spPr>
      </p:pic>
      <p:sp>
        <p:nvSpPr>
          <p:cNvPr id="3" name="Rectangle 2"/>
          <p:cNvSpPr/>
          <p:nvPr/>
        </p:nvSpPr>
        <p:spPr>
          <a:xfrm>
            <a:off x="99054" y="281185"/>
            <a:ext cx="4325698" cy="574786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E" b="1" dirty="0"/>
          </a:p>
        </p:txBody>
      </p:sp>
      <p:sp>
        <p:nvSpPr>
          <p:cNvPr id="4" name="TextBox 3"/>
          <p:cNvSpPr txBox="1"/>
          <p:nvPr/>
        </p:nvSpPr>
        <p:spPr>
          <a:xfrm>
            <a:off x="518160" y="441960"/>
            <a:ext cx="3017520" cy="461665"/>
          </a:xfrm>
          <a:prstGeom prst="rect">
            <a:avLst/>
          </a:prstGeom>
          <a:noFill/>
        </p:spPr>
        <p:txBody>
          <a:bodyPr wrap="square" rtlCol="0">
            <a:spAutoFit/>
          </a:bodyPr>
          <a:lstStyle/>
          <a:p>
            <a:r>
              <a:rPr lang="en-IE" sz="2400" b="1" dirty="0"/>
              <a:t>KAZALO</a:t>
            </a:r>
          </a:p>
        </p:txBody>
      </p:sp>
      <p:pic>
        <p:nvPicPr>
          <p:cNvPr id="5" name="Content Placeholder 7"/>
          <p:cNvPicPr>
            <a:picLocks noChangeAspect="1"/>
          </p:cNvPicPr>
          <p:nvPr/>
        </p:nvPicPr>
        <p:blipFill>
          <a:blip r:embed="rId4"/>
          <a:stretch>
            <a:fillRect/>
          </a:stretch>
        </p:blipFill>
        <p:spPr>
          <a:xfrm>
            <a:off x="276579" y="1209546"/>
            <a:ext cx="396274" cy="396274"/>
          </a:xfrm>
          <a:prstGeom prst="rect">
            <a:avLst/>
          </a:prstGeom>
        </p:spPr>
      </p:pic>
      <p:sp>
        <p:nvSpPr>
          <p:cNvPr id="6" name="Larme 17"/>
          <p:cNvSpPr/>
          <p:nvPr/>
        </p:nvSpPr>
        <p:spPr>
          <a:xfrm rot="5400000">
            <a:off x="276579" y="2090741"/>
            <a:ext cx="397052" cy="397052"/>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Larme 17"/>
          <p:cNvSpPr/>
          <p:nvPr/>
        </p:nvSpPr>
        <p:spPr>
          <a:xfrm rot="5400000">
            <a:off x="279057" y="2939404"/>
            <a:ext cx="397052" cy="397052"/>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Larme 17"/>
          <p:cNvSpPr/>
          <p:nvPr/>
        </p:nvSpPr>
        <p:spPr>
          <a:xfrm rot="5400000">
            <a:off x="244343" y="3707339"/>
            <a:ext cx="397052" cy="397052"/>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Larme 17"/>
          <p:cNvSpPr/>
          <p:nvPr/>
        </p:nvSpPr>
        <p:spPr>
          <a:xfrm rot="5400000">
            <a:off x="244343" y="4544050"/>
            <a:ext cx="397052" cy="397052"/>
          </a:xfrm>
          <a:prstGeom prst="teardrop">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Larme 17"/>
          <p:cNvSpPr/>
          <p:nvPr/>
        </p:nvSpPr>
        <p:spPr>
          <a:xfrm rot="5400000">
            <a:off x="226822" y="5402653"/>
            <a:ext cx="397052" cy="397052"/>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Box 10"/>
          <p:cNvSpPr txBox="1"/>
          <p:nvPr/>
        </p:nvSpPr>
        <p:spPr>
          <a:xfrm>
            <a:off x="718370" y="1259090"/>
            <a:ext cx="2407886" cy="400110"/>
          </a:xfrm>
          <a:prstGeom prst="rect">
            <a:avLst/>
          </a:prstGeom>
          <a:noFill/>
        </p:spPr>
        <p:txBody>
          <a:bodyPr wrap="square" rtlCol="0">
            <a:spAutoFit/>
          </a:bodyPr>
          <a:lstStyle/>
          <a:p>
            <a:r>
              <a:rPr lang="fr-FR" sz="2000" b="1" dirty="0">
                <a:latin typeface="Calibri" charset="0"/>
                <a:ea typeface="Calibri" charset="0"/>
                <a:cs typeface="Calibri" charset="0"/>
              </a:rPr>
              <a:t>KAJ JE EVROPA?</a:t>
            </a:r>
          </a:p>
        </p:txBody>
      </p:sp>
      <p:sp>
        <p:nvSpPr>
          <p:cNvPr id="12" name="TextBox 11"/>
          <p:cNvSpPr txBox="1"/>
          <p:nvPr/>
        </p:nvSpPr>
        <p:spPr>
          <a:xfrm>
            <a:off x="746116" y="2149239"/>
            <a:ext cx="2865086" cy="400110"/>
          </a:xfrm>
          <a:prstGeom prst="rect">
            <a:avLst/>
          </a:prstGeom>
          <a:noFill/>
        </p:spPr>
        <p:txBody>
          <a:bodyPr wrap="square" rtlCol="0">
            <a:spAutoFit/>
          </a:bodyPr>
          <a:lstStyle/>
          <a:p>
            <a:r>
              <a:rPr lang="fr-FR" sz="2000" b="1" dirty="0">
                <a:latin typeface="Calibri" charset="0"/>
                <a:ea typeface="Calibri" charset="0"/>
                <a:cs typeface="Calibri" charset="0"/>
              </a:rPr>
              <a:t>EVROPSKI PROJEKT</a:t>
            </a:r>
            <a:endParaRPr lang="en-IE" dirty="0"/>
          </a:p>
        </p:txBody>
      </p:sp>
      <p:sp>
        <p:nvSpPr>
          <p:cNvPr id="13" name="TextBox 12"/>
          <p:cNvSpPr txBox="1"/>
          <p:nvPr/>
        </p:nvSpPr>
        <p:spPr>
          <a:xfrm>
            <a:off x="771990" y="3012152"/>
            <a:ext cx="3327569" cy="400110"/>
          </a:xfrm>
          <a:prstGeom prst="rect">
            <a:avLst/>
          </a:prstGeom>
          <a:noFill/>
        </p:spPr>
        <p:txBody>
          <a:bodyPr wrap="square" rtlCol="0">
            <a:spAutoFit/>
          </a:bodyPr>
          <a:lstStyle/>
          <a:p>
            <a:r>
              <a:rPr lang="en-IE" sz="2000" b="1" dirty="0"/>
              <a:t>KAJ PRAVZAPRAV POČNE EU?</a:t>
            </a:r>
          </a:p>
        </p:txBody>
      </p:sp>
      <p:sp>
        <p:nvSpPr>
          <p:cNvPr id="14" name="TextBox 13"/>
          <p:cNvSpPr txBox="1"/>
          <p:nvPr/>
        </p:nvSpPr>
        <p:spPr>
          <a:xfrm>
            <a:off x="746116" y="3777170"/>
            <a:ext cx="3229696" cy="400110"/>
          </a:xfrm>
          <a:prstGeom prst="rect">
            <a:avLst/>
          </a:prstGeom>
          <a:noFill/>
        </p:spPr>
        <p:txBody>
          <a:bodyPr wrap="square" rtlCol="0">
            <a:spAutoFit/>
          </a:bodyPr>
          <a:lstStyle/>
          <a:p>
            <a:r>
              <a:rPr lang="en-IE" sz="2000" b="1" dirty="0"/>
              <a:t>KAKO DELUJE EU?</a:t>
            </a:r>
          </a:p>
        </p:txBody>
      </p:sp>
      <p:sp>
        <p:nvSpPr>
          <p:cNvPr id="15" name="TextBox 14"/>
          <p:cNvSpPr txBox="1"/>
          <p:nvPr/>
        </p:nvSpPr>
        <p:spPr>
          <a:xfrm>
            <a:off x="746116" y="4617816"/>
            <a:ext cx="3031575" cy="400110"/>
          </a:xfrm>
          <a:prstGeom prst="rect">
            <a:avLst/>
          </a:prstGeom>
          <a:noFill/>
        </p:spPr>
        <p:txBody>
          <a:bodyPr wrap="square" rtlCol="0">
            <a:spAutoFit/>
          </a:bodyPr>
          <a:lstStyle/>
          <a:p>
            <a:r>
              <a:rPr lang="en-IE" sz="2000" b="1" dirty="0"/>
              <a:t>KAKO LAHKO IZVEM VEČ?</a:t>
            </a:r>
          </a:p>
        </p:txBody>
      </p:sp>
      <p:sp>
        <p:nvSpPr>
          <p:cNvPr id="16" name="TextBox 15"/>
          <p:cNvSpPr txBox="1"/>
          <p:nvPr/>
        </p:nvSpPr>
        <p:spPr>
          <a:xfrm>
            <a:off x="990600" y="5577840"/>
            <a:ext cx="2698275" cy="381000"/>
          </a:xfrm>
          <a:prstGeom prst="rect">
            <a:avLst/>
          </a:prstGeom>
          <a:noFill/>
        </p:spPr>
        <p:txBody>
          <a:bodyPr wrap="square" rtlCol="0">
            <a:spAutoFit/>
          </a:bodyPr>
          <a:lstStyle/>
          <a:p>
            <a:endParaRPr lang="en-IE" dirty="0"/>
          </a:p>
        </p:txBody>
      </p:sp>
      <p:sp>
        <p:nvSpPr>
          <p:cNvPr id="17" name="TextBox 16"/>
          <p:cNvSpPr txBox="1"/>
          <p:nvPr/>
        </p:nvSpPr>
        <p:spPr>
          <a:xfrm>
            <a:off x="746116" y="5449567"/>
            <a:ext cx="2698275" cy="400110"/>
          </a:xfrm>
          <a:prstGeom prst="rect">
            <a:avLst/>
          </a:prstGeom>
          <a:noFill/>
        </p:spPr>
        <p:txBody>
          <a:bodyPr wrap="square" rtlCol="0">
            <a:spAutoFit/>
          </a:bodyPr>
          <a:lstStyle/>
          <a:p>
            <a:r>
              <a:rPr lang="en-IE" sz="2000" b="1" dirty="0"/>
              <a:t>KONTAKT</a:t>
            </a:r>
          </a:p>
        </p:txBody>
      </p:sp>
      <p:sp>
        <p:nvSpPr>
          <p:cNvPr id="18" name="TextBox 17"/>
          <p:cNvSpPr txBox="1"/>
          <p:nvPr/>
        </p:nvSpPr>
        <p:spPr>
          <a:xfrm>
            <a:off x="8366760" y="0"/>
            <a:ext cx="108204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2751659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CF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964745" y="2376267"/>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478280" y="2505362"/>
            <a:ext cx="7665720" cy="769441"/>
          </a:xfrm>
          <a:prstGeom prst="rect">
            <a:avLst/>
          </a:prstGeom>
          <a:noFill/>
        </p:spPr>
        <p:txBody>
          <a:bodyPr wrap="square" rtlCol="0">
            <a:spAutoFit/>
          </a:bodyPr>
          <a:lstStyle/>
          <a:p>
            <a:pPr algn="ctr"/>
            <a:r>
              <a:rPr lang="fr-FR" sz="4400" b="1" dirty="0">
                <a:solidFill>
                  <a:schemeClr val="bg1"/>
                </a:solidFill>
              </a:rPr>
              <a:t>KAJ PRAVZAPRAV POČNE EU?</a:t>
            </a:r>
            <a:endParaRPr lang="fr-FR" sz="4400" dirty="0">
              <a:solidFill>
                <a:schemeClr val="bg1"/>
              </a:solidFill>
            </a:endParaRPr>
          </a:p>
        </p:txBody>
      </p:sp>
      <p:pic>
        <p:nvPicPr>
          <p:cNvPr id="8" name="Image 7">
            <a:extLst>
              <a:ext uri="{FF2B5EF4-FFF2-40B4-BE49-F238E27FC236}">
                <a16:creationId xmlns:a16="http://schemas.microsoft.com/office/drawing/2014/main" id="{9DF52AEC-E118-AF4E-AEFF-C2EBE1F07108}"/>
              </a:ext>
            </a:extLst>
          </p:cNvPr>
          <p:cNvPicPr>
            <a:picLocks noChangeAspect="1"/>
          </p:cNvPicPr>
          <p:nvPr/>
        </p:nvPicPr>
        <p:blipFill>
          <a:blip r:embed="rId2"/>
          <a:stretch>
            <a:fillRect/>
          </a:stretch>
        </p:blipFill>
        <p:spPr>
          <a:xfrm>
            <a:off x="5626100" y="3836406"/>
            <a:ext cx="2783032" cy="667928"/>
          </a:xfrm>
          <a:prstGeom prst="rect">
            <a:avLst/>
          </a:prstGeom>
        </p:spPr>
      </p:pic>
    </p:spTree>
    <p:extLst>
      <p:ext uri="{BB962C8B-B14F-4D97-AF65-F5344CB8AC3E}">
        <p14:creationId xmlns:p14="http://schemas.microsoft.com/office/powerpoint/2010/main" val="4153590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93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ardrop 2"/>
          <p:cNvSpPr/>
          <p:nvPr/>
        </p:nvSpPr>
        <p:spPr>
          <a:xfrm rot="5400000">
            <a:off x="138111" y="4764"/>
            <a:ext cx="5153028" cy="5429250"/>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p:cNvSpPr txBox="1"/>
          <p:nvPr/>
        </p:nvSpPr>
        <p:spPr>
          <a:xfrm>
            <a:off x="595312" y="364898"/>
            <a:ext cx="4238625" cy="4708981"/>
          </a:xfrm>
          <a:prstGeom prst="rect">
            <a:avLst/>
          </a:prstGeom>
          <a:noFill/>
        </p:spPr>
        <p:txBody>
          <a:bodyPr wrap="square" rtlCol="0">
            <a:spAutoFit/>
          </a:bodyPr>
          <a:lstStyle/>
          <a:p>
            <a:pPr algn="ctr"/>
            <a:r>
              <a:rPr lang="pl-PL" sz="5000" b="1" dirty="0">
                <a:solidFill>
                  <a:schemeClr val="bg1"/>
                </a:solidFill>
              </a:rPr>
              <a:t>KAJ PO TVOJEM MNENJU EVROPSKA UNIJA POČNE ZATE?</a:t>
            </a:r>
            <a:endParaRPr lang="en-IE" sz="4800" dirty="0"/>
          </a:p>
        </p:txBody>
      </p:sp>
      <p:sp>
        <p:nvSpPr>
          <p:cNvPr id="5" name="TextBox 4"/>
          <p:cNvSpPr txBox="1"/>
          <p:nvPr/>
        </p:nvSpPr>
        <p:spPr>
          <a:xfrm>
            <a:off x="8351520" y="-9525"/>
            <a:ext cx="134112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137950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8195" y="406653"/>
            <a:ext cx="8345805" cy="99542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IZOBRAŽEVANJE, DELO IN PROSTOVOLJSTVO</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09614995"/>
              </p:ext>
            </p:extLst>
          </p:nvPr>
        </p:nvGraphicFramePr>
        <p:xfrm>
          <a:off x="628650" y="1493520"/>
          <a:ext cx="7886700" cy="4683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205428" y="307789"/>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473439" y="147649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6617017" y="152221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6617017" y="3941921"/>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3459480" y="3941921"/>
            <a:ext cx="868680" cy="184666"/>
          </a:xfrm>
          <a:prstGeom prst="rect">
            <a:avLst/>
          </a:prstGeom>
        </p:spPr>
        <p:txBody>
          <a:bodyPr wrap="squar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TextBox 11"/>
          <p:cNvSpPr txBox="1"/>
          <p:nvPr/>
        </p:nvSpPr>
        <p:spPr>
          <a:xfrm>
            <a:off x="8839200" y="4751882"/>
            <a:ext cx="338554" cy="2106118"/>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KAJ PRAVZAPRAV POČNE EU?</a:t>
            </a:r>
          </a:p>
        </p:txBody>
      </p:sp>
      <p:cxnSp>
        <p:nvCxnSpPr>
          <p:cNvPr id="13" name="Connecteur droit 10">
            <a:extLst>
              <a:ext uri="{FF2B5EF4-FFF2-40B4-BE49-F238E27FC236}">
                <a16:creationId xmlns:a16="http://schemas.microsoft.com/office/drawing/2014/main" id="{5210E45B-69ED-2949-8AA6-29C7C026AFBA}"/>
              </a:ext>
            </a:extLst>
          </p:cNvPr>
          <p:cNvCxnSpPr/>
          <p:nvPr/>
        </p:nvCxnSpPr>
        <p:spPr>
          <a:xfrm>
            <a:off x="8897779" y="4751882"/>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28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437133"/>
            <a:ext cx="8176260" cy="85826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POTOVANJA</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79559075"/>
              </p:ext>
            </p:extLst>
          </p:nvPr>
        </p:nvGraphicFramePr>
        <p:xfrm>
          <a:off x="628650" y="1051560"/>
          <a:ext cx="7886700" cy="5125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2925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628650"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47068"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1950720" y="374725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4695184" y="371498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6065486"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4" name="TextBox 13"/>
          <p:cNvSpPr txBox="1"/>
          <p:nvPr/>
        </p:nvSpPr>
        <p:spPr>
          <a:xfrm>
            <a:off x="8839200" y="4751882"/>
            <a:ext cx="338554" cy="2106118"/>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KAJ PRAVZAPRAV POČNE EU?</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7779" y="4751882"/>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356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0185" y="158877"/>
            <a:ext cx="8176260" cy="1460499"/>
          </a:xfrm>
        </p:spPr>
        <p:txBody>
          <a:bodyPr>
            <a:normAutofit fontScale="90000"/>
          </a:bodyPr>
          <a:lstStyle/>
          <a:p>
            <a:r>
              <a:rPr lang="fr-FR" sz="3600" b="1" dirty="0">
                <a:solidFill>
                  <a:srgbClr val="C00000"/>
                </a:solidFill>
                <a:latin typeface="+mn-lt"/>
              </a:rPr>
              <a:t>     </a:t>
            </a:r>
            <a:br>
              <a:rPr lang="fr-FR" sz="3600" b="1" dirty="0">
                <a:solidFill>
                  <a:srgbClr val="C00000"/>
                </a:solidFill>
                <a:latin typeface="+mn-lt"/>
              </a:rPr>
            </a:br>
            <a:r>
              <a:rPr lang="fr-FR" sz="3600" b="1" dirty="0">
                <a:solidFill>
                  <a:srgbClr val="C00000"/>
                </a:solidFill>
                <a:latin typeface="+mn-lt"/>
              </a:rPr>
              <a:t>... IN ŠE VELIKO VEČ</a:t>
            </a:r>
            <a:br>
              <a:rPr lang="fr-FR" sz="3600" b="1" dirty="0">
                <a:solidFill>
                  <a:srgbClr val="C00000"/>
                </a:solidFill>
                <a:latin typeface="+mn-lt"/>
              </a:rPr>
            </a:br>
            <a:br>
              <a:rPr lang="fr-FR" sz="3600" b="1" dirty="0">
                <a:solidFill>
                  <a:srgbClr val="C00000"/>
                </a:solidFill>
                <a:latin typeface="+mn-lt"/>
              </a:rPr>
            </a:br>
            <a:endParaRPr lang="en-IE"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93535375"/>
              </p:ext>
            </p:extLst>
          </p:nvPr>
        </p:nvGraphicFramePr>
        <p:xfrm>
          <a:off x="628650" y="1386840"/>
          <a:ext cx="7886700" cy="4790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38848" y="30779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593079" y="177002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7523816"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1912620"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4667298"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Rectangle 11"/>
          <p:cNvSpPr/>
          <p:nvPr/>
        </p:nvSpPr>
        <p:spPr>
          <a:xfrm>
            <a:off x="4783434"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8839200" y="4751882"/>
            <a:ext cx="338554" cy="2106118"/>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KAJ PRAVZAPRAV POČNE EU?</a:t>
            </a:r>
          </a:p>
        </p:txBody>
      </p:sp>
      <p:cxnSp>
        <p:nvCxnSpPr>
          <p:cNvPr id="14" name="Connecteur droit 10">
            <a:extLst>
              <a:ext uri="{FF2B5EF4-FFF2-40B4-BE49-F238E27FC236}">
                <a16:creationId xmlns:a16="http://schemas.microsoft.com/office/drawing/2014/main" id="{5210E45B-69ED-2949-8AA6-29C7C026AFBA}"/>
              </a:ext>
            </a:extLst>
          </p:cNvPr>
          <p:cNvCxnSpPr/>
          <p:nvPr/>
        </p:nvCxnSpPr>
        <p:spPr>
          <a:xfrm>
            <a:off x="8897779" y="4751882"/>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291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2980" y="14857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PREDNOSTNE NALOGE EU</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84788838"/>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3360420" y="1290042"/>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7" name="Rectangle 6"/>
          <p:cNvSpPr/>
          <p:nvPr/>
        </p:nvSpPr>
        <p:spPr>
          <a:xfrm>
            <a:off x="6781800" y="127480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60420" y="3829771"/>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3" name="TextBox 2"/>
          <p:cNvSpPr txBox="1"/>
          <p:nvPr/>
        </p:nvSpPr>
        <p:spPr>
          <a:xfrm>
            <a:off x="6781800" y="3829771"/>
            <a:ext cx="1052201"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
        <p:nvSpPr>
          <p:cNvPr id="11" name="TextBox 10"/>
          <p:cNvSpPr txBox="1"/>
          <p:nvPr/>
        </p:nvSpPr>
        <p:spPr>
          <a:xfrm>
            <a:off x="8839200" y="4751882"/>
            <a:ext cx="338554" cy="2106118"/>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KAJ PRAVZAPRAV POČNE EU?</a:t>
            </a:r>
          </a:p>
        </p:txBody>
      </p:sp>
      <p:cxnSp>
        <p:nvCxnSpPr>
          <p:cNvPr id="12" name="Connecteur droit 10">
            <a:extLst>
              <a:ext uri="{FF2B5EF4-FFF2-40B4-BE49-F238E27FC236}">
                <a16:creationId xmlns:a16="http://schemas.microsoft.com/office/drawing/2014/main" id="{5210E45B-69ED-2949-8AA6-29C7C026AFBA}"/>
              </a:ext>
            </a:extLst>
          </p:cNvPr>
          <p:cNvCxnSpPr/>
          <p:nvPr/>
        </p:nvCxnSpPr>
        <p:spPr>
          <a:xfrm>
            <a:off x="8897779" y="4751882"/>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546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4857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en-US" sz="3600" b="1" dirty="0">
                <a:solidFill>
                  <a:srgbClr val="C00000"/>
                </a:solidFill>
                <a:latin typeface="+mn-lt"/>
              </a:rPr>
              <a:t>2022: SOLIDARNOST EU Z UKRAJINO</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23" y="1203428"/>
            <a:ext cx="6530015" cy="4353343"/>
          </a:xfrm>
          <a:prstGeom prst="rect">
            <a:avLst/>
          </a:prstGeom>
        </p:spPr>
      </p:pic>
      <p:sp>
        <p:nvSpPr>
          <p:cNvPr id="13" name="Rectangle 12"/>
          <p:cNvSpPr/>
          <p:nvPr/>
        </p:nvSpPr>
        <p:spPr>
          <a:xfrm>
            <a:off x="4675286" y="5753242"/>
            <a:ext cx="2769593" cy="461665"/>
          </a:xfrm>
          <a:prstGeom prst="rect">
            <a:avLst/>
          </a:prstGeom>
        </p:spPr>
        <p:txBody>
          <a:bodyPr wrap="square">
            <a:spAutoFit/>
          </a:bodyPr>
          <a:lstStyle/>
          <a:p>
            <a:r>
              <a:rPr lang="fr-BE" sz="2400" dirty="0">
                <a:hlinkClick r:id="rId4"/>
              </a:rPr>
              <a:t>#</a:t>
            </a:r>
            <a:r>
              <a:rPr lang="fr-BE" sz="2400" dirty="0" err="1">
                <a:hlinkClick r:id="rId4"/>
              </a:rPr>
              <a:t>StandWithUkraine</a:t>
            </a:r>
            <a:endParaRPr lang="fr-BE" sz="2400" dirty="0"/>
          </a:p>
        </p:txBody>
      </p:sp>
      <p:sp>
        <p:nvSpPr>
          <p:cNvPr id="8" name="TextBox 7"/>
          <p:cNvSpPr txBox="1"/>
          <p:nvPr/>
        </p:nvSpPr>
        <p:spPr>
          <a:xfrm>
            <a:off x="8839200" y="4751882"/>
            <a:ext cx="338554" cy="2106118"/>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KAJ PRAVZAPRAV POČNE EU?</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4751882"/>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304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3333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2022: EVROPSKO LETO MLADIH</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68482572"/>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6539170" y="125420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TextBox 7"/>
          <p:cNvSpPr txBox="1"/>
          <p:nvPr/>
        </p:nvSpPr>
        <p:spPr>
          <a:xfrm>
            <a:off x="8839200" y="4751882"/>
            <a:ext cx="338554" cy="2106118"/>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KAJ PRAVZAPRAV POČNE EU?</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4751882"/>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9964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Larme 13">
            <a:extLst>
              <a:ext uri="{FF2B5EF4-FFF2-40B4-BE49-F238E27FC236}">
                <a16:creationId xmlns:a16="http://schemas.microsoft.com/office/drawing/2014/main" id="{AD0DC730-8AAF-5049-857F-2973D1AA3D68}"/>
              </a:ext>
            </a:extLst>
          </p:cNvPr>
          <p:cNvSpPr/>
          <p:nvPr/>
        </p:nvSpPr>
        <p:spPr>
          <a:xfrm rot="10800000">
            <a:off x="5571487" y="1516552"/>
            <a:ext cx="3220467" cy="3239727"/>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5571487" y="2351585"/>
            <a:ext cx="3177621" cy="1569660"/>
          </a:xfrm>
          <a:prstGeom prst="rect">
            <a:avLst/>
          </a:prstGeom>
          <a:noFill/>
        </p:spPr>
        <p:txBody>
          <a:bodyPr wrap="square" rtlCol="0">
            <a:spAutoFit/>
          </a:bodyPr>
          <a:lstStyle/>
          <a:p>
            <a:pPr algn="ctr"/>
            <a:r>
              <a:rPr lang="en-IE" sz="2400" b="1" dirty="0" err="1">
                <a:solidFill>
                  <a:schemeClr val="bg1"/>
                </a:solidFill>
              </a:rPr>
              <a:t>Katerim</a:t>
            </a:r>
            <a:r>
              <a:rPr lang="en-IE" sz="2400" b="1" dirty="0">
                <a:solidFill>
                  <a:schemeClr val="bg1"/>
                </a:solidFill>
              </a:rPr>
              <a:t> </a:t>
            </a:r>
            <a:r>
              <a:rPr lang="en-IE" sz="2400" b="1" dirty="0" err="1">
                <a:solidFill>
                  <a:schemeClr val="bg1"/>
                </a:solidFill>
              </a:rPr>
              <a:t>temam</a:t>
            </a:r>
            <a:r>
              <a:rPr lang="en-IE" sz="2400" b="1" dirty="0">
                <a:solidFill>
                  <a:schemeClr val="bg1"/>
                </a:solidFill>
              </a:rPr>
              <a:t> bi morale </a:t>
            </a:r>
            <a:r>
              <a:rPr lang="en-IE" sz="2400" b="1" dirty="0" err="1">
                <a:solidFill>
                  <a:schemeClr val="bg1"/>
                </a:solidFill>
              </a:rPr>
              <a:t>evropske</a:t>
            </a:r>
            <a:r>
              <a:rPr lang="en-IE" sz="2400" b="1" dirty="0">
                <a:solidFill>
                  <a:schemeClr val="bg1"/>
                </a:solidFill>
              </a:rPr>
              <a:t> </a:t>
            </a:r>
            <a:r>
              <a:rPr lang="en-IE" sz="2400" b="1" dirty="0" err="1">
                <a:solidFill>
                  <a:schemeClr val="bg1"/>
                </a:solidFill>
              </a:rPr>
              <a:t>institucije</a:t>
            </a:r>
            <a:r>
              <a:rPr lang="en-IE" sz="2400" b="1" dirty="0">
                <a:solidFill>
                  <a:schemeClr val="bg1"/>
                </a:solidFill>
              </a:rPr>
              <a:t> </a:t>
            </a:r>
            <a:r>
              <a:rPr lang="en-IE" sz="2400" b="1" dirty="0" err="1">
                <a:solidFill>
                  <a:schemeClr val="bg1"/>
                </a:solidFill>
              </a:rPr>
              <a:t>po</a:t>
            </a:r>
            <a:r>
              <a:rPr lang="en-IE" sz="2400" b="1" dirty="0">
                <a:solidFill>
                  <a:schemeClr val="bg1"/>
                </a:solidFill>
              </a:rPr>
              <a:t> </a:t>
            </a:r>
            <a:r>
              <a:rPr lang="en-IE" sz="2400" b="1" dirty="0" err="1">
                <a:solidFill>
                  <a:schemeClr val="bg1"/>
                </a:solidFill>
              </a:rPr>
              <a:t>tvojem</a:t>
            </a:r>
            <a:r>
              <a:rPr lang="en-IE" sz="2400" b="1" dirty="0">
                <a:solidFill>
                  <a:schemeClr val="bg1"/>
                </a:solidFill>
              </a:rPr>
              <a:t> </a:t>
            </a:r>
            <a:r>
              <a:rPr lang="en-IE" sz="2400" b="1" dirty="0" err="1">
                <a:solidFill>
                  <a:schemeClr val="bg1"/>
                </a:solidFill>
              </a:rPr>
              <a:t>mnenju</a:t>
            </a:r>
            <a:r>
              <a:rPr lang="en-IE" sz="2400" b="1" dirty="0">
                <a:solidFill>
                  <a:schemeClr val="bg1"/>
                </a:solidFill>
              </a:rPr>
              <a:t> </a:t>
            </a:r>
            <a:r>
              <a:rPr lang="en-IE" sz="2400" b="1" dirty="0" err="1">
                <a:solidFill>
                  <a:schemeClr val="bg1"/>
                </a:solidFill>
              </a:rPr>
              <a:t>dati</a:t>
            </a:r>
            <a:r>
              <a:rPr lang="en-IE" sz="2400" b="1" dirty="0">
                <a:solidFill>
                  <a:schemeClr val="bg1"/>
                </a:solidFill>
              </a:rPr>
              <a:t> </a:t>
            </a:r>
            <a:r>
              <a:rPr lang="en-IE" sz="2400" b="1" dirty="0" err="1">
                <a:solidFill>
                  <a:schemeClr val="bg1"/>
                </a:solidFill>
              </a:rPr>
              <a:t>prednost</a:t>
            </a:r>
            <a:r>
              <a:rPr lang="en-IE" sz="2400" b="1" dirty="0">
                <a:solidFill>
                  <a:schemeClr val="bg1"/>
                </a:solidFill>
              </a:rPr>
              <a:t>?</a:t>
            </a:r>
            <a:endParaRPr lang="en-IE" sz="2400" dirty="0">
              <a:solidFill>
                <a:schemeClr val="bg1"/>
              </a:solidFill>
            </a:endParaRPr>
          </a:p>
        </p:txBody>
      </p:sp>
      <p:sp>
        <p:nvSpPr>
          <p:cNvPr id="5" name="TextBox 4"/>
          <p:cNvSpPr txBox="1"/>
          <p:nvPr/>
        </p:nvSpPr>
        <p:spPr>
          <a:xfrm>
            <a:off x="8331376" y="665630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3778023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678995" y="2713949"/>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355600" y="2792764"/>
            <a:ext cx="7429500" cy="830997"/>
          </a:xfrm>
          <a:prstGeom prst="rect">
            <a:avLst/>
          </a:prstGeom>
          <a:noFill/>
        </p:spPr>
        <p:txBody>
          <a:bodyPr wrap="square" rtlCol="0">
            <a:spAutoFit/>
          </a:bodyPr>
          <a:lstStyle/>
          <a:p>
            <a:pPr algn="ctr"/>
            <a:r>
              <a:rPr lang="fr-FR" sz="4800" b="1" dirty="0">
                <a:solidFill>
                  <a:schemeClr val="bg1"/>
                </a:solidFill>
              </a:rPr>
              <a:t>KAKO DELUJE EU?</a:t>
            </a:r>
            <a:endParaRPr lang="fr-FR" sz="4800" dirty="0">
              <a:solidFill>
                <a:schemeClr val="bg1"/>
              </a:solidFill>
            </a:endParaRPr>
          </a:p>
        </p:txBody>
      </p:sp>
      <p:pic>
        <p:nvPicPr>
          <p:cNvPr id="7" name="Image 7">
            <a:extLst>
              <a:ext uri="{FF2B5EF4-FFF2-40B4-BE49-F238E27FC236}">
                <a16:creationId xmlns:a16="http://schemas.microsoft.com/office/drawing/2014/main" id="{F140AC2B-0C8F-6246-9B35-B7EE277E33AD}"/>
              </a:ext>
            </a:extLst>
          </p:cNvPr>
          <p:cNvPicPr>
            <a:picLocks noChangeAspect="1"/>
          </p:cNvPicPr>
          <p:nvPr/>
        </p:nvPicPr>
        <p:blipFill>
          <a:blip r:embed="rId3"/>
          <a:stretch>
            <a:fillRect/>
          </a:stretch>
        </p:blipFill>
        <p:spPr>
          <a:xfrm>
            <a:off x="5626100" y="4143736"/>
            <a:ext cx="2159000" cy="588818"/>
          </a:xfrm>
          <a:prstGeom prst="rect">
            <a:avLst/>
          </a:prstGeom>
        </p:spPr>
      </p:pic>
    </p:spTree>
    <p:extLst>
      <p:ext uri="{BB962C8B-B14F-4D97-AF65-F5344CB8AC3E}">
        <p14:creationId xmlns:p14="http://schemas.microsoft.com/office/powerpoint/2010/main" val="3773405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 name="ZoneTexte 2"/>
          <p:cNvSpPr txBox="1"/>
          <p:nvPr/>
        </p:nvSpPr>
        <p:spPr>
          <a:xfrm>
            <a:off x="2223029" y="2405102"/>
            <a:ext cx="6282105" cy="830997"/>
          </a:xfrm>
          <a:prstGeom prst="rect">
            <a:avLst/>
          </a:prstGeom>
          <a:noFill/>
        </p:spPr>
        <p:txBody>
          <a:bodyPr wrap="square" rtlCol="0">
            <a:spAutoFit/>
          </a:bodyPr>
          <a:lstStyle/>
          <a:p>
            <a:r>
              <a:rPr lang="fr-FR" sz="4800" b="1" dirty="0">
                <a:solidFill>
                  <a:schemeClr val="bg1"/>
                </a:solidFill>
                <a:latin typeface="Calibri" charset="0"/>
                <a:ea typeface="Calibri" charset="0"/>
                <a:cs typeface="Calibri" charset="0"/>
              </a:rPr>
              <a:t>KAJ JE EVROPA?</a:t>
            </a:r>
          </a:p>
        </p:txBody>
      </p:sp>
      <p:sp>
        <p:nvSpPr>
          <p:cNvPr id="9" name="Larme 8">
            <a:extLst>
              <a:ext uri="{FF2B5EF4-FFF2-40B4-BE49-F238E27FC236}">
                <a16:creationId xmlns:a16="http://schemas.microsoft.com/office/drawing/2014/main" id="{DAFC9FC8-F968-7245-B316-505F95ED1AB5}"/>
              </a:ext>
            </a:extLst>
          </p:cNvPr>
          <p:cNvSpPr/>
          <p:nvPr/>
        </p:nvSpPr>
        <p:spPr>
          <a:xfrm rot="5400000">
            <a:off x="1273866" y="2228174"/>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7">
            <a:extLst>
              <a:ext uri="{FF2B5EF4-FFF2-40B4-BE49-F238E27FC236}">
                <a16:creationId xmlns:a16="http://schemas.microsoft.com/office/drawing/2014/main" id="{282D5C39-9294-6C46-AE0A-A54FE734FF77}"/>
              </a:ext>
            </a:extLst>
          </p:cNvPr>
          <p:cNvPicPr>
            <a:picLocks noChangeAspect="1"/>
          </p:cNvPicPr>
          <p:nvPr/>
        </p:nvPicPr>
        <p:blipFill>
          <a:blip r:embed="rId3"/>
          <a:stretch>
            <a:fillRect/>
          </a:stretch>
        </p:blipFill>
        <p:spPr>
          <a:xfrm>
            <a:off x="5539472" y="3631130"/>
            <a:ext cx="2159000" cy="596566"/>
          </a:xfrm>
          <a:prstGeom prst="rect">
            <a:avLst/>
          </a:prstGeom>
        </p:spPr>
      </p:pic>
    </p:spTree>
    <p:extLst>
      <p:ext uri="{BB962C8B-B14F-4D97-AF65-F5344CB8AC3E}">
        <p14:creationId xmlns:p14="http://schemas.microsoft.com/office/powerpoint/2010/main" val="1868353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8" name="Content Placeholder 9">
            <a:extLst>
              <a:ext uri="{FF2B5EF4-FFF2-40B4-BE49-F238E27FC236}">
                <a16:creationId xmlns:a16="http://schemas.microsoft.com/office/drawing/2014/main" id="{DFAC99BB-35AD-444D-9ADD-3B9D0C2A9F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47392" y="1030361"/>
            <a:ext cx="3845675" cy="2584691"/>
          </a:xfrm>
          <a:prstGeom prst="rect">
            <a:avLst/>
          </a:prstGeom>
          <a:ln w="28575">
            <a:noFill/>
          </a:ln>
        </p:spPr>
      </p:pic>
      <p:sp>
        <p:nvSpPr>
          <p:cNvPr id="5" name="Rectangle 4">
            <a:extLst>
              <a:ext uri="{FF2B5EF4-FFF2-40B4-BE49-F238E27FC236}">
                <a16:creationId xmlns:a16="http://schemas.microsoft.com/office/drawing/2014/main" id="{9F767187-E403-0B40-A2D2-C9728056FC69}"/>
              </a:ext>
            </a:extLst>
          </p:cNvPr>
          <p:cNvSpPr/>
          <p:nvPr/>
        </p:nvSpPr>
        <p:spPr>
          <a:xfrm rot="16200000">
            <a:off x="8323424" y="6037422"/>
            <a:ext cx="1394934"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KAKO DELUJE EU?</a:t>
            </a:r>
          </a:p>
        </p:txBody>
      </p:sp>
      <p:sp>
        <p:nvSpPr>
          <p:cNvPr id="3" name="Larme 2">
            <a:extLst>
              <a:ext uri="{FF2B5EF4-FFF2-40B4-BE49-F238E27FC236}">
                <a16:creationId xmlns:a16="http://schemas.microsoft.com/office/drawing/2014/main" id="{4B34312F-3F94-5B47-9095-EB2D6F2B4493}"/>
              </a:ext>
            </a:extLst>
          </p:cNvPr>
          <p:cNvSpPr/>
          <p:nvPr/>
        </p:nvSpPr>
        <p:spPr>
          <a:xfrm rot="5400000">
            <a:off x="34046" y="9231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57914F53-D197-E048-BFDC-A60702ECF6BB}"/>
              </a:ext>
            </a:extLst>
          </p:cNvPr>
          <p:cNvSpPr txBox="1"/>
          <p:nvPr/>
        </p:nvSpPr>
        <p:spPr>
          <a:xfrm>
            <a:off x="615383" y="157713"/>
            <a:ext cx="5270412" cy="584775"/>
          </a:xfrm>
          <a:prstGeom prst="rect">
            <a:avLst/>
          </a:prstGeom>
          <a:noFill/>
        </p:spPr>
        <p:txBody>
          <a:bodyPr wrap="square" rtlCol="0">
            <a:spAutoFit/>
          </a:bodyPr>
          <a:lstStyle/>
          <a:p>
            <a:r>
              <a:rPr lang="fr-FR" sz="3200" b="1" dirty="0">
                <a:solidFill>
                  <a:srgbClr val="FFC000"/>
                </a:solidFill>
              </a:rPr>
              <a:t>EVROPSKI PARLAMENT</a:t>
            </a:r>
          </a:p>
        </p:txBody>
      </p:sp>
      <p:pic>
        <p:nvPicPr>
          <p:cNvPr id="13" name="Image 12">
            <a:extLst>
              <a:ext uri="{FF2B5EF4-FFF2-40B4-BE49-F238E27FC236}">
                <a16:creationId xmlns:a16="http://schemas.microsoft.com/office/drawing/2014/main" id="{3FCDDF3A-A576-2344-B985-FF82AC5CED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69833" y="146358"/>
            <a:ext cx="966710" cy="527296"/>
          </a:xfrm>
          <a:prstGeom prst="rect">
            <a:avLst/>
          </a:prstGeom>
        </p:spPr>
      </p:pic>
      <p:graphicFrame>
        <p:nvGraphicFramePr>
          <p:cNvPr id="4" name="Diagram 3"/>
          <p:cNvGraphicFramePr/>
          <p:nvPr>
            <p:extLst>
              <p:ext uri="{D42A27DB-BD31-4B8C-83A1-F6EECF244321}">
                <p14:modId xmlns:p14="http://schemas.microsoft.com/office/powerpoint/2010/main" val="829305198"/>
              </p:ext>
            </p:extLst>
          </p:nvPr>
        </p:nvGraphicFramePr>
        <p:xfrm>
          <a:off x="173696" y="974815"/>
          <a:ext cx="4691424" cy="56492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69833" y="4085146"/>
            <a:ext cx="3832350" cy="2538932"/>
          </a:xfrm>
          <a:prstGeom prst="rect">
            <a:avLst/>
          </a:prstGeom>
        </p:spPr>
      </p:pic>
      <p:sp>
        <p:nvSpPr>
          <p:cNvPr id="14" name="Rectangle 13"/>
          <p:cNvSpPr/>
          <p:nvPr/>
        </p:nvSpPr>
        <p:spPr>
          <a:xfrm>
            <a:off x="6602664" y="6439412"/>
            <a:ext cx="4572000" cy="184666"/>
          </a:xfrm>
          <a:prstGeom prst="rect">
            <a:avLst/>
          </a:prstGeom>
        </p:spPr>
        <p:txBody>
          <a:bodyPr>
            <a:spAutoFit/>
          </a:bodyPr>
          <a:lstStyle/>
          <a:p>
            <a:r>
              <a:rPr lang="en-US" sz="600" dirty="0">
                <a:solidFill>
                  <a:schemeClr val="bg1"/>
                </a:solidFill>
                <a:latin typeface="Arial" panose="020B0604020202020204" pitchFamily="34" charset="0"/>
                <a:hlinkClick r:id="rId11" tooltip="w:en:Creative Commons"/>
              </a:rPr>
              <a:t>© Creative Commons</a:t>
            </a:r>
            <a:r>
              <a:rPr lang="en-US" sz="600" dirty="0">
                <a:solidFill>
                  <a:schemeClr val="bg1"/>
                </a:solidFill>
                <a:latin typeface="Arial" panose="020B0604020202020204" pitchFamily="34" charset="0"/>
              </a:rPr>
              <a:t> </a:t>
            </a:r>
            <a:r>
              <a:rPr lang="en-US" sz="600" dirty="0">
                <a:solidFill>
                  <a:schemeClr val="bg1"/>
                </a:solidFill>
                <a:latin typeface="Arial" panose="020B0604020202020204" pitchFamily="34" charset="0"/>
                <a:hlinkClick r:id="rId12"/>
              </a:rPr>
              <a:t>Attribution-Share Alike 4.0 International</a:t>
            </a:r>
            <a:endParaRPr lang="fr-BE" sz="600" dirty="0">
              <a:solidFill>
                <a:schemeClr val="bg1"/>
              </a:solidFill>
            </a:endParaRPr>
          </a:p>
        </p:txBody>
      </p:sp>
      <p:sp>
        <p:nvSpPr>
          <p:cNvPr id="15" name="TextBox 14"/>
          <p:cNvSpPr txBox="1"/>
          <p:nvPr/>
        </p:nvSpPr>
        <p:spPr>
          <a:xfrm>
            <a:off x="7980443" y="3439912"/>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cxnSp>
        <p:nvCxnSpPr>
          <p:cNvPr id="12" name="Connecteur droit 7">
            <a:extLst>
              <a:ext uri="{FF2B5EF4-FFF2-40B4-BE49-F238E27FC236}">
                <a16:creationId xmlns:a16="http://schemas.microsoft.com/office/drawing/2014/main" id="{20AEFC96-86A5-934A-A758-ECEF939B2C7A}"/>
              </a:ext>
            </a:extLst>
          </p:cNvPr>
          <p:cNvCxnSpPr/>
          <p:nvPr/>
        </p:nvCxnSpPr>
        <p:spPr>
          <a:xfrm>
            <a:off x="8897782" y="5441350"/>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9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B9BC91AA-3A86-49A9-B4FD-A76EA5E2133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4FE1037A-DEA2-4953-80B1-C4AB23FF5CB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07C6446F-ECCD-4CA1-8344-080591932ED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715891AF-FC43-40E9-9BA1-84AAEC70636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1BA08AB3-DFE7-4294-97EA-0DE79AB5366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C9254F1F-409A-4C00-BAEE-417CE0DBBEC0}"/>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394A40C5-2767-41BB-851C-AE743E22805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18" name="Image 17" descr="Une image contenant très coloré, bâtiment, plancher, cerf-volant&#10;&#10;&#10;&#10;Description générée automatiquement">
            <a:extLst>
              <a:ext uri="{FF2B5EF4-FFF2-40B4-BE49-F238E27FC236}">
                <a16:creationId xmlns:a16="http://schemas.microsoft.com/office/drawing/2014/main" id="{95B997C6-E17C-D341-9C7A-3E5D4F7A93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150119"/>
            <a:ext cx="9144000" cy="2707881"/>
          </a:xfrm>
          <a:prstGeom prst="rect">
            <a:avLst/>
          </a:prstGeom>
        </p:spPr>
      </p:pic>
      <p:sp>
        <p:nvSpPr>
          <p:cNvPr id="2" name="ZoneTexte 1">
            <a:extLst>
              <a:ext uri="{FF2B5EF4-FFF2-40B4-BE49-F238E27FC236}">
                <a16:creationId xmlns:a16="http://schemas.microsoft.com/office/drawing/2014/main" id="{A78758D5-162C-F049-9442-B4BEA24275D4}"/>
              </a:ext>
            </a:extLst>
          </p:cNvPr>
          <p:cNvSpPr txBox="1"/>
          <p:nvPr/>
        </p:nvSpPr>
        <p:spPr>
          <a:xfrm>
            <a:off x="137226" y="220093"/>
            <a:ext cx="4796612" cy="584775"/>
          </a:xfrm>
          <a:prstGeom prst="rect">
            <a:avLst/>
          </a:prstGeom>
          <a:noFill/>
        </p:spPr>
        <p:txBody>
          <a:bodyPr wrap="square" rtlCol="0">
            <a:spAutoFit/>
          </a:bodyPr>
          <a:lstStyle/>
          <a:p>
            <a:pPr algn="ctr"/>
            <a:r>
              <a:rPr lang="fr-FR" sz="3200" b="1" dirty="0">
                <a:solidFill>
                  <a:srgbClr val="FFC000"/>
                </a:solidFill>
                <a:latin typeface="Calibri" panose="020F0502020204030204" pitchFamily="34" charset="0"/>
                <a:cs typeface="Calibri" panose="020F0502020204030204" pitchFamily="34" charset="0"/>
              </a:rPr>
              <a:t>EVROPSKI SVET</a:t>
            </a:r>
          </a:p>
        </p:txBody>
      </p:sp>
      <p:sp>
        <p:nvSpPr>
          <p:cNvPr id="5" name="Rectangle 4">
            <a:extLst>
              <a:ext uri="{FF2B5EF4-FFF2-40B4-BE49-F238E27FC236}">
                <a16:creationId xmlns:a16="http://schemas.microsoft.com/office/drawing/2014/main" id="{F1082F26-6DEA-F442-86E1-554855279581}"/>
              </a:ext>
            </a:extLst>
          </p:cNvPr>
          <p:cNvSpPr/>
          <p:nvPr/>
        </p:nvSpPr>
        <p:spPr>
          <a:xfrm rot="16200000">
            <a:off x="8325045" y="6037422"/>
            <a:ext cx="1394934" cy="246221"/>
          </a:xfrm>
          <a:prstGeom prst="rect">
            <a:avLst/>
          </a:prstGeom>
          <a:solidFill>
            <a:schemeClr val="bg1"/>
          </a:solidFill>
        </p:spPr>
        <p:txBody>
          <a:bodyPr wrap="none">
            <a:spAutoFit/>
          </a:bodyPr>
          <a:lstStyle/>
          <a:p>
            <a:r>
              <a:rPr lang="fr-FR" sz="1000" b="1" dirty="0">
                <a:solidFill>
                  <a:srgbClr val="FFA00E"/>
                </a:solidFill>
                <a:latin typeface="Arial" charset="0"/>
                <a:ea typeface="Arial" charset="0"/>
                <a:cs typeface="Arial" charset="0"/>
              </a:rPr>
              <a:t>KAKO DELUJE EU?</a:t>
            </a:r>
          </a:p>
        </p:txBody>
      </p:sp>
      <p:cxnSp>
        <p:nvCxnSpPr>
          <p:cNvPr id="6" name="Connecteur droit 5">
            <a:extLst>
              <a:ext uri="{FF2B5EF4-FFF2-40B4-BE49-F238E27FC236}">
                <a16:creationId xmlns:a16="http://schemas.microsoft.com/office/drawing/2014/main" id="{85B41424-B9B4-9A40-9E87-7416D71A063E}"/>
              </a:ext>
            </a:extLst>
          </p:cNvPr>
          <p:cNvCxnSpPr/>
          <p:nvPr/>
        </p:nvCxnSpPr>
        <p:spPr>
          <a:xfrm flipV="1">
            <a:off x="8902197" y="5463064"/>
            <a:ext cx="246221" cy="1"/>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graphicFrame>
        <p:nvGraphicFramePr>
          <p:cNvPr id="8" name="Diagram 7"/>
          <p:cNvGraphicFramePr/>
          <p:nvPr>
            <p:extLst>
              <p:ext uri="{D42A27DB-BD31-4B8C-83A1-F6EECF244321}">
                <p14:modId xmlns:p14="http://schemas.microsoft.com/office/powerpoint/2010/main" val="3369007666"/>
              </p:ext>
            </p:extLst>
          </p:nvPr>
        </p:nvGraphicFramePr>
        <p:xfrm>
          <a:off x="267361" y="1083325"/>
          <a:ext cx="4302058" cy="2745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TextBox 21"/>
          <p:cNvSpPr txBox="1"/>
          <p:nvPr/>
        </p:nvSpPr>
        <p:spPr>
          <a:xfrm>
            <a:off x="5459594" y="2097928"/>
            <a:ext cx="3657600" cy="646331"/>
          </a:xfrm>
          <a:prstGeom prst="rect">
            <a:avLst/>
          </a:prstGeom>
          <a:noFill/>
        </p:spPr>
        <p:txBody>
          <a:bodyPr wrap="square" rtlCol="0">
            <a:spAutoFit/>
          </a:bodyPr>
          <a:lstStyle/>
          <a:p>
            <a:endParaRPr lang="en-GB" dirty="0">
              <a:latin typeface="Calibri" panose="020F0502020204030204" pitchFamily="34" charset="0"/>
              <a:cs typeface="Calibri" panose="020F0502020204030204" pitchFamily="34" charset="0"/>
            </a:endParaRPr>
          </a:p>
          <a:p>
            <a:endParaRPr lang="fr-BE" dirty="0"/>
          </a:p>
        </p:txBody>
      </p:sp>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200579" y="176801"/>
            <a:ext cx="737680" cy="627942"/>
          </a:xfrm>
          <a:prstGeom prst="rect">
            <a:avLst/>
          </a:prstGeom>
        </p:spPr>
      </p:pic>
      <p:graphicFrame>
        <p:nvGraphicFramePr>
          <p:cNvPr id="9" name="Diagram 8"/>
          <p:cNvGraphicFramePr/>
          <p:nvPr>
            <p:extLst>
              <p:ext uri="{D42A27DB-BD31-4B8C-83A1-F6EECF244321}">
                <p14:modId xmlns:p14="http://schemas.microsoft.com/office/powerpoint/2010/main" val="3146864377"/>
              </p:ext>
            </p:extLst>
          </p:nvPr>
        </p:nvGraphicFramePr>
        <p:xfrm>
          <a:off x="4800600" y="1125812"/>
          <a:ext cx="4085413" cy="274572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4" name="TextBox 13"/>
          <p:cNvSpPr txBox="1"/>
          <p:nvPr/>
        </p:nvSpPr>
        <p:spPr>
          <a:xfrm>
            <a:off x="8085156" y="669220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6" name="Larme 2">
            <a:extLst>
              <a:ext uri="{FF2B5EF4-FFF2-40B4-BE49-F238E27FC236}">
                <a16:creationId xmlns:a16="http://schemas.microsoft.com/office/drawing/2014/main" id="{4B34312F-3F94-5B47-9095-EB2D6F2B4493}"/>
              </a:ext>
            </a:extLst>
          </p:cNvPr>
          <p:cNvSpPr/>
          <p:nvPr/>
        </p:nvSpPr>
        <p:spPr>
          <a:xfrm rot="5400000">
            <a:off x="447361" y="129473"/>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2797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3A8B946D-8D4A-4046-9F97-DA58CA54636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39BEFE8A-05BC-4A66-859E-B5960F1EAF2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5287CFCF-5FDB-4B8D-815B-D85F281BB2C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65BBAF80-F255-434B-ABEE-1099CF7F1D7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9"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extBox 1"/>
          <p:cNvSpPr txBox="1"/>
          <p:nvPr/>
        </p:nvSpPr>
        <p:spPr>
          <a:xfrm>
            <a:off x="-1003469" y="182879"/>
            <a:ext cx="5161956" cy="584775"/>
          </a:xfrm>
          <a:prstGeom prst="rect">
            <a:avLst/>
          </a:prstGeom>
          <a:noFill/>
        </p:spPr>
        <p:txBody>
          <a:bodyPr wrap="square" rtlCol="0">
            <a:spAutoFit/>
          </a:bodyPr>
          <a:lstStyle/>
          <a:p>
            <a:pPr algn="ctr"/>
            <a:r>
              <a:rPr lang="fr-FR" sz="3200" b="1" dirty="0">
                <a:solidFill>
                  <a:srgbClr val="FFC000"/>
                </a:solidFill>
                <a:latin typeface="Calibri" panose="020F0502020204030204" pitchFamily="34" charset="0"/>
                <a:cs typeface="Calibri" panose="020F0502020204030204" pitchFamily="34" charset="0"/>
              </a:rPr>
              <a:t>SVET EU</a:t>
            </a:r>
            <a:endParaRPr lang="fr-BE" dirty="0"/>
          </a:p>
        </p:txBody>
      </p:sp>
      <p:sp>
        <p:nvSpPr>
          <p:cNvPr id="3" name="Larme 2">
            <a:extLst>
              <a:ext uri="{FF2B5EF4-FFF2-40B4-BE49-F238E27FC236}">
                <a16:creationId xmlns:a16="http://schemas.microsoft.com/office/drawing/2014/main" id="{4D506B4A-849D-AB44-9812-215FB3FD6759}"/>
              </a:ext>
            </a:extLst>
          </p:cNvPr>
          <p:cNvSpPr/>
          <p:nvPr/>
        </p:nvSpPr>
        <p:spPr>
          <a:xfrm rot="5400000">
            <a:off x="80656" y="52903"/>
            <a:ext cx="620883" cy="627091"/>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6805" y="917781"/>
            <a:ext cx="3929483" cy="2297859"/>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6805" y="3468436"/>
            <a:ext cx="3929483" cy="3145015"/>
          </a:xfrm>
          <a:prstGeom prst="rect">
            <a:avLst/>
          </a:prstGeom>
        </p:spPr>
      </p:pic>
      <p:sp>
        <p:nvSpPr>
          <p:cNvPr id="12" name="TextBox 11"/>
          <p:cNvSpPr txBox="1"/>
          <p:nvPr/>
        </p:nvSpPr>
        <p:spPr>
          <a:xfrm>
            <a:off x="7793664" y="304604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7793664" y="642162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14" name="Picture 13"/>
          <p:cNvPicPr/>
          <p:nvPr/>
        </p:nvPicPr>
        <p:blipFill>
          <a:blip r:embed="rId5"/>
          <a:stretch>
            <a:fillRect/>
          </a:stretch>
        </p:blipFill>
        <p:spPr>
          <a:xfrm>
            <a:off x="2656971" y="182879"/>
            <a:ext cx="824411" cy="482785"/>
          </a:xfrm>
          <a:prstGeom prst="rect">
            <a:avLst/>
          </a:prstGeom>
        </p:spPr>
      </p:pic>
      <p:graphicFrame>
        <p:nvGraphicFramePr>
          <p:cNvPr id="5" name="Diagram 4"/>
          <p:cNvGraphicFramePr/>
          <p:nvPr>
            <p:extLst>
              <p:ext uri="{D42A27DB-BD31-4B8C-83A1-F6EECF244321}">
                <p14:modId xmlns:p14="http://schemas.microsoft.com/office/powerpoint/2010/main" val="2346694566"/>
              </p:ext>
            </p:extLst>
          </p:nvPr>
        </p:nvGraphicFramePr>
        <p:xfrm>
          <a:off x="487680" y="917781"/>
          <a:ext cx="3897634" cy="55592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6" name="Rectangle 15">
            <a:extLst>
              <a:ext uri="{FF2B5EF4-FFF2-40B4-BE49-F238E27FC236}">
                <a16:creationId xmlns:a16="http://schemas.microsoft.com/office/drawing/2014/main" id="{9F767187-E403-0B40-A2D2-C9728056FC69}"/>
              </a:ext>
            </a:extLst>
          </p:cNvPr>
          <p:cNvSpPr/>
          <p:nvPr/>
        </p:nvSpPr>
        <p:spPr>
          <a:xfrm rot="16200000">
            <a:off x="8323424" y="6037422"/>
            <a:ext cx="1394934"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KAKO DELUJE EU?</a:t>
            </a:r>
          </a:p>
        </p:txBody>
      </p:sp>
      <p:cxnSp>
        <p:nvCxnSpPr>
          <p:cNvPr id="17" name="Connecteur droit 7">
            <a:extLst>
              <a:ext uri="{FF2B5EF4-FFF2-40B4-BE49-F238E27FC236}">
                <a16:creationId xmlns:a16="http://schemas.microsoft.com/office/drawing/2014/main" id="{20AEFC96-86A5-934A-A758-ECEF939B2C7A}"/>
              </a:ext>
            </a:extLst>
          </p:cNvPr>
          <p:cNvCxnSpPr/>
          <p:nvPr/>
        </p:nvCxnSpPr>
        <p:spPr>
          <a:xfrm>
            <a:off x="8897782" y="5441350"/>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812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FD453E10-EE28-4A6C-93F1-8D17BDA9655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573FA43-24D1-4D72-85C2-86103A7FCEF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050DFA99-827A-4EA5-8157-94CD9436E21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4F8DE995-AA6F-4DFE-8486-B480892B975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C7565D90-15C1-4236-9AEC-41345840738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5" name="ZoneTexte 4"/>
          <p:cNvSpPr txBox="1"/>
          <p:nvPr/>
        </p:nvSpPr>
        <p:spPr>
          <a:xfrm>
            <a:off x="632941" y="154848"/>
            <a:ext cx="6590819" cy="584775"/>
          </a:xfrm>
          <a:prstGeom prst="rect">
            <a:avLst/>
          </a:prstGeom>
          <a:noFill/>
        </p:spPr>
        <p:txBody>
          <a:bodyPr wrap="square" rtlCol="0">
            <a:spAutoFit/>
          </a:bodyPr>
          <a:lstStyle/>
          <a:p>
            <a:pPr lvl="0">
              <a:defRPr/>
            </a:pPr>
            <a:r>
              <a:rPr lang="fr-FR" sz="3200" b="1" dirty="0">
                <a:solidFill>
                  <a:srgbClr val="FFC000"/>
                </a:solidFill>
              </a:rPr>
              <a:t>EVROPSKA KOMISIJA</a:t>
            </a:r>
            <a:endParaRPr kumimoji="0" lang="fr-FR" sz="32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6" name="Larme 5">
            <a:extLst>
              <a:ext uri="{FF2B5EF4-FFF2-40B4-BE49-F238E27FC236}">
                <a16:creationId xmlns:a16="http://schemas.microsoft.com/office/drawing/2014/main" id="{B1A02FCE-8309-6548-8758-7EC6D4FA6C66}"/>
              </a:ext>
            </a:extLst>
          </p:cNvPr>
          <p:cNvSpPr/>
          <p:nvPr/>
        </p:nvSpPr>
        <p:spPr>
          <a:xfrm rot="5551977">
            <a:off x="39081" y="39534"/>
            <a:ext cx="579604" cy="583070"/>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Image 10">
            <a:extLst>
              <a:ext uri="{FF2B5EF4-FFF2-40B4-BE49-F238E27FC236}">
                <a16:creationId xmlns:a16="http://schemas.microsoft.com/office/drawing/2014/main" id="{2F9512DC-1BC8-204B-B55A-31E4CAAF69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96823" y="144828"/>
            <a:ext cx="573277" cy="574751"/>
          </a:xfrm>
          <a:prstGeom prst="rect">
            <a:avLst/>
          </a:prstGeom>
        </p:spPr>
      </p:pic>
      <p:sp>
        <p:nvSpPr>
          <p:cNvPr id="14" name="TextBox 13"/>
          <p:cNvSpPr txBox="1"/>
          <p:nvPr/>
        </p:nvSpPr>
        <p:spPr>
          <a:xfrm>
            <a:off x="3784199" y="6686216"/>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2050" name="Picture 2" descr="https://ec.europa.eu/avservices/avs/files/video6/repository/prod/photo/store/store2/0/P052360-1179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6934" y="3860993"/>
            <a:ext cx="4043186" cy="2733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oup photo with, from left to right:in the 1st row: Ursula von der Leyen, President of t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934" y="1021080"/>
            <a:ext cx="4043186" cy="25132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p:cNvGraphicFramePr/>
          <p:nvPr>
            <p:extLst>
              <p:ext uri="{D42A27DB-BD31-4B8C-83A1-F6EECF244321}">
                <p14:modId xmlns:p14="http://schemas.microsoft.com/office/powerpoint/2010/main" val="93071212"/>
              </p:ext>
            </p:extLst>
          </p:nvPr>
        </p:nvGraphicFramePr>
        <p:xfrm>
          <a:off x="335280" y="1021080"/>
          <a:ext cx="3992880" cy="55734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extBox 9"/>
          <p:cNvSpPr txBox="1"/>
          <p:nvPr/>
        </p:nvSpPr>
        <p:spPr>
          <a:xfrm>
            <a:off x="7696200" y="6409828"/>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1" name="TextBox 10"/>
          <p:cNvSpPr txBox="1"/>
          <p:nvPr/>
        </p:nvSpPr>
        <p:spPr>
          <a:xfrm>
            <a:off x="7696200" y="3359720"/>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Rectangle 12">
            <a:extLst>
              <a:ext uri="{FF2B5EF4-FFF2-40B4-BE49-F238E27FC236}">
                <a16:creationId xmlns:a16="http://schemas.microsoft.com/office/drawing/2014/main" id="{9F767187-E403-0B40-A2D2-C9728056FC69}"/>
              </a:ext>
            </a:extLst>
          </p:cNvPr>
          <p:cNvSpPr/>
          <p:nvPr/>
        </p:nvSpPr>
        <p:spPr>
          <a:xfrm rot="16200000">
            <a:off x="8323424" y="6037422"/>
            <a:ext cx="1394934"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KAKO DELUJE EU?</a:t>
            </a:r>
          </a:p>
        </p:txBody>
      </p:sp>
      <p:cxnSp>
        <p:nvCxnSpPr>
          <p:cNvPr id="16" name="Connecteur droit 7">
            <a:extLst>
              <a:ext uri="{FF2B5EF4-FFF2-40B4-BE49-F238E27FC236}">
                <a16:creationId xmlns:a16="http://schemas.microsoft.com/office/drawing/2014/main" id="{20AEFC96-86A5-934A-A758-ECEF939B2C7A}"/>
              </a:ext>
            </a:extLst>
          </p:cNvPr>
          <p:cNvCxnSpPr/>
          <p:nvPr/>
        </p:nvCxnSpPr>
        <p:spPr>
          <a:xfrm>
            <a:off x="8897782" y="5441350"/>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72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40CF2307-406E-4677-8693-5E4A914BB90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08F48461-68D3-4A76-AAB9-A6AAE6BA7FA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346E50CA-F6B7-41F2-8D8A-4D6332E5C97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D37E5F20-5237-4726-B7B8-CA56F930653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graphicEl>
                                              <a:dgm id="{5F4BB77E-160B-4FD3-9D8A-5F48DEBD396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graphicEl>
                                              <a:dgm id="{EF5BC60A-1813-445C-97E0-C76B6CBACB4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8BFCEDFB-DD43-4B25-BA9B-809ED4B7C8C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12" name="Rectangle 11"/>
          <p:cNvSpPr/>
          <p:nvPr/>
        </p:nvSpPr>
        <p:spPr>
          <a:xfrm>
            <a:off x="267248" y="1047580"/>
            <a:ext cx="8515011" cy="5601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 name="Rectangle 47"/>
          <p:cNvSpPr/>
          <p:nvPr/>
        </p:nvSpPr>
        <p:spPr>
          <a:xfrm>
            <a:off x="530418" y="3361231"/>
            <a:ext cx="8046133" cy="1773591"/>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ardrop 4"/>
          <p:cNvSpPr/>
          <p:nvPr/>
        </p:nvSpPr>
        <p:spPr>
          <a:xfrm rot="5400000">
            <a:off x="134754" y="120317"/>
            <a:ext cx="678582" cy="707456"/>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extBox 5"/>
          <p:cNvSpPr txBox="1"/>
          <p:nvPr/>
        </p:nvSpPr>
        <p:spPr>
          <a:xfrm>
            <a:off x="827773" y="228561"/>
            <a:ext cx="7161984" cy="584775"/>
          </a:xfrm>
          <a:prstGeom prst="rect">
            <a:avLst/>
          </a:prstGeom>
          <a:noFill/>
        </p:spPr>
        <p:txBody>
          <a:bodyPr wrap="square" rtlCol="0">
            <a:spAutoFit/>
          </a:bodyPr>
          <a:lstStyle/>
          <a:p>
            <a:r>
              <a:rPr lang="fr-BE" sz="3200" b="1" dirty="0">
                <a:solidFill>
                  <a:srgbClr val="FFC000"/>
                </a:solidFill>
              </a:rPr>
              <a:t>ZAKONODAJA EU: KAJ KDO POČNE V EU?</a:t>
            </a:r>
          </a:p>
        </p:txBody>
      </p:sp>
      <p:cxnSp>
        <p:nvCxnSpPr>
          <p:cNvPr id="28" name="Straight Arrow Connector 27"/>
          <p:cNvCxnSpPr/>
          <p:nvPr/>
        </p:nvCxnSpPr>
        <p:spPr>
          <a:xfrm>
            <a:off x="5508623" y="2110964"/>
            <a:ext cx="1691515" cy="122289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3" idx="1"/>
          </p:cNvCxnSpPr>
          <p:nvPr/>
        </p:nvCxnSpPr>
        <p:spPr>
          <a:xfrm flipH="1">
            <a:off x="1756988" y="2065409"/>
            <a:ext cx="1797612" cy="1308295"/>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65802" y="787978"/>
            <a:ext cx="2029108" cy="878903"/>
          </a:xfrm>
          <a:prstGeom prst="rect">
            <a:avLst/>
          </a:prstGeom>
        </p:spPr>
      </p:pic>
      <p:sp>
        <p:nvSpPr>
          <p:cNvPr id="27" name="TextBox 26"/>
          <p:cNvSpPr txBox="1"/>
          <p:nvPr/>
        </p:nvSpPr>
        <p:spPr>
          <a:xfrm>
            <a:off x="3748191" y="1563508"/>
            <a:ext cx="2289742" cy="307777"/>
          </a:xfrm>
          <a:prstGeom prst="rect">
            <a:avLst/>
          </a:prstGeom>
          <a:noFill/>
        </p:spPr>
        <p:txBody>
          <a:bodyPr wrap="square" rtlCol="0">
            <a:spAutoFit/>
          </a:bodyPr>
          <a:lstStyle/>
          <a:p>
            <a:r>
              <a:rPr lang="fr-BE" sz="1400" dirty="0" err="1"/>
              <a:t>Evropska</a:t>
            </a:r>
            <a:r>
              <a:rPr lang="fr-BE" sz="1400" dirty="0"/>
              <a:t> </a:t>
            </a:r>
            <a:r>
              <a:rPr lang="fr-BE" sz="1400" dirty="0" err="1"/>
              <a:t>komisija</a:t>
            </a:r>
            <a:endParaRPr lang="fr-BE" sz="1400" dirty="0"/>
          </a:p>
        </p:txBody>
      </p:sp>
      <p:sp>
        <p:nvSpPr>
          <p:cNvPr id="9" name="TextBox 8"/>
          <p:cNvSpPr txBox="1"/>
          <p:nvPr/>
        </p:nvSpPr>
        <p:spPr>
          <a:xfrm>
            <a:off x="872890" y="4419758"/>
            <a:ext cx="2192917" cy="307777"/>
          </a:xfrm>
          <a:prstGeom prst="rect">
            <a:avLst/>
          </a:prstGeom>
          <a:noFill/>
        </p:spPr>
        <p:txBody>
          <a:bodyPr wrap="square" rtlCol="0">
            <a:spAutoFit/>
          </a:bodyPr>
          <a:lstStyle/>
          <a:p>
            <a:r>
              <a:rPr lang="fr-BE" sz="1400" dirty="0" err="1"/>
              <a:t>Evropski</a:t>
            </a:r>
            <a:r>
              <a:rPr lang="fr-BE" sz="1400" dirty="0"/>
              <a:t> </a:t>
            </a:r>
            <a:r>
              <a:rPr lang="fr-BE" sz="1400" dirty="0" err="1"/>
              <a:t>parlament</a:t>
            </a:r>
            <a:endParaRPr lang="fr-BE" sz="1400" dirty="0"/>
          </a:p>
        </p:txBody>
      </p:sp>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3329" y="3437410"/>
            <a:ext cx="1053618" cy="896881"/>
          </a:xfrm>
          <a:prstGeom prst="rect">
            <a:avLst/>
          </a:prstGeom>
        </p:spPr>
      </p:pic>
      <p:sp>
        <p:nvSpPr>
          <p:cNvPr id="10" name="TextBox 9"/>
          <p:cNvSpPr txBox="1"/>
          <p:nvPr/>
        </p:nvSpPr>
        <p:spPr>
          <a:xfrm>
            <a:off x="6378434" y="4422968"/>
            <a:ext cx="2441014" cy="307777"/>
          </a:xfrm>
          <a:prstGeom prst="rect">
            <a:avLst/>
          </a:prstGeom>
          <a:noFill/>
        </p:spPr>
        <p:txBody>
          <a:bodyPr wrap="square" rtlCol="0">
            <a:spAutoFit/>
          </a:bodyPr>
          <a:lstStyle/>
          <a:p>
            <a:r>
              <a:rPr lang="fr-BE" sz="1400" dirty="0" err="1"/>
              <a:t>Svet</a:t>
            </a:r>
            <a:r>
              <a:rPr lang="fr-BE" sz="1400" dirty="0"/>
              <a:t> </a:t>
            </a:r>
            <a:r>
              <a:rPr lang="fr-BE" sz="1400" dirty="0" err="1"/>
              <a:t>Evropske</a:t>
            </a:r>
            <a:r>
              <a:rPr lang="fr-BE" sz="1400" dirty="0"/>
              <a:t> </a:t>
            </a:r>
            <a:r>
              <a:rPr lang="fr-BE" sz="1400" dirty="0" err="1"/>
              <a:t>unije</a:t>
            </a:r>
            <a:endParaRPr lang="fr-BE" sz="1400" dirty="0"/>
          </a:p>
        </p:txBody>
      </p:sp>
      <p:sp>
        <p:nvSpPr>
          <p:cNvPr id="13" name="Rectangle 12"/>
          <p:cNvSpPr/>
          <p:nvPr/>
        </p:nvSpPr>
        <p:spPr>
          <a:xfrm>
            <a:off x="3554600" y="1855490"/>
            <a:ext cx="1940309" cy="41983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err="1"/>
              <a:t>predlaga</a:t>
            </a:r>
            <a:r>
              <a:rPr lang="en-IE" sz="1400" dirty="0"/>
              <a:t> </a:t>
            </a:r>
            <a:r>
              <a:rPr lang="en-IE" sz="1400" dirty="0" err="1"/>
              <a:t>zakonodajni</a:t>
            </a:r>
            <a:r>
              <a:rPr lang="en-IE" sz="1400" dirty="0"/>
              <a:t> </a:t>
            </a:r>
            <a:r>
              <a:rPr lang="en-IE" sz="1400" dirty="0" err="1"/>
              <a:t>akt</a:t>
            </a:r>
            <a:endParaRPr lang="en-IE" sz="1400" dirty="0"/>
          </a:p>
        </p:txBody>
      </p:sp>
      <p:cxnSp>
        <p:nvCxnSpPr>
          <p:cNvPr id="40" name="Straight Arrow Connector 39"/>
          <p:cNvCxnSpPr/>
          <p:nvPr/>
        </p:nvCxnSpPr>
        <p:spPr>
          <a:xfrm>
            <a:off x="4516236" y="5159348"/>
            <a:ext cx="8517" cy="83312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3408501" y="5992469"/>
            <a:ext cx="2232505" cy="4756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a:t>NOV ZAKONODAJNI AKT EU</a:t>
            </a:r>
          </a:p>
        </p:txBody>
      </p:sp>
      <p:pic>
        <p:nvPicPr>
          <p:cNvPr id="49" name="Image 12">
            <a:extLst>
              <a:ext uri="{FF2B5EF4-FFF2-40B4-BE49-F238E27FC236}">
                <a16:creationId xmlns:a16="http://schemas.microsoft.com/office/drawing/2014/main" id="{3FCDDF3A-A576-2344-B985-FF82AC5CED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5216" y="3463531"/>
            <a:ext cx="1644283" cy="896881"/>
          </a:xfrm>
          <a:prstGeom prst="rect">
            <a:avLst/>
          </a:prstGeom>
        </p:spPr>
      </p:pic>
      <p:sp>
        <p:nvSpPr>
          <p:cNvPr id="51" name="Rectangle 50"/>
          <p:cNvSpPr/>
          <p:nvPr/>
        </p:nvSpPr>
        <p:spPr>
          <a:xfrm>
            <a:off x="3077729" y="3519205"/>
            <a:ext cx="2951513" cy="55676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err="1"/>
              <a:t>Sprejmeta</a:t>
            </a:r>
            <a:r>
              <a:rPr lang="en-IE" sz="1400" dirty="0"/>
              <a:t>, </a:t>
            </a:r>
            <a:r>
              <a:rPr lang="en-IE" sz="1400" dirty="0" err="1"/>
              <a:t>spremenita</a:t>
            </a:r>
            <a:r>
              <a:rPr lang="en-IE" sz="1400" dirty="0"/>
              <a:t> </a:t>
            </a:r>
            <a:r>
              <a:rPr lang="en-IE" sz="1400" dirty="0" err="1"/>
              <a:t>ali</a:t>
            </a:r>
            <a:r>
              <a:rPr lang="en-IE" sz="1400" dirty="0"/>
              <a:t> </a:t>
            </a:r>
            <a:r>
              <a:rPr lang="en-IE" sz="1400" dirty="0" err="1"/>
              <a:t>zavrneta</a:t>
            </a:r>
            <a:r>
              <a:rPr lang="en-IE" sz="1400" dirty="0"/>
              <a:t> </a:t>
            </a:r>
            <a:r>
              <a:rPr lang="en-IE" sz="1400" dirty="0" err="1"/>
              <a:t>predlagani</a:t>
            </a:r>
            <a:r>
              <a:rPr lang="en-IE" sz="1400" dirty="0"/>
              <a:t> </a:t>
            </a:r>
            <a:r>
              <a:rPr lang="en-IE" sz="1400" dirty="0" err="1"/>
              <a:t>zakonodajni</a:t>
            </a:r>
            <a:r>
              <a:rPr lang="en-IE" sz="1400" dirty="0"/>
              <a:t> </a:t>
            </a:r>
            <a:r>
              <a:rPr lang="en-IE" sz="1400" dirty="0" err="1"/>
              <a:t>akt</a:t>
            </a:r>
            <a:endParaRPr lang="en-IE" sz="1400" dirty="0"/>
          </a:p>
        </p:txBody>
      </p:sp>
      <p:sp>
        <p:nvSpPr>
          <p:cNvPr id="53" name="Rectangle 52"/>
          <p:cNvSpPr/>
          <p:nvPr/>
        </p:nvSpPr>
        <p:spPr>
          <a:xfrm>
            <a:off x="3575958" y="4727535"/>
            <a:ext cx="1955052" cy="299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err="1"/>
              <a:t>Če</a:t>
            </a:r>
            <a:r>
              <a:rPr lang="en-IE" sz="1400" dirty="0"/>
              <a:t> je </a:t>
            </a:r>
            <a:r>
              <a:rPr lang="en-IE" sz="1400" dirty="0" err="1"/>
              <a:t>soglasje</a:t>
            </a:r>
            <a:endParaRPr lang="en-IE" sz="1400" dirty="0"/>
          </a:p>
        </p:txBody>
      </p:sp>
      <p:sp>
        <p:nvSpPr>
          <p:cNvPr id="54" name="Left-Right Arrow 53"/>
          <p:cNvSpPr/>
          <p:nvPr/>
        </p:nvSpPr>
        <p:spPr>
          <a:xfrm>
            <a:off x="3087886" y="4289609"/>
            <a:ext cx="2622244" cy="197119"/>
          </a:xfrm>
          <a:prstGeom prst="lef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Rectangle 21">
            <a:extLst>
              <a:ext uri="{FF2B5EF4-FFF2-40B4-BE49-F238E27FC236}">
                <a16:creationId xmlns:a16="http://schemas.microsoft.com/office/drawing/2014/main" id="{9F767187-E403-0B40-A2D2-C9728056FC69}"/>
              </a:ext>
            </a:extLst>
          </p:cNvPr>
          <p:cNvSpPr/>
          <p:nvPr/>
        </p:nvSpPr>
        <p:spPr>
          <a:xfrm rot="16200000">
            <a:off x="8323424" y="6037422"/>
            <a:ext cx="1394934"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KAKO DELUJE EU?</a:t>
            </a:r>
          </a:p>
        </p:txBody>
      </p:sp>
      <p:cxnSp>
        <p:nvCxnSpPr>
          <p:cNvPr id="23" name="Connecteur droit 7">
            <a:extLst>
              <a:ext uri="{FF2B5EF4-FFF2-40B4-BE49-F238E27FC236}">
                <a16:creationId xmlns:a16="http://schemas.microsoft.com/office/drawing/2014/main" id="{20AEFC96-86A5-934A-A758-ECEF939B2C7A}"/>
              </a:ext>
            </a:extLst>
          </p:cNvPr>
          <p:cNvCxnSpPr/>
          <p:nvPr/>
        </p:nvCxnSpPr>
        <p:spPr>
          <a:xfrm>
            <a:off x="8897782" y="5441350"/>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216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7A23DA-BD4E-2F45-80E8-467DF2B3DFEA}"/>
              </a:ext>
            </a:extLst>
          </p:cNvPr>
          <p:cNvSpPr/>
          <p:nvPr/>
        </p:nvSpPr>
        <p:spPr>
          <a:xfrm>
            <a:off x="778220" y="250521"/>
            <a:ext cx="8248214" cy="584775"/>
          </a:xfrm>
          <a:prstGeom prst="rect">
            <a:avLst/>
          </a:prstGeom>
        </p:spPr>
        <p:txBody>
          <a:bodyPr wrap="square">
            <a:spAutoFit/>
          </a:bodyPr>
          <a:lstStyle/>
          <a:p>
            <a:r>
              <a:rPr lang="en-GB" sz="3200" b="1" dirty="0">
                <a:solidFill>
                  <a:srgbClr val="FFC000"/>
                </a:solidFill>
                <a:latin typeface="Calibri" panose="020F0502020204030204" pitchFamily="34" charset="0"/>
                <a:cs typeface="Calibri" panose="020F0502020204030204" pitchFamily="34" charset="0"/>
              </a:rPr>
              <a:t>SODIŠČE EVROPSKE UNIJE</a:t>
            </a:r>
            <a:endParaRPr lang="fr-FR" sz="3200" b="1" dirty="0">
              <a:solidFill>
                <a:srgbClr val="FFC000"/>
              </a:solidFill>
              <a:latin typeface="Calibri" panose="020F0502020204030204" pitchFamily="34" charset="0"/>
              <a:cs typeface="Calibri" panose="020F0502020204030204" pitchFamily="34" charset="0"/>
            </a:endParaRPr>
          </a:p>
        </p:txBody>
      </p:sp>
      <p:graphicFrame>
        <p:nvGraphicFramePr>
          <p:cNvPr id="5" name="Diagram 4"/>
          <p:cNvGraphicFramePr/>
          <p:nvPr>
            <p:extLst>
              <p:ext uri="{D42A27DB-BD31-4B8C-83A1-F6EECF244321}">
                <p14:modId xmlns:p14="http://schemas.microsoft.com/office/powerpoint/2010/main" val="58230090"/>
              </p:ext>
            </p:extLst>
          </p:nvPr>
        </p:nvGraphicFramePr>
        <p:xfrm>
          <a:off x="199325" y="1005597"/>
          <a:ext cx="4380921" cy="5523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Larme 2">
            <a:extLst>
              <a:ext uri="{FF2B5EF4-FFF2-40B4-BE49-F238E27FC236}">
                <a16:creationId xmlns:a16="http://schemas.microsoft.com/office/drawing/2014/main" id="{E458E2E9-B172-6F4E-BA57-9B57DE0FD588}"/>
              </a:ext>
            </a:extLst>
          </p:cNvPr>
          <p:cNvSpPr/>
          <p:nvPr/>
        </p:nvSpPr>
        <p:spPr>
          <a:xfrm rot="5591629">
            <a:off x="181191" y="15027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767018" y="68365"/>
            <a:ext cx="612836" cy="746894"/>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16098" y="993448"/>
            <a:ext cx="3875010" cy="2163876"/>
          </a:xfrm>
          <a:prstGeom prst="rect">
            <a:avLst/>
          </a:prstGeom>
        </p:spPr>
      </p:pic>
      <p:sp>
        <p:nvSpPr>
          <p:cNvPr id="18" name="TextBox 17"/>
          <p:cNvSpPr txBox="1"/>
          <p:nvPr/>
        </p:nvSpPr>
        <p:spPr>
          <a:xfrm>
            <a:off x="7803206" y="297265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4098" name="Picture 2" descr="The information panel of the Court of Justice of the European Union, at the entrance of the build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6098" y="4008120"/>
            <a:ext cx="3875010" cy="2417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03206" y="6241104"/>
            <a:ext cx="1188785"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Rectangle 12">
            <a:extLst>
              <a:ext uri="{FF2B5EF4-FFF2-40B4-BE49-F238E27FC236}">
                <a16:creationId xmlns:a16="http://schemas.microsoft.com/office/drawing/2014/main" id="{9F767187-E403-0B40-A2D2-C9728056FC69}"/>
              </a:ext>
            </a:extLst>
          </p:cNvPr>
          <p:cNvSpPr/>
          <p:nvPr/>
        </p:nvSpPr>
        <p:spPr>
          <a:xfrm rot="16200000">
            <a:off x="8323424" y="6037422"/>
            <a:ext cx="1394934"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KAKO DELUJE EU?</a:t>
            </a:r>
          </a:p>
        </p:txBody>
      </p:sp>
      <p:cxnSp>
        <p:nvCxnSpPr>
          <p:cNvPr id="16" name="Connecteur droit 7">
            <a:extLst>
              <a:ext uri="{FF2B5EF4-FFF2-40B4-BE49-F238E27FC236}">
                <a16:creationId xmlns:a16="http://schemas.microsoft.com/office/drawing/2014/main" id="{20AEFC96-86A5-934A-A758-ECEF939B2C7A}"/>
              </a:ext>
            </a:extLst>
          </p:cNvPr>
          <p:cNvCxnSpPr/>
          <p:nvPr/>
        </p:nvCxnSpPr>
        <p:spPr>
          <a:xfrm>
            <a:off x="8897782" y="5441350"/>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526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A4DE28F-17B5-4205-BFFB-0EBCA8C5D8B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76251A12-CCF7-4C47-8263-EFA408C3CF5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CF2A7349-FD6F-4252-85AD-61C5186BA69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38D475D4-539D-4596-9BBC-8AE7671242F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1A46EE3F-EBAE-49BA-B7F2-D3D3A3B2D42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5C025595-DB12-4375-8957-7A2E9C9E3075}"/>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E336DEEA-8F31-45DB-B883-3F3802818CA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5" name="ZoneTexte 4"/>
          <p:cNvSpPr txBox="1"/>
          <p:nvPr/>
        </p:nvSpPr>
        <p:spPr>
          <a:xfrm>
            <a:off x="615094" y="223922"/>
            <a:ext cx="6816095" cy="584775"/>
          </a:xfrm>
          <a:prstGeom prst="rect">
            <a:avLst/>
          </a:prstGeom>
          <a:noFill/>
        </p:spPr>
        <p:txBody>
          <a:bodyPr wrap="square" rtlCol="0">
            <a:spAutoFit/>
          </a:bodyPr>
          <a:lstStyle/>
          <a:p>
            <a:r>
              <a:rPr lang="en-GB" sz="3200" b="1" dirty="0">
                <a:solidFill>
                  <a:srgbClr val="FFC000"/>
                </a:solidFill>
                <a:latin typeface="Calibri" panose="020F0502020204030204" pitchFamily="34" charset="0"/>
                <a:cs typeface="Calibri" panose="020F0502020204030204" pitchFamily="34" charset="0"/>
              </a:rPr>
              <a:t>EVROPSKO RAČUNSKO SODIŠČE</a:t>
            </a:r>
            <a:endParaRPr lang="fr-BE" sz="3200" dirty="0">
              <a:solidFill>
                <a:srgbClr val="FFC000"/>
              </a:solidFill>
            </a:endParaRPr>
          </a:p>
        </p:txBody>
      </p:sp>
      <p:sp>
        <p:nvSpPr>
          <p:cNvPr id="6" name="Larme 5">
            <a:extLst>
              <a:ext uri="{FF2B5EF4-FFF2-40B4-BE49-F238E27FC236}">
                <a16:creationId xmlns:a16="http://schemas.microsoft.com/office/drawing/2014/main" id="{B1A02FCE-8309-6548-8758-7EC6D4FA6C66}"/>
              </a:ext>
            </a:extLst>
          </p:cNvPr>
          <p:cNvSpPr/>
          <p:nvPr/>
        </p:nvSpPr>
        <p:spPr>
          <a:xfrm rot="5551977">
            <a:off x="21234" y="107581"/>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Diagram 8"/>
          <p:cNvGraphicFramePr/>
          <p:nvPr>
            <p:extLst>
              <p:ext uri="{D42A27DB-BD31-4B8C-83A1-F6EECF244321}">
                <p14:modId xmlns:p14="http://schemas.microsoft.com/office/powerpoint/2010/main" val="3800359658"/>
              </p:ext>
            </p:extLst>
          </p:nvPr>
        </p:nvGraphicFramePr>
        <p:xfrm>
          <a:off x="121920" y="1447800"/>
          <a:ext cx="4448578" cy="2071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p:cNvGraphicFramePr/>
          <p:nvPr>
            <p:extLst>
              <p:ext uri="{D42A27DB-BD31-4B8C-83A1-F6EECF244321}">
                <p14:modId xmlns:p14="http://schemas.microsoft.com/office/powerpoint/2010/main" val="79487578"/>
              </p:ext>
            </p:extLst>
          </p:nvPr>
        </p:nvGraphicFramePr>
        <p:xfrm>
          <a:off x="4617922" y="1447800"/>
          <a:ext cx="4279857" cy="20718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extBox 13"/>
          <p:cNvSpPr txBox="1"/>
          <p:nvPr/>
        </p:nvSpPr>
        <p:spPr>
          <a:xfrm>
            <a:off x="4254229" y="6580715"/>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17" name="Picture 1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426810" y="175196"/>
            <a:ext cx="662080" cy="633501"/>
          </a:xfrm>
          <a:prstGeom prst="rect">
            <a:avLst/>
          </a:prstGeom>
        </p:spPr>
      </p:pic>
      <p:pic>
        <p:nvPicPr>
          <p:cNvPr id="3074" name="Picture 2" descr="The information panel of the European Court of Auditors, at the entrance of the buildi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49792" y="3943026"/>
            <a:ext cx="4279859" cy="28223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039307" y="6581001"/>
            <a:ext cx="858474" cy="276999"/>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sz="600" dirty="0"/>
          </a:p>
        </p:txBody>
      </p:sp>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5382" y="3943026"/>
            <a:ext cx="4281653" cy="2822355"/>
          </a:xfrm>
          <a:prstGeom prst="rect">
            <a:avLst/>
          </a:prstGeom>
        </p:spPr>
      </p:pic>
      <p:sp>
        <p:nvSpPr>
          <p:cNvPr id="10" name="TextBox 9"/>
          <p:cNvSpPr txBox="1"/>
          <p:nvPr/>
        </p:nvSpPr>
        <p:spPr>
          <a:xfrm>
            <a:off x="136691" y="6612374"/>
            <a:ext cx="4084320" cy="184666"/>
          </a:xfrm>
          <a:prstGeom prst="rect">
            <a:avLst/>
          </a:prstGeom>
          <a:noFill/>
        </p:spPr>
        <p:txBody>
          <a:bodyPr wrap="square" rtlCol="0">
            <a:spAutoFit/>
          </a:bodyPr>
          <a:lstStyle/>
          <a:p>
            <a:r>
              <a:rPr lang="en-IE" sz="600" dirty="0"/>
              <a:t>@TRANSPARENCY INTERNATIONAL</a:t>
            </a:r>
          </a:p>
        </p:txBody>
      </p:sp>
      <p:sp>
        <p:nvSpPr>
          <p:cNvPr id="15" name="Rectangle 14">
            <a:extLst>
              <a:ext uri="{FF2B5EF4-FFF2-40B4-BE49-F238E27FC236}">
                <a16:creationId xmlns:a16="http://schemas.microsoft.com/office/drawing/2014/main" id="{9F767187-E403-0B40-A2D2-C9728056FC69}"/>
              </a:ext>
            </a:extLst>
          </p:cNvPr>
          <p:cNvSpPr/>
          <p:nvPr/>
        </p:nvSpPr>
        <p:spPr>
          <a:xfrm rot="16200000">
            <a:off x="8323424" y="6037422"/>
            <a:ext cx="1394934"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KAKO DELUJE EU?</a:t>
            </a:r>
          </a:p>
        </p:txBody>
      </p:sp>
      <p:cxnSp>
        <p:nvCxnSpPr>
          <p:cNvPr id="16" name="Connecteur droit 7">
            <a:extLst>
              <a:ext uri="{FF2B5EF4-FFF2-40B4-BE49-F238E27FC236}">
                <a16:creationId xmlns:a16="http://schemas.microsoft.com/office/drawing/2014/main" id="{20AEFC96-86A5-934A-A758-ECEF939B2C7A}"/>
              </a:ext>
            </a:extLst>
          </p:cNvPr>
          <p:cNvCxnSpPr/>
          <p:nvPr/>
        </p:nvCxnSpPr>
        <p:spPr>
          <a:xfrm>
            <a:off x="8912772" y="5441350"/>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490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78416D14-B5FE-487D-89E3-DE5B8EBA96A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9377D582-878E-4013-AA68-6AAB0839216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graphicEl>
                                              <a:dgm id="{8CABF5D0-DF66-4BCE-A0CE-41B8F62A31A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graphicEl>
                                              <a:dgm id="{F0EC1485-D59A-4587-BBA3-A5E170B387A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Graphic spid="11"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3" name="Larme 2">
            <a:extLst>
              <a:ext uri="{FF2B5EF4-FFF2-40B4-BE49-F238E27FC236}">
                <a16:creationId xmlns:a16="http://schemas.microsoft.com/office/drawing/2014/main" id="{C9BFB1AC-7847-824E-A3EE-D34A24E1B8A3}"/>
              </a:ext>
            </a:extLst>
          </p:cNvPr>
          <p:cNvSpPr/>
          <p:nvPr/>
        </p:nvSpPr>
        <p:spPr>
          <a:xfrm rot="5400000">
            <a:off x="62904" y="110018"/>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6CC2D52E-8FF7-4744-84FB-05C84BCE3E66}"/>
              </a:ext>
            </a:extLst>
          </p:cNvPr>
          <p:cNvSpPr txBox="1"/>
          <p:nvPr/>
        </p:nvSpPr>
        <p:spPr>
          <a:xfrm>
            <a:off x="644241" y="191102"/>
            <a:ext cx="6097290" cy="584775"/>
          </a:xfrm>
          <a:prstGeom prst="rect">
            <a:avLst/>
          </a:prstGeom>
          <a:noFill/>
        </p:spPr>
        <p:txBody>
          <a:bodyPr wrap="square" rtlCol="0">
            <a:spAutoFit/>
          </a:bodyPr>
          <a:lstStyle/>
          <a:p>
            <a:r>
              <a:rPr lang="en-GB" sz="3200" b="1" dirty="0">
                <a:solidFill>
                  <a:srgbClr val="FFC000"/>
                </a:solidFill>
                <a:latin typeface="Calibri" panose="020F0502020204030204" pitchFamily="34" charset="0"/>
                <a:cs typeface="Calibri" panose="020F0502020204030204" pitchFamily="34" charset="0"/>
              </a:rPr>
              <a:t>EVROPSKA CENTRALNA BANKA</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559" y="111751"/>
            <a:ext cx="807943" cy="719949"/>
          </a:xfrm>
          <a:prstGeom prst="rect">
            <a:avLst/>
          </a:prstGeom>
        </p:spPr>
      </p:pic>
      <p:graphicFrame>
        <p:nvGraphicFramePr>
          <p:cNvPr id="36" name="Diagram 35"/>
          <p:cNvGraphicFramePr/>
          <p:nvPr>
            <p:extLst>
              <p:ext uri="{D42A27DB-BD31-4B8C-83A1-F6EECF244321}">
                <p14:modId xmlns:p14="http://schemas.microsoft.com/office/powerpoint/2010/main" val="1772734584"/>
              </p:ext>
            </p:extLst>
          </p:nvPr>
        </p:nvGraphicFramePr>
        <p:xfrm>
          <a:off x="304801" y="1206501"/>
          <a:ext cx="4111930" cy="54282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3773" y="1313631"/>
            <a:ext cx="3946966" cy="2518853"/>
          </a:xfrm>
          <a:prstGeom prst="rect">
            <a:avLst/>
          </a:prstGeom>
        </p:spPr>
      </p:pic>
      <p:sp>
        <p:nvSpPr>
          <p:cNvPr id="38" name="TextBox 37"/>
          <p:cNvSpPr txBox="1"/>
          <p:nvPr/>
        </p:nvSpPr>
        <p:spPr>
          <a:xfrm>
            <a:off x="7818115" y="3627208"/>
            <a:ext cx="1036320"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pic>
        <p:nvPicPr>
          <p:cNvPr id="5122" name="Picture 2" descr="https://ec.europa.eu/avservices/avs/files/video6/repository/prod/photo/store/14/P00849400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3771" y="4084757"/>
            <a:ext cx="3946966" cy="254995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7818115" y="6450191"/>
            <a:ext cx="1330777"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
        <p:nvSpPr>
          <p:cNvPr id="12" name="Rectangle 11">
            <a:extLst>
              <a:ext uri="{FF2B5EF4-FFF2-40B4-BE49-F238E27FC236}">
                <a16:creationId xmlns:a16="http://schemas.microsoft.com/office/drawing/2014/main" id="{9F767187-E403-0B40-A2D2-C9728056FC69}"/>
              </a:ext>
            </a:extLst>
          </p:cNvPr>
          <p:cNvSpPr/>
          <p:nvPr/>
        </p:nvSpPr>
        <p:spPr>
          <a:xfrm rot="16200000">
            <a:off x="8323424" y="6037422"/>
            <a:ext cx="1394934"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KAKO DELUJE EU?</a:t>
            </a:r>
          </a:p>
        </p:txBody>
      </p:sp>
      <p:cxnSp>
        <p:nvCxnSpPr>
          <p:cNvPr id="13" name="Connecteur droit 7">
            <a:extLst>
              <a:ext uri="{FF2B5EF4-FFF2-40B4-BE49-F238E27FC236}">
                <a16:creationId xmlns:a16="http://schemas.microsoft.com/office/drawing/2014/main" id="{20AEFC96-86A5-934A-A758-ECEF939B2C7A}"/>
              </a:ext>
            </a:extLst>
          </p:cNvPr>
          <p:cNvCxnSpPr/>
          <p:nvPr/>
        </p:nvCxnSpPr>
        <p:spPr>
          <a:xfrm>
            <a:off x="8897782" y="5441350"/>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240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graphicEl>
                                              <a:dgm id="{3FE16EC3-41E9-4EE9-B399-BA497F9628C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graphicEl>
                                              <a:dgm id="{96B08EC4-E184-402A-B8AE-06B1F3D1D56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graphicEl>
                                              <a:dgm id="{47FE0501-D40E-47EC-9E41-423B2E236FA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graphicEl>
                                              <a:dgm id="{68522F37-124D-4507-9DE5-1B75C78B642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graphicEl>
                                              <a:dgm id="{6EE063DE-7F51-4108-9284-6ADD12F54A5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graphicEl>
                                              <a:dgm id="{9CF11A85-D206-4F40-B8C3-898189EA253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graphicEl>
                                              <a:dgm id="{EB4B9D14-D3E8-449B-95FA-9A5E38DB987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6" grpId="0">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a:extLst>
            <a:ext uri="{FF2B5EF4-FFF2-40B4-BE49-F238E27FC236}">
              <a16:creationId xmlns:a16="http://schemas.microsoft.com/office/drawing/2014/main" id="{2C6D65C8-0976-FDF2-D276-E02623E6C16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EFA2720-EC7A-D6E1-4D01-D4F755B97675}"/>
              </a:ext>
            </a:extLst>
          </p:cNvPr>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a:p>
        </p:txBody>
      </p:sp>
      <p:sp>
        <p:nvSpPr>
          <p:cNvPr id="5" name="Larme 4">
            <a:extLst>
              <a:ext uri="{FF2B5EF4-FFF2-40B4-BE49-F238E27FC236}">
                <a16:creationId xmlns:a16="http://schemas.microsoft.com/office/drawing/2014/main" id="{73D38442-B7B4-338D-3065-FD02FD077252}"/>
              </a:ext>
            </a:extLst>
          </p:cNvPr>
          <p:cNvSpPr/>
          <p:nvPr/>
        </p:nvSpPr>
        <p:spPr>
          <a:xfrm rot="5400000">
            <a:off x="1300454" y="2651663"/>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6" name="ZoneTexte 5">
            <a:extLst>
              <a:ext uri="{FF2B5EF4-FFF2-40B4-BE49-F238E27FC236}">
                <a16:creationId xmlns:a16="http://schemas.microsoft.com/office/drawing/2014/main" id="{F107FC38-AE95-ECCA-2470-8A71EC0D5A7A}"/>
              </a:ext>
            </a:extLst>
          </p:cNvPr>
          <p:cNvSpPr txBox="1"/>
          <p:nvPr/>
        </p:nvSpPr>
        <p:spPr>
          <a:xfrm>
            <a:off x="2432758" y="2723167"/>
            <a:ext cx="5337847" cy="2308324"/>
          </a:xfrm>
          <a:prstGeom prst="rect">
            <a:avLst/>
          </a:prstGeom>
          <a:noFill/>
        </p:spPr>
        <p:txBody>
          <a:bodyPr wrap="square" lIns="91440" tIns="45720" rIns="91440" bIns="45720" rtlCol="0" anchor="t">
            <a:spAutoFit/>
          </a:bodyPr>
          <a:lstStyle/>
          <a:p>
            <a:r>
              <a:rPr lang="en-IE" sz="4800" b="1" dirty="0">
                <a:solidFill>
                  <a:schemeClr val="bg1"/>
                </a:solidFill>
              </a:rPr>
              <a:t>Tudi TI </a:t>
            </a:r>
            <a:r>
              <a:rPr lang="en-IE" sz="4800" b="1" dirty="0" err="1">
                <a:solidFill>
                  <a:schemeClr val="bg1"/>
                </a:solidFill>
              </a:rPr>
              <a:t>lahko</a:t>
            </a:r>
            <a:r>
              <a:rPr lang="en-IE" sz="4800" b="1" dirty="0">
                <a:solidFill>
                  <a:schemeClr val="bg1"/>
                </a:solidFill>
              </a:rPr>
              <a:t> </a:t>
            </a:r>
            <a:r>
              <a:rPr lang="en-IE" sz="4800" b="1" dirty="0" err="1">
                <a:solidFill>
                  <a:schemeClr val="bg1"/>
                </a:solidFill>
              </a:rPr>
              <a:t>sooblikuješ</a:t>
            </a:r>
            <a:r>
              <a:rPr lang="en-IE" sz="4800" b="1" dirty="0">
                <a:solidFill>
                  <a:schemeClr val="bg1"/>
                </a:solidFill>
              </a:rPr>
              <a:t> </a:t>
            </a:r>
            <a:r>
              <a:rPr lang="en-IE" sz="4800" b="1" dirty="0" err="1">
                <a:solidFill>
                  <a:schemeClr val="bg1"/>
                </a:solidFill>
              </a:rPr>
              <a:t>Evropo</a:t>
            </a:r>
            <a:r>
              <a:rPr lang="en-IE" sz="4800" b="1" dirty="0">
                <a:solidFill>
                  <a:schemeClr val="bg1"/>
                </a:solidFill>
              </a:rPr>
              <a:t>, </a:t>
            </a:r>
            <a:r>
              <a:rPr lang="en-IE" sz="4800" b="1" dirty="0" err="1">
                <a:solidFill>
                  <a:schemeClr val="bg1"/>
                </a:solidFill>
              </a:rPr>
              <a:t>kakršno</a:t>
            </a:r>
            <a:r>
              <a:rPr lang="en-IE" sz="4800" b="1" dirty="0">
                <a:solidFill>
                  <a:schemeClr val="bg1"/>
                </a:solidFill>
              </a:rPr>
              <a:t> </a:t>
            </a:r>
            <a:r>
              <a:rPr lang="en-IE" sz="4800" b="1" dirty="0" err="1">
                <a:solidFill>
                  <a:schemeClr val="bg1"/>
                </a:solidFill>
              </a:rPr>
              <a:t>si</a:t>
            </a:r>
            <a:r>
              <a:rPr lang="en-IE" sz="4800" b="1" dirty="0">
                <a:solidFill>
                  <a:schemeClr val="bg1"/>
                </a:solidFill>
              </a:rPr>
              <a:t> </a:t>
            </a:r>
            <a:r>
              <a:rPr lang="en-IE" sz="4800" b="1" dirty="0" err="1">
                <a:solidFill>
                  <a:schemeClr val="bg1"/>
                </a:solidFill>
              </a:rPr>
              <a:t>želiš</a:t>
            </a:r>
            <a:r>
              <a:rPr lang="en-IE" sz="4800" b="1" dirty="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13669004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7BC97-A11C-85DD-968F-450A22937B26}"/>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E6D7ECF-AD4B-DC6E-36E6-9EC1A2559C1E}"/>
              </a:ext>
            </a:extLst>
          </p:cNvPr>
          <p:cNvGraphicFramePr>
            <a:graphicFrameLocks noGrp="1"/>
          </p:cNvGraphicFramePr>
          <p:nvPr>
            <p:ph idx="1"/>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55CD4693-E6FD-44D5-E230-1722712425FA}"/>
              </a:ext>
            </a:extLst>
          </p:cNvPr>
          <p:cNvSpPr/>
          <p:nvPr/>
        </p:nvSpPr>
        <p:spPr>
          <a:xfrm>
            <a:off x="3360420" y="1290042"/>
            <a:ext cx="854721" cy="184666"/>
          </a:xfrm>
          <a:prstGeom prst="rect">
            <a:avLst/>
          </a:prstGeom>
        </p:spPr>
        <p:txBody>
          <a:bodyPr wrap="square">
            <a:spAutoFit/>
          </a:bodyPr>
          <a:lstStyle/>
          <a:p>
            <a:pPr lvl="0">
              <a:defRPr/>
            </a:pPr>
            <a:r>
              <a:rPr lang="fr-BE" sz="600" i="1"/>
              <a:t>© </a:t>
            </a:r>
            <a:r>
              <a:rPr lang="fr-BE" sz="600"/>
              <a:t>EUROPEAN UNION</a:t>
            </a:r>
          </a:p>
        </p:txBody>
      </p:sp>
      <p:sp>
        <p:nvSpPr>
          <p:cNvPr id="7" name="Rectangle 6">
            <a:extLst>
              <a:ext uri="{FF2B5EF4-FFF2-40B4-BE49-F238E27FC236}">
                <a16:creationId xmlns:a16="http://schemas.microsoft.com/office/drawing/2014/main" id="{134495FB-3235-3B52-AE68-382B9105EEF3}"/>
              </a:ext>
            </a:extLst>
          </p:cNvPr>
          <p:cNvSpPr/>
          <p:nvPr/>
        </p:nvSpPr>
        <p:spPr>
          <a:xfrm>
            <a:off x="6781800" y="1274802"/>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8" name="Rectangle 7">
            <a:extLst>
              <a:ext uri="{FF2B5EF4-FFF2-40B4-BE49-F238E27FC236}">
                <a16:creationId xmlns:a16="http://schemas.microsoft.com/office/drawing/2014/main" id="{9FCA7B4C-01F7-72C1-C5D3-136DBC9689EC}"/>
              </a:ext>
            </a:extLst>
          </p:cNvPr>
          <p:cNvSpPr/>
          <p:nvPr/>
        </p:nvSpPr>
        <p:spPr>
          <a:xfrm>
            <a:off x="3360420" y="3829771"/>
            <a:ext cx="854721" cy="184666"/>
          </a:xfrm>
          <a:prstGeom prst="rect">
            <a:avLst/>
          </a:prstGeom>
        </p:spPr>
        <p:txBody>
          <a:bodyPr wrap="square">
            <a:spAutoFit/>
          </a:bodyPr>
          <a:lstStyle/>
          <a:p>
            <a:pPr lvl="0">
              <a:defRPr/>
            </a:pPr>
            <a:r>
              <a:rPr lang="fr-BE" sz="600" i="1"/>
              <a:t>© </a:t>
            </a:r>
            <a:r>
              <a:rPr lang="fr-BE" sz="600"/>
              <a:t>EUROPEAN UNION</a:t>
            </a:r>
          </a:p>
        </p:txBody>
      </p:sp>
      <p:cxnSp>
        <p:nvCxnSpPr>
          <p:cNvPr id="10" name="Connecteur droit 10">
            <a:extLst>
              <a:ext uri="{FF2B5EF4-FFF2-40B4-BE49-F238E27FC236}">
                <a16:creationId xmlns:a16="http://schemas.microsoft.com/office/drawing/2014/main" id="{10FB8842-C123-B9CE-D211-12A3021F5E3A}"/>
              </a:ext>
            </a:extLst>
          </p:cNvPr>
          <p:cNvCxnSpPr/>
          <p:nvPr/>
        </p:nvCxnSpPr>
        <p:spPr>
          <a:xfrm>
            <a:off x="8897779" y="4792337"/>
            <a:ext cx="246221"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2E54047-89FE-0CD6-E005-7ED18189B8E7}"/>
              </a:ext>
            </a:extLst>
          </p:cNvPr>
          <p:cNvSpPr txBox="1"/>
          <p:nvPr/>
        </p:nvSpPr>
        <p:spPr>
          <a:xfrm>
            <a:off x="6781800" y="3829771"/>
            <a:ext cx="1052201"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a:p>
            <a:endParaRPr lang="en-IE"/>
          </a:p>
        </p:txBody>
      </p:sp>
      <p:sp>
        <p:nvSpPr>
          <p:cNvPr id="832" name="ZoneTexte 1">
            <a:extLst>
              <a:ext uri="{FF2B5EF4-FFF2-40B4-BE49-F238E27FC236}">
                <a16:creationId xmlns:a16="http://schemas.microsoft.com/office/drawing/2014/main" id="{EAB918C0-49F4-4D3A-BED6-12B81054F2F1}"/>
              </a:ext>
            </a:extLst>
          </p:cNvPr>
          <p:cNvSpPr txBox="1"/>
          <p:nvPr/>
        </p:nvSpPr>
        <p:spPr>
          <a:xfrm>
            <a:off x="967899" y="208616"/>
            <a:ext cx="7705454" cy="1077218"/>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IE" sz="3200" b="1">
                <a:solidFill>
                  <a:srgbClr val="FFC000"/>
                </a:solidFill>
                <a:cs typeface="Calibri"/>
              </a:rPr>
              <a:t>Tudi TI </a:t>
            </a:r>
            <a:r>
              <a:rPr lang="en-IE" sz="3200" b="1" err="1">
                <a:solidFill>
                  <a:srgbClr val="FFC000"/>
                </a:solidFill>
                <a:cs typeface="Calibri"/>
              </a:rPr>
              <a:t>lahko</a:t>
            </a:r>
            <a:r>
              <a:rPr lang="en-IE" sz="3200" b="1">
                <a:solidFill>
                  <a:srgbClr val="FFC000"/>
                </a:solidFill>
                <a:cs typeface="Calibri"/>
              </a:rPr>
              <a:t> sooblikuješ Evropo, </a:t>
            </a:r>
            <a:r>
              <a:rPr lang="en-IE" sz="3200" b="1" err="1">
                <a:solidFill>
                  <a:srgbClr val="FFC000"/>
                </a:solidFill>
                <a:cs typeface="Calibri"/>
              </a:rPr>
              <a:t>kakršno</a:t>
            </a:r>
            <a:r>
              <a:rPr lang="en-IE" sz="3200" b="1">
                <a:solidFill>
                  <a:srgbClr val="FFC000"/>
                </a:solidFill>
                <a:cs typeface="Calibri"/>
              </a:rPr>
              <a:t> </a:t>
            </a:r>
            <a:r>
              <a:rPr lang="en-IE" sz="3200" b="1" err="1">
                <a:solidFill>
                  <a:srgbClr val="FFC000"/>
                </a:solidFill>
                <a:cs typeface="Calibri"/>
              </a:rPr>
              <a:t>si</a:t>
            </a:r>
            <a:r>
              <a:rPr lang="en-IE" sz="3200" b="1">
                <a:solidFill>
                  <a:srgbClr val="FFC000"/>
                </a:solidFill>
                <a:cs typeface="Calibri"/>
              </a:rPr>
              <a:t> </a:t>
            </a:r>
            <a:r>
              <a:rPr lang="en-IE" sz="3200" b="1" err="1">
                <a:solidFill>
                  <a:srgbClr val="FFC000"/>
                </a:solidFill>
                <a:cs typeface="Calibri"/>
              </a:rPr>
              <a:t>želiš</a:t>
            </a:r>
            <a:r>
              <a:rPr lang="en-IE" sz="3200" b="1">
                <a:solidFill>
                  <a:srgbClr val="FFC000"/>
                </a:solidFill>
                <a:cs typeface="Calibri"/>
              </a:rPr>
              <a:t>!</a:t>
            </a:r>
            <a:endParaRPr lang="en-US"/>
          </a:p>
        </p:txBody>
      </p:sp>
      <p:sp>
        <p:nvSpPr>
          <p:cNvPr id="833" name="Larme 6">
            <a:extLst>
              <a:ext uri="{FF2B5EF4-FFF2-40B4-BE49-F238E27FC236}">
                <a16:creationId xmlns:a16="http://schemas.microsoft.com/office/drawing/2014/main" id="{C6FA5732-686E-7742-9EC1-DB83AFC7D1DC}"/>
              </a:ext>
            </a:extLst>
          </p:cNvPr>
          <p:cNvSpPr/>
          <p:nvPr/>
        </p:nvSpPr>
        <p:spPr>
          <a:xfrm rot="5400000">
            <a:off x="336989" y="198554"/>
            <a:ext cx="583321" cy="594275"/>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solidFill>
                <a:srgbClr val="FFC000"/>
              </a:solidFill>
              <a:highlight>
                <a:srgbClr val="E65657"/>
              </a:highlight>
            </a:endParaRPr>
          </a:p>
        </p:txBody>
      </p:sp>
    </p:spTree>
    <p:extLst>
      <p:ext uri="{BB962C8B-B14F-4D97-AF65-F5344CB8AC3E}">
        <p14:creationId xmlns:p14="http://schemas.microsoft.com/office/powerpoint/2010/main" val="2950166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Larme 7">
            <a:extLst>
              <a:ext uri="{FF2B5EF4-FFF2-40B4-BE49-F238E27FC236}">
                <a16:creationId xmlns:a16="http://schemas.microsoft.com/office/drawing/2014/main" id="{81AED97D-DEA3-E84C-97E1-786826077602}"/>
              </a:ext>
            </a:extLst>
          </p:cNvPr>
          <p:cNvSpPr/>
          <p:nvPr/>
        </p:nvSpPr>
        <p:spPr>
          <a:xfrm rot="5400000">
            <a:off x="1820550" y="399218"/>
            <a:ext cx="5584852" cy="5618251"/>
          </a:xfrm>
          <a:prstGeom prst="teardrop">
            <a:avLst>
              <a:gd name="adj" fmla="val 99308"/>
            </a:avLst>
          </a:prstGeom>
          <a:solidFill>
            <a:srgbClr val="2A459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3"/>
          <p:cNvSpPr txBox="1"/>
          <p:nvPr/>
        </p:nvSpPr>
        <p:spPr>
          <a:xfrm>
            <a:off x="2462564" y="939292"/>
            <a:ext cx="4300822" cy="3785652"/>
          </a:xfrm>
          <a:prstGeom prst="rect">
            <a:avLst/>
          </a:prstGeom>
          <a:noFill/>
        </p:spPr>
        <p:txBody>
          <a:bodyPr wrap="square" rtlCol="0">
            <a:spAutoFit/>
          </a:bodyPr>
          <a:lstStyle/>
          <a:p>
            <a:pPr algn="ctr"/>
            <a:r>
              <a:rPr lang="fr-FR" sz="6000" b="1" dirty="0">
                <a:solidFill>
                  <a:schemeClr val="bg1"/>
                </a:solidFill>
              </a:rPr>
              <a:t>SE POČUTIŠ KOT EVROPEJEC/EVROPEJKA? </a:t>
            </a:r>
            <a:endParaRPr lang="fr-FR" sz="6000" dirty="0">
              <a:solidFill>
                <a:schemeClr val="bg1"/>
              </a:solidFill>
            </a:endParaRPr>
          </a:p>
        </p:txBody>
      </p:sp>
      <p:sp>
        <p:nvSpPr>
          <p:cNvPr id="4" name="TextBox 3"/>
          <p:cNvSpPr txBox="1"/>
          <p:nvPr/>
        </p:nvSpPr>
        <p:spPr>
          <a:xfrm>
            <a:off x="8331376" y="6699519"/>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TextBox 1"/>
          <p:cNvSpPr txBox="1"/>
          <p:nvPr/>
        </p:nvSpPr>
        <p:spPr>
          <a:xfrm>
            <a:off x="2760362" y="4540278"/>
            <a:ext cx="3705225" cy="646331"/>
          </a:xfrm>
          <a:prstGeom prst="rect">
            <a:avLst/>
          </a:prstGeom>
          <a:noFill/>
        </p:spPr>
        <p:txBody>
          <a:bodyPr wrap="square" rtlCol="0">
            <a:spAutoFit/>
          </a:bodyPr>
          <a:lstStyle/>
          <a:p>
            <a:pPr algn="ctr"/>
            <a:r>
              <a:rPr lang="fr-BE" i="1" dirty="0">
                <a:solidFill>
                  <a:schemeClr val="bg1"/>
                </a:solidFill>
              </a:rPr>
              <a:t>ZARADI ČESA SE POČUTIŠ KOT EVROPEJEC/EVROPEJKA?</a:t>
            </a:r>
          </a:p>
        </p:txBody>
      </p:sp>
    </p:spTree>
    <p:extLst>
      <p:ext uri="{BB962C8B-B14F-4D97-AF65-F5344CB8AC3E}">
        <p14:creationId xmlns:p14="http://schemas.microsoft.com/office/powerpoint/2010/main" val="391432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Left)">
                                      <p:cBhvr>
                                        <p:cTn id="10" dur="500"/>
                                        <p:tgtEl>
                                          <p:spTgt spid="8"/>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44EEA-BFA4-16A2-D9BB-A9A0A7C68970}"/>
            </a:ext>
          </a:extLst>
        </p:cNvPr>
        <p:cNvGrpSpPr/>
        <p:nvPr/>
      </p:nvGrpSpPr>
      <p:grpSpPr>
        <a:xfrm>
          <a:off x="0" y="0"/>
          <a:ext cx="0" cy="0"/>
          <a:chOff x="0" y="0"/>
          <a:chExt cx="0" cy="0"/>
        </a:xfrm>
      </p:grpSpPr>
      <p:sp>
        <p:nvSpPr>
          <p:cNvPr id="4" name="Larme 13">
            <a:extLst>
              <a:ext uri="{FF2B5EF4-FFF2-40B4-BE49-F238E27FC236}">
                <a16:creationId xmlns:a16="http://schemas.microsoft.com/office/drawing/2014/main" id="{CE0DE348-A255-3AED-723C-D2EC5D357B88}"/>
              </a:ext>
            </a:extLst>
          </p:cNvPr>
          <p:cNvSpPr/>
          <p:nvPr/>
        </p:nvSpPr>
        <p:spPr>
          <a:xfrm rot="5400000">
            <a:off x="151926" y="192757"/>
            <a:ext cx="579604" cy="583070"/>
          </a:xfrm>
          <a:prstGeom prst="teardrop">
            <a:avLst/>
          </a:prstGeom>
          <a:solidFill>
            <a:srgbClr val="B95A1B"/>
          </a:solidFill>
          <a:ln>
            <a:solidFill>
              <a:srgbClr val="B95A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le 1">
            <a:extLst>
              <a:ext uri="{FF2B5EF4-FFF2-40B4-BE49-F238E27FC236}">
                <a16:creationId xmlns:a16="http://schemas.microsoft.com/office/drawing/2014/main" id="{EFAFA88D-EE8B-008F-2DA6-7256DAEED045}"/>
              </a:ext>
            </a:extLst>
          </p:cNvPr>
          <p:cNvSpPr txBox="1">
            <a:spLocks/>
          </p:cNvSpPr>
          <p:nvPr/>
        </p:nvSpPr>
        <p:spPr>
          <a:xfrm>
            <a:off x="733263" y="340032"/>
            <a:ext cx="4823390" cy="57960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3600" b="1" dirty="0" err="1">
                <a:solidFill>
                  <a:srgbClr val="B95A1B"/>
                </a:solidFill>
                <a:latin typeface="+mn-lt"/>
                <a:cs typeface="Calibri"/>
              </a:rPr>
              <a:t>Evropske</a:t>
            </a:r>
            <a:r>
              <a:rPr lang="fr-FR" sz="3600" b="1" dirty="0">
                <a:solidFill>
                  <a:srgbClr val="B95A1B"/>
                </a:solidFill>
                <a:latin typeface="+mn-lt"/>
                <a:cs typeface="Calibri"/>
              </a:rPr>
              <a:t> </a:t>
            </a:r>
            <a:r>
              <a:rPr lang="fr-FR" sz="3600" b="1" dirty="0" err="1">
                <a:solidFill>
                  <a:srgbClr val="B95A1B"/>
                </a:solidFill>
                <a:latin typeface="+mn-lt"/>
                <a:cs typeface="Calibri"/>
              </a:rPr>
              <a:t>volitve</a:t>
            </a:r>
            <a:r>
              <a:rPr lang="fr-FR" sz="3600" b="1" dirty="0">
                <a:solidFill>
                  <a:srgbClr val="B95A1B"/>
                </a:solidFill>
                <a:latin typeface="+mn-lt"/>
                <a:cs typeface="Calibri"/>
              </a:rPr>
              <a:t> 2024</a:t>
            </a:r>
            <a:endParaRPr lang="fr-FR" sz="3600" b="1" dirty="0">
              <a:solidFill>
                <a:srgbClr val="B95A1B"/>
              </a:solidFill>
              <a:latin typeface="+mn-lt"/>
              <a:ea typeface="Calibri"/>
              <a:cs typeface="Calibri"/>
            </a:endParaRPr>
          </a:p>
        </p:txBody>
      </p:sp>
      <p:sp>
        <p:nvSpPr>
          <p:cNvPr id="7" name="Subtitle 2">
            <a:extLst>
              <a:ext uri="{FF2B5EF4-FFF2-40B4-BE49-F238E27FC236}">
                <a16:creationId xmlns:a16="http://schemas.microsoft.com/office/drawing/2014/main" id="{FF398826-822B-5E9F-332F-DD40F04CA70C}"/>
              </a:ext>
            </a:extLst>
          </p:cNvPr>
          <p:cNvSpPr txBox="1">
            <a:spLocks/>
          </p:cNvSpPr>
          <p:nvPr/>
        </p:nvSpPr>
        <p:spPr>
          <a:xfrm>
            <a:off x="1077012" y="1099689"/>
            <a:ext cx="6476475" cy="142623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2000">
                <a:ea typeface="+mn-lt"/>
                <a:cs typeface="+mn-lt"/>
              </a:rPr>
              <a:t>Prihodnje evropske volitve bodo od 6. do 9. junija 2024.  </a:t>
            </a:r>
            <a:r>
              <a:rPr lang="en-IE" sz="2000" dirty="0">
                <a:ea typeface="+mn-lt"/>
                <a:cs typeface="+mn-lt"/>
                <a:hlinkClick r:id="rId3"/>
              </a:rPr>
              <a:t>Zabeleži si datum!</a:t>
            </a:r>
            <a:endParaRPr lang="en-IE" sz="2000" dirty="0">
              <a:ea typeface="Calibri"/>
              <a:cs typeface="Calibri"/>
            </a:endParaRPr>
          </a:p>
          <a:p>
            <a:pPr algn="l"/>
            <a:r>
              <a:rPr lang="en-IE" sz="2000" dirty="0">
                <a:solidFill>
                  <a:srgbClr val="000000"/>
                </a:solidFill>
                <a:latin typeface="Calibri"/>
                <a:ea typeface="Calibri"/>
                <a:cs typeface="Calibri"/>
              </a:rPr>
              <a:t>Starost za </a:t>
            </a:r>
            <a:r>
              <a:rPr lang="en-IE" sz="2000" dirty="0" err="1">
                <a:solidFill>
                  <a:srgbClr val="000000"/>
                </a:solidFill>
                <a:latin typeface="Calibri"/>
                <a:ea typeface="Calibri"/>
                <a:cs typeface="Calibri"/>
              </a:rPr>
              <a:t>pridobitev</a:t>
            </a:r>
            <a:r>
              <a:rPr lang="en-IE" sz="2000" dirty="0">
                <a:solidFill>
                  <a:srgbClr val="000000"/>
                </a:solidFill>
                <a:latin typeface="Calibri"/>
                <a:ea typeface="Calibri"/>
                <a:cs typeface="Calibri"/>
              </a:rPr>
              <a:t> </a:t>
            </a:r>
            <a:r>
              <a:rPr lang="en-IE" sz="2000" dirty="0" err="1">
                <a:solidFill>
                  <a:srgbClr val="000000"/>
                </a:solidFill>
                <a:latin typeface="Calibri"/>
                <a:ea typeface="Calibri"/>
                <a:cs typeface="Calibri"/>
              </a:rPr>
              <a:t>volilne</a:t>
            </a:r>
            <a:r>
              <a:rPr lang="en-IE" sz="2000" dirty="0">
                <a:solidFill>
                  <a:srgbClr val="000000"/>
                </a:solidFill>
                <a:latin typeface="Calibri"/>
                <a:ea typeface="Calibri"/>
                <a:cs typeface="Calibri"/>
              </a:rPr>
              <a:t> </a:t>
            </a:r>
            <a:r>
              <a:rPr lang="en-IE" sz="2000" dirty="0" err="1">
                <a:solidFill>
                  <a:srgbClr val="000000"/>
                </a:solidFill>
                <a:latin typeface="Calibri"/>
                <a:ea typeface="Calibri"/>
                <a:cs typeface="Calibri"/>
              </a:rPr>
              <a:t>pravice</a:t>
            </a:r>
            <a:r>
              <a:rPr lang="en-IE" sz="2000" dirty="0">
                <a:solidFill>
                  <a:srgbClr val="000000"/>
                </a:solidFill>
                <a:effectLst/>
                <a:latin typeface="Calibri"/>
                <a:ea typeface="Calibri"/>
                <a:cs typeface="Calibri"/>
              </a:rPr>
              <a:t>: </a:t>
            </a:r>
            <a:r>
              <a:rPr lang="en-IE" sz="2000" dirty="0">
                <a:solidFill>
                  <a:srgbClr val="000000"/>
                </a:solidFill>
                <a:latin typeface="Calibri"/>
                <a:ea typeface="Calibri"/>
                <a:cs typeface="Calibri"/>
              </a:rPr>
              <a:t>od 16 do 18 let </a:t>
            </a:r>
            <a:r>
              <a:rPr lang="en-IE" sz="2000" dirty="0">
                <a:solidFill>
                  <a:srgbClr val="000000"/>
                </a:solidFill>
                <a:effectLst/>
                <a:latin typeface="Calibri"/>
                <a:ea typeface="Calibri"/>
                <a:cs typeface="Calibri"/>
              </a:rPr>
              <a:t>(</a:t>
            </a:r>
            <a:r>
              <a:rPr lang="en-IE" sz="2000" dirty="0" err="1">
                <a:solidFill>
                  <a:srgbClr val="000000"/>
                </a:solidFill>
                <a:latin typeface="Calibri"/>
                <a:ea typeface="Calibri"/>
                <a:cs typeface="Calibri"/>
              </a:rPr>
              <a:t>odvisno</a:t>
            </a:r>
            <a:r>
              <a:rPr lang="en-IE" sz="2000" dirty="0">
                <a:solidFill>
                  <a:srgbClr val="000000"/>
                </a:solidFill>
                <a:latin typeface="Calibri"/>
                <a:ea typeface="Calibri"/>
                <a:cs typeface="Calibri"/>
              </a:rPr>
              <a:t> od </a:t>
            </a:r>
            <a:r>
              <a:rPr lang="en-IE" sz="2000" dirty="0" err="1">
                <a:solidFill>
                  <a:srgbClr val="000000"/>
                </a:solidFill>
                <a:latin typeface="Calibri"/>
                <a:ea typeface="Calibri"/>
                <a:cs typeface="Calibri"/>
              </a:rPr>
              <a:t>države</a:t>
            </a:r>
            <a:r>
              <a:rPr lang="en-IE" sz="2000" dirty="0">
                <a:solidFill>
                  <a:srgbClr val="000000"/>
                </a:solidFill>
                <a:latin typeface="Calibri"/>
                <a:ea typeface="Calibri"/>
                <a:cs typeface="Calibri"/>
              </a:rPr>
              <a:t>).</a:t>
            </a:r>
            <a:endParaRPr lang="en-IE" sz="2000">
              <a:solidFill>
                <a:srgbClr val="000000"/>
              </a:solidFill>
              <a:latin typeface="Calibri"/>
              <a:ea typeface="Calibri"/>
              <a:cs typeface="Calibri"/>
            </a:endParaRPr>
          </a:p>
          <a:p>
            <a:pPr algn="l"/>
            <a:endParaRPr lang="en-IE" sz="2000">
              <a:effectLst/>
              <a:latin typeface="Calibri" panose="020F0502020204030204" pitchFamily="34" charset="0"/>
              <a:ea typeface="Calibri" panose="020F0502020204030204" pitchFamily="34" charset="0"/>
              <a:cs typeface="Calibri"/>
            </a:endParaRPr>
          </a:p>
          <a:p>
            <a:pPr algn="l"/>
            <a:endParaRPr lang="en-IE" sz="1600">
              <a:solidFill>
                <a:srgbClr val="000000"/>
              </a:solidFill>
              <a:effectLst/>
              <a:latin typeface="Calibri" panose="020F0502020204030204" pitchFamily="34" charset="0"/>
              <a:ea typeface="Calibri" panose="020F0502020204030204" pitchFamily="34" charset="0"/>
            </a:endParaRPr>
          </a:p>
        </p:txBody>
      </p:sp>
      <p:sp>
        <p:nvSpPr>
          <p:cNvPr id="11" name="Rectangle 10">
            <a:extLst>
              <a:ext uri="{FF2B5EF4-FFF2-40B4-BE49-F238E27FC236}">
                <a16:creationId xmlns:a16="http://schemas.microsoft.com/office/drawing/2014/main" id="{F27A6AD7-373C-83EC-A2C7-6247B0645196}"/>
              </a:ext>
            </a:extLst>
          </p:cNvPr>
          <p:cNvSpPr/>
          <p:nvPr/>
        </p:nvSpPr>
        <p:spPr>
          <a:xfrm rot="16200000">
            <a:off x="7953291" y="5550201"/>
            <a:ext cx="2119811" cy="261610"/>
          </a:xfrm>
          <a:prstGeom prst="rect">
            <a:avLst/>
          </a:prstGeom>
        </p:spPr>
        <p:txBody>
          <a:bodyPr wrap="square" lIns="91440" tIns="45720" rIns="91440" bIns="45720" anchor="t">
            <a:spAutoFit/>
          </a:bodyPr>
          <a:lstStyle/>
          <a:p>
            <a:r>
              <a:rPr lang="fr-FR" sz="1100" b="1" dirty="0">
                <a:solidFill>
                  <a:schemeClr val="accent2">
                    <a:lumMod val="75000"/>
                  </a:schemeClr>
                </a:solidFill>
                <a:latin typeface="Arial"/>
                <a:ea typeface="Arial" charset="0"/>
                <a:cs typeface="Arial"/>
              </a:rPr>
              <a:t>EVROPSKE VOLITVE 2024</a:t>
            </a:r>
            <a:endParaRPr lang="fr-FR" sz="1100" b="1" dirty="0">
              <a:solidFill>
                <a:schemeClr val="accent2">
                  <a:lumMod val="75000"/>
                </a:schemeClr>
              </a:solidFill>
              <a:latin typeface="Arial"/>
              <a:ea typeface="Arial" charset="0"/>
              <a:cs typeface="Arial" charset="0"/>
            </a:endParaRPr>
          </a:p>
        </p:txBody>
      </p:sp>
      <p:cxnSp>
        <p:nvCxnSpPr>
          <p:cNvPr id="12" name="Connecteur droit 7">
            <a:extLst>
              <a:ext uri="{FF2B5EF4-FFF2-40B4-BE49-F238E27FC236}">
                <a16:creationId xmlns:a16="http://schemas.microsoft.com/office/drawing/2014/main" id="{FCE9E241-01BD-5CBB-D364-9DA84DA8F9B9}"/>
              </a:ext>
            </a:extLst>
          </p:cNvPr>
          <p:cNvCxnSpPr>
            <a:cxnSpLocks/>
          </p:cNvCxnSpPr>
          <p:nvPr/>
        </p:nvCxnSpPr>
        <p:spPr>
          <a:xfrm>
            <a:off x="8882390" y="4555689"/>
            <a:ext cx="246220" cy="0"/>
          </a:xfrm>
          <a:prstGeom prst="line">
            <a:avLst/>
          </a:prstGeom>
          <a:ln w="12700">
            <a:solidFill>
              <a:srgbClr val="B95A1B"/>
            </a:solidFill>
          </a:ln>
        </p:spPr>
        <p:style>
          <a:lnRef idx="1">
            <a:schemeClr val="accent1"/>
          </a:lnRef>
          <a:fillRef idx="0">
            <a:schemeClr val="accent1"/>
          </a:fillRef>
          <a:effectRef idx="0">
            <a:schemeClr val="accent1"/>
          </a:effectRef>
          <a:fontRef idx="minor">
            <a:schemeClr val="tx1"/>
          </a:fontRef>
        </p:style>
      </p:cxnSp>
      <p:pic>
        <p:nvPicPr>
          <p:cNvPr id="3" name="Picture 2" descr="A person with dreadlocks wearing a yellow jacket and red glasses&#10;&#10;Description automatically generated">
            <a:extLst>
              <a:ext uri="{FF2B5EF4-FFF2-40B4-BE49-F238E27FC236}">
                <a16:creationId xmlns:a16="http://schemas.microsoft.com/office/drawing/2014/main" id="{DC7F5324-BCBA-01C6-A3A8-F42B89F3DE29}"/>
              </a:ext>
            </a:extLst>
          </p:cNvPr>
          <p:cNvPicPr>
            <a:picLocks noChangeAspect="1"/>
          </p:cNvPicPr>
          <p:nvPr/>
        </p:nvPicPr>
        <p:blipFill>
          <a:blip r:embed="rId4"/>
          <a:stretch>
            <a:fillRect/>
          </a:stretch>
        </p:blipFill>
        <p:spPr>
          <a:xfrm>
            <a:off x="1304745" y="2519951"/>
            <a:ext cx="6135538" cy="3661994"/>
          </a:xfrm>
          <a:prstGeom prst="rect">
            <a:avLst/>
          </a:prstGeom>
        </p:spPr>
      </p:pic>
    </p:spTree>
    <p:extLst>
      <p:ext uri="{BB962C8B-B14F-4D97-AF65-F5344CB8AC3E}">
        <p14:creationId xmlns:p14="http://schemas.microsoft.com/office/powerpoint/2010/main" val="30665182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arme 13">
            <a:extLst>
              <a:ext uri="{FF2B5EF4-FFF2-40B4-BE49-F238E27FC236}">
                <a16:creationId xmlns:a16="http://schemas.microsoft.com/office/drawing/2014/main" id="{E082B699-1FD6-49BA-A795-6B8BF8E0ABEC}"/>
              </a:ext>
            </a:extLst>
          </p:cNvPr>
          <p:cNvSpPr/>
          <p:nvPr/>
        </p:nvSpPr>
        <p:spPr>
          <a:xfrm rot="5400000">
            <a:off x="107322" y="33777"/>
            <a:ext cx="579604" cy="583070"/>
          </a:xfrm>
          <a:prstGeom prst="teardrop">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C000"/>
              </a:solidFill>
            </a:endParaRPr>
          </a:p>
        </p:txBody>
      </p:sp>
      <p:sp>
        <p:nvSpPr>
          <p:cNvPr id="6" name="Title 1">
            <a:extLst>
              <a:ext uri="{FF2B5EF4-FFF2-40B4-BE49-F238E27FC236}">
                <a16:creationId xmlns:a16="http://schemas.microsoft.com/office/drawing/2014/main" id="{7FFA3742-357F-156D-493E-2A0802B1F178}"/>
              </a:ext>
            </a:extLst>
          </p:cNvPr>
          <p:cNvSpPr txBox="1">
            <a:spLocks/>
          </p:cNvSpPr>
          <p:nvPr/>
        </p:nvSpPr>
        <p:spPr>
          <a:xfrm>
            <a:off x="777868" y="202784"/>
            <a:ext cx="4823390" cy="579604"/>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IE" sz="3600" b="1" dirty="0" err="1">
                <a:solidFill>
                  <a:schemeClr val="accent2">
                    <a:lumMod val="75000"/>
                  </a:schemeClr>
                </a:solidFill>
                <a:latin typeface="+mn-lt"/>
                <a:cs typeface="Calibri"/>
              </a:rPr>
              <a:t>Zakaj</a:t>
            </a:r>
            <a:r>
              <a:rPr lang="en-IE" sz="3600" b="1" dirty="0">
                <a:solidFill>
                  <a:schemeClr val="accent2">
                    <a:lumMod val="75000"/>
                  </a:schemeClr>
                </a:solidFill>
                <a:latin typeface="+mn-lt"/>
                <a:cs typeface="Calibri"/>
              </a:rPr>
              <a:t> se </a:t>
            </a:r>
            <a:r>
              <a:rPr lang="en-IE" sz="3600" b="1" dirty="0" err="1">
                <a:solidFill>
                  <a:schemeClr val="accent2">
                    <a:lumMod val="75000"/>
                  </a:schemeClr>
                </a:solidFill>
                <a:latin typeface="+mn-lt"/>
                <a:cs typeface="Calibri"/>
              </a:rPr>
              <a:t>udeležiti</a:t>
            </a:r>
            <a:r>
              <a:rPr lang="en-IE" sz="3600" b="1" dirty="0">
                <a:solidFill>
                  <a:schemeClr val="accent2">
                    <a:lumMod val="75000"/>
                  </a:schemeClr>
                </a:solidFill>
                <a:latin typeface="+mn-lt"/>
                <a:cs typeface="Calibri"/>
              </a:rPr>
              <a:t> </a:t>
            </a:r>
            <a:r>
              <a:rPr lang="en-IE" sz="3600" b="1" dirty="0" err="1">
                <a:solidFill>
                  <a:schemeClr val="accent2">
                    <a:lumMod val="75000"/>
                  </a:schemeClr>
                </a:solidFill>
                <a:latin typeface="+mn-lt"/>
                <a:cs typeface="Calibri"/>
              </a:rPr>
              <a:t>volitev</a:t>
            </a:r>
            <a:r>
              <a:rPr lang="en-IE" sz="3600" b="1" dirty="0">
                <a:solidFill>
                  <a:schemeClr val="accent2">
                    <a:lumMod val="75000"/>
                  </a:schemeClr>
                </a:solidFill>
                <a:latin typeface="+mn-lt"/>
                <a:cs typeface="Calibri"/>
              </a:rPr>
              <a:t>? </a:t>
            </a:r>
            <a:endParaRPr lang="en-US" dirty="0">
              <a:solidFill>
                <a:schemeClr val="accent2">
                  <a:lumMod val="75000"/>
                </a:schemeClr>
              </a:solidFill>
            </a:endParaRPr>
          </a:p>
        </p:txBody>
      </p:sp>
      <p:sp>
        <p:nvSpPr>
          <p:cNvPr id="7" name="Subtitle 2">
            <a:extLst>
              <a:ext uri="{FF2B5EF4-FFF2-40B4-BE49-F238E27FC236}">
                <a16:creationId xmlns:a16="http://schemas.microsoft.com/office/drawing/2014/main" id="{96BD58F8-0EF5-D2A4-37DD-C40D93D4B226}"/>
              </a:ext>
            </a:extLst>
          </p:cNvPr>
          <p:cNvSpPr txBox="1">
            <a:spLocks/>
          </p:cNvSpPr>
          <p:nvPr/>
        </p:nvSpPr>
        <p:spPr>
          <a:xfrm>
            <a:off x="878229" y="1148879"/>
            <a:ext cx="7351372" cy="91409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70000"/>
              </a:lnSpc>
            </a:pPr>
            <a:r>
              <a:rPr lang="en-IE" sz="2000" err="1">
                <a:latin typeface="Calibri"/>
                <a:ea typeface="Calibri"/>
                <a:cs typeface="Calibri"/>
              </a:rPr>
              <a:t>Evropski</a:t>
            </a:r>
            <a:r>
              <a:rPr lang="en-IE" sz="2000">
                <a:latin typeface="Calibri"/>
                <a:ea typeface="Calibri"/>
                <a:cs typeface="Calibri"/>
              </a:rPr>
              <a:t> </a:t>
            </a:r>
            <a:r>
              <a:rPr lang="en-IE" sz="2000" err="1">
                <a:latin typeface="Calibri"/>
                <a:ea typeface="Calibri"/>
                <a:cs typeface="Calibri"/>
              </a:rPr>
              <a:t>državljani</a:t>
            </a:r>
            <a:r>
              <a:rPr lang="en-IE" sz="2000">
                <a:latin typeface="Calibri"/>
                <a:ea typeface="Calibri"/>
                <a:cs typeface="Calibri"/>
              </a:rPr>
              <a:t> </a:t>
            </a:r>
            <a:r>
              <a:rPr lang="en-IE" sz="2000" err="1">
                <a:latin typeface="Calibri"/>
                <a:ea typeface="Calibri"/>
                <a:cs typeface="Calibri"/>
              </a:rPr>
              <a:t>neposredno</a:t>
            </a:r>
            <a:r>
              <a:rPr lang="en-IE" sz="2000">
                <a:latin typeface="Calibri"/>
                <a:ea typeface="Calibri"/>
                <a:cs typeface="Calibri"/>
              </a:rPr>
              <a:t> izvolijo evropske poslance</a:t>
            </a:r>
            <a:r>
              <a:rPr lang="en-IE" sz="2000">
                <a:solidFill>
                  <a:srgbClr val="000000"/>
                </a:solidFill>
                <a:latin typeface="Calibri"/>
                <a:ea typeface="Calibri"/>
                <a:cs typeface="Calibri"/>
              </a:rPr>
              <a:t>.</a:t>
            </a:r>
          </a:p>
          <a:p>
            <a:pPr algn="l">
              <a:lnSpc>
                <a:spcPct val="70000"/>
              </a:lnSpc>
            </a:pPr>
            <a:r>
              <a:rPr lang="en-IE" sz="2000" dirty="0" err="1">
                <a:solidFill>
                  <a:srgbClr val="000000"/>
                </a:solidFill>
                <a:latin typeface="Calibri"/>
                <a:ea typeface="Calibri"/>
                <a:cs typeface="Calibri"/>
              </a:rPr>
              <a:t>Glasuj</a:t>
            </a:r>
            <a:r>
              <a:rPr lang="en-IE" sz="2000" dirty="0">
                <a:solidFill>
                  <a:srgbClr val="000000"/>
                </a:solidFill>
                <a:latin typeface="Calibri"/>
                <a:ea typeface="Calibri"/>
                <a:cs typeface="Calibri"/>
              </a:rPr>
              <a:t> in </a:t>
            </a:r>
            <a:r>
              <a:rPr lang="en-IE" sz="2000" dirty="0" err="1">
                <a:solidFill>
                  <a:srgbClr val="000000"/>
                </a:solidFill>
                <a:latin typeface="Calibri"/>
                <a:ea typeface="Calibri"/>
                <a:cs typeface="Calibri"/>
              </a:rPr>
              <a:t>poskrbi</a:t>
            </a:r>
            <a:r>
              <a:rPr lang="en-IE" sz="2000" dirty="0">
                <a:solidFill>
                  <a:srgbClr val="000000"/>
                </a:solidFill>
                <a:latin typeface="Calibri"/>
                <a:ea typeface="Calibri"/>
                <a:cs typeface="Calibri"/>
              </a:rPr>
              <a:t>, da </a:t>
            </a:r>
            <a:r>
              <a:rPr lang="en-IE" sz="2000" dirty="0" err="1">
                <a:solidFill>
                  <a:srgbClr val="000000"/>
                </a:solidFill>
                <a:latin typeface="Calibri"/>
                <a:ea typeface="Calibri"/>
                <a:cs typeface="Calibri"/>
              </a:rPr>
              <a:t>bodo</a:t>
            </a:r>
            <a:r>
              <a:rPr lang="en-IE" sz="2000" dirty="0">
                <a:solidFill>
                  <a:srgbClr val="000000"/>
                </a:solidFill>
                <a:latin typeface="Calibri"/>
                <a:ea typeface="Calibri"/>
                <a:cs typeface="Calibri"/>
              </a:rPr>
              <a:t> </a:t>
            </a:r>
            <a:r>
              <a:rPr lang="en-IE" sz="2000" dirty="0" err="1">
                <a:solidFill>
                  <a:srgbClr val="000000"/>
                </a:solidFill>
                <a:latin typeface="Calibri"/>
                <a:ea typeface="Calibri"/>
                <a:cs typeface="Calibri"/>
              </a:rPr>
              <a:t>tvoja</a:t>
            </a:r>
            <a:r>
              <a:rPr lang="en-IE" sz="2000" dirty="0">
                <a:solidFill>
                  <a:srgbClr val="000000"/>
                </a:solidFill>
                <a:latin typeface="Calibri"/>
                <a:ea typeface="Calibri"/>
                <a:cs typeface="Calibri"/>
              </a:rPr>
              <a:t> </a:t>
            </a:r>
            <a:r>
              <a:rPr lang="en-IE" sz="2000" dirty="0" err="1">
                <a:solidFill>
                  <a:srgbClr val="000000"/>
                </a:solidFill>
                <a:latin typeface="Calibri"/>
                <a:ea typeface="Calibri"/>
                <a:cs typeface="Calibri"/>
              </a:rPr>
              <a:t>stališča</a:t>
            </a:r>
            <a:r>
              <a:rPr lang="en-IE" sz="2000" dirty="0">
                <a:solidFill>
                  <a:srgbClr val="000000"/>
                </a:solidFill>
                <a:latin typeface="Calibri"/>
                <a:ea typeface="Calibri"/>
                <a:cs typeface="Calibri"/>
              </a:rPr>
              <a:t> </a:t>
            </a:r>
            <a:r>
              <a:rPr lang="en-IE" sz="2000" dirty="0" err="1">
                <a:solidFill>
                  <a:srgbClr val="000000"/>
                </a:solidFill>
                <a:latin typeface="Calibri"/>
                <a:ea typeface="Calibri"/>
                <a:cs typeface="Calibri"/>
              </a:rPr>
              <a:t>zastopana</a:t>
            </a:r>
            <a:r>
              <a:rPr lang="en-IE" sz="2000" dirty="0">
                <a:solidFill>
                  <a:srgbClr val="000000"/>
                </a:solidFill>
                <a:latin typeface="Calibri"/>
                <a:ea typeface="Calibri"/>
                <a:cs typeface="Calibri"/>
              </a:rPr>
              <a:t>.</a:t>
            </a:r>
          </a:p>
          <a:p>
            <a:pPr algn="l"/>
            <a:endParaRPr lang="en-IE" sz="2000" dirty="0">
              <a:solidFill>
                <a:srgbClr val="000000"/>
              </a:solidFill>
              <a:effectLst/>
              <a:latin typeface="Calibri" panose="020F0502020204030204" pitchFamily="34" charset="0"/>
              <a:ea typeface="Calibri" panose="020F0502020204030204" pitchFamily="34" charset="0"/>
              <a:cs typeface="Calibri"/>
            </a:endParaRPr>
          </a:p>
        </p:txBody>
      </p:sp>
      <p:sp>
        <p:nvSpPr>
          <p:cNvPr id="11" name="Rectangle 10">
            <a:extLst>
              <a:ext uri="{FF2B5EF4-FFF2-40B4-BE49-F238E27FC236}">
                <a16:creationId xmlns:a16="http://schemas.microsoft.com/office/drawing/2014/main" id="{52FBE4F7-334A-85C8-A5EC-D9528FFFA34B}"/>
              </a:ext>
            </a:extLst>
          </p:cNvPr>
          <p:cNvSpPr/>
          <p:nvPr/>
        </p:nvSpPr>
        <p:spPr>
          <a:xfrm rot="16200000">
            <a:off x="7960986" y="5548584"/>
            <a:ext cx="2119811" cy="261610"/>
          </a:xfrm>
          <a:prstGeom prst="rect">
            <a:avLst/>
          </a:prstGeom>
        </p:spPr>
        <p:txBody>
          <a:bodyPr wrap="square" lIns="91440" tIns="45720" rIns="91440" bIns="45720" anchor="t">
            <a:spAutoFit/>
          </a:bodyPr>
          <a:lstStyle/>
          <a:p>
            <a:r>
              <a:rPr lang="fr-FR" sz="1100" b="1" dirty="0">
                <a:solidFill>
                  <a:schemeClr val="accent2">
                    <a:lumMod val="75000"/>
                  </a:schemeClr>
                </a:solidFill>
                <a:latin typeface="Arial"/>
                <a:ea typeface="Arial" charset="0"/>
                <a:cs typeface="Arial"/>
              </a:rPr>
              <a:t>EVROPSKE VOLITVE 2024</a:t>
            </a:r>
            <a:endParaRPr lang="fr-FR" sz="1100" dirty="0">
              <a:solidFill>
                <a:schemeClr val="accent2">
                  <a:lumMod val="75000"/>
                </a:schemeClr>
              </a:solidFill>
              <a:latin typeface="Arial"/>
              <a:ea typeface="Arial" charset="0"/>
              <a:cs typeface="Arial"/>
            </a:endParaRPr>
          </a:p>
        </p:txBody>
      </p:sp>
      <p:cxnSp>
        <p:nvCxnSpPr>
          <p:cNvPr id="12" name="Connecteur droit 7">
            <a:extLst>
              <a:ext uri="{FF2B5EF4-FFF2-40B4-BE49-F238E27FC236}">
                <a16:creationId xmlns:a16="http://schemas.microsoft.com/office/drawing/2014/main" id="{BE702D29-1098-E101-3D36-2076897B9C4E}"/>
              </a:ext>
            </a:extLst>
          </p:cNvPr>
          <p:cNvCxnSpPr>
            <a:cxnSpLocks/>
          </p:cNvCxnSpPr>
          <p:nvPr/>
        </p:nvCxnSpPr>
        <p:spPr>
          <a:xfrm>
            <a:off x="8897781" y="4715177"/>
            <a:ext cx="246220"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2">
            <a:extLst>
              <a:ext uri="{FF2B5EF4-FFF2-40B4-BE49-F238E27FC236}">
                <a16:creationId xmlns:a16="http://schemas.microsoft.com/office/drawing/2014/main" id="{6978E618-4F46-99C4-AADF-B55E71669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742" y="2062976"/>
            <a:ext cx="4309641" cy="2875339"/>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24BBEA0-1A98-4BAF-0ABB-65DF9E0AD3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2118" y="3876580"/>
            <a:ext cx="3694228" cy="246474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2172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ADD37-5420-E930-D777-F974CCF78C19}"/>
            </a:ext>
          </a:extLst>
        </p:cNvPr>
        <p:cNvGrpSpPr/>
        <p:nvPr/>
      </p:nvGrpSpPr>
      <p:grpSpPr>
        <a:xfrm>
          <a:off x="0" y="0"/>
          <a:ext cx="0" cy="0"/>
          <a:chOff x="0" y="0"/>
          <a:chExt cx="0" cy="0"/>
        </a:xfrm>
      </p:grpSpPr>
      <p:sp>
        <p:nvSpPr>
          <p:cNvPr id="4" name="Larme 13">
            <a:extLst>
              <a:ext uri="{FF2B5EF4-FFF2-40B4-BE49-F238E27FC236}">
                <a16:creationId xmlns:a16="http://schemas.microsoft.com/office/drawing/2014/main" id="{8D39E912-8048-0CC7-E5B0-54D01E57BFEB}"/>
              </a:ext>
            </a:extLst>
          </p:cNvPr>
          <p:cNvSpPr/>
          <p:nvPr/>
        </p:nvSpPr>
        <p:spPr>
          <a:xfrm rot="5400000">
            <a:off x="107322" y="33777"/>
            <a:ext cx="579604" cy="583070"/>
          </a:xfrm>
          <a:prstGeom prst="teardrop">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C000"/>
              </a:solidFill>
            </a:endParaRPr>
          </a:p>
        </p:txBody>
      </p:sp>
      <p:sp>
        <p:nvSpPr>
          <p:cNvPr id="6" name="Title 1">
            <a:extLst>
              <a:ext uri="{FF2B5EF4-FFF2-40B4-BE49-F238E27FC236}">
                <a16:creationId xmlns:a16="http://schemas.microsoft.com/office/drawing/2014/main" id="{7CC4876F-11DF-7397-401F-6E6736128CA5}"/>
              </a:ext>
            </a:extLst>
          </p:cNvPr>
          <p:cNvSpPr txBox="1">
            <a:spLocks/>
          </p:cNvSpPr>
          <p:nvPr/>
        </p:nvSpPr>
        <p:spPr>
          <a:xfrm>
            <a:off x="777868" y="202784"/>
            <a:ext cx="4823390" cy="57960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IE" sz="3600" b="1" err="1">
                <a:solidFill>
                  <a:schemeClr val="accent2">
                    <a:lumMod val="75000"/>
                  </a:schemeClr>
                </a:solidFill>
                <a:latin typeface="+mn-lt"/>
                <a:cs typeface="Calibri"/>
              </a:rPr>
              <a:t>Zakaj</a:t>
            </a:r>
            <a:r>
              <a:rPr lang="en-IE" sz="3600" b="1">
                <a:solidFill>
                  <a:schemeClr val="accent2">
                    <a:lumMod val="75000"/>
                  </a:schemeClr>
                </a:solidFill>
                <a:latin typeface="+mn-lt"/>
                <a:cs typeface="Calibri"/>
              </a:rPr>
              <a:t> </a:t>
            </a:r>
            <a:r>
              <a:rPr lang="en-IE" sz="3600" b="1" err="1">
                <a:solidFill>
                  <a:schemeClr val="accent2">
                    <a:lumMod val="75000"/>
                  </a:schemeClr>
                </a:solidFill>
                <a:latin typeface="+mn-lt"/>
                <a:cs typeface="Calibri"/>
              </a:rPr>
              <a:t>voliti</a:t>
            </a:r>
            <a:r>
              <a:rPr lang="en-IE" sz="3600" b="1">
                <a:solidFill>
                  <a:schemeClr val="accent2">
                    <a:lumMod val="75000"/>
                  </a:schemeClr>
                </a:solidFill>
                <a:latin typeface="+mn-lt"/>
                <a:cs typeface="Calibri"/>
              </a:rPr>
              <a:t>?</a:t>
            </a:r>
            <a:endParaRPr lang="en-US">
              <a:solidFill>
                <a:schemeClr val="accent2">
                  <a:lumMod val="75000"/>
                </a:schemeClr>
              </a:solidFill>
              <a:cs typeface="Calibri"/>
            </a:endParaRPr>
          </a:p>
        </p:txBody>
      </p:sp>
      <p:sp>
        <p:nvSpPr>
          <p:cNvPr id="7" name="Subtitle 2">
            <a:extLst>
              <a:ext uri="{FF2B5EF4-FFF2-40B4-BE49-F238E27FC236}">
                <a16:creationId xmlns:a16="http://schemas.microsoft.com/office/drawing/2014/main" id="{0CFC0AB1-63F1-6379-6848-D11E81FBCD76}"/>
              </a:ext>
            </a:extLst>
          </p:cNvPr>
          <p:cNvSpPr txBox="1">
            <a:spLocks/>
          </p:cNvSpPr>
          <p:nvPr/>
        </p:nvSpPr>
        <p:spPr>
          <a:xfrm>
            <a:off x="878229" y="1148879"/>
            <a:ext cx="7472850" cy="91409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2000">
                <a:solidFill>
                  <a:srgbClr val="000000"/>
                </a:solidFill>
                <a:ea typeface="+mn-lt"/>
                <a:cs typeface="+mn-lt"/>
              </a:rPr>
              <a:t>Z udeležbo na volitvah lahko sodeluješ pri odločanju o tem, kdo bo sprejemal odločitve o pomembnih vprašanjih, ki zadevajo tudi tebe – od podnebnih sprememb do zaposlovanja ter zaščite tvojih pravic in svoboščin.</a:t>
            </a:r>
          </a:p>
        </p:txBody>
      </p:sp>
      <p:sp>
        <p:nvSpPr>
          <p:cNvPr id="11" name="Rectangle 10">
            <a:extLst>
              <a:ext uri="{FF2B5EF4-FFF2-40B4-BE49-F238E27FC236}">
                <a16:creationId xmlns:a16="http://schemas.microsoft.com/office/drawing/2014/main" id="{CDD98576-415D-4528-1CE5-8082B01E5376}"/>
              </a:ext>
            </a:extLst>
          </p:cNvPr>
          <p:cNvSpPr/>
          <p:nvPr/>
        </p:nvSpPr>
        <p:spPr>
          <a:xfrm rot="16200000">
            <a:off x="7960986" y="5548584"/>
            <a:ext cx="2119811" cy="261610"/>
          </a:xfrm>
          <a:prstGeom prst="rect">
            <a:avLst/>
          </a:prstGeom>
        </p:spPr>
        <p:txBody>
          <a:bodyPr wrap="square" lIns="91440" tIns="45720" rIns="91440" bIns="45720" anchor="t">
            <a:spAutoFit/>
          </a:bodyPr>
          <a:lstStyle/>
          <a:p>
            <a:r>
              <a:rPr lang="fr-FR" sz="1100" b="1" dirty="0">
                <a:solidFill>
                  <a:schemeClr val="accent2">
                    <a:lumMod val="75000"/>
                  </a:schemeClr>
                </a:solidFill>
                <a:latin typeface="Arial"/>
                <a:ea typeface="Arial" charset="0"/>
                <a:cs typeface="Arial"/>
              </a:rPr>
              <a:t>EVROPSKE VOLITVE 2024</a:t>
            </a:r>
            <a:endParaRPr lang="fr-FR" sz="1100" dirty="0">
              <a:solidFill>
                <a:srgbClr val="000000"/>
              </a:solidFill>
              <a:latin typeface="Arial"/>
              <a:ea typeface="Arial" charset="0"/>
              <a:cs typeface="Arial"/>
            </a:endParaRPr>
          </a:p>
        </p:txBody>
      </p:sp>
      <p:cxnSp>
        <p:nvCxnSpPr>
          <p:cNvPr id="12" name="Connecteur droit 7">
            <a:extLst>
              <a:ext uri="{FF2B5EF4-FFF2-40B4-BE49-F238E27FC236}">
                <a16:creationId xmlns:a16="http://schemas.microsoft.com/office/drawing/2014/main" id="{50F095AC-774A-2DF1-1EB8-98915814ED1F}"/>
              </a:ext>
            </a:extLst>
          </p:cNvPr>
          <p:cNvCxnSpPr>
            <a:cxnSpLocks/>
          </p:cNvCxnSpPr>
          <p:nvPr/>
        </p:nvCxnSpPr>
        <p:spPr>
          <a:xfrm>
            <a:off x="8897781" y="4715177"/>
            <a:ext cx="246220"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person in a white shirt&#10;&#10;Description automatically generated">
            <a:extLst>
              <a:ext uri="{FF2B5EF4-FFF2-40B4-BE49-F238E27FC236}">
                <a16:creationId xmlns:a16="http://schemas.microsoft.com/office/drawing/2014/main" id="{07F8F225-30D1-4D75-DCCA-51816CB9355B}"/>
              </a:ext>
            </a:extLst>
          </p:cNvPr>
          <p:cNvPicPr>
            <a:picLocks noChangeAspect="1"/>
          </p:cNvPicPr>
          <p:nvPr/>
        </p:nvPicPr>
        <p:blipFill rotWithShape="1">
          <a:blip r:embed="rId3"/>
          <a:srcRect l="272" t="870" r="5995" b="122"/>
          <a:stretch/>
        </p:blipFill>
        <p:spPr>
          <a:xfrm>
            <a:off x="6127693" y="2424329"/>
            <a:ext cx="2285756" cy="2998410"/>
          </a:xfrm>
          <a:prstGeom prst="rect">
            <a:avLst/>
          </a:prstGeom>
          <a:ln w="12700">
            <a:solidFill>
              <a:schemeClr val="tx1"/>
            </a:solidFill>
          </a:ln>
        </p:spPr>
      </p:pic>
      <p:pic>
        <p:nvPicPr>
          <p:cNvPr id="8" name="Picture 7" descr="A person in a wheelchair&#10;&#10;Description automatically generated">
            <a:extLst>
              <a:ext uri="{FF2B5EF4-FFF2-40B4-BE49-F238E27FC236}">
                <a16:creationId xmlns:a16="http://schemas.microsoft.com/office/drawing/2014/main" id="{F490F539-D58E-1805-D839-6A67E963EB94}"/>
              </a:ext>
            </a:extLst>
          </p:cNvPr>
          <p:cNvPicPr>
            <a:picLocks noChangeAspect="1"/>
          </p:cNvPicPr>
          <p:nvPr/>
        </p:nvPicPr>
        <p:blipFill>
          <a:blip r:embed="rId4"/>
          <a:stretch>
            <a:fillRect/>
          </a:stretch>
        </p:blipFill>
        <p:spPr>
          <a:xfrm>
            <a:off x="596744" y="2427588"/>
            <a:ext cx="2495509" cy="2993753"/>
          </a:xfrm>
          <a:prstGeom prst="rect">
            <a:avLst/>
          </a:prstGeom>
          <a:ln w="12700">
            <a:solidFill>
              <a:schemeClr val="tx1"/>
            </a:solidFill>
          </a:ln>
        </p:spPr>
      </p:pic>
      <p:pic>
        <p:nvPicPr>
          <p:cNvPr id="9" name="Picture 8" descr="A person with her arms crossed&#10;&#10;Description automatically generated">
            <a:extLst>
              <a:ext uri="{FF2B5EF4-FFF2-40B4-BE49-F238E27FC236}">
                <a16:creationId xmlns:a16="http://schemas.microsoft.com/office/drawing/2014/main" id="{6236F959-910F-C9F8-3A63-DCA654F35C14}"/>
              </a:ext>
            </a:extLst>
          </p:cNvPr>
          <p:cNvPicPr>
            <a:picLocks noChangeAspect="1"/>
          </p:cNvPicPr>
          <p:nvPr/>
        </p:nvPicPr>
        <p:blipFill>
          <a:blip r:embed="rId5"/>
          <a:stretch>
            <a:fillRect/>
          </a:stretch>
        </p:blipFill>
        <p:spPr>
          <a:xfrm>
            <a:off x="3364920" y="2424255"/>
            <a:ext cx="2492648" cy="3000416"/>
          </a:xfrm>
          <a:prstGeom prst="rect">
            <a:avLst/>
          </a:prstGeom>
          <a:ln w="12700">
            <a:solidFill>
              <a:schemeClr val="tx1"/>
            </a:solidFill>
          </a:ln>
        </p:spPr>
      </p:pic>
    </p:spTree>
    <p:extLst>
      <p:ext uri="{BB962C8B-B14F-4D97-AF65-F5344CB8AC3E}">
        <p14:creationId xmlns:p14="http://schemas.microsoft.com/office/powerpoint/2010/main" val="20062660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3F3"/>
        </a:solid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C6FA5732-686E-7742-9EC1-DB83AFC7D1DC}"/>
              </a:ext>
            </a:extLst>
          </p:cNvPr>
          <p:cNvSpPr/>
          <p:nvPr/>
        </p:nvSpPr>
        <p:spPr>
          <a:xfrm rot="5400000">
            <a:off x="121365" y="74544"/>
            <a:ext cx="527292" cy="583070"/>
          </a:xfrm>
          <a:prstGeom prst="teardrop">
            <a:avLst/>
          </a:prstGeom>
          <a:solidFill>
            <a:srgbClr val="E65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E65657"/>
              </a:highlight>
            </a:endParaRPr>
          </a:p>
        </p:txBody>
      </p:sp>
      <p:sp>
        <p:nvSpPr>
          <p:cNvPr id="9" name="ZoneTexte 1">
            <a:extLst>
              <a:ext uri="{FF2B5EF4-FFF2-40B4-BE49-F238E27FC236}">
                <a16:creationId xmlns:a16="http://schemas.microsoft.com/office/drawing/2014/main" id="{EAB918C0-49F4-4D3A-BED6-12B81054F2F1}"/>
              </a:ext>
            </a:extLst>
          </p:cNvPr>
          <p:cNvSpPr txBox="1"/>
          <p:nvPr/>
        </p:nvSpPr>
        <p:spPr>
          <a:xfrm>
            <a:off x="676546" y="134420"/>
            <a:ext cx="7705454" cy="584775"/>
          </a:xfrm>
          <a:prstGeom prst="rect">
            <a:avLst/>
          </a:prstGeom>
          <a:noFill/>
        </p:spPr>
        <p:txBody>
          <a:bodyPr wrap="square" rtlCol="0">
            <a:spAutoFit/>
          </a:bodyPr>
          <a:lstStyle/>
          <a:p>
            <a:r>
              <a:rPr lang="pt-BR" sz="3200" b="1" dirty="0">
                <a:solidFill>
                  <a:srgbClr val="E65657"/>
                </a:solidFill>
                <a:latin typeface="Calibri" panose="020F0502020204030204" pitchFamily="34" charset="0"/>
                <a:cs typeface="Calibri" panose="020F0502020204030204" pitchFamily="34" charset="0"/>
              </a:rPr>
              <a:t>KAKO LAHKO IZVEM VEČ O EU?</a:t>
            </a:r>
            <a:endParaRPr lang="fr-FR" sz="3200" b="1" dirty="0">
              <a:solidFill>
                <a:srgbClr val="E65657"/>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50166F73-D52D-1E4F-945D-52B1697C7F31}"/>
              </a:ext>
            </a:extLst>
          </p:cNvPr>
          <p:cNvSpPr/>
          <p:nvPr/>
        </p:nvSpPr>
        <p:spPr>
          <a:xfrm rot="16200000">
            <a:off x="7915804" y="5617079"/>
            <a:ext cx="2235621" cy="246221"/>
          </a:xfrm>
          <a:prstGeom prst="rect">
            <a:avLst/>
          </a:prstGeom>
          <a:solidFill>
            <a:schemeClr val="bg1"/>
          </a:solidFill>
        </p:spPr>
        <p:txBody>
          <a:bodyPr wrap="square">
            <a:spAutoFit/>
          </a:bodyPr>
          <a:lstStyle/>
          <a:p>
            <a:r>
              <a:rPr lang="pt-BR" sz="1000" b="1" dirty="0">
                <a:solidFill>
                  <a:srgbClr val="FF5050"/>
                </a:solidFill>
                <a:latin typeface="Arial" charset="0"/>
                <a:ea typeface="Arial" charset="0"/>
                <a:cs typeface="Arial" charset="0"/>
              </a:rPr>
              <a:t>KAKO LAHKO IZVEM VEČ O EU?</a:t>
            </a:r>
          </a:p>
        </p:txBody>
      </p:sp>
      <p:cxnSp>
        <p:nvCxnSpPr>
          <p:cNvPr id="14" name="Connecteur droit 5">
            <a:extLst>
              <a:ext uri="{FF2B5EF4-FFF2-40B4-BE49-F238E27FC236}">
                <a16:creationId xmlns:a16="http://schemas.microsoft.com/office/drawing/2014/main" id="{58F0EA43-BB39-9D4E-A1AD-DBFF432FAB62}"/>
              </a:ext>
            </a:extLst>
          </p:cNvPr>
          <p:cNvCxnSpPr/>
          <p:nvPr/>
        </p:nvCxnSpPr>
        <p:spPr>
          <a:xfrm>
            <a:off x="8914337" y="4616679"/>
            <a:ext cx="243117" cy="0"/>
          </a:xfrm>
          <a:prstGeom prst="line">
            <a:avLst/>
          </a:prstGeom>
          <a:ln w="127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a:off x="4733669" y="1000721"/>
            <a:ext cx="8892" cy="5521999"/>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11"/>
          <p:cNvSpPr/>
          <p:nvPr/>
        </p:nvSpPr>
        <p:spPr>
          <a:xfrm>
            <a:off x="276447" y="3846997"/>
            <a:ext cx="4572000" cy="646331"/>
          </a:xfrm>
          <a:prstGeom prst="rect">
            <a:avLst/>
          </a:prstGeom>
        </p:spPr>
        <p:txBody>
          <a:bodyPr>
            <a:spAutoFit/>
          </a:bodyPr>
          <a:lstStyle/>
          <a:p>
            <a:endParaRPr lang="en-US" b="0" dirty="0">
              <a:solidFill>
                <a:schemeClr val="tx1"/>
              </a:solidFill>
              <a:cs typeface="Arial" panose="020B0604020202020204" pitchFamily="34" charset="0"/>
            </a:endParaRPr>
          </a:p>
          <a:p>
            <a:endParaRPr lang="de-DE" b="0" dirty="0">
              <a:solidFill>
                <a:schemeClr val="tx1"/>
              </a:solidFill>
              <a:cs typeface="Arial" panose="020B0604020202020204" pitchFamily="34" charset="0"/>
            </a:endParaRPr>
          </a:p>
        </p:txBody>
      </p:sp>
      <p:sp>
        <p:nvSpPr>
          <p:cNvPr id="5" name="TextBox 4"/>
          <p:cNvSpPr txBox="1"/>
          <p:nvPr/>
        </p:nvSpPr>
        <p:spPr>
          <a:xfrm>
            <a:off x="5085275" y="3422051"/>
            <a:ext cx="4072179" cy="1200329"/>
          </a:xfrm>
          <a:prstGeom prst="rect">
            <a:avLst/>
          </a:prstGeom>
          <a:noFill/>
        </p:spPr>
        <p:txBody>
          <a:bodyPr wrap="square" rtlCol="0">
            <a:spAutoFit/>
          </a:bodyPr>
          <a:lstStyle/>
          <a:p>
            <a:endParaRPr lang="en-GB" b="1" dirty="0"/>
          </a:p>
          <a:p>
            <a:endParaRPr lang="en-GB" b="1" dirty="0"/>
          </a:p>
          <a:p>
            <a:endParaRPr lang="en-GB" b="1" dirty="0"/>
          </a:p>
          <a:p>
            <a:endParaRPr lang="en-GB" b="1" dirty="0"/>
          </a:p>
        </p:txBody>
      </p:sp>
      <p:sp>
        <p:nvSpPr>
          <p:cNvPr id="16" name="Rectangle 15"/>
          <p:cNvSpPr/>
          <p:nvPr/>
        </p:nvSpPr>
        <p:spPr>
          <a:xfrm>
            <a:off x="5302395" y="2570403"/>
            <a:ext cx="4267131" cy="1092607"/>
          </a:xfrm>
          <a:prstGeom prst="rect">
            <a:avLst/>
          </a:prstGeom>
        </p:spPr>
        <p:txBody>
          <a:bodyPr wrap="square">
            <a:spAutoFit/>
          </a:bodyPr>
          <a:lstStyle/>
          <a:p>
            <a:r>
              <a:rPr lang="sl-SI" b="1" dirty="0"/>
              <a:t>Kaj Evropa počne zame</a:t>
            </a:r>
            <a:endParaRPr lang="en-US" dirty="0"/>
          </a:p>
          <a:p>
            <a:pPr lvl="0"/>
            <a:r>
              <a:rPr lang="en-GB" b="1" dirty="0">
                <a:solidFill>
                  <a:srgbClr val="808080">
                    <a:lumMod val="75000"/>
                  </a:srgbClr>
                </a:solidFill>
                <a:cs typeface="Arial" panose="020B0604020202020204" pitchFamily="34" charset="0"/>
                <a:hlinkClick r:id="rId3"/>
              </a:rPr>
              <a:t>what-europe-does-for-me.eu</a:t>
            </a:r>
            <a:endParaRPr lang="en-GB" b="1" dirty="0">
              <a:solidFill>
                <a:srgbClr val="808080">
                  <a:lumMod val="75000"/>
                </a:srgbClr>
              </a:solidFill>
              <a:cs typeface="Arial" panose="020B0604020202020204" pitchFamily="34" charset="0"/>
            </a:endParaRPr>
          </a:p>
          <a:p>
            <a:pPr lvl="0"/>
            <a:endParaRPr lang="en-GB" b="1" dirty="0">
              <a:solidFill>
                <a:srgbClr val="808080">
                  <a:lumMod val="75000"/>
                </a:srgbClr>
              </a:solidFill>
              <a:cs typeface="Arial" panose="020B0604020202020204" pitchFamily="34" charset="0"/>
            </a:endParaRPr>
          </a:p>
          <a:p>
            <a:pPr lvl="0" algn="ctr"/>
            <a:endParaRPr lang="fr-BE" sz="1100" b="0" dirty="0">
              <a:solidFill>
                <a:srgbClr val="808080">
                  <a:lumMod val="75000"/>
                </a:srgbClr>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4"/>
          <a:stretch>
            <a:fillRect/>
          </a:stretch>
        </p:blipFill>
        <p:spPr>
          <a:xfrm>
            <a:off x="5381117" y="1265293"/>
            <a:ext cx="1946801" cy="1215068"/>
          </a:xfrm>
          <a:prstGeom prst="rect">
            <a:avLst/>
          </a:prstGeom>
          <a:ln>
            <a:solidFill>
              <a:schemeClr val="tx1"/>
            </a:solid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2125" y="3580296"/>
            <a:ext cx="1946801" cy="1275750"/>
          </a:xfrm>
          <a:prstGeom prst="rect">
            <a:avLst/>
          </a:prstGeom>
          <a:ln>
            <a:solidFill>
              <a:schemeClr val="tx1"/>
            </a:solidFill>
          </a:ln>
        </p:spPr>
      </p:pic>
      <p:sp>
        <p:nvSpPr>
          <p:cNvPr id="4" name="TextBox 3"/>
          <p:cNvSpPr txBox="1"/>
          <p:nvPr/>
        </p:nvSpPr>
        <p:spPr>
          <a:xfrm>
            <a:off x="417875" y="944844"/>
            <a:ext cx="2703837" cy="1754326"/>
          </a:xfrm>
          <a:prstGeom prst="rect">
            <a:avLst/>
          </a:prstGeom>
          <a:noFill/>
        </p:spPr>
        <p:txBody>
          <a:bodyPr wrap="square" rtlCol="0">
            <a:spAutoFit/>
          </a:bodyPr>
          <a:lstStyle/>
          <a:p>
            <a:r>
              <a:rPr lang="sl-SI" b="1" dirty="0"/>
              <a:t>Spletišče </a:t>
            </a:r>
            <a:r>
              <a:rPr lang="sl-SI" b="1" dirty="0" err="1"/>
              <a:t>Europa</a:t>
            </a:r>
            <a:endParaRPr lang="en-US" dirty="0"/>
          </a:p>
          <a:p>
            <a:r>
              <a:rPr lang="en-GB" b="1" dirty="0">
                <a:hlinkClick r:id="rId6"/>
              </a:rPr>
              <a:t>europa.eu</a:t>
            </a:r>
            <a:endParaRPr lang="en-GB" dirty="0"/>
          </a:p>
          <a:p>
            <a:endParaRPr lang="en-IE" dirty="0"/>
          </a:p>
          <a:p>
            <a:endParaRPr lang="en-IE" dirty="0"/>
          </a:p>
          <a:p>
            <a:endParaRPr lang="en-IE" dirty="0"/>
          </a:p>
          <a:p>
            <a:endParaRPr lang="en-IE" dirty="0"/>
          </a:p>
        </p:txBody>
      </p:sp>
      <p:sp>
        <p:nvSpPr>
          <p:cNvPr id="6" name="TextBox 5"/>
          <p:cNvSpPr txBox="1"/>
          <p:nvPr/>
        </p:nvSpPr>
        <p:spPr>
          <a:xfrm>
            <a:off x="5240550" y="4987500"/>
            <a:ext cx="3063240" cy="923330"/>
          </a:xfrm>
          <a:prstGeom prst="rect">
            <a:avLst/>
          </a:prstGeom>
          <a:noFill/>
        </p:spPr>
        <p:txBody>
          <a:bodyPr wrap="square" rtlCol="0">
            <a:spAutoFit/>
          </a:bodyPr>
          <a:lstStyle/>
          <a:p>
            <a:r>
              <a:rPr lang="sl-SI" b="1" dirty="0"/>
              <a:t>Urad za publikacije</a:t>
            </a:r>
            <a:endParaRPr lang="en-US" dirty="0"/>
          </a:p>
          <a:p>
            <a:r>
              <a:rPr lang="en-US" b="1" dirty="0">
                <a:cs typeface="Arial" panose="020B0604020202020204" pitchFamily="34" charset="0"/>
                <a:hlinkClick r:id="rId7"/>
              </a:rPr>
              <a:t>publications.europa.eu</a:t>
            </a:r>
            <a:endParaRPr lang="en-US" b="1" dirty="0">
              <a:cs typeface="Arial" panose="020B0604020202020204" pitchFamily="34" charset="0"/>
            </a:endParaRPr>
          </a:p>
          <a:p>
            <a:endParaRPr lang="en-IE" dirty="0"/>
          </a:p>
        </p:txBody>
      </p:sp>
      <p:sp>
        <p:nvSpPr>
          <p:cNvPr id="11" name="TextBox 10"/>
          <p:cNvSpPr txBox="1"/>
          <p:nvPr/>
        </p:nvSpPr>
        <p:spPr>
          <a:xfrm>
            <a:off x="394112" y="4401016"/>
            <a:ext cx="4249345" cy="2031325"/>
          </a:xfrm>
          <a:prstGeom prst="rect">
            <a:avLst/>
          </a:prstGeom>
          <a:noFill/>
        </p:spPr>
        <p:txBody>
          <a:bodyPr wrap="square" rtlCol="0">
            <a:spAutoFit/>
          </a:bodyPr>
          <a:lstStyle/>
          <a:p>
            <a:endParaRPr lang="en-GB" b="1" dirty="0">
              <a:hlinkClick r:id="rId8"/>
            </a:endParaRPr>
          </a:p>
          <a:p>
            <a:endParaRPr lang="en-GB" b="1" dirty="0"/>
          </a:p>
          <a:p>
            <a:endParaRPr lang="en-GB" b="1" dirty="0"/>
          </a:p>
          <a:p>
            <a:r>
              <a:rPr lang="sl-SI" b="1" dirty="0"/>
              <a:t>Bilten Kotička za učenje</a:t>
            </a:r>
            <a:endParaRPr lang="en-US" dirty="0"/>
          </a:p>
          <a:p>
            <a:r>
              <a:rPr lang="en-GB" b="1" dirty="0">
                <a:hlinkClick r:id="rId8"/>
              </a:rPr>
              <a:t>ec.europa.eu/newsroom/</a:t>
            </a:r>
            <a:r>
              <a:rPr lang="en-GB" b="1" dirty="0" err="1">
                <a:hlinkClick r:id="rId8"/>
              </a:rPr>
              <a:t>comm</a:t>
            </a:r>
            <a:r>
              <a:rPr lang="en-GB" b="1" dirty="0">
                <a:hlinkClick r:id="rId8"/>
              </a:rPr>
              <a:t>/user-subscriptions/1595/create</a:t>
            </a:r>
            <a:endParaRPr lang="en-GB" b="1" dirty="0"/>
          </a:p>
          <a:p>
            <a:endParaRPr lang="en-GB" b="1" dirty="0"/>
          </a:p>
        </p:txBody>
      </p:sp>
      <p:pic>
        <p:nvPicPr>
          <p:cNvPr id="17" name="Picture 16"/>
          <p:cNvPicPr>
            <a:picLocks noChangeAspect="1"/>
          </p:cNvPicPr>
          <p:nvPr/>
        </p:nvPicPr>
        <p:blipFill>
          <a:blip r:embed="rId9"/>
          <a:stretch>
            <a:fillRect/>
          </a:stretch>
        </p:blipFill>
        <p:spPr>
          <a:xfrm flipH="1">
            <a:off x="538063" y="1692334"/>
            <a:ext cx="1478515" cy="878069"/>
          </a:xfrm>
          <a:prstGeom prst="rect">
            <a:avLst/>
          </a:prstGeom>
          <a:ln>
            <a:solidFill>
              <a:schemeClr val="tx1"/>
            </a:solidFill>
          </a:ln>
        </p:spPr>
      </p:pic>
      <p:sp>
        <p:nvSpPr>
          <p:cNvPr id="3" name="Rectangle 2"/>
          <p:cNvSpPr/>
          <p:nvPr/>
        </p:nvSpPr>
        <p:spPr>
          <a:xfrm>
            <a:off x="431303" y="2768071"/>
            <a:ext cx="3663809" cy="646331"/>
          </a:xfrm>
          <a:prstGeom prst="rect">
            <a:avLst/>
          </a:prstGeom>
        </p:spPr>
        <p:txBody>
          <a:bodyPr wrap="square">
            <a:spAutoFit/>
          </a:bodyPr>
          <a:lstStyle/>
          <a:p>
            <a:r>
              <a:rPr lang="sl-SI" b="1" dirty="0"/>
              <a:t>Kotiček za učenje</a:t>
            </a:r>
            <a:endParaRPr lang="en-US" dirty="0"/>
          </a:p>
          <a:p>
            <a:r>
              <a:rPr lang="en-GB" b="1" dirty="0">
                <a:hlinkClick r:id="rId10"/>
              </a:rPr>
              <a:t>europa.eu/learning-corner/</a:t>
            </a:r>
            <a:r>
              <a:rPr lang="en-GB" b="1" dirty="0" err="1">
                <a:hlinkClick r:id="rId10"/>
              </a:rPr>
              <a:t>home_sl</a:t>
            </a:r>
            <a:endParaRPr lang="en-GB" b="1" dirty="0"/>
          </a:p>
        </p:txBody>
      </p:sp>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8063" y="3727714"/>
            <a:ext cx="3635772" cy="1128332"/>
          </a:xfrm>
          <a:prstGeom prst="rect">
            <a:avLst/>
          </a:prstGeom>
          <a:ln>
            <a:solidFill>
              <a:schemeClr val="tx1"/>
            </a:solidFill>
          </a:ln>
        </p:spPr>
      </p:pic>
    </p:spTree>
    <p:extLst>
      <p:ext uri="{BB962C8B-B14F-4D97-AF65-F5344CB8AC3E}">
        <p14:creationId xmlns:p14="http://schemas.microsoft.com/office/powerpoint/2010/main" val="36444212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Larme 5">
            <a:extLst>
              <a:ext uri="{FF2B5EF4-FFF2-40B4-BE49-F238E27FC236}">
                <a16:creationId xmlns:a16="http://schemas.microsoft.com/office/drawing/2014/main" id="{2DC42145-ACE2-3647-AD6B-30BEBDB4C0C3}"/>
              </a:ext>
            </a:extLst>
          </p:cNvPr>
          <p:cNvSpPr/>
          <p:nvPr/>
        </p:nvSpPr>
        <p:spPr>
          <a:xfrm rot="5400000">
            <a:off x="151099" y="89960"/>
            <a:ext cx="579604" cy="583070"/>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699"/>
              </a:solidFill>
            </a:endParaRPr>
          </a:p>
        </p:txBody>
      </p:sp>
      <p:sp>
        <p:nvSpPr>
          <p:cNvPr id="8" name="ZoneTexte 7">
            <a:extLst>
              <a:ext uri="{FF2B5EF4-FFF2-40B4-BE49-F238E27FC236}">
                <a16:creationId xmlns:a16="http://schemas.microsoft.com/office/drawing/2014/main" id="{126002B3-B936-C741-A10E-CC89ECC5D8D8}"/>
              </a:ext>
            </a:extLst>
          </p:cNvPr>
          <p:cNvSpPr txBox="1"/>
          <p:nvPr/>
        </p:nvSpPr>
        <p:spPr>
          <a:xfrm>
            <a:off x="756964" y="188074"/>
            <a:ext cx="5881015" cy="584775"/>
          </a:xfrm>
          <a:prstGeom prst="rect">
            <a:avLst/>
          </a:prstGeom>
          <a:noFill/>
        </p:spPr>
        <p:txBody>
          <a:bodyPr wrap="square" rtlCol="0">
            <a:spAutoFit/>
          </a:bodyPr>
          <a:lstStyle/>
          <a:p>
            <a:r>
              <a:rPr lang="fr-BE" sz="3200" b="1" dirty="0">
                <a:solidFill>
                  <a:srgbClr val="00B050"/>
                </a:solidFill>
              </a:rPr>
              <a:t>KONTAKT</a:t>
            </a:r>
            <a:endParaRPr lang="en-GB" sz="2400" b="1" dirty="0">
              <a:solidFill>
                <a:srgbClr val="00B050"/>
              </a:solidFill>
            </a:endParaRPr>
          </a:p>
        </p:txBody>
      </p:sp>
      <p:sp>
        <p:nvSpPr>
          <p:cNvPr id="10" name="Rectangle 9">
            <a:extLst>
              <a:ext uri="{FF2B5EF4-FFF2-40B4-BE49-F238E27FC236}">
                <a16:creationId xmlns:a16="http://schemas.microsoft.com/office/drawing/2014/main" id="{F8E77FC2-87A8-7948-B793-4C3FFC76A593}"/>
              </a:ext>
            </a:extLst>
          </p:cNvPr>
          <p:cNvSpPr/>
          <p:nvPr/>
        </p:nvSpPr>
        <p:spPr>
          <a:xfrm rot="16200000">
            <a:off x="8599785" y="6313782"/>
            <a:ext cx="842211" cy="246223"/>
          </a:xfrm>
          <a:prstGeom prst="rect">
            <a:avLst/>
          </a:prstGeom>
          <a:solidFill>
            <a:schemeClr val="bg1"/>
          </a:solidFill>
          <a:ln>
            <a:solidFill>
              <a:schemeClr val="bg1"/>
            </a:solidFill>
          </a:ln>
        </p:spPr>
        <p:txBody>
          <a:bodyPr wrap="square">
            <a:spAutoFit/>
          </a:bodyPr>
          <a:lstStyle/>
          <a:p>
            <a:r>
              <a:rPr lang="fr-FR" sz="1000" b="1" dirty="0">
                <a:solidFill>
                  <a:srgbClr val="00B050"/>
                </a:solidFill>
                <a:latin typeface="Arial" charset="0"/>
                <a:ea typeface="Arial" charset="0"/>
                <a:cs typeface="Arial" charset="0"/>
              </a:rPr>
              <a:t>KONTAKT</a:t>
            </a:r>
          </a:p>
        </p:txBody>
      </p:sp>
      <p:cxnSp>
        <p:nvCxnSpPr>
          <p:cNvPr id="15" name="Straight Connector 14"/>
          <p:cNvCxnSpPr/>
          <p:nvPr/>
        </p:nvCxnSpPr>
        <p:spPr>
          <a:xfrm>
            <a:off x="8897778" y="6004396"/>
            <a:ext cx="257216" cy="229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a:off x="4427984" y="1172224"/>
            <a:ext cx="41955" cy="524234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p:cNvSpPr txBox="1"/>
          <p:nvPr/>
        </p:nvSpPr>
        <p:spPr>
          <a:xfrm>
            <a:off x="145760" y="4236112"/>
            <a:ext cx="3883019" cy="1138773"/>
          </a:xfrm>
          <a:prstGeom prst="rect">
            <a:avLst/>
          </a:prstGeom>
          <a:noFill/>
        </p:spPr>
        <p:txBody>
          <a:bodyPr wrap="square" rtlCol="0">
            <a:spAutoFit/>
          </a:bodyPr>
          <a:lstStyle/>
          <a:p>
            <a:r>
              <a:rPr lang="sl-SI" dirty="0"/>
              <a:t>Brezplačna telefonska številka</a:t>
            </a:r>
            <a:r>
              <a:rPr lang="en-US" b="0" dirty="0">
                <a:solidFill>
                  <a:schemeClr val="tx1"/>
                </a:solidFill>
                <a:cs typeface="Arial" panose="020B0604020202020204" pitchFamily="34" charset="0"/>
              </a:rPr>
              <a:t>: </a:t>
            </a:r>
            <a:r>
              <a:rPr lang="en-US" b="1" dirty="0">
                <a:solidFill>
                  <a:schemeClr val="tx1"/>
                </a:solidFill>
                <a:cs typeface="Arial" panose="020B0604020202020204" pitchFamily="34" charset="0"/>
              </a:rPr>
              <a:t>00 800 6 7 8 9 10 11</a:t>
            </a:r>
          </a:p>
          <a:p>
            <a:pPr>
              <a:buFont typeface="Arial"/>
              <a:buChar char="•"/>
            </a:pPr>
            <a:endParaRPr lang="en-US" sz="1600" b="1" dirty="0">
              <a:cs typeface="Arial" panose="020B0604020202020204" pitchFamily="34" charset="0"/>
            </a:endParaRPr>
          </a:p>
          <a:p>
            <a:endParaRPr lang="en-US" sz="1600" b="1" dirty="0">
              <a:solidFill>
                <a:schemeClr val="tx1"/>
              </a:solidFill>
              <a:cs typeface="Arial" panose="020B0604020202020204" pitchFamily="34" charset="0"/>
            </a:endParaRPr>
          </a:p>
        </p:txBody>
      </p:sp>
      <p:sp>
        <p:nvSpPr>
          <p:cNvPr id="3" name="TextBox 2"/>
          <p:cNvSpPr txBox="1"/>
          <p:nvPr/>
        </p:nvSpPr>
        <p:spPr>
          <a:xfrm>
            <a:off x="1161422" y="964578"/>
            <a:ext cx="2132178" cy="461665"/>
          </a:xfrm>
          <a:prstGeom prst="rect">
            <a:avLst/>
          </a:prstGeom>
          <a:noFill/>
        </p:spPr>
        <p:txBody>
          <a:bodyPr wrap="square" rtlCol="0">
            <a:spAutoFit/>
          </a:bodyPr>
          <a:lstStyle/>
          <a:p>
            <a:pPr algn="ctr"/>
            <a:r>
              <a:rPr lang="en-GB" sz="2400" dirty="0" err="1"/>
              <a:t>Osebno</a:t>
            </a:r>
            <a:r>
              <a:rPr lang="en-GB" sz="2400" dirty="0"/>
              <a:t>:</a:t>
            </a:r>
            <a:endParaRPr lang="en-GB" dirty="0"/>
          </a:p>
        </p:txBody>
      </p:sp>
      <p:sp>
        <p:nvSpPr>
          <p:cNvPr id="29" name="TextBox 28"/>
          <p:cNvSpPr txBox="1"/>
          <p:nvPr/>
        </p:nvSpPr>
        <p:spPr>
          <a:xfrm>
            <a:off x="4551587" y="967498"/>
            <a:ext cx="4507982" cy="461665"/>
          </a:xfrm>
          <a:prstGeom prst="rect">
            <a:avLst/>
          </a:prstGeom>
          <a:noFill/>
        </p:spPr>
        <p:txBody>
          <a:bodyPr wrap="square" rtlCol="0">
            <a:spAutoFit/>
          </a:bodyPr>
          <a:lstStyle/>
          <a:p>
            <a:pPr algn="ctr"/>
            <a:r>
              <a:rPr lang="fr-BE" sz="2400" dirty="0" err="1"/>
              <a:t>Prek</a:t>
            </a:r>
            <a:r>
              <a:rPr lang="fr-BE" sz="2400" dirty="0"/>
              <a:t> </a:t>
            </a:r>
            <a:r>
              <a:rPr lang="fr-BE" sz="2400" dirty="0" err="1"/>
              <a:t>družbenih</a:t>
            </a:r>
            <a:r>
              <a:rPr lang="fr-BE" sz="2400" dirty="0"/>
              <a:t> </a:t>
            </a:r>
            <a:r>
              <a:rPr lang="fr-BE" sz="2400" dirty="0" err="1"/>
              <a:t>medijev</a:t>
            </a:r>
            <a:r>
              <a:rPr lang="fr-BE" sz="2400" dirty="0"/>
              <a:t>:</a:t>
            </a:r>
            <a:endParaRPr lang="fr-BE" b="1" dirty="0"/>
          </a:p>
        </p:txBody>
      </p:sp>
      <p:pic>
        <p:nvPicPr>
          <p:cNvPr id="30" name="Picture 2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3911" y="1580233"/>
            <a:ext cx="2764541" cy="2728525"/>
          </a:xfrm>
          <a:prstGeom prst="rect">
            <a:avLst/>
          </a:prstGeom>
          <a:solidFill>
            <a:schemeClr val="bg1"/>
          </a:solidFill>
          <a:ln>
            <a:solidFill>
              <a:schemeClr val="tx1"/>
            </a:solidFill>
          </a:ln>
          <a:effectLst/>
        </p:spPr>
      </p:pic>
      <p:sp>
        <p:nvSpPr>
          <p:cNvPr id="4" name="TextBox 3"/>
          <p:cNvSpPr txBox="1"/>
          <p:nvPr/>
        </p:nvSpPr>
        <p:spPr>
          <a:xfrm>
            <a:off x="169649" y="3473850"/>
            <a:ext cx="4483464" cy="646331"/>
          </a:xfrm>
          <a:prstGeom prst="rect">
            <a:avLst/>
          </a:prstGeom>
          <a:noFill/>
        </p:spPr>
        <p:txBody>
          <a:bodyPr wrap="square" rtlCol="0">
            <a:spAutoFit/>
          </a:bodyPr>
          <a:lstStyle/>
          <a:p>
            <a:endParaRPr lang="en-GB" dirty="0">
              <a:solidFill>
                <a:schemeClr val="bg1"/>
              </a:solidFill>
              <a:hlinkClick r:id="rId4"/>
            </a:endParaRPr>
          </a:p>
          <a:p>
            <a:r>
              <a:rPr lang="en-GB" b="1" dirty="0">
                <a:solidFill>
                  <a:schemeClr val="bg1"/>
                </a:solidFill>
                <a:hlinkClick r:id="rId5"/>
              </a:rPr>
              <a:t>europa.eu/</a:t>
            </a:r>
            <a:r>
              <a:rPr lang="en-GB" b="1" dirty="0" err="1">
                <a:solidFill>
                  <a:schemeClr val="bg1"/>
                </a:solidFill>
                <a:hlinkClick r:id="rId5"/>
              </a:rPr>
              <a:t>european</a:t>
            </a:r>
            <a:r>
              <a:rPr lang="en-GB" b="1" dirty="0">
                <a:solidFill>
                  <a:schemeClr val="bg1"/>
                </a:solidFill>
                <a:hlinkClick r:id="rId5"/>
              </a:rPr>
              <a:t>-union/</a:t>
            </a:r>
            <a:r>
              <a:rPr lang="en-GB" b="1" dirty="0" err="1">
                <a:solidFill>
                  <a:schemeClr val="bg1"/>
                </a:solidFill>
                <a:hlinkClick r:id="rId5"/>
              </a:rPr>
              <a:t>contact_sl</a:t>
            </a:r>
            <a:endParaRPr lang="en-GB" b="1" dirty="0">
              <a:solidFill>
                <a:schemeClr val="bg1"/>
              </a:solidFill>
            </a:endParaRPr>
          </a:p>
        </p:txBody>
      </p:sp>
      <p:sp>
        <p:nvSpPr>
          <p:cNvPr id="16" name="TextBox 15"/>
          <p:cNvSpPr txBox="1"/>
          <p:nvPr/>
        </p:nvSpPr>
        <p:spPr>
          <a:xfrm>
            <a:off x="7676759" y="1590607"/>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Rectangle 1"/>
          <p:cNvSpPr/>
          <p:nvPr/>
        </p:nvSpPr>
        <p:spPr>
          <a:xfrm>
            <a:off x="223975" y="1428335"/>
            <a:ext cx="4007073" cy="646331"/>
          </a:xfrm>
          <a:prstGeom prst="rect">
            <a:avLst/>
          </a:prstGeom>
        </p:spPr>
        <p:txBody>
          <a:bodyPr wrap="square">
            <a:spAutoFit/>
          </a:bodyPr>
          <a:lstStyle/>
          <a:p>
            <a:r>
              <a:rPr lang="en-US" dirty="0">
                <a:cs typeface="Arial" panose="020B0604020202020204" pitchFamily="34" charset="0"/>
              </a:rPr>
              <a:t>&gt; </a:t>
            </a:r>
            <a:r>
              <a:rPr lang="sl-SI" dirty="0"/>
              <a:t>Imaš vprašanja o EU? Vprašaj službo </a:t>
            </a:r>
            <a:r>
              <a:rPr lang="sl-SI" b="1" dirty="0" err="1"/>
              <a:t>Europe</a:t>
            </a:r>
            <a:r>
              <a:rPr lang="sl-SI" b="1" dirty="0"/>
              <a:t> </a:t>
            </a:r>
            <a:r>
              <a:rPr lang="sl-SI" b="1" dirty="0" err="1"/>
              <a:t>Direct</a:t>
            </a:r>
            <a:r>
              <a:rPr lang="sl-SI" dirty="0"/>
              <a:t>.</a:t>
            </a:r>
            <a:endParaRPr lang="en-US" dirty="0"/>
          </a:p>
        </p:txBody>
      </p:sp>
      <p:sp>
        <p:nvSpPr>
          <p:cNvPr id="5" name="Rectangle 4"/>
          <p:cNvSpPr/>
          <p:nvPr/>
        </p:nvSpPr>
        <p:spPr>
          <a:xfrm>
            <a:off x="169649" y="4900880"/>
            <a:ext cx="4115727" cy="1477328"/>
          </a:xfrm>
          <a:prstGeom prst="rect">
            <a:avLst/>
          </a:prstGeom>
        </p:spPr>
        <p:txBody>
          <a:bodyPr wrap="square">
            <a:spAutoFit/>
          </a:bodyPr>
          <a:lstStyle/>
          <a:p>
            <a:r>
              <a:rPr lang="en-US" b="1" dirty="0"/>
              <a:t>&gt;</a:t>
            </a:r>
            <a:r>
              <a:rPr lang="en-US" dirty="0"/>
              <a:t> </a:t>
            </a:r>
            <a:r>
              <a:rPr lang="sl-SI" dirty="0"/>
              <a:t>Poišči najbližje središče EU, če nas želiš obiskati, se pogovoriti ali imaš vprašanje o EU.</a:t>
            </a:r>
            <a:endParaRPr lang="en-US" dirty="0"/>
          </a:p>
          <a:p>
            <a:r>
              <a:rPr lang="sl-SI" b="1" u="sng" dirty="0">
                <a:hlinkClick r:id="rId6"/>
              </a:rPr>
              <a:t>europa.eu/</a:t>
            </a:r>
            <a:r>
              <a:rPr lang="sl-SI" b="1" u="sng" dirty="0" err="1">
                <a:hlinkClick r:id="rId6"/>
              </a:rPr>
              <a:t>european-union</a:t>
            </a:r>
            <a:r>
              <a:rPr lang="sl-SI" b="1" u="sng" dirty="0">
                <a:hlinkClick r:id="rId6"/>
              </a:rPr>
              <a:t>/</a:t>
            </a:r>
            <a:r>
              <a:rPr lang="sl-SI" b="1" u="sng" dirty="0" err="1">
                <a:hlinkClick r:id="rId6"/>
              </a:rPr>
              <a:t>contact</a:t>
            </a:r>
            <a:r>
              <a:rPr lang="sl-SI" b="1" u="sng" dirty="0">
                <a:hlinkClick r:id="rId6"/>
              </a:rPr>
              <a:t>/</a:t>
            </a:r>
            <a:r>
              <a:rPr lang="sl-SI" b="1" u="sng" dirty="0" err="1">
                <a:hlinkClick r:id="rId6"/>
              </a:rPr>
              <a:t>meet-us_sl</a:t>
            </a:r>
            <a:endParaRPr lang="en-US" dirty="0"/>
          </a:p>
        </p:txBody>
      </p:sp>
      <p:sp>
        <p:nvSpPr>
          <p:cNvPr id="19" name="Rectangle 18"/>
          <p:cNvSpPr/>
          <p:nvPr/>
        </p:nvSpPr>
        <p:spPr>
          <a:xfrm>
            <a:off x="4582994" y="4657590"/>
            <a:ext cx="4572000" cy="1477328"/>
          </a:xfrm>
          <a:prstGeom prst="rect">
            <a:avLst/>
          </a:prstGeom>
        </p:spPr>
        <p:txBody>
          <a:bodyPr wrap="square">
            <a:spAutoFit/>
          </a:bodyPr>
          <a:lstStyle/>
          <a:p>
            <a:r>
              <a:rPr lang="sl-SI" dirty="0"/>
              <a:t>Z </a:t>
            </a:r>
            <a:r>
              <a:rPr lang="sl-SI" b="1" dirty="0"/>
              <a:t>iskalnikom</a:t>
            </a:r>
            <a:r>
              <a:rPr lang="sl-SI" dirty="0"/>
              <a:t> lahko poiščeš račune družbenih medijev EU.</a:t>
            </a:r>
            <a:endParaRPr lang="en-US" dirty="0"/>
          </a:p>
          <a:p>
            <a:endParaRPr lang="en-US" dirty="0"/>
          </a:p>
          <a:p>
            <a:r>
              <a:rPr lang="sl-SI" b="1" u="sng" dirty="0">
                <a:hlinkClick r:id="rId7"/>
              </a:rPr>
              <a:t>europa.eu/</a:t>
            </a:r>
            <a:r>
              <a:rPr lang="sl-SI" b="1" u="sng" dirty="0" err="1">
                <a:hlinkClick r:id="rId7"/>
              </a:rPr>
              <a:t>european-union</a:t>
            </a:r>
            <a:r>
              <a:rPr lang="sl-SI" b="1" u="sng" dirty="0">
                <a:hlinkClick r:id="rId7"/>
              </a:rPr>
              <a:t>/</a:t>
            </a:r>
            <a:r>
              <a:rPr lang="sl-SI" b="1" u="sng" dirty="0" err="1">
                <a:hlinkClick r:id="rId7"/>
              </a:rPr>
              <a:t>contact</a:t>
            </a:r>
            <a:r>
              <a:rPr lang="sl-SI" b="1" u="sng" dirty="0">
                <a:hlinkClick r:id="rId7"/>
              </a:rPr>
              <a:t>/social-</a:t>
            </a:r>
            <a:r>
              <a:rPr lang="sl-SI" b="1" u="sng" dirty="0" err="1">
                <a:hlinkClick r:id="rId7"/>
              </a:rPr>
              <a:t>networks_sl</a:t>
            </a:r>
            <a:endParaRPr lang="en-US" dirty="0"/>
          </a:p>
        </p:txBody>
      </p:sp>
      <p:pic>
        <p:nvPicPr>
          <p:cNvPr id="17" name="Picture 3" descr="image0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205" y="2312094"/>
            <a:ext cx="38385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85332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b="1" dirty="0" err="1"/>
              <a:t>Hvala</a:t>
            </a:r>
            <a:r>
              <a:rPr lang="en-IE" b="1" dirty="0"/>
              <a:t>!</a:t>
            </a:r>
            <a:endParaRPr lang="en-GB"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768" y="1518397"/>
            <a:ext cx="1291511" cy="1291511"/>
          </a:xfrm>
          <a:prstGeom prst="rect">
            <a:avLst/>
          </a:prstGeom>
        </p:spPr>
      </p:pic>
      <p:sp>
        <p:nvSpPr>
          <p:cNvPr id="7" name="Content Placeholder 2"/>
          <p:cNvSpPr txBox="1">
            <a:spLocks/>
          </p:cNvSpPr>
          <p:nvPr/>
        </p:nvSpPr>
        <p:spPr>
          <a:xfrm>
            <a:off x="1024891" y="3535400"/>
            <a:ext cx="6978621" cy="1549694"/>
          </a:xfrm>
          <a:prstGeom prst="rect">
            <a:avLst/>
          </a:prstGeom>
        </p:spPr>
        <p:txBody>
          <a:bodyPr vert="horz" lIns="68580" tIns="34290" rIns="68580" bIns="34290" rtlCol="0" anchor="t">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endParaRPr lang="en-GB" sz="1350" b="1" dirty="0">
              <a:solidFill>
                <a:srgbClr val="4D4D4D"/>
              </a:solidFill>
              <a:latin typeface="Arial"/>
            </a:endParaRPr>
          </a:p>
          <a:p>
            <a:pPr defTabSz="685800">
              <a:spcAft>
                <a:spcPts val="1350"/>
              </a:spcAft>
              <a:buClr>
                <a:srgbClr val="034EA2"/>
              </a:buClr>
            </a:pPr>
            <a:endParaRPr lang="en-GB" sz="1500" b="1" dirty="0">
              <a:solidFill>
                <a:srgbClr val="035DC1"/>
              </a:solidFill>
              <a:latin typeface="Arial"/>
              <a:hlinkClick r:id="rId4" invalidUrl="http:///"/>
            </a:endParaRPr>
          </a:p>
          <a:p>
            <a:pPr defTabSz="685800">
              <a:spcAft>
                <a:spcPts val="1350"/>
              </a:spcAft>
              <a:buClr>
                <a:srgbClr val="034EA2"/>
              </a:buClr>
            </a:pPr>
            <a:r>
              <a:rPr lang="en-GB" sz="1500" b="1" dirty="0">
                <a:solidFill>
                  <a:srgbClr val="035DC1"/>
                </a:solidFill>
                <a:latin typeface="Arial"/>
                <a:hlinkClick r:id="rId5"/>
              </a:rPr>
              <a:t>europa.eu/learning-corner</a:t>
            </a:r>
            <a:endParaRPr lang="en-GB" sz="1500" b="1" dirty="0">
              <a:solidFill>
                <a:srgbClr val="035DC1"/>
              </a:solidFill>
              <a:latin typeface="Arial"/>
              <a:cs typeface="Arial"/>
            </a:endParaRPr>
          </a:p>
          <a:p>
            <a:pPr defTabSz="685800">
              <a:spcAft>
                <a:spcPts val="1350"/>
              </a:spcAft>
              <a:buClr>
                <a:srgbClr val="034EA2"/>
              </a:buClr>
            </a:pPr>
            <a:r>
              <a:rPr lang="en-GB" sz="1500" b="1" dirty="0">
                <a:solidFill>
                  <a:srgbClr val="4D4D4D"/>
                </a:solidFill>
              </a:rPr>
              <a:t>✉ </a:t>
            </a:r>
            <a:r>
              <a:rPr lang="en-GB" sz="1500" b="1" dirty="0">
                <a:solidFill>
                  <a:srgbClr val="035DC1"/>
                </a:solidFill>
                <a:latin typeface="Arial"/>
                <a:hlinkClick r:id="rId6"/>
              </a:rPr>
              <a:t>COMM-A2@ec.europa.eu</a:t>
            </a:r>
            <a:endParaRPr lang="en-GB" sz="1500" b="1" dirty="0">
              <a:solidFill>
                <a:srgbClr val="035DC1"/>
              </a:solidFill>
              <a:latin typeface="Arial"/>
            </a:endParaRPr>
          </a:p>
          <a:p>
            <a:pPr defTabSz="685800">
              <a:spcAft>
                <a:spcPts val="1350"/>
              </a:spcAft>
              <a:buClr>
                <a:srgbClr val="034EA2"/>
              </a:buClr>
            </a:pPr>
            <a:endParaRPr lang="en-GB" sz="1500" b="1" dirty="0">
              <a:solidFill>
                <a:srgbClr val="035DC1"/>
              </a:solidFill>
              <a:latin typeface="Arial"/>
            </a:endParaRPr>
          </a:p>
        </p:txBody>
      </p:sp>
      <p:pic>
        <p:nvPicPr>
          <p:cNvPr id="8" name="Picture 7"/>
          <p:cNvPicPr>
            <a:picLocks noChangeAspect="1"/>
          </p:cNvPicPr>
          <p:nvPr/>
        </p:nvPicPr>
        <p:blipFill>
          <a:blip r:embed="rId7"/>
          <a:stretch>
            <a:fillRect/>
          </a:stretch>
        </p:blipFill>
        <p:spPr>
          <a:xfrm>
            <a:off x="1024891" y="3830133"/>
            <a:ext cx="512108" cy="562405"/>
          </a:xfrm>
          <a:prstGeom prst="rect">
            <a:avLst/>
          </a:prstGeom>
        </p:spPr>
      </p:pic>
      <p:sp>
        <p:nvSpPr>
          <p:cNvPr id="9" name="Subtitle 2"/>
          <p:cNvSpPr txBox="1">
            <a:spLocks/>
          </p:cNvSpPr>
          <p:nvPr/>
        </p:nvSpPr>
        <p:spPr>
          <a:xfrm>
            <a:off x="665331" y="4624527"/>
            <a:ext cx="6524139" cy="1390139"/>
          </a:xfrm>
          <a:prstGeom prst="rect">
            <a:avLst/>
          </a:prstGeom>
        </p:spPr>
        <p:txBody>
          <a:bodyPr vert="horz" wrap="square" lIns="68580" tIns="34290" rIns="68580" bIns="34290" rtlCol="0" anchor="b" anchorCtr="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r>
              <a:rPr lang="en-US" sz="788" b="1" dirty="0">
                <a:solidFill>
                  <a:srgbClr val="FFFFFF">
                    <a:lumMod val="50000"/>
                  </a:srgbClr>
                </a:solidFill>
                <a:latin typeface="Arial"/>
              </a:rPr>
              <a:t>	  © </a:t>
            </a:r>
            <a:r>
              <a:rPr lang="en-US" sz="788" b="1" dirty="0" err="1">
                <a:solidFill>
                  <a:srgbClr val="FFFFFF">
                    <a:lumMod val="50000"/>
                  </a:srgbClr>
                </a:solidFill>
              </a:rPr>
              <a:t>Evropska</a:t>
            </a:r>
            <a:r>
              <a:rPr lang="en-US" sz="788" b="1" dirty="0">
                <a:solidFill>
                  <a:srgbClr val="FFFFFF">
                    <a:lumMod val="50000"/>
                  </a:srgbClr>
                </a:solidFill>
              </a:rPr>
              <a:t> </a:t>
            </a:r>
            <a:r>
              <a:rPr lang="en-US" sz="788" b="1" dirty="0" err="1">
                <a:solidFill>
                  <a:srgbClr val="FFFFFF">
                    <a:lumMod val="50000"/>
                  </a:srgbClr>
                </a:solidFill>
              </a:rPr>
              <a:t>unija</a:t>
            </a:r>
            <a:r>
              <a:rPr lang="en-US" sz="788" b="1" dirty="0">
                <a:solidFill>
                  <a:srgbClr val="FFFFFF">
                    <a:lumMod val="50000"/>
                  </a:srgbClr>
                </a:solidFill>
              </a:rPr>
              <a:t>, 2022</a:t>
            </a:r>
            <a:endParaRPr lang="en-US" sz="788" b="1" dirty="0">
              <a:solidFill>
                <a:srgbClr val="FFFFFF">
                  <a:lumMod val="50000"/>
                </a:srgbClr>
              </a:solidFill>
              <a:latin typeface="Arial"/>
            </a:endParaRPr>
          </a:p>
          <a:p>
            <a:pPr defTabSz="685800">
              <a:spcAft>
                <a:spcPts val="1350"/>
              </a:spcAft>
              <a:buClr>
                <a:srgbClr val="034EA2"/>
              </a:buClr>
            </a:pPr>
            <a:r>
              <a:rPr lang="en-US" sz="788" dirty="0" err="1">
                <a:solidFill>
                  <a:srgbClr val="FFFFFF">
                    <a:lumMod val="50000"/>
                  </a:srgbClr>
                </a:solidFill>
              </a:rPr>
              <a:t>Če</a:t>
            </a:r>
            <a:r>
              <a:rPr lang="en-US" sz="788" dirty="0">
                <a:solidFill>
                  <a:srgbClr val="FFFFFF">
                    <a:lumMod val="50000"/>
                  </a:srgbClr>
                </a:solidFill>
              </a:rPr>
              <a:t> </a:t>
            </a:r>
            <a:r>
              <a:rPr lang="en-US" sz="788" dirty="0" err="1">
                <a:solidFill>
                  <a:srgbClr val="FFFFFF">
                    <a:lumMod val="50000"/>
                  </a:srgbClr>
                </a:solidFill>
              </a:rPr>
              <a:t>ni</a:t>
            </a:r>
            <a:r>
              <a:rPr lang="en-US" sz="788" dirty="0">
                <a:solidFill>
                  <a:srgbClr val="FFFFFF">
                    <a:lumMod val="50000"/>
                  </a:srgbClr>
                </a:solidFill>
              </a:rPr>
              <a:t> </a:t>
            </a:r>
            <a:r>
              <a:rPr lang="en-US" sz="788" dirty="0" err="1">
                <a:solidFill>
                  <a:srgbClr val="FFFFFF">
                    <a:lumMod val="50000"/>
                  </a:srgbClr>
                </a:solidFill>
              </a:rPr>
              <a:t>drugače</a:t>
            </a:r>
            <a:r>
              <a:rPr lang="en-US" sz="788" dirty="0">
                <a:solidFill>
                  <a:srgbClr val="FFFFFF">
                    <a:lumMod val="50000"/>
                  </a:srgbClr>
                </a:solidFill>
              </a:rPr>
              <a:t> </a:t>
            </a:r>
            <a:r>
              <a:rPr lang="en-US" sz="788" dirty="0" err="1">
                <a:solidFill>
                  <a:srgbClr val="FFFFFF">
                    <a:lumMod val="50000"/>
                  </a:srgbClr>
                </a:solidFill>
              </a:rPr>
              <a:t>navedeno</a:t>
            </a:r>
            <a:r>
              <a:rPr lang="en-US" sz="788" dirty="0">
                <a:solidFill>
                  <a:srgbClr val="FFFFFF">
                    <a:lumMod val="50000"/>
                  </a:srgbClr>
                </a:solidFill>
              </a:rPr>
              <a:t>, je </a:t>
            </a:r>
            <a:r>
              <a:rPr lang="en-US" sz="788" dirty="0" err="1">
                <a:solidFill>
                  <a:srgbClr val="FFFFFF">
                    <a:lumMod val="50000"/>
                  </a:srgbClr>
                </a:solidFill>
              </a:rPr>
              <a:t>ponovna</a:t>
            </a:r>
            <a:r>
              <a:rPr lang="en-US" sz="788" dirty="0">
                <a:solidFill>
                  <a:srgbClr val="FFFFFF">
                    <a:lumMod val="50000"/>
                  </a:srgbClr>
                </a:solidFill>
              </a:rPr>
              <a:t> </a:t>
            </a:r>
            <a:r>
              <a:rPr lang="en-US" sz="788" dirty="0" err="1">
                <a:solidFill>
                  <a:srgbClr val="FFFFFF">
                    <a:lumMod val="50000"/>
                  </a:srgbClr>
                </a:solidFill>
              </a:rPr>
              <a:t>uporaba</a:t>
            </a:r>
            <a:r>
              <a:rPr lang="en-US" sz="788" dirty="0">
                <a:solidFill>
                  <a:srgbClr val="FFFFFF">
                    <a:lumMod val="50000"/>
                  </a:srgbClr>
                </a:solidFill>
              </a:rPr>
              <a:t> </a:t>
            </a:r>
            <a:r>
              <a:rPr lang="en-US" sz="788" dirty="0" err="1">
                <a:solidFill>
                  <a:srgbClr val="FFFFFF">
                    <a:lumMod val="50000"/>
                  </a:srgbClr>
                </a:solidFill>
              </a:rPr>
              <a:t>tega</a:t>
            </a:r>
            <a:r>
              <a:rPr lang="en-US" sz="788" dirty="0">
                <a:solidFill>
                  <a:srgbClr val="FFFFFF">
                    <a:lumMod val="50000"/>
                  </a:srgbClr>
                </a:solidFill>
              </a:rPr>
              <a:t> </a:t>
            </a:r>
            <a:r>
              <a:rPr lang="en-US" sz="788" dirty="0" err="1">
                <a:solidFill>
                  <a:srgbClr val="FFFFFF">
                    <a:lumMod val="50000"/>
                  </a:srgbClr>
                </a:solidFill>
              </a:rPr>
              <a:t>dokumenta</a:t>
            </a:r>
            <a:r>
              <a:rPr lang="en-US" sz="788" dirty="0">
                <a:solidFill>
                  <a:srgbClr val="FFFFFF">
                    <a:lumMod val="50000"/>
                  </a:srgbClr>
                </a:solidFill>
              </a:rPr>
              <a:t> </a:t>
            </a:r>
            <a:r>
              <a:rPr lang="en-US" sz="788" dirty="0" err="1">
                <a:solidFill>
                  <a:srgbClr val="FFFFFF">
                    <a:lumMod val="50000"/>
                  </a:srgbClr>
                </a:solidFill>
              </a:rPr>
              <a:t>dovoljena</a:t>
            </a:r>
            <a:r>
              <a:rPr lang="en-US" sz="788" dirty="0">
                <a:solidFill>
                  <a:srgbClr val="FFFFFF">
                    <a:lumMod val="50000"/>
                  </a:srgbClr>
                </a:solidFill>
              </a:rPr>
              <a:t> </a:t>
            </a:r>
            <a:r>
              <a:rPr lang="en-US" sz="788" dirty="0" err="1">
                <a:solidFill>
                  <a:srgbClr val="FFFFFF">
                    <a:lumMod val="50000"/>
                  </a:srgbClr>
                </a:solidFill>
              </a:rPr>
              <a:t>na</a:t>
            </a:r>
            <a:r>
              <a:rPr lang="en-US" sz="788" dirty="0">
                <a:solidFill>
                  <a:srgbClr val="FFFFFF">
                    <a:lumMod val="50000"/>
                  </a:srgbClr>
                </a:solidFill>
              </a:rPr>
              <a:t> </a:t>
            </a:r>
            <a:r>
              <a:rPr lang="en-US" sz="788" dirty="0" err="1">
                <a:solidFill>
                  <a:srgbClr val="FFFFFF">
                    <a:lumMod val="50000"/>
                  </a:srgbClr>
                </a:solidFill>
              </a:rPr>
              <a:t>podlagi</a:t>
            </a:r>
            <a:r>
              <a:rPr lang="en-US" sz="788" dirty="0">
                <a:solidFill>
                  <a:srgbClr val="FFFFFF">
                    <a:lumMod val="50000"/>
                  </a:srgbClr>
                </a:solidFill>
              </a:rPr>
              <a:t> </a:t>
            </a:r>
            <a:r>
              <a:rPr lang="en-US" sz="788" dirty="0" err="1">
                <a:solidFill>
                  <a:srgbClr val="FFFFFF">
                    <a:lumMod val="50000"/>
                  </a:srgbClr>
                </a:solidFill>
              </a:rPr>
              <a:t>licence</a:t>
            </a:r>
            <a:r>
              <a:rPr lang="en-US" sz="788" dirty="0">
                <a:solidFill>
                  <a:srgbClr val="FFFFFF">
                    <a:lumMod val="50000"/>
                  </a:srgbClr>
                </a:solidFill>
              </a:rPr>
              <a:t> Creative Commons Attribution 4.0 International (CC BY 4.0) (</a:t>
            </a:r>
            <a:r>
              <a:rPr lang="en-US" sz="788" dirty="0">
                <a:solidFill>
                  <a:srgbClr val="FFFFFF">
                    <a:lumMod val="50000"/>
                  </a:srgbClr>
                </a:solidFill>
                <a:hlinkClick r:id="rId8"/>
              </a:rPr>
              <a:t>https://creativecommons.org/licenses/by/4.0/</a:t>
            </a:r>
            <a:r>
              <a:rPr lang="en-US" sz="788" dirty="0">
                <a:solidFill>
                  <a:srgbClr val="FFFFFF">
                    <a:lumMod val="50000"/>
                  </a:srgbClr>
                </a:solidFill>
              </a:rPr>
              <a:t>). </a:t>
            </a:r>
            <a:r>
              <a:rPr lang="en-US" sz="788" dirty="0" err="1">
                <a:solidFill>
                  <a:srgbClr val="FFFFFF">
                    <a:lumMod val="50000"/>
                  </a:srgbClr>
                </a:solidFill>
              </a:rPr>
              <a:t>Za</a:t>
            </a:r>
            <a:r>
              <a:rPr lang="en-US" sz="788" dirty="0">
                <a:solidFill>
                  <a:srgbClr val="FFFFFF">
                    <a:lumMod val="50000"/>
                  </a:srgbClr>
                </a:solidFill>
              </a:rPr>
              <a:t> </a:t>
            </a:r>
            <a:r>
              <a:rPr lang="en-US" sz="788" dirty="0" err="1">
                <a:solidFill>
                  <a:srgbClr val="FFFFFF">
                    <a:lumMod val="50000"/>
                  </a:srgbClr>
                </a:solidFill>
              </a:rPr>
              <a:t>uporabo</a:t>
            </a:r>
            <a:r>
              <a:rPr lang="en-US" sz="788" dirty="0">
                <a:solidFill>
                  <a:srgbClr val="FFFFFF">
                    <a:lumMod val="50000"/>
                  </a:srgbClr>
                </a:solidFill>
              </a:rPr>
              <a:t> </a:t>
            </a:r>
            <a:r>
              <a:rPr lang="en-US" sz="788" dirty="0" err="1">
                <a:solidFill>
                  <a:srgbClr val="FFFFFF">
                    <a:lumMod val="50000"/>
                  </a:srgbClr>
                </a:solidFill>
              </a:rPr>
              <a:t>ali</a:t>
            </a:r>
            <a:r>
              <a:rPr lang="en-US" sz="788" dirty="0">
                <a:solidFill>
                  <a:srgbClr val="FFFFFF">
                    <a:lumMod val="50000"/>
                  </a:srgbClr>
                </a:solidFill>
              </a:rPr>
              <a:t> </a:t>
            </a:r>
            <a:r>
              <a:rPr lang="en-US" sz="788" dirty="0" err="1">
                <a:solidFill>
                  <a:srgbClr val="FFFFFF">
                    <a:lumMod val="50000"/>
                  </a:srgbClr>
                </a:solidFill>
              </a:rPr>
              <a:t>reprodukcijo</a:t>
            </a:r>
            <a:r>
              <a:rPr lang="en-US" sz="788" dirty="0">
                <a:solidFill>
                  <a:srgbClr val="FFFFFF">
                    <a:lumMod val="50000"/>
                  </a:srgbClr>
                </a:solidFill>
              </a:rPr>
              <a:t> </a:t>
            </a:r>
            <a:r>
              <a:rPr lang="en-US" sz="788" dirty="0" err="1">
                <a:solidFill>
                  <a:srgbClr val="FFFFFF">
                    <a:lumMod val="50000"/>
                  </a:srgbClr>
                </a:solidFill>
              </a:rPr>
              <a:t>elementov</a:t>
            </a:r>
            <a:r>
              <a:rPr lang="en-US" sz="788" dirty="0">
                <a:solidFill>
                  <a:srgbClr val="FFFFFF">
                    <a:lumMod val="50000"/>
                  </a:srgbClr>
                </a:solidFill>
              </a:rPr>
              <a:t>, </a:t>
            </a:r>
            <a:r>
              <a:rPr lang="en-US" sz="788" dirty="0" err="1">
                <a:solidFill>
                  <a:srgbClr val="FFFFFF">
                    <a:lumMod val="50000"/>
                  </a:srgbClr>
                </a:solidFill>
              </a:rPr>
              <a:t>ki</a:t>
            </a:r>
            <a:r>
              <a:rPr lang="en-US" sz="788" dirty="0">
                <a:solidFill>
                  <a:srgbClr val="FFFFFF">
                    <a:lumMod val="50000"/>
                  </a:srgbClr>
                </a:solidFill>
              </a:rPr>
              <a:t> </a:t>
            </a:r>
            <a:r>
              <a:rPr lang="en-US" sz="788" dirty="0" err="1">
                <a:solidFill>
                  <a:srgbClr val="FFFFFF">
                    <a:lumMod val="50000"/>
                  </a:srgbClr>
                </a:solidFill>
              </a:rPr>
              <a:t>niso</a:t>
            </a:r>
            <a:r>
              <a:rPr lang="en-US" sz="788" dirty="0">
                <a:solidFill>
                  <a:srgbClr val="FFFFFF">
                    <a:lumMod val="50000"/>
                  </a:srgbClr>
                </a:solidFill>
              </a:rPr>
              <a:t> v </a:t>
            </a:r>
            <a:r>
              <a:rPr lang="en-US" sz="788" dirty="0" err="1">
                <a:solidFill>
                  <a:srgbClr val="FFFFFF">
                    <a:lumMod val="50000"/>
                  </a:srgbClr>
                </a:solidFill>
              </a:rPr>
              <a:t>lasti</a:t>
            </a:r>
            <a:r>
              <a:rPr lang="en-US" sz="788" dirty="0">
                <a:solidFill>
                  <a:srgbClr val="FFFFFF">
                    <a:lumMod val="50000"/>
                  </a:srgbClr>
                </a:solidFill>
              </a:rPr>
              <a:t> </a:t>
            </a:r>
            <a:r>
              <a:rPr lang="en-US" sz="788" dirty="0" err="1">
                <a:solidFill>
                  <a:srgbClr val="FFFFFF">
                    <a:lumMod val="50000"/>
                  </a:srgbClr>
                </a:solidFill>
              </a:rPr>
              <a:t>Evropske</a:t>
            </a:r>
            <a:r>
              <a:rPr lang="en-US" sz="788" dirty="0">
                <a:solidFill>
                  <a:srgbClr val="FFFFFF">
                    <a:lumMod val="50000"/>
                  </a:srgbClr>
                </a:solidFill>
              </a:rPr>
              <a:t> </a:t>
            </a:r>
            <a:r>
              <a:rPr lang="en-US" sz="788" dirty="0" err="1">
                <a:solidFill>
                  <a:srgbClr val="FFFFFF">
                    <a:lumMod val="50000"/>
                  </a:srgbClr>
                </a:solidFill>
              </a:rPr>
              <a:t>unije</a:t>
            </a:r>
            <a:r>
              <a:rPr lang="en-US" sz="788" dirty="0">
                <a:solidFill>
                  <a:srgbClr val="FFFFFF">
                    <a:lumMod val="50000"/>
                  </a:srgbClr>
                </a:solidFill>
              </a:rPr>
              <a:t>, je </a:t>
            </a:r>
            <a:r>
              <a:rPr lang="en-US" sz="788" dirty="0" err="1">
                <a:solidFill>
                  <a:srgbClr val="FFFFFF">
                    <a:lumMod val="50000"/>
                  </a:srgbClr>
                </a:solidFill>
              </a:rPr>
              <a:t>morda</a:t>
            </a:r>
            <a:r>
              <a:rPr lang="en-US" sz="788" dirty="0">
                <a:solidFill>
                  <a:srgbClr val="FFFFFF">
                    <a:lumMod val="50000"/>
                  </a:srgbClr>
                </a:solidFill>
              </a:rPr>
              <a:t> </a:t>
            </a:r>
            <a:r>
              <a:rPr lang="en-US" sz="788" dirty="0" err="1">
                <a:solidFill>
                  <a:srgbClr val="FFFFFF">
                    <a:lumMod val="50000"/>
                  </a:srgbClr>
                </a:solidFill>
              </a:rPr>
              <a:t>treba</a:t>
            </a:r>
            <a:r>
              <a:rPr lang="en-US" sz="788" dirty="0">
                <a:solidFill>
                  <a:srgbClr val="FFFFFF">
                    <a:lumMod val="50000"/>
                  </a:srgbClr>
                </a:solidFill>
              </a:rPr>
              <a:t> </a:t>
            </a:r>
            <a:r>
              <a:rPr lang="en-US" sz="788" dirty="0" err="1">
                <a:solidFill>
                  <a:srgbClr val="FFFFFF">
                    <a:lumMod val="50000"/>
                  </a:srgbClr>
                </a:solidFill>
              </a:rPr>
              <a:t>za</a:t>
            </a:r>
            <a:r>
              <a:rPr lang="en-US" sz="788" dirty="0">
                <a:solidFill>
                  <a:srgbClr val="FFFFFF">
                    <a:lumMod val="50000"/>
                  </a:srgbClr>
                </a:solidFill>
              </a:rPr>
              <a:t> </a:t>
            </a:r>
            <a:r>
              <a:rPr lang="en-US" sz="788" dirty="0" err="1">
                <a:solidFill>
                  <a:srgbClr val="FFFFFF">
                    <a:lumMod val="50000"/>
                  </a:srgbClr>
                </a:solidFill>
              </a:rPr>
              <a:t>dovoljenje</a:t>
            </a:r>
            <a:r>
              <a:rPr lang="en-US" sz="788" dirty="0">
                <a:solidFill>
                  <a:srgbClr val="FFFFFF">
                    <a:lumMod val="50000"/>
                  </a:srgbClr>
                </a:solidFill>
              </a:rPr>
              <a:t> </a:t>
            </a:r>
            <a:r>
              <a:rPr lang="en-US" sz="788" dirty="0" err="1">
                <a:solidFill>
                  <a:srgbClr val="FFFFFF">
                    <a:lumMod val="50000"/>
                  </a:srgbClr>
                </a:solidFill>
              </a:rPr>
              <a:t>zaprositi</a:t>
            </a:r>
            <a:r>
              <a:rPr lang="en-US" sz="788" dirty="0">
                <a:solidFill>
                  <a:srgbClr val="FFFFFF">
                    <a:lumMod val="50000"/>
                  </a:srgbClr>
                </a:solidFill>
              </a:rPr>
              <a:t> </a:t>
            </a:r>
            <a:r>
              <a:rPr lang="en-US" sz="788" dirty="0" err="1">
                <a:solidFill>
                  <a:srgbClr val="FFFFFF">
                    <a:lumMod val="50000"/>
                  </a:srgbClr>
                </a:solidFill>
              </a:rPr>
              <a:t>neposredno</a:t>
            </a:r>
            <a:r>
              <a:rPr lang="en-US" sz="788" dirty="0">
                <a:solidFill>
                  <a:srgbClr val="FFFFFF">
                    <a:lumMod val="50000"/>
                  </a:srgbClr>
                </a:solidFill>
              </a:rPr>
              <a:t> </a:t>
            </a:r>
            <a:r>
              <a:rPr lang="en-US" sz="788" dirty="0" err="1">
                <a:solidFill>
                  <a:srgbClr val="FFFFFF">
                    <a:lumMod val="50000"/>
                  </a:srgbClr>
                </a:solidFill>
              </a:rPr>
              <a:t>imetnike</a:t>
            </a:r>
            <a:r>
              <a:rPr lang="en-US" sz="788" dirty="0">
                <a:solidFill>
                  <a:srgbClr val="FFFFFF">
                    <a:lumMod val="50000"/>
                  </a:srgbClr>
                </a:solidFill>
              </a:rPr>
              <a:t> </a:t>
            </a:r>
            <a:r>
              <a:rPr lang="en-US" sz="788" dirty="0" err="1">
                <a:solidFill>
                  <a:srgbClr val="FFFFFF">
                    <a:lumMod val="50000"/>
                  </a:srgbClr>
                </a:solidFill>
              </a:rPr>
              <a:t>pravic</a:t>
            </a:r>
            <a:r>
              <a:rPr lang="en-US" sz="788" dirty="0">
                <a:solidFill>
                  <a:srgbClr val="FFFFFF">
                    <a:lumMod val="50000"/>
                  </a:srgbClr>
                </a:solidFill>
              </a:rPr>
              <a:t>.</a:t>
            </a:r>
            <a:endParaRPr lang="en-US" sz="788" dirty="0">
              <a:solidFill>
                <a:srgbClr val="FFFFFF">
                  <a:lumMod val="50000"/>
                </a:srgbClr>
              </a:solidFill>
              <a:latin typeface="Arial"/>
            </a:endParaRPr>
          </a:p>
        </p:txBody>
      </p:sp>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1003" y="5179519"/>
            <a:ext cx="767622" cy="268573"/>
          </a:xfrm>
          <a:prstGeom prst="rect">
            <a:avLst/>
          </a:prstGeom>
        </p:spPr>
      </p:pic>
    </p:spTree>
    <p:extLst>
      <p:ext uri="{BB962C8B-B14F-4D97-AF65-F5344CB8AC3E}">
        <p14:creationId xmlns:p14="http://schemas.microsoft.com/office/powerpoint/2010/main" val="270215850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511541" y="-1158107"/>
            <a:ext cx="6333565" cy="523220"/>
          </a:xfrm>
          <a:prstGeom prst="rect">
            <a:avLst/>
          </a:prstGeom>
          <a:noFill/>
        </p:spPr>
        <p:txBody>
          <a:bodyPr wrap="square" rtlCol="0">
            <a:spAutoFit/>
          </a:bodyPr>
          <a:lstStyle/>
          <a:p>
            <a:r>
              <a:rPr lang="fr-FR" sz="2800" b="1" dirty="0">
                <a:latin typeface="Calibri" charset="0"/>
                <a:ea typeface="Calibri" charset="0"/>
                <a:cs typeface="Calibri" charset="0"/>
              </a:rPr>
              <a:t>TABLE OF CONTENTS</a:t>
            </a:r>
          </a:p>
        </p:txBody>
      </p:sp>
      <p:sp>
        <p:nvSpPr>
          <p:cNvPr id="39" name="Rectangle 38">
            <a:extLst>
              <a:ext uri="{FF2B5EF4-FFF2-40B4-BE49-F238E27FC236}">
                <a16:creationId xmlns:a16="http://schemas.microsoft.com/office/drawing/2014/main" id="{DCAE386F-D338-8640-B9CD-E269E5221BDE}"/>
              </a:ext>
            </a:extLst>
          </p:cNvPr>
          <p:cNvSpPr/>
          <p:nvPr/>
        </p:nvSpPr>
        <p:spPr>
          <a:xfrm>
            <a:off x="6741829" y="2888603"/>
            <a:ext cx="4572000" cy="584775"/>
          </a:xfrm>
          <a:prstGeom prst="rect">
            <a:avLst/>
          </a:prstGeom>
        </p:spPr>
        <p:txBody>
          <a:bodyPr>
            <a:spAutoFit/>
          </a:bodyPr>
          <a:lstStyle/>
          <a:p>
            <a:endParaRPr lang="fr-BE" sz="1600" b="1" dirty="0"/>
          </a:p>
          <a:p>
            <a:endParaRPr lang="fr-FR" sz="1600" b="1" dirty="0">
              <a:latin typeface="Calibri" charset="0"/>
              <a:ea typeface="Calibri" charset="0"/>
              <a:cs typeface="Calibri" charset="0"/>
            </a:endParaRPr>
          </a:p>
        </p:txBody>
      </p:sp>
      <p:sp>
        <p:nvSpPr>
          <p:cNvPr id="40" name="TextBox 39"/>
          <p:cNvSpPr txBox="1"/>
          <p:nvPr/>
        </p:nvSpPr>
        <p:spPr>
          <a:xfrm>
            <a:off x="0" y="6646776"/>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Tree>
    <p:extLst>
      <p:ext uri="{BB962C8B-B14F-4D97-AF65-F5344CB8AC3E}">
        <p14:creationId xmlns:p14="http://schemas.microsoft.com/office/powerpoint/2010/main" val="220973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Larme 4"/>
          <p:cNvSpPr/>
          <p:nvPr/>
        </p:nvSpPr>
        <p:spPr>
          <a:xfrm rot="5400000">
            <a:off x="97165" y="63111"/>
            <a:ext cx="493004" cy="495952"/>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616426" y="80254"/>
            <a:ext cx="1639616" cy="584775"/>
          </a:xfrm>
          <a:prstGeom prst="rect">
            <a:avLst/>
          </a:prstGeom>
          <a:noFill/>
        </p:spPr>
        <p:txBody>
          <a:bodyPr wrap="none" rtlCol="0">
            <a:spAutoFit/>
          </a:bodyPr>
          <a:lstStyle/>
          <a:p>
            <a:r>
              <a:rPr lang="fr-FR" sz="3200" b="1" dirty="0">
                <a:solidFill>
                  <a:srgbClr val="2A4591"/>
                </a:solidFill>
                <a:latin typeface="Calibri" charset="0"/>
                <a:ea typeface="Calibri" charset="0"/>
                <a:cs typeface="Calibri" charset="0"/>
              </a:rPr>
              <a:t>OSNOVE</a:t>
            </a:r>
          </a:p>
        </p:txBody>
      </p:sp>
      <p:sp>
        <p:nvSpPr>
          <p:cNvPr id="12" name="Rectangle 11"/>
          <p:cNvSpPr/>
          <p:nvPr/>
        </p:nvSpPr>
        <p:spPr>
          <a:xfrm rot="16200000">
            <a:off x="8377926" y="6091925"/>
            <a:ext cx="1285929"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KAJ JE EVROPA?</a:t>
            </a:r>
          </a:p>
        </p:txBody>
      </p:sp>
      <p:cxnSp>
        <p:nvCxnSpPr>
          <p:cNvPr id="13" name="Connecteur droit 12"/>
          <p:cNvCxnSpPr/>
          <p:nvPr/>
        </p:nvCxnSpPr>
        <p:spPr>
          <a:xfrm>
            <a:off x="8891585" y="5572071"/>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3" name="5-Point Star 2"/>
          <p:cNvSpPr/>
          <p:nvPr/>
        </p:nvSpPr>
        <p:spPr>
          <a:xfrm>
            <a:off x="6600483" y="627390"/>
            <a:ext cx="2414213" cy="2212447"/>
          </a:xfrm>
          <a:prstGeom prst="star5">
            <a:avLst>
              <a:gd name="adj" fmla="val 18746"/>
              <a:gd name="hf" fmla="val 105146"/>
              <a:gd name="vf" fmla="val 110557"/>
            </a:avLst>
          </a:prstGeom>
          <a:solidFill>
            <a:schemeClr val="accent1">
              <a:lumMod val="60000"/>
              <a:lumOff val="40000"/>
              <a:alpha val="88000"/>
            </a:schemeClr>
          </a:solidFill>
          <a:ln>
            <a:solidFill>
              <a:schemeClr val="accent5">
                <a:lumMod val="75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3" name="TextBox 22"/>
          <p:cNvSpPr txBox="1"/>
          <p:nvPr/>
        </p:nvSpPr>
        <p:spPr>
          <a:xfrm>
            <a:off x="7055238" y="1584901"/>
            <a:ext cx="1555928" cy="646331"/>
          </a:xfrm>
          <a:prstGeom prst="rect">
            <a:avLst/>
          </a:prstGeom>
          <a:noFill/>
        </p:spPr>
        <p:txBody>
          <a:bodyPr wrap="square" rtlCol="0">
            <a:spAutoFit/>
          </a:bodyPr>
          <a:lstStyle/>
          <a:p>
            <a:pPr algn="ctr"/>
            <a:r>
              <a:rPr lang="fr-FR" b="1" dirty="0">
                <a:solidFill>
                  <a:srgbClr val="002060"/>
                </a:solidFill>
                <a:latin typeface="Calibri" charset="0"/>
                <a:ea typeface="Calibri" charset="0"/>
                <a:cs typeface="Calibri" charset="0"/>
              </a:rPr>
              <a:t>447 </a:t>
            </a:r>
            <a:r>
              <a:rPr lang="fr-FR" b="1" dirty="0" err="1">
                <a:solidFill>
                  <a:srgbClr val="002060"/>
                </a:solidFill>
                <a:latin typeface="Calibri" charset="0"/>
                <a:ea typeface="Calibri" charset="0"/>
                <a:cs typeface="Calibri" charset="0"/>
              </a:rPr>
              <a:t>milijonov</a:t>
            </a:r>
            <a:r>
              <a:rPr lang="fr-FR" b="1" dirty="0">
                <a:solidFill>
                  <a:srgbClr val="002060"/>
                </a:solidFill>
                <a:latin typeface="Calibri" charset="0"/>
                <a:ea typeface="Calibri" charset="0"/>
                <a:cs typeface="Calibri" charset="0"/>
              </a:rPr>
              <a:t> </a:t>
            </a:r>
            <a:r>
              <a:rPr lang="fr-FR" b="1" dirty="0" err="1">
                <a:solidFill>
                  <a:srgbClr val="002060"/>
                </a:solidFill>
                <a:latin typeface="Calibri" charset="0"/>
                <a:ea typeface="Calibri" charset="0"/>
                <a:cs typeface="Calibri" charset="0"/>
              </a:rPr>
              <a:t>ljudi</a:t>
            </a:r>
            <a:endParaRPr lang="fr-BE" b="1" dirty="0">
              <a:solidFill>
                <a:srgbClr val="002060"/>
              </a:solidFill>
            </a:endParaRPr>
          </a:p>
        </p:txBody>
      </p:sp>
      <p:sp>
        <p:nvSpPr>
          <p:cNvPr id="10" name="TextBox 9"/>
          <p:cNvSpPr txBox="1"/>
          <p:nvPr/>
        </p:nvSpPr>
        <p:spPr>
          <a:xfrm>
            <a:off x="7549830" y="1308065"/>
            <a:ext cx="1275907" cy="369332"/>
          </a:xfrm>
          <a:prstGeom prst="rect">
            <a:avLst/>
          </a:prstGeom>
          <a:noFill/>
        </p:spPr>
        <p:txBody>
          <a:bodyPr wrap="square" rtlCol="0">
            <a:spAutoFit/>
          </a:bodyPr>
          <a:lstStyle/>
          <a:p>
            <a:r>
              <a:rPr lang="fr-BE" b="1" dirty="0">
                <a:solidFill>
                  <a:srgbClr val="002060"/>
                </a:solidFill>
              </a:rPr>
              <a:t>EU:</a:t>
            </a:r>
          </a:p>
        </p:txBody>
      </p:sp>
      <p:sp>
        <p:nvSpPr>
          <p:cNvPr id="6" name="Flowchart: Connector 5"/>
          <p:cNvSpPr/>
          <p:nvPr/>
        </p:nvSpPr>
        <p:spPr>
          <a:xfrm>
            <a:off x="784978" y="1054104"/>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EVROPA:</a:t>
            </a:r>
          </a:p>
          <a:p>
            <a:pPr algn="ctr"/>
            <a:r>
              <a:rPr lang="fr-BE" b="1" dirty="0">
                <a:solidFill>
                  <a:srgbClr val="002060"/>
                </a:solidFill>
              </a:rPr>
              <a:t>1 </a:t>
            </a:r>
            <a:r>
              <a:rPr lang="fr-BE" b="1" dirty="0" err="1">
                <a:solidFill>
                  <a:srgbClr val="002060"/>
                </a:solidFill>
              </a:rPr>
              <a:t>od</a:t>
            </a:r>
            <a:r>
              <a:rPr lang="fr-BE" b="1" dirty="0">
                <a:solidFill>
                  <a:srgbClr val="002060"/>
                </a:solidFill>
              </a:rPr>
              <a:t> 6 </a:t>
            </a:r>
            <a:r>
              <a:rPr lang="fr-BE" b="1" dirty="0" err="1">
                <a:solidFill>
                  <a:srgbClr val="002060"/>
                </a:solidFill>
              </a:rPr>
              <a:t>celin</a:t>
            </a:r>
            <a:endParaRPr lang="fr-BE" dirty="0"/>
          </a:p>
        </p:txBody>
      </p:sp>
      <p:sp>
        <p:nvSpPr>
          <p:cNvPr id="24" name="Flowchart: Connector 23"/>
          <p:cNvSpPr/>
          <p:nvPr/>
        </p:nvSpPr>
        <p:spPr>
          <a:xfrm>
            <a:off x="784978" y="4334325"/>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EVROPA:</a:t>
            </a:r>
          </a:p>
          <a:p>
            <a:pPr algn="ctr"/>
            <a:r>
              <a:rPr lang="fi-FI" b="1" dirty="0" err="1">
                <a:solidFill>
                  <a:srgbClr val="002060"/>
                </a:solidFill>
                <a:latin typeface="Calibri" charset="0"/>
                <a:ea typeface="Calibri" charset="0"/>
                <a:cs typeface="Calibri" charset="0"/>
              </a:rPr>
              <a:t>več</a:t>
            </a:r>
            <a:r>
              <a:rPr lang="fi-FI" b="1" dirty="0">
                <a:solidFill>
                  <a:srgbClr val="002060"/>
                </a:solidFill>
                <a:latin typeface="Calibri" charset="0"/>
                <a:ea typeface="Calibri" charset="0"/>
                <a:cs typeface="Calibri" charset="0"/>
              </a:rPr>
              <a:t> kot 700 </a:t>
            </a:r>
            <a:r>
              <a:rPr lang="fi-FI" b="1" dirty="0" err="1">
                <a:solidFill>
                  <a:srgbClr val="002060"/>
                </a:solidFill>
                <a:latin typeface="Calibri" charset="0"/>
                <a:ea typeface="Calibri" charset="0"/>
                <a:cs typeface="Calibri" charset="0"/>
              </a:rPr>
              <a:t>milijonov</a:t>
            </a:r>
            <a:r>
              <a:rPr lang="fi-FI" b="1" dirty="0">
                <a:solidFill>
                  <a:srgbClr val="002060"/>
                </a:solidFill>
                <a:latin typeface="Calibri" charset="0"/>
                <a:ea typeface="Calibri" charset="0"/>
                <a:cs typeface="Calibri" charset="0"/>
              </a:rPr>
              <a:t> </a:t>
            </a:r>
            <a:r>
              <a:rPr lang="fi-FI" b="1" dirty="0" err="1">
                <a:solidFill>
                  <a:srgbClr val="002060"/>
                </a:solidFill>
                <a:latin typeface="Calibri" charset="0"/>
                <a:ea typeface="Calibri" charset="0"/>
                <a:cs typeface="Calibri" charset="0"/>
              </a:rPr>
              <a:t>ljudi</a:t>
            </a:r>
            <a:endParaRPr lang="fr-BE" dirty="0">
              <a:solidFill>
                <a:srgbClr val="002060"/>
              </a:solidFill>
            </a:endParaRPr>
          </a:p>
        </p:txBody>
      </p:sp>
      <p:sp>
        <p:nvSpPr>
          <p:cNvPr id="25" name="Flowchart: Connector 24"/>
          <p:cNvSpPr/>
          <p:nvPr/>
        </p:nvSpPr>
        <p:spPr>
          <a:xfrm>
            <a:off x="3974991" y="3417660"/>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EVROPA:</a:t>
            </a:r>
          </a:p>
          <a:p>
            <a:pPr algn="ctr"/>
            <a:r>
              <a:rPr lang="fr-FR" b="1" dirty="0">
                <a:solidFill>
                  <a:srgbClr val="002060"/>
                </a:solidFill>
                <a:latin typeface="Calibri" charset="0"/>
                <a:ea typeface="Calibri" charset="0"/>
                <a:cs typeface="Calibri" charset="0"/>
              </a:rPr>
              <a:t>44 </a:t>
            </a:r>
            <a:r>
              <a:rPr lang="fr-FR" b="1" dirty="0" err="1">
                <a:solidFill>
                  <a:srgbClr val="002060"/>
                </a:solidFill>
                <a:latin typeface="Calibri" charset="0"/>
                <a:ea typeface="Calibri" charset="0"/>
                <a:cs typeface="Calibri" charset="0"/>
              </a:rPr>
              <a:t>držav</a:t>
            </a:r>
            <a:endParaRPr lang="fr-BE" dirty="0">
              <a:solidFill>
                <a:srgbClr val="002060"/>
              </a:solidFill>
            </a:endParaRPr>
          </a:p>
        </p:txBody>
      </p:sp>
      <p:sp>
        <p:nvSpPr>
          <p:cNvPr id="30" name="5-Point Star 29"/>
          <p:cNvSpPr/>
          <p:nvPr/>
        </p:nvSpPr>
        <p:spPr>
          <a:xfrm>
            <a:off x="6483566" y="3797348"/>
            <a:ext cx="2414213" cy="2212447"/>
          </a:xfrm>
          <a:prstGeom prst="star5">
            <a:avLst>
              <a:gd name="adj" fmla="val 18746"/>
              <a:gd name="hf" fmla="val 105146"/>
              <a:gd name="vf" fmla="val 110557"/>
            </a:avLst>
          </a:prstGeom>
          <a:solidFill>
            <a:schemeClr val="accent1">
              <a:lumMod val="60000"/>
              <a:lumOff val="40000"/>
              <a:alpha val="88000"/>
            </a:schemeClr>
          </a:solidFill>
          <a:ln>
            <a:solidFill>
              <a:srgbClr val="00206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TextBox 7"/>
          <p:cNvSpPr txBox="1"/>
          <p:nvPr/>
        </p:nvSpPr>
        <p:spPr>
          <a:xfrm>
            <a:off x="7103932" y="4554163"/>
            <a:ext cx="1205512" cy="646331"/>
          </a:xfrm>
          <a:prstGeom prst="rect">
            <a:avLst/>
          </a:prstGeom>
          <a:noFill/>
        </p:spPr>
        <p:txBody>
          <a:bodyPr wrap="square" rtlCol="0">
            <a:spAutoFit/>
          </a:bodyPr>
          <a:lstStyle/>
          <a:p>
            <a:pPr algn="ctr"/>
            <a:r>
              <a:rPr lang="en-IE" b="1" dirty="0">
                <a:solidFill>
                  <a:srgbClr val="002060"/>
                </a:solidFill>
              </a:rPr>
              <a:t>EU:</a:t>
            </a:r>
          </a:p>
          <a:p>
            <a:pPr algn="ctr"/>
            <a:r>
              <a:rPr lang="en-IE" b="1" dirty="0">
                <a:solidFill>
                  <a:srgbClr val="002060"/>
                </a:solidFill>
              </a:rPr>
              <a:t>27 </a:t>
            </a:r>
            <a:r>
              <a:rPr lang="en-IE" b="1" dirty="0" err="1">
                <a:solidFill>
                  <a:srgbClr val="002060"/>
                </a:solidFill>
              </a:rPr>
              <a:t>držav</a:t>
            </a:r>
            <a:endParaRPr lang="en-IE" b="1" dirty="0">
              <a:solidFill>
                <a:srgbClr val="002060"/>
              </a:solidFill>
            </a:endParaRPr>
          </a:p>
        </p:txBody>
      </p:sp>
    </p:spTree>
    <p:extLst>
      <p:ext uri="{BB962C8B-B14F-4D97-AF65-F5344CB8AC3E}">
        <p14:creationId xmlns:p14="http://schemas.microsoft.com/office/powerpoint/2010/main" val="1420580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 calcmode="lin" valueType="num">
                                      <p:cBhvr additive="base">
                                        <p:cTn id="2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4">
                                            <p:bg/>
                                          </p:spTgt>
                                        </p:tgtEl>
                                        <p:attrNameLst>
                                          <p:attrName>style.visibility</p:attrName>
                                        </p:attrNameLst>
                                      </p:cBhvr>
                                      <p:to>
                                        <p:strVal val="visible"/>
                                      </p:to>
                                    </p:set>
                                    <p:anim calcmode="lin" valueType="num">
                                      <p:cBhvr additive="base">
                                        <p:cTn id="31" dur="500" fill="hold"/>
                                        <p:tgtEl>
                                          <p:spTgt spid="24">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24">
                                            <p:bg/>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anim calcmode="lin" valueType="num">
                                      <p:cBhvr additive="base">
                                        <p:cTn id="35"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5">
                                            <p:txEl>
                                              <p:pRg st="0" end="0"/>
                                            </p:txEl>
                                          </p:spTgt>
                                        </p:tgtEl>
                                        <p:attrNameLst>
                                          <p:attrName>style.visibility</p:attrName>
                                        </p:attrNameLst>
                                      </p:cBhvr>
                                      <p:to>
                                        <p:strVal val="visible"/>
                                      </p:to>
                                    </p:set>
                                    <p:anim calcmode="lin" valueType="num">
                                      <p:cBhvr additive="base">
                                        <p:cTn id="43"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 calcmode="lin" valueType="num">
                                      <p:cBhvr additive="base">
                                        <p:cTn id="4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P spid="10" grpId="0"/>
      <p:bldP spid="6" grpId="0" animBg="1"/>
      <p:bldP spid="24" grpId="0" uiExpand="1" build="allAtOnce" animBg="1"/>
      <p:bldP spid="25"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rot="16200000">
            <a:off x="8377925" y="6091925"/>
            <a:ext cx="1285929" cy="246221"/>
          </a:xfrm>
          <a:prstGeom prst="rect">
            <a:avLst/>
          </a:prstGeom>
          <a:solidFill>
            <a:schemeClr val="bg1"/>
          </a:solidFill>
        </p:spPr>
        <p:txBody>
          <a:bodyPr wrap="none">
            <a:spAutoFit/>
          </a:bodyPr>
          <a:lstStyle/>
          <a:p>
            <a:r>
              <a:rPr lang="fr-FR" sz="1000" b="1" dirty="0">
                <a:solidFill>
                  <a:srgbClr val="2A4591"/>
                </a:solidFill>
                <a:latin typeface="Arial" charset="0"/>
                <a:ea typeface="Arial" charset="0"/>
                <a:cs typeface="Arial" charset="0"/>
              </a:rPr>
              <a:t>KAJ JE EVROPA?</a:t>
            </a:r>
          </a:p>
        </p:txBody>
      </p:sp>
      <p:sp>
        <p:nvSpPr>
          <p:cNvPr id="9" name="Larme 8"/>
          <p:cNvSpPr/>
          <p:nvPr/>
        </p:nvSpPr>
        <p:spPr>
          <a:xfrm rot="5400000">
            <a:off x="230191" y="377348"/>
            <a:ext cx="602605" cy="57088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901998" y="361489"/>
            <a:ext cx="3820511" cy="584775"/>
          </a:xfrm>
          <a:prstGeom prst="rect">
            <a:avLst/>
          </a:prstGeom>
          <a:solidFill>
            <a:srgbClr val="F0F4FA"/>
          </a:solidFill>
        </p:spPr>
        <p:txBody>
          <a:bodyPr wrap="square" rtlCol="0">
            <a:spAutoFit/>
          </a:bodyPr>
          <a:lstStyle/>
          <a:p>
            <a:r>
              <a:rPr lang="fr-FR" sz="3200" b="1" dirty="0">
                <a:solidFill>
                  <a:srgbClr val="2A4591"/>
                </a:solidFill>
                <a:latin typeface="Calibri" charset="0"/>
                <a:ea typeface="Calibri" charset="0"/>
                <a:cs typeface="Calibri" charset="0"/>
              </a:rPr>
              <a:t>EVROPSKA KULTURA</a:t>
            </a:r>
          </a:p>
        </p:txBody>
      </p:sp>
      <p:cxnSp>
        <p:nvCxnSpPr>
          <p:cNvPr id="12" name="Connecteur droit 11"/>
          <p:cNvCxnSpPr/>
          <p:nvPr/>
        </p:nvCxnSpPr>
        <p:spPr>
          <a:xfrm>
            <a:off x="8897778" y="5572071"/>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085155" y="667333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4" name="Rectangle 3"/>
          <p:cNvSpPr/>
          <p:nvPr/>
        </p:nvSpPr>
        <p:spPr>
          <a:xfrm>
            <a:off x="3261360" y="4502133"/>
            <a:ext cx="5590699" cy="1950720"/>
          </a:xfrm>
          <a:prstGeom prst="rect">
            <a:avLst/>
          </a:prstGeom>
          <a:solidFill>
            <a:srgbClr val="F0F4FA">
              <a:alpha val="90000"/>
            </a:srgb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nSpc>
                <a:spcPct val="150000"/>
              </a:lnSpc>
            </a:pPr>
            <a:r>
              <a:rPr lang="fi-FI" sz="2000" b="1" dirty="0" err="1">
                <a:solidFill>
                  <a:schemeClr val="accent5">
                    <a:lumMod val="50000"/>
                  </a:schemeClr>
                </a:solidFill>
              </a:rPr>
              <a:t>Evropska</a:t>
            </a:r>
            <a:r>
              <a:rPr lang="fi-FI" sz="2000" b="1" dirty="0">
                <a:solidFill>
                  <a:schemeClr val="accent5">
                    <a:lumMod val="50000"/>
                  </a:schemeClr>
                </a:solidFill>
              </a:rPr>
              <a:t> </a:t>
            </a:r>
            <a:r>
              <a:rPr lang="fi-FI" sz="2000" b="1" dirty="0" err="1">
                <a:solidFill>
                  <a:schemeClr val="accent5">
                    <a:lumMod val="50000"/>
                  </a:schemeClr>
                </a:solidFill>
              </a:rPr>
              <a:t>kultura</a:t>
            </a:r>
            <a:r>
              <a:rPr lang="fi-FI" sz="2000" b="1" dirty="0">
                <a:solidFill>
                  <a:schemeClr val="accent5">
                    <a:lumMod val="50000"/>
                  </a:schemeClr>
                </a:solidFill>
              </a:rPr>
              <a:t> in </a:t>
            </a:r>
            <a:r>
              <a:rPr lang="fi-FI" sz="2000" b="1" dirty="0" err="1">
                <a:solidFill>
                  <a:schemeClr val="accent5">
                    <a:lumMod val="50000"/>
                  </a:schemeClr>
                </a:solidFill>
              </a:rPr>
              <a:t>raznolikost</a:t>
            </a:r>
            <a:r>
              <a:rPr lang="fi-FI" sz="2000" b="1" dirty="0">
                <a:solidFill>
                  <a:schemeClr val="accent5">
                    <a:lumMod val="50000"/>
                  </a:schemeClr>
                </a:solidFill>
              </a:rPr>
              <a:t>, </a:t>
            </a:r>
            <a:r>
              <a:rPr lang="fi-FI" sz="2000" b="1" dirty="0" err="1">
                <a:solidFill>
                  <a:schemeClr val="accent5">
                    <a:lumMod val="50000"/>
                  </a:schemeClr>
                </a:solidFill>
              </a:rPr>
              <a:t>ki</a:t>
            </a:r>
            <a:r>
              <a:rPr lang="fi-FI" sz="2000" b="1" dirty="0">
                <a:solidFill>
                  <a:schemeClr val="accent5">
                    <a:lumMod val="50000"/>
                  </a:schemeClr>
                </a:solidFill>
              </a:rPr>
              <a:t> </a:t>
            </a:r>
            <a:r>
              <a:rPr lang="fi-FI" sz="2000" b="1" dirty="0" err="1">
                <a:solidFill>
                  <a:schemeClr val="accent5">
                    <a:lumMod val="50000"/>
                  </a:schemeClr>
                </a:solidFill>
              </a:rPr>
              <a:t>so</a:t>
            </a:r>
            <a:r>
              <a:rPr lang="fi-FI" sz="2000" b="1" dirty="0">
                <a:solidFill>
                  <a:schemeClr val="accent5">
                    <a:lumMod val="50000"/>
                  </a:schemeClr>
                </a:solidFill>
              </a:rPr>
              <a:t> jo </a:t>
            </a:r>
            <a:r>
              <a:rPr lang="fi-FI" sz="2000" b="1" dirty="0" err="1">
                <a:solidFill>
                  <a:schemeClr val="accent5">
                    <a:lumMod val="50000"/>
                  </a:schemeClr>
                </a:solidFill>
              </a:rPr>
              <a:t>oblikovali</a:t>
            </a:r>
            <a:r>
              <a:rPr lang="fi-FI" sz="2000" b="1" dirty="0">
                <a:solidFill>
                  <a:schemeClr val="accent5">
                    <a:lumMod val="50000"/>
                  </a:schemeClr>
                </a:solidFill>
              </a:rPr>
              <a:t>:</a:t>
            </a:r>
          </a:p>
          <a:p>
            <a:pPr marL="522900" indent="-342900">
              <a:lnSpc>
                <a:spcPct val="150000"/>
              </a:lnSpc>
              <a:buFont typeface="Arial" panose="020B0604020202020204" pitchFamily="34" charset="0"/>
              <a:buChar char="•"/>
            </a:pPr>
            <a:r>
              <a:rPr lang="en-GB" sz="2000" b="1" dirty="0" err="1">
                <a:solidFill>
                  <a:schemeClr val="accent5">
                    <a:lumMod val="50000"/>
                  </a:schemeClr>
                </a:solidFill>
              </a:rPr>
              <a:t>antična</a:t>
            </a:r>
            <a:r>
              <a:rPr lang="en-GB" sz="2000" b="1" dirty="0">
                <a:solidFill>
                  <a:schemeClr val="accent5">
                    <a:lumMod val="50000"/>
                  </a:schemeClr>
                </a:solidFill>
              </a:rPr>
              <a:t> </a:t>
            </a:r>
            <a:r>
              <a:rPr lang="en-GB" sz="2000" b="1" dirty="0" err="1">
                <a:solidFill>
                  <a:schemeClr val="accent5">
                    <a:lumMod val="50000"/>
                  </a:schemeClr>
                </a:solidFill>
              </a:rPr>
              <a:t>Grčija</a:t>
            </a:r>
            <a:r>
              <a:rPr lang="en-GB" sz="2000" b="1" dirty="0">
                <a:solidFill>
                  <a:schemeClr val="accent5">
                    <a:lumMod val="50000"/>
                  </a:schemeClr>
                </a:solidFill>
              </a:rPr>
              <a:t> in Rim,</a:t>
            </a:r>
          </a:p>
          <a:p>
            <a:pPr marL="522900" indent="-342900">
              <a:lnSpc>
                <a:spcPct val="150000"/>
              </a:lnSpc>
              <a:buFont typeface="Arial" panose="020B0604020202020204" pitchFamily="34" charset="0"/>
              <a:buChar char="•"/>
            </a:pPr>
            <a:r>
              <a:rPr lang="en-GB" sz="2000" b="1" dirty="0" err="1">
                <a:solidFill>
                  <a:schemeClr val="accent5">
                    <a:lumMod val="50000"/>
                  </a:schemeClr>
                </a:solidFill>
              </a:rPr>
              <a:t>reformacija</a:t>
            </a:r>
            <a:r>
              <a:rPr lang="en-GB" sz="2000" b="1" dirty="0">
                <a:solidFill>
                  <a:schemeClr val="accent5">
                    <a:lumMod val="50000"/>
                  </a:schemeClr>
                </a:solidFill>
              </a:rPr>
              <a:t> in </a:t>
            </a:r>
            <a:r>
              <a:rPr lang="en-GB" sz="2000" b="1" dirty="0" err="1">
                <a:solidFill>
                  <a:schemeClr val="accent5">
                    <a:lumMod val="50000"/>
                  </a:schemeClr>
                </a:solidFill>
              </a:rPr>
              <a:t>razsvetljenstvo</a:t>
            </a:r>
            <a:r>
              <a:rPr lang="en-GB" sz="2000" b="1" dirty="0">
                <a:solidFill>
                  <a:schemeClr val="accent5">
                    <a:lumMod val="50000"/>
                  </a:schemeClr>
                </a:solidFill>
              </a:rPr>
              <a:t>,</a:t>
            </a:r>
          </a:p>
          <a:p>
            <a:pPr marL="522900" indent="-342900">
              <a:lnSpc>
                <a:spcPct val="150000"/>
              </a:lnSpc>
              <a:buFont typeface="Arial" panose="020B0604020202020204" pitchFamily="34" charset="0"/>
              <a:buChar char="•"/>
            </a:pPr>
            <a:r>
              <a:rPr lang="en-GB" sz="2000" b="1" dirty="0" err="1">
                <a:solidFill>
                  <a:schemeClr val="accent5">
                    <a:lumMod val="50000"/>
                  </a:schemeClr>
                </a:solidFill>
              </a:rPr>
              <a:t>parlamentarizem</a:t>
            </a:r>
            <a:r>
              <a:rPr lang="en-GB" sz="2000" b="1" dirty="0">
                <a:solidFill>
                  <a:schemeClr val="accent5">
                    <a:lumMod val="50000"/>
                  </a:schemeClr>
                </a:solidFill>
              </a:rPr>
              <a:t> in </a:t>
            </a:r>
            <a:r>
              <a:rPr lang="en-GB" sz="2000" b="1" dirty="0" err="1">
                <a:solidFill>
                  <a:schemeClr val="accent5">
                    <a:lumMod val="50000"/>
                  </a:schemeClr>
                </a:solidFill>
              </a:rPr>
              <a:t>socialne</a:t>
            </a:r>
            <a:r>
              <a:rPr lang="en-GB" sz="2000" b="1" dirty="0">
                <a:solidFill>
                  <a:schemeClr val="accent5">
                    <a:lumMod val="50000"/>
                  </a:schemeClr>
                </a:solidFill>
              </a:rPr>
              <a:t> </a:t>
            </a:r>
            <a:r>
              <a:rPr lang="en-GB" sz="2000" b="1" dirty="0" err="1">
                <a:solidFill>
                  <a:schemeClr val="accent5">
                    <a:lumMod val="50000"/>
                  </a:schemeClr>
                </a:solidFill>
              </a:rPr>
              <a:t>pravice</a:t>
            </a:r>
            <a:r>
              <a:rPr lang="en-GB" sz="2000" b="1" dirty="0">
                <a:solidFill>
                  <a:schemeClr val="accent5">
                    <a:lumMod val="50000"/>
                  </a:schemeClr>
                </a:solidFill>
              </a:rPr>
              <a:t>.</a:t>
            </a:r>
            <a:endParaRPr lang="en-IE" dirty="0"/>
          </a:p>
        </p:txBody>
      </p:sp>
    </p:spTree>
    <p:extLst>
      <p:ext uri="{BB962C8B-B14F-4D97-AF65-F5344CB8AC3E}">
        <p14:creationId xmlns:p14="http://schemas.microsoft.com/office/powerpoint/2010/main" val="356674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0" name="Rectangle 9"/>
          <p:cNvSpPr/>
          <p:nvPr/>
        </p:nvSpPr>
        <p:spPr>
          <a:xfrm>
            <a:off x="531856" y="914623"/>
            <a:ext cx="4200193" cy="3754428"/>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 name="ZoneTexte 1"/>
          <p:cNvSpPr txBox="1"/>
          <p:nvPr/>
        </p:nvSpPr>
        <p:spPr>
          <a:xfrm>
            <a:off x="762170" y="206235"/>
            <a:ext cx="6202509"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EVROPSKE UMETNICE IN UMETNIKI</a:t>
            </a:r>
          </a:p>
        </p:txBody>
      </p:sp>
      <p:sp>
        <p:nvSpPr>
          <p:cNvPr id="3" name="ZoneTexte 2"/>
          <p:cNvSpPr txBox="1"/>
          <p:nvPr/>
        </p:nvSpPr>
        <p:spPr>
          <a:xfrm>
            <a:off x="726942" y="874663"/>
            <a:ext cx="3385038" cy="1477328"/>
          </a:xfrm>
          <a:prstGeom prst="rect">
            <a:avLst/>
          </a:prstGeom>
          <a:noFill/>
        </p:spPr>
        <p:txBody>
          <a:bodyPr wrap="square" rtlCol="0">
            <a:spAutoFit/>
          </a:bodyPr>
          <a:lstStyle/>
          <a:p>
            <a:endParaRPr lang="en-GB" dirty="0"/>
          </a:p>
          <a:p>
            <a:r>
              <a:rPr lang="en-GB" dirty="0" err="1"/>
              <a:t>Skozi</a:t>
            </a:r>
            <a:r>
              <a:rPr lang="en-GB" dirty="0"/>
              <a:t> </a:t>
            </a:r>
            <a:r>
              <a:rPr lang="en-GB" dirty="0" err="1"/>
              <a:t>stoletja</a:t>
            </a:r>
            <a:r>
              <a:rPr lang="en-GB" dirty="0"/>
              <a:t> so </a:t>
            </a:r>
            <a:r>
              <a:rPr lang="en-GB" dirty="0" err="1"/>
              <a:t>novi</a:t>
            </a:r>
            <a:r>
              <a:rPr lang="en-GB" dirty="0"/>
              <a:t> </a:t>
            </a:r>
            <a:r>
              <a:rPr lang="en-GB" dirty="0" err="1"/>
              <a:t>slogi</a:t>
            </a:r>
            <a:r>
              <a:rPr lang="en-GB" dirty="0"/>
              <a:t> v </a:t>
            </a:r>
            <a:r>
              <a:rPr lang="en-GB" dirty="0" err="1"/>
              <a:t>glasbi</a:t>
            </a:r>
            <a:r>
              <a:rPr lang="en-GB" dirty="0"/>
              <a:t>, </a:t>
            </a:r>
            <a:r>
              <a:rPr lang="en-GB" dirty="0" err="1"/>
              <a:t>arhitekturi</a:t>
            </a:r>
            <a:r>
              <a:rPr lang="en-GB" dirty="0"/>
              <a:t> in </a:t>
            </a:r>
            <a:r>
              <a:rPr lang="en-GB" dirty="0" err="1"/>
              <a:t>književnosti</a:t>
            </a:r>
            <a:r>
              <a:rPr lang="en-GB" dirty="0"/>
              <a:t> </a:t>
            </a:r>
            <a:r>
              <a:rPr lang="en-GB" dirty="0" err="1"/>
              <a:t>navdihovali</a:t>
            </a:r>
            <a:r>
              <a:rPr lang="en-GB" dirty="0"/>
              <a:t> </a:t>
            </a:r>
            <a:r>
              <a:rPr lang="en-GB" dirty="0" err="1"/>
              <a:t>umetnice</a:t>
            </a:r>
            <a:r>
              <a:rPr lang="en-GB" dirty="0"/>
              <a:t> in </a:t>
            </a:r>
            <a:r>
              <a:rPr lang="en-GB" dirty="0" err="1"/>
              <a:t>umetnike</a:t>
            </a:r>
            <a:r>
              <a:rPr lang="en-GB" dirty="0"/>
              <a:t> </a:t>
            </a:r>
            <a:r>
              <a:rPr lang="en-GB" dirty="0" err="1"/>
              <a:t>po</a:t>
            </a:r>
            <a:r>
              <a:rPr lang="en-GB" dirty="0"/>
              <a:t> </a:t>
            </a:r>
            <a:r>
              <a:rPr lang="en-GB" dirty="0" err="1"/>
              <a:t>vsej</a:t>
            </a:r>
            <a:r>
              <a:rPr lang="en-GB" dirty="0"/>
              <a:t> </a:t>
            </a:r>
            <a:r>
              <a:rPr lang="en-GB" dirty="0" err="1"/>
              <a:t>Evropi</a:t>
            </a:r>
            <a:r>
              <a:rPr lang="en-GB" dirty="0"/>
              <a:t>.</a:t>
            </a:r>
          </a:p>
        </p:txBody>
      </p:sp>
      <p:sp>
        <p:nvSpPr>
          <p:cNvPr id="11" name="Larme 10"/>
          <p:cNvSpPr/>
          <p:nvPr/>
        </p:nvSpPr>
        <p:spPr>
          <a:xfrm rot="5400000">
            <a:off x="180834" y="144642"/>
            <a:ext cx="579604" cy="583070"/>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2">
            <a:extLst>
              <a:ext uri="{FF2B5EF4-FFF2-40B4-BE49-F238E27FC236}">
                <a16:creationId xmlns:a16="http://schemas.microsoft.com/office/drawing/2014/main" id="{F2B47A78-CCE2-4D4B-88BB-87110C974CBE}"/>
              </a:ext>
            </a:extLst>
          </p:cNvPr>
          <p:cNvSpPr txBox="1"/>
          <p:nvPr/>
        </p:nvSpPr>
        <p:spPr>
          <a:xfrm>
            <a:off x="721892" y="2373451"/>
            <a:ext cx="3385038" cy="369332"/>
          </a:xfrm>
          <a:prstGeom prst="rect">
            <a:avLst/>
          </a:prstGeom>
          <a:solidFill>
            <a:schemeClr val="accent5">
              <a:lumMod val="60000"/>
              <a:lumOff val="40000"/>
            </a:schemeClr>
          </a:solidFill>
        </p:spPr>
        <p:txBody>
          <a:bodyPr wrap="square" rtlCol="0">
            <a:spAutoFit/>
          </a:bodyPr>
          <a:lstStyle/>
          <a:p>
            <a:r>
              <a:rPr lang="it-IT" dirty="0" err="1"/>
              <a:t>Med</a:t>
            </a:r>
            <a:r>
              <a:rPr lang="it-IT" dirty="0"/>
              <a:t> </a:t>
            </a:r>
            <a:r>
              <a:rPr lang="it-IT" dirty="0" err="1"/>
              <a:t>njimi</a:t>
            </a:r>
            <a:r>
              <a:rPr lang="it-IT" dirty="0"/>
              <a:t> so bili </a:t>
            </a:r>
            <a:r>
              <a:rPr lang="it-IT" dirty="0" err="1"/>
              <a:t>na</a:t>
            </a:r>
            <a:r>
              <a:rPr lang="it-IT" dirty="0"/>
              <a:t> </a:t>
            </a:r>
            <a:r>
              <a:rPr lang="it-IT" dirty="0" err="1"/>
              <a:t>primer</a:t>
            </a:r>
            <a:r>
              <a:rPr lang="it-IT" dirty="0"/>
              <a:t>:</a:t>
            </a:r>
            <a:endParaRPr lang="en-GB" dirty="0"/>
          </a:p>
        </p:txBody>
      </p:sp>
      <p:sp>
        <p:nvSpPr>
          <p:cNvPr id="4" name="TextBox 3"/>
          <p:cNvSpPr txBox="1"/>
          <p:nvPr/>
        </p:nvSpPr>
        <p:spPr>
          <a:xfrm>
            <a:off x="673069" y="2722227"/>
            <a:ext cx="1833463" cy="1754326"/>
          </a:xfrm>
          <a:prstGeom prst="rect">
            <a:avLst/>
          </a:prstGeom>
          <a:noFill/>
        </p:spPr>
        <p:txBody>
          <a:bodyPr wrap="square" rtlCol="0">
            <a:spAutoFit/>
          </a:bodyPr>
          <a:lstStyle/>
          <a:p>
            <a:pPr marL="342900" indent="-342900">
              <a:buFont typeface="+mj-lt"/>
              <a:buAutoNum type="arabicPeriod"/>
            </a:pPr>
            <a:r>
              <a:rPr lang="fr-BE" dirty="0"/>
              <a:t>Pablo Picasso</a:t>
            </a:r>
          </a:p>
          <a:p>
            <a:pPr marL="342900" indent="-342900">
              <a:buFont typeface="+mj-lt"/>
              <a:buAutoNum type="arabicPeriod"/>
            </a:pPr>
            <a:r>
              <a:rPr lang="en-GB" dirty="0"/>
              <a:t>Ludwig van </a:t>
            </a:r>
            <a:r>
              <a:rPr lang="fr-BE" dirty="0"/>
              <a:t>Beethoven</a:t>
            </a:r>
          </a:p>
          <a:p>
            <a:pPr marL="342900" indent="-342900">
              <a:buFont typeface="+mj-lt"/>
              <a:buAutoNum type="arabicPeriod"/>
            </a:pPr>
            <a:r>
              <a:rPr lang="fr-BE" dirty="0"/>
              <a:t>Alfons Mucha</a:t>
            </a:r>
          </a:p>
          <a:p>
            <a:pPr marL="342900" indent="-342900">
              <a:buFont typeface="+mj-lt"/>
              <a:buAutoNum type="arabicPeriod"/>
            </a:pPr>
            <a:r>
              <a:rPr lang="en-US" dirty="0" err="1"/>
              <a:t>Hilma</a:t>
            </a:r>
            <a:r>
              <a:rPr lang="en-US" dirty="0"/>
              <a:t> </a:t>
            </a:r>
            <a:r>
              <a:rPr lang="en-US" dirty="0" err="1"/>
              <a:t>af</a:t>
            </a:r>
            <a:r>
              <a:rPr lang="en-US" dirty="0"/>
              <a:t> </a:t>
            </a:r>
            <a:r>
              <a:rPr lang="en-US" dirty="0" err="1"/>
              <a:t>Klint</a:t>
            </a:r>
            <a:r>
              <a:rPr lang="en-US" dirty="0"/>
              <a:t> </a:t>
            </a:r>
          </a:p>
          <a:p>
            <a:pPr marL="285750" indent="-285750">
              <a:buFont typeface="Arial" panose="020B0604020202020204" pitchFamily="34" charset="0"/>
              <a:buChar char="•"/>
            </a:pPr>
            <a:endParaRPr lang="fr-BE"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9369" y="932431"/>
            <a:ext cx="1322919" cy="1782554"/>
          </a:xfrm>
          <a:prstGeom prst="rect">
            <a:avLst/>
          </a:prstGeom>
          <a:ln>
            <a:solidFill>
              <a:schemeClr val="accent5">
                <a:lumMod val="75000"/>
              </a:schemeClr>
            </a:solidFill>
          </a:ln>
        </p:spPr>
      </p:pic>
      <p:sp>
        <p:nvSpPr>
          <p:cNvPr id="21" name="TextBox 20"/>
          <p:cNvSpPr txBox="1"/>
          <p:nvPr/>
        </p:nvSpPr>
        <p:spPr>
          <a:xfrm>
            <a:off x="2401983" y="2676060"/>
            <a:ext cx="2393451" cy="1754326"/>
          </a:xfrm>
          <a:prstGeom prst="rect">
            <a:avLst/>
          </a:prstGeom>
          <a:noFill/>
        </p:spPr>
        <p:txBody>
          <a:bodyPr wrap="square" rtlCol="0">
            <a:spAutoFit/>
          </a:bodyPr>
          <a:lstStyle/>
          <a:p>
            <a:pPr marL="342900" indent="-342900">
              <a:buFont typeface="+mj-lt"/>
              <a:buAutoNum type="arabicPeriod" startAt="5"/>
            </a:pPr>
            <a:r>
              <a:rPr lang="fr-BE" dirty="0"/>
              <a:t>Stefan Zweig</a:t>
            </a:r>
          </a:p>
          <a:p>
            <a:pPr marL="342900" indent="-342900">
              <a:buFont typeface="+mj-lt"/>
              <a:buAutoNum type="arabicPeriod" startAt="6"/>
            </a:pPr>
            <a:r>
              <a:rPr lang="en-US" dirty="0" err="1"/>
              <a:t>Wisława</a:t>
            </a:r>
            <a:r>
              <a:rPr lang="en-US" dirty="0"/>
              <a:t> </a:t>
            </a:r>
            <a:r>
              <a:rPr lang="en-US" dirty="0" err="1"/>
              <a:t>Szymborska</a:t>
            </a:r>
            <a:endParaRPr lang="en-US" dirty="0"/>
          </a:p>
          <a:p>
            <a:pPr marL="342900" indent="-342900">
              <a:buFont typeface="+mj-lt"/>
              <a:buAutoNum type="arabicPeriod" startAt="6"/>
            </a:pPr>
            <a:r>
              <a:rPr lang="en-US" dirty="0"/>
              <a:t>Simone de Beauvoir</a:t>
            </a:r>
          </a:p>
          <a:p>
            <a:pPr marL="342900" indent="-342900">
              <a:buFont typeface="+mj-lt"/>
              <a:buAutoNum type="arabicPeriod" startAt="6"/>
            </a:pPr>
            <a:r>
              <a:rPr lang="en-US" dirty="0"/>
              <a:t>Magda </a:t>
            </a:r>
            <a:r>
              <a:rPr lang="en-US" dirty="0" err="1"/>
              <a:t>Szabó</a:t>
            </a:r>
            <a:endParaRPr lang="en-US" dirty="0"/>
          </a:p>
          <a:p>
            <a:pPr marL="285750" indent="-285750">
              <a:buFont typeface="Arial" panose="020B0604020202020204" pitchFamily="34" charset="0"/>
              <a:buChar char="•"/>
            </a:pPr>
            <a:endParaRPr lang="fr-BE" dirty="0">
              <a:solidFill>
                <a:schemeClr val="bg1"/>
              </a:solidFill>
            </a:endParaRPr>
          </a:p>
        </p:txBody>
      </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1992" y="2846115"/>
            <a:ext cx="1301336" cy="1856261"/>
          </a:xfrm>
          <a:prstGeom prst="rect">
            <a:avLst/>
          </a:prstGeom>
          <a:ln>
            <a:solidFill>
              <a:schemeClr val="accent5">
                <a:lumMod val="75000"/>
              </a:schemeClr>
            </a:solidFill>
          </a:ln>
        </p:spPr>
      </p:pic>
      <p:sp>
        <p:nvSpPr>
          <p:cNvPr id="20" name="TextBox 19"/>
          <p:cNvSpPr txBox="1"/>
          <p:nvPr/>
        </p:nvSpPr>
        <p:spPr>
          <a:xfrm>
            <a:off x="7745018" y="253428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9359" y="941756"/>
            <a:ext cx="1280780" cy="1788850"/>
          </a:xfrm>
          <a:prstGeom prst="rect">
            <a:avLst/>
          </a:prstGeom>
          <a:ln>
            <a:solidFill>
              <a:schemeClr val="accent5">
                <a:lumMod val="75000"/>
              </a:schemeClr>
            </a:solidFill>
          </a:ln>
        </p:spPr>
      </p:pic>
      <p:sp>
        <p:nvSpPr>
          <p:cNvPr id="27" name="TextBox 26"/>
          <p:cNvSpPr txBox="1"/>
          <p:nvPr/>
        </p:nvSpPr>
        <p:spPr>
          <a:xfrm>
            <a:off x="5620027" y="2572111"/>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1026" name="Picture 2" descr="File:Simone de Beauvoi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5487" y="4881901"/>
            <a:ext cx="1297842" cy="1826163"/>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610156" y="4513164"/>
            <a:ext cx="89991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a:p>
            <a:endParaRPr lang="en-IE" dirty="0"/>
          </a:p>
        </p:txBody>
      </p:sp>
      <p:pic>
        <p:nvPicPr>
          <p:cNvPr id="1028" name="Picture 4" descr="File:Hilma af Klint - 1907 - Ten larges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6372" y="2854914"/>
            <a:ext cx="1323442" cy="1847461"/>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777177" y="4548791"/>
            <a:ext cx="11202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9" name="TextBox 18"/>
          <p:cNvSpPr txBox="1"/>
          <p:nvPr/>
        </p:nvSpPr>
        <p:spPr>
          <a:xfrm>
            <a:off x="5681366" y="6548674"/>
            <a:ext cx="16410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31" name="Rectangle 30"/>
          <p:cNvSpPr/>
          <p:nvPr/>
        </p:nvSpPr>
        <p:spPr>
          <a:xfrm>
            <a:off x="2412637" y="5234431"/>
            <a:ext cx="2078159" cy="1142848"/>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24" name="Picture 1023"/>
          <p:cNvPicPr>
            <a:picLocks noChangeAspect="1"/>
          </p:cNvPicPr>
          <p:nvPr/>
        </p:nvPicPr>
        <p:blipFill>
          <a:blip r:embed="rId8"/>
          <a:stretch>
            <a:fillRect/>
          </a:stretch>
        </p:blipFill>
        <p:spPr>
          <a:xfrm>
            <a:off x="2619416" y="5285034"/>
            <a:ext cx="1636941" cy="981075"/>
          </a:xfrm>
          <a:prstGeom prst="rect">
            <a:avLst/>
          </a:prstGeom>
        </p:spPr>
      </p:pic>
      <p:sp>
        <p:nvSpPr>
          <p:cNvPr id="1025" name="TextBox 1024"/>
          <p:cNvSpPr txBox="1"/>
          <p:nvPr/>
        </p:nvSpPr>
        <p:spPr>
          <a:xfrm>
            <a:off x="3757428" y="6238779"/>
            <a:ext cx="943259" cy="276999"/>
          </a:xfrm>
          <a:prstGeom prst="rect">
            <a:avLst/>
          </a:prstGeom>
          <a:noFill/>
        </p:spPr>
        <p:txBody>
          <a:bodyPr wrap="square" rtlCol="0">
            <a:spAutoFit/>
          </a:bodyPr>
          <a:lstStyle/>
          <a:p>
            <a:r>
              <a:rPr lang="fr-BE" sz="600" i="1" dirty="0"/>
              <a:t>© </a:t>
            </a:r>
            <a:r>
              <a:rPr lang="fr-BE" sz="600" dirty="0"/>
              <a:t>PUBLIC DOMAIN</a:t>
            </a:r>
          </a:p>
          <a:p>
            <a:endParaRPr lang="en-IE" sz="600" dirty="0"/>
          </a:p>
        </p:txBody>
      </p:sp>
      <p:pic>
        <p:nvPicPr>
          <p:cNvPr id="1034" name="Picture 10" descr="File:Stefan Zweig 1900 cropped.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097" y="4833791"/>
            <a:ext cx="1369438" cy="1865512"/>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027" name="TextBox 1026"/>
          <p:cNvSpPr txBox="1"/>
          <p:nvPr/>
        </p:nvSpPr>
        <p:spPr>
          <a:xfrm>
            <a:off x="1177829" y="6554597"/>
            <a:ext cx="1013556"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pic>
        <p:nvPicPr>
          <p:cNvPr id="28" name="Picture 27" descr="File:SzabóMagda Júlia3.jpg"/>
          <p:cNvPicPr/>
          <p:nvPr/>
        </p:nvPicPr>
        <p:blipFill rotWithShape="1">
          <a:blip r:embed="rId10">
            <a:extLst>
              <a:ext uri="{28A0092B-C50C-407E-A947-70E740481C1C}">
                <a14:useLocalDpi xmlns:a14="http://schemas.microsoft.com/office/drawing/2010/main" val="0"/>
              </a:ext>
            </a:extLst>
          </a:blip>
          <a:srcRect l="4655" t="2891" b="9832"/>
          <a:stretch/>
        </p:blipFill>
        <p:spPr bwMode="auto">
          <a:xfrm>
            <a:off x="7172459" y="4941114"/>
            <a:ext cx="1339716" cy="1818452"/>
          </a:xfrm>
          <a:prstGeom prst="rect">
            <a:avLst/>
          </a:prstGeom>
          <a:noFill/>
          <a:ln>
            <a:solidFill>
              <a:srgbClr val="003296"/>
            </a:solidFill>
          </a:ln>
          <a:extLst>
            <a:ext uri="{53640926-AAD7-44D8-BBD7-CCE9431645EC}">
              <a14:shadowObscured xmlns:a14="http://schemas.microsoft.com/office/drawing/2010/main"/>
            </a:ext>
          </a:extLst>
        </p:spPr>
      </p:pic>
      <p:sp>
        <p:nvSpPr>
          <p:cNvPr id="7" name="TextBox 6"/>
          <p:cNvSpPr txBox="1"/>
          <p:nvPr/>
        </p:nvSpPr>
        <p:spPr>
          <a:xfrm>
            <a:off x="7790348" y="6606970"/>
            <a:ext cx="1310647"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7" name="Flowchart: Connector 16"/>
          <p:cNvSpPr/>
          <p:nvPr/>
        </p:nvSpPr>
        <p:spPr>
          <a:xfrm>
            <a:off x="5062257" y="2585886"/>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1</a:t>
            </a:r>
          </a:p>
        </p:txBody>
      </p:sp>
      <p:sp>
        <p:nvSpPr>
          <p:cNvPr id="44" name="Flowchart: Connector 43"/>
          <p:cNvSpPr/>
          <p:nvPr/>
        </p:nvSpPr>
        <p:spPr>
          <a:xfrm>
            <a:off x="7166852" y="25574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2</a:t>
            </a:r>
          </a:p>
        </p:txBody>
      </p:sp>
      <p:sp>
        <p:nvSpPr>
          <p:cNvPr id="45" name="Flowchart: Connector 44"/>
          <p:cNvSpPr/>
          <p:nvPr/>
        </p:nvSpPr>
        <p:spPr>
          <a:xfrm>
            <a:off x="5069486" y="45305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3</a:t>
            </a:r>
          </a:p>
        </p:txBody>
      </p:sp>
      <p:sp>
        <p:nvSpPr>
          <p:cNvPr id="46" name="Flowchart: Connector 45"/>
          <p:cNvSpPr/>
          <p:nvPr/>
        </p:nvSpPr>
        <p:spPr>
          <a:xfrm>
            <a:off x="7166372" y="453609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4</a:t>
            </a:r>
          </a:p>
        </p:txBody>
      </p:sp>
      <p:sp>
        <p:nvSpPr>
          <p:cNvPr id="47" name="Flowchart: Connector 46"/>
          <p:cNvSpPr/>
          <p:nvPr/>
        </p:nvSpPr>
        <p:spPr>
          <a:xfrm>
            <a:off x="7172459" y="658422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8</a:t>
            </a:r>
          </a:p>
        </p:txBody>
      </p:sp>
      <p:sp>
        <p:nvSpPr>
          <p:cNvPr id="48" name="Flowchart: Connector 47"/>
          <p:cNvSpPr/>
          <p:nvPr/>
        </p:nvSpPr>
        <p:spPr>
          <a:xfrm>
            <a:off x="5072957" y="6548674"/>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7</a:t>
            </a:r>
          </a:p>
        </p:txBody>
      </p:sp>
      <p:sp>
        <p:nvSpPr>
          <p:cNvPr id="49" name="Flowchart: Connector 48"/>
          <p:cNvSpPr/>
          <p:nvPr/>
        </p:nvSpPr>
        <p:spPr>
          <a:xfrm>
            <a:off x="2433905" y="620984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6</a:t>
            </a:r>
          </a:p>
        </p:txBody>
      </p:sp>
      <p:sp>
        <p:nvSpPr>
          <p:cNvPr id="50" name="Flowchart: Connector 49"/>
          <p:cNvSpPr/>
          <p:nvPr/>
        </p:nvSpPr>
        <p:spPr>
          <a:xfrm>
            <a:off x="570097" y="6532662"/>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5</a:t>
            </a:r>
          </a:p>
        </p:txBody>
      </p:sp>
      <p:sp>
        <p:nvSpPr>
          <p:cNvPr id="37" name="Rectangle 36"/>
          <p:cNvSpPr/>
          <p:nvPr/>
        </p:nvSpPr>
        <p:spPr>
          <a:xfrm rot="16200000">
            <a:off x="8377926" y="6091925"/>
            <a:ext cx="1285929"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KAJ JE EVROPA?</a:t>
            </a:r>
          </a:p>
        </p:txBody>
      </p:sp>
      <p:cxnSp>
        <p:nvCxnSpPr>
          <p:cNvPr id="38" name="Connecteur droit 12"/>
          <p:cNvCxnSpPr/>
          <p:nvPr/>
        </p:nvCxnSpPr>
        <p:spPr>
          <a:xfrm>
            <a:off x="8891585" y="5572071"/>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24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barn(inVertical)">
                                      <p:cBhvr>
                                        <p:cTn id="16" dur="500"/>
                                        <p:tgtEl>
                                          <p:spTgt spid="1028"/>
                                        </p:tgtEl>
                                      </p:cBhvr>
                                    </p:animEffect>
                                  </p:childTnLst>
                                </p:cTn>
                              </p:par>
                              <p:par>
                                <p:cTn id="17" presetID="16" presetClass="entr" presetSubtype="21"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par>
                                <p:cTn id="23" presetID="16" presetClass="entr" presetSubtype="21" fill="hold" nodeType="withEffect">
                                  <p:stCondLst>
                                    <p:cond delay="0"/>
                                  </p:stCondLst>
                                  <p:childTnLst>
                                    <p:set>
                                      <p:cBhvr>
                                        <p:cTn id="24" dur="1" fill="hold">
                                          <p:stCondLst>
                                            <p:cond delay="0"/>
                                          </p:stCondLst>
                                        </p:cTn>
                                        <p:tgtEl>
                                          <p:spTgt spid="1024"/>
                                        </p:tgtEl>
                                        <p:attrNameLst>
                                          <p:attrName>style.visibility</p:attrName>
                                        </p:attrNameLst>
                                      </p:cBhvr>
                                      <p:to>
                                        <p:strVal val="visible"/>
                                      </p:to>
                                    </p:set>
                                    <p:animEffect transition="in" filter="barn(inVertical)">
                                      <p:cBhvr>
                                        <p:cTn id="25" dur="500"/>
                                        <p:tgtEl>
                                          <p:spTgt spid="1024"/>
                                        </p:tgtEl>
                                      </p:cBhvr>
                                    </p:animEffect>
                                  </p:childTnLst>
                                </p:cTn>
                              </p:par>
                              <p:par>
                                <p:cTn id="26" presetID="16" presetClass="entr" presetSubtype="21" fill="hold" nodeType="with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barn(inVertical)">
                                      <p:cBhvr>
                                        <p:cTn id="28" dur="500"/>
                                        <p:tgtEl>
                                          <p:spTgt spid="103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25"/>
                                        </p:tgtEl>
                                        <p:attrNameLst>
                                          <p:attrName>style.visibility</p:attrName>
                                        </p:attrNameLst>
                                      </p:cBhvr>
                                      <p:to>
                                        <p:strVal val="visible"/>
                                      </p:to>
                                    </p:set>
                                    <p:animEffect transition="in" filter="barn(inVertical)">
                                      <p:cBhvr>
                                        <p:cTn id="40" dur="500"/>
                                        <p:tgtEl>
                                          <p:spTgt spid="10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027"/>
                                        </p:tgtEl>
                                        <p:attrNameLst>
                                          <p:attrName>style.visibility</p:attrName>
                                        </p:attrNameLst>
                                      </p:cBhvr>
                                      <p:to>
                                        <p:strVal val="visible"/>
                                      </p:to>
                                    </p:set>
                                    <p:animEffect transition="in" filter="barn(inVertical)">
                                      <p:cBhvr>
                                        <p:cTn id="46" dur="500"/>
                                        <p:tgtEl>
                                          <p:spTgt spid="102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16" presetClass="entr" presetSubtype="21"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arn(inVertical)">
                                      <p:cBhvr>
                                        <p:cTn id="55" dur="500"/>
                                        <p:tgtEl>
                                          <p:spTgt spid="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barn(inVertical)">
                                      <p:cBhvr>
                                        <p:cTn id="61" dur="500"/>
                                        <p:tgtEl>
                                          <p:spTgt spid="44"/>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barn(inVertical)">
                                      <p:cBhvr>
                                        <p:cTn id="64" dur="500"/>
                                        <p:tgtEl>
                                          <p:spTgt spid="45"/>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barn(inVertical)">
                                      <p:cBhvr>
                                        <p:cTn id="67" dur="500"/>
                                        <p:tgtEl>
                                          <p:spTgt spid="46"/>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barn(inVertical)">
                                      <p:cBhvr>
                                        <p:cTn id="70" dur="500"/>
                                        <p:tgtEl>
                                          <p:spTgt spid="47"/>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barn(inVertical)">
                                      <p:cBhvr>
                                        <p:cTn id="73" dur="500"/>
                                        <p:tgtEl>
                                          <p:spTgt spid="48"/>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barn(inVertical)">
                                      <p:cBhvr>
                                        <p:cTn id="76" dur="500"/>
                                        <p:tgtEl>
                                          <p:spTgt spid="49"/>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barn(inVertical)">
                                      <p:cBhvr>
                                        <p:cTn id="7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14" grpId="0"/>
      <p:bldP spid="16" grpId="0"/>
      <p:bldP spid="19" grpId="0"/>
      <p:bldP spid="31" grpId="0" animBg="1"/>
      <p:bldP spid="1025" grpId="0"/>
      <p:bldP spid="1027" grpId="0"/>
      <p:bldP spid="7" grpId="0"/>
      <p:bldP spid="17" grpId="0" animBg="1"/>
      <p:bldP spid="44" grpId="0" animBg="1"/>
      <p:bldP spid="45" grpId="0" animBg="1"/>
      <p:bldP spid="46" grpId="0" animBg="1"/>
      <p:bldP spid="47" grpId="0" animBg="1"/>
      <p:bldP spid="48" grpId="0" animBg="1"/>
      <p:bldP spid="49"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83182"/>
            <a:ext cx="4023357"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EVROPSKE VREDNOTE</a:t>
            </a:r>
          </a:p>
        </p:txBody>
      </p: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6823" y="1736627"/>
            <a:ext cx="1919499" cy="2587094"/>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email">
            <a:extLst>
              <a:ext uri="{BEBA8EAE-BF5A-486C-A8C5-ECC9F3942E4B}">
                <a14:imgProps xmlns:a14="http://schemas.microsoft.com/office/drawing/2010/main">
                  <a14:imgLayer r:embed="rId5">
                    <a14:imgEffect>
                      <a14:saturation sat="97000"/>
                    </a14:imgEffect>
                  </a14:imgLayer>
                </a14:imgProps>
              </a:ext>
              <a:ext uri="{28A0092B-C50C-407E-A947-70E740481C1C}">
                <a14:useLocalDpi xmlns:a14="http://schemas.microsoft.com/office/drawing/2010/main"/>
              </a:ext>
            </a:extLst>
          </a:blip>
          <a:stretch>
            <a:fillRect/>
          </a:stretch>
        </p:blipFill>
        <p:spPr>
          <a:xfrm>
            <a:off x="315630" y="1736627"/>
            <a:ext cx="1919499" cy="2560320"/>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23529" y="4901874"/>
            <a:ext cx="4033745" cy="1693995"/>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8102469" y="413905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
        <p:nvSpPr>
          <p:cNvPr id="11" name="TextBox 10"/>
          <p:cNvSpPr txBox="1"/>
          <p:nvPr/>
        </p:nvSpPr>
        <p:spPr>
          <a:xfrm>
            <a:off x="1422505" y="413905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5" name="Flowchart: Connector 4"/>
          <p:cNvSpPr/>
          <p:nvPr/>
        </p:nvSpPr>
        <p:spPr>
          <a:xfrm>
            <a:off x="2811602" y="1190019"/>
            <a:ext cx="3657600" cy="3554730"/>
          </a:xfrm>
          <a:prstGeom prst="flowChartConnector">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Človekovo</a:t>
            </a:r>
            <a:r>
              <a:rPr lang="en-US" sz="2400" dirty="0">
                <a:solidFill>
                  <a:schemeClr val="tx1"/>
                </a:solidFill>
              </a:rPr>
              <a:t> </a:t>
            </a:r>
            <a:r>
              <a:rPr lang="en-US" sz="2400" dirty="0" err="1">
                <a:solidFill>
                  <a:schemeClr val="tx1"/>
                </a:solidFill>
              </a:rPr>
              <a:t>dostojanstvo</a:t>
            </a:r>
            <a:endParaRPr lang="en-US" sz="2400" dirty="0">
              <a:solidFill>
                <a:schemeClr val="tx1"/>
              </a:solidFill>
            </a:endParaRPr>
          </a:p>
          <a:p>
            <a:pPr algn="ctr"/>
            <a:r>
              <a:rPr lang="en-US" sz="2400" dirty="0">
                <a:solidFill>
                  <a:schemeClr val="tx1"/>
                </a:solidFill>
              </a:rPr>
              <a:t>Svoboda</a:t>
            </a:r>
          </a:p>
          <a:p>
            <a:pPr algn="ctr"/>
            <a:r>
              <a:rPr lang="en-US" sz="2400" dirty="0" err="1">
                <a:solidFill>
                  <a:schemeClr val="tx1"/>
                </a:solidFill>
              </a:rPr>
              <a:t>Demokracija</a:t>
            </a:r>
            <a:endParaRPr lang="en-US" sz="2400" dirty="0">
              <a:solidFill>
                <a:schemeClr val="tx1"/>
              </a:solidFill>
            </a:endParaRPr>
          </a:p>
          <a:p>
            <a:pPr algn="ctr"/>
            <a:r>
              <a:rPr lang="en-US" sz="2400" dirty="0" err="1">
                <a:solidFill>
                  <a:schemeClr val="tx1"/>
                </a:solidFill>
              </a:rPr>
              <a:t>Enakost</a:t>
            </a:r>
            <a:endParaRPr lang="en-US" sz="2400" dirty="0">
              <a:solidFill>
                <a:schemeClr val="tx1"/>
              </a:solidFill>
            </a:endParaRPr>
          </a:p>
          <a:p>
            <a:pPr algn="ctr"/>
            <a:r>
              <a:rPr lang="en-US" sz="2400" dirty="0" err="1">
                <a:solidFill>
                  <a:schemeClr val="tx1"/>
                </a:solidFill>
              </a:rPr>
              <a:t>Pravna</a:t>
            </a:r>
            <a:r>
              <a:rPr lang="en-US" sz="2400" dirty="0">
                <a:solidFill>
                  <a:schemeClr val="tx1"/>
                </a:solidFill>
              </a:rPr>
              <a:t> </a:t>
            </a:r>
            <a:r>
              <a:rPr lang="en-US" sz="2400" dirty="0" err="1">
                <a:solidFill>
                  <a:schemeClr val="tx1"/>
                </a:solidFill>
              </a:rPr>
              <a:t>država</a:t>
            </a:r>
            <a:endParaRPr lang="en-US" sz="2400" dirty="0">
              <a:solidFill>
                <a:schemeClr val="tx1"/>
              </a:solidFill>
            </a:endParaRPr>
          </a:p>
          <a:p>
            <a:pPr algn="ctr"/>
            <a:r>
              <a:rPr lang="en-US" sz="2400" dirty="0" err="1">
                <a:solidFill>
                  <a:schemeClr val="tx1"/>
                </a:solidFill>
              </a:rPr>
              <a:t>Človekove</a:t>
            </a:r>
            <a:r>
              <a:rPr lang="en-US" sz="2400" dirty="0">
                <a:solidFill>
                  <a:schemeClr val="tx1"/>
                </a:solidFill>
              </a:rPr>
              <a:t> </a:t>
            </a:r>
            <a:r>
              <a:rPr lang="en-US" sz="2400" dirty="0" err="1">
                <a:solidFill>
                  <a:schemeClr val="tx1"/>
                </a:solidFill>
              </a:rPr>
              <a:t>pravice</a:t>
            </a:r>
            <a:endParaRPr lang="en-US" sz="2400" dirty="0">
              <a:solidFill>
                <a:schemeClr val="tx1"/>
              </a:solidFill>
            </a:endParaRPr>
          </a:p>
        </p:txBody>
      </p:sp>
      <p:sp>
        <p:nvSpPr>
          <p:cNvPr id="14" name="Rectangle 13"/>
          <p:cNvSpPr/>
          <p:nvPr/>
        </p:nvSpPr>
        <p:spPr>
          <a:xfrm rot="16200000">
            <a:off x="8377926" y="6091925"/>
            <a:ext cx="1285929"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KAJ JE EVROPA?</a:t>
            </a:r>
          </a:p>
        </p:txBody>
      </p:sp>
      <p:cxnSp>
        <p:nvCxnSpPr>
          <p:cNvPr id="15" name="Connecteur droit 12"/>
          <p:cNvCxnSpPr/>
          <p:nvPr/>
        </p:nvCxnSpPr>
        <p:spPr>
          <a:xfrm>
            <a:off x="8891585" y="5572071"/>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7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628D117DBB2F44FA1D2A1966638EA6B" ma:contentTypeVersion="16" ma:contentTypeDescription="Create a new document." ma:contentTypeScope="" ma:versionID="15525e661d9e30ccac6ba55489f739dd">
  <xsd:schema xmlns:xsd="http://www.w3.org/2001/XMLSchema" xmlns:xs="http://www.w3.org/2001/XMLSchema" xmlns:p="http://schemas.microsoft.com/office/2006/metadata/properties" xmlns:ns2="ca8317cf-74c1-4891-b748-a60e5112f8b7" xmlns:ns3="e12cc50a-6100-433c-9888-46e6873f3252" targetNamespace="http://schemas.microsoft.com/office/2006/metadata/properties" ma:root="true" ma:fieldsID="5fe6f25741c2d903082f53e3139968cf" ns2:_="" ns3:_="">
    <xsd:import namespace="ca8317cf-74c1-4891-b748-a60e5112f8b7"/>
    <xsd:import namespace="e12cc50a-6100-433c-9888-46e6873f32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317cf-74c1-4891-b748-a60e5112f8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12cc50a-6100-433c-9888-46e6873f325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3995ed1-3d31-477c-98c3-2023446445c2}" ma:internalName="TaxCatchAll" ma:showField="CatchAllData" ma:web="e12cc50a-6100-433c-9888-46e6873f325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A426DAE-6A5A-4C55-9350-4F7687B65FDF}">
  <ds:schemaRefs>
    <ds:schemaRef ds:uri="http://schemas.microsoft.com/sharepoint/v3/contenttype/forms"/>
  </ds:schemaRefs>
</ds:datastoreItem>
</file>

<file path=customXml/itemProps2.xml><?xml version="1.0" encoding="utf-8"?>
<ds:datastoreItem xmlns:ds="http://schemas.openxmlformats.org/officeDocument/2006/customXml" ds:itemID="{55CD3988-B716-46AB-B01B-F1B75A5A41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8317cf-74c1-4891-b748-a60e5112f8b7"/>
    <ds:schemaRef ds:uri="e12cc50a-6100-433c-9888-46e6873f32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33538</TotalTime>
  <Words>5190</Words>
  <Application>Microsoft Office PowerPoint</Application>
  <PresentationFormat>On-screen Show (4:3)</PresentationFormat>
  <Paragraphs>626</Paragraphs>
  <Slides>45</Slides>
  <Notes>43</Notes>
  <HiddenSlides>0</HiddenSlides>
  <MMClips>0</MMClips>
  <ScaleCrop>false</ScaleCrop>
  <HeadingPairs>
    <vt:vector size="4" baseType="variant">
      <vt:variant>
        <vt:lpstr>Theme</vt:lpstr>
      </vt:variant>
      <vt:variant>
        <vt:i4>2</vt:i4>
      </vt:variant>
      <vt:variant>
        <vt:lpstr>Slide Titles</vt:lpstr>
      </vt:variant>
      <vt:variant>
        <vt:i4>45</vt:i4>
      </vt:variant>
    </vt:vector>
  </HeadingPairs>
  <TitlesOfParts>
    <vt:vector size="47"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OD VOJNE K MIRU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IZOBRAŽEVANJE, DELO IN PROSTOVOLJSTVO  </vt:lpstr>
      <vt:lpstr>     POTOVANJA  </vt:lpstr>
      <vt:lpstr>      ... IN ŠE VELIKO VEČ  </vt:lpstr>
      <vt:lpstr>      PREDNOSTNE NALOGE EU  </vt:lpstr>
      <vt:lpstr>      2022: SOLIDARNOST EU Z UKRAJINO  </vt:lpstr>
      <vt:lpstr>      2022: EVROPSKO LETO MLADIH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Hvala!</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Utilisateur de Microsoft Office</dc:creator>
  <cp:keywords/>
  <dc:description/>
  <cp:lastModifiedBy>HENEGHAN Shane (COMM-EXT)</cp:lastModifiedBy>
  <cp:revision>1593</cp:revision>
  <cp:lastPrinted>2019-09-03T09:29:06Z</cp:lastPrinted>
  <dcterms:created xsi:type="dcterms:W3CDTF">2018-11-12T13:20:47Z</dcterms:created>
  <dcterms:modified xsi:type="dcterms:W3CDTF">2024-04-04T15:00:40Z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2023-02-02T16:47:47Z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e39a4889-e5b6-40e2-9d82-1321b1768cdb</vt:lpwstr>
  </property>
  <property fmtid="{D5CDD505-2E9C-101B-9397-08002B2CF9AE}" pid="8" name="MSIP_Label_6bd9ddd1-4d20-43f6-abfa-fc3c07406f94_ContentBits">
    <vt:lpwstr>0</vt:lpwstr>
  </property>
</Properties>
</file>