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50"/>
  </p:notesMasterIdLst>
  <p:handoutMasterIdLst>
    <p:handoutMasterId r:id="rId51"/>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409" r:id="rId31"/>
    <p:sldId id="334" r:id="rId32"/>
    <p:sldId id="350" r:id="rId33"/>
    <p:sldId id="384" r:id="rId34"/>
    <p:sldId id="390" r:id="rId35"/>
    <p:sldId id="385" r:id="rId36"/>
    <p:sldId id="352" r:id="rId37"/>
    <p:sldId id="339" r:id="rId38"/>
    <p:sldId id="393" r:id="rId39"/>
    <p:sldId id="395" r:id="rId40"/>
    <p:sldId id="394" r:id="rId41"/>
    <p:sldId id="435" r:id="rId42"/>
    <p:sldId id="437" r:id="rId43"/>
    <p:sldId id="432" r:id="rId44"/>
    <p:sldId id="257" r:id="rId45"/>
    <p:sldId id="433" r:id="rId46"/>
    <p:sldId id="342" r:id="rId47"/>
    <p:sldId id="343" r:id="rId48"/>
    <p:sldId id="430" r:id="rId49"/>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INNEHÅLLSFÖRTECKNING" id="{51FA4466-1705-B94D-BF4F-554C4F735700}">
          <p14:sldIdLst>
            <p14:sldId id="423"/>
            <p14:sldId id="347"/>
          </p14:sldIdLst>
        </p14:section>
        <p14:section name="VAD ÄR EUROPA?" id="{EC384AE8-3301-F140-B97D-95A80BA374C4}">
          <p14:sldIdLst>
            <p14:sldId id="294"/>
            <p14:sldId id="396"/>
            <p14:sldId id="354"/>
            <p14:sldId id="355"/>
            <p14:sldId id="356"/>
            <p14:sldId id="357"/>
            <p14:sldId id="417"/>
            <p14:sldId id="416"/>
          </p14:sldIdLst>
        </p14:section>
        <p14:section name="DET EUROPEISKA PROJEKTET" id="{BA3F5049-C3DF-E349-90D6-8E6AF1360F92}">
          <p14:sldIdLst>
            <p14:sldId id="348"/>
            <p14:sldId id="346"/>
            <p14:sldId id="410"/>
            <p14:sldId id="398"/>
            <p14:sldId id="300"/>
            <p14:sldId id="413"/>
            <p14:sldId id="314"/>
            <p14:sldId id="428"/>
          </p14:sldIdLst>
        </p14:section>
        <p14:section name="VAD GÖR EU?" id="{5E61B94E-74E9-E84B-ACFB-56066B76546E}">
          <p14:sldIdLst>
            <p14:sldId id="349"/>
            <p14:sldId id="425"/>
            <p14:sldId id="406"/>
            <p14:sldId id="407"/>
            <p14:sldId id="408"/>
            <p14:sldId id="426"/>
            <p14:sldId id="431"/>
            <p14:sldId id="409"/>
            <p14:sldId id="334"/>
          </p14:sldIdLst>
        </p14:section>
        <p14:section name="HUR FUNGERAR EU?" id="{AB4CD371-728D-8742-BF17-A81C6428FE04}">
          <p14:sldIdLst>
            <p14:sldId id="350"/>
            <p14:sldId id="384"/>
            <p14:sldId id="390"/>
            <p14:sldId id="385"/>
            <p14:sldId id="352"/>
            <p14:sldId id="339"/>
            <p14:sldId id="393"/>
            <p14:sldId id="395"/>
            <p14:sldId id="394"/>
          </p14:sldIdLst>
        </p14:section>
        <p14:section name="VILL DU VETA MER OM EU?" id="{4DEDCB1D-88D9-A345-A677-739D4EF1E4F1}">
          <p14:sldIdLst>
            <p14:sldId id="435"/>
            <p14:sldId id="437"/>
            <p14:sldId id="432"/>
            <p14:sldId id="257"/>
            <p14:sldId id="433"/>
            <p14:sldId id="342"/>
          </p14:sldIdLst>
        </p14:section>
        <p14:section name="TA KONTAK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E5144F-B744-1E27-AB43-83D1ACC221FB}" v="5" dt="2024-04-03T13:08:00.626"/>
    <p1510:client id="{BC87FAE8-9445-2B76-C1F4-4D28549C3E48}" v="3" dt="2024-04-04T14:22:52.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63366" autoAdjust="0"/>
  </p:normalViewPr>
  <p:slideViewPr>
    <p:cSldViewPr snapToGrid="0" snapToObjects="1">
      <p:cViewPr varScale="1">
        <p:scale>
          <a:sx n="34" d="100"/>
          <a:sy n="34" d="100"/>
        </p:scale>
        <p:origin x="1364" y="4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332"/>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KONEN Essi (COMM)" userId="S::essi.pekonen@ec.europa.eu::faa4a04e-b659-4410-aa26-bf3b85a833eb" providerId="AD" clId="Web-{BC87FAE8-9445-2B76-C1F4-4D28549C3E48}"/>
    <pc:docChg chg="modSld">
      <pc:chgData name="PEKONEN Essi (COMM)" userId="S::essi.pekonen@ec.europa.eu::faa4a04e-b659-4410-aa26-bf3b85a833eb" providerId="AD" clId="Web-{BC87FAE8-9445-2B76-C1F4-4D28549C3E48}" dt="2024-04-04T14:22:52.007" v="10"/>
      <pc:docMkLst>
        <pc:docMk/>
      </pc:docMkLst>
      <pc:sldChg chg="delSp modSp modNotes">
        <pc:chgData name="PEKONEN Essi (COMM)" userId="S::essi.pekonen@ec.europa.eu::faa4a04e-b659-4410-aa26-bf3b85a833eb" providerId="AD" clId="Web-{BC87FAE8-9445-2B76-C1F4-4D28549C3E48}" dt="2024-04-04T14:22:52.007" v="10"/>
        <pc:sldMkLst>
          <pc:docMk/>
          <pc:sldMk cId="3562266476" sldId="314"/>
        </pc:sldMkLst>
        <pc:spChg chg="del">
          <ac:chgData name="PEKONEN Essi (COMM)" userId="S::essi.pekonen@ec.europa.eu::faa4a04e-b659-4410-aa26-bf3b85a833eb" providerId="AD" clId="Web-{BC87FAE8-9445-2B76-C1F4-4D28549C3E48}" dt="2024-04-04T14:22:52.007" v="10"/>
          <ac:spMkLst>
            <pc:docMk/>
            <pc:sldMk cId="3562266476" sldId="314"/>
            <ac:spMk id="4" creationId="{5D23D049-342E-3149-902A-53E0A910D6BA}"/>
          </ac:spMkLst>
        </pc:spChg>
        <pc:spChg chg="del mod">
          <ac:chgData name="PEKONEN Essi (COMM)" userId="S::essi.pekonen@ec.europa.eu::faa4a04e-b659-4410-aa26-bf3b85a833eb" providerId="AD" clId="Web-{BC87FAE8-9445-2B76-C1F4-4D28549C3E48}" dt="2024-04-04T14:22:49.570" v="9"/>
          <ac:spMkLst>
            <pc:docMk/>
            <pc:sldMk cId="3562266476" sldId="314"/>
            <ac:spMk id="43" creationId="{1E30162E-2BF7-9445-907A-53C52ADD20D8}"/>
          </ac:spMkLst>
        </pc:spChg>
      </pc:sldChg>
    </pc:docChg>
  </pc:docChgLst>
  <pc:docChgLst>
    <pc:chgData name="PEKONEN Essi (COMM)" userId="S::essi.pekonen@ec.europa.eu::faa4a04e-b659-4410-aa26-bf3b85a833eb" providerId="AD" clId="Web-{2F522891-0ED8-D980-C865-FAF871874AC5}"/>
    <pc:docChg chg="sldOrd">
      <pc:chgData name="PEKONEN Essi (COMM)" userId="S::essi.pekonen@ec.europa.eu::faa4a04e-b659-4410-aa26-bf3b85a833eb" providerId="AD" clId="Web-{2F522891-0ED8-D980-C865-FAF871874AC5}" dt="2024-03-21T10:47:29.617" v="1"/>
      <pc:docMkLst>
        <pc:docMk/>
      </pc:docMkLst>
      <pc:sldChg chg="ord">
        <pc:chgData name="PEKONEN Essi (COMM)" userId="S::essi.pekonen@ec.europa.eu::faa4a04e-b659-4410-aa26-bf3b85a833eb" providerId="AD" clId="Web-{2F522891-0ED8-D980-C865-FAF871874AC5}" dt="2024-03-21T10:47:29.617" v="1"/>
        <pc:sldMkLst>
          <pc:docMk/>
          <pc:sldMk cId="2298217229" sldId="257"/>
        </pc:sldMkLst>
      </pc:sldChg>
    </pc:docChg>
  </pc:docChgLst>
  <pc:docChgLst>
    <pc:chgData name="PEKONEN Essi (COMM)" userId="S::essi.pekonen@ec.europa.eu::faa4a04e-b659-4410-aa26-bf3b85a833eb" providerId="AD" clId="Web-{A6E5144F-B744-1E27-AB43-83D1ACC221FB}"/>
    <pc:docChg chg="modSld">
      <pc:chgData name="PEKONEN Essi (COMM)" userId="S::essi.pekonen@ec.europa.eu::faa4a04e-b659-4410-aa26-bf3b85a833eb" providerId="AD" clId="Web-{A6E5144F-B744-1E27-AB43-83D1ACC221FB}" dt="2024-04-03T13:08:00.626" v="3" actId="1076"/>
      <pc:docMkLst>
        <pc:docMk/>
      </pc:docMkLst>
      <pc:sldChg chg="addSp delSp modSp">
        <pc:chgData name="PEKONEN Essi (COMM)" userId="S::essi.pekonen@ec.europa.eu::faa4a04e-b659-4410-aa26-bf3b85a833eb" providerId="AD" clId="Web-{A6E5144F-B744-1E27-AB43-83D1ACC221FB}" dt="2024-04-03T13:08:00.626" v="3" actId="1076"/>
        <pc:sldMkLst>
          <pc:docMk/>
          <pc:sldMk cId="2671008457" sldId="417"/>
        </pc:sldMkLst>
        <pc:picChg chg="add mod">
          <ac:chgData name="PEKONEN Essi (COMM)" userId="S::essi.pekonen@ec.europa.eu::faa4a04e-b659-4410-aa26-bf3b85a833eb" providerId="AD" clId="Web-{A6E5144F-B744-1E27-AB43-83D1ACC221FB}" dt="2024-04-03T13:08:00.626" v="3" actId="1076"/>
          <ac:picMkLst>
            <pc:docMk/>
            <pc:sldMk cId="2671008457" sldId="417"/>
            <ac:picMk id="3" creationId="{DB2A0CCD-9F05-5083-82BA-D143F029C9CA}"/>
          </ac:picMkLst>
        </pc:picChg>
        <pc:picChg chg="del">
          <ac:chgData name="PEKONEN Essi (COMM)" userId="S::essi.pekonen@ec.europa.eu::faa4a04e-b659-4410-aa26-bf3b85a833eb" providerId="AD" clId="Web-{A6E5144F-B744-1E27-AB43-83D1ACC221FB}" dt="2024-04-03T13:07:55.861" v="1"/>
          <ac:picMkLst>
            <pc:docMk/>
            <pc:sldMk cId="2671008457" sldId="417"/>
            <ac:picMk id="7" creationId="{00000000-0000-0000-0000-000000000000}"/>
          </ac:picMkLst>
        </pc:picChg>
      </pc:sldChg>
    </pc:docChg>
  </pc:docChgLst>
</pc:chgInfo>
</file>

<file path=ppt/diagrams/_rels/data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24 OFFICIELLA EU-SPRÅK</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en-US" sz="1500" b="1" dirty="0" err="1"/>
            <a:t>Slaviska</a:t>
          </a:r>
          <a:r>
            <a:rPr lang="en-US" sz="1500" b="1" dirty="0"/>
            <a:t> </a:t>
          </a:r>
          <a:r>
            <a:rPr lang="en-US" sz="1500" b="1" dirty="0" err="1"/>
            <a:t>språk</a:t>
          </a:r>
          <a:r>
            <a:rPr lang="en-US" sz="1500" b="1" dirty="0"/>
            <a:t>: </a:t>
          </a:r>
          <a:r>
            <a:rPr lang="en-US" sz="1500" b="0" dirty="0" err="1"/>
            <a:t>bulgariska</a:t>
          </a:r>
          <a:r>
            <a:rPr lang="en-US" sz="1500" b="0" dirty="0"/>
            <a:t>, </a:t>
          </a:r>
          <a:r>
            <a:rPr lang="en-US" sz="1500" b="0" dirty="0" err="1"/>
            <a:t>tjeckiska</a:t>
          </a:r>
          <a:r>
            <a:rPr lang="en-US" sz="1500" b="0" dirty="0"/>
            <a:t>, </a:t>
          </a:r>
          <a:r>
            <a:rPr lang="en-US" sz="1500" b="0" dirty="0" err="1"/>
            <a:t>kroatiska</a:t>
          </a:r>
          <a:r>
            <a:rPr lang="en-US" sz="1500" b="0" dirty="0"/>
            <a:t>, </a:t>
          </a:r>
          <a:r>
            <a:rPr lang="en-US" sz="1500" b="0" dirty="0" err="1"/>
            <a:t>polska</a:t>
          </a:r>
          <a:r>
            <a:rPr lang="en-US" sz="1500" b="0" dirty="0"/>
            <a:t>, </a:t>
          </a:r>
          <a:r>
            <a:rPr lang="en-US" sz="1500" b="0" dirty="0" err="1"/>
            <a:t>slovakiska</a:t>
          </a:r>
          <a:r>
            <a:rPr lang="en-US" sz="1500" b="0" dirty="0"/>
            <a:t>, </a:t>
          </a:r>
          <a:r>
            <a:rPr lang="en-US" sz="1500" b="0" dirty="0" err="1"/>
            <a:t>slovenska</a:t>
          </a:r>
          <a:endParaRPr lang="en-US" sz="1500"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en-US" sz="1500" b="1" dirty="0" err="1"/>
            <a:t>Germanska</a:t>
          </a:r>
          <a:r>
            <a:rPr lang="en-US" sz="1500" b="1" dirty="0"/>
            <a:t> </a:t>
          </a:r>
          <a:r>
            <a:rPr lang="en-US" sz="1500" b="1" dirty="0" err="1"/>
            <a:t>språk</a:t>
          </a:r>
          <a:r>
            <a:rPr lang="en-US" sz="1500" b="1" dirty="0"/>
            <a:t>: </a:t>
          </a:r>
          <a:r>
            <a:rPr lang="en-US" sz="1500" b="0" dirty="0" err="1"/>
            <a:t>danska</a:t>
          </a:r>
          <a:r>
            <a:rPr lang="en-US" sz="1500" b="0" dirty="0"/>
            <a:t>, </a:t>
          </a:r>
          <a:r>
            <a:rPr lang="en-US" sz="1500" b="0" dirty="0" err="1"/>
            <a:t>tyska</a:t>
          </a:r>
          <a:r>
            <a:rPr lang="en-US" sz="1500" b="0" dirty="0"/>
            <a:t>, </a:t>
          </a:r>
          <a:r>
            <a:rPr lang="en-US" sz="1500" b="0" dirty="0" err="1"/>
            <a:t>engelska</a:t>
          </a:r>
          <a:r>
            <a:rPr lang="en-US" sz="1500" b="0" dirty="0"/>
            <a:t>, </a:t>
          </a:r>
          <a:r>
            <a:rPr lang="en-US" sz="1500" b="0" dirty="0" err="1"/>
            <a:t>nederländska</a:t>
          </a:r>
          <a:r>
            <a:rPr lang="en-US" sz="1500" b="0" dirty="0"/>
            <a:t>, </a:t>
          </a:r>
          <a:r>
            <a:rPr lang="en-US" sz="1500" b="0" dirty="0" err="1"/>
            <a:t>svenska</a:t>
          </a:r>
          <a:endParaRPr lang="en-US" sz="1500"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en-US" sz="1500" b="1" dirty="0" err="1"/>
            <a:t>Romanska</a:t>
          </a:r>
          <a:r>
            <a:rPr lang="en-US" sz="1500" b="1" dirty="0"/>
            <a:t> </a:t>
          </a:r>
          <a:r>
            <a:rPr lang="en-US" sz="1500" b="1" dirty="0" err="1"/>
            <a:t>språk</a:t>
          </a:r>
          <a:r>
            <a:rPr lang="en-US" sz="1500" b="1" dirty="0"/>
            <a:t>:</a:t>
          </a:r>
          <a:r>
            <a:rPr lang="en-US" sz="1500" b="0" dirty="0"/>
            <a:t> </a:t>
          </a:r>
          <a:r>
            <a:rPr lang="en-US" sz="1500" b="0" dirty="0" err="1"/>
            <a:t>spanska</a:t>
          </a:r>
          <a:r>
            <a:rPr lang="en-US" sz="1500" b="0" dirty="0"/>
            <a:t>, </a:t>
          </a:r>
          <a:r>
            <a:rPr lang="en-US" sz="1500" b="0" dirty="0" err="1"/>
            <a:t>franska</a:t>
          </a:r>
          <a:r>
            <a:rPr lang="en-US" sz="1500" b="0" dirty="0"/>
            <a:t>, </a:t>
          </a:r>
          <a:r>
            <a:rPr lang="en-US" sz="1500" b="0" dirty="0" err="1"/>
            <a:t>italienska</a:t>
          </a:r>
          <a:r>
            <a:rPr lang="en-US" sz="1500" b="0" dirty="0"/>
            <a:t>, </a:t>
          </a:r>
          <a:r>
            <a:rPr lang="en-US" sz="1500" b="0" dirty="0" err="1"/>
            <a:t>portugisiska</a:t>
          </a:r>
          <a:r>
            <a:rPr lang="en-US" sz="1500" b="0" dirty="0"/>
            <a:t>, </a:t>
          </a:r>
          <a:r>
            <a:rPr lang="en-US" sz="1500" b="0" dirty="0" err="1"/>
            <a:t>rumänska</a:t>
          </a:r>
          <a:endParaRPr lang="en-US" sz="1500"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en-US" sz="1500" b="1" dirty="0" err="1"/>
            <a:t>Övriga</a:t>
          </a:r>
          <a:r>
            <a:rPr lang="en-US" sz="1500" b="1" dirty="0"/>
            <a:t>: </a:t>
          </a:r>
          <a:r>
            <a:rPr lang="en-US" sz="1500" b="0" dirty="0" err="1"/>
            <a:t>estniska</a:t>
          </a:r>
          <a:r>
            <a:rPr lang="en-US" sz="1500" b="0" dirty="0"/>
            <a:t> </a:t>
          </a:r>
          <a:r>
            <a:rPr lang="en-US" sz="1500" b="0" dirty="0" err="1"/>
            <a:t>och</a:t>
          </a:r>
          <a:r>
            <a:rPr lang="en-US" sz="1500" b="0" dirty="0"/>
            <a:t> </a:t>
          </a:r>
          <a:r>
            <a:rPr lang="en-US" sz="1500" b="0" dirty="0" err="1"/>
            <a:t>finska</a:t>
          </a:r>
          <a:r>
            <a:rPr lang="en-US" sz="1500" b="0" dirty="0"/>
            <a:t>, </a:t>
          </a:r>
          <a:r>
            <a:rPr lang="en-US" sz="1500" b="0" dirty="0" err="1"/>
            <a:t>grekiska</a:t>
          </a:r>
          <a:r>
            <a:rPr lang="en-US" sz="1500" b="0" dirty="0"/>
            <a:t>, </a:t>
          </a:r>
          <a:r>
            <a:rPr lang="en-US" sz="1500" b="0" dirty="0" err="1"/>
            <a:t>iriska</a:t>
          </a:r>
          <a:r>
            <a:rPr lang="en-US" sz="1500" b="0" dirty="0"/>
            <a:t>, </a:t>
          </a:r>
          <a:r>
            <a:rPr lang="en-US" sz="1500" b="0" dirty="0" err="1"/>
            <a:t>litauiska</a:t>
          </a:r>
          <a:r>
            <a:rPr lang="en-US" sz="1500" b="0" dirty="0"/>
            <a:t> </a:t>
          </a:r>
          <a:r>
            <a:rPr lang="en-US" sz="1500" b="0" dirty="0" err="1"/>
            <a:t>och</a:t>
          </a:r>
          <a:r>
            <a:rPr lang="en-US" sz="1500" b="0" dirty="0"/>
            <a:t> </a:t>
          </a:r>
          <a:r>
            <a:rPr lang="en-US" sz="1500" b="0" dirty="0" err="1"/>
            <a:t>lettiska</a:t>
          </a:r>
          <a:r>
            <a:rPr lang="en-US" sz="1500" b="0" dirty="0"/>
            <a:t>, </a:t>
          </a:r>
          <a:r>
            <a:rPr lang="en-US" sz="1500" b="0" dirty="0" err="1"/>
            <a:t>ungerska</a:t>
          </a:r>
          <a:r>
            <a:rPr lang="en-US" sz="1500" b="0" dirty="0"/>
            <a:t>, </a:t>
          </a:r>
          <a:r>
            <a:rPr lang="en-US" sz="1500" b="0" dirty="0" err="1"/>
            <a:t>maltesiska</a:t>
          </a:r>
          <a:endParaRPr lang="en-US" sz="1500"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704"/>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n-US" sz="1800" b="0" dirty="0" err="1">
              <a:solidFill>
                <a:schemeClr val="tx1"/>
              </a:solidFill>
            </a:rPr>
            <a:t>har</a:t>
          </a:r>
          <a:r>
            <a:rPr lang="en-US" sz="1800" b="0" dirty="0">
              <a:solidFill>
                <a:schemeClr val="tx1"/>
              </a:solidFill>
            </a:rPr>
            <a:t> </a:t>
          </a:r>
          <a:r>
            <a:rPr lang="en-US" sz="1800" b="0" dirty="0" err="1">
              <a:solidFill>
                <a:schemeClr val="tx1"/>
              </a:solidFill>
            </a:rPr>
            <a:t>toppmöten</a:t>
          </a:r>
          <a:r>
            <a:rPr lang="en-US" sz="1800" b="0" dirty="0">
              <a:solidFill>
                <a:schemeClr val="tx1"/>
              </a:solidFill>
            </a:rPr>
            <a:t> </a:t>
          </a:r>
          <a:r>
            <a:rPr lang="en-US" sz="1800" b="0" dirty="0" err="1">
              <a:solidFill>
                <a:schemeClr val="tx1"/>
              </a:solidFill>
            </a:rPr>
            <a:t>minst</a:t>
          </a:r>
          <a:r>
            <a:rPr lang="en-US" sz="1800" b="0" dirty="0">
              <a:solidFill>
                <a:schemeClr val="tx1"/>
              </a:solidFill>
            </a:rPr>
            <a:t> 4 </a:t>
          </a:r>
          <a:r>
            <a:rPr lang="en-US" sz="1800" b="0" dirty="0" err="1">
              <a:solidFill>
                <a:schemeClr val="tx1"/>
              </a:solidFill>
            </a:rPr>
            <a:t>gånger</a:t>
          </a:r>
          <a:r>
            <a:rPr lang="en-US" sz="1800" b="0" dirty="0">
              <a:solidFill>
                <a:schemeClr val="tx1"/>
              </a:solidFill>
            </a:rPr>
            <a:t> per </a:t>
          </a:r>
          <a:r>
            <a:rPr lang="en-US" sz="1800" b="0" dirty="0" err="1">
              <a:solidFill>
                <a:schemeClr val="tx1"/>
              </a:solidFill>
            </a:rPr>
            <a:t>år</a:t>
          </a:r>
          <a:r>
            <a:rPr lang="en-US" sz="1800" b="0" dirty="0">
              <a:solidFill>
                <a:schemeClr val="tx1"/>
              </a:solidFill>
            </a:rPr>
            <a:t> </a:t>
          </a:r>
          <a:r>
            <a:rPr lang="en-US" sz="1800" b="0" dirty="0" err="1">
              <a:solidFill>
                <a:schemeClr val="tx1"/>
              </a:solidFill>
            </a:rPr>
            <a:t>i</a:t>
          </a:r>
          <a:r>
            <a:rPr lang="en-US" sz="1800" b="0" dirty="0">
              <a:solidFill>
                <a:schemeClr val="tx1"/>
              </a:solidFill>
            </a:rPr>
            <a:t> </a:t>
          </a:r>
          <a:r>
            <a:rPr lang="en-US" sz="1800" b="0" dirty="0" err="1">
              <a:solidFill>
                <a:schemeClr val="tx1"/>
              </a:solidFill>
            </a:rPr>
            <a:t>Bryssel</a:t>
          </a:r>
          <a:r>
            <a:rPr lang="en-US" sz="1800" b="0" dirty="0">
              <a:solidFill>
                <a:schemeClr val="tx1"/>
              </a:solidFill>
            </a:rPr>
            <a:t> (</a:t>
          </a:r>
          <a:r>
            <a:rPr lang="en-US" sz="1800" b="0" dirty="0" err="1">
              <a:solidFill>
                <a:schemeClr val="tx1"/>
              </a:solidFill>
            </a:rPr>
            <a:t>Belgien</a:t>
          </a:r>
          <a:r>
            <a:rPr lang="en-US" sz="1800" b="0" dirty="0">
              <a:solidFill>
                <a:schemeClr val="tx1"/>
              </a:solidFill>
            </a:rPr>
            <a:t>) </a:t>
          </a:r>
          <a:r>
            <a:rPr lang="en-US" sz="1800" b="0" dirty="0" err="1">
              <a:solidFill>
                <a:schemeClr val="tx1"/>
              </a:solidFill>
            </a:rPr>
            <a:t>eller</a:t>
          </a:r>
          <a:r>
            <a:rPr lang="en-US" sz="1800" b="0" dirty="0">
              <a:solidFill>
                <a:schemeClr val="tx1"/>
              </a:solidFill>
            </a:rPr>
            <a:t> Luxemburg (Luxemburg)</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err="1">
              <a:solidFill>
                <a:schemeClr val="tx1"/>
              </a:solidFill>
            </a:rPr>
            <a:t>har</a:t>
          </a:r>
          <a:r>
            <a:rPr lang="en-US" sz="1800" b="0" dirty="0">
              <a:solidFill>
                <a:schemeClr val="tx1"/>
              </a:solidFill>
            </a:rPr>
            <a:t> </a:t>
          </a:r>
          <a:r>
            <a:rPr lang="en-US" sz="1800" b="0" dirty="0" err="1">
              <a:solidFill>
                <a:schemeClr val="tx1"/>
              </a:solidFill>
            </a:rPr>
            <a:t>ingen</a:t>
          </a:r>
          <a:r>
            <a:rPr lang="en-US" sz="1800" b="0" dirty="0">
              <a:solidFill>
                <a:schemeClr val="tx1"/>
              </a:solidFill>
            </a:rPr>
            <a:t> </a:t>
          </a:r>
          <a:r>
            <a:rPr lang="en-US" sz="1800" b="0" dirty="0" err="1">
              <a:solidFill>
                <a:schemeClr val="tx1"/>
              </a:solidFill>
            </a:rPr>
            <a:t>lagstiftande</a:t>
          </a:r>
          <a:r>
            <a:rPr lang="en-US" sz="1800" b="0" dirty="0">
              <a:solidFill>
                <a:schemeClr val="tx1"/>
              </a:solidFill>
            </a:rPr>
            <a:t> </a:t>
          </a:r>
          <a:r>
            <a:rPr lang="en-US" sz="1800" b="0" dirty="0" err="1">
              <a:solidFill>
                <a:schemeClr val="tx1"/>
              </a:solidFill>
            </a:rPr>
            <a:t>funktion</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dirty="0" err="1">
              <a:solidFill>
                <a:schemeClr val="tx1"/>
              </a:solidFill>
            </a:rPr>
            <a:t>företräder</a:t>
          </a:r>
          <a:r>
            <a:rPr lang="en-US" sz="1700" dirty="0">
              <a:solidFill>
                <a:schemeClr val="tx1"/>
              </a:solidFill>
            </a:rPr>
            <a:t> </a:t>
          </a:r>
          <a:r>
            <a:rPr lang="en-US" sz="1700" dirty="0" err="1">
              <a:solidFill>
                <a:schemeClr val="tx1"/>
              </a:solidFill>
            </a:rPr>
            <a:t>medlemsländerna</a:t>
          </a:r>
          <a:r>
            <a:rPr lang="en-US" sz="1700" dirty="0">
              <a:solidFill>
                <a:schemeClr val="tx1"/>
              </a:solidFill>
            </a:rPr>
            <a:t> </a:t>
          </a:r>
          <a:r>
            <a:rPr lang="en-US" sz="1700" dirty="0" err="1">
              <a:solidFill>
                <a:schemeClr val="tx1"/>
              </a:solidFill>
            </a:rPr>
            <a:t>på</a:t>
          </a:r>
          <a:r>
            <a:rPr lang="en-US" sz="1700" dirty="0">
              <a:solidFill>
                <a:schemeClr val="tx1"/>
              </a:solidFill>
            </a:rPr>
            <a:t> EU-</a:t>
          </a:r>
          <a:r>
            <a:rPr lang="en-US" sz="1700" dirty="0" err="1">
              <a:solidFill>
                <a:schemeClr val="tx1"/>
              </a:solidFill>
            </a:rPr>
            <a:t>nivå</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sv-SE" sz="1700" dirty="0">
              <a:solidFill>
                <a:schemeClr val="tx1"/>
              </a:solidFill>
            </a:rPr>
            <a:t>ministrarna möts för att diskutera sakfrågor (t.ex. jordbruk, utrikesfrågor och rättsliga frågor)</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sv-SE" sz="1700" dirty="0">
              <a:solidFill>
                <a:schemeClr val="tx1"/>
              </a:solidFill>
            </a:rPr>
            <a:t>fattar beslut och antar lagar tillsammans med Europaparlamentet</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sv-SE" sz="1700" dirty="0">
              <a:solidFill>
                <a:schemeClr val="tx1"/>
              </a:solidFill>
            </a:rPr>
            <a:t>har roterande ordförandeskap som växlar mellan medlemsländerna varje halvår.</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sv-SE" sz="1700" dirty="0">
              <a:solidFill>
                <a:schemeClr val="tx1"/>
              </a:solidFill>
            </a:rPr>
            <a:t>sammanträder i Bryssel eller Luxemburg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dirty="0" err="1">
              <a:solidFill>
                <a:schemeClr val="tx1"/>
              </a:solidFill>
            </a:rPr>
            <a:t>företräder</a:t>
          </a:r>
          <a:r>
            <a:rPr lang="en-US" sz="1700" dirty="0">
              <a:solidFill>
                <a:schemeClr val="tx1"/>
              </a:solidFill>
            </a:rPr>
            <a:t> EU:s </a:t>
          </a:r>
          <a:r>
            <a:rPr lang="en-US" sz="1700" dirty="0" err="1">
              <a:solidFill>
                <a:schemeClr val="tx1"/>
              </a:solidFill>
            </a:rPr>
            <a:t>gemensamma</a:t>
          </a:r>
          <a:r>
            <a:rPr lang="en-US" sz="1700" dirty="0">
              <a:solidFill>
                <a:schemeClr val="tx1"/>
              </a:solidFill>
            </a:rPr>
            <a:t> </a:t>
          </a:r>
          <a:r>
            <a:rPr lang="en-US" sz="1700" dirty="0" err="1">
              <a:solidFill>
                <a:schemeClr val="tx1"/>
              </a:solidFill>
            </a:rPr>
            <a:t>intresse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sv-SE" sz="1700" dirty="0">
              <a:solidFill>
                <a:schemeClr val="tx1"/>
              </a:solidFill>
            </a:rPr>
            <a:t>leds av en ordförande och består av en kommissionär från varje medlemsland med ett eget ansvarsområde.</a:t>
          </a:r>
          <a:endParaRPr lang="en-IE" sz="17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sv-SE" sz="1700" dirty="0">
              <a:solidFill>
                <a:schemeClr val="tx1"/>
              </a:solidFill>
            </a:rPr>
            <a:t>föreslår nya lagar och program</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sv-SE" sz="1700" dirty="0">
              <a:solidFill>
                <a:schemeClr val="tx1"/>
              </a:solidFill>
            </a:rPr>
            <a:t>väljs av Europaparlamentet för en femårsperiod</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sv-SE" sz="1700" dirty="0">
              <a:solidFill>
                <a:schemeClr val="tx1"/>
              </a:solidFill>
            </a:rPr>
            <a:t>genomför EU:s politik och budget</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dirty="0" err="1">
              <a:solidFill>
                <a:schemeClr val="tx1"/>
              </a:solidFill>
            </a:rPr>
            <a:t>är</a:t>
          </a:r>
          <a:r>
            <a:rPr lang="en-US" sz="1700" dirty="0">
              <a:solidFill>
                <a:schemeClr val="tx1"/>
              </a:solidFill>
            </a:rPr>
            <a:t> EU-</a:t>
          </a:r>
          <a:r>
            <a:rPr lang="en-US" sz="1700" dirty="0" err="1">
              <a:solidFill>
                <a:schemeClr val="tx1"/>
              </a:solidFill>
            </a:rPr>
            <a:t>fördragens</a:t>
          </a:r>
          <a:r>
            <a:rPr lang="en-US" sz="1700" dirty="0">
              <a:solidFill>
                <a:schemeClr val="tx1"/>
              </a:solidFill>
            </a:rPr>
            <a:t> </a:t>
          </a:r>
          <a:r>
            <a:rPr lang="en-US" sz="1700" dirty="0" err="1">
              <a:solidFill>
                <a:schemeClr val="tx1"/>
              </a:solidFill>
            </a:rPr>
            <a:t>väktare</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sv-SE" sz="1700" dirty="0">
              <a:solidFill>
                <a:schemeClr val="tx1"/>
              </a:solidFill>
            </a:rPr>
            <a:t>ligger i Bryssel och Luxemburg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håller</a:t>
          </a:r>
          <a:r>
            <a:rPr lang="en-US" sz="1700" b="0" dirty="0">
              <a:solidFill>
                <a:schemeClr val="tx1"/>
              </a:solidFill>
            </a:rPr>
            <a:t> </a:t>
          </a:r>
          <a:r>
            <a:rPr lang="en-US" sz="1700" b="0" dirty="0" err="1">
              <a:solidFill>
                <a:schemeClr val="tx1"/>
              </a:solidFill>
            </a:rPr>
            <a:t>koll</a:t>
          </a:r>
          <a:r>
            <a:rPr lang="en-US" sz="1700" b="0" dirty="0">
              <a:solidFill>
                <a:schemeClr val="tx1"/>
              </a:solidFill>
            </a:rPr>
            <a:t> </a:t>
          </a:r>
          <a:r>
            <a:rPr lang="en-US" sz="1700" b="0" dirty="0" err="1">
              <a:solidFill>
                <a:schemeClr val="tx1"/>
              </a:solidFill>
            </a:rPr>
            <a:t>på</a:t>
          </a:r>
          <a:r>
            <a:rPr lang="en-US" sz="1700" b="0" dirty="0">
              <a:solidFill>
                <a:schemeClr val="tx1"/>
              </a:solidFill>
            </a:rPr>
            <a:t> EU-</a:t>
          </a:r>
          <a:r>
            <a:rPr lang="en-US" sz="1700" b="0" dirty="0" err="1">
              <a:solidFill>
                <a:schemeClr val="tx1"/>
              </a:solidFill>
            </a:rPr>
            <a:t>lagstiftningen</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sv-SE" sz="1700" b="0" dirty="0">
              <a:solidFill>
                <a:schemeClr val="tx1"/>
              </a:solidFill>
            </a:rPr>
            <a:t>ser till att EU-länderna följer EU:s lagar</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sv-SE" sz="1700" b="0" dirty="0">
              <a:solidFill>
                <a:schemeClr val="tx1"/>
              </a:solidFill>
            </a:rPr>
            <a:t>tolkar unionsrätten på begäran av de nationella domstolarna</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sv-SE" sz="1700" b="0" dirty="0">
              <a:solidFill>
                <a:schemeClr val="tx1"/>
              </a:solidFill>
            </a:rPr>
            <a:t>utdelar böter till länder som inte följer EU:s lagar</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sv-SE" sz="1700" b="0" dirty="0">
              <a:solidFill>
                <a:schemeClr val="tx1"/>
              </a:solidFill>
            </a:rPr>
            <a:t>kontrollerar att lagarna respekterar de grundläggande rättigheterna (t.ex. yttrandefrihet och pressfrihet)</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sv-SE" sz="1700" b="0" dirty="0">
              <a:solidFill>
                <a:schemeClr val="tx1"/>
              </a:solidFill>
            </a:rPr>
            <a:t>består av en domare per land</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sv-SE" sz="1700" b="0" dirty="0">
              <a:solidFill>
                <a:schemeClr val="tx1"/>
              </a:solidFill>
            </a:rPr>
            <a:t>har sitt säte i Luxemburg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sv-SE" sz="1800" b="0" dirty="0">
              <a:solidFill>
                <a:schemeClr val="tx1"/>
              </a:solidFill>
            </a:rPr>
            <a:t>kontrollerar att EU:s budget har använts korrekt</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sv-SE" sz="1800" b="0" dirty="0">
              <a:solidFill>
                <a:schemeClr val="tx1"/>
              </a:solidFill>
            </a:rPr>
            <a:t>anmäler bedrägerier, korruption och annan illegal verksamhet</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sv-SE" sz="1800" b="0" dirty="0">
              <a:solidFill>
                <a:schemeClr val="tx1"/>
              </a:solidFill>
            </a:rPr>
            <a:t>ger EU:s beslutsfattare råd om hur budgeten används bäst</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sv-SE" sz="1800" b="0" dirty="0">
              <a:solidFill>
                <a:schemeClr val="tx1"/>
              </a:solidFill>
            </a:rPr>
            <a:t>har ledamöter som utses av rådet för sex år</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sv-SE" sz="1700" dirty="0">
              <a:solidFill>
                <a:schemeClr val="tx1"/>
              </a:solidFill>
            </a:rPr>
            <a:t>leder EU:s ekonomiska och monetära politik</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sv-SE" sz="1700" dirty="0">
              <a:solidFill>
                <a:schemeClr val="tx1"/>
              </a:solidFill>
            </a:rPr>
            <a:t>förvaltar den europeiska valutan – euron</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sv-SE" sz="1700" dirty="0">
              <a:solidFill>
                <a:schemeClr val="tx1"/>
              </a:solidFill>
            </a:rPr>
            <a:t>ansvarar för att hålla euron och priserna stabila</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sv-SE" sz="1700" dirty="0">
              <a:solidFill>
                <a:schemeClr val="tx1"/>
              </a:solidFill>
            </a:rPr>
            <a:t>beslutar om räntorna för euroområdet</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US" sz="1700" dirty="0" err="1">
              <a:solidFill>
                <a:schemeClr val="tx1"/>
              </a:solidFill>
            </a:rPr>
            <a:t>samarbetar</a:t>
          </a:r>
          <a:r>
            <a:rPr lang="en-US" sz="1700" dirty="0">
              <a:solidFill>
                <a:schemeClr val="tx1"/>
              </a:solidFill>
            </a:rPr>
            <a:t> med EU-</a:t>
          </a:r>
          <a:r>
            <a:rPr lang="en-US" sz="1700" dirty="0" err="1">
              <a:solidFill>
                <a:schemeClr val="tx1"/>
              </a:solidFill>
            </a:rPr>
            <a:t>ländernas</a:t>
          </a:r>
          <a:r>
            <a:rPr lang="en-US" sz="1700" dirty="0">
              <a:solidFill>
                <a:schemeClr val="tx1"/>
              </a:solidFill>
            </a:rPr>
            <a:t> </a:t>
          </a:r>
          <a:r>
            <a:rPr lang="en-US" sz="1700" dirty="0" err="1">
              <a:solidFill>
                <a:schemeClr val="tx1"/>
              </a:solidFill>
            </a:rPr>
            <a:t>centralbanker</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sv-SE" sz="1700" dirty="0">
              <a:solidFill>
                <a:schemeClr val="tx1"/>
              </a:solidFill>
            </a:rPr>
            <a:t>har sex medlemmar som utses av rådet för en period på åtta år som inte kan förlängas</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a:solidFill>
                <a:schemeClr val="tx1"/>
              </a:solidFill>
            </a:rPr>
            <a:t>ligger </a:t>
          </a:r>
          <a:r>
            <a:rPr lang="en-US" sz="1700" dirty="0" err="1">
              <a:solidFill>
                <a:schemeClr val="tx1"/>
              </a:solidFill>
            </a:rPr>
            <a:t>i</a:t>
          </a:r>
          <a:r>
            <a:rPr lang="en-US" sz="1700" dirty="0">
              <a:solidFill>
                <a:schemeClr val="tx1"/>
              </a:solidFill>
            </a:rPr>
            <a:t> Frankfurt (</a:t>
          </a:r>
          <a:r>
            <a:rPr lang="en-US" sz="1700" dirty="0" err="1">
              <a:solidFill>
                <a:schemeClr val="tx1"/>
              </a:solidFill>
            </a:rPr>
            <a:t>Tyskland</a:t>
          </a:r>
          <a:r>
            <a:rPr lang="en-US" sz="1700" dirty="0">
              <a:solidFill>
                <a:schemeClr val="tx1"/>
              </a:solidFill>
            </a:rPr>
            <a:t>)</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pPr rtl="0"/>
          <a:r>
            <a:rPr lang="en-IE" sz="1800" b="0" dirty="0" err="1">
              <a:solidFill>
                <a:schemeClr val="tx1"/>
              </a:solidFill>
              <a:latin typeface="Calibri Light" panose="020F0302020204030204"/>
            </a:rPr>
            <a:t>Europeiska</a:t>
          </a:r>
          <a:r>
            <a:rPr lang="en-IE" sz="1800" b="0" dirty="0">
              <a:solidFill>
                <a:schemeClr val="tx1"/>
              </a:solidFill>
              <a:latin typeface="Calibri Light" panose="020F0302020204030204"/>
            </a:rPr>
            <a:t> </a:t>
          </a:r>
          <a:r>
            <a:rPr lang="en-IE" sz="1800" b="0" dirty="0" err="1">
              <a:solidFill>
                <a:schemeClr val="tx1"/>
              </a:solidFill>
              <a:latin typeface="Calibri Light" panose="020F0302020204030204"/>
            </a:rPr>
            <a:t>medborgarinitiativet</a:t>
          </a:r>
          <a:endParaRPr lang="en-US" sz="1800" b="0" dirty="0">
            <a:solidFill>
              <a:schemeClr val="tx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pPr rtl="0"/>
          <a:r>
            <a:rPr lang="en-IE" sz="1800" dirty="0" err="1">
              <a:solidFill>
                <a:schemeClr val="tx1"/>
              </a:solidFill>
              <a:latin typeface="Calibri Light" panose="020F0302020204030204"/>
            </a:rPr>
            <a:t>Europeiska</a:t>
          </a:r>
          <a:r>
            <a:rPr lang="en-IE" sz="1800" dirty="0">
              <a:solidFill>
                <a:schemeClr val="tx1"/>
              </a:solidFill>
              <a:latin typeface="Calibri Light" panose="020F0302020204030204"/>
            </a:rPr>
            <a:t> </a:t>
          </a:r>
          <a:r>
            <a:rPr lang="en-IE" sz="1800" dirty="0" err="1">
              <a:solidFill>
                <a:schemeClr val="tx1"/>
              </a:solidFill>
              <a:latin typeface="Calibri Light" panose="020F0302020204030204"/>
            </a:rPr>
            <a:t>ungdomsveckan</a:t>
          </a:r>
          <a:endParaRPr lang="en-US" sz="1800" dirty="0">
            <a:solidFill>
              <a:schemeClr val="tx1"/>
            </a:solidFill>
          </a:endParaRP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a:solidFill>
                <a:schemeClr val="tx1"/>
              </a:solidFill>
              <a:latin typeface="Calibri Light" panose="020F0302020204030204"/>
            </a:rPr>
            <a:t>European Youth Event (EYE)</a:t>
          </a:r>
          <a:endParaRPr lang="en-IE" sz="1800" noProof="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pPr rtl="0"/>
          <a:r>
            <a:rPr lang="en-IE" sz="1800" dirty="0" err="1">
              <a:solidFill>
                <a:schemeClr val="tx1"/>
              </a:solidFill>
              <a:latin typeface="Calibri Light" panose="020F0302020204030204"/>
            </a:rPr>
            <a:t>Ditt</a:t>
          </a:r>
          <a:r>
            <a:rPr lang="en-IE" sz="1800" dirty="0">
              <a:solidFill>
                <a:schemeClr val="tx1"/>
              </a:solidFill>
              <a:latin typeface="Calibri Light" panose="020F0302020204030204"/>
            </a:rPr>
            <a:t> Europa, din </a:t>
          </a:r>
          <a:r>
            <a:rPr lang="en-IE" sz="1800" dirty="0" err="1">
              <a:solidFill>
                <a:schemeClr val="tx1"/>
              </a:solidFill>
              <a:latin typeface="Calibri Light" panose="020F0302020204030204"/>
            </a:rPr>
            <a:t>mening</a:t>
          </a:r>
          <a:r>
            <a:rPr lang="en-IE" sz="1800" dirty="0">
              <a:solidFill>
                <a:schemeClr val="tx1"/>
              </a:solidFill>
              <a:latin typeface="Calibri Light" panose="020F0302020204030204"/>
            </a:rPr>
            <a:t>!</a:t>
          </a:r>
          <a:endParaRPr lang="en-US" sz="1800" dirty="0">
            <a:solidFill>
              <a:schemeClr val="tx1"/>
            </a:solidFill>
          </a:endParaRP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US" dirty="0" err="1"/>
            <a:t>Ungdomsgarantin</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err="1"/>
            <a:t>Eures</a:t>
          </a:r>
          <a:endParaRPr lang="en-US" dirty="0"/>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a:t>Erasmus+</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dirty="0" err="1"/>
            <a:t>Europeiska</a:t>
          </a:r>
          <a:r>
            <a:rPr lang="en-US" dirty="0"/>
            <a:t> </a:t>
          </a:r>
          <a:r>
            <a:rPr lang="en-US" dirty="0" err="1"/>
            <a:t>solidaritetskåren</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a:t>Hälso- och sjukvård</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a:t>Passagerares rättigheter</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n-US" dirty="0" err="1"/>
            <a:t>Tillgång</a:t>
          </a:r>
          <a:r>
            <a:rPr lang="en-US" dirty="0"/>
            <a:t> till </a:t>
          </a:r>
          <a:r>
            <a:rPr lang="en-US" dirty="0" err="1"/>
            <a:t>digitala</a:t>
          </a:r>
          <a:r>
            <a:rPr lang="en-US" dirty="0"/>
            <a:t> </a:t>
          </a:r>
          <a:r>
            <a:rPr lang="en-US" dirty="0" err="1"/>
            <a:t>abonnemang</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US"/>
            <a:t>Kostnadsfri roaming</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n-US" sz="1600" b="0" dirty="0"/>
            <a:t>EU </a:t>
          </a:r>
          <a:r>
            <a:rPr lang="en-US" sz="1600" b="0" dirty="0" err="1"/>
            <a:t>i</a:t>
          </a:r>
          <a:r>
            <a:rPr lang="en-US" sz="1600" b="0" dirty="0"/>
            <a:t> </a:t>
          </a:r>
          <a:r>
            <a:rPr lang="en-US" sz="1600" b="0" dirty="0" err="1"/>
            <a:t>världen</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US" sz="1600" dirty="0" err="1"/>
            <a:t>Deltagande</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n-US" sz="1400" b="0" dirty="0" err="1">
              <a:solidFill>
                <a:schemeClr val="bg1"/>
              </a:solidFill>
            </a:rPr>
            <a:t>Konsumenternas</a:t>
          </a:r>
          <a:r>
            <a:rPr lang="en-US" sz="1400" b="0" dirty="0">
              <a:solidFill>
                <a:schemeClr val="bg1"/>
              </a:solidFill>
            </a:rPr>
            <a:t> </a:t>
          </a:r>
          <a:r>
            <a:rPr lang="en-US" sz="1400" b="0" dirty="0" err="1">
              <a:solidFill>
                <a:schemeClr val="bg1"/>
              </a:solidFill>
            </a:rPr>
            <a:t>rättigheter</a:t>
          </a:r>
          <a:r>
            <a:rPr lang="en-US" sz="1400" b="0" dirty="0">
              <a:solidFill>
                <a:schemeClr val="bg1"/>
              </a:solidFill>
            </a:rPr>
            <a:t> </a:t>
          </a:r>
          <a:r>
            <a:rPr lang="en-US" sz="1400" b="0" dirty="0" err="1">
              <a:solidFill>
                <a:schemeClr val="bg1"/>
              </a:solidFill>
            </a:rPr>
            <a:t>och</a:t>
          </a:r>
          <a:r>
            <a:rPr lang="en-US" sz="1400" b="0" dirty="0">
              <a:solidFill>
                <a:schemeClr val="bg1"/>
              </a:solidFill>
            </a:rPr>
            <a:t> </a:t>
          </a:r>
          <a:r>
            <a:rPr lang="en-US" sz="1400" b="0" dirty="0" err="1">
              <a:solidFill>
                <a:schemeClr val="bg1"/>
              </a:solidFill>
            </a:rPr>
            <a:t>säkerhet</a:t>
          </a:r>
          <a:endParaRPr lang="en-US" sz="14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n-US" sz="1600" dirty="0"/>
            <a:t>EU-</a:t>
          </a:r>
          <a:r>
            <a:rPr lang="en-US" sz="1600" dirty="0" err="1"/>
            <a:t>finansierade</a:t>
          </a:r>
          <a:r>
            <a:rPr lang="en-US" sz="1600" dirty="0"/>
            <a:t> </a:t>
          </a:r>
          <a:r>
            <a:rPr lang="en-US" sz="1600" dirty="0" err="1"/>
            <a:t>projekt</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n-US" sz="1600" b="0"/>
            <a:t>Miljöskydd</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dirty="0"/>
            <a:t>Den </a:t>
          </a:r>
          <a:r>
            <a:rPr lang="en-US" sz="1800" dirty="0" err="1"/>
            <a:t>gröna</a:t>
          </a:r>
          <a:r>
            <a:rPr lang="en-US" sz="1800" dirty="0"/>
            <a:t> given</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dirty="0" err="1"/>
            <a:t>Digitalisering</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err="1"/>
            <a:t>Jämställdhet</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err="1"/>
            <a:t>Europaåret</a:t>
          </a:r>
          <a:r>
            <a:rPr lang="en-US" sz="3200" dirty="0"/>
            <a:t> </a:t>
          </a:r>
          <a:r>
            <a:rPr lang="en-US" sz="3200" dirty="0" err="1"/>
            <a:t>för</a:t>
          </a:r>
          <a:r>
            <a:rPr lang="en-US" sz="3200" dirty="0"/>
            <a:t> </a:t>
          </a:r>
          <a:r>
            <a:rPr lang="en-US" sz="3200" dirty="0" err="1"/>
            <a:t>ungdomar</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dirty="0" err="1">
              <a:solidFill>
                <a:schemeClr val="tx1"/>
              </a:solidFill>
            </a:rPr>
            <a:t>är</a:t>
          </a:r>
          <a:r>
            <a:rPr lang="en-US" sz="1800" b="0" dirty="0">
              <a:solidFill>
                <a:schemeClr val="tx1"/>
              </a:solidFill>
            </a:rPr>
            <a:t> EU-</a:t>
          </a:r>
          <a:r>
            <a:rPr lang="en-US" sz="1800" b="0" dirty="0" err="1">
              <a:solidFill>
                <a:schemeClr val="tx1"/>
              </a:solidFill>
            </a:rPr>
            <a:t>invånarnas</a:t>
          </a:r>
          <a:r>
            <a:rPr lang="en-US" sz="1800" b="0" dirty="0">
              <a:solidFill>
                <a:schemeClr val="tx1"/>
              </a:solidFill>
            </a:rPr>
            <a:t> </a:t>
          </a:r>
          <a:r>
            <a:rPr lang="en-US" sz="1800" b="0" dirty="0" err="1">
              <a:solidFill>
                <a:schemeClr val="tx1"/>
              </a:solidFill>
            </a:rPr>
            <a:t>röst</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sv-SE" sz="1800" b="0" dirty="0">
              <a:solidFill>
                <a:schemeClr val="tx1"/>
              </a:solidFill>
            </a:rPr>
            <a:t>har medlemmar från alla EU-länder som väljs genom direkta val vart femte år</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sv-SE" sz="1800" b="0" dirty="0">
              <a:solidFill>
                <a:schemeClr val="tx1"/>
              </a:solidFill>
            </a:rPr>
            <a:t>diskuterar nya lagar som EU-kommissionen har föreslagit</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US" sz="1800" b="0" dirty="0">
              <a:solidFill>
                <a:schemeClr val="tx1"/>
              </a:solidFill>
            </a:rPr>
            <a:t>ä</a:t>
          </a:r>
          <a:r>
            <a:rPr lang="sv-SE" sz="1800" b="0" dirty="0" err="1">
              <a:solidFill>
                <a:schemeClr val="tx1"/>
              </a:solidFill>
            </a:rPr>
            <a:t>ndrar</a:t>
          </a:r>
          <a:r>
            <a:rPr lang="sv-SE" sz="1800" b="0" dirty="0">
              <a:solidFill>
                <a:schemeClr val="tx1"/>
              </a:solidFill>
            </a:rPr>
            <a:t> (om det behövs) och beslutar om dessa lagar tillsammans med rådet</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dirty="0" err="1">
              <a:solidFill>
                <a:schemeClr val="tx1"/>
              </a:solidFill>
            </a:rPr>
            <a:t>väljer</a:t>
          </a:r>
          <a:r>
            <a:rPr lang="en-US" sz="1800" b="0" dirty="0">
              <a:solidFill>
                <a:schemeClr val="tx1"/>
              </a:solidFill>
            </a:rPr>
            <a:t> EU-</a:t>
          </a:r>
          <a:r>
            <a:rPr lang="en-US" sz="1800" b="0" dirty="0" err="1">
              <a:solidFill>
                <a:schemeClr val="tx1"/>
              </a:solidFill>
            </a:rPr>
            <a:t>kommissionens</a:t>
          </a:r>
          <a:r>
            <a:rPr lang="en-US" sz="1800" b="0" dirty="0">
              <a:solidFill>
                <a:schemeClr val="tx1"/>
              </a:solidFill>
            </a:rPr>
            <a:t> </a:t>
          </a:r>
          <a:r>
            <a:rPr lang="en-US" sz="1800" b="0" dirty="0" err="1">
              <a:solidFill>
                <a:schemeClr val="tx1"/>
              </a:solidFill>
            </a:rPr>
            <a:t>ordförande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dirty="0" err="1">
              <a:solidFill>
                <a:schemeClr val="tx1"/>
              </a:solidFill>
            </a:rPr>
            <a:t>godkänner</a:t>
          </a:r>
          <a:r>
            <a:rPr lang="en-US" sz="1800" b="0" dirty="0">
              <a:solidFill>
                <a:schemeClr val="tx1"/>
              </a:solidFill>
            </a:rPr>
            <a:t> EU:s budget</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sv-SE" sz="1800" b="0" dirty="0">
              <a:solidFill>
                <a:schemeClr val="tx1"/>
              </a:solidFill>
            </a:rPr>
            <a:t>sammanträder minst 6 gånger per år i Bryssel (Belgien) och 12 gånger i Strasbourg (Frankrike)</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sv-SE" sz="1800" b="0" dirty="0">
              <a:solidFill>
                <a:schemeClr val="tx1"/>
              </a:solidFill>
            </a:rPr>
            <a:t>samlar stats- och regeringscheferna från varje EU-land</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sv-SE" sz="1800" b="0" dirty="0">
              <a:solidFill>
                <a:schemeClr val="tx1"/>
              </a:solidFill>
            </a:rPr>
            <a:t>fastställer EU:s viktigaste prioriteringar och politiska riktlinjer</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82043"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t>24 OFFICIELLA EU-SPRÅK</a:t>
          </a:r>
        </a:p>
      </dsp:txBody>
      <dsp:txXfrm>
        <a:off x="3601628"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Slaviska</a:t>
          </a:r>
          <a:r>
            <a:rPr lang="en-US" sz="1500" b="1" kern="1200" dirty="0"/>
            <a:t> </a:t>
          </a:r>
          <a:r>
            <a:rPr lang="en-US" sz="1500" b="1" kern="1200" dirty="0" err="1"/>
            <a:t>språk</a:t>
          </a:r>
          <a:r>
            <a:rPr lang="en-US" sz="1500" b="1" kern="1200" dirty="0"/>
            <a:t>: </a:t>
          </a:r>
          <a:r>
            <a:rPr lang="en-US" sz="1500" b="0" kern="1200" dirty="0" err="1"/>
            <a:t>bulgariska</a:t>
          </a:r>
          <a:r>
            <a:rPr lang="en-US" sz="1500" b="0" kern="1200" dirty="0"/>
            <a:t>, </a:t>
          </a:r>
          <a:r>
            <a:rPr lang="en-US" sz="1500" b="0" kern="1200" dirty="0" err="1"/>
            <a:t>tjeckiska</a:t>
          </a:r>
          <a:r>
            <a:rPr lang="en-US" sz="1500" b="0" kern="1200" dirty="0"/>
            <a:t>, </a:t>
          </a:r>
          <a:r>
            <a:rPr lang="en-US" sz="1500" b="0" kern="1200" dirty="0" err="1"/>
            <a:t>kroatiska</a:t>
          </a:r>
          <a:r>
            <a:rPr lang="en-US" sz="1500" b="0" kern="1200" dirty="0"/>
            <a:t>, </a:t>
          </a:r>
          <a:r>
            <a:rPr lang="en-US" sz="1500" b="0" kern="1200" dirty="0" err="1"/>
            <a:t>polska</a:t>
          </a:r>
          <a:r>
            <a:rPr lang="en-US" sz="1500" b="0" kern="1200" dirty="0"/>
            <a:t>, </a:t>
          </a:r>
          <a:r>
            <a:rPr lang="en-US" sz="1500" b="0" kern="1200" dirty="0" err="1"/>
            <a:t>slovakiska</a:t>
          </a:r>
          <a:r>
            <a:rPr lang="en-US" sz="1500" b="0" kern="1200" dirty="0"/>
            <a:t>, </a:t>
          </a:r>
          <a:r>
            <a:rPr lang="en-US" sz="1500" b="0" kern="1200" dirty="0" err="1"/>
            <a:t>slovenska</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Germanska</a:t>
          </a:r>
          <a:r>
            <a:rPr lang="en-US" sz="1500" b="1" kern="1200" dirty="0"/>
            <a:t> </a:t>
          </a:r>
          <a:r>
            <a:rPr lang="en-US" sz="1500" b="1" kern="1200" dirty="0" err="1"/>
            <a:t>språk</a:t>
          </a:r>
          <a:r>
            <a:rPr lang="en-US" sz="1500" b="1" kern="1200" dirty="0"/>
            <a:t>: </a:t>
          </a:r>
          <a:r>
            <a:rPr lang="en-US" sz="1500" b="0" kern="1200" dirty="0" err="1"/>
            <a:t>danska</a:t>
          </a:r>
          <a:r>
            <a:rPr lang="en-US" sz="1500" b="0" kern="1200" dirty="0"/>
            <a:t>, </a:t>
          </a:r>
          <a:r>
            <a:rPr lang="en-US" sz="1500" b="0" kern="1200" dirty="0" err="1"/>
            <a:t>tyska</a:t>
          </a:r>
          <a:r>
            <a:rPr lang="en-US" sz="1500" b="0" kern="1200" dirty="0"/>
            <a:t>, </a:t>
          </a:r>
          <a:r>
            <a:rPr lang="en-US" sz="1500" b="0" kern="1200" dirty="0" err="1"/>
            <a:t>engelska</a:t>
          </a:r>
          <a:r>
            <a:rPr lang="en-US" sz="1500" b="0" kern="1200" dirty="0"/>
            <a:t>, </a:t>
          </a:r>
          <a:r>
            <a:rPr lang="en-US" sz="1500" b="0" kern="1200" dirty="0" err="1"/>
            <a:t>nederländska</a:t>
          </a:r>
          <a:r>
            <a:rPr lang="en-US" sz="1500" b="0" kern="1200" dirty="0"/>
            <a:t>, </a:t>
          </a:r>
          <a:r>
            <a:rPr lang="en-US" sz="1500" b="0" kern="1200" dirty="0" err="1"/>
            <a:t>svenska</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Romanska</a:t>
          </a:r>
          <a:r>
            <a:rPr lang="en-US" sz="1500" b="1" kern="1200" dirty="0"/>
            <a:t> </a:t>
          </a:r>
          <a:r>
            <a:rPr lang="en-US" sz="1500" b="1" kern="1200" dirty="0" err="1"/>
            <a:t>språk</a:t>
          </a:r>
          <a:r>
            <a:rPr lang="en-US" sz="1500" b="1" kern="1200" dirty="0"/>
            <a:t>:</a:t>
          </a:r>
          <a:r>
            <a:rPr lang="en-US" sz="1500" b="0" kern="1200" dirty="0"/>
            <a:t> </a:t>
          </a:r>
          <a:r>
            <a:rPr lang="en-US" sz="1500" b="0" kern="1200" dirty="0" err="1"/>
            <a:t>spanska</a:t>
          </a:r>
          <a:r>
            <a:rPr lang="en-US" sz="1500" b="0" kern="1200" dirty="0"/>
            <a:t>, </a:t>
          </a:r>
          <a:r>
            <a:rPr lang="en-US" sz="1500" b="0" kern="1200" dirty="0" err="1"/>
            <a:t>franska</a:t>
          </a:r>
          <a:r>
            <a:rPr lang="en-US" sz="1500" b="0" kern="1200" dirty="0"/>
            <a:t>, </a:t>
          </a:r>
          <a:r>
            <a:rPr lang="en-US" sz="1500" b="0" kern="1200" dirty="0" err="1"/>
            <a:t>italienska</a:t>
          </a:r>
          <a:r>
            <a:rPr lang="en-US" sz="1500" b="0" kern="1200" dirty="0"/>
            <a:t>, </a:t>
          </a:r>
          <a:r>
            <a:rPr lang="en-US" sz="1500" b="0" kern="1200" dirty="0" err="1"/>
            <a:t>portugisiska</a:t>
          </a:r>
          <a:r>
            <a:rPr lang="en-US" sz="1500" b="0" kern="1200" dirty="0"/>
            <a:t>, </a:t>
          </a:r>
          <a:r>
            <a:rPr lang="en-US" sz="1500" b="0" kern="1200" dirty="0" err="1"/>
            <a:t>rumänska</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Övriga</a:t>
          </a:r>
          <a:r>
            <a:rPr lang="en-US" sz="1500" b="1" kern="1200" dirty="0"/>
            <a:t>: </a:t>
          </a:r>
          <a:r>
            <a:rPr lang="en-US" sz="1500" b="0" kern="1200" dirty="0" err="1"/>
            <a:t>estniska</a:t>
          </a:r>
          <a:r>
            <a:rPr lang="en-US" sz="1500" b="0" kern="1200" dirty="0"/>
            <a:t> </a:t>
          </a:r>
          <a:r>
            <a:rPr lang="en-US" sz="1500" b="0" kern="1200" dirty="0" err="1"/>
            <a:t>och</a:t>
          </a:r>
          <a:r>
            <a:rPr lang="en-US" sz="1500" b="0" kern="1200" dirty="0"/>
            <a:t> </a:t>
          </a:r>
          <a:r>
            <a:rPr lang="en-US" sz="1500" b="0" kern="1200" dirty="0" err="1"/>
            <a:t>finska</a:t>
          </a:r>
          <a:r>
            <a:rPr lang="en-US" sz="1500" b="0" kern="1200" dirty="0"/>
            <a:t>, </a:t>
          </a:r>
          <a:r>
            <a:rPr lang="en-US" sz="1500" b="0" kern="1200" dirty="0" err="1"/>
            <a:t>grekiska</a:t>
          </a:r>
          <a:r>
            <a:rPr lang="en-US" sz="1500" b="0" kern="1200" dirty="0"/>
            <a:t>, </a:t>
          </a:r>
          <a:r>
            <a:rPr lang="en-US" sz="1500" b="0" kern="1200" dirty="0" err="1"/>
            <a:t>iriska</a:t>
          </a:r>
          <a:r>
            <a:rPr lang="en-US" sz="1500" b="0" kern="1200" dirty="0"/>
            <a:t>, </a:t>
          </a:r>
          <a:r>
            <a:rPr lang="en-US" sz="1500" b="0" kern="1200" dirty="0" err="1"/>
            <a:t>litauiska</a:t>
          </a:r>
          <a:r>
            <a:rPr lang="en-US" sz="1500" b="0" kern="1200" dirty="0"/>
            <a:t> </a:t>
          </a:r>
          <a:r>
            <a:rPr lang="en-US" sz="1500" b="0" kern="1200" dirty="0" err="1"/>
            <a:t>och</a:t>
          </a:r>
          <a:r>
            <a:rPr lang="en-US" sz="1500" b="0" kern="1200" dirty="0"/>
            <a:t> </a:t>
          </a:r>
          <a:r>
            <a:rPr lang="en-US" sz="1500" b="0" kern="1200" dirty="0" err="1"/>
            <a:t>lettiska</a:t>
          </a:r>
          <a:r>
            <a:rPr lang="en-US" sz="1500" b="0" kern="1200" dirty="0"/>
            <a:t>, </a:t>
          </a:r>
          <a:r>
            <a:rPr lang="en-US" sz="1500" b="0" kern="1200" dirty="0" err="1"/>
            <a:t>ungerska</a:t>
          </a:r>
          <a:r>
            <a:rPr lang="en-US" sz="1500" b="0" kern="1200" dirty="0"/>
            <a:t>, </a:t>
          </a:r>
          <a:r>
            <a:rPr lang="en-US" sz="1500" b="0" kern="1200" dirty="0" err="1"/>
            <a:t>maltesiska</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har</a:t>
          </a:r>
          <a:r>
            <a:rPr lang="en-US" sz="1800" b="0" kern="1200" dirty="0">
              <a:solidFill>
                <a:schemeClr val="tx1"/>
              </a:solidFill>
            </a:rPr>
            <a:t> </a:t>
          </a:r>
          <a:r>
            <a:rPr lang="en-US" sz="1800" b="0" kern="1200" dirty="0" err="1">
              <a:solidFill>
                <a:schemeClr val="tx1"/>
              </a:solidFill>
            </a:rPr>
            <a:t>ingen</a:t>
          </a:r>
          <a:r>
            <a:rPr lang="en-US" sz="1800" b="0" kern="1200" dirty="0">
              <a:solidFill>
                <a:schemeClr val="tx1"/>
              </a:solidFill>
            </a:rPr>
            <a:t> </a:t>
          </a:r>
          <a:r>
            <a:rPr lang="en-US" sz="1800" b="0" kern="1200" dirty="0" err="1">
              <a:solidFill>
                <a:schemeClr val="tx1"/>
              </a:solidFill>
            </a:rPr>
            <a:t>lagstiftande</a:t>
          </a:r>
          <a:r>
            <a:rPr lang="en-US" sz="1800" b="0" kern="1200" dirty="0">
              <a:solidFill>
                <a:schemeClr val="tx1"/>
              </a:solidFill>
            </a:rPr>
            <a:t> </a:t>
          </a:r>
          <a:r>
            <a:rPr lang="en-US" sz="1800" b="0" kern="1200" dirty="0" err="1">
              <a:solidFill>
                <a:schemeClr val="tx1"/>
              </a:solidFill>
            </a:rPr>
            <a:t>funktion</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har</a:t>
          </a:r>
          <a:r>
            <a:rPr lang="en-US" sz="1800" b="0" kern="1200" dirty="0">
              <a:solidFill>
                <a:schemeClr val="tx1"/>
              </a:solidFill>
            </a:rPr>
            <a:t> </a:t>
          </a:r>
          <a:r>
            <a:rPr lang="en-US" sz="1800" b="0" kern="1200" dirty="0" err="1">
              <a:solidFill>
                <a:schemeClr val="tx1"/>
              </a:solidFill>
            </a:rPr>
            <a:t>toppmöten</a:t>
          </a:r>
          <a:r>
            <a:rPr lang="en-US" sz="1800" b="0" kern="1200" dirty="0">
              <a:solidFill>
                <a:schemeClr val="tx1"/>
              </a:solidFill>
            </a:rPr>
            <a:t> </a:t>
          </a:r>
          <a:r>
            <a:rPr lang="en-US" sz="1800" b="0" kern="1200" dirty="0" err="1">
              <a:solidFill>
                <a:schemeClr val="tx1"/>
              </a:solidFill>
            </a:rPr>
            <a:t>minst</a:t>
          </a:r>
          <a:r>
            <a:rPr lang="en-US" sz="1800" b="0" kern="1200" dirty="0">
              <a:solidFill>
                <a:schemeClr val="tx1"/>
              </a:solidFill>
            </a:rPr>
            <a:t> 4 </a:t>
          </a:r>
          <a:r>
            <a:rPr lang="en-US" sz="1800" b="0" kern="1200" dirty="0" err="1">
              <a:solidFill>
                <a:schemeClr val="tx1"/>
              </a:solidFill>
            </a:rPr>
            <a:t>gånger</a:t>
          </a:r>
          <a:r>
            <a:rPr lang="en-US" sz="1800" b="0" kern="1200" dirty="0">
              <a:solidFill>
                <a:schemeClr val="tx1"/>
              </a:solidFill>
            </a:rPr>
            <a:t> per </a:t>
          </a:r>
          <a:r>
            <a:rPr lang="en-US" sz="1800" b="0" kern="1200" dirty="0" err="1">
              <a:solidFill>
                <a:schemeClr val="tx1"/>
              </a:solidFill>
            </a:rPr>
            <a:t>år</a:t>
          </a:r>
          <a:r>
            <a:rPr lang="en-US" sz="1800" b="0" kern="1200" dirty="0">
              <a:solidFill>
                <a:schemeClr val="tx1"/>
              </a:solidFill>
            </a:rPr>
            <a:t> </a:t>
          </a:r>
          <a:r>
            <a:rPr lang="en-US" sz="1800" b="0" kern="1200" dirty="0" err="1">
              <a:solidFill>
                <a:schemeClr val="tx1"/>
              </a:solidFill>
            </a:rPr>
            <a:t>i</a:t>
          </a:r>
          <a:r>
            <a:rPr lang="en-US" sz="1800" b="0" kern="1200" dirty="0">
              <a:solidFill>
                <a:schemeClr val="tx1"/>
              </a:solidFill>
            </a:rPr>
            <a:t> </a:t>
          </a:r>
          <a:r>
            <a:rPr lang="en-US" sz="1800" b="0" kern="1200" dirty="0" err="1">
              <a:solidFill>
                <a:schemeClr val="tx1"/>
              </a:solidFill>
            </a:rPr>
            <a:t>Bryssel</a:t>
          </a:r>
          <a:r>
            <a:rPr lang="en-US" sz="1800" b="0" kern="1200" dirty="0">
              <a:solidFill>
                <a:schemeClr val="tx1"/>
              </a:solidFill>
            </a:rPr>
            <a:t> (</a:t>
          </a:r>
          <a:r>
            <a:rPr lang="en-US" sz="1800" b="0" kern="1200" dirty="0" err="1">
              <a:solidFill>
                <a:schemeClr val="tx1"/>
              </a:solidFill>
            </a:rPr>
            <a:t>Belgien</a:t>
          </a:r>
          <a:r>
            <a:rPr lang="en-US" sz="1800" b="0" kern="1200" dirty="0">
              <a:solidFill>
                <a:schemeClr val="tx1"/>
              </a:solidFill>
            </a:rPr>
            <a:t>) </a:t>
          </a:r>
          <a:r>
            <a:rPr lang="en-US" sz="1800" b="0" kern="1200" dirty="0" err="1">
              <a:solidFill>
                <a:schemeClr val="tx1"/>
              </a:solidFill>
            </a:rPr>
            <a:t>eller</a:t>
          </a:r>
          <a:r>
            <a:rPr lang="en-US" sz="1800" b="0" kern="1200" dirty="0">
              <a:solidFill>
                <a:schemeClr val="tx1"/>
              </a:solidFill>
            </a:rPr>
            <a:t> Luxemburg (Luxemburg)</a:t>
          </a:r>
          <a:endParaRPr lang="en-IE" sz="1800" b="0" kern="1200" dirty="0">
            <a:solidFill>
              <a:schemeClr val="tx1"/>
            </a:solidFill>
          </a:endParaRPr>
        </a:p>
      </dsp:txBody>
      <dsp:txXfrm>
        <a:off x="60811" y="1488010"/>
        <a:ext cx="3963791" cy="1124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företräder</a:t>
          </a:r>
          <a:r>
            <a:rPr lang="en-US" sz="1700" kern="1200" dirty="0">
              <a:solidFill>
                <a:schemeClr val="tx1"/>
              </a:solidFill>
            </a:rPr>
            <a:t> </a:t>
          </a:r>
          <a:r>
            <a:rPr lang="en-US" sz="1700" kern="1200" dirty="0" err="1">
              <a:solidFill>
                <a:schemeClr val="tx1"/>
              </a:solidFill>
            </a:rPr>
            <a:t>medlemsländerna</a:t>
          </a:r>
          <a:r>
            <a:rPr lang="en-US" sz="1700" kern="1200" dirty="0">
              <a:solidFill>
                <a:schemeClr val="tx1"/>
              </a:solidFill>
            </a:rPr>
            <a:t> </a:t>
          </a:r>
          <a:r>
            <a:rPr lang="en-US" sz="1700" kern="1200" dirty="0" err="1">
              <a:solidFill>
                <a:schemeClr val="tx1"/>
              </a:solidFill>
            </a:rPr>
            <a:t>på</a:t>
          </a:r>
          <a:r>
            <a:rPr lang="en-US" sz="1700" kern="1200" dirty="0">
              <a:solidFill>
                <a:schemeClr val="tx1"/>
              </a:solidFill>
            </a:rPr>
            <a:t> EU-</a:t>
          </a:r>
          <a:r>
            <a:rPr lang="en-US" sz="1700" kern="1200" dirty="0" err="1">
              <a:solidFill>
                <a:schemeClr val="tx1"/>
              </a:solidFill>
            </a:rPr>
            <a:t>nivå</a:t>
          </a:r>
          <a:endParaRPr lang="en-IE" sz="1700" kern="1200" dirty="0">
            <a:solidFill>
              <a:schemeClr val="tx1"/>
            </a:solidFill>
          </a:endParaRPr>
        </a:p>
      </dsp:txBody>
      <dsp:txXfrm>
        <a:off x="47519" y="47519"/>
        <a:ext cx="3802596" cy="878402"/>
      </dsp:txXfrm>
    </dsp:sp>
    <dsp:sp modelId="{0573FA43-24D1-4D72-85C2-86103A7FCEF0}">
      <dsp:nvSpPr>
        <dsp:cNvPr id="0" name=""/>
        <dsp:cNvSpPr/>
      </dsp:nvSpPr>
      <dsp:spPr>
        <a:xfrm>
          <a:off x="0" y="11696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ministrarna möts för att diskutera sakfrågor (t.ex. jordbruk, utrikesfrågor och rättsliga frågor)</a:t>
          </a:r>
          <a:endParaRPr lang="en-IE" sz="1700" kern="1200" dirty="0">
            <a:solidFill>
              <a:schemeClr val="tx1"/>
            </a:solidFill>
          </a:endParaRPr>
        </a:p>
      </dsp:txBody>
      <dsp:txXfrm>
        <a:off x="47519" y="1217208"/>
        <a:ext cx="3802596" cy="878402"/>
      </dsp:txXfrm>
    </dsp:sp>
    <dsp:sp modelId="{050DFA99-827A-4EA5-8157-94CD9436E216}">
      <dsp:nvSpPr>
        <dsp:cNvPr id="0" name=""/>
        <dsp:cNvSpPr/>
      </dsp:nvSpPr>
      <dsp:spPr>
        <a:xfrm>
          <a:off x="0" y="22928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fattar beslut och antar lagar tillsammans med Europaparlamentet</a:t>
          </a:r>
          <a:endParaRPr lang="en-IE" sz="1700" kern="1200" dirty="0">
            <a:solidFill>
              <a:schemeClr val="tx1"/>
            </a:solidFill>
          </a:endParaRPr>
        </a:p>
      </dsp:txBody>
      <dsp:txXfrm>
        <a:off x="47519" y="2340408"/>
        <a:ext cx="3802596" cy="878402"/>
      </dsp:txXfrm>
    </dsp:sp>
    <dsp:sp modelId="{4F8DE995-AA6F-4DFE-8486-B480892B9757}">
      <dsp:nvSpPr>
        <dsp:cNvPr id="0" name=""/>
        <dsp:cNvSpPr/>
      </dsp:nvSpPr>
      <dsp:spPr>
        <a:xfrm>
          <a:off x="0" y="34160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har roterande ordförandeskap som växlar mellan medlemsländerna varje halvår.</a:t>
          </a:r>
          <a:endParaRPr lang="en-IE" sz="1700" kern="1200" dirty="0">
            <a:solidFill>
              <a:schemeClr val="tx1"/>
            </a:solidFill>
          </a:endParaRPr>
        </a:p>
      </dsp:txBody>
      <dsp:txXfrm>
        <a:off x="47519" y="3463608"/>
        <a:ext cx="3802596" cy="878402"/>
      </dsp:txXfrm>
    </dsp:sp>
    <dsp:sp modelId="{C7565D90-15C1-4236-9AEC-41345840738B}">
      <dsp:nvSpPr>
        <dsp:cNvPr id="0" name=""/>
        <dsp:cNvSpPr/>
      </dsp:nvSpPr>
      <dsp:spPr>
        <a:xfrm>
          <a:off x="0" y="45392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sammanträder i Bryssel eller Luxemburg</a:t>
          </a:r>
          <a:endParaRPr lang="en-IE" sz="1700" kern="1200" dirty="0">
            <a:solidFill>
              <a:schemeClr val="tx1"/>
            </a:solidFill>
          </a:endParaRPr>
        </a:p>
      </dsp:txBody>
      <dsp:txXfrm>
        <a:off x="47519" y="4586808"/>
        <a:ext cx="3802596" cy="8784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företräder</a:t>
          </a:r>
          <a:r>
            <a:rPr lang="en-US" sz="1700" kern="1200" dirty="0">
              <a:solidFill>
                <a:schemeClr val="tx1"/>
              </a:solidFill>
            </a:rPr>
            <a:t> EU:s </a:t>
          </a:r>
          <a:r>
            <a:rPr lang="en-US" sz="1700" kern="1200" dirty="0" err="1">
              <a:solidFill>
                <a:schemeClr val="tx1"/>
              </a:solidFill>
            </a:rPr>
            <a:t>gemensamma</a:t>
          </a:r>
          <a:r>
            <a:rPr lang="en-US" sz="1700" kern="1200" dirty="0">
              <a:solidFill>
                <a:schemeClr val="tx1"/>
              </a:solidFill>
            </a:rPr>
            <a:t> </a:t>
          </a:r>
          <a:r>
            <a:rPr lang="en-US" sz="1700" kern="1200" dirty="0" err="1">
              <a:solidFill>
                <a:schemeClr val="tx1"/>
              </a:solidFill>
            </a:rPr>
            <a:t>intresse</a:t>
          </a:r>
          <a:endParaRPr lang="en-IE" sz="1700" kern="1200" dirty="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leds av en ordförande och består av en kommissionär från varje medlemsland med ett eget ansvarsområde.</a:t>
          </a:r>
          <a:endParaRPr lang="en-IE" sz="1700" kern="1200" dirty="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föreslår nya lagar och program</a:t>
          </a:r>
          <a:endParaRPr lang="en-IE" sz="1700" kern="1200" dirty="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väljs av Europaparlamentet för en femårsperiod</a:t>
          </a:r>
          <a:endParaRPr lang="en-IE" sz="1700" kern="1200" dirty="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genomför EU:s politik och budget</a:t>
          </a:r>
          <a:endParaRPr lang="en-IE" sz="1700" kern="1200" dirty="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är</a:t>
          </a:r>
          <a:r>
            <a:rPr lang="en-US" sz="1700" kern="1200" dirty="0">
              <a:solidFill>
                <a:schemeClr val="tx1"/>
              </a:solidFill>
            </a:rPr>
            <a:t> EU-</a:t>
          </a:r>
          <a:r>
            <a:rPr lang="en-US" sz="1700" kern="1200" dirty="0" err="1">
              <a:solidFill>
                <a:schemeClr val="tx1"/>
              </a:solidFill>
            </a:rPr>
            <a:t>fördragens</a:t>
          </a:r>
          <a:r>
            <a:rPr lang="en-US" sz="1700" kern="1200" dirty="0">
              <a:solidFill>
                <a:schemeClr val="tx1"/>
              </a:solidFill>
            </a:rPr>
            <a:t> </a:t>
          </a:r>
          <a:r>
            <a:rPr lang="en-US" sz="1700" kern="1200" dirty="0" err="1">
              <a:solidFill>
                <a:schemeClr val="tx1"/>
              </a:solidFill>
            </a:rPr>
            <a:t>väktare</a:t>
          </a:r>
          <a:endParaRPr lang="en-IE" sz="1700" kern="1200" dirty="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ligger i Bryssel och Luxemburg</a:t>
          </a:r>
          <a:endParaRPr lang="en-IE" sz="1700" kern="1200" dirty="0">
            <a:solidFill>
              <a:schemeClr val="tx1"/>
            </a:solidFill>
          </a:endParaRPr>
        </a:p>
      </dsp:txBody>
      <dsp:txXfrm>
        <a:off x="38239" y="4825931"/>
        <a:ext cx="3916402" cy="7068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håller</a:t>
          </a:r>
          <a:r>
            <a:rPr lang="en-US" sz="1700" b="0" kern="1200" dirty="0">
              <a:solidFill>
                <a:schemeClr val="tx1"/>
              </a:solidFill>
            </a:rPr>
            <a:t> </a:t>
          </a:r>
          <a:r>
            <a:rPr lang="en-US" sz="1700" b="0" kern="1200" dirty="0" err="1">
              <a:solidFill>
                <a:schemeClr val="tx1"/>
              </a:solidFill>
            </a:rPr>
            <a:t>koll</a:t>
          </a:r>
          <a:r>
            <a:rPr lang="en-US" sz="1700" b="0" kern="1200" dirty="0">
              <a:solidFill>
                <a:schemeClr val="tx1"/>
              </a:solidFill>
            </a:rPr>
            <a:t> </a:t>
          </a:r>
          <a:r>
            <a:rPr lang="en-US" sz="1700" b="0" kern="1200" dirty="0" err="1">
              <a:solidFill>
                <a:schemeClr val="tx1"/>
              </a:solidFill>
            </a:rPr>
            <a:t>på</a:t>
          </a:r>
          <a:r>
            <a:rPr lang="en-US" sz="1700" b="0" kern="1200" dirty="0">
              <a:solidFill>
                <a:schemeClr val="tx1"/>
              </a:solidFill>
            </a:rPr>
            <a:t> EU-</a:t>
          </a:r>
          <a:r>
            <a:rPr lang="en-US" sz="1700" b="0" kern="1200" dirty="0" err="1">
              <a:solidFill>
                <a:schemeClr val="tx1"/>
              </a:solidFill>
            </a:rPr>
            <a:t>lagstiftningen</a:t>
          </a:r>
          <a:endParaRPr lang="en-IE" sz="1700" b="0" kern="1200" dirty="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ser till att EU-länderna följer EU:s lagar</a:t>
          </a:r>
          <a:endParaRPr lang="en-IE" sz="1700" b="0" kern="1200" dirty="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tolkar unionsrätten på begäran av de nationella domstolarna</a:t>
          </a:r>
          <a:endParaRPr lang="en-IE" sz="1700" b="0" kern="1200" dirty="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utdelar böter till länder som inte följer EU:s lagar</a:t>
          </a:r>
          <a:endParaRPr lang="en-IE" sz="1700" b="0" kern="1200" dirty="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kontrollerar att lagarna respekterar de grundläggande rättigheterna (t.ex. yttrandefrihet och pressfrihet)</a:t>
          </a:r>
          <a:endParaRPr lang="en-IE" sz="1700" b="0" kern="1200" dirty="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består av en domare per land</a:t>
          </a:r>
          <a:endParaRPr lang="en-IE" sz="1700" b="0" kern="1200" dirty="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har sitt säte i Luxemburg</a:t>
          </a:r>
          <a:endParaRPr lang="en-IE" sz="1700" b="0" kern="1200" dirty="0">
            <a:solidFill>
              <a:schemeClr val="tx1"/>
            </a:solidFill>
          </a:endParaRPr>
        </a:p>
      </dsp:txBody>
      <dsp:txXfrm>
        <a:off x="37908" y="4783918"/>
        <a:ext cx="4305105" cy="7007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kontrollerar att EU:s budget har använts korrekt</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anmäler bedrägerier, korruption och annan illegal verksamhet</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ger EU:s beslutsfattare råd om hur budgeten används bäst</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har ledamöter som utses av rådet för sex år</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44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leder EU:s ekonomiska och monetära politik</a:t>
          </a:r>
          <a:endParaRPr lang="en-IE" sz="1700" kern="1200" dirty="0">
            <a:solidFill>
              <a:schemeClr val="tx1"/>
            </a:solidFill>
          </a:endParaRPr>
        </a:p>
      </dsp:txBody>
      <dsp:txXfrm>
        <a:off x="32898" y="77245"/>
        <a:ext cx="4046134" cy="608124"/>
      </dsp:txXfrm>
    </dsp:sp>
    <dsp:sp modelId="{96B08EC4-E184-402A-B8AE-06B1F3D1D569}">
      <dsp:nvSpPr>
        <dsp:cNvPr id="0" name=""/>
        <dsp:cNvSpPr/>
      </dsp:nvSpPr>
      <dsp:spPr>
        <a:xfrm>
          <a:off x="0" y="821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förvaltar den europeiska valutan – euron</a:t>
          </a:r>
          <a:endParaRPr lang="en-IE" sz="1700" kern="1200" dirty="0">
            <a:solidFill>
              <a:schemeClr val="tx1"/>
            </a:solidFill>
          </a:endParaRPr>
        </a:p>
      </dsp:txBody>
      <dsp:txXfrm>
        <a:off x="32898" y="854845"/>
        <a:ext cx="4046134" cy="608124"/>
      </dsp:txXfrm>
    </dsp:sp>
    <dsp:sp modelId="{47FE0501-D40E-47EC-9E41-423B2E236FAA}">
      <dsp:nvSpPr>
        <dsp:cNvPr id="0" name=""/>
        <dsp:cNvSpPr/>
      </dsp:nvSpPr>
      <dsp:spPr>
        <a:xfrm>
          <a:off x="0" y="15995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ansvarar för att hålla euron och priserna stabila</a:t>
          </a:r>
          <a:endParaRPr lang="en-IE" sz="1700" kern="1200" dirty="0">
            <a:solidFill>
              <a:schemeClr val="tx1"/>
            </a:solidFill>
          </a:endParaRPr>
        </a:p>
      </dsp:txBody>
      <dsp:txXfrm>
        <a:off x="32898" y="1632445"/>
        <a:ext cx="4046134" cy="608124"/>
      </dsp:txXfrm>
    </dsp:sp>
    <dsp:sp modelId="{68522F37-124D-4507-9DE5-1B75C78B6420}">
      <dsp:nvSpPr>
        <dsp:cNvPr id="0" name=""/>
        <dsp:cNvSpPr/>
      </dsp:nvSpPr>
      <dsp:spPr>
        <a:xfrm>
          <a:off x="0" y="23771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beslutar om räntorna för euroområdet</a:t>
          </a:r>
          <a:endParaRPr lang="en-IE" sz="1700" kern="1200" dirty="0">
            <a:solidFill>
              <a:schemeClr val="tx1"/>
            </a:solidFill>
          </a:endParaRPr>
        </a:p>
      </dsp:txBody>
      <dsp:txXfrm>
        <a:off x="32898" y="2410045"/>
        <a:ext cx="4046134" cy="608124"/>
      </dsp:txXfrm>
    </dsp:sp>
    <dsp:sp modelId="{6EE063DE-7F51-4108-9284-6ADD12F54A5A}">
      <dsp:nvSpPr>
        <dsp:cNvPr id="0" name=""/>
        <dsp:cNvSpPr/>
      </dsp:nvSpPr>
      <dsp:spPr>
        <a:xfrm>
          <a:off x="0" y="31547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samarbetar</a:t>
          </a:r>
          <a:r>
            <a:rPr lang="en-US" sz="1700" kern="1200" dirty="0">
              <a:solidFill>
                <a:schemeClr val="tx1"/>
              </a:solidFill>
            </a:rPr>
            <a:t> med EU-</a:t>
          </a:r>
          <a:r>
            <a:rPr lang="en-US" sz="1700" kern="1200" dirty="0" err="1">
              <a:solidFill>
                <a:schemeClr val="tx1"/>
              </a:solidFill>
            </a:rPr>
            <a:t>ländernas</a:t>
          </a:r>
          <a:r>
            <a:rPr lang="en-US" sz="1700" kern="1200" dirty="0">
              <a:solidFill>
                <a:schemeClr val="tx1"/>
              </a:solidFill>
            </a:rPr>
            <a:t> </a:t>
          </a:r>
          <a:r>
            <a:rPr lang="en-US" sz="1700" kern="1200" dirty="0" err="1">
              <a:solidFill>
                <a:schemeClr val="tx1"/>
              </a:solidFill>
            </a:rPr>
            <a:t>centralbanker</a:t>
          </a:r>
          <a:endParaRPr lang="en-IE" sz="1700" kern="1200" dirty="0">
            <a:solidFill>
              <a:schemeClr val="tx1"/>
            </a:solidFill>
          </a:endParaRPr>
        </a:p>
      </dsp:txBody>
      <dsp:txXfrm>
        <a:off x="32898" y="3187645"/>
        <a:ext cx="4046134" cy="608124"/>
      </dsp:txXfrm>
    </dsp:sp>
    <dsp:sp modelId="{9CF11A85-D206-4F40-B8C3-898189EA253A}">
      <dsp:nvSpPr>
        <dsp:cNvPr id="0" name=""/>
        <dsp:cNvSpPr/>
      </dsp:nvSpPr>
      <dsp:spPr>
        <a:xfrm>
          <a:off x="0" y="3932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har sex medlemmar som utses av rådet för en period på åtta år som inte kan förlängas</a:t>
          </a:r>
          <a:endParaRPr lang="en-IE" sz="1700" kern="1200" dirty="0">
            <a:solidFill>
              <a:schemeClr val="tx1"/>
            </a:solidFill>
          </a:endParaRPr>
        </a:p>
      </dsp:txBody>
      <dsp:txXfrm>
        <a:off x="32898" y="3965245"/>
        <a:ext cx="4046134" cy="608124"/>
      </dsp:txXfrm>
    </dsp:sp>
    <dsp:sp modelId="{EB4B9D14-D3E8-449B-95FA-9A5E38DB987B}">
      <dsp:nvSpPr>
        <dsp:cNvPr id="0" name=""/>
        <dsp:cNvSpPr/>
      </dsp:nvSpPr>
      <dsp:spPr>
        <a:xfrm>
          <a:off x="0" y="4709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ligger </a:t>
          </a:r>
          <a:r>
            <a:rPr lang="en-US" sz="1700" kern="1200" dirty="0" err="1">
              <a:solidFill>
                <a:schemeClr val="tx1"/>
              </a:solidFill>
            </a:rPr>
            <a:t>i</a:t>
          </a:r>
          <a:r>
            <a:rPr lang="en-US" sz="1700" kern="1200" dirty="0">
              <a:solidFill>
                <a:schemeClr val="tx1"/>
              </a:solidFill>
            </a:rPr>
            <a:t> Frankfurt (</a:t>
          </a:r>
          <a:r>
            <a:rPr lang="en-US" sz="1700" kern="1200" dirty="0" err="1">
              <a:solidFill>
                <a:schemeClr val="tx1"/>
              </a:solidFill>
            </a:rPr>
            <a:t>Tyskland</a:t>
          </a:r>
          <a:r>
            <a:rPr lang="en-US" sz="1700" kern="1200" dirty="0">
              <a:solidFill>
                <a:schemeClr val="tx1"/>
              </a:solidFill>
            </a:rPr>
            <a:t>)</a:t>
          </a:r>
          <a:endParaRPr lang="en-IE" sz="1700" kern="1200" dirty="0">
            <a:solidFill>
              <a:schemeClr val="tx1"/>
            </a:solidFill>
          </a:endParaRPr>
        </a:p>
      </dsp:txBody>
      <dsp:txXfrm>
        <a:off x="32898" y="4742845"/>
        <a:ext cx="4046134" cy="6081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b="0" kern="1200" dirty="0" err="1">
              <a:solidFill>
                <a:schemeClr val="tx1"/>
              </a:solidFill>
              <a:latin typeface="Calibri Light" panose="020F0302020204030204"/>
            </a:rPr>
            <a:t>Europeiska</a:t>
          </a:r>
          <a:r>
            <a:rPr lang="en-IE" sz="1800" b="0" kern="1200" dirty="0">
              <a:solidFill>
                <a:schemeClr val="tx1"/>
              </a:solidFill>
              <a:latin typeface="Calibri Light" panose="020F0302020204030204"/>
            </a:rPr>
            <a:t> </a:t>
          </a:r>
          <a:r>
            <a:rPr lang="en-IE" sz="1800" b="0" kern="1200" dirty="0" err="1">
              <a:solidFill>
                <a:schemeClr val="tx1"/>
              </a:solidFill>
              <a:latin typeface="Calibri Light" panose="020F0302020204030204"/>
            </a:rPr>
            <a:t>medborgarinitiativet</a:t>
          </a:r>
          <a:endParaRPr lang="en-US" sz="1800" b="0" kern="1200" dirty="0">
            <a:solidFill>
              <a:schemeClr val="tx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dirty="0" err="1">
              <a:solidFill>
                <a:schemeClr val="tx1"/>
              </a:solidFill>
              <a:latin typeface="Calibri Light" panose="020F0302020204030204"/>
            </a:rPr>
            <a:t>Europeiska</a:t>
          </a:r>
          <a:r>
            <a:rPr lang="en-IE" sz="1800" kern="1200" dirty="0">
              <a:solidFill>
                <a:schemeClr val="tx1"/>
              </a:solidFill>
              <a:latin typeface="Calibri Light" panose="020F0302020204030204"/>
            </a:rPr>
            <a:t> </a:t>
          </a:r>
          <a:r>
            <a:rPr lang="en-IE" sz="1800" kern="1200" dirty="0" err="1">
              <a:solidFill>
                <a:schemeClr val="tx1"/>
              </a:solidFill>
              <a:latin typeface="Calibri Light" panose="020F0302020204030204"/>
            </a:rPr>
            <a:t>ungdomsveckan</a:t>
          </a:r>
          <a:endParaRPr lang="en-US" sz="1800" kern="1200" dirty="0">
            <a:solidFill>
              <a:schemeClr val="tx1"/>
            </a:solidFill>
          </a:endParaRP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a:solidFill>
                <a:schemeClr val="tx1"/>
              </a:solidFill>
              <a:latin typeface="Calibri Light" panose="020F0302020204030204"/>
            </a:rPr>
            <a:t>European Youth Event (EYE)</a:t>
          </a:r>
          <a:endParaRPr lang="en-IE" sz="1800" kern="1200" noProof="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dirty="0" err="1">
              <a:solidFill>
                <a:schemeClr val="tx1"/>
              </a:solidFill>
              <a:latin typeface="Calibri Light" panose="020F0302020204030204"/>
            </a:rPr>
            <a:t>Ditt</a:t>
          </a:r>
          <a:r>
            <a:rPr lang="en-IE" sz="1800" kern="1200" dirty="0">
              <a:solidFill>
                <a:schemeClr val="tx1"/>
              </a:solidFill>
              <a:latin typeface="Calibri Light" panose="020F0302020204030204"/>
            </a:rPr>
            <a:t> Europa, din </a:t>
          </a:r>
          <a:r>
            <a:rPr lang="en-IE" sz="1800" kern="1200" dirty="0" err="1">
              <a:solidFill>
                <a:schemeClr val="tx1"/>
              </a:solidFill>
              <a:latin typeface="Calibri Light" panose="020F0302020204030204"/>
            </a:rPr>
            <a:t>mening</a:t>
          </a:r>
          <a:r>
            <a:rPr lang="en-IE" sz="1800" kern="1200" dirty="0">
              <a:solidFill>
                <a:schemeClr val="tx1"/>
              </a:solidFill>
              <a:latin typeface="Calibri Light" panose="020F0302020204030204"/>
            </a:rPr>
            <a:t>!</a:t>
          </a:r>
          <a:endParaRPr lang="en-US" sz="1800" kern="1200" dirty="0">
            <a:solidFill>
              <a:schemeClr val="tx1"/>
            </a:solidFill>
          </a:endParaRPr>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err="1"/>
            <a:t>Ungdomsgarantin</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err="1"/>
            <a:t>Eures</a:t>
          </a:r>
          <a:endParaRPr lang="en-US" sz="1700" kern="1200" dirty="0"/>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Erasmus+</a:t>
          </a:r>
          <a:endParaRPr lang="en-US" sz="1700" kern="1200" dirty="0"/>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err="1"/>
            <a:t>Europeiska</a:t>
          </a:r>
          <a:r>
            <a:rPr lang="en-US" sz="1700" kern="1200" dirty="0"/>
            <a:t> </a:t>
          </a:r>
          <a:r>
            <a:rPr lang="en-US" sz="1700" kern="1200" dirty="0" err="1"/>
            <a:t>solidaritetskåren</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Kostnadsfri roaming</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Hälso- och sjukvård</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Passagerares rättigheter</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dirty="0" err="1"/>
            <a:t>Tillgång</a:t>
          </a:r>
          <a:r>
            <a:rPr lang="en-US" sz="1400" kern="1200" dirty="0"/>
            <a:t> till </a:t>
          </a:r>
          <a:r>
            <a:rPr lang="en-US" sz="1400" kern="1200" dirty="0" err="1"/>
            <a:t>digitala</a:t>
          </a:r>
          <a:r>
            <a:rPr lang="en-US" sz="1400" kern="1200" dirty="0"/>
            <a:t> </a:t>
          </a:r>
          <a:r>
            <a:rPr lang="en-US" sz="1400" kern="1200" dirty="0" err="1"/>
            <a:t>abonnemang</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err="1"/>
            <a:t>Deltagande</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t>Miljöskydd</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dirty="0" err="1">
              <a:solidFill>
                <a:schemeClr val="bg1"/>
              </a:solidFill>
            </a:rPr>
            <a:t>Konsumenternas</a:t>
          </a:r>
          <a:r>
            <a:rPr lang="en-US" sz="1400" b="0" kern="1200" dirty="0">
              <a:solidFill>
                <a:schemeClr val="bg1"/>
              </a:solidFill>
            </a:rPr>
            <a:t> </a:t>
          </a:r>
          <a:r>
            <a:rPr lang="en-US" sz="1400" b="0" kern="1200" dirty="0" err="1">
              <a:solidFill>
                <a:schemeClr val="bg1"/>
              </a:solidFill>
            </a:rPr>
            <a:t>rättigheter</a:t>
          </a:r>
          <a:r>
            <a:rPr lang="en-US" sz="1400" b="0" kern="1200" dirty="0">
              <a:solidFill>
                <a:schemeClr val="bg1"/>
              </a:solidFill>
            </a:rPr>
            <a:t> </a:t>
          </a:r>
          <a:r>
            <a:rPr lang="en-US" sz="1400" b="0" kern="1200" dirty="0" err="1">
              <a:solidFill>
                <a:schemeClr val="bg1"/>
              </a:solidFill>
            </a:rPr>
            <a:t>och</a:t>
          </a:r>
          <a:r>
            <a:rPr lang="en-US" sz="1400" b="0" kern="1200" dirty="0">
              <a:solidFill>
                <a:schemeClr val="bg1"/>
              </a:solidFill>
            </a:rPr>
            <a:t> </a:t>
          </a:r>
          <a:r>
            <a:rPr lang="en-US" sz="1400" b="0" kern="1200" dirty="0" err="1">
              <a:solidFill>
                <a:schemeClr val="bg1"/>
              </a:solidFill>
            </a:rPr>
            <a:t>säkerhet</a:t>
          </a:r>
          <a:endParaRPr lang="en-US" sz="14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a:t>EU-</a:t>
          </a:r>
          <a:r>
            <a:rPr lang="en-US" sz="1600" kern="1200" dirty="0" err="1"/>
            <a:t>finansierade</a:t>
          </a:r>
          <a:r>
            <a:rPr lang="en-US" sz="1600" kern="1200" dirty="0"/>
            <a:t> </a:t>
          </a:r>
          <a:r>
            <a:rPr lang="en-US" sz="1600" kern="1200" dirty="0" err="1"/>
            <a:t>projekt</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a:t>EU </a:t>
          </a:r>
          <a:r>
            <a:rPr lang="en-US" sz="1600" b="0" kern="1200" dirty="0" err="1"/>
            <a:t>i</a:t>
          </a:r>
          <a:r>
            <a:rPr lang="en-US" sz="1600" b="0" kern="1200" dirty="0"/>
            <a:t> </a:t>
          </a:r>
          <a:r>
            <a:rPr lang="en-US" sz="1600" b="0" kern="1200" dirty="0" err="1"/>
            <a:t>världen</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t>Den </a:t>
          </a:r>
          <a:r>
            <a:rPr lang="en-US" sz="1800" kern="1200" dirty="0" err="1"/>
            <a:t>gröna</a:t>
          </a:r>
          <a:r>
            <a:rPr lang="en-US" sz="1800" kern="1200" dirty="0"/>
            <a:t> given</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Digitalisering</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Jämställdhet</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err="1"/>
            <a:t>Europaåret</a:t>
          </a:r>
          <a:r>
            <a:rPr lang="en-US" sz="3200" kern="1200" dirty="0"/>
            <a:t> </a:t>
          </a:r>
          <a:r>
            <a:rPr lang="en-US" sz="3200" kern="1200" dirty="0" err="1"/>
            <a:t>för</a:t>
          </a:r>
          <a:r>
            <a:rPr lang="en-US" sz="3200" kern="1200" dirty="0"/>
            <a:t> </a:t>
          </a:r>
          <a:r>
            <a:rPr lang="en-US" sz="3200" kern="1200" dirty="0" err="1"/>
            <a:t>ungdomar</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6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är</a:t>
          </a:r>
          <a:r>
            <a:rPr lang="en-US" sz="1800" b="0" kern="1200" dirty="0">
              <a:solidFill>
                <a:schemeClr val="tx1"/>
              </a:solidFill>
            </a:rPr>
            <a:t> EU-</a:t>
          </a:r>
          <a:r>
            <a:rPr lang="en-US" sz="1800" b="0" kern="1200" dirty="0" err="1">
              <a:solidFill>
                <a:schemeClr val="tx1"/>
              </a:solidFill>
            </a:rPr>
            <a:t>invånarnas</a:t>
          </a:r>
          <a:r>
            <a:rPr lang="en-US" sz="1800" b="0" kern="1200" dirty="0">
              <a:solidFill>
                <a:schemeClr val="tx1"/>
              </a:solidFill>
            </a:rPr>
            <a:t> </a:t>
          </a:r>
          <a:r>
            <a:rPr lang="en-US" sz="1800" b="0" kern="1200" dirty="0" err="1">
              <a:solidFill>
                <a:schemeClr val="tx1"/>
              </a:solidFill>
            </a:rPr>
            <a:t>röst</a:t>
          </a:r>
          <a:endParaRPr lang="en-IE" sz="1800" b="0" kern="1200" dirty="0">
            <a:solidFill>
              <a:schemeClr val="tx1"/>
            </a:solidFill>
          </a:endParaRPr>
        </a:p>
      </dsp:txBody>
      <dsp:txXfrm>
        <a:off x="34726" y="41277"/>
        <a:ext cx="4621972" cy="641908"/>
      </dsp:txXfrm>
    </dsp:sp>
    <dsp:sp modelId="{4FE1037A-DEA2-4953-80B1-C4AB23FF5CB3}">
      <dsp:nvSpPr>
        <dsp:cNvPr id="0" name=""/>
        <dsp:cNvSpPr/>
      </dsp:nvSpPr>
      <dsp:spPr>
        <a:xfrm>
          <a:off x="0" y="827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har medlemmar från alla EU-länder som väljs genom direkta val vart femte år</a:t>
          </a:r>
          <a:endParaRPr lang="en-IE" sz="1800" b="0" kern="1200" dirty="0">
            <a:solidFill>
              <a:schemeClr val="tx1"/>
            </a:solidFill>
          </a:endParaRPr>
        </a:p>
      </dsp:txBody>
      <dsp:txXfrm>
        <a:off x="34726" y="862077"/>
        <a:ext cx="4621972" cy="641908"/>
      </dsp:txXfrm>
    </dsp:sp>
    <dsp:sp modelId="{07C6446F-ECCD-4CA1-8344-080591932ED6}">
      <dsp:nvSpPr>
        <dsp:cNvPr id="0" name=""/>
        <dsp:cNvSpPr/>
      </dsp:nvSpPr>
      <dsp:spPr>
        <a:xfrm>
          <a:off x="0" y="16481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diskuterar nya lagar som EU-kommissionen har föreslagit</a:t>
          </a:r>
          <a:endParaRPr lang="en-IE" sz="1800" b="0" kern="1200" dirty="0">
            <a:solidFill>
              <a:schemeClr val="tx1"/>
            </a:solidFill>
          </a:endParaRPr>
        </a:p>
      </dsp:txBody>
      <dsp:txXfrm>
        <a:off x="34726" y="1682877"/>
        <a:ext cx="4621972" cy="641908"/>
      </dsp:txXfrm>
    </dsp:sp>
    <dsp:sp modelId="{715891AF-FC43-40E9-9BA1-84AAEC706364}">
      <dsp:nvSpPr>
        <dsp:cNvPr id="0" name=""/>
        <dsp:cNvSpPr/>
      </dsp:nvSpPr>
      <dsp:spPr>
        <a:xfrm>
          <a:off x="0" y="24689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ä</a:t>
          </a:r>
          <a:r>
            <a:rPr lang="sv-SE" sz="1800" b="0" kern="1200" dirty="0" err="1">
              <a:solidFill>
                <a:schemeClr val="tx1"/>
              </a:solidFill>
            </a:rPr>
            <a:t>ndrar</a:t>
          </a:r>
          <a:r>
            <a:rPr lang="sv-SE" sz="1800" b="0" kern="1200" dirty="0">
              <a:solidFill>
                <a:schemeClr val="tx1"/>
              </a:solidFill>
            </a:rPr>
            <a:t> (om det behövs) och beslutar om dessa lagar tillsammans med rådet</a:t>
          </a:r>
          <a:endParaRPr lang="en-IE" sz="1800" b="0" kern="1200" dirty="0">
            <a:solidFill>
              <a:schemeClr val="tx1"/>
            </a:solidFill>
          </a:endParaRPr>
        </a:p>
      </dsp:txBody>
      <dsp:txXfrm>
        <a:off x="34726" y="2503677"/>
        <a:ext cx="4621972" cy="641908"/>
      </dsp:txXfrm>
    </dsp:sp>
    <dsp:sp modelId="{1BA08AB3-DFE7-4294-97EA-0DE79AB5366F}">
      <dsp:nvSpPr>
        <dsp:cNvPr id="0" name=""/>
        <dsp:cNvSpPr/>
      </dsp:nvSpPr>
      <dsp:spPr>
        <a:xfrm>
          <a:off x="0" y="32897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väljer</a:t>
          </a:r>
          <a:r>
            <a:rPr lang="en-US" sz="1800" b="0" kern="1200" dirty="0">
              <a:solidFill>
                <a:schemeClr val="tx1"/>
              </a:solidFill>
            </a:rPr>
            <a:t> EU-</a:t>
          </a:r>
          <a:r>
            <a:rPr lang="en-US" sz="1800" b="0" kern="1200" dirty="0" err="1">
              <a:solidFill>
                <a:schemeClr val="tx1"/>
              </a:solidFill>
            </a:rPr>
            <a:t>kommissionens</a:t>
          </a:r>
          <a:r>
            <a:rPr lang="en-US" sz="1800" b="0" kern="1200" dirty="0">
              <a:solidFill>
                <a:schemeClr val="tx1"/>
              </a:solidFill>
            </a:rPr>
            <a:t> </a:t>
          </a:r>
          <a:r>
            <a:rPr lang="en-US" sz="1800" b="0" kern="1200" dirty="0" err="1">
              <a:solidFill>
                <a:schemeClr val="tx1"/>
              </a:solidFill>
            </a:rPr>
            <a:t>ordförande</a:t>
          </a:r>
          <a:endParaRPr lang="en-IE" sz="1800" b="0" kern="1200" dirty="0">
            <a:solidFill>
              <a:schemeClr val="tx1"/>
            </a:solidFill>
          </a:endParaRPr>
        </a:p>
      </dsp:txBody>
      <dsp:txXfrm>
        <a:off x="34726" y="3324477"/>
        <a:ext cx="4621972" cy="641908"/>
      </dsp:txXfrm>
    </dsp:sp>
    <dsp:sp modelId="{C9254F1F-409A-4C00-BAEE-417CE0DBBEC0}">
      <dsp:nvSpPr>
        <dsp:cNvPr id="0" name=""/>
        <dsp:cNvSpPr/>
      </dsp:nvSpPr>
      <dsp:spPr>
        <a:xfrm>
          <a:off x="0" y="4110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godkänner</a:t>
          </a:r>
          <a:r>
            <a:rPr lang="en-US" sz="1800" b="0" kern="1200" dirty="0">
              <a:solidFill>
                <a:schemeClr val="tx1"/>
              </a:solidFill>
            </a:rPr>
            <a:t> EU:s budget</a:t>
          </a:r>
          <a:endParaRPr lang="en-IE" sz="1800" b="0" kern="1200" dirty="0">
            <a:solidFill>
              <a:schemeClr val="tx1"/>
            </a:solidFill>
          </a:endParaRPr>
        </a:p>
      </dsp:txBody>
      <dsp:txXfrm>
        <a:off x="34726" y="4145277"/>
        <a:ext cx="4621972" cy="641908"/>
      </dsp:txXfrm>
    </dsp:sp>
    <dsp:sp modelId="{394A40C5-2767-41BB-851C-AE743E22805B}">
      <dsp:nvSpPr>
        <dsp:cNvPr id="0" name=""/>
        <dsp:cNvSpPr/>
      </dsp:nvSpPr>
      <dsp:spPr>
        <a:xfrm>
          <a:off x="0" y="4931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sammanträder minst 6 gånger per år i Bryssel (Belgien) och 12 gånger i Strasbourg (Frankrike)</a:t>
          </a:r>
          <a:endParaRPr lang="en-IE" sz="1900" b="0" kern="1200" dirty="0">
            <a:solidFill>
              <a:schemeClr val="tx1"/>
            </a:solidFill>
          </a:endParaRPr>
        </a:p>
      </dsp:txBody>
      <dsp:txXfrm>
        <a:off x="34726" y="4966077"/>
        <a:ext cx="4621972" cy="6419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samlar stats- och regeringscheferna från varje EU-land</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fastställer EU:s viktigaste prioriteringar och politiska riktlinjer</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04/04/2024</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04/04/2024</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sv"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development-and-cooperation_sv"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trade_sv"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esf/main.jsp?catId=46&amp;langId=sv&amp;keywords=&amp;theme=0&amp;country=0&amp;list=1" TargetMode="External"/><Relationship Id="rId5" Type="http://schemas.openxmlformats.org/officeDocument/2006/relationships/hyperlink" Target="https://ec.europa.eu/regional_policy/sv/projects/" TargetMode="External"/><Relationship Id="rId4" Type="http://schemas.openxmlformats.org/officeDocument/2006/relationships/hyperlink" Target="https://cinea.ec.europa.eu/life/life-european-countries_sv" TargetMode="External"/><Relationship Id="rId9" Type="http://schemas.openxmlformats.org/officeDocument/2006/relationships/hyperlink" Target="https://european-union.europa.eu/priorities-and-actions/actions-topic/human-rights-and-democracy_sv"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sv"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sv"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s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itizens-initiative.europa.eu/_sv"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eesc.europa.eu/sv/initiatives/ditt-europa-din-mening"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sv"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op.europa.eu/webpub/com/ee-2024/sv/index.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lections.europa.eu/sv/"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op.europa.eu/webpub/com/ee-2024/sv/"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EU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24 </a:t>
            </a:r>
            <a:r>
              <a:rPr lang="en-US" sz="1200" b="1" kern="1200" dirty="0" err="1">
                <a:solidFill>
                  <a:schemeClr val="tx1"/>
                </a:solidFill>
                <a:effectLst/>
                <a:latin typeface="+mn-lt"/>
                <a:ea typeface="+mn-ea"/>
                <a:cs typeface="+mn-cs"/>
              </a:rPr>
              <a:t>officiella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språk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Bulgariska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Kroatiska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Tjeckiska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Nederländska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Engelska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Estniska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Finska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Franska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Tyska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Grekiska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Ungerska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Iriska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Italienska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Lettiska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Litauiska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Maltesiska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Polska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Portugisiska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Rumänska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Slovakiska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Slovenska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Spanska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Svenska</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b="1" i="1" kern="1200" dirty="0" err="1">
                <a:solidFill>
                  <a:schemeClr val="tx1"/>
                </a:solidFill>
                <a:effectLst/>
                <a:latin typeface="+mn-lt"/>
                <a:ea typeface="+mn-ea"/>
                <a:cs typeface="+mn-cs"/>
              </a:rPr>
              <a:t>Kan</a:t>
            </a:r>
            <a:r>
              <a:rPr lang="en-US" sz="1200" b="1" i="1" kern="1200" dirty="0">
                <a:solidFill>
                  <a:schemeClr val="tx1"/>
                </a:solidFill>
                <a:effectLst/>
                <a:latin typeface="+mn-lt"/>
                <a:ea typeface="+mn-ea"/>
                <a:cs typeface="+mn-cs"/>
              </a:rPr>
              <a:t> du </a:t>
            </a:r>
            <a:r>
              <a:rPr lang="en-US" sz="1200" b="1" i="1" kern="1200" dirty="0" err="1">
                <a:solidFill>
                  <a:schemeClr val="tx1"/>
                </a:solidFill>
                <a:effectLst/>
                <a:latin typeface="+mn-lt"/>
                <a:ea typeface="+mn-ea"/>
                <a:cs typeface="+mn-cs"/>
              </a:rPr>
              <a:t>något</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annat</a:t>
            </a:r>
            <a:r>
              <a:rPr lang="en-US" sz="1200" b="1" i="1" kern="1200" dirty="0">
                <a:solidFill>
                  <a:schemeClr val="tx1"/>
                </a:solidFill>
                <a:effectLst/>
                <a:latin typeface="+mn-lt"/>
                <a:ea typeface="+mn-ea"/>
                <a:cs typeface="+mn-cs"/>
              </a:rPr>
              <a:t> EU-</a:t>
            </a:r>
            <a:r>
              <a:rPr lang="en-US" sz="1200" b="1" i="1" kern="1200" dirty="0" err="1">
                <a:solidFill>
                  <a:schemeClr val="tx1"/>
                </a:solidFill>
                <a:effectLst/>
                <a:latin typeface="+mn-lt"/>
                <a:ea typeface="+mn-ea"/>
                <a:cs typeface="+mn-cs"/>
              </a:rPr>
              <a:t>språk</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än</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ditt</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modersmål</a:t>
            </a:r>
            <a:r>
              <a:rPr lang="en-US" sz="1200" b="1"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Vet du </a:t>
            </a:r>
            <a:r>
              <a:rPr lang="en-US" sz="1200" b="1" i="1" kern="1200" dirty="0" err="1">
                <a:solidFill>
                  <a:schemeClr val="tx1"/>
                </a:solidFill>
                <a:effectLst/>
                <a:latin typeface="+mn-lt"/>
                <a:ea typeface="+mn-ea"/>
                <a:cs typeface="+mn-cs"/>
              </a:rPr>
              <a:t>hur</a:t>
            </a:r>
            <a:r>
              <a:rPr lang="en-US" sz="1200" b="1" i="1" kern="1200" dirty="0">
                <a:solidFill>
                  <a:schemeClr val="tx1"/>
                </a:solidFill>
                <a:effectLst/>
                <a:latin typeface="+mn-lt"/>
                <a:ea typeface="+mn-ea"/>
                <a:cs typeface="+mn-cs"/>
              </a:rPr>
              <a:t> man </a:t>
            </a:r>
            <a:r>
              <a:rPr lang="en-US" sz="1200" b="1" i="1" kern="1200" dirty="0" err="1">
                <a:solidFill>
                  <a:schemeClr val="tx1"/>
                </a:solidFill>
                <a:effectLst/>
                <a:latin typeface="+mn-lt"/>
                <a:ea typeface="+mn-ea"/>
                <a:cs typeface="+mn-cs"/>
              </a:rPr>
              <a:t>säger</a:t>
            </a:r>
            <a:r>
              <a:rPr lang="en-US" sz="1200" b="1" i="1" kern="1200" dirty="0">
                <a:solidFill>
                  <a:schemeClr val="tx1"/>
                </a:solidFill>
                <a:effectLst/>
                <a:latin typeface="+mn-lt"/>
                <a:ea typeface="+mn-ea"/>
                <a:cs typeface="+mn-cs"/>
              </a:rPr>
              <a:t> ”tack” </a:t>
            </a:r>
            <a:r>
              <a:rPr lang="en-US" sz="1200" b="1" i="1" kern="1200" dirty="0" err="1">
                <a:solidFill>
                  <a:schemeClr val="tx1"/>
                </a:solidFill>
                <a:effectLst/>
                <a:latin typeface="+mn-lt"/>
                <a:ea typeface="+mn-ea"/>
                <a:cs typeface="+mn-cs"/>
              </a:rPr>
              <a:t>på</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något</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annat</a:t>
            </a:r>
            <a:r>
              <a:rPr lang="en-US" sz="1200" b="1" i="1" kern="1200" dirty="0">
                <a:solidFill>
                  <a:schemeClr val="tx1"/>
                </a:solidFill>
                <a:effectLst/>
                <a:latin typeface="+mn-lt"/>
                <a:ea typeface="+mn-ea"/>
                <a:cs typeface="+mn-cs"/>
              </a:rPr>
              <a:t> EU-</a:t>
            </a:r>
            <a:r>
              <a:rPr lang="en-US" sz="1200" b="1" i="1" kern="1200" dirty="0" err="1">
                <a:solidFill>
                  <a:schemeClr val="tx1"/>
                </a:solidFill>
                <a:effectLst/>
                <a:latin typeface="+mn-lt"/>
                <a:ea typeface="+mn-ea"/>
                <a:cs typeface="+mn-cs"/>
              </a:rPr>
              <a:t>språk</a:t>
            </a:r>
            <a:r>
              <a:rPr lang="en-US" sz="1200" b="1"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24 </a:t>
            </a:r>
            <a:r>
              <a:rPr lang="en-US" sz="1200" b="1" kern="1200" dirty="0" err="1">
                <a:solidFill>
                  <a:schemeClr val="tx1"/>
                </a:solidFill>
                <a:effectLst/>
                <a:latin typeface="+mn-lt"/>
                <a:ea typeface="+mn-ea"/>
                <a:cs typeface="+mn-cs"/>
              </a:rPr>
              <a:t>officiella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språk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tillhör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olika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språkfamiljer</a:t>
            </a:r>
            <a:r>
              <a:rPr lang="en-US" sz="1200" b="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Germanska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språk</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engelska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nederländska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svenska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Romanska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språk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italienska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portugisiska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rumänska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Slaviska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språk</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bulgariska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tjeckiska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kroatiska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slovakiska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slovenska</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Vissa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språken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tillhör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familjer</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Estniska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finsk-ugriska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Grekiska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språkträdet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grekiska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Iriska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keltiskt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Litauiska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lettiska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baltiska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språk</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Ungerska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finsk-ugriskt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Maltesiska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semitiskt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slut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många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blodiga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pågått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grannländerna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kulminerade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världskriget</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Från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med 1950 </a:t>
            </a:r>
            <a:r>
              <a:rPr lang="en-US" sz="1200" kern="1200" dirty="0" err="1">
                <a:solidFill>
                  <a:schemeClr val="tx1"/>
                </a:solidFill>
                <a:effectLst/>
                <a:latin typeface="+mn-lt"/>
                <a:ea typeface="+mn-ea"/>
                <a:cs typeface="+mn-cs"/>
              </a:rPr>
              <a:t>börjar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rad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samarbeta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ekonomiskt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politiskt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bevara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kallades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stålgemenskapen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bildade</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Belgien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Tyskland</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Frankrike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Italien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Luxemburg</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Nederländerna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alltid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levt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fred</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varandra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utspelats</a:t>
            </a:r>
            <a:r>
              <a:rPr lang="en-US" sz="1200" kern="1200" dirty="0">
                <a:solidFill>
                  <a:schemeClr val="tx1"/>
                </a:solidFill>
                <a:effectLst/>
                <a:latin typeface="+mn-lt"/>
                <a:ea typeface="+mn-ea"/>
                <a:cs typeface="+mn-cs"/>
              </a:rPr>
              <a:t> under </a:t>
            </a:r>
            <a:r>
              <a:rPr lang="en-US" sz="1200" kern="1200" dirty="0" err="1">
                <a:solidFill>
                  <a:schemeClr val="tx1"/>
                </a:solidFill>
                <a:effectLst/>
                <a:latin typeface="+mn-lt"/>
                <a:ea typeface="+mn-ea"/>
                <a:cs typeface="+mn-cs"/>
              </a:rPr>
              <a:t>århundrandenas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lopp</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två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världskrigen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inträffade</a:t>
            </a:r>
            <a:r>
              <a:rPr lang="en-US" sz="1200" kern="1200" dirty="0">
                <a:solidFill>
                  <a:schemeClr val="tx1"/>
                </a:solidFill>
                <a:effectLst/>
                <a:latin typeface="+mn-lt"/>
                <a:ea typeface="+mn-ea"/>
                <a:cs typeface="+mn-cs"/>
              </a:rPr>
              <a:t> under 1900-talet:</a:t>
            </a:r>
          </a:p>
          <a:p>
            <a:pPr marL="171450" indent="-171450">
              <a:buFont typeface="Wingdings" panose="05000000000000000000" pitchFamily="2" charset="2"/>
              <a:buChar char="Ø"/>
            </a:pPr>
            <a:r>
              <a:rPr lang="en-US" sz="1200" kern="1200" dirty="0" err="1">
                <a:solidFill>
                  <a:schemeClr val="tx1"/>
                </a:solidFill>
                <a:effectLst/>
                <a:latin typeface="+mn-lt"/>
                <a:ea typeface="+mn-ea"/>
                <a:cs typeface="+mn-cs"/>
              </a:rPr>
              <a:t>Första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världskriget</a:t>
            </a:r>
            <a:r>
              <a:rPr lang="en-US" sz="1200" kern="1200" dirty="0">
                <a:solidFill>
                  <a:schemeClr val="tx1"/>
                </a:solidFill>
                <a:effectLst/>
                <a:latin typeface="+mn-lt"/>
                <a:ea typeface="+mn-ea"/>
                <a:cs typeface="+mn-cs"/>
              </a:rPr>
              <a:t> 1914–1918</a:t>
            </a:r>
          </a:p>
          <a:p>
            <a:pPr marL="171450" indent="-171450">
              <a:buFont typeface="Wingdings" panose="05000000000000000000" pitchFamily="2" charset="2"/>
              <a:buChar char="Ø"/>
            </a:pP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världskriget</a:t>
            </a:r>
            <a:r>
              <a:rPr lang="en-US" sz="1200" kern="1200" dirty="0">
                <a:solidFill>
                  <a:schemeClr val="tx1"/>
                </a:solidFill>
                <a:effectLst/>
                <a:latin typeface="+mn-lt"/>
                <a:ea typeface="+mn-ea"/>
                <a:cs typeface="+mn-cs"/>
              </a:rPr>
              <a:t> 1939–1945</a:t>
            </a: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Även</a:t>
            </a:r>
            <a:r>
              <a:rPr lang="en-US" sz="1200" kern="1200" dirty="0">
                <a:solidFill>
                  <a:schemeClr val="tx1"/>
                </a:solidFill>
                <a:effectLst/>
                <a:latin typeface="+mn-lt"/>
                <a:ea typeface="+mn-ea"/>
                <a:cs typeface="+mn-cs"/>
              </a:rPr>
              <a:t> om EU‑</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alltid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lyckas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EU:s </a:t>
            </a:r>
            <a:r>
              <a:rPr lang="en-US" sz="1200" kern="1200" dirty="0" err="1">
                <a:solidFill>
                  <a:schemeClr val="tx1"/>
                </a:solidFill>
                <a:effectLst/>
                <a:latin typeface="+mn-lt"/>
                <a:ea typeface="+mn-ea"/>
                <a:cs typeface="+mn-cs"/>
              </a:rPr>
              <a:t>grundläggande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principer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förblivit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desamma</a:t>
            </a:r>
            <a:r>
              <a:rPr lang="en-US" sz="1200" kern="1200" dirty="0">
                <a:solidFill>
                  <a:schemeClr val="tx1"/>
                </a:solidFill>
                <a:effectLst/>
                <a:latin typeface="+mn-lt"/>
                <a:ea typeface="+mn-ea"/>
                <a:cs typeface="+mn-cs"/>
              </a:rPr>
              <a:t> under de </a:t>
            </a:r>
            <a:r>
              <a:rPr lang="en-US" sz="1200" kern="1200" dirty="0" err="1">
                <a:solidFill>
                  <a:schemeClr val="tx1"/>
                </a:solidFill>
                <a:effectLst/>
                <a:latin typeface="+mn-lt"/>
                <a:ea typeface="+mn-ea"/>
                <a:cs typeface="+mn-cs"/>
              </a:rPr>
              <a:t>senaste</a:t>
            </a:r>
            <a:r>
              <a:rPr lang="en-US" sz="1200" kern="1200" dirty="0">
                <a:solidFill>
                  <a:schemeClr val="tx1"/>
                </a:solidFill>
                <a:effectLst/>
                <a:latin typeface="+mn-lt"/>
                <a:ea typeface="+mn-ea"/>
                <a:cs typeface="+mn-cs"/>
              </a:rPr>
              <a:t> 70 </a:t>
            </a:r>
            <a:r>
              <a:rPr lang="en-US" sz="1200" kern="1200" dirty="0" err="1">
                <a:solidFill>
                  <a:schemeClr val="tx1"/>
                </a:solidFill>
                <a:effectLst/>
                <a:latin typeface="+mn-lt"/>
                <a:ea typeface="+mn-ea"/>
                <a:cs typeface="+mn-cs"/>
              </a:rPr>
              <a:t>åren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stopp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konflikterna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mål</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ville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uppnå</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År</a:t>
            </a:r>
            <a:r>
              <a:rPr lang="en-US" sz="1200" kern="1200" dirty="0">
                <a:solidFill>
                  <a:schemeClr val="tx1"/>
                </a:solidFill>
                <a:effectLst/>
                <a:latin typeface="+mn-lt"/>
                <a:ea typeface="+mn-ea"/>
                <a:cs typeface="+mn-cs"/>
              </a:rPr>
              <a:t> 2012 </a:t>
            </a:r>
            <a:r>
              <a:rPr lang="en-US" sz="1200" kern="1200" dirty="0" err="1">
                <a:solidFill>
                  <a:schemeClr val="tx1"/>
                </a:solidFill>
                <a:effectLst/>
                <a:latin typeface="+mn-lt"/>
                <a:ea typeface="+mn-ea"/>
                <a:cs typeface="+mn-cs"/>
              </a:rPr>
              <a:t>fick</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Nobels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fredspris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outtröttliga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demokrati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mänskliga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rättigheter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världen</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VIKTIGA STEG I EUROPABYGGET</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1945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1950 </a:t>
            </a:r>
            <a:r>
              <a:rPr lang="en-US" sz="1200" kern="1200" dirty="0" err="1">
                <a:solidFill>
                  <a:schemeClr val="tx1"/>
                </a:solidFill>
                <a:effectLst/>
                <a:latin typeface="+mn-lt"/>
                <a:ea typeface="+mn-ea"/>
                <a:cs typeface="+mn-cs"/>
              </a:rPr>
              <a:t>började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politiker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däribland</a:t>
            </a:r>
            <a:r>
              <a:rPr lang="en-US" sz="1200" kern="1200" dirty="0">
                <a:solidFill>
                  <a:schemeClr val="tx1"/>
                </a:solidFill>
                <a:effectLst/>
                <a:latin typeface="+mn-lt"/>
                <a:ea typeface="+mn-ea"/>
                <a:cs typeface="+mn-cs"/>
              </a:rPr>
              <a:t> Robert Schuman, Simone Veil, Jean Monnet, </a:t>
            </a:r>
            <a:r>
              <a:rPr lang="en-US" sz="1200" kern="1200" dirty="0" err="1">
                <a:solidFill>
                  <a:schemeClr val="tx1"/>
                </a:solidFill>
                <a:effectLst/>
                <a:latin typeface="+mn-lt"/>
                <a:ea typeface="+mn-ea"/>
                <a:cs typeface="+mn-cs"/>
              </a:rPr>
              <a:t>Alcide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Gaspari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Konrad </a:t>
            </a:r>
            <a:r>
              <a:rPr lang="en-US" sz="1200" kern="1200" dirty="0" err="1">
                <a:solidFill>
                  <a:schemeClr val="tx1"/>
                </a:solidFill>
                <a:effectLst/>
                <a:latin typeface="+mn-lt"/>
                <a:ea typeface="+mn-ea"/>
                <a:cs typeface="+mn-cs"/>
              </a:rPr>
              <a:t>Adenaeur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vi lever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idag</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Schumandeklarationen</a:t>
            </a:r>
            <a:r>
              <a:rPr lang="en-US" sz="1200" kern="1200" dirty="0">
                <a:solidFill>
                  <a:schemeClr val="tx1"/>
                </a:solidFill>
                <a:effectLst/>
                <a:latin typeface="+mn-lt"/>
                <a:ea typeface="+mn-ea"/>
                <a:cs typeface="+mn-cs"/>
              </a:rPr>
              <a:t> 1950: Den 9 </a:t>
            </a:r>
            <a:r>
              <a:rPr lang="en-US" sz="1200" kern="1200" dirty="0" err="1">
                <a:solidFill>
                  <a:schemeClr val="tx1"/>
                </a:solidFill>
                <a:effectLst/>
                <a:latin typeface="+mn-lt"/>
                <a:ea typeface="+mn-ea"/>
                <a:cs typeface="+mn-cs"/>
              </a:rPr>
              <a:t>maj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föreslog</a:t>
            </a:r>
            <a:r>
              <a:rPr lang="en-US" sz="1200" kern="1200" dirty="0">
                <a:solidFill>
                  <a:schemeClr val="tx1"/>
                </a:solidFill>
                <a:effectLst/>
                <a:latin typeface="+mn-lt"/>
                <a:ea typeface="+mn-ea"/>
                <a:cs typeface="+mn-cs"/>
              </a:rPr>
              <a:t> Robert Schuman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Frankrikes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utrikesminister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produktionen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stål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råmaterial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behövdes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skulle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förvaltas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gemensamt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inget</a:t>
            </a:r>
            <a:r>
              <a:rPr lang="en-US" sz="1200" kern="1200" dirty="0">
                <a:solidFill>
                  <a:schemeClr val="tx1"/>
                </a:solidFill>
                <a:effectLst/>
                <a:latin typeface="+mn-lt"/>
                <a:ea typeface="+mn-ea"/>
                <a:cs typeface="+mn-cs"/>
              </a:rPr>
              <a:t> land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hemlighet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skulle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kunna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sig </a:t>
            </a:r>
            <a:r>
              <a:rPr lang="en-US" sz="1200" kern="1200" dirty="0" err="1">
                <a:solidFill>
                  <a:schemeClr val="tx1"/>
                </a:solidFill>
                <a:effectLst/>
                <a:latin typeface="+mn-lt"/>
                <a:ea typeface="+mn-ea"/>
                <a:cs typeface="+mn-cs"/>
              </a:rPr>
              <a:t>vapen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använda</a:t>
            </a:r>
            <a:r>
              <a:rPr lang="en-US" sz="1200" kern="1200" dirty="0">
                <a:solidFill>
                  <a:schemeClr val="tx1"/>
                </a:solidFill>
                <a:effectLst/>
                <a:latin typeface="+mn-lt"/>
                <a:ea typeface="+mn-ea"/>
                <a:cs typeface="+mn-cs"/>
              </a:rPr>
              <a:t> mot de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välkända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citat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helhetslösning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bygga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konkreta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resultat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varigenom</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först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verklig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solidaritet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kol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stålgemenskapen</a:t>
            </a:r>
            <a:r>
              <a:rPr lang="en-US" sz="1200" kern="1200" dirty="0">
                <a:solidFill>
                  <a:schemeClr val="tx1"/>
                </a:solidFill>
                <a:effectLst/>
                <a:latin typeface="+mn-lt"/>
                <a:ea typeface="+mn-ea"/>
                <a:cs typeface="+mn-cs"/>
              </a:rPr>
              <a:t> 1951: </a:t>
            </a:r>
            <a:r>
              <a:rPr lang="en-US" sz="1200" kern="1200" dirty="0" err="1">
                <a:solidFill>
                  <a:schemeClr val="tx1"/>
                </a:solidFill>
                <a:effectLst/>
                <a:latin typeface="+mn-lt"/>
                <a:ea typeface="+mn-ea"/>
                <a:cs typeface="+mn-cs"/>
              </a:rPr>
              <a:t>Belgien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Frankrike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Tyskland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Italien</a:t>
            </a:r>
            <a:r>
              <a:rPr lang="en-US" sz="1200" kern="1200" dirty="0">
                <a:solidFill>
                  <a:schemeClr val="tx1"/>
                </a:solidFill>
                <a:effectLst/>
                <a:latin typeface="+mn-lt"/>
                <a:ea typeface="+mn-ea"/>
                <a:cs typeface="+mn-cs"/>
              </a:rPr>
              <a:t>, Luxemburg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Nederländerna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överens</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samarbeta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stålproduktionen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Romfördraget</a:t>
            </a:r>
            <a:r>
              <a:rPr lang="en-US" sz="1200" kern="1200" dirty="0">
                <a:solidFill>
                  <a:schemeClr val="tx1"/>
                </a:solidFill>
                <a:effectLst/>
                <a:latin typeface="+mn-lt"/>
                <a:ea typeface="+mn-ea"/>
                <a:cs typeface="+mn-cs"/>
              </a:rPr>
              <a:t> 1957: De sex </a:t>
            </a:r>
            <a:r>
              <a:rPr lang="en-US" sz="1200" kern="1200" dirty="0" err="1">
                <a:solidFill>
                  <a:schemeClr val="tx1"/>
                </a:solidFill>
                <a:effectLst/>
                <a:latin typeface="+mn-lt"/>
                <a:ea typeface="+mn-ea"/>
                <a:cs typeface="+mn-cs"/>
              </a:rPr>
              <a:t>grundarländerna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beslutar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utöka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samarbetet</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ekonomiska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sektorer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skapar</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ekonomiska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gemenskapen</a:t>
            </a:r>
            <a:r>
              <a:rPr lang="en-US" sz="1200" b="1" kern="1200" dirty="0">
                <a:solidFill>
                  <a:schemeClr val="tx1"/>
                </a:solidFill>
                <a:effectLst/>
                <a:latin typeface="+mn-lt"/>
                <a:ea typeface="+mn-ea"/>
                <a:cs typeface="+mn-cs"/>
              </a:rPr>
              <a:t> (EEG)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atomenergigemenskapen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Euratom</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Maastrichtfördraget</a:t>
            </a:r>
            <a:r>
              <a:rPr lang="en-US" sz="1200" kern="1200" dirty="0">
                <a:solidFill>
                  <a:schemeClr val="tx1"/>
                </a:solidFill>
                <a:effectLst/>
                <a:latin typeface="+mn-lt"/>
                <a:ea typeface="+mn-ea"/>
                <a:cs typeface="+mn-cs"/>
              </a:rPr>
              <a:t> 1992: Under </a:t>
            </a:r>
            <a:r>
              <a:rPr lang="en-US" sz="1200" kern="1200" dirty="0" err="1">
                <a:solidFill>
                  <a:schemeClr val="tx1"/>
                </a:solidFill>
                <a:effectLst/>
                <a:latin typeface="+mn-lt"/>
                <a:ea typeface="+mn-ea"/>
                <a:cs typeface="+mn-cs"/>
              </a:rPr>
              <a:t>åren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fortsatte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gå</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gemenskapen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Maastrichtfördraget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innebar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början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den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union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vi </a:t>
            </a:r>
            <a:r>
              <a:rPr lang="en-US" sz="1200" kern="1200" dirty="0" err="1">
                <a:solidFill>
                  <a:schemeClr val="tx1"/>
                </a:solidFill>
                <a:effectLst/>
                <a:latin typeface="+mn-lt"/>
                <a:ea typeface="+mn-ea"/>
                <a:cs typeface="+mn-cs"/>
              </a:rPr>
              <a:t>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dag:</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politisk</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ekonomisk</a:t>
            </a:r>
            <a:r>
              <a:rPr lang="en-US" sz="1200" kern="1200" dirty="0" err="1">
                <a:solidFill>
                  <a:schemeClr val="tx1"/>
                </a:solidFill>
                <a:effectLst/>
                <a:latin typeface="+mn-lt"/>
                <a:ea typeface="+mn-ea"/>
                <a:cs typeface="+mn-cs"/>
              </a:rPr>
              <a:t>union</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b="1" kern="1200" dirty="0" err="1">
                <a:solidFill>
                  <a:schemeClr val="tx1"/>
                </a:solidFill>
                <a:effectLst/>
                <a:latin typeface="+mn-lt"/>
                <a:ea typeface="+mn-ea"/>
                <a:cs typeface="+mn-cs"/>
              </a:rPr>
              <a:t>inga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gränskontroller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Schengenområdet</a:t>
            </a:r>
            <a:r>
              <a:rPr lang="en-US" sz="1200" kern="1200" dirty="0">
                <a:solidFill>
                  <a:schemeClr val="tx1"/>
                </a:solidFill>
                <a:effectLst/>
                <a:latin typeface="+mn-lt"/>
                <a:ea typeface="+mn-ea"/>
                <a:cs typeface="+mn-cs"/>
              </a:rPr>
              <a:t> (1995),</a:t>
            </a:r>
          </a:p>
          <a:p>
            <a:pPr marL="628650" lvl="1" indent="-171450">
              <a:buFont typeface="Wingdings" panose="05000000000000000000" pitchFamily="2" charset="2"/>
              <a:buChar char="Ø"/>
            </a:pPr>
            <a:r>
              <a:rPr lang="en-US" sz="1200" b="1" kern="1200" dirty="0" err="1">
                <a:solidFill>
                  <a:schemeClr val="tx1"/>
                </a:solidFill>
                <a:effectLst/>
                <a:latin typeface="+mn-lt"/>
                <a:ea typeface="+mn-ea"/>
                <a:cs typeface="+mn-cs"/>
              </a:rPr>
              <a:t>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gemensam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valuta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antagit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Den </a:t>
            </a:r>
            <a:r>
              <a:rPr lang="en-US" sz="1200" b="1" kern="1200" dirty="0" err="1">
                <a:solidFill>
                  <a:schemeClr val="tx1"/>
                </a:solidFill>
                <a:effectLst/>
                <a:latin typeface="+mn-lt"/>
                <a:ea typeface="+mn-ea"/>
                <a:cs typeface="+mn-cs"/>
              </a:rPr>
              <a:t>inre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marknaden</a:t>
            </a:r>
            <a:r>
              <a:rPr lang="en-US" sz="1200" kern="1200" dirty="0">
                <a:solidFill>
                  <a:schemeClr val="tx1"/>
                </a:solidFill>
                <a:effectLst/>
                <a:latin typeface="+mn-lt"/>
                <a:ea typeface="+mn-ea"/>
                <a:cs typeface="+mn-cs"/>
              </a:rPr>
              <a:t> 1993: Den </a:t>
            </a:r>
            <a:r>
              <a:rPr lang="en-US" sz="1200" kern="1200" dirty="0" err="1">
                <a:solidFill>
                  <a:schemeClr val="tx1"/>
                </a:solidFill>
                <a:effectLst/>
                <a:latin typeface="+mn-lt"/>
                <a:ea typeface="+mn-ea"/>
                <a:cs typeface="+mn-cs"/>
              </a:rPr>
              <a:t>skapades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rörlighet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tjänster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kapital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personer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inom</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avlägsna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tekniska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rättsliga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byråkratiska</a:t>
            </a:r>
            <a:r>
              <a:rPr lang="en-US" sz="1200" kern="1200" dirty="0">
                <a:solidFill>
                  <a:schemeClr val="tx1"/>
                </a:solidFill>
                <a:effectLst/>
                <a:latin typeface="+mn-lt"/>
                <a:ea typeface="+mn-ea"/>
                <a:cs typeface="+mn-cs"/>
              </a:rPr>
              <a:t> hinder </a:t>
            </a:r>
            <a:r>
              <a:rPr lang="en-US" sz="1200" kern="1200" dirty="0" err="1">
                <a:solidFill>
                  <a:schemeClr val="tx1"/>
                </a:solidFill>
                <a:effectLst/>
                <a:latin typeface="+mn-lt"/>
                <a:ea typeface="+mn-ea"/>
                <a:cs typeface="+mn-cs"/>
              </a:rPr>
              <a:t>ser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medborgarna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företagen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affärer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inom</a:t>
            </a:r>
            <a:r>
              <a:rPr lang="en-US" sz="1200" kern="1200" dirty="0">
                <a:solidFill>
                  <a:schemeClr val="tx1"/>
                </a:solidFill>
                <a:effectLst/>
                <a:latin typeface="+mn-lt"/>
                <a:ea typeface="+mn-ea"/>
                <a:cs typeface="+mn-cs"/>
              </a:rPr>
              <a:t> EU. </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Utöver</a:t>
            </a:r>
            <a:r>
              <a:rPr lang="en-US" sz="1200" kern="1200" dirty="0">
                <a:solidFill>
                  <a:schemeClr val="tx1"/>
                </a:solidFill>
                <a:effectLst/>
                <a:latin typeface="+mn-lt"/>
                <a:ea typeface="+mn-ea"/>
                <a:cs typeface="+mn-cs"/>
              </a:rPr>
              <a:t> de 27 EU-</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Island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Liechtenstein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Norge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Schweiz</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inre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marknaden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Schengenavtalet</a:t>
            </a:r>
            <a:r>
              <a:rPr lang="en-US" sz="1200" kern="1200" dirty="0">
                <a:solidFill>
                  <a:schemeClr val="tx1"/>
                </a:solidFill>
                <a:effectLst/>
                <a:latin typeface="+mn-lt"/>
                <a:ea typeface="+mn-ea"/>
                <a:cs typeface="+mn-cs"/>
              </a:rPr>
              <a:t> 1995: Med </a:t>
            </a:r>
            <a:r>
              <a:rPr lang="en-US" sz="1200" kern="1200" dirty="0" err="1">
                <a:solidFill>
                  <a:schemeClr val="tx1"/>
                </a:solidFill>
                <a:effectLst/>
                <a:latin typeface="+mn-lt"/>
                <a:ea typeface="+mn-ea"/>
                <a:cs typeface="+mn-cs"/>
              </a:rPr>
              <a:t>avtalet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avskaffades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gränskontroller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sju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undertecknat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avtalet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Euro </a:t>
            </a:r>
            <a:r>
              <a:rPr lang="en-US" sz="1200" b="0" kern="1200" dirty="0">
                <a:solidFill>
                  <a:schemeClr val="tx1"/>
                </a:solidFill>
                <a:effectLst/>
                <a:latin typeface="+mn-lt"/>
                <a:ea typeface="+mn-ea"/>
                <a:cs typeface="+mn-cs"/>
              </a:rPr>
              <a:t>2002: </a:t>
            </a:r>
            <a:r>
              <a:rPr lang="en-US" sz="1200" b="1" kern="1200" dirty="0" err="1">
                <a:solidFill>
                  <a:schemeClr val="tx1"/>
                </a:solidFill>
                <a:effectLst/>
                <a:latin typeface="+mn-lt"/>
                <a:ea typeface="+mn-ea"/>
                <a:cs typeface="+mn-cs"/>
              </a:rPr>
              <a:t>Euron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blir</a:t>
            </a:r>
            <a:r>
              <a:rPr lang="en-US" sz="1200" b="1" kern="1200" dirty="0">
                <a:solidFill>
                  <a:schemeClr val="tx1"/>
                </a:solidFill>
                <a:effectLst/>
                <a:latin typeface="+mn-lt"/>
                <a:ea typeface="+mn-ea"/>
                <a:cs typeface="+mn-cs"/>
              </a:rPr>
              <a:t> den </a:t>
            </a:r>
            <a:r>
              <a:rPr lang="en-US" sz="1200" b="1" kern="1200" dirty="0" err="1">
                <a:solidFill>
                  <a:schemeClr val="tx1"/>
                </a:solidFill>
                <a:effectLst/>
                <a:latin typeface="+mn-lt"/>
                <a:ea typeface="+mn-ea"/>
                <a:cs typeface="+mn-cs"/>
              </a:rPr>
              <a:t>lagstadgade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valutan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tolv</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unionens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största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utvidgning</a:t>
            </a:r>
            <a:r>
              <a:rPr lang="en-US" sz="1200" kern="1200" dirty="0">
                <a:solidFill>
                  <a:schemeClr val="tx1"/>
                </a:solidFill>
                <a:effectLst/>
                <a:latin typeface="+mn-lt"/>
                <a:ea typeface="+mn-ea"/>
                <a:cs typeface="+mn-cs"/>
              </a:rPr>
              <a:t> 2004: </a:t>
            </a:r>
            <a:r>
              <a:rPr lang="en-US" sz="1200" kern="1200" dirty="0" err="1">
                <a:solidFill>
                  <a:schemeClr val="tx1"/>
                </a:solidFill>
                <a:effectLst/>
                <a:latin typeface="+mn-lt"/>
                <a:ea typeface="+mn-ea"/>
                <a:cs typeface="+mn-cs"/>
              </a:rPr>
              <a:t>Största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utvidgningen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gäller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territorium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antalet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befolkningsmängd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går</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Cypern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Lettland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Litauen</a:t>
            </a:r>
            <a:r>
              <a:rPr lang="en-US" sz="1200" kern="1200" dirty="0">
                <a:solidFill>
                  <a:schemeClr val="tx1"/>
                </a:solidFill>
                <a:effectLst/>
                <a:latin typeface="+mn-lt"/>
                <a:ea typeface="+mn-ea"/>
                <a:cs typeface="+mn-cs"/>
              </a:rPr>
              <a:t>, Malta, </a:t>
            </a:r>
            <a:r>
              <a:rPr lang="en-US" sz="1200" kern="1200" dirty="0" err="1">
                <a:solidFill>
                  <a:schemeClr val="tx1"/>
                </a:solidFill>
                <a:effectLst/>
                <a:latin typeface="+mn-lt"/>
                <a:ea typeface="+mn-ea"/>
                <a:cs typeface="+mn-cs"/>
              </a:rPr>
              <a:t>Polen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Slovakien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Slovenien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Tjeckien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Utvidgningen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blev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återförening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femtio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tid</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splittrats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järnridån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kriget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Lissabonfördraget</a:t>
            </a:r>
            <a:r>
              <a:rPr lang="en-US" sz="1200" kern="1200" dirty="0">
                <a:solidFill>
                  <a:schemeClr val="tx1"/>
                </a:solidFill>
                <a:effectLst/>
                <a:latin typeface="+mn-lt"/>
                <a:ea typeface="+mn-ea"/>
                <a:cs typeface="+mn-cs"/>
              </a:rPr>
              <a:t> 2007: Med </a:t>
            </a:r>
            <a:r>
              <a:rPr lang="en-US" sz="1200" kern="1200" dirty="0" err="1">
                <a:solidFill>
                  <a:schemeClr val="tx1"/>
                </a:solidFill>
                <a:effectLst/>
                <a:latin typeface="+mn-lt"/>
                <a:ea typeface="+mn-ea"/>
                <a:cs typeface="+mn-cs"/>
              </a:rPr>
              <a:t>fördraget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införs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struktur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får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starkare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ställning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invånare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nationella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regeringar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säga</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om.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NextGenerationEU</a:t>
            </a:r>
            <a:r>
              <a:rPr lang="en-US" sz="1200" kern="1200" dirty="0">
                <a:solidFill>
                  <a:schemeClr val="tx1"/>
                </a:solidFill>
                <a:effectLst/>
                <a:latin typeface="+mn-lt"/>
                <a:ea typeface="+mn-ea"/>
                <a:cs typeface="+mn-cs"/>
              </a:rPr>
              <a:t> 2020: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ekonomiskt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återhämtningspaket</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stöd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påverkats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covid-19-pandemin. </a:t>
            </a:r>
            <a:r>
              <a:rPr lang="en-US" sz="1200" kern="1200" dirty="0" err="1">
                <a:solidFill>
                  <a:schemeClr val="tx1"/>
                </a:solidFill>
                <a:effectLst/>
                <a:latin typeface="+mn-lt"/>
                <a:ea typeface="+mn-ea"/>
                <a:cs typeface="+mn-cs"/>
              </a:rPr>
              <a:t>NextGenerationEU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syftar</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göra</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starkare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omvandla</a:t>
            </a:r>
            <a:r>
              <a:rPr lang="en-US" sz="1200" kern="1200" dirty="0">
                <a:solidFill>
                  <a:schemeClr val="tx1"/>
                </a:solidFill>
                <a:effectLst/>
                <a:latin typeface="+mn-lt"/>
                <a:ea typeface="+mn-ea"/>
                <a:cs typeface="+mn-cs"/>
              </a:rPr>
              <a:t> EU:s </a:t>
            </a:r>
            <a:r>
              <a:rPr lang="en-US" sz="1200" kern="1200" dirty="0" err="1">
                <a:solidFill>
                  <a:schemeClr val="tx1"/>
                </a:solidFill>
                <a:effectLst/>
                <a:latin typeface="+mn-lt"/>
                <a:ea typeface="+mn-ea"/>
                <a:cs typeface="+mn-cs"/>
              </a:rPr>
              <a:t>ekonomier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samhällen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 </a:t>
            </a:r>
            <a:r>
              <a:rPr lang="en-US" sz="1200" kern="1200" dirty="0" err="1">
                <a:solidFill>
                  <a:schemeClr val="tx1"/>
                </a:solidFill>
                <a:effectLst/>
                <a:latin typeface="+mn-lt"/>
                <a:ea typeface="+mn-ea"/>
                <a:cs typeface="+mn-cs"/>
              </a:rPr>
              <a:t>åren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gått</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projektet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Schengenområdet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skapades</a:t>
            </a:r>
            <a:r>
              <a:rPr lang="en-US" sz="1200" kern="1200" dirty="0">
                <a:solidFill>
                  <a:schemeClr val="tx1"/>
                </a:solidFill>
                <a:effectLst/>
                <a:latin typeface="+mn-lt"/>
                <a:ea typeface="+mn-ea"/>
                <a:cs typeface="+mn-cs"/>
              </a:rPr>
              <a:t> 1995 </a:t>
            </a:r>
            <a:r>
              <a:rPr lang="en-US" sz="1200" kern="1200" dirty="0" err="1">
                <a:solidFill>
                  <a:schemeClr val="tx1"/>
                </a:solidFill>
                <a:effectLst/>
                <a:latin typeface="+mn-lt"/>
                <a:ea typeface="+mn-ea"/>
                <a:cs typeface="+mn-cs"/>
              </a:rPr>
              <a:t>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avskaffa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gränskontroller</a:t>
            </a:r>
            <a:r>
              <a:rPr lang="en-US" sz="1200" kern="1200" dirty="0">
                <a:solidFill>
                  <a:schemeClr val="tx1"/>
                </a:solidFill>
                <a:effectLst/>
                <a:latin typeface="+mn-lt"/>
                <a:ea typeface="+mn-ea"/>
                <a:cs typeface="+mn-cs"/>
              </a:rPr>
              <a:t>.</a:t>
            </a:r>
          </a:p>
          <a:p>
            <a:pPr>
              <a:defRPr/>
            </a:pPr>
            <a:r>
              <a:rPr lang="en-US" sz="1200" kern="1200" dirty="0">
                <a:solidFill>
                  <a:schemeClr val="tx1"/>
                </a:solidFill>
                <a:effectLst/>
                <a:latin typeface="+mn-lt"/>
                <a:ea typeface="+mn-ea"/>
                <a:cs typeface="+mn-cs"/>
              </a:rPr>
              <a:t>Inom </a:t>
            </a:r>
            <a:r>
              <a:rPr lang="en-US" sz="1200" kern="1200" dirty="0" err="1">
                <a:solidFill>
                  <a:schemeClr val="tx1"/>
                </a:solidFill>
                <a:effectLst/>
                <a:latin typeface="+mn-lt"/>
                <a:ea typeface="+mn-ea"/>
                <a:cs typeface="+mn-cs"/>
              </a:rPr>
              <a:t>detta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område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medborgare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röra</a:t>
            </a:r>
            <a:r>
              <a:rPr lang="en-US" sz="1200" kern="1200" dirty="0">
                <a:solidFill>
                  <a:schemeClr val="tx1"/>
                </a:solidFill>
                <a:effectLst/>
                <a:latin typeface="+mn-lt"/>
                <a:ea typeface="+mn-ea"/>
                <a:cs typeface="+mn-cs"/>
              </a:rPr>
              <a:t> sig </a:t>
            </a:r>
            <a:r>
              <a:rPr lang="en-US" sz="1200" kern="1200" dirty="0" err="1">
                <a:solidFill>
                  <a:schemeClr val="tx1"/>
                </a:solidFill>
                <a:effectLst/>
                <a:latin typeface="+mn-lt"/>
                <a:ea typeface="+mn-ea"/>
                <a:cs typeface="+mn-cs"/>
              </a:rPr>
              <a:t>fritt</a:t>
            </a:r>
            <a:r>
              <a:rPr lang="en-US" sz="1200" kern="1200" dirty="0">
                <a:solidFill>
                  <a:schemeClr val="tx1"/>
                </a:solidFill>
                <a:effectLst/>
                <a:latin typeface="+mn-lt"/>
                <a:ea typeface="+mn-ea"/>
                <a:cs typeface="+mn-cs"/>
              </a:rPr>
              <a:t>. Schengenområdet </a:t>
            </a:r>
            <a:r>
              <a:rPr lang="en-US" sz="1200" kern="1200" dirty="0" err="1">
                <a:solidFill>
                  <a:schemeClr val="tx1"/>
                </a:solidFill>
                <a:effectLst/>
                <a:latin typeface="+mn-lt"/>
                <a:ea typeface="+mn-ea"/>
                <a:cs typeface="+mn-cs"/>
              </a:rPr>
              <a:t>består</a:t>
            </a:r>
            <a:r>
              <a:rPr lang="en-US" sz="1200" kern="1200" dirty="0">
                <a:solidFill>
                  <a:schemeClr val="tx1"/>
                </a:solidFill>
                <a:effectLst/>
                <a:latin typeface="+mn-lt"/>
                <a:ea typeface="+mn-ea"/>
                <a:cs typeface="+mn-cs"/>
              </a:rPr>
              <a:t> av 23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Belgien</a:t>
            </a:r>
            <a:r>
              <a:rPr lang="en-US" sz="1200" kern="1200" dirty="0">
                <a:solidFill>
                  <a:schemeClr val="tx1"/>
                </a:solidFill>
                <a:effectLst/>
                <a:latin typeface="+mn-lt"/>
                <a:ea typeface="+mn-ea"/>
                <a:cs typeface="+mn-cs"/>
              </a:rPr>
              <a:t>, Danmark, Estland, Finland, </a:t>
            </a:r>
            <a:r>
              <a:rPr lang="en-US" sz="1200" kern="1200" dirty="0" err="1">
                <a:solidFill>
                  <a:schemeClr val="tx1"/>
                </a:solidFill>
                <a:effectLst/>
                <a:latin typeface="+mn-lt"/>
                <a:ea typeface="+mn-ea"/>
                <a:cs typeface="+mn-cs"/>
              </a:rPr>
              <a:t>Frankrike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Grekland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Italien</a:t>
            </a:r>
            <a:r>
              <a:rPr lang="en-US"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Kroatien</a:t>
            </a:r>
            <a:r>
              <a:rPr lang="fr-BE"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Lettland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Litauen</a:t>
            </a:r>
            <a:r>
              <a:rPr lang="en-US" sz="1200" kern="1200" dirty="0">
                <a:solidFill>
                  <a:schemeClr val="tx1"/>
                </a:solidFill>
                <a:effectLst/>
                <a:latin typeface="+mn-lt"/>
                <a:ea typeface="+mn-ea"/>
                <a:cs typeface="+mn-cs"/>
              </a:rPr>
              <a:t>, Luxemburg, Malta, </a:t>
            </a:r>
            <a:r>
              <a:rPr lang="en-US" sz="1200" kern="1200" dirty="0" err="1">
                <a:solidFill>
                  <a:schemeClr val="tx1"/>
                </a:solidFill>
                <a:effectLst/>
                <a:latin typeface="+mn-lt"/>
                <a:ea typeface="+mn-ea"/>
                <a:cs typeface="+mn-cs"/>
              </a:rPr>
              <a:t>Nederländerna</a:t>
            </a:r>
            <a:r>
              <a:rPr lang="en-US" sz="1200" kern="1200" dirty="0">
                <a:solidFill>
                  <a:schemeClr val="tx1"/>
                </a:solidFill>
                <a:effectLst/>
                <a:latin typeface="+mn-lt"/>
                <a:ea typeface="+mn-ea"/>
                <a:cs typeface="+mn-cs"/>
              </a:rPr>
              <a:t>, Polen, Portugal, </a:t>
            </a:r>
            <a:r>
              <a:rPr lang="en-US" sz="1200" kern="1200" dirty="0" err="1">
                <a:solidFill>
                  <a:schemeClr val="tx1"/>
                </a:solidFill>
                <a:effectLst/>
                <a:latin typeface="+mn-lt"/>
                <a:ea typeface="+mn-ea"/>
                <a:cs typeface="+mn-cs"/>
              </a:rPr>
              <a:t>Slovakien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Slovenien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Spanien</a:t>
            </a:r>
            <a:r>
              <a:rPr lang="en-US" sz="1200" kern="1200" dirty="0">
                <a:solidFill>
                  <a:schemeClr val="tx1"/>
                </a:solidFill>
                <a:effectLst/>
                <a:latin typeface="+mn-lt"/>
                <a:ea typeface="+mn-ea"/>
                <a:cs typeface="+mn-cs"/>
              </a:rPr>
              <a:t>, Sverige, </a:t>
            </a:r>
            <a:r>
              <a:rPr lang="en-US" sz="1200" kern="1200" dirty="0" err="1">
                <a:solidFill>
                  <a:schemeClr val="tx1"/>
                </a:solidFill>
                <a:effectLst/>
                <a:latin typeface="+mn-lt"/>
                <a:ea typeface="+mn-ea"/>
                <a:cs typeface="+mn-cs"/>
              </a:rPr>
              <a:t>Tjeckien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Tyskland</a:t>
            </a:r>
            <a:r>
              <a:rPr lang="en-US" sz="1200" kern="1200" dirty="0">
                <a:solidFill>
                  <a:schemeClr val="tx1"/>
                </a:solidFill>
                <a:effectLst/>
                <a:latin typeface="+mn-lt"/>
                <a:ea typeface="+mn-ea"/>
                <a:cs typeface="+mn-cs"/>
              </a:rPr>
              <a:t>, Ungern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Österrike</a:t>
            </a:r>
            <a:r>
              <a:rPr lang="en-US" dirty="0"/>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fyra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utanför</a:t>
            </a:r>
            <a:r>
              <a:rPr lang="en-US" sz="1200" kern="1200" dirty="0">
                <a:solidFill>
                  <a:schemeClr val="tx1"/>
                </a:solidFill>
                <a:effectLst/>
                <a:latin typeface="+mn-lt"/>
                <a:ea typeface="+mn-ea"/>
                <a:cs typeface="+mn-cs"/>
              </a:rPr>
              <a:t> EU (Island, Liechtenstein, Norge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Schweiz).</a:t>
            </a:r>
          </a:p>
          <a:p>
            <a:pPr>
              <a:defRPr/>
            </a:pPr>
            <a:endParaRPr lang="en-US" dirty="0">
              <a:ea typeface="Calibri"/>
              <a:cs typeface="Calibri"/>
            </a:endParaRPr>
          </a:p>
          <a:p>
            <a:pPr>
              <a:defRPr/>
            </a:pPr>
            <a:r>
              <a:rPr lang="en-US" dirty="0">
                <a:ea typeface="Calibri"/>
                <a:cs typeface="Calibri"/>
              </a:rPr>
              <a:t>*</a:t>
            </a:r>
            <a:r>
              <a:rPr lang="en-US" dirty="0" err="1"/>
              <a:t>Bulgarien</a:t>
            </a:r>
            <a:r>
              <a:rPr lang="en-US" dirty="0"/>
              <a:t> </a:t>
            </a:r>
            <a:r>
              <a:rPr lang="en-US" dirty="0" err="1"/>
              <a:t>och</a:t>
            </a:r>
            <a:r>
              <a:rPr lang="en-US" dirty="0"/>
              <a:t> </a:t>
            </a:r>
            <a:r>
              <a:rPr lang="en-US" dirty="0" err="1"/>
              <a:t>Rumänien</a:t>
            </a:r>
            <a:r>
              <a:rPr lang="en-US" dirty="0"/>
              <a:t> </a:t>
            </a:r>
            <a:r>
              <a:rPr lang="en-US" dirty="0" err="1"/>
              <a:t>är</a:t>
            </a:r>
            <a:r>
              <a:rPr lang="en-US" dirty="0"/>
              <a:t> mitt </a:t>
            </a:r>
            <a:r>
              <a:rPr lang="en-US" dirty="0" err="1"/>
              <a:t>uppe</a:t>
            </a:r>
            <a:r>
              <a:rPr lang="en-US" dirty="0"/>
              <a:t> </a:t>
            </a:r>
            <a:r>
              <a:rPr lang="en-US" dirty="0" err="1"/>
              <a:t>i</a:t>
            </a:r>
            <a:r>
              <a:rPr lang="en-US" dirty="0"/>
              <a:t> </a:t>
            </a:r>
            <a:r>
              <a:rPr lang="en-US" dirty="0" err="1"/>
              <a:t>anslutningsprocessen</a:t>
            </a:r>
            <a:r>
              <a:rPr lang="en-US" dirty="0"/>
              <a:t> </a:t>
            </a:r>
            <a:r>
              <a:rPr lang="en-US" dirty="0" err="1"/>
              <a:t>och</a:t>
            </a:r>
            <a:r>
              <a:rPr lang="en-US" dirty="0"/>
              <a:t> </a:t>
            </a:r>
            <a:r>
              <a:rPr lang="en-US" dirty="0" err="1"/>
              <a:t>bör</a:t>
            </a:r>
            <a:r>
              <a:rPr lang="en-US" dirty="0"/>
              <a:t> </a:t>
            </a:r>
            <a:r>
              <a:rPr lang="en-US" dirty="0" err="1"/>
              <a:t>vara</a:t>
            </a:r>
            <a:r>
              <a:rPr lang="en-US" dirty="0"/>
              <a:t> </a:t>
            </a:r>
            <a:r>
              <a:rPr lang="en-US" dirty="0" err="1"/>
              <a:t>fullvärdiga</a:t>
            </a:r>
            <a:r>
              <a:rPr lang="en-US" dirty="0"/>
              <a:t> </a:t>
            </a:r>
            <a:r>
              <a:rPr lang="en-US" dirty="0" err="1"/>
              <a:t>medlemmar</a:t>
            </a:r>
            <a:r>
              <a:rPr lang="en-US" dirty="0"/>
              <a:t> </a:t>
            </a:r>
            <a:r>
              <a:rPr lang="en-US" dirty="0" err="1"/>
              <a:t>senast</a:t>
            </a:r>
            <a:r>
              <a:rPr lang="en-US" dirty="0"/>
              <a:t> </a:t>
            </a:r>
            <a:r>
              <a:rPr lang="en-US" dirty="0" err="1"/>
              <a:t>i</a:t>
            </a:r>
            <a:r>
              <a:rPr lang="en-US" dirty="0"/>
              <a:t> </a:t>
            </a:r>
            <a:r>
              <a:rPr lang="en-US" dirty="0" err="1"/>
              <a:t>slutet</a:t>
            </a:r>
            <a:r>
              <a:rPr lang="en-US" dirty="0"/>
              <a:t> av 2024.</a:t>
            </a:r>
            <a:endParaRPr lang="en-US" dirty="0">
              <a:ea typeface="Calibri"/>
              <a:cs typeface="Calibri"/>
            </a:endParaRPr>
          </a:p>
          <a:p>
            <a:pPr>
              <a:defRPr/>
            </a:pPr>
            <a:endParaRPr lang="en-US" dirty="0">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Euron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ersatte</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tidigare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nationella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valutan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används</a:t>
            </a:r>
            <a:r>
              <a:rPr lang="en-US" sz="1200" kern="1200" dirty="0">
                <a:solidFill>
                  <a:schemeClr val="tx1"/>
                </a:solidFill>
                <a:effectLst/>
                <a:latin typeface="+mn-lt"/>
                <a:ea typeface="+mn-ea"/>
                <a:cs typeface="+mn-cs"/>
              </a:rPr>
              <a:t> för </a:t>
            </a:r>
            <a:r>
              <a:rPr lang="en-US" sz="1200" kern="1200" dirty="0" err="1">
                <a:solidFill>
                  <a:schemeClr val="tx1"/>
                </a:solidFill>
                <a:effectLst/>
                <a:latin typeface="+mn-lt"/>
                <a:ea typeface="+mn-ea"/>
                <a:cs typeface="+mn-cs"/>
              </a:rPr>
              <a:t>närvarande</a:t>
            </a:r>
            <a:r>
              <a:rPr lang="en-US" sz="1200" kern="1200" dirty="0">
                <a:solidFill>
                  <a:schemeClr val="tx1"/>
                </a:solidFill>
                <a:effectLst/>
                <a:latin typeface="+mn-lt"/>
                <a:ea typeface="+mn-ea"/>
                <a:cs typeface="+mn-cs"/>
              </a:rPr>
              <a:t> av </a:t>
            </a:r>
            <a:r>
              <a:rPr lang="en-US" sz="1200" b="1" kern="1200" dirty="0">
                <a:solidFill>
                  <a:schemeClr val="tx1"/>
                </a:solidFill>
                <a:effectLst/>
                <a:latin typeface="+mn-lt"/>
                <a:ea typeface="+mn-ea"/>
                <a:cs typeface="+mn-cs"/>
              </a:rPr>
              <a:t>20</a:t>
            </a:r>
            <a:r>
              <a:rPr lang="en-US" sz="1200" kern="1200" dirty="0">
                <a:solidFill>
                  <a:schemeClr val="tx1"/>
                </a:solidFill>
                <a:effectLst/>
                <a:latin typeface="+mn-lt"/>
                <a:ea typeface="+mn-ea"/>
                <a:cs typeface="+mn-cs"/>
              </a:rPr>
              <a:t> av de 27 EU-</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Belgien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Cypern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Estland</a:t>
            </a:r>
            <a:r>
              <a:rPr lang="en-US" sz="1200" kern="1200" dirty="0">
                <a:solidFill>
                  <a:schemeClr val="tx1"/>
                </a:solidFill>
                <a:effectLst/>
                <a:latin typeface="+mn-lt"/>
                <a:ea typeface="+mn-ea"/>
                <a:cs typeface="+mn-cs"/>
              </a:rPr>
              <a:t>, Finland, </a:t>
            </a:r>
            <a:r>
              <a:rPr lang="en-US" sz="1200" kern="1200" dirty="0" err="1">
                <a:solidFill>
                  <a:schemeClr val="tx1"/>
                </a:solidFill>
                <a:effectLst/>
                <a:latin typeface="+mn-lt"/>
                <a:ea typeface="+mn-ea"/>
                <a:cs typeface="+mn-cs"/>
              </a:rPr>
              <a:t>Frankrike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Grekland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Italien</a:t>
            </a:r>
            <a:r>
              <a:rPr lang="en-US"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Kroatien</a:t>
            </a:r>
            <a:r>
              <a:rPr lang="fr-BE"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Lettland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Litauen</a:t>
            </a:r>
            <a:r>
              <a:rPr lang="en-US" sz="1200" kern="1200" dirty="0">
                <a:solidFill>
                  <a:schemeClr val="tx1"/>
                </a:solidFill>
                <a:effectLst/>
                <a:latin typeface="+mn-lt"/>
                <a:ea typeface="+mn-ea"/>
                <a:cs typeface="+mn-cs"/>
              </a:rPr>
              <a:t>, Luxemburg, Malta, </a:t>
            </a:r>
            <a:r>
              <a:rPr lang="en-US" sz="1200" kern="1200" dirty="0" err="1">
                <a:solidFill>
                  <a:schemeClr val="tx1"/>
                </a:solidFill>
                <a:effectLst/>
                <a:latin typeface="+mn-lt"/>
                <a:ea typeface="+mn-ea"/>
                <a:cs typeface="+mn-cs"/>
              </a:rPr>
              <a:t>Nederländerna</a:t>
            </a:r>
            <a:r>
              <a:rPr lang="en-US" sz="1200" kern="1200" dirty="0">
                <a:solidFill>
                  <a:schemeClr val="tx1"/>
                </a:solidFill>
                <a:effectLst/>
                <a:latin typeface="+mn-lt"/>
                <a:ea typeface="+mn-ea"/>
                <a:cs typeface="+mn-cs"/>
              </a:rPr>
              <a:t>, Portugal, </a:t>
            </a:r>
            <a:r>
              <a:rPr lang="en-US" sz="1200" kern="1200" dirty="0" err="1">
                <a:solidFill>
                  <a:schemeClr val="tx1"/>
                </a:solidFill>
                <a:effectLst/>
                <a:latin typeface="+mn-lt"/>
                <a:ea typeface="+mn-ea"/>
                <a:cs typeface="+mn-cs"/>
              </a:rPr>
              <a:t>Slovakien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Slovenien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Spanien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Tyskland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Österrike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Ungdomsgarantin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utformad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hjälpa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fortsätta</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utbildning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chanser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jobb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färdigheter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arbetsgivare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efterfrågar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Eures-portalen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hjälp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jobb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praktik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lärlingsutbildning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annat</a:t>
            </a:r>
            <a:r>
              <a:rPr lang="en-US" sz="1200" kern="1200" dirty="0">
                <a:solidFill>
                  <a:schemeClr val="tx1"/>
                </a:solidFill>
                <a:effectLst/>
                <a:latin typeface="+mn-lt"/>
                <a:ea typeface="+mn-ea"/>
                <a:cs typeface="+mn-cs"/>
              </a:rPr>
              <a:t> EU-land. </a:t>
            </a:r>
            <a:r>
              <a:rPr lang="en-US" sz="1200" kern="1200" dirty="0" err="1">
                <a:solidFill>
                  <a:schemeClr val="tx1"/>
                </a:solidFill>
                <a:effectLst/>
                <a:latin typeface="+mn-lt"/>
                <a:ea typeface="+mn-ea"/>
                <a:cs typeface="+mn-cs"/>
              </a:rPr>
              <a:t>Arbetsgivare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använder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portalen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lämpliga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sökande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Programmet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Erasmus+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öppet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ungdomar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vuxna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både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utanför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Programmet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möjligt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studera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delta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ungdomsutbyten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de 33 </a:t>
            </a:r>
            <a:r>
              <a:rPr lang="en-US" sz="1200" kern="1200" dirty="0" err="1">
                <a:solidFill>
                  <a:schemeClr val="tx1"/>
                </a:solidFill>
                <a:effectLst/>
                <a:latin typeface="+mn-lt"/>
                <a:ea typeface="+mn-ea"/>
                <a:cs typeface="+mn-cs"/>
              </a:rPr>
              <a:t>deltagande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utanför</a:t>
            </a:r>
            <a:r>
              <a:rPr lang="en-US" sz="1200" kern="1200" dirty="0">
                <a:solidFill>
                  <a:schemeClr val="tx1"/>
                </a:solidFill>
                <a:effectLst/>
                <a:latin typeface="+mn-lt"/>
                <a:ea typeface="+mn-ea"/>
                <a:cs typeface="+mn-cs"/>
              </a:rPr>
              <a:t> Europa.</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solidaritetskåren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möjlighet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jobba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volontärer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utomlands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hemlandet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insats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område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viktigt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berikande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erfarenhet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möjligt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utveckla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färdigheter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kompetenser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u="sng" kern="1200" dirty="0" err="1">
                <a:solidFill>
                  <a:schemeClr val="tx1"/>
                </a:solidFill>
                <a:effectLst/>
                <a:latin typeface="+mn-lt"/>
                <a:ea typeface="+mn-ea"/>
                <a:cs typeface="+mn-cs"/>
                <a:hlinkClick r:id="rId3"/>
              </a:rPr>
              <a:t>Arbeta</a:t>
            </a:r>
            <a:r>
              <a:rPr lang="en-US" sz="1200" u="sng" kern="1200" dirty="0">
                <a:solidFill>
                  <a:schemeClr val="tx1"/>
                </a:solidFill>
                <a:effectLst/>
                <a:latin typeface="+mn-lt"/>
                <a:ea typeface="+mn-ea"/>
                <a:cs typeface="+mn-cs"/>
                <a:hlinkClick r:id="rId3"/>
              </a:rPr>
              <a:t> </a:t>
            </a:r>
            <a:r>
              <a:rPr lang="en-US" sz="1200" u="sng" kern="1200" dirty="0" err="1">
                <a:solidFill>
                  <a:schemeClr val="tx1"/>
                </a:solidFill>
                <a:effectLst/>
                <a:latin typeface="+mn-lt"/>
                <a:ea typeface="+mn-ea"/>
                <a:cs typeface="+mn-cs"/>
                <a:hlinkClick r:id="rId3"/>
              </a:rPr>
              <a:t>och</a:t>
            </a:r>
            <a:r>
              <a:rPr lang="en-US" sz="1200" u="sng" kern="1200" dirty="0">
                <a:solidFill>
                  <a:schemeClr val="tx1"/>
                </a:solidFill>
                <a:effectLst/>
                <a:latin typeface="+mn-lt"/>
                <a:ea typeface="+mn-ea"/>
                <a:cs typeface="+mn-cs"/>
                <a:hlinkClick r:id="rId3"/>
              </a:rPr>
              <a:t> </a:t>
            </a:r>
            <a:r>
              <a:rPr lang="en-US" sz="1200" u="sng" kern="1200" dirty="0" err="1">
                <a:solidFill>
                  <a:schemeClr val="tx1"/>
                </a:solidFill>
                <a:effectLst/>
                <a:latin typeface="+mn-lt"/>
                <a:ea typeface="+mn-ea"/>
                <a:cs typeface="+mn-cs"/>
                <a:hlinkClick r:id="rId3"/>
              </a:rPr>
              <a:t>studera</a:t>
            </a:r>
            <a:r>
              <a:rPr lang="en-US" sz="1200" u="sng" kern="1200" dirty="0">
                <a:solidFill>
                  <a:schemeClr val="tx1"/>
                </a:solidFill>
                <a:effectLst/>
                <a:latin typeface="+mn-lt"/>
                <a:ea typeface="+mn-ea"/>
                <a:cs typeface="+mn-cs"/>
                <a:hlinkClick r:id="rId3"/>
              </a:rPr>
              <a:t>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DiscoverEU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initiativ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a:t>
            </a:r>
            <a:r>
              <a:rPr lang="en-US" sz="1200" kern="1200" dirty="0">
                <a:solidFill>
                  <a:schemeClr val="tx1"/>
                </a:solidFill>
                <a:effectLst/>
                <a:latin typeface="+mn-lt"/>
                <a:ea typeface="+mn-ea"/>
                <a:cs typeface="+mn-cs"/>
              </a:rPr>
              <a:t> 18-åringar </a:t>
            </a:r>
            <a:r>
              <a:rPr lang="en-US" sz="1200" kern="1200" dirty="0" err="1">
                <a:solidFill>
                  <a:schemeClr val="tx1"/>
                </a:solidFill>
                <a:effectLst/>
                <a:latin typeface="+mn-lt"/>
                <a:ea typeface="+mn-ea"/>
                <a:cs typeface="+mn-cs"/>
              </a:rPr>
              <a:t>möjlighet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upptäcka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Europa.</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När</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utomlands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b="1" kern="1200" dirty="0" err="1">
                <a:solidFill>
                  <a:schemeClr val="tx1"/>
                </a:solidFill>
                <a:effectLst/>
                <a:latin typeface="+mn-lt"/>
                <a:ea typeface="+mn-ea"/>
                <a:cs typeface="+mn-cs"/>
              </a:rPr>
              <a:t>använda</a:t>
            </a:r>
            <a:r>
              <a:rPr lang="en-US" sz="1200" b="1" kern="1200" dirty="0">
                <a:solidFill>
                  <a:schemeClr val="tx1"/>
                </a:solidFill>
                <a:effectLst/>
                <a:latin typeface="+mn-lt"/>
                <a:ea typeface="+mn-ea"/>
                <a:cs typeface="+mn-cs"/>
              </a:rPr>
              <a:t> din </a:t>
            </a:r>
            <a:r>
              <a:rPr lang="en-US" sz="1200" b="1" kern="1200" dirty="0" err="1">
                <a:solidFill>
                  <a:schemeClr val="tx1"/>
                </a:solidFill>
                <a:effectLst/>
                <a:latin typeface="+mn-lt"/>
                <a:ea typeface="+mn-ea"/>
                <a:cs typeface="+mn-cs"/>
              </a:rPr>
              <a:t>telefon</a:t>
            </a:r>
            <a:r>
              <a:rPr lang="en-US" sz="1200" b="1" kern="1200" dirty="0">
                <a:solidFill>
                  <a:schemeClr val="tx1"/>
                </a:solidFill>
                <a:effectLst/>
                <a:latin typeface="+mn-lt"/>
                <a:ea typeface="+mn-ea"/>
                <a:cs typeface="+mn-cs"/>
              </a:rPr>
              <a:t> precis </a:t>
            </a:r>
            <a:r>
              <a:rPr lang="en-US" sz="1200" b="1" kern="1200" dirty="0" err="1">
                <a:solidFill>
                  <a:schemeClr val="tx1"/>
                </a:solidFill>
                <a:effectLst/>
                <a:latin typeface="+mn-lt"/>
                <a:ea typeface="+mn-ea"/>
                <a:cs typeface="+mn-cs"/>
              </a:rPr>
              <a:t>som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hemma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några</a:t>
            </a:r>
            <a:r>
              <a:rPr lang="en-US" sz="1200" kern="1200" dirty="0">
                <a:solidFill>
                  <a:schemeClr val="tx1"/>
                </a:solidFill>
                <a:effectLst/>
                <a:latin typeface="+mn-lt"/>
                <a:ea typeface="+mn-ea"/>
                <a:cs typeface="+mn-cs"/>
              </a:rPr>
              <a:t> extra </a:t>
            </a:r>
            <a:r>
              <a:rPr lang="en-US" sz="1200" kern="1200" dirty="0" err="1">
                <a:solidFill>
                  <a:schemeClr val="tx1"/>
                </a:solidFill>
                <a:effectLst/>
                <a:latin typeface="+mn-lt"/>
                <a:ea typeface="+mn-ea"/>
                <a:cs typeface="+mn-cs"/>
              </a:rPr>
              <a:t>kostnader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Om </a:t>
            </a:r>
            <a:r>
              <a:rPr lang="en-US" sz="1200" kern="1200" dirty="0" err="1">
                <a:solidFill>
                  <a:schemeClr val="tx1"/>
                </a:solidFill>
                <a:effectLst/>
                <a:latin typeface="+mn-lt"/>
                <a:ea typeface="+mn-ea"/>
                <a:cs typeface="+mn-cs"/>
              </a:rPr>
              <a:t>ditt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flyg</a:t>
            </a:r>
            <a:r>
              <a:rPr lang="en-US" sz="1200" kern="1200" dirty="0">
                <a:solidFill>
                  <a:schemeClr val="tx1"/>
                </a:solidFill>
                <a:effectLst/>
                <a:latin typeface="+mn-lt"/>
                <a:ea typeface="+mn-ea"/>
                <a:cs typeface="+mn-cs"/>
              </a:rPr>
              <a:t>, din buss, </a:t>
            </a:r>
            <a:r>
              <a:rPr lang="en-US" sz="1200" kern="1200" dirty="0" err="1">
                <a:solidFill>
                  <a:schemeClr val="tx1"/>
                </a:solidFill>
                <a:effectLst/>
                <a:latin typeface="+mn-lt"/>
                <a:ea typeface="+mn-ea"/>
                <a:cs typeface="+mn-cs"/>
              </a:rPr>
              <a:t>ditt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tåg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din </a:t>
            </a:r>
            <a:r>
              <a:rPr lang="en-US" sz="1200" kern="1200" dirty="0" err="1">
                <a:solidFill>
                  <a:schemeClr val="tx1"/>
                </a:solidFill>
                <a:effectLst/>
                <a:latin typeface="+mn-lt"/>
                <a:ea typeface="+mn-ea"/>
                <a:cs typeface="+mn-cs"/>
              </a:rPr>
              <a:t>båt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ställs</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får</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ersättning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eftersom</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skyddas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fullständig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uppsättning</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passagerarrättigheter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nödsituation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få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hälso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sjukvård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tack </a:t>
            </a:r>
            <a:r>
              <a:rPr lang="en-US" sz="1200" kern="1200" dirty="0" err="1">
                <a:solidFill>
                  <a:schemeClr val="tx1"/>
                </a:solidFill>
                <a:effectLst/>
                <a:latin typeface="+mn-lt"/>
                <a:ea typeface="+mn-ea"/>
                <a:cs typeface="+mn-cs"/>
              </a:rPr>
              <a:t>vare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sjukförsäkringskortet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Du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fortsätta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favoritserier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ditt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digitala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abonnemang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gäller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hela</a:t>
            </a:r>
            <a:r>
              <a:rPr lang="en-US" sz="1200" b="1" kern="1200" dirty="0">
                <a:solidFill>
                  <a:schemeClr val="tx1"/>
                </a:solidFill>
                <a:effectLst/>
                <a:latin typeface="+mn-lt"/>
                <a:ea typeface="+mn-ea"/>
                <a:cs typeface="+mn-cs"/>
              </a:rPr>
              <a:t> EU</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Deltagande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bidra</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forma Europa,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IE" sz="1800" dirty="0" err="1">
                <a:effectLst/>
                <a:latin typeface="Calibri" panose="020F0502020204030204" pitchFamily="34" charset="0"/>
                <a:ea typeface="Calibri" panose="020F0502020204030204" pitchFamily="34" charset="0"/>
                <a:cs typeface="Times New Roman" panose="02020603050405020304" pitchFamily="18" charset="0"/>
              </a:rPr>
              <a:t>rösta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1800" dirty="0">
                <a:effectLst/>
                <a:latin typeface="Calibri" panose="020F0502020204030204" pitchFamily="34" charset="0"/>
                <a:ea typeface="Calibri" panose="020F0502020204030204" pitchFamily="34" charset="0"/>
                <a:cs typeface="Times New Roman" panose="02020603050405020304" pitchFamily="18" charset="0"/>
              </a:rPr>
              <a:t> EU-</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valen</a:t>
            </a:r>
            <a:r>
              <a:rPr lang="en-IE" sz="1800" dirty="0">
                <a:effectLst/>
                <a:latin typeface="Calibri" panose="020F0502020204030204" pitchFamily="34" charset="0"/>
                <a:ea typeface="Calibri" panose="020F0502020204030204" pitchFamily="34" charset="0"/>
                <a:cs typeface="Times New Roman" panose="02020603050405020304" pitchFamily="18" charset="0"/>
              </a:rPr>
              <a:t>, I de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flesta</a:t>
            </a:r>
            <a:r>
              <a:rPr lang="en-IE" sz="1800" dirty="0">
                <a:effectLst/>
                <a:latin typeface="Calibri" panose="020F0502020204030204" pitchFamily="34" charset="0"/>
                <a:ea typeface="Calibri" panose="020F0502020204030204" pitchFamily="34" charset="0"/>
                <a:cs typeface="Times New Roman" panose="02020603050405020304" pitchFamily="18" charset="0"/>
              </a:rPr>
              <a:t> EU-</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länder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får</a:t>
            </a:r>
            <a:r>
              <a:rPr lang="en-IE" sz="1800" dirty="0">
                <a:effectLst/>
                <a:latin typeface="Calibri" panose="020F0502020204030204" pitchFamily="34" charset="0"/>
                <a:ea typeface="Calibri" panose="020F0502020204030204" pitchFamily="34" charset="0"/>
                <a:cs typeface="Times New Roman" panose="02020603050405020304" pitchFamily="18" charset="0"/>
              </a:rPr>
              <a:t> man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rösta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när</a:t>
            </a:r>
            <a:r>
              <a:rPr lang="en-IE" sz="1800" dirty="0">
                <a:effectLst/>
                <a:latin typeface="Calibri" panose="020F0502020204030204" pitchFamily="34" charset="0"/>
                <a:ea typeface="Calibri" panose="020F0502020204030204" pitchFamily="34" charset="0"/>
                <a:cs typeface="Times New Roman" panose="02020603050405020304" pitchFamily="18" charset="0"/>
              </a:rPr>
              <a:t> man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är</a:t>
            </a:r>
            <a:r>
              <a:rPr lang="en-IE" sz="1800" dirty="0">
                <a:effectLst/>
                <a:latin typeface="Calibri" panose="020F0502020204030204" pitchFamily="34" charset="0"/>
                <a:ea typeface="Calibri" panose="020F0502020204030204" pitchFamily="34" charset="0"/>
                <a:cs typeface="Times New Roman" panose="02020603050405020304" pitchFamily="18" charset="0"/>
              </a:rPr>
              <a:t> 18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år</a:t>
            </a:r>
            <a:r>
              <a:rPr lang="en-IE" sz="1800" dirty="0">
                <a:effectLst/>
                <a:latin typeface="Calibri" panose="020F0502020204030204" pitchFamily="34" charset="0"/>
                <a:ea typeface="Calibri" panose="020F0502020204030204" pitchFamily="34" charset="0"/>
                <a:cs typeface="Times New Roman" panose="02020603050405020304" pitchFamily="18" charset="0"/>
              </a:rPr>
              <a:t>. I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Grekland</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är</a:t>
            </a:r>
            <a:r>
              <a:rPr lang="en-IE" sz="1800" dirty="0">
                <a:effectLst/>
                <a:latin typeface="Calibri" panose="020F0502020204030204" pitchFamily="34" charset="0"/>
                <a:ea typeface="Calibri" panose="020F0502020204030204" pitchFamily="34" charset="0"/>
                <a:cs typeface="Times New Roman" panose="02020603050405020304" pitchFamily="18" charset="0"/>
              </a:rPr>
              <a:t> det 17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och</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Österrike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och</a:t>
            </a:r>
            <a:r>
              <a:rPr lang="en-IE" sz="1800" dirty="0">
                <a:effectLst/>
                <a:latin typeface="Calibri" panose="020F0502020204030204" pitchFamily="34" charset="0"/>
                <a:ea typeface="Calibri" panose="020F0502020204030204" pitchFamily="34" charset="0"/>
                <a:cs typeface="Times New Roman" panose="02020603050405020304" pitchFamily="18" charset="0"/>
              </a:rPr>
              <a:t> Malta 16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år</a:t>
            </a:r>
            <a:r>
              <a:rPr lang="en-IE" sz="1800" dirty="0">
                <a:effectLst/>
                <a:latin typeface="Calibri" panose="020F0502020204030204" pitchFamily="34" charset="0"/>
                <a:ea typeface="Calibri" panose="020F0502020204030204" pitchFamily="34" charset="0"/>
                <a:cs typeface="Times New Roman" panose="02020603050405020304" pitchFamily="18" charset="0"/>
              </a:rPr>
              <a:t>. I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Belgien</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och</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Tyskland</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har</a:t>
            </a:r>
            <a:r>
              <a:rPr lang="en-IE" sz="1800" dirty="0">
                <a:effectLst/>
                <a:latin typeface="Calibri" panose="020F0502020204030204" pitchFamily="34" charset="0"/>
                <a:ea typeface="Calibri" panose="020F0502020204030204" pitchFamily="34" charset="0"/>
                <a:cs typeface="Times New Roman" panose="02020603050405020304" pitchFamily="18" charset="0"/>
              </a:rPr>
              <a:t> man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nyligen</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sänkt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åldern</a:t>
            </a:r>
            <a:r>
              <a:rPr lang="en-IE" sz="1800" dirty="0">
                <a:effectLst/>
                <a:latin typeface="Calibri" panose="020F0502020204030204" pitchFamily="34" charset="0"/>
                <a:ea typeface="Calibri" panose="020F0502020204030204" pitchFamily="34" charset="0"/>
                <a:cs typeface="Times New Roman" panose="02020603050405020304" pitchFamily="18" charset="0"/>
              </a:rPr>
              <a:t> för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rösta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1800" dirty="0">
                <a:effectLst/>
                <a:latin typeface="Calibri" panose="020F0502020204030204" pitchFamily="34" charset="0"/>
                <a:ea typeface="Calibri" panose="020F0502020204030204" pitchFamily="34" charset="0"/>
                <a:cs typeface="Times New Roman" panose="02020603050405020304" pitchFamily="18" charset="0"/>
              </a:rPr>
              <a:t> EU-</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valen</a:t>
            </a:r>
            <a:r>
              <a:rPr lang="en-IE" sz="1800" dirty="0">
                <a:effectLst/>
                <a:latin typeface="Calibri" panose="020F0502020204030204" pitchFamily="34" charset="0"/>
                <a:ea typeface="Calibri" panose="020F0502020204030204" pitchFamily="34" charset="0"/>
                <a:cs typeface="Times New Roman" panose="02020603050405020304" pitchFamily="18" charset="0"/>
              </a:rPr>
              <a:t> till 16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år</a:t>
            </a:r>
            <a:r>
              <a:rPr lang="en-IE" sz="180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starta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skriva</a:t>
            </a:r>
            <a:r>
              <a:rPr lang="en-US" sz="1200" kern="1200" dirty="0">
                <a:solidFill>
                  <a:schemeClr val="tx1"/>
                </a:solidFill>
                <a:effectLst/>
                <a:latin typeface="+mn-lt"/>
                <a:ea typeface="+mn-ea"/>
                <a:cs typeface="+mn-cs"/>
              </a:rPr>
              <a:t> under </a:t>
            </a:r>
            <a:r>
              <a:rPr lang="en-US" sz="1200" b="1" kern="1200" dirty="0" err="1">
                <a:solidFill>
                  <a:schemeClr val="tx1"/>
                </a:solidFill>
                <a:effectLst/>
                <a:latin typeface="+mn-lt"/>
                <a:ea typeface="+mn-ea"/>
                <a:cs typeface="+mn-cs"/>
              </a:rPr>
              <a:t>ett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europeiskt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medborgarinitiativ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uppmanar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föreslå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lagstiftning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särskild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befogenhet</a:t>
            </a:r>
            <a:r>
              <a:rPr lang="en-US" sz="1200" kern="1200" dirty="0">
                <a:solidFill>
                  <a:schemeClr val="tx1"/>
                </a:solidFill>
                <a:effectLst/>
                <a:latin typeface="+mn-lt"/>
                <a:ea typeface="+mn-ea"/>
                <a:cs typeface="+mn-cs"/>
              </a:rPr>
              <a:t> för,</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vara</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medborgardialoger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anordnas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olika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platser</a:t>
            </a:r>
            <a:r>
              <a:rPr lang="en-US" sz="1200" kern="1200" dirty="0">
                <a:solidFill>
                  <a:schemeClr val="tx1"/>
                </a:solidFill>
                <a:effectLst/>
                <a:latin typeface="+mn-lt"/>
                <a:ea typeface="+mn-ea"/>
                <a:cs typeface="+mn-cs"/>
              </a:rPr>
              <a:t> runt om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där</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diskutera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Europafrågor</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företrädare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och</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Miljöskydd</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Kampen</a:t>
            </a:r>
            <a:r>
              <a:rPr lang="en-US" sz="1200" kern="1200" dirty="0">
                <a:solidFill>
                  <a:schemeClr val="tx1"/>
                </a:solidFill>
                <a:effectLst/>
                <a:latin typeface="+mn-lt"/>
                <a:ea typeface="+mn-ea"/>
                <a:cs typeface="+mn-cs"/>
              </a:rPr>
              <a:t> mot </a:t>
            </a:r>
            <a:r>
              <a:rPr lang="en-US" sz="1200" kern="1200" dirty="0" err="1">
                <a:solidFill>
                  <a:schemeClr val="tx1"/>
                </a:solidFill>
                <a:effectLst/>
                <a:latin typeface="+mn-lt"/>
                <a:ea typeface="+mn-ea"/>
                <a:cs typeface="+mn-cs"/>
              </a:rPr>
              <a:t>klimatförändringar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högsta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prioritet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överens</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fram</a:t>
            </a:r>
            <a:r>
              <a:rPr lang="en-US" sz="1200" kern="1200" dirty="0">
                <a:solidFill>
                  <a:schemeClr val="tx1"/>
                </a:solidFill>
                <a:effectLst/>
                <a:latin typeface="+mn-lt"/>
                <a:ea typeface="+mn-ea"/>
                <a:cs typeface="+mn-cs"/>
              </a:rPr>
              <a:t> till 2030 </a:t>
            </a:r>
            <a:r>
              <a:rPr lang="en-US" sz="1200" kern="1200" dirty="0" err="1">
                <a:solidFill>
                  <a:schemeClr val="tx1"/>
                </a:solidFill>
                <a:effectLst/>
                <a:latin typeface="+mn-lt"/>
                <a:ea typeface="+mn-ea"/>
                <a:cs typeface="+mn-cs"/>
              </a:rPr>
              <a:t>drastiskt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växthusgasutsläpp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energianvändning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energi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förnybara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källor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vind</a:t>
            </a:r>
            <a:r>
              <a:rPr lang="en-US" sz="1200" kern="1200" dirty="0">
                <a:solidFill>
                  <a:schemeClr val="tx1"/>
                </a:solidFill>
                <a:effectLst/>
                <a:latin typeface="+mn-lt"/>
                <a:ea typeface="+mn-ea"/>
                <a:cs typeface="+mn-cs"/>
              </a:rPr>
              <a:t>-, sol-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vattenkraft</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b="1" kern="1200" dirty="0">
                <a:solidFill>
                  <a:schemeClr val="tx1"/>
                </a:solidFill>
                <a:effectLst/>
                <a:latin typeface="+mn-lt"/>
                <a:ea typeface="+mn-ea"/>
                <a:cs typeface="+mn-cs"/>
              </a:rPr>
              <a:t>Natura 2000</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nätverk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områden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ungefär</a:t>
            </a:r>
            <a:r>
              <a:rPr lang="en-US" sz="1200" kern="1200" dirty="0">
                <a:solidFill>
                  <a:schemeClr val="tx1"/>
                </a:solidFill>
                <a:effectLst/>
                <a:latin typeface="+mn-lt"/>
                <a:ea typeface="+mn-ea"/>
                <a:cs typeface="+mn-cs"/>
              </a:rPr>
              <a:t> 2 000 </a:t>
            </a:r>
            <a:r>
              <a:rPr lang="en-US" sz="1200" kern="1200" dirty="0" err="1">
                <a:solidFill>
                  <a:schemeClr val="tx1"/>
                </a:solidFill>
                <a:effectLst/>
                <a:latin typeface="+mn-lt"/>
                <a:ea typeface="+mn-ea"/>
                <a:cs typeface="+mn-cs"/>
              </a:rPr>
              <a:t>djur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växtarter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230 </a:t>
            </a:r>
            <a:r>
              <a:rPr lang="en-US" sz="1200" kern="1200" dirty="0" err="1">
                <a:solidFill>
                  <a:schemeClr val="tx1"/>
                </a:solidFill>
                <a:effectLst/>
                <a:latin typeface="+mn-lt"/>
                <a:ea typeface="+mn-ea"/>
                <a:cs typeface="+mn-cs"/>
              </a:rPr>
              <a:t>typer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livsmiljöer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 Du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dem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https://europa.eu/!vC49dj</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EU:s </a:t>
            </a:r>
            <a:r>
              <a:rPr lang="en-US" sz="1200" b="1" kern="1200" dirty="0">
                <a:solidFill>
                  <a:schemeClr val="tx1"/>
                </a:solidFill>
                <a:effectLst/>
                <a:latin typeface="+mn-lt"/>
                <a:ea typeface="+mn-ea"/>
                <a:cs typeface="+mn-cs"/>
              </a:rPr>
              <a:t>Life-program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finansierar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projekt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miljön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bekämpar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klimatförändringarna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om de </a:t>
            </a:r>
            <a:r>
              <a:rPr lang="en-US" sz="1200" kern="1200" dirty="0" err="1">
                <a:solidFill>
                  <a:schemeClr val="tx1"/>
                </a:solidFill>
                <a:effectLst/>
                <a:latin typeface="+mn-lt"/>
                <a:ea typeface="+mn-ea"/>
                <a:cs typeface="+mn-cs"/>
              </a:rPr>
              <a:t>projekt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genomförs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ditt</a:t>
            </a:r>
            <a:r>
              <a:rPr lang="en-US" sz="1200" kern="1200" dirty="0">
                <a:solidFill>
                  <a:schemeClr val="tx1"/>
                </a:solidFill>
                <a:effectLst/>
                <a:latin typeface="+mn-lt"/>
                <a:ea typeface="+mn-ea"/>
                <a:cs typeface="+mn-cs"/>
              </a:rPr>
              <a:t> land: </a:t>
            </a:r>
            <a:r>
              <a:rPr lang="en-US" sz="1200" u="sng" kern="1200" dirty="0">
                <a:solidFill>
                  <a:schemeClr val="tx1"/>
                </a:solidFill>
                <a:effectLst/>
                <a:latin typeface="+mn-lt"/>
                <a:ea typeface="+mn-ea"/>
                <a:cs typeface="+mn-cs"/>
                <a:hlinkClick r:id="rId4"/>
              </a:rPr>
              <a:t>https://cinea.ec.europa.eu/life/life-european-countries_sv</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Konsumenternas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rättigheter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säkerhet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Produkter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livsmedel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leksaker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kosmetika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uppfylla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strikta</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säkerhetskrav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säljas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 EU:s </a:t>
            </a:r>
            <a:r>
              <a:rPr lang="en-US" sz="1200" kern="1200" dirty="0" err="1">
                <a:solidFill>
                  <a:schemeClr val="tx1"/>
                </a:solidFill>
                <a:effectLst/>
                <a:latin typeface="+mn-lt"/>
                <a:ea typeface="+mn-ea"/>
                <a:cs typeface="+mn-cs"/>
              </a:rPr>
              <a:t>lagar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a:t>
            </a:r>
            <a:r>
              <a:rPr lang="en-US" sz="1200" kern="1200" dirty="0">
                <a:solidFill>
                  <a:schemeClr val="tx1"/>
                </a:solidFill>
                <a:effectLst/>
                <a:latin typeface="+mn-lt"/>
                <a:ea typeface="+mn-ea"/>
                <a:cs typeface="+mn-cs"/>
              </a:rPr>
              <a:t> dig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minst</a:t>
            </a:r>
            <a:r>
              <a:rPr lang="en-US" sz="1200" b="1" kern="1200" dirty="0">
                <a:solidFill>
                  <a:schemeClr val="tx1"/>
                </a:solidFill>
                <a:effectLst/>
                <a:latin typeface="+mn-lt"/>
                <a:ea typeface="+mn-ea"/>
                <a:cs typeface="+mn-cs"/>
              </a:rPr>
              <a:t> 2 </a:t>
            </a:r>
            <a:r>
              <a:rPr lang="en-US" sz="1200" b="1" kern="1200" dirty="0" err="1">
                <a:solidFill>
                  <a:schemeClr val="tx1"/>
                </a:solidFill>
                <a:effectLst/>
                <a:latin typeface="+mn-lt"/>
                <a:ea typeface="+mn-ea"/>
                <a:cs typeface="+mn-cs"/>
              </a:rPr>
              <a:t>års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garanti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när</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köper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konsumtionsvaror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a:t>
            </a:r>
            <a:r>
              <a:rPr lang="en-US" sz="1200" kern="1200" dirty="0">
                <a:solidFill>
                  <a:schemeClr val="tx1"/>
                </a:solidFill>
                <a:effectLst/>
                <a:latin typeface="+mn-lt"/>
                <a:ea typeface="+mn-ea"/>
                <a:cs typeface="+mn-cs"/>
              </a:rPr>
              <a:t> dig </a:t>
            </a:r>
            <a:r>
              <a:rPr lang="en-US" sz="1200" kern="1200" dirty="0" err="1">
                <a:solidFill>
                  <a:schemeClr val="tx1"/>
                </a:solidFill>
                <a:effectLst/>
                <a:latin typeface="+mn-lt"/>
                <a:ea typeface="+mn-ea"/>
                <a:cs typeface="+mn-cs"/>
              </a:rPr>
              <a:t>rätt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lämna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tillbaka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varor</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inom</a:t>
            </a:r>
            <a:r>
              <a:rPr lang="en-US" sz="1200" b="1" kern="1200" dirty="0">
                <a:solidFill>
                  <a:schemeClr val="tx1"/>
                </a:solidFill>
                <a:effectLst/>
                <a:latin typeface="+mn-lt"/>
                <a:ea typeface="+mn-ea"/>
                <a:cs typeface="+mn-cs"/>
              </a:rPr>
              <a:t> 14 </a:t>
            </a:r>
            <a:r>
              <a:rPr lang="en-US" sz="1200" b="1" kern="1200" dirty="0" err="1">
                <a:solidFill>
                  <a:schemeClr val="tx1"/>
                </a:solidFill>
                <a:effectLst/>
                <a:latin typeface="+mn-lt"/>
                <a:ea typeface="+mn-ea"/>
                <a:cs typeface="+mn-cs"/>
              </a:rPr>
              <a:t>dagar</a:t>
            </a:r>
            <a:r>
              <a:rPr lang="en-US" sz="1200" kern="1200" dirty="0">
                <a:solidFill>
                  <a:schemeClr val="tx1"/>
                </a:solidFill>
                <a:effectLst/>
                <a:latin typeface="+mn-lt"/>
                <a:ea typeface="+mn-ea"/>
                <a:cs typeface="+mn-cs"/>
              </a:rPr>
              <a:t> om du </a:t>
            </a:r>
            <a:r>
              <a:rPr lang="en-US" sz="1200" kern="1200" dirty="0" err="1">
                <a:solidFill>
                  <a:schemeClr val="tx1"/>
                </a:solidFill>
                <a:effectLst/>
                <a:latin typeface="+mn-lt"/>
                <a:ea typeface="+mn-ea"/>
                <a:cs typeface="+mn-cs"/>
              </a:rPr>
              <a:t>ångrar</a:t>
            </a:r>
            <a:r>
              <a:rPr lang="en-US" sz="1200" kern="1200" dirty="0">
                <a:solidFill>
                  <a:schemeClr val="tx1"/>
                </a:solidFill>
                <a:effectLst/>
                <a:latin typeface="+mn-lt"/>
                <a:ea typeface="+mn-ea"/>
                <a:cs typeface="+mn-cs"/>
              </a:rPr>
              <a:t> dig. Tack </a:t>
            </a:r>
            <a:r>
              <a:rPr lang="en-US" sz="1200" kern="1200" dirty="0" err="1">
                <a:solidFill>
                  <a:schemeClr val="tx1"/>
                </a:solidFill>
                <a:effectLst/>
                <a:latin typeface="+mn-lt"/>
                <a:ea typeface="+mn-ea"/>
                <a:cs typeface="+mn-cs"/>
              </a:rPr>
              <a:t>vare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EU:s </a:t>
            </a:r>
            <a:r>
              <a:rPr lang="en-US" sz="1200" b="1" kern="1200" dirty="0" err="1">
                <a:solidFill>
                  <a:schemeClr val="tx1"/>
                </a:solidFill>
                <a:effectLst/>
                <a:latin typeface="+mn-lt"/>
                <a:ea typeface="+mn-ea"/>
                <a:cs typeface="+mn-cs"/>
              </a:rPr>
              <a:t>allmänna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dataskyddsförordning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konsumentuppgifter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dessutom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alltid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skyddade</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arbetar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stoppa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spridningen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desinformation</a:t>
            </a:r>
            <a:r>
              <a:rPr lang="en-US" sz="1200" kern="1200" dirty="0">
                <a:solidFill>
                  <a:schemeClr val="tx1"/>
                </a:solidFill>
                <a:effectLst/>
                <a:latin typeface="+mn-lt"/>
                <a:ea typeface="+mn-ea"/>
                <a:cs typeface="+mn-cs"/>
              </a:rPr>
              <a:t>.</a:t>
            </a:r>
          </a:p>
          <a:p>
            <a:pPr lvl="0"/>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EU-</a:t>
            </a:r>
            <a:r>
              <a:rPr lang="en-US" sz="1200" b="1" kern="1200" dirty="0" err="1">
                <a:solidFill>
                  <a:schemeClr val="tx1"/>
                </a:solidFill>
                <a:effectLst/>
                <a:latin typeface="+mn-lt"/>
                <a:ea typeface="+mn-ea"/>
                <a:cs typeface="+mn-cs"/>
              </a:rPr>
              <a:t>finansierade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projekt</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hjälper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förbättra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människors</a:t>
            </a:r>
            <a:r>
              <a:rPr lang="en-US" sz="1200" kern="1200" dirty="0">
                <a:solidFill>
                  <a:schemeClr val="tx1"/>
                </a:solidFill>
                <a:effectLst/>
                <a:latin typeface="+mn-lt"/>
                <a:ea typeface="+mn-ea"/>
                <a:cs typeface="+mn-cs"/>
              </a:rPr>
              <a:t> liv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stödja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jobb</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bygga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infrastruktur</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finansiera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vetenskaplig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forskning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modernisera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offentliga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tjänster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skolor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sjukhus</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https://ec.europa.eu/regional_policy/sv/projects/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https://ec.europa.eu/esf/main.jsp?catId=46&amp;langId=sv&amp;keywords=&amp;theme=0&amp;country=0&amp;list=1</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EU </a:t>
            </a:r>
            <a:r>
              <a:rPr lang="en-US" sz="1200" b="1" kern="1200" dirty="0" err="1">
                <a:solidFill>
                  <a:schemeClr val="tx1"/>
                </a:solidFill>
                <a:effectLst/>
                <a:latin typeface="+mn-lt"/>
                <a:ea typeface="+mn-ea"/>
                <a:cs typeface="+mn-cs"/>
              </a:rPr>
              <a:t>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världen</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EU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undertecknat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handelsavtal</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många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underlättar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handeln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https://european-union.europa.eu/priorities-and-actions/actions-topic/trade_sv</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EU </a:t>
            </a:r>
            <a:r>
              <a:rPr lang="en-US" sz="1200" kern="1200" dirty="0" err="1">
                <a:solidFill>
                  <a:schemeClr val="tx1"/>
                </a:solidFill>
                <a:effectLst/>
                <a:latin typeface="+mn-lt"/>
                <a:ea typeface="+mn-ea"/>
                <a:cs typeface="+mn-cs"/>
              </a:rPr>
              <a:t>genomför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humanitära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projekt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utsatta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människor</a:t>
            </a:r>
            <a:r>
              <a:rPr lang="en-US" sz="1200" kern="1200" dirty="0">
                <a:solidFill>
                  <a:schemeClr val="tx1"/>
                </a:solidFill>
                <a:effectLst/>
                <a:latin typeface="+mn-lt"/>
                <a:ea typeface="+mn-ea"/>
                <a:cs typeface="+mn-cs"/>
              </a:rPr>
              <a:t> mat, </a:t>
            </a:r>
            <a:r>
              <a:rPr lang="en-US" sz="1200" kern="1200" dirty="0" err="1">
                <a:solidFill>
                  <a:schemeClr val="tx1"/>
                </a:solidFill>
                <a:effectLst/>
                <a:latin typeface="+mn-lt"/>
                <a:ea typeface="+mn-ea"/>
                <a:cs typeface="+mn-cs"/>
              </a:rPr>
              <a:t>husrum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hälso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sjukvård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utbildning</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8"/>
              </a:rPr>
              <a:t>https://european-union.europa.eu/priorities-and-actions/actions-topic/development-and-cooperation_sv</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I </a:t>
            </a:r>
            <a:r>
              <a:rPr lang="en-US" sz="1200" kern="1200" dirty="0" err="1">
                <a:solidFill>
                  <a:schemeClr val="tx1"/>
                </a:solidFill>
                <a:effectLst/>
                <a:latin typeface="+mn-lt"/>
                <a:ea typeface="+mn-ea"/>
                <a:cs typeface="+mn-cs"/>
              </a:rPr>
              <a:t>händelse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katastrofer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bistånd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hjälp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samordnat</a:t>
            </a:r>
            <a:r>
              <a:rPr lang="en-US" sz="1200" kern="1200" dirty="0">
                <a:solidFill>
                  <a:schemeClr val="tx1"/>
                </a:solidFill>
                <a:effectLst/>
                <a:latin typeface="+mn-lt"/>
                <a:ea typeface="+mn-ea"/>
                <a:cs typeface="+mn-cs"/>
              </a:rPr>
              <a:t> system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kallas</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civilskyddsmekanismen</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
              </a:rPr>
              <a:t>https://european-union.europa.eu/priorities-and-actions/actions-topic/human-rights-and-democracy_sv</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Med den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gröna</a:t>
            </a:r>
            <a:r>
              <a:rPr lang="en-US" sz="1200" b="1" kern="1200" dirty="0">
                <a:solidFill>
                  <a:schemeClr val="tx1"/>
                </a:solidFill>
                <a:effectLst/>
                <a:latin typeface="+mn-lt"/>
                <a:ea typeface="+mn-ea"/>
                <a:cs typeface="+mn-cs"/>
              </a:rPr>
              <a:t> given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utsläpp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bli</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första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klimatneutrala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kontinenten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senast</a:t>
            </a:r>
            <a:r>
              <a:rPr lang="en-US" sz="1200" kern="1200" dirty="0">
                <a:solidFill>
                  <a:schemeClr val="tx1"/>
                </a:solidFill>
                <a:effectLst/>
                <a:latin typeface="+mn-lt"/>
                <a:ea typeface="+mn-ea"/>
                <a:cs typeface="+mn-cs"/>
              </a:rPr>
              <a:t> 2050.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om den </a:t>
            </a:r>
            <a:r>
              <a:rPr lang="en-US" sz="1200" kern="1200" dirty="0" err="1">
                <a:solidFill>
                  <a:schemeClr val="tx1"/>
                </a:solidFill>
                <a:effectLst/>
                <a:latin typeface="+mn-lt"/>
                <a:ea typeface="+mn-ea"/>
                <a:cs typeface="+mn-cs"/>
              </a:rPr>
              <a:t>gröna</a:t>
            </a:r>
            <a:r>
              <a:rPr lang="en-US" sz="1200" kern="1200" dirty="0">
                <a:solidFill>
                  <a:schemeClr val="tx1"/>
                </a:solidFill>
                <a:effectLst/>
                <a:latin typeface="+mn-lt"/>
                <a:ea typeface="+mn-ea"/>
                <a:cs typeface="+mn-cs"/>
              </a:rPr>
              <a:t> given: </a:t>
            </a:r>
            <a:r>
              <a:rPr lang="en-US" sz="1200" u="sng" kern="1200" dirty="0">
                <a:solidFill>
                  <a:schemeClr val="tx1"/>
                </a:solidFill>
                <a:effectLst/>
                <a:latin typeface="+mn-lt"/>
                <a:ea typeface="+mn-ea"/>
                <a:cs typeface="+mn-cs"/>
                <a:hlinkClick r:id="rId3"/>
              </a:rPr>
              <a:t>https://ec.europa.eu/info/strategy/priorities-2019-2024/european-green-deal_sv</a:t>
            </a:r>
            <a:endParaRPr lang="en-US"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NextGenerationEU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kampanj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syftar</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att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förklara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invånarna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vad</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gör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nytt</a:t>
            </a:r>
            <a:r>
              <a:rPr lang="en-US" sz="1200" kern="1200" dirty="0">
                <a:solidFill>
                  <a:schemeClr val="tx1"/>
                </a:solidFill>
                <a:effectLst/>
                <a:latin typeface="+mn-lt"/>
                <a:ea typeface="+mn-ea"/>
                <a:cs typeface="+mn-cs"/>
              </a:rPr>
              <a:t> liv </a:t>
            </a:r>
            <a:r>
              <a:rPr lang="en-US" sz="1200" kern="1200" dirty="0" err="1">
                <a:solidFill>
                  <a:schemeClr val="tx1"/>
                </a:solidFill>
                <a:effectLst/>
                <a:latin typeface="+mn-lt"/>
                <a:ea typeface="+mn-ea"/>
                <a:cs typeface="+mn-cs"/>
              </a:rPr>
              <a:t>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ekonomin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kris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orsakats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covid-19-pandemin,</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bygga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resilient </a:t>
            </a:r>
            <a:r>
              <a:rPr lang="en-US" sz="1200" kern="1200" dirty="0" err="1">
                <a:solidFill>
                  <a:schemeClr val="tx1"/>
                </a:solidFill>
                <a:effectLst/>
                <a:latin typeface="+mn-lt"/>
                <a:ea typeface="+mn-ea"/>
                <a:cs typeface="+mn-cs"/>
              </a:rPr>
              <a:t>framtid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och</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göra</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säkrare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grönare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hälsosammare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digitalt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jämställt</a:t>
            </a:r>
            <a:r>
              <a:rPr lang="en-US" sz="1200" kern="1200" dirty="0">
                <a:solidFill>
                  <a:schemeClr val="tx1"/>
                </a:solidFill>
                <a:effectLst/>
                <a:latin typeface="+mn-lt"/>
                <a:ea typeface="+mn-ea"/>
                <a:cs typeface="+mn-cs"/>
              </a:rPr>
              <a:t>.</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Digitalisering</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arbetar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internetåtkomst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 (</a:t>
            </a:r>
            <a:r>
              <a:rPr lang="en-US" sz="1200" b="1" kern="1200" dirty="0" err="1">
                <a:solidFill>
                  <a:schemeClr val="tx1"/>
                </a:solidFill>
                <a:effectLst/>
                <a:latin typeface="+mn-lt"/>
                <a:ea typeface="+mn-ea"/>
                <a:cs typeface="+mn-cs"/>
              </a:rPr>
              <a:t>initiativet</a:t>
            </a:r>
            <a:r>
              <a:rPr lang="en-US" sz="1200" b="1" kern="1200" dirty="0">
                <a:solidFill>
                  <a:schemeClr val="tx1"/>
                </a:solidFill>
                <a:effectLst/>
                <a:latin typeface="+mn-lt"/>
                <a:ea typeface="+mn-ea"/>
                <a:cs typeface="+mn-cs"/>
              </a:rPr>
              <a:t> Wifi4EU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samtidigt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barn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ungdomar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när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använder</a:t>
            </a:r>
            <a:r>
              <a:rPr lang="en-US" sz="1200" kern="1200" dirty="0">
                <a:solidFill>
                  <a:schemeClr val="tx1"/>
                </a:solidFill>
                <a:effectLst/>
                <a:latin typeface="+mn-lt"/>
                <a:ea typeface="+mn-ea"/>
                <a:cs typeface="+mn-cs"/>
              </a:rPr>
              <a:t> internet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mobil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teknik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programmet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Better Internet for Kids</a:t>
            </a:r>
            <a:r>
              <a:rPr lang="en-US" sz="1200" kern="1200" dirty="0">
                <a:solidFill>
                  <a:schemeClr val="tx1"/>
                </a:solidFill>
                <a:effectLst/>
                <a:latin typeface="+mn-lt"/>
                <a:ea typeface="+mn-ea"/>
                <a:cs typeface="+mn-cs"/>
              </a:rPr>
              <a:t>).</a:t>
            </a:r>
          </a:p>
          <a:p>
            <a:pPr lvl="0"/>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Jämställdhet</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arbetar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aktivt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uppnå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jämställdhetsunion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vilket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innebär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förutsättningar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leva, </a:t>
            </a:r>
            <a:r>
              <a:rPr lang="en-US" sz="1200" kern="1200" dirty="0" err="1">
                <a:solidFill>
                  <a:schemeClr val="tx1"/>
                </a:solidFill>
                <a:effectLst/>
                <a:latin typeface="+mn-lt"/>
                <a:ea typeface="+mn-ea"/>
                <a:cs typeface="+mn-cs"/>
              </a:rPr>
              <a:t>frodas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utöva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ledarskap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oavsett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kön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etniskt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ursprung</a:t>
            </a:r>
            <a:r>
              <a:rPr lang="en-US" sz="1200" kern="1200" dirty="0">
                <a:solidFill>
                  <a:schemeClr val="tx1"/>
                </a:solidFill>
                <a:effectLst/>
                <a:latin typeface="+mn-lt"/>
                <a:ea typeface="+mn-ea"/>
                <a:cs typeface="+mn-cs"/>
              </a:rPr>
              <a:t>, religion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övertygelse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funktionsnedsättning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ålder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sexuell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läggning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uppnå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inför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mekanismer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åtgärder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utmanar</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strukturella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diskrimineringen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stereotyper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närvarande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våra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samhällen</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u="sng" kern="1200" dirty="0" err="1">
                <a:solidFill>
                  <a:schemeClr val="tx1"/>
                </a:solidFill>
                <a:effectLst/>
                <a:latin typeface="+mn-lt"/>
                <a:ea typeface="+mn-ea"/>
                <a:cs typeface="+mn-cs"/>
                <a:hlinkClick r:id="rId4"/>
              </a:rPr>
              <a:t>Kommissionens</a:t>
            </a:r>
            <a:r>
              <a:rPr lang="en-US" sz="1200" u="sng" kern="1200" dirty="0">
                <a:solidFill>
                  <a:schemeClr val="tx1"/>
                </a:solidFill>
                <a:effectLst/>
                <a:latin typeface="+mn-lt"/>
                <a:ea typeface="+mn-ea"/>
                <a:cs typeface="+mn-cs"/>
                <a:hlinkClick r:id="rId4"/>
              </a:rPr>
              <a:t> </a:t>
            </a:r>
            <a:r>
              <a:rPr lang="en-US" sz="1200" u="sng" kern="1200" dirty="0" err="1">
                <a:solidFill>
                  <a:schemeClr val="tx1"/>
                </a:solidFill>
                <a:effectLst/>
                <a:latin typeface="+mn-lt"/>
                <a:ea typeface="+mn-ea"/>
                <a:cs typeface="+mn-cs"/>
                <a:hlinkClick r:id="rId4"/>
              </a:rPr>
              <a:t>prioriteringar</a:t>
            </a:r>
            <a:r>
              <a:rPr lang="en-US" sz="1200" u="sng" kern="1200" dirty="0">
                <a:solidFill>
                  <a:schemeClr val="tx1"/>
                </a:solidFill>
                <a:effectLst/>
                <a:latin typeface="+mn-lt"/>
                <a:ea typeface="+mn-ea"/>
                <a:cs typeface="+mn-cs"/>
                <a:hlinkClick r:id="rId4"/>
              </a:rPr>
              <a:t> |</a:t>
            </a:r>
            <a:r>
              <a:rPr lang="en-US" sz="1200" u="sng" kern="1200" dirty="0" err="1">
                <a:solidFill>
                  <a:schemeClr val="tx1"/>
                </a:solidFill>
                <a:effectLst/>
                <a:latin typeface="+mn-lt"/>
                <a:ea typeface="+mn-ea"/>
                <a:cs typeface="+mn-cs"/>
                <a:hlinkClick r:id="rId4"/>
              </a:rPr>
              <a:t>Europeiska</a:t>
            </a:r>
            <a:r>
              <a:rPr lang="en-US" sz="1200" u="sng" kern="1200" dirty="0">
                <a:solidFill>
                  <a:schemeClr val="tx1"/>
                </a:solidFill>
                <a:effectLst/>
                <a:latin typeface="+mn-lt"/>
                <a:ea typeface="+mn-ea"/>
                <a:cs typeface="+mn-cs"/>
                <a:hlinkClick r:id="rId4"/>
              </a:rPr>
              <a:t> </a:t>
            </a:r>
            <a:r>
              <a:rPr lang="en-US" sz="1200" u="sng" kern="1200" dirty="0" err="1">
                <a:solidFill>
                  <a:schemeClr val="tx1"/>
                </a:solidFill>
                <a:effectLst/>
                <a:latin typeface="+mn-lt"/>
                <a:ea typeface="+mn-ea"/>
                <a:cs typeface="+mn-cs"/>
                <a:hlinkClick r:id="rId4"/>
              </a:rPr>
              <a:t>kommissionen</a:t>
            </a:r>
            <a:r>
              <a:rPr lang="en-US" sz="1200" u="sng" kern="1200" dirty="0">
                <a:solidFill>
                  <a:schemeClr val="tx1"/>
                </a:solidFill>
                <a:effectLst/>
                <a:latin typeface="+mn-lt"/>
                <a:ea typeface="+mn-ea"/>
                <a:cs typeface="+mn-cs"/>
                <a:hlinkClick r:id="rId4"/>
              </a:rPr>
              <a:t>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Den 24 februari 2022 vaknade Europa till den skrämmande nyheten om Rysslands väpnade angrepp mot Ukraina. Det är ett angrepp inte bara mot Ukraina utan också mot de värden som vi upprätthåller i Europeiska unionen. För oss, en union byggd på fred, demokrati och rättsstatsprincipen, är de grymheter som äger rum vid vår gräns en påminnelse om själva orsaken till att EU skapades. EU har reagerat med enighet, styrka och snabbhet på denna kris, på samma sätt som under fjolårets många utmaningar.</a:t>
            </a:r>
          </a:p>
          <a:p>
            <a:r>
              <a:rPr lang="en-US" dirty="0"/>
              <a:t>https://ec.europa.eu/info/strategy/priorities-2019-2024/stronger-europe-world/eu-solidarity-ukraine_sv</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IE" sz="1800" b="1" dirty="0" err="1">
                <a:effectLst/>
                <a:latin typeface="Calibri" panose="020F0502020204030204" pitchFamily="34" charset="0"/>
                <a:ea typeface="Calibri" panose="020F0502020204030204" pitchFamily="34" charset="0"/>
                <a:cs typeface="Times New Roman" panose="02020603050405020304" pitchFamily="18" charset="0"/>
              </a:rPr>
              <a:t>Europaåret</a:t>
            </a:r>
            <a:r>
              <a:rPr lang="en-IE" sz="1800" b="1" dirty="0">
                <a:effectLst/>
                <a:latin typeface="Calibri" panose="020F0502020204030204" pitchFamily="34" charset="0"/>
                <a:ea typeface="Calibri" panose="020F0502020204030204" pitchFamily="34" charset="0"/>
                <a:cs typeface="Times New Roman" panose="02020603050405020304" pitchFamily="18" charset="0"/>
              </a:rPr>
              <a:t> för </a:t>
            </a:r>
            <a:r>
              <a:rPr lang="en-IE" sz="1800" b="1" dirty="0" err="1">
                <a:effectLst/>
                <a:latin typeface="Calibri" panose="020F0502020204030204" pitchFamily="34" charset="0"/>
                <a:ea typeface="Calibri" panose="020F0502020204030204" pitchFamily="34" charset="0"/>
                <a:cs typeface="Times New Roman" panose="02020603050405020304" pitchFamily="18" charset="0"/>
              </a:rPr>
              <a:t>ungdomar</a:t>
            </a:r>
            <a:r>
              <a:rPr lang="en-IE" sz="1800" dirty="0">
                <a:effectLst/>
                <a:latin typeface="Calibri" panose="020F0502020204030204" pitchFamily="34" charset="0"/>
                <a:ea typeface="Calibri" panose="020F0502020204030204" pitchFamily="34" charset="0"/>
                <a:cs typeface="Times New Roman" panose="02020603050405020304" pitchFamily="18" charset="0"/>
              </a:rPr>
              <a:t>: 2022 var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Europaåret</a:t>
            </a:r>
            <a:r>
              <a:rPr lang="en-IE" sz="1800" dirty="0">
                <a:effectLst/>
                <a:latin typeface="Calibri" panose="020F0502020204030204" pitchFamily="34" charset="0"/>
                <a:ea typeface="Calibri" panose="020F0502020204030204" pitchFamily="34" charset="0"/>
                <a:cs typeface="Times New Roman" panose="02020603050405020304" pitchFamily="18" charset="0"/>
              </a:rPr>
              <a:t> för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ungdomar</a:t>
            </a:r>
            <a:r>
              <a:rPr lang="en-IE" sz="1800" dirty="0">
                <a:effectLst/>
                <a:latin typeface="Calibri" panose="020F0502020204030204" pitchFamily="34" charset="0"/>
                <a:ea typeface="Calibri" panose="020F0502020204030204" pitchFamily="34" charset="0"/>
                <a:cs typeface="Times New Roman" panose="02020603050405020304" pitchFamily="18" charset="0"/>
              </a:rPr>
              <a:t>. Man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ville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unga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människor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skulle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få</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bättre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möjligheter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IE" sz="1800" dirty="0">
                <a:effectLst/>
                <a:latin typeface="Calibri" panose="020F0502020204030204" pitchFamily="34" charset="0"/>
                <a:ea typeface="Calibri" panose="020F0502020204030204" pitchFamily="34" charset="0"/>
                <a:cs typeface="Times New Roman" panose="02020603050405020304" pitchFamily="18" charset="0"/>
              </a:rPr>
              <a:t> de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skulle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bli</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aktiva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samhället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och</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skapa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förändring</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Målet</a:t>
            </a:r>
            <a:r>
              <a:rPr lang="en-IE" sz="1800" dirty="0">
                <a:effectLst/>
                <a:latin typeface="Calibri" panose="020F0502020204030204" pitchFamily="34" charset="0"/>
                <a:ea typeface="Calibri" panose="020F0502020204030204" pitchFamily="34" charset="0"/>
                <a:cs typeface="Times New Roman" panose="02020603050405020304" pitchFamily="18" charset="0"/>
              </a:rPr>
              <a:t> var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ge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unga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fler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och</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bättre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framtidsmöjligheter</a:t>
            </a:r>
            <a:r>
              <a:rPr lang="en-IE" sz="1800" dirty="0">
                <a:effectLst/>
                <a:latin typeface="Calibri" panose="020F0502020204030204" pitchFamily="34" charset="0"/>
                <a:ea typeface="Calibri" panose="020F0502020204030204" pitchFamily="34" charset="0"/>
                <a:cs typeface="Times New Roman" panose="02020603050405020304" pitchFamily="18" charset="0"/>
              </a:rPr>
              <a:t>. Mer information om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vad</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som</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har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åstadkommits</a:t>
            </a:r>
            <a:r>
              <a:rPr lang="en-IE" sz="1800" dirty="0">
                <a:effectLst/>
                <a:latin typeface="Calibri" panose="020F0502020204030204" pitchFamily="34" charset="0"/>
                <a:ea typeface="Calibri" panose="020F0502020204030204" pitchFamily="34" charset="0"/>
                <a:cs typeface="Times New Roman" panose="02020603050405020304" pitchFamily="18" charset="0"/>
              </a:rPr>
              <a:t> under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året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hittar</a:t>
            </a:r>
            <a:r>
              <a:rPr lang="en-IE" sz="1800" dirty="0">
                <a:effectLst/>
                <a:latin typeface="Calibri" panose="020F0502020204030204" pitchFamily="34" charset="0"/>
                <a:ea typeface="Calibri" panose="020F0502020204030204" pitchFamily="34" charset="0"/>
                <a:cs typeface="Times New Roman" panose="02020603050405020304" pitchFamily="18" charset="0"/>
              </a:rPr>
              <a:t> du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här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Vad</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är</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Europaåret</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för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ungdomar</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Europeiska</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ungdomsportalen</a:t>
            </a:r>
            <a:r>
              <a:rPr lang="en-I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(europa.eu)</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Exempel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frågeställningar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Mänskliga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rättigheter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hbtqi-frågor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Miljö</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klimatförändringar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Sysselsättning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hur</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får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jobb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utbildning</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Ungdomsfrågor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möjligheter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Social integration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jämställdhetsfrågor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Utbildning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hur</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studera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utomlands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hur</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finansiera</a:t>
            </a:r>
            <a:r>
              <a:rPr lang="en-US" sz="1200" kern="1200" dirty="0">
                <a:solidFill>
                  <a:schemeClr val="tx1"/>
                </a:solidFill>
                <a:effectLst/>
                <a:latin typeface="+mn-lt"/>
                <a:ea typeface="+mn-ea"/>
                <a:cs typeface="+mn-cs"/>
              </a:rPr>
              <a:t> studier </a:t>
            </a:r>
            <a:r>
              <a:rPr lang="en-US" sz="1200" kern="1200" dirty="0" err="1">
                <a:solidFill>
                  <a:schemeClr val="tx1"/>
                </a:solidFill>
                <a:effectLst/>
                <a:latin typeface="+mn-lt"/>
                <a:ea typeface="+mn-ea"/>
                <a:cs typeface="+mn-cs"/>
              </a:rPr>
              <a:t>efter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gymnasiet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Hälsa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europarl.europa.eu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Europaparlamentets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consilium.europa.eu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råds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consilium.europa.eu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råds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ec.europa.eu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kommissionens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curia.europa.eu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domstolens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eca.europa.eu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revisionsrättens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www.ecb.europa.eu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centralbankens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dirty="0" err="1">
                <a:solidFill>
                  <a:schemeClr val="tx1"/>
                </a:solidFill>
                <a:latin typeface="Calibri Light" panose="020F0302020204030204"/>
              </a:rPr>
              <a:t>Europeiska</a:t>
            </a:r>
            <a:r>
              <a:rPr lang="en-IE" sz="1200" b="1" dirty="0">
                <a:solidFill>
                  <a:schemeClr val="tx1"/>
                </a:solidFill>
                <a:latin typeface="Calibri Light" panose="020F0302020204030204"/>
              </a:rPr>
              <a:t> </a:t>
            </a:r>
            <a:r>
              <a:rPr lang="en-IE" sz="1200" b="1" dirty="0" err="1">
                <a:solidFill>
                  <a:schemeClr val="tx1"/>
                </a:solidFill>
                <a:latin typeface="Calibri Light" panose="020F0302020204030204"/>
              </a:rPr>
              <a:t>medborgarinitiativet</a:t>
            </a:r>
            <a:endParaRPr lang="en-US" sz="1200" b="1" dirty="0">
              <a:solidFill>
                <a:schemeClr val="tx1"/>
              </a:solidFill>
            </a:endParaRPr>
          </a:p>
          <a:p>
            <a:pPr>
              <a:defRPr/>
            </a:pPr>
            <a:r>
              <a:rPr lang="sv-SE" b="0" i="0" dirty="0">
                <a:solidFill>
                  <a:srgbClr val="000000"/>
                </a:solidFill>
                <a:effectLst/>
                <a:latin typeface="Calibri" panose="020F0502020204030204" pitchFamily="34" charset="0"/>
              </a:rPr>
              <a:t>Med ett europeiskt medborgarinitiativ kan du bidra till EU-politiken genom att uppmana EU-kommissionen att föreslå nya lagar. När ett initiativ har fått en miljon underskrifter måste kommissionen ta ställning till det. Se hur det fungerar steg för steg</a:t>
            </a:r>
            <a:r>
              <a:rPr lang="en-GB" dirty="0"/>
              <a:t>. </a:t>
            </a:r>
            <a:r>
              <a:rPr lang="sv-SE" dirty="0">
                <a:hlinkClick r:id="rId3"/>
              </a:rPr>
              <a:t>Förstasida | Europeiska medborgarinitiativet (europa.eu)</a:t>
            </a:r>
            <a:endParaRPr lang="en-GB" dirty="0">
              <a:cs typeface="Calibri"/>
            </a:endParaRPr>
          </a:p>
          <a:p>
            <a:pPr>
              <a:buFont typeface="Arial" panose="020B0604020202020204" pitchFamily="34" charset="0"/>
              <a:defRPr/>
            </a:pPr>
            <a:endParaRPr lang="en-GB" dirty="0">
              <a:cs typeface="Calibri"/>
            </a:endParaRPr>
          </a:p>
          <a:p>
            <a:pPr algn="l"/>
            <a:r>
              <a:rPr lang="en-GB" sz="1200" b="1" u="none" kern="1200" noProof="0" dirty="0" err="1">
                <a:solidFill>
                  <a:schemeClr val="tx1"/>
                </a:solidFill>
                <a:effectLst/>
                <a:latin typeface="+mn-lt"/>
                <a:ea typeface="+mn-ea"/>
                <a:cs typeface="+mn-cs"/>
              </a:rPr>
              <a:t>Europeiska</a:t>
            </a:r>
            <a:r>
              <a:rPr lang="en-GB" sz="1200" b="1" u="none" kern="1200" noProof="0" dirty="0">
                <a:solidFill>
                  <a:schemeClr val="tx1"/>
                </a:solidFill>
                <a:effectLst/>
                <a:latin typeface="+mn-lt"/>
                <a:ea typeface="+mn-ea"/>
                <a:cs typeface="+mn-cs"/>
              </a:rPr>
              <a:t> </a:t>
            </a:r>
            <a:r>
              <a:rPr lang="en-GB" sz="1200" b="1" u="none" kern="1200" noProof="0" dirty="0" err="1">
                <a:solidFill>
                  <a:schemeClr val="tx1"/>
                </a:solidFill>
                <a:effectLst/>
                <a:latin typeface="+mn-lt"/>
                <a:ea typeface="+mn-ea"/>
                <a:cs typeface="+mn-cs"/>
              </a:rPr>
              <a:t>ungdomsveckan</a:t>
            </a:r>
            <a:endParaRPr lang="en-GB" sz="1200" b="1" u="none" kern="1200" noProof="0" dirty="0">
              <a:solidFill>
                <a:schemeClr val="tx1"/>
              </a:solidFill>
              <a:effectLst/>
              <a:latin typeface="+mn-lt"/>
              <a:ea typeface="+mn-ea"/>
              <a:cs typeface="+mn-cs"/>
            </a:endParaRPr>
          </a:p>
          <a:p>
            <a:pPr algn="l"/>
            <a:r>
              <a:rPr lang="sv-SE" b="0" i="0" dirty="0">
                <a:solidFill>
                  <a:srgbClr val="000000"/>
                </a:solidFill>
                <a:effectLst/>
                <a:latin typeface="Calibri" panose="020F0502020204030204" pitchFamily="34" charset="0"/>
              </a:rPr>
              <a:t>Välkommen till Europeiska ungdomsveckan 2024! Den anordnas av EU-kommissionen vartannat år för att lyfta fram ungas demokratiska engagemang och aktiva medborgarskap, både i och utanför Europa.</a:t>
            </a:r>
            <a:br>
              <a:rPr lang="sv-SE" b="0" i="0" dirty="0">
                <a:solidFill>
                  <a:srgbClr val="000000"/>
                </a:solidFill>
                <a:effectLst/>
                <a:latin typeface="Calibri" panose="020F0502020204030204" pitchFamily="34" charset="0"/>
              </a:rPr>
            </a:br>
            <a:endParaRPr lang="sv-SE" b="0" i="0" dirty="0">
              <a:solidFill>
                <a:srgbClr val="000000"/>
              </a:solidFill>
              <a:effectLst/>
              <a:latin typeface="Calibri" panose="020F0502020204030204" pitchFamily="34" charset="0"/>
            </a:endParaRPr>
          </a:p>
          <a:p>
            <a:pPr algn="l"/>
            <a:r>
              <a:rPr lang="sv-SE" b="0" i="0" dirty="0">
                <a:solidFill>
                  <a:srgbClr val="000000"/>
                </a:solidFill>
                <a:effectLst/>
                <a:latin typeface="Calibri" panose="020F0502020204030204" pitchFamily="34" charset="0"/>
              </a:rPr>
              <a:t>Vill du veta mer om vilka möjligheter och politikområden som finns i EU? Vill du berätta vad du tycker i frågor som är viktiga för dig? Vill du delta i aktiviteter och diskussioner? Ta chansen att göra din röst hörd!</a:t>
            </a:r>
          </a:p>
          <a:p>
            <a:pPr algn="l"/>
            <a:r>
              <a:rPr lang="sv-SE" b="0" i="0" dirty="0">
                <a:solidFill>
                  <a:srgbClr val="000000"/>
                </a:solidFill>
                <a:effectLst/>
                <a:latin typeface="Calibri" panose="020F0502020204030204" pitchFamily="34" charset="0"/>
              </a:rPr>
              <a:t>Datum: 12–19 april 2024</a:t>
            </a:r>
          </a:p>
          <a:p>
            <a:pPr>
              <a:defRPr/>
            </a:pPr>
            <a:r>
              <a:rPr lang="en-GB" sz="1200" u="none" kern="1200" noProof="0" dirty="0">
                <a:solidFill>
                  <a:schemeClr val="tx1"/>
                </a:solidFill>
                <a:effectLst/>
                <a:latin typeface="+mn-lt"/>
                <a:ea typeface="+mn-ea"/>
                <a:cs typeface="+mn-cs"/>
              </a:rPr>
              <a:t> </a:t>
            </a:r>
            <a:r>
              <a:rPr lang="en-IE" dirty="0">
                <a:hlinkClick r:id="rId4"/>
              </a:rPr>
              <a:t>Om </a:t>
            </a:r>
            <a:r>
              <a:rPr lang="en-IE" dirty="0" err="1">
                <a:hlinkClick r:id="rId4"/>
              </a:rPr>
              <a:t>initiativet</a:t>
            </a:r>
            <a:r>
              <a:rPr lang="en-IE" dirty="0">
                <a:hlinkClick r:id="rId4"/>
              </a:rPr>
              <a:t> | European Youth Portal (europa.eu)</a:t>
            </a:r>
            <a:endParaRPr lang="en-IE" dirty="0"/>
          </a:p>
          <a:p>
            <a:pPr>
              <a:defRPr/>
            </a:pPr>
            <a:endParaRPr lang="en-GB" dirty="0">
              <a:cs typeface="Calibri"/>
            </a:endParaRPr>
          </a:p>
          <a:p>
            <a:pPr>
              <a:defRPr/>
            </a:pPr>
            <a:r>
              <a:rPr lang="en-GB" b="1" dirty="0"/>
              <a:t>EYE (European Youth Event) </a:t>
            </a:r>
            <a:r>
              <a:rPr lang="en-IE" dirty="0">
                <a:hlinkClick r:id="rId5"/>
              </a:rPr>
              <a:t>European Youth Event | European Youth Event | European Parliament (europa.eu)</a:t>
            </a:r>
            <a:endParaRPr lang="en-GB" b="1" dirty="0"/>
          </a:p>
          <a:p>
            <a:pPr>
              <a:defRPr/>
            </a:pPr>
            <a:endParaRPr lang="en-GB" dirty="0">
              <a:cs typeface="Calibri"/>
            </a:endParaRPr>
          </a:p>
          <a:p>
            <a:pPr>
              <a:buFont typeface="Arial" panose="020B0604020202020204" pitchFamily="34" charset="0"/>
              <a:defRPr/>
            </a:pPr>
            <a:r>
              <a:rPr lang="sv-SE" b="1" i="0" dirty="0">
                <a:solidFill>
                  <a:srgbClr val="000000"/>
                </a:solidFill>
                <a:effectLst/>
                <a:latin typeface="Calibri" panose="020F0502020204030204" pitchFamily="34" charset="0"/>
              </a:rPr>
              <a:t>Ditt Europa, din mening!</a:t>
            </a:r>
            <a:r>
              <a:rPr lang="sv-SE" b="0" i="0" dirty="0">
                <a:solidFill>
                  <a:srgbClr val="000000"/>
                </a:solidFill>
                <a:effectLst/>
                <a:latin typeface="Calibri" panose="020F0502020204030204" pitchFamily="34" charset="0"/>
              </a:rPr>
              <a:t> är </a:t>
            </a:r>
            <a:r>
              <a:rPr lang="sv-SE" b="0" i="0" dirty="0" err="1">
                <a:solidFill>
                  <a:srgbClr val="000000"/>
                </a:solidFill>
                <a:effectLst/>
                <a:latin typeface="Calibri" panose="020F0502020204030204" pitchFamily="34" charset="0"/>
              </a:rPr>
              <a:t>EESK:s</a:t>
            </a:r>
            <a:r>
              <a:rPr lang="sv-SE" b="0" i="0" dirty="0">
                <a:solidFill>
                  <a:srgbClr val="000000"/>
                </a:solidFill>
                <a:effectLst/>
                <a:latin typeface="Calibri" panose="020F0502020204030204" pitchFamily="34" charset="0"/>
              </a:rPr>
              <a:t> årliga ungdomsevenemang. Det började 2010 med målet att föra ungdomar närmare Europeiska unionen. Varje år kommer elever i åldern 16–18 år från alla EU:s medlemsstater och kandidatländer till Bryssel i två dagar och arbetar tillsammans för att utarbeta resolutioner som sedan vidarebefordras till EU-institutionerna. Dessa resolutioner innehåller deras idéer, förslag och förhoppningar för deras framtid som EU-medborgare. </a:t>
            </a:r>
            <a:endParaRPr lang="en-GB" dirty="0">
              <a:cs typeface="Calibri"/>
            </a:endParaRPr>
          </a:p>
          <a:p>
            <a:pPr>
              <a:buFont typeface="Arial" panose="020B0604020202020204" pitchFamily="34" charset="0"/>
              <a:defRPr/>
            </a:pPr>
            <a:r>
              <a:rPr lang="en-IE" dirty="0" err="1">
                <a:hlinkClick r:id="rId6"/>
              </a:rPr>
              <a:t>Ditt</a:t>
            </a:r>
            <a:r>
              <a:rPr lang="en-IE" dirty="0">
                <a:hlinkClick r:id="rId6"/>
              </a:rPr>
              <a:t> Europa, din </a:t>
            </a:r>
            <a:r>
              <a:rPr lang="en-IE" dirty="0" err="1">
                <a:hlinkClick r:id="rId6"/>
              </a:rPr>
              <a:t>mening</a:t>
            </a:r>
            <a:r>
              <a:rPr lang="en-IE" dirty="0">
                <a:hlinkClick r:id="rId6"/>
              </a:rPr>
              <a:t>! | EESC</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u="none" kern="1200" noProof="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07C2D-EBF7-1CCE-FB34-05B0E3744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BB67F-8253-8DD0-BAA7-51D5390E4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ED687-B03E-3B86-7D6A-028C90802C49}"/>
              </a:ext>
            </a:extLst>
          </p:cNvPr>
          <p:cNvSpPr>
            <a:spLocks noGrp="1"/>
          </p:cNvSpPr>
          <p:nvPr>
            <p:ph type="body" idx="1"/>
          </p:nvPr>
        </p:nvSpPr>
        <p:spPr/>
        <p:txBody>
          <a:bodyPr/>
          <a:lstStyle/>
          <a:p>
            <a:pPr algn="l" rtl="0" fontAlgn="base">
              <a:buFont typeface="Arial" panose="020B0604020202020204" pitchFamily="34" charset="0"/>
              <a:buChar char="•"/>
            </a:pPr>
            <a:r>
              <a:rPr lang="sv-SE" sz="1800" b="0" i="1" dirty="0">
                <a:solidFill>
                  <a:srgbClr val="000000"/>
                </a:solidFill>
                <a:effectLst/>
                <a:latin typeface="Calibri" panose="020F0502020204030204" pitchFamily="34" charset="0"/>
              </a:rPr>
              <a:t>Val till Europaparlamentet hålls vart femte år.</a:t>
            </a:r>
            <a:r>
              <a:rPr lang="sv-SE"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sv-SE" sz="1800" b="0" i="1" dirty="0">
                <a:solidFill>
                  <a:srgbClr val="000000"/>
                </a:solidFill>
                <a:effectLst/>
                <a:latin typeface="Calibri" panose="020F0502020204030204" pitchFamily="34" charset="0"/>
              </a:rPr>
              <a:t>Nästa val hålls den </a:t>
            </a:r>
            <a:r>
              <a:rPr lang="sv-SE" sz="1800" b="1" i="1" dirty="0">
                <a:solidFill>
                  <a:srgbClr val="000000"/>
                </a:solidFill>
                <a:effectLst/>
                <a:latin typeface="Calibri" panose="020F0502020204030204" pitchFamily="34" charset="0"/>
              </a:rPr>
              <a:t>6–9 juni 2024</a:t>
            </a:r>
            <a:r>
              <a:rPr lang="sv-SE" sz="1800" b="0" i="1" dirty="0">
                <a:solidFill>
                  <a:srgbClr val="000000"/>
                </a:solidFill>
                <a:effectLst/>
                <a:latin typeface="Calibri" panose="020F0502020204030204" pitchFamily="34" charset="0"/>
              </a:rPr>
              <a:t>.</a:t>
            </a:r>
            <a:r>
              <a:rPr lang="sv-SE"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sv-SE" sz="1800" b="0" i="1" dirty="0">
                <a:solidFill>
                  <a:srgbClr val="000000"/>
                </a:solidFill>
                <a:effectLst/>
                <a:latin typeface="Calibri" panose="020F0502020204030204" pitchFamily="34" charset="0"/>
              </a:rPr>
              <a:t>I de flesta EU-länder är den nationella rösträttsåldern 18 år, men i Grekland är den 17 år och i Belgien, Malta, Tyskland och Österrike får du rösta redan när du är 16 år. </a:t>
            </a:r>
            <a:r>
              <a:rPr lang="sv-SE"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sv-SE" sz="1800" b="0" i="1" dirty="0">
                <a:solidFill>
                  <a:srgbClr val="000000"/>
                </a:solidFill>
                <a:effectLst/>
                <a:latin typeface="Calibri" panose="020F0502020204030204" pitchFamily="34" charset="0"/>
              </a:rPr>
              <a:t>De över 700 ledamöter som kommer att väljas företräder nästan 450 miljoner EU-medborgares intressen.</a:t>
            </a:r>
            <a:r>
              <a:rPr lang="sv-SE"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sv-SE" sz="1800" b="0" i="1" dirty="0">
                <a:solidFill>
                  <a:srgbClr val="000000"/>
                </a:solidFill>
                <a:effectLst/>
                <a:latin typeface="Calibri" panose="020F0502020204030204" pitchFamily="34" charset="0"/>
              </a:rPr>
              <a:t>Kandidaterna driver valkampanjer i sina hemländer och inte på EU-nivå, men när de har valts kan de välja att ingå i en multinationell grupp, ofta tillsammans med andra ledamöter som företräder samma intressen.</a:t>
            </a:r>
            <a:r>
              <a:rPr lang="sv-SE"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sv-SE" sz="1800" b="0" i="1" dirty="0">
                <a:solidFill>
                  <a:srgbClr val="000000"/>
                </a:solidFill>
                <a:effectLst/>
                <a:latin typeface="Calibri" panose="020F0502020204030204" pitchFamily="34" charset="0"/>
              </a:rPr>
              <a:t>För närvarande finns det 705 ledamöter i Europaparlamentet, men i valet 2024 kommer 720 ledamöter att väljas för att spegla befolkningsutvecklingen i EU. </a:t>
            </a:r>
            <a:r>
              <a:rPr lang="sv-SE" sz="1800" b="0" i="0" dirty="0">
                <a:solidFill>
                  <a:srgbClr val="000000"/>
                </a:solidFill>
                <a:effectLst/>
                <a:latin typeface="Calibri" panose="020F0502020204030204" pitchFamily="34" charset="0"/>
              </a:rPr>
              <a:t> </a:t>
            </a:r>
          </a:p>
          <a:p>
            <a:pPr algn="l" rtl="0" fontAlgn="base"/>
            <a:r>
              <a:rPr lang="sv-SE" sz="1800" b="0" i="0" dirty="0">
                <a:solidFill>
                  <a:srgbClr val="000000"/>
                </a:solidFill>
                <a:effectLst/>
                <a:latin typeface="Calibri" panose="020F0502020204030204" pitchFamily="34" charset="0"/>
              </a:rPr>
              <a:t> </a:t>
            </a:r>
          </a:p>
          <a:p>
            <a:pPr algn="l" rtl="0" fontAlgn="base"/>
            <a:r>
              <a:rPr lang="sv-SE">
                <a:hlinkClick r:id="rId3"/>
              </a:rPr>
              <a:t>SNART ÄR DET VAL (europa.eu)</a:t>
            </a:r>
            <a:endParaRPr lang="sv-SE" b="0" i="0" dirty="0">
              <a:solidFill>
                <a:srgbClr val="000000"/>
              </a:solidFill>
              <a:effectLst/>
              <a:latin typeface="Segoe UI" panose="020B0502040204020203" pitchFamily="34" charset="0"/>
            </a:endParaRPr>
          </a:p>
          <a:p>
            <a:endParaRPr lang="en-IE" dirty="0"/>
          </a:p>
        </p:txBody>
      </p:sp>
      <p:sp>
        <p:nvSpPr>
          <p:cNvPr id="4" name="Slide Number Placeholder 3">
            <a:extLst>
              <a:ext uri="{FF2B5EF4-FFF2-40B4-BE49-F238E27FC236}">
                <a16:creationId xmlns:a16="http://schemas.microsoft.com/office/drawing/2014/main" id="{95663C08-7788-3556-F3B3-6A46FFB40A6E}"/>
              </a:ext>
            </a:extLst>
          </p:cNvPr>
          <p:cNvSpPr>
            <a:spLocks noGrp="1"/>
          </p:cNvSpPr>
          <p:nvPr>
            <p:ph type="sldNum" sz="quarter" idx="5"/>
          </p:nvPr>
        </p:nvSpPr>
        <p:spPr/>
        <p:txBody>
          <a:bodyPr/>
          <a:lstStyle/>
          <a:p>
            <a:fld id="{5FC61F74-806B-47E0-9D5B-E1E8946179CF}" type="slidenum">
              <a:rPr lang="en-IE" smtClean="0"/>
              <a:t>40</a:t>
            </a:fld>
            <a:endParaRPr lang="en-IE"/>
          </a:p>
        </p:txBody>
      </p:sp>
    </p:spTree>
    <p:extLst>
      <p:ext uri="{BB962C8B-B14F-4D97-AF65-F5344CB8AC3E}">
        <p14:creationId xmlns:p14="http://schemas.microsoft.com/office/powerpoint/2010/main" val="2291117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sv-SE" sz="1800" b="0" i="1" dirty="0">
                <a:solidFill>
                  <a:srgbClr val="000000"/>
                </a:solidFill>
                <a:effectLst/>
                <a:latin typeface="Calibri" panose="020F0502020204030204" pitchFamily="34" charset="0"/>
              </a:rPr>
              <a:t>Antalet ledamöter från varje EU-land fastställs före valet.</a:t>
            </a:r>
            <a:r>
              <a:rPr lang="sv-SE"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sv-SE" sz="1800" b="0" i="1" dirty="0">
                <a:solidFill>
                  <a:srgbClr val="000000"/>
                </a:solidFill>
                <a:effectLst/>
                <a:latin typeface="Calibri" panose="020F0502020204030204" pitchFamily="34" charset="0"/>
              </a:rPr>
              <a:t>Valmetoden är proportionell, vilket betyder att fördelningen av platserna i Europaparlamentet står i proportion till andelen röster. </a:t>
            </a:r>
            <a:r>
              <a:rPr lang="sv-SE"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sv-SE" sz="1800" b="0" i="1" dirty="0">
                <a:solidFill>
                  <a:srgbClr val="000000"/>
                </a:solidFill>
                <a:effectLst/>
                <a:latin typeface="Calibri" panose="020F0502020204030204" pitchFamily="34" charset="0"/>
              </a:rPr>
              <a:t>I 15 av EU-länderna registreras alla väljare automatiskt, medan man i de andra länderna måste registrera sig före valet för att kunna rösta. Läs om vad som gäller i ditt land: </a:t>
            </a:r>
            <a:r>
              <a:rPr lang="sv-SE" sz="1800" b="0" i="1" u="sng" strike="noStrike" dirty="0">
                <a:solidFill>
                  <a:srgbClr val="0563C1"/>
                </a:solidFill>
                <a:effectLst/>
                <a:latin typeface="Calibri" panose="020F0502020204030204" pitchFamily="34" charset="0"/>
                <a:hlinkClick r:id="rId3"/>
              </a:rPr>
              <a:t>https://elections.europa.eu/sv/</a:t>
            </a:r>
            <a:r>
              <a:rPr lang="sv-SE" sz="1800" b="0" i="1" dirty="0">
                <a:solidFill>
                  <a:srgbClr val="000000"/>
                </a:solidFill>
                <a:effectLst/>
                <a:latin typeface="Calibri" panose="020F0502020204030204" pitchFamily="34" charset="0"/>
              </a:rPr>
              <a:t>. </a:t>
            </a:r>
            <a:r>
              <a:rPr lang="sv-SE" sz="1800" b="0" i="0" dirty="0">
                <a:solidFill>
                  <a:srgbClr val="000000"/>
                </a:solidFill>
                <a:effectLst/>
                <a:latin typeface="Calibri" panose="020F0502020204030204" pitchFamily="34" charset="0"/>
              </a:rPr>
              <a:t> </a:t>
            </a:r>
          </a:p>
          <a:p>
            <a:endParaRPr lang="en-IE" dirty="0"/>
          </a:p>
        </p:txBody>
      </p:sp>
      <p:sp>
        <p:nvSpPr>
          <p:cNvPr id="4" name="Slide Number Placeholder 3"/>
          <p:cNvSpPr>
            <a:spLocks noGrp="1"/>
          </p:cNvSpPr>
          <p:nvPr>
            <p:ph type="sldNum" sz="quarter" idx="5"/>
          </p:nvPr>
        </p:nvSpPr>
        <p:spPr/>
        <p:txBody>
          <a:bodyPr/>
          <a:lstStyle/>
          <a:p>
            <a:fld id="{5FC61F74-806B-47E0-9D5B-E1E8946179CF}" type="slidenum">
              <a:rPr lang="en-IE" smtClean="0"/>
              <a:t>41</a:t>
            </a:fld>
            <a:endParaRPr lang="en-IE"/>
          </a:p>
        </p:txBody>
      </p:sp>
    </p:spTree>
    <p:extLst>
      <p:ext uri="{BB962C8B-B14F-4D97-AF65-F5344CB8AC3E}">
        <p14:creationId xmlns:p14="http://schemas.microsoft.com/office/powerpoint/2010/main" val="77947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369C4-51D1-9F84-C828-0DBC04A6E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0E99B-BB9B-0DC9-27D9-7C0A30305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2AF1C-5DA9-9622-905D-B680525FFB3C}"/>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IE" sz="1200" dirty="0">
              <a:solidFill>
                <a:srgbClr val="000000"/>
              </a:solidFill>
              <a:effectLst/>
              <a:latin typeface="Calibri" panose="020F0502020204030204" pitchFamily="34" charset="0"/>
              <a:ea typeface="Calibri" panose="020F0502020204030204" pitchFamily="34" charset="0"/>
              <a:cs typeface="Calibri"/>
            </a:endParaRPr>
          </a:p>
          <a:p>
            <a:r>
              <a:rPr lang="sv-SE" sz="1800" b="0" i="0">
                <a:solidFill>
                  <a:srgbClr val="000000"/>
                </a:solidFill>
                <a:effectLst/>
                <a:latin typeface="Calibri" panose="020F0502020204030204" pitchFamily="34" charset="0"/>
              </a:rPr>
              <a:t>Läs mer: </a:t>
            </a:r>
            <a:r>
              <a:rPr lang="sv-SE" sz="1800" b="0" i="0" u="sng" strike="noStrike">
                <a:solidFill>
                  <a:srgbClr val="0563C1"/>
                </a:solidFill>
                <a:effectLst/>
                <a:latin typeface="Calibri" panose="020F0502020204030204" pitchFamily="34" charset="0"/>
                <a:hlinkClick r:id="rId3"/>
              </a:rPr>
              <a:t>Publikation för förstagångsväljare (europa.eu)</a:t>
            </a:r>
            <a:endParaRPr lang="en-IE" dirty="0"/>
          </a:p>
        </p:txBody>
      </p:sp>
      <p:sp>
        <p:nvSpPr>
          <p:cNvPr id="4" name="Slide Number Placeholder 3">
            <a:extLst>
              <a:ext uri="{FF2B5EF4-FFF2-40B4-BE49-F238E27FC236}">
                <a16:creationId xmlns:a16="http://schemas.microsoft.com/office/drawing/2014/main" id="{B8F22CB5-7BA6-D4FA-CF85-708A72FD73B6}"/>
              </a:ext>
            </a:extLst>
          </p:cNvPr>
          <p:cNvSpPr>
            <a:spLocks noGrp="1"/>
          </p:cNvSpPr>
          <p:nvPr>
            <p:ph type="sldNum" sz="quarter" idx="5"/>
          </p:nvPr>
        </p:nvSpPr>
        <p:spPr/>
        <p:txBody>
          <a:bodyPr/>
          <a:lstStyle/>
          <a:p>
            <a:fld id="{5FC61F74-806B-47E0-9D5B-E1E8946179CF}" type="slidenum">
              <a:rPr lang="en-IE" smtClean="0"/>
              <a:t>42</a:t>
            </a:fld>
            <a:endParaRPr lang="en-IE"/>
          </a:p>
        </p:txBody>
      </p:sp>
    </p:spTree>
    <p:extLst>
      <p:ext uri="{BB962C8B-B14F-4D97-AF65-F5344CB8AC3E}">
        <p14:creationId xmlns:p14="http://schemas.microsoft.com/office/powerpoint/2010/main" val="4261817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43</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44</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Liberale</a:t>
            </a:r>
            <a:r>
              <a:rPr lang="en-US" sz="1200" kern="1200" dirty="0">
                <a:solidFill>
                  <a:schemeClr val="tx1"/>
                </a:solidFill>
                <a:effectLst/>
                <a:latin typeface="+mn-lt"/>
                <a:ea typeface="+mn-ea"/>
                <a:cs typeface="+mn-cs"/>
              </a:rPr>
              <a:t> da Verona, ”</a:t>
            </a:r>
            <a:r>
              <a:rPr lang="en-US" sz="1200" kern="1200" dirty="0" err="1">
                <a:solidFill>
                  <a:schemeClr val="tx1"/>
                </a:solidFill>
                <a:effectLst/>
                <a:latin typeface="+mn-lt"/>
                <a:ea typeface="+mn-ea"/>
                <a:cs typeface="+mn-cs"/>
              </a:rPr>
              <a:t>Europas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bortrövande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cirka</a:t>
            </a:r>
            <a:r>
              <a:rPr lang="en-US" sz="1200" kern="1200" dirty="0">
                <a:solidFill>
                  <a:schemeClr val="tx1"/>
                </a:solidFill>
                <a:effectLst/>
                <a:latin typeface="+mn-lt"/>
                <a:ea typeface="+mn-ea"/>
                <a:cs typeface="+mn-cs"/>
              </a:rPr>
              <a:t> 1470, </a:t>
            </a:r>
            <a:r>
              <a:rPr lang="en-US" sz="1200" kern="1200" dirty="0" err="1">
                <a:solidFill>
                  <a:schemeClr val="tx1"/>
                </a:solidFill>
                <a:effectLst/>
                <a:latin typeface="+mn-lt"/>
                <a:ea typeface="+mn-ea"/>
                <a:cs typeface="+mn-cs"/>
              </a:rPr>
              <a:t>olja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poppelpannå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Louvren</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Målningen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skildrar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hur</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unga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feniciska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prinsessan</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rövas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Zeus,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förvandlat</a:t>
            </a:r>
            <a:r>
              <a:rPr lang="en-US" sz="1200" kern="1200" dirty="0">
                <a:solidFill>
                  <a:schemeClr val="tx1"/>
                </a:solidFill>
                <a:effectLst/>
                <a:latin typeface="+mn-lt"/>
                <a:ea typeface="+mn-ea"/>
                <a:cs typeface="+mn-cs"/>
              </a:rPr>
              <a:t> sig till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prinsessan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fastlandet</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Kreta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teorierna</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hur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världsdelen</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fick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namn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namngivits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prinsessa</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1" kern="1200" dirty="0" err="1">
                <a:solidFill>
                  <a:schemeClr val="tx1"/>
                </a:solidFill>
                <a:effectLst/>
                <a:latin typeface="+mn-lt"/>
                <a:ea typeface="+mn-ea"/>
                <a:cs typeface="+mn-cs"/>
              </a:rPr>
              <a:t>Vad</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är</a:t>
            </a:r>
            <a:r>
              <a:rPr lang="en-US" sz="1200" b="1" kern="1200" dirty="0">
                <a:solidFill>
                  <a:schemeClr val="tx1"/>
                </a:solidFill>
                <a:effectLst/>
                <a:latin typeface="+mn-lt"/>
                <a:ea typeface="+mn-ea"/>
                <a:cs typeface="+mn-cs"/>
              </a:rPr>
              <a:t>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världens</a:t>
            </a:r>
            <a:r>
              <a:rPr lang="en-US" sz="1200" kern="1200" dirty="0">
                <a:solidFill>
                  <a:schemeClr val="tx1"/>
                </a:solidFill>
                <a:effectLst/>
                <a:latin typeface="+mn-lt"/>
                <a:ea typeface="+mn-ea"/>
                <a:cs typeface="+mn-cs"/>
              </a:rPr>
              <a:t> sex </a:t>
            </a:r>
            <a:r>
              <a:rPr lang="en-US" sz="1200" kern="1200" dirty="0" err="1">
                <a:solidFill>
                  <a:schemeClr val="tx1"/>
                </a:solidFill>
                <a:effectLst/>
                <a:latin typeface="+mn-lt"/>
                <a:ea typeface="+mn-ea"/>
                <a:cs typeface="+mn-cs"/>
              </a:rPr>
              <a:t>kontinenter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Omfattar</a:t>
            </a:r>
            <a:r>
              <a:rPr lang="en-US" sz="1200" kern="1200" dirty="0">
                <a:solidFill>
                  <a:schemeClr val="tx1"/>
                </a:solidFill>
                <a:effectLst/>
                <a:latin typeface="+mn-lt"/>
                <a:ea typeface="+mn-ea"/>
                <a:cs typeface="+mn-cs"/>
              </a:rPr>
              <a:t> 44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befolkning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än</a:t>
            </a:r>
            <a:r>
              <a:rPr lang="en-US" sz="1200" kern="1200" dirty="0">
                <a:solidFill>
                  <a:schemeClr val="tx1"/>
                </a:solidFill>
                <a:effectLst/>
                <a:latin typeface="+mn-lt"/>
                <a:ea typeface="+mn-ea"/>
                <a:cs typeface="+mn-cs"/>
              </a:rPr>
              <a:t> 700 </a:t>
            </a:r>
            <a:r>
              <a:rPr lang="en-US" sz="1200" kern="1200" dirty="0" err="1">
                <a:solidFill>
                  <a:schemeClr val="tx1"/>
                </a:solidFill>
                <a:effectLst/>
                <a:latin typeface="+mn-lt"/>
                <a:ea typeface="+mn-ea"/>
                <a:cs typeface="+mn-cs"/>
              </a:rPr>
              <a:t>miljoner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invånare</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Vad</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är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unionen</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EU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ekonomisk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politisk</a:t>
            </a:r>
            <a:r>
              <a:rPr lang="en-US" sz="1200" kern="1200" dirty="0">
                <a:solidFill>
                  <a:schemeClr val="tx1"/>
                </a:solidFill>
                <a:effectLst/>
                <a:latin typeface="+mn-lt"/>
                <a:ea typeface="+mn-ea"/>
                <a:cs typeface="+mn-cs"/>
              </a:rPr>
              <a:t> union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27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kallas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medlemsländer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Tillsammans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bygga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bättre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framtid</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Unionen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befolkning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cirka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447 </a:t>
            </a:r>
            <a:r>
              <a:rPr lang="en-US" sz="1200" b="1" kern="1200" dirty="0" err="1">
                <a:solidFill>
                  <a:schemeClr val="tx1"/>
                </a:solidFill>
                <a:effectLst/>
                <a:latin typeface="+mn-lt"/>
                <a:ea typeface="+mn-ea"/>
                <a:cs typeface="+mn-cs"/>
              </a:rPr>
              <a:t>miljoner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invånare</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EU </a:t>
            </a:r>
            <a:r>
              <a:rPr lang="en-US" sz="1200" kern="1200" dirty="0" err="1">
                <a:solidFill>
                  <a:schemeClr val="tx1"/>
                </a:solidFill>
                <a:effectLst/>
                <a:latin typeface="+mn-lt"/>
                <a:ea typeface="+mn-ea"/>
                <a:cs typeface="+mn-cs"/>
              </a:rPr>
              <a:t>gör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invånarna</a:t>
            </a:r>
            <a:r>
              <a:rPr lang="en-US" sz="1200" kern="1200" dirty="0">
                <a:solidFill>
                  <a:schemeClr val="tx1"/>
                </a:solidFill>
                <a:effectLst/>
                <a:latin typeface="+mn-lt"/>
                <a:ea typeface="+mn-ea"/>
                <a:cs typeface="+mn-cs"/>
              </a:rPr>
              <a:t> om de </a:t>
            </a:r>
            <a:r>
              <a:rPr lang="en-US" sz="1200" kern="1200" dirty="0" err="1">
                <a:solidFill>
                  <a:schemeClr val="tx1"/>
                </a:solidFill>
                <a:effectLst/>
                <a:latin typeface="+mn-lt"/>
                <a:ea typeface="+mn-ea"/>
                <a:cs typeface="+mn-cs"/>
              </a:rPr>
              <a:t>vill</a:t>
            </a:r>
            <a:r>
              <a:rPr lang="en-US" sz="1200" kern="1200" dirty="0">
                <a:solidFill>
                  <a:schemeClr val="tx1"/>
                </a:solidFill>
                <a:effectLst/>
                <a:latin typeface="+mn-lt"/>
                <a:ea typeface="+mn-ea"/>
                <a:cs typeface="+mn-cs"/>
              </a:rPr>
              <a:t> leva, </a:t>
            </a:r>
            <a:r>
              <a:rPr lang="en-US" sz="1200" kern="1200" dirty="0" err="1">
                <a:solidFill>
                  <a:schemeClr val="tx1"/>
                </a:solidFill>
                <a:effectLst/>
                <a:latin typeface="+mn-lt"/>
                <a:ea typeface="+mn-ea"/>
                <a:cs typeface="+mn-cs"/>
              </a:rPr>
              <a:t>arbeta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annat</a:t>
            </a:r>
            <a:r>
              <a:rPr lang="en-US" sz="1200" kern="1200" dirty="0">
                <a:solidFill>
                  <a:schemeClr val="tx1"/>
                </a:solidFill>
                <a:effectLst/>
                <a:latin typeface="+mn-lt"/>
                <a:ea typeface="+mn-ea"/>
                <a:cs typeface="+mn-cs"/>
              </a:rPr>
              <a:t> land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a:t>
            </a:r>
            <a:r>
              <a:rPr lang="en-US" sz="1200" kern="1200" dirty="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Milstolpar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uppbyggnaden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moderna</a:t>
            </a:r>
            <a:r>
              <a:rPr lang="en-US" sz="1200" kern="1200" dirty="0">
                <a:solidFill>
                  <a:schemeClr val="tx1"/>
                </a:solidFill>
                <a:effectLst/>
                <a:latin typeface="+mn-lt"/>
                <a:ea typeface="+mn-ea"/>
                <a:cs typeface="+mn-cs"/>
              </a:rPr>
              <a:t> Europa:</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Romarrikets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Greklands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uppkomst</a:t>
            </a:r>
            <a:r>
              <a:rPr lang="en-US" sz="1200" b="1" kern="1200" dirty="0">
                <a:solidFill>
                  <a:schemeClr val="tx1"/>
                </a:solidFill>
                <a:effectLst/>
                <a:latin typeface="+mn-lt"/>
                <a:ea typeface="+mn-ea"/>
                <a:cs typeface="+mn-cs"/>
              </a:rPr>
              <a:t> under </a:t>
            </a:r>
            <a:r>
              <a:rPr lang="en-US" sz="1200" b="1" kern="1200" dirty="0" err="1">
                <a:solidFill>
                  <a:schemeClr val="tx1"/>
                </a:solidFill>
                <a:effectLst/>
                <a:latin typeface="+mn-lt"/>
                <a:ea typeface="+mn-ea"/>
                <a:cs typeface="+mn-cs"/>
              </a:rPr>
              <a:t>antiken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bidragit</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dagens</a:t>
            </a:r>
            <a:r>
              <a:rPr lang="en-US" sz="1200" kern="1200" dirty="0">
                <a:solidFill>
                  <a:schemeClr val="tx1"/>
                </a:solidFill>
                <a:effectLst/>
                <a:latin typeface="+mn-lt"/>
                <a:ea typeface="+mn-ea"/>
                <a:cs typeface="+mn-cs"/>
              </a:rPr>
              <a:t> former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demokrati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styrelsesätt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kultur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Reformationen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1500-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1600-talen </a:t>
            </a:r>
            <a:r>
              <a:rPr lang="en-US" sz="1200" kern="1200" dirty="0" err="1">
                <a:solidFill>
                  <a:schemeClr val="tx1"/>
                </a:solidFill>
                <a:effectLst/>
                <a:latin typeface="+mn-lt"/>
                <a:ea typeface="+mn-ea"/>
                <a:cs typeface="+mn-cs"/>
              </a:rPr>
              <a:t>ändrade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religionen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Upplysningen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intellektuell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ideologisk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rörelse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1700-talet </a:t>
            </a:r>
            <a:r>
              <a:rPr lang="en-US" sz="1200" kern="1200" dirty="0" err="1">
                <a:solidFill>
                  <a:schemeClr val="tx1"/>
                </a:solidFill>
                <a:effectLst/>
                <a:latin typeface="+mn-lt"/>
                <a:ea typeface="+mn-ea"/>
                <a:cs typeface="+mn-cs"/>
              </a:rPr>
              <a:t>då</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betonade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vikten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logik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förnuft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lade fast </a:t>
            </a:r>
            <a:r>
              <a:rPr lang="en-US" sz="1200" kern="1200" dirty="0" err="1">
                <a:solidFill>
                  <a:schemeClr val="tx1"/>
                </a:solidFill>
                <a:effectLst/>
                <a:latin typeface="+mn-lt"/>
                <a:ea typeface="+mn-ea"/>
                <a:cs typeface="+mn-cs"/>
              </a:rPr>
              <a:t>grundreglerna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moderna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vetenskapen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politiken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Parlamentarismen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föds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utgör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dag </a:t>
            </a:r>
            <a:r>
              <a:rPr lang="en-US" sz="1200" kern="1200" dirty="0" err="1">
                <a:solidFill>
                  <a:schemeClr val="tx1"/>
                </a:solidFill>
                <a:effectLst/>
                <a:latin typeface="+mn-lt"/>
                <a:ea typeface="+mn-ea"/>
                <a:cs typeface="+mn-cs"/>
              </a:rPr>
              <a:t>grunden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styrelseskicket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De </a:t>
            </a:r>
            <a:r>
              <a:rPr lang="en-US" sz="1200" b="1" kern="1200" dirty="0" err="1">
                <a:solidFill>
                  <a:schemeClr val="tx1"/>
                </a:solidFill>
                <a:effectLst/>
                <a:latin typeface="+mn-lt"/>
                <a:ea typeface="+mn-ea"/>
                <a:cs typeface="+mn-cs"/>
              </a:rPr>
              <a:t>sociala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rättigheterna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utvecklas</a:t>
            </a:r>
            <a:r>
              <a:rPr lang="en-US" sz="1200" kern="1200" dirty="0">
                <a:solidFill>
                  <a:schemeClr val="tx1"/>
                </a:solidFill>
                <a:effectLst/>
                <a:latin typeface="+mn-lt"/>
                <a:ea typeface="+mn-ea"/>
                <a:cs typeface="+mn-cs"/>
              </a:rPr>
              <a:t> under 1800-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1900-talen </a:t>
            </a:r>
            <a:r>
              <a:rPr lang="en-US" sz="1200" kern="1200" dirty="0" err="1">
                <a:solidFill>
                  <a:schemeClr val="tx1"/>
                </a:solidFill>
                <a:effectLst/>
                <a:latin typeface="+mn-lt"/>
                <a:ea typeface="+mn-ea"/>
                <a:cs typeface="+mn-cs"/>
              </a:rPr>
              <a:t>skyddar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dagens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européer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vardagen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arbetslivet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en-US" sz="1200" b="1" kern="1200" dirty="0">
                <a:solidFill>
                  <a:schemeClr val="tx1"/>
                </a:solidFill>
                <a:effectLst/>
                <a:latin typeface="+mn-lt"/>
                <a:ea typeface="+mn-ea"/>
                <a:cs typeface="+mn-cs"/>
              </a:rPr>
              <a:t>Pablo Picasso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Spansk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konstnär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tillsammans</a:t>
            </a:r>
            <a:r>
              <a:rPr lang="en-US" sz="1200" kern="1200" dirty="0">
                <a:solidFill>
                  <a:schemeClr val="tx1"/>
                </a:solidFill>
                <a:effectLst/>
                <a:latin typeface="+mn-lt"/>
                <a:ea typeface="+mn-ea"/>
                <a:cs typeface="+mn-cs"/>
              </a:rPr>
              <a:t> med Georges Braque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kubismens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föregångare</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kanske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känner</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två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a:t>
            </a:r>
            <a:r>
              <a:rPr lang="en-US" sz="1200" kern="1200" dirty="0">
                <a:solidFill>
                  <a:schemeClr val="tx1"/>
                </a:solidFill>
                <a:effectLst/>
                <a:latin typeface="+mn-lt"/>
                <a:ea typeface="+mn-ea"/>
                <a:cs typeface="+mn-cs"/>
              </a:rPr>
              <a:t>: Guernica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Flickorna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från</a:t>
            </a:r>
            <a:r>
              <a:rPr lang="en-US" sz="1200" kern="1200" dirty="0">
                <a:solidFill>
                  <a:schemeClr val="tx1"/>
                </a:solidFill>
                <a:effectLst/>
                <a:latin typeface="+mn-lt"/>
                <a:ea typeface="+mn-ea"/>
                <a:cs typeface="+mn-cs"/>
              </a:rPr>
              <a:t> Avignon.</a:t>
            </a:r>
          </a:p>
          <a:p>
            <a:pPr marL="228600" lvl="0" indent="-228600">
              <a:buFont typeface="+mj-lt"/>
              <a:buAutoNum type="arabicPeriod"/>
            </a:pPr>
            <a:r>
              <a:rPr lang="en-US" sz="1200" b="1" kern="1200" dirty="0">
                <a:solidFill>
                  <a:schemeClr val="tx1"/>
                </a:solidFill>
                <a:effectLst/>
                <a:latin typeface="+mn-lt"/>
                <a:ea typeface="+mn-ea"/>
                <a:cs typeface="+mn-cs"/>
              </a:rPr>
              <a:t>Ludwig van Beethoven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kompositör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pianist </a:t>
            </a:r>
            <a:r>
              <a:rPr lang="en-US" sz="1200" kern="1200" dirty="0" err="1">
                <a:solidFill>
                  <a:schemeClr val="tx1"/>
                </a:solidFill>
                <a:effectLst/>
                <a:latin typeface="+mn-lt"/>
                <a:ea typeface="+mn-ea"/>
                <a:cs typeface="+mn-cs"/>
              </a:rPr>
              <a:t>känd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symfonier</a:t>
            </a:r>
            <a:r>
              <a:rPr lang="en-US" sz="1200" kern="1200" dirty="0">
                <a:solidFill>
                  <a:schemeClr val="tx1"/>
                </a:solidFill>
                <a:effectLst/>
                <a:latin typeface="+mn-lt"/>
                <a:ea typeface="+mn-ea"/>
                <a:cs typeface="+mn-cs"/>
              </a:rPr>
              <a:t>. Beethoven </a:t>
            </a:r>
            <a:r>
              <a:rPr lang="en-US" sz="1200" kern="1200" dirty="0" err="1">
                <a:solidFill>
                  <a:schemeClr val="tx1"/>
                </a:solidFill>
                <a:effectLst/>
                <a:latin typeface="+mn-lt"/>
                <a:ea typeface="+mn-ea"/>
                <a:cs typeface="+mn-cs"/>
              </a:rPr>
              <a:t>spelade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viktig</a:t>
            </a:r>
            <a:r>
              <a:rPr lang="en-US" sz="1200" kern="1200" dirty="0">
                <a:solidFill>
                  <a:schemeClr val="tx1"/>
                </a:solidFill>
                <a:effectLst/>
                <a:latin typeface="+mn-lt"/>
                <a:ea typeface="+mn-ea"/>
                <a:cs typeface="+mn-cs"/>
              </a:rPr>
              <a:t> roll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övergången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klassicistiska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romantiska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perioden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klassisk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musik</a:t>
            </a:r>
            <a:r>
              <a:rPr lang="en-US" sz="1200" kern="1200" dirty="0">
                <a:solidFill>
                  <a:schemeClr val="tx1"/>
                </a:solidFill>
                <a:effectLst/>
                <a:latin typeface="+mn-lt"/>
                <a:ea typeface="+mn-ea"/>
                <a:cs typeface="+mn-cs"/>
              </a:rPr>
              <a:t>. Han </a:t>
            </a:r>
            <a:r>
              <a:rPr lang="en-US" sz="1200" kern="1200" dirty="0" err="1">
                <a:solidFill>
                  <a:schemeClr val="tx1"/>
                </a:solidFill>
                <a:effectLst/>
                <a:latin typeface="+mn-lt"/>
                <a:ea typeface="+mn-ea"/>
                <a:cs typeface="+mn-cs"/>
              </a:rPr>
              <a:t>komponerade</a:t>
            </a:r>
            <a:r>
              <a:rPr lang="en-US" sz="1200" kern="1200" dirty="0">
                <a:solidFill>
                  <a:schemeClr val="tx1"/>
                </a:solidFill>
                <a:effectLst/>
                <a:latin typeface="+mn-lt"/>
                <a:ea typeface="+mn-ea"/>
                <a:cs typeface="+mn-cs"/>
              </a:rPr>
              <a:t> An die </a:t>
            </a:r>
            <a:r>
              <a:rPr lang="en-US" sz="1200" kern="1200" dirty="0" err="1">
                <a:solidFill>
                  <a:schemeClr val="tx1"/>
                </a:solidFill>
                <a:effectLst/>
                <a:latin typeface="+mn-lt"/>
                <a:ea typeface="+mn-ea"/>
                <a:cs typeface="+mn-cs"/>
              </a:rPr>
              <a:t>Freude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blev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Europahymnen</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err="1">
                <a:solidFill>
                  <a:schemeClr val="tx1"/>
                </a:solidFill>
                <a:effectLst/>
                <a:latin typeface="+mn-lt"/>
                <a:ea typeface="+mn-ea"/>
                <a:cs typeface="+mn-cs"/>
              </a:rPr>
              <a:t>Alfons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Mucha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Tjeckisk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illustratör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företrädde</a:t>
            </a:r>
            <a:r>
              <a:rPr lang="en-US" sz="1200" kern="1200" dirty="0">
                <a:solidFill>
                  <a:schemeClr val="tx1"/>
                </a:solidFill>
                <a:effectLst/>
                <a:latin typeface="+mn-lt"/>
                <a:ea typeface="+mn-ea"/>
                <a:cs typeface="+mn-cs"/>
              </a:rPr>
              <a:t> Art nouveau-</a:t>
            </a:r>
            <a:r>
              <a:rPr lang="en-US" sz="1200" kern="1200" dirty="0" err="1">
                <a:solidFill>
                  <a:schemeClr val="tx1"/>
                </a:solidFill>
                <a:effectLst/>
                <a:latin typeface="+mn-lt"/>
                <a:ea typeface="+mn-ea"/>
                <a:cs typeface="+mn-cs"/>
              </a:rPr>
              <a:t>stilen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målningar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Frukter</a:t>
            </a:r>
            <a:r>
              <a:rPr lang="en-US" sz="1200" kern="1200" dirty="0">
                <a:solidFill>
                  <a:schemeClr val="tx1"/>
                </a:solidFill>
                <a:effectLst/>
                <a:latin typeface="+mn-lt"/>
                <a:ea typeface="+mn-ea"/>
                <a:cs typeface="+mn-cs"/>
              </a:rPr>
              <a:t>” (1897)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Slovanská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epopej</a:t>
            </a:r>
            <a:r>
              <a:rPr lang="en-US" sz="1200" kern="1200" dirty="0">
                <a:solidFill>
                  <a:schemeClr val="tx1"/>
                </a:solidFill>
                <a:effectLst/>
                <a:latin typeface="+mn-lt"/>
                <a:ea typeface="+mn-ea"/>
                <a:cs typeface="+mn-cs"/>
              </a:rPr>
              <a:t>” (1910–1928),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skildrar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slavernas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historia</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err="1">
                <a:solidFill>
                  <a:schemeClr val="tx1"/>
                </a:solidFill>
                <a:effectLst/>
                <a:latin typeface="+mn-lt"/>
                <a:ea typeface="+mn-ea"/>
                <a:cs typeface="+mn-cs"/>
              </a:rPr>
              <a:t>Hilma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af</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Klint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svensk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abstrakta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målningar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utforskade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livscykler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spiraler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geometri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färglära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anses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första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abstrakta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västerländska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konsthistorien</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a:solidFill>
                  <a:schemeClr val="tx1"/>
                </a:solidFill>
                <a:effectLst/>
                <a:latin typeface="+mn-lt"/>
                <a:ea typeface="+mn-ea"/>
                <a:cs typeface="+mn-cs"/>
              </a:rPr>
              <a:t>Stefan Zweig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Österrikisk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författare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dramatiker</a:t>
            </a:r>
            <a:r>
              <a:rPr lang="en-US" sz="1200" kern="1200" dirty="0">
                <a:solidFill>
                  <a:schemeClr val="tx1"/>
                </a:solidFill>
                <a:effectLst/>
                <a:latin typeface="+mn-lt"/>
                <a:ea typeface="+mn-ea"/>
                <a:cs typeface="+mn-cs"/>
              </a:rPr>
              <a:t>, journalist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biografiförfattare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främsta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gavs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svenska</a:t>
            </a:r>
            <a:r>
              <a:rPr lang="en-US" sz="1200" kern="1200" dirty="0">
                <a:solidFill>
                  <a:schemeClr val="tx1"/>
                </a:solidFill>
                <a:effectLst/>
                <a:latin typeface="+mn-lt"/>
                <a:ea typeface="+mn-ea"/>
                <a:cs typeface="+mn-cs"/>
              </a:rPr>
              <a:t> 1943 med </a:t>
            </a:r>
            <a:r>
              <a:rPr lang="en-US" sz="1200" kern="1200" dirty="0" err="1">
                <a:solidFill>
                  <a:schemeClr val="tx1"/>
                </a:solidFill>
                <a:effectLst/>
                <a:latin typeface="+mn-lt"/>
                <a:ea typeface="+mn-ea"/>
                <a:cs typeface="+mn-cs"/>
              </a:rPr>
              <a:t>titeln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Schack</a:t>
            </a:r>
            <a:r>
              <a:rPr lang="en-US" sz="1200" kern="1200" dirty="0">
                <a:solidFill>
                  <a:schemeClr val="tx1"/>
                </a:solidFill>
                <a:effectLst/>
                <a:latin typeface="+mn-lt"/>
                <a:ea typeface="+mn-ea"/>
                <a:cs typeface="+mn-cs"/>
              </a:rPr>
              <a:t>, Amok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noveller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samling</a:t>
            </a:r>
            <a:r>
              <a:rPr lang="en-US" sz="1200" kern="1200" dirty="0">
                <a:solidFill>
                  <a:schemeClr val="tx1"/>
                </a:solidFill>
                <a:effectLst/>
                <a:latin typeface="+mn-lt"/>
                <a:ea typeface="+mn-ea"/>
                <a:cs typeface="+mn-cs"/>
              </a:rPr>
              <a:t> med fem </a:t>
            </a:r>
            <a:r>
              <a:rPr lang="en-US" sz="1200" kern="1200" dirty="0" err="1">
                <a:solidFill>
                  <a:schemeClr val="tx1"/>
                </a:solidFill>
                <a:effectLst/>
                <a:latin typeface="+mn-lt"/>
                <a:ea typeface="+mn-ea"/>
                <a:cs typeface="+mn-cs"/>
              </a:rPr>
              <a:t>kreativa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psykologiska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rysare</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err="1">
                <a:solidFill>
                  <a:schemeClr val="tx1"/>
                </a:solidFill>
                <a:effectLst/>
                <a:latin typeface="+mn-lt"/>
                <a:ea typeface="+mn-ea"/>
                <a:cs typeface="+mn-cs"/>
              </a:rPr>
              <a:t>Wisława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Szymborska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Polsk</a:t>
            </a:r>
            <a:r>
              <a:rPr lang="en-US" sz="1200" kern="1200" dirty="0">
                <a:solidFill>
                  <a:schemeClr val="tx1"/>
                </a:solidFill>
                <a:effectLst/>
                <a:latin typeface="+mn-lt"/>
                <a:ea typeface="+mn-ea"/>
                <a:cs typeface="+mn-cs"/>
              </a:rPr>
              <a:t> poet, </a:t>
            </a:r>
            <a:r>
              <a:rPr lang="en-US" sz="1200" kern="1200" dirty="0" err="1">
                <a:solidFill>
                  <a:schemeClr val="tx1"/>
                </a:solidFill>
                <a:effectLst/>
                <a:latin typeface="+mn-lt"/>
                <a:ea typeface="+mn-ea"/>
                <a:cs typeface="+mn-cs"/>
              </a:rPr>
              <a:t>essäist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översättare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vann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Nobelpriset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litteratur</a:t>
            </a:r>
            <a:r>
              <a:rPr lang="en-US" sz="1200" kern="1200" dirty="0">
                <a:solidFill>
                  <a:schemeClr val="tx1"/>
                </a:solidFill>
                <a:effectLst/>
                <a:latin typeface="+mn-lt"/>
                <a:ea typeface="+mn-ea"/>
                <a:cs typeface="+mn-cs"/>
              </a:rPr>
              <a:t> 1996.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berömda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diktsamlingar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Widok</a:t>
            </a:r>
            <a:r>
              <a:rPr lang="en-US" sz="1200" kern="1200" dirty="0">
                <a:solidFill>
                  <a:schemeClr val="tx1"/>
                </a:solidFill>
                <a:effectLst/>
                <a:latin typeface="+mn-lt"/>
                <a:ea typeface="+mn-ea"/>
                <a:cs typeface="+mn-cs"/>
              </a:rPr>
              <a:t> z </a:t>
            </a:r>
            <a:r>
              <a:rPr lang="en-US" sz="1200" kern="1200" dirty="0" err="1">
                <a:solidFill>
                  <a:schemeClr val="tx1"/>
                </a:solidFill>
                <a:effectLst/>
                <a:latin typeface="+mn-lt"/>
                <a:ea typeface="+mn-ea"/>
                <a:cs typeface="+mn-cs"/>
              </a:rPr>
              <a:t>ziarnkiem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piasku</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a:solidFill>
                  <a:schemeClr val="tx1"/>
                </a:solidFill>
                <a:effectLst/>
                <a:latin typeface="+mn-lt"/>
                <a:ea typeface="+mn-ea"/>
                <a:cs typeface="+mn-cs"/>
              </a:rPr>
              <a:t>Simone de Beauvoir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fransk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författare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filosof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essäist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självbiografiska</a:t>
            </a:r>
            <a:r>
              <a:rPr lang="en-US" sz="1200" kern="1200" dirty="0">
                <a:solidFill>
                  <a:schemeClr val="tx1"/>
                </a:solidFill>
                <a:effectLst/>
                <a:latin typeface="+mn-lt"/>
                <a:ea typeface="+mn-ea"/>
                <a:cs typeface="+mn-cs"/>
              </a:rPr>
              <a:t> roman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familjeflickas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memoarer</a:t>
            </a:r>
            <a:r>
              <a:rPr lang="en-US" sz="1200" kern="1200" dirty="0">
                <a:solidFill>
                  <a:schemeClr val="tx1"/>
                </a:solidFill>
                <a:effectLst/>
                <a:latin typeface="+mn-lt"/>
                <a:ea typeface="+mn-ea"/>
                <a:cs typeface="+mn-cs"/>
              </a:rPr>
              <a:t>” (1958), </a:t>
            </a:r>
            <a:r>
              <a:rPr lang="en-US" sz="1200" kern="1200" dirty="0" err="1">
                <a:solidFill>
                  <a:schemeClr val="tx1"/>
                </a:solidFill>
                <a:effectLst/>
                <a:latin typeface="+mn-lt"/>
                <a:ea typeface="+mn-ea"/>
                <a:cs typeface="+mn-cs"/>
              </a:rPr>
              <a:t>där</a:t>
            </a:r>
            <a:r>
              <a:rPr lang="en-US" sz="1200" kern="1200" dirty="0">
                <a:solidFill>
                  <a:schemeClr val="tx1"/>
                </a:solidFill>
                <a:effectLst/>
                <a:latin typeface="+mn-lt"/>
                <a:ea typeface="+mn-ea"/>
                <a:cs typeface="+mn-cs"/>
              </a:rPr>
              <a:t> hon </a:t>
            </a:r>
            <a:r>
              <a:rPr lang="en-US" sz="1200" kern="1200" dirty="0" err="1">
                <a:solidFill>
                  <a:schemeClr val="tx1"/>
                </a:solidFill>
                <a:effectLst/>
                <a:latin typeface="+mn-lt"/>
                <a:ea typeface="+mn-ea"/>
                <a:cs typeface="+mn-cs"/>
              </a:rPr>
              <a:t>berättar</a:t>
            </a:r>
            <a:r>
              <a:rPr lang="en-US" sz="1200" kern="1200" dirty="0">
                <a:solidFill>
                  <a:schemeClr val="tx1"/>
                </a:solidFill>
                <a:effectLst/>
                <a:latin typeface="+mn-lt"/>
                <a:ea typeface="+mn-ea"/>
                <a:cs typeface="+mn-cs"/>
              </a:rPr>
              <a:t> om sin </a:t>
            </a:r>
            <a:r>
              <a:rPr lang="en-US" sz="1200" kern="1200" dirty="0" err="1">
                <a:solidFill>
                  <a:schemeClr val="tx1"/>
                </a:solidFill>
                <a:effectLst/>
                <a:latin typeface="+mn-lt"/>
                <a:ea typeface="+mn-ea"/>
                <a:cs typeface="+mn-cs"/>
              </a:rPr>
              <a:t>uppväxt</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a:solidFill>
                  <a:schemeClr val="tx1"/>
                </a:solidFill>
                <a:effectLst/>
                <a:latin typeface="+mn-lt"/>
                <a:ea typeface="+mn-ea"/>
                <a:cs typeface="+mn-cs"/>
              </a:rPr>
              <a:t>Magda </a:t>
            </a:r>
            <a:r>
              <a:rPr lang="en-US" sz="1200" b="1" kern="1200" dirty="0" err="1">
                <a:solidFill>
                  <a:schemeClr val="tx1"/>
                </a:solidFill>
                <a:effectLst/>
                <a:latin typeface="+mn-lt"/>
                <a:ea typeface="+mn-ea"/>
                <a:cs typeface="+mn-cs"/>
              </a:rPr>
              <a:t>Szabó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ungersk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romanförfattare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skrev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dramer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essäer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memoarer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barnlitteratur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roman ”</a:t>
            </a:r>
            <a:r>
              <a:rPr lang="en-US" sz="1200" kern="1200" dirty="0" err="1">
                <a:solidFill>
                  <a:schemeClr val="tx1"/>
                </a:solidFill>
                <a:effectLst/>
                <a:latin typeface="+mn-lt"/>
                <a:ea typeface="+mn-ea"/>
                <a:cs typeface="+mn-cs"/>
              </a:rPr>
              <a:t>Dörren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gavs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t>
            </a:r>
            <a:r>
              <a:rPr lang="en-US" sz="1200" kern="1200" dirty="0">
                <a:solidFill>
                  <a:schemeClr val="tx1"/>
                </a:solidFill>
                <a:effectLst/>
                <a:latin typeface="+mn-lt"/>
                <a:ea typeface="+mn-ea"/>
                <a:cs typeface="+mn-cs"/>
              </a:rPr>
              <a:t> 1987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blev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a:t>
            </a:r>
            <a:r>
              <a:rPr lang="en-US" sz="1200" kern="1200" dirty="0">
                <a:solidFill>
                  <a:schemeClr val="tx1"/>
                </a:solidFill>
                <a:effectLst/>
                <a:latin typeface="+mn-lt"/>
                <a:ea typeface="+mn-ea"/>
                <a:cs typeface="+mn-cs"/>
              </a:rPr>
              <a:t>.</a:t>
            </a:r>
          </a:p>
          <a:p>
            <a:endParaRPr lang="en-US"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err="1">
                <a:solidFill>
                  <a:schemeClr val="tx1"/>
                </a:solidFill>
                <a:effectLst/>
                <a:latin typeface="+mn-lt"/>
                <a:ea typeface="+mn-ea"/>
                <a:cs typeface="+mn-cs"/>
              </a:rPr>
              <a:t>Vilka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andra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europeiska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konstnärer</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och</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författare</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känner</a:t>
            </a:r>
            <a:r>
              <a:rPr lang="en-US" sz="1200" b="1" i="1" kern="1200" dirty="0">
                <a:solidFill>
                  <a:schemeClr val="tx1"/>
                </a:solidFill>
                <a:effectLst/>
                <a:latin typeface="+mn-lt"/>
                <a:ea typeface="+mn-ea"/>
                <a:cs typeface="+mn-cs"/>
              </a:rPr>
              <a:t> du till?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Varje</a:t>
            </a:r>
            <a:r>
              <a:rPr lang="en-US" sz="1200" kern="1200" dirty="0">
                <a:solidFill>
                  <a:schemeClr val="tx1"/>
                </a:solidFill>
                <a:effectLst/>
                <a:latin typeface="+mn-lt"/>
                <a:ea typeface="+mn-ea"/>
                <a:cs typeface="+mn-cs"/>
              </a:rPr>
              <a:t> EU-land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egen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kultur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språk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traditioner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Ändå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delar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grundläggande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värderingar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måste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respektera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medlemmar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Människans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värdighet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Frihet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Demokrati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Jämställdhet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Rättsstaten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Mänskliga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rättigheter</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err="1">
                <a:solidFill>
                  <a:schemeClr val="tx1"/>
                </a:solidFill>
                <a:effectLst/>
                <a:latin typeface="+mn-lt"/>
                <a:ea typeface="+mn-ea"/>
                <a:cs typeface="+mn-cs"/>
              </a:rPr>
              <a:t>Vilka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europeiska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värderingar</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tycker</a:t>
            </a:r>
            <a:r>
              <a:rPr lang="en-US" sz="1200" b="1" i="1" kern="1200" dirty="0">
                <a:solidFill>
                  <a:schemeClr val="tx1"/>
                </a:solidFill>
                <a:effectLst/>
                <a:latin typeface="+mn-lt"/>
                <a:ea typeface="+mn-ea"/>
                <a:cs typeface="+mn-cs"/>
              </a:rPr>
              <a:t> du </a:t>
            </a:r>
            <a:r>
              <a:rPr lang="en-US" sz="1200" b="1" i="1" kern="1200" dirty="0" err="1">
                <a:solidFill>
                  <a:schemeClr val="tx1"/>
                </a:solidFill>
                <a:effectLst/>
                <a:latin typeface="+mn-lt"/>
                <a:ea typeface="+mn-ea"/>
                <a:cs typeface="+mn-cs"/>
              </a:rPr>
              <a:t>är</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viktigast</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och</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varför</a:t>
            </a:r>
            <a:r>
              <a:rPr lang="en-US" sz="1200" b="1"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04/04/2024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04/04/2024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04/04/2024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04/04/2024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04/04/2024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04/04/2024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04/04/2024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96.jpg"/><Relationship Id="rId5" Type="http://schemas.openxmlformats.org/officeDocument/2006/relationships/image" Target="../media/image94.jpg"/><Relationship Id="rId10" Type="http://schemas.openxmlformats.org/officeDocument/2006/relationships/hyperlink" Target="https://europa.eu/learning-corner/home_sv" TargetMode="External"/><Relationship Id="rId4" Type="http://schemas.openxmlformats.org/officeDocument/2006/relationships/image" Target="../media/image93.png"/><Relationship Id="rId9"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7.png"/><Relationship Id="rId7" Type="http://schemas.openxmlformats.org/officeDocument/2006/relationships/hyperlink" Target="https://europa.eu/european-union/contact/social-networks_sv"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europa.eu/european-union/contact/meet-us_sv" TargetMode="External"/><Relationship Id="rId5" Type="http://schemas.openxmlformats.org/officeDocument/2006/relationships/hyperlink" Target="https://europa.eu/european-union/contact_sv" TargetMode="External"/><Relationship Id="rId4" Type="http://schemas.openxmlformats.org/officeDocument/2006/relationships/hyperlink" Target="https://europa.eu/european-union/contact_en"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2023755" y="2246645"/>
            <a:ext cx="2975882"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DET HÄR ÄR EU</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VAD ÄR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24 OFFICIELLA EU-SPRÅK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A group of multicolored text on a black background&#10;&#10;Description automatically generated">
            <a:extLst>
              <a:ext uri="{FF2B5EF4-FFF2-40B4-BE49-F238E27FC236}">
                <a16:creationId xmlns:a16="http://schemas.microsoft.com/office/drawing/2014/main" id="{DB2A0CCD-9F05-5083-82BA-D143F029C9CA}"/>
              </a:ext>
            </a:extLst>
          </p:cNvPr>
          <p:cNvPicPr>
            <a:picLocks noChangeAspect="1"/>
          </p:cNvPicPr>
          <p:nvPr/>
        </p:nvPicPr>
        <p:blipFill>
          <a:blip r:embed="rId3"/>
          <a:stretch>
            <a:fillRect/>
          </a:stretch>
        </p:blipFill>
        <p:spPr>
          <a:xfrm>
            <a:off x="1866696" y="894841"/>
            <a:ext cx="5471730" cy="5471730"/>
          </a:xfrm>
          <a:prstGeom prst="rect">
            <a:avLst/>
          </a:prstGeom>
        </p:spPr>
      </p:pic>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64216433"/>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EU-SPRÅKENS SPRÅKFAMILJER</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VAD ÄR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027321" y="1651912"/>
            <a:ext cx="6545179" cy="1846659"/>
          </a:xfrm>
          <a:prstGeom prst="rect">
            <a:avLst/>
          </a:prstGeom>
          <a:noFill/>
        </p:spPr>
        <p:txBody>
          <a:bodyPr wrap="square" rtlCol="0">
            <a:spAutoFit/>
          </a:bodyPr>
          <a:lstStyle/>
          <a:p>
            <a:pPr algn="ctr"/>
            <a:endParaRPr lang="fr-FR" b="1" dirty="0">
              <a:solidFill>
                <a:schemeClr val="bg1"/>
              </a:solidFill>
            </a:endParaRPr>
          </a:p>
          <a:p>
            <a:r>
              <a:rPr lang="fr-FR" sz="4800" b="1" dirty="0">
                <a:solidFill>
                  <a:schemeClr val="bg1"/>
                </a:solidFill>
              </a:rPr>
              <a:t>DET EUROPEISKA PROJEKTET</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2136338"/>
            <a:ext cx="4484282" cy="2585323"/>
          </a:xfrm>
          <a:prstGeom prst="rect">
            <a:avLst/>
          </a:prstGeom>
          <a:noFill/>
        </p:spPr>
        <p:txBody>
          <a:bodyPr wrap="square" rtlCol="0">
            <a:spAutoFit/>
          </a:bodyPr>
          <a:lstStyle/>
          <a:p>
            <a:pPr lvl="0" algn="ctr">
              <a:defRPr/>
            </a:pPr>
            <a:r>
              <a:rPr lang="sv-SE" sz="5400" b="1" dirty="0">
                <a:solidFill>
                  <a:prstClr val="white"/>
                </a:solidFill>
              </a:rPr>
              <a:t>VILKA LÄNDER BILDADE EU OCH VARFÖR?</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FRÅN KRIG TILL FRED</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4815841"/>
            <a:ext cx="243840" cy="20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DET EUROPEISKA PROJEKTET</a:t>
            </a:r>
          </a:p>
        </p:txBody>
      </p:sp>
      <p:cxnSp>
        <p:nvCxnSpPr>
          <p:cNvPr id="8" name="Connecteur droit 12"/>
          <p:cNvCxnSpPr/>
          <p:nvPr/>
        </p:nvCxnSpPr>
        <p:spPr>
          <a:xfrm>
            <a:off x="8897780" y="481584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 y="0"/>
            <a:ext cx="445008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FRÅN KRIG TILL FRED</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00B0F0"/>
                </a:solidFill>
              </a:rPr>
              <a:t>Fred var ett av de mål man ville uppnå genom att bilda Europeiska unionen</a:t>
            </a:r>
          </a:p>
          <a:p>
            <a:pPr algn="ctr"/>
            <a:endParaRPr lang="en-US" b="1" dirty="0">
              <a:solidFill>
                <a:srgbClr val="00B0F0"/>
              </a:solidFill>
            </a:endParaRPr>
          </a:p>
          <a:p>
            <a:pPr algn="ctr"/>
            <a:r>
              <a:rPr lang="sv-SE" b="1" dirty="0">
                <a:solidFill>
                  <a:srgbClr val="00B0F0"/>
                </a:solidFill>
              </a:rPr>
              <a:t>EU fick Nobels fredspris 2012</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782392"/>
            <a:ext cx="279382" cy="2075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782393"/>
            <a:ext cx="461665" cy="2079307"/>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DET EUROPEISKA PROJEKTET</a:t>
            </a:r>
          </a:p>
          <a:p>
            <a:endParaRPr lang="en-IE" sz="800" dirty="0"/>
          </a:p>
        </p:txBody>
      </p:sp>
      <p:cxnSp>
        <p:nvCxnSpPr>
          <p:cNvPr id="14" name="Straight Connector 13"/>
          <p:cNvCxnSpPr/>
          <p:nvPr/>
        </p:nvCxnSpPr>
        <p:spPr>
          <a:xfrm>
            <a:off x="8864618" y="4764359"/>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rot="16200000">
            <a:off x="7957938" y="5666806"/>
            <a:ext cx="2125903"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DET EUROPEISKA PROJEKTET</a:t>
            </a:r>
          </a:p>
        </p:txBody>
      </p:sp>
      <p:cxnSp>
        <p:nvCxnSpPr>
          <p:cNvPr id="13"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fr-BE" dirty="0" err="1"/>
              <a:t>Europeiska</a:t>
            </a:r>
            <a:r>
              <a:rPr lang="fr-BE" dirty="0"/>
              <a:t> </a:t>
            </a:r>
            <a:r>
              <a:rPr lang="fr-BE" dirty="0" err="1"/>
              <a:t>kol</a:t>
            </a:r>
            <a:r>
              <a:rPr lang="fr-BE" dirty="0"/>
              <a:t>- </a:t>
            </a:r>
            <a:r>
              <a:rPr lang="fr-BE" dirty="0" err="1"/>
              <a:t>och</a:t>
            </a:r>
            <a:r>
              <a:rPr lang="fr-BE" dirty="0"/>
              <a:t> </a:t>
            </a:r>
            <a:r>
              <a:rPr lang="fr-BE" dirty="0" err="1"/>
              <a:t>stålgemenskapen</a:t>
            </a:r>
            <a:endParaRPr lang="fr-BE" dirty="0"/>
          </a:p>
        </p:txBody>
      </p:sp>
      <p:sp>
        <p:nvSpPr>
          <p:cNvPr id="23" name="TextBox 22"/>
          <p:cNvSpPr txBox="1"/>
          <p:nvPr/>
        </p:nvSpPr>
        <p:spPr>
          <a:xfrm>
            <a:off x="1044254" y="400825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248788" y="4231741"/>
            <a:ext cx="2335092" cy="369332"/>
          </a:xfrm>
          <a:prstGeom prst="rect">
            <a:avLst/>
          </a:prstGeom>
          <a:noFill/>
        </p:spPr>
        <p:txBody>
          <a:bodyPr wrap="square" rtlCol="0">
            <a:spAutoFit/>
          </a:bodyPr>
          <a:lstStyle/>
          <a:p>
            <a:pPr algn="ctr"/>
            <a:r>
              <a:rPr lang="fr-BE" dirty="0" err="1"/>
              <a:t>Schumandeklarationen</a:t>
            </a:r>
            <a:endParaRPr lang="fr-BE" dirty="0"/>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31948"/>
            <a:ext cx="1520441" cy="369332"/>
          </a:xfrm>
          <a:prstGeom prst="rect">
            <a:avLst/>
          </a:prstGeom>
          <a:noFill/>
        </p:spPr>
        <p:txBody>
          <a:bodyPr wrap="square" rtlCol="0">
            <a:spAutoFit/>
          </a:bodyPr>
          <a:lstStyle/>
          <a:p>
            <a:pPr algn="ctr"/>
            <a:r>
              <a:rPr lang="fr-BE" dirty="0" err="1"/>
              <a:t>Romfördraget</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2112822"/>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430692" y="2393138"/>
            <a:ext cx="2106647" cy="369332"/>
          </a:xfrm>
          <a:prstGeom prst="rect">
            <a:avLst/>
          </a:prstGeom>
          <a:noFill/>
        </p:spPr>
        <p:txBody>
          <a:bodyPr wrap="square" rtlCol="0">
            <a:spAutoFit/>
          </a:bodyPr>
          <a:lstStyle/>
          <a:p>
            <a:pPr algn="ctr"/>
            <a:r>
              <a:rPr lang="fr-BE" dirty="0" err="1"/>
              <a:t>Maastrichtfördraget</a:t>
            </a:r>
            <a:endParaRPr lang="fr-BE" dirty="0"/>
          </a:p>
        </p:txBody>
      </p:sp>
      <p:sp>
        <p:nvSpPr>
          <p:cNvPr id="59" name="TextBox 58"/>
          <p:cNvSpPr txBox="1"/>
          <p:nvPr/>
        </p:nvSpPr>
        <p:spPr>
          <a:xfrm>
            <a:off x="3665099" y="4071648"/>
            <a:ext cx="1302122"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Inre</a:t>
            </a:r>
            <a:r>
              <a:rPr lang="fr-BE" dirty="0"/>
              <a:t> </a:t>
            </a:r>
            <a:r>
              <a:rPr lang="fr-BE" dirty="0" err="1"/>
              <a:t>marknaden</a:t>
            </a:r>
            <a:endParaRPr lang="fr-BE" dirty="0"/>
          </a:p>
        </p:txBody>
      </p:sp>
      <p:sp>
        <p:nvSpPr>
          <p:cNvPr id="79" name="TextBox 78"/>
          <p:cNvSpPr txBox="1"/>
          <p:nvPr/>
        </p:nvSpPr>
        <p:spPr>
          <a:xfrm>
            <a:off x="4254460" y="1314863"/>
            <a:ext cx="1781472" cy="646331"/>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Schengenavtalet</a:t>
            </a:r>
            <a:endParaRPr lang="fr-BE" sz="2000" dirty="0">
              <a:solidFill>
                <a:schemeClr val="accent1">
                  <a:lumMod val="50000"/>
                </a:schemeClr>
              </a:solidFill>
            </a:endParaRPr>
          </a:p>
        </p:txBody>
      </p:sp>
      <p:sp>
        <p:nvSpPr>
          <p:cNvPr id="86" name="TextBox 85"/>
          <p:cNvSpPr txBox="1"/>
          <p:nvPr/>
        </p:nvSpPr>
        <p:spPr>
          <a:xfrm>
            <a:off x="6133681" y="1809387"/>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7358747"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BILDANDET AV EUROPEISKA UNIONEN</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369332"/>
          </a:xfrm>
          <a:prstGeom prst="rect">
            <a:avLst/>
          </a:prstGeom>
          <a:noFill/>
        </p:spPr>
        <p:txBody>
          <a:bodyPr wrap="square" rtlCol="0">
            <a:spAutoFit/>
          </a:bodyPr>
          <a:lstStyle/>
          <a:p>
            <a:pPr algn="ctr"/>
            <a:r>
              <a:rPr lang="en-US" dirty="0"/>
              <a:t>Euro</a:t>
            </a:r>
            <a:endParaRPr lang="fr-BE" dirty="0"/>
          </a:p>
        </p:txBody>
      </p:sp>
      <p:sp>
        <p:nvSpPr>
          <p:cNvPr id="8" name="TextBox 7"/>
          <p:cNvSpPr txBox="1"/>
          <p:nvPr/>
        </p:nvSpPr>
        <p:spPr>
          <a:xfrm>
            <a:off x="5806024" y="2057680"/>
            <a:ext cx="1373079" cy="646331"/>
          </a:xfrm>
          <a:prstGeom prst="rect">
            <a:avLst/>
          </a:prstGeom>
          <a:noFill/>
        </p:spPr>
        <p:txBody>
          <a:bodyPr wrap="square" rtlCol="0">
            <a:spAutoFit/>
          </a:bodyPr>
          <a:lstStyle/>
          <a:p>
            <a:pPr algn="ctr"/>
            <a:r>
              <a:rPr lang="en-US" dirty="0" err="1"/>
              <a:t>Utvidgning</a:t>
            </a:r>
            <a:r>
              <a:rPr lang="en-US" dirty="0"/>
              <a:t> </a:t>
            </a:r>
            <a:r>
              <a:rPr lang="en-US" dirty="0" err="1"/>
              <a:t>österut</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flipH="1">
            <a:off x="2150227" y="2045067"/>
            <a:ext cx="1"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400855" y="3979450"/>
            <a:ext cx="1915784" cy="646331"/>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US" dirty="0" err="1"/>
              <a:t>Lissabonfördraget</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7981" y="1549015"/>
            <a:ext cx="137315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Andra</a:t>
            </a:r>
            <a:r>
              <a:rPr lang="en-IE" dirty="0"/>
              <a:t> </a:t>
            </a:r>
            <a:r>
              <a:rPr lang="en-IE" dirty="0" err="1"/>
              <a:t>världskrigets</a:t>
            </a:r>
            <a:r>
              <a:rPr lang="en-IE" dirty="0"/>
              <a:t> slut</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Belgien</a:t>
            </a:r>
            <a:r>
              <a:rPr lang="en-GB" sz="1400" b="1" dirty="0">
                <a:solidFill>
                  <a:prstClr val="white"/>
                </a:solidFill>
              </a:rPr>
              <a:t>, </a:t>
            </a:r>
            <a:r>
              <a:rPr lang="en-GB" sz="1400" b="1" dirty="0" err="1">
                <a:solidFill>
                  <a:prstClr val="white"/>
                </a:solidFill>
              </a:rPr>
              <a:t>Tyskland</a:t>
            </a:r>
            <a:r>
              <a:rPr lang="en-GB" sz="1400" b="1" dirty="0">
                <a:solidFill>
                  <a:prstClr val="white"/>
                </a:solidFill>
              </a:rPr>
              <a:t>, </a:t>
            </a:r>
            <a:r>
              <a:rPr lang="en-GB" sz="1400" b="1" dirty="0" err="1">
                <a:solidFill>
                  <a:prstClr val="white"/>
                </a:solidFill>
              </a:rPr>
              <a:t>Frankrike</a:t>
            </a:r>
            <a:r>
              <a:rPr lang="en-GB" sz="1400" b="1" dirty="0">
                <a:solidFill>
                  <a:prstClr val="white"/>
                </a:solidFill>
              </a:rPr>
              <a:t>, </a:t>
            </a:r>
            <a:r>
              <a:rPr lang="en-GB" sz="1400" b="1" dirty="0" err="1">
                <a:solidFill>
                  <a:prstClr val="white"/>
                </a:solidFill>
              </a:rPr>
              <a:t>Italien</a:t>
            </a:r>
            <a:r>
              <a:rPr lang="en-GB" sz="1400" b="1" dirty="0">
                <a:solidFill>
                  <a:prstClr val="white"/>
                </a:solidFill>
              </a:rPr>
              <a:t>, Luxemburg, </a:t>
            </a:r>
            <a:r>
              <a:rPr lang="en-GB" sz="1400" b="1" dirty="0" err="1">
                <a:solidFill>
                  <a:prstClr val="white"/>
                </a:solidFill>
              </a:rPr>
              <a:t>Nederländerna</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rtlCol="0">
            <a:spAutoFit/>
          </a:bodyPr>
          <a:lstStyle/>
          <a:p>
            <a:pPr lvl="0">
              <a:defRPr/>
            </a:pPr>
            <a:r>
              <a:rPr lang="sv-SE" sz="1400" b="1" dirty="0">
                <a:solidFill>
                  <a:prstClr val="black"/>
                </a:solidFill>
              </a:rPr>
              <a:t>Danmark, Irland, Storbritannien (lämnade EU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Grekland</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lvl="0">
              <a:defRPr/>
            </a:pPr>
            <a:r>
              <a:rPr lang="fr-BE" sz="1400" b="1" dirty="0" err="1">
                <a:solidFill>
                  <a:prstClr val="black"/>
                </a:solidFill>
              </a:rPr>
              <a:t>Spanien</a:t>
            </a:r>
            <a:r>
              <a:rPr lang="fr-BE" sz="1400" b="1" dirty="0">
                <a:solidFill>
                  <a:prstClr val="black"/>
                </a:solidFill>
              </a:rPr>
              <a:t>, Portugal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Österrike</a:t>
            </a:r>
            <a:r>
              <a:rPr lang="fr-BE" sz="1400" b="1" dirty="0">
                <a:solidFill>
                  <a:prstClr val="black"/>
                </a:solidFill>
              </a:rPr>
              <a:t>, </a:t>
            </a:r>
            <a:r>
              <a:rPr lang="fr-BE" sz="1400" b="1" dirty="0" err="1">
                <a:solidFill>
                  <a:prstClr val="black"/>
                </a:solidFill>
              </a:rPr>
              <a:t>Finland</a:t>
            </a:r>
            <a:r>
              <a:rPr lang="fr-BE" sz="1400" b="1" dirty="0">
                <a:solidFill>
                  <a:prstClr val="black"/>
                </a:solidFill>
              </a:rPr>
              <a:t>, </a:t>
            </a:r>
            <a:r>
              <a:rPr lang="fr-BE" sz="1400" b="1" dirty="0" err="1">
                <a:solidFill>
                  <a:prstClr val="black"/>
                </a:solidFill>
              </a:rPr>
              <a:t>Sverige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en-GB" sz="1400" b="1" dirty="0" err="1">
                <a:solidFill>
                  <a:prstClr val="black"/>
                </a:solidFill>
              </a:rPr>
              <a:t>Tjeckien</a:t>
            </a:r>
            <a:r>
              <a:rPr lang="en-GB" sz="1400" b="1" dirty="0">
                <a:solidFill>
                  <a:prstClr val="black"/>
                </a:solidFill>
              </a:rPr>
              <a:t>, </a:t>
            </a:r>
            <a:r>
              <a:rPr lang="en-GB" sz="1400" b="1" dirty="0" err="1">
                <a:solidFill>
                  <a:prstClr val="black"/>
                </a:solidFill>
              </a:rPr>
              <a:t>Estland</a:t>
            </a:r>
            <a:r>
              <a:rPr lang="en-GB" sz="1400" b="1" dirty="0">
                <a:solidFill>
                  <a:prstClr val="black"/>
                </a:solidFill>
              </a:rPr>
              <a:t>, </a:t>
            </a:r>
            <a:r>
              <a:rPr lang="en-GB" sz="1400" b="1" dirty="0" err="1">
                <a:solidFill>
                  <a:prstClr val="black"/>
                </a:solidFill>
              </a:rPr>
              <a:t>Cypern</a:t>
            </a:r>
            <a:r>
              <a:rPr lang="en-GB" sz="1400" b="1" dirty="0">
                <a:solidFill>
                  <a:prstClr val="black"/>
                </a:solidFill>
              </a:rPr>
              <a:t>, </a:t>
            </a:r>
            <a:r>
              <a:rPr lang="en-GB" sz="1400" b="1" dirty="0" err="1">
                <a:solidFill>
                  <a:prstClr val="black"/>
                </a:solidFill>
              </a:rPr>
              <a:t>Lettland</a:t>
            </a:r>
            <a:r>
              <a:rPr lang="en-GB" sz="1400" b="1" dirty="0">
                <a:solidFill>
                  <a:prstClr val="black"/>
                </a:solidFill>
              </a:rPr>
              <a:t>, </a:t>
            </a:r>
            <a:r>
              <a:rPr lang="en-GB" sz="1400" b="1" dirty="0" err="1">
                <a:solidFill>
                  <a:prstClr val="black"/>
                </a:solidFill>
              </a:rPr>
              <a:t>Litauen</a:t>
            </a:r>
            <a:r>
              <a:rPr lang="en-GB" sz="1400" b="1" dirty="0">
                <a:solidFill>
                  <a:prstClr val="black"/>
                </a:solidFill>
              </a:rPr>
              <a:t>, </a:t>
            </a:r>
            <a:r>
              <a:rPr lang="en-GB" sz="1400" b="1" dirty="0" err="1">
                <a:solidFill>
                  <a:prstClr val="black"/>
                </a:solidFill>
              </a:rPr>
              <a:t>Ungern</a:t>
            </a:r>
            <a:r>
              <a:rPr lang="en-GB" sz="1400" b="1" dirty="0">
                <a:solidFill>
                  <a:prstClr val="black"/>
                </a:solidFill>
              </a:rPr>
              <a:t>, Malta, </a:t>
            </a:r>
            <a:r>
              <a:rPr lang="en-GB" sz="1400" b="1" dirty="0" err="1">
                <a:solidFill>
                  <a:prstClr val="black"/>
                </a:solidFill>
              </a:rPr>
              <a:t>Polen</a:t>
            </a:r>
            <a:r>
              <a:rPr lang="en-GB" sz="1400" b="1" dirty="0">
                <a:solidFill>
                  <a:prstClr val="black"/>
                </a:solidFill>
              </a:rPr>
              <a:t>, </a:t>
            </a:r>
            <a:r>
              <a:rPr lang="en-GB" sz="1400" b="1" dirty="0" err="1">
                <a:solidFill>
                  <a:prstClr val="black"/>
                </a:solidFill>
              </a:rPr>
              <a:t>Slovenien</a:t>
            </a:r>
            <a:r>
              <a:rPr lang="en-GB" sz="1400" b="1" dirty="0">
                <a:solidFill>
                  <a:prstClr val="black"/>
                </a:solidFill>
              </a:rPr>
              <a:t>, </a:t>
            </a:r>
            <a:r>
              <a:rPr lang="en-GB" sz="1400" b="1" dirty="0" err="1">
                <a:solidFill>
                  <a:prstClr val="black"/>
                </a:solidFill>
              </a:rPr>
              <a:t>Slovakien</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Bulgarien</a:t>
            </a:r>
            <a:r>
              <a:rPr lang="fr-BE" sz="1400" b="1" dirty="0">
                <a:solidFill>
                  <a:prstClr val="black"/>
                </a:solidFill>
              </a:rPr>
              <a:t>, </a:t>
            </a:r>
            <a:r>
              <a:rPr lang="fr-BE" sz="1400" b="1" dirty="0" err="1">
                <a:solidFill>
                  <a:prstClr val="black"/>
                </a:solidFill>
              </a:rPr>
              <a:t>Rumänien</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err="1">
                <a:solidFill>
                  <a:prstClr val="black"/>
                </a:solidFill>
              </a:rPr>
              <a:t>Kroatien</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lvl="0">
              <a:defRPr/>
            </a:pPr>
            <a:r>
              <a:rPr lang="sv-SE" sz="1000" b="1" dirty="0">
                <a:solidFill>
                  <a:prstClr val="black"/>
                </a:solidFill>
              </a:rPr>
              <a:t>Storbritannien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32446" y="2911648"/>
            <a:ext cx="634963" cy="246221"/>
          </a:xfrm>
          <a:prstGeom prst="rect">
            <a:avLst/>
          </a:prstGeom>
          <a:noFill/>
        </p:spPr>
        <p:txBody>
          <a:bodyPr wrap="square" rtlCol="0">
            <a:spAutoFit/>
          </a:bodyPr>
          <a:lstStyle/>
          <a:p>
            <a:pPr lvl="0">
              <a:defRPr/>
            </a:pPr>
            <a:r>
              <a:rPr lang="sv-SE" sz="1000" b="1" dirty="0">
                <a:solidFill>
                  <a:prstClr val="black"/>
                </a:solidFill>
              </a:rPr>
              <a:t>Irland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54346" cy="246221"/>
          </a:xfrm>
          <a:prstGeom prst="rect">
            <a:avLst/>
          </a:prstGeom>
          <a:noFill/>
        </p:spPr>
        <p:txBody>
          <a:bodyPr wrap="none" rtlCol="0">
            <a:spAutoFit/>
          </a:bodyPr>
          <a:lstStyle/>
          <a:p>
            <a:pPr lvl="0">
              <a:defRPr/>
            </a:pPr>
            <a:r>
              <a:rPr lang="en-GB" sz="1000" b="1" dirty="0" err="1">
                <a:solidFill>
                  <a:prstClr val="white"/>
                </a:solidFill>
              </a:rPr>
              <a:t>Tyskland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02288" y="3997955"/>
            <a:ext cx="683200" cy="246221"/>
          </a:xfrm>
          <a:prstGeom prst="rect">
            <a:avLst/>
          </a:prstGeom>
          <a:noFill/>
        </p:spPr>
        <p:txBody>
          <a:bodyPr wrap="none" rtlCol="0">
            <a:spAutoFit/>
          </a:bodyPr>
          <a:lstStyle/>
          <a:p>
            <a:pPr lvl="0">
              <a:defRPr/>
            </a:pPr>
            <a:r>
              <a:rPr lang="en-GB" sz="1000" b="1" dirty="0" err="1">
                <a:solidFill>
                  <a:prstClr val="white"/>
                </a:solidFill>
              </a:rPr>
              <a:t>Frankrike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79005" cy="246221"/>
          </a:xfrm>
          <a:prstGeom prst="rect">
            <a:avLst/>
          </a:prstGeom>
          <a:noFill/>
        </p:spPr>
        <p:txBody>
          <a:bodyPr wrap="none" rtlCol="0">
            <a:spAutoFit/>
          </a:bodyPr>
          <a:lstStyle/>
          <a:p>
            <a:pPr lvl="0">
              <a:defRPr/>
            </a:pPr>
            <a:r>
              <a:rPr lang="en-GB" sz="1000" b="1" dirty="0" err="1">
                <a:solidFill>
                  <a:prstClr val="white"/>
                </a:solidFill>
              </a:rPr>
              <a:t>Belgien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07996" y="3338623"/>
            <a:ext cx="984565" cy="246221"/>
          </a:xfrm>
          <a:prstGeom prst="rect">
            <a:avLst/>
          </a:prstGeom>
          <a:noFill/>
        </p:spPr>
        <p:txBody>
          <a:bodyPr wrap="none" rtlCol="0">
            <a:spAutoFit/>
          </a:bodyPr>
          <a:lstStyle/>
          <a:p>
            <a:pPr lvl="0">
              <a:defRPr/>
            </a:pPr>
            <a:r>
              <a:rPr lang="en-GB" sz="1000" b="1" dirty="0" err="1">
                <a:solidFill>
                  <a:prstClr val="white"/>
                </a:solidFill>
              </a:rPr>
              <a:t>Nederländerna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779381" cy="246221"/>
          </a:xfrm>
          <a:prstGeom prst="rect">
            <a:avLst/>
          </a:prstGeom>
          <a:noFill/>
        </p:spPr>
        <p:txBody>
          <a:bodyPr wrap="none" rtlCol="0">
            <a:spAutoFit/>
          </a:bodyPr>
          <a:lstStyle/>
          <a:p>
            <a:pPr lvl="0">
              <a:defRPr/>
            </a:pPr>
            <a:r>
              <a:rPr lang="en-GB" sz="1000" b="1" dirty="0">
                <a:solidFill>
                  <a:prstClr val="white"/>
                </a:solidFill>
              </a:rPr>
              <a:t>Luxemburg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54342" y="4636640"/>
            <a:ext cx="522900" cy="246221"/>
          </a:xfrm>
          <a:prstGeom prst="rect">
            <a:avLst/>
          </a:prstGeom>
          <a:noFill/>
        </p:spPr>
        <p:txBody>
          <a:bodyPr wrap="none" rtlCol="0">
            <a:spAutoFit/>
          </a:bodyPr>
          <a:lstStyle/>
          <a:p>
            <a:pPr lvl="0">
              <a:defRPr/>
            </a:pPr>
            <a:r>
              <a:rPr lang="en-GB" sz="1000" b="1" dirty="0" err="1">
                <a:solidFill>
                  <a:prstClr val="white"/>
                </a:solidFill>
              </a:rPr>
              <a:t>Italien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76947" y="4794907"/>
            <a:ext cx="611065" cy="246221"/>
          </a:xfrm>
          <a:prstGeom prst="rect">
            <a:avLst/>
          </a:prstGeom>
        </p:spPr>
        <p:txBody>
          <a:bodyPr wrap="none">
            <a:spAutoFit/>
          </a:bodyPr>
          <a:lstStyle/>
          <a:p>
            <a:pPr lvl="0">
              <a:defRPr/>
            </a:pPr>
            <a:r>
              <a:rPr lang="fr-BE" sz="1000" b="1" dirty="0" err="1">
                <a:solidFill>
                  <a:prstClr val="black"/>
                </a:solidFill>
              </a:rPr>
              <a:t>Spanien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50249" y="4393045"/>
            <a:ext cx="641522" cy="246221"/>
          </a:xfrm>
          <a:prstGeom prst="rect">
            <a:avLst/>
          </a:prstGeom>
        </p:spPr>
        <p:txBody>
          <a:bodyPr wrap="none">
            <a:spAutoFit/>
          </a:bodyPr>
          <a:lstStyle/>
          <a:p>
            <a:pPr lvl="0">
              <a:defRPr/>
            </a:pPr>
            <a:r>
              <a:rPr lang="fr-BE" sz="1000" b="1" dirty="0" err="1">
                <a:solidFill>
                  <a:prstClr val="black"/>
                </a:solidFill>
              </a:rPr>
              <a:t>Kroatien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58671" y="5186323"/>
            <a:ext cx="668773" cy="246221"/>
          </a:xfrm>
          <a:prstGeom prst="rect">
            <a:avLst/>
          </a:prstGeom>
        </p:spPr>
        <p:txBody>
          <a:bodyPr wrap="none">
            <a:spAutoFit/>
          </a:bodyPr>
          <a:lstStyle/>
          <a:p>
            <a:pPr lvl="0">
              <a:defRPr/>
            </a:pPr>
            <a:r>
              <a:rPr lang="fr-BE" sz="1000" b="1" dirty="0" err="1">
                <a:solidFill>
                  <a:prstClr val="black"/>
                </a:solidFill>
              </a:rPr>
              <a:t>Grekland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24628" y="4671796"/>
            <a:ext cx="691215" cy="246221"/>
          </a:xfrm>
          <a:prstGeom prst="rect">
            <a:avLst/>
          </a:prstGeom>
        </p:spPr>
        <p:txBody>
          <a:bodyPr wrap="none">
            <a:spAutoFit/>
          </a:bodyPr>
          <a:lstStyle/>
          <a:p>
            <a:pPr lvl="0">
              <a:defRPr/>
            </a:pPr>
            <a:r>
              <a:rPr lang="fr-BE" sz="1000" b="1" dirty="0" err="1">
                <a:solidFill>
                  <a:prstClr val="black"/>
                </a:solidFill>
              </a:rPr>
              <a:t>Bulgarien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24437" y="4251280"/>
            <a:ext cx="726481" cy="246221"/>
          </a:xfrm>
          <a:prstGeom prst="rect">
            <a:avLst/>
          </a:prstGeom>
        </p:spPr>
        <p:txBody>
          <a:bodyPr wrap="none">
            <a:spAutoFit/>
          </a:bodyPr>
          <a:lstStyle/>
          <a:p>
            <a:pPr lvl="0">
              <a:defRPr/>
            </a:pPr>
            <a:r>
              <a:rPr lang="fr-BE" sz="1000" b="1" dirty="0" err="1">
                <a:solidFill>
                  <a:prstClr val="black"/>
                </a:solidFill>
              </a:rPr>
              <a:t>Rumänien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705642" cy="246221"/>
          </a:xfrm>
          <a:prstGeom prst="rect">
            <a:avLst/>
          </a:prstGeom>
        </p:spPr>
        <p:txBody>
          <a:bodyPr wrap="none">
            <a:spAutoFit/>
          </a:bodyPr>
          <a:lstStyle/>
          <a:p>
            <a:pPr lvl="0">
              <a:defRPr/>
            </a:pPr>
            <a:r>
              <a:rPr lang="en-GB" sz="1000" b="1" dirty="0" err="1">
                <a:solidFill>
                  <a:prstClr val="black"/>
                </a:solidFill>
              </a:rPr>
              <a:t>Slovenien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9639" y="4138604"/>
            <a:ext cx="575799" cy="246221"/>
          </a:xfrm>
          <a:prstGeom prst="rect">
            <a:avLst/>
          </a:prstGeom>
        </p:spPr>
        <p:txBody>
          <a:bodyPr wrap="none">
            <a:spAutoFit/>
          </a:bodyPr>
          <a:lstStyle/>
          <a:p>
            <a:pPr lvl="0">
              <a:defRPr/>
            </a:pPr>
            <a:r>
              <a:rPr lang="en-GB" sz="1000" b="1" dirty="0" err="1">
                <a:solidFill>
                  <a:prstClr val="black"/>
                </a:solidFill>
              </a:rPr>
              <a:t>Ungern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55217" y="3890538"/>
            <a:ext cx="696024" cy="246221"/>
          </a:xfrm>
          <a:prstGeom prst="rect">
            <a:avLst/>
          </a:prstGeom>
        </p:spPr>
        <p:txBody>
          <a:bodyPr wrap="none">
            <a:spAutoFit/>
          </a:bodyPr>
          <a:lstStyle/>
          <a:p>
            <a:pPr lvl="0">
              <a:defRPr/>
            </a:pPr>
            <a:r>
              <a:rPr lang="en-GB" sz="1000" b="1" dirty="0" err="1">
                <a:solidFill>
                  <a:prstClr val="black"/>
                </a:solidFill>
              </a:rPr>
              <a:t>Slovakien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0059" y="3428234"/>
            <a:ext cx="487634" cy="246221"/>
          </a:xfrm>
          <a:prstGeom prst="rect">
            <a:avLst/>
          </a:prstGeom>
        </p:spPr>
        <p:txBody>
          <a:bodyPr wrap="none">
            <a:spAutoFit/>
          </a:bodyPr>
          <a:lstStyle/>
          <a:p>
            <a:pPr lvl="0">
              <a:defRPr/>
            </a:pPr>
            <a:r>
              <a:rPr lang="en-GB" sz="1000" b="1" dirty="0" err="1">
                <a:solidFill>
                  <a:prstClr val="black"/>
                </a:solidFill>
              </a:rPr>
              <a:t>Polen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623889" cy="246221"/>
          </a:xfrm>
          <a:prstGeom prst="rect">
            <a:avLst/>
          </a:prstGeom>
        </p:spPr>
        <p:txBody>
          <a:bodyPr wrap="none">
            <a:spAutoFit/>
          </a:bodyPr>
          <a:lstStyle/>
          <a:p>
            <a:pPr lvl="0">
              <a:defRPr/>
            </a:pPr>
            <a:r>
              <a:rPr lang="en-GB" sz="1000" b="1" dirty="0" err="1">
                <a:solidFill>
                  <a:prstClr val="black"/>
                </a:solidFill>
              </a:rPr>
              <a:t>Tjeckien</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64560" y="2397363"/>
            <a:ext cx="572593" cy="246221"/>
          </a:xfrm>
          <a:prstGeom prst="rect">
            <a:avLst/>
          </a:prstGeom>
        </p:spPr>
        <p:txBody>
          <a:bodyPr wrap="none">
            <a:spAutoFit/>
          </a:bodyPr>
          <a:lstStyle/>
          <a:p>
            <a:pPr lvl="0">
              <a:defRPr/>
            </a:pPr>
            <a:r>
              <a:rPr lang="fr-BE" sz="1000" b="1" dirty="0" err="1">
                <a:solidFill>
                  <a:prstClr val="black"/>
                </a:solidFill>
              </a:rPr>
              <a:t>Sverige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7235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Finland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lvl="0">
              <a:defRPr/>
            </a:pPr>
            <a:r>
              <a:rPr lang="en-GB" sz="1000" b="1" dirty="0" err="1">
                <a:solidFill>
                  <a:prstClr val="black"/>
                </a:solidFill>
              </a:rPr>
              <a:t>Estland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848305" y="2758868"/>
            <a:ext cx="625492" cy="246221"/>
          </a:xfrm>
          <a:prstGeom prst="rect">
            <a:avLst/>
          </a:prstGeom>
        </p:spPr>
        <p:txBody>
          <a:bodyPr wrap="none">
            <a:spAutoFit/>
          </a:bodyPr>
          <a:lstStyle/>
          <a:p>
            <a:pPr lvl="0">
              <a:defRPr/>
            </a:pPr>
            <a:r>
              <a:rPr lang="en-GB" sz="1000" b="1" dirty="0" err="1">
                <a:solidFill>
                  <a:prstClr val="black"/>
                </a:solidFill>
              </a:rPr>
              <a:t>Lettland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11534" y="2965930"/>
            <a:ext cx="580608" cy="246221"/>
          </a:xfrm>
          <a:prstGeom prst="rect">
            <a:avLst/>
          </a:prstGeom>
        </p:spPr>
        <p:txBody>
          <a:bodyPr wrap="none">
            <a:spAutoFit/>
          </a:bodyPr>
          <a:lstStyle/>
          <a:p>
            <a:pPr lvl="0">
              <a:defRPr/>
            </a:pPr>
            <a:r>
              <a:rPr lang="en-GB" sz="1000" b="1" dirty="0" err="1">
                <a:solidFill>
                  <a:prstClr val="black"/>
                </a:solidFill>
              </a:rPr>
              <a:t>Litauen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59769" cy="246221"/>
          </a:xfrm>
          <a:prstGeom prst="rect">
            <a:avLst/>
          </a:prstGeom>
        </p:spPr>
        <p:txBody>
          <a:bodyPr wrap="none">
            <a:spAutoFit/>
          </a:bodyPr>
          <a:lstStyle/>
          <a:p>
            <a:pPr lvl="0">
              <a:defRPr/>
            </a:pPr>
            <a:r>
              <a:rPr lang="en-GB" sz="1000" b="1" dirty="0" err="1">
                <a:solidFill>
                  <a:prstClr val="black"/>
                </a:solidFill>
              </a:rPr>
              <a:t>Cypern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668773" cy="246221"/>
          </a:xfrm>
          <a:prstGeom prst="rect">
            <a:avLst/>
          </a:prstGeom>
        </p:spPr>
        <p:txBody>
          <a:bodyPr wrap="none">
            <a:spAutoFit/>
          </a:bodyPr>
          <a:lstStyle/>
          <a:p>
            <a:pPr lvl="0">
              <a:defRPr/>
            </a:pPr>
            <a:r>
              <a:rPr lang="sv-SE" sz="1000" b="1" dirty="0">
                <a:solidFill>
                  <a:prstClr val="black"/>
                </a:solidFill>
              </a:rPr>
              <a:t>Danmark</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86137" y="4027043"/>
            <a:ext cx="678391" cy="246221"/>
          </a:xfrm>
          <a:prstGeom prst="rect">
            <a:avLst/>
          </a:prstGeom>
        </p:spPr>
        <p:txBody>
          <a:bodyPr wrap="none">
            <a:spAutoFit/>
          </a:bodyPr>
          <a:lstStyle/>
          <a:p>
            <a:pPr lvl="0">
              <a:defRPr/>
            </a:pPr>
            <a:r>
              <a:rPr lang="fr-BE" sz="1000" b="1" dirty="0" err="1">
                <a:solidFill>
                  <a:prstClr val="black"/>
                </a:solidFill>
              </a:rPr>
              <a:t>Österrike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479074"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EU-LÄNDERNA</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68" name="Rectangle 67"/>
          <p:cNvSpPr/>
          <p:nvPr/>
        </p:nvSpPr>
        <p:spPr>
          <a:xfrm rot="16200000">
            <a:off x="7957938" y="5666806"/>
            <a:ext cx="2125903"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DET EUROPEISKA PROJEKTET</a:t>
            </a:r>
          </a:p>
        </p:txBody>
      </p:sp>
      <p:cxnSp>
        <p:nvCxnSpPr>
          <p:cNvPr id="69"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D19F9F1-B7B9-A093-3B1C-0FB3F0EB9EB6}"/>
              </a:ext>
            </a:extLst>
          </p:cNvPr>
          <p:cNvPicPr>
            <a:picLocks noChangeAspect="1"/>
          </p:cNvPicPr>
          <p:nvPr/>
        </p:nvPicPr>
        <p:blipFill rotWithShape="1">
          <a:blip r:embed="rId3"/>
          <a:srcRect l="19725" r="12039" b="-713"/>
          <a:stretch/>
        </p:blipFill>
        <p:spPr>
          <a:xfrm>
            <a:off x="892135" y="649112"/>
            <a:ext cx="5904906" cy="5599530"/>
          </a:xfrm>
          <a:prstGeom prst="rect">
            <a:avLst/>
          </a:prstGeom>
        </p:spPr>
      </p:pic>
      <p:sp>
        <p:nvSpPr>
          <p:cNvPr id="5" name="Rectangle 4"/>
          <p:cNvSpPr/>
          <p:nvPr/>
        </p:nvSpPr>
        <p:spPr>
          <a:xfrm>
            <a:off x="11971" y="-1218"/>
            <a:ext cx="442511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SCHENGENOMRÅDET</a:t>
            </a:r>
          </a:p>
        </p:txBody>
      </p:sp>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bg1"/>
                </a:solidFill>
              </a:rPr>
              <a:t>Visste du att du kan resa fritt mellan de 27 länderna i Schengenområdet utan att visa ditt pass?</a:t>
            </a:r>
            <a:endParaRPr lang="en-GB" b="1" dirty="0">
              <a:solidFill>
                <a:schemeClr val="bg1"/>
              </a:solidFill>
            </a:endParaRP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0" name="Rectangle 9"/>
          <p:cNvSpPr/>
          <p:nvPr/>
        </p:nvSpPr>
        <p:spPr>
          <a:xfrm rot="16200000">
            <a:off x="7957938" y="5666806"/>
            <a:ext cx="2125903"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DET EUROPEISKA PROJEKTET</a:t>
            </a:r>
          </a:p>
        </p:txBody>
      </p:sp>
      <p:cxnSp>
        <p:nvCxnSpPr>
          <p:cNvPr id="11"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0EA613-764A-5C5A-31F6-95BBFE33368C}"/>
              </a:ext>
            </a:extLst>
          </p:cNvPr>
          <p:cNvSpPr/>
          <p:nvPr/>
        </p:nvSpPr>
        <p:spPr>
          <a:xfrm>
            <a:off x="1295576" y="1198882"/>
            <a:ext cx="6642671" cy="4969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7D77E680-E44F-CA64-52C6-01EAB10B7AB4}"/>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626510" y="6168201"/>
            <a:ext cx="3311737" cy="338554"/>
          </a:xfrm>
          <a:prstGeom prst="rect">
            <a:avLst/>
          </a:prstGeom>
          <a:solidFill>
            <a:srgbClr val="FFC000"/>
          </a:solidFill>
        </p:spPr>
        <p:txBody>
          <a:bodyPr wrap="square" rtlCol="0">
            <a:spAutoFit/>
          </a:bodyPr>
          <a:lstStyle/>
          <a:p>
            <a:r>
              <a:rPr lang="sv-SE" sz="1600" b="1" dirty="0"/>
              <a:t>EU-länder som inte använder euro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314775" y="6168202"/>
            <a:ext cx="3311735" cy="338554"/>
          </a:xfrm>
          <a:prstGeom prst="rect">
            <a:avLst/>
          </a:prstGeom>
          <a:solidFill>
            <a:srgbClr val="00B0F0"/>
          </a:solidFill>
        </p:spPr>
        <p:txBody>
          <a:bodyPr wrap="square" rtlCol="0">
            <a:spAutoFit/>
          </a:bodyPr>
          <a:lstStyle/>
          <a:p>
            <a:r>
              <a:rPr lang="en-US" sz="1600" b="1" dirty="0"/>
              <a:t>EU-</a:t>
            </a:r>
            <a:r>
              <a:rPr lang="en-US" sz="1600" b="1" dirty="0" err="1"/>
              <a:t>länder</a:t>
            </a:r>
            <a:r>
              <a:rPr lang="en-US" sz="1600" b="1" dirty="0"/>
              <a:t> </a:t>
            </a:r>
            <a:r>
              <a:rPr lang="en-US" sz="1600" b="1" dirty="0" err="1"/>
              <a:t>som</a:t>
            </a:r>
            <a:r>
              <a:rPr lang="en-US" sz="1600" b="1" dirty="0"/>
              <a:t> </a:t>
            </a:r>
            <a:r>
              <a:rPr lang="en-US" sz="1600" b="1" dirty="0" err="1"/>
              <a:t>använder</a:t>
            </a:r>
            <a:r>
              <a:rPr lang="en-US" sz="1600" b="1" dirty="0"/>
              <a:t> euro</a:t>
            </a:r>
          </a:p>
        </p:txBody>
      </p:sp>
      <p:sp>
        <p:nvSpPr>
          <p:cNvPr id="2" name="Rectangle 1"/>
          <p:cNvSpPr/>
          <p:nvPr/>
        </p:nvSpPr>
        <p:spPr>
          <a:xfrm>
            <a:off x="15342" y="1295"/>
            <a:ext cx="3537327"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EUROOMRÅDET</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2" name="Rectangle 11"/>
          <p:cNvSpPr/>
          <p:nvPr/>
        </p:nvSpPr>
        <p:spPr>
          <a:xfrm rot="16200000">
            <a:off x="7957938" y="5666806"/>
            <a:ext cx="2125903"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DET EUROPEISKA PROJEKTET</a:t>
            </a:r>
          </a:p>
        </p:txBody>
      </p:sp>
      <p:cxnSp>
        <p:nvCxnSpPr>
          <p:cNvPr id="13"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sv-SE" sz="2000" b="1" dirty="0">
                <a:solidFill>
                  <a:schemeClr val="tx1"/>
                </a:solidFill>
              </a:rPr>
              <a:t>Idag har 20 EU-länder euro som officiell valuta</a:t>
            </a:r>
            <a:endParaRPr lang="en-GB" sz="2000" b="1" dirty="0">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457652" cy="461665"/>
          </a:xfrm>
          <a:prstGeom prst="rect">
            <a:avLst/>
          </a:prstGeom>
          <a:noFill/>
        </p:spPr>
        <p:txBody>
          <a:bodyPr wrap="square" rtlCol="0">
            <a:spAutoFit/>
          </a:bodyPr>
          <a:lstStyle/>
          <a:p>
            <a:r>
              <a:rPr lang="en-IE" sz="2400" b="1" dirty="0"/>
              <a:t>INNEHÅLLSFÖRTECKNING</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VAD ÄR EUROPA?</a:t>
            </a:r>
          </a:p>
        </p:txBody>
      </p:sp>
      <p:sp>
        <p:nvSpPr>
          <p:cNvPr id="12" name="TextBox 11"/>
          <p:cNvSpPr txBox="1"/>
          <p:nvPr/>
        </p:nvSpPr>
        <p:spPr>
          <a:xfrm>
            <a:off x="746116" y="2149239"/>
            <a:ext cx="3229696" cy="400110"/>
          </a:xfrm>
          <a:prstGeom prst="rect">
            <a:avLst/>
          </a:prstGeom>
          <a:noFill/>
        </p:spPr>
        <p:txBody>
          <a:bodyPr wrap="square" rtlCol="0">
            <a:spAutoFit/>
          </a:bodyPr>
          <a:lstStyle/>
          <a:p>
            <a:r>
              <a:rPr lang="fr-FR" sz="2000" b="1" dirty="0">
                <a:latin typeface="Calibri" charset="0"/>
                <a:ea typeface="Calibri" charset="0"/>
                <a:cs typeface="Calibri" charset="0"/>
              </a:rPr>
              <a:t>DET EUROPEISKA PROJEKTET</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VAD GÖR EU?</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HUR FUNGERAR EU?</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VILL DU VETA MER?</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TA KONTAKT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483109"/>
            <a:ext cx="7665720" cy="830997"/>
          </a:xfrm>
          <a:prstGeom prst="rect">
            <a:avLst/>
          </a:prstGeom>
          <a:noFill/>
        </p:spPr>
        <p:txBody>
          <a:bodyPr wrap="square" rtlCol="0">
            <a:spAutoFit/>
          </a:bodyPr>
          <a:lstStyle/>
          <a:p>
            <a:pPr algn="ctr"/>
            <a:r>
              <a:rPr lang="fr-FR" sz="4800" b="1" dirty="0">
                <a:solidFill>
                  <a:schemeClr val="bg1"/>
                </a:solidFill>
              </a:rPr>
              <a:t>VAD GÖR EU?</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749619"/>
            <a:ext cx="4238625" cy="3939540"/>
          </a:xfrm>
          <a:prstGeom prst="rect">
            <a:avLst/>
          </a:prstGeom>
          <a:noFill/>
        </p:spPr>
        <p:txBody>
          <a:bodyPr wrap="square" rtlCol="0">
            <a:spAutoFit/>
          </a:bodyPr>
          <a:lstStyle/>
          <a:p>
            <a:pPr algn="ctr"/>
            <a:r>
              <a:rPr lang="sv-SE" sz="5000" b="1" dirty="0">
                <a:solidFill>
                  <a:schemeClr val="bg1"/>
                </a:solidFill>
              </a:rPr>
              <a:t>VAD TROR DU ATT EUROPEISKA UNIONEN GÖR FÖR DIG?</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STUDIER, ARBETE OCH VOLONTÄRARBETE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5284226"/>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RESOR</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1037"/>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…OCH MYCKET MER</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0808766"/>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EU:S PRIORITERINGAR</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5962254"/>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EU:S SOLIDARITET MED UKRAINA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EUROPAÅRET FÖR UNGDOMAR</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1429390"/>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614333" y="2659361"/>
            <a:ext cx="3177621" cy="954107"/>
          </a:xfrm>
          <a:prstGeom prst="rect">
            <a:avLst/>
          </a:prstGeom>
          <a:noFill/>
        </p:spPr>
        <p:txBody>
          <a:bodyPr wrap="square" rtlCol="0">
            <a:spAutoFit/>
          </a:bodyPr>
          <a:lstStyle/>
          <a:p>
            <a:pPr algn="ctr"/>
            <a:r>
              <a:rPr lang="sv-SE" sz="2800" b="1" dirty="0">
                <a:solidFill>
                  <a:schemeClr val="bg1"/>
                </a:solidFill>
              </a:rPr>
              <a:t>Vad tycker du att EU ska prioritera?</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78995" y="2792764"/>
            <a:ext cx="7429500" cy="830997"/>
          </a:xfrm>
          <a:prstGeom prst="rect">
            <a:avLst/>
          </a:prstGeom>
          <a:noFill/>
        </p:spPr>
        <p:txBody>
          <a:bodyPr wrap="square" rtlCol="0">
            <a:spAutoFit/>
          </a:bodyPr>
          <a:lstStyle/>
          <a:p>
            <a:pPr algn="ctr"/>
            <a:r>
              <a:rPr lang="fr-FR" sz="4800" b="1" dirty="0">
                <a:solidFill>
                  <a:schemeClr val="bg1"/>
                </a:solidFill>
              </a:rPr>
              <a:t>HUR FUNGERAR EU?</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VAD ÄR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EUROPAPARLAMENTET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4755" y="186452"/>
            <a:ext cx="966710" cy="527296"/>
          </a:xfrm>
          <a:prstGeom prst="rect">
            <a:avLst/>
          </a:prstGeom>
        </p:spPr>
      </p:pic>
      <p:graphicFrame>
        <p:nvGraphicFramePr>
          <p:cNvPr id="4" name="Diagram 3"/>
          <p:cNvGraphicFramePr/>
          <p:nvPr>
            <p:extLst>
              <p:ext uri="{D42A27DB-BD31-4B8C-83A1-F6EECF244321}">
                <p14:modId xmlns:p14="http://schemas.microsoft.com/office/powerpoint/2010/main" val="3994533654"/>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445628" y="211461"/>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EUROPEISKA RÅDET</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263330" y="5994578"/>
            <a:ext cx="1518364"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79" y="5358506"/>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224911793"/>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90754" y="162586"/>
            <a:ext cx="737680" cy="627942"/>
          </a:xfrm>
          <a:prstGeom prst="rect">
            <a:avLst/>
          </a:prstGeom>
        </p:spPr>
      </p:pic>
      <p:graphicFrame>
        <p:nvGraphicFramePr>
          <p:cNvPr id="9" name="Diagram 8"/>
          <p:cNvGraphicFramePr/>
          <p:nvPr>
            <p:extLst>
              <p:ext uri="{D42A27DB-BD31-4B8C-83A1-F6EECF244321}">
                <p14:modId xmlns:p14="http://schemas.microsoft.com/office/powerpoint/2010/main" val="3645186209"/>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04643" y="18287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EUROPEISKA UNIONENS RÅD</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86659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499115276"/>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EUROPEISKA KOMMISSIONEN</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119702"/>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405625933"/>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424171" cy="584775"/>
          </a:xfrm>
          <a:prstGeom prst="rect">
            <a:avLst/>
          </a:prstGeom>
          <a:noFill/>
        </p:spPr>
        <p:txBody>
          <a:bodyPr wrap="square" rtlCol="0">
            <a:spAutoFit/>
          </a:bodyPr>
          <a:lstStyle/>
          <a:p>
            <a:r>
              <a:rPr lang="fr-BE" sz="3200" b="1" dirty="0">
                <a:solidFill>
                  <a:srgbClr val="FFC000"/>
                </a:solidFill>
              </a:rPr>
              <a:t>EU-LAGAR VEM GÖR VAD?</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521091" y="1563508"/>
            <a:ext cx="2289742" cy="307777"/>
          </a:xfrm>
          <a:prstGeom prst="rect">
            <a:avLst/>
          </a:prstGeom>
          <a:noFill/>
        </p:spPr>
        <p:txBody>
          <a:bodyPr wrap="square" rtlCol="0">
            <a:spAutoFit/>
          </a:bodyPr>
          <a:lstStyle/>
          <a:p>
            <a:r>
              <a:rPr lang="fr-BE" sz="1400" dirty="0" err="1"/>
              <a:t>Europeiska</a:t>
            </a:r>
            <a:r>
              <a:rPr lang="fr-BE" sz="1400" dirty="0"/>
              <a:t> </a:t>
            </a:r>
            <a:r>
              <a:rPr lang="fr-BE" sz="1400" dirty="0" err="1"/>
              <a:t>kommissionen</a:t>
            </a:r>
            <a:r>
              <a:rPr lang="fr-BE" sz="1400" dirty="0"/>
              <a:t> </a:t>
            </a:r>
          </a:p>
        </p:txBody>
      </p:sp>
      <p:sp>
        <p:nvSpPr>
          <p:cNvPr id="9" name="TextBox 8"/>
          <p:cNvSpPr txBox="1"/>
          <p:nvPr/>
        </p:nvSpPr>
        <p:spPr>
          <a:xfrm>
            <a:off x="858650" y="4419758"/>
            <a:ext cx="2192917" cy="307777"/>
          </a:xfrm>
          <a:prstGeom prst="rect">
            <a:avLst/>
          </a:prstGeom>
          <a:noFill/>
        </p:spPr>
        <p:txBody>
          <a:bodyPr wrap="square" rtlCol="0">
            <a:spAutoFit/>
          </a:bodyPr>
          <a:lstStyle/>
          <a:p>
            <a:r>
              <a:rPr lang="fr-BE" sz="1400" dirty="0" err="1"/>
              <a:t>Europaparlamentet</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56332" y="4422968"/>
            <a:ext cx="2441014" cy="307777"/>
          </a:xfrm>
          <a:prstGeom prst="rect">
            <a:avLst/>
          </a:prstGeom>
          <a:noFill/>
        </p:spPr>
        <p:txBody>
          <a:bodyPr wrap="square" rtlCol="0">
            <a:spAutoFit/>
          </a:bodyPr>
          <a:lstStyle/>
          <a:p>
            <a:r>
              <a:rPr lang="fr-BE" sz="1400" dirty="0" err="1"/>
              <a:t>Europeiska</a:t>
            </a:r>
            <a:r>
              <a:rPr lang="fr-BE" sz="1400" dirty="0"/>
              <a:t> </a:t>
            </a:r>
            <a:r>
              <a:rPr lang="fr-BE" sz="1400" dirty="0" err="1"/>
              <a:t>unionens</a:t>
            </a:r>
            <a:r>
              <a:rPr lang="fr-BE" sz="1400" dirty="0"/>
              <a:t> </a:t>
            </a:r>
            <a:r>
              <a:rPr lang="fr-BE" sz="1400" dirty="0" err="1"/>
              <a:t>råd</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föreslår</a:t>
            </a:r>
            <a:r>
              <a:rPr lang="en-IE" sz="1400" dirty="0"/>
              <a:t> </a:t>
            </a:r>
            <a:r>
              <a:rPr lang="en-IE" sz="1400" dirty="0" err="1"/>
              <a:t>en</a:t>
            </a:r>
            <a:r>
              <a:rPr lang="en-IE" sz="1400" dirty="0"/>
              <a:t> lag</a:t>
            </a:r>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NY EU-LAG</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antar, ändrar eller förkastar den föreslagna lagen</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vid </a:t>
            </a:r>
            <a:r>
              <a:rPr lang="en-IE" sz="1400" dirty="0" err="1"/>
              <a:t>överenskommelse</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23"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EUROPEISKA UNIONENS DOMSTOL</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540649236"/>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EUROPEISKA REVISIONSRÄTTEN</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1184483481"/>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653659954"/>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15145" y="199558"/>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914714"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EUROPEISKA CENTRALBANKEN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2947831381"/>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3047032" y="2274838"/>
            <a:ext cx="5136878" cy="2308324"/>
          </a:xfrm>
          <a:prstGeom prst="rect">
            <a:avLst/>
          </a:prstGeom>
          <a:noFill/>
        </p:spPr>
        <p:txBody>
          <a:bodyPr wrap="square" lIns="91440" tIns="45720" rIns="91440" bIns="45720" rtlCol="0" anchor="t">
            <a:spAutoFit/>
          </a:bodyPr>
          <a:lstStyle/>
          <a:p>
            <a:r>
              <a:rPr lang="sv-SE" sz="4800" b="1" dirty="0">
                <a:solidFill>
                  <a:schemeClr val="bg1"/>
                </a:solidFill>
              </a:rPr>
              <a:t>DU kan hjälpa till att påverka Europa!</a:t>
            </a:r>
            <a:endParaRPr lang="en-IE" sz="4800" b="1" dirty="0">
              <a:solidFill>
                <a:schemeClr val="bg1"/>
              </a:solidFill>
              <a:cs typeface="Calibri"/>
            </a:endParaRPr>
          </a:p>
        </p:txBody>
      </p:sp>
    </p:spTree>
    <p:extLst>
      <p:ext uri="{BB962C8B-B14F-4D97-AF65-F5344CB8AC3E}">
        <p14:creationId xmlns:p14="http://schemas.microsoft.com/office/powerpoint/2010/main" val="1366900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extLst>
              <p:ext uri="{D42A27DB-BD31-4B8C-83A1-F6EECF244321}">
                <p14:modId xmlns:p14="http://schemas.microsoft.com/office/powerpoint/2010/main" val="3224241737"/>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327229"/>
            <a:ext cx="7705454"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200" b="1" dirty="0">
                <a:solidFill>
                  <a:srgbClr val="FFC000"/>
                </a:solidFill>
                <a:cs typeface="Arial"/>
              </a:rPr>
              <a:t>DU kan hjälpa till att påverka Europa!</a:t>
            </a:r>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7" y="1473700"/>
            <a:ext cx="4568796" cy="2862322"/>
          </a:xfrm>
          <a:prstGeom prst="rect">
            <a:avLst/>
          </a:prstGeom>
          <a:noFill/>
        </p:spPr>
        <p:txBody>
          <a:bodyPr wrap="square" rtlCol="0">
            <a:spAutoFit/>
          </a:bodyPr>
          <a:lstStyle/>
          <a:p>
            <a:pPr algn="ctr"/>
            <a:r>
              <a:rPr lang="sv-SE" sz="6000" b="1" dirty="0">
                <a:solidFill>
                  <a:schemeClr val="bg1"/>
                </a:solidFill>
              </a:rPr>
              <a:t>KÄNNER DU DIG SOM EN EUROPÉ? </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3150896" y="4336022"/>
            <a:ext cx="2924157" cy="369332"/>
          </a:xfrm>
          <a:prstGeom prst="rect">
            <a:avLst/>
          </a:prstGeom>
          <a:noFill/>
        </p:spPr>
        <p:txBody>
          <a:bodyPr wrap="square" rtlCol="0">
            <a:spAutoFit/>
          </a:bodyPr>
          <a:lstStyle/>
          <a:p>
            <a:r>
              <a:rPr lang="sv-SE" i="1" dirty="0">
                <a:solidFill>
                  <a:schemeClr val="bg1"/>
                </a:solidFill>
              </a:rPr>
              <a:t>VAD FÅR DIG ATT KÄNNA SÅ? </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44EEA-BFA4-16A2-D9BB-A9A0A7C68970}"/>
            </a:ext>
          </a:extLst>
        </p:cNvPr>
        <p:cNvGrpSpPr/>
        <p:nvPr/>
      </p:nvGrpSpPr>
      <p:grpSpPr>
        <a:xfrm>
          <a:off x="0" y="0"/>
          <a:ext cx="0" cy="0"/>
          <a:chOff x="0" y="0"/>
          <a:chExt cx="0" cy="0"/>
        </a:xfrm>
      </p:grpSpPr>
      <p:sp>
        <p:nvSpPr>
          <p:cNvPr id="4" name="Larme 13">
            <a:extLst>
              <a:ext uri="{FF2B5EF4-FFF2-40B4-BE49-F238E27FC236}">
                <a16:creationId xmlns:a16="http://schemas.microsoft.com/office/drawing/2014/main" id="{CE0DE348-A255-3AED-723C-D2EC5D357B88}"/>
              </a:ext>
            </a:extLst>
          </p:cNvPr>
          <p:cNvSpPr/>
          <p:nvPr/>
        </p:nvSpPr>
        <p:spPr>
          <a:xfrm rot="5400000">
            <a:off x="151926" y="192757"/>
            <a:ext cx="579604" cy="583070"/>
          </a:xfrm>
          <a:prstGeom prst="teardrop">
            <a:avLst/>
          </a:prstGeom>
          <a:solidFill>
            <a:srgbClr val="B95A1B"/>
          </a:solidFill>
          <a:ln>
            <a:solidFill>
              <a:srgbClr val="B95A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le 1">
            <a:extLst>
              <a:ext uri="{FF2B5EF4-FFF2-40B4-BE49-F238E27FC236}">
                <a16:creationId xmlns:a16="http://schemas.microsoft.com/office/drawing/2014/main" id="{EFAFA88D-EE8B-008F-2DA6-7256DAEED045}"/>
              </a:ext>
            </a:extLst>
          </p:cNvPr>
          <p:cNvSpPr txBox="1">
            <a:spLocks/>
          </p:cNvSpPr>
          <p:nvPr/>
        </p:nvSpPr>
        <p:spPr>
          <a:xfrm>
            <a:off x="733262" y="0"/>
            <a:ext cx="6820225" cy="9196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rgbClr val="B95A1B"/>
                </a:solidFill>
                <a:latin typeface="+mn-lt"/>
                <a:cs typeface="Arial" charset="0"/>
              </a:rPr>
              <a:t>Valet till </a:t>
            </a:r>
            <a:r>
              <a:rPr lang="en-IE" sz="3600" b="1" dirty="0" err="1">
                <a:solidFill>
                  <a:srgbClr val="B95A1B"/>
                </a:solidFill>
                <a:latin typeface="+mn-lt"/>
                <a:cs typeface="Arial" charset="0"/>
              </a:rPr>
              <a:t>Europaparlamentet</a:t>
            </a:r>
            <a:r>
              <a:rPr lang="en-IE" sz="3600" b="1" dirty="0">
                <a:solidFill>
                  <a:srgbClr val="B95A1B"/>
                </a:solidFill>
                <a:latin typeface="+mn-lt"/>
                <a:cs typeface="Arial" charset="0"/>
              </a:rPr>
              <a:t> 2024 </a:t>
            </a:r>
          </a:p>
        </p:txBody>
      </p:sp>
      <p:sp>
        <p:nvSpPr>
          <p:cNvPr id="7" name="Subtitle 2">
            <a:extLst>
              <a:ext uri="{FF2B5EF4-FFF2-40B4-BE49-F238E27FC236}">
                <a16:creationId xmlns:a16="http://schemas.microsoft.com/office/drawing/2014/main" id="{FF398826-822B-5E9F-332F-DD40F04CA70C}"/>
              </a:ext>
            </a:extLst>
          </p:cNvPr>
          <p:cNvSpPr txBox="1">
            <a:spLocks/>
          </p:cNvSpPr>
          <p:nvPr/>
        </p:nvSpPr>
        <p:spPr>
          <a:xfrm>
            <a:off x="1077012" y="1099689"/>
            <a:ext cx="6476475" cy="142623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fontAlgn="base"/>
            <a:r>
              <a:rPr lang="sv-SE" sz="2000" b="0" i="0" dirty="0">
                <a:solidFill>
                  <a:srgbClr val="000000"/>
                </a:solidFill>
                <a:effectLst/>
                <a:latin typeface="Calibri" panose="020F0502020204030204" pitchFamily="34" charset="0"/>
              </a:rPr>
              <a:t>Nästa val till EU-parlamentet äger rum den 6–9 juni 2024. Lägg datumen på minnet! </a:t>
            </a:r>
            <a:endParaRPr lang="sv-SE" sz="2000" b="0" i="0" dirty="0">
              <a:solidFill>
                <a:srgbClr val="000000"/>
              </a:solidFill>
              <a:effectLst/>
              <a:latin typeface="Segoe UI" panose="020B0502040204020203" pitchFamily="34" charset="0"/>
            </a:endParaRPr>
          </a:p>
          <a:p>
            <a:pPr algn="l" rtl="0" fontAlgn="base"/>
            <a:r>
              <a:rPr lang="sv-SE" sz="2000" b="0" i="0" dirty="0">
                <a:solidFill>
                  <a:srgbClr val="000000"/>
                </a:solidFill>
                <a:effectLst/>
                <a:latin typeface="Calibri" panose="020F0502020204030204" pitchFamily="34" charset="0"/>
              </a:rPr>
              <a:t>Rösträttsålder: 16–18 år (beroende på land).</a:t>
            </a:r>
            <a:endParaRPr lang="sv-SE" sz="2000" b="0" i="0" dirty="0">
              <a:solidFill>
                <a:srgbClr val="000000"/>
              </a:solidFill>
              <a:effectLst/>
              <a:latin typeface="Segoe UI" panose="020B0502040204020203" pitchFamily="34" charset="0"/>
            </a:endParaRPr>
          </a:p>
          <a:p>
            <a:pPr algn="l"/>
            <a:endParaRPr lang="en-IE" sz="1600" dirty="0">
              <a:solidFill>
                <a:srgbClr val="000000"/>
              </a:solidFill>
              <a:effectLst/>
              <a:latin typeface="Calibri" panose="020F0502020204030204" pitchFamily="34" charset="0"/>
              <a:ea typeface="Calibri" panose="020F0502020204030204" pitchFamily="34" charset="0"/>
            </a:endParaRPr>
          </a:p>
        </p:txBody>
      </p:sp>
      <p:sp>
        <p:nvSpPr>
          <p:cNvPr id="11" name="Rectangle 10">
            <a:extLst>
              <a:ext uri="{FF2B5EF4-FFF2-40B4-BE49-F238E27FC236}">
                <a16:creationId xmlns:a16="http://schemas.microsoft.com/office/drawing/2014/main" id="{F27A6AD7-373C-83EC-A2C7-6247B0645196}"/>
              </a:ext>
            </a:extLst>
          </p:cNvPr>
          <p:cNvSpPr/>
          <p:nvPr/>
        </p:nvSpPr>
        <p:spPr>
          <a:xfrm rot="16200000">
            <a:off x="7953291" y="5465563"/>
            <a:ext cx="2119811" cy="430887"/>
          </a:xfrm>
          <a:prstGeom prst="rect">
            <a:avLst/>
          </a:prstGeom>
        </p:spPr>
        <p:txBody>
          <a:bodyPr wrap="square">
            <a:spAutoFit/>
          </a:bodyPr>
          <a:lstStyle/>
          <a:p>
            <a:r>
              <a:rPr lang="fr-FR" sz="1100" b="1">
                <a:solidFill>
                  <a:schemeClr val="accent2">
                    <a:lumMod val="75000"/>
                  </a:schemeClr>
                </a:solidFill>
                <a:latin typeface="Arial" charset="0"/>
                <a:ea typeface="Arial" charset="0"/>
                <a:cs typeface="Arial" charset="0"/>
              </a:rPr>
              <a:t>Valet till Europaparlamentet 2024 </a:t>
            </a:r>
            <a:endParaRPr lang="fr-FR" sz="1100" b="1" dirty="0">
              <a:solidFill>
                <a:schemeClr val="accent2">
                  <a:lumMod val="75000"/>
                </a:schemeClr>
              </a:solidFill>
              <a:latin typeface="Arial" charset="0"/>
              <a:ea typeface="Arial" charset="0"/>
              <a:cs typeface="Arial" charset="0"/>
            </a:endParaRPr>
          </a:p>
        </p:txBody>
      </p:sp>
      <p:cxnSp>
        <p:nvCxnSpPr>
          <p:cNvPr id="12" name="Connecteur droit 7">
            <a:extLst>
              <a:ext uri="{FF2B5EF4-FFF2-40B4-BE49-F238E27FC236}">
                <a16:creationId xmlns:a16="http://schemas.microsoft.com/office/drawing/2014/main" id="{FCE9E241-01BD-5CBB-D364-9DA84DA8F9B9}"/>
              </a:ext>
            </a:extLst>
          </p:cNvPr>
          <p:cNvCxnSpPr>
            <a:cxnSpLocks/>
          </p:cNvCxnSpPr>
          <p:nvPr/>
        </p:nvCxnSpPr>
        <p:spPr>
          <a:xfrm>
            <a:off x="8882390" y="4555689"/>
            <a:ext cx="246220" cy="0"/>
          </a:xfrm>
          <a:prstGeom prst="line">
            <a:avLst/>
          </a:prstGeom>
          <a:ln w="12700">
            <a:solidFill>
              <a:srgbClr val="B95A1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5EBDAD0-ED46-D97C-6D68-2CC93309D085}"/>
              </a:ext>
            </a:extLst>
          </p:cNvPr>
          <p:cNvPicPr>
            <a:picLocks noChangeAspect="1"/>
          </p:cNvPicPr>
          <p:nvPr/>
        </p:nvPicPr>
        <p:blipFill>
          <a:blip r:embed="rId3"/>
          <a:stretch>
            <a:fillRect/>
          </a:stretch>
        </p:blipFill>
        <p:spPr>
          <a:xfrm>
            <a:off x="1077012" y="2356243"/>
            <a:ext cx="5768809" cy="3951674"/>
          </a:xfrm>
          <a:prstGeom prst="rect">
            <a:avLst/>
          </a:prstGeom>
        </p:spPr>
      </p:pic>
    </p:spTree>
    <p:extLst>
      <p:ext uri="{BB962C8B-B14F-4D97-AF65-F5344CB8AC3E}">
        <p14:creationId xmlns:p14="http://schemas.microsoft.com/office/powerpoint/2010/main" val="3066518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arme 13">
            <a:extLst>
              <a:ext uri="{FF2B5EF4-FFF2-40B4-BE49-F238E27FC236}">
                <a16:creationId xmlns:a16="http://schemas.microsoft.com/office/drawing/2014/main" id="{E082B699-1FD6-49BA-A795-6B8BF8E0ABEC}"/>
              </a:ext>
            </a:extLst>
          </p:cNvPr>
          <p:cNvSpPr/>
          <p:nvPr/>
        </p:nvSpPr>
        <p:spPr>
          <a:xfrm rot="5400000">
            <a:off x="107322" y="33777"/>
            <a:ext cx="579604" cy="583070"/>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6" name="Title 1">
            <a:extLst>
              <a:ext uri="{FF2B5EF4-FFF2-40B4-BE49-F238E27FC236}">
                <a16:creationId xmlns:a16="http://schemas.microsoft.com/office/drawing/2014/main" id="{7FFA3742-357F-156D-493E-2A0802B1F178}"/>
              </a:ext>
            </a:extLst>
          </p:cNvPr>
          <p:cNvSpPr txBox="1">
            <a:spLocks/>
          </p:cNvSpPr>
          <p:nvPr/>
        </p:nvSpPr>
        <p:spPr>
          <a:xfrm>
            <a:off x="777868" y="202784"/>
            <a:ext cx="4823390" cy="57960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err="1">
                <a:solidFill>
                  <a:schemeClr val="accent2">
                    <a:lumMod val="75000"/>
                  </a:schemeClr>
                </a:solidFill>
                <a:latin typeface="+mn-lt"/>
                <a:cs typeface="Arial" charset="0"/>
              </a:rPr>
              <a:t>Varför</a:t>
            </a:r>
            <a:r>
              <a:rPr lang="en-IE" sz="3600" b="1" dirty="0">
                <a:solidFill>
                  <a:schemeClr val="accent2">
                    <a:lumMod val="75000"/>
                  </a:schemeClr>
                </a:solidFill>
                <a:latin typeface="+mn-lt"/>
                <a:cs typeface="Arial" charset="0"/>
              </a:rPr>
              <a:t> ska jag </a:t>
            </a:r>
            <a:r>
              <a:rPr lang="en-IE" sz="3600" b="1" dirty="0" err="1">
                <a:solidFill>
                  <a:schemeClr val="accent2">
                    <a:lumMod val="75000"/>
                  </a:schemeClr>
                </a:solidFill>
                <a:latin typeface="+mn-lt"/>
                <a:cs typeface="Arial" charset="0"/>
              </a:rPr>
              <a:t>rösta</a:t>
            </a:r>
            <a:r>
              <a:rPr lang="en-IE" sz="3600" b="1" dirty="0">
                <a:solidFill>
                  <a:schemeClr val="accent2">
                    <a:lumMod val="75000"/>
                  </a:schemeClr>
                </a:solidFill>
                <a:latin typeface="+mn-lt"/>
                <a:cs typeface="Arial" charset="0"/>
              </a:rPr>
              <a:t>? </a:t>
            </a:r>
          </a:p>
        </p:txBody>
      </p:sp>
      <p:sp>
        <p:nvSpPr>
          <p:cNvPr id="7" name="Subtitle 2">
            <a:extLst>
              <a:ext uri="{FF2B5EF4-FFF2-40B4-BE49-F238E27FC236}">
                <a16:creationId xmlns:a16="http://schemas.microsoft.com/office/drawing/2014/main" id="{96BD58F8-0EF5-D2A4-37DD-C40D93D4B226}"/>
              </a:ext>
            </a:extLst>
          </p:cNvPr>
          <p:cNvSpPr txBox="1">
            <a:spLocks/>
          </p:cNvSpPr>
          <p:nvPr/>
        </p:nvSpPr>
        <p:spPr>
          <a:xfrm>
            <a:off x="878229" y="1148879"/>
            <a:ext cx="7351372" cy="9140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fontAlgn="base"/>
            <a:r>
              <a:rPr lang="sv-SE" sz="2000" b="0" i="0" dirty="0">
                <a:solidFill>
                  <a:srgbClr val="000000"/>
                </a:solidFill>
                <a:effectLst/>
                <a:latin typeface="Calibri" panose="020F0502020204030204" pitchFamily="34" charset="0"/>
              </a:rPr>
              <a:t>Ledamöterna i Europaparlamentet väljs i allmänna direkta val. </a:t>
            </a:r>
            <a:endParaRPr lang="sv-SE" sz="2000" b="0" i="0" dirty="0">
              <a:solidFill>
                <a:srgbClr val="000000"/>
              </a:solidFill>
              <a:effectLst/>
              <a:latin typeface="Segoe UI" panose="020B0502040204020203" pitchFamily="34" charset="0"/>
            </a:endParaRPr>
          </a:p>
          <a:p>
            <a:pPr algn="l" rtl="0" fontAlgn="base"/>
            <a:r>
              <a:rPr lang="sv-SE" sz="2000" b="0" i="0" dirty="0">
                <a:solidFill>
                  <a:srgbClr val="000000"/>
                </a:solidFill>
                <a:effectLst/>
                <a:latin typeface="Calibri" panose="020F0502020204030204" pitchFamily="34" charset="0"/>
              </a:rPr>
              <a:t>Rösta för att se till att dina åsikter företräds i parlamentet. </a:t>
            </a:r>
            <a:endParaRPr lang="sv-SE" sz="2000" b="0" i="0" dirty="0">
              <a:solidFill>
                <a:srgbClr val="000000"/>
              </a:solidFill>
              <a:effectLst/>
              <a:latin typeface="Segoe UI" panose="020B0502040204020203" pitchFamily="34" charset="0"/>
            </a:endParaRPr>
          </a:p>
        </p:txBody>
      </p:sp>
      <p:sp>
        <p:nvSpPr>
          <p:cNvPr id="11" name="Rectangle 10">
            <a:extLst>
              <a:ext uri="{FF2B5EF4-FFF2-40B4-BE49-F238E27FC236}">
                <a16:creationId xmlns:a16="http://schemas.microsoft.com/office/drawing/2014/main" id="{52FBE4F7-334A-85C8-A5EC-D9528FFFA34B}"/>
              </a:ext>
            </a:extLst>
          </p:cNvPr>
          <p:cNvSpPr/>
          <p:nvPr/>
        </p:nvSpPr>
        <p:spPr>
          <a:xfrm rot="16200000">
            <a:off x="7960986" y="5463946"/>
            <a:ext cx="2119811" cy="430887"/>
          </a:xfrm>
          <a:prstGeom prst="rect">
            <a:avLst/>
          </a:prstGeom>
        </p:spPr>
        <p:txBody>
          <a:bodyPr wrap="square">
            <a:spAutoFit/>
          </a:bodyPr>
          <a:lstStyle/>
          <a:p>
            <a:r>
              <a:rPr lang="fr-FR" sz="1100" b="1" dirty="0">
                <a:solidFill>
                  <a:schemeClr val="accent2">
                    <a:lumMod val="75000"/>
                  </a:schemeClr>
                </a:solidFill>
                <a:latin typeface="Arial" charset="0"/>
                <a:ea typeface="Arial" charset="0"/>
                <a:cs typeface="Arial" charset="0"/>
              </a:rPr>
              <a:t>Valet till </a:t>
            </a:r>
            <a:r>
              <a:rPr lang="fr-FR" sz="1100" b="1" dirty="0" err="1">
                <a:solidFill>
                  <a:schemeClr val="accent2">
                    <a:lumMod val="75000"/>
                  </a:schemeClr>
                </a:solidFill>
                <a:latin typeface="Arial" charset="0"/>
                <a:ea typeface="Arial" charset="0"/>
                <a:cs typeface="Arial" charset="0"/>
              </a:rPr>
              <a:t>Europaparlamentet</a:t>
            </a:r>
            <a:r>
              <a:rPr lang="fr-FR" sz="1100" b="1" dirty="0">
                <a:solidFill>
                  <a:schemeClr val="accent2">
                    <a:lumMod val="75000"/>
                  </a:schemeClr>
                </a:solidFill>
                <a:latin typeface="Arial" charset="0"/>
                <a:ea typeface="Arial" charset="0"/>
                <a:cs typeface="Arial" charset="0"/>
              </a:rPr>
              <a:t> 2024 </a:t>
            </a:r>
          </a:p>
        </p:txBody>
      </p:sp>
      <p:cxnSp>
        <p:nvCxnSpPr>
          <p:cNvPr id="12" name="Connecteur droit 7">
            <a:extLst>
              <a:ext uri="{FF2B5EF4-FFF2-40B4-BE49-F238E27FC236}">
                <a16:creationId xmlns:a16="http://schemas.microsoft.com/office/drawing/2014/main" id="{BE702D29-1098-E101-3D36-2076897B9C4E}"/>
              </a:ext>
            </a:extLst>
          </p:cNvPr>
          <p:cNvCxnSpPr>
            <a:cxnSpLocks/>
          </p:cNvCxnSpPr>
          <p:nvPr/>
        </p:nvCxnSpPr>
        <p:spPr>
          <a:xfrm>
            <a:off x="8897781" y="4715177"/>
            <a:ext cx="24622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6978E618-4F46-99C4-AADF-B55E71669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742" y="2062976"/>
            <a:ext cx="4309641" cy="287533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24BBEA0-1A98-4BAF-0ABB-65DF9E0AD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118" y="3876580"/>
            <a:ext cx="3694228" cy="24647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217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ADD37-5420-E930-D777-F974CCF78C19}"/>
            </a:ext>
          </a:extLst>
        </p:cNvPr>
        <p:cNvGrpSpPr/>
        <p:nvPr/>
      </p:nvGrpSpPr>
      <p:grpSpPr>
        <a:xfrm>
          <a:off x="0" y="0"/>
          <a:ext cx="0" cy="0"/>
          <a:chOff x="0" y="0"/>
          <a:chExt cx="0" cy="0"/>
        </a:xfrm>
      </p:grpSpPr>
      <p:sp>
        <p:nvSpPr>
          <p:cNvPr id="4" name="Larme 13">
            <a:extLst>
              <a:ext uri="{FF2B5EF4-FFF2-40B4-BE49-F238E27FC236}">
                <a16:creationId xmlns:a16="http://schemas.microsoft.com/office/drawing/2014/main" id="{8D39E912-8048-0CC7-E5B0-54D01E57BFEB}"/>
              </a:ext>
            </a:extLst>
          </p:cNvPr>
          <p:cNvSpPr/>
          <p:nvPr/>
        </p:nvSpPr>
        <p:spPr>
          <a:xfrm rot="5400000">
            <a:off x="107322" y="33777"/>
            <a:ext cx="579604" cy="583070"/>
          </a:xfrm>
          <a:prstGeom prst="teardrop">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6" name="Title 1">
            <a:extLst>
              <a:ext uri="{FF2B5EF4-FFF2-40B4-BE49-F238E27FC236}">
                <a16:creationId xmlns:a16="http://schemas.microsoft.com/office/drawing/2014/main" id="{7CC4876F-11DF-7397-401F-6E6736128CA5}"/>
              </a:ext>
            </a:extLst>
          </p:cNvPr>
          <p:cNvSpPr txBox="1">
            <a:spLocks/>
          </p:cNvSpPr>
          <p:nvPr/>
        </p:nvSpPr>
        <p:spPr>
          <a:xfrm>
            <a:off x="777868" y="202784"/>
            <a:ext cx="4823390" cy="57960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err="1">
                <a:solidFill>
                  <a:schemeClr val="accent2">
                    <a:lumMod val="75000"/>
                  </a:schemeClr>
                </a:solidFill>
                <a:latin typeface="+mn-lt"/>
                <a:cs typeface="Arial" charset="0"/>
              </a:rPr>
              <a:t>Varför</a:t>
            </a:r>
            <a:r>
              <a:rPr lang="en-IE" sz="3600" b="1" dirty="0">
                <a:solidFill>
                  <a:schemeClr val="accent2">
                    <a:lumMod val="75000"/>
                  </a:schemeClr>
                </a:solidFill>
                <a:latin typeface="+mn-lt"/>
                <a:cs typeface="Arial" charset="0"/>
              </a:rPr>
              <a:t> ska jag </a:t>
            </a:r>
            <a:r>
              <a:rPr lang="en-IE" sz="3600" b="1" dirty="0" err="1">
                <a:solidFill>
                  <a:schemeClr val="accent2">
                    <a:lumMod val="75000"/>
                  </a:schemeClr>
                </a:solidFill>
                <a:latin typeface="+mn-lt"/>
                <a:cs typeface="Arial" charset="0"/>
              </a:rPr>
              <a:t>rösta</a:t>
            </a:r>
            <a:r>
              <a:rPr lang="en-IE" sz="3600" b="1" dirty="0">
                <a:solidFill>
                  <a:schemeClr val="accent2">
                    <a:lumMod val="75000"/>
                  </a:schemeClr>
                </a:solidFill>
                <a:latin typeface="+mn-lt"/>
                <a:cs typeface="Arial" charset="0"/>
              </a:rPr>
              <a:t>? </a:t>
            </a:r>
          </a:p>
        </p:txBody>
      </p:sp>
      <p:sp>
        <p:nvSpPr>
          <p:cNvPr id="7" name="Subtitle 2">
            <a:extLst>
              <a:ext uri="{FF2B5EF4-FFF2-40B4-BE49-F238E27FC236}">
                <a16:creationId xmlns:a16="http://schemas.microsoft.com/office/drawing/2014/main" id="{0CFC0AB1-63F1-6379-6848-D11E81FBCD76}"/>
              </a:ext>
            </a:extLst>
          </p:cNvPr>
          <p:cNvSpPr txBox="1">
            <a:spLocks/>
          </p:cNvSpPr>
          <p:nvPr/>
        </p:nvSpPr>
        <p:spPr>
          <a:xfrm>
            <a:off x="878229" y="1148879"/>
            <a:ext cx="7472850" cy="91409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sv-SE" sz="2000" b="0" i="0" dirty="0">
                <a:solidFill>
                  <a:srgbClr val="000000"/>
                </a:solidFill>
                <a:effectLst/>
                <a:latin typeface="Calibri" panose="020F0502020204030204" pitchFamily="34" charset="0"/>
              </a:rPr>
              <a:t>Därför att du kan välja vem som ska fatta viktiga beslut i frågor som påverkar dig, som klimatförändringarna, jobben och skyddet av dina rättigheter och friheter. </a:t>
            </a:r>
            <a:endParaRPr lang="en-US" sz="2000" dirty="0">
              <a:solidFill>
                <a:srgbClr val="000000"/>
              </a:solidFill>
              <a:ea typeface="+mn-lt"/>
              <a:cs typeface="+mn-lt"/>
            </a:endParaRPr>
          </a:p>
        </p:txBody>
      </p:sp>
      <p:sp>
        <p:nvSpPr>
          <p:cNvPr id="11" name="Rectangle 10">
            <a:extLst>
              <a:ext uri="{FF2B5EF4-FFF2-40B4-BE49-F238E27FC236}">
                <a16:creationId xmlns:a16="http://schemas.microsoft.com/office/drawing/2014/main" id="{CDD98576-415D-4528-1CE5-8082B01E5376}"/>
              </a:ext>
            </a:extLst>
          </p:cNvPr>
          <p:cNvSpPr/>
          <p:nvPr/>
        </p:nvSpPr>
        <p:spPr>
          <a:xfrm rot="16200000">
            <a:off x="7960986" y="5463946"/>
            <a:ext cx="2119811" cy="430887"/>
          </a:xfrm>
          <a:prstGeom prst="rect">
            <a:avLst/>
          </a:prstGeom>
        </p:spPr>
        <p:txBody>
          <a:bodyPr wrap="square">
            <a:spAutoFit/>
          </a:bodyPr>
          <a:lstStyle/>
          <a:p>
            <a:r>
              <a:rPr lang="fr-FR" sz="1100" b="1" dirty="0">
                <a:solidFill>
                  <a:schemeClr val="accent2">
                    <a:lumMod val="75000"/>
                  </a:schemeClr>
                </a:solidFill>
                <a:latin typeface="Arial" charset="0"/>
                <a:ea typeface="Arial" charset="0"/>
                <a:cs typeface="Arial" charset="0"/>
              </a:rPr>
              <a:t>Valet till </a:t>
            </a:r>
            <a:r>
              <a:rPr lang="fr-FR" sz="1100" b="1" dirty="0" err="1">
                <a:solidFill>
                  <a:schemeClr val="accent2">
                    <a:lumMod val="75000"/>
                  </a:schemeClr>
                </a:solidFill>
                <a:latin typeface="Arial" charset="0"/>
                <a:ea typeface="Arial" charset="0"/>
                <a:cs typeface="Arial" charset="0"/>
              </a:rPr>
              <a:t>Europaparlamentet</a:t>
            </a:r>
            <a:r>
              <a:rPr lang="fr-FR" sz="1100" b="1" dirty="0">
                <a:solidFill>
                  <a:schemeClr val="accent2">
                    <a:lumMod val="75000"/>
                  </a:schemeClr>
                </a:solidFill>
                <a:latin typeface="Arial" charset="0"/>
                <a:ea typeface="Arial" charset="0"/>
                <a:cs typeface="Arial" charset="0"/>
              </a:rPr>
              <a:t> 2024 </a:t>
            </a:r>
          </a:p>
        </p:txBody>
      </p:sp>
      <p:cxnSp>
        <p:nvCxnSpPr>
          <p:cNvPr id="12" name="Connecteur droit 7">
            <a:extLst>
              <a:ext uri="{FF2B5EF4-FFF2-40B4-BE49-F238E27FC236}">
                <a16:creationId xmlns:a16="http://schemas.microsoft.com/office/drawing/2014/main" id="{50F095AC-774A-2DF1-1EB8-98915814ED1F}"/>
              </a:ext>
            </a:extLst>
          </p:cNvPr>
          <p:cNvCxnSpPr>
            <a:cxnSpLocks/>
          </p:cNvCxnSpPr>
          <p:nvPr/>
        </p:nvCxnSpPr>
        <p:spPr>
          <a:xfrm>
            <a:off x="8897781" y="4715177"/>
            <a:ext cx="24622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erson in a white shirt&#10;&#10;Description automatically generated">
            <a:extLst>
              <a:ext uri="{FF2B5EF4-FFF2-40B4-BE49-F238E27FC236}">
                <a16:creationId xmlns:a16="http://schemas.microsoft.com/office/drawing/2014/main" id="{07F8F225-30D1-4D75-DCCA-51816CB9355B}"/>
              </a:ext>
            </a:extLst>
          </p:cNvPr>
          <p:cNvPicPr>
            <a:picLocks noChangeAspect="1"/>
          </p:cNvPicPr>
          <p:nvPr/>
        </p:nvPicPr>
        <p:blipFill rotWithShape="1">
          <a:blip r:embed="rId3"/>
          <a:srcRect l="272" t="870" r="5995" b="122"/>
          <a:stretch/>
        </p:blipFill>
        <p:spPr>
          <a:xfrm>
            <a:off x="6127693" y="2424329"/>
            <a:ext cx="2285756" cy="2998410"/>
          </a:xfrm>
          <a:prstGeom prst="rect">
            <a:avLst/>
          </a:prstGeom>
          <a:ln w="12700">
            <a:solidFill>
              <a:schemeClr val="tx1"/>
            </a:solidFill>
          </a:ln>
        </p:spPr>
      </p:pic>
      <p:pic>
        <p:nvPicPr>
          <p:cNvPr id="8" name="Picture 7" descr="A person in a wheelchair&#10;&#10;Description automatically generated">
            <a:extLst>
              <a:ext uri="{FF2B5EF4-FFF2-40B4-BE49-F238E27FC236}">
                <a16:creationId xmlns:a16="http://schemas.microsoft.com/office/drawing/2014/main" id="{F490F539-D58E-1805-D839-6A67E963EB94}"/>
              </a:ext>
            </a:extLst>
          </p:cNvPr>
          <p:cNvPicPr>
            <a:picLocks noChangeAspect="1"/>
          </p:cNvPicPr>
          <p:nvPr/>
        </p:nvPicPr>
        <p:blipFill>
          <a:blip r:embed="rId4"/>
          <a:stretch>
            <a:fillRect/>
          </a:stretch>
        </p:blipFill>
        <p:spPr>
          <a:xfrm>
            <a:off x="596744" y="2427588"/>
            <a:ext cx="2495509" cy="2993753"/>
          </a:xfrm>
          <a:prstGeom prst="rect">
            <a:avLst/>
          </a:prstGeom>
          <a:ln w="12700">
            <a:solidFill>
              <a:schemeClr val="tx1"/>
            </a:solidFill>
          </a:ln>
        </p:spPr>
      </p:pic>
      <p:pic>
        <p:nvPicPr>
          <p:cNvPr id="9" name="Picture 8" descr="A person with her arms crossed&#10;&#10;Description automatically generated">
            <a:extLst>
              <a:ext uri="{FF2B5EF4-FFF2-40B4-BE49-F238E27FC236}">
                <a16:creationId xmlns:a16="http://schemas.microsoft.com/office/drawing/2014/main" id="{6236F959-910F-C9F8-3A63-DCA654F35C14}"/>
              </a:ext>
            </a:extLst>
          </p:cNvPr>
          <p:cNvPicPr>
            <a:picLocks noChangeAspect="1"/>
          </p:cNvPicPr>
          <p:nvPr/>
        </p:nvPicPr>
        <p:blipFill>
          <a:blip r:embed="rId5"/>
          <a:stretch>
            <a:fillRect/>
          </a:stretch>
        </p:blipFill>
        <p:spPr>
          <a:xfrm>
            <a:off x="3364920" y="2424255"/>
            <a:ext cx="2492648" cy="3000416"/>
          </a:xfrm>
          <a:prstGeom prst="rect">
            <a:avLst/>
          </a:prstGeom>
          <a:ln w="12700">
            <a:solidFill>
              <a:schemeClr val="tx1"/>
            </a:solidFill>
          </a:ln>
        </p:spPr>
      </p:pic>
    </p:spTree>
    <p:extLst>
      <p:ext uri="{BB962C8B-B14F-4D97-AF65-F5344CB8AC3E}">
        <p14:creationId xmlns:p14="http://schemas.microsoft.com/office/powerpoint/2010/main" val="2006266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sv-SE" sz="3200" b="1" dirty="0">
                <a:solidFill>
                  <a:srgbClr val="E65657"/>
                </a:solidFill>
                <a:latin typeface="Calibri" panose="020F0502020204030204" pitchFamily="34" charset="0"/>
                <a:cs typeface="Calibri" panose="020F0502020204030204" pitchFamily="34" charset="0"/>
              </a:rPr>
              <a:t>VILL DU VETA MER OM EU?</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032637" y="5733183"/>
            <a:ext cx="2001955" cy="247679"/>
          </a:xfrm>
          <a:prstGeom prst="rect">
            <a:avLst/>
          </a:prstGeom>
          <a:solidFill>
            <a:schemeClr val="bg1"/>
          </a:solidFill>
        </p:spPr>
        <p:txBody>
          <a:bodyPr wrap="square">
            <a:spAutoFit/>
          </a:bodyPr>
          <a:lstStyle/>
          <a:p>
            <a:r>
              <a:rPr lang="sv-SE" sz="1000" b="1" dirty="0">
                <a:solidFill>
                  <a:srgbClr val="FF5050"/>
                </a:solidFill>
                <a:latin typeface="Arial" charset="0"/>
                <a:ea typeface="Arial" charset="0"/>
                <a:cs typeface="Arial" charset="0"/>
              </a:rPr>
              <a:t>VILL DU VETA MER OM EU?</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4860768"/>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n-US" b="1" dirty="0" err="1"/>
              <a:t>Vad</a:t>
            </a:r>
            <a:r>
              <a:rPr lang="en-US" b="1" dirty="0"/>
              <a:t> </a:t>
            </a:r>
            <a:r>
              <a:rPr lang="en-US" b="1" dirty="0" err="1"/>
              <a:t>gör</a:t>
            </a:r>
            <a:r>
              <a:rPr lang="en-US" b="1" dirty="0"/>
              <a:t> EU </a:t>
            </a:r>
            <a:r>
              <a:rPr lang="en-US" b="1" dirty="0" err="1"/>
              <a:t>för</a:t>
            </a:r>
            <a:r>
              <a:rPr lang="en-US" b="1" dirty="0"/>
              <a:t> </a:t>
            </a:r>
            <a:r>
              <a:rPr lang="en-US" b="1" dirty="0" err="1"/>
              <a:t>mig</a:t>
            </a:r>
            <a:r>
              <a:rPr lang="en-US" b="1" dirty="0"/>
              <a:t>?</a:t>
            </a:r>
            <a:endParaRPr lang="en-US" dirty="0"/>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n-US" b="1" dirty="0" err="1"/>
              <a:t>Webbplatsen</a:t>
            </a:r>
            <a:r>
              <a:rPr lang="en-US" b="1" dirty="0"/>
              <a:t> Europa</a:t>
            </a:r>
            <a:endParaRPr lang="en-US"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t>Publikationsbyrån</a:t>
            </a:r>
            <a:endParaRPr lang="en-US" dirty="0"/>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n-US" b="1" dirty="0" err="1"/>
              <a:t>Elev</a:t>
            </a:r>
            <a:r>
              <a:rPr lang="en-US" b="1" dirty="0"/>
              <a:t>- </a:t>
            </a:r>
            <a:r>
              <a:rPr lang="en-US" b="1" dirty="0" err="1"/>
              <a:t>och</a:t>
            </a:r>
            <a:r>
              <a:rPr lang="en-US" b="1" dirty="0"/>
              <a:t> </a:t>
            </a:r>
            <a:r>
              <a:rPr lang="en-US" b="1" dirty="0" err="1"/>
              <a:t>lärarhörnans</a:t>
            </a:r>
            <a:r>
              <a:rPr lang="en-US" b="1" dirty="0"/>
              <a:t> </a:t>
            </a:r>
            <a:r>
              <a:rPr lang="en-US" b="1" dirty="0" err="1"/>
              <a:t>nyhetsbrev</a:t>
            </a:r>
            <a:endParaRPr lang="en-US"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742531" cy="646331"/>
          </a:xfrm>
          <a:prstGeom prst="rect">
            <a:avLst/>
          </a:prstGeom>
        </p:spPr>
        <p:txBody>
          <a:bodyPr wrap="square">
            <a:spAutoFit/>
          </a:bodyPr>
          <a:lstStyle/>
          <a:p>
            <a:r>
              <a:rPr lang="en-US" b="1" dirty="0" err="1"/>
              <a:t>Elev</a:t>
            </a:r>
            <a:r>
              <a:rPr lang="en-US" b="1" dirty="0"/>
              <a:t>- </a:t>
            </a:r>
            <a:r>
              <a:rPr lang="en-US" b="1" dirty="0" err="1"/>
              <a:t>och</a:t>
            </a:r>
            <a:r>
              <a:rPr lang="en-US" b="1" dirty="0"/>
              <a:t> </a:t>
            </a:r>
            <a:r>
              <a:rPr lang="en-US" b="1" dirty="0" err="1"/>
              <a:t>lärarhörnan</a:t>
            </a:r>
            <a:endParaRPr lang="en-US" dirty="0"/>
          </a:p>
          <a:p>
            <a:r>
              <a:rPr lang="en-GB" b="1" dirty="0">
                <a:hlinkClick r:id="rId10"/>
              </a:rPr>
              <a:t>europa.eu/learning-corner/</a:t>
            </a:r>
            <a:r>
              <a:rPr lang="en-GB" b="1" dirty="0" err="1">
                <a:hlinkClick r:id="rId10"/>
              </a:rPr>
              <a:t>home_sv</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TA KONTAKT</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83197" y="6197196"/>
            <a:ext cx="1075386"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TA KONTAKT</a:t>
            </a:r>
          </a:p>
        </p:txBody>
      </p:sp>
      <p:cxnSp>
        <p:nvCxnSpPr>
          <p:cNvPr id="15" name="Straight Connector 14"/>
          <p:cNvCxnSpPr/>
          <p:nvPr/>
        </p:nvCxnSpPr>
        <p:spPr>
          <a:xfrm>
            <a:off x="8892282" y="5780318"/>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551710" cy="892552"/>
          </a:xfrm>
          <a:prstGeom prst="rect">
            <a:avLst/>
          </a:prstGeom>
          <a:noFill/>
        </p:spPr>
        <p:txBody>
          <a:bodyPr wrap="square" rtlCol="0">
            <a:spAutoFit/>
          </a:bodyPr>
          <a:lstStyle/>
          <a:p>
            <a:r>
              <a:rPr lang="en-US" dirty="0" err="1"/>
              <a:t>Gratisnummer</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61422" y="964578"/>
            <a:ext cx="2132178" cy="461665"/>
          </a:xfrm>
          <a:prstGeom prst="rect">
            <a:avLst/>
          </a:prstGeom>
          <a:noFill/>
        </p:spPr>
        <p:txBody>
          <a:bodyPr wrap="square" rtlCol="0">
            <a:spAutoFit/>
          </a:bodyPr>
          <a:lstStyle/>
          <a:p>
            <a:pPr algn="ctr"/>
            <a:r>
              <a:rPr lang="en-GB" sz="2400" dirty="0" err="1"/>
              <a:t>Personligen</a:t>
            </a:r>
            <a:r>
              <a:rPr lang="en-GB" sz="2400" dirty="0"/>
              <a:t>:</a:t>
            </a:r>
            <a:endParaRPr lang="en-GB" dirty="0"/>
          </a:p>
        </p:txBody>
      </p:sp>
      <p:sp>
        <p:nvSpPr>
          <p:cNvPr id="29" name="TextBox 28"/>
          <p:cNvSpPr txBox="1"/>
          <p:nvPr/>
        </p:nvSpPr>
        <p:spPr>
          <a:xfrm>
            <a:off x="4551587" y="967498"/>
            <a:ext cx="4507982" cy="461665"/>
          </a:xfrm>
          <a:prstGeom prst="rect">
            <a:avLst/>
          </a:prstGeom>
          <a:noFill/>
        </p:spPr>
        <p:txBody>
          <a:bodyPr wrap="square" rtlCol="0">
            <a:spAutoFit/>
          </a:bodyPr>
          <a:lstStyle/>
          <a:p>
            <a:pPr algn="ctr"/>
            <a:r>
              <a:rPr lang="fr-BE" sz="2400" dirty="0" err="1"/>
              <a:t>På</a:t>
            </a:r>
            <a:r>
              <a:rPr lang="fr-BE" sz="2400" dirty="0"/>
              <a:t> </a:t>
            </a:r>
            <a:r>
              <a:rPr lang="fr-BE" sz="2400" dirty="0" err="1"/>
              <a:t>sociala</a:t>
            </a:r>
            <a:r>
              <a:rPr lang="fr-BE" sz="2400" dirty="0"/>
              <a:t> </a:t>
            </a:r>
            <a:r>
              <a:rPr lang="fr-BE" sz="2400" dirty="0" err="1"/>
              <a:t>medier</a:t>
            </a:r>
            <a:r>
              <a:rPr lang="fr-BE" sz="2400" dirty="0"/>
              <a:t>:</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367170"/>
            <a:ext cx="4483464" cy="646331"/>
          </a:xfrm>
          <a:prstGeom prst="rect">
            <a:avLst/>
          </a:prstGeom>
          <a:noFill/>
        </p:spPr>
        <p:txBody>
          <a:bodyPr wrap="square" rtlCol="0">
            <a:spAutoFit/>
          </a:bodyPr>
          <a:lstStyle/>
          <a:p>
            <a:endParaRPr lang="en-GB" dirty="0">
              <a:solidFill>
                <a:schemeClr val="bg1"/>
              </a:solidFill>
              <a:hlinkClick r:id="rId4"/>
            </a:endParaRPr>
          </a:p>
          <a:p>
            <a:r>
              <a:rPr lang="en-US" b="1" u="sng" dirty="0">
                <a:hlinkClick r:id="rId5"/>
              </a:rPr>
              <a:t>europa.eu/</a:t>
            </a:r>
            <a:r>
              <a:rPr lang="en-US" b="1" u="sng" dirty="0" err="1">
                <a:hlinkClick r:id="rId5"/>
              </a:rPr>
              <a:t>european</a:t>
            </a:r>
            <a:r>
              <a:rPr lang="en-US" b="1" u="sng" dirty="0">
                <a:hlinkClick r:id="rId5"/>
              </a:rPr>
              <a:t>-union/</a:t>
            </a:r>
            <a:r>
              <a:rPr lang="en-US" b="1" u="sng" dirty="0" err="1">
                <a:hlinkClick r:id="rId5"/>
              </a:rPr>
              <a:t>contact_sv</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369332"/>
          </a:xfrm>
          <a:prstGeom prst="rect">
            <a:avLst/>
          </a:prstGeom>
        </p:spPr>
        <p:txBody>
          <a:bodyPr wrap="square">
            <a:spAutoFit/>
          </a:bodyPr>
          <a:lstStyle/>
          <a:p>
            <a:r>
              <a:rPr lang="en-US" dirty="0">
                <a:cs typeface="Arial" panose="020B0604020202020204" pitchFamily="34" charset="0"/>
              </a:rPr>
              <a:t>&gt; </a:t>
            </a:r>
            <a:r>
              <a:rPr lang="en-US" dirty="0" err="1"/>
              <a:t>Frågor</a:t>
            </a:r>
            <a:r>
              <a:rPr lang="en-US" dirty="0"/>
              <a:t> om EU? </a:t>
            </a:r>
            <a:r>
              <a:rPr lang="en-US" dirty="0" err="1"/>
              <a:t>Kontakta</a:t>
            </a:r>
            <a:r>
              <a:rPr lang="en-US" dirty="0"/>
              <a:t> </a:t>
            </a:r>
            <a:r>
              <a:rPr lang="en-US" b="1" dirty="0"/>
              <a:t>Europa </a:t>
            </a:r>
            <a:r>
              <a:rPr lang="en-US" b="1" dirty="0" err="1"/>
              <a:t>direkt</a:t>
            </a:r>
            <a:r>
              <a:rPr lang="en-US" dirty="0"/>
              <a:t>.</a:t>
            </a:r>
          </a:p>
        </p:txBody>
      </p:sp>
      <p:sp>
        <p:nvSpPr>
          <p:cNvPr id="5" name="Rectangle 4"/>
          <p:cNvSpPr/>
          <p:nvPr/>
        </p:nvSpPr>
        <p:spPr>
          <a:xfrm>
            <a:off x="169649" y="4691020"/>
            <a:ext cx="4115727" cy="1200329"/>
          </a:xfrm>
          <a:prstGeom prst="rect">
            <a:avLst/>
          </a:prstGeom>
        </p:spPr>
        <p:txBody>
          <a:bodyPr wrap="square">
            <a:spAutoFit/>
          </a:bodyPr>
          <a:lstStyle/>
          <a:p>
            <a:r>
              <a:rPr lang="en-US" b="1" dirty="0"/>
              <a:t>&gt;</a:t>
            </a:r>
            <a:r>
              <a:rPr lang="en-US" dirty="0"/>
              <a:t> </a:t>
            </a:r>
            <a:r>
              <a:rPr lang="en-US" dirty="0" err="1"/>
              <a:t>På</a:t>
            </a:r>
            <a:r>
              <a:rPr lang="en-US" dirty="0"/>
              <a:t> </a:t>
            </a:r>
            <a:r>
              <a:rPr lang="en-US" dirty="0" err="1"/>
              <a:t>ett</a:t>
            </a:r>
            <a:r>
              <a:rPr lang="en-US" dirty="0"/>
              <a:t> EU-</a:t>
            </a:r>
            <a:r>
              <a:rPr lang="en-US" dirty="0" err="1"/>
              <a:t>kontor</a:t>
            </a:r>
            <a:r>
              <a:rPr lang="en-US" dirty="0"/>
              <a:t> </a:t>
            </a:r>
            <a:r>
              <a:rPr lang="en-US" dirty="0" err="1"/>
              <a:t>nära</a:t>
            </a:r>
            <a:r>
              <a:rPr lang="en-US" dirty="0"/>
              <a:t> dig </a:t>
            </a:r>
            <a:r>
              <a:rPr lang="en-US" dirty="0" err="1"/>
              <a:t>kan</a:t>
            </a:r>
            <a:r>
              <a:rPr lang="en-US" dirty="0"/>
              <a:t> du </a:t>
            </a:r>
            <a:r>
              <a:rPr lang="en-US" dirty="0" err="1"/>
              <a:t>ställa</a:t>
            </a:r>
            <a:r>
              <a:rPr lang="en-US" dirty="0"/>
              <a:t> </a:t>
            </a:r>
            <a:r>
              <a:rPr lang="en-US" dirty="0" err="1"/>
              <a:t>frågor</a:t>
            </a:r>
            <a:r>
              <a:rPr lang="en-US" dirty="0"/>
              <a:t> </a:t>
            </a:r>
            <a:r>
              <a:rPr lang="en-US" dirty="0" err="1"/>
              <a:t>och</a:t>
            </a:r>
            <a:r>
              <a:rPr lang="en-US" dirty="0"/>
              <a:t> </a:t>
            </a:r>
            <a:r>
              <a:rPr lang="en-US" dirty="0" err="1"/>
              <a:t>prata</a:t>
            </a:r>
            <a:r>
              <a:rPr lang="en-US" dirty="0"/>
              <a:t> om EU.</a:t>
            </a:r>
          </a:p>
          <a:p>
            <a:r>
              <a:rPr lang="en-GB" b="1" u="sng" dirty="0">
                <a:hlinkClick r:id="rId6"/>
              </a:rPr>
              <a:t>europa.eu/</a:t>
            </a:r>
            <a:r>
              <a:rPr lang="en-GB" b="1" u="sng" dirty="0" err="1">
                <a:hlinkClick r:id="rId6"/>
              </a:rPr>
              <a:t>european</a:t>
            </a:r>
            <a:r>
              <a:rPr lang="en-GB" b="1" u="sng" dirty="0">
                <a:hlinkClick r:id="rId6"/>
              </a:rPr>
              <a:t>-union/contact/meet-</a:t>
            </a:r>
            <a:r>
              <a:rPr lang="en-GB" b="1" u="sng" dirty="0" err="1">
                <a:hlinkClick r:id="rId6"/>
              </a:rPr>
              <a:t>us_sv</a:t>
            </a:r>
            <a:endParaRPr lang="en-US" dirty="0"/>
          </a:p>
        </p:txBody>
      </p:sp>
      <p:sp>
        <p:nvSpPr>
          <p:cNvPr id="19" name="Rectangle 18"/>
          <p:cNvSpPr/>
          <p:nvPr/>
        </p:nvSpPr>
        <p:spPr>
          <a:xfrm>
            <a:off x="4582994" y="4657590"/>
            <a:ext cx="4572000" cy="1477328"/>
          </a:xfrm>
          <a:prstGeom prst="rect">
            <a:avLst/>
          </a:prstGeom>
        </p:spPr>
        <p:txBody>
          <a:bodyPr wrap="square">
            <a:spAutoFit/>
          </a:bodyPr>
          <a:lstStyle/>
          <a:p>
            <a:r>
              <a:rPr lang="en-US" dirty="0" err="1"/>
              <a:t>Använd</a:t>
            </a:r>
            <a:r>
              <a:rPr lang="en-US" dirty="0"/>
              <a:t> </a:t>
            </a:r>
            <a:r>
              <a:rPr lang="en-US" b="1" dirty="0" err="1"/>
              <a:t>sökverktyget</a:t>
            </a:r>
            <a:r>
              <a:rPr lang="en-US" dirty="0"/>
              <a:t> </a:t>
            </a:r>
            <a:r>
              <a:rPr lang="en-US" dirty="0" err="1"/>
              <a:t>för</a:t>
            </a:r>
            <a:r>
              <a:rPr lang="en-US" dirty="0"/>
              <a:t> </a:t>
            </a:r>
            <a:r>
              <a:rPr lang="en-US" dirty="0" err="1"/>
              <a:t>att</a:t>
            </a:r>
            <a:r>
              <a:rPr lang="en-US" dirty="0"/>
              <a:t> </a:t>
            </a:r>
            <a:r>
              <a:rPr lang="en-US" dirty="0" err="1"/>
              <a:t>hitta</a:t>
            </a:r>
            <a:r>
              <a:rPr lang="en-US" dirty="0"/>
              <a:t> EU-</a:t>
            </a:r>
            <a:r>
              <a:rPr lang="en-US" dirty="0" err="1"/>
              <a:t>konton</a:t>
            </a:r>
            <a:r>
              <a:rPr lang="en-US" dirty="0"/>
              <a:t> </a:t>
            </a:r>
            <a:r>
              <a:rPr lang="en-US" dirty="0" err="1"/>
              <a:t>på</a:t>
            </a:r>
            <a:r>
              <a:rPr lang="en-US" dirty="0"/>
              <a:t> </a:t>
            </a:r>
            <a:r>
              <a:rPr lang="en-US" dirty="0" err="1"/>
              <a:t>sociala</a:t>
            </a:r>
            <a:r>
              <a:rPr lang="en-US" dirty="0"/>
              <a:t> </a:t>
            </a:r>
            <a:r>
              <a:rPr lang="en-US" dirty="0" err="1"/>
              <a:t>medier</a:t>
            </a:r>
            <a:r>
              <a:rPr lang="en-US" dirty="0"/>
              <a:t>.</a:t>
            </a:r>
          </a:p>
          <a:p>
            <a:endParaRPr lang="en-US" dirty="0"/>
          </a:p>
          <a:p>
            <a:r>
              <a:rPr lang="en-GB" b="1" u="sng" dirty="0">
                <a:hlinkClick r:id="rId7"/>
              </a:rPr>
              <a:t>europa.eu/</a:t>
            </a:r>
            <a:r>
              <a:rPr lang="en-GB" b="1" u="sng" dirty="0" err="1">
                <a:hlinkClick r:id="rId7"/>
              </a:rPr>
              <a:t>european</a:t>
            </a:r>
            <a:r>
              <a:rPr lang="en-GB" b="1" u="sng" dirty="0">
                <a:hlinkClick r:id="rId7"/>
              </a:rPr>
              <a:t>-union/contact/social-</a:t>
            </a:r>
            <a:r>
              <a:rPr lang="en-GB" b="1" u="sng" dirty="0" err="1">
                <a:hlinkClick r:id="rId7"/>
              </a:rPr>
              <a:t>networks_sv</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06825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Tack!</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3709"/>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Europeiska</a:t>
            </a:r>
            <a:r>
              <a:rPr lang="en-US" sz="788" b="1" dirty="0">
                <a:solidFill>
                  <a:srgbClr val="FFFFFF">
                    <a:lumMod val="50000"/>
                  </a:srgbClr>
                </a:solidFill>
              </a:rPr>
              <a:t> </a:t>
            </a:r>
            <a:r>
              <a:rPr lang="en-US" sz="788" b="1" dirty="0" err="1">
                <a:solidFill>
                  <a:srgbClr val="FFFFFF">
                    <a:lumMod val="50000"/>
                  </a:srgbClr>
                </a:solidFill>
              </a:rPr>
              <a:t>unionen</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sv-SE" sz="788" dirty="0">
                <a:solidFill>
                  <a:srgbClr val="FFFFFF">
                    <a:lumMod val="50000"/>
                  </a:srgbClr>
                </a:solidFill>
              </a:rPr>
              <a:t>Om inte annat anges får detta dokument </a:t>
            </a:r>
            <a:r>
              <a:rPr lang="sv-SE" sz="788" dirty="0" err="1">
                <a:solidFill>
                  <a:srgbClr val="FFFFFF">
                    <a:lumMod val="50000"/>
                  </a:srgbClr>
                </a:solidFill>
              </a:rPr>
              <a:t>vidareutnyttjas</a:t>
            </a:r>
            <a:r>
              <a:rPr lang="sv-SE" sz="788" dirty="0">
                <a:solidFill>
                  <a:srgbClr val="FFFFFF">
                    <a:lumMod val="50000"/>
                  </a:srgbClr>
                </a:solidFill>
              </a:rPr>
              <a:t> enligt villkoren i licensen </a:t>
            </a:r>
            <a:r>
              <a:rPr lang="sv-SE" sz="788" dirty="0" err="1">
                <a:solidFill>
                  <a:srgbClr val="FFFFFF">
                    <a:lumMod val="50000"/>
                  </a:srgbClr>
                </a:solidFill>
              </a:rPr>
              <a:t>Creative</a:t>
            </a:r>
            <a:r>
              <a:rPr lang="sv-SE" sz="788" dirty="0">
                <a:solidFill>
                  <a:srgbClr val="FFFFFF">
                    <a:lumMod val="50000"/>
                  </a:srgbClr>
                </a:solidFill>
              </a:rPr>
              <a:t> </a:t>
            </a:r>
            <a:r>
              <a:rPr lang="sv-SE" sz="788" dirty="0" err="1">
                <a:solidFill>
                  <a:srgbClr val="FFFFFF">
                    <a:lumMod val="50000"/>
                  </a:srgbClr>
                </a:solidFill>
              </a:rPr>
              <a:t>Commons</a:t>
            </a:r>
            <a:r>
              <a:rPr lang="sv-SE" sz="788" dirty="0">
                <a:solidFill>
                  <a:srgbClr val="FFFFFF">
                    <a:lumMod val="50000"/>
                  </a:srgbClr>
                </a:solidFill>
              </a:rPr>
              <a:t> Attribution 4.0 International (CC BY 4.0) (</a:t>
            </a:r>
            <a:r>
              <a:rPr lang="sv-SE" sz="788" dirty="0">
                <a:solidFill>
                  <a:srgbClr val="FFFFFF">
                    <a:lumMod val="50000"/>
                  </a:srgbClr>
                </a:solidFill>
                <a:hlinkClick r:id="rId8"/>
              </a:rPr>
              <a:t>https://creativecommons.org/licenses/by/4.0/</a:t>
            </a:r>
            <a:r>
              <a:rPr lang="sv-SE" sz="788" dirty="0">
                <a:solidFill>
                  <a:srgbClr val="FFFFFF">
                    <a:lumMod val="50000"/>
                  </a:srgbClr>
                </a:solidFill>
              </a:rPr>
              <a:t>). Tillstånd för användning eller mångfaldigande av delar som inte ägs av Europeiska unionen kan behöva sökas direkt från respektive upphovsrättsinnehavare.</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912447"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BASFAKTA</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VAD ÄR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miljoner</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invånare</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BE" b="1" dirty="0">
                <a:solidFill>
                  <a:srgbClr val="002060"/>
                </a:solidFill>
              </a:rPr>
              <a:t>1 av 6 </a:t>
            </a:r>
            <a:r>
              <a:rPr lang="fr-BE" b="1" dirty="0" err="1">
                <a:solidFill>
                  <a:srgbClr val="002060"/>
                </a:solidFill>
              </a:rPr>
              <a:t>kontinenter</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err="1">
                <a:solidFill>
                  <a:srgbClr val="002060"/>
                </a:solidFill>
                <a:latin typeface="Calibri" charset="0"/>
                <a:ea typeface="Calibri" charset="0"/>
                <a:cs typeface="Calibri" charset="0"/>
              </a:rPr>
              <a:t>över</a:t>
            </a:r>
            <a:r>
              <a:rPr lang="fr-FR" b="1" dirty="0">
                <a:solidFill>
                  <a:srgbClr val="002060"/>
                </a:solidFill>
                <a:latin typeface="Calibri" charset="0"/>
                <a:ea typeface="Calibri" charset="0"/>
                <a:cs typeface="Calibri" charset="0"/>
              </a:rPr>
              <a:t> 700 </a:t>
            </a:r>
            <a:r>
              <a:rPr lang="fr-FR" b="1" dirty="0" err="1">
                <a:solidFill>
                  <a:srgbClr val="002060"/>
                </a:solidFill>
                <a:latin typeface="Calibri" charset="0"/>
                <a:ea typeface="Calibri" charset="0"/>
                <a:cs typeface="Calibri" charset="0"/>
              </a:rPr>
              <a:t>miljoner</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invånare</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länder</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EU:</a:t>
            </a:r>
          </a:p>
          <a:p>
            <a:pPr algn="ctr"/>
            <a:r>
              <a:rPr lang="en-IE" b="1" dirty="0">
                <a:solidFill>
                  <a:srgbClr val="002060"/>
                </a:solidFill>
              </a:rPr>
              <a:t>27 </a:t>
            </a:r>
            <a:r>
              <a:rPr lang="en-IE" b="1" dirty="0" err="1">
                <a:solidFill>
                  <a:srgbClr val="002060"/>
                </a:solidFill>
              </a:rPr>
              <a:t>länder</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VAD ÄR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27376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EUROPAS KULTUR</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3703320" y="4502133"/>
            <a:ext cx="514873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sv-SE" sz="2000" b="1" dirty="0">
                <a:solidFill>
                  <a:schemeClr val="accent5">
                    <a:lumMod val="50000"/>
                  </a:schemeClr>
                </a:solidFill>
              </a:rPr>
              <a:t>Europas kultur och mångfald har formats av</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Antikens</a:t>
            </a:r>
            <a:r>
              <a:rPr lang="en-GB" sz="2000" b="1" dirty="0">
                <a:solidFill>
                  <a:schemeClr val="accent5">
                    <a:lumMod val="50000"/>
                  </a:schemeClr>
                </a:solidFill>
              </a:rPr>
              <a:t> </a:t>
            </a:r>
            <a:r>
              <a:rPr lang="en-GB" sz="2000" b="1" dirty="0" err="1">
                <a:solidFill>
                  <a:schemeClr val="accent5">
                    <a:lumMod val="50000"/>
                  </a:schemeClr>
                </a:solidFill>
              </a:rPr>
              <a:t>Grekland</a:t>
            </a:r>
            <a:r>
              <a:rPr lang="en-GB" sz="2000" b="1" dirty="0">
                <a:solidFill>
                  <a:schemeClr val="accent5">
                    <a:lumMod val="50000"/>
                  </a:schemeClr>
                </a:solidFill>
              </a:rPr>
              <a:t> </a:t>
            </a:r>
            <a:r>
              <a:rPr lang="en-GB" sz="2000" b="1" dirty="0" err="1">
                <a:solidFill>
                  <a:schemeClr val="accent5">
                    <a:lumMod val="50000"/>
                  </a:schemeClr>
                </a:solidFill>
              </a:rPr>
              <a:t>och</a:t>
            </a:r>
            <a:r>
              <a:rPr lang="en-GB" sz="2000" b="1" dirty="0">
                <a:solidFill>
                  <a:schemeClr val="accent5">
                    <a:lumMod val="50000"/>
                  </a:schemeClr>
                </a:solidFill>
              </a:rPr>
              <a:t> Rom</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Reformationen</a:t>
            </a:r>
            <a:r>
              <a:rPr lang="en-GB" sz="2000" b="1" dirty="0">
                <a:solidFill>
                  <a:schemeClr val="accent5">
                    <a:lumMod val="50000"/>
                  </a:schemeClr>
                </a:solidFill>
              </a:rPr>
              <a:t> </a:t>
            </a:r>
            <a:r>
              <a:rPr lang="en-GB" sz="2000" b="1" dirty="0" err="1">
                <a:solidFill>
                  <a:schemeClr val="accent5">
                    <a:lumMod val="50000"/>
                  </a:schemeClr>
                </a:solidFill>
              </a:rPr>
              <a:t>och</a:t>
            </a:r>
            <a:r>
              <a:rPr lang="en-GB" sz="2000" b="1" dirty="0">
                <a:solidFill>
                  <a:schemeClr val="accent5">
                    <a:lumMod val="50000"/>
                  </a:schemeClr>
                </a:solidFill>
              </a:rPr>
              <a:t> </a:t>
            </a:r>
            <a:r>
              <a:rPr lang="en-GB" sz="2000" b="1" dirty="0" err="1">
                <a:solidFill>
                  <a:schemeClr val="accent5">
                    <a:lumMod val="50000"/>
                  </a:schemeClr>
                </a:solidFill>
              </a:rPr>
              <a:t>upplysningen</a:t>
            </a:r>
            <a:endParaRPr lang="en-GB"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Parlamentarism</a:t>
            </a:r>
            <a:r>
              <a:rPr lang="en-GB" sz="2000" b="1" dirty="0">
                <a:solidFill>
                  <a:schemeClr val="accent5">
                    <a:lumMod val="50000"/>
                  </a:schemeClr>
                </a:solidFill>
              </a:rPr>
              <a:t> </a:t>
            </a:r>
            <a:r>
              <a:rPr lang="en-GB" sz="2000" b="1" dirty="0" err="1">
                <a:solidFill>
                  <a:schemeClr val="accent5">
                    <a:lumMod val="50000"/>
                  </a:schemeClr>
                </a:solidFill>
              </a:rPr>
              <a:t>och</a:t>
            </a:r>
            <a:r>
              <a:rPr lang="en-GB" sz="2000" b="1" dirty="0">
                <a:solidFill>
                  <a:schemeClr val="accent5">
                    <a:lumMod val="50000"/>
                  </a:schemeClr>
                </a:solidFill>
              </a:rPr>
              <a:t> </a:t>
            </a:r>
            <a:r>
              <a:rPr lang="en-GB" sz="2000" b="1" dirty="0" err="1">
                <a:solidFill>
                  <a:schemeClr val="accent5">
                    <a:lumMod val="50000"/>
                  </a:schemeClr>
                </a:solidFill>
              </a:rPr>
              <a:t>sociala</a:t>
            </a:r>
            <a:r>
              <a:rPr lang="en-GB" sz="2000" b="1" dirty="0">
                <a:solidFill>
                  <a:schemeClr val="accent5">
                    <a:lumMod val="50000"/>
                  </a:schemeClr>
                </a:solidFill>
              </a:rPr>
              <a:t> </a:t>
            </a:r>
            <a:r>
              <a:rPr lang="en-GB" sz="2000" b="1" dirty="0" err="1">
                <a:solidFill>
                  <a:schemeClr val="accent5">
                    <a:lumMod val="50000"/>
                  </a:schemeClr>
                </a:solidFill>
              </a:rPr>
              <a:t>rättigheter</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78910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EUROPEISKA KONSTNÄRER</a:t>
            </a:r>
          </a:p>
        </p:txBody>
      </p:sp>
      <p:sp>
        <p:nvSpPr>
          <p:cNvPr id="3" name="ZoneTexte 2"/>
          <p:cNvSpPr txBox="1"/>
          <p:nvPr/>
        </p:nvSpPr>
        <p:spPr>
          <a:xfrm>
            <a:off x="726941" y="874663"/>
            <a:ext cx="3965637" cy="1477328"/>
          </a:xfrm>
          <a:prstGeom prst="rect">
            <a:avLst/>
          </a:prstGeom>
          <a:noFill/>
        </p:spPr>
        <p:txBody>
          <a:bodyPr wrap="square" rtlCol="0">
            <a:spAutoFit/>
          </a:bodyPr>
          <a:lstStyle/>
          <a:p>
            <a:endParaRPr lang="en-GB" dirty="0"/>
          </a:p>
          <a:p>
            <a:r>
              <a:rPr lang="sv-SE" dirty="0"/>
              <a:t>Nya strömningar inom musik, arkitektur och litteratur har under århundradenas lopp inspirerat konstnärer och författare i hela Europa.</a:t>
            </a:r>
            <a:endParaRPr lang="en-GB" dirty="0"/>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VAD ÄR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Till </a:t>
            </a:r>
            <a:r>
              <a:rPr lang="en-GB" dirty="0" err="1"/>
              <a:t>exempel</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99871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EUROPEISKA VÄRDERINGAR</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VAD ÄR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Människans</a:t>
            </a:r>
            <a:r>
              <a:rPr lang="en-US" sz="2400" dirty="0">
                <a:solidFill>
                  <a:schemeClr val="tx1"/>
                </a:solidFill>
              </a:rPr>
              <a:t> </a:t>
            </a:r>
            <a:r>
              <a:rPr lang="en-US" sz="2400" dirty="0" err="1">
                <a:solidFill>
                  <a:schemeClr val="tx1"/>
                </a:solidFill>
              </a:rPr>
              <a:t>värdighet</a:t>
            </a:r>
            <a:endParaRPr lang="en-US" sz="2400" dirty="0">
              <a:solidFill>
                <a:schemeClr val="tx1"/>
              </a:solidFill>
            </a:endParaRPr>
          </a:p>
          <a:p>
            <a:pPr algn="ctr"/>
            <a:r>
              <a:rPr lang="en-US" sz="2400" dirty="0" err="1">
                <a:solidFill>
                  <a:schemeClr val="tx1"/>
                </a:solidFill>
              </a:rPr>
              <a:t>Frihet</a:t>
            </a:r>
            <a:endParaRPr lang="en-US" sz="2400" dirty="0">
              <a:solidFill>
                <a:schemeClr val="tx1"/>
              </a:solidFill>
            </a:endParaRPr>
          </a:p>
          <a:p>
            <a:pPr algn="ctr"/>
            <a:r>
              <a:rPr lang="en-US" sz="2400" dirty="0" err="1">
                <a:solidFill>
                  <a:schemeClr val="tx1"/>
                </a:solidFill>
              </a:rPr>
              <a:t>Demokrati</a:t>
            </a:r>
            <a:endParaRPr lang="en-US" sz="2400" dirty="0">
              <a:solidFill>
                <a:schemeClr val="tx1"/>
              </a:solidFill>
            </a:endParaRPr>
          </a:p>
          <a:p>
            <a:pPr algn="ctr"/>
            <a:r>
              <a:rPr lang="en-US" sz="2400" dirty="0" err="1">
                <a:solidFill>
                  <a:schemeClr val="tx1"/>
                </a:solidFill>
              </a:rPr>
              <a:t>Jämställdhet</a:t>
            </a:r>
            <a:endParaRPr lang="en-US" sz="2400" dirty="0">
              <a:solidFill>
                <a:schemeClr val="tx1"/>
              </a:solidFill>
            </a:endParaRPr>
          </a:p>
          <a:p>
            <a:pPr algn="ctr"/>
            <a:r>
              <a:rPr lang="en-US" sz="2400" dirty="0" err="1">
                <a:solidFill>
                  <a:schemeClr val="tx1"/>
                </a:solidFill>
              </a:rPr>
              <a:t>Rättsstaten</a:t>
            </a:r>
            <a:endParaRPr lang="en-US" sz="2400" dirty="0">
              <a:solidFill>
                <a:schemeClr val="tx1"/>
              </a:solidFill>
            </a:endParaRPr>
          </a:p>
          <a:p>
            <a:pPr algn="ctr"/>
            <a:r>
              <a:rPr lang="en-US" sz="2400" dirty="0" err="1">
                <a:solidFill>
                  <a:schemeClr val="tx1"/>
                </a:solidFill>
              </a:rPr>
              <a:t>Mänskliga</a:t>
            </a:r>
            <a:r>
              <a:rPr lang="en-US" sz="2400" dirty="0">
                <a:solidFill>
                  <a:schemeClr val="tx1"/>
                </a:solidFill>
              </a:rPr>
              <a:t> </a:t>
            </a:r>
            <a:r>
              <a:rPr lang="en-US" sz="2400" dirty="0" err="1">
                <a:solidFill>
                  <a:schemeClr val="tx1"/>
                </a:solidFill>
              </a:rPr>
              <a:t>rättigheter</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89F3FD-EB3C-4829-97DE-626454EA7A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4B5B8D-7C54-4210-AF08-16B4132254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33813</TotalTime>
  <Words>4987</Words>
  <Application>Microsoft Office PowerPoint</Application>
  <PresentationFormat>On-screen Show (4:3)</PresentationFormat>
  <Paragraphs>632</Paragraphs>
  <Slides>45</Slides>
  <Notes>43</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FRÅN KRIG TILL FRED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STUDIER, ARBETE OCH VOLONTÄRARBETE  </vt:lpstr>
      <vt:lpstr>     RESOR  </vt:lpstr>
      <vt:lpstr>      …OCH MYCKET MER  </vt:lpstr>
      <vt:lpstr>      EU:S PRIORITERINGAR  </vt:lpstr>
      <vt:lpstr>      2022: EU:S SOLIDARITET MED UKRAINA  </vt:lpstr>
      <vt:lpstr>      2022: EUROPAÅRET FÖR UNGDOMAR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Tack!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PEKONEN Essi (COMM)</cp:lastModifiedBy>
  <cp:revision>1579</cp:revision>
  <cp:lastPrinted>2019-09-03T09:29:06Z</cp:lastPrinted>
  <dcterms:created xsi:type="dcterms:W3CDTF">2018-11-12T13:20:47Z</dcterms:created>
  <dcterms:modified xsi:type="dcterms:W3CDTF">2024-04-04T14:22:59Z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2023-02-02T16:38:40Z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7c6b236a-bcf0-4e48-bc07-1da2d9804fdc</vt:lpwstr>
  </property>
  <property fmtid="{D5CDD505-2E9C-101B-9397-08002B2CF9AE}" pid="8" name="MSIP_Label_6bd9ddd1-4d20-43f6-abfa-fc3c07406f94_ContentBits">
    <vt:lpwstr>0</vt:lpwstr>
  </property>
</Properties>
</file>