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5" r:id="rId1"/>
    <p:sldMasterId id="2147483698" r:id="rId2"/>
  </p:sldMasterIdLst>
  <p:notesMasterIdLst>
    <p:notesMasterId r:id="rId43"/>
  </p:notesMasterIdLst>
  <p:handoutMasterIdLst>
    <p:handoutMasterId r:id="rId44"/>
  </p:handoutMasterIdLst>
  <p:sldIdLst>
    <p:sldId id="327" r:id="rId3"/>
    <p:sldId id="423" r:id="rId4"/>
    <p:sldId id="347" r:id="rId5"/>
    <p:sldId id="294" r:id="rId6"/>
    <p:sldId id="396" r:id="rId7"/>
    <p:sldId id="354" r:id="rId8"/>
    <p:sldId id="355" r:id="rId9"/>
    <p:sldId id="356" r:id="rId10"/>
    <p:sldId id="357" r:id="rId11"/>
    <p:sldId id="417" r:id="rId12"/>
    <p:sldId id="416" r:id="rId13"/>
    <p:sldId id="348" r:id="rId14"/>
    <p:sldId id="346" r:id="rId15"/>
    <p:sldId id="410" r:id="rId16"/>
    <p:sldId id="398" r:id="rId17"/>
    <p:sldId id="300" r:id="rId18"/>
    <p:sldId id="413" r:id="rId19"/>
    <p:sldId id="314" r:id="rId20"/>
    <p:sldId id="428" r:id="rId21"/>
    <p:sldId id="349" r:id="rId22"/>
    <p:sldId id="425" r:id="rId23"/>
    <p:sldId id="406" r:id="rId24"/>
    <p:sldId id="407" r:id="rId25"/>
    <p:sldId id="408" r:id="rId26"/>
    <p:sldId id="426" r:id="rId27"/>
    <p:sldId id="431" r:id="rId28"/>
    <p:sldId id="409" r:id="rId29"/>
    <p:sldId id="334" r:id="rId30"/>
    <p:sldId id="350" r:id="rId31"/>
    <p:sldId id="384" r:id="rId32"/>
    <p:sldId id="390" r:id="rId33"/>
    <p:sldId id="385" r:id="rId34"/>
    <p:sldId id="352" r:id="rId35"/>
    <p:sldId id="339" r:id="rId36"/>
    <p:sldId id="393" r:id="rId37"/>
    <p:sldId id="395" r:id="rId38"/>
    <p:sldId id="394" r:id="rId39"/>
    <p:sldId id="342" r:id="rId40"/>
    <p:sldId id="343" r:id="rId41"/>
    <p:sldId id="430" r:id="rId42"/>
  </p:sldIdLst>
  <p:sldSz cx="9144000" cy="6858000" type="screen4x3"/>
  <p:notesSz cx="6669088" cy="9753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0A27B102-9BD1-D149-8965-C07EE91AD901}">
          <p14:sldIdLst>
            <p14:sldId id="327"/>
          </p14:sldIdLst>
        </p14:section>
        <p14:section name="INNEHÅLLSFÖRTECKNING" id="{51FA4466-1705-B94D-BF4F-554C4F735700}">
          <p14:sldIdLst>
            <p14:sldId id="423"/>
            <p14:sldId id="347"/>
          </p14:sldIdLst>
        </p14:section>
        <p14:section name="VAD ÄR EUROPA?" id="{EC384AE8-3301-F140-B97D-95A80BA374C4}">
          <p14:sldIdLst>
            <p14:sldId id="294"/>
            <p14:sldId id="396"/>
            <p14:sldId id="354"/>
            <p14:sldId id="355"/>
            <p14:sldId id="356"/>
            <p14:sldId id="357"/>
            <p14:sldId id="417"/>
            <p14:sldId id="416"/>
          </p14:sldIdLst>
        </p14:section>
        <p14:section name="DET EUROPEISKA PROJEKTET" id="{BA3F5049-C3DF-E349-90D6-8E6AF1360F92}">
          <p14:sldIdLst>
            <p14:sldId id="348"/>
            <p14:sldId id="346"/>
            <p14:sldId id="410"/>
            <p14:sldId id="398"/>
            <p14:sldId id="300"/>
            <p14:sldId id="413"/>
            <p14:sldId id="314"/>
            <p14:sldId id="428"/>
          </p14:sldIdLst>
        </p14:section>
        <p14:section name="VAD GÖR EU?" id="{5E61B94E-74E9-E84B-ACFB-56066B76546E}">
          <p14:sldIdLst>
            <p14:sldId id="349"/>
            <p14:sldId id="425"/>
            <p14:sldId id="406"/>
            <p14:sldId id="407"/>
            <p14:sldId id="408"/>
            <p14:sldId id="426"/>
            <p14:sldId id="431"/>
            <p14:sldId id="409"/>
            <p14:sldId id="334"/>
          </p14:sldIdLst>
        </p14:section>
        <p14:section name="HUR FUNGERAR EU?" id="{AB4CD371-728D-8742-BF17-A81C6428FE04}">
          <p14:sldIdLst>
            <p14:sldId id="350"/>
            <p14:sldId id="384"/>
            <p14:sldId id="390"/>
            <p14:sldId id="385"/>
            <p14:sldId id="352"/>
            <p14:sldId id="339"/>
            <p14:sldId id="393"/>
            <p14:sldId id="395"/>
            <p14:sldId id="394"/>
          </p14:sldIdLst>
        </p14:section>
        <p14:section name="VILL DU VETA MER OM EU?" id="{4DEDCB1D-88D9-A345-A677-739D4EF1E4F1}">
          <p14:sldIdLst>
            <p14:sldId id="342"/>
          </p14:sldIdLst>
        </p14:section>
        <p14:section name="TA KONTAKT" id="{D694022F-AF8F-024C-BDDB-CF290513F7E0}">
          <p14:sldIdLst>
            <p14:sldId id="343"/>
            <p14:sldId id="4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FABRY Anne-Sophie (COMM)" initials="FA( [2]" lastIdx="29" clrIdx="6">
    <p:extLst>
      <p:ext uri="{19B8F6BF-5375-455C-9EA6-DF929625EA0E}">
        <p15:presenceInfo xmlns:p15="http://schemas.microsoft.com/office/powerpoint/2012/main" userId="S-1-5-21-1606980848-2025429265-839522115-257769" providerId="AD"/>
      </p:ext>
    </p:extLst>
  </p:cmAuthor>
  <p:cmAuthor id="1" name="Fridrich, Patricia" initials="FP" lastIdx="1" clrIdx="0"/>
  <p:cmAuthor id="2" name="SOLDATOVA Lucia (COMM)" initials="SL" lastIdx="28" clrIdx="1"/>
  <p:cmAuthor id="3" name="STRASZBURGER Gwenn (COMM)" initials="SG(" lastIdx="148" clrIdx="2"/>
  <p:cmAuthor id="4" name="ANTONELLO Diana (COMM)" initials="AD(" lastIdx="57" clrIdx="3">
    <p:extLst>
      <p:ext uri="{19B8F6BF-5375-455C-9EA6-DF929625EA0E}">
        <p15:presenceInfo xmlns:p15="http://schemas.microsoft.com/office/powerpoint/2012/main" userId="ANTONELLO Diana (COMM)" providerId="None"/>
      </p:ext>
    </p:extLst>
  </p:cmAuthor>
  <p:cmAuthor id="5" name="ANTONELLO Diana (COMM)" initials="AD( [2]" lastIdx="37" clrIdx="4">
    <p:extLst>
      <p:ext uri="{19B8F6BF-5375-455C-9EA6-DF929625EA0E}">
        <p15:presenceInfo xmlns:p15="http://schemas.microsoft.com/office/powerpoint/2012/main" userId="S-1-5-21-1606980848-2025429265-839522115-1367081" providerId="AD"/>
      </p:ext>
    </p:extLst>
  </p:cmAuthor>
  <p:cmAuthor id="6" name="FABRY Anne-Sophie (COMM)" initials="FA(" lastIdx="7" clrIdx="5">
    <p:extLst>
      <p:ext uri="{19B8F6BF-5375-455C-9EA6-DF929625EA0E}">
        <p15:presenceInfo xmlns:p15="http://schemas.microsoft.com/office/powerpoint/2012/main" userId="FABRY Anne-Sophie (COM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8FF"/>
    <a:srgbClr val="003296"/>
    <a:srgbClr val="004A64"/>
    <a:srgbClr val="002E3E"/>
    <a:srgbClr val="5C7AD0"/>
    <a:srgbClr val="DDF6FF"/>
    <a:srgbClr val="FFFAEB"/>
    <a:srgbClr val="FFF9E5"/>
    <a:srgbClr val="F0F4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85962" autoAdjust="0"/>
  </p:normalViewPr>
  <p:slideViewPr>
    <p:cSldViewPr snapToGrid="0" snapToObjects="1">
      <p:cViewPr varScale="1">
        <p:scale>
          <a:sx n="47" d="100"/>
          <a:sy n="47" d="100"/>
        </p:scale>
        <p:origin x="1574" y="48"/>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2" d="100"/>
          <a:sy n="82" d="100"/>
        </p:scale>
        <p:origin x="400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_rels/viewProps.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 Target="slides/slide3.xml"/></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ata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ata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ata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ata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_rels/data7.xml.rels><?xml version="1.0" encoding="UTF-8" standalone="yes"?>
<Relationships xmlns="http://schemas.openxmlformats.org/package/2006/relationships"><Relationship Id="rId1" Type="http://schemas.openxmlformats.org/officeDocument/2006/relationships/image" Target="../media/image60.jp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rawing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rawing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rawing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_rels/drawing7.xml.rels><?xml version="1.0" encoding="UTF-8" standalone="yes"?>
<Relationships xmlns="http://schemas.openxmlformats.org/package/2006/relationships"><Relationship Id="rId1" Type="http://schemas.openxmlformats.org/officeDocument/2006/relationships/image" Target="../media/image60.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6A8543-2A51-4DD3-BB48-07A407CFCCAE}" type="doc">
      <dgm:prSet loTypeId="urn:microsoft.com/office/officeart/2005/8/layout/radial3" loCatId="cycle" qsTypeId="urn:microsoft.com/office/officeart/2005/8/quickstyle/simple1" qsCatId="simple" csTypeId="urn:microsoft.com/office/officeart/2005/8/colors/colorful4" csCatId="colorful" phldr="1"/>
      <dgm:spPr/>
      <dgm:t>
        <a:bodyPr/>
        <a:lstStyle/>
        <a:p>
          <a:endParaRPr lang="en-US"/>
        </a:p>
      </dgm:t>
    </dgm:pt>
    <dgm:pt modelId="{5252904E-63FF-49E9-9B90-17FD5D70A378}">
      <dgm:prSet phldrT="[Text]"/>
      <dgm:spPr>
        <a:solidFill>
          <a:srgbClr val="005674">
            <a:alpha val="50000"/>
          </a:srgbClr>
        </a:solidFill>
      </dgm:spPr>
      <dgm:t>
        <a:bodyPr/>
        <a:lstStyle/>
        <a:p>
          <a:r>
            <a:rPr lang="en-US" b="1" dirty="0"/>
            <a:t>24 OFFICIELLA EU-SPRÅK</a:t>
          </a:r>
        </a:p>
      </dgm:t>
    </dgm:pt>
    <dgm:pt modelId="{E741B154-A7F6-4CBA-B60F-F2E3CC52A4DF}" type="parTrans" cxnId="{290B1463-7FDA-4554-B558-2F673542FC39}">
      <dgm:prSet/>
      <dgm:spPr/>
      <dgm:t>
        <a:bodyPr/>
        <a:lstStyle/>
        <a:p>
          <a:endParaRPr lang="en-US"/>
        </a:p>
      </dgm:t>
    </dgm:pt>
    <dgm:pt modelId="{AC7E3459-E89D-4833-BB6A-AB6D86B3D6A8}" type="sibTrans" cxnId="{290B1463-7FDA-4554-B558-2F673542FC39}">
      <dgm:prSet/>
      <dgm:spPr/>
      <dgm:t>
        <a:bodyPr/>
        <a:lstStyle/>
        <a:p>
          <a:endParaRPr lang="en-US"/>
        </a:p>
      </dgm:t>
    </dgm:pt>
    <dgm:pt modelId="{629869C1-1260-444D-AA31-696E17EEDF7E}">
      <dgm:prSet phldrT="[Text]" custT="1"/>
      <dgm:spPr/>
      <dgm:t>
        <a:bodyPr/>
        <a:lstStyle/>
        <a:p>
          <a:r>
            <a:rPr lang="en-US" sz="1500" b="1" dirty="0" err="1"/>
            <a:t>Slaviska</a:t>
          </a:r>
          <a:r>
            <a:rPr lang="en-US" sz="1500" b="1" dirty="0"/>
            <a:t> </a:t>
          </a:r>
          <a:r>
            <a:rPr lang="en-US" sz="1500" b="1" dirty="0" err="1"/>
            <a:t>språk</a:t>
          </a:r>
          <a:r>
            <a:rPr lang="en-US" sz="1500" b="1" dirty="0"/>
            <a:t>: </a:t>
          </a:r>
          <a:r>
            <a:rPr lang="en-US" sz="1500" b="0" dirty="0" err="1"/>
            <a:t>bulgariska</a:t>
          </a:r>
          <a:r>
            <a:rPr lang="en-US" sz="1500" b="0" dirty="0"/>
            <a:t>, </a:t>
          </a:r>
          <a:r>
            <a:rPr lang="en-US" sz="1500" b="0" dirty="0" err="1"/>
            <a:t>tjeckiska</a:t>
          </a:r>
          <a:r>
            <a:rPr lang="en-US" sz="1500" b="0" dirty="0"/>
            <a:t>, </a:t>
          </a:r>
          <a:r>
            <a:rPr lang="en-US" sz="1500" b="0" dirty="0" err="1"/>
            <a:t>kroatiska</a:t>
          </a:r>
          <a:r>
            <a:rPr lang="en-US" sz="1500" b="0" dirty="0"/>
            <a:t>, </a:t>
          </a:r>
          <a:r>
            <a:rPr lang="en-US" sz="1500" b="0" dirty="0" err="1"/>
            <a:t>polska</a:t>
          </a:r>
          <a:r>
            <a:rPr lang="en-US" sz="1500" b="0" dirty="0"/>
            <a:t>, </a:t>
          </a:r>
          <a:r>
            <a:rPr lang="en-US" sz="1500" b="0" dirty="0" err="1"/>
            <a:t>slovakiska</a:t>
          </a:r>
          <a:r>
            <a:rPr lang="en-US" sz="1500" b="0" dirty="0"/>
            <a:t>, </a:t>
          </a:r>
          <a:r>
            <a:rPr lang="en-US" sz="1500" b="0" dirty="0" err="1"/>
            <a:t>slovenska</a:t>
          </a:r>
          <a:endParaRPr lang="en-US" sz="1500" b="0" dirty="0"/>
        </a:p>
      </dgm:t>
    </dgm:pt>
    <dgm:pt modelId="{25E0E280-853C-493D-9CC4-CFB157DCF58B}" type="parTrans" cxnId="{06423D0F-C633-4A57-B128-2F1F8B67B4EC}">
      <dgm:prSet/>
      <dgm:spPr/>
      <dgm:t>
        <a:bodyPr/>
        <a:lstStyle/>
        <a:p>
          <a:endParaRPr lang="en-US"/>
        </a:p>
      </dgm:t>
    </dgm:pt>
    <dgm:pt modelId="{FFC0FA8A-88D3-499F-8002-8162CAFD5564}" type="sibTrans" cxnId="{06423D0F-C633-4A57-B128-2F1F8B67B4EC}">
      <dgm:prSet/>
      <dgm:spPr/>
      <dgm:t>
        <a:bodyPr/>
        <a:lstStyle/>
        <a:p>
          <a:endParaRPr lang="en-US"/>
        </a:p>
      </dgm:t>
    </dgm:pt>
    <dgm:pt modelId="{F5C09E29-FD16-4B7E-A14F-2CCC52E30343}">
      <dgm:prSet phldrT="[Text]" custT="1"/>
      <dgm:spPr>
        <a:solidFill>
          <a:schemeClr val="accent2">
            <a:lumMod val="75000"/>
            <a:alpha val="50000"/>
          </a:schemeClr>
        </a:solidFill>
      </dgm:spPr>
      <dgm:t>
        <a:bodyPr/>
        <a:lstStyle/>
        <a:p>
          <a:r>
            <a:rPr lang="en-US" sz="1500" b="1" dirty="0" err="1"/>
            <a:t>Germanska</a:t>
          </a:r>
          <a:r>
            <a:rPr lang="en-US" sz="1500" b="1" dirty="0"/>
            <a:t> </a:t>
          </a:r>
          <a:r>
            <a:rPr lang="en-US" sz="1500" b="1" dirty="0" err="1"/>
            <a:t>språk</a:t>
          </a:r>
          <a:r>
            <a:rPr lang="en-US" sz="1500" b="1" dirty="0"/>
            <a:t>: </a:t>
          </a:r>
          <a:r>
            <a:rPr lang="en-US" sz="1500" b="0" dirty="0" err="1"/>
            <a:t>danska</a:t>
          </a:r>
          <a:r>
            <a:rPr lang="en-US" sz="1500" b="0" dirty="0"/>
            <a:t>, </a:t>
          </a:r>
          <a:r>
            <a:rPr lang="en-US" sz="1500" b="0" dirty="0" err="1"/>
            <a:t>tyska</a:t>
          </a:r>
          <a:r>
            <a:rPr lang="en-US" sz="1500" b="0" dirty="0"/>
            <a:t>, </a:t>
          </a:r>
          <a:r>
            <a:rPr lang="en-US" sz="1500" b="0" dirty="0" err="1"/>
            <a:t>engelska</a:t>
          </a:r>
          <a:r>
            <a:rPr lang="en-US" sz="1500" b="0" dirty="0"/>
            <a:t>, </a:t>
          </a:r>
          <a:r>
            <a:rPr lang="en-US" sz="1500" b="0" dirty="0" err="1"/>
            <a:t>nederländska</a:t>
          </a:r>
          <a:r>
            <a:rPr lang="en-US" sz="1500" b="0" dirty="0"/>
            <a:t>, </a:t>
          </a:r>
          <a:r>
            <a:rPr lang="en-US" sz="1500" b="0" dirty="0" err="1"/>
            <a:t>svenska</a:t>
          </a:r>
          <a:endParaRPr lang="en-US" sz="1500" b="0" dirty="0"/>
        </a:p>
      </dgm:t>
    </dgm:pt>
    <dgm:pt modelId="{EB8EB8CD-5DD0-477B-85C5-30ACE25D1402}" type="parTrans" cxnId="{D8A64EF1-7383-4156-BBDE-BFEF19C147C0}">
      <dgm:prSet/>
      <dgm:spPr/>
      <dgm:t>
        <a:bodyPr/>
        <a:lstStyle/>
        <a:p>
          <a:endParaRPr lang="en-US"/>
        </a:p>
      </dgm:t>
    </dgm:pt>
    <dgm:pt modelId="{7A79D66E-4933-4979-A670-6D383622AAE6}" type="sibTrans" cxnId="{D8A64EF1-7383-4156-BBDE-BFEF19C147C0}">
      <dgm:prSet/>
      <dgm:spPr/>
      <dgm:t>
        <a:bodyPr/>
        <a:lstStyle/>
        <a:p>
          <a:endParaRPr lang="en-US"/>
        </a:p>
      </dgm:t>
    </dgm:pt>
    <dgm:pt modelId="{572F5CBD-D895-4AAF-842A-0B8465468BD4}">
      <dgm:prSet phldrT="[Text]" custT="1"/>
      <dgm:spPr/>
      <dgm:t>
        <a:bodyPr/>
        <a:lstStyle/>
        <a:p>
          <a:r>
            <a:rPr lang="en-US" sz="1500" b="1" dirty="0" err="1"/>
            <a:t>Romanska</a:t>
          </a:r>
          <a:r>
            <a:rPr lang="en-US" sz="1500" b="1" dirty="0"/>
            <a:t> </a:t>
          </a:r>
          <a:r>
            <a:rPr lang="en-US" sz="1500" b="1" dirty="0" err="1"/>
            <a:t>språk</a:t>
          </a:r>
          <a:r>
            <a:rPr lang="en-US" sz="1500" b="1" dirty="0"/>
            <a:t>:</a:t>
          </a:r>
          <a:r>
            <a:rPr lang="en-US" sz="1500" b="0" dirty="0"/>
            <a:t> </a:t>
          </a:r>
          <a:r>
            <a:rPr lang="en-US" sz="1500" b="0" dirty="0" err="1"/>
            <a:t>spanska</a:t>
          </a:r>
          <a:r>
            <a:rPr lang="en-US" sz="1500" b="0" dirty="0"/>
            <a:t>, </a:t>
          </a:r>
          <a:r>
            <a:rPr lang="en-US" sz="1500" b="0" dirty="0" err="1"/>
            <a:t>franska</a:t>
          </a:r>
          <a:r>
            <a:rPr lang="en-US" sz="1500" b="0" dirty="0"/>
            <a:t>, </a:t>
          </a:r>
          <a:r>
            <a:rPr lang="en-US" sz="1500" b="0" dirty="0" err="1"/>
            <a:t>italienska</a:t>
          </a:r>
          <a:r>
            <a:rPr lang="en-US" sz="1500" b="0" dirty="0"/>
            <a:t>, </a:t>
          </a:r>
          <a:r>
            <a:rPr lang="en-US" sz="1500" b="0" dirty="0" err="1"/>
            <a:t>portugisiska</a:t>
          </a:r>
          <a:r>
            <a:rPr lang="en-US" sz="1500" b="0" dirty="0"/>
            <a:t>, </a:t>
          </a:r>
          <a:r>
            <a:rPr lang="en-US" sz="1500" b="0" dirty="0" err="1"/>
            <a:t>rumänska</a:t>
          </a:r>
          <a:endParaRPr lang="en-US" sz="1500" b="0" dirty="0"/>
        </a:p>
      </dgm:t>
    </dgm:pt>
    <dgm:pt modelId="{6BEAA7CD-2C2F-40FF-A3F0-BBA2896D9A82}" type="parTrans" cxnId="{1E842B5A-3537-4761-BB29-507C716C3A9F}">
      <dgm:prSet/>
      <dgm:spPr/>
      <dgm:t>
        <a:bodyPr/>
        <a:lstStyle/>
        <a:p>
          <a:endParaRPr lang="en-US"/>
        </a:p>
      </dgm:t>
    </dgm:pt>
    <dgm:pt modelId="{E5C0D13C-F51D-43D7-B7DE-92E5B3E3D7B6}" type="sibTrans" cxnId="{1E842B5A-3537-4761-BB29-507C716C3A9F}">
      <dgm:prSet/>
      <dgm:spPr/>
      <dgm:t>
        <a:bodyPr/>
        <a:lstStyle/>
        <a:p>
          <a:endParaRPr lang="en-US"/>
        </a:p>
      </dgm:t>
    </dgm:pt>
    <dgm:pt modelId="{DBE77370-9D42-4A7B-A3CA-8D1218AFB214}">
      <dgm:prSet phldrT="[Text]" custT="1"/>
      <dgm:spPr>
        <a:solidFill>
          <a:srgbClr val="FFC000">
            <a:alpha val="50000"/>
          </a:srgbClr>
        </a:solidFill>
      </dgm:spPr>
      <dgm:t>
        <a:bodyPr/>
        <a:lstStyle/>
        <a:p>
          <a:r>
            <a:rPr lang="en-US" sz="1500" b="1" dirty="0" err="1"/>
            <a:t>Övriga</a:t>
          </a:r>
          <a:r>
            <a:rPr lang="en-US" sz="1500" b="1" dirty="0"/>
            <a:t>: </a:t>
          </a:r>
          <a:r>
            <a:rPr lang="en-US" sz="1500" b="0" dirty="0" err="1"/>
            <a:t>estniska</a:t>
          </a:r>
          <a:r>
            <a:rPr lang="en-US" sz="1500" b="0" dirty="0"/>
            <a:t> </a:t>
          </a:r>
          <a:r>
            <a:rPr lang="en-US" sz="1500" b="0" dirty="0" err="1"/>
            <a:t>och</a:t>
          </a:r>
          <a:r>
            <a:rPr lang="en-US" sz="1500" b="0" dirty="0"/>
            <a:t> </a:t>
          </a:r>
          <a:r>
            <a:rPr lang="en-US" sz="1500" b="0" dirty="0" err="1"/>
            <a:t>finska</a:t>
          </a:r>
          <a:r>
            <a:rPr lang="en-US" sz="1500" b="0" dirty="0"/>
            <a:t>, </a:t>
          </a:r>
          <a:r>
            <a:rPr lang="en-US" sz="1500" b="0" dirty="0" err="1"/>
            <a:t>grekiska</a:t>
          </a:r>
          <a:r>
            <a:rPr lang="en-US" sz="1500" b="0" dirty="0"/>
            <a:t>, </a:t>
          </a:r>
          <a:r>
            <a:rPr lang="en-US" sz="1500" b="0" dirty="0" err="1"/>
            <a:t>iriska</a:t>
          </a:r>
          <a:r>
            <a:rPr lang="en-US" sz="1500" b="0" dirty="0"/>
            <a:t>, </a:t>
          </a:r>
          <a:r>
            <a:rPr lang="en-US" sz="1500" b="0" dirty="0" err="1"/>
            <a:t>litauiska</a:t>
          </a:r>
          <a:r>
            <a:rPr lang="en-US" sz="1500" b="0" dirty="0"/>
            <a:t> </a:t>
          </a:r>
          <a:r>
            <a:rPr lang="en-US" sz="1500" b="0" dirty="0" err="1"/>
            <a:t>och</a:t>
          </a:r>
          <a:r>
            <a:rPr lang="en-US" sz="1500" b="0" dirty="0"/>
            <a:t> </a:t>
          </a:r>
          <a:r>
            <a:rPr lang="en-US" sz="1500" b="0" dirty="0" err="1"/>
            <a:t>lettiska</a:t>
          </a:r>
          <a:r>
            <a:rPr lang="en-US" sz="1500" b="0" dirty="0"/>
            <a:t>, </a:t>
          </a:r>
          <a:r>
            <a:rPr lang="en-US" sz="1500" b="0" dirty="0" err="1"/>
            <a:t>ungerska</a:t>
          </a:r>
          <a:r>
            <a:rPr lang="en-US" sz="1500" b="0" dirty="0"/>
            <a:t>, </a:t>
          </a:r>
          <a:r>
            <a:rPr lang="en-US" sz="1500" b="0" dirty="0" err="1"/>
            <a:t>maltesiska</a:t>
          </a:r>
          <a:endParaRPr lang="en-US" sz="1500" b="0" dirty="0"/>
        </a:p>
      </dgm:t>
    </dgm:pt>
    <dgm:pt modelId="{429CE523-C5FC-49E6-A450-6B83AC651315}" type="parTrans" cxnId="{95C6C0A3-E2D4-4466-9B49-CCA3C3FC8E90}">
      <dgm:prSet/>
      <dgm:spPr/>
      <dgm:t>
        <a:bodyPr/>
        <a:lstStyle/>
        <a:p>
          <a:endParaRPr lang="en-US"/>
        </a:p>
      </dgm:t>
    </dgm:pt>
    <dgm:pt modelId="{C2DDAA2E-18F3-4716-9F4A-A07C95660494}" type="sibTrans" cxnId="{95C6C0A3-E2D4-4466-9B49-CCA3C3FC8E90}">
      <dgm:prSet/>
      <dgm:spPr/>
      <dgm:t>
        <a:bodyPr/>
        <a:lstStyle/>
        <a:p>
          <a:endParaRPr lang="en-US"/>
        </a:p>
      </dgm:t>
    </dgm:pt>
    <dgm:pt modelId="{A770E368-C418-4D75-8C7D-5F748FC37372}" type="pres">
      <dgm:prSet presAssocID="{546A8543-2A51-4DD3-BB48-07A407CFCCAE}" presName="composite" presStyleCnt="0">
        <dgm:presLayoutVars>
          <dgm:chMax val="1"/>
          <dgm:dir/>
          <dgm:resizeHandles val="exact"/>
        </dgm:presLayoutVars>
      </dgm:prSet>
      <dgm:spPr/>
    </dgm:pt>
    <dgm:pt modelId="{1885BDA1-124B-4DC3-A05D-ACACDF21F510}" type="pres">
      <dgm:prSet presAssocID="{546A8543-2A51-4DD3-BB48-07A407CFCCAE}" presName="radial" presStyleCnt="0">
        <dgm:presLayoutVars>
          <dgm:animLvl val="ctr"/>
        </dgm:presLayoutVars>
      </dgm:prSet>
      <dgm:spPr/>
    </dgm:pt>
    <dgm:pt modelId="{8BEDEE8B-A512-47E2-A3C9-74492F618D4F}" type="pres">
      <dgm:prSet presAssocID="{5252904E-63FF-49E9-9B90-17FD5D70A378}" presName="centerShape" presStyleLbl="vennNode1" presStyleIdx="0" presStyleCnt="5" custScaleX="86259" custScaleY="84920" custLinFactNeighborX="704"/>
      <dgm:spPr/>
    </dgm:pt>
    <dgm:pt modelId="{529148A2-7FCD-4369-9EFC-ACFC3C7F6D7A}" type="pres">
      <dgm:prSet presAssocID="{629869C1-1260-444D-AA31-696E17EEDF7E}" presName="node" presStyleLbl="vennNode1" presStyleIdx="1" presStyleCnt="5" custScaleX="130306" custScaleY="122181" custRadScaleRad="89753" custRadScaleInc="-519">
        <dgm:presLayoutVars>
          <dgm:bulletEnabled val="1"/>
        </dgm:presLayoutVars>
      </dgm:prSet>
      <dgm:spPr/>
    </dgm:pt>
    <dgm:pt modelId="{14294006-4B65-442B-A0BD-25F001259F70}" type="pres">
      <dgm:prSet presAssocID="{F5C09E29-FD16-4B7E-A14F-2CCC52E30343}" presName="node" presStyleLbl="vennNode1" presStyleIdx="2" presStyleCnt="5" custScaleX="131175" custScaleY="126686" custRadScaleRad="98546" custRadScaleInc="-946">
        <dgm:presLayoutVars>
          <dgm:bulletEnabled val="1"/>
        </dgm:presLayoutVars>
      </dgm:prSet>
      <dgm:spPr/>
    </dgm:pt>
    <dgm:pt modelId="{E5581C0B-7D92-4AD3-97E0-B4938FE73CA5}" type="pres">
      <dgm:prSet presAssocID="{572F5CBD-D895-4AAF-842A-0B8465468BD4}" presName="node" presStyleLbl="vennNode1" presStyleIdx="3" presStyleCnt="5" custScaleX="134871" custScaleY="131363" custRadScaleRad="83428" custRadScaleInc="1563">
        <dgm:presLayoutVars>
          <dgm:bulletEnabled val="1"/>
        </dgm:presLayoutVars>
      </dgm:prSet>
      <dgm:spPr/>
    </dgm:pt>
    <dgm:pt modelId="{422BC532-F1F3-4869-AE88-2EBED49E2E90}" type="pres">
      <dgm:prSet presAssocID="{DBE77370-9D42-4A7B-A3CA-8D1218AFB214}" presName="node" presStyleLbl="vennNode1" presStyleIdx="4" presStyleCnt="5" custScaleX="134099" custScaleY="131150" custRadScaleRad="96339" custRadScaleInc="0">
        <dgm:presLayoutVars>
          <dgm:bulletEnabled val="1"/>
        </dgm:presLayoutVars>
      </dgm:prSet>
      <dgm:spPr/>
    </dgm:pt>
  </dgm:ptLst>
  <dgm:cxnLst>
    <dgm:cxn modelId="{06423D0F-C633-4A57-B128-2F1F8B67B4EC}" srcId="{5252904E-63FF-49E9-9B90-17FD5D70A378}" destId="{629869C1-1260-444D-AA31-696E17EEDF7E}" srcOrd="0" destOrd="0" parTransId="{25E0E280-853C-493D-9CC4-CFB157DCF58B}" sibTransId="{FFC0FA8A-88D3-499F-8002-8162CAFD5564}"/>
    <dgm:cxn modelId="{8632ED3B-FDB1-42F4-A600-5E6812922112}" type="presOf" srcId="{F5C09E29-FD16-4B7E-A14F-2CCC52E30343}" destId="{14294006-4B65-442B-A0BD-25F001259F70}" srcOrd="0" destOrd="0" presId="urn:microsoft.com/office/officeart/2005/8/layout/radial3"/>
    <dgm:cxn modelId="{290B1463-7FDA-4554-B558-2F673542FC39}" srcId="{546A8543-2A51-4DD3-BB48-07A407CFCCAE}" destId="{5252904E-63FF-49E9-9B90-17FD5D70A378}" srcOrd="0" destOrd="0" parTransId="{E741B154-A7F6-4CBA-B60F-F2E3CC52A4DF}" sibTransId="{AC7E3459-E89D-4833-BB6A-AB6D86B3D6A8}"/>
    <dgm:cxn modelId="{1E842B5A-3537-4761-BB29-507C716C3A9F}" srcId="{5252904E-63FF-49E9-9B90-17FD5D70A378}" destId="{572F5CBD-D895-4AAF-842A-0B8465468BD4}" srcOrd="2" destOrd="0" parTransId="{6BEAA7CD-2C2F-40FF-A3F0-BBA2896D9A82}" sibTransId="{E5C0D13C-F51D-43D7-B7DE-92E5B3E3D7B6}"/>
    <dgm:cxn modelId="{DA7E5580-7A80-4949-A0CB-6E445676EBFC}" type="presOf" srcId="{DBE77370-9D42-4A7B-A3CA-8D1218AFB214}" destId="{422BC532-F1F3-4869-AE88-2EBED49E2E90}" srcOrd="0" destOrd="0" presId="urn:microsoft.com/office/officeart/2005/8/layout/radial3"/>
    <dgm:cxn modelId="{95C6C0A3-E2D4-4466-9B49-CCA3C3FC8E90}" srcId="{5252904E-63FF-49E9-9B90-17FD5D70A378}" destId="{DBE77370-9D42-4A7B-A3CA-8D1218AFB214}" srcOrd="3" destOrd="0" parTransId="{429CE523-C5FC-49E6-A450-6B83AC651315}" sibTransId="{C2DDAA2E-18F3-4716-9F4A-A07C95660494}"/>
    <dgm:cxn modelId="{ABFA7AAB-04F0-4879-8A9D-056CC2A04FDE}" type="presOf" srcId="{572F5CBD-D895-4AAF-842A-0B8465468BD4}" destId="{E5581C0B-7D92-4AD3-97E0-B4938FE73CA5}" srcOrd="0" destOrd="0" presId="urn:microsoft.com/office/officeart/2005/8/layout/radial3"/>
    <dgm:cxn modelId="{D6F929D0-C6C2-4CA5-81BF-B27CF3AB90C5}" type="presOf" srcId="{629869C1-1260-444D-AA31-696E17EEDF7E}" destId="{529148A2-7FCD-4369-9EFC-ACFC3C7F6D7A}" srcOrd="0" destOrd="0" presId="urn:microsoft.com/office/officeart/2005/8/layout/radial3"/>
    <dgm:cxn modelId="{7D6AABDE-7985-40FE-948B-A9F7E77B5F8B}" type="presOf" srcId="{5252904E-63FF-49E9-9B90-17FD5D70A378}" destId="{8BEDEE8B-A512-47E2-A3C9-74492F618D4F}" srcOrd="0" destOrd="0" presId="urn:microsoft.com/office/officeart/2005/8/layout/radial3"/>
    <dgm:cxn modelId="{D8A64EF1-7383-4156-BBDE-BFEF19C147C0}" srcId="{5252904E-63FF-49E9-9B90-17FD5D70A378}" destId="{F5C09E29-FD16-4B7E-A14F-2CCC52E30343}" srcOrd="1" destOrd="0" parTransId="{EB8EB8CD-5DD0-477B-85C5-30ACE25D1402}" sibTransId="{7A79D66E-4933-4979-A670-6D383622AAE6}"/>
    <dgm:cxn modelId="{1D742CF8-D1BF-4C2D-BD65-059CAAF20605}" type="presOf" srcId="{546A8543-2A51-4DD3-BB48-07A407CFCCAE}" destId="{A770E368-C418-4D75-8C7D-5F748FC37372}" srcOrd="0" destOrd="0" presId="urn:microsoft.com/office/officeart/2005/8/layout/radial3"/>
    <dgm:cxn modelId="{E7C5EA66-FB68-4499-9ECC-D05E6154E573}" type="presParOf" srcId="{A770E368-C418-4D75-8C7D-5F748FC37372}" destId="{1885BDA1-124B-4DC3-A05D-ACACDF21F510}" srcOrd="0" destOrd="0" presId="urn:microsoft.com/office/officeart/2005/8/layout/radial3"/>
    <dgm:cxn modelId="{CC8E7EA1-83A0-4736-955F-67ADBE447842}" type="presParOf" srcId="{1885BDA1-124B-4DC3-A05D-ACACDF21F510}" destId="{8BEDEE8B-A512-47E2-A3C9-74492F618D4F}" srcOrd="0" destOrd="0" presId="urn:microsoft.com/office/officeart/2005/8/layout/radial3"/>
    <dgm:cxn modelId="{7D5676D0-6286-44AF-8ECF-D2C6AFF7AF43}" type="presParOf" srcId="{1885BDA1-124B-4DC3-A05D-ACACDF21F510}" destId="{529148A2-7FCD-4369-9EFC-ACFC3C7F6D7A}" srcOrd="1" destOrd="0" presId="urn:microsoft.com/office/officeart/2005/8/layout/radial3"/>
    <dgm:cxn modelId="{13B26301-E6E6-40E1-A6E1-C2EDB0859E12}" type="presParOf" srcId="{1885BDA1-124B-4DC3-A05D-ACACDF21F510}" destId="{14294006-4B65-442B-A0BD-25F001259F70}" srcOrd="2" destOrd="0" presId="urn:microsoft.com/office/officeart/2005/8/layout/radial3"/>
    <dgm:cxn modelId="{1D78EE11-B2A8-4B9B-ADA0-5C3B7164204F}" type="presParOf" srcId="{1885BDA1-124B-4DC3-A05D-ACACDF21F510}" destId="{E5581C0B-7D92-4AD3-97E0-B4938FE73CA5}" srcOrd="3" destOrd="0" presId="urn:microsoft.com/office/officeart/2005/8/layout/radial3"/>
    <dgm:cxn modelId="{949C9112-8C66-43B2-8842-060B25EE1B14}" type="presParOf" srcId="{1885BDA1-124B-4DC3-A05D-ACACDF21F510}" destId="{422BC532-F1F3-4869-AE88-2EBED49E2E90}"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FA769DE-5C55-4015-BD89-FCB0F9F334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D68881-3410-4D6A-A4C4-EFD4020AB915}">
      <dgm:prSet custT="1"/>
      <dgm:spPr>
        <a:solidFill>
          <a:srgbClr val="FFC000"/>
        </a:solidFill>
      </dgm:spPr>
      <dgm:t>
        <a:bodyPr/>
        <a:lstStyle/>
        <a:p>
          <a:pPr rtl="0"/>
          <a:r>
            <a:rPr lang="en-US" sz="1800" b="0" dirty="0" err="1">
              <a:solidFill>
                <a:schemeClr val="tx1"/>
              </a:solidFill>
            </a:rPr>
            <a:t>har</a:t>
          </a:r>
          <a:r>
            <a:rPr lang="en-US" sz="1800" b="0" dirty="0">
              <a:solidFill>
                <a:schemeClr val="tx1"/>
              </a:solidFill>
            </a:rPr>
            <a:t> </a:t>
          </a:r>
          <a:r>
            <a:rPr lang="en-US" sz="1800" b="0" dirty="0" err="1">
              <a:solidFill>
                <a:schemeClr val="tx1"/>
              </a:solidFill>
            </a:rPr>
            <a:t>toppmöten</a:t>
          </a:r>
          <a:r>
            <a:rPr lang="en-US" sz="1800" b="0" dirty="0">
              <a:solidFill>
                <a:schemeClr val="tx1"/>
              </a:solidFill>
            </a:rPr>
            <a:t> </a:t>
          </a:r>
          <a:r>
            <a:rPr lang="en-US" sz="1800" b="0" dirty="0" err="1">
              <a:solidFill>
                <a:schemeClr val="tx1"/>
              </a:solidFill>
            </a:rPr>
            <a:t>minst</a:t>
          </a:r>
          <a:r>
            <a:rPr lang="en-US" sz="1800" b="0" dirty="0">
              <a:solidFill>
                <a:schemeClr val="tx1"/>
              </a:solidFill>
            </a:rPr>
            <a:t> 4 </a:t>
          </a:r>
          <a:r>
            <a:rPr lang="en-US" sz="1800" b="0" dirty="0" err="1">
              <a:solidFill>
                <a:schemeClr val="tx1"/>
              </a:solidFill>
            </a:rPr>
            <a:t>gånger</a:t>
          </a:r>
          <a:r>
            <a:rPr lang="en-US" sz="1800" b="0" dirty="0">
              <a:solidFill>
                <a:schemeClr val="tx1"/>
              </a:solidFill>
            </a:rPr>
            <a:t> per </a:t>
          </a:r>
          <a:r>
            <a:rPr lang="en-US" sz="1800" b="0" dirty="0" err="1">
              <a:solidFill>
                <a:schemeClr val="tx1"/>
              </a:solidFill>
            </a:rPr>
            <a:t>år</a:t>
          </a:r>
          <a:r>
            <a:rPr lang="en-US" sz="1800" b="0" dirty="0">
              <a:solidFill>
                <a:schemeClr val="tx1"/>
              </a:solidFill>
            </a:rPr>
            <a:t> </a:t>
          </a:r>
          <a:r>
            <a:rPr lang="en-US" sz="1800" b="0" dirty="0" err="1">
              <a:solidFill>
                <a:schemeClr val="tx1"/>
              </a:solidFill>
            </a:rPr>
            <a:t>i</a:t>
          </a:r>
          <a:r>
            <a:rPr lang="en-US" sz="1800" b="0" dirty="0">
              <a:solidFill>
                <a:schemeClr val="tx1"/>
              </a:solidFill>
            </a:rPr>
            <a:t> </a:t>
          </a:r>
          <a:r>
            <a:rPr lang="en-US" sz="1800" b="0" dirty="0" err="1">
              <a:solidFill>
                <a:schemeClr val="tx1"/>
              </a:solidFill>
            </a:rPr>
            <a:t>Bryssel</a:t>
          </a:r>
          <a:r>
            <a:rPr lang="en-US" sz="1800" b="0" dirty="0">
              <a:solidFill>
                <a:schemeClr val="tx1"/>
              </a:solidFill>
            </a:rPr>
            <a:t> (</a:t>
          </a:r>
          <a:r>
            <a:rPr lang="en-US" sz="1800" b="0" dirty="0" err="1">
              <a:solidFill>
                <a:schemeClr val="tx1"/>
              </a:solidFill>
            </a:rPr>
            <a:t>Belgien</a:t>
          </a:r>
          <a:r>
            <a:rPr lang="en-US" sz="1800" b="0" dirty="0">
              <a:solidFill>
                <a:schemeClr val="tx1"/>
              </a:solidFill>
            </a:rPr>
            <a:t>) </a:t>
          </a:r>
          <a:r>
            <a:rPr lang="en-US" sz="1800" b="0" dirty="0" err="1">
              <a:solidFill>
                <a:schemeClr val="tx1"/>
              </a:solidFill>
            </a:rPr>
            <a:t>eller</a:t>
          </a:r>
          <a:r>
            <a:rPr lang="en-US" sz="1800" b="0" dirty="0">
              <a:solidFill>
                <a:schemeClr val="tx1"/>
              </a:solidFill>
            </a:rPr>
            <a:t> Luxemburg (Luxemburg)</a:t>
          </a:r>
          <a:endParaRPr lang="en-IE" sz="1800" b="0" dirty="0">
            <a:solidFill>
              <a:schemeClr val="tx1"/>
            </a:solidFill>
          </a:endParaRPr>
        </a:p>
      </dgm:t>
    </dgm:pt>
    <dgm:pt modelId="{7A0A4548-9EBC-45A6-8877-EF6F8D05EE88}" type="parTrans" cxnId="{2F946E57-E98F-4290-8D67-A3484D682D19}">
      <dgm:prSet/>
      <dgm:spPr/>
      <dgm:t>
        <a:bodyPr/>
        <a:lstStyle/>
        <a:p>
          <a:endParaRPr lang="en-US"/>
        </a:p>
      </dgm:t>
    </dgm:pt>
    <dgm:pt modelId="{1EA2B47A-B1E3-42DE-B71F-54E341FD811B}" type="sibTrans" cxnId="{2F946E57-E98F-4290-8D67-A3484D682D19}">
      <dgm:prSet/>
      <dgm:spPr/>
      <dgm:t>
        <a:bodyPr/>
        <a:lstStyle/>
        <a:p>
          <a:endParaRPr lang="en-US"/>
        </a:p>
      </dgm:t>
    </dgm:pt>
    <dgm:pt modelId="{27F2B6D6-9EEF-49CA-B7A8-E1F59690A444}">
      <dgm:prSet custT="1"/>
      <dgm:spPr>
        <a:solidFill>
          <a:srgbClr val="FFC000"/>
        </a:solidFill>
      </dgm:spPr>
      <dgm:t>
        <a:bodyPr/>
        <a:lstStyle/>
        <a:p>
          <a:pPr rtl="0"/>
          <a:r>
            <a:rPr lang="en-US" sz="1800" b="0" dirty="0" err="1">
              <a:solidFill>
                <a:schemeClr val="tx1"/>
              </a:solidFill>
            </a:rPr>
            <a:t>har</a:t>
          </a:r>
          <a:r>
            <a:rPr lang="en-US" sz="1800" b="0" dirty="0">
              <a:solidFill>
                <a:schemeClr val="tx1"/>
              </a:solidFill>
            </a:rPr>
            <a:t> </a:t>
          </a:r>
          <a:r>
            <a:rPr lang="en-US" sz="1800" b="0" dirty="0" err="1">
              <a:solidFill>
                <a:schemeClr val="tx1"/>
              </a:solidFill>
            </a:rPr>
            <a:t>ingen</a:t>
          </a:r>
          <a:r>
            <a:rPr lang="en-US" sz="1800" b="0" dirty="0">
              <a:solidFill>
                <a:schemeClr val="tx1"/>
              </a:solidFill>
            </a:rPr>
            <a:t> </a:t>
          </a:r>
          <a:r>
            <a:rPr lang="en-US" sz="1800" b="0" dirty="0" err="1">
              <a:solidFill>
                <a:schemeClr val="tx1"/>
              </a:solidFill>
            </a:rPr>
            <a:t>lagstiftande</a:t>
          </a:r>
          <a:r>
            <a:rPr lang="en-US" sz="1800" b="0" dirty="0">
              <a:solidFill>
                <a:schemeClr val="tx1"/>
              </a:solidFill>
            </a:rPr>
            <a:t> </a:t>
          </a:r>
          <a:r>
            <a:rPr lang="en-US" sz="1800" b="0" dirty="0" err="1">
              <a:solidFill>
                <a:schemeClr val="tx1"/>
              </a:solidFill>
            </a:rPr>
            <a:t>funktion</a:t>
          </a:r>
          <a:endParaRPr lang="en-IE" sz="1800" b="0" dirty="0">
            <a:solidFill>
              <a:schemeClr val="tx1"/>
            </a:solidFill>
          </a:endParaRPr>
        </a:p>
      </dgm:t>
    </dgm:pt>
    <dgm:pt modelId="{D5BF4E4F-DEB9-4654-85C0-72E5DFCDDE9A}" type="sibTrans" cxnId="{922C2AAA-8170-435C-B4C9-86726CC09E3C}">
      <dgm:prSet/>
      <dgm:spPr/>
      <dgm:t>
        <a:bodyPr/>
        <a:lstStyle/>
        <a:p>
          <a:endParaRPr lang="en-US"/>
        </a:p>
      </dgm:t>
    </dgm:pt>
    <dgm:pt modelId="{5A5B7EB7-431E-4FE3-B550-E3D62889D6A0}" type="parTrans" cxnId="{922C2AAA-8170-435C-B4C9-86726CC09E3C}">
      <dgm:prSet/>
      <dgm:spPr/>
      <dgm:t>
        <a:bodyPr/>
        <a:lstStyle/>
        <a:p>
          <a:endParaRPr lang="en-US"/>
        </a:p>
      </dgm:t>
    </dgm:pt>
    <dgm:pt modelId="{9BA67AA7-5AF6-4CBF-A748-22B4E4C63DFC}" type="pres">
      <dgm:prSet presAssocID="{DFA769DE-5C55-4015-BD89-FCB0F9F33467}" presName="linear" presStyleCnt="0">
        <dgm:presLayoutVars>
          <dgm:animLvl val="lvl"/>
          <dgm:resizeHandles val="exact"/>
        </dgm:presLayoutVars>
      </dgm:prSet>
      <dgm:spPr/>
    </dgm:pt>
    <dgm:pt modelId="{5287CFCF-5FDB-4B8D-815B-D85F281BB2C0}" type="pres">
      <dgm:prSet presAssocID="{27F2B6D6-9EEF-49CA-B7A8-E1F59690A444}" presName="parentText" presStyleLbl="node1" presStyleIdx="0" presStyleCnt="2" custScaleY="96922" custLinFactY="-1617" custLinFactNeighborY="-100000">
        <dgm:presLayoutVars>
          <dgm:chMax val="0"/>
          <dgm:bulletEnabled val="1"/>
        </dgm:presLayoutVars>
      </dgm:prSet>
      <dgm:spPr/>
    </dgm:pt>
    <dgm:pt modelId="{17A713FC-D7E0-46B6-821C-87C46D35B42F}" type="pres">
      <dgm:prSet presAssocID="{D5BF4E4F-DEB9-4654-85C0-72E5DFCDDE9A}" presName="spacer" presStyleCnt="0"/>
      <dgm:spPr/>
    </dgm:pt>
    <dgm:pt modelId="{65BBAF80-F255-434B-ABEE-1099CF7F1D78}" type="pres">
      <dgm:prSet presAssocID="{74D68881-3410-4D6A-A4C4-EFD4020AB915}" presName="parentText" presStyleLbl="node1" presStyleIdx="1" presStyleCnt="2" custScaleY="102377" custLinFactNeighborY="-3245">
        <dgm:presLayoutVars>
          <dgm:chMax val="0"/>
          <dgm:bulletEnabled val="1"/>
        </dgm:presLayoutVars>
      </dgm:prSet>
      <dgm:spPr/>
    </dgm:pt>
  </dgm:ptLst>
  <dgm:cxnLst>
    <dgm:cxn modelId="{039D1A08-015F-41C6-9976-CB286C8727E3}" type="presOf" srcId="{74D68881-3410-4D6A-A4C4-EFD4020AB915}" destId="{65BBAF80-F255-434B-ABEE-1099CF7F1D78}" srcOrd="0" destOrd="0" presId="urn:microsoft.com/office/officeart/2005/8/layout/vList2"/>
    <dgm:cxn modelId="{9CD17673-E552-4BAE-8DD1-DEBE843A1540}" type="presOf" srcId="{DFA769DE-5C55-4015-BD89-FCB0F9F33467}" destId="{9BA67AA7-5AF6-4CBF-A748-22B4E4C63DFC}" srcOrd="0" destOrd="0" presId="urn:microsoft.com/office/officeart/2005/8/layout/vList2"/>
    <dgm:cxn modelId="{2F946E57-E98F-4290-8D67-A3484D682D19}" srcId="{DFA769DE-5C55-4015-BD89-FCB0F9F33467}" destId="{74D68881-3410-4D6A-A4C4-EFD4020AB915}" srcOrd="1" destOrd="0" parTransId="{7A0A4548-9EBC-45A6-8877-EF6F8D05EE88}" sibTransId="{1EA2B47A-B1E3-42DE-B71F-54E341FD811B}"/>
    <dgm:cxn modelId="{2BF7CE89-02C6-4071-B9BB-0EDE22664B4D}" type="presOf" srcId="{27F2B6D6-9EEF-49CA-B7A8-E1F59690A444}" destId="{5287CFCF-5FDB-4B8D-815B-D85F281BB2C0}" srcOrd="0" destOrd="0" presId="urn:microsoft.com/office/officeart/2005/8/layout/vList2"/>
    <dgm:cxn modelId="{922C2AAA-8170-435C-B4C9-86726CC09E3C}" srcId="{DFA769DE-5C55-4015-BD89-FCB0F9F33467}" destId="{27F2B6D6-9EEF-49CA-B7A8-E1F59690A444}" srcOrd="0" destOrd="0" parTransId="{5A5B7EB7-431E-4FE3-B550-E3D62889D6A0}" sibTransId="{D5BF4E4F-DEB9-4654-85C0-72E5DFCDDE9A}"/>
    <dgm:cxn modelId="{96C88235-20CA-4D9D-890E-529A3DADA63A}" type="presParOf" srcId="{9BA67AA7-5AF6-4CBF-A748-22B4E4C63DFC}" destId="{5287CFCF-5FDB-4B8D-815B-D85F281BB2C0}" srcOrd="0" destOrd="0" presId="urn:microsoft.com/office/officeart/2005/8/layout/vList2"/>
    <dgm:cxn modelId="{12A6050D-0CB8-44EB-90AB-364ACAFB5094}" type="presParOf" srcId="{9BA67AA7-5AF6-4CBF-A748-22B4E4C63DFC}" destId="{17A713FC-D7E0-46B6-821C-87C46D35B42F}" srcOrd="1" destOrd="0" presId="urn:microsoft.com/office/officeart/2005/8/layout/vList2"/>
    <dgm:cxn modelId="{77915769-E3D3-4CD9-A4C1-0E51398471AE}" type="presParOf" srcId="{9BA67AA7-5AF6-4CBF-A748-22B4E4C63DFC}" destId="{65BBAF80-F255-434B-ABEE-1099CF7F1D78}" srcOrd="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74D10AB-652A-4FBB-9D63-C31280F8F3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5898A6-3D75-4AFF-97B0-57FAA2C1CC4E}">
      <dgm:prSet custT="1"/>
      <dgm:spPr>
        <a:solidFill>
          <a:srgbClr val="FFC000"/>
        </a:solidFill>
      </dgm:spPr>
      <dgm:t>
        <a:bodyPr/>
        <a:lstStyle/>
        <a:p>
          <a:pPr rtl="0"/>
          <a:r>
            <a:rPr lang="en-US" sz="1700" dirty="0" err="1">
              <a:solidFill>
                <a:schemeClr val="tx1"/>
              </a:solidFill>
            </a:rPr>
            <a:t>företräder</a:t>
          </a:r>
          <a:r>
            <a:rPr lang="en-US" sz="1700" dirty="0">
              <a:solidFill>
                <a:schemeClr val="tx1"/>
              </a:solidFill>
            </a:rPr>
            <a:t> </a:t>
          </a:r>
          <a:r>
            <a:rPr lang="en-US" sz="1700" dirty="0" err="1">
              <a:solidFill>
                <a:schemeClr val="tx1"/>
              </a:solidFill>
            </a:rPr>
            <a:t>medlemsländerna</a:t>
          </a:r>
          <a:r>
            <a:rPr lang="en-US" sz="1700" dirty="0">
              <a:solidFill>
                <a:schemeClr val="tx1"/>
              </a:solidFill>
            </a:rPr>
            <a:t> </a:t>
          </a:r>
          <a:r>
            <a:rPr lang="en-US" sz="1700" dirty="0" err="1">
              <a:solidFill>
                <a:schemeClr val="tx1"/>
              </a:solidFill>
            </a:rPr>
            <a:t>på</a:t>
          </a:r>
          <a:r>
            <a:rPr lang="en-US" sz="1700" dirty="0">
              <a:solidFill>
                <a:schemeClr val="tx1"/>
              </a:solidFill>
            </a:rPr>
            <a:t> EU-</a:t>
          </a:r>
          <a:r>
            <a:rPr lang="en-US" sz="1700" dirty="0" err="1">
              <a:solidFill>
                <a:schemeClr val="tx1"/>
              </a:solidFill>
            </a:rPr>
            <a:t>nivå</a:t>
          </a:r>
          <a:endParaRPr lang="en-IE" sz="1700" dirty="0">
            <a:solidFill>
              <a:schemeClr val="tx1"/>
            </a:solidFill>
          </a:endParaRPr>
        </a:p>
      </dgm:t>
    </dgm:pt>
    <dgm:pt modelId="{444B9149-1101-4141-96A7-7A6074093B5B}" type="parTrans" cxnId="{7DA0BE22-75D7-436A-93F9-C11E22BAEA94}">
      <dgm:prSet/>
      <dgm:spPr/>
      <dgm:t>
        <a:bodyPr/>
        <a:lstStyle/>
        <a:p>
          <a:endParaRPr lang="en-US"/>
        </a:p>
      </dgm:t>
    </dgm:pt>
    <dgm:pt modelId="{72C1FA24-6D46-4D8A-AB6C-FD028A5F8A57}" type="sibTrans" cxnId="{7DA0BE22-75D7-436A-93F9-C11E22BAEA94}">
      <dgm:prSet/>
      <dgm:spPr/>
      <dgm:t>
        <a:bodyPr/>
        <a:lstStyle/>
        <a:p>
          <a:endParaRPr lang="en-US"/>
        </a:p>
      </dgm:t>
    </dgm:pt>
    <dgm:pt modelId="{9A81B48D-4189-4637-9B54-03E2DBC31C94}">
      <dgm:prSet custT="1"/>
      <dgm:spPr>
        <a:solidFill>
          <a:srgbClr val="FFC000"/>
        </a:solidFill>
      </dgm:spPr>
      <dgm:t>
        <a:bodyPr/>
        <a:lstStyle/>
        <a:p>
          <a:pPr rtl="0"/>
          <a:r>
            <a:rPr lang="sv-SE" sz="1700" dirty="0">
              <a:solidFill>
                <a:schemeClr val="tx1"/>
              </a:solidFill>
            </a:rPr>
            <a:t>ministrarna möts för att diskutera sakfrågor (t.ex. jordbruk, utrikesfrågor och rättsliga frågor)</a:t>
          </a:r>
          <a:endParaRPr lang="en-IE" sz="1700" dirty="0">
            <a:solidFill>
              <a:schemeClr val="tx1"/>
            </a:solidFill>
          </a:endParaRPr>
        </a:p>
      </dgm:t>
    </dgm:pt>
    <dgm:pt modelId="{02D2473F-6012-453E-B846-16692B860B03}" type="parTrans" cxnId="{7DC0E24F-C5DA-407F-8342-A5CEE171C567}">
      <dgm:prSet/>
      <dgm:spPr/>
      <dgm:t>
        <a:bodyPr/>
        <a:lstStyle/>
        <a:p>
          <a:endParaRPr lang="en-US"/>
        </a:p>
      </dgm:t>
    </dgm:pt>
    <dgm:pt modelId="{AF422124-B457-4B56-A30A-1C9303052209}" type="sibTrans" cxnId="{7DC0E24F-C5DA-407F-8342-A5CEE171C567}">
      <dgm:prSet/>
      <dgm:spPr/>
      <dgm:t>
        <a:bodyPr/>
        <a:lstStyle/>
        <a:p>
          <a:endParaRPr lang="en-US"/>
        </a:p>
      </dgm:t>
    </dgm:pt>
    <dgm:pt modelId="{344372FE-7FD0-400E-B5B1-D06552431CFB}">
      <dgm:prSet custT="1"/>
      <dgm:spPr>
        <a:solidFill>
          <a:srgbClr val="FFC000"/>
        </a:solidFill>
      </dgm:spPr>
      <dgm:t>
        <a:bodyPr/>
        <a:lstStyle/>
        <a:p>
          <a:pPr rtl="0"/>
          <a:r>
            <a:rPr lang="sv-SE" sz="1700" dirty="0">
              <a:solidFill>
                <a:schemeClr val="tx1"/>
              </a:solidFill>
            </a:rPr>
            <a:t>fattar beslut och antar lagar tillsammans med Europaparlamentet</a:t>
          </a:r>
          <a:endParaRPr lang="en-IE" sz="1700" dirty="0">
            <a:solidFill>
              <a:schemeClr val="tx1"/>
            </a:solidFill>
          </a:endParaRPr>
        </a:p>
      </dgm:t>
    </dgm:pt>
    <dgm:pt modelId="{F25FBEFF-3E93-481E-AD6A-2ACFB675BE2D}" type="parTrans" cxnId="{42FD6498-2F05-4395-9A9A-BD8FA921657E}">
      <dgm:prSet/>
      <dgm:spPr/>
      <dgm:t>
        <a:bodyPr/>
        <a:lstStyle/>
        <a:p>
          <a:endParaRPr lang="en-US"/>
        </a:p>
      </dgm:t>
    </dgm:pt>
    <dgm:pt modelId="{80010A4F-8070-4FFE-AE69-C37C2185D73F}" type="sibTrans" cxnId="{42FD6498-2F05-4395-9A9A-BD8FA921657E}">
      <dgm:prSet/>
      <dgm:spPr/>
      <dgm:t>
        <a:bodyPr/>
        <a:lstStyle/>
        <a:p>
          <a:endParaRPr lang="en-US"/>
        </a:p>
      </dgm:t>
    </dgm:pt>
    <dgm:pt modelId="{B8DCE87E-4AFE-434D-915D-AD6E13EE68A1}">
      <dgm:prSet custT="1"/>
      <dgm:spPr>
        <a:solidFill>
          <a:srgbClr val="FFC000"/>
        </a:solidFill>
      </dgm:spPr>
      <dgm:t>
        <a:bodyPr/>
        <a:lstStyle/>
        <a:p>
          <a:pPr rtl="0"/>
          <a:r>
            <a:rPr lang="sv-SE" sz="1700" dirty="0">
              <a:solidFill>
                <a:schemeClr val="tx1"/>
              </a:solidFill>
            </a:rPr>
            <a:t>har roterande ordförandeskap som växlar mellan medlemsländerna varje halvår.</a:t>
          </a:r>
          <a:endParaRPr lang="en-IE" sz="1700" dirty="0">
            <a:solidFill>
              <a:schemeClr val="tx1"/>
            </a:solidFill>
          </a:endParaRPr>
        </a:p>
      </dgm:t>
    </dgm:pt>
    <dgm:pt modelId="{5375C13A-8424-4353-9711-4BF6F4868B8C}" type="parTrans" cxnId="{BBF50584-E525-4632-BB03-0645757ECE43}">
      <dgm:prSet/>
      <dgm:spPr/>
      <dgm:t>
        <a:bodyPr/>
        <a:lstStyle/>
        <a:p>
          <a:endParaRPr lang="en-US"/>
        </a:p>
      </dgm:t>
    </dgm:pt>
    <dgm:pt modelId="{C0752C81-FC21-4DF4-95CE-D0E4883CEA72}" type="sibTrans" cxnId="{BBF50584-E525-4632-BB03-0645757ECE43}">
      <dgm:prSet/>
      <dgm:spPr/>
      <dgm:t>
        <a:bodyPr/>
        <a:lstStyle/>
        <a:p>
          <a:endParaRPr lang="en-US"/>
        </a:p>
      </dgm:t>
    </dgm:pt>
    <dgm:pt modelId="{3EF27179-2DBF-4452-A932-6BD125836B57}">
      <dgm:prSet custT="1"/>
      <dgm:spPr>
        <a:solidFill>
          <a:srgbClr val="FFC000"/>
        </a:solidFill>
      </dgm:spPr>
      <dgm:t>
        <a:bodyPr/>
        <a:lstStyle/>
        <a:p>
          <a:pPr rtl="0"/>
          <a:r>
            <a:rPr lang="sv-SE" sz="1700" dirty="0">
              <a:solidFill>
                <a:schemeClr val="tx1"/>
              </a:solidFill>
            </a:rPr>
            <a:t>sammanträder i Bryssel eller Luxemburg</a:t>
          </a:r>
          <a:endParaRPr lang="en-IE" sz="1700" dirty="0">
            <a:solidFill>
              <a:schemeClr val="tx1"/>
            </a:solidFill>
          </a:endParaRPr>
        </a:p>
      </dgm:t>
    </dgm:pt>
    <dgm:pt modelId="{B20309FC-72C9-492D-BEEB-FF679139B334}" type="parTrans" cxnId="{0AF985E5-283D-490F-BFB9-B745E39284FD}">
      <dgm:prSet/>
      <dgm:spPr/>
      <dgm:t>
        <a:bodyPr/>
        <a:lstStyle/>
        <a:p>
          <a:endParaRPr lang="en-US"/>
        </a:p>
      </dgm:t>
    </dgm:pt>
    <dgm:pt modelId="{762377CA-CCB1-47F2-8F62-E4938483D248}" type="sibTrans" cxnId="{0AF985E5-283D-490F-BFB9-B745E39284FD}">
      <dgm:prSet/>
      <dgm:spPr/>
      <dgm:t>
        <a:bodyPr/>
        <a:lstStyle/>
        <a:p>
          <a:endParaRPr lang="en-US"/>
        </a:p>
      </dgm:t>
    </dgm:pt>
    <dgm:pt modelId="{4EE2631B-CB16-4C8B-8AB6-4FB00A8B028F}" type="pres">
      <dgm:prSet presAssocID="{474D10AB-652A-4FBB-9D63-C31280F8F333}" presName="linear" presStyleCnt="0">
        <dgm:presLayoutVars>
          <dgm:animLvl val="lvl"/>
          <dgm:resizeHandles val="exact"/>
        </dgm:presLayoutVars>
      </dgm:prSet>
      <dgm:spPr/>
    </dgm:pt>
    <dgm:pt modelId="{FD453E10-EE28-4A6C-93F1-8D17BDA9655B}" type="pres">
      <dgm:prSet presAssocID="{C65898A6-3D75-4AFF-97B0-57FAA2C1CC4E}" presName="parentText" presStyleLbl="node1" presStyleIdx="0" presStyleCnt="5" custLinFactY="-2484" custLinFactNeighborY="-100000">
        <dgm:presLayoutVars>
          <dgm:chMax val="0"/>
          <dgm:bulletEnabled val="1"/>
        </dgm:presLayoutVars>
      </dgm:prSet>
      <dgm:spPr/>
    </dgm:pt>
    <dgm:pt modelId="{968BCACB-FF21-41A2-BCC5-B7639A161617}" type="pres">
      <dgm:prSet presAssocID="{72C1FA24-6D46-4D8A-AB6C-FD028A5F8A57}" presName="spacer" presStyleCnt="0"/>
      <dgm:spPr/>
    </dgm:pt>
    <dgm:pt modelId="{0573FA43-24D1-4D72-85C2-86103A7FCEF0}" type="pres">
      <dgm:prSet presAssocID="{9A81B48D-4189-4637-9B54-03E2DBC31C94}" presName="parentText" presStyleLbl="node1" presStyleIdx="1" presStyleCnt="5">
        <dgm:presLayoutVars>
          <dgm:chMax val="0"/>
          <dgm:bulletEnabled val="1"/>
        </dgm:presLayoutVars>
      </dgm:prSet>
      <dgm:spPr/>
    </dgm:pt>
    <dgm:pt modelId="{A82885AA-7DA0-4AD6-9DE5-35C099D52507}" type="pres">
      <dgm:prSet presAssocID="{AF422124-B457-4B56-A30A-1C9303052209}" presName="spacer" presStyleCnt="0"/>
      <dgm:spPr/>
    </dgm:pt>
    <dgm:pt modelId="{050DFA99-827A-4EA5-8157-94CD9436E216}" type="pres">
      <dgm:prSet presAssocID="{344372FE-7FD0-400E-B5B1-D06552431CFB}" presName="parentText" presStyleLbl="node1" presStyleIdx="2" presStyleCnt="5">
        <dgm:presLayoutVars>
          <dgm:chMax val="0"/>
          <dgm:bulletEnabled val="1"/>
        </dgm:presLayoutVars>
      </dgm:prSet>
      <dgm:spPr/>
    </dgm:pt>
    <dgm:pt modelId="{22B420C3-DB51-492A-B545-6A2F14C1ED5A}" type="pres">
      <dgm:prSet presAssocID="{80010A4F-8070-4FFE-AE69-C37C2185D73F}" presName="spacer" presStyleCnt="0"/>
      <dgm:spPr/>
    </dgm:pt>
    <dgm:pt modelId="{4F8DE995-AA6F-4DFE-8486-B480892B9757}" type="pres">
      <dgm:prSet presAssocID="{B8DCE87E-4AFE-434D-915D-AD6E13EE68A1}" presName="parentText" presStyleLbl="node1" presStyleIdx="3" presStyleCnt="5">
        <dgm:presLayoutVars>
          <dgm:chMax val="0"/>
          <dgm:bulletEnabled val="1"/>
        </dgm:presLayoutVars>
      </dgm:prSet>
      <dgm:spPr/>
    </dgm:pt>
    <dgm:pt modelId="{C1D03E70-BE97-476C-8E7F-D57CF8E1A485}" type="pres">
      <dgm:prSet presAssocID="{C0752C81-FC21-4DF4-95CE-D0E4883CEA72}" presName="spacer" presStyleCnt="0"/>
      <dgm:spPr/>
    </dgm:pt>
    <dgm:pt modelId="{C7565D90-15C1-4236-9AEC-41345840738B}" type="pres">
      <dgm:prSet presAssocID="{3EF27179-2DBF-4452-A932-6BD125836B57}" presName="parentText" presStyleLbl="node1" presStyleIdx="4" presStyleCnt="5">
        <dgm:presLayoutVars>
          <dgm:chMax val="0"/>
          <dgm:bulletEnabled val="1"/>
        </dgm:presLayoutVars>
      </dgm:prSet>
      <dgm:spPr/>
    </dgm:pt>
  </dgm:ptLst>
  <dgm:cxnLst>
    <dgm:cxn modelId="{A300D500-87CA-4BF2-83C4-C973F86ED928}" type="presOf" srcId="{C65898A6-3D75-4AFF-97B0-57FAA2C1CC4E}" destId="{FD453E10-EE28-4A6C-93F1-8D17BDA9655B}" srcOrd="0" destOrd="0" presId="urn:microsoft.com/office/officeart/2005/8/layout/vList2"/>
    <dgm:cxn modelId="{C155870F-FA1E-44E8-9D7A-76910D1AD6F6}" type="presOf" srcId="{3EF27179-2DBF-4452-A932-6BD125836B57}" destId="{C7565D90-15C1-4236-9AEC-41345840738B}" srcOrd="0" destOrd="0" presId="urn:microsoft.com/office/officeart/2005/8/layout/vList2"/>
    <dgm:cxn modelId="{E40E3819-FAD9-4181-9035-BCA449B1DDDC}" type="presOf" srcId="{344372FE-7FD0-400E-B5B1-D06552431CFB}" destId="{050DFA99-827A-4EA5-8157-94CD9436E216}" srcOrd="0" destOrd="0" presId="urn:microsoft.com/office/officeart/2005/8/layout/vList2"/>
    <dgm:cxn modelId="{7DA0BE22-75D7-436A-93F9-C11E22BAEA94}" srcId="{474D10AB-652A-4FBB-9D63-C31280F8F333}" destId="{C65898A6-3D75-4AFF-97B0-57FAA2C1CC4E}" srcOrd="0" destOrd="0" parTransId="{444B9149-1101-4141-96A7-7A6074093B5B}" sibTransId="{72C1FA24-6D46-4D8A-AB6C-FD028A5F8A57}"/>
    <dgm:cxn modelId="{617FC36B-0C99-4F73-B25D-6643062D46DE}" type="presOf" srcId="{9A81B48D-4189-4637-9B54-03E2DBC31C94}" destId="{0573FA43-24D1-4D72-85C2-86103A7FCEF0}" srcOrd="0" destOrd="0" presId="urn:microsoft.com/office/officeart/2005/8/layout/vList2"/>
    <dgm:cxn modelId="{7DC0E24F-C5DA-407F-8342-A5CEE171C567}" srcId="{474D10AB-652A-4FBB-9D63-C31280F8F333}" destId="{9A81B48D-4189-4637-9B54-03E2DBC31C94}" srcOrd="1" destOrd="0" parTransId="{02D2473F-6012-453E-B846-16692B860B03}" sibTransId="{AF422124-B457-4B56-A30A-1C9303052209}"/>
    <dgm:cxn modelId="{BBF50584-E525-4632-BB03-0645757ECE43}" srcId="{474D10AB-652A-4FBB-9D63-C31280F8F333}" destId="{B8DCE87E-4AFE-434D-915D-AD6E13EE68A1}" srcOrd="3" destOrd="0" parTransId="{5375C13A-8424-4353-9711-4BF6F4868B8C}" sibTransId="{C0752C81-FC21-4DF4-95CE-D0E4883CEA72}"/>
    <dgm:cxn modelId="{C2B4D586-C262-458D-A596-8C0EEFBF1BB8}" type="presOf" srcId="{474D10AB-652A-4FBB-9D63-C31280F8F333}" destId="{4EE2631B-CB16-4C8B-8AB6-4FB00A8B028F}" srcOrd="0" destOrd="0" presId="urn:microsoft.com/office/officeart/2005/8/layout/vList2"/>
    <dgm:cxn modelId="{42FD6498-2F05-4395-9A9A-BD8FA921657E}" srcId="{474D10AB-652A-4FBB-9D63-C31280F8F333}" destId="{344372FE-7FD0-400E-B5B1-D06552431CFB}" srcOrd="2" destOrd="0" parTransId="{F25FBEFF-3E93-481E-AD6A-2ACFB675BE2D}" sibTransId="{80010A4F-8070-4FFE-AE69-C37C2185D73F}"/>
    <dgm:cxn modelId="{A2FCCFBC-1ED9-41DD-B298-F3EAFCC20253}" type="presOf" srcId="{B8DCE87E-4AFE-434D-915D-AD6E13EE68A1}" destId="{4F8DE995-AA6F-4DFE-8486-B480892B9757}" srcOrd="0" destOrd="0" presId="urn:microsoft.com/office/officeart/2005/8/layout/vList2"/>
    <dgm:cxn modelId="{0AF985E5-283D-490F-BFB9-B745E39284FD}" srcId="{474D10AB-652A-4FBB-9D63-C31280F8F333}" destId="{3EF27179-2DBF-4452-A932-6BD125836B57}" srcOrd="4" destOrd="0" parTransId="{B20309FC-72C9-492D-BEEB-FF679139B334}" sibTransId="{762377CA-CCB1-47F2-8F62-E4938483D248}"/>
    <dgm:cxn modelId="{FAE548AC-3538-4769-B28A-C7576C794772}" type="presParOf" srcId="{4EE2631B-CB16-4C8B-8AB6-4FB00A8B028F}" destId="{FD453E10-EE28-4A6C-93F1-8D17BDA9655B}" srcOrd="0" destOrd="0" presId="urn:microsoft.com/office/officeart/2005/8/layout/vList2"/>
    <dgm:cxn modelId="{2C9F26C8-5FFB-4D9C-843F-2F3ECAEE7D6B}" type="presParOf" srcId="{4EE2631B-CB16-4C8B-8AB6-4FB00A8B028F}" destId="{968BCACB-FF21-41A2-BCC5-B7639A161617}" srcOrd="1" destOrd="0" presId="urn:microsoft.com/office/officeart/2005/8/layout/vList2"/>
    <dgm:cxn modelId="{CE983B58-1F85-419C-A931-E380CD0D3C3F}" type="presParOf" srcId="{4EE2631B-CB16-4C8B-8AB6-4FB00A8B028F}" destId="{0573FA43-24D1-4D72-85C2-86103A7FCEF0}" srcOrd="2" destOrd="0" presId="urn:microsoft.com/office/officeart/2005/8/layout/vList2"/>
    <dgm:cxn modelId="{8EF5A835-0385-4D65-83E3-AE37C6BC9A8B}" type="presParOf" srcId="{4EE2631B-CB16-4C8B-8AB6-4FB00A8B028F}" destId="{A82885AA-7DA0-4AD6-9DE5-35C099D52507}" srcOrd="3" destOrd="0" presId="urn:microsoft.com/office/officeart/2005/8/layout/vList2"/>
    <dgm:cxn modelId="{705FA27D-A2F2-4D60-A65D-8EFAAA7FCDD5}" type="presParOf" srcId="{4EE2631B-CB16-4C8B-8AB6-4FB00A8B028F}" destId="{050DFA99-827A-4EA5-8157-94CD9436E216}" srcOrd="4" destOrd="0" presId="urn:microsoft.com/office/officeart/2005/8/layout/vList2"/>
    <dgm:cxn modelId="{088A9F8B-6697-43A4-AC41-357121183516}" type="presParOf" srcId="{4EE2631B-CB16-4C8B-8AB6-4FB00A8B028F}" destId="{22B420C3-DB51-492A-B545-6A2F14C1ED5A}" srcOrd="5" destOrd="0" presId="urn:microsoft.com/office/officeart/2005/8/layout/vList2"/>
    <dgm:cxn modelId="{66755414-64BA-4231-8F47-4F60AF1B1026}" type="presParOf" srcId="{4EE2631B-CB16-4C8B-8AB6-4FB00A8B028F}" destId="{4F8DE995-AA6F-4DFE-8486-B480892B9757}" srcOrd="6" destOrd="0" presId="urn:microsoft.com/office/officeart/2005/8/layout/vList2"/>
    <dgm:cxn modelId="{CB6AB127-39A9-4EE9-9FD2-60AC6B3389B1}" type="presParOf" srcId="{4EE2631B-CB16-4C8B-8AB6-4FB00A8B028F}" destId="{C1D03E70-BE97-476C-8E7F-D57CF8E1A485}" srcOrd="7" destOrd="0" presId="urn:microsoft.com/office/officeart/2005/8/layout/vList2"/>
    <dgm:cxn modelId="{36BDC9BA-73A9-4C4A-8D32-CC69ED9AE64F}" type="presParOf" srcId="{4EE2631B-CB16-4C8B-8AB6-4FB00A8B028F}" destId="{C7565D90-15C1-4236-9AEC-41345840738B}"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FA97B75-6A57-4D33-ABC3-B9B3C28BD9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EB82B8-9475-4AED-AF44-FB5C3F7887F7}">
      <dgm:prSet custT="1"/>
      <dgm:spPr>
        <a:solidFill>
          <a:srgbClr val="FFC000"/>
        </a:solidFill>
      </dgm:spPr>
      <dgm:t>
        <a:bodyPr/>
        <a:lstStyle/>
        <a:p>
          <a:pPr rtl="0"/>
          <a:r>
            <a:rPr lang="en-US" sz="1700" dirty="0" err="1">
              <a:solidFill>
                <a:schemeClr val="tx1"/>
              </a:solidFill>
            </a:rPr>
            <a:t>företräder</a:t>
          </a:r>
          <a:r>
            <a:rPr lang="en-US" sz="1700" dirty="0">
              <a:solidFill>
                <a:schemeClr val="tx1"/>
              </a:solidFill>
            </a:rPr>
            <a:t> EU:s </a:t>
          </a:r>
          <a:r>
            <a:rPr lang="en-US" sz="1700" dirty="0" err="1">
              <a:solidFill>
                <a:schemeClr val="tx1"/>
              </a:solidFill>
            </a:rPr>
            <a:t>gemensamma</a:t>
          </a:r>
          <a:r>
            <a:rPr lang="en-US" sz="1700" dirty="0">
              <a:solidFill>
                <a:schemeClr val="tx1"/>
              </a:solidFill>
            </a:rPr>
            <a:t> </a:t>
          </a:r>
          <a:r>
            <a:rPr lang="en-US" sz="1700" dirty="0" err="1">
              <a:solidFill>
                <a:schemeClr val="tx1"/>
              </a:solidFill>
            </a:rPr>
            <a:t>intresse</a:t>
          </a:r>
          <a:endParaRPr lang="en-IE" sz="1700" dirty="0">
            <a:solidFill>
              <a:schemeClr val="tx1"/>
            </a:solidFill>
          </a:endParaRPr>
        </a:p>
      </dgm:t>
    </dgm:pt>
    <dgm:pt modelId="{73E6874D-F9F3-4E82-B140-6507E6C0C650}" type="parTrans" cxnId="{C41D3005-2217-4688-9780-E9B8A51967CC}">
      <dgm:prSet/>
      <dgm:spPr/>
      <dgm:t>
        <a:bodyPr/>
        <a:lstStyle/>
        <a:p>
          <a:endParaRPr lang="en-US"/>
        </a:p>
      </dgm:t>
    </dgm:pt>
    <dgm:pt modelId="{74558F61-CE4A-447F-8A5D-8417832E7526}" type="sibTrans" cxnId="{C41D3005-2217-4688-9780-E9B8A51967CC}">
      <dgm:prSet/>
      <dgm:spPr/>
      <dgm:t>
        <a:bodyPr/>
        <a:lstStyle/>
        <a:p>
          <a:endParaRPr lang="en-US"/>
        </a:p>
      </dgm:t>
    </dgm:pt>
    <dgm:pt modelId="{C1EECBD9-E0D8-45C2-8F98-D08BBBAFD5A1}">
      <dgm:prSet custT="1"/>
      <dgm:spPr>
        <a:solidFill>
          <a:srgbClr val="FFC000"/>
        </a:solidFill>
      </dgm:spPr>
      <dgm:t>
        <a:bodyPr/>
        <a:lstStyle/>
        <a:p>
          <a:pPr rtl="0"/>
          <a:r>
            <a:rPr lang="sv-SE" sz="1700" dirty="0">
              <a:solidFill>
                <a:schemeClr val="tx1"/>
              </a:solidFill>
            </a:rPr>
            <a:t>leds av en ordförande och består av en kommissionär från varje medlemsland med ett eget ansvarsområde.</a:t>
          </a:r>
          <a:endParaRPr lang="en-IE" sz="1700" dirty="0">
            <a:solidFill>
              <a:schemeClr val="tx1"/>
            </a:solidFill>
          </a:endParaRPr>
        </a:p>
      </dgm:t>
    </dgm:pt>
    <dgm:pt modelId="{4CB06FC3-8138-4CCC-99EE-6760A5421340}" type="parTrans" cxnId="{7BD06695-8A7B-4F57-8277-7DA12432977C}">
      <dgm:prSet/>
      <dgm:spPr/>
      <dgm:t>
        <a:bodyPr/>
        <a:lstStyle/>
        <a:p>
          <a:endParaRPr lang="en-US"/>
        </a:p>
      </dgm:t>
    </dgm:pt>
    <dgm:pt modelId="{ED228303-0972-4BF8-9E3D-7847263463DE}" type="sibTrans" cxnId="{7BD06695-8A7B-4F57-8277-7DA12432977C}">
      <dgm:prSet/>
      <dgm:spPr/>
      <dgm:t>
        <a:bodyPr/>
        <a:lstStyle/>
        <a:p>
          <a:endParaRPr lang="en-US"/>
        </a:p>
      </dgm:t>
    </dgm:pt>
    <dgm:pt modelId="{2C42F82F-59D6-4808-9E0F-A240A700DA6B}">
      <dgm:prSet custT="1"/>
      <dgm:spPr>
        <a:solidFill>
          <a:srgbClr val="FFC000"/>
        </a:solidFill>
      </dgm:spPr>
      <dgm:t>
        <a:bodyPr/>
        <a:lstStyle/>
        <a:p>
          <a:pPr rtl="0"/>
          <a:r>
            <a:rPr lang="sv-SE" sz="1700" dirty="0">
              <a:solidFill>
                <a:schemeClr val="tx1"/>
              </a:solidFill>
            </a:rPr>
            <a:t>föreslår nya lagar och program</a:t>
          </a:r>
          <a:endParaRPr lang="en-IE" sz="1700" dirty="0">
            <a:solidFill>
              <a:schemeClr val="tx1"/>
            </a:solidFill>
          </a:endParaRPr>
        </a:p>
      </dgm:t>
    </dgm:pt>
    <dgm:pt modelId="{69BD4A42-6B9F-4EC2-A901-5AA5A906A92D}" type="parTrans" cxnId="{38EDC957-1FC5-4003-BDEF-D20FE8FF71C7}">
      <dgm:prSet/>
      <dgm:spPr/>
      <dgm:t>
        <a:bodyPr/>
        <a:lstStyle/>
        <a:p>
          <a:endParaRPr lang="en-US"/>
        </a:p>
      </dgm:t>
    </dgm:pt>
    <dgm:pt modelId="{D8E85A51-3B3E-4483-9ADD-056D85BF1031}" type="sibTrans" cxnId="{38EDC957-1FC5-4003-BDEF-D20FE8FF71C7}">
      <dgm:prSet/>
      <dgm:spPr/>
      <dgm:t>
        <a:bodyPr/>
        <a:lstStyle/>
        <a:p>
          <a:endParaRPr lang="en-US"/>
        </a:p>
      </dgm:t>
    </dgm:pt>
    <dgm:pt modelId="{772570FC-73D3-456C-B0DC-D86B5B71086E}">
      <dgm:prSet custT="1"/>
      <dgm:spPr>
        <a:solidFill>
          <a:srgbClr val="FFC000"/>
        </a:solidFill>
      </dgm:spPr>
      <dgm:t>
        <a:bodyPr/>
        <a:lstStyle/>
        <a:p>
          <a:pPr rtl="0"/>
          <a:r>
            <a:rPr lang="sv-SE" sz="1700" dirty="0">
              <a:solidFill>
                <a:schemeClr val="tx1"/>
              </a:solidFill>
            </a:rPr>
            <a:t>väljs av Europaparlamentet för en femårsperiod</a:t>
          </a:r>
          <a:endParaRPr lang="en-IE" sz="1700" dirty="0">
            <a:solidFill>
              <a:schemeClr val="tx1"/>
            </a:solidFill>
          </a:endParaRPr>
        </a:p>
      </dgm:t>
    </dgm:pt>
    <dgm:pt modelId="{CE27BA19-5028-4005-871B-2A66CC8463BD}" type="parTrans" cxnId="{E229D1D6-B246-4D15-9950-FECE2A4CD865}">
      <dgm:prSet/>
      <dgm:spPr/>
      <dgm:t>
        <a:bodyPr/>
        <a:lstStyle/>
        <a:p>
          <a:endParaRPr lang="en-US"/>
        </a:p>
      </dgm:t>
    </dgm:pt>
    <dgm:pt modelId="{CE6D9607-312E-48FE-B7EF-A62ECBEEAEF8}" type="sibTrans" cxnId="{E229D1D6-B246-4D15-9950-FECE2A4CD865}">
      <dgm:prSet/>
      <dgm:spPr/>
      <dgm:t>
        <a:bodyPr/>
        <a:lstStyle/>
        <a:p>
          <a:endParaRPr lang="en-US"/>
        </a:p>
      </dgm:t>
    </dgm:pt>
    <dgm:pt modelId="{B8912B1B-6380-4D71-92B6-698FA14E6CF1}">
      <dgm:prSet custT="1"/>
      <dgm:spPr>
        <a:solidFill>
          <a:srgbClr val="FFC000"/>
        </a:solidFill>
      </dgm:spPr>
      <dgm:t>
        <a:bodyPr/>
        <a:lstStyle/>
        <a:p>
          <a:pPr rtl="0"/>
          <a:r>
            <a:rPr lang="sv-SE" sz="1700" dirty="0">
              <a:solidFill>
                <a:schemeClr val="tx1"/>
              </a:solidFill>
            </a:rPr>
            <a:t>genomför EU:s politik och budget</a:t>
          </a:r>
          <a:endParaRPr lang="en-IE" sz="1700" dirty="0">
            <a:solidFill>
              <a:schemeClr val="tx1"/>
            </a:solidFill>
          </a:endParaRPr>
        </a:p>
      </dgm:t>
    </dgm:pt>
    <dgm:pt modelId="{49DFD30F-A579-4BCE-AE62-577B4DE8765C}" type="parTrans" cxnId="{5AA77FAD-1E53-4CF4-9E64-2352CDA8B9B9}">
      <dgm:prSet/>
      <dgm:spPr/>
      <dgm:t>
        <a:bodyPr/>
        <a:lstStyle/>
        <a:p>
          <a:endParaRPr lang="en-US"/>
        </a:p>
      </dgm:t>
    </dgm:pt>
    <dgm:pt modelId="{A3DAE11E-C8B9-4D1A-8BD0-CEECE1C3BCC6}" type="sibTrans" cxnId="{5AA77FAD-1E53-4CF4-9E64-2352CDA8B9B9}">
      <dgm:prSet/>
      <dgm:spPr/>
      <dgm:t>
        <a:bodyPr/>
        <a:lstStyle/>
        <a:p>
          <a:endParaRPr lang="en-US"/>
        </a:p>
      </dgm:t>
    </dgm:pt>
    <dgm:pt modelId="{EEF750D7-BAFF-4755-B645-2048F6C9B9D6}">
      <dgm:prSet custT="1"/>
      <dgm:spPr>
        <a:solidFill>
          <a:srgbClr val="FFC000"/>
        </a:solidFill>
      </dgm:spPr>
      <dgm:t>
        <a:bodyPr/>
        <a:lstStyle/>
        <a:p>
          <a:pPr rtl="0"/>
          <a:r>
            <a:rPr lang="en-US" sz="1700" dirty="0" err="1">
              <a:solidFill>
                <a:schemeClr val="tx1"/>
              </a:solidFill>
            </a:rPr>
            <a:t>är</a:t>
          </a:r>
          <a:r>
            <a:rPr lang="en-US" sz="1700" dirty="0">
              <a:solidFill>
                <a:schemeClr val="tx1"/>
              </a:solidFill>
            </a:rPr>
            <a:t> EU-</a:t>
          </a:r>
          <a:r>
            <a:rPr lang="en-US" sz="1700" dirty="0" err="1">
              <a:solidFill>
                <a:schemeClr val="tx1"/>
              </a:solidFill>
            </a:rPr>
            <a:t>fördragens</a:t>
          </a:r>
          <a:r>
            <a:rPr lang="en-US" sz="1700" dirty="0">
              <a:solidFill>
                <a:schemeClr val="tx1"/>
              </a:solidFill>
            </a:rPr>
            <a:t> </a:t>
          </a:r>
          <a:r>
            <a:rPr lang="en-US" sz="1700" dirty="0" err="1">
              <a:solidFill>
                <a:schemeClr val="tx1"/>
              </a:solidFill>
            </a:rPr>
            <a:t>väktare</a:t>
          </a:r>
          <a:endParaRPr lang="en-IE" sz="1700" dirty="0">
            <a:solidFill>
              <a:schemeClr val="tx1"/>
            </a:solidFill>
          </a:endParaRPr>
        </a:p>
      </dgm:t>
    </dgm:pt>
    <dgm:pt modelId="{1EA079AD-8215-476A-8132-481C8F9E8FFA}" type="parTrans" cxnId="{3175A66E-A96C-4E26-9948-292E8C9C6EA4}">
      <dgm:prSet/>
      <dgm:spPr/>
      <dgm:t>
        <a:bodyPr/>
        <a:lstStyle/>
        <a:p>
          <a:endParaRPr lang="en-US"/>
        </a:p>
      </dgm:t>
    </dgm:pt>
    <dgm:pt modelId="{904D0C7D-0372-4A21-A4B1-090B49ED04DB}" type="sibTrans" cxnId="{3175A66E-A96C-4E26-9948-292E8C9C6EA4}">
      <dgm:prSet/>
      <dgm:spPr/>
      <dgm:t>
        <a:bodyPr/>
        <a:lstStyle/>
        <a:p>
          <a:endParaRPr lang="en-US"/>
        </a:p>
      </dgm:t>
    </dgm:pt>
    <dgm:pt modelId="{2C40F097-DF72-4D59-B5E3-90D2DF227EB2}">
      <dgm:prSet custT="1"/>
      <dgm:spPr>
        <a:solidFill>
          <a:srgbClr val="FFC000"/>
        </a:solidFill>
      </dgm:spPr>
      <dgm:t>
        <a:bodyPr/>
        <a:lstStyle/>
        <a:p>
          <a:pPr rtl="0"/>
          <a:r>
            <a:rPr lang="sv-SE" sz="1700" dirty="0">
              <a:solidFill>
                <a:schemeClr val="tx1"/>
              </a:solidFill>
            </a:rPr>
            <a:t>ligger i Bryssel och Luxemburg</a:t>
          </a:r>
          <a:endParaRPr lang="en-IE" sz="1700" dirty="0">
            <a:solidFill>
              <a:schemeClr val="tx1"/>
            </a:solidFill>
          </a:endParaRPr>
        </a:p>
      </dgm:t>
    </dgm:pt>
    <dgm:pt modelId="{3758BB80-540D-45FF-9B8E-86F2080E582B}" type="parTrans" cxnId="{44BEDEEC-EC19-4868-83B0-7E4E656232DC}">
      <dgm:prSet/>
      <dgm:spPr/>
      <dgm:t>
        <a:bodyPr/>
        <a:lstStyle/>
        <a:p>
          <a:endParaRPr lang="en-US"/>
        </a:p>
      </dgm:t>
    </dgm:pt>
    <dgm:pt modelId="{F171CE5F-3DA0-426D-BA0E-8F1CDC221D88}" type="sibTrans" cxnId="{44BEDEEC-EC19-4868-83B0-7E4E656232DC}">
      <dgm:prSet/>
      <dgm:spPr/>
      <dgm:t>
        <a:bodyPr/>
        <a:lstStyle/>
        <a:p>
          <a:endParaRPr lang="en-US"/>
        </a:p>
      </dgm:t>
    </dgm:pt>
    <dgm:pt modelId="{8E7C3E28-BEE1-4CB0-8345-590542A53B4B}" type="pres">
      <dgm:prSet presAssocID="{4FA97B75-6A57-4D33-ABC3-B9B3C28BD963}" presName="linear" presStyleCnt="0">
        <dgm:presLayoutVars>
          <dgm:animLvl val="lvl"/>
          <dgm:resizeHandles val="exact"/>
        </dgm:presLayoutVars>
      </dgm:prSet>
      <dgm:spPr/>
    </dgm:pt>
    <dgm:pt modelId="{40CF2307-406E-4677-8693-5E4A914BB902}" type="pres">
      <dgm:prSet presAssocID="{E0EB82B8-9475-4AED-AF44-FB5C3F7887F7}" presName="parentText" presStyleLbl="node1" presStyleIdx="0" presStyleCnt="7">
        <dgm:presLayoutVars>
          <dgm:chMax val="0"/>
          <dgm:bulletEnabled val="1"/>
        </dgm:presLayoutVars>
      </dgm:prSet>
      <dgm:spPr/>
    </dgm:pt>
    <dgm:pt modelId="{F08BD79C-1BA6-442B-B98D-85DD6561CADB}" type="pres">
      <dgm:prSet presAssocID="{74558F61-CE4A-447F-8A5D-8417832E7526}" presName="spacer" presStyleCnt="0"/>
      <dgm:spPr/>
    </dgm:pt>
    <dgm:pt modelId="{08F48461-68D3-4A76-AAB9-A6AAE6BA7FA1}" type="pres">
      <dgm:prSet presAssocID="{C1EECBD9-E0D8-45C2-8F98-D08BBBAFD5A1}" presName="parentText" presStyleLbl="node1" presStyleIdx="1" presStyleCnt="7">
        <dgm:presLayoutVars>
          <dgm:chMax val="0"/>
          <dgm:bulletEnabled val="1"/>
        </dgm:presLayoutVars>
      </dgm:prSet>
      <dgm:spPr/>
    </dgm:pt>
    <dgm:pt modelId="{30F19053-1996-4E5E-9A0D-FB6C964D8DC4}" type="pres">
      <dgm:prSet presAssocID="{ED228303-0972-4BF8-9E3D-7847263463DE}" presName="spacer" presStyleCnt="0"/>
      <dgm:spPr/>
    </dgm:pt>
    <dgm:pt modelId="{346E50CA-F6B7-41F2-8D8A-4D6332E5C97D}" type="pres">
      <dgm:prSet presAssocID="{2C42F82F-59D6-4808-9E0F-A240A700DA6B}" presName="parentText" presStyleLbl="node1" presStyleIdx="2" presStyleCnt="7">
        <dgm:presLayoutVars>
          <dgm:chMax val="0"/>
          <dgm:bulletEnabled val="1"/>
        </dgm:presLayoutVars>
      </dgm:prSet>
      <dgm:spPr/>
    </dgm:pt>
    <dgm:pt modelId="{9843DDEB-6F86-49BD-87C1-D9D86C48B80B}" type="pres">
      <dgm:prSet presAssocID="{D8E85A51-3B3E-4483-9ADD-056D85BF1031}" presName="spacer" presStyleCnt="0"/>
      <dgm:spPr/>
    </dgm:pt>
    <dgm:pt modelId="{D37E5F20-5237-4726-B7B8-CA56F9306539}" type="pres">
      <dgm:prSet presAssocID="{772570FC-73D3-456C-B0DC-D86B5B71086E}" presName="parentText" presStyleLbl="node1" presStyleIdx="3" presStyleCnt="7">
        <dgm:presLayoutVars>
          <dgm:chMax val="0"/>
          <dgm:bulletEnabled val="1"/>
        </dgm:presLayoutVars>
      </dgm:prSet>
      <dgm:spPr/>
    </dgm:pt>
    <dgm:pt modelId="{ACC6C353-4BAD-46FB-A719-69B950549280}" type="pres">
      <dgm:prSet presAssocID="{CE6D9607-312E-48FE-B7EF-A62ECBEEAEF8}" presName="spacer" presStyleCnt="0"/>
      <dgm:spPr/>
    </dgm:pt>
    <dgm:pt modelId="{5F4BB77E-160B-4FD3-9D8A-5F48DEBD3967}" type="pres">
      <dgm:prSet presAssocID="{B8912B1B-6380-4D71-92B6-698FA14E6CF1}" presName="parentText" presStyleLbl="node1" presStyleIdx="4" presStyleCnt="7">
        <dgm:presLayoutVars>
          <dgm:chMax val="0"/>
          <dgm:bulletEnabled val="1"/>
        </dgm:presLayoutVars>
      </dgm:prSet>
      <dgm:spPr/>
    </dgm:pt>
    <dgm:pt modelId="{DDAD2B69-33C2-47B1-AFFE-441050819C20}" type="pres">
      <dgm:prSet presAssocID="{A3DAE11E-C8B9-4D1A-8BD0-CEECE1C3BCC6}" presName="spacer" presStyleCnt="0"/>
      <dgm:spPr/>
    </dgm:pt>
    <dgm:pt modelId="{EF5BC60A-1813-445C-97E0-C76B6CBACB4C}" type="pres">
      <dgm:prSet presAssocID="{EEF750D7-BAFF-4755-B645-2048F6C9B9D6}" presName="parentText" presStyleLbl="node1" presStyleIdx="5" presStyleCnt="7">
        <dgm:presLayoutVars>
          <dgm:chMax val="0"/>
          <dgm:bulletEnabled val="1"/>
        </dgm:presLayoutVars>
      </dgm:prSet>
      <dgm:spPr/>
    </dgm:pt>
    <dgm:pt modelId="{161340BF-70DB-4471-A7AF-22C485B7D648}" type="pres">
      <dgm:prSet presAssocID="{904D0C7D-0372-4A21-A4B1-090B49ED04DB}" presName="spacer" presStyleCnt="0"/>
      <dgm:spPr/>
    </dgm:pt>
    <dgm:pt modelId="{8BFCEDFB-DD43-4B25-BA9B-809ED4B7C8C6}" type="pres">
      <dgm:prSet presAssocID="{2C40F097-DF72-4D59-B5E3-90D2DF227EB2}" presName="parentText" presStyleLbl="node1" presStyleIdx="6" presStyleCnt="7">
        <dgm:presLayoutVars>
          <dgm:chMax val="0"/>
          <dgm:bulletEnabled val="1"/>
        </dgm:presLayoutVars>
      </dgm:prSet>
      <dgm:spPr/>
    </dgm:pt>
  </dgm:ptLst>
  <dgm:cxnLst>
    <dgm:cxn modelId="{C41D3005-2217-4688-9780-E9B8A51967CC}" srcId="{4FA97B75-6A57-4D33-ABC3-B9B3C28BD963}" destId="{E0EB82B8-9475-4AED-AF44-FB5C3F7887F7}" srcOrd="0" destOrd="0" parTransId="{73E6874D-F9F3-4E82-B140-6507E6C0C650}" sibTransId="{74558F61-CE4A-447F-8A5D-8417832E7526}"/>
    <dgm:cxn modelId="{EFA7632A-8A4B-42C2-BF44-486C0F126021}" type="presOf" srcId="{E0EB82B8-9475-4AED-AF44-FB5C3F7887F7}" destId="{40CF2307-406E-4677-8693-5E4A914BB902}" srcOrd="0" destOrd="0" presId="urn:microsoft.com/office/officeart/2005/8/layout/vList2"/>
    <dgm:cxn modelId="{92967141-126C-4475-93CF-289791780FA3}" type="presOf" srcId="{EEF750D7-BAFF-4755-B645-2048F6C9B9D6}" destId="{EF5BC60A-1813-445C-97E0-C76B6CBACB4C}" srcOrd="0" destOrd="0" presId="urn:microsoft.com/office/officeart/2005/8/layout/vList2"/>
    <dgm:cxn modelId="{3175A66E-A96C-4E26-9948-292E8C9C6EA4}" srcId="{4FA97B75-6A57-4D33-ABC3-B9B3C28BD963}" destId="{EEF750D7-BAFF-4755-B645-2048F6C9B9D6}" srcOrd="5" destOrd="0" parTransId="{1EA079AD-8215-476A-8132-481C8F9E8FFA}" sibTransId="{904D0C7D-0372-4A21-A4B1-090B49ED04DB}"/>
    <dgm:cxn modelId="{42AC4955-4243-4CA2-A7FB-3CF133BDBFA3}" type="presOf" srcId="{2C42F82F-59D6-4808-9E0F-A240A700DA6B}" destId="{346E50CA-F6B7-41F2-8D8A-4D6332E5C97D}" srcOrd="0" destOrd="0" presId="urn:microsoft.com/office/officeart/2005/8/layout/vList2"/>
    <dgm:cxn modelId="{38EDC957-1FC5-4003-BDEF-D20FE8FF71C7}" srcId="{4FA97B75-6A57-4D33-ABC3-B9B3C28BD963}" destId="{2C42F82F-59D6-4808-9E0F-A240A700DA6B}" srcOrd="2" destOrd="0" parTransId="{69BD4A42-6B9F-4EC2-A901-5AA5A906A92D}" sibTransId="{D8E85A51-3B3E-4483-9ADD-056D85BF1031}"/>
    <dgm:cxn modelId="{75AB2387-86C9-4933-8430-53A1C0D64D40}" type="presOf" srcId="{C1EECBD9-E0D8-45C2-8F98-D08BBBAFD5A1}" destId="{08F48461-68D3-4A76-AAB9-A6AAE6BA7FA1}" srcOrd="0" destOrd="0" presId="urn:microsoft.com/office/officeart/2005/8/layout/vList2"/>
    <dgm:cxn modelId="{DEF24290-AE15-4B71-8245-433125829F08}" type="presOf" srcId="{B8912B1B-6380-4D71-92B6-698FA14E6CF1}" destId="{5F4BB77E-160B-4FD3-9D8A-5F48DEBD3967}" srcOrd="0" destOrd="0" presId="urn:microsoft.com/office/officeart/2005/8/layout/vList2"/>
    <dgm:cxn modelId="{7BD06695-8A7B-4F57-8277-7DA12432977C}" srcId="{4FA97B75-6A57-4D33-ABC3-B9B3C28BD963}" destId="{C1EECBD9-E0D8-45C2-8F98-D08BBBAFD5A1}" srcOrd="1" destOrd="0" parTransId="{4CB06FC3-8138-4CCC-99EE-6760A5421340}" sibTransId="{ED228303-0972-4BF8-9E3D-7847263463DE}"/>
    <dgm:cxn modelId="{4BDDB699-81B3-4853-80C4-74185E0D8C07}" type="presOf" srcId="{4FA97B75-6A57-4D33-ABC3-B9B3C28BD963}" destId="{8E7C3E28-BEE1-4CB0-8345-590542A53B4B}" srcOrd="0" destOrd="0" presId="urn:microsoft.com/office/officeart/2005/8/layout/vList2"/>
    <dgm:cxn modelId="{5AA77FAD-1E53-4CF4-9E64-2352CDA8B9B9}" srcId="{4FA97B75-6A57-4D33-ABC3-B9B3C28BD963}" destId="{B8912B1B-6380-4D71-92B6-698FA14E6CF1}" srcOrd="4" destOrd="0" parTransId="{49DFD30F-A579-4BCE-AE62-577B4DE8765C}" sibTransId="{A3DAE11E-C8B9-4D1A-8BD0-CEECE1C3BCC6}"/>
    <dgm:cxn modelId="{C797FECF-C27F-4B82-8DA3-19DF0E3BC8FE}" type="presOf" srcId="{772570FC-73D3-456C-B0DC-D86B5B71086E}" destId="{D37E5F20-5237-4726-B7B8-CA56F9306539}" srcOrd="0" destOrd="0" presId="urn:microsoft.com/office/officeart/2005/8/layout/vList2"/>
    <dgm:cxn modelId="{E229D1D6-B246-4D15-9950-FECE2A4CD865}" srcId="{4FA97B75-6A57-4D33-ABC3-B9B3C28BD963}" destId="{772570FC-73D3-456C-B0DC-D86B5B71086E}" srcOrd="3" destOrd="0" parTransId="{CE27BA19-5028-4005-871B-2A66CC8463BD}" sibTransId="{CE6D9607-312E-48FE-B7EF-A62ECBEEAEF8}"/>
    <dgm:cxn modelId="{44BEDEEC-EC19-4868-83B0-7E4E656232DC}" srcId="{4FA97B75-6A57-4D33-ABC3-B9B3C28BD963}" destId="{2C40F097-DF72-4D59-B5E3-90D2DF227EB2}" srcOrd="6" destOrd="0" parTransId="{3758BB80-540D-45FF-9B8E-86F2080E582B}" sibTransId="{F171CE5F-3DA0-426D-BA0E-8F1CDC221D88}"/>
    <dgm:cxn modelId="{7D23DEED-C807-4B83-AA94-5CC0CFE3B895}" type="presOf" srcId="{2C40F097-DF72-4D59-B5E3-90D2DF227EB2}" destId="{8BFCEDFB-DD43-4B25-BA9B-809ED4B7C8C6}" srcOrd="0" destOrd="0" presId="urn:microsoft.com/office/officeart/2005/8/layout/vList2"/>
    <dgm:cxn modelId="{42957A97-51F7-4C6C-A549-92BAF341410C}" type="presParOf" srcId="{8E7C3E28-BEE1-4CB0-8345-590542A53B4B}" destId="{40CF2307-406E-4677-8693-5E4A914BB902}" srcOrd="0" destOrd="0" presId="urn:microsoft.com/office/officeart/2005/8/layout/vList2"/>
    <dgm:cxn modelId="{91F7373A-D9E0-46ED-94F3-95733C5E79CE}" type="presParOf" srcId="{8E7C3E28-BEE1-4CB0-8345-590542A53B4B}" destId="{F08BD79C-1BA6-442B-B98D-85DD6561CADB}" srcOrd="1" destOrd="0" presId="urn:microsoft.com/office/officeart/2005/8/layout/vList2"/>
    <dgm:cxn modelId="{78744AB6-BD58-4928-9D6C-51E599290AEB}" type="presParOf" srcId="{8E7C3E28-BEE1-4CB0-8345-590542A53B4B}" destId="{08F48461-68D3-4A76-AAB9-A6AAE6BA7FA1}" srcOrd="2" destOrd="0" presId="urn:microsoft.com/office/officeart/2005/8/layout/vList2"/>
    <dgm:cxn modelId="{D71BB5FE-7D8C-4AAF-9B6B-B42E7E9162FD}" type="presParOf" srcId="{8E7C3E28-BEE1-4CB0-8345-590542A53B4B}" destId="{30F19053-1996-4E5E-9A0D-FB6C964D8DC4}" srcOrd="3" destOrd="0" presId="urn:microsoft.com/office/officeart/2005/8/layout/vList2"/>
    <dgm:cxn modelId="{58B10B41-6624-4CD9-8B4B-B738921ABE5C}" type="presParOf" srcId="{8E7C3E28-BEE1-4CB0-8345-590542A53B4B}" destId="{346E50CA-F6B7-41F2-8D8A-4D6332E5C97D}" srcOrd="4" destOrd="0" presId="urn:microsoft.com/office/officeart/2005/8/layout/vList2"/>
    <dgm:cxn modelId="{3883CEE4-0657-4B7C-AB82-C1E2DFBFDEBE}" type="presParOf" srcId="{8E7C3E28-BEE1-4CB0-8345-590542A53B4B}" destId="{9843DDEB-6F86-49BD-87C1-D9D86C48B80B}" srcOrd="5" destOrd="0" presId="urn:microsoft.com/office/officeart/2005/8/layout/vList2"/>
    <dgm:cxn modelId="{EBEC8B62-E3B1-45C9-8569-4B8B58774D16}" type="presParOf" srcId="{8E7C3E28-BEE1-4CB0-8345-590542A53B4B}" destId="{D37E5F20-5237-4726-B7B8-CA56F9306539}" srcOrd="6" destOrd="0" presId="urn:microsoft.com/office/officeart/2005/8/layout/vList2"/>
    <dgm:cxn modelId="{28C1D831-C14F-441F-9848-FC7B81240B01}" type="presParOf" srcId="{8E7C3E28-BEE1-4CB0-8345-590542A53B4B}" destId="{ACC6C353-4BAD-46FB-A719-69B950549280}" srcOrd="7" destOrd="0" presId="urn:microsoft.com/office/officeart/2005/8/layout/vList2"/>
    <dgm:cxn modelId="{635C7F48-1932-42A6-82AB-8900A40219EB}" type="presParOf" srcId="{8E7C3E28-BEE1-4CB0-8345-590542A53B4B}" destId="{5F4BB77E-160B-4FD3-9D8A-5F48DEBD3967}" srcOrd="8" destOrd="0" presId="urn:microsoft.com/office/officeart/2005/8/layout/vList2"/>
    <dgm:cxn modelId="{8E81A5A8-9101-4332-A089-9D5935362AE7}" type="presParOf" srcId="{8E7C3E28-BEE1-4CB0-8345-590542A53B4B}" destId="{DDAD2B69-33C2-47B1-AFFE-441050819C20}" srcOrd="9" destOrd="0" presId="urn:microsoft.com/office/officeart/2005/8/layout/vList2"/>
    <dgm:cxn modelId="{1F9CE45B-7831-486B-85C0-3C6DEC7B96DF}" type="presParOf" srcId="{8E7C3E28-BEE1-4CB0-8345-590542A53B4B}" destId="{EF5BC60A-1813-445C-97E0-C76B6CBACB4C}" srcOrd="10" destOrd="0" presId="urn:microsoft.com/office/officeart/2005/8/layout/vList2"/>
    <dgm:cxn modelId="{4E859EED-32A8-45ED-8483-D7B96C0A2F01}" type="presParOf" srcId="{8E7C3E28-BEE1-4CB0-8345-590542A53B4B}" destId="{161340BF-70DB-4471-A7AF-22C485B7D648}" srcOrd="11" destOrd="0" presId="urn:microsoft.com/office/officeart/2005/8/layout/vList2"/>
    <dgm:cxn modelId="{61CA4869-60CC-454B-A39D-6F39F59B8789}" type="presParOf" srcId="{8E7C3E28-BEE1-4CB0-8345-590542A53B4B}" destId="{8BFCEDFB-DD43-4B25-BA9B-809ED4B7C8C6}" srcOrd="1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C371A80-066E-4843-AF1B-C8AA93CAC5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566C016-8BE2-4B07-9D00-E9E978582DB6}">
      <dgm:prSet custT="1"/>
      <dgm:spPr>
        <a:solidFill>
          <a:srgbClr val="FFC000"/>
        </a:solidFill>
      </dgm:spPr>
      <dgm:t>
        <a:bodyPr/>
        <a:lstStyle/>
        <a:p>
          <a:pPr rtl="0"/>
          <a:r>
            <a:rPr lang="en-US" sz="1700" b="0" dirty="0" err="1">
              <a:solidFill>
                <a:schemeClr val="tx1"/>
              </a:solidFill>
            </a:rPr>
            <a:t>håller</a:t>
          </a:r>
          <a:r>
            <a:rPr lang="en-US" sz="1700" b="0" dirty="0">
              <a:solidFill>
                <a:schemeClr val="tx1"/>
              </a:solidFill>
            </a:rPr>
            <a:t> </a:t>
          </a:r>
          <a:r>
            <a:rPr lang="en-US" sz="1700" b="0" dirty="0" err="1">
              <a:solidFill>
                <a:schemeClr val="tx1"/>
              </a:solidFill>
            </a:rPr>
            <a:t>koll</a:t>
          </a:r>
          <a:r>
            <a:rPr lang="en-US" sz="1700" b="0" dirty="0">
              <a:solidFill>
                <a:schemeClr val="tx1"/>
              </a:solidFill>
            </a:rPr>
            <a:t> </a:t>
          </a:r>
          <a:r>
            <a:rPr lang="en-US" sz="1700" b="0" dirty="0" err="1">
              <a:solidFill>
                <a:schemeClr val="tx1"/>
              </a:solidFill>
            </a:rPr>
            <a:t>på</a:t>
          </a:r>
          <a:r>
            <a:rPr lang="en-US" sz="1700" b="0" dirty="0">
              <a:solidFill>
                <a:schemeClr val="tx1"/>
              </a:solidFill>
            </a:rPr>
            <a:t> EU-</a:t>
          </a:r>
          <a:r>
            <a:rPr lang="en-US" sz="1700" b="0" dirty="0" err="1">
              <a:solidFill>
                <a:schemeClr val="tx1"/>
              </a:solidFill>
            </a:rPr>
            <a:t>lagstiftningen</a:t>
          </a:r>
          <a:endParaRPr lang="en-IE" sz="1700" b="0" dirty="0">
            <a:solidFill>
              <a:schemeClr val="tx1"/>
            </a:solidFill>
          </a:endParaRPr>
        </a:p>
      </dgm:t>
    </dgm:pt>
    <dgm:pt modelId="{CEB153D9-84BF-4FE4-BFD0-0DCEFE279849}" type="parTrans" cxnId="{D00C5DFC-868D-476E-A6CD-DC9B99811799}">
      <dgm:prSet/>
      <dgm:spPr/>
      <dgm:t>
        <a:bodyPr/>
        <a:lstStyle/>
        <a:p>
          <a:endParaRPr lang="en-US"/>
        </a:p>
      </dgm:t>
    </dgm:pt>
    <dgm:pt modelId="{0CA7EC95-3DFA-473E-9905-67BADABC9725}" type="sibTrans" cxnId="{D00C5DFC-868D-476E-A6CD-DC9B99811799}">
      <dgm:prSet/>
      <dgm:spPr/>
      <dgm:t>
        <a:bodyPr/>
        <a:lstStyle/>
        <a:p>
          <a:endParaRPr lang="en-US"/>
        </a:p>
      </dgm:t>
    </dgm:pt>
    <dgm:pt modelId="{5BD8E56F-5C39-4E10-B8E3-516EB86E6DDF}">
      <dgm:prSet custT="1"/>
      <dgm:spPr>
        <a:solidFill>
          <a:srgbClr val="FFC000"/>
        </a:solidFill>
      </dgm:spPr>
      <dgm:t>
        <a:bodyPr/>
        <a:lstStyle/>
        <a:p>
          <a:pPr rtl="0"/>
          <a:r>
            <a:rPr lang="sv-SE" sz="1700" b="0" dirty="0">
              <a:solidFill>
                <a:schemeClr val="tx1"/>
              </a:solidFill>
            </a:rPr>
            <a:t>ser till att EU-länderna följer EU:s lagar</a:t>
          </a:r>
          <a:endParaRPr lang="en-IE" sz="1700" b="0" dirty="0">
            <a:solidFill>
              <a:schemeClr val="tx1"/>
            </a:solidFill>
          </a:endParaRPr>
        </a:p>
      </dgm:t>
    </dgm:pt>
    <dgm:pt modelId="{280F0626-E7EE-4237-A59A-582748007B35}" type="parTrans" cxnId="{A15B52E4-9F02-4EEE-AB84-F30514E6955F}">
      <dgm:prSet/>
      <dgm:spPr/>
      <dgm:t>
        <a:bodyPr/>
        <a:lstStyle/>
        <a:p>
          <a:endParaRPr lang="en-US"/>
        </a:p>
      </dgm:t>
    </dgm:pt>
    <dgm:pt modelId="{9B1EBC72-491F-4FC5-8BAD-211725590169}" type="sibTrans" cxnId="{A15B52E4-9F02-4EEE-AB84-F30514E6955F}">
      <dgm:prSet/>
      <dgm:spPr/>
      <dgm:t>
        <a:bodyPr/>
        <a:lstStyle/>
        <a:p>
          <a:endParaRPr lang="en-US"/>
        </a:p>
      </dgm:t>
    </dgm:pt>
    <dgm:pt modelId="{5212F4F7-7584-41C8-92C4-28213919EC04}">
      <dgm:prSet custT="1"/>
      <dgm:spPr>
        <a:solidFill>
          <a:srgbClr val="FFC000"/>
        </a:solidFill>
      </dgm:spPr>
      <dgm:t>
        <a:bodyPr/>
        <a:lstStyle/>
        <a:p>
          <a:pPr rtl="0"/>
          <a:r>
            <a:rPr lang="sv-SE" sz="1700" b="0" dirty="0">
              <a:solidFill>
                <a:schemeClr val="tx1"/>
              </a:solidFill>
            </a:rPr>
            <a:t>tolkar unionsrätten på begäran av de nationella domstolarna</a:t>
          </a:r>
          <a:endParaRPr lang="en-IE" sz="1700" b="0" dirty="0">
            <a:solidFill>
              <a:schemeClr val="tx1"/>
            </a:solidFill>
          </a:endParaRPr>
        </a:p>
      </dgm:t>
    </dgm:pt>
    <dgm:pt modelId="{54618C3E-D594-4507-9BB7-B3C646D2F683}" type="parTrans" cxnId="{028EFBE1-826D-4D3A-A81D-734A44355C75}">
      <dgm:prSet/>
      <dgm:spPr/>
      <dgm:t>
        <a:bodyPr/>
        <a:lstStyle/>
        <a:p>
          <a:endParaRPr lang="en-US"/>
        </a:p>
      </dgm:t>
    </dgm:pt>
    <dgm:pt modelId="{049659BF-29D9-4C70-A737-2B6D9B0DCEFC}" type="sibTrans" cxnId="{028EFBE1-826D-4D3A-A81D-734A44355C75}">
      <dgm:prSet/>
      <dgm:spPr/>
      <dgm:t>
        <a:bodyPr/>
        <a:lstStyle/>
        <a:p>
          <a:endParaRPr lang="en-US"/>
        </a:p>
      </dgm:t>
    </dgm:pt>
    <dgm:pt modelId="{49E0804C-1A36-4D6B-82F3-0B1F63B5E682}">
      <dgm:prSet custT="1"/>
      <dgm:spPr>
        <a:solidFill>
          <a:srgbClr val="FFC000"/>
        </a:solidFill>
      </dgm:spPr>
      <dgm:t>
        <a:bodyPr/>
        <a:lstStyle/>
        <a:p>
          <a:pPr rtl="0"/>
          <a:r>
            <a:rPr lang="sv-SE" sz="1700" b="0" dirty="0">
              <a:solidFill>
                <a:schemeClr val="tx1"/>
              </a:solidFill>
            </a:rPr>
            <a:t>utdelar böter till länder som inte följer EU:s lagar</a:t>
          </a:r>
          <a:endParaRPr lang="en-IE" sz="1700" b="0" dirty="0">
            <a:solidFill>
              <a:schemeClr val="tx1"/>
            </a:solidFill>
          </a:endParaRPr>
        </a:p>
      </dgm:t>
    </dgm:pt>
    <dgm:pt modelId="{60529F6C-C3F9-428A-B60A-95082C0F7D4F}" type="parTrans" cxnId="{E24BF225-49D0-48AE-8730-E5645933325D}">
      <dgm:prSet/>
      <dgm:spPr/>
      <dgm:t>
        <a:bodyPr/>
        <a:lstStyle/>
        <a:p>
          <a:endParaRPr lang="en-US"/>
        </a:p>
      </dgm:t>
    </dgm:pt>
    <dgm:pt modelId="{7F9E07F5-2C86-4E64-A83B-89BCC4371EC3}" type="sibTrans" cxnId="{E24BF225-49D0-48AE-8730-E5645933325D}">
      <dgm:prSet/>
      <dgm:spPr/>
      <dgm:t>
        <a:bodyPr/>
        <a:lstStyle/>
        <a:p>
          <a:endParaRPr lang="en-US"/>
        </a:p>
      </dgm:t>
    </dgm:pt>
    <dgm:pt modelId="{5DFD3A8D-9EBC-4E59-83DE-D999C03A28F2}">
      <dgm:prSet custT="1"/>
      <dgm:spPr>
        <a:solidFill>
          <a:srgbClr val="FFC000"/>
        </a:solidFill>
      </dgm:spPr>
      <dgm:t>
        <a:bodyPr/>
        <a:lstStyle/>
        <a:p>
          <a:pPr rtl="0"/>
          <a:r>
            <a:rPr lang="sv-SE" sz="1700" b="0" dirty="0">
              <a:solidFill>
                <a:schemeClr val="tx1"/>
              </a:solidFill>
            </a:rPr>
            <a:t>kontrollerar att lagarna respekterar de grundläggande rättigheterna (t.ex. yttrandefrihet och pressfrihet)</a:t>
          </a:r>
          <a:endParaRPr lang="en-IE" sz="1700" b="0" dirty="0">
            <a:solidFill>
              <a:schemeClr val="tx1"/>
            </a:solidFill>
          </a:endParaRPr>
        </a:p>
      </dgm:t>
    </dgm:pt>
    <dgm:pt modelId="{80B427B3-3F4A-487F-842A-6D5EA6210E88}" type="parTrans" cxnId="{AA72311D-2FD0-4A7C-AD1B-AD57BDC3F68B}">
      <dgm:prSet/>
      <dgm:spPr/>
      <dgm:t>
        <a:bodyPr/>
        <a:lstStyle/>
        <a:p>
          <a:endParaRPr lang="en-US"/>
        </a:p>
      </dgm:t>
    </dgm:pt>
    <dgm:pt modelId="{CDDDFC15-7877-42E4-B335-F39052B60177}" type="sibTrans" cxnId="{AA72311D-2FD0-4A7C-AD1B-AD57BDC3F68B}">
      <dgm:prSet/>
      <dgm:spPr/>
      <dgm:t>
        <a:bodyPr/>
        <a:lstStyle/>
        <a:p>
          <a:endParaRPr lang="en-US"/>
        </a:p>
      </dgm:t>
    </dgm:pt>
    <dgm:pt modelId="{6CDDDF61-8513-4011-927D-E59177B490B6}">
      <dgm:prSet custT="1"/>
      <dgm:spPr>
        <a:solidFill>
          <a:srgbClr val="FFC000"/>
        </a:solidFill>
      </dgm:spPr>
      <dgm:t>
        <a:bodyPr/>
        <a:lstStyle/>
        <a:p>
          <a:pPr rtl="0"/>
          <a:r>
            <a:rPr lang="sv-SE" sz="1700" b="0" dirty="0">
              <a:solidFill>
                <a:schemeClr val="tx1"/>
              </a:solidFill>
            </a:rPr>
            <a:t>består av en domare per land</a:t>
          </a:r>
          <a:endParaRPr lang="en-IE" sz="1700" b="0" dirty="0">
            <a:solidFill>
              <a:schemeClr val="tx1"/>
            </a:solidFill>
          </a:endParaRPr>
        </a:p>
      </dgm:t>
    </dgm:pt>
    <dgm:pt modelId="{77C8B466-453B-4BE8-8DEC-3744D8DEC179}" type="parTrans" cxnId="{926B413D-7E4A-4DB9-9203-BA5ACF085E83}">
      <dgm:prSet/>
      <dgm:spPr/>
      <dgm:t>
        <a:bodyPr/>
        <a:lstStyle/>
        <a:p>
          <a:endParaRPr lang="en-US"/>
        </a:p>
      </dgm:t>
    </dgm:pt>
    <dgm:pt modelId="{3E084E4C-99B7-402A-8108-A1E4DD698853}" type="sibTrans" cxnId="{926B413D-7E4A-4DB9-9203-BA5ACF085E83}">
      <dgm:prSet/>
      <dgm:spPr/>
      <dgm:t>
        <a:bodyPr/>
        <a:lstStyle/>
        <a:p>
          <a:endParaRPr lang="en-US"/>
        </a:p>
      </dgm:t>
    </dgm:pt>
    <dgm:pt modelId="{64DE1F46-588D-44F7-B665-F76C2C2730A9}">
      <dgm:prSet custT="1"/>
      <dgm:spPr>
        <a:solidFill>
          <a:srgbClr val="FFC000"/>
        </a:solidFill>
      </dgm:spPr>
      <dgm:t>
        <a:bodyPr/>
        <a:lstStyle/>
        <a:p>
          <a:pPr rtl="0"/>
          <a:r>
            <a:rPr lang="sv-SE" sz="1700" b="0" dirty="0">
              <a:solidFill>
                <a:schemeClr val="tx1"/>
              </a:solidFill>
            </a:rPr>
            <a:t>har sitt säte i Luxemburg</a:t>
          </a:r>
          <a:endParaRPr lang="en-IE" sz="1700" b="0" dirty="0">
            <a:solidFill>
              <a:schemeClr val="tx1"/>
            </a:solidFill>
          </a:endParaRPr>
        </a:p>
      </dgm:t>
    </dgm:pt>
    <dgm:pt modelId="{746A7439-E37A-48EC-8D83-E9F99E213D96}" type="parTrans" cxnId="{1C4436C7-262A-403C-9115-9B3696070CB2}">
      <dgm:prSet/>
      <dgm:spPr/>
      <dgm:t>
        <a:bodyPr/>
        <a:lstStyle/>
        <a:p>
          <a:endParaRPr lang="en-US"/>
        </a:p>
      </dgm:t>
    </dgm:pt>
    <dgm:pt modelId="{3A8006CB-5C07-4931-B066-25BDF306C105}" type="sibTrans" cxnId="{1C4436C7-262A-403C-9115-9B3696070CB2}">
      <dgm:prSet/>
      <dgm:spPr/>
      <dgm:t>
        <a:bodyPr/>
        <a:lstStyle/>
        <a:p>
          <a:endParaRPr lang="en-US"/>
        </a:p>
      </dgm:t>
    </dgm:pt>
    <dgm:pt modelId="{CB99B53D-8396-43BA-932C-0C49160AE2D1}" type="pres">
      <dgm:prSet presAssocID="{1C371A80-066E-4843-AF1B-C8AA93CAC5C4}" presName="linear" presStyleCnt="0">
        <dgm:presLayoutVars>
          <dgm:animLvl val="lvl"/>
          <dgm:resizeHandles val="exact"/>
        </dgm:presLayoutVars>
      </dgm:prSet>
      <dgm:spPr/>
    </dgm:pt>
    <dgm:pt modelId="{9A4DE28F-17B5-4205-BFFB-0EBCA8C5D8BA}" type="pres">
      <dgm:prSet presAssocID="{9566C016-8BE2-4B07-9D00-E9E978582DB6}" presName="parentText" presStyleLbl="node1" presStyleIdx="0" presStyleCnt="7">
        <dgm:presLayoutVars>
          <dgm:chMax val="0"/>
          <dgm:bulletEnabled val="1"/>
        </dgm:presLayoutVars>
      </dgm:prSet>
      <dgm:spPr/>
    </dgm:pt>
    <dgm:pt modelId="{519713E7-E915-4BDD-B649-79BF6584D5BD}" type="pres">
      <dgm:prSet presAssocID="{0CA7EC95-3DFA-473E-9905-67BADABC9725}" presName="spacer" presStyleCnt="0"/>
      <dgm:spPr/>
    </dgm:pt>
    <dgm:pt modelId="{76251A12-CCF7-4C47-8263-EFA408C3CF50}" type="pres">
      <dgm:prSet presAssocID="{5BD8E56F-5C39-4E10-B8E3-516EB86E6DDF}" presName="parentText" presStyleLbl="node1" presStyleIdx="1" presStyleCnt="7">
        <dgm:presLayoutVars>
          <dgm:chMax val="0"/>
          <dgm:bulletEnabled val="1"/>
        </dgm:presLayoutVars>
      </dgm:prSet>
      <dgm:spPr/>
    </dgm:pt>
    <dgm:pt modelId="{E56EBFA2-CA54-4351-B46E-0F0B49EE3048}" type="pres">
      <dgm:prSet presAssocID="{9B1EBC72-491F-4FC5-8BAD-211725590169}" presName="spacer" presStyleCnt="0"/>
      <dgm:spPr/>
    </dgm:pt>
    <dgm:pt modelId="{CF2A7349-FD6F-4252-85AD-61C5186BA692}" type="pres">
      <dgm:prSet presAssocID="{5212F4F7-7584-41C8-92C4-28213919EC04}" presName="parentText" presStyleLbl="node1" presStyleIdx="2" presStyleCnt="7">
        <dgm:presLayoutVars>
          <dgm:chMax val="0"/>
          <dgm:bulletEnabled val="1"/>
        </dgm:presLayoutVars>
      </dgm:prSet>
      <dgm:spPr/>
    </dgm:pt>
    <dgm:pt modelId="{8770146C-E2B9-4BF7-B6A6-30478ECCACAB}" type="pres">
      <dgm:prSet presAssocID="{049659BF-29D9-4C70-A737-2B6D9B0DCEFC}" presName="spacer" presStyleCnt="0"/>
      <dgm:spPr/>
    </dgm:pt>
    <dgm:pt modelId="{38D475D4-539D-4596-9BBC-8AE7671242F2}" type="pres">
      <dgm:prSet presAssocID="{49E0804C-1A36-4D6B-82F3-0B1F63B5E682}" presName="parentText" presStyleLbl="node1" presStyleIdx="3" presStyleCnt="7">
        <dgm:presLayoutVars>
          <dgm:chMax val="0"/>
          <dgm:bulletEnabled val="1"/>
        </dgm:presLayoutVars>
      </dgm:prSet>
      <dgm:spPr/>
    </dgm:pt>
    <dgm:pt modelId="{2348164D-B661-49BB-B5CE-1A73AFA2EE23}" type="pres">
      <dgm:prSet presAssocID="{7F9E07F5-2C86-4E64-A83B-89BCC4371EC3}" presName="spacer" presStyleCnt="0"/>
      <dgm:spPr/>
    </dgm:pt>
    <dgm:pt modelId="{1A46EE3F-EBAE-49BA-B7F2-D3D3A3B2D42A}" type="pres">
      <dgm:prSet presAssocID="{5DFD3A8D-9EBC-4E59-83DE-D999C03A28F2}" presName="parentText" presStyleLbl="node1" presStyleIdx="4" presStyleCnt="7">
        <dgm:presLayoutVars>
          <dgm:chMax val="0"/>
          <dgm:bulletEnabled val="1"/>
        </dgm:presLayoutVars>
      </dgm:prSet>
      <dgm:spPr/>
    </dgm:pt>
    <dgm:pt modelId="{CB0AF00E-EB87-4DAE-84BE-AC91F987A170}" type="pres">
      <dgm:prSet presAssocID="{CDDDFC15-7877-42E4-B335-F39052B60177}" presName="spacer" presStyleCnt="0"/>
      <dgm:spPr/>
    </dgm:pt>
    <dgm:pt modelId="{5C025595-DB12-4375-8957-7A2E9C9E3075}" type="pres">
      <dgm:prSet presAssocID="{6CDDDF61-8513-4011-927D-E59177B490B6}" presName="parentText" presStyleLbl="node1" presStyleIdx="5" presStyleCnt="7">
        <dgm:presLayoutVars>
          <dgm:chMax val="0"/>
          <dgm:bulletEnabled val="1"/>
        </dgm:presLayoutVars>
      </dgm:prSet>
      <dgm:spPr/>
    </dgm:pt>
    <dgm:pt modelId="{67BF54B1-393F-49D9-AE6D-3EA78064FCDD}" type="pres">
      <dgm:prSet presAssocID="{3E084E4C-99B7-402A-8108-A1E4DD698853}" presName="spacer" presStyleCnt="0"/>
      <dgm:spPr/>
    </dgm:pt>
    <dgm:pt modelId="{E336DEEA-8F31-45DB-B883-3F3802818CA2}" type="pres">
      <dgm:prSet presAssocID="{64DE1F46-588D-44F7-B665-F76C2C2730A9}" presName="parentText" presStyleLbl="node1" presStyleIdx="6" presStyleCnt="7">
        <dgm:presLayoutVars>
          <dgm:chMax val="0"/>
          <dgm:bulletEnabled val="1"/>
        </dgm:presLayoutVars>
      </dgm:prSet>
      <dgm:spPr/>
    </dgm:pt>
  </dgm:ptLst>
  <dgm:cxnLst>
    <dgm:cxn modelId="{5AF88B07-D326-4F72-B41F-780584491841}" type="presOf" srcId="{6CDDDF61-8513-4011-927D-E59177B490B6}" destId="{5C025595-DB12-4375-8957-7A2E9C9E3075}" srcOrd="0" destOrd="0" presId="urn:microsoft.com/office/officeart/2005/8/layout/vList2"/>
    <dgm:cxn modelId="{FB49590B-DEAD-4705-8540-720AB45F5930}" type="presOf" srcId="{49E0804C-1A36-4D6B-82F3-0B1F63B5E682}" destId="{38D475D4-539D-4596-9BBC-8AE7671242F2}" srcOrd="0" destOrd="0" presId="urn:microsoft.com/office/officeart/2005/8/layout/vList2"/>
    <dgm:cxn modelId="{AA72311D-2FD0-4A7C-AD1B-AD57BDC3F68B}" srcId="{1C371A80-066E-4843-AF1B-C8AA93CAC5C4}" destId="{5DFD3A8D-9EBC-4E59-83DE-D999C03A28F2}" srcOrd="4" destOrd="0" parTransId="{80B427B3-3F4A-487F-842A-6D5EA6210E88}" sibTransId="{CDDDFC15-7877-42E4-B335-F39052B60177}"/>
    <dgm:cxn modelId="{E88D7D23-2002-40CF-8AED-5287DB69BFFA}" type="presOf" srcId="{5DFD3A8D-9EBC-4E59-83DE-D999C03A28F2}" destId="{1A46EE3F-EBAE-49BA-B7F2-D3D3A3B2D42A}" srcOrd="0" destOrd="0" presId="urn:microsoft.com/office/officeart/2005/8/layout/vList2"/>
    <dgm:cxn modelId="{E24BF225-49D0-48AE-8730-E5645933325D}" srcId="{1C371A80-066E-4843-AF1B-C8AA93CAC5C4}" destId="{49E0804C-1A36-4D6B-82F3-0B1F63B5E682}" srcOrd="3" destOrd="0" parTransId="{60529F6C-C3F9-428A-B60A-95082C0F7D4F}" sibTransId="{7F9E07F5-2C86-4E64-A83B-89BCC4371EC3}"/>
    <dgm:cxn modelId="{926B413D-7E4A-4DB9-9203-BA5ACF085E83}" srcId="{1C371A80-066E-4843-AF1B-C8AA93CAC5C4}" destId="{6CDDDF61-8513-4011-927D-E59177B490B6}" srcOrd="5" destOrd="0" parTransId="{77C8B466-453B-4BE8-8DEC-3744D8DEC179}" sibTransId="{3E084E4C-99B7-402A-8108-A1E4DD698853}"/>
    <dgm:cxn modelId="{0D38B64F-650B-4CF6-9407-5622865A1754}" type="presOf" srcId="{1C371A80-066E-4843-AF1B-C8AA93CAC5C4}" destId="{CB99B53D-8396-43BA-932C-0C49160AE2D1}" srcOrd="0" destOrd="0" presId="urn:microsoft.com/office/officeart/2005/8/layout/vList2"/>
    <dgm:cxn modelId="{7492A7B5-A239-46D5-B5F7-5F02CEC41F31}" type="presOf" srcId="{5BD8E56F-5C39-4E10-B8E3-516EB86E6DDF}" destId="{76251A12-CCF7-4C47-8263-EFA408C3CF50}" srcOrd="0" destOrd="0" presId="urn:microsoft.com/office/officeart/2005/8/layout/vList2"/>
    <dgm:cxn modelId="{1C4436C7-262A-403C-9115-9B3696070CB2}" srcId="{1C371A80-066E-4843-AF1B-C8AA93CAC5C4}" destId="{64DE1F46-588D-44F7-B665-F76C2C2730A9}" srcOrd="6" destOrd="0" parTransId="{746A7439-E37A-48EC-8D83-E9F99E213D96}" sibTransId="{3A8006CB-5C07-4931-B066-25BDF306C105}"/>
    <dgm:cxn modelId="{9B5CABCC-26EB-44A7-B27E-255DFF2DCC16}" type="presOf" srcId="{64DE1F46-588D-44F7-B665-F76C2C2730A9}" destId="{E336DEEA-8F31-45DB-B883-3F3802818CA2}" srcOrd="0" destOrd="0" presId="urn:microsoft.com/office/officeart/2005/8/layout/vList2"/>
    <dgm:cxn modelId="{D8A1D7CF-8182-4B6C-91CD-FD7901BD4BAC}" type="presOf" srcId="{5212F4F7-7584-41C8-92C4-28213919EC04}" destId="{CF2A7349-FD6F-4252-85AD-61C5186BA692}" srcOrd="0" destOrd="0" presId="urn:microsoft.com/office/officeart/2005/8/layout/vList2"/>
    <dgm:cxn modelId="{028EFBE1-826D-4D3A-A81D-734A44355C75}" srcId="{1C371A80-066E-4843-AF1B-C8AA93CAC5C4}" destId="{5212F4F7-7584-41C8-92C4-28213919EC04}" srcOrd="2" destOrd="0" parTransId="{54618C3E-D594-4507-9BB7-B3C646D2F683}" sibTransId="{049659BF-29D9-4C70-A737-2B6D9B0DCEFC}"/>
    <dgm:cxn modelId="{A15B52E4-9F02-4EEE-AB84-F30514E6955F}" srcId="{1C371A80-066E-4843-AF1B-C8AA93CAC5C4}" destId="{5BD8E56F-5C39-4E10-B8E3-516EB86E6DDF}" srcOrd="1" destOrd="0" parTransId="{280F0626-E7EE-4237-A59A-582748007B35}" sibTransId="{9B1EBC72-491F-4FC5-8BAD-211725590169}"/>
    <dgm:cxn modelId="{6D65B0EC-7E64-4245-BA8F-E846538CB0FE}" type="presOf" srcId="{9566C016-8BE2-4B07-9D00-E9E978582DB6}" destId="{9A4DE28F-17B5-4205-BFFB-0EBCA8C5D8BA}" srcOrd="0" destOrd="0" presId="urn:microsoft.com/office/officeart/2005/8/layout/vList2"/>
    <dgm:cxn modelId="{D00C5DFC-868D-476E-A6CD-DC9B99811799}" srcId="{1C371A80-066E-4843-AF1B-C8AA93CAC5C4}" destId="{9566C016-8BE2-4B07-9D00-E9E978582DB6}" srcOrd="0" destOrd="0" parTransId="{CEB153D9-84BF-4FE4-BFD0-0DCEFE279849}" sibTransId="{0CA7EC95-3DFA-473E-9905-67BADABC9725}"/>
    <dgm:cxn modelId="{1E157489-4122-41EF-A475-D7D7884A4D5E}" type="presParOf" srcId="{CB99B53D-8396-43BA-932C-0C49160AE2D1}" destId="{9A4DE28F-17B5-4205-BFFB-0EBCA8C5D8BA}" srcOrd="0" destOrd="0" presId="urn:microsoft.com/office/officeart/2005/8/layout/vList2"/>
    <dgm:cxn modelId="{49494D8A-FE9D-41A8-B4BD-4AA74B2619A0}" type="presParOf" srcId="{CB99B53D-8396-43BA-932C-0C49160AE2D1}" destId="{519713E7-E915-4BDD-B649-79BF6584D5BD}" srcOrd="1" destOrd="0" presId="urn:microsoft.com/office/officeart/2005/8/layout/vList2"/>
    <dgm:cxn modelId="{C867BE16-49F5-436A-94E9-E251D19795DA}" type="presParOf" srcId="{CB99B53D-8396-43BA-932C-0C49160AE2D1}" destId="{76251A12-CCF7-4C47-8263-EFA408C3CF50}" srcOrd="2" destOrd="0" presId="urn:microsoft.com/office/officeart/2005/8/layout/vList2"/>
    <dgm:cxn modelId="{1D8B0C10-C9FA-4666-B3F4-561A7DD75AC4}" type="presParOf" srcId="{CB99B53D-8396-43BA-932C-0C49160AE2D1}" destId="{E56EBFA2-CA54-4351-B46E-0F0B49EE3048}" srcOrd="3" destOrd="0" presId="urn:microsoft.com/office/officeart/2005/8/layout/vList2"/>
    <dgm:cxn modelId="{A33BC07E-6823-4484-9DC7-FFA51EC861B5}" type="presParOf" srcId="{CB99B53D-8396-43BA-932C-0C49160AE2D1}" destId="{CF2A7349-FD6F-4252-85AD-61C5186BA692}" srcOrd="4" destOrd="0" presId="urn:microsoft.com/office/officeart/2005/8/layout/vList2"/>
    <dgm:cxn modelId="{8C94491E-2FDA-4E24-9919-7695204A3D23}" type="presParOf" srcId="{CB99B53D-8396-43BA-932C-0C49160AE2D1}" destId="{8770146C-E2B9-4BF7-B6A6-30478ECCACAB}" srcOrd="5" destOrd="0" presId="urn:microsoft.com/office/officeart/2005/8/layout/vList2"/>
    <dgm:cxn modelId="{CF84E903-822D-462F-8B1B-5BE59382F0B6}" type="presParOf" srcId="{CB99B53D-8396-43BA-932C-0C49160AE2D1}" destId="{38D475D4-539D-4596-9BBC-8AE7671242F2}" srcOrd="6" destOrd="0" presId="urn:microsoft.com/office/officeart/2005/8/layout/vList2"/>
    <dgm:cxn modelId="{92863345-E413-46CB-8B2A-8685C2ADE10E}" type="presParOf" srcId="{CB99B53D-8396-43BA-932C-0C49160AE2D1}" destId="{2348164D-B661-49BB-B5CE-1A73AFA2EE23}" srcOrd="7" destOrd="0" presId="urn:microsoft.com/office/officeart/2005/8/layout/vList2"/>
    <dgm:cxn modelId="{ED50CC6B-FBCE-4C26-B73C-02D662633B16}" type="presParOf" srcId="{CB99B53D-8396-43BA-932C-0C49160AE2D1}" destId="{1A46EE3F-EBAE-49BA-B7F2-D3D3A3B2D42A}" srcOrd="8" destOrd="0" presId="urn:microsoft.com/office/officeart/2005/8/layout/vList2"/>
    <dgm:cxn modelId="{F56B21EF-86DD-40D0-8E1A-D25C8C8166D5}" type="presParOf" srcId="{CB99B53D-8396-43BA-932C-0C49160AE2D1}" destId="{CB0AF00E-EB87-4DAE-84BE-AC91F987A170}" srcOrd="9" destOrd="0" presId="urn:microsoft.com/office/officeart/2005/8/layout/vList2"/>
    <dgm:cxn modelId="{BFC0EF00-0698-4698-B34F-254C52F5E7DE}" type="presParOf" srcId="{CB99B53D-8396-43BA-932C-0C49160AE2D1}" destId="{5C025595-DB12-4375-8957-7A2E9C9E3075}" srcOrd="10" destOrd="0" presId="urn:microsoft.com/office/officeart/2005/8/layout/vList2"/>
    <dgm:cxn modelId="{3F6442B5-6678-40C1-BBBC-BA3CE6E523BC}" type="presParOf" srcId="{CB99B53D-8396-43BA-932C-0C49160AE2D1}" destId="{67BF54B1-393F-49D9-AE6D-3EA78064FCDD}" srcOrd="11" destOrd="0" presId="urn:microsoft.com/office/officeart/2005/8/layout/vList2"/>
    <dgm:cxn modelId="{E2E7A398-AADB-4A48-B71F-5A8A5BDA8528}" type="presParOf" srcId="{CB99B53D-8396-43BA-932C-0C49160AE2D1}" destId="{E336DEEA-8F31-45DB-B883-3F3802818CA2}"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0950FFC-163E-4EB5-A452-CBBE30A125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A63BF1-B99E-4308-A3DF-09E1B106D39E}">
      <dgm:prSet custT="1"/>
      <dgm:spPr>
        <a:solidFill>
          <a:srgbClr val="FFC000"/>
        </a:solidFill>
      </dgm:spPr>
      <dgm:t>
        <a:bodyPr/>
        <a:lstStyle/>
        <a:p>
          <a:pPr rtl="0"/>
          <a:r>
            <a:rPr lang="sv-SE" sz="1800" b="0" dirty="0">
              <a:solidFill>
                <a:schemeClr val="tx1"/>
              </a:solidFill>
            </a:rPr>
            <a:t>kontrollerar att EU:s budget har använts korrekt</a:t>
          </a:r>
          <a:endParaRPr lang="en-IE" sz="1800" b="0" dirty="0">
            <a:solidFill>
              <a:schemeClr val="tx1"/>
            </a:solidFill>
          </a:endParaRPr>
        </a:p>
      </dgm:t>
    </dgm:pt>
    <dgm:pt modelId="{76973C9F-CB76-46BE-AF50-44571A3035D4}" type="parTrans" cxnId="{681E48C3-FBB7-4197-A785-28C9EAC26B9D}">
      <dgm:prSet/>
      <dgm:spPr/>
      <dgm:t>
        <a:bodyPr/>
        <a:lstStyle/>
        <a:p>
          <a:endParaRPr lang="en-US"/>
        </a:p>
      </dgm:t>
    </dgm:pt>
    <dgm:pt modelId="{55DEA536-4451-4064-B9CD-F80BF0BB6D81}" type="sibTrans" cxnId="{681E48C3-FBB7-4197-A785-28C9EAC26B9D}">
      <dgm:prSet/>
      <dgm:spPr/>
      <dgm:t>
        <a:bodyPr/>
        <a:lstStyle/>
        <a:p>
          <a:endParaRPr lang="en-US"/>
        </a:p>
      </dgm:t>
    </dgm:pt>
    <dgm:pt modelId="{DDE7E5CF-8802-4BF1-B5AF-6CFA6C22E8E1}">
      <dgm:prSet custT="1"/>
      <dgm:spPr>
        <a:solidFill>
          <a:srgbClr val="FFC000"/>
        </a:solidFill>
      </dgm:spPr>
      <dgm:t>
        <a:bodyPr/>
        <a:lstStyle/>
        <a:p>
          <a:pPr rtl="0"/>
          <a:r>
            <a:rPr lang="sv-SE" sz="1800" b="0" dirty="0">
              <a:solidFill>
                <a:schemeClr val="tx1"/>
              </a:solidFill>
            </a:rPr>
            <a:t>anmäler bedrägerier, korruption och annan illegal verksamhet</a:t>
          </a:r>
          <a:endParaRPr lang="en-IE" sz="1800" b="0" dirty="0">
            <a:solidFill>
              <a:schemeClr val="tx1"/>
            </a:solidFill>
          </a:endParaRPr>
        </a:p>
      </dgm:t>
    </dgm:pt>
    <dgm:pt modelId="{735DFC0E-85E3-4DCD-9933-E15A4CF091D9}" type="parTrans" cxnId="{2384E250-6F93-4E10-AE60-38497E2D33E1}">
      <dgm:prSet/>
      <dgm:spPr/>
      <dgm:t>
        <a:bodyPr/>
        <a:lstStyle/>
        <a:p>
          <a:endParaRPr lang="en-US"/>
        </a:p>
      </dgm:t>
    </dgm:pt>
    <dgm:pt modelId="{85DB7005-B14E-41DE-8801-D8C756E725CD}" type="sibTrans" cxnId="{2384E250-6F93-4E10-AE60-38497E2D33E1}">
      <dgm:prSet/>
      <dgm:spPr/>
      <dgm:t>
        <a:bodyPr/>
        <a:lstStyle/>
        <a:p>
          <a:endParaRPr lang="en-US"/>
        </a:p>
      </dgm:t>
    </dgm:pt>
    <dgm:pt modelId="{37F1273D-BF21-4A4F-91AC-1F82C2749C3F}" type="pres">
      <dgm:prSet presAssocID="{40950FFC-163E-4EB5-A452-CBBE30A125E4}" presName="linear" presStyleCnt="0">
        <dgm:presLayoutVars>
          <dgm:animLvl val="lvl"/>
          <dgm:resizeHandles val="exact"/>
        </dgm:presLayoutVars>
      </dgm:prSet>
      <dgm:spPr/>
    </dgm:pt>
    <dgm:pt modelId="{78416D14-B5FE-487D-89E3-DE5B8EBA96AE}" type="pres">
      <dgm:prSet presAssocID="{A8A63BF1-B99E-4308-A3DF-09E1B106D39E}" presName="parentText" presStyleLbl="node1" presStyleIdx="0" presStyleCnt="2">
        <dgm:presLayoutVars>
          <dgm:chMax val="0"/>
          <dgm:bulletEnabled val="1"/>
        </dgm:presLayoutVars>
      </dgm:prSet>
      <dgm:spPr/>
    </dgm:pt>
    <dgm:pt modelId="{A8D5D898-9631-44F4-808D-101EB8A5BC71}" type="pres">
      <dgm:prSet presAssocID="{55DEA536-4451-4064-B9CD-F80BF0BB6D81}" presName="spacer" presStyleCnt="0"/>
      <dgm:spPr/>
    </dgm:pt>
    <dgm:pt modelId="{9377D582-878E-4013-AA68-6AAB08392164}" type="pres">
      <dgm:prSet presAssocID="{DDE7E5CF-8802-4BF1-B5AF-6CFA6C22E8E1}" presName="parentText" presStyleLbl="node1" presStyleIdx="1" presStyleCnt="2" custLinFactY="17959" custLinFactNeighborY="100000">
        <dgm:presLayoutVars>
          <dgm:chMax val="0"/>
          <dgm:bulletEnabled val="1"/>
        </dgm:presLayoutVars>
      </dgm:prSet>
      <dgm:spPr/>
    </dgm:pt>
  </dgm:ptLst>
  <dgm:cxnLst>
    <dgm:cxn modelId="{4E177C18-0C9A-4051-A2F3-D205C42FA20E}" type="presOf" srcId="{40950FFC-163E-4EB5-A452-CBBE30A125E4}" destId="{37F1273D-BF21-4A4F-91AC-1F82C2749C3F}" srcOrd="0" destOrd="0" presId="urn:microsoft.com/office/officeart/2005/8/layout/vList2"/>
    <dgm:cxn modelId="{FD78FE6C-53D6-45DA-BF35-A2C92811CC14}" type="presOf" srcId="{DDE7E5CF-8802-4BF1-B5AF-6CFA6C22E8E1}" destId="{9377D582-878E-4013-AA68-6AAB08392164}" srcOrd="0" destOrd="0" presId="urn:microsoft.com/office/officeart/2005/8/layout/vList2"/>
    <dgm:cxn modelId="{2384E250-6F93-4E10-AE60-38497E2D33E1}" srcId="{40950FFC-163E-4EB5-A452-CBBE30A125E4}" destId="{DDE7E5CF-8802-4BF1-B5AF-6CFA6C22E8E1}" srcOrd="1" destOrd="0" parTransId="{735DFC0E-85E3-4DCD-9933-E15A4CF091D9}" sibTransId="{85DB7005-B14E-41DE-8801-D8C756E725CD}"/>
    <dgm:cxn modelId="{9ED186AF-B345-4842-8311-D157DF3974F2}" type="presOf" srcId="{A8A63BF1-B99E-4308-A3DF-09E1B106D39E}" destId="{78416D14-B5FE-487D-89E3-DE5B8EBA96AE}" srcOrd="0" destOrd="0" presId="urn:microsoft.com/office/officeart/2005/8/layout/vList2"/>
    <dgm:cxn modelId="{681E48C3-FBB7-4197-A785-28C9EAC26B9D}" srcId="{40950FFC-163E-4EB5-A452-CBBE30A125E4}" destId="{A8A63BF1-B99E-4308-A3DF-09E1B106D39E}" srcOrd="0" destOrd="0" parTransId="{76973C9F-CB76-46BE-AF50-44571A3035D4}" sibTransId="{55DEA536-4451-4064-B9CD-F80BF0BB6D81}"/>
    <dgm:cxn modelId="{C7503EBC-3043-4807-8722-4C33E7B2281A}" type="presParOf" srcId="{37F1273D-BF21-4A4F-91AC-1F82C2749C3F}" destId="{78416D14-B5FE-487D-89E3-DE5B8EBA96AE}" srcOrd="0" destOrd="0" presId="urn:microsoft.com/office/officeart/2005/8/layout/vList2"/>
    <dgm:cxn modelId="{DAEF987B-D438-4623-A44A-F44938FE77C4}" type="presParOf" srcId="{37F1273D-BF21-4A4F-91AC-1F82C2749C3F}" destId="{A8D5D898-9631-44F4-808D-101EB8A5BC71}" srcOrd="1" destOrd="0" presId="urn:microsoft.com/office/officeart/2005/8/layout/vList2"/>
    <dgm:cxn modelId="{203D0517-9976-4954-9062-1ADB60CF99FD}" type="presParOf" srcId="{37F1273D-BF21-4A4F-91AC-1F82C2749C3F}" destId="{9377D582-878E-4013-AA68-6AAB0839216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9C2E4E2-A8C7-4818-86F1-E42748B7DAE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E950B58-4F0F-4A63-879D-D2DD55D871E4}">
      <dgm:prSet custT="1"/>
      <dgm:spPr>
        <a:solidFill>
          <a:srgbClr val="FFC000"/>
        </a:solidFill>
      </dgm:spPr>
      <dgm:t>
        <a:bodyPr/>
        <a:lstStyle/>
        <a:p>
          <a:pPr rtl="0"/>
          <a:r>
            <a:rPr lang="sv-SE" sz="1800" b="0" dirty="0">
              <a:solidFill>
                <a:schemeClr val="tx1"/>
              </a:solidFill>
            </a:rPr>
            <a:t>ger EU:s beslutsfattare råd om hur budgeten används bäst</a:t>
          </a:r>
          <a:endParaRPr lang="en-IE" sz="1800" b="0" dirty="0">
            <a:solidFill>
              <a:schemeClr val="tx1"/>
            </a:solidFill>
          </a:endParaRPr>
        </a:p>
      </dgm:t>
    </dgm:pt>
    <dgm:pt modelId="{A94EBA0B-F81B-4CBB-9FA4-8FCA953CA701}" type="parTrans" cxnId="{7C240B24-8DDC-4452-8A24-985AE059AFE7}">
      <dgm:prSet/>
      <dgm:spPr/>
      <dgm:t>
        <a:bodyPr/>
        <a:lstStyle/>
        <a:p>
          <a:endParaRPr lang="en-US"/>
        </a:p>
      </dgm:t>
    </dgm:pt>
    <dgm:pt modelId="{9E7F0EFD-3401-4E73-A676-B7AA8D9A9B42}" type="sibTrans" cxnId="{7C240B24-8DDC-4452-8A24-985AE059AFE7}">
      <dgm:prSet/>
      <dgm:spPr/>
      <dgm:t>
        <a:bodyPr/>
        <a:lstStyle/>
        <a:p>
          <a:endParaRPr lang="en-US"/>
        </a:p>
      </dgm:t>
    </dgm:pt>
    <dgm:pt modelId="{829C8F53-664D-43CA-8CF6-AA8591F2D7EC}">
      <dgm:prSet custT="1"/>
      <dgm:spPr>
        <a:solidFill>
          <a:srgbClr val="FFC000"/>
        </a:solidFill>
      </dgm:spPr>
      <dgm:t>
        <a:bodyPr/>
        <a:lstStyle/>
        <a:p>
          <a:pPr rtl="0"/>
          <a:r>
            <a:rPr lang="sv-SE" sz="1800" b="0" dirty="0">
              <a:solidFill>
                <a:schemeClr val="tx1"/>
              </a:solidFill>
            </a:rPr>
            <a:t>har ledamöter som utses av rådet för sex år</a:t>
          </a:r>
          <a:endParaRPr lang="en-IE" sz="1800" b="0" dirty="0">
            <a:solidFill>
              <a:schemeClr val="tx1"/>
            </a:solidFill>
          </a:endParaRPr>
        </a:p>
      </dgm:t>
    </dgm:pt>
    <dgm:pt modelId="{CE0CC0CE-E211-4B46-BFD4-EB5646B9ABDD}" type="parTrans" cxnId="{A9598146-CA58-47AF-9A07-CF5DA76ED2BC}">
      <dgm:prSet/>
      <dgm:spPr/>
      <dgm:t>
        <a:bodyPr/>
        <a:lstStyle/>
        <a:p>
          <a:endParaRPr lang="en-US"/>
        </a:p>
      </dgm:t>
    </dgm:pt>
    <dgm:pt modelId="{A01162D6-E145-45DB-A4C1-F6ED7CB0C704}" type="sibTrans" cxnId="{A9598146-CA58-47AF-9A07-CF5DA76ED2BC}">
      <dgm:prSet/>
      <dgm:spPr/>
      <dgm:t>
        <a:bodyPr/>
        <a:lstStyle/>
        <a:p>
          <a:endParaRPr lang="en-US"/>
        </a:p>
      </dgm:t>
    </dgm:pt>
    <dgm:pt modelId="{2B658093-C9C9-43D3-AC6F-BDD7B3BBB16B}" type="pres">
      <dgm:prSet presAssocID="{F9C2E4E2-A8C7-4818-86F1-E42748B7DAE2}" presName="linear" presStyleCnt="0">
        <dgm:presLayoutVars>
          <dgm:animLvl val="lvl"/>
          <dgm:resizeHandles val="exact"/>
        </dgm:presLayoutVars>
      </dgm:prSet>
      <dgm:spPr/>
    </dgm:pt>
    <dgm:pt modelId="{8CABF5D0-DF66-4BCE-A0CE-41B8F62A31AB}" type="pres">
      <dgm:prSet presAssocID="{EE950B58-4F0F-4A63-879D-D2DD55D871E4}" presName="parentText" presStyleLbl="node1" presStyleIdx="0" presStyleCnt="2">
        <dgm:presLayoutVars>
          <dgm:chMax val="0"/>
          <dgm:bulletEnabled val="1"/>
        </dgm:presLayoutVars>
      </dgm:prSet>
      <dgm:spPr/>
    </dgm:pt>
    <dgm:pt modelId="{BA0A5631-2B95-4340-8007-AB27B92D9780}" type="pres">
      <dgm:prSet presAssocID="{9E7F0EFD-3401-4E73-A676-B7AA8D9A9B42}" presName="spacer" presStyleCnt="0"/>
      <dgm:spPr/>
    </dgm:pt>
    <dgm:pt modelId="{F0EC1485-D59A-4587-BBA3-A5E170B387A4}" type="pres">
      <dgm:prSet presAssocID="{829C8F53-664D-43CA-8CF6-AA8591F2D7EC}" presName="parentText" presStyleLbl="node1" presStyleIdx="1" presStyleCnt="2">
        <dgm:presLayoutVars>
          <dgm:chMax val="0"/>
          <dgm:bulletEnabled val="1"/>
        </dgm:presLayoutVars>
      </dgm:prSet>
      <dgm:spPr/>
    </dgm:pt>
  </dgm:ptLst>
  <dgm:cxnLst>
    <dgm:cxn modelId="{FC809B16-033C-407E-8A58-5B6DEF262FCE}" type="presOf" srcId="{829C8F53-664D-43CA-8CF6-AA8591F2D7EC}" destId="{F0EC1485-D59A-4587-BBA3-A5E170B387A4}" srcOrd="0" destOrd="0" presId="urn:microsoft.com/office/officeart/2005/8/layout/vList2"/>
    <dgm:cxn modelId="{7C240B24-8DDC-4452-8A24-985AE059AFE7}" srcId="{F9C2E4E2-A8C7-4818-86F1-E42748B7DAE2}" destId="{EE950B58-4F0F-4A63-879D-D2DD55D871E4}" srcOrd="0" destOrd="0" parTransId="{A94EBA0B-F81B-4CBB-9FA4-8FCA953CA701}" sibTransId="{9E7F0EFD-3401-4E73-A676-B7AA8D9A9B42}"/>
    <dgm:cxn modelId="{A9598146-CA58-47AF-9A07-CF5DA76ED2BC}" srcId="{F9C2E4E2-A8C7-4818-86F1-E42748B7DAE2}" destId="{829C8F53-664D-43CA-8CF6-AA8591F2D7EC}" srcOrd="1" destOrd="0" parTransId="{CE0CC0CE-E211-4B46-BFD4-EB5646B9ABDD}" sibTransId="{A01162D6-E145-45DB-A4C1-F6ED7CB0C704}"/>
    <dgm:cxn modelId="{3765E76A-981A-4254-A355-15273EC136FA}" type="presOf" srcId="{EE950B58-4F0F-4A63-879D-D2DD55D871E4}" destId="{8CABF5D0-DF66-4BCE-A0CE-41B8F62A31AB}" srcOrd="0" destOrd="0" presId="urn:microsoft.com/office/officeart/2005/8/layout/vList2"/>
    <dgm:cxn modelId="{81CEC385-F2B0-4F09-9BD4-E3BD50215FC7}" type="presOf" srcId="{F9C2E4E2-A8C7-4818-86F1-E42748B7DAE2}" destId="{2B658093-C9C9-43D3-AC6F-BDD7B3BBB16B}" srcOrd="0" destOrd="0" presId="urn:microsoft.com/office/officeart/2005/8/layout/vList2"/>
    <dgm:cxn modelId="{CFAD6413-BBAF-4D55-8D3F-3A0D8006B27E}" type="presParOf" srcId="{2B658093-C9C9-43D3-AC6F-BDD7B3BBB16B}" destId="{8CABF5D0-DF66-4BCE-A0CE-41B8F62A31AB}" srcOrd="0" destOrd="0" presId="urn:microsoft.com/office/officeart/2005/8/layout/vList2"/>
    <dgm:cxn modelId="{652E62D5-EF9A-4101-A2D8-1E27BB4E3F66}" type="presParOf" srcId="{2B658093-C9C9-43D3-AC6F-BDD7B3BBB16B}" destId="{BA0A5631-2B95-4340-8007-AB27B92D9780}" srcOrd="1" destOrd="0" presId="urn:microsoft.com/office/officeart/2005/8/layout/vList2"/>
    <dgm:cxn modelId="{D07A15C2-D3F7-4F6C-AE31-E01858E2A85A}" type="presParOf" srcId="{2B658093-C9C9-43D3-AC6F-BDD7B3BBB16B}" destId="{F0EC1485-D59A-4587-BBA3-A5E170B387A4}"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A785F1A-303B-4FE1-842E-DD577CE8FC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8858E7-FE31-4F9F-B0BA-D16D320AAAE7}">
      <dgm:prSet custT="1"/>
      <dgm:spPr>
        <a:solidFill>
          <a:srgbClr val="FFC000"/>
        </a:solidFill>
      </dgm:spPr>
      <dgm:t>
        <a:bodyPr/>
        <a:lstStyle/>
        <a:p>
          <a:pPr rtl="0"/>
          <a:r>
            <a:rPr lang="sv-SE" sz="1700" dirty="0">
              <a:solidFill>
                <a:schemeClr val="tx1"/>
              </a:solidFill>
            </a:rPr>
            <a:t>leder EU:s ekonomiska och monetära politik</a:t>
          </a:r>
          <a:endParaRPr lang="en-IE" sz="1700" dirty="0">
            <a:solidFill>
              <a:schemeClr val="tx1"/>
            </a:solidFill>
          </a:endParaRPr>
        </a:p>
      </dgm:t>
    </dgm:pt>
    <dgm:pt modelId="{CAB6654C-AB5A-4811-BF77-848890045C3C}" type="parTrans" cxnId="{1C37D5BF-13F1-411F-8BD1-9F6BB43538AB}">
      <dgm:prSet/>
      <dgm:spPr/>
      <dgm:t>
        <a:bodyPr/>
        <a:lstStyle/>
        <a:p>
          <a:endParaRPr lang="en-US"/>
        </a:p>
      </dgm:t>
    </dgm:pt>
    <dgm:pt modelId="{AECCF133-DCD4-41D1-A38B-6C2F46A7B3A8}" type="sibTrans" cxnId="{1C37D5BF-13F1-411F-8BD1-9F6BB43538AB}">
      <dgm:prSet/>
      <dgm:spPr/>
      <dgm:t>
        <a:bodyPr/>
        <a:lstStyle/>
        <a:p>
          <a:endParaRPr lang="en-US"/>
        </a:p>
      </dgm:t>
    </dgm:pt>
    <dgm:pt modelId="{A9964F8A-DB40-45B4-9591-CD62422204C1}">
      <dgm:prSet custT="1"/>
      <dgm:spPr>
        <a:solidFill>
          <a:srgbClr val="FFC000"/>
        </a:solidFill>
      </dgm:spPr>
      <dgm:t>
        <a:bodyPr/>
        <a:lstStyle/>
        <a:p>
          <a:pPr rtl="0"/>
          <a:r>
            <a:rPr lang="sv-SE" sz="1700" dirty="0">
              <a:solidFill>
                <a:schemeClr val="tx1"/>
              </a:solidFill>
            </a:rPr>
            <a:t>förvaltar den europeiska valutan – euron</a:t>
          </a:r>
          <a:endParaRPr lang="en-IE" sz="1700" dirty="0">
            <a:solidFill>
              <a:schemeClr val="tx1"/>
            </a:solidFill>
          </a:endParaRPr>
        </a:p>
      </dgm:t>
    </dgm:pt>
    <dgm:pt modelId="{8429C25F-B843-442E-B3CC-480E24E7CAA9}" type="parTrans" cxnId="{1A149919-E6BF-41C6-AAB4-DB2A9A57279F}">
      <dgm:prSet/>
      <dgm:spPr/>
      <dgm:t>
        <a:bodyPr/>
        <a:lstStyle/>
        <a:p>
          <a:endParaRPr lang="en-US"/>
        </a:p>
      </dgm:t>
    </dgm:pt>
    <dgm:pt modelId="{10512D33-FA1D-4746-8AE2-85C5D7F461D7}" type="sibTrans" cxnId="{1A149919-E6BF-41C6-AAB4-DB2A9A57279F}">
      <dgm:prSet/>
      <dgm:spPr/>
      <dgm:t>
        <a:bodyPr/>
        <a:lstStyle/>
        <a:p>
          <a:endParaRPr lang="en-US"/>
        </a:p>
      </dgm:t>
    </dgm:pt>
    <dgm:pt modelId="{02D3C9E0-998F-4667-A716-5F6EE76E0029}">
      <dgm:prSet custT="1"/>
      <dgm:spPr>
        <a:solidFill>
          <a:srgbClr val="FFC000"/>
        </a:solidFill>
      </dgm:spPr>
      <dgm:t>
        <a:bodyPr/>
        <a:lstStyle/>
        <a:p>
          <a:pPr rtl="0"/>
          <a:r>
            <a:rPr lang="sv-SE" sz="1700" dirty="0">
              <a:solidFill>
                <a:schemeClr val="tx1"/>
              </a:solidFill>
            </a:rPr>
            <a:t>ansvarar för att hålla euron och priserna stabila</a:t>
          </a:r>
          <a:endParaRPr lang="en-IE" sz="1700" dirty="0">
            <a:solidFill>
              <a:schemeClr val="tx1"/>
            </a:solidFill>
          </a:endParaRPr>
        </a:p>
      </dgm:t>
    </dgm:pt>
    <dgm:pt modelId="{55072872-CE40-42AD-BA06-AE71E4CD9F95}" type="parTrans" cxnId="{38BFAC56-E469-47A3-A04D-BCA756436CAD}">
      <dgm:prSet/>
      <dgm:spPr/>
      <dgm:t>
        <a:bodyPr/>
        <a:lstStyle/>
        <a:p>
          <a:endParaRPr lang="en-US"/>
        </a:p>
      </dgm:t>
    </dgm:pt>
    <dgm:pt modelId="{3F6D8C45-F642-400A-8F4E-0897294682EA}" type="sibTrans" cxnId="{38BFAC56-E469-47A3-A04D-BCA756436CAD}">
      <dgm:prSet/>
      <dgm:spPr/>
      <dgm:t>
        <a:bodyPr/>
        <a:lstStyle/>
        <a:p>
          <a:endParaRPr lang="en-US"/>
        </a:p>
      </dgm:t>
    </dgm:pt>
    <dgm:pt modelId="{6C63FBD4-82FC-4599-BAF2-50E731EBB741}">
      <dgm:prSet custT="1"/>
      <dgm:spPr>
        <a:solidFill>
          <a:srgbClr val="FFC000"/>
        </a:solidFill>
      </dgm:spPr>
      <dgm:t>
        <a:bodyPr/>
        <a:lstStyle/>
        <a:p>
          <a:pPr rtl="0"/>
          <a:r>
            <a:rPr lang="sv-SE" sz="1700" dirty="0">
              <a:solidFill>
                <a:schemeClr val="tx1"/>
              </a:solidFill>
            </a:rPr>
            <a:t>beslutar om räntorna för euroområdet</a:t>
          </a:r>
          <a:endParaRPr lang="en-IE" sz="1700" dirty="0">
            <a:solidFill>
              <a:schemeClr val="tx1"/>
            </a:solidFill>
          </a:endParaRPr>
        </a:p>
      </dgm:t>
    </dgm:pt>
    <dgm:pt modelId="{EC84011B-B052-4A3D-B34C-E097DCD2A5BF}" type="parTrans" cxnId="{6EA44AC4-32B6-4DC3-9CF2-2AB764F372D8}">
      <dgm:prSet/>
      <dgm:spPr/>
      <dgm:t>
        <a:bodyPr/>
        <a:lstStyle/>
        <a:p>
          <a:endParaRPr lang="en-US"/>
        </a:p>
      </dgm:t>
    </dgm:pt>
    <dgm:pt modelId="{D2080DCA-4AE3-4085-8AEF-0EBFBC7F4F6B}" type="sibTrans" cxnId="{6EA44AC4-32B6-4DC3-9CF2-2AB764F372D8}">
      <dgm:prSet/>
      <dgm:spPr/>
      <dgm:t>
        <a:bodyPr/>
        <a:lstStyle/>
        <a:p>
          <a:endParaRPr lang="en-US"/>
        </a:p>
      </dgm:t>
    </dgm:pt>
    <dgm:pt modelId="{E1739D6F-3556-4300-AF03-1DAC28C6928B}">
      <dgm:prSet custT="1"/>
      <dgm:spPr>
        <a:solidFill>
          <a:srgbClr val="FFC000"/>
        </a:solidFill>
      </dgm:spPr>
      <dgm:t>
        <a:bodyPr/>
        <a:lstStyle/>
        <a:p>
          <a:pPr rtl="0"/>
          <a:r>
            <a:rPr lang="en-US" sz="1700" dirty="0" err="1">
              <a:solidFill>
                <a:schemeClr val="tx1"/>
              </a:solidFill>
            </a:rPr>
            <a:t>samarbetar</a:t>
          </a:r>
          <a:r>
            <a:rPr lang="en-US" sz="1700" dirty="0">
              <a:solidFill>
                <a:schemeClr val="tx1"/>
              </a:solidFill>
            </a:rPr>
            <a:t> med EU-</a:t>
          </a:r>
          <a:r>
            <a:rPr lang="en-US" sz="1700" dirty="0" err="1">
              <a:solidFill>
                <a:schemeClr val="tx1"/>
              </a:solidFill>
            </a:rPr>
            <a:t>ländernas</a:t>
          </a:r>
          <a:r>
            <a:rPr lang="en-US" sz="1700" dirty="0">
              <a:solidFill>
                <a:schemeClr val="tx1"/>
              </a:solidFill>
            </a:rPr>
            <a:t> </a:t>
          </a:r>
          <a:r>
            <a:rPr lang="en-US" sz="1700" dirty="0" err="1">
              <a:solidFill>
                <a:schemeClr val="tx1"/>
              </a:solidFill>
            </a:rPr>
            <a:t>centralbanker</a:t>
          </a:r>
          <a:endParaRPr lang="en-IE" sz="1700" dirty="0">
            <a:solidFill>
              <a:schemeClr val="tx1"/>
            </a:solidFill>
          </a:endParaRPr>
        </a:p>
      </dgm:t>
    </dgm:pt>
    <dgm:pt modelId="{B0812F4F-EB4D-472C-8FB7-293053624A82}" type="parTrans" cxnId="{92BE7418-9A3A-4BA6-B4FC-9286CCBD3419}">
      <dgm:prSet/>
      <dgm:spPr/>
      <dgm:t>
        <a:bodyPr/>
        <a:lstStyle/>
        <a:p>
          <a:endParaRPr lang="en-US"/>
        </a:p>
      </dgm:t>
    </dgm:pt>
    <dgm:pt modelId="{1009306A-E08B-4497-AFCF-CE69A2E74D1E}" type="sibTrans" cxnId="{92BE7418-9A3A-4BA6-B4FC-9286CCBD3419}">
      <dgm:prSet/>
      <dgm:spPr/>
      <dgm:t>
        <a:bodyPr/>
        <a:lstStyle/>
        <a:p>
          <a:endParaRPr lang="en-US"/>
        </a:p>
      </dgm:t>
    </dgm:pt>
    <dgm:pt modelId="{C5189ECD-463B-4454-9654-9893A3308C5D}">
      <dgm:prSet custT="1"/>
      <dgm:spPr>
        <a:solidFill>
          <a:srgbClr val="FFC000"/>
        </a:solidFill>
      </dgm:spPr>
      <dgm:t>
        <a:bodyPr/>
        <a:lstStyle/>
        <a:p>
          <a:pPr rtl="0"/>
          <a:r>
            <a:rPr lang="sv-SE" sz="1700" dirty="0">
              <a:solidFill>
                <a:schemeClr val="tx1"/>
              </a:solidFill>
            </a:rPr>
            <a:t>har sex medlemmar som utses av rådet för en period på åtta år som inte kan förlängas</a:t>
          </a:r>
          <a:endParaRPr lang="en-IE" sz="1700" dirty="0">
            <a:solidFill>
              <a:schemeClr val="tx1"/>
            </a:solidFill>
          </a:endParaRPr>
        </a:p>
      </dgm:t>
    </dgm:pt>
    <dgm:pt modelId="{E914B793-F4E0-4CFF-A7BC-1661990D645E}" type="parTrans" cxnId="{59EAAE92-4AAF-44A8-9DC1-AE2C38E11691}">
      <dgm:prSet/>
      <dgm:spPr/>
      <dgm:t>
        <a:bodyPr/>
        <a:lstStyle/>
        <a:p>
          <a:endParaRPr lang="en-US"/>
        </a:p>
      </dgm:t>
    </dgm:pt>
    <dgm:pt modelId="{0EE83BA6-640A-428C-B858-761C0EED9989}" type="sibTrans" cxnId="{59EAAE92-4AAF-44A8-9DC1-AE2C38E11691}">
      <dgm:prSet/>
      <dgm:spPr/>
      <dgm:t>
        <a:bodyPr/>
        <a:lstStyle/>
        <a:p>
          <a:endParaRPr lang="en-US"/>
        </a:p>
      </dgm:t>
    </dgm:pt>
    <dgm:pt modelId="{3F97F813-90AA-4EB4-86CE-243095AEDAE6}">
      <dgm:prSet custT="1"/>
      <dgm:spPr>
        <a:solidFill>
          <a:srgbClr val="FFC000"/>
        </a:solidFill>
      </dgm:spPr>
      <dgm:t>
        <a:bodyPr/>
        <a:lstStyle/>
        <a:p>
          <a:pPr rtl="0"/>
          <a:r>
            <a:rPr lang="en-US" sz="1700" dirty="0">
              <a:solidFill>
                <a:schemeClr val="tx1"/>
              </a:solidFill>
            </a:rPr>
            <a:t>ligger </a:t>
          </a:r>
          <a:r>
            <a:rPr lang="en-US" sz="1700" dirty="0" err="1">
              <a:solidFill>
                <a:schemeClr val="tx1"/>
              </a:solidFill>
            </a:rPr>
            <a:t>i</a:t>
          </a:r>
          <a:r>
            <a:rPr lang="en-US" sz="1700" dirty="0">
              <a:solidFill>
                <a:schemeClr val="tx1"/>
              </a:solidFill>
            </a:rPr>
            <a:t> Frankfurt (</a:t>
          </a:r>
          <a:r>
            <a:rPr lang="en-US" sz="1700" dirty="0" err="1">
              <a:solidFill>
                <a:schemeClr val="tx1"/>
              </a:solidFill>
            </a:rPr>
            <a:t>Tyskland</a:t>
          </a:r>
          <a:r>
            <a:rPr lang="en-US" sz="1700" dirty="0">
              <a:solidFill>
                <a:schemeClr val="tx1"/>
              </a:solidFill>
            </a:rPr>
            <a:t>)</a:t>
          </a:r>
          <a:endParaRPr lang="en-IE" sz="1700" dirty="0">
            <a:solidFill>
              <a:schemeClr val="tx1"/>
            </a:solidFill>
          </a:endParaRPr>
        </a:p>
      </dgm:t>
    </dgm:pt>
    <dgm:pt modelId="{5B0A4603-DEE4-452A-BEB0-E2938A010BD2}" type="parTrans" cxnId="{271A9C0B-8481-4F4C-BCAB-98FF945D49FE}">
      <dgm:prSet/>
      <dgm:spPr/>
      <dgm:t>
        <a:bodyPr/>
        <a:lstStyle/>
        <a:p>
          <a:endParaRPr lang="en-US"/>
        </a:p>
      </dgm:t>
    </dgm:pt>
    <dgm:pt modelId="{A83CCB43-B467-4ACC-B7D5-F80E3D4D0EBF}" type="sibTrans" cxnId="{271A9C0B-8481-4F4C-BCAB-98FF945D49FE}">
      <dgm:prSet/>
      <dgm:spPr/>
      <dgm:t>
        <a:bodyPr/>
        <a:lstStyle/>
        <a:p>
          <a:endParaRPr lang="en-US"/>
        </a:p>
      </dgm:t>
    </dgm:pt>
    <dgm:pt modelId="{C435D38D-66E7-4903-AC8E-D03833A6D1A3}" type="pres">
      <dgm:prSet presAssocID="{CA785F1A-303B-4FE1-842E-DD577CE8FC94}" presName="linear" presStyleCnt="0">
        <dgm:presLayoutVars>
          <dgm:animLvl val="lvl"/>
          <dgm:resizeHandles val="exact"/>
        </dgm:presLayoutVars>
      </dgm:prSet>
      <dgm:spPr/>
    </dgm:pt>
    <dgm:pt modelId="{3FE16EC3-41E9-4EE9-B399-BA497F9628C9}" type="pres">
      <dgm:prSet presAssocID="{7D8858E7-FE31-4F9F-B0BA-D16D320AAAE7}" presName="parentText" presStyleLbl="node1" presStyleIdx="0" presStyleCnt="7">
        <dgm:presLayoutVars>
          <dgm:chMax val="0"/>
          <dgm:bulletEnabled val="1"/>
        </dgm:presLayoutVars>
      </dgm:prSet>
      <dgm:spPr/>
    </dgm:pt>
    <dgm:pt modelId="{41AE9C1B-006D-445D-A3A3-C0AE2D3D64B6}" type="pres">
      <dgm:prSet presAssocID="{AECCF133-DCD4-41D1-A38B-6C2F46A7B3A8}" presName="spacer" presStyleCnt="0"/>
      <dgm:spPr/>
    </dgm:pt>
    <dgm:pt modelId="{96B08EC4-E184-402A-B8AE-06B1F3D1D569}" type="pres">
      <dgm:prSet presAssocID="{A9964F8A-DB40-45B4-9591-CD62422204C1}" presName="parentText" presStyleLbl="node1" presStyleIdx="1" presStyleCnt="7">
        <dgm:presLayoutVars>
          <dgm:chMax val="0"/>
          <dgm:bulletEnabled val="1"/>
        </dgm:presLayoutVars>
      </dgm:prSet>
      <dgm:spPr/>
    </dgm:pt>
    <dgm:pt modelId="{9E966409-6357-49EB-9C85-902FB5B9ABC3}" type="pres">
      <dgm:prSet presAssocID="{10512D33-FA1D-4746-8AE2-85C5D7F461D7}" presName="spacer" presStyleCnt="0"/>
      <dgm:spPr/>
    </dgm:pt>
    <dgm:pt modelId="{47FE0501-D40E-47EC-9E41-423B2E236FAA}" type="pres">
      <dgm:prSet presAssocID="{02D3C9E0-998F-4667-A716-5F6EE76E0029}" presName="parentText" presStyleLbl="node1" presStyleIdx="2" presStyleCnt="7">
        <dgm:presLayoutVars>
          <dgm:chMax val="0"/>
          <dgm:bulletEnabled val="1"/>
        </dgm:presLayoutVars>
      </dgm:prSet>
      <dgm:spPr/>
    </dgm:pt>
    <dgm:pt modelId="{24BAE707-7917-4028-83C6-0A9991E9EFB6}" type="pres">
      <dgm:prSet presAssocID="{3F6D8C45-F642-400A-8F4E-0897294682EA}" presName="spacer" presStyleCnt="0"/>
      <dgm:spPr/>
    </dgm:pt>
    <dgm:pt modelId="{68522F37-124D-4507-9DE5-1B75C78B6420}" type="pres">
      <dgm:prSet presAssocID="{6C63FBD4-82FC-4599-BAF2-50E731EBB741}" presName="parentText" presStyleLbl="node1" presStyleIdx="3" presStyleCnt="7">
        <dgm:presLayoutVars>
          <dgm:chMax val="0"/>
          <dgm:bulletEnabled val="1"/>
        </dgm:presLayoutVars>
      </dgm:prSet>
      <dgm:spPr/>
    </dgm:pt>
    <dgm:pt modelId="{5DAE1C46-6BD5-409E-8D35-B7EA89EC27C1}" type="pres">
      <dgm:prSet presAssocID="{D2080DCA-4AE3-4085-8AEF-0EBFBC7F4F6B}" presName="spacer" presStyleCnt="0"/>
      <dgm:spPr/>
    </dgm:pt>
    <dgm:pt modelId="{6EE063DE-7F51-4108-9284-6ADD12F54A5A}" type="pres">
      <dgm:prSet presAssocID="{E1739D6F-3556-4300-AF03-1DAC28C6928B}" presName="parentText" presStyleLbl="node1" presStyleIdx="4" presStyleCnt="7">
        <dgm:presLayoutVars>
          <dgm:chMax val="0"/>
          <dgm:bulletEnabled val="1"/>
        </dgm:presLayoutVars>
      </dgm:prSet>
      <dgm:spPr/>
    </dgm:pt>
    <dgm:pt modelId="{DF19E26E-FCA2-436E-BA46-234145BABC46}" type="pres">
      <dgm:prSet presAssocID="{1009306A-E08B-4497-AFCF-CE69A2E74D1E}" presName="spacer" presStyleCnt="0"/>
      <dgm:spPr/>
    </dgm:pt>
    <dgm:pt modelId="{9CF11A85-D206-4F40-B8C3-898189EA253A}" type="pres">
      <dgm:prSet presAssocID="{C5189ECD-463B-4454-9654-9893A3308C5D}" presName="parentText" presStyleLbl="node1" presStyleIdx="5" presStyleCnt="7">
        <dgm:presLayoutVars>
          <dgm:chMax val="0"/>
          <dgm:bulletEnabled val="1"/>
        </dgm:presLayoutVars>
      </dgm:prSet>
      <dgm:spPr/>
    </dgm:pt>
    <dgm:pt modelId="{55B6EB9E-B0EE-4282-BE6A-40F3F9BA6965}" type="pres">
      <dgm:prSet presAssocID="{0EE83BA6-640A-428C-B858-761C0EED9989}" presName="spacer" presStyleCnt="0"/>
      <dgm:spPr/>
    </dgm:pt>
    <dgm:pt modelId="{EB4B9D14-D3E8-449B-95FA-9A5E38DB987B}" type="pres">
      <dgm:prSet presAssocID="{3F97F813-90AA-4EB4-86CE-243095AEDAE6}" presName="parentText" presStyleLbl="node1" presStyleIdx="6" presStyleCnt="7">
        <dgm:presLayoutVars>
          <dgm:chMax val="0"/>
          <dgm:bulletEnabled val="1"/>
        </dgm:presLayoutVars>
      </dgm:prSet>
      <dgm:spPr/>
    </dgm:pt>
  </dgm:ptLst>
  <dgm:cxnLst>
    <dgm:cxn modelId="{271A9C0B-8481-4F4C-BCAB-98FF945D49FE}" srcId="{CA785F1A-303B-4FE1-842E-DD577CE8FC94}" destId="{3F97F813-90AA-4EB4-86CE-243095AEDAE6}" srcOrd="6" destOrd="0" parTransId="{5B0A4603-DEE4-452A-BEB0-E2938A010BD2}" sibTransId="{A83CCB43-B467-4ACC-B7D5-F80E3D4D0EBF}"/>
    <dgm:cxn modelId="{92BE7418-9A3A-4BA6-B4FC-9286CCBD3419}" srcId="{CA785F1A-303B-4FE1-842E-DD577CE8FC94}" destId="{E1739D6F-3556-4300-AF03-1DAC28C6928B}" srcOrd="4" destOrd="0" parTransId="{B0812F4F-EB4D-472C-8FB7-293053624A82}" sibTransId="{1009306A-E08B-4497-AFCF-CE69A2E74D1E}"/>
    <dgm:cxn modelId="{1A149919-E6BF-41C6-AAB4-DB2A9A57279F}" srcId="{CA785F1A-303B-4FE1-842E-DD577CE8FC94}" destId="{A9964F8A-DB40-45B4-9591-CD62422204C1}" srcOrd="1" destOrd="0" parTransId="{8429C25F-B843-442E-B3CC-480E24E7CAA9}" sibTransId="{10512D33-FA1D-4746-8AE2-85C5D7F461D7}"/>
    <dgm:cxn modelId="{C4763B5E-B163-44DC-B268-F1EF8BBBEE0C}" type="presOf" srcId="{C5189ECD-463B-4454-9654-9893A3308C5D}" destId="{9CF11A85-D206-4F40-B8C3-898189EA253A}" srcOrd="0" destOrd="0" presId="urn:microsoft.com/office/officeart/2005/8/layout/vList2"/>
    <dgm:cxn modelId="{DA85B148-BB88-4244-A208-EACB1B9E99FD}" type="presOf" srcId="{A9964F8A-DB40-45B4-9591-CD62422204C1}" destId="{96B08EC4-E184-402A-B8AE-06B1F3D1D569}" srcOrd="0" destOrd="0" presId="urn:microsoft.com/office/officeart/2005/8/layout/vList2"/>
    <dgm:cxn modelId="{AA1BB26A-63AB-4946-A05C-15CC4446A5D6}" type="presOf" srcId="{7D8858E7-FE31-4F9F-B0BA-D16D320AAAE7}" destId="{3FE16EC3-41E9-4EE9-B399-BA497F9628C9}" srcOrd="0" destOrd="0" presId="urn:microsoft.com/office/officeart/2005/8/layout/vList2"/>
    <dgm:cxn modelId="{0048994E-8591-4E86-87A3-2031845EB622}" type="presOf" srcId="{02D3C9E0-998F-4667-A716-5F6EE76E0029}" destId="{47FE0501-D40E-47EC-9E41-423B2E236FAA}" srcOrd="0" destOrd="0" presId="urn:microsoft.com/office/officeart/2005/8/layout/vList2"/>
    <dgm:cxn modelId="{23961A51-020A-460B-A7EA-4444659C7183}" type="presOf" srcId="{3F97F813-90AA-4EB4-86CE-243095AEDAE6}" destId="{EB4B9D14-D3E8-449B-95FA-9A5E38DB987B}" srcOrd="0" destOrd="0" presId="urn:microsoft.com/office/officeart/2005/8/layout/vList2"/>
    <dgm:cxn modelId="{39F38156-FAC7-4DF3-B1AB-B0D7750A59AB}" type="presOf" srcId="{CA785F1A-303B-4FE1-842E-DD577CE8FC94}" destId="{C435D38D-66E7-4903-AC8E-D03833A6D1A3}" srcOrd="0" destOrd="0" presId="urn:microsoft.com/office/officeart/2005/8/layout/vList2"/>
    <dgm:cxn modelId="{38BFAC56-E469-47A3-A04D-BCA756436CAD}" srcId="{CA785F1A-303B-4FE1-842E-DD577CE8FC94}" destId="{02D3C9E0-998F-4667-A716-5F6EE76E0029}" srcOrd="2" destOrd="0" parTransId="{55072872-CE40-42AD-BA06-AE71E4CD9F95}" sibTransId="{3F6D8C45-F642-400A-8F4E-0897294682EA}"/>
    <dgm:cxn modelId="{8267D981-8489-4178-A5FE-6A41484673F5}" type="presOf" srcId="{E1739D6F-3556-4300-AF03-1DAC28C6928B}" destId="{6EE063DE-7F51-4108-9284-6ADD12F54A5A}" srcOrd="0" destOrd="0" presId="urn:microsoft.com/office/officeart/2005/8/layout/vList2"/>
    <dgm:cxn modelId="{59EAAE92-4AAF-44A8-9DC1-AE2C38E11691}" srcId="{CA785F1A-303B-4FE1-842E-DD577CE8FC94}" destId="{C5189ECD-463B-4454-9654-9893A3308C5D}" srcOrd="5" destOrd="0" parTransId="{E914B793-F4E0-4CFF-A7BC-1661990D645E}" sibTransId="{0EE83BA6-640A-428C-B858-761C0EED9989}"/>
    <dgm:cxn modelId="{1C37D5BF-13F1-411F-8BD1-9F6BB43538AB}" srcId="{CA785F1A-303B-4FE1-842E-DD577CE8FC94}" destId="{7D8858E7-FE31-4F9F-B0BA-D16D320AAAE7}" srcOrd="0" destOrd="0" parTransId="{CAB6654C-AB5A-4811-BF77-848890045C3C}" sibTransId="{AECCF133-DCD4-41D1-A38B-6C2F46A7B3A8}"/>
    <dgm:cxn modelId="{6EA44AC4-32B6-4DC3-9CF2-2AB764F372D8}" srcId="{CA785F1A-303B-4FE1-842E-DD577CE8FC94}" destId="{6C63FBD4-82FC-4599-BAF2-50E731EBB741}" srcOrd="3" destOrd="0" parTransId="{EC84011B-B052-4A3D-B34C-E097DCD2A5BF}" sibTransId="{D2080DCA-4AE3-4085-8AEF-0EBFBC7F4F6B}"/>
    <dgm:cxn modelId="{E8C2A0D6-96E1-44CF-BEA6-7F0B616DE10E}" type="presOf" srcId="{6C63FBD4-82FC-4599-BAF2-50E731EBB741}" destId="{68522F37-124D-4507-9DE5-1B75C78B6420}" srcOrd="0" destOrd="0" presId="urn:microsoft.com/office/officeart/2005/8/layout/vList2"/>
    <dgm:cxn modelId="{4C3711FC-548F-4D0D-BA3C-E0F6A516EC55}" type="presParOf" srcId="{C435D38D-66E7-4903-AC8E-D03833A6D1A3}" destId="{3FE16EC3-41E9-4EE9-B399-BA497F9628C9}" srcOrd="0" destOrd="0" presId="urn:microsoft.com/office/officeart/2005/8/layout/vList2"/>
    <dgm:cxn modelId="{8954B1FF-AE84-4CB6-A3AD-BB448769859E}" type="presParOf" srcId="{C435D38D-66E7-4903-AC8E-D03833A6D1A3}" destId="{41AE9C1B-006D-445D-A3A3-C0AE2D3D64B6}" srcOrd="1" destOrd="0" presId="urn:microsoft.com/office/officeart/2005/8/layout/vList2"/>
    <dgm:cxn modelId="{E2430FE0-F6C1-4290-9C0C-37972704FBDA}" type="presParOf" srcId="{C435D38D-66E7-4903-AC8E-D03833A6D1A3}" destId="{96B08EC4-E184-402A-B8AE-06B1F3D1D569}" srcOrd="2" destOrd="0" presId="urn:microsoft.com/office/officeart/2005/8/layout/vList2"/>
    <dgm:cxn modelId="{1D26076F-3AB6-45E1-859C-B82D01A7B81B}" type="presParOf" srcId="{C435D38D-66E7-4903-AC8E-D03833A6D1A3}" destId="{9E966409-6357-49EB-9C85-902FB5B9ABC3}" srcOrd="3" destOrd="0" presId="urn:microsoft.com/office/officeart/2005/8/layout/vList2"/>
    <dgm:cxn modelId="{68FAAD80-4648-4B94-AF6D-EB593CE6B6DB}" type="presParOf" srcId="{C435D38D-66E7-4903-AC8E-D03833A6D1A3}" destId="{47FE0501-D40E-47EC-9E41-423B2E236FAA}" srcOrd="4" destOrd="0" presId="urn:microsoft.com/office/officeart/2005/8/layout/vList2"/>
    <dgm:cxn modelId="{EEDD8EEF-4E78-4682-8E08-B16D27F5EF99}" type="presParOf" srcId="{C435D38D-66E7-4903-AC8E-D03833A6D1A3}" destId="{24BAE707-7917-4028-83C6-0A9991E9EFB6}" srcOrd="5" destOrd="0" presId="urn:microsoft.com/office/officeart/2005/8/layout/vList2"/>
    <dgm:cxn modelId="{54141663-B612-4EC8-A165-45A5A0EF7150}" type="presParOf" srcId="{C435D38D-66E7-4903-AC8E-D03833A6D1A3}" destId="{68522F37-124D-4507-9DE5-1B75C78B6420}" srcOrd="6" destOrd="0" presId="urn:microsoft.com/office/officeart/2005/8/layout/vList2"/>
    <dgm:cxn modelId="{76CA03C9-97FB-4B11-AA8F-A41AEB191E6F}" type="presParOf" srcId="{C435D38D-66E7-4903-AC8E-D03833A6D1A3}" destId="{5DAE1C46-6BD5-409E-8D35-B7EA89EC27C1}" srcOrd="7" destOrd="0" presId="urn:microsoft.com/office/officeart/2005/8/layout/vList2"/>
    <dgm:cxn modelId="{927773B1-29A7-43A1-BB8C-63E1FACA8FA1}" type="presParOf" srcId="{C435D38D-66E7-4903-AC8E-D03833A6D1A3}" destId="{6EE063DE-7F51-4108-9284-6ADD12F54A5A}" srcOrd="8" destOrd="0" presId="urn:microsoft.com/office/officeart/2005/8/layout/vList2"/>
    <dgm:cxn modelId="{DB2A3D2B-28CB-4F66-851D-5832CB29CE0B}" type="presParOf" srcId="{C435D38D-66E7-4903-AC8E-D03833A6D1A3}" destId="{DF19E26E-FCA2-436E-BA46-234145BABC46}" srcOrd="9" destOrd="0" presId="urn:microsoft.com/office/officeart/2005/8/layout/vList2"/>
    <dgm:cxn modelId="{4026AD1F-B3B6-4D76-A1EF-CAD4AE7C9BB1}" type="presParOf" srcId="{C435D38D-66E7-4903-AC8E-D03833A6D1A3}" destId="{9CF11A85-D206-4F40-B8C3-898189EA253A}" srcOrd="10" destOrd="0" presId="urn:microsoft.com/office/officeart/2005/8/layout/vList2"/>
    <dgm:cxn modelId="{6BE7A426-6616-49F4-8728-BA408579A73D}" type="presParOf" srcId="{C435D38D-66E7-4903-AC8E-D03833A6D1A3}" destId="{55B6EB9E-B0EE-4282-BE6A-40F3F9BA6965}" srcOrd="11" destOrd="0" presId="urn:microsoft.com/office/officeart/2005/8/layout/vList2"/>
    <dgm:cxn modelId="{D7B7F64F-F87F-428F-B7D6-21E7B3723028}" type="presParOf" srcId="{C435D38D-66E7-4903-AC8E-D03833A6D1A3}" destId="{EB4B9D14-D3E8-449B-95FA-9A5E38DB987B}"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B3534B-F753-46E6-AB22-4DD74C74A100}"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04F95EA1-916C-470D-9740-AB0F64907A0B}">
      <dgm:prSet phldrT="[Text]" custT="1"/>
      <dgm:spPr>
        <a:solidFill>
          <a:srgbClr val="00B0F0"/>
        </a:solidFill>
        <a:ln>
          <a:solidFill>
            <a:schemeClr val="tx1"/>
          </a:solidFill>
        </a:ln>
      </dgm:spPr>
      <dgm:t>
        <a:bodyPr/>
        <a:lstStyle/>
        <a:p>
          <a:r>
            <a:rPr lang="en-US" sz="2400" b="1" dirty="0">
              <a:solidFill>
                <a:schemeClr val="tx1"/>
              </a:solidFill>
            </a:rPr>
            <a:t>1914</a:t>
          </a:r>
        </a:p>
      </dgm:t>
    </dgm:pt>
    <dgm:pt modelId="{B54F9AFF-5AF2-4557-BA3B-BF6099CE37E9}" type="parTrans" cxnId="{1134B8A9-6FD2-42EF-9EDE-F6DD28DBA47E}">
      <dgm:prSet/>
      <dgm:spPr/>
      <dgm:t>
        <a:bodyPr/>
        <a:lstStyle/>
        <a:p>
          <a:endParaRPr lang="en-US"/>
        </a:p>
      </dgm:t>
    </dgm:pt>
    <dgm:pt modelId="{A0D0EB9E-2133-457F-AF84-CB77FAB0884F}" type="sibTrans" cxnId="{1134B8A9-6FD2-42EF-9EDE-F6DD28DBA47E}">
      <dgm:prSet/>
      <dgm:spPr/>
      <dgm:t>
        <a:bodyPr/>
        <a:lstStyle/>
        <a:p>
          <a:endParaRPr lang="en-US"/>
        </a:p>
      </dgm:t>
    </dgm:pt>
    <dgm:pt modelId="{ED45E002-A715-43CA-9906-BEB7F91733D6}">
      <dgm:prSet phldrT="[Text]" custT="1"/>
      <dgm:spPr>
        <a:solidFill>
          <a:srgbClr val="00B0F0"/>
        </a:solidFill>
        <a:ln>
          <a:solidFill>
            <a:schemeClr val="tx1"/>
          </a:solidFill>
        </a:ln>
      </dgm:spPr>
      <dgm:t>
        <a:bodyPr/>
        <a:lstStyle/>
        <a:p>
          <a:r>
            <a:rPr lang="en-US" sz="2400" b="1" dirty="0">
              <a:solidFill>
                <a:schemeClr val="tx1"/>
              </a:solidFill>
            </a:rPr>
            <a:t>1918</a:t>
          </a:r>
        </a:p>
      </dgm:t>
    </dgm:pt>
    <dgm:pt modelId="{B2988112-4D61-48E2-A200-FDE8475ECA8F}" type="parTrans" cxnId="{24E4E4AF-3458-487B-AABD-79A386F9685E}">
      <dgm:prSet/>
      <dgm:spPr/>
      <dgm:t>
        <a:bodyPr/>
        <a:lstStyle/>
        <a:p>
          <a:endParaRPr lang="en-US"/>
        </a:p>
      </dgm:t>
    </dgm:pt>
    <dgm:pt modelId="{B616F2B6-CE0E-481A-BDA5-AD1938C0B75B}" type="sibTrans" cxnId="{24E4E4AF-3458-487B-AABD-79A386F9685E}">
      <dgm:prSet/>
      <dgm:spPr/>
      <dgm:t>
        <a:bodyPr/>
        <a:lstStyle/>
        <a:p>
          <a:endParaRPr lang="en-US"/>
        </a:p>
      </dgm:t>
    </dgm:pt>
    <dgm:pt modelId="{2062EC86-304E-4805-896A-A040C6B0EEFB}">
      <dgm:prSet phldrT="[Text]" custT="1"/>
      <dgm:spPr>
        <a:solidFill>
          <a:srgbClr val="00B0F0"/>
        </a:solidFill>
        <a:ln>
          <a:solidFill>
            <a:schemeClr val="tx1"/>
          </a:solidFill>
        </a:ln>
      </dgm:spPr>
      <dgm:t>
        <a:bodyPr/>
        <a:lstStyle/>
        <a:p>
          <a:r>
            <a:rPr lang="en-US" sz="2400" b="1" dirty="0">
              <a:solidFill>
                <a:schemeClr val="tx1"/>
              </a:solidFill>
            </a:rPr>
            <a:t>1939</a:t>
          </a:r>
        </a:p>
      </dgm:t>
    </dgm:pt>
    <dgm:pt modelId="{A7C4B986-E7D5-47B6-8DC6-F49978AE0277}" type="parTrans" cxnId="{45C58CEF-4BA5-4E16-9151-D6C05BA21216}">
      <dgm:prSet/>
      <dgm:spPr/>
      <dgm:t>
        <a:bodyPr/>
        <a:lstStyle/>
        <a:p>
          <a:endParaRPr lang="en-US"/>
        </a:p>
      </dgm:t>
    </dgm:pt>
    <dgm:pt modelId="{C7F9AC5C-2537-4327-9E9C-2A10249BFCA0}" type="sibTrans" cxnId="{45C58CEF-4BA5-4E16-9151-D6C05BA21216}">
      <dgm:prSet/>
      <dgm:spPr/>
      <dgm:t>
        <a:bodyPr/>
        <a:lstStyle/>
        <a:p>
          <a:endParaRPr lang="en-US"/>
        </a:p>
      </dgm:t>
    </dgm:pt>
    <dgm:pt modelId="{586FE3DA-BA79-4CA3-B39A-B63FCFFAA0F9}">
      <dgm:prSet phldrT="[Text]" custT="1"/>
      <dgm:spPr>
        <a:solidFill>
          <a:srgbClr val="00B0F0"/>
        </a:solidFill>
        <a:ln>
          <a:solidFill>
            <a:schemeClr val="tx1"/>
          </a:solidFill>
        </a:ln>
      </dgm:spPr>
      <dgm:t>
        <a:bodyPr/>
        <a:lstStyle/>
        <a:p>
          <a:r>
            <a:rPr lang="en-US" sz="2400" b="1" dirty="0">
              <a:solidFill>
                <a:schemeClr val="tx1"/>
              </a:solidFill>
            </a:rPr>
            <a:t>1945</a:t>
          </a:r>
        </a:p>
      </dgm:t>
    </dgm:pt>
    <dgm:pt modelId="{D89B398D-BF71-42D4-8E05-925D037D8C8C}" type="parTrans" cxnId="{BA8874EE-24D6-449D-B887-124B36B2CB95}">
      <dgm:prSet/>
      <dgm:spPr/>
      <dgm:t>
        <a:bodyPr/>
        <a:lstStyle/>
        <a:p>
          <a:endParaRPr lang="en-US"/>
        </a:p>
      </dgm:t>
    </dgm:pt>
    <dgm:pt modelId="{53715810-AB68-4120-A0A1-BF20894EAB82}" type="sibTrans" cxnId="{BA8874EE-24D6-449D-B887-124B36B2CB95}">
      <dgm:prSet/>
      <dgm:spPr/>
      <dgm:t>
        <a:bodyPr/>
        <a:lstStyle/>
        <a:p>
          <a:endParaRPr lang="en-US"/>
        </a:p>
      </dgm:t>
    </dgm:pt>
    <dgm:pt modelId="{8966FE07-2D8C-4F5E-B531-4ED076AF5D27}" type="pres">
      <dgm:prSet presAssocID="{A1B3534B-F753-46E6-AB22-4DD74C74A100}" presName="diagram" presStyleCnt="0">
        <dgm:presLayoutVars>
          <dgm:dir/>
        </dgm:presLayoutVars>
      </dgm:prSet>
      <dgm:spPr/>
    </dgm:pt>
    <dgm:pt modelId="{F473A85D-CA76-4E3A-BCAD-ACD51AE56F97}" type="pres">
      <dgm:prSet presAssocID="{04F95EA1-916C-470D-9740-AB0F64907A0B}" presName="composite" presStyleCnt="0"/>
      <dgm:spPr/>
    </dgm:pt>
    <dgm:pt modelId="{D60FE816-3E39-4346-9541-DE9013C0CD7F}" type="pres">
      <dgm:prSet presAssocID="{04F95EA1-916C-470D-9740-AB0F64907A0B}" presName="Image" presStyleLbl="bgShp" presStyleIdx="0" presStyleCnt="4"/>
      <dgm:spPr>
        <a:blipFill rotWithShape="1">
          <a:blip xmlns:r="http://schemas.openxmlformats.org/officeDocument/2006/relationships" r:embed="rId1"/>
          <a:stretch>
            <a:fillRect/>
          </a:stretch>
        </a:blipFill>
      </dgm:spPr>
    </dgm:pt>
    <dgm:pt modelId="{661DA055-562D-474C-89A4-8490B75CEAA8}" type="pres">
      <dgm:prSet presAssocID="{04F95EA1-916C-470D-9740-AB0F64907A0B}" presName="Parent" presStyleLbl="node0" presStyleIdx="0" presStyleCnt="4">
        <dgm:presLayoutVars>
          <dgm:bulletEnabled val="1"/>
        </dgm:presLayoutVars>
      </dgm:prSet>
      <dgm:spPr/>
    </dgm:pt>
    <dgm:pt modelId="{41264CFE-CFDC-4E75-AD2B-108E948158E2}" type="pres">
      <dgm:prSet presAssocID="{A0D0EB9E-2133-457F-AF84-CB77FAB0884F}" presName="sibTrans" presStyleCnt="0"/>
      <dgm:spPr/>
    </dgm:pt>
    <dgm:pt modelId="{E75785FC-FA01-4CCE-9731-5F62EEC62978}" type="pres">
      <dgm:prSet presAssocID="{ED45E002-A715-43CA-9906-BEB7F91733D6}" presName="composite" presStyleCnt="0"/>
      <dgm:spPr/>
    </dgm:pt>
    <dgm:pt modelId="{88BD178F-D8A5-4038-AB32-EB171CB24442}" type="pres">
      <dgm:prSet presAssocID="{ED45E002-A715-43CA-9906-BEB7F91733D6}" presName="Image" presStyleLbl="bgShp" presStyleIdx="1" presStyleCnt="4"/>
      <dgm:spPr>
        <a:blipFill rotWithShape="1">
          <a:blip xmlns:r="http://schemas.openxmlformats.org/officeDocument/2006/relationships" r:embed="rId2"/>
          <a:stretch>
            <a:fillRect/>
          </a:stretch>
        </a:blipFill>
      </dgm:spPr>
    </dgm:pt>
    <dgm:pt modelId="{43E45C0E-9B95-4125-8000-06B30E5FC073}" type="pres">
      <dgm:prSet presAssocID="{ED45E002-A715-43CA-9906-BEB7F91733D6}" presName="Parent" presStyleLbl="node0" presStyleIdx="1" presStyleCnt="4">
        <dgm:presLayoutVars>
          <dgm:bulletEnabled val="1"/>
        </dgm:presLayoutVars>
      </dgm:prSet>
      <dgm:spPr/>
    </dgm:pt>
    <dgm:pt modelId="{68F5AA3E-9235-4465-87DD-787367D0AE7E}" type="pres">
      <dgm:prSet presAssocID="{B616F2B6-CE0E-481A-BDA5-AD1938C0B75B}" presName="sibTrans" presStyleCnt="0"/>
      <dgm:spPr/>
    </dgm:pt>
    <dgm:pt modelId="{7BF6BB17-4188-49D5-85DA-EE0E9910342F}" type="pres">
      <dgm:prSet presAssocID="{2062EC86-304E-4805-896A-A040C6B0EEFB}" presName="composite" presStyleCnt="0"/>
      <dgm:spPr/>
    </dgm:pt>
    <dgm:pt modelId="{3950F79D-9A6C-40C2-BCB4-208FB67CFEF2}" type="pres">
      <dgm:prSet presAssocID="{2062EC86-304E-4805-896A-A040C6B0EEFB}" presName="Image" presStyleLbl="bgShp" presStyleIdx="2" presStyleCnt="4"/>
      <dgm:spPr>
        <a:blipFill rotWithShape="1">
          <a:blip xmlns:r="http://schemas.openxmlformats.org/officeDocument/2006/relationships" r:embed="rId3"/>
          <a:stretch>
            <a:fillRect/>
          </a:stretch>
        </a:blipFill>
      </dgm:spPr>
    </dgm:pt>
    <dgm:pt modelId="{82532F62-78F8-4353-B5D9-71F96297137D}" type="pres">
      <dgm:prSet presAssocID="{2062EC86-304E-4805-896A-A040C6B0EEFB}" presName="Parent" presStyleLbl="node0" presStyleIdx="2" presStyleCnt="4">
        <dgm:presLayoutVars>
          <dgm:bulletEnabled val="1"/>
        </dgm:presLayoutVars>
      </dgm:prSet>
      <dgm:spPr/>
    </dgm:pt>
    <dgm:pt modelId="{5E1BD5DB-BCB6-4F73-BA2C-3A4A9A751668}" type="pres">
      <dgm:prSet presAssocID="{C7F9AC5C-2537-4327-9E9C-2A10249BFCA0}" presName="sibTrans" presStyleCnt="0"/>
      <dgm:spPr/>
    </dgm:pt>
    <dgm:pt modelId="{667D435D-9591-4C76-8267-601280F6DBC0}" type="pres">
      <dgm:prSet presAssocID="{586FE3DA-BA79-4CA3-B39A-B63FCFFAA0F9}" presName="composite" presStyleCnt="0"/>
      <dgm:spPr/>
    </dgm:pt>
    <dgm:pt modelId="{8843B5AF-756E-43EC-B20E-8E43EE9C1DE7}" type="pres">
      <dgm:prSet presAssocID="{586FE3DA-BA79-4CA3-B39A-B63FCFFAA0F9}" presName="Image" presStyleLbl="bgShp" presStyleIdx="3" presStyleCnt="4"/>
      <dgm:spPr>
        <a:blipFill rotWithShape="1">
          <a:blip xmlns:r="http://schemas.openxmlformats.org/officeDocument/2006/relationships" r:embed="rId4"/>
          <a:stretch>
            <a:fillRect/>
          </a:stretch>
        </a:blipFill>
      </dgm:spPr>
    </dgm:pt>
    <dgm:pt modelId="{F0F2D078-F01C-4212-853D-AED86D2D1B66}" type="pres">
      <dgm:prSet presAssocID="{586FE3DA-BA79-4CA3-B39A-B63FCFFAA0F9}" presName="Parent" presStyleLbl="node0" presStyleIdx="3" presStyleCnt="4">
        <dgm:presLayoutVars>
          <dgm:bulletEnabled val="1"/>
        </dgm:presLayoutVars>
      </dgm:prSet>
      <dgm:spPr/>
    </dgm:pt>
  </dgm:ptLst>
  <dgm:cxnLst>
    <dgm:cxn modelId="{F5A09045-621B-4DDE-8625-B143BCB1E235}" type="presOf" srcId="{A1B3534B-F753-46E6-AB22-4DD74C74A100}" destId="{8966FE07-2D8C-4F5E-B531-4ED076AF5D27}" srcOrd="0" destOrd="0" presId="urn:microsoft.com/office/officeart/2008/layout/BendingPictureCaption"/>
    <dgm:cxn modelId="{972B1388-DAD1-4CFE-9729-DAB87BE865FD}" type="presOf" srcId="{2062EC86-304E-4805-896A-A040C6B0EEFB}" destId="{82532F62-78F8-4353-B5D9-71F96297137D}" srcOrd="0" destOrd="0" presId="urn:microsoft.com/office/officeart/2008/layout/BendingPictureCaption"/>
    <dgm:cxn modelId="{1134B8A9-6FD2-42EF-9EDE-F6DD28DBA47E}" srcId="{A1B3534B-F753-46E6-AB22-4DD74C74A100}" destId="{04F95EA1-916C-470D-9740-AB0F64907A0B}" srcOrd="0" destOrd="0" parTransId="{B54F9AFF-5AF2-4557-BA3B-BF6099CE37E9}" sibTransId="{A0D0EB9E-2133-457F-AF84-CB77FAB0884F}"/>
    <dgm:cxn modelId="{24E4E4AF-3458-487B-AABD-79A386F9685E}" srcId="{A1B3534B-F753-46E6-AB22-4DD74C74A100}" destId="{ED45E002-A715-43CA-9906-BEB7F91733D6}" srcOrd="1" destOrd="0" parTransId="{B2988112-4D61-48E2-A200-FDE8475ECA8F}" sibTransId="{B616F2B6-CE0E-481A-BDA5-AD1938C0B75B}"/>
    <dgm:cxn modelId="{303B28DF-D329-4DF2-B1B0-152165846CE0}" type="presOf" srcId="{586FE3DA-BA79-4CA3-B39A-B63FCFFAA0F9}" destId="{F0F2D078-F01C-4212-853D-AED86D2D1B66}" srcOrd="0" destOrd="0" presId="urn:microsoft.com/office/officeart/2008/layout/BendingPictureCaption"/>
    <dgm:cxn modelId="{2F42FAE0-B277-44DE-AE30-A17D6B809871}" type="presOf" srcId="{ED45E002-A715-43CA-9906-BEB7F91733D6}" destId="{43E45C0E-9B95-4125-8000-06B30E5FC073}" srcOrd="0" destOrd="0" presId="urn:microsoft.com/office/officeart/2008/layout/BendingPictureCaption"/>
    <dgm:cxn modelId="{D18363E6-8F97-499B-982F-14303D961060}" type="presOf" srcId="{04F95EA1-916C-470D-9740-AB0F64907A0B}" destId="{661DA055-562D-474C-89A4-8490B75CEAA8}" srcOrd="0" destOrd="0" presId="urn:microsoft.com/office/officeart/2008/layout/BendingPictureCaption"/>
    <dgm:cxn modelId="{BA8874EE-24D6-449D-B887-124B36B2CB95}" srcId="{A1B3534B-F753-46E6-AB22-4DD74C74A100}" destId="{586FE3DA-BA79-4CA3-B39A-B63FCFFAA0F9}" srcOrd="3" destOrd="0" parTransId="{D89B398D-BF71-42D4-8E05-925D037D8C8C}" sibTransId="{53715810-AB68-4120-A0A1-BF20894EAB82}"/>
    <dgm:cxn modelId="{45C58CEF-4BA5-4E16-9151-D6C05BA21216}" srcId="{A1B3534B-F753-46E6-AB22-4DD74C74A100}" destId="{2062EC86-304E-4805-896A-A040C6B0EEFB}" srcOrd="2" destOrd="0" parTransId="{A7C4B986-E7D5-47B6-8DC6-F49978AE0277}" sibTransId="{C7F9AC5C-2537-4327-9E9C-2A10249BFCA0}"/>
    <dgm:cxn modelId="{D87FA33F-46F9-4D74-B235-67B69CCE2BF3}" type="presParOf" srcId="{8966FE07-2D8C-4F5E-B531-4ED076AF5D27}" destId="{F473A85D-CA76-4E3A-BCAD-ACD51AE56F97}" srcOrd="0" destOrd="0" presId="urn:microsoft.com/office/officeart/2008/layout/BendingPictureCaption"/>
    <dgm:cxn modelId="{A9ECAC5A-97F7-403C-9DAE-F7868414B737}" type="presParOf" srcId="{F473A85D-CA76-4E3A-BCAD-ACD51AE56F97}" destId="{D60FE816-3E39-4346-9541-DE9013C0CD7F}" srcOrd="0" destOrd="0" presId="urn:microsoft.com/office/officeart/2008/layout/BendingPictureCaption"/>
    <dgm:cxn modelId="{B0632BC1-B478-49B6-94B0-927ED081772C}" type="presParOf" srcId="{F473A85D-CA76-4E3A-BCAD-ACD51AE56F97}" destId="{661DA055-562D-474C-89A4-8490B75CEAA8}" srcOrd="1" destOrd="0" presId="urn:microsoft.com/office/officeart/2008/layout/BendingPictureCaption"/>
    <dgm:cxn modelId="{11E39378-43C6-45BB-AB60-DBCAFB0CF3D6}" type="presParOf" srcId="{8966FE07-2D8C-4F5E-B531-4ED076AF5D27}" destId="{41264CFE-CFDC-4E75-AD2B-108E948158E2}" srcOrd="1" destOrd="0" presId="urn:microsoft.com/office/officeart/2008/layout/BendingPictureCaption"/>
    <dgm:cxn modelId="{6F2CE0F8-A292-4543-A564-784F88E1F70C}" type="presParOf" srcId="{8966FE07-2D8C-4F5E-B531-4ED076AF5D27}" destId="{E75785FC-FA01-4CCE-9731-5F62EEC62978}" srcOrd="2" destOrd="0" presId="urn:microsoft.com/office/officeart/2008/layout/BendingPictureCaption"/>
    <dgm:cxn modelId="{7BB4768C-EEF5-4D24-A440-B7803EE61553}" type="presParOf" srcId="{E75785FC-FA01-4CCE-9731-5F62EEC62978}" destId="{88BD178F-D8A5-4038-AB32-EB171CB24442}" srcOrd="0" destOrd="0" presId="urn:microsoft.com/office/officeart/2008/layout/BendingPictureCaption"/>
    <dgm:cxn modelId="{B0DDA2BB-99ED-461E-954F-FDE8C6BB2281}" type="presParOf" srcId="{E75785FC-FA01-4CCE-9731-5F62EEC62978}" destId="{43E45C0E-9B95-4125-8000-06B30E5FC073}" srcOrd="1" destOrd="0" presId="urn:microsoft.com/office/officeart/2008/layout/BendingPictureCaption"/>
    <dgm:cxn modelId="{35BDE300-37EB-44BC-8E5C-BF2BF24B9FCB}" type="presParOf" srcId="{8966FE07-2D8C-4F5E-B531-4ED076AF5D27}" destId="{68F5AA3E-9235-4465-87DD-787367D0AE7E}" srcOrd="3" destOrd="0" presId="urn:microsoft.com/office/officeart/2008/layout/BendingPictureCaption"/>
    <dgm:cxn modelId="{A0B9BD18-F421-4167-85D4-31117D4E5BBF}" type="presParOf" srcId="{8966FE07-2D8C-4F5E-B531-4ED076AF5D27}" destId="{7BF6BB17-4188-49D5-85DA-EE0E9910342F}" srcOrd="4" destOrd="0" presId="urn:microsoft.com/office/officeart/2008/layout/BendingPictureCaption"/>
    <dgm:cxn modelId="{4253D3F8-C5EC-4DCF-B237-2D98E2E5CB22}" type="presParOf" srcId="{7BF6BB17-4188-49D5-85DA-EE0E9910342F}" destId="{3950F79D-9A6C-40C2-BCB4-208FB67CFEF2}" srcOrd="0" destOrd="0" presId="urn:microsoft.com/office/officeart/2008/layout/BendingPictureCaption"/>
    <dgm:cxn modelId="{2F0FF8A5-8BBF-4FBB-BD14-6F4BE472A909}" type="presParOf" srcId="{7BF6BB17-4188-49D5-85DA-EE0E9910342F}" destId="{82532F62-78F8-4353-B5D9-71F96297137D}" srcOrd="1" destOrd="0" presId="urn:microsoft.com/office/officeart/2008/layout/BendingPictureCaption"/>
    <dgm:cxn modelId="{923513BB-119B-48F8-BBFE-C920D755D91D}" type="presParOf" srcId="{8966FE07-2D8C-4F5E-B531-4ED076AF5D27}" destId="{5E1BD5DB-BCB6-4F73-BA2C-3A4A9A751668}" srcOrd="5" destOrd="0" presId="urn:microsoft.com/office/officeart/2008/layout/BendingPictureCaption"/>
    <dgm:cxn modelId="{F78A41D3-8CD3-4705-9042-BD015715DBDC}" type="presParOf" srcId="{8966FE07-2D8C-4F5E-B531-4ED076AF5D27}" destId="{667D435D-9591-4C76-8267-601280F6DBC0}" srcOrd="6" destOrd="0" presId="urn:microsoft.com/office/officeart/2008/layout/BendingPictureCaption"/>
    <dgm:cxn modelId="{9AF9ACD2-3EA9-4D08-94B6-3885C8C031DF}" type="presParOf" srcId="{667D435D-9591-4C76-8267-601280F6DBC0}" destId="{8843B5AF-756E-43EC-B20E-8E43EE9C1DE7}" srcOrd="0" destOrd="0" presId="urn:microsoft.com/office/officeart/2008/layout/BendingPictureCaption"/>
    <dgm:cxn modelId="{763F2FED-6882-4A6E-ABFD-0D509D440595}" type="presParOf" srcId="{667D435D-9591-4C76-8267-601280F6DBC0}" destId="{F0F2D078-F01C-4212-853D-AED86D2D1B66}"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en-US" dirty="0" err="1"/>
            <a:t>Ungdomsgarantin</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AE1E4721-4536-4E53-B78E-F5EBDFE973C6}">
      <dgm:prSet phldrT="[Text]"/>
      <dgm:spPr>
        <a:solidFill>
          <a:srgbClr val="C00000"/>
        </a:solidFill>
      </dgm:spPr>
      <dgm:t>
        <a:bodyPr/>
        <a:lstStyle/>
        <a:p>
          <a:r>
            <a:rPr lang="en-US" dirty="0" err="1"/>
            <a:t>Eures</a:t>
          </a:r>
          <a:endParaRPr lang="en-US" dirty="0"/>
        </a:p>
      </dgm:t>
    </dgm:pt>
    <dgm:pt modelId="{AFD5F15A-E751-41F4-B350-823B4784BD88}" type="parTrans" cxnId="{2429AA98-8FC2-44C8-B507-FFF07C154296}">
      <dgm:prSet/>
      <dgm:spPr/>
      <dgm:t>
        <a:bodyPr/>
        <a:lstStyle/>
        <a:p>
          <a:endParaRPr lang="en-US"/>
        </a:p>
      </dgm:t>
    </dgm:pt>
    <dgm:pt modelId="{D5DAE98A-5702-4807-87A7-136835FB93B4}" type="sibTrans" cxnId="{2429AA98-8FC2-44C8-B507-FFF07C154296}">
      <dgm:prSet/>
      <dgm:spPr/>
      <dgm:t>
        <a:bodyPr/>
        <a:lstStyle/>
        <a:p>
          <a:endParaRPr lang="en-US"/>
        </a:p>
      </dgm:t>
    </dgm:pt>
    <dgm:pt modelId="{1B84C03F-BD1E-4A6C-A3EB-C26B2CDB2812}">
      <dgm:prSet phldrT="[Text]"/>
      <dgm:spPr>
        <a:solidFill>
          <a:srgbClr val="C00000"/>
        </a:solidFill>
      </dgm:spPr>
      <dgm:t>
        <a:bodyPr/>
        <a:lstStyle/>
        <a:p>
          <a:r>
            <a:rPr lang="en-US"/>
            <a:t>Erasmus+</a:t>
          </a:r>
          <a:endParaRPr lang="en-US"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en-US" dirty="0" err="1"/>
            <a:t>Europeiska</a:t>
          </a:r>
          <a:r>
            <a:rPr lang="en-US" dirty="0"/>
            <a:t> </a:t>
          </a:r>
          <a:r>
            <a:rPr lang="en-US" dirty="0" err="1"/>
            <a:t>solidaritetskåren</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custLinFactNeighborX="1863" custLinFactNeighborY="-2877"/>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dgm:spPr>
    </dgm:pt>
    <dgm:pt modelId="{CF204A7B-9FC3-40EF-93B9-97FEB18F3BA9}" type="pres">
      <dgm:prSet presAssocID="{AE1E4721-4536-4E53-B78E-F5EBDFE973C6}" presName="Parent" presStyleLbl="node0" presStyleIdx="1" presStyleCnt="4">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dgm:spPr>
    </dgm:pt>
    <dgm:pt modelId="{77750A1C-A603-4501-A970-577A318CA0F2}" type="pres">
      <dgm:prSet presAssocID="{1B84C03F-BD1E-4A6C-A3EB-C26B2CDB2812}" presName="Parent" presStyleLbl="node0" presStyleIdx="2" presStyleCnt="4">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dgm:spPr>
    </dgm:pt>
    <dgm:pt modelId="{B12E3613-BF4C-4FCB-A5ED-EEA2B050432E}" type="pres">
      <dgm:prSet presAssocID="{3F66B546-3353-4E68-8541-5875D7D5CA93}"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en-IE" b="0" dirty="0">
              <a:solidFill>
                <a:schemeClr val="bg1"/>
              </a:solidFill>
            </a:rPr>
            <a:t>Discover EU</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dgm:spPr>
        <a:solidFill>
          <a:srgbClr val="C00000"/>
        </a:solidFill>
      </dgm:spPr>
      <dgm:t>
        <a:bodyPr/>
        <a:lstStyle/>
        <a:p>
          <a:r>
            <a:rPr lang="en-US"/>
            <a:t>Hälso- och sjukvård</a:t>
          </a:r>
          <a:endParaRPr lang="en-US"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en-US"/>
            <a:t>Passagerares rättigheter</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41FD48AF-82EF-4C3D-8B83-73D2189AF7F5}">
      <dgm:prSet phldrT="[Text]"/>
      <dgm:spPr>
        <a:solidFill>
          <a:srgbClr val="C00000"/>
        </a:solidFill>
      </dgm:spPr>
      <dgm:t>
        <a:bodyPr/>
        <a:lstStyle/>
        <a:p>
          <a:r>
            <a:rPr lang="en-US" dirty="0" err="1"/>
            <a:t>Tillgång</a:t>
          </a:r>
          <a:r>
            <a:rPr lang="en-US" dirty="0"/>
            <a:t> till </a:t>
          </a:r>
          <a:r>
            <a:rPr lang="en-US" dirty="0" err="1"/>
            <a:t>digitala</a:t>
          </a:r>
          <a:r>
            <a:rPr lang="en-US" dirty="0"/>
            <a:t> </a:t>
          </a:r>
          <a:r>
            <a:rPr lang="en-US" dirty="0" err="1"/>
            <a:t>abonnemang</a:t>
          </a:r>
          <a:endParaRPr lang="en-US" b="0" dirty="0"/>
        </a:p>
      </dgm:t>
    </dgm:pt>
    <dgm:pt modelId="{9B4CE36B-CE16-442A-8727-ACCE4EB8B310}" type="parTrans" cxnId="{A10EDF5C-E319-484F-9B6D-668168CB1643}">
      <dgm:prSet/>
      <dgm:spPr/>
      <dgm:t>
        <a:bodyPr/>
        <a:lstStyle/>
        <a:p>
          <a:endParaRPr lang="en-US"/>
        </a:p>
      </dgm:t>
    </dgm:pt>
    <dgm:pt modelId="{59A4EF1F-042C-4FE0-8FEB-1C416B2320D3}" type="sibTrans" cxnId="{A10EDF5C-E319-484F-9B6D-668168CB1643}">
      <dgm:prSet/>
      <dgm:spPr/>
      <dgm:t>
        <a:bodyPr/>
        <a:lstStyle/>
        <a:p>
          <a:endParaRPr lang="en-US"/>
        </a:p>
      </dgm:t>
    </dgm:pt>
    <dgm:pt modelId="{AE1E4721-4536-4E53-B78E-F5EBDFE973C6}">
      <dgm:prSet phldrT="[Text]"/>
      <dgm:spPr>
        <a:solidFill>
          <a:srgbClr val="C00000"/>
        </a:solidFill>
      </dgm:spPr>
      <dgm:t>
        <a:bodyPr/>
        <a:lstStyle/>
        <a:p>
          <a:r>
            <a:rPr lang="en-US"/>
            <a:t>Kostnadsfri roaming</a:t>
          </a:r>
          <a:endParaRPr lang="en-US"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5" custScaleY="102182"/>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5">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1" presStyleCnt="5">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dgm:spPr>
    </dgm:pt>
    <dgm:pt modelId="{77750A1C-A603-4501-A970-577A318CA0F2}" type="pres">
      <dgm:prSet presAssocID="{1B84C03F-BD1E-4A6C-A3EB-C26B2CDB2812}" presName="Parent" presStyleLbl="node0" presStyleIdx="2" presStyleCnt="5">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dgm:spPr>
    </dgm:pt>
    <dgm:pt modelId="{B12E3613-BF4C-4FCB-A5ED-EEA2B050432E}" type="pres">
      <dgm:prSet presAssocID="{3F66B546-3353-4E68-8541-5875D7D5CA93}" presName="Parent" presStyleLbl="node0" presStyleIdx="3" presStyleCnt="5">
        <dgm:presLayoutVars>
          <dgm:bulletEnabled val="1"/>
        </dgm:presLayoutVars>
      </dgm:prSet>
      <dgm:spPr/>
    </dgm:pt>
    <dgm:pt modelId="{9873AD3A-EC2B-4CD3-B149-3B5EE1979270}" type="pres">
      <dgm:prSet presAssocID="{1D1FCD61-8120-423F-800E-51276E19DF87}" presName="sibTrans" presStyleCnt="0"/>
      <dgm:spPr/>
    </dgm:pt>
    <dgm:pt modelId="{63A7C0DD-8C94-431D-99B1-0150EFD00563}" type="pres">
      <dgm:prSet presAssocID="{41FD48AF-82EF-4C3D-8B83-73D2189AF7F5}" presName="composite" presStyleCnt="0"/>
      <dgm:spPr/>
    </dgm:pt>
    <dgm:pt modelId="{B3E90C2C-69B7-4CB0-9087-59A5D2830EDB}" type="pres">
      <dgm:prSet presAssocID="{41FD48AF-82EF-4C3D-8B83-73D2189AF7F5}"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A1FC47BF-2FF4-4B91-9DD8-BD1B1AC602DB}" type="pres">
      <dgm:prSet presAssocID="{41FD48AF-82EF-4C3D-8B83-73D2189AF7F5}" presName="Parent" presStyleLbl="node0" presStyleIdx="4" presStyleCnt="5">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A10EDF5C-E319-484F-9B6D-668168CB1643}" srcId="{3A04A2F7-FB45-4A17-9103-CCCC924B63C3}" destId="{41FD48AF-82EF-4C3D-8B83-73D2189AF7F5}" srcOrd="4" destOrd="0" parTransId="{9B4CE36B-CE16-442A-8727-ACCE4EB8B310}" sibTransId="{59A4EF1F-042C-4FE0-8FEB-1C416B2320D3}"/>
    <dgm:cxn modelId="{81A91552-C3C3-44BA-9007-0A45F3D96AB2}" type="presOf" srcId="{41FD48AF-82EF-4C3D-8B83-73D2189AF7F5}" destId="{A1FC47BF-2FF4-4B91-9DD8-BD1B1AC602DB}" srcOrd="0" destOrd="0" presId="urn:microsoft.com/office/officeart/2008/layout/BendingPictureCaption"/>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 modelId="{BCCDE3B8-78A6-4836-8B75-16FFA1C69409}" type="presParOf" srcId="{D1130244-D42B-4FBD-A513-9F38156E3AF5}" destId="{9873AD3A-EC2B-4CD3-B149-3B5EE1979270}" srcOrd="7" destOrd="0" presId="urn:microsoft.com/office/officeart/2008/layout/BendingPictureCaption"/>
    <dgm:cxn modelId="{12901013-BBE8-41EA-BFE2-0144CECBF37E}" type="presParOf" srcId="{D1130244-D42B-4FBD-A513-9F38156E3AF5}" destId="{63A7C0DD-8C94-431D-99B1-0150EFD00563}" srcOrd="8" destOrd="0" presId="urn:microsoft.com/office/officeart/2008/layout/BendingPictureCaption"/>
    <dgm:cxn modelId="{C4FDCDC3-357B-4F15-93A8-664698F3753F}" type="presParOf" srcId="{63A7C0DD-8C94-431D-99B1-0150EFD00563}" destId="{B3E90C2C-69B7-4CB0-9087-59A5D2830EDB}" srcOrd="0" destOrd="0" presId="urn:microsoft.com/office/officeart/2008/layout/BendingPictureCaption"/>
    <dgm:cxn modelId="{B5748194-6F27-4A3C-BBCA-E99B63D47133}" type="presParOf" srcId="{63A7C0DD-8C94-431D-99B1-0150EFD00563}" destId="{A1FC47BF-2FF4-4B91-9DD8-BD1B1AC602DB}"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AE1E4721-4536-4E53-B78E-F5EBDFE973C6}">
      <dgm:prSet phldrT="[Text]" custT="1"/>
      <dgm:spPr>
        <a:solidFill>
          <a:srgbClr val="C00000"/>
        </a:solidFill>
      </dgm:spPr>
      <dgm:t>
        <a:bodyPr/>
        <a:lstStyle/>
        <a:p>
          <a:r>
            <a:rPr lang="en-US" sz="1600" b="0" dirty="0"/>
            <a:t>EU </a:t>
          </a:r>
          <a:r>
            <a:rPr lang="en-US" sz="1600" b="0" dirty="0" err="1"/>
            <a:t>i</a:t>
          </a:r>
          <a:r>
            <a:rPr lang="en-US" sz="1600" b="0" dirty="0"/>
            <a:t> </a:t>
          </a:r>
          <a:r>
            <a:rPr lang="en-US" sz="1600" b="0" dirty="0" err="1"/>
            <a:t>världen</a:t>
          </a:r>
          <a:endParaRPr lang="en-US" sz="1600"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4E007132-DD03-4ECD-AE32-E1871159DBBB}">
      <dgm:prSet phldrT="[Text]" custT="1"/>
      <dgm:spPr>
        <a:solidFill>
          <a:srgbClr val="C00000"/>
        </a:solidFill>
      </dgm:spPr>
      <dgm:t>
        <a:bodyPr/>
        <a:lstStyle/>
        <a:p>
          <a:r>
            <a:rPr lang="en-US" sz="1600" dirty="0" err="1"/>
            <a:t>Deltagande</a:t>
          </a:r>
          <a:endParaRPr lang="en-US" sz="1600" b="0" dirty="0">
            <a:solidFill>
              <a:schemeClr val="bg1"/>
            </a:solidFill>
          </a:endParaRPr>
        </a:p>
      </dgm:t>
    </dgm:pt>
    <dgm:pt modelId="{1D8C9C3E-9F99-440E-A254-DF9C2846F917}" type="parTrans" cxnId="{5E699531-0A0B-4AF5-90A0-F16DD18F4203}">
      <dgm:prSet/>
      <dgm:spPr/>
      <dgm:t>
        <a:bodyPr/>
        <a:lstStyle/>
        <a:p>
          <a:endParaRPr lang="en-US"/>
        </a:p>
      </dgm:t>
    </dgm:pt>
    <dgm:pt modelId="{4300DD24-3B90-43AA-A5FF-28D2C2969528}" type="sibTrans" cxnId="{5E699531-0A0B-4AF5-90A0-F16DD18F4203}">
      <dgm:prSet/>
      <dgm:spPr/>
      <dgm:t>
        <a:bodyPr/>
        <a:lstStyle/>
        <a:p>
          <a:endParaRPr lang="en-US"/>
        </a:p>
      </dgm:t>
    </dgm:pt>
    <dgm:pt modelId="{23686025-A0F0-4530-B4D0-0F137D5879D5}">
      <dgm:prSet phldrT="[Text]" custT="1"/>
      <dgm:spPr>
        <a:solidFill>
          <a:srgbClr val="C00000"/>
        </a:solidFill>
      </dgm:spPr>
      <dgm:t>
        <a:bodyPr/>
        <a:lstStyle/>
        <a:p>
          <a:r>
            <a:rPr lang="en-US" sz="1400" b="0" dirty="0" err="1">
              <a:solidFill>
                <a:schemeClr val="bg1"/>
              </a:solidFill>
            </a:rPr>
            <a:t>Konsumenternas</a:t>
          </a:r>
          <a:r>
            <a:rPr lang="en-US" sz="1400" b="0" dirty="0">
              <a:solidFill>
                <a:schemeClr val="bg1"/>
              </a:solidFill>
            </a:rPr>
            <a:t> </a:t>
          </a:r>
          <a:r>
            <a:rPr lang="en-US" sz="1400" b="0" dirty="0" err="1">
              <a:solidFill>
                <a:schemeClr val="bg1"/>
              </a:solidFill>
            </a:rPr>
            <a:t>rättigheter</a:t>
          </a:r>
          <a:r>
            <a:rPr lang="en-US" sz="1400" b="0" dirty="0">
              <a:solidFill>
                <a:schemeClr val="bg1"/>
              </a:solidFill>
            </a:rPr>
            <a:t> </a:t>
          </a:r>
          <a:r>
            <a:rPr lang="en-US" sz="1400" b="0" dirty="0" err="1">
              <a:solidFill>
                <a:schemeClr val="bg1"/>
              </a:solidFill>
            </a:rPr>
            <a:t>och</a:t>
          </a:r>
          <a:r>
            <a:rPr lang="en-US" sz="1400" b="0" dirty="0">
              <a:solidFill>
                <a:schemeClr val="bg1"/>
              </a:solidFill>
            </a:rPr>
            <a:t> </a:t>
          </a:r>
          <a:r>
            <a:rPr lang="en-US" sz="1400" b="0" dirty="0" err="1">
              <a:solidFill>
                <a:schemeClr val="bg1"/>
              </a:solidFill>
            </a:rPr>
            <a:t>säkerhet</a:t>
          </a:r>
          <a:endParaRPr lang="en-US" sz="1400" b="0" dirty="0">
            <a:solidFill>
              <a:schemeClr val="bg1"/>
            </a:solidFill>
          </a:endParaRPr>
        </a:p>
      </dgm:t>
    </dgm:pt>
    <dgm:pt modelId="{C240A5E7-1370-41CE-A955-06957978960A}" type="parTrans" cxnId="{104165F4-3573-41A1-A1CF-11542E1DB30A}">
      <dgm:prSet/>
      <dgm:spPr/>
      <dgm:t>
        <a:bodyPr/>
        <a:lstStyle/>
        <a:p>
          <a:endParaRPr lang="en-US"/>
        </a:p>
      </dgm:t>
    </dgm:pt>
    <dgm:pt modelId="{32C4C99C-B11A-4E55-8596-6B21AD9B4C80}" type="sibTrans" cxnId="{104165F4-3573-41A1-A1CF-11542E1DB30A}">
      <dgm:prSet/>
      <dgm:spPr/>
      <dgm:t>
        <a:bodyPr/>
        <a:lstStyle/>
        <a:p>
          <a:endParaRPr lang="en-US"/>
        </a:p>
      </dgm:t>
    </dgm:pt>
    <dgm:pt modelId="{A4E0317E-3D61-4605-B530-EA250725D942}">
      <dgm:prSet phldrT="[Text]" custT="1"/>
      <dgm:spPr>
        <a:solidFill>
          <a:srgbClr val="C00000"/>
        </a:solidFill>
      </dgm:spPr>
      <dgm:t>
        <a:bodyPr/>
        <a:lstStyle/>
        <a:p>
          <a:r>
            <a:rPr lang="en-US" sz="1600" dirty="0"/>
            <a:t>EU-</a:t>
          </a:r>
          <a:r>
            <a:rPr lang="en-US" sz="1600" dirty="0" err="1"/>
            <a:t>finansierade</a:t>
          </a:r>
          <a:r>
            <a:rPr lang="en-US" sz="1600" dirty="0"/>
            <a:t> </a:t>
          </a:r>
          <a:r>
            <a:rPr lang="en-US" sz="1600" dirty="0" err="1"/>
            <a:t>projekt</a:t>
          </a:r>
          <a:endParaRPr lang="en-US" sz="1600" b="0" dirty="0"/>
        </a:p>
      </dgm:t>
    </dgm:pt>
    <dgm:pt modelId="{36D5568D-3826-48E6-AA0D-84C2EEE76658}" type="parTrans" cxnId="{0EA80C28-24B8-48E2-9A45-7011BA4DF373}">
      <dgm:prSet/>
      <dgm:spPr/>
      <dgm:t>
        <a:bodyPr/>
        <a:lstStyle/>
        <a:p>
          <a:endParaRPr lang="en-US"/>
        </a:p>
      </dgm:t>
    </dgm:pt>
    <dgm:pt modelId="{724996ED-96DB-4390-B9DC-93CF9C69280E}" type="sibTrans" cxnId="{0EA80C28-24B8-48E2-9A45-7011BA4DF373}">
      <dgm:prSet/>
      <dgm:spPr/>
      <dgm:t>
        <a:bodyPr/>
        <a:lstStyle/>
        <a:p>
          <a:endParaRPr lang="en-US"/>
        </a:p>
      </dgm:t>
    </dgm:pt>
    <dgm:pt modelId="{58E3564A-FD83-47FC-8236-F058E051BE8F}">
      <dgm:prSet phldrT="[Text]" custT="1"/>
      <dgm:spPr>
        <a:solidFill>
          <a:srgbClr val="C00000"/>
        </a:solidFill>
      </dgm:spPr>
      <dgm:t>
        <a:bodyPr/>
        <a:lstStyle/>
        <a:p>
          <a:r>
            <a:rPr lang="en-US" sz="1600" b="0"/>
            <a:t>Miljöskydd</a:t>
          </a:r>
          <a:endParaRPr lang="en-US" sz="1600" b="0" dirty="0">
            <a:solidFill>
              <a:schemeClr val="bg1"/>
            </a:solidFill>
          </a:endParaRPr>
        </a:p>
      </dgm:t>
    </dgm:pt>
    <dgm:pt modelId="{DA87AB8D-1065-45CC-9BB3-71CD53623885}" type="parTrans" cxnId="{6EC17BDA-C176-4D2D-B1A2-F3A1444FF6E9}">
      <dgm:prSet/>
      <dgm:spPr/>
      <dgm:t>
        <a:bodyPr/>
        <a:lstStyle/>
        <a:p>
          <a:endParaRPr lang="en-US"/>
        </a:p>
      </dgm:t>
    </dgm:pt>
    <dgm:pt modelId="{DFEDB820-B8A5-4938-8891-510A82B006FD}" type="sibTrans" cxnId="{6EC17BDA-C176-4D2D-B1A2-F3A1444FF6E9}">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36CBB6F7-A572-4F6D-93AE-3A86E5175509}" type="pres">
      <dgm:prSet presAssocID="{4E007132-DD03-4ECD-AE32-E1871159DBBB}" presName="composite" presStyleCnt="0"/>
      <dgm:spPr/>
    </dgm:pt>
    <dgm:pt modelId="{85A128FC-0697-46D7-A447-AF0C9179B242}" type="pres">
      <dgm:prSet presAssocID="{4E007132-DD03-4ECD-AE32-E1871159DBBB}" presName="Image" presStyleLbl="bgShp"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237A7567-5F7D-43AA-9754-4B177E087488}" type="pres">
      <dgm:prSet presAssocID="{4E007132-DD03-4ECD-AE32-E1871159DBBB}" presName="Parent" presStyleLbl="node0" presStyleIdx="0" presStyleCnt="5">
        <dgm:presLayoutVars>
          <dgm:bulletEnabled val="1"/>
        </dgm:presLayoutVars>
      </dgm:prSet>
      <dgm:spPr/>
    </dgm:pt>
    <dgm:pt modelId="{80E4C41A-0877-427B-A678-A7D21C5A1B48}" type="pres">
      <dgm:prSet presAssocID="{4300DD24-3B90-43AA-A5FF-28D2C2969528}" presName="sibTrans" presStyleCnt="0"/>
      <dgm:spPr/>
    </dgm:pt>
    <dgm:pt modelId="{B812C085-276E-44C7-99CA-C81C71F96918}" type="pres">
      <dgm:prSet presAssocID="{58E3564A-FD83-47FC-8236-F058E051BE8F}" presName="composite" presStyleCnt="0"/>
      <dgm:spPr/>
    </dgm:pt>
    <dgm:pt modelId="{285A63CA-B2EB-4228-8A3E-44161EC84A67}" type="pres">
      <dgm:prSet presAssocID="{58E3564A-FD83-47FC-8236-F058E051BE8F}"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FA534018-8E4E-4CE4-A65D-C9D72FF6B82B}" type="pres">
      <dgm:prSet presAssocID="{58E3564A-FD83-47FC-8236-F058E051BE8F}" presName="Parent" presStyleLbl="node0" presStyleIdx="1" presStyleCnt="5">
        <dgm:presLayoutVars>
          <dgm:bulletEnabled val="1"/>
        </dgm:presLayoutVars>
      </dgm:prSet>
      <dgm:spPr/>
    </dgm:pt>
    <dgm:pt modelId="{EE9F383B-F6F6-4B48-8621-8CC7AAD7F2CD}" type="pres">
      <dgm:prSet presAssocID="{DFEDB820-B8A5-4938-8891-510A82B006FD}" presName="sibTrans" presStyleCnt="0"/>
      <dgm:spPr/>
    </dgm:pt>
    <dgm:pt modelId="{ACF77BFE-E5C3-4495-BE2F-70034FA6505B}" type="pres">
      <dgm:prSet presAssocID="{23686025-A0F0-4530-B4D0-0F137D5879D5}" presName="composite" presStyleCnt="0"/>
      <dgm:spPr/>
    </dgm:pt>
    <dgm:pt modelId="{9DDBB07F-AB40-476E-A6B4-526A927538C8}" type="pres">
      <dgm:prSet presAssocID="{23686025-A0F0-4530-B4D0-0F137D5879D5}" presName="Image" presStyleLbl="bgShp" presStyleIdx="2" presStyleCnt="5"/>
      <dgm:spPr>
        <a:blipFill rotWithShape="1">
          <a:blip xmlns:r="http://schemas.openxmlformats.org/officeDocument/2006/relationships" r:embed="rId3"/>
          <a:stretch>
            <a:fillRect/>
          </a:stretch>
        </a:blipFill>
        <a:ln>
          <a:solidFill>
            <a:schemeClr val="tx1"/>
          </a:solidFill>
        </a:ln>
      </dgm:spPr>
    </dgm:pt>
    <dgm:pt modelId="{FC45899D-AC99-43ED-85A5-68F6F4FA0FA2}" type="pres">
      <dgm:prSet presAssocID="{23686025-A0F0-4530-B4D0-0F137D5879D5}" presName="Parent" presStyleLbl="node0" presStyleIdx="2" presStyleCnt="5">
        <dgm:presLayoutVars>
          <dgm:bulletEnabled val="1"/>
        </dgm:presLayoutVars>
      </dgm:prSet>
      <dgm:spPr/>
    </dgm:pt>
    <dgm:pt modelId="{C7FDC1BB-81F7-4A5B-ADBE-1EEA1BD0C844}" type="pres">
      <dgm:prSet presAssocID="{32C4C99C-B11A-4E55-8596-6B21AD9B4C80}" presName="sibTrans" presStyleCnt="0"/>
      <dgm:spPr/>
    </dgm:pt>
    <dgm:pt modelId="{FBB5FD95-870A-44C9-A85E-3E5C0EEF7A60}" type="pres">
      <dgm:prSet presAssocID="{A4E0317E-3D61-4605-B530-EA250725D942}" presName="composite" presStyleCnt="0"/>
      <dgm:spPr/>
    </dgm:pt>
    <dgm:pt modelId="{1E9E862F-BDF6-4CFA-8C3B-B970A78BAA6D}" type="pres">
      <dgm:prSet presAssocID="{A4E0317E-3D61-4605-B530-EA250725D942}"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B8D3A751-8EC9-4643-9A3E-6C6784E89749}" type="pres">
      <dgm:prSet presAssocID="{A4E0317E-3D61-4605-B530-EA250725D942}" presName="Parent" presStyleLbl="node0" presStyleIdx="3" presStyleCnt="5">
        <dgm:presLayoutVars>
          <dgm:bulletEnabled val="1"/>
        </dgm:presLayoutVars>
      </dgm:prSet>
      <dgm:spPr/>
    </dgm:pt>
    <dgm:pt modelId="{35E94610-C2B4-4F0B-86E0-BF3F8A4766D7}" type="pres">
      <dgm:prSet presAssocID="{724996ED-96DB-4390-B9DC-93CF9C69280E}"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4" presStyleCnt="5">
        <dgm:presLayoutVars>
          <dgm:bulletEnabled val="1"/>
        </dgm:presLayoutVars>
      </dgm:prSet>
      <dgm:spPr/>
    </dgm:pt>
  </dgm:ptLst>
  <dgm:cxnLst>
    <dgm:cxn modelId="{08010604-0792-4628-BF3C-562318639515}" type="presOf" srcId="{A4E0317E-3D61-4605-B530-EA250725D942}" destId="{B8D3A751-8EC9-4643-9A3E-6C6784E89749}" srcOrd="0" destOrd="0" presId="urn:microsoft.com/office/officeart/2008/layout/BendingPictureCaption"/>
    <dgm:cxn modelId="{9C344B0E-3E69-46CC-A560-8B014B20A534}" type="presOf" srcId="{58E3564A-FD83-47FC-8236-F058E051BE8F}" destId="{FA534018-8E4E-4CE4-A65D-C9D72FF6B82B}" srcOrd="0" destOrd="0" presId="urn:microsoft.com/office/officeart/2008/layout/BendingPictureCaption"/>
    <dgm:cxn modelId="{0EA80C28-24B8-48E2-9A45-7011BA4DF373}" srcId="{3A04A2F7-FB45-4A17-9103-CCCC924B63C3}" destId="{A4E0317E-3D61-4605-B530-EA250725D942}" srcOrd="3" destOrd="0" parTransId="{36D5568D-3826-48E6-AA0D-84C2EEE76658}" sibTransId="{724996ED-96DB-4390-B9DC-93CF9C69280E}"/>
    <dgm:cxn modelId="{5E699531-0A0B-4AF5-90A0-F16DD18F4203}" srcId="{3A04A2F7-FB45-4A17-9103-CCCC924B63C3}" destId="{4E007132-DD03-4ECD-AE32-E1871159DBBB}" srcOrd="0" destOrd="0" parTransId="{1D8C9C3E-9F99-440E-A254-DF9C2846F917}" sibTransId="{4300DD24-3B90-43AA-A5FF-28D2C2969528}"/>
    <dgm:cxn modelId="{616F9E69-5ACA-4CDB-BDD1-CD954A428724}" type="presOf" srcId="{23686025-A0F0-4530-B4D0-0F137D5879D5}" destId="{FC45899D-AC99-43ED-85A5-68F6F4FA0FA2}"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999B5B7C-B224-4D6D-9C69-FD23148A6922}" type="presOf" srcId="{4E007132-DD03-4ECD-AE32-E1871159DBBB}" destId="{237A7567-5F7D-43AA-9754-4B177E087488}" srcOrd="0" destOrd="0" presId="urn:microsoft.com/office/officeart/2008/layout/BendingPictureCaption"/>
    <dgm:cxn modelId="{2429AA98-8FC2-44C8-B507-FFF07C154296}" srcId="{3A04A2F7-FB45-4A17-9103-CCCC924B63C3}" destId="{AE1E4721-4536-4E53-B78E-F5EBDFE973C6}" srcOrd="4" destOrd="0" parTransId="{AFD5F15A-E751-41F4-B350-823B4784BD88}" sibTransId="{D5DAE98A-5702-4807-87A7-136835FB93B4}"/>
    <dgm:cxn modelId="{6EC17BDA-C176-4D2D-B1A2-F3A1444FF6E9}" srcId="{3A04A2F7-FB45-4A17-9103-CCCC924B63C3}" destId="{58E3564A-FD83-47FC-8236-F058E051BE8F}" srcOrd="1" destOrd="0" parTransId="{DA87AB8D-1065-45CC-9BB3-71CD53623885}" sibTransId="{DFEDB820-B8A5-4938-8891-510A82B006FD}"/>
    <dgm:cxn modelId="{104165F4-3573-41A1-A1CF-11542E1DB30A}" srcId="{3A04A2F7-FB45-4A17-9103-CCCC924B63C3}" destId="{23686025-A0F0-4530-B4D0-0F137D5879D5}" srcOrd="2" destOrd="0" parTransId="{C240A5E7-1370-41CE-A955-06957978960A}" sibTransId="{32C4C99C-B11A-4E55-8596-6B21AD9B4C80}"/>
    <dgm:cxn modelId="{AAAE37D4-A3EA-4769-B6FD-54436C6CCBFC}" type="presParOf" srcId="{D1130244-D42B-4FBD-A513-9F38156E3AF5}" destId="{36CBB6F7-A572-4F6D-93AE-3A86E5175509}" srcOrd="0" destOrd="0" presId="urn:microsoft.com/office/officeart/2008/layout/BendingPictureCaption"/>
    <dgm:cxn modelId="{3CFD7A88-6CA2-4C55-980F-318A61D0F316}" type="presParOf" srcId="{36CBB6F7-A572-4F6D-93AE-3A86E5175509}" destId="{85A128FC-0697-46D7-A447-AF0C9179B242}" srcOrd="0" destOrd="0" presId="urn:microsoft.com/office/officeart/2008/layout/BendingPictureCaption"/>
    <dgm:cxn modelId="{B3AE0846-99F7-4FA8-A3D9-395D25959CB5}" type="presParOf" srcId="{36CBB6F7-A572-4F6D-93AE-3A86E5175509}" destId="{237A7567-5F7D-43AA-9754-4B177E087488}" srcOrd="1" destOrd="0" presId="urn:microsoft.com/office/officeart/2008/layout/BendingPictureCaption"/>
    <dgm:cxn modelId="{7E074159-C3D0-47C1-86A1-F602FB5001CA}" type="presParOf" srcId="{D1130244-D42B-4FBD-A513-9F38156E3AF5}" destId="{80E4C41A-0877-427B-A678-A7D21C5A1B48}" srcOrd="1" destOrd="0" presId="urn:microsoft.com/office/officeart/2008/layout/BendingPictureCaption"/>
    <dgm:cxn modelId="{53055311-F556-4D0B-8991-D5225D7654FE}" type="presParOf" srcId="{D1130244-D42B-4FBD-A513-9F38156E3AF5}" destId="{B812C085-276E-44C7-99CA-C81C71F96918}" srcOrd="2" destOrd="0" presId="urn:microsoft.com/office/officeart/2008/layout/BendingPictureCaption"/>
    <dgm:cxn modelId="{1C930D3A-8D0A-43A5-8A05-5F7754F5326B}" type="presParOf" srcId="{B812C085-276E-44C7-99CA-C81C71F96918}" destId="{285A63CA-B2EB-4228-8A3E-44161EC84A67}" srcOrd="0" destOrd="0" presId="urn:microsoft.com/office/officeart/2008/layout/BendingPictureCaption"/>
    <dgm:cxn modelId="{943E19F6-E524-431F-A6C1-E6B5460E1A39}" type="presParOf" srcId="{B812C085-276E-44C7-99CA-C81C71F96918}" destId="{FA534018-8E4E-4CE4-A65D-C9D72FF6B82B}" srcOrd="1" destOrd="0" presId="urn:microsoft.com/office/officeart/2008/layout/BendingPictureCaption"/>
    <dgm:cxn modelId="{DF774073-0D7D-42FB-9161-C0E73A9969A8}" type="presParOf" srcId="{D1130244-D42B-4FBD-A513-9F38156E3AF5}" destId="{EE9F383B-F6F6-4B48-8621-8CC7AAD7F2CD}" srcOrd="3" destOrd="0" presId="urn:microsoft.com/office/officeart/2008/layout/BendingPictureCaption"/>
    <dgm:cxn modelId="{196613F7-5728-44B9-B111-862EDC2F50F3}" type="presParOf" srcId="{D1130244-D42B-4FBD-A513-9F38156E3AF5}" destId="{ACF77BFE-E5C3-4495-BE2F-70034FA6505B}" srcOrd="4" destOrd="0" presId="urn:microsoft.com/office/officeart/2008/layout/BendingPictureCaption"/>
    <dgm:cxn modelId="{89985011-BD32-4814-8FCA-59EA91B09417}" type="presParOf" srcId="{ACF77BFE-E5C3-4495-BE2F-70034FA6505B}" destId="{9DDBB07F-AB40-476E-A6B4-526A927538C8}" srcOrd="0" destOrd="0" presId="urn:microsoft.com/office/officeart/2008/layout/BendingPictureCaption"/>
    <dgm:cxn modelId="{DEF55A7F-612C-4B4A-A25F-3F1BA961F040}" type="presParOf" srcId="{ACF77BFE-E5C3-4495-BE2F-70034FA6505B}" destId="{FC45899D-AC99-43ED-85A5-68F6F4FA0FA2}" srcOrd="1" destOrd="0" presId="urn:microsoft.com/office/officeart/2008/layout/BendingPictureCaption"/>
    <dgm:cxn modelId="{CEA40FB8-A8ED-4BBA-9245-38A9762D5F4A}" type="presParOf" srcId="{D1130244-D42B-4FBD-A513-9F38156E3AF5}" destId="{C7FDC1BB-81F7-4A5B-ADBE-1EEA1BD0C844}" srcOrd="5" destOrd="0" presId="urn:microsoft.com/office/officeart/2008/layout/BendingPictureCaption"/>
    <dgm:cxn modelId="{AF217A1D-60CF-4016-8467-25D46565461E}" type="presParOf" srcId="{D1130244-D42B-4FBD-A513-9F38156E3AF5}" destId="{FBB5FD95-870A-44C9-A85E-3E5C0EEF7A60}" srcOrd="6" destOrd="0" presId="urn:microsoft.com/office/officeart/2008/layout/BendingPictureCaption"/>
    <dgm:cxn modelId="{2C55DDB3-E998-427D-8425-2347D17CCC66}" type="presParOf" srcId="{FBB5FD95-870A-44C9-A85E-3E5C0EEF7A60}" destId="{1E9E862F-BDF6-4CFA-8C3B-B970A78BAA6D}" srcOrd="0" destOrd="0" presId="urn:microsoft.com/office/officeart/2008/layout/BendingPictureCaption"/>
    <dgm:cxn modelId="{DE211BFD-EA3A-4BB5-A59B-CDC4AFDB00A3}" type="presParOf" srcId="{FBB5FD95-870A-44C9-A85E-3E5C0EEF7A60}" destId="{B8D3A751-8EC9-4643-9A3E-6C6784E89749}" srcOrd="1" destOrd="0" presId="urn:microsoft.com/office/officeart/2008/layout/BendingPictureCaption"/>
    <dgm:cxn modelId="{2A65354A-F733-4175-A72E-CAE501DEDA01}" type="presParOf" srcId="{D1130244-D42B-4FBD-A513-9F38156E3AF5}" destId="{35E94610-C2B4-4F0B-86E0-BF3F8A4766D7}" srcOrd="7" destOrd="0" presId="urn:microsoft.com/office/officeart/2008/layout/BendingPictureCaption"/>
    <dgm:cxn modelId="{6E556F39-5670-44CF-BB34-4E263AADFE02}" type="presParOf" srcId="{D1130244-D42B-4FBD-A513-9F38156E3AF5}" destId="{B77CCFB2-561C-43EA-A298-A4FA6C078266}" srcOrd="8"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custT="1"/>
      <dgm:spPr>
        <a:solidFill>
          <a:srgbClr val="C00000"/>
        </a:solidFill>
      </dgm:spPr>
      <dgm:t>
        <a:bodyPr/>
        <a:lstStyle/>
        <a:p>
          <a:r>
            <a:rPr lang="en-US" sz="1800" dirty="0"/>
            <a:t>Den </a:t>
          </a:r>
          <a:r>
            <a:rPr lang="en-US" sz="1800" dirty="0" err="1"/>
            <a:t>gröna</a:t>
          </a:r>
          <a:r>
            <a:rPr lang="en-US" sz="1800" dirty="0"/>
            <a:t> given</a:t>
          </a:r>
          <a:endParaRPr lang="en-US" sz="1800"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rgbClr val="C00000"/>
        </a:solidFill>
      </dgm:spPr>
      <dgm:t>
        <a:bodyPr/>
        <a:lstStyle/>
        <a:p>
          <a:r>
            <a:rPr lang="en-US" sz="1800" dirty="0" err="1"/>
            <a:t>NextGenerationEU</a:t>
          </a:r>
          <a:endParaRPr lang="en-US" sz="1800"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custT="1"/>
      <dgm:spPr>
        <a:solidFill>
          <a:srgbClr val="C00000"/>
        </a:solidFill>
      </dgm:spPr>
      <dgm:t>
        <a:bodyPr/>
        <a:lstStyle/>
        <a:p>
          <a:r>
            <a:rPr lang="en-US" sz="1800" dirty="0" err="1"/>
            <a:t>Digitalisering</a:t>
          </a:r>
          <a:endParaRPr lang="en-US" sz="1800" dirty="0"/>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custT="1"/>
      <dgm:spPr>
        <a:solidFill>
          <a:srgbClr val="C00000"/>
        </a:solidFill>
      </dgm:spPr>
      <dgm:t>
        <a:bodyPr/>
        <a:lstStyle/>
        <a:p>
          <a:r>
            <a:rPr lang="en-US" sz="1800" dirty="0" err="1"/>
            <a:t>Jämställdhet</a:t>
          </a:r>
          <a:endParaRPr lang="en-US" sz="18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1E9A1875-DAE9-49B5-A8B4-FC8FFF235A9A}">
      <dgm:prSet phldrT="[Text]" custT="1"/>
      <dgm:spPr>
        <a:solidFill>
          <a:srgbClr val="C00000"/>
        </a:solidFill>
      </dgm:spPr>
      <dgm:t>
        <a:bodyPr/>
        <a:lstStyle/>
        <a:p>
          <a:r>
            <a:rPr lang="en-US" sz="3200" dirty="0" err="1"/>
            <a:t>Europaåret</a:t>
          </a:r>
          <a:r>
            <a:rPr lang="en-US" sz="3200" dirty="0"/>
            <a:t> </a:t>
          </a:r>
          <a:r>
            <a:rPr lang="en-US" sz="3200" dirty="0" err="1"/>
            <a:t>för</a:t>
          </a:r>
          <a:r>
            <a:rPr lang="en-US" sz="3200" dirty="0"/>
            <a:t> </a:t>
          </a:r>
          <a:r>
            <a:rPr lang="en-US" sz="3200" dirty="0" err="1"/>
            <a:t>ungdomar</a:t>
          </a:r>
          <a:endParaRPr lang="en-US" sz="32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F34E1D28-9E26-4BCD-BE5C-A6705AFB6A7F}" type="pres">
      <dgm:prSet presAssocID="{1E9A1875-DAE9-49B5-A8B4-FC8FFF235A9A}" presName="Parent" presStyleLbl="node0" presStyleIdx="0" presStyleCnt="1">
        <dgm:presLayoutVars>
          <dgm:bulletEnabled val="1"/>
        </dgm:presLayoutVars>
      </dgm:prSet>
      <dgm:spPr/>
    </dgm:pt>
  </dgm:ptLst>
  <dgm:cxnLst>
    <dgm:cxn modelId="{1C71304F-1CCD-430C-861A-747DAFD5A8EB}" srcId="{3A04A2F7-FB45-4A17-9103-CCCC924B63C3}" destId="{1E9A1875-DAE9-49B5-A8B4-FC8FFF235A9A}" srcOrd="0"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23AB44B3-15D9-48C9-BEF8-6D7B87BB8A20}" type="presOf" srcId="{1E9A1875-DAE9-49B5-A8B4-FC8FFF235A9A}" destId="{F34E1D28-9E26-4BCD-BE5C-A6705AFB6A7F}" srcOrd="0" destOrd="0" presId="urn:microsoft.com/office/officeart/2008/layout/BendingPictureCaption"/>
    <dgm:cxn modelId="{4CFE859C-5655-4732-8048-FFCCCC816A08}" type="presParOf" srcId="{D1130244-D42B-4FBD-A513-9F38156E3AF5}" destId="{168BFE9B-E750-44F4-BE65-B3E1BECFF76E}" srcOrd="0"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8B5C1F-2483-412A-BDE0-8974F6ED102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0DFD22-2CAF-421D-A9A3-D3C2FFB229D4}">
      <dgm:prSet custT="1"/>
      <dgm:spPr>
        <a:solidFill>
          <a:srgbClr val="FFC000"/>
        </a:solidFill>
      </dgm:spPr>
      <dgm:t>
        <a:bodyPr/>
        <a:lstStyle/>
        <a:p>
          <a:pPr rtl="0"/>
          <a:r>
            <a:rPr lang="en-US" sz="1800" b="0" dirty="0" err="1">
              <a:solidFill>
                <a:schemeClr val="tx1"/>
              </a:solidFill>
            </a:rPr>
            <a:t>är</a:t>
          </a:r>
          <a:r>
            <a:rPr lang="en-US" sz="1800" b="0" dirty="0">
              <a:solidFill>
                <a:schemeClr val="tx1"/>
              </a:solidFill>
            </a:rPr>
            <a:t> EU-</a:t>
          </a:r>
          <a:r>
            <a:rPr lang="en-US" sz="1800" b="0" dirty="0" err="1">
              <a:solidFill>
                <a:schemeClr val="tx1"/>
              </a:solidFill>
            </a:rPr>
            <a:t>invånarnas</a:t>
          </a:r>
          <a:r>
            <a:rPr lang="en-US" sz="1800" b="0" dirty="0">
              <a:solidFill>
                <a:schemeClr val="tx1"/>
              </a:solidFill>
            </a:rPr>
            <a:t> </a:t>
          </a:r>
          <a:r>
            <a:rPr lang="en-US" sz="1800" b="0" dirty="0" err="1">
              <a:solidFill>
                <a:schemeClr val="tx1"/>
              </a:solidFill>
            </a:rPr>
            <a:t>röst</a:t>
          </a:r>
          <a:endParaRPr lang="en-IE" sz="1800" b="0" dirty="0">
            <a:solidFill>
              <a:schemeClr val="tx1"/>
            </a:solidFill>
          </a:endParaRPr>
        </a:p>
      </dgm:t>
    </dgm:pt>
    <dgm:pt modelId="{AB05733B-4864-43DA-A173-7DF41A84B0EB}" type="parTrans" cxnId="{7B6161DF-ADE0-4223-9E90-EE2FF187255C}">
      <dgm:prSet/>
      <dgm:spPr/>
      <dgm:t>
        <a:bodyPr/>
        <a:lstStyle/>
        <a:p>
          <a:endParaRPr lang="en-US"/>
        </a:p>
      </dgm:t>
    </dgm:pt>
    <dgm:pt modelId="{7301982C-B647-46A9-92FE-80A99C5AE089}" type="sibTrans" cxnId="{7B6161DF-ADE0-4223-9E90-EE2FF187255C}">
      <dgm:prSet/>
      <dgm:spPr/>
      <dgm:t>
        <a:bodyPr/>
        <a:lstStyle/>
        <a:p>
          <a:endParaRPr lang="en-US"/>
        </a:p>
      </dgm:t>
    </dgm:pt>
    <dgm:pt modelId="{C9EBD0BD-4459-45D5-9A1E-1B6378142E1C}">
      <dgm:prSet custT="1"/>
      <dgm:spPr>
        <a:solidFill>
          <a:srgbClr val="FFC000"/>
        </a:solidFill>
      </dgm:spPr>
      <dgm:t>
        <a:bodyPr/>
        <a:lstStyle/>
        <a:p>
          <a:pPr rtl="0"/>
          <a:r>
            <a:rPr lang="sv-SE" sz="1800" b="0" dirty="0">
              <a:solidFill>
                <a:schemeClr val="tx1"/>
              </a:solidFill>
            </a:rPr>
            <a:t>har medlemmar från alla EU-länder som väljs genom direkta val vart femte år</a:t>
          </a:r>
          <a:endParaRPr lang="en-IE" sz="1800" b="0" dirty="0">
            <a:solidFill>
              <a:schemeClr val="tx1"/>
            </a:solidFill>
          </a:endParaRPr>
        </a:p>
      </dgm:t>
    </dgm:pt>
    <dgm:pt modelId="{6474E237-3E9E-4F4F-8799-AB5474F10277}" type="parTrans" cxnId="{DA40094E-2790-43FE-B49D-D8F0A736096E}">
      <dgm:prSet/>
      <dgm:spPr/>
      <dgm:t>
        <a:bodyPr/>
        <a:lstStyle/>
        <a:p>
          <a:endParaRPr lang="en-US"/>
        </a:p>
      </dgm:t>
    </dgm:pt>
    <dgm:pt modelId="{AA1827B8-0390-435D-8A64-30B31B5475E9}" type="sibTrans" cxnId="{DA40094E-2790-43FE-B49D-D8F0A736096E}">
      <dgm:prSet/>
      <dgm:spPr/>
      <dgm:t>
        <a:bodyPr/>
        <a:lstStyle/>
        <a:p>
          <a:endParaRPr lang="en-US"/>
        </a:p>
      </dgm:t>
    </dgm:pt>
    <dgm:pt modelId="{DDF773E0-5ED0-4453-8E9E-1FDEB08137C7}">
      <dgm:prSet custT="1"/>
      <dgm:spPr>
        <a:solidFill>
          <a:srgbClr val="FFC000"/>
        </a:solidFill>
      </dgm:spPr>
      <dgm:t>
        <a:bodyPr/>
        <a:lstStyle/>
        <a:p>
          <a:pPr rtl="0"/>
          <a:r>
            <a:rPr lang="sv-SE" sz="1800" b="0" dirty="0">
              <a:solidFill>
                <a:schemeClr val="tx1"/>
              </a:solidFill>
            </a:rPr>
            <a:t>diskuterar nya lagar som EU-kommissionen har föreslagit</a:t>
          </a:r>
          <a:endParaRPr lang="en-IE" sz="1800" b="0" dirty="0">
            <a:solidFill>
              <a:schemeClr val="tx1"/>
            </a:solidFill>
          </a:endParaRPr>
        </a:p>
      </dgm:t>
    </dgm:pt>
    <dgm:pt modelId="{4AC9AB2D-FBEE-4F5E-9908-3D0BF9BC3B20}" type="parTrans" cxnId="{8B269019-A93D-492E-BFBD-94FD26B903CB}">
      <dgm:prSet/>
      <dgm:spPr/>
      <dgm:t>
        <a:bodyPr/>
        <a:lstStyle/>
        <a:p>
          <a:endParaRPr lang="en-US"/>
        </a:p>
      </dgm:t>
    </dgm:pt>
    <dgm:pt modelId="{BBF630F5-6950-448B-868B-ADBAF96216B0}" type="sibTrans" cxnId="{8B269019-A93D-492E-BFBD-94FD26B903CB}">
      <dgm:prSet/>
      <dgm:spPr/>
      <dgm:t>
        <a:bodyPr/>
        <a:lstStyle/>
        <a:p>
          <a:endParaRPr lang="en-US"/>
        </a:p>
      </dgm:t>
    </dgm:pt>
    <dgm:pt modelId="{D17BC7BB-AC77-47F1-B850-7B5CE791F236}">
      <dgm:prSet custT="1"/>
      <dgm:spPr>
        <a:solidFill>
          <a:srgbClr val="FFC000"/>
        </a:solidFill>
      </dgm:spPr>
      <dgm:t>
        <a:bodyPr/>
        <a:lstStyle/>
        <a:p>
          <a:pPr rtl="0"/>
          <a:r>
            <a:rPr lang="en-US" sz="1800" b="0" dirty="0">
              <a:solidFill>
                <a:schemeClr val="tx1"/>
              </a:solidFill>
            </a:rPr>
            <a:t>ä</a:t>
          </a:r>
          <a:r>
            <a:rPr lang="sv-SE" sz="1800" b="0" dirty="0" err="1">
              <a:solidFill>
                <a:schemeClr val="tx1"/>
              </a:solidFill>
            </a:rPr>
            <a:t>ndrar</a:t>
          </a:r>
          <a:r>
            <a:rPr lang="sv-SE" sz="1800" b="0" dirty="0">
              <a:solidFill>
                <a:schemeClr val="tx1"/>
              </a:solidFill>
            </a:rPr>
            <a:t> (om det behövs) och beslutar om dessa lagar tillsammans med rådet</a:t>
          </a:r>
          <a:endParaRPr lang="en-IE" sz="1800" b="0" dirty="0">
            <a:solidFill>
              <a:schemeClr val="tx1"/>
            </a:solidFill>
          </a:endParaRPr>
        </a:p>
      </dgm:t>
    </dgm:pt>
    <dgm:pt modelId="{2ED171F2-6983-4C1F-AC0B-BBE1D0AE1204}" type="parTrans" cxnId="{0005090B-FFED-444E-831E-7524FD787455}">
      <dgm:prSet/>
      <dgm:spPr/>
      <dgm:t>
        <a:bodyPr/>
        <a:lstStyle/>
        <a:p>
          <a:endParaRPr lang="en-US"/>
        </a:p>
      </dgm:t>
    </dgm:pt>
    <dgm:pt modelId="{DFD98C43-5D26-4C14-9ECA-9AF2D74AEDC0}" type="sibTrans" cxnId="{0005090B-FFED-444E-831E-7524FD787455}">
      <dgm:prSet/>
      <dgm:spPr/>
      <dgm:t>
        <a:bodyPr/>
        <a:lstStyle/>
        <a:p>
          <a:endParaRPr lang="en-US"/>
        </a:p>
      </dgm:t>
    </dgm:pt>
    <dgm:pt modelId="{E8028DDB-AACF-417E-AC75-DAC05625AF03}">
      <dgm:prSet custT="1"/>
      <dgm:spPr>
        <a:solidFill>
          <a:srgbClr val="FFC000"/>
        </a:solidFill>
      </dgm:spPr>
      <dgm:t>
        <a:bodyPr/>
        <a:lstStyle/>
        <a:p>
          <a:pPr rtl="0"/>
          <a:r>
            <a:rPr lang="en-US" sz="1800" b="0" dirty="0" err="1">
              <a:solidFill>
                <a:schemeClr val="tx1"/>
              </a:solidFill>
            </a:rPr>
            <a:t>väljer</a:t>
          </a:r>
          <a:r>
            <a:rPr lang="en-US" sz="1800" b="0" dirty="0">
              <a:solidFill>
                <a:schemeClr val="tx1"/>
              </a:solidFill>
            </a:rPr>
            <a:t> EU-</a:t>
          </a:r>
          <a:r>
            <a:rPr lang="en-US" sz="1800" b="0" dirty="0" err="1">
              <a:solidFill>
                <a:schemeClr val="tx1"/>
              </a:solidFill>
            </a:rPr>
            <a:t>kommissionens</a:t>
          </a:r>
          <a:r>
            <a:rPr lang="en-US" sz="1800" b="0" dirty="0">
              <a:solidFill>
                <a:schemeClr val="tx1"/>
              </a:solidFill>
            </a:rPr>
            <a:t> </a:t>
          </a:r>
          <a:r>
            <a:rPr lang="en-US" sz="1800" b="0" dirty="0" err="1">
              <a:solidFill>
                <a:schemeClr val="tx1"/>
              </a:solidFill>
            </a:rPr>
            <a:t>ordförande</a:t>
          </a:r>
          <a:endParaRPr lang="en-IE" sz="1800" b="0" dirty="0">
            <a:solidFill>
              <a:schemeClr val="tx1"/>
            </a:solidFill>
          </a:endParaRPr>
        </a:p>
      </dgm:t>
    </dgm:pt>
    <dgm:pt modelId="{CB20CB47-9BD2-4E66-83B0-70D3870AC0B2}" type="parTrans" cxnId="{18DA7F4F-74C0-4D1C-A757-4A26AE6E9660}">
      <dgm:prSet/>
      <dgm:spPr/>
      <dgm:t>
        <a:bodyPr/>
        <a:lstStyle/>
        <a:p>
          <a:endParaRPr lang="en-US"/>
        </a:p>
      </dgm:t>
    </dgm:pt>
    <dgm:pt modelId="{8720CC4D-BE4A-4B26-8D90-134D9A36323D}" type="sibTrans" cxnId="{18DA7F4F-74C0-4D1C-A757-4A26AE6E9660}">
      <dgm:prSet/>
      <dgm:spPr/>
      <dgm:t>
        <a:bodyPr/>
        <a:lstStyle/>
        <a:p>
          <a:endParaRPr lang="en-US"/>
        </a:p>
      </dgm:t>
    </dgm:pt>
    <dgm:pt modelId="{C60B4388-5BE2-49DA-AF00-1BB77197FDE2}">
      <dgm:prSet custT="1"/>
      <dgm:spPr>
        <a:solidFill>
          <a:srgbClr val="FFC000"/>
        </a:solidFill>
      </dgm:spPr>
      <dgm:t>
        <a:bodyPr/>
        <a:lstStyle/>
        <a:p>
          <a:pPr rtl="0"/>
          <a:r>
            <a:rPr lang="en-US" sz="1800" b="0" dirty="0" err="1">
              <a:solidFill>
                <a:schemeClr val="tx1"/>
              </a:solidFill>
            </a:rPr>
            <a:t>godkänner</a:t>
          </a:r>
          <a:r>
            <a:rPr lang="en-US" sz="1800" b="0" dirty="0">
              <a:solidFill>
                <a:schemeClr val="tx1"/>
              </a:solidFill>
            </a:rPr>
            <a:t> EU:s budget</a:t>
          </a:r>
          <a:endParaRPr lang="en-IE" sz="1800" b="0" dirty="0">
            <a:solidFill>
              <a:schemeClr val="tx1"/>
            </a:solidFill>
          </a:endParaRPr>
        </a:p>
      </dgm:t>
    </dgm:pt>
    <dgm:pt modelId="{131A31C5-62BD-4FFC-A200-BB4B3088474B}" type="parTrans" cxnId="{AF270CEC-957B-4B46-94C5-A3F3D720DAD0}">
      <dgm:prSet/>
      <dgm:spPr/>
      <dgm:t>
        <a:bodyPr/>
        <a:lstStyle/>
        <a:p>
          <a:endParaRPr lang="en-US"/>
        </a:p>
      </dgm:t>
    </dgm:pt>
    <dgm:pt modelId="{D68D6159-39CF-4128-96FE-7071A4649BD8}" type="sibTrans" cxnId="{AF270CEC-957B-4B46-94C5-A3F3D720DAD0}">
      <dgm:prSet/>
      <dgm:spPr/>
      <dgm:t>
        <a:bodyPr/>
        <a:lstStyle/>
        <a:p>
          <a:endParaRPr lang="en-US"/>
        </a:p>
      </dgm:t>
    </dgm:pt>
    <dgm:pt modelId="{C475C7A0-690D-4A3F-9FE9-07590BB8CECD}">
      <dgm:prSet custT="1"/>
      <dgm:spPr>
        <a:solidFill>
          <a:srgbClr val="FFC000"/>
        </a:solidFill>
      </dgm:spPr>
      <dgm:t>
        <a:bodyPr/>
        <a:lstStyle/>
        <a:p>
          <a:pPr rtl="0"/>
          <a:r>
            <a:rPr lang="sv-SE" sz="1800" b="0" dirty="0">
              <a:solidFill>
                <a:schemeClr val="tx1"/>
              </a:solidFill>
            </a:rPr>
            <a:t>sammanträder minst 6 gånger per år i Bryssel (Belgien) och 12 gånger i Strasbourg (Frankrike)</a:t>
          </a:r>
          <a:endParaRPr lang="en-IE" sz="1900" b="0" dirty="0">
            <a:solidFill>
              <a:schemeClr val="tx1"/>
            </a:solidFill>
          </a:endParaRPr>
        </a:p>
      </dgm:t>
    </dgm:pt>
    <dgm:pt modelId="{926E2EF2-44D2-4A7C-A5F5-5DCA4E13D31A}" type="parTrans" cxnId="{F81E943C-0EAB-4952-8388-DEB0F5B63B44}">
      <dgm:prSet/>
      <dgm:spPr/>
      <dgm:t>
        <a:bodyPr/>
        <a:lstStyle/>
        <a:p>
          <a:endParaRPr lang="en-US"/>
        </a:p>
      </dgm:t>
    </dgm:pt>
    <dgm:pt modelId="{747A0153-A71D-4163-8926-FF8969DF3431}" type="sibTrans" cxnId="{F81E943C-0EAB-4952-8388-DEB0F5B63B44}">
      <dgm:prSet/>
      <dgm:spPr/>
      <dgm:t>
        <a:bodyPr/>
        <a:lstStyle/>
        <a:p>
          <a:endParaRPr lang="en-US"/>
        </a:p>
      </dgm:t>
    </dgm:pt>
    <dgm:pt modelId="{E1790290-581A-4C84-91EA-CAD052E93A59}" type="pres">
      <dgm:prSet presAssocID="{768B5C1F-2483-412A-BDE0-8974F6ED1021}" presName="linear" presStyleCnt="0">
        <dgm:presLayoutVars>
          <dgm:animLvl val="lvl"/>
          <dgm:resizeHandles val="exact"/>
        </dgm:presLayoutVars>
      </dgm:prSet>
      <dgm:spPr/>
    </dgm:pt>
    <dgm:pt modelId="{B9BC91AA-3A86-49A9-B4FD-A76EA5E21331}" type="pres">
      <dgm:prSet presAssocID="{560DFD22-2CAF-421D-A9A3-D3C2FFB229D4}" presName="parentText" presStyleLbl="node1" presStyleIdx="0" presStyleCnt="7">
        <dgm:presLayoutVars>
          <dgm:chMax val="0"/>
          <dgm:bulletEnabled val="1"/>
        </dgm:presLayoutVars>
      </dgm:prSet>
      <dgm:spPr/>
    </dgm:pt>
    <dgm:pt modelId="{6611974D-4F43-4DF2-B93E-4EA5D945A3B1}" type="pres">
      <dgm:prSet presAssocID="{7301982C-B647-46A9-92FE-80A99C5AE089}" presName="spacer" presStyleCnt="0"/>
      <dgm:spPr/>
    </dgm:pt>
    <dgm:pt modelId="{4FE1037A-DEA2-4953-80B1-C4AB23FF5CB3}" type="pres">
      <dgm:prSet presAssocID="{C9EBD0BD-4459-45D5-9A1E-1B6378142E1C}" presName="parentText" presStyleLbl="node1" presStyleIdx="1" presStyleCnt="7">
        <dgm:presLayoutVars>
          <dgm:chMax val="0"/>
          <dgm:bulletEnabled val="1"/>
        </dgm:presLayoutVars>
      </dgm:prSet>
      <dgm:spPr/>
    </dgm:pt>
    <dgm:pt modelId="{B320E652-B53D-4C8D-BD65-4229C8D24313}" type="pres">
      <dgm:prSet presAssocID="{AA1827B8-0390-435D-8A64-30B31B5475E9}" presName="spacer" presStyleCnt="0"/>
      <dgm:spPr/>
    </dgm:pt>
    <dgm:pt modelId="{07C6446F-ECCD-4CA1-8344-080591932ED6}" type="pres">
      <dgm:prSet presAssocID="{DDF773E0-5ED0-4453-8E9E-1FDEB08137C7}" presName="parentText" presStyleLbl="node1" presStyleIdx="2" presStyleCnt="7">
        <dgm:presLayoutVars>
          <dgm:chMax val="0"/>
          <dgm:bulletEnabled val="1"/>
        </dgm:presLayoutVars>
      </dgm:prSet>
      <dgm:spPr/>
    </dgm:pt>
    <dgm:pt modelId="{AA617802-0088-4F0F-969E-30A79C6BF2AD}" type="pres">
      <dgm:prSet presAssocID="{BBF630F5-6950-448B-868B-ADBAF96216B0}" presName="spacer" presStyleCnt="0"/>
      <dgm:spPr/>
    </dgm:pt>
    <dgm:pt modelId="{715891AF-FC43-40E9-9BA1-84AAEC706364}" type="pres">
      <dgm:prSet presAssocID="{D17BC7BB-AC77-47F1-B850-7B5CE791F236}" presName="parentText" presStyleLbl="node1" presStyleIdx="3" presStyleCnt="7">
        <dgm:presLayoutVars>
          <dgm:chMax val="0"/>
          <dgm:bulletEnabled val="1"/>
        </dgm:presLayoutVars>
      </dgm:prSet>
      <dgm:spPr/>
    </dgm:pt>
    <dgm:pt modelId="{8992DAF4-0B26-489D-8837-A11516C75E03}" type="pres">
      <dgm:prSet presAssocID="{DFD98C43-5D26-4C14-9ECA-9AF2D74AEDC0}" presName="spacer" presStyleCnt="0"/>
      <dgm:spPr/>
    </dgm:pt>
    <dgm:pt modelId="{1BA08AB3-DFE7-4294-97EA-0DE79AB5366F}" type="pres">
      <dgm:prSet presAssocID="{E8028DDB-AACF-417E-AC75-DAC05625AF03}" presName="parentText" presStyleLbl="node1" presStyleIdx="4" presStyleCnt="7">
        <dgm:presLayoutVars>
          <dgm:chMax val="0"/>
          <dgm:bulletEnabled val="1"/>
        </dgm:presLayoutVars>
      </dgm:prSet>
      <dgm:spPr/>
    </dgm:pt>
    <dgm:pt modelId="{35EF5703-CD3C-429E-A309-464A2E42D27A}" type="pres">
      <dgm:prSet presAssocID="{8720CC4D-BE4A-4B26-8D90-134D9A36323D}" presName="spacer" presStyleCnt="0"/>
      <dgm:spPr/>
    </dgm:pt>
    <dgm:pt modelId="{C9254F1F-409A-4C00-BAEE-417CE0DBBEC0}" type="pres">
      <dgm:prSet presAssocID="{C60B4388-5BE2-49DA-AF00-1BB77197FDE2}" presName="parentText" presStyleLbl="node1" presStyleIdx="5" presStyleCnt="7">
        <dgm:presLayoutVars>
          <dgm:chMax val="0"/>
          <dgm:bulletEnabled val="1"/>
        </dgm:presLayoutVars>
      </dgm:prSet>
      <dgm:spPr/>
    </dgm:pt>
    <dgm:pt modelId="{B293DEBD-0FC5-428B-85E0-2B004C805257}" type="pres">
      <dgm:prSet presAssocID="{D68D6159-39CF-4128-96FE-7071A4649BD8}" presName="spacer" presStyleCnt="0"/>
      <dgm:spPr/>
    </dgm:pt>
    <dgm:pt modelId="{394A40C5-2767-41BB-851C-AE743E22805B}" type="pres">
      <dgm:prSet presAssocID="{C475C7A0-690D-4A3F-9FE9-07590BB8CECD}" presName="parentText" presStyleLbl="node1" presStyleIdx="6" presStyleCnt="7">
        <dgm:presLayoutVars>
          <dgm:chMax val="0"/>
          <dgm:bulletEnabled val="1"/>
        </dgm:presLayoutVars>
      </dgm:prSet>
      <dgm:spPr/>
    </dgm:pt>
  </dgm:ptLst>
  <dgm:cxnLst>
    <dgm:cxn modelId="{B5FC3207-416F-48EF-909B-25B45DBBA7EB}" type="presOf" srcId="{C475C7A0-690D-4A3F-9FE9-07590BB8CECD}" destId="{394A40C5-2767-41BB-851C-AE743E22805B}" srcOrd="0" destOrd="0" presId="urn:microsoft.com/office/officeart/2005/8/layout/vList2"/>
    <dgm:cxn modelId="{0005090B-FFED-444E-831E-7524FD787455}" srcId="{768B5C1F-2483-412A-BDE0-8974F6ED1021}" destId="{D17BC7BB-AC77-47F1-B850-7B5CE791F236}" srcOrd="3" destOrd="0" parTransId="{2ED171F2-6983-4C1F-AC0B-BBE1D0AE1204}" sibTransId="{DFD98C43-5D26-4C14-9ECA-9AF2D74AEDC0}"/>
    <dgm:cxn modelId="{8B269019-A93D-492E-BFBD-94FD26B903CB}" srcId="{768B5C1F-2483-412A-BDE0-8974F6ED1021}" destId="{DDF773E0-5ED0-4453-8E9E-1FDEB08137C7}" srcOrd="2" destOrd="0" parTransId="{4AC9AB2D-FBEE-4F5E-9908-3D0BF9BC3B20}" sibTransId="{BBF630F5-6950-448B-868B-ADBAF96216B0}"/>
    <dgm:cxn modelId="{DC518925-2C2D-4970-986C-7E290DC1C00B}" type="presOf" srcId="{C9EBD0BD-4459-45D5-9A1E-1B6378142E1C}" destId="{4FE1037A-DEA2-4953-80B1-C4AB23FF5CB3}" srcOrd="0" destOrd="0" presId="urn:microsoft.com/office/officeart/2005/8/layout/vList2"/>
    <dgm:cxn modelId="{F81E943C-0EAB-4952-8388-DEB0F5B63B44}" srcId="{768B5C1F-2483-412A-BDE0-8974F6ED1021}" destId="{C475C7A0-690D-4A3F-9FE9-07590BB8CECD}" srcOrd="6" destOrd="0" parTransId="{926E2EF2-44D2-4A7C-A5F5-5DCA4E13D31A}" sibTransId="{747A0153-A71D-4163-8926-FF8969DF3431}"/>
    <dgm:cxn modelId="{6943C43F-06DA-4E98-B86F-9F22C2CD9972}" type="presOf" srcId="{C60B4388-5BE2-49DA-AF00-1BB77197FDE2}" destId="{C9254F1F-409A-4C00-BAEE-417CE0DBBEC0}" srcOrd="0" destOrd="0" presId="urn:microsoft.com/office/officeart/2005/8/layout/vList2"/>
    <dgm:cxn modelId="{39838342-5056-4D6D-A925-DF9BF36642CF}" type="presOf" srcId="{768B5C1F-2483-412A-BDE0-8974F6ED1021}" destId="{E1790290-581A-4C84-91EA-CAD052E93A59}" srcOrd="0" destOrd="0" presId="urn:microsoft.com/office/officeart/2005/8/layout/vList2"/>
    <dgm:cxn modelId="{95DF3B45-1BBE-49F9-BB94-183195EB21A9}" type="presOf" srcId="{560DFD22-2CAF-421D-A9A3-D3C2FFB229D4}" destId="{B9BC91AA-3A86-49A9-B4FD-A76EA5E21331}" srcOrd="0" destOrd="0" presId="urn:microsoft.com/office/officeart/2005/8/layout/vList2"/>
    <dgm:cxn modelId="{DA40094E-2790-43FE-B49D-D8F0A736096E}" srcId="{768B5C1F-2483-412A-BDE0-8974F6ED1021}" destId="{C9EBD0BD-4459-45D5-9A1E-1B6378142E1C}" srcOrd="1" destOrd="0" parTransId="{6474E237-3E9E-4F4F-8799-AB5474F10277}" sibTransId="{AA1827B8-0390-435D-8A64-30B31B5475E9}"/>
    <dgm:cxn modelId="{18DA7F4F-74C0-4D1C-A757-4A26AE6E9660}" srcId="{768B5C1F-2483-412A-BDE0-8974F6ED1021}" destId="{E8028DDB-AACF-417E-AC75-DAC05625AF03}" srcOrd="4" destOrd="0" parTransId="{CB20CB47-9BD2-4E66-83B0-70D3870AC0B2}" sibTransId="{8720CC4D-BE4A-4B26-8D90-134D9A36323D}"/>
    <dgm:cxn modelId="{B886F195-25BF-4288-A293-311885BE4658}" type="presOf" srcId="{D17BC7BB-AC77-47F1-B850-7B5CE791F236}" destId="{715891AF-FC43-40E9-9BA1-84AAEC706364}" srcOrd="0" destOrd="0" presId="urn:microsoft.com/office/officeart/2005/8/layout/vList2"/>
    <dgm:cxn modelId="{32A417CB-B56A-4B02-81B2-E543F705F6AE}" type="presOf" srcId="{E8028DDB-AACF-417E-AC75-DAC05625AF03}" destId="{1BA08AB3-DFE7-4294-97EA-0DE79AB5366F}" srcOrd="0" destOrd="0" presId="urn:microsoft.com/office/officeart/2005/8/layout/vList2"/>
    <dgm:cxn modelId="{7B6161DF-ADE0-4223-9E90-EE2FF187255C}" srcId="{768B5C1F-2483-412A-BDE0-8974F6ED1021}" destId="{560DFD22-2CAF-421D-A9A3-D3C2FFB229D4}" srcOrd="0" destOrd="0" parTransId="{AB05733B-4864-43DA-A173-7DF41A84B0EB}" sibTransId="{7301982C-B647-46A9-92FE-80A99C5AE089}"/>
    <dgm:cxn modelId="{BFF442E2-AF9E-4B59-96D2-46B1F3070DB9}" type="presOf" srcId="{DDF773E0-5ED0-4453-8E9E-1FDEB08137C7}" destId="{07C6446F-ECCD-4CA1-8344-080591932ED6}" srcOrd="0" destOrd="0" presId="urn:microsoft.com/office/officeart/2005/8/layout/vList2"/>
    <dgm:cxn modelId="{AF270CEC-957B-4B46-94C5-A3F3D720DAD0}" srcId="{768B5C1F-2483-412A-BDE0-8974F6ED1021}" destId="{C60B4388-5BE2-49DA-AF00-1BB77197FDE2}" srcOrd="5" destOrd="0" parTransId="{131A31C5-62BD-4FFC-A200-BB4B3088474B}" sibTransId="{D68D6159-39CF-4128-96FE-7071A4649BD8}"/>
    <dgm:cxn modelId="{52BDA583-713C-4261-B1AD-ACBA6098E4F5}" type="presParOf" srcId="{E1790290-581A-4C84-91EA-CAD052E93A59}" destId="{B9BC91AA-3A86-49A9-B4FD-A76EA5E21331}" srcOrd="0" destOrd="0" presId="urn:microsoft.com/office/officeart/2005/8/layout/vList2"/>
    <dgm:cxn modelId="{B8FF128F-C6FD-4C12-9856-C27EF5F10DDD}" type="presParOf" srcId="{E1790290-581A-4C84-91EA-CAD052E93A59}" destId="{6611974D-4F43-4DF2-B93E-4EA5D945A3B1}" srcOrd="1" destOrd="0" presId="urn:microsoft.com/office/officeart/2005/8/layout/vList2"/>
    <dgm:cxn modelId="{AB4E0FA3-4FE2-4DA4-8BF2-134A0D59B228}" type="presParOf" srcId="{E1790290-581A-4C84-91EA-CAD052E93A59}" destId="{4FE1037A-DEA2-4953-80B1-C4AB23FF5CB3}" srcOrd="2" destOrd="0" presId="urn:microsoft.com/office/officeart/2005/8/layout/vList2"/>
    <dgm:cxn modelId="{54292A75-4C64-4A32-9696-8412A0B00268}" type="presParOf" srcId="{E1790290-581A-4C84-91EA-CAD052E93A59}" destId="{B320E652-B53D-4C8D-BD65-4229C8D24313}" srcOrd="3" destOrd="0" presId="urn:microsoft.com/office/officeart/2005/8/layout/vList2"/>
    <dgm:cxn modelId="{0DE59BE8-5AE2-445F-8DF2-31F01F06838D}" type="presParOf" srcId="{E1790290-581A-4C84-91EA-CAD052E93A59}" destId="{07C6446F-ECCD-4CA1-8344-080591932ED6}" srcOrd="4" destOrd="0" presId="urn:microsoft.com/office/officeart/2005/8/layout/vList2"/>
    <dgm:cxn modelId="{3A3BEDEF-E1C1-4BCD-9AEE-5A537E2E378D}" type="presParOf" srcId="{E1790290-581A-4C84-91EA-CAD052E93A59}" destId="{AA617802-0088-4F0F-969E-30A79C6BF2AD}" srcOrd="5" destOrd="0" presId="urn:microsoft.com/office/officeart/2005/8/layout/vList2"/>
    <dgm:cxn modelId="{71E6698C-78F4-4279-B192-B97BFDE96726}" type="presParOf" srcId="{E1790290-581A-4C84-91EA-CAD052E93A59}" destId="{715891AF-FC43-40E9-9BA1-84AAEC706364}" srcOrd="6" destOrd="0" presId="urn:microsoft.com/office/officeart/2005/8/layout/vList2"/>
    <dgm:cxn modelId="{3B3DE47B-32D8-4798-8477-3756AF3022BF}" type="presParOf" srcId="{E1790290-581A-4C84-91EA-CAD052E93A59}" destId="{8992DAF4-0B26-489D-8837-A11516C75E03}" srcOrd="7" destOrd="0" presId="urn:microsoft.com/office/officeart/2005/8/layout/vList2"/>
    <dgm:cxn modelId="{30FEAE6F-1223-486B-B7CE-E2559B5C72F0}" type="presParOf" srcId="{E1790290-581A-4C84-91EA-CAD052E93A59}" destId="{1BA08AB3-DFE7-4294-97EA-0DE79AB5366F}" srcOrd="8" destOrd="0" presId="urn:microsoft.com/office/officeart/2005/8/layout/vList2"/>
    <dgm:cxn modelId="{CF1BA315-9D25-4B86-9ACB-B5802CBB2AB3}" type="presParOf" srcId="{E1790290-581A-4C84-91EA-CAD052E93A59}" destId="{35EF5703-CD3C-429E-A309-464A2E42D27A}" srcOrd="9" destOrd="0" presId="urn:microsoft.com/office/officeart/2005/8/layout/vList2"/>
    <dgm:cxn modelId="{7D9C72C1-CF66-4374-9CA3-2F1D85CB97BE}" type="presParOf" srcId="{E1790290-581A-4C84-91EA-CAD052E93A59}" destId="{C9254F1F-409A-4C00-BAEE-417CE0DBBEC0}" srcOrd="10" destOrd="0" presId="urn:microsoft.com/office/officeart/2005/8/layout/vList2"/>
    <dgm:cxn modelId="{69723510-E482-40B1-88C6-A7FCE632C766}" type="presParOf" srcId="{E1790290-581A-4C84-91EA-CAD052E93A59}" destId="{B293DEBD-0FC5-428B-85E0-2B004C805257}" srcOrd="11" destOrd="0" presId="urn:microsoft.com/office/officeart/2005/8/layout/vList2"/>
    <dgm:cxn modelId="{CC75A07D-72EB-4E70-AEB4-07100257E3C9}" type="presParOf" srcId="{E1790290-581A-4C84-91EA-CAD052E93A59}" destId="{394A40C5-2767-41BB-851C-AE743E22805B}"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D4F8E1B-6F96-4983-946B-04662C1BA5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22A69B-F796-46AD-9362-F867264B2F3C}">
      <dgm:prSet custT="1"/>
      <dgm:spPr>
        <a:solidFill>
          <a:srgbClr val="FFC000"/>
        </a:solidFill>
      </dgm:spPr>
      <dgm:t>
        <a:bodyPr/>
        <a:lstStyle/>
        <a:p>
          <a:pPr rtl="0"/>
          <a:r>
            <a:rPr lang="sv-SE" sz="1800" b="0" dirty="0">
              <a:solidFill>
                <a:schemeClr val="tx1"/>
              </a:solidFill>
            </a:rPr>
            <a:t>samlar stats- och regeringscheferna från varje EU-land</a:t>
          </a:r>
          <a:endParaRPr lang="en-IE" sz="1800" b="0" dirty="0">
            <a:solidFill>
              <a:schemeClr val="tx1"/>
            </a:solidFill>
          </a:endParaRPr>
        </a:p>
      </dgm:t>
    </dgm:pt>
    <dgm:pt modelId="{F38CD75F-E218-49E2-9C1B-A3362D82162F}" type="parTrans" cxnId="{A4B678C7-0EF1-4479-AEB7-A7E4B63DBC80}">
      <dgm:prSet/>
      <dgm:spPr/>
      <dgm:t>
        <a:bodyPr/>
        <a:lstStyle/>
        <a:p>
          <a:endParaRPr lang="en-US"/>
        </a:p>
      </dgm:t>
    </dgm:pt>
    <dgm:pt modelId="{D37B67A2-D6B8-461C-92B3-94B2EA1FAA8B}" type="sibTrans" cxnId="{A4B678C7-0EF1-4479-AEB7-A7E4B63DBC80}">
      <dgm:prSet/>
      <dgm:spPr/>
      <dgm:t>
        <a:bodyPr/>
        <a:lstStyle/>
        <a:p>
          <a:endParaRPr lang="en-US"/>
        </a:p>
      </dgm:t>
    </dgm:pt>
    <dgm:pt modelId="{CB6F7021-46E4-4F26-B810-6693236197D1}">
      <dgm:prSet custT="1"/>
      <dgm:spPr>
        <a:solidFill>
          <a:srgbClr val="FFC000"/>
        </a:solidFill>
      </dgm:spPr>
      <dgm:t>
        <a:bodyPr/>
        <a:lstStyle/>
        <a:p>
          <a:pPr rtl="0"/>
          <a:r>
            <a:rPr lang="sv-SE" sz="1800" b="0" dirty="0">
              <a:solidFill>
                <a:schemeClr val="tx1"/>
              </a:solidFill>
            </a:rPr>
            <a:t>fastställer EU:s viktigaste prioriteringar och politiska riktlinjer</a:t>
          </a:r>
          <a:endParaRPr lang="en-IE" sz="1800" b="0" dirty="0">
            <a:solidFill>
              <a:schemeClr val="tx1"/>
            </a:solidFill>
          </a:endParaRPr>
        </a:p>
      </dgm:t>
    </dgm:pt>
    <dgm:pt modelId="{4BC7A46C-0D3D-4BDB-ADBA-3BF631560172}" type="parTrans" cxnId="{3C0C775E-B4D1-46BE-BDED-FBEBF55F80FD}">
      <dgm:prSet/>
      <dgm:spPr/>
      <dgm:t>
        <a:bodyPr/>
        <a:lstStyle/>
        <a:p>
          <a:endParaRPr lang="en-US"/>
        </a:p>
      </dgm:t>
    </dgm:pt>
    <dgm:pt modelId="{0AC9FD57-C83F-41FE-8286-21434F36F37F}" type="sibTrans" cxnId="{3C0C775E-B4D1-46BE-BDED-FBEBF55F80FD}">
      <dgm:prSet/>
      <dgm:spPr/>
      <dgm:t>
        <a:bodyPr/>
        <a:lstStyle/>
        <a:p>
          <a:endParaRPr lang="en-US"/>
        </a:p>
      </dgm:t>
    </dgm:pt>
    <dgm:pt modelId="{E9DA9292-FBA8-4BEE-876F-8057A942B437}" type="pres">
      <dgm:prSet presAssocID="{DD4F8E1B-6F96-4983-946B-04662C1BA590}" presName="linear" presStyleCnt="0">
        <dgm:presLayoutVars>
          <dgm:animLvl val="lvl"/>
          <dgm:resizeHandles val="exact"/>
        </dgm:presLayoutVars>
      </dgm:prSet>
      <dgm:spPr/>
    </dgm:pt>
    <dgm:pt modelId="{3A8B946D-8D4A-4046-9F97-DA58CA546363}" type="pres">
      <dgm:prSet presAssocID="{7E22A69B-F796-46AD-9362-F867264B2F3C}" presName="parentText" presStyleLbl="node1" presStyleIdx="0" presStyleCnt="2">
        <dgm:presLayoutVars>
          <dgm:chMax val="0"/>
          <dgm:bulletEnabled val="1"/>
        </dgm:presLayoutVars>
      </dgm:prSet>
      <dgm:spPr/>
    </dgm:pt>
    <dgm:pt modelId="{F1660586-3F57-4546-8AE4-6CC2FFD910E4}" type="pres">
      <dgm:prSet presAssocID="{D37B67A2-D6B8-461C-92B3-94B2EA1FAA8B}" presName="spacer" presStyleCnt="0"/>
      <dgm:spPr/>
    </dgm:pt>
    <dgm:pt modelId="{39BEFE8A-05BC-4A66-859E-B5960F1EAF2D}" type="pres">
      <dgm:prSet presAssocID="{CB6F7021-46E4-4F26-B810-6693236197D1}" presName="parentText" presStyleLbl="node1" presStyleIdx="1" presStyleCnt="2">
        <dgm:presLayoutVars>
          <dgm:chMax val="0"/>
          <dgm:bulletEnabled val="1"/>
        </dgm:presLayoutVars>
      </dgm:prSet>
      <dgm:spPr/>
    </dgm:pt>
  </dgm:ptLst>
  <dgm:cxnLst>
    <dgm:cxn modelId="{3C0C775E-B4D1-46BE-BDED-FBEBF55F80FD}" srcId="{DD4F8E1B-6F96-4983-946B-04662C1BA590}" destId="{CB6F7021-46E4-4F26-B810-6693236197D1}" srcOrd="1" destOrd="0" parTransId="{4BC7A46C-0D3D-4BDB-ADBA-3BF631560172}" sibTransId="{0AC9FD57-C83F-41FE-8286-21434F36F37F}"/>
    <dgm:cxn modelId="{D9635C8E-B07B-4FDF-B9B3-6B59459C5149}" type="presOf" srcId="{7E22A69B-F796-46AD-9362-F867264B2F3C}" destId="{3A8B946D-8D4A-4046-9F97-DA58CA546363}" srcOrd="0" destOrd="0" presId="urn:microsoft.com/office/officeart/2005/8/layout/vList2"/>
    <dgm:cxn modelId="{68B9A293-5D31-4E21-B2BB-4FA110089B65}" type="presOf" srcId="{CB6F7021-46E4-4F26-B810-6693236197D1}" destId="{39BEFE8A-05BC-4A66-859E-B5960F1EAF2D}" srcOrd="0" destOrd="0" presId="urn:microsoft.com/office/officeart/2005/8/layout/vList2"/>
    <dgm:cxn modelId="{B6408A98-C3F6-4174-82B3-2E0F3DF03467}" type="presOf" srcId="{DD4F8E1B-6F96-4983-946B-04662C1BA590}" destId="{E9DA9292-FBA8-4BEE-876F-8057A942B437}" srcOrd="0" destOrd="0" presId="urn:microsoft.com/office/officeart/2005/8/layout/vList2"/>
    <dgm:cxn modelId="{A4B678C7-0EF1-4479-AEB7-A7E4B63DBC80}" srcId="{DD4F8E1B-6F96-4983-946B-04662C1BA590}" destId="{7E22A69B-F796-46AD-9362-F867264B2F3C}" srcOrd="0" destOrd="0" parTransId="{F38CD75F-E218-49E2-9C1B-A3362D82162F}" sibTransId="{D37B67A2-D6B8-461C-92B3-94B2EA1FAA8B}"/>
    <dgm:cxn modelId="{86C1CE2E-7A8E-4C40-ABBF-3252012DEC92}" type="presParOf" srcId="{E9DA9292-FBA8-4BEE-876F-8057A942B437}" destId="{3A8B946D-8D4A-4046-9F97-DA58CA546363}" srcOrd="0" destOrd="0" presId="urn:microsoft.com/office/officeart/2005/8/layout/vList2"/>
    <dgm:cxn modelId="{56EC8B2D-E499-4507-9A3C-D085F331B2D5}" type="presParOf" srcId="{E9DA9292-FBA8-4BEE-876F-8057A942B437}" destId="{F1660586-3F57-4546-8AE4-6CC2FFD910E4}" srcOrd="1" destOrd="0" presId="urn:microsoft.com/office/officeart/2005/8/layout/vList2"/>
    <dgm:cxn modelId="{3D740DE4-9F7C-44B4-AA36-65F2FD8D8B45}" type="presParOf" srcId="{E9DA9292-FBA8-4BEE-876F-8057A942B437}" destId="{39BEFE8A-05BC-4A66-859E-B5960F1EAF2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DEE8B-A512-47E2-A3C9-74492F618D4F}">
      <dsp:nvSpPr>
        <dsp:cNvPr id="0" name=""/>
        <dsp:cNvSpPr/>
      </dsp:nvSpPr>
      <dsp:spPr>
        <a:xfrm>
          <a:off x="3182043" y="1545603"/>
          <a:ext cx="2865104" cy="2820629"/>
        </a:xfrm>
        <a:prstGeom prst="ellipse">
          <a:avLst/>
        </a:prstGeom>
        <a:solidFill>
          <a:srgbClr val="00567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b="1" kern="1200" dirty="0"/>
            <a:t>24 OFFICIELLA EU-SPRÅK</a:t>
          </a:r>
        </a:p>
      </dsp:txBody>
      <dsp:txXfrm>
        <a:off x="3601628" y="1958675"/>
        <a:ext cx="2025934" cy="1994485"/>
      </dsp:txXfrm>
    </dsp:sp>
    <dsp:sp modelId="{529148A2-7FCD-4369-9EFC-ACFC3C7F6D7A}">
      <dsp:nvSpPr>
        <dsp:cNvPr id="0" name=""/>
        <dsp:cNvSpPr/>
      </dsp:nvSpPr>
      <dsp:spPr>
        <a:xfrm>
          <a:off x="3486279" y="-1"/>
          <a:ext cx="2164065" cy="2029129"/>
        </a:xfrm>
        <a:prstGeom prst="ellipse">
          <a:avLst/>
        </a:prstGeom>
        <a:solidFill>
          <a:schemeClr val="accent4">
            <a:alpha val="50000"/>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err="1"/>
            <a:t>Slaviska</a:t>
          </a:r>
          <a:r>
            <a:rPr lang="en-US" sz="1500" b="1" kern="1200" dirty="0"/>
            <a:t> </a:t>
          </a:r>
          <a:r>
            <a:rPr lang="en-US" sz="1500" b="1" kern="1200" dirty="0" err="1"/>
            <a:t>språk</a:t>
          </a:r>
          <a:r>
            <a:rPr lang="en-US" sz="1500" b="1" kern="1200" dirty="0"/>
            <a:t>: </a:t>
          </a:r>
          <a:r>
            <a:rPr lang="en-US" sz="1500" b="0" kern="1200" dirty="0" err="1"/>
            <a:t>bulgariska</a:t>
          </a:r>
          <a:r>
            <a:rPr lang="en-US" sz="1500" b="0" kern="1200" dirty="0"/>
            <a:t>, </a:t>
          </a:r>
          <a:r>
            <a:rPr lang="en-US" sz="1500" b="0" kern="1200" dirty="0" err="1"/>
            <a:t>tjeckiska</a:t>
          </a:r>
          <a:r>
            <a:rPr lang="en-US" sz="1500" b="0" kern="1200" dirty="0"/>
            <a:t>, </a:t>
          </a:r>
          <a:r>
            <a:rPr lang="en-US" sz="1500" b="0" kern="1200" dirty="0" err="1"/>
            <a:t>kroatiska</a:t>
          </a:r>
          <a:r>
            <a:rPr lang="en-US" sz="1500" b="0" kern="1200" dirty="0"/>
            <a:t>, </a:t>
          </a:r>
          <a:r>
            <a:rPr lang="en-US" sz="1500" b="0" kern="1200" dirty="0" err="1"/>
            <a:t>polska</a:t>
          </a:r>
          <a:r>
            <a:rPr lang="en-US" sz="1500" b="0" kern="1200" dirty="0"/>
            <a:t>, </a:t>
          </a:r>
          <a:r>
            <a:rPr lang="en-US" sz="1500" b="0" kern="1200" dirty="0" err="1"/>
            <a:t>slovakiska</a:t>
          </a:r>
          <a:r>
            <a:rPr lang="en-US" sz="1500" b="0" kern="1200" dirty="0"/>
            <a:t>, </a:t>
          </a:r>
          <a:r>
            <a:rPr lang="en-US" sz="1500" b="0" kern="1200" dirty="0" err="1"/>
            <a:t>slovenska</a:t>
          </a:r>
          <a:endParaRPr lang="en-US" sz="1500" b="0" kern="1200" dirty="0"/>
        </a:p>
      </dsp:txBody>
      <dsp:txXfrm>
        <a:off x="3803199" y="297158"/>
        <a:ext cx="1530225" cy="1434811"/>
      </dsp:txXfrm>
    </dsp:sp>
    <dsp:sp modelId="{14294006-4B65-442B-A0BD-25F001259F70}">
      <dsp:nvSpPr>
        <dsp:cNvPr id="0" name=""/>
        <dsp:cNvSpPr/>
      </dsp:nvSpPr>
      <dsp:spPr>
        <a:xfrm>
          <a:off x="5626273" y="1872270"/>
          <a:ext cx="2178497" cy="2103946"/>
        </a:xfrm>
        <a:prstGeom prst="ellipse">
          <a:avLst/>
        </a:prstGeom>
        <a:solidFill>
          <a:schemeClr val="accent2">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err="1"/>
            <a:t>Germanska</a:t>
          </a:r>
          <a:r>
            <a:rPr lang="en-US" sz="1500" b="1" kern="1200" dirty="0"/>
            <a:t> </a:t>
          </a:r>
          <a:r>
            <a:rPr lang="en-US" sz="1500" b="1" kern="1200" dirty="0" err="1"/>
            <a:t>språk</a:t>
          </a:r>
          <a:r>
            <a:rPr lang="en-US" sz="1500" b="1" kern="1200" dirty="0"/>
            <a:t>: </a:t>
          </a:r>
          <a:r>
            <a:rPr lang="en-US" sz="1500" b="0" kern="1200" dirty="0" err="1"/>
            <a:t>danska</a:t>
          </a:r>
          <a:r>
            <a:rPr lang="en-US" sz="1500" b="0" kern="1200" dirty="0"/>
            <a:t>, </a:t>
          </a:r>
          <a:r>
            <a:rPr lang="en-US" sz="1500" b="0" kern="1200" dirty="0" err="1"/>
            <a:t>tyska</a:t>
          </a:r>
          <a:r>
            <a:rPr lang="en-US" sz="1500" b="0" kern="1200" dirty="0"/>
            <a:t>, </a:t>
          </a:r>
          <a:r>
            <a:rPr lang="en-US" sz="1500" b="0" kern="1200" dirty="0" err="1"/>
            <a:t>engelska</a:t>
          </a:r>
          <a:r>
            <a:rPr lang="en-US" sz="1500" b="0" kern="1200" dirty="0"/>
            <a:t>, </a:t>
          </a:r>
          <a:r>
            <a:rPr lang="en-US" sz="1500" b="0" kern="1200" dirty="0" err="1"/>
            <a:t>nederländska</a:t>
          </a:r>
          <a:r>
            <a:rPr lang="en-US" sz="1500" b="0" kern="1200" dirty="0"/>
            <a:t>, </a:t>
          </a:r>
          <a:r>
            <a:rPr lang="en-US" sz="1500" b="0" kern="1200" dirty="0" err="1"/>
            <a:t>svenska</a:t>
          </a:r>
          <a:endParaRPr lang="en-US" sz="1500" b="0" kern="1200" dirty="0"/>
        </a:p>
      </dsp:txBody>
      <dsp:txXfrm>
        <a:off x="5945306" y="2180386"/>
        <a:ext cx="1540431" cy="1487714"/>
      </dsp:txXfrm>
    </dsp:sp>
    <dsp:sp modelId="{E5581C0B-7D92-4AD3-97E0-B4938FE73CA5}">
      <dsp:nvSpPr>
        <dsp:cNvPr id="0" name=""/>
        <dsp:cNvSpPr/>
      </dsp:nvSpPr>
      <dsp:spPr>
        <a:xfrm>
          <a:off x="3419898" y="3669169"/>
          <a:ext cx="2239879" cy="2181620"/>
        </a:xfrm>
        <a:prstGeom prst="ellipse">
          <a:avLst/>
        </a:prstGeom>
        <a:solidFill>
          <a:schemeClr val="accent4">
            <a:alpha val="50000"/>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err="1"/>
            <a:t>Romanska</a:t>
          </a:r>
          <a:r>
            <a:rPr lang="en-US" sz="1500" b="1" kern="1200" dirty="0"/>
            <a:t> </a:t>
          </a:r>
          <a:r>
            <a:rPr lang="en-US" sz="1500" b="1" kern="1200" dirty="0" err="1"/>
            <a:t>språk</a:t>
          </a:r>
          <a:r>
            <a:rPr lang="en-US" sz="1500" b="1" kern="1200" dirty="0"/>
            <a:t>:</a:t>
          </a:r>
          <a:r>
            <a:rPr lang="en-US" sz="1500" b="0" kern="1200" dirty="0"/>
            <a:t> </a:t>
          </a:r>
          <a:r>
            <a:rPr lang="en-US" sz="1500" b="0" kern="1200" dirty="0" err="1"/>
            <a:t>spanska</a:t>
          </a:r>
          <a:r>
            <a:rPr lang="en-US" sz="1500" b="0" kern="1200" dirty="0"/>
            <a:t>, </a:t>
          </a:r>
          <a:r>
            <a:rPr lang="en-US" sz="1500" b="0" kern="1200" dirty="0" err="1"/>
            <a:t>franska</a:t>
          </a:r>
          <a:r>
            <a:rPr lang="en-US" sz="1500" b="0" kern="1200" dirty="0"/>
            <a:t>, </a:t>
          </a:r>
          <a:r>
            <a:rPr lang="en-US" sz="1500" b="0" kern="1200" dirty="0" err="1"/>
            <a:t>italienska</a:t>
          </a:r>
          <a:r>
            <a:rPr lang="en-US" sz="1500" b="0" kern="1200" dirty="0"/>
            <a:t>, </a:t>
          </a:r>
          <a:r>
            <a:rPr lang="en-US" sz="1500" b="0" kern="1200" dirty="0" err="1"/>
            <a:t>portugisiska</a:t>
          </a:r>
          <a:r>
            <a:rPr lang="en-US" sz="1500" b="0" kern="1200" dirty="0"/>
            <a:t>, </a:t>
          </a:r>
          <a:r>
            <a:rPr lang="en-US" sz="1500" b="0" kern="1200" dirty="0" err="1"/>
            <a:t>rumänska</a:t>
          </a:r>
          <a:endParaRPr lang="en-US" sz="1500" b="0" kern="1200" dirty="0"/>
        </a:p>
      </dsp:txBody>
      <dsp:txXfrm>
        <a:off x="3747921" y="3988660"/>
        <a:ext cx="1583833" cy="1542638"/>
      </dsp:txXfrm>
    </dsp:sp>
    <dsp:sp modelId="{422BC532-F1F3-4869-AE88-2EBED49E2E90}">
      <dsp:nvSpPr>
        <dsp:cNvPr id="0" name=""/>
        <dsp:cNvSpPr/>
      </dsp:nvSpPr>
      <dsp:spPr>
        <a:xfrm>
          <a:off x="1386731" y="1866876"/>
          <a:ext cx="2227058" cy="2178082"/>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err="1"/>
            <a:t>Övriga</a:t>
          </a:r>
          <a:r>
            <a:rPr lang="en-US" sz="1500" b="1" kern="1200" dirty="0"/>
            <a:t>: </a:t>
          </a:r>
          <a:r>
            <a:rPr lang="en-US" sz="1500" b="0" kern="1200" dirty="0" err="1"/>
            <a:t>estniska</a:t>
          </a:r>
          <a:r>
            <a:rPr lang="en-US" sz="1500" b="0" kern="1200" dirty="0"/>
            <a:t> </a:t>
          </a:r>
          <a:r>
            <a:rPr lang="en-US" sz="1500" b="0" kern="1200" dirty="0" err="1"/>
            <a:t>och</a:t>
          </a:r>
          <a:r>
            <a:rPr lang="en-US" sz="1500" b="0" kern="1200" dirty="0"/>
            <a:t> </a:t>
          </a:r>
          <a:r>
            <a:rPr lang="en-US" sz="1500" b="0" kern="1200" dirty="0" err="1"/>
            <a:t>finska</a:t>
          </a:r>
          <a:r>
            <a:rPr lang="en-US" sz="1500" b="0" kern="1200" dirty="0"/>
            <a:t>, </a:t>
          </a:r>
          <a:r>
            <a:rPr lang="en-US" sz="1500" b="0" kern="1200" dirty="0" err="1"/>
            <a:t>grekiska</a:t>
          </a:r>
          <a:r>
            <a:rPr lang="en-US" sz="1500" b="0" kern="1200" dirty="0"/>
            <a:t>, </a:t>
          </a:r>
          <a:r>
            <a:rPr lang="en-US" sz="1500" b="0" kern="1200" dirty="0" err="1"/>
            <a:t>iriska</a:t>
          </a:r>
          <a:r>
            <a:rPr lang="en-US" sz="1500" b="0" kern="1200" dirty="0"/>
            <a:t>, </a:t>
          </a:r>
          <a:r>
            <a:rPr lang="en-US" sz="1500" b="0" kern="1200" dirty="0" err="1"/>
            <a:t>litauiska</a:t>
          </a:r>
          <a:r>
            <a:rPr lang="en-US" sz="1500" b="0" kern="1200" dirty="0"/>
            <a:t> </a:t>
          </a:r>
          <a:r>
            <a:rPr lang="en-US" sz="1500" b="0" kern="1200" dirty="0" err="1"/>
            <a:t>och</a:t>
          </a:r>
          <a:r>
            <a:rPr lang="en-US" sz="1500" b="0" kern="1200" dirty="0"/>
            <a:t> </a:t>
          </a:r>
          <a:r>
            <a:rPr lang="en-US" sz="1500" b="0" kern="1200" dirty="0" err="1"/>
            <a:t>lettiska</a:t>
          </a:r>
          <a:r>
            <a:rPr lang="en-US" sz="1500" b="0" kern="1200" dirty="0"/>
            <a:t>, </a:t>
          </a:r>
          <a:r>
            <a:rPr lang="en-US" sz="1500" b="0" kern="1200" dirty="0" err="1"/>
            <a:t>ungerska</a:t>
          </a:r>
          <a:r>
            <a:rPr lang="en-US" sz="1500" b="0" kern="1200" dirty="0"/>
            <a:t>, </a:t>
          </a:r>
          <a:r>
            <a:rPr lang="en-US" sz="1500" b="0" kern="1200" dirty="0" err="1"/>
            <a:t>maltesiska</a:t>
          </a:r>
          <a:endParaRPr lang="en-US" sz="1500" b="0" kern="1200" dirty="0"/>
        </a:p>
      </dsp:txBody>
      <dsp:txXfrm>
        <a:off x="1712876" y="2185849"/>
        <a:ext cx="1574768" cy="15401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7CFCF-5FDB-4B8D-815B-D85F281BB2C0}">
      <dsp:nvSpPr>
        <dsp:cNvPr id="0" name=""/>
        <dsp:cNvSpPr/>
      </dsp:nvSpPr>
      <dsp:spPr>
        <a:xfrm>
          <a:off x="0" y="0"/>
          <a:ext cx="4085413" cy="117934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har</a:t>
          </a:r>
          <a:r>
            <a:rPr lang="en-US" sz="1800" b="0" kern="1200" dirty="0">
              <a:solidFill>
                <a:schemeClr val="tx1"/>
              </a:solidFill>
            </a:rPr>
            <a:t> </a:t>
          </a:r>
          <a:r>
            <a:rPr lang="en-US" sz="1800" b="0" kern="1200" dirty="0" err="1">
              <a:solidFill>
                <a:schemeClr val="tx1"/>
              </a:solidFill>
            </a:rPr>
            <a:t>ingen</a:t>
          </a:r>
          <a:r>
            <a:rPr lang="en-US" sz="1800" b="0" kern="1200" dirty="0">
              <a:solidFill>
                <a:schemeClr val="tx1"/>
              </a:solidFill>
            </a:rPr>
            <a:t> </a:t>
          </a:r>
          <a:r>
            <a:rPr lang="en-US" sz="1800" b="0" kern="1200" dirty="0" err="1">
              <a:solidFill>
                <a:schemeClr val="tx1"/>
              </a:solidFill>
            </a:rPr>
            <a:t>lagstiftande</a:t>
          </a:r>
          <a:r>
            <a:rPr lang="en-US" sz="1800" b="0" kern="1200" dirty="0">
              <a:solidFill>
                <a:schemeClr val="tx1"/>
              </a:solidFill>
            </a:rPr>
            <a:t> </a:t>
          </a:r>
          <a:r>
            <a:rPr lang="en-US" sz="1800" b="0" kern="1200" dirty="0" err="1">
              <a:solidFill>
                <a:schemeClr val="tx1"/>
              </a:solidFill>
            </a:rPr>
            <a:t>funktion</a:t>
          </a:r>
          <a:endParaRPr lang="en-IE" sz="1800" b="0" kern="1200" dirty="0">
            <a:solidFill>
              <a:schemeClr val="tx1"/>
            </a:solidFill>
          </a:endParaRPr>
        </a:p>
      </dsp:txBody>
      <dsp:txXfrm>
        <a:off x="57571" y="57571"/>
        <a:ext cx="3970271" cy="1064204"/>
      </dsp:txXfrm>
    </dsp:sp>
    <dsp:sp modelId="{65BBAF80-F255-434B-ABEE-1099CF7F1D78}">
      <dsp:nvSpPr>
        <dsp:cNvPr id="0" name=""/>
        <dsp:cNvSpPr/>
      </dsp:nvSpPr>
      <dsp:spPr>
        <a:xfrm>
          <a:off x="0" y="1427199"/>
          <a:ext cx="4085413" cy="124572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har</a:t>
          </a:r>
          <a:r>
            <a:rPr lang="en-US" sz="1800" b="0" kern="1200" dirty="0">
              <a:solidFill>
                <a:schemeClr val="tx1"/>
              </a:solidFill>
            </a:rPr>
            <a:t> </a:t>
          </a:r>
          <a:r>
            <a:rPr lang="en-US" sz="1800" b="0" kern="1200" dirty="0" err="1">
              <a:solidFill>
                <a:schemeClr val="tx1"/>
              </a:solidFill>
            </a:rPr>
            <a:t>toppmöten</a:t>
          </a:r>
          <a:r>
            <a:rPr lang="en-US" sz="1800" b="0" kern="1200" dirty="0">
              <a:solidFill>
                <a:schemeClr val="tx1"/>
              </a:solidFill>
            </a:rPr>
            <a:t> </a:t>
          </a:r>
          <a:r>
            <a:rPr lang="en-US" sz="1800" b="0" kern="1200" dirty="0" err="1">
              <a:solidFill>
                <a:schemeClr val="tx1"/>
              </a:solidFill>
            </a:rPr>
            <a:t>minst</a:t>
          </a:r>
          <a:r>
            <a:rPr lang="en-US" sz="1800" b="0" kern="1200" dirty="0">
              <a:solidFill>
                <a:schemeClr val="tx1"/>
              </a:solidFill>
            </a:rPr>
            <a:t> 4 </a:t>
          </a:r>
          <a:r>
            <a:rPr lang="en-US" sz="1800" b="0" kern="1200" dirty="0" err="1">
              <a:solidFill>
                <a:schemeClr val="tx1"/>
              </a:solidFill>
            </a:rPr>
            <a:t>gånger</a:t>
          </a:r>
          <a:r>
            <a:rPr lang="en-US" sz="1800" b="0" kern="1200" dirty="0">
              <a:solidFill>
                <a:schemeClr val="tx1"/>
              </a:solidFill>
            </a:rPr>
            <a:t> per </a:t>
          </a:r>
          <a:r>
            <a:rPr lang="en-US" sz="1800" b="0" kern="1200" dirty="0" err="1">
              <a:solidFill>
                <a:schemeClr val="tx1"/>
              </a:solidFill>
            </a:rPr>
            <a:t>år</a:t>
          </a:r>
          <a:r>
            <a:rPr lang="en-US" sz="1800" b="0" kern="1200" dirty="0">
              <a:solidFill>
                <a:schemeClr val="tx1"/>
              </a:solidFill>
            </a:rPr>
            <a:t> </a:t>
          </a:r>
          <a:r>
            <a:rPr lang="en-US" sz="1800" b="0" kern="1200" dirty="0" err="1">
              <a:solidFill>
                <a:schemeClr val="tx1"/>
              </a:solidFill>
            </a:rPr>
            <a:t>i</a:t>
          </a:r>
          <a:r>
            <a:rPr lang="en-US" sz="1800" b="0" kern="1200" dirty="0">
              <a:solidFill>
                <a:schemeClr val="tx1"/>
              </a:solidFill>
            </a:rPr>
            <a:t> </a:t>
          </a:r>
          <a:r>
            <a:rPr lang="en-US" sz="1800" b="0" kern="1200" dirty="0" err="1">
              <a:solidFill>
                <a:schemeClr val="tx1"/>
              </a:solidFill>
            </a:rPr>
            <a:t>Bryssel</a:t>
          </a:r>
          <a:r>
            <a:rPr lang="en-US" sz="1800" b="0" kern="1200" dirty="0">
              <a:solidFill>
                <a:schemeClr val="tx1"/>
              </a:solidFill>
            </a:rPr>
            <a:t> (</a:t>
          </a:r>
          <a:r>
            <a:rPr lang="en-US" sz="1800" b="0" kern="1200" dirty="0" err="1">
              <a:solidFill>
                <a:schemeClr val="tx1"/>
              </a:solidFill>
            </a:rPr>
            <a:t>Belgien</a:t>
          </a:r>
          <a:r>
            <a:rPr lang="en-US" sz="1800" b="0" kern="1200" dirty="0">
              <a:solidFill>
                <a:schemeClr val="tx1"/>
              </a:solidFill>
            </a:rPr>
            <a:t>) </a:t>
          </a:r>
          <a:r>
            <a:rPr lang="en-US" sz="1800" b="0" kern="1200" dirty="0" err="1">
              <a:solidFill>
                <a:schemeClr val="tx1"/>
              </a:solidFill>
            </a:rPr>
            <a:t>eller</a:t>
          </a:r>
          <a:r>
            <a:rPr lang="en-US" sz="1800" b="0" kern="1200" dirty="0">
              <a:solidFill>
                <a:schemeClr val="tx1"/>
              </a:solidFill>
            </a:rPr>
            <a:t> Luxemburg (Luxemburg)</a:t>
          </a:r>
          <a:endParaRPr lang="en-IE" sz="1800" b="0" kern="1200" dirty="0">
            <a:solidFill>
              <a:schemeClr val="tx1"/>
            </a:solidFill>
          </a:endParaRPr>
        </a:p>
      </dsp:txBody>
      <dsp:txXfrm>
        <a:off x="60811" y="1488010"/>
        <a:ext cx="3963791" cy="112410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53E10-EE28-4A6C-93F1-8D17BDA9655B}">
      <dsp:nvSpPr>
        <dsp:cNvPr id="0" name=""/>
        <dsp:cNvSpPr/>
      </dsp:nvSpPr>
      <dsp:spPr>
        <a:xfrm>
          <a:off x="0" y="0"/>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err="1">
              <a:solidFill>
                <a:schemeClr val="tx1"/>
              </a:solidFill>
            </a:rPr>
            <a:t>företräder</a:t>
          </a:r>
          <a:r>
            <a:rPr lang="en-US" sz="1700" kern="1200" dirty="0">
              <a:solidFill>
                <a:schemeClr val="tx1"/>
              </a:solidFill>
            </a:rPr>
            <a:t> </a:t>
          </a:r>
          <a:r>
            <a:rPr lang="en-US" sz="1700" kern="1200" dirty="0" err="1">
              <a:solidFill>
                <a:schemeClr val="tx1"/>
              </a:solidFill>
            </a:rPr>
            <a:t>medlemsländerna</a:t>
          </a:r>
          <a:r>
            <a:rPr lang="en-US" sz="1700" kern="1200" dirty="0">
              <a:solidFill>
                <a:schemeClr val="tx1"/>
              </a:solidFill>
            </a:rPr>
            <a:t> </a:t>
          </a:r>
          <a:r>
            <a:rPr lang="en-US" sz="1700" kern="1200" dirty="0" err="1">
              <a:solidFill>
                <a:schemeClr val="tx1"/>
              </a:solidFill>
            </a:rPr>
            <a:t>på</a:t>
          </a:r>
          <a:r>
            <a:rPr lang="en-US" sz="1700" kern="1200" dirty="0">
              <a:solidFill>
                <a:schemeClr val="tx1"/>
              </a:solidFill>
            </a:rPr>
            <a:t> EU-</a:t>
          </a:r>
          <a:r>
            <a:rPr lang="en-US" sz="1700" kern="1200" dirty="0" err="1">
              <a:solidFill>
                <a:schemeClr val="tx1"/>
              </a:solidFill>
            </a:rPr>
            <a:t>nivå</a:t>
          </a:r>
          <a:endParaRPr lang="en-IE" sz="1700" kern="1200" dirty="0">
            <a:solidFill>
              <a:schemeClr val="tx1"/>
            </a:solidFill>
          </a:endParaRPr>
        </a:p>
      </dsp:txBody>
      <dsp:txXfrm>
        <a:off x="47519" y="47519"/>
        <a:ext cx="3802596" cy="878402"/>
      </dsp:txXfrm>
    </dsp:sp>
    <dsp:sp modelId="{0573FA43-24D1-4D72-85C2-86103A7FCEF0}">
      <dsp:nvSpPr>
        <dsp:cNvPr id="0" name=""/>
        <dsp:cNvSpPr/>
      </dsp:nvSpPr>
      <dsp:spPr>
        <a:xfrm>
          <a:off x="0" y="1169689"/>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dirty="0">
              <a:solidFill>
                <a:schemeClr val="tx1"/>
              </a:solidFill>
            </a:rPr>
            <a:t>ministrarna möts för att diskutera sakfrågor (t.ex. jordbruk, utrikesfrågor och rättsliga frågor)</a:t>
          </a:r>
          <a:endParaRPr lang="en-IE" sz="1700" kern="1200" dirty="0">
            <a:solidFill>
              <a:schemeClr val="tx1"/>
            </a:solidFill>
          </a:endParaRPr>
        </a:p>
      </dsp:txBody>
      <dsp:txXfrm>
        <a:off x="47519" y="1217208"/>
        <a:ext cx="3802596" cy="878402"/>
      </dsp:txXfrm>
    </dsp:sp>
    <dsp:sp modelId="{050DFA99-827A-4EA5-8157-94CD9436E216}">
      <dsp:nvSpPr>
        <dsp:cNvPr id="0" name=""/>
        <dsp:cNvSpPr/>
      </dsp:nvSpPr>
      <dsp:spPr>
        <a:xfrm>
          <a:off x="0" y="2292889"/>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dirty="0">
              <a:solidFill>
                <a:schemeClr val="tx1"/>
              </a:solidFill>
            </a:rPr>
            <a:t>fattar beslut och antar lagar tillsammans med Europaparlamentet</a:t>
          </a:r>
          <a:endParaRPr lang="en-IE" sz="1700" kern="1200" dirty="0">
            <a:solidFill>
              <a:schemeClr val="tx1"/>
            </a:solidFill>
          </a:endParaRPr>
        </a:p>
      </dsp:txBody>
      <dsp:txXfrm>
        <a:off x="47519" y="2340408"/>
        <a:ext cx="3802596" cy="878402"/>
      </dsp:txXfrm>
    </dsp:sp>
    <dsp:sp modelId="{4F8DE995-AA6F-4DFE-8486-B480892B9757}">
      <dsp:nvSpPr>
        <dsp:cNvPr id="0" name=""/>
        <dsp:cNvSpPr/>
      </dsp:nvSpPr>
      <dsp:spPr>
        <a:xfrm>
          <a:off x="0" y="3416089"/>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dirty="0">
              <a:solidFill>
                <a:schemeClr val="tx1"/>
              </a:solidFill>
            </a:rPr>
            <a:t>har roterande ordförandeskap som växlar mellan medlemsländerna varje halvår.</a:t>
          </a:r>
          <a:endParaRPr lang="en-IE" sz="1700" kern="1200" dirty="0">
            <a:solidFill>
              <a:schemeClr val="tx1"/>
            </a:solidFill>
          </a:endParaRPr>
        </a:p>
      </dsp:txBody>
      <dsp:txXfrm>
        <a:off x="47519" y="3463608"/>
        <a:ext cx="3802596" cy="878402"/>
      </dsp:txXfrm>
    </dsp:sp>
    <dsp:sp modelId="{C7565D90-15C1-4236-9AEC-41345840738B}">
      <dsp:nvSpPr>
        <dsp:cNvPr id="0" name=""/>
        <dsp:cNvSpPr/>
      </dsp:nvSpPr>
      <dsp:spPr>
        <a:xfrm>
          <a:off x="0" y="4539289"/>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dirty="0">
              <a:solidFill>
                <a:schemeClr val="tx1"/>
              </a:solidFill>
            </a:rPr>
            <a:t>sammanträder i Bryssel eller Luxemburg</a:t>
          </a:r>
          <a:endParaRPr lang="en-IE" sz="1700" kern="1200" dirty="0">
            <a:solidFill>
              <a:schemeClr val="tx1"/>
            </a:solidFill>
          </a:endParaRPr>
        </a:p>
      </dsp:txBody>
      <dsp:txXfrm>
        <a:off x="47519" y="4586808"/>
        <a:ext cx="3802596" cy="87840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F2307-406E-4677-8693-5E4A914BB902}">
      <dsp:nvSpPr>
        <dsp:cNvPr id="0" name=""/>
        <dsp:cNvSpPr/>
      </dsp:nvSpPr>
      <dsp:spPr>
        <a:xfrm>
          <a:off x="0" y="2387"/>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err="1">
              <a:solidFill>
                <a:schemeClr val="tx1"/>
              </a:solidFill>
            </a:rPr>
            <a:t>företräder</a:t>
          </a:r>
          <a:r>
            <a:rPr lang="en-US" sz="1700" kern="1200" dirty="0">
              <a:solidFill>
                <a:schemeClr val="tx1"/>
              </a:solidFill>
            </a:rPr>
            <a:t> EU:s </a:t>
          </a:r>
          <a:r>
            <a:rPr lang="en-US" sz="1700" kern="1200" dirty="0" err="1">
              <a:solidFill>
                <a:schemeClr val="tx1"/>
              </a:solidFill>
            </a:rPr>
            <a:t>gemensamma</a:t>
          </a:r>
          <a:r>
            <a:rPr lang="en-US" sz="1700" kern="1200" dirty="0">
              <a:solidFill>
                <a:schemeClr val="tx1"/>
              </a:solidFill>
            </a:rPr>
            <a:t> </a:t>
          </a:r>
          <a:r>
            <a:rPr lang="en-US" sz="1700" kern="1200" dirty="0" err="1">
              <a:solidFill>
                <a:schemeClr val="tx1"/>
              </a:solidFill>
            </a:rPr>
            <a:t>intresse</a:t>
          </a:r>
          <a:endParaRPr lang="en-IE" sz="1700" kern="1200" dirty="0">
            <a:solidFill>
              <a:schemeClr val="tx1"/>
            </a:solidFill>
          </a:endParaRPr>
        </a:p>
      </dsp:txBody>
      <dsp:txXfrm>
        <a:off x="38239" y="40626"/>
        <a:ext cx="3916402" cy="706855"/>
      </dsp:txXfrm>
    </dsp:sp>
    <dsp:sp modelId="{08F48461-68D3-4A76-AAB9-A6AAE6BA7FA1}">
      <dsp:nvSpPr>
        <dsp:cNvPr id="0" name=""/>
        <dsp:cNvSpPr/>
      </dsp:nvSpPr>
      <dsp:spPr>
        <a:xfrm>
          <a:off x="0" y="799938"/>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dirty="0">
              <a:solidFill>
                <a:schemeClr val="tx1"/>
              </a:solidFill>
            </a:rPr>
            <a:t>leds av en ordförande och består av en kommissionär från varje medlemsland med ett eget ansvarsområde.</a:t>
          </a:r>
          <a:endParaRPr lang="en-IE" sz="1700" kern="1200" dirty="0">
            <a:solidFill>
              <a:schemeClr val="tx1"/>
            </a:solidFill>
          </a:endParaRPr>
        </a:p>
      </dsp:txBody>
      <dsp:txXfrm>
        <a:off x="38239" y="838177"/>
        <a:ext cx="3916402" cy="706855"/>
      </dsp:txXfrm>
    </dsp:sp>
    <dsp:sp modelId="{346E50CA-F6B7-41F2-8D8A-4D6332E5C97D}">
      <dsp:nvSpPr>
        <dsp:cNvPr id="0" name=""/>
        <dsp:cNvSpPr/>
      </dsp:nvSpPr>
      <dsp:spPr>
        <a:xfrm>
          <a:off x="0" y="1597489"/>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dirty="0">
              <a:solidFill>
                <a:schemeClr val="tx1"/>
              </a:solidFill>
            </a:rPr>
            <a:t>föreslår nya lagar och program</a:t>
          </a:r>
          <a:endParaRPr lang="en-IE" sz="1700" kern="1200" dirty="0">
            <a:solidFill>
              <a:schemeClr val="tx1"/>
            </a:solidFill>
          </a:endParaRPr>
        </a:p>
      </dsp:txBody>
      <dsp:txXfrm>
        <a:off x="38239" y="1635728"/>
        <a:ext cx="3916402" cy="706855"/>
      </dsp:txXfrm>
    </dsp:sp>
    <dsp:sp modelId="{D37E5F20-5237-4726-B7B8-CA56F9306539}">
      <dsp:nvSpPr>
        <dsp:cNvPr id="0" name=""/>
        <dsp:cNvSpPr/>
      </dsp:nvSpPr>
      <dsp:spPr>
        <a:xfrm>
          <a:off x="0" y="2395040"/>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dirty="0">
              <a:solidFill>
                <a:schemeClr val="tx1"/>
              </a:solidFill>
            </a:rPr>
            <a:t>väljs av Europaparlamentet för en femårsperiod</a:t>
          </a:r>
          <a:endParaRPr lang="en-IE" sz="1700" kern="1200" dirty="0">
            <a:solidFill>
              <a:schemeClr val="tx1"/>
            </a:solidFill>
          </a:endParaRPr>
        </a:p>
      </dsp:txBody>
      <dsp:txXfrm>
        <a:off x="38239" y="2433279"/>
        <a:ext cx="3916402" cy="706855"/>
      </dsp:txXfrm>
    </dsp:sp>
    <dsp:sp modelId="{5F4BB77E-160B-4FD3-9D8A-5F48DEBD3967}">
      <dsp:nvSpPr>
        <dsp:cNvPr id="0" name=""/>
        <dsp:cNvSpPr/>
      </dsp:nvSpPr>
      <dsp:spPr>
        <a:xfrm>
          <a:off x="0" y="3192591"/>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dirty="0">
              <a:solidFill>
                <a:schemeClr val="tx1"/>
              </a:solidFill>
            </a:rPr>
            <a:t>genomför EU:s politik och budget</a:t>
          </a:r>
          <a:endParaRPr lang="en-IE" sz="1700" kern="1200" dirty="0">
            <a:solidFill>
              <a:schemeClr val="tx1"/>
            </a:solidFill>
          </a:endParaRPr>
        </a:p>
      </dsp:txBody>
      <dsp:txXfrm>
        <a:off x="38239" y="3230830"/>
        <a:ext cx="3916402" cy="706855"/>
      </dsp:txXfrm>
    </dsp:sp>
    <dsp:sp modelId="{EF5BC60A-1813-445C-97E0-C76B6CBACB4C}">
      <dsp:nvSpPr>
        <dsp:cNvPr id="0" name=""/>
        <dsp:cNvSpPr/>
      </dsp:nvSpPr>
      <dsp:spPr>
        <a:xfrm>
          <a:off x="0" y="3990141"/>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err="1">
              <a:solidFill>
                <a:schemeClr val="tx1"/>
              </a:solidFill>
            </a:rPr>
            <a:t>är</a:t>
          </a:r>
          <a:r>
            <a:rPr lang="en-US" sz="1700" kern="1200" dirty="0">
              <a:solidFill>
                <a:schemeClr val="tx1"/>
              </a:solidFill>
            </a:rPr>
            <a:t> EU-</a:t>
          </a:r>
          <a:r>
            <a:rPr lang="en-US" sz="1700" kern="1200" dirty="0" err="1">
              <a:solidFill>
                <a:schemeClr val="tx1"/>
              </a:solidFill>
            </a:rPr>
            <a:t>fördragens</a:t>
          </a:r>
          <a:r>
            <a:rPr lang="en-US" sz="1700" kern="1200" dirty="0">
              <a:solidFill>
                <a:schemeClr val="tx1"/>
              </a:solidFill>
            </a:rPr>
            <a:t> </a:t>
          </a:r>
          <a:r>
            <a:rPr lang="en-US" sz="1700" kern="1200" dirty="0" err="1">
              <a:solidFill>
                <a:schemeClr val="tx1"/>
              </a:solidFill>
            </a:rPr>
            <a:t>väktare</a:t>
          </a:r>
          <a:endParaRPr lang="en-IE" sz="1700" kern="1200" dirty="0">
            <a:solidFill>
              <a:schemeClr val="tx1"/>
            </a:solidFill>
          </a:endParaRPr>
        </a:p>
      </dsp:txBody>
      <dsp:txXfrm>
        <a:off x="38239" y="4028380"/>
        <a:ext cx="3916402" cy="706855"/>
      </dsp:txXfrm>
    </dsp:sp>
    <dsp:sp modelId="{8BFCEDFB-DD43-4B25-BA9B-809ED4B7C8C6}">
      <dsp:nvSpPr>
        <dsp:cNvPr id="0" name=""/>
        <dsp:cNvSpPr/>
      </dsp:nvSpPr>
      <dsp:spPr>
        <a:xfrm>
          <a:off x="0" y="4787692"/>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dirty="0">
              <a:solidFill>
                <a:schemeClr val="tx1"/>
              </a:solidFill>
            </a:rPr>
            <a:t>ligger i Bryssel och Luxemburg</a:t>
          </a:r>
          <a:endParaRPr lang="en-IE" sz="1700" kern="1200" dirty="0">
            <a:solidFill>
              <a:schemeClr val="tx1"/>
            </a:solidFill>
          </a:endParaRPr>
        </a:p>
      </dsp:txBody>
      <dsp:txXfrm>
        <a:off x="38239" y="4825931"/>
        <a:ext cx="3916402" cy="70685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DE28F-17B5-4205-BFFB-0EBCA8C5D8BA}">
      <dsp:nvSpPr>
        <dsp:cNvPr id="0" name=""/>
        <dsp:cNvSpPr/>
      </dsp:nvSpPr>
      <dsp:spPr>
        <a:xfrm>
          <a:off x="0" y="1153"/>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dirty="0" err="1">
              <a:solidFill>
                <a:schemeClr val="tx1"/>
              </a:solidFill>
            </a:rPr>
            <a:t>håller</a:t>
          </a:r>
          <a:r>
            <a:rPr lang="en-US" sz="1700" b="0" kern="1200" dirty="0">
              <a:solidFill>
                <a:schemeClr val="tx1"/>
              </a:solidFill>
            </a:rPr>
            <a:t> </a:t>
          </a:r>
          <a:r>
            <a:rPr lang="en-US" sz="1700" b="0" kern="1200" dirty="0" err="1">
              <a:solidFill>
                <a:schemeClr val="tx1"/>
              </a:solidFill>
            </a:rPr>
            <a:t>koll</a:t>
          </a:r>
          <a:r>
            <a:rPr lang="en-US" sz="1700" b="0" kern="1200" dirty="0">
              <a:solidFill>
                <a:schemeClr val="tx1"/>
              </a:solidFill>
            </a:rPr>
            <a:t> </a:t>
          </a:r>
          <a:r>
            <a:rPr lang="en-US" sz="1700" b="0" kern="1200" dirty="0" err="1">
              <a:solidFill>
                <a:schemeClr val="tx1"/>
              </a:solidFill>
            </a:rPr>
            <a:t>på</a:t>
          </a:r>
          <a:r>
            <a:rPr lang="en-US" sz="1700" b="0" kern="1200" dirty="0">
              <a:solidFill>
                <a:schemeClr val="tx1"/>
              </a:solidFill>
            </a:rPr>
            <a:t> EU-</a:t>
          </a:r>
          <a:r>
            <a:rPr lang="en-US" sz="1700" b="0" kern="1200" dirty="0" err="1">
              <a:solidFill>
                <a:schemeClr val="tx1"/>
              </a:solidFill>
            </a:rPr>
            <a:t>lagstiftningen</a:t>
          </a:r>
          <a:endParaRPr lang="en-IE" sz="1700" b="0" kern="1200" dirty="0">
            <a:solidFill>
              <a:schemeClr val="tx1"/>
            </a:solidFill>
          </a:endParaRPr>
        </a:p>
      </dsp:txBody>
      <dsp:txXfrm>
        <a:off x="37908" y="39061"/>
        <a:ext cx="4305105" cy="700734"/>
      </dsp:txXfrm>
    </dsp:sp>
    <dsp:sp modelId="{76251A12-CCF7-4C47-8263-EFA408C3CF50}">
      <dsp:nvSpPr>
        <dsp:cNvPr id="0" name=""/>
        <dsp:cNvSpPr/>
      </dsp:nvSpPr>
      <dsp:spPr>
        <a:xfrm>
          <a:off x="0" y="791962"/>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b="0" kern="1200" dirty="0">
              <a:solidFill>
                <a:schemeClr val="tx1"/>
              </a:solidFill>
            </a:rPr>
            <a:t>ser till att EU-länderna följer EU:s lagar</a:t>
          </a:r>
          <a:endParaRPr lang="en-IE" sz="1700" b="0" kern="1200" dirty="0">
            <a:solidFill>
              <a:schemeClr val="tx1"/>
            </a:solidFill>
          </a:endParaRPr>
        </a:p>
      </dsp:txBody>
      <dsp:txXfrm>
        <a:off x="37908" y="829870"/>
        <a:ext cx="4305105" cy="700734"/>
      </dsp:txXfrm>
    </dsp:sp>
    <dsp:sp modelId="{CF2A7349-FD6F-4252-85AD-61C5186BA692}">
      <dsp:nvSpPr>
        <dsp:cNvPr id="0" name=""/>
        <dsp:cNvSpPr/>
      </dsp:nvSpPr>
      <dsp:spPr>
        <a:xfrm>
          <a:off x="0" y="1582772"/>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b="0" kern="1200" dirty="0">
              <a:solidFill>
                <a:schemeClr val="tx1"/>
              </a:solidFill>
            </a:rPr>
            <a:t>tolkar unionsrätten på begäran av de nationella domstolarna</a:t>
          </a:r>
          <a:endParaRPr lang="en-IE" sz="1700" b="0" kern="1200" dirty="0">
            <a:solidFill>
              <a:schemeClr val="tx1"/>
            </a:solidFill>
          </a:endParaRPr>
        </a:p>
      </dsp:txBody>
      <dsp:txXfrm>
        <a:off x="37908" y="1620680"/>
        <a:ext cx="4305105" cy="700734"/>
      </dsp:txXfrm>
    </dsp:sp>
    <dsp:sp modelId="{38D475D4-539D-4596-9BBC-8AE7671242F2}">
      <dsp:nvSpPr>
        <dsp:cNvPr id="0" name=""/>
        <dsp:cNvSpPr/>
      </dsp:nvSpPr>
      <dsp:spPr>
        <a:xfrm>
          <a:off x="0" y="2373581"/>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b="0" kern="1200" dirty="0">
              <a:solidFill>
                <a:schemeClr val="tx1"/>
              </a:solidFill>
            </a:rPr>
            <a:t>utdelar böter till länder som inte följer EU:s lagar</a:t>
          </a:r>
          <a:endParaRPr lang="en-IE" sz="1700" b="0" kern="1200" dirty="0">
            <a:solidFill>
              <a:schemeClr val="tx1"/>
            </a:solidFill>
          </a:endParaRPr>
        </a:p>
      </dsp:txBody>
      <dsp:txXfrm>
        <a:off x="37908" y="2411489"/>
        <a:ext cx="4305105" cy="700734"/>
      </dsp:txXfrm>
    </dsp:sp>
    <dsp:sp modelId="{1A46EE3F-EBAE-49BA-B7F2-D3D3A3B2D42A}">
      <dsp:nvSpPr>
        <dsp:cNvPr id="0" name=""/>
        <dsp:cNvSpPr/>
      </dsp:nvSpPr>
      <dsp:spPr>
        <a:xfrm>
          <a:off x="0" y="3164391"/>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b="0" kern="1200" dirty="0">
              <a:solidFill>
                <a:schemeClr val="tx1"/>
              </a:solidFill>
            </a:rPr>
            <a:t>kontrollerar att lagarna respekterar de grundläggande rättigheterna (t.ex. yttrandefrihet och pressfrihet)</a:t>
          </a:r>
          <a:endParaRPr lang="en-IE" sz="1700" b="0" kern="1200" dirty="0">
            <a:solidFill>
              <a:schemeClr val="tx1"/>
            </a:solidFill>
          </a:endParaRPr>
        </a:p>
      </dsp:txBody>
      <dsp:txXfrm>
        <a:off x="37908" y="3202299"/>
        <a:ext cx="4305105" cy="700734"/>
      </dsp:txXfrm>
    </dsp:sp>
    <dsp:sp modelId="{5C025595-DB12-4375-8957-7A2E9C9E3075}">
      <dsp:nvSpPr>
        <dsp:cNvPr id="0" name=""/>
        <dsp:cNvSpPr/>
      </dsp:nvSpPr>
      <dsp:spPr>
        <a:xfrm>
          <a:off x="0" y="3955201"/>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b="0" kern="1200" dirty="0">
              <a:solidFill>
                <a:schemeClr val="tx1"/>
              </a:solidFill>
            </a:rPr>
            <a:t>består av en domare per land</a:t>
          </a:r>
          <a:endParaRPr lang="en-IE" sz="1700" b="0" kern="1200" dirty="0">
            <a:solidFill>
              <a:schemeClr val="tx1"/>
            </a:solidFill>
          </a:endParaRPr>
        </a:p>
      </dsp:txBody>
      <dsp:txXfrm>
        <a:off x="37908" y="3993109"/>
        <a:ext cx="4305105" cy="700734"/>
      </dsp:txXfrm>
    </dsp:sp>
    <dsp:sp modelId="{E336DEEA-8F31-45DB-B883-3F3802818CA2}">
      <dsp:nvSpPr>
        <dsp:cNvPr id="0" name=""/>
        <dsp:cNvSpPr/>
      </dsp:nvSpPr>
      <dsp:spPr>
        <a:xfrm>
          <a:off x="0" y="4746010"/>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b="0" kern="1200" dirty="0">
              <a:solidFill>
                <a:schemeClr val="tx1"/>
              </a:solidFill>
            </a:rPr>
            <a:t>har sitt säte i Luxemburg</a:t>
          </a:r>
          <a:endParaRPr lang="en-IE" sz="1700" b="0" kern="1200" dirty="0">
            <a:solidFill>
              <a:schemeClr val="tx1"/>
            </a:solidFill>
          </a:endParaRPr>
        </a:p>
      </dsp:txBody>
      <dsp:txXfrm>
        <a:off x="37908" y="4783918"/>
        <a:ext cx="4305105" cy="70073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416D14-B5FE-487D-89E3-DE5B8EBA96AE}">
      <dsp:nvSpPr>
        <dsp:cNvPr id="0" name=""/>
        <dsp:cNvSpPr/>
      </dsp:nvSpPr>
      <dsp:spPr>
        <a:xfrm>
          <a:off x="0" y="7745"/>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sv-SE" sz="1800" b="0" kern="1200" dirty="0">
              <a:solidFill>
                <a:schemeClr val="tx1"/>
              </a:solidFill>
            </a:rPr>
            <a:t>kontrollerar att EU:s budget har använts korrekt</a:t>
          </a:r>
          <a:endParaRPr lang="en-IE" sz="1800" b="0" kern="1200" dirty="0">
            <a:solidFill>
              <a:schemeClr val="tx1"/>
            </a:solidFill>
          </a:endParaRPr>
        </a:p>
      </dsp:txBody>
      <dsp:txXfrm>
        <a:off x="46606" y="54351"/>
        <a:ext cx="4355366" cy="861508"/>
      </dsp:txXfrm>
    </dsp:sp>
    <dsp:sp modelId="{9377D582-878E-4013-AA68-6AAB08392164}">
      <dsp:nvSpPr>
        <dsp:cNvPr id="0" name=""/>
        <dsp:cNvSpPr/>
      </dsp:nvSpPr>
      <dsp:spPr>
        <a:xfrm>
          <a:off x="0" y="1117092"/>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sv-SE" sz="1800" b="0" kern="1200" dirty="0">
              <a:solidFill>
                <a:schemeClr val="tx1"/>
              </a:solidFill>
            </a:rPr>
            <a:t>anmäler bedrägerier, korruption och annan illegal verksamhet</a:t>
          </a:r>
          <a:endParaRPr lang="en-IE" sz="1800" b="0" kern="1200" dirty="0">
            <a:solidFill>
              <a:schemeClr val="tx1"/>
            </a:solidFill>
          </a:endParaRPr>
        </a:p>
      </dsp:txBody>
      <dsp:txXfrm>
        <a:off x="46606" y="1163698"/>
        <a:ext cx="4355366" cy="86150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BF5D0-DF66-4BCE-A0CE-41B8F62A31AB}">
      <dsp:nvSpPr>
        <dsp:cNvPr id="0" name=""/>
        <dsp:cNvSpPr/>
      </dsp:nvSpPr>
      <dsp:spPr>
        <a:xfrm>
          <a:off x="0" y="7745"/>
          <a:ext cx="4279857"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sv-SE" sz="1800" b="0" kern="1200" dirty="0">
              <a:solidFill>
                <a:schemeClr val="tx1"/>
              </a:solidFill>
            </a:rPr>
            <a:t>ger EU:s beslutsfattare råd om hur budgeten används bäst</a:t>
          </a:r>
          <a:endParaRPr lang="en-IE" sz="1800" b="0" kern="1200" dirty="0">
            <a:solidFill>
              <a:schemeClr val="tx1"/>
            </a:solidFill>
          </a:endParaRPr>
        </a:p>
      </dsp:txBody>
      <dsp:txXfrm>
        <a:off x="46606" y="54351"/>
        <a:ext cx="4186645" cy="861508"/>
      </dsp:txXfrm>
    </dsp:sp>
    <dsp:sp modelId="{F0EC1485-D59A-4587-BBA3-A5E170B387A4}">
      <dsp:nvSpPr>
        <dsp:cNvPr id="0" name=""/>
        <dsp:cNvSpPr/>
      </dsp:nvSpPr>
      <dsp:spPr>
        <a:xfrm>
          <a:off x="0" y="1109346"/>
          <a:ext cx="4279857"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sv-SE" sz="1800" b="0" kern="1200" dirty="0">
              <a:solidFill>
                <a:schemeClr val="tx1"/>
              </a:solidFill>
            </a:rPr>
            <a:t>har ledamöter som utses av rådet för sex år</a:t>
          </a:r>
          <a:endParaRPr lang="en-IE" sz="1800" b="0" kern="1200" dirty="0">
            <a:solidFill>
              <a:schemeClr val="tx1"/>
            </a:solidFill>
          </a:endParaRPr>
        </a:p>
      </dsp:txBody>
      <dsp:txXfrm>
        <a:off x="46606" y="1155952"/>
        <a:ext cx="4186645" cy="86150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16EC3-41E9-4EE9-B399-BA497F9628C9}">
      <dsp:nvSpPr>
        <dsp:cNvPr id="0" name=""/>
        <dsp:cNvSpPr/>
      </dsp:nvSpPr>
      <dsp:spPr>
        <a:xfrm>
          <a:off x="0" y="443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dirty="0">
              <a:solidFill>
                <a:schemeClr val="tx1"/>
              </a:solidFill>
            </a:rPr>
            <a:t>leder EU:s ekonomiska och monetära politik</a:t>
          </a:r>
          <a:endParaRPr lang="en-IE" sz="1700" kern="1200" dirty="0">
            <a:solidFill>
              <a:schemeClr val="tx1"/>
            </a:solidFill>
          </a:endParaRPr>
        </a:p>
      </dsp:txBody>
      <dsp:txXfrm>
        <a:off x="32898" y="77245"/>
        <a:ext cx="4046134" cy="608124"/>
      </dsp:txXfrm>
    </dsp:sp>
    <dsp:sp modelId="{96B08EC4-E184-402A-B8AE-06B1F3D1D569}">
      <dsp:nvSpPr>
        <dsp:cNvPr id="0" name=""/>
        <dsp:cNvSpPr/>
      </dsp:nvSpPr>
      <dsp:spPr>
        <a:xfrm>
          <a:off x="0" y="8219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dirty="0">
              <a:solidFill>
                <a:schemeClr val="tx1"/>
              </a:solidFill>
            </a:rPr>
            <a:t>förvaltar den europeiska valutan – euron</a:t>
          </a:r>
          <a:endParaRPr lang="en-IE" sz="1700" kern="1200" dirty="0">
            <a:solidFill>
              <a:schemeClr val="tx1"/>
            </a:solidFill>
          </a:endParaRPr>
        </a:p>
      </dsp:txBody>
      <dsp:txXfrm>
        <a:off x="32898" y="854845"/>
        <a:ext cx="4046134" cy="608124"/>
      </dsp:txXfrm>
    </dsp:sp>
    <dsp:sp modelId="{47FE0501-D40E-47EC-9E41-423B2E236FAA}">
      <dsp:nvSpPr>
        <dsp:cNvPr id="0" name=""/>
        <dsp:cNvSpPr/>
      </dsp:nvSpPr>
      <dsp:spPr>
        <a:xfrm>
          <a:off x="0" y="15995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dirty="0">
              <a:solidFill>
                <a:schemeClr val="tx1"/>
              </a:solidFill>
            </a:rPr>
            <a:t>ansvarar för att hålla euron och priserna stabila</a:t>
          </a:r>
          <a:endParaRPr lang="en-IE" sz="1700" kern="1200" dirty="0">
            <a:solidFill>
              <a:schemeClr val="tx1"/>
            </a:solidFill>
          </a:endParaRPr>
        </a:p>
      </dsp:txBody>
      <dsp:txXfrm>
        <a:off x="32898" y="1632445"/>
        <a:ext cx="4046134" cy="608124"/>
      </dsp:txXfrm>
    </dsp:sp>
    <dsp:sp modelId="{68522F37-124D-4507-9DE5-1B75C78B6420}">
      <dsp:nvSpPr>
        <dsp:cNvPr id="0" name=""/>
        <dsp:cNvSpPr/>
      </dsp:nvSpPr>
      <dsp:spPr>
        <a:xfrm>
          <a:off x="0" y="23771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dirty="0">
              <a:solidFill>
                <a:schemeClr val="tx1"/>
              </a:solidFill>
            </a:rPr>
            <a:t>beslutar om räntorna för euroområdet</a:t>
          </a:r>
          <a:endParaRPr lang="en-IE" sz="1700" kern="1200" dirty="0">
            <a:solidFill>
              <a:schemeClr val="tx1"/>
            </a:solidFill>
          </a:endParaRPr>
        </a:p>
      </dsp:txBody>
      <dsp:txXfrm>
        <a:off x="32898" y="2410045"/>
        <a:ext cx="4046134" cy="608124"/>
      </dsp:txXfrm>
    </dsp:sp>
    <dsp:sp modelId="{6EE063DE-7F51-4108-9284-6ADD12F54A5A}">
      <dsp:nvSpPr>
        <dsp:cNvPr id="0" name=""/>
        <dsp:cNvSpPr/>
      </dsp:nvSpPr>
      <dsp:spPr>
        <a:xfrm>
          <a:off x="0" y="31547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err="1">
              <a:solidFill>
                <a:schemeClr val="tx1"/>
              </a:solidFill>
            </a:rPr>
            <a:t>samarbetar</a:t>
          </a:r>
          <a:r>
            <a:rPr lang="en-US" sz="1700" kern="1200" dirty="0">
              <a:solidFill>
                <a:schemeClr val="tx1"/>
              </a:solidFill>
            </a:rPr>
            <a:t> med EU-</a:t>
          </a:r>
          <a:r>
            <a:rPr lang="en-US" sz="1700" kern="1200" dirty="0" err="1">
              <a:solidFill>
                <a:schemeClr val="tx1"/>
              </a:solidFill>
            </a:rPr>
            <a:t>ländernas</a:t>
          </a:r>
          <a:r>
            <a:rPr lang="en-US" sz="1700" kern="1200" dirty="0">
              <a:solidFill>
                <a:schemeClr val="tx1"/>
              </a:solidFill>
            </a:rPr>
            <a:t> </a:t>
          </a:r>
          <a:r>
            <a:rPr lang="en-US" sz="1700" kern="1200" dirty="0" err="1">
              <a:solidFill>
                <a:schemeClr val="tx1"/>
              </a:solidFill>
            </a:rPr>
            <a:t>centralbanker</a:t>
          </a:r>
          <a:endParaRPr lang="en-IE" sz="1700" kern="1200" dirty="0">
            <a:solidFill>
              <a:schemeClr val="tx1"/>
            </a:solidFill>
          </a:endParaRPr>
        </a:p>
      </dsp:txBody>
      <dsp:txXfrm>
        <a:off x="32898" y="3187645"/>
        <a:ext cx="4046134" cy="608124"/>
      </dsp:txXfrm>
    </dsp:sp>
    <dsp:sp modelId="{9CF11A85-D206-4F40-B8C3-898189EA253A}">
      <dsp:nvSpPr>
        <dsp:cNvPr id="0" name=""/>
        <dsp:cNvSpPr/>
      </dsp:nvSpPr>
      <dsp:spPr>
        <a:xfrm>
          <a:off x="0" y="39323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dirty="0">
              <a:solidFill>
                <a:schemeClr val="tx1"/>
              </a:solidFill>
            </a:rPr>
            <a:t>har sex medlemmar som utses av rådet för en period på åtta år som inte kan förlängas</a:t>
          </a:r>
          <a:endParaRPr lang="en-IE" sz="1700" kern="1200" dirty="0">
            <a:solidFill>
              <a:schemeClr val="tx1"/>
            </a:solidFill>
          </a:endParaRPr>
        </a:p>
      </dsp:txBody>
      <dsp:txXfrm>
        <a:off x="32898" y="3965245"/>
        <a:ext cx="4046134" cy="608124"/>
      </dsp:txXfrm>
    </dsp:sp>
    <dsp:sp modelId="{EB4B9D14-D3E8-449B-95FA-9A5E38DB987B}">
      <dsp:nvSpPr>
        <dsp:cNvPr id="0" name=""/>
        <dsp:cNvSpPr/>
      </dsp:nvSpPr>
      <dsp:spPr>
        <a:xfrm>
          <a:off x="0" y="47099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solidFill>
                <a:schemeClr val="tx1"/>
              </a:solidFill>
            </a:rPr>
            <a:t>ligger </a:t>
          </a:r>
          <a:r>
            <a:rPr lang="en-US" sz="1700" kern="1200" dirty="0" err="1">
              <a:solidFill>
                <a:schemeClr val="tx1"/>
              </a:solidFill>
            </a:rPr>
            <a:t>i</a:t>
          </a:r>
          <a:r>
            <a:rPr lang="en-US" sz="1700" kern="1200" dirty="0">
              <a:solidFill>
                <a:schemeClr val="tx1"/>
              </a:solidFill>
            </a:rPr>
            <a:t> Frankfurt (</a:t>
          </a:r>
          <a:r>
            <a:rPr lang="en-US" sz="1700" kern="1200" dirty="0" err="1">
              <a:solidFill>
                <a:schemeClr val="tx1"/>
              </a:solidFill>
            </a:rPr>
            <a:t>Tyskland</a:t>
          </a:r>
          <a:r>
            <a:rPr lang="en-US" sz="1700" kern="1200" dirty="0">
              <a:solidFill>
                <a:schemeClr val="tx1"/>
              </a:solidFill>
            </a:rPr>
            <a:t>)</a:t>
          </a:r>
          <a:endParaRPr lang="en-IE" sz="1700" kern="1200" dirty="0">
            <a:solidFill>
              <a:schemeClr val="tx1"/>
            </a:solidFill>
          </a:endParaRPr>
        </a:p>
      </dsp:txBody>
      <dsp:txXfrm>
        <a:off x="32898" y="4742845"/>
        <a:ext cx="4046134" cy="6081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FE816-3E39-4346-9541-DE9013C0CD7F}">
      <dsp:nvSpPr>
        <dsp:cNvPr id="0" name=""/>
        <dsp:cNvSpPr/>
      </dsp:nvSpPr>
      <dsp:spPr>
        <a:xfrm>
          <a:off x="431561" y="19137"/>
          <a:ext cx="2326268" cy="1719103"/>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661DA055-562D-474C-89A4-8490B75CEAA8}">
      <dsp:nvSpPr>
        <dsp:cNvPr id="0" name=""/>
        <dsp:cNvSpPr/>
      </dsp:nvSpPr>
      <dsp:spPr>
        <a:xfrm>
          <a:off x="901765"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1914</a:t>
          </a:r>
        </a:p>
      </dsp:txBody>
      <dsp:txXfrm>
        <a:off x="901765" y="1426535"/>
        <a:ext cx="2004550" cy="481726"/>
      </dsp:txXfrm>
    </dsp:sp>
    <dsp:sp modelId="{88BD178F-D8A5-4038-AB32-EB171CB24442}">
      <dsp:nvSpPr>
        <dsp:cNvPr id="0" name=""/>
        <dsp:cNvSpPr/>
      </dsp:nvSpPr>
      <dsp:spPr>
        <a:xfrm>
          <a:off x="3189684" y="19137"/>
          <a:ext cx="2326268" cy="1719103"/>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43E45C0E-9B95-4125-8000-06B30E5FC073}">
      <dsp:nvSpPr>
        <dsp:cNvPr id="0" name=""/>
        <dsp:cNvSpPr/>
      </dsp:nvSpPr>
      <dsp:spPr>
        <a:xfrm>
          <a:off x="3659887"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1918</a:t>
          </a:r>
        </a:p>
      </dsp:txBody>
      <dsp:txXfrm>
        <a:off x="3659887" y="1426535"/>
        <a:ext cx="2004550" cy="481726"/>
      </dsp:txXfrm>
    </dsp:sp>
    <dsp:sp modelId="{3950F79D-9A6C-40C2-BCB4-208FB67CFEF2}">
      <dsp:nvSpPr>
        <dsp:cNvPr id="0" name=""/>
        <dsp:cNvSpPr/>
      </dsp:nvSpPr>
      <dsp:spPr>
        <a:xfrm>
          <a:off x="431561" y="2155737"/>
          <a:ext cx="2326268" cy="1719103"/>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82532F62-78F8-4353-B5D9-71F96297137D}">
      <dsp:nvSpPr>
        <dsp:cNvPr id="0" name=""/>
        <dsp:cNvSpPr/>
      </dsp:nvSpPr>
      <dsp:spPr>
        <a:xfrm>
          <a:off x="901765"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1939</a:t>
          </a:r>
        </a:p>
      </dsp:txBody>
      <dsp:txXfrm>
        <a:off x="901765" y="3563135"/>
        <a:ext cx="2004550" cy="481726"/>
      </dsp:txXfrm>
    </dsp:sp>
    <dsp:sp modelId="{8843B5AF-756E-43EC-B20E-8E43EE9C1DE7}">
      <dsp:nvSpPr>
        <dsp:cNvPr id="0" name=""/>
        <dsp:cNvSpPr/>
      </dsp:nvSpPr>
      <dsp:spPr>
        <a:xfrm>
          <a:off x="3189684" y="2155737"/>
          <a:ext cx="2326268" cy="1719103"/>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sp>
    <dsp:sp modelId="{F0F2D078-F01C-4212-853D-AED86D2D1B66}">
      <dsp:nvSpPr>
        <dsp:cNvPr id="0" name=""/>
        <dsp:cNvSpPr/>
      </dsp:nvSpPr>
      <dsp:spPr>
        <a:xfrm>
          <a:off x="3659887"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1945</a:t>
          </a:r>
        </a:p>
      </dsp:txBody>
      <dsp:txXfrm>
        <a:off x="3659887" y="3563135"/>
        <a:ext cx="2004550" cy="481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983116" y="0"/>
          <a:ext cx="2658314" cy="196448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470910"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err="1"/>
            <a:t>Ungdomsgarantin</a:t>
          </a:r>
          <a:endParaRPr lang="en-US" sz="1700" b="0" kern="1200" dirty="0">
            <a:solidFill>
              <a:schemeClr val="bg1"/>
            </a:solidFill>
          </a:endParaRPr>
        </a:p>
      </dsp:txBody>
      <dsp:txXfrm>
        <a:off x="1470910" y="1649834"/>
        <a:ext cx="2290675" cy="550487"/>
      </dsp:txXfrm>
    </dsp:sp>
    <dsp:sp modelId="{E7843C9F-8C3E-416B-B267-8F089EBBC993}">
      <dsp:nvSpPr>
        <dsp:cNvPr id="0" name=""/>
        <dsp:cNvSpPr/>
      </dsp:nvSpPr>
      <dsp:spPr>
        <a:xfrm>
          <a:off x="4125113" y="41547"/>
          <a:ext cx="2658314" cy="196448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662432"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err="1"/>
            <a:t>Eures</a:t>
          </a:r>
          <a:endParaRPr lang="en-US" sz="1700" kern="1200" dirty="0"/>
        </a:p>
      </dsp:txBody>
      <dsp:txXfrm>
        <a:off x="4662432" y="1649834"/>
        <a:ext cx="2290675" cy="550487"/>
      </dsp:txXfrm>
    </dsp:sp>
    <dsp:sp modelId="{99B07678-D303-4844-926B-7BEC24326CBC}">
      <dsp:nvSpPr>
        <dsp:cNvPr id="0" name=""/>
        <dsp:cNvSpPr/>
      </dsp:nvSpPr>
      <dsp:spPr>
        <a:xfrm>
          <a:off x="933591" y="2483121"/>
          <a:ext cx="2658314" cy="196448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1470910"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a:t>Erasmus+</a:t>
          </a:r>
          <a:endParaRPr lang="en-US" sz="1700" kern="1200" dirty="0"/>
        </a:p>
      </dsp:txBody>
      <dsp:txXfrm>
        <a:off x="1470910" y="4091408"/>
        <a:ext cx="2290675" cy="550487"/>
      </dsp:txXfrm>
    </dsp:sp>
    <dsp:sp modelId="{6A46E911-F4E9-4148-A02B-E55EE38ED28C}">
      <dsp:nvSpPr>
        <dsp:cNvPr id="0" name=""/>
        <dsp:cNvSpPr/>
      </dsp:nvSpPr>
      <dsp:spPr>
        <a:xfrm>
          <a:off x="4125113" y="2483121"/>
          <a:ext cx="2658314" cy="196448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4662432"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err="1"/>
            <a:t>Europeiska</a:t>
          </a:r>
          <a:r>
            <a:rPr lang="en-US" sz="1700" kern="1200" dirty="0"/>
            <a:t> </a:t>
          </a:r>
          <a:r>
            <a:rPr lang="en-US" sz="1700" kern="1200" dirty="0" err="1"/>
            <a:t>solidaritetskåren</a:t>
          </a:r>
          <a:endParaRPr lang="en-US" sz="1700" kern="1200" dirty="0"/>
        </a:p>
      </dsp:txBody>
      <dsp:txXfrm>
        <a:off x="4662432" y="4091408"/>
        <a:ext cx="2290675" cy="5504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3386" y="572216"/>
          <a:ext cx="2289739" cy="172903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466206" y="197597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IE" sz="1400" b="0" kern="1200" dirty="0">
              <a:solidFill>
                <a:schemeClr val="bg1"/>
              </a:solidFill>
            </a:rPr>
            <a:t>Discover EU</a:t>
          </a:r>
          <a:endParaRPr lang="en-US" sz="1400" b="0" kern="1200" dirty="0">
            <a:solidFill>
              <a:schemeClr val="bg1"/>
            </a:solidFill>
          </a:endParaRPr>
        </a:p>
      </dsp:txBody>
      <dsp:txXfrm>
        <a:off x="466206" y="1975974"/>
        <a:ext cx="1973073" cy="474162"/>
      </dsp:txXfrm>
    </dsp:sp>
    <dsp:sp modelId="{E7843C9F-8C3E-416B-B267-8F089EBBC993}">
      <dsp:nvSpPr>
        <dsp:cNvPr id="0" name=""/>
        <dsp:cNvSpPr/>
      </dsp:nvSpPr>
      <dsp:spPr>
        <a:xfrm>
          <a:off x="2725403" y="581446"/>
          <a:ext cx="2289739" cy="169210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3188223"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kern="1200"/>
            <a:t>Kostnadsfri roaming</a:t>
          </a:r>
          <a:endParaRPr lang="en-US" sz="1400" b="0" kern="1200" dirty="0"/>
        </a:p>
      </dsp:txBody>
      <dsp:txXfrm>
        <a:off x="3188223" y="1966744"/>
        <a:ext cx="1973073" cy="474162"/>
      </dsp:txXfrm>
    </dsp:sp>
    <dsp:sp modelId="{99B07678-D303-4844-926B-7BEC24326CBC}">
      <dsp:nvSpPr>
        <dsp:cNvPr id="0" name=""/>
        <dsp:cNvSpPr/>
      </dsp:nvSpPr>
      <dsp:spPr>
        <a:xfrm>
          <a:off x="5447420" y="581446"/>
          <a:ext cx="2289739" cy="169210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5910239"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kern="1200"/>
            <a:t>Hälso- och sjukvård</a:t>
          </a:r>
          <a:endParaRPr lang="en-US" sz="1400" kern="1200" dirty="0"/>
        </a:p>
      </dsp:txBody>
      <dsp:txXfrm>
        <a:off x="5910239" y="1966744"/>
        <a:ext cx="1973073" cy="474162"/>
      </dsp:txXfrm>
    </dsp:sp>
    <dsp:sp modelId="{6A46E911-F4E9-4148-A02B-E55EE38ED28C}">
      <dsp:nvSpPr>
        <dsp:cNvPr id="0" name=""/>
        <dsp:cNvSpPr/>
      </dsp:nvSpPr>
      <dsp:spPr>
        <a:xfrm>
          <a:off x="1364395" y="2693726"/>
          <a:ext cx="2289739" cy="1692108"/>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1827214"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kern="1200"/>
            <a:t>Passagerares rättigheter</a:t>
          </a:r>
          <a:endParaRPr lang="en-US" sz="1400" kern="1200" dirty="0"/>
        </a:p>
      </dsp:txBody>
      <dsp:txXfrm>
        <a:off x="1827214" y="4079024"/>
        <a:ext cx="1973073" cy="474162"/>
      </dsp:txXfrm>
    </dsp:sp>
    <dsp:sp modelId="{B3E90C2C-69B7-4CB0-9087-59A5D2830EDB}">
      <dsp:nvSpPr>
        <dsp:cNvPr id="0" name=""/>
        <dsp:cNvSpPr/>
      </dsp:nvSpPr>
      <dsp:spPr>
        <a:xfrm>
          <a:off x="4086411" y="2693726"/>
          <a:ext cx="2289739" cy="169210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A1FC47BF-2FF4-4B91-9DD8-BD1B1AC602DB}">
      <dsp:nvSpPr>
        <dsp:cNvPr id="0" name=""/>
        <dsp:cNvSpPr/>
      </dsp:nvSpPr>
      <dsp:spPr>
        <a:xfrm>
          <a:off x="4549231"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kern="1200" dirty="0" err="1"/>
            <a:t>Tillgång</a:t>
          </a:r>
          <a:r>
            <a:rPr lang="en-US" sz="1400" kern="1200" dirty="0"/>
            <a:t> till </a:t>
          </a:r>
          <a:r>
            <a:rPr lang="en-US" sz="1400" kern="1200" dirty="0" err="1"/>
            <a:t>digitala</a:t>
          </a:r>
          <a:r>
            <a:rPr lang="en-US" sz="1400" kern="1200" dirty="0"/>
            <a:t> </a:t>
          </a:r>
          <a:r>
            <a:rPr lang="en-US" sz="1400" kern="1200" dirty="0" err="1"/>
            <a:t>abonnemang</a:t>
          </a:r>
          <a:endParaRPr lang="en-US" sz="1400" b="0" kern="1200" dirty="0"/>
        </a:p>
      </dsp:txBody>
      <dsp:txXfrm>
        <a:off x="4549231" y="4079024"/>
        <a:ext cx="1973073" cy="4741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128FC-0697-46D7-A447-AF0C9179B242}">
      <dsp:nvSpPr>
        <dsp:cNvPr id="0" name=""/>
        <dsp:cNvSpPr/>
      </dsp:nvSpPr>
      <dsp:spPr>
        <a:xfrm>
          <a:off x="3311" y="423789"/>
          <a:ext cx="2278202" cy="16835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237A7567-5F7D-43AA-9754-4B177E087488}">
      <dsp:nvSpPr>
        <dsp:cNvPr id="0" name=""/>
        <dsp:cNvSpPr/>
      </dsp:nvSpPr>
      <dsp:spPr>
        <a:xfrm>
          <a:off x="463799"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kern="1200" dirty="0" err="1"/>
            <a:t>Deltagande</a:t>
          </a:r>
          <a:endParaRPr lang="en-US" sz="1600" b="0" kern="1200" dirty="0">
            <a:solidFill>
              <a:schemeClr val="bg1"/>
            </a:solidFill>
          </a:endParaRPr>
        </a:p>
      </dsp:txBody>
      <dsp:txXfrm>
        <a:off x="463799" y="1802107"/>
        <a:ext cx="1963132" cy="471773"/>
      </dsp:txXfrm>
    </dsp:sp>
    <dsp:sp modelId="{285A63CA-B2EB-4228-8A3E-44161EC84A67}">
      <dsp:nvSpPr>
        <dsp:cNvPr id="0" name=""/>
        <dsp:cNvSpPr/>
      </dsp:nvSpPr>
      <dsp:spPr>
        <a:xfrm>
          <a:off x="2731540" y="423789"/>
          <a:ext cx="2278202" cy="16835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A534018-8E4E-4CE4-A65D-C9D72FF6B82B}">
      <dsp:nvSpPr>
        <dsp:cNvPr id="0" name=""/>
        <dsp:cNvSpPr/>
      </dsp:nvSpPr>
      <dsp:spPr>
        <a:xfrm>
          <a:off x="3192027"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b="0" kern="1200"/>
            <a:t>Miljöskydd</a:t>
          </a:r>
          <a:endParaRPr lang="en-US" sz="1600" b="0" kern="1200" dirty="0">
            <a:solidFill>
              <a:schemeClr val="bg1"/>
            </a:solidFill>
          </a:endParaRPr>
        </a:p>
      </dsp:txBody>
      <dsp:txXfrm>
        <a:off x="3192027" y="1802107"/>
        <a:ext cx="1963132" cy="471773"/>
      </dsp:txXfrm>
    </dsp:sp>
    <dsp:sp modelId="{9DDBB07F-AB40-476E-A6B4-526A927538C8}">
      <dsp:nvSpPr>
        <dsp:cNvPr id="0" name=""/>
        <dsp:cNvSpPr/>
      </dsp:nvSpPr>
      <dsp:spPr>
        <a:xfrm>
          <a:off x="5459768" y="423789"/>
          <a:ext cx="2278202" cy="1683583"/>
        </a:xfrm>
        <a:prstGeom prst="rect">
          <a:avLst/>
        </a:prstGeom>
        <a:blipFill rotWithShape="1">
          <a:blip xmlns:r="http://schemas.openxmlformats.org/officeDocument/2006/relationships" r:embed="rId3"/>
          <a:stretch>
            <a:fillRect/>
          </a:stretch>
        </a:blipFill>
        <a:ln>
          <a:solidFill>
            <a:schemeClr val="tx1"/>
          </a:solidFill>
        </a:ln>
        <a:effectLst/>
      </dsp:spPr>
      <dsp:style>
        <a:lnRef idx="0">
          <a:scrgbClr r="0" g="0" b="0"/>
        </a:lnRef>
        <a:fillRef idx="1">
          <a:scrgbClr r="0" g="0" b="0"/>
        </a:fillRef>
        <a:effectRef idx="0">
          <a:scrgbClr r="0" g="0" b="0"/>
        </a:effectRef>
        <a:fontRef idx="minor"/>
      </dsp:style>
    </dsp:sp>
    <dsp:sp modelId="{FC45899D-AC99-43ED-85A5-68F6F4FA0FA2}">
      <dsp:nvSpPr>
        <dsp:cNvPr id="0" name=""/>
        <dsp:cNvSpPr/>
      </dsp:nvSpPr>
      <dsp:spPr>
        <a:xfrm>
          <a:off x="5920256"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b="0" kern="1200" dirty="0" err="1">
              <a:solidFill>
                <a:schemeClr val="bg1"/>
              </a:solidFill>
            </a:rPr>
            <a:t>Konsumenternas</a:t>
          </a:r>
          <a:r>
            <a:rPr lang="en-US" sz="1400" b="0" kern="1200" dirty="0">
              <a:solidFill>
                <a:schemeClr val="bg1"/>
              </a:solidFill>
            </a:rPr>
            <a:t> </a:t>
          </a:r>
          <a:r>
            <a:rPr lang="en-US" sz="1400" b="0" kern="1200" dirty="0" err="1">
              <a:solidFill>
                <a:schemeClr val="bg1"/>
              </a:solidFill>
            </a:rPr>
            <a:t>rättigheter</a:t>
          </a:r>
          <a:r>
            <a:rPr lang="en-US" sz="1400" b="0" kern="1200" dirty="0">
              <a:solidFill>
                <a:schemeClr val="bg1"/>
              </a:solidFill>
            </a:rPr>
            <a:t> </a:t>
          </a:r>
          <a:r>
            <a:rPr lang="en-US" sz="1400" b="0" kern="1200" dirty="0" err="1">
              <a:solidFill>
                <a:schemeClr val="bg1"/>
              </a:solidFill>
            </a:rPr>
            <a:t>och</a:t>
          </a:r>
          <a:r>
            <a:rPr lang="en-US" sz="1400" b="0" kern="1200" dirty="0">
              <a:solidFill>
                <a:schemeClr val="bg1"/>
              </a:solidFill>
            </a:rPr>
            <a:t> </a:t>
          </a:r>
          <a:r>
            <a:rPr lang="en-US" sz="1400" b="0" kern="1200" dirty="0" err="1">
              <a:solidFill>
                <a:schemeClr val="bg1"/>
              </a:solidFill>
            </a:rPr>
            <a:t>säkerhet</a:t>
          </a:r>
          <a:endParaRPr lang="en-US" sz="1400" b="0" kern="1200" dirty="0">
            <a:solidFill>
              <a:schemeClr val="bg1"/>
            </a:solidFill>
          </a:endParaRPr>
        </a:p>
      </dsp:txBody>
      <dsp:txXfrm>
        <a:off x="5920256" y="1802107"/>
        <a:ext cx="1963132" cy="471773"/>
      </dsp:txXfrm>
    </dsp:sp>
    <dsp:sp modelId="{1E9E862F-BDF6-4CFA-8C3B-B970A78BAA6D}">
      <dsp:nvSpPr>
        <dsp:cNvPr id="0" name=""/>
        <dsp:cNvSpPr/>
      </dsp:nvSpPr>
      <dsp:spPr>
        <a:xfrm>
          <a:off x="1367426" y="2516242"/>
          <a:ext cx="2278202" cy="16835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8D3A751-8EC9-4643-9A3E-6C6784E89749}">
      <dsp:nvSpPr>
        <dsp:cNvPr id="0" name=""/>
        <dsp:cNvSpPr/>
      </dsp:nvSpPr>
      <dsp:spPr>
        <a:xfrm>
          <a:off x="1827913"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kern="1200" dirty="0"/>
            <a:t>EU-</a:t>
          </a:r>
          <a:r>
            <a:rPr lang="en-US" sz="1600" kern="1200" dirty="0" err="1"/>
            <a:t>finansierade</a:t>
          </a:r>
          <a:r>
            <a:rPr lang="en-US" sz="1600" kern="1200" dirty="0"/>
            <a:t> </a:t>
          </a:r>
          <a:r>
            <a:rPr lang="en-US" sz="1600" kern="1200" dirty="0" err="1"/>
            <a:t>projekt</a:t>
          </a:r>
          <a:endParaRPr lang="en-US" sz="1600" b="0" kern="1200" dirty="0"/>
        </a:p>
      </dsp:txBody>
      <dsp:txXfrm>
        <a:off x="1827913" y="3894560"/>
        <a:ext cx="1963132" cy="471773"/>
      </dsp:txXfrm>
    </dsp:sp>
    <dsp:sp modelId="{E7843C9F-8C3E-416B-B267-8F089EBBC993}">
      <dsp:nvSpPr>
        <dsp:cNvPr id="0" name=""/>
        <dsp:cNvSpPr/>
      </dsp:nvSpPr>
      <dsp:spPr>
        <a:xfrm>
          <a:off x="4095654" y="2516242"/>
          <a:ext cx="2278202" cy="168358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556141"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b="0" kern="1200" dirty="0"/>
            <a:t>EU </a:t>
          </a:r>
          <a:r>
            <a:rPr lang="en-US" sz="1600" b="0" kern="1200" dirty="0" err="1"/>
            <a:t>i</a:t>
          </a:r>
          <a:r>
            <a:rPr lang="en-US" sz="1600" b="0" kern="1200" dirty="0"/>
            <a:t> </a:t>
          </a:r>
          <a:r>
            <a:rPr lang="en-US" sz="1600" b="0" kern="1200" dirty="0" err="1"/>
            <a:t>världen</a:t>
          </a:r>
          <a:endParaRPr lang="en-US" sz="1600" b="0" kern="1200" dirty="0"/>
        </a:p>
      </dsp:txBody>
      <dsp:txXfrm>
        <a:off x="4556141" y="3894560"/>
        <a:ext cx="1963132" cy="4717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a:t>Den </a:t>
          </a:r>
          <a:r>
            <a:rPr lang="en-US" sz="1800" kern="1200" dirty="0" err="1"/>
            <a:t>gröna</a:t>
          </a:r>
          <a:r>
            <a:rPr lang="en-US" sz="1800" kern="1200" dirty="0"/>
            <a:t> given</a:t>
          </a:r>
          <a:endParaRPr lang="en-US" sz="1800" b="0" kern="1200" dirty="0">
            <a:solidFill>
              <a:schemeClr val="bg1"/>
            </a:solidFill>
          </a:endParaRPr>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err="1"/>
            <a:t>NextGenerationEU</a:t>
          </a:r>
          <a:endParaRPr lang="en-US" sz="1800" kern="1200" dirty="0"/>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err="1"/>
            <a:t>Digitalisering</a:t>
          </a:r>
          <a:endParaRPr lang="en-US" sz="1800" kern="1200" dirty="0"/>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err="1"/>
            <a:t>Jämställdhet</a:t>
          </a:r>
          <a:endParaRPr lang="en-US" sz="1800" kern="1200" dirty="0"/>
        </a:p>
      </dsp:txBody>
      <dsp:txXfrm>
        <a:off x="4693994" y="4315426"/>
        <a:ext cx="2421946" cy="5820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657D7-D4C9-4306-8074-DCCA03870486}">
      <dsp:nvSpPr>
        <dsp:cNvPr id="0" name=""/>
        <dsp:cNvSpPr/>
      </dsp:nvSpPr>
      <dsp:spPr>
        <a:xfrm>
          <a:off x="713582" y="0"/>
          <a:ext cx="6071961" cy="448715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no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1940894" y="3673551"/>
          <a:ext cx="5232222" cy="1257390"/>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5000"/>
            </a:spcAft>
            <a:buNone/>
          </a:pPr>
          <a:r>
            <a:rPr lang="en-US" sz="3200" kern="1200" dirty="0" err="1"/>
            <a:t>Europaåret</a:t>
          </a:r>
          <a:r>
            <a:rPr lang="en-US" sz="3200" kern="1200" dirty="0"/>
            <a:t> </a:t>
          </a:r>
          <a:r>
            <a:rPr lang="en-US" sz="3200" kern="1200" dirty="0" err="1"/>
            <a:t>för</a:t>
          </a:r>
          <a:r>
            <a:rPr lang="en-US" sz="3200" kern="1200" dirty="0"/>
            <a:t> </a:t>
          </a:r>
          <a:r>
            <a:rPr lang="en-US" sz="3200" kern="1200" dirty="0" err="1"/>
            <a:t>ungdomar</a:t>
          </a:r>
          <a:endParaRPr lang="en-US" sz="3200" kern="1200" dirty="0"/>
        </a:p>
      </dsp:txBody>
      <dsp:txXfrm>
        <a:off x="1940894" y="3673551"/>
        <a:ext cx="5232222" cy="12573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C91AA-3A86-49A9-B4FD-A76EA5E21331}">
      <dsp:nvSpPr>
        <dsp:cNvPr id="0" name=""/>
        <dsp:cNvSpPr/>
      </dsp:nvSpPr>
      <dsp:spPr>
        <a:xfrm>
          <a:off x="0" y="6551"/>
          <a:ext cx="4691424" cy="7113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är</a:t>
          </a:r>
          <a:r>
            <a:rPr lang="en-US" sz="1800" b="0" kern="1200" dirty="0">
              <a:solidFill>
                <a:schemeClr val="tx1"/>
              </a:solidFill>
            </a:rPr>
            <a:t> EU-</a:t>
          </a:r>
          <a:r>
            <a:rPr lang="en-US" sz="1800" b="0" kern="1200" dirty="0" err="1">
              <a:solidFill>
                <a:schemeClr val="tx1"/>
              </a:solidFill>
            </a:rPr>
            <a:t>invånarnas</a:t>
          </a:r>
          <a:r>
            <a:rPr lang="en-US" sz="1800" b="0" kern="1200" dirty="0">
              <a:solidFill>
                <a:schemeClr val="tx1"/>
              </a:solidFill>
            </a:rPr>
            <a:t> </a:t>
          </a:r>
          <a:r>
            <a:rPr lang="en-US" sz="1800" b="0" kern="1200" dirty="0" err="1">
              <a:solidFill>
                <a:schemeClr val="tx1"/>
              </a:solidFill>
            </a:rPr>
            <a:t>röst</a:t>
          </a:r>
          <a:endParaRPr lang="en-IE" sz="1800" b="0" kern="1200" dirty="0">
            <a:solidFill>
              <a:schemeClr val="tx1"/>
            </a:solidFill>
          </a:endParaRPr>
        </a:p>
      </dsp:txBody>
      <dsp:txXfrm>
        <a:off x="34726" y="41277"/>
        <a:ext cx="4621972" cy="641908"/>
      </dsp:txXfrm>
    </dsp:sp>
    <dsp:sp modelId="{4FE1037A-DEA2-4953-80B1-C4AB23FF5CB3}">
      <dsp:nvSpPr>
        <dsp:cNvPr id="0" name=""/>
        <dsp:cNvSpPr/>
      </dsp:nvSpPr>
      <dsp:spPr>
        <a:xfrm>
          <a:off x="0" y="827351"/>
          <a:ext cx="4691424" cy="7113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sv-SE" sz="1800" b="0" kern="1200" dirty="0">
              <a:solidFill>
                <a:schemeClr val="tx1"/>
              </a:solidFill>
            </a:rPr>
            <a:t>har medlemmar från alla EU-länder som väljs genom direkta val vart femte år</a:t>
          </a:r>
          <a:endParaRPr lang="en-IE" sz="1800" b="0" kern="1200" dirty="0">
            <a:solidFill>
              <a:schemeClr val="tx1"/>
            </a:solidFill>
          </a:endParaRPr>
        </a:p>
      </dsp:txBody>
      <dsp:txXfrm>
        <a:off x="34726" y="862077"/>
        <a:ext cx="4621972" cy="641908"/>
      </dsp:txXfrm>
    </dsp:sp>
    <dsp:sp modelId="{07C6446F-ECCD-4CA1-8344-080591932ED6}">
      <dsp:nvSpPr>
        <dsp:cNvPr id="0" name=""/>
        <dsp:cNvSpPr/>
      </dsp:nvSpPr>
      <dsp:spPr>
        <a:xfrm>
          <a:off x="0" y="1648151"/>
          <a:ext cx="4691424" cy="7113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sv-SE" sz="1800" b="0" kern="1200" dirty="0">
              <a:solidFill>
                <a:schemeClr val="tx1"/>
              </a:solidFill>
            </a:rPr>
            <a:t>diskuterar nya lagar som EU-kommissionen har föreslagit</a:t>
          </a:r>
          <a:endParaRPr lang="en-IE" sz="1800" b="0" kern="1200" dirty="0">
            <a:solidFill>
              <a:schemeClr val="tx1"/>
            </a:solidFill>
          </a:endParaRPr>
        </a:p>
      </dsp:txBody>
      <dsp:txXfrm>
        <a:off x="34726" y="1682877"/>
        <a:ext cx="4621972" cy="641908"/>
      </dsp:txXfrm>
    </dsp:sp>
    <dsp:sp modelId="{715891AF-FC43-40E9-9BA1-84AAEC706364}">
      <dsp:nvSpPr>
        <dsp:cNvPr id="0" name=""/>
        <dsp:cNvSpPr/>
      </dsp:nvSpPr>
      <dsp:spPr>
        <a:xfrm>
          <a:off x="0" y="2468951"/>
          <a:ext cx="4691424" cy="7113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a:solidFill>
                <a:schemeClr val="tx1"/>
              </a:solidFill>
            </a:rPr>
            <a:t>ä</a:t>
          </a:r>
          <a:r>
            <a:rPr lang="sv-SE" sz="1800" b="0" kern="1200" dirty="0" err="1">
              <a:solidFill>
                <a:schemeClr val="tx1"/>
              </a:solidFill>
            </a:rPr>
            <a:t>ndrar</a:t>
          </a:r>
          <a:r>
            <a:rPr lang="sv-SE" sz="1800" b="0" kern="1200" dirty="0">
              <a:solidFill>
                <a:schemeClr val="tx1"/>
              </a:solidFill>
            </a:rPr>
            <a:t> (om det behövs) och beslutar om dessa lagar tillsammans med rådet</a:t>
          </a:r>
          <a:endParaRPr lang="en-IE" sz="1800" b="0" kern="1200" dirty="0">
            <a:solidFill>
              <a:schemeClr val="tx1"/>
            </a:solidFill>
          </a:endParaRPr>
        </a:p>
      </dsp:txBody>
      <dsp:txXfrm>
        <a:off x="34726" y="2503677"/>
        <a:ext cx="4621972" cy="641908"/>
      </dsp:txXfrm>
    </dsp:sp>
    <dsp:sp modelId="{1BA08AB3-DFE7-4294-97EA-0DE79AB5366F}">
      <dsp:nvSpPr>
        <dsp:cNvPr id="0" name=""/>
        <dsp:cNvSpPr/>
      </dsp:nvSpPr>
      <dsp:spPr>
        <a:xfrm>
          <a:off x="0" y="3289751"/>
          <a:ext cx="4691424" cy="7113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väljer</a:t>
          </a:r>
          <a:r>
            <a:rPr lang="en-US" sz="1800" b="0" kern="1200" dirty="0">
              <a:solidFill>
                <a:schemeClr val="tx1"/>
              </a:solidFill>
            </a:rPr>
            <a:t> EU-</a:t>
          </a:r>
          <a:r>
            <a:rPr lang="en-US" sz="1800" b="0" kern="1200" dirty="0" err="1">
              <a:solidFill>
                <a:schemeClr val="tx1"/>
              </a:solidFill>
            </a:rPr>
            <a:t>kommissionens</a:t>
          </a:r>
          <a:r>
            <a:rPr lang="en-US" sz="1800" b="0" kern="1200" dirty="0">
              <a:solidFill>
                <a:schemeClr val="tx1"/>
              </a:solidFill>
            </a:rPr>
            <a:t> </a:t>
          </a:r>
          <a:r>
            <a:rPr lang="en-US" sz="1800" b="0" kern="1200" dirty="0" err="1">
              <a:solidFill>
                <a:schemeClr val="tx1"/>
              </a:solidFill>
            </a:rPr>
            <a:t>ordförande</a:t>
          </a:r>
          <a:endParaRPr lang="en-IE" sz="1800" b="0" kern="1200" dirty="0">
            <a:solidFill>
              <a:schemeClr val="tx1"/>
            </a:solidFill>
          </a:endParaRPr>
        </a:p>
      </dsp:txBody>
      <dsp:txXfrm>
        <a:off x="34726" y="3324477"/>
        <a:ext cx="4621972" cy="641908"/>
      </dsp:txXfrm>
    </dsp:sp>
    <dsp:sp modelId="{C9254F1F-409A-4C00-BAEE-417CE0DBBEC0}">
      <dsp:nvSpPr>
        <dsp:cNvPr id="0" name=""/>
        <dsp:cNvSpPr/>
      </dsp:nvSpPr>
      <dsp:spPr>
        <a:xfrm>
          <a:off x="0" y="4110551"/>
          <a:ext cx="4691424" cy="7113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godkänner</a:t>
          </a:r>
          <a:r>
            <a:rPr lang="en-US" sz="1800" b="0" kern="1200" dirty="0">
              <a:solidFill>
                <a:schemeClr val="tx1"/>
              </a:solidFill>
            </a:rPr>
            <a:t> EU:s budget</a:t>
          </a:r>
          <a:endParaRPr lang="en-IE" sz="1800" b="0" kern="1200" dirty="0">
            <a:solidFill>
              <a:schemeClr val="tx1"/>
            </a:solidFill>
          </a:endParaRPr>
        </a:p>
      </dsp:txBody>
      <dsp:txXfrm>
        <a:off x="34726" y="4145277"/>
        <a:ext cx="4621972" cy="641908"/>
      </dsp:txXfrm>
    </dsp:sp>
    <dsp:sp modelId="{394A40C5-2767-41BB-851C-AE743E22805B}">
      <dsp:nvSpPr>
        <dsp:cNvPr id="0" name=""/>
        <dsp:cNvSpPr/>
      </dsp:nvSpPr>
      <dsp:spPr>
        <a:xfrm>
          <a:off x="0" y="4931351"/>
          <a:ext cx="4691424" cy="7113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sv-SE" sz="1800" b="0" kern="1200" dirty="0">
              <a:solidFill>
                <a:schemeClr val="tx1"/>
              </a:solidFill>
            </a:rPr>
            <a:t>sammanträder minst 6 gånger per år i Bryssel (Belgien) och 12 gånger i Strasbourg (Frankrike)</a:t>
          </a:r>
          <a:endParaRPr lang="en-IE" sz="1900" b="0" kern="1200" dirty="0">
            <a:solidFill>
              <a:schemeClr val="tx1"/>
            </a:solidFill>
          </a:endParaRPr>
        </a:p>
      </dsp:txBody>
      <dsp:txXfrm>
        <a:off x="34726" y="4966077"/>
        <a:ext cx="4621972" cy="64190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B946D-8D4A-4046-9F97-DA58CA546363}">
      <dsp:nvSpPr>
        <dsp:cNvPr id="0" name=""/>
        <dsp:cNvSpPr/>
      </dsp:nvSpPr>
      <dsp:spPr>
        <a:xfrm>
          <a:off x="0" y="62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sv-SE" sz="1800" b="0" kern="1200" dirty="0">
              <a:solidFill>
                <a:schemeClr val="tx1"/>
              </a:solidFill>
            </a:rPr>
            <a:t>samlar stats- och regeringscheferna från varje EU-land</a:t>
          </a:r>
          <a:endParaRPr lang="en-IE" sz="1800" b="0" kern="1200" dirty="0">
            <a:solidFill>
              <a:schemeClr val="tx1"/>
            </a:solidFill>
          </a:endParaRPr>
        </a:p>
      </dsp:txBody>
      <dsp:txXfrm>
        <a:off x="59399" y="121861"/>
        <a:ext cx="4183260" cy="1098002"/>
      </dsp:txXfrm>
    </dsp:sp>
    <dsp:sp modelId="{39BEFE8A-05BC-4A66-859E-B5960F1EAF2D}">
      <dsp:nvSpPr>
        <dsp:cNvPr id="0" name=""/>
        <dsp:cNvSpPr/>
      </dsp:nvSpPr>
      <dsp:spPr>
        <a:xfrm>
          <a:off x="0" y="1466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sv-SE" sz="1800" b="0" kern="1200" dirty="0">
              <a:solidFill>
                <a:schemeClr val="tx1"/>
              </a:solidFill>
            </a:rPr>
            <a:t>fastställer EU:s viktigaste prioriteringar och politiska riktlinjer</a:t>
          </a:r>
          <a:endParaRPr lang="en-IE" sz="1800" b="0" kern="1200" dirty="0">
            <a:solidFill>
              <a:schemeClr val="tx1"/>
            </a:solidFill>
          </a:endParaRPr>
        </a:p>
      </dsp:txBody>
      <dsp:txXfrm>
        <a:off x="59399" y="1525861"/>
        <a:ext cx="4183260"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88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88950"/>
          </a:xfrm>
          <a:prstGeom prst="rect">
            <a:avLst/>
          </a:prstGeom>
        </p:spPr>
        <p:txBody>
          <a:bodyPr vert="horz" lIns="91440" tIns="45720" rIns="91440" bIns="45720" rtlCol="0"/>
          <a:lstStyle>
            <a:lvl1pPr algn="r">
              <a:defRPr sz="1200"/>
            </a:lvl1pPr>
          </a:lstStyle>
          <a:p>
            <a:fld id="{EBC06443-0A7E-4706-A9BA-7A69A75D48FD}" type="datetimeFigureOut">
              <a:rPr lang="en-GB" smtClean="0"/>
              <a:t>03/03/2023</a:t>
            </a:fld>
            <a:endParaRPr lang="en-GB"/>
          </a:p>
        </p:txBody>
      </p:sp>
      <p:sp>
        <p:nvSpPr>
          <p:cNvPr id="4" name="Footer Placeholder 3"/>
          <p:cNvSpPr>
            <a:spLocks noGrp="1"/>
          </p:cNvSpPr>
          <p:nvPr>
            <p:ph type="ftr" sz="quarter" idx="2"/>
          </p:nvPr>
        </p:nvSpPr>
        <p:spPr>
          <a:xfrm>
            <a:off x="0" y="9264650"/>
            <a:ext cx="2889250" cy="4889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264650"/>
            <a:ext cx="2889250" cy="488950"/>
          </a:xfrm>
          <a:prstGeom prst="rect">
            <a:avLst/>
          </a:prstGeom>
        </p:spPr>
        <p:txBody>
          <a:bodyPr vert="horz" lIns="91440" tIns="45720" rIns="91440" bIns="45720" rtlCol="0" anchor="b"/>
          <a:lstStyle>
            <a:lvl1pPr algn="r">
              <a:defRPr sz="1200"/>
            </a:lvl1pPr>
          </a:lstStyle>
          <a:p>
            <a:fld id="{10334B2A-8DCF-4396-82AC-BCAB21D1729E}" type="slidenum">
              <a:rPr lang="en-GB" smtClean="0"/>
              <a:t>‹#›</a:t>
            </a:fld>
            <a:endParaRPr lang="en-GB"/>
          </a:p>
        </p:txBody>
      </p:sp>
    </p:spTree>
    <p:extLst>
      <p:ext uri="{BB962C8B-B14F-4D97-AF65-F5344CB8AC3E}">
        <p14:creationId xmlns:p14="http://schemas.microsoft.com/office/powerpoint/2010/main" val="4107112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A0D01E2C-3F1B-2946-B562-4A5A260BBEC7}" type="datetimeFigureOut">
              <a:rPr lang="fr-FR" smtClean="0"/>
              <a:t>03/03/2023</a:t>
            </a:fld>
            <a:endParaRPr lang="fr-FR"/>
          </a:p>
        </p:txBody>
      </p:sp>
      <p:sp>
        <p:nvSpPr>
          <p:cNvPr id="4" name="Espace réservé de l’image des diapositives 3"/>
          <p:cNvSpPr>
            <a:spLocks noGrp="1" noRot="1" noChangeAspect="1"/>
          </p:cNvSpPr>
          <p:nvPr>
            <p:ph type="sldImg" idx="2"/>
          </p:nvPr>
        </p:nvSpPr>
        <p:spPr>
          <a:xfrm>
            <a:off x="1139825" y="1219200"/>
            <a:ext cx="4389438"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798FA88-871F-5C48-9EBC-B5098FA55A7A}" type="slidenum">
              <a:rPr lang="fr-FR" smtClean="0"/>
              <a:t>‹#›</a:t>
            </a:fld>
            <a:endParaRPr lang="fr-FR"/>
          </a:p>
        </p:txBody>
      </p:sp>
    </p:spTree>
    <p:extLst>
      <p:ext uri="{BB962C8B-B14F-4D97-AF65-F5344CB8AC3E}">
        <p14:creationId xmlns:p14="http://schemas.microsoft.com/office/powerpoint/2010/main" val="1464415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earning-corner.learning.europa.eu/learning-corner/work-and-study_sv"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uropean-union.europa.eu/priorities-and-actions/actions-topic/development-and-cooperation_sv" TargetMode="External"/><Relationship Id="rId3" Type="http://schemas.openxmlformats.org/officeDocument/2006/relationships/hyperlink" Target="https://europa.eu/!vC49dj" TargetMode="External"/><Relationship Id="rId7" Type="http://schemas.openxmlformats.org/officeDocument/2006/relationships/hyperlink" Target="https://european-union.europa.eu/priorities-and-actions/actions-topic/trade_sv"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c.europa.eu/esf/main.jsp?catId=46&amp;langId=sv&amp;keywords=&amp;theme=0&amp;country=0&amp;list=1" TargetMode="External"/><Relationship Id="rId5" Type="http://schemas.openxmlformats.org/officeDocument/2006/relationships/hyperlink" Target="https://ec.europa.eu/regional_policy/sv/projects/" TargetMode="External"/><Relationship Id="rId4" Type="http://schemas.openxmlformats.org/officeDocument/2006/relationships/hyperlink" Target="https://cinea.ec.europa.eu/life/life-european-countries_sv" TargetMode="External"/><Relationship Id="rId9" Type="http://schemas.openxmlformats.org/officeDocument/2006/relationships/hyperlink" Target="https://european-union.europa.eu/priorities-and-actions/actions-topic/human-rights-and-democracy_sv"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c.europa.eu/info/strategy/priorities-2019-2024/european-green-deal_sv"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c.europa.eu/info/strategy/priorities-2019-2024_sv"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uropa.eu/youth/year-of-youth_sv"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1</a:t>
            </a:fld>
            <a:endParaRPr lang="fr-FR"/>
          </a:p>
        </p:txBody>
      </p:sp>
    </p:spTree>
    <p:extLst>
      <p:ext uri="{BB962C8B-B14F-4D97-AF65-F5344CB8AC3E}">
        <p14:creationId xmlns:p14="http://schemas.microsoft.com/office/powerpoint/2010/main" val="17267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EU </a:t>
            </a:r>
            <a:r>
              <a:rPr lang="en-US" sz="1200" kern="1200" dirty="0" err="1">
                <a:solidFill>
                  <a:schemeClr val="tx1"/>
                </a:solidFill>
                <a:effectLst/>
                <a:latin typeface="+mn-lt"/>
                <a:ea typeface="+mn-ea"/>
                <a:cs typeface="+mn-cs"/>
              </a:rPr>
              <a:t>har</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24 </a:t>
            </a:r>
            <a:r>
              <a:rPr lang="en-US" sz="1200" b="1" kern="1200" dirty="0" err="1">
                <a:solidFill>
                  <a:schemeClr val="tx1"/>
                </a:solidFill>
                <a:effectLst/>
                <a:latin typeface="+mn-lt"/>
                <a:ea typeface="+mn-ea"/>
                <a:cs typeface="+mn-cs"/>
              </a:rPr>
              <a:t>officiella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språk</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Bulgariska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Kroatiska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Tjeckiska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Danska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Nederländska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Engelska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Estniska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Finska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Franska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Tyska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Grekiska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Ungerska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Iriska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Italienska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Lettiska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Litauiska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Maltesiska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Polska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Portugisiska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Rumänska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Slovakiska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Slovenska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Spanska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Svenska</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en-US" sz="1200" b="1" i="1" kern="1200" dirty="0" err="1">
                <a:solidFill>
                  <a:schemeClr val="tx1"/>
                </a:solidFill>
                <a:effectLst/>
                <a:latin typeface="+mn-lt"/>
                <a:ea typeface="+mn-ea"/>
                <a:cs typeface="+mn-cs"/>
              </a:rPr>
              <a:t>Kan</a:t>
            </a:r>
            <a:r>
              <a:rPr lang="en-US" sz="1200" b="1" i="1" kern="1200" dirty="0">
                <a:solidFill>
                  <a:schemeClr val="tx1"/>
                </a:solidFill>
                <a:effectLst/>
                <a:latin typeface="+mn-lt"/>
                <a:ea typeface="+mn-ea"/>
                <a:cs typeface="+mn-cs"/>
              </a:rPr>
              <a:t> du </a:t>
            </a:r>
            <a:r>
              <a:rPr lang="en-US" sz="1200" b="1" i="1" kern="1200" dirty="0" err="1">
                <a:solidFill>
                  <a:schemeClr val="tx1"/>
                </a:solidFill>
                <a:effectLst/>
                <a:latin typeface="+mn-lt"/>
                <a:ea typeface="+mn-ea"/>
                <a:cs typeface="+mn-cs"/>
              </a:rPr>
              <a:t>något</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annat</a:t>
            </a:r>
            <a:r>
              <a:rPr lang="en-US" sz="1200" b="1" i="1" kern="1200" dirty="0">
                <a:solidFill>
                  <a:schemeClr val="tx1"/>
                </a:solidFill>
                <a:effectLst/>
                <a:latin typeface="+mn-lt"/>
                <a:ea typeface="+mn-ea"/>
                <a:cs typeface="+mn-cs"/>
              </a:rPr>
              <a:t> EU-</a:t>
            </a:r>
            <a:r>
              <a:rPr lang="en-US" sz="1200" b="1" i="1" kern="1200" dirty="0" err="1">
                <a:solidFill>
                  <a:schemeClr val="tx1"/>
                </a:solidFill>
                <a:effectLst/>
                <a:latin typeface="+mn-lt"/>
                <a:ea typeface="+mn-ea"/>
                <a:cs typeface="+mn-cs"/>
              </a:rPr>
              <a:t>språk</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än</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ditt</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modersmål</a:t>
            </a:r>
            <a:r>
              <a:rPr lang="en-US" sz="1200" b="1" i="1"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Vet du </a:t>
            </a:r>
            <a:r>
              <a:rPr lang="en-US" sz="1200" b="1" i="1" kern="1200" dirty="0" err="1">
                <a:solidFill>
                  <a:schemeClr val="tx1"/>
                </a:solidFill>
                <a:effectLst/>
                <a:latin typeface="+mn-lt"/>
                <a:ea typeface="+mn-ea"/>
                <a:cs typeface="+mn-cs"/>
              </a:rPr>
              <a:t>hur</a:t>
            </a:r>
            <a:r>
              <a:rPr lang="en-US" sz="1200" b="1" i="1" kern="1200" dirty="0">
                <a:solidFill>
                  <a:schemeClr val="tx1"/>
                </a:solidFill>
                <a:effectLst/>
                <a:latin typeface="+mn-lt"/>
                <a:ea typeface="+mn-ea"/>
                <a:cs typeface="+mn-cs"/>
              </a:rPr>
              <a:t> man </a:t>
            </a:r>
            <a:r>
              <a:rPr lang="en-US" sz="1200" b="1" i="1" kern="1200" dirty="0" err="1">
                <a:solidFill>
                  <a:schemeClr val="tx1"/>
                </a:solidFill>
                <a:effectLst/>
                <a:latin typeface="+mn-lt"/>
                <a:ea typeface="+mn-ea"/>
                <a:cs typeface="+mn-cs"/>
              </a:rPr>
              <a:t>säger</a:t>
            </a:r>
            <a:r>
              <a:rPr lang="en-US" sz="1200" b="1" i="1" kern="1200" dirty="0">
                <a:solidFill>
                  <a:schemeClr val="tx1"/>
                </a:solidFill>
                <a:effectLst/>
                <a:latin typeface="+mn-lt"/>
                <a:ea typeface="+mn-ea"/>
                <a:cs typeface="+mn-cs"/>
              </a:rPr>
              <a:t> ”tack” </a:t>
            </a:r>
            <a:r>
              <a:rPr lang="en-US" sz="1200" b="1" i="1" kern="1200" dirty="0" err="1">
                <a:solidFill>
                  <a:schemeClr val="tx1"/>
                </a:solidFill>
                <a:effectLst/>
                <a:latin typeface="+mn-lt"/>
                <a:ea typeface="+mn-ea"/>
                <a:cs typeface="+mn-cs"/>
              </a:rPr>
              <a:t>på</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något</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annat</a:t>
            </a:r>
            <a:r>
              <a:rPr lang="en-US" sz="1200" b="1" i="1" kern="1200" dirty="0">
                <a:solidFill>
                  <a:schemeClr val="tx1"/>
                </a:solidFill>
                <a:effectLst/>
                <a:latin typeface="+mn-lt"/>
                <a:ea typeface="+mn-ea"/>
                <a:cs typeface="+mn-cs"/>
              </a:rPr>
              <a:t> EU-</a:t>
            </a:r>
            <a:r>
              <a:rPr lang="en-US" sz="1200" b="1" i="1" kern="1200" dirty="0" err="1">
                <a:solidFill>
                  <a:schemeClr val="tx1"/>
                </a:solidFill>
                <a:effectLst/>
                <a:latin typeface="+mn-lt"/>
                <a:ea typeface="+mn-ea"/>
                <a:cs typeface="+mn-cs"/>
              </a:rPr>
              <a:t>språk</a:t>
            </a:r>
            <a:r>
              <a:rPr lang="en-US" sz="1200" b="1"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10</a:t>
            </a:fld>
            <a:endParaRPr lang="fr-FR"/>
          </a:p>
        </p:txBody>
      </p:sp>
    </p:spTree>
    <p:extLst>
      <p:ext uri="{BB962C8B-B14F-4D97-AF65-F5344CB8AC3E}">
        <p14:creationId xmlns:p14="http://schemas.microsoft.com/office/powerpoint/2010/main" val="204982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EU </a:t>
            </a:r>
            <a:r>
              <a:rPr lang="en-US" sz="1200" kern="1200" dirty="0" err="1">
                <a:solidFill>
                  <a:schemeClr val="tx1"/>
                </a:solidFill>
                <a:effectLst/>
                <a:latin typeface="+mn-lt"/>
                <a:ea typeface="+mn-ea"/>
                <a:cs typeface="+mn-cs"/>
              </a:rPr>
              <a:t>finns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24 </a:t>
            </a:r>
            <a:r>
              <a:rPr lang="en-US" sz="1200" b="1" kern="1200" dirty="0" err="1">
                <a:solidFill>
                  <a:schemeClr val="tx1"/>
                </a:solidFill>
                <a:effectLst/>
                <a:latin typeface="+mn-lt"/>
                <a:ea typeface="+mn-ea"/>
                <a:cs typeface="+mn-cs"/>
              </a:rPr>
              <a:t>officiella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språk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tillhör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olika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språkfamiljer</a:t>
            </a:r>
            <a:r>
              <a:rPr lang="en-US" sz="1200" b="1"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Germanska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språk</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danska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tyska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engelska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nederländska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svenska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Romanska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språk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spanska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franska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italienska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portugisiska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rumänska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Slaviska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språk</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bulgariska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tjeckiska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kroatiska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polska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slovakiska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slovenska</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Vissa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EU-</a:t>
            </a:r>
            <a:r>
              <a:rPr lang="en-US" sz="1200" kern="1200" dirty="0" err="1">
                <a:solidFill>
                  <a:schemeClr val="tx1"/>
                </a:solidFill>
                <a:effectLst/>
                <a:latin typeface="+mn-lt"/>
                <a:ea typeface="+mn-ea"/>
                <a:cs typeface="+mn-cs"/>
              </a:rPr>
              <a:t>språken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tillhör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någon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familjer</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Estniska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finska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finsk-ugriska</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Grekiska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egen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språkträdet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grekiska</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Iriska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keltiskt</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Litauiska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lettiska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baltiska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språk</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Ungerska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finsk-ugriskt</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Maltesiska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semitiskt</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E798FA88-871F-5C48-9EBC-B5098FA55A7A}" type="slidenum">
              <a:rPr lang="fr-FR" smtClean="0"/>
              <a:t>11</a:t>
            </a:fld>
            <a:endParaRPr lang="fr-FR"/>
          </a:p>
        </p:txBody>
      </p:sp>
    </p:spTree>
    <p:extLst>
      <p:ext uri="{BB962C8B-B14F-4D97-AF65-F5344CB8AC3E}">
        <p14:creationId xmlns:p14="http://schemas.microsoft.com/office/powerpoint/2010/main" val="2877698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12</a:t>
            </a:fld>
            <a:endParaRPr lang="fr-FR"/>
          </a:p>
        </p:txBody>
      </p:sp>
    </p:spTree>
    <p:extLst>
      <p:ext uri="{BB962C8B-B14F-4D97-AF65-F5344CB8AC3E}">
        <p14:creationId xmlns:p14="http://schemas.microsoft.com/office/powerpoint/2010/main" val="583914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Europeiska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unionen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skapades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ett</a:t>
            </a:r>
            <a:r>
              <a:rPr lang="en-US" sz="1200" kern="1200" dirty="0">
                <a:solidFill>
                  <a:schemeClr val="tx1"/>
                </a:solidFill>
                <a:effectLst/>
                <a:latin typeface="+mn-lt"/>
                <a:ea typeface="+mn-ea"/>
                <a:cs typeface="+mn-cs"/>
              </a:rPr>
              <a:t> slut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många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blodiga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krig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pågått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mellan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grannländerna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Europa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kulminerade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andra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världskriget</a:t>
            </a:r>
            <a:r>
              <a:rPr lang="en-US" sz="1200" kern="1200" dirty="0">
                <a:solidFill>
                  <a:schemeClr val="tx1"/>
                </a:solidFill>
                <a:effectLst/>
                <a:latin typeface="+mn-lt"/>
                <a:ea typeface="+mn-ea"/>
                <a:cs typeface="+mn-cs"/>
              </a:rPr>
              <a:t>.</a:t>
            </a:r>
          </a:p>
          <a:p>
            <a:r>
              <a:rPr lang="en-US" sz="1200" kern="1200" dirty="0" err="1">
                <a:solidFill>
                  <a:schemeClr val="tx1"/>
                </a:solidFill>
                <a:effectLst/>
                <a:latin typeface="+mn-lt"/>
                <a:ea typeface="+mn-ea"/>
                <a:cs typeface="+mn-cs"/>
              </a:rPr>
              <a:t>Från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med 1950 </a:t>
            </a:r>
            <a:r>
              <a:rPr lang="en-US" sz="1200" kern="1200" dirty="0" err="1">
                <a:solidFill>
                  <a:schemeClr val="tx1"/>
                </a:solidFill>
                <a:effectLst/>
                <a:latin typeface="+mn-lt"/>
                <a:ea typeface="+mn-ea"/>
                <a:cs typeface="+mn-cs"/>
              </a:rPr>
              <a:t>börjar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rad </a:t>
            </a:r>
            <a:r>
              <a:rPr lang="en-US" sz="1200" kern="1200" dirty="0" err="1">
                <a:solidFill>
                  <a:schemeClr val="tx1"/>
                </a:solidFill>
                <a:effectLst/>
                <a:latin typeface="+mn-lt"/>
                <a:ea typeface="+mn-ea"/>
                <a:cs typeface="+mn-cs"/>
              </a:rPr>
              <a:t>europeiska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länder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samarbeta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ekonomiskt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politiskt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bevara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freden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Detta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kallades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Europeiska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stålgemenskapen</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De </a:t>
            </a:r>
            <a:r>
              <a:rPr lang="en-US" sz="1200" kern="1200" dirty="0" err="1">
                <a:solidFill>
                  <a:schemeClr val="tx1"/>
                </a:solidFill>
                <a:effectLst/>
                <a:latin typeface="+mn-lt"/>
                <a:ea typeface="+mn-ea"/>
                <a:cs typeface="+mn-cs"/>
              </a:rPr>
              <a:t>länder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bildade</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err="1">
                <a:solidFill>
                  <a:schemeClr val="tx1"/>
                </a:solidFill>
                <a:effectLst/>
                <a:latin typeface="+mn-lt"/>
                <a:ea typeface="+mn-ea"/>
                <a:cs typeface="+mn-cs"/>
              </a:rPr>
              <a:t>Belgien</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err="1">
                <a:solidFill>
                  <a:schemeClr val="tx1"/>
                </a:solidFill>
                <a:effectLst/>
                <a:latin typeface="+mn-lt"/>
                <a:ea typeface="+mn-ea"/>
                <a:cs typeface="+mn-cs"/>
              </a:rPr>
              <a:t>Tyskland</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err="1">
                <a:solidFill>
                  <a:schemeClr val="tx1"/>
                </a:solidFill>
                <a:effectLst/>
                <a:latin typeface="+mn-lt"/>
                <a:ea typeface="+mn-ea"/>
                <a:cs typeface="+mn-cs"/>
              </a:rPr>
              <a:t>Frankrike</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err="1">
                <a:solidFill>
                  <a:schemeClr val="tx1"/>
                </a:solidFill>
                <a:effectLst/>
                <a:latin typeface="+mn-lt"/>
                <a:ea typeface="+mn-ea"/>
                <a:cs typeface="+mn-cs"/>
              </a:rPr>
              <a:t>Italien</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Luxemburg</a:t>
            </a:r>
          </a:p>
          <a:p>
            <a:pPr marL="171450" indent="-171450">
              <a:buFont typeface="Arial" panose="020B0604020202020204" pitchFamily="34" charset="0"/>
              <a:buChar char="•"/>
            </a:pPr>
            <a:r>
              <a:rPr lang="en-US" sz="1200" kern="1200" dirty="0" err="1">
                <a:solidFill>
                  <a:schemeClr val="tx1"/>
                </a:solidFill>
                <a:effectLst/>
                <a:latin typeface="+mn-lt"/>
                <a:ea typeface="+mn-ea"/>
                <a:cs typeface="+mn-cs"/>
              </a:rPr>
              <a:t>Nederländerna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084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Länderna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Europa </a:t>
            </a:r>
            <a:r>
              <a:rPr lang="en-US" sz="1200" kern="1200" dirty="0" err="1">
                <a:solidFill>
                  <a:schemeClr val="tx1"/>
                </a:solidFill>
                <a:effectLst/>
                <a:latin typeface="+mn-lt"/>
                <a:ea typeface="+mn-ea"/>
                <a:cs typeface="+mn-cs"/>
              </a:rPr>
              <a:t>har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alltid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levt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fred</a:t>
            </a:r>
            <a:r>
              <a:rPr lang="en-US" sz="1200" kern="1200" dirty="0">
                <a:solidFill>
                  <a:schemeClr val="tx1"/>
                </a:solidFill>
                <a:effectLst/>
                <a:latin typeface="+mn-lt"/>
                <a:ea typeface="+mn-ea"/>
                <a:cs typeface="+mn-cs"/>
              </a:rPr>
              <a:t> med </a:t>
            </a:r>
            <a:r>
              <a:rPr lang="en-US" sz="1200" kern="1200" dirty="0" err="1">
                <a:solidFill>
                  <a:schemeClr val="tx1"/>
                </a:solidFill>
                <a:effectLst/>
                <a:latin typeface="+mn-lt"/>
                <a:ea typeface="+mn-ea"/>
                <a:cs typeface="+mn-cs"/>
              </a:rPr>
              <a:t>varandra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Många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krig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utspelats</a:t>
            </a:r>
            <a:r>
              <a:rPr lang="en-US" sz="1200" kern="1200" dirty="0">
                <a:solidFill>
                  <a:schemeClr val="tx1"/>
                </a:solidFill>
                <a:effectLst/>
                <a:latin typeface="+mn-lt"/>
                <a:ea typeface="+mn-ea"/>
                <a:cs typeface="+mn-cs"/>
              </a:rPr>
              <a:t> under </a:t>
            </a:r>
            <a:r>
              <a:rPr lang="en-US" sz="1200" kern="1200" dirty="0" err="1">
                <a:solidFill>
                  <a:schemeClr val="tx1"/>
                </a:solidFill>
                <a:effectLst/>
                <a:latin typeface="+mn-lt"/>
                <a:ea typeface="+mn-ea"/>
                <a:cs typeface="+mn-cs"/>
              </a:rPr>
              <a:t>århundrandenas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lopp</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 </a:t>
            </a:r>
            <a:r>
              <a:rPr lang="en-US" sz="1200" kern="1200" dirty="0" err="1">
                <a:solidFill>
                  <a:schemeClr val="tx1"/>
                </a:solidFill>
                <a:effectLst/>
                <a:latin typeface="+mn-lt"/>
                <a:ea typeface="+mn-ea"/>
                <a:cs typeface="+mn-cs"/>
              </a:rPr>
              <a:t>två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världskrigen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inträffade</a:t>
            </a:r>
            <a:r>
              <a:rPr lang="en-US" sz="1200" kern="1200" dirty="0">
                <a:solidFill>
                  <a:schemeClr val="tx1"/>
                </a:solidFill>
                <a:effectLst/>
                <a:latin typeface="+mn-lt"/>
                <a:ea typeface="+mn-ea"/>
                <a:cs typeface="+mn-cs"/>
              </a:rPr>
              <a:t> under 1900-talet:</a:t>
            </a:r>
          </a:p>
          <a:p>
            <a:pPr marL="171450" indent="-171450">
              <a:buFont typeface="Wingdings" panose="05000000000000000000" pitchFamily="2" charset="2"/>
              <a:buChar char="Ø"/>
            </a:pPr>
            <a:r>
              <a:rPr lang="en-US" sz="1200" kern="1200" dirty="0" err="1">
                <a:solidFill>
                  <a:schemeClr val="tx1"/>
                </a:solidFill>
                <a:effectLst/>
                <a:latin typeface="+mn-lt"/>
                <a:ea typeface="+mn-ea"/>
                <a:cs typeface="+mn-cs"/>
              </a:rPr>
              <a:t>Första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världskriget</a:t>
            </a:r>
            <a:r>
              <a:rPr lang="en-US" sz="1200" kern="1200" dirty="0">
                <a:solidFill>
                  <a:schemeClr val="tx1"/>
                </a:solidFill>
                <a:effectLst/>
                <a:latin typeface="+mn-lt"/>
                <a:ea typeface="+mn-ea"/>
                <a:cs typeface="+mn-cs"/>
              </a:rPr>
              <a:t> 1914–1918</a:t>
            </a:r>
          </a:p>
          <a:p>
            <a:pPr marL="171450" indent="-171450">
              <a:buFont typeface="Wingdings" panose="05000000000000000000" pitchFamily="2" charset="2"/>
              <a:buChar char="Ø"/>
            </a:pPr>
            <a:r>
              <a:rPr lang="en-US" sz="1200" kern="1200" dirty="0" err="1">
                <a:solidFill>
                  <a:schemeClr val="tx1"/>
                </a:solidFill>
                <a:effectLst/>
                <a:latin typeface="+mn-lt"/>
                <a:ea typeface="+mn-ea"/>
                <a:cs typeface="+mn-cs"/>
              </a:rPr>
              <a:t>Andra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världskriget</a:t>
            </a:r>
            <a:r>
              <a:rPr lang="en-US" sz="1200" kern="1200" dirty="0">
                <a:solidFill>
                  <a:schemeClr val="tx1"/>
                </a:solidFill>
                <a:effectLst/>
                <a:latin typeface="+mn-lt"/>
                <a:ea typeface="+mn-ea"/>
                <a:cs typeface="+mn-cs"/>
              </a:rPr>
              <a:t> 1939–1945</a:t>
            </a:r>
          </a:p>
        </p:txBody>
      </p:sp>
      <p:sp>
        <p:nvSpPr>
          <p:cNvPr id="4" name="Slide Number Placeholder 3"/>
          <p:cNvSpPr>
            <a:spLocks noGrp="1"/>
          </p:cNvSpPr>
          <p:nvPr>
            <p:ph type="sldNum" sz="quarter" idx="10"/>
          </p:nvPr>
        </p:nvSpPr>
        <p:spPr/>
        <p:txBody>
          <a:bodyPr/>
          <a:lstStyle/>
          <a:p>
            <a:fld id="{E798FA88-871F-5C48-9EBC-B5098FA55A7A}" type="slidenum">
              <a:rPr lang="fr-FR" smtClean="0"/>
              <a:t>14</a:t>
            </a:fld>
            <a:endParaRPr lang="fr-FR"/>
          </a:p>
        </p:txBody>
      </p:sp>
    </p:spTree>
    <p:extLst>
      <p:ext uri="{BB962C8B-B14F-4D97-AF65-F5344CB8AC3E}">
        <p14:creationId xmlns:p14="http://schemas.microsoft.com/office/powerpoint/2010/main" val="1388632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Även</a:t>
            </a:r>
            <a:r>
              <a:rPr lang="en-US" sz="1200" kern="1200" dirty="0">
                <a:solidFill>
                  <a:schemeClr val="tx1"/>
                </a:solidFill>
                <a:effectLst/>
                <a:latin typeface="+mn-lt"/>
                <a:ea typeface="+mn-ea"/>
                <a:cs typeface="+mn-cs"/>
              </a:rPr>
              <a:t> om EU‑</a:t>
            </a:r>
            <a:r>
              <a:rPr lang="en-US" sz="1200" kern="1200" dirty="0" err="1">
                <a:solidFill>
                  <a:schemeClr val="tx1"/>
                </a:solidFill>
                <a:effectLst/>
                <a:latin typeface="+mn-lt"/>
                <a:ea typeface="+mn-ea"/>
                <a:cs typeface="+mn-cs"/>
              </a:rPr>
              <a:t>länderna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alltid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lyckas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komma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överens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har</a:t>
            </a:r>
            <a:r>
              <a:rPr lang="en-US" sz="1200" kern="1200" dirty="0">
                <a:solidFill>
                  <a:schemeClr val="tx1"/>
                </a:solidFill>
                <a:effectLst/>
                <a:latin typeface="+mn-lt"/>
                <a:ea typeface="+mn-ea"/>
                <a:cs typeface="+mn-cs"/>
              </a:rPr>
              <a:t> EU:s </a:t>
            </a:r>
            <a:r>
              <a:rPr lang="en-US" sz="1200" kern="1200" dirty="0" err="1">
                <a:solidFill>
                  <a:schemeClr val="tx1"/>
                </a:solidFill>
                <a:effectLst/>
                <a:latin typeface="+mn-lt"/>
                <a:ea typeface="+mn-ea"/>
                <a:cs typeface="+mn-cs"/>
              </a:rPr>
              <a:t>grundläggande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principer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förblivit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desamma</a:t>
            </a:r>
            <a:r>
              <a:rPr lang="en-US" sz="1200" kern="1200" dirty="0">
                <a:solidFill>
                  <a:schemeClr val="tx1"/>
                </a:solidFill>
                <a:effectLst/>
                <a:latin typeface="+mn-lt"/>
                <a:ea typeface="+mn-ea"/>
                <a:cs typeface="+mn-cs"/>
              </a:rPr>
              <a:t> under de </a:t>
            </a:r>
            <a:r>
              <a:rPr lang="en-US" sz="1200" kern="1200" dirty="0" err="1">
                <a:solidFill>
                  <a:schemeClr val="tx1"/>
                </a:solidFill>
                <a:effectLst/>
                <a:latin typeface="+mn-lt"/>
                <a:ea typeface="+mn-ea"/>
                <a:cs typeface="+mn-cs"/>
              </a:rPr>
              <a:t>senaste</a:t>
            </a:r>
            <a:r>
              <a:rPr lang="en-US" sz="1200" kern="1200" dirty="0">
                <a:solidFill>
                  <a:schemeClr val="tx1"/>
                </a:solidFill>
                <a:effectLst/>
                <a:latin typeface="+mn-lt"/>
                <a:ea typeface="+mn-ea"/>
                <a:cs typeface="+mn-cs"/>
              </a:rPr>
              <a:t> 70 </a:t>
            </a:r>
            <a:r>
              <a:rPr lang="en-US" sz="1200" kern="1200" dirty="0" err="1">
                <a:solidFill>
                  <a:schemeClr val="tx1"/>
                </a:solidFill>
                <a:effectLst/>
                <a:latin typeface="+mn-lt"/>
                <a:ea typeface="+mn-ea"/>
                <a:cs typeface="+mn-cs"/>
              </a:rPr>
              <a:t>åren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stopp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konflikterna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mål</a:t>
            </a:r>
            <a:r>
              <a:rPr lang="en-US" sz="1200" kern="1200" dirty="0">
                <a:solidFill>
                  <a:schemeClr val="tx1"/>
                </a:solidFill>
                <a:effectLst/>
                <a:latin typeface="+mn-lt"/>
                <a:ea typeface="+mn-ea"/>
                <a:cs typeface="+mn-cs"/>
              </a:rPr>
              <a:t> man </a:t>
            </a:r>
            <a:r>
              <a:rPr lang="en-US" sz="1200" kern="1200" dirty="0" err="1">
                <a:solidFill>
                  <a:schemeClr val="tx1"/>
                </a:solidFill>
                <a:effectLst/>
                <a:latin typeface="+mn-lt"/>
                <a:ea typeface="+mn-ea"/>
                <a:cs typeface="+mn-cs"/>
              </a:rPr>
              <a:t>ville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uppnå</a:t>
            </a:r>
            <a:r>
              <a:rPr lang="en-US" sz="1200" kern="1200" dirty="0">
                <a:solidFill>
                  <a:schemeClr val="tx1"/>
                </a:solidFill>
                <a:effectLst/>
                <a:latin typeface="+mn-lt"/>
                <a:ea typeface="+mn-ea"/>
                <a:cs typeface="+mn-cs"/>
              </a:rPr>
              <a:t> med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bilda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Europeiska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unionen</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År</a:t>
            </a:r>
            <a:r>
              <a:rPr lang="en-US" sz="1200" kern="1200" dirty="0">
                <a:solidFill>
                  <a:schemeClr val="tx1"/>
                </a:solidFill>
                <a:effectLst/>
                <a:latin typeface="+mn-lt"/>
                <a:ea typeface="+mn-ea"/>
                <a:cs typeface="+mn-cs"/>
              </a:rPr>
              <a:t> 2012 </a:t>
            </a:r>
            <a:r>
              <a:rPr lang="en-US" sz="1200" kern="1200" dirty="0" err="1">
                <a:solidFill>
                  <a:schemeClr val="tx1"/>
                </a:solidFill>
                <a:effectLst/>
                <a:latin typeface="+mn-lt"/>
                <a:ea typeface="+mn-ea"/>
                <a:cs typeface="+mn-cs"/>
              </a:rPr>
              <a:t>fick</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Nobels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fredspris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outtröttliga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arbete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fred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demokrati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mänskliga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rättigheter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Europa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världen</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E798FA88-871F-5C48-9EBC-B5098FA55A7A}" type="slidenum">
              <a:rPr lang="fr-FR" smtClean="0"/>
              <a:t>15</a:t>
            </a:fld>
            <a:endParaRPr lang="fr-FR"/>
          </a:p>
        </p:txBody>
      </p:sp>
    </p:spTree>
    <p:extLst>
      <p:ext uri="{BB962C8B-B14F-4D97-AF65-F5344CB8AC3E}">
        <p14:creationId xmlns:p14="http://schemas.microsoft.com/office/powerpoint/2010/main" val="2807884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66909" y="4693919"/>
            <a:ext cx="5335270" cy="4711339"/>
          </a:xfrm>
        </p:spPr>
        <p:txBody>
          <a:bodyPr/>
          <a:lstStyle/>
          <a:p>
            <a:pPr marL="0" indent="0">
              <a:buFont typeface="Arial" panose="020B0604020202020204" pitchFamily="34" charset="0"/>
              <a:buNone/>
            </a:pPr>
            <a:r>
              <a:rPr lang="en-US" sz="1200" b="1" kern="1200" dirty="0">
                <a:solidFill>
                  <a:schemeClr val="tx1"/>
                </a:solidFill>
                <a:effectLst/>
                <a:latin typeface="+mn-lt"/>
                <a:ea typeface="+mn-ea"/>
                <a:cs typeface="+mn-cs"/>
              </a:rPr>
              <a:t>VIKTIGA STEG I EUROPABYGGET</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Mellan</a:t>
            </a:r>
            <a:r>
              <a:rPr lang="en-US" sz="1200" kern="1200" dirty="0">
                <a:solidFill>
                  <a:schemeClr val="tx1"/>
                </a:solidFill>
                <a:effectLst/>
                <a:latin typeface="+mn-lt"/>
                <a:ea typeface="+mn-ea"/>
                <a:cs typeface="+mn-cs"/>
              </a:rPr>
              <a:t> 1945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1950 </a:t>
            </a:r>
            <a:r>
              <a:rPr lang="en-US" sz="1200" kern="1200" dirty="0" err="1">
                <a:solidFill>
                  <a:schemeClr val="tx1"/>
                </a:solidFill>
                <a:effectLst/>
                <a:latin typeface="+mn-lt"/>
                <a:ea typeface="+mn-ea"/>
                <a:cs typeface="+mn-cs"/>
              </a:rPr>
              <a:t>började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några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europeiska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politiker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däribland</a:t>
            </a:r>
            <a:r>
              <a:rPr lang="en-US" sz="1200" kern="1200" dirty="0">
                <a:solidFill>
                  <a:schemeClr val="tx1"/>
                </a:solidFill>
                <a:effectLst/>
                <a:latin typeface="+mn-lt"/>
                <a:ea typeface="+mn-ea"/>
                <a:cs typeface="+mn-cs"/>
              </a:rPr>
              <a:t> Robert Schuman, Simone Veil, Jean Monnet, </a:t>
            </a:r>
            <a:r>
              <a:rPr lang="en-US" sz="1200" kern="1200" dirty="0" err="1">
                <a:solidFill>
                  <a:schemeClr val="tx1"/>
                </a:solidFill>
                <a:effectLst/>
                <a:latin typeface="+mn-lt"/>
                <a:ea typeface="+mn-ea"/>
                <a:cs typeface="+mn-cs"/>
              </a:rPr>
              <a:t>Alcide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Gaspari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Konrad </a:t>
            </a:r>
            <a:r>
              <a:rPr lang="en-US" sz="1200" kern="1200" dirty="0" err="1">
                <a:solidFill>
                  <a:schemeClr val="tx1"/>
                </a:solidFill>
                <a:effectLst/>
                <a:latin typeface="+mn-lt"/>
                <a:ea typeface="+mn-ea"/>
                <a:cs typeface="+mn-cs"/>
              </a:rPr>
              <a:t>Adenaeur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arbeta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skapa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det</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vi lever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idag</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Schumandeklarationen</a:t>
            </a:r>
            <a:r>
              <a:rPr lang="en-US" sz="1200" kern="1200" dirty="0">
                <a:solidFill>
                  <a:schemeClr val="tx1"/>
                </a:solidFill>
                <a:effectLst/>
                <a:latin typeface="+mn-lt"/>
                <a:ea typeface="+mn-ea"/>
                <a:cs typeface="+mn-cs"/>
              </a:rPr>
              <a:t> 1950: Den 9 </a:t>
            </a:r>
            <a:r>
              <a:rPr lang="en-US" sz="1200" kern="1200" dirty="0" err="1">
                <a:solidFill>
                  <a:schemeClr val="tx1"/>
                </a:solidFill>
                <a:effectLst/>
                <a:latin typeface="+mn-lt"/>
                <a:ea typeface="+mn-ea"/>
                <a:cs typeface="+mn-cs"/>
              </a:rPr>
              <a:t>maj</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föreslog</a:t>
            </a:r>
            <a:r>
              <a:rPr lang="en-US" sz="1200" kern="1200" dirty="0">
                <a:solidFill>
                  <a:schemeClr val="tx1"/>
                </a:solidFill>
                <a:effectLst/>
                <a:latin typeface="+mn-lt"/>
                <a:ea typeface="+mn-ea"/>
                <a:cs typeface="+mn-cs"/>
              </a:rPr>
              <a:t> Robert Schuman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Frankrikes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utrikesminister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produktionen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stål</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råmaterial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behövdes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krig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skulle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förvaltas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gemensamt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inget</a:t>
            </a:r>
            <a:r>
              <a:rPr lang="en-US" sz="1200" kern="1200" dirty="0">
                <a:solidFill>
                  <a:schemeClr val="tx1"/>
                </a:solidFill>
                <a:effectLst/>
                <a:latin typeface="+mn-lt"/>
                <a:ea typeface="+mn-ea"/>
                <a:cs typeface="+mn-cs"/>
              </a:rPr>
              <a:t> land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hemlighet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skulle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kunna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samla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sig </a:t>
            </a:r>
            <a:r>
              <a:rPr lang="en-US" sz="1200" kern="1200" dirty="0" err="1">
                <a:solidFill>
                  <a:schemeClr val="tx1"/>
                </a:solidFill>
                <a:effectLst/>
                <a:latin typeface="+mn-lt"/>
                <a:ea typeface="+mn-ea"/>
                <a:cs typeface="+mn-cs"/>
              </a:rPr>
              <a:t>vapen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använda</a:t>
            </a:r>
            <a:r>
              <a:rPr lang="en-US" sz="1200" kern="1200" dirty="0">
                <a:solidFill>
                  <a:schemeClr val="tx1"/>
                </a:solidFill>
                <a:effectLst/>
                <a:latin typeface="+mn-lt"/>
                <a:ea typeface="+mn-ea"/>
                <a:cs typeface="+mn-cs"/>
              </a:rPr>
              <a:t> mot de </a:t>
            </a:r>
            <a:r>
              <a:rPr lang="en-US" sz="1200" kern="1200" dirty="0" err="1">
                <a:solidFill>
                  <a:schemeClr val="tx1"/>
                </a:solidFill>
                <a:effectLst/>
                <a:latin typeface="+mn-lt"/>
                <a:ea typeface="+mn-ea"/>
                <a:cs typeface="+mn-cs"/>
              </a:rPr>
              <a:t>andra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välkända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citat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a:t>
            </a:r>
            <a:r>
              <a:rPr lang="en-US" sz="1200" kern="1200" dirty="0">
                <a:solidFill>
                  <a:schemeClr val="tx1"/>
                </a:solidFill>
                <a:effectLst/>
                <a:latin typeface="+mn-lt"/>
                <a:ea typeface="+mn-ea"/>
                <a:cs typeface="+mn-cs"/>
              </a:rPr>
              <a:t> Europa </a:t>
            </a:r>
            <a:r>
              <a:rPr lang="en-US" sz="1200" kern="1200" dirty="0" err="1">
                <a:solidFill>
                  <a:schemeClr val="tx1"/>
                </a:solidFill>
                <a:effectLst/>
                <a:latin typeface="+mn-lt"/>
                <a:ea typeface="+mn-ea"/>
                <a:cs typeface="+mn-cs"/>
              </a:rPr>
              <a:t>kan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bli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verklighet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gång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heller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genom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helhetslösning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kommer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bygga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konkreta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resultat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varigenom</a:t>
            </a:r>
            <a:r>
              <a:rPr lang="en-US" sz="1200" kern="1200" dirty="0">
                <a:solidFill>
                  <a:schemeClr val="tx1"/>
                </a:solidFill>
                <a:effectLst/>
                <a:latin typeface="+mn-lt"/>
                <a:ea typeface="+mn-ea"/>
                <a:cs typeface="+mn-cs"/>
              </a:rPr>
              <a:t> man </a:t>
            </a:r>
            <a:r>
              <a:rPr lang="en-US" sz="1200" kern="1200" dirty="0" err="1">
                <a:solidFill>
                  <a:schemeClr val="tx1"/>
                </a:solidFill>
                <a:effectLst/>
                <a:latin typeface="+mn-lt"/>
                <a:ea typeface="+mn-ea"/>
                <a:cs typeface="+mn-cs"/>
              </a:rPr>
              <a:t>först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skapar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verklig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solidaritet</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Europeiska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kol</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och</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stålgemenskapen</a:t>
            </a:r>
            <a:r>
              <a:rPr lang="en-US" sz="1200" kern="1200" dirty="0">
                <a:solidFill>
                  <a:schemeClr val="tx1"/>
                </a:solidFill>
                <a:effectLst/>
                <a:latin typeface="+mn-lt"/>
                <a:ea typeface="+mn-ea"/>
                <a:cs typeface="+mn-cs"/>
              </a:rPr>
              <a:t> 1951: </a:t>
            </a:r>
            <a:r>
              <a:rPr lang="en-US" sz="1200" kern="1200" dirty="0" err="1">
                <a:solidFill>
                  <a:schemeClr val="tx1"/>
                </a:solidFill>
                <a:effectLst/>
                <a:latin typeface="+mn-lt"/>
                <a:ea typeface="+mn-ea"/>
                <a:cs typeface="+mn-cs"/>
              </a:rPr>
              <a:t>Belgien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Frankrike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Tyskland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Italien</a:t>
            </a:r>
            <a:r>
              <a:rPr lang="en-US" sz="1200" kern="1200" dirty="0">
                <a:solidFill>
                  <a:schemeClr val="tx1"/>
                </a:solidFill>
                <a:effectLst/>
                <a:latin typeface="+mn-lt"/>
                <a:ea typeface="+mn-ea"/>
                <a:cs typeface="+mn-cs"/>
              </a:rPr>
              <a:t>, Luxemburg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Nederländerna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kommer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överens</a:t>
            </a:r>
            <a:r>
              <a:rPr lang="en-US" sz="1200" kern="1200" dirty="0">
                <a:solidFill>
                  <a:schemeClr val="tx1"/>
                </a:solidFill>
                <a:effectLst/>
                <a:latin typeface="+mn-lt"/>
                <a:ea typeface="+mn-ea"/>
                <a:cs typeface="+mn-cs"/>
              </a:rPr>
              <a:t> om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samarbeta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kring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stålproduktionen</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Romfördraget</a:t>
            </a:r>
            <a:r>
              <a:rPr lang="en-US" sz="1200" kern="1200" dirty="0">
                <a:solidFill>
                  <a:schemeClr val="tx1"/>
                </a:solidFill>
                <a:effectLst/>
                <a:latin typeface="+mn-lt"/>
                <a:ea typeface="+mn-ea"/>
                <a:cs typeface="+mn-cs"/>
              </a:rPr>
              <a:t> 1957: De sex </a:t>
            </a:r>
            <a:r>
              <a:rPr lang="en-US" sz="1200" kern="1200" dirty="0" err="1">
                <a:solidFill>
                  <a:schemeClr val="tx1"/>
                </a:solidFill>
                <a:effectLst/>
                <a:latin typeface="+mn-lt"/>
                <a:ea typeface="+mn-ea"/>
                <a:cs typeface="+mn-cs"/>
              </a:rPr>
              <a:t>grundarländerna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beslutar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utöka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samarbetet</a:t>
            </a:r>
            <a:r>
              <a:rPr lang="en-US" sz="1200" kern="1200" dirty="0">
                <a:solidFill>
                  <a:schemeClr val="tx1"/>
                </a:solidFill>
                <a:effectLst/>
                <a:latin typeface="+mn-lt"/>
                <a:ea typeface="+mn-ea"/>
                <a:cs typeface="+mn-cs"/>
              </a:rPr>
              <a:t> till </a:t>
            </a:r>
            <a:r>
              <a:rPr lang="en-US" sz="1200" kern="1200" dirty="0" err="1">
                <a:solidFill>
                  <a:schemeClr val="tx1"/>
                </a:solidFill>
                <a:effectLst/>
                <a:latin typeface="+mn-lt"/>
                <a:ea typeface="+mn-ea"/>
                <a:cs typeface="+mn-cs"/>
              </a:rPr>
              <a:t>andra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ekonomiska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sektorer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skapar</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Europeiska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ekonomiska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gemenskapen</a:t>
            </a:r>
            <a:r>
              <a:rPr lang="en-US" sz="1200" b="1" kern="1200" dirty="0">
                <a:solidFill>
                  <a:schemeClr val="tx1"/>
                </a:solidFill>
                <a:effectLst/>
                <a:latin typeface="+mn-lt"/>
                <a:ea typeface="+mn-ea"/>
                <a:cs typeface="+mn-cs"/>
              </a:rPr>
              <a:t> (EEG)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Europeiska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atomenergigemenskapen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Euratom</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Maastrichtfördraget</a:t>
            </a:r>
            <a:r>
              <a:rPr lang="en-US" sz="1200" kern="1200" dirty="0">
                <a:solidFill>
                  <a:schemeClr val="tx1"/>
                </a:solidFill>
                <a:effectLst/>
                <a:latin typeface="+mn-lt"/>
                <a:ea typeface="+mn-ea"/>
                <a:cs typeface="+mn-cs"/>
              </a:rPr>
              <a:t> 1992: Under </a:t>
            </a:r>
            <a:r>
              <a:rPr lang="en-US" sz="1200" kern="1200" dirty="0" err="1">
                <a:solidFill>
                  <a:schemeClr val="tx1"/>
                </a:solidFill>
                <a:effectLst/>
                <a:latin typeface="+mn-lt"/>
                <a:ea typeface="+mn-ea"/>
                <a:cs typeface="+mn-cs"/>
              </a:rPr>
              <a:t>åren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fortsatte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länder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gå</a:t>
            </a:r>
            <a:r>
              <a:rPr lang="en-US" sz="1200" kern="1200" dirty="0">
                <a:solidFill>
                  <a:schemeClr val="tx1"/>
                </a:solidFill>
                <a:effectLst/>
                <a:latin typeface="+mn-lt"/>
                <a:ea typeface="+mn-ea"/>
                <a:cs typeface="+mn-cs"/>
              </a:rPr>
              <a:t> med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gemenskapen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Maastrichtfördraget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innebar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början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den </a:t>
            </a:r>
            <a:r>
              <a:rPr lang="en-US" sz="1200" b="1" kern="1200" dirty="0" err="1">
                <a:solidFill>
                  <a:schemeClr val="tx1"/>
                </a:solidFill>
                <a:effectLst/>
                <a:latin typeface="+mn-lt"/>
                <a:ea typeface="+mn-ea"/>
                <a:cs typeface="+mn-cs"/>
              </a:rPr>
              <a:t>Europeiska</a:t>
            </a:r>
            <a:r>
              <a:rPr lang="en-US" sz="1200" b="1" kern="1200" dirty="0">
                <a:solidFill>
                  <a:schemeClr val="tx1"/>
                </a:solidFill>
                <a:effectLst/>
                <a:latin typeface="+mn-lt"/>
                <a:ea typeface="+mn-ea"/>
                <a:cs typeface="+mn-cs"/>
              </a:rPr>
              <a:t> union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vi </a:t>
            </a:r>
            <a:r>
              <a:rPr lang="en-US" sz="1200" kern="1200" dirty="0" err="1">
                <a:solidFill>
                  <a:schemeClr val="tx1"/>
                </a:solidFill>
                <a:effectLst/>
                <a:latin typeface="+mn-lt"/>
                <a:ea typeface="+mn-ea"/>
                <a:cs typeface="+mn-cs"/>
              </a:rPr>
              <a:t>ser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dag:</a:t>
            </a:r>
          </a:p>
          <a:p>
            <a:pPr marL="628650" lvl="1" indent="-171450">
              <a:buFont typeface="Wingdings" panose="05000000000000000000" pitchFamily="2" charset="2"/>
              <a:buChar char="Ø"/>
            </a:pP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politisk</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och</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ekonomisk</a:t>
            </a:r>
            <a:r>
              <a:rPr lang="en-US" sz="1200" kern="1200" dirty="0" err="1">
                <a:solidFill>
                  <a:schemeClr val="tx1"/>
                </a:solidFill>
                <a:effectLst/>
                <a:latin typeface="+mn-lt"/>
                <a:ea typeface="+mn-ea"/>
                <a:cs typeface="+mn-cs"/>
              </a:rPr>
              <a:t>union</a:t>
            </a:r>
            <a:r>
              <a:rPr lang="en-US" sz="1200" kern="1200" dirty="0">
                <a:solidFill>
                  <a:schemeClr val="tx1"/>
                </a:solidFill>
                <a:effectLst/>
                <a:latin typeface="+mn-lt"/>
                <a:ea typeface="+mn-ea"/>
                <a:cs typeface="+mn-cs"/>
              </a:rPr>
              <a:t>,</a:t>
            </a:r>
          </a:p>
          <a:p>
            <a:pPr marL="628650" lvl="1" indent="-171450">
              <a:buFont typeface="Wingdings" panose="05000000000000000000" pitchFamily="2" charset="2"/>
              <a:buChar char="Ø"/>
            </a:pPr>
            <a:r>
              <a:rPr lang="en-US" sz="1200" b="1" kern="1200" dirty="0" err="1">
                <a:solidFill>
                  <a:schemeClr val="tx1"/>
                </a:solidFill>
                <a:effectLst/>
                <a:latin typeface="+mn-lt"/>
                <a:ea typeface="+mn-ea"/>
                <a:cs typeface="+mn-cs"/>
              </a:rPr>
              <a:t>inga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gränskontroller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mellan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länder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Schengenområdet</a:t>
            </a:r>
            <a:r>
              <a:rPr lang="en-US" sz="1200" kern="1200" dirty="0">
                <a:solidFill>
                  <a:schemeClr val="tx1"/>
                </a:solidFill>
                <a:effectLst/>
                <a:latin typeface="+mn-lt"/>
                <a:ea typeface="+mn-ea"/>
                <a:cs typeface="+mn-cs"/>
              </a:rPr>
              <a:t> (1995),</a:t>
            </a:r>
          </a:p>
          <a:p>
            <a:pPr marL="628650" lvl="1" indent="-171450">
              <a:buFont typeface="Wingdings" panose="05000000000000000000" pitchFamily="2" charset="2"/>
              <a:buChar char="Ø"/>
            </a:pPr>
            <a:r>
              <a:rPr lang="en-US" sz="1200" b="1" kern="1200" dirty="0" err="1">
                <a:solidFill>
                  <a:schemeClr val="tx1"/>
                </a:solidFill>
                <a:effectLst/>
                <a:latin typeface="+mn-lt"/>
                <a:ea typeface="+mn-ea"/>
                <a:cs typeface="+mn-cs"/>
              </a:rPr>
              <a:t>en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gemensam</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valuta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länder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antagit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euron</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Den </a:t>
            </a:r>
            <a:r>
              <a:rPr lang="en-US" sz="1200" b="1" kern="1200" dirty="0" err="1">
                <a:solidFill>
                  <a:schemeClr val="tx1"/>
                </a:solidFill>
                <a:effectLst/>
                <a:latin typeface="+mn-lt"/>
                <a:ea typeface="+mn-ea"/>
                <a:cs typeface="+mn-cs"/>
              </a:rPr>
              <a:t>inre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marknaden</a:t>
            </a:r>
            <a:r>
              <a:rPr lang="en-US" sz="1200" kern="1200" dirty="0">
                <a:solidFill>
                  <a:schemeClr val="tx1"/>
                </a:solidFill>
                <a:effectLst/>
                <a:latin typeface="+mn-lt"/>
                <a:ea typeface="+mn-ea"/>
                <a:cs typeface="+mn-cs"/>
              </a:rPr>
              <a:t> 1993: Den </a:t>
            </a:r>
            <a:r>
              <a:rPr lang="en-US" sz="1200" kern="1200" dirty="0" err="1">
                <a:solidFill>
                  <a:schemeClr val="tx1"/>
                </a:solidFill>
                <a:effectLst/>
                <a:latin typeface="+mn-lt"/>
                <a:ea typeface="+mn-ea"/>
                <a:cs typeface="+mn-cs"/>
              </a:rPr>
              <a:t>skapades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rörlighet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varor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tjänster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kapital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personer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inom</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Genom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avlägsna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tekniska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rättsliga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byråkratiska</a:t>
            </a:r>
            <a:r>
              <a:rPr lang="en-US" sz="1200" kern="1200" dirty="0">
                <a:solidFill>
                  <a:schemeClr val="tx1"/>
                </a:solidFill>
                <a:effectLst/>
                <a:latin typeface="+mn-lt"/>
                <a:ea typeface="+mn-ea"/>
                <a:cs typeface="+mn-cs"/>
              </a:rPr>
              <a:t> hinder </a:t>
            </a:r>
            <a:r>
              <a:rPr lang="en-US" sz="1200" kern="1200" dirty="0" err="1">
                <a:solidFill>
                  <a:schemeClr val="tx1"/>
                </a:solidFill>
                <a:effectLst/>
                <a:latin typeface="+mn-lt"/>
                <a:ea typeface="+mn-ea"/>
                <a:cs typeface="+mn-cs"/>
              </a:rPr>
              <a:t>ser</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också</a:t>
            </a:r>
            <a:r>
              <a:rPr lang="en-US" sz="1200" kern="1200" dirty="0">
                <a:solidFill>
                  <a:schemeClr val="tx1"/>
                </a:solidFill>
                <a:effectLst/>
                <a:latin typeface="+mn-lt"/>
                <a:ea typeface="+mn-ea"/>
                <a:cs typeface="+mn-cs"/>
              </a:rPr>
              <a:t> till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medborgarna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företagen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fritt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handla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göra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affärer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inom</a:t>
            </a:r>
            <a:r>
              <a:rPr lang="en-US" sz="1200" kern="1200" dirty="0">
                <a:solidFill>
                  <a:schemeClr val="tx1"/>
                </a:solidFill>
                <a:effectLst/>
                <a:latin typeface="+mn-lt"/>
                <a:ea typeface="+mn-ea"/>
                <a:cs typeface="+mn-cs"/>
              </a:rPr>
              <a:t> EU. </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Utöver</a:t>
            </a:r>
            <a:r>
              <a:rPr lang="en-US" sz="1200" kern="1200" dirty="0">
                <a:solidFill>
                  <a:schemeClr val="tx1"/>
                </a:solidFill>
                <a:effectLst/>
                <a:latin typeface="+mn-lt"/>
                <a:ea typeface="+mn-ea"/>
                <a:cs typeface="+mn-cs"/>
              </a:rPr>
              <a:t> de 27 EU-</a:t>
            </a:r>
            <a:r>
              <a:rPr lang="en-US" sz="1200" kern="1200" dirty="0" err="1">
                <a:solidFill>
                  <a:schemeClr val="tx1"/>
                </a:solidFill>
                <a:effectLst/>
                <a:latin typeface="+mn-lt"/>
                <a:ea typeface="+mn-ea"/>
                <a:cs typeface="+mn-cs"/>
              </a:rPr>
              <a:t>länderna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Island</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Liechtenstein</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Norge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Schweiz</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den </a:t>
            </a:r>
            <a:r>
              <a:rPr lang="en-US" sz="1200" kern="1200" dirty="0" err="1">
                <a:solidFill>
                  <a:schemeClr val="tx1"/>
                </a:solidFill>
                <a:effectLst/>
                <a:latin typeface="+mn-lt"/>
                <a:ea typeface="+mn-ea"/>
                <a:cs typeface="+mn-cs"/>
              </a:rPr>
              <a:t>inre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marknaden</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Schengenavtalet</a:t>
            </a:r>
            <a:r>
              <a:rPr lang="en-US" sz="1200" kern="1200" dirty="0">
                <a:solidFill>
                  <a:schemeClr val="tx1"/>
                </a:solidFill>
                <a:effectLst/>
                <a:latin typeface="+mn-lt"/>
                <a:ea typeface="+mn-ea"/>
                <a:cs typeface="+mn-cs"/>
              </a:rPr>
              <a:t> 1995: Med </a:t>
            </a:r>
            <a:r>
              <a:rPr lang="en-US" sz="1200" kern="1200" dirty="0" err="1">
                <a:solidFill>
                  <a:schemeClr val="tx1"/>
                </a:solidFill>
                <a:effectLst/>
                <a:latin typeface="+mn-lt"/>
                <a:ea typeface="+mn-ea"/>
                <a:cs typeface="+mn-cs"/>
              </a:rPr>
              <a:t>avtalet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avskaffades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gränskontroller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mellan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sju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länder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undertecknat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avtalet</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Euro </a:t>
            </a:r>
            <a:r>
              <a:rPr lang="en-US" sz="1200" b="0" kern="1200" dirty="0">
                <a:solidFill>
                  <a:schemeClr val="tx1"/>
                </a:solidFill>
                <a:effectLst/>
                <a:latin typeface="+mn-lt"/>
                <a:ea typeface="+mn-ea"/>
                <a:cs typeface="+mn-cs"/>
              </a:rPr>
              <a:t>2002: </a:t>
            </a:r>
            <a:r>
              <a:rPr lang="en-US" sz="1200" b="1" kern="1200" dirty="0" err="1">
                <a:solidFill>
                  <a:schemeClr val="tx1"/>
                </a:solidFill>
                <a:effectLst/>
                <a:latin typeface="+mn-lt"/>
                <a:ea typeface="+mn-ea"/>
                <a:cs typeface="+mn-cs"/>
              </a:rPr>
              <a:t>Euron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blir</a:t>
            </a:r>
            <a:r>
              <a:rPr lang="en-US" sz="1200" b="1" kern="1200" dirty="0">
                <a:solidFill>
                  <a:schemeClr val="tx1"/>
                </a:solidFill>
                <a:effectLst/>
                <a:latin typeface="+mn-lt"/>
                <a:ea typeface="+mn-ea"/>
                <a:cs typeface="+mn-cs"/>
              </a:rPr>
              <a:t> den </a:t>
            </a:r>
            <a:r>
              <a:rPr lang="en-US" sz="1200" b="1" kern="1200" dirty="0" err="1">
                <a:solidFill>
                  <a:schemeClr val="tx1"/>
                </a:solidFill>
                <a:effectLst/>
                <a:latin typeface="+mn-lt"/>
                <a:ea typeface="+mn-ea"/>
                <a:cs typeface="+mn-cs"/>
              </a:rPr>
              <a:t>lagstadgade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valutan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tolv</a:t>
            </a:r>
            <a:r>
              <a:rPr lang="en-US" sz="1200" kern="1200" dirty="0">
                <a:solidFill>
                  <a:schemeClr val="tx1"/>
                </a:solidFill>
                <a:effectLst/>
                <a:latin typeface="+mn-lt"/>
                <a:ea typeface="+mn-ea"/>
                <a:cs typeface="+mn-cs"/>
              </a:rPr>
              <a:t> EU-</a:t>
            </a:r>
            <a:r>
              <a:rPr lang="en-US" sz="1200" kern="1200" dirty="0" err="1">
                <a:solidFill>
                  <a:schemeClr val="tx1"/>
                </a:solidFill>
                <a:effectLst/>
                <a:latin typeface="+mn-lt"/>
                <a:ea typeface="+mn-ea"/>
                <a:cs typeface="+mn-cs"/>
              </a:rPr>
              <a:t>länder</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Europeiska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unionens</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största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utvidgning</a:t>
            </a:r>
            <a:r>
              <a:rPr lang="en-US" sz="1200" kern="1200" dirty="0">
                <a:solidFill>
                  <a:schemeClr val="tx1"/>
                </a:solidFill>
                <a:effectLst/>
                <a:latin typeface="+mn-lt"/>
                <a:ea typeface="+mn-ea"/>
                <a:cs typeface="+mn-cs"/>
              </a:rPr>
              <a:t> 2004: </a:t>
            </a:r>
            <a:r>
              <a:rPr lang="en-US" sz="1200" kern="1200" dirty="0" err="1">
                <a:solidFill>
                  <a:schemeClr val="tx1"/>
                </a:solidFill>
                <a:effectLst/>
                <a:latin typeface="+mn-lt"/>
                <a:ea typeface="+mn-ea"/>
                <a:cs typeface="+mn-cs"/>
              </a:rPr>
              <a:t>Största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utvidgningen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gäller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territorium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antalet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länder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befolkningsmängd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nya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länder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går</a:t>
            </a:r>
            <a:r>
              <a:rPr lang="en-US" sz="1200" kern="1200" dirty="0">
                <a:solidFill>
                  <a:schemeClr val="tx1"/>
                </a:solidFill>
                <a:effectLst/>
                <a:latin typeface="+mn-lt"/>
                <a:ea typeface="+mn-ea"/>
                <a:cs typeface="+mn-cs"/>
              </a:rPr>
              <a:t> med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Cypern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Estland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Lettland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Litauen</a:t>
            </a:r>
            <a:r>
              <a:rPr lang="en-US" sz="1200" kern="1200" dirty="0">
                <a:solidFill>
                  <a:schemeClr val="tx1"/>
                </a:solidFill>
                <a:effectLst/>
                <a:latin typeface="+mn-lt"/>
                <a:ea typeface="+mn-ea"/>
                <a:cs typeface="+mn-cs"/>
              </a:rPr>
              <a:t>, Malta, </a:t>
            </a:r>
            <a:r>
              <a:rPr lang="en-US" sz="1200" kern="1200" dirty="0" err="1">
                <a:solidFill>
                  <a:schemeClr val="tx1"/>
                </a:solidFill>
                <a:effectLst/>
                <a:latin typeface="+mn-lt"/>
                <a:ea typeface="+mn-ea"/>
                <a:cs typeface="+mn-cs"/>
              </a:rPr>
              <a:t>Polen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Slovakien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Slovenien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Tjeckien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Ungern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Utvidgningen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blev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Europas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återförening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efter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femtio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års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tid</a:t>
            </a:r>
            <a:r>
              <a:rPr lang="en-US" sz="1200" kern="1200" dirty="0">
                <a:solidFill>
                  <a:schemeClr val="tx1"/>
                </a:solidFill>
                <a:effectLst/>
                <a:latin typeface="+mn-lt"/>
                <a:ea typeface="+mn-ea"/>
                <a:cs typeface="+mn-cs"/>
              </a:rPr>
              <a:t> ha </a:t>
            </a:r>
            <a:r>
              <a:rPr lang="en-US" sz="1200" kern="1200" dirty="0" err="1">
                <a:solidFill>
                  <a:schemeClr val="tx1"/>
                </a:solidFill>
                <a:effectLst/>
                <a:latin typeface="+mn-lt"/>
                <a:ea typeface="+mn-ea"/>
                <a:cs typeface="+mn-cs"/>
              </a:rPr>
              <a:t>splittrats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järnridån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kriget</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Lissabonfördraget</a:t>
            </a:r>
            <a:r>
              <a:rPr lang="en-US" sz="1200" kern="1200" dirty="0">
                <a:solidFill>
                  <a:schemeClr val="tx1"/>
                </a:solidFill>
                <a:effectLst/>
                <a:latin typeface="+mn-lt"/>
                <a:ea typeface="+mn-ea"/>
                <a:cs typeface="+mn-cs"/>
              </a:rPr>
              <a:t> 2007: Med </a:t>
            </a:r>
            <a:r>
              <a:rPr lang="en-US" sz="1200" kern="1200" dirty="0" err="1">
                <a:solidFill>
                  <a:schemeClr val="tx1"/>
                </a:solidFill>
                <a:effectLst/>
                <a:latin typeface="+mn-lt"/>
                <a:ea typeface="+mn-ea"/>
                <a:cs typeface="+mn-cs"/>
              </a:rPr>
              <a:t>fördraget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införs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struktur</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får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starkare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ställning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världen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invånare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nationella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regeringar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får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säga</a:t>
            </a:r>
            <a:r>
              <a:rPr lang="en-US" sz="1200" kern="1200" dirty="0">
                <a:solidFill>
                  <a:schemeClr val="tx1"/>
                </a:solidFill>
                <a:effectLst/>
                <a:latin typeface="+mn-lt"/>
                <a:ea typeface="+mn-ea"/>
                <a:cs typeface="+mn-cs"/>
              </a:rPr>
              <a:t> till </a:t>
            </a:r>
            <a:r>
              <a:rPr lang="en-US" sz="1200" kern="1200" dirty="0" err="1">
                <a:solidFill>
                  <a:schemeClr val="tx1"/>
                </a:solidFill>
                <a:effectLst/>
                <a:latin typeface="+mn-lt"/>
                <a:ea typeface="+mn-ea"/>
                <a:cs typeface="+mn-cs"/>
              </a:rPr>
              <a:t>om.</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NextGenerationEU</a:t>
            </a:r>
            <a:r>
              <a:rPr lang="en-US" sz="1200" kern="1200" dirty="0">
                <a:solidFill>
                  <a:schemeClr val="tx1"/>
                </a:solidFill>
                <a:effectLst/>
                <a:latin typeface="+mn-lt"/>
                <a:ea typeface="+mn-ea"/>
                <a:cs typeface="+mn-cs"/>
              </a:rPr>
              <a:t> 2020: </a:t>
            </a:r>
            <a:r>
              <a:rPr lang="en-US" sz="1200" kern="1200" dirty="0" err="1">
                <a:solidFill>
                  <a:schemeClr val="tx1"/>
                </a:solidFill>
                <a:effectLst/>
                <a:latin typeface="+mn-lt"/>
                <a:ea typeface="+mn-ea"/>
                <a:cs typeface="+mn-cs"/>
              </a:rPr>
              <a:t>Ett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ekonomiskt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återhämtningspaket</a:t>
            </a:r>
            <a:r>
              <a:rPr lang="en-US" sz="1200" kern="1200" dirty="0">
                <a:solidFill>
                  <a:schemeClr val="tx1"/>
                </a:solidFill>
                <a:effectLst/>
                <a:latin typeface="+mn-lt"/>
                <a:ea typeface="+mn-ea"/>
                <a:cs typeface="+mn-cs"/>
              </a:rPr>
              <a:t> till </a:t>
            </a:r>
            <a:r>
              <a:rPr lang="en-US" sz="1200" kern="1200" dirty="0" err="1">
                <a:solidFill>
                  <a:schemeClr val="tx1"/>
                </a:solidFill>
                <a:effectLst/>
                <a:latin typeface="+mn-lt"/>
                <a:ea typeface="+mn-ea"/>
                <a:cs typeface="+mn-cs"/>
              </a:rPr>
              <a:t>stöd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EU-</a:t>
            </a:r>
            <a:r>
              <a:rPr lang="en-US" sz="1200" kern="1200" dirty="0" err="1">
                <a:solidFill>
                  <a:schemeClr val="tx1"/>
                </a:solidFill>
                <a:effectLst/>
                <a:latin typeface="+mn-lt"/>
                <a:ea typeface="+mn-ea"/>
                <a:cs typeface="+mn-cs"/>
              </a:rPr>
              <a:t>länder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påverkats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covid-19-pandemin. </a:t>
            </a:r>
            <a:r>
              <a:rPr lang="en-US" sz="1200" kern="1200" dirty="0" err="1">
                <a:solidFill>
                  <a:schemeClr val="tx1"/>
                </a:solidFill>
                <a:effectLst/>
                <a:latin typeface="+mn-lt"/>
                <a:ea typeface="+mn-ea"/>
                <a:cs typeface="+mn-cs"/>
              </a:rPr>
              <a:t>NextGenerationEU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syftar</a:t>
            </a:r>
            <a:r>
              <a:rPr lang="en-US" sz="1200" kern="1200" dirty="0">
                <a:solidFill>
                  <a:schemeClr val="tx1"/>
                </a:solidFill>
                <a:effectLst/>
                <a:latin typeface="+mn-lt"/>
                <a:ea typeface="+mn-ea"/>
                <a:cs typeface="+mn-cs"/>
              </a:rPr>
              <a:t> till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göra</a:t>
            </a:r>
            <a:r>
              <a:rPr lang="en-US" sz="1200" kern="1200" dirty="0">
                <a:solidFill>
                  <a:schemeClr val="tx1"/>
                </a:solidFill>
                <a:effectLst/>
                <a:latin typeface="+mn-lt"/>
                <a:ea typeface="+mn-ea"/>
                <a:cs typeface="+mn-cs"/>
              </a:rPr>
              <a:t> Europa </a:t>
            </a:r>
            <a:r>
              <a:rPr lang="en-US" sz="1200" kern="1200" dirty="0" err="1">
                <a:solidFill>
                  <a:schemeClr val="tx1"/>
                </a:solidFill>
                <a:effectLst/>
                <a:latin typeface="+mn-lt"/>
                <a:ea typeface="+mn-ea"/>
                <a:cs typeface="+mn-cs"/>
              </a:rPr>
              <a:t>starkare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omvandla</a:t>
            </a:r>
            <a:r>
              <a:rPr lang="en-US" sz="1200" kern="1200" dirty="0">
                <a:solidFill>
                  <a:schemeClr val="tx1"/>
                </a:solidFill>
                <a:effectLst/>
                <a:latin typeface="+mn-lt"/>
                <a:ea typeface="+mn-ea"/>
                <a:cs typeface="+mn-cs"/>
              </a:rPr>
              <a:t> EU:s </a:t>
            </a:r>
            <a:r>
              <a:rPr lang="en-US" sz="1200" kern="1200" dirty="0" err="1">
                <a:solidFill>
                  <a:schemeClr val="tx1"/>
                </a:solidFill>
                <a:effectLst/>
                <a:latin typeface="+mn-lt"/>
                <a:ea typeface="+mn-ea"/>
                <a:cs typeface="+mn-cs"/>
              </a:rPr>
              <a:t>ekonomier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samhällen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skapa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ett</a:t>
            </a:r>
            <a:r>
              <a:rPr lang="en-US" sz="1200" kern="1200" dirty="0">
                <a:solidFill>
                  <a:schemeClr val="tx1"/>
                </a:solidFill>
                <a:effectLst/>
                <a:latin typeface="+mn-lt"/>
                <a:ea typeface="+mn-ea"/>
                <a:cs typeface="+mn-cs"/>
              </a:rPr>
              <a:t> Europa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alla</a:t>
            </a:r>
            <a:r>
              <a:rPr lang="en-US" sz="1200" kern="1200" dirty="0">
                <a:solidFill>
                  <a:schemeClr val="tx1"/>
                </a:solidFill>
                <a:effectLst/>
                <a:latin typeface="+mn-lt"/>
                <a:ea typeface="+mn-ea"/>
                <a:cs typeface="+mn-cs"/>
              </a:rPr>
              <a:t>.</a:t>
            </a: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16</a:t>
            </a:fld>
            <a:endParaRPr lang="fr-FR"/>
          </a:p>
        </p:txBody>
      </p:sp>
    </p:spTree>
    <p:extLst>
      <p:ext uri="{BB962C8B-B14F-4D97-AF65-F5344CB8AC3E}">
        <p14:creationId xmlns:p14="http://schemas.microsoft.com/office/powerpoint/2010/main" val="3399546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Under </a:t>
            </a:r>
            <a:r>
              <a:rPr lang="en-US" sz="1200" kern="1200" dirty="0" err="1">
                <a:solidFill>
                  <a:schemeClr val="tx1"/>
                </a:solidFill>
                <a:effectLst/>
                <a:latin typeface="+mn-lt"/>
                <a:ea typeface="+mn-ea"/>
                <a:cs typeface="+mn-cs"/>
              </a:rPr>
              <a:t>åren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allt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länder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gått</a:t>
            </a:r>
            <a:r>
              <a:rPr lang="en-US" sz="1200" kern="1200" dirty="0">
                <a:solidFill>
                  <a:schemeClr val="tx1"/>
                </a:solidFill>
                <a:effectLst/>
                <a:latin typeface="+mn-lt"/>
                <a:ea typeface="+mn-ea"/>
                <a:cs typeface="+mn-cs"/>
              </a:rPr>
              <a:t> med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europeiska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projektet</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3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a:solidFill>
                  <a:schemeClr val="tx1"/>
                </a:solidFill>
                <a:effectLst/>
                <a:latin typeface="+mn-lt"/>
                <a:ea typeface="+mn-ea"/>
                <a:cs typeface="+mn-cs"/>
              </a:rPr>
              <a:t>Schengenområdet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skapades</a:t>
            </a:r>
            <a:r>
              <a:rPr lang="en-US" sz="1200" kern="1200" dirty="0">
                <a:solidFill>
                  <a:schemeClr val="tx1"/>
                </a:solidFill>
                <a:effectLst/>
                <a:latin typeface="+mn-lt"/>
                <a:ea typeface="+mn-ea"/>
                <a:cs typeface="+mn-cs"/>
              </a:rPr>
              <a:t> 1995 </a:t>
            </a:r>
            <a:r>
              <a:rPr lang="en-US" sz="1200" kern="1200" dirty="0" err="1">
                <a:solidFill>
                  <a:schemeClr val="tx1"/>
                </a:solidFill>
                <a:effectLst/>
                <a:latin typeface="+mn-lt"/>
                <a:ea typeface="+mn-ea"/>
                <a:cs typeface="+mn-cs"/>
              </a:rPr>
              <a:t>så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EU-</a:t>
            </a:r>
            <a:r>
              <a:rPr lang="en-US" sz="1200" kern="1200" dirty="0" err="1">
                <a:solidFill>
                  <a:schemeClr val="tx1"/>
                </a:solidFill>
                <a:effectLst/>
                <a:latin typeface="+mn-lt"/>
                <a:ea typeface="+mn-ea"/>
                <a:cs typeface="+mn-cs"/>
              </a:rPr>
              <a:t>länderna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avskaffa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gränskontroller</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Inom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detta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område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kan</a:t>
            </a:r>
            <a:r>
              <a:rPr lang="en-US" sz="1200" kern="1200" dirty="0">
                <a:solidFill>
                  <a:schemeClr val="tx1"/>
                </a:solidFill>
                <a:effectLst/>
                <a:latin typeface="+mn-lt"/>
                <a:ea typeface="+mn-ea"/>
                <a:cs typeface="+mn-cs"/>
              </a:rPr>
              <a:t> EU-</a:t>
            </a:r>
            <a:r>
              <a:rPr lang="en-US" sz="1200" kern="1200" dirty="0" err="1">
                <a:solidFill>
                  <a:schemeClr val="tx1"/>
                </a:solidFill>
                <a:effectLst/>
                <a:latin typeface="+mn-lt"/>
                <a:ea typeface="+mn-ea"/>
                <a:cs typeface="+mn-cs"/>
              </a:rPr>
              <a:t>medborgare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röra</a:t>
            </a:r>
            <a:r>
              <a:rPr lang="en-US" sz="1200" kern="1200" dirty="0">
                <a:solidFill>
                  <a:schemeClr val="tx1"/>
                </a:solidFill>
                <a:effectLst/>
                <a:latin typeface="+mn-lt"/>
                <a:ea typeface="+mn-ea"/>
                <a:cs typeface="+mn-cs"/>
              </a:rPr>
              <a:t> sig </a:t>
            </a:r>
            <a:r>
              <a:rPr lang="en-US" sz="1200" kern="1200" dirty="0" err="1">
                <a:solidFill>
                  <a:schemeClr val="tx1"/>
                </a:solidFill>
                <a:effectLst/>
                <a:latin typeface="+mn-lt"/>
                <a:ea typeface="+mn-ea"/>
                <a:cs typeface="+mn-cs"/>
              </a:rPr>
              <a:t>fritt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Schengenområdet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består</a:t>
            </a:r>
            <a:r>
              <a:rPr lang="en-US" sz="1200" kern="1200" dirty="0">
                <a:solidFill>
                  <a:schemeClr val="tx1"/>
                </a:solidFill>
                <a:effectLst/>
                <a:latin typeface="+mn-lt"/>
                <a:ea typeface="+mn-ea"/>
                <a:cs typeface="+mn-cs"/>
              </a:rPr>
              <a:t> av 23 EU-</a:t>
            </a:r>
            <a:r>
              <a:rPr lang="en-US" sz="1200" kern="1200" dirty="0" err="1">
                <a:solidFill>
                  <a:schemeClr val="tx1"/>
                </a:solidFill>
                <a:effectLst/>
                <a:latin typeface="+mn-lt"/>
                <a:ea typeface="+mn-ea"/>
                <a:cs typeface="+mn-cs"/>
              </a:rPr>
              <a:t>länder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Belgien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Danmark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Estland</a:t>
            </a:r>
            <a:r>
              <a:rPr lang="en-US" sz="1200" kern="1200" dirty="0">
                <a:solidFill>
                  <a:schemeClr val="tx1"/>
                </a:solidFill>
                <a:effectLst/>
                <a:latin typeface="+mn-lt"/>
                <a:ea typeface="+mn-ea"/>
                <a:cs typeface="+mn-cs"/>
              </a:rPr>
              <a:t>, Finland, </a:t>
            </a:r>
            <a:r>
              <a:rPr lang="en-US" sz="1200" kern="1200" dirty="0" err="1">
                <a:solidFill>
                  <a:schemeClr val="tx1"/>
                </a:solidFill>
                <a:effectLst/>
                <a:latin typeface="+mn-lt"/>
                <a:ea typeface="+mn-ea"/>
                <a:cs typeface="+mn-cs"/>
              </a:rPr>
              <a:t>Frankrike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Grekland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Italien</a:t>
            </a:r>
            <a:r>
              <a:rPr lang="en-US"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Kroatien</a:t>
            </a:r>
            <a:r>
              <a:rPr lang="fr-BE"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Lettland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Litauen</a:t>
            </a:r>
            <a:r>
              <a:rPr lang="en-US" sz="1200" kern="1200" dirty="0">
                <a:solidFill>
                  <a:schemeClr val="tx1"/>
                </a:solidFill>
                <a:effectLst/>
                <a:latin typeface="+mn-lt"/>
                <a:ea typeface="+mn-ea"/>
                <a:cs typeface="+mn-cs"/>
              </a:rPr>
              <a:t>, Luxemburg, Malta, </a:t>
            </a:r>
            <a:r>
              <a:rPr lang="en-US" sz="1200" kern="1200" dirty="0" err="1">
                <a:solidFill>
                  <a:schemeClr val="tx1"/>
                </a:solidFill>
                <a:effectLst/>
                <a:latin typeface="+mn-lt"/>
                <a:ea typeface="+mn-ea"/>
                <a:cs typeface="+mn-cs"/>
              </a:rPr>
              <a:t>Nederländerna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Polen</a:t>
            </a:r>
            <a:r>
              <a:rPr lang="en-US" sz="1200" kern="1200" dirty="0">
                <a:solidFill>
                  <a:schemeClr val="tx1"/>
                </a:solidFill>
                <a:effectLst/>
                <a:latin typeface="+mn-lt"/>
                <a:ea typeface="+mn-ea"/>
                <a:cs typeface="+mn-cs"/>
              </a:rPr>
              <a:t>, Portugal, </a:t>
            </a:r>
            <a:r>
              <a:rPr lang="en-US" sz="1200" kern="1200" dirty="0" err="1">
                <a:solidFill>
                  <a:schemeClr val="tx1"/>
                </a:solidFill>
                <a:effectLst/>
                <a:latin typeface="+mn-lt"/>
                <a:ea typeface="+mn-ea"/>
                <a:cs typeface="+mn-cs"/>
              </a:rPr>
              <a:t>Slovakien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Slovenien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Spanien</a:t>
            </a:r>
            <a:r>
              <a:rPr lang="en-US" sz="1200" kern="1200" dirty="0">
                <a:solidFill>
                  <a:schemeClr val="tx1"/>
                </a:solidFill>
                <a:effectLst/>
                <a:latin typeface="+mn-lt"/>
                <a:ea typeface="+mn-ea"/>
                <a:cs typeface="+mn-cs"/>
              </a:rPr>
              <a:t>, Sverige, </a:t>
            </a:r>
            <a:r>
              <a:rPr lang="en-US" sz="1200" kern="1200" dirty="0" err="1">
                <a:solidFill>
                  <a:schemeClr val="tx1"/>
                </a:solidFill>
                <a:effectLst/>
                <a:latin typeface="+mn-lt"/>
                <a:ea typeface="+mn-ea"/>
                <a:cs typeface="+mn-cs"/>
              </a:rPr>
              <a:t>Tjeckien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Tyskland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Ungern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Österrike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fyra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länder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utanför</a:t>
            </a:r>
            <a:r>
              <a:rPr lang="en-US" sz="1200" kern="1200" dirty="0">
                <a:solidFill>
                  <a:schemeClr val="tx1"/>
                </a:solidFill>
                <a:effectLst/>
                <a:latin typeface="+mn-lt"/>
                <a:ea typeface="+mn-ea"/>
                <a:cs typeface="+mn-cs"/>
              </a:rPr>
              <a:t> EU (Island, Liechtenstein, Norge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Schweiz).</a:t>
            </a:r>
          </a:p>
        </p:txBody>
      </p:sp>
      <p:sp>
        <p:nvSpPr>
          <p:cNvPr id="4" name="Slide Number Placeholder 3"/>
          <p:cNvSpPr>
            <a:spLocks noGrp="1"/>
          </p:cNvSpPr>
          <p:nvPr>
            <p:ph type="sldNum" sz="quarter" idx="10"/>
          </p:nvPr>
        </p:nvSpPr>
        <p:spPr/>
        <p:txBody>
          <a:bodyPr/>
          <a:lstStyle/>
          <a:p>
            <a:fld id="{E798FA88-871F-5C48-9EBC-B5098FA55A7A}" type="slidenum">
              <a:rPr lang="fr-FR" smtClean="0"/>
              <a:t>18</a:t>
            </a:fld>
            <a:endParaRPr lang="fr-FR"/>
          </a:p>
        </p:txBody>
      </p:sp>
    </p:spTree>
    <p:extLst>
      <p:ext uri="{BB962C8B-B14F-4D97-AF65-F5344CB8AC3E}">
        <p14:creationId xmlns:p14="http://schemas.microsoft.com/office/powerpoint/2010/main" val="2804982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Euron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ersatte</a:t>
            </a:r>
            <a:r>
              <a:rPr lang="en-US" sz="1200" kern="1200" dirty="0">
                <a:solidFill>
                  <a:schemeClr val="tx1"/>
                </a:solidFill>
                <a:effectLst/>
                <a:latin typeface="+mn-lt"/>
                <a:ea typeface="+mn-ea"/>
                <a:cs typeface="+mn-cs"/>
              </a:rPr>
              <a:t> den </a:t>
            </a:r>
            <a:r>
              <a:rPr lang="en-US" sz="1200" kern="1200" dirty="0" err="1">
                <a:solidFill>
                  <a:schemeClr val="tx1"/>
                </a:solidFill>
                <a:effectLst/>
                <a:latin typeface="+mn-lt"/>
                <a:ea typeface="+mn-ea"/>
                <a:cs typeface="+mn-cs"/>
              </a:rPr>
              <a:t>tidigare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nationella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valutan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används</a:t>
            </a:r>
            <a:r>
              <a:rPr lang="en-US" sz="1200" kern="1200" dirty="0">
                <a:solidFill>
                  <a:schemeClr val="tx1"/>
                </a:solidFill>
                <a:effectLst/>
                <a:latin typeface="+mn-lt"/>
                <a:ea typeface="+mn-ea"/>
                <a:cs typeface="+mn-cs"/>
              </a:rPr>
              <a:t> för </a:t>
            </a:r>
            <a:r>
              <a:rPr lang="en-US" sz="1200" kern="1200" dirty="0" err="1">
                <a:solidFill>
                  <a:schemeClr val="tx1"/>
                </a:solidFill>
                <a:effectLst/>
                <a:latin typeface="+mn-lt"/>
                <a:ea typeface="+mn-ea"/>
                <a:cs typeface="+mn-cs"/>
              </a:rPr>
              <a:t>närvarande</a:t>
            </a:r>
            <a:r>
              <a:rPr lang="en-US" sz="1200" kern="1200" dirty="0">
                <a:solidFill>
                  <a:schemeClr val="tx1"/>
                </a:solidFill>
                <a:effectLst/>
                <a:latin typeface="+mn-lt"/>
                <a:ea typeface="+mn-ea"/>
                <a:cs typeface="+mn-cs"/>
              </a:rPr>
              <a:t> av </a:t>
            </a:r>
            <a:r>
              <a:rPr lang="en-US" sz="1200" b="1" kern="1200" dirty="0">
                <a:solidFill>
                  <a:schemeClr val="tx1"/>
                </a:solidFill>
                <a:effectLst/>
                <a:latin typeface="+mn-lt"/>
                <a:ea typeface="+mn-ea"/>
                <a:cs typeface="+mn-cs"/>
              </a:rPr>
              <a:t>20</a:t>
            </a:r>
            <a:r>
              <a:rPr lang="en-US" sz="1200" kern="1200" dirty="0">
                <a:solidFill>
                  <a:schemeClr val="tx1"/>
                </a:solidFill>
                <a:effectLst/>
                <a:latin typeface="+mn-lt"/>
                <a:ea typeface="+mn-ea"/>
                <a:cs typeface="+mn-cs"/>
              </a:rPr>
              <a:t> av de 27 EU-</a:t>
            </a:r>
            <a:r>
              <a:rPr lang="en-US" sz="1200" kern="1200" dirty="0" err="1">
                <a:solidFill>
                  <a:schemeClr val="tx1"/>
                </a:solidFill>
                <a:effectLst/>
                <a:latin typeface="+mn-lt"/>
                <a:ea typeface="+mn-ea"/>
                <a:cs typeface="+mn-cs"/>
              </a:rPr>
              <a:t>länderna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Belgien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Cypern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Estland</a:t>
            </a:r>
            <a:r>
              <a:rPr lang="en-US" sz="1200" kern="1200" dirty="0">
                <a:solidFill>
                  <a:schemeClr val="tx1"/>
                </a:solidFill>
                <a:effectLst/>
                <a:latin typeface="+mn-lt"/>
                <a:ea typeface="+mn-ea"/>
                <a:cs typeface="+mn-cs"/>
              </a:rPr>
              <a:t>, Finland, </a:t>
            </a:r>
            <a:r>
              <a:rPr lang="en-US" sz="1200" kern="1200" dirty="0" err="1">
                <a:solidFill>
                  <a:schemeClr val="tx1"/>
                </a:solidFill>
                <a:effectLst/>
                <a:latin typeface="+mn-lt"/>
                <a:ea typeface="+mn-ea"/>
                <a:cs typeface="+mn-cs"/>
              </a:rPr>
              <a:t>Frankrike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Grekland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Irland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Italien</a:t>
            </a:r>
            <a:r>
              <a:rPr lang="en-US"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Kroatien</a:t>
            </a:r>
            <a:r>
              <a:rPr lang="fr-BE"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Lettland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Litauen</a:t>
            </a:r>
            <a:r>
              <a:rPr lang="en-US" sz="1200" kern="1200" dirty="0">
                <a:solidFill>
                  <a:schemeClr val="tx1"/>
                </a:solidFill>
                <a:effectLst/>
                <a:latin typeface="+mn-lt"/>
                <a:ea typeface="+mn-ea"/>
                <a:cs typeface="+mn-cs"/>
              </a:rPr>
              <a:t>, Luxemburg, Malta, </a:t>
            </a:r>
            <a:r>
              <a:rPr lang="en-US" sz="1200" kern="1200" dirty="0" err="1">
                <a:solidFill>
                  <a:schemeClr val="tx1"/>
                </a:solidFill>
                <a:effectLst/>
                <a:latin typeface="+mn-lt"/>
                <a:ea typeface="+mn-ea"/>
                <a:cs typeface="+mn-cs"/>
              </a:rPr>
              <a:t>Nederländerna</a:t>
            </a:r>
            <a:r>
              <a:rPr lang="en-US" sz="1200" kern="1200" dirty="0">
                <a:solidFill>
                  <a:schemeClr val="tx1"/>
                </a:solidFill>
                <a:effectLst/>
                <a:latin typeface="+mn-lt"/>
                <a:ea typeface="+mn-ea"/>
                <a:cs typeface="+mn-cs"/>
              </a:rPr>
              <a:t>, Portugal, </a:t>
            </a:r>
            <a:r>
              <a:rPr lang="en-US" sz="1200" kern="1200" dirty="0" err="1">
                <a:solidFill>
                  <a:schemeClr val="tx1"/>
                </a:solidFill>
                <a:effectLst/>
                <a:latin typeface="+mn-lt"/>
                <a:ea typeface="+mn-ea"/>
                <a:cs typeface="+mn-cs"/>
              </a:rPr>
              <a:t>Slovakien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Slovenien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Spanien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Tyskland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Österrike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E798FA88-871F-5C48-9EBC-B5098FA55A7A}" type="slidenum">
              <a:rPr lang="fr-FR" smtClean="0"/>
              <a:t>19</a:t>
            </a:fld>
            <a:endParaRPr lang="fr-FR"/>
          </a:p>
        </p:txBody>
      </p:sp>
    </p:spTree>
    <p:extLst>
      <p:ext uri="{BB962C8B-B14F-4D97-AF65-F5344CB8AC3E}">
        <p14:creationId xmlns:p14="http://schemas.microsoft.com/office/powerpoint/2010/main" val="3838819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2</a:t>
            </a:fld>
            <a:endParaRPr lang="fr-FR"/>
          </a:p>
        </p:txBody>
      </p:sp>
    </p:spTree>
    <p:extLst>
      <p:ext uri="{BB962C8B-B14F-4D97-AF65-F5344CB8AC3E}">
        <p14:creationId xmlns:p14="http://schemas.microsoft.com/office/powerpoint/2010/main" val="2961374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Ungdomsgarantin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utformad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hjälpa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fortsätta</a:t>
            </a:r>
            <a:r>
              <a:rPr lang="en-US" sz="1200" kern="1200" dirty="0">
                <a:solidFill>
                  <a:schemeClr val="tx1"/>
                </a:solidFill>
                <a:effectLst/>
                <a:latin typeface="+mn-lt"/>
                <a:ea typeface="+mn-ea"/>
                <a:cs typeface="+mn-cs"/>
              </a:rPr>
              <a:t> sin </a:t>
            </a:r>
            <a:r>
              <a:rPr lang="en-US" sz="1200" kern="1200" dirty="0" err="1">
                <a:solidFill>
                  <a:schemeClr val="tx1"/>
                </a:solidFill>
                <a:effectLst/>
                <a:latin typeface="+mn-lt"/>
                <a:ea typeface="+mn-ea"/>
                <a:cs typeface="+mn-cs"/>
              </a:rPr>
              <a:t>utbildning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öka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chanser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hitta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jobb</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genom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dem</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färdigheter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arbetsgivare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efterfrågar</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Eures-portalen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hjälp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hitta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jobb</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praktik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lärlingsutbildning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annat</a:t>
            </a:r>
            <a:r>
              <a:rPr lang="en-US" sz="1200" kern="1200" dirty="0">
                <a:solidFill>
                  <a:schemeClr val="tx1"/>
                </a:solidFill>
                <a:effectLst/>
                <a:latin typeface="+mn-lt"/>
                <a:ea typeface="+mn-ea"/>
                <a:cs typeface="+mn-cs"/>
              </a:rPr>
              <a:t> EU-land. </a:t>
            </a:r>
            <a:r>
              <a:rPr lang="en-US" sz="1200" kern="1200" dirty="0" err="1">
                <a:solidFill>
                  <a:schemeClr val="tx1"/>
                </a:solidFill>
                <a:effectLst/>
                <a:latin typeface="+mn-lt"/>
                <a:ea typeface="+mn-ea"/>
                <a:cs typeface="+mn-cs"/>
              </a:rPr>
              <a:t>Arbetsgivare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använder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också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portalen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hitta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lämpliga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sökande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andra</a:t>
            </a:r>
            <a:r>
              <a:rPr lang="en-US" sz="1200" kern="1200" dirty="0">
                <a:solidFill>
                  <a:schemeClr val="tx1"/>
                </a:solidFill>
                <a:effectLst/>
                <a:latin typeface="+mn-lt"/>
                <a:ea typeface="+mn-ea"/>
                <a:cs typeface="+mn-cs"/>
              </a:rPr>
              <a:t> EU-</a:t>
            </a:r>
            <a:r>
              <a:rPr lang="en-US" sz="1200" kern="1200" dirty="0" err="1">
                <a:solidFill>
                  <a:schemeClr val="tx1"/>
                </a:solidFill>
                <a:effectLst/>
                <a:latin typeface="+mn-lt"/>
                <a:ea typeface="+mn-ea"/>
                <a:cs typeface="+mn-cs"/>
              </a:rPr>
              <a:t>länder</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Programmet</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Erasmus+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öppet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ungdomar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vuxna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från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länder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både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utanför</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Programmet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möjligt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studera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eller</a:t>
            </a:r>
            <a:r>
              <a:rPr lang="en-US" sz="1200" kern="1200" dirty="0">
                <a:solidFill>
                  <a:schemeClr val="tx1"/>
                </a:solidFill>
                <a:effectLst/>
                <a:latin typeface="+mn-lt"/>
                <a:ea typeface="+mn-ea"/>
                <a:cs typeface="+mn-cs"/>
              </a:rPr>
              <a:t> delta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ungdomsutbyten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de 33 </a:t>
            </a:r>
            <a:r>
              <a:rPr lang="en-US" sz="1200" kern="1200" dirty="0" err="1">
                <a:solidFill>
                  <a:schemeClr val="tx1"/>
                </a:solidFill>
                <a:effectLst/>
                <a:latin typeface="+mn-lt"/>
                <a:ea typeface="+mn-ea"/>
                <a:cs typeface="+mn-cs"/>
              </a:rPr>
              <a:t>deltagande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länderna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utanför</a:t>
            </a:r>
            <a:r>
              <a:rPr lang="en-US" sz="1200" kern="1200" dirty="0">
                <a:solidFill>
                  <a:schemeClr val="tx1"/>
                </a:solidFill>
                <a:effectLst/>
                <a:latin typeface="+mn-lt"/>
                <a:ea typeface="+mn-ea"/>
                <a:cs typeface="+mn-cs"/>
              </a:rPr>
              <a:t> Europa.</a:t>
            </a: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Europeiska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solidaritetskåren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möjlighet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jobba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volontärer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utomlands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hemlandet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göra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insats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område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viktigt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Denna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berikande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erfarenhet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möjligt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utveckla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färdigheter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kompetenser</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Här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kan</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läsa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mer</a:t>
            </a:r>
            <a:r>
              <a:rPr lang="en-US" sz="1200" kern="1200" dirty="0">
                <a:solidFill>
                  <a:schemeClr val="tx1"/>
                </a:solidFill>
                <a:effectLst/>
                <a:latin typeface="+mn-lt"/>
                <a:ea typeface="+mn-ea"/>
                <a:cs typeface="+mn-cs"/>
              </a:rPr>
              <a:t>: </a:t>
            </a:r>
            <a:r>
              <a:rPr lang="en-US" sz="1200" u="sng" kern="1200" dirty="0" err="1">
                <a:solidFill>
                  <a:schemeClr val="tx1"/>
                </a:solidFill>
                <a:effectLst/>
                <a:latin typeface="+mn-lt"/>
                <a:ea typeface="+mn-ea"/>
                <a:cs typeface="+mn-cs"/>
                <a:hlinkClick r:id="rId3"/>
              </a:rPr>
              <a:t>Arbeta</a:t>
            </a:r>
            <a:r>
              <a:rPr lang="en-US" sz="1200" u="sng" kern="1200" dirty="0">
                <a:solidFill>
                  <a:schemeClr val="tx1"/>
                </a:solidFill>
                <a:effectLst/>
                <a:latin typeface="+mn-lt"/>
                <a:ea typeface="+mn-ea"/>
                <a:cs typeface="+mn-cs"/>
                <a:hlinkClick r:id="rId3"/>
              </a:rPr>
              <a:t> </a:t>
            </a:r>
            <a:r>
              <a:rPr lang="en-US" sz="1200" u="sng" kern="1200" dirty="0" err="1">
                <a:solidFill>
                  <a:schemeClr val="tx1"/>
                </a:solidFill>
                <a:effectLst/>
                <a:latin typeface="+mn-lt"/>
                <a:ea typeface="+mn-ea"/>
                <a:cs typeface="+mn-cs"/>
                <a:hlinkClick r:id="rId3"/>
              </a:rPr>
              <a:t>och</a:t>
            </a:r>
            <a:r>
              <a:rPr lang="en-US" sz="1200" u="sng" kern="1200" dirty="0">
                <a:solidFill>
                  <a:schemeClr val="tx1"/>
                </a:solidFill>
                <a:effectLst/>
                <a:latin typeface="+mn-lt"/>
                <a:ea typeface="+mn-ea"/>
                <a:cs typeface="+mn-cs"/>
                <a:hlinkClick r:id="rId3"/>
              </a:rPr>
              <a:t> </a:t>
            </a:r>
            <a:r>
              <a:rPr lang="en-US" sz="1200" u="sng" kern="1200" dirty="0" err="1">
                <a:solidFill>
                  <a:schemeClr val="tx1"/>
                </a:solidFill>
                <a:effectLst/>
                <a:latin typeface="+mn-lt"/>
                <a:ea typeface="+mn-ea"/>
                <a:cs typeface="+mn-cs"/>
                <a:hlinkClick r:id="rId3"/>
              </a:rPr>
              <a:t>studera</a:t>
            </a:r>
            <a:r>
              <a:rPr lang="en-US" sz="1200" u="sng" kern="1200" dirty="0">
                <a:solidFill>
                  <a:schemeClr val="tx1"/>
                </a:solidFill>
                <a:effectLst/>
                <a:latin typeface="+mn-lt"/>
                <a:ea typeface="+mn-ea"/>
                <a:cs typeface="+mn-cs"/>
                <a:hlinkClick r:id="rId3"/>
              </a:rPr>
              <a:t> (europa.eu)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22</a:t>
            </a:fld>
            <a:endParaRPr lang="fr-FR"/>
          </a:p>
        </p:txBody>
      </p:sp>
    </p:spTree>
    <p:extLst>
      <p:ext uri="{BB962C8B-B14F-4D97-AF65-F5344CB8AC3E}">
        <p14:creationId xmlns:p14="http://schemas.microsoft.com/office/powerpoint/2010/main" val="2776130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DiscoverEU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ett</a:t>
            </a:r>
            <a:r>
              <a:rPr lang="en-US" sz="1200" kern="1200" dirty="0">
                <a:solidFill>
                  <a:schemeClr val="tx1"/>
                </a:solidFill>
                <a:effectLst/>
                <a:latin typeface="+mn-lt"/>
                <a:ea typeface="+mn-ea"/>
                <a:cs typeface="+mn-cs"/>
              </a:rPr>
              <a:t> EU-</a:t>
            </a:r>
            <a:r>
              <a:rPr lang="en-US" sz="1200" kern="1200" dirty="0" err="1">
                <a:solidFill>
                  <a:schemeClr val="tx1"/>
                </a:solidFill>
                <a:effectLst/>
                <a:latin typeface="+mn-lt"/>
                <a:ea typeface="+mn-ea"/>
                <a:cs typeface="+mn-cs"/>
              </a:rPr>
              <a:t>initiativ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ger</a:t>
            </a:r>
            <a:r>
              <a:rPr lang="en-US" sz="1200" kern="1200" dirty="0">
                <a:solidFill>
                  <a:schemeClr val="tx1"/>
                </a:solidFill>
                <a:effectLst/>
                <a:latin typeface="+mn-lt"/>
                <a:ea typeface="+mn-ea"/>
                <a:cs typeface="+mn-cs"/>
              </a:rPr>
              <a:t> 18-åringar </a:t>
            </a:r>
            <a:r>
              <a:rPr lang="en-US" sz="1200" kern="1200" dirty="0" err="1">
                <a:solidFill>
                  <a:schemeClr val="tx1"/>
                </a:solidFill>
                <a:effectLst/>
                <a:latin typeface="+mn-lt"/>
                <a:ea typeface="+mn-ea"/>
                <a:cs typeface="+mn-cs"/>
              </a:rPr>
              <a:t>möjlighet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upptäcka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Europa.</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När</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utomlands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kan</a:t>
            </a:r>
            <a:r>
              <a:rPr lang="en-US" sz="1200" kern="1200" dirty="0">
                <a:solidFill>
                  <a:schemeClr val="tx1"/>
                </a:solidFill>
                <a:effectLst/>
                <a:latin typeface="+mn-lt"/>
                <a:ea typeface="+mn-ea"/>
                <a:cs typeface="+mn-cs"/>
              </a:rPr>
              <a:t> du </a:t>
            </a:r>
            <a:r>
              <a:rPr lang="en-US" sz="1200" b="1" kern="1200" dirty="0" err="1">
                <a:solidFill>
                  <a:schemeClr val="tx1"/>
                </a:solidFill>
                <a:effectLst/>
                <a:latin typeface="+mn-lt"/>
                <a:ea typeface="+mn-ea"/>
                <a:cs typeface="+mn-cs"/>
              </a:rPr>
              <a:t>använda</a:t>
            </a:r>
            <a:r>
              <a:rPr lang="en-US" sz="1200" b="1" kern="1200" dirty="0">
                <a:solidFill>
                  <a:schemeClr val="tx1"/>
                </a:solidFill>
                <a:effectLst/>
                <a:latin typeface="+mn-lt"/>
                <a:ea typeface="+mn-ea"/>
                <a:cs typeface="+mn-cs"/>
              </a:rPr>
              <a:t> din </a:t>
            </a:r>
            <a:r>
              <a:rPr lang="en-US" sz="1200" b="1" kern="1200" dirty="0" err="1">
                <a:solidFill>
                  <a:schemeClr val="tx1"/>
                </a:solidFill>
                <a:effectLst/>
                <a:latin typeface="+mn-lt"/>
                <a:ea typeface="+mn-ea"/>
                <a:cs typeface="+mn-cs"/>
              </a:rPr>
              <a:t>telefon</a:t>
            </a:r>
            <a:r>
              <a:rPr lang="en-US" sz="1200" b="1" kern="1200" dirty="0">
                <a:solidFill>
                  <a:schemeClr val="tx1"/>
                </a:solidFill>
                <a:effectLst/>
                <a:latin typeface="+mn-lt"/>
                <a:ea typeface="+mn-ea"/>
                <a:cs typeface="+mn-cs"/>
              </a:rPr>
              <a:t> precis </a:t>
            </a:r>
            <a:r>
              <a:rPr lang="en-US" sz="1200" b="1" kern="1200" dirty="0" err="1">
                <a:solidFill>
                  <a:schemeClr val="tx1"/>
                </a:solidFill>
                <a:effectLst/>
                <a:latin typeface="+mn-lt"/>
                <a:ea typeface="+mn-ea"/>
                <a:cs typeface="+mn-cs"/>
              </a:rPr>
              <a:t>som</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hemma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några</a:t>
            </a:r>
            <a:r>
              <a:rPr lang="en-US" sz="1200" kern="1200" dirty="0">
                <a:solidFill>
                  <a:schemeClr val="tx1"/>
                </a:solidFill>
                <a:effectLst/>
                <a:latin typeface="+mn-lt"/>
                <a:ea typeface="+mn-ea"/>
                <a:cs typeface="+mn-cs"/>
              </a:rPr>
              <a:t> extra </a:t>
            </a:r>
            <a:r>
              <a:rPr lang="en-US" sz="1200" kern="1200" dirty="0" err="1">
                <a:solidFill>
                  <a:schemeClr val="tx1"/>
                </a:solidFill>
                <a:effectLst/>
                <a:latin typeface="+mn-lt"/>
                <a:ea typeface="+mn-ea"/>
                <a:cs typeface="+mn-cs"/>
              </a:rPr>
              <a:t>kostnader</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Om </a:t>
            </a:r>
            <a:r>
              <a:rPr lang="en-US" sz="1200" kern="1200" dirty="0" err="1">
                <a:solidFill>
                  <a:schemeClr val="tx1"/>
                </a:solidFill>
                <a:effectLst/>
                <a:latin typeface="+mn-lt"/>
                <a:ea typeface="+mn-ea"/>
                <a:cs typeface="+mn-cs"/>
              </a:rPr>
              <a:t>ditt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flyg</a:t>
            </a:r>
            <a:r>
              <a:rPr lang="en-US" sz="1200" kern="1200" dirty="0">
                <a:solidFill>
                  <a:schemeClr val="tx1"/>
                </a:solidFill>
                <a:effectLst/>
                <a:latin typeface="+mn-lt"/>
                <a:ea typeface="+mn-ea"/>
                <a:cs typeface="+mn-cs"/>
              </a:rPr>
              <a:t>, din buss, </a:t>
            </a:r>
            <a:r>
              <a:rPr lang="en-US" sz="1200" kern="1200" dirty="0" err="1">
                <a:solidFill>
                  <a:schemeClr val="tx1"/>
                </a:solidFill>
                <a:effectLst/>
                <a:latin typeface="+mn-lt"/>
                <a:ea typeface="+mn-ea"/>
                <a:cs typeface="+mn-cs"/>
              </a:rPr>
              <a:t>ditt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tåg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eller</a:t>
            </a:r>
            <a:r>
              <a:rPr lang="en-US" sz="1200" kern="1200" dirty="0">
                <a:solidFill>
                  <a:schemeClr val="tx1"/>
                </a:solidFill>
                <a:effectLst/>
                <a:latin typeface="+mn-lt"/>
                <a:ea typeface="+mn-ea"/>
                <a:cs typeface="+mn-cs"/>
              </a:rPr>
              <a:t> din </a:t>
            </a:r>
            <a:r>
              <a:rPr lang="en-US" sz="1200" kern="1200" dirty="0" err="1">
                <a:solidFill>
                  <a:schemeClr val="tx1"/>
                </a:solidFill>
                <a:effectLst/>
                <a:latin typeface="+mn-lt"/>
                <a:ea typeface="+mn-ea"/>
                <a:cs typeface="+mn-cs"/>
              </a:rPr>
              <a:t>båt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ställs</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får</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ersättning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eftersom</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skyddas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fullständig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uppsättning</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passagerarrättigheter</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nödsituation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kan</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få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hälso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sjukvård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alla</a:t>
            </a:r>
            <a:r>
              <a:rPr lang="en-US" sz="1200" kern="1200" dirty="0">
                <a:solidFill>
                  <a:schemeClr val="tx1"/>
                </a:solidFill>
                <a:effectLst/>
                <a:latin typeface="+mn-lt"/>
                <a:ea typeface="+mn-ea"/>
                <a:cs typeface="+mn-cs"/>
              </a:rPr>
              <a:t> EU-</a:t>
            </a:r>
            <a:r>
              <a:rPr lang="en-US" sz="1200" kern="1200" dirty="0" err="1">
                <a:solidFill>
                  <a:schemeClr val="tx1"/>
                </a:solidFill>
                <a:effectLst/>
                <a:latin typeface="+mn-lt"/>
                <a:ea typeface="+mn-ea"/>
                <a:cs typeface="+mn-cs"/>
              </a:rPr>
              <a:t>länder</a:t>
            </a:r>
            <a:r>
              <a:rPr lang="en-US" sz="1200" kern="1200" dirty="0">
                <a:solidFill>
                  <a:schemeClr val="tx1"/>
                </a:solidFill>
                <a:effectLst/>
                <a:latin typeface="+mn-lt"/>
                <a:ea typeface="+mn-ea"/>
                <a:cs typeface="+mn-cs"/>
              </a:rPr>
              <a:t> tack </a:t>
            </a:r>
            <a:r>
              <a:rPr lang="en-US" sz="1200" kern="1200" dirty="0" err="1">
                <a:solidFill>
                  <a:schemeClr val="tx1"/>
                </a:solidFill>
                <a:effectLst/>
                <a:latin typeface="+mn-lt"/>
                <a:ea typeface="+mn-ea"/>
                <a:cs typeface="+mn-cs"/>
              </a:rPr>
              <a:t>vare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det</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europeiska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sjukförsäkringskortet</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Du </a:t>
            </a:r>
            <a:r>
              <a:rPr lang="en-US" sz="1200" kern="1200" dirty="0" err="1">
                <a:solidFill>
                  <a:schemeClr val="tx1"/>
                </a:solidFill>
                <a:effectLst/>
                <a:latin typeface="+mn-lt"/>
                <a:ea typeface="+mn-ea"/>
                <a:cs typeface="+mn-cs"/>
              </a:rPr>
              <a:t>kan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fortsätta</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sina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favoritserier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eftersom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ditt</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digitala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abonnemang</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gäller</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i</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hela</a:t>
            </a:r>
            <a:r>
              <a:rPr lang="en-US" sz="1200" b="1" kern="1200" dirty="0">
                <a:solidFill>
                  <a:schemeClr val="tx1"/>
                </a:solidFill>
                <a:effectLst/>
                <a:latin typeface="+mn-lt"/>
                <a:ea typeface="+mn-ea"/>
                <a:cs typeface="+mn-cs"/>
              </a:rPr>
              <a:t> EU</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E798FA88-871F-5C48-9EBC-B5098FA55A7A}" type="slidenum">
              <a:rPr lang="fr-FR" smtClean="0"/>
              <a:t>23</a:t>
            </a:fld>
            <a:endParaRPr lang="fr-FR"/>
          </a:p>
        </p:txBody>
      </p:sp>
    </p:spTree>
    <p:extLst>
      <p:ext uri="{BB962C8B-B14F-4D97-AF65-F5344CB8AC3E}">
        <p14:creationId xmlns:p14="http://schemas.microsoft.com/office/powerpoint/2010/main" val="2676779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Deltagande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Du </a:t>
            </a:r>
            <a:r>
              <a:rPr lang="en-US" sz="1200" kern="1200" dirty="0" err="1">
                <a:solidFill>
                  <a:schemeClr val="tx1"/>
                </a:solidFill>
                <a:effectLst/>
                <a:latin typeface="+mn-lt"/>
                <a:ea typeface="+mn-ea"/>
                <a:cs typeface="+mn-cs"/>
              </a:rPr>
              <a:t>kan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bidra</a:t>
            </a:r>
            <a:r>
              <a:rPr lang="en-US" sz="1200" kern="1200" dirty="0">
                <a:solidFill>
                  <a:schemeClr val="tx1"/>
                </a:solidFill>
                <a:effectLst/>
                <a:latin typeface="+mn-lt"/>
                <a:ea typeface="+mn-ea"/>
                <a:cs typeface="+mn-cs"/>
              </a:rPr>
              <a:t> till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forma Europa, </a:t>
            </a:r>
            <a:r>
              <a:rPr lang="en-US" sz="1200" kern="1200" dirty="0" err="1">
                <a:solidFill>
                  <a:schemeClr val="tx1"/>
                </a:solidFill>
                <a:effectLst/>
                <a:latin typeface="+mn-lt"/>
                <a:ea typeface="+mn-ea"/>
                <a:cs typeface="+mn-cs"/>
              </a:rPr>
              <a:t>t.ex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genom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n-IE" sz="1800" dirty="0" err="1">
                <a:effectLst/>
                <a:latin typeface="Calibri" panose="020F0502020204030204" pitchFamily="34" charset="0"/>
                <a:ea typeface="Calibri" panose="020F0502020204030204" pitchFamily="34" charset="0"/>
                <a:cs typeface="Times New Roman" panose="02020603050405020304" pitchFamily="18" charset="0"/>
              </a:rPr>
              <a:t>rösta</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i</a:t>
            </a:r>
            <a:r>
              <a:rPr lang="en-IE" sz="1800" dirty="0">
                <a:effectLst/>
                <a:latin typeface="Calibri" panose="020F0502020204030204" pitchFamily="34" charset="0"/>
                <a:ea typeface="Calibri" panose="020F0502020204030204" pitchFamily="34" charset="0"/>
                <a:cs typeface="Times New Roman" panose="02020603050405020304" pitchFamily="18" charset="0"/>
              </a:rPr>
              <a:t> EU-</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valen</a:t>
            </a:r>
            <a:r>
              <a:rPr lang="en-IE" sz="1800" dirty="0">
                <a:effectLst/>
                <a:latin typeface="Calibri" panose="020F0502020204030204" pitchFamily="34" charset="0"/>
                <a:ea typeface="Calibri" panose="020F0502020204030204" pitchFamily="34" charset="0"/>
                <a:cs typeface="Times New Roman" panose="02020603050405020304" pitchFamily="18" charset="0"/>
              </a:rPr>
              <a:t>, I de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flesta</a:t>
            </a:r>
            <a:r>
              <a:rPr lang="en-IE" sz="1800" dirty="0">
                <a:effectLst/>
                <a:latin typeface="Calibri" panose="020F0502020204030204" pitchFamily="34" charset="0"/>
                <a:ea typeface="Calibri" panose="020F0502020204030204" pitchFamily="34" charset="0"/>
                <a:cs typeface="Times New Roman" panose="02020603050405020304" pitchFamily="18" charset="0"/>
              </a:rPr>
              <a:t> EU-</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länder</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får</a:t>
            </a:r>
            <a:r>
              <a:rPr lang="en-IE" sz="1800" dirty="0">
                <a:effectLst/>
                <a:latin typeface="Calibri" panose="020F0502020204030204" pitchFamily="34" charset="0"/>
                <a:ea typeface="Calibri" panose="020F0502020204030204" pitchFamily="34" charset="0"/>
                <a:cs typeface="Times New Roman" panose="02020603050405020304" pitchFamily="18" charset="0"/>
              </a:rPr>
              <a:t> man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rösta</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när</a:t>
            </a:r>
            <a:r>
              <a:rPr lang="en-IE" sz="1800" dirty="0">
                <a:effectLst/>
                <a:latin typeface="Calibri" panose="020F0502020204030204" pitchFamily="34" charset="0"/>
                <a:ea typeface="Calibri" panose="020F0502020204030204" pitchFamily="34" charset="0"/>
                <a:cs typeface="Times New Roman" panose="02020603050405020304" pitchFamily="18" charset="0"/>
              </a:rPr>
              <a:t> man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är</a:t>
            </a:r>
            <a:r>
              <a:rPr lang="en-IE" sz="1800" dirty="0">
                <a:effectLst/>
                <a:latin typeface="Calibri" panose="020F0502020204030204" pitchFamily="34" charset="0"/>
                <a:ea typeface="Calibri" panose="020F0502020204030204" pitchFamily="34" charset="0"/>
                <a:cs typeface="Times New Roman" panose="02020603050405020304" pitchFamily="18" charset="0"/>
              </a:rPr>
              <a:t> 18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år</a:t>
            </a:r>
            <a:r>
              <a:rPr lang="en-IE" sz="1800" dirty="0">
                <a:effectLst/>
                <a:latin typeface="Calibri" panose="020F0502020204030204" pitchFamily="34" charset="0"/>
                <a:ea typeface="Calibri" panose="020F0502020204030204" pitchFamily="34" charset="0"/>
                <a:cs typeface="Times New Roman" panose="02020603050405020304" pitchFamily="18" charset="0"/>
              </a:rPr>
              <a:t>. I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Grekland</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är</a:t>
            </a:r>
            <a:r>
              <a:rPr lang="en-IE" sz="1800" dirty="0">
                <a:effectLst/>
                <a:latin typeface="Calibri" panose="020F0502020204030204" pitchFamily="34" charset="0"/>
                <a:ea typeface="Calibri" panose="020F0502020204030204" pitchFamily="34" charset="0"/>
                <a:cs typeface="Times New Roman" panose="02020603050405020304" pitchFamily="18" charset="0"/>
              </a:rPr>
              <a:t> det 17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år</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och</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i</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Österrike</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och</a:t>
            </a:r>
            <a:r>
              <a:rPr lang="en-IE" sz="1800" dirty="0">
                <a:effectLst/>
                <a:latin typeface="Calibri" panose="020F0502020204030204" pitchFamily="34" charset="0"/>
                <a:ea typeface="Calibri" panose="020F0502020204030204" pitchFamily="34" charset="0"/>
                <a:cs typeface="Times New Roman" panose="02020603050405020304" pitchFamily="18" charset="0"/>
              </a:rPr>
              <a:t> Malta 16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år</a:t>
            </a:r>
            <a:r>
              <a:rPr lang="en-IE" sz="1800" dirty="0">
                <a:effectLst/>
                <a:latin typeface="Calibri" panose="020F0502020204030204" pitchFamily="34" charset="0"/>
                <a:ea typeface="Calibri" panose="020F0502020204030204" pitchFamily="34" charset="0"/>
                <a:cs typeface="Times New Roman" panose="02020603050405020304" pitchFamily="18" charset="0"/>
              </a:rPr>
              <a:t>. I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Belgien</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och</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Tyskland</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har</a:t>
            </a:r>
            <a:r>
              <a:rPr lang="en-IE" sz="1800" dirty="0">
                <a:effectLst/>
                <a:latin typeface="Calibri" panose="020F0502020204030204" pitchFamily="34" charset="0"/>
                <a:ea typeface="Calibri" panose="020F0502020204030204" pitchFamily="34" charset="0"/>
                <a:cs typeface="Times New Roman" panose="02020603050405020304" pitchFamily="18" charset="0"/>
              </a:rPr>
              <a:t> man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nyligen</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sänkt</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åldern</a:t>
            </a:r>
            <a:r>
              <a:rPr lang="en-IE" sz="1800" dirty="0">
                <a:effectLst/>
                <a:latin typeface="Calibri" panose="020F0502020204030204" pitchFamily="34" charset="0"/>
                <a:ea typeface="Calibri" panose="020F0502020204030204" pitchFamily="34" charset="0"/>
                <a:cs typeface="Times New Roman" panose="02020603050405020304" pitchFamily="18" charset="0"/>
              </a:rPr>
              <a:t> för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att</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rösta</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i</a:t>
            </a:r>
            <a:r>
              <a:rPr lang="en-IE" sz="1800" dirty="0">
                <a:effectLst/>
                <a:latin typeface="Calibri" panose="020F0502020204030204" pitchFamily="34" charset="0"/>
                <a:ea typeface="Calibri" panose="020F0502020204030204" pitchFamily="34" charset="0"/>
                <a:cs typeface="Times New Roman" panose="02020603050405020304" pitchFamily="18" charset="0"/>
              </a:rPr>
              <a:t> EU-</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valen</a:t>
            </a:r>
            <a:r>
              <a:rPr lang="en-IE" sz="1800" dirty="0">
                <a:effectLst/>
                <a:latin typeface="Calibri" panose="020F0502020204030204" pitchFamily="34" charset="0"/>
                <a:ea typeface="Calibri" panose="020F0502020204030204" pitchFamily="34" charset="0"/>
                <a:cs typeface="Times New Roman" panose="02020603050405020304" pitchFamily="18" charset="0"/>
              </a:rPr>
              <a:t> till 16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år</a:t>
            </a:r>
            <a:r>
              <a:rPr lang="en-IE" sz="1800" dirty="0">
                <a:effectLst/>
                <a:latin typeface="Calibri" panose="020F0502020204030204" pitchFamily="34" charset="0"/>
                <a:ea typeface="Calibri" panose="020F0502020204030204" pitchFamily="34" charset="0"/>
                <a:cs typeface="Times New Roman" panose="02020603050405020304" pitchFamily="18" charset="0"/>
              </a:rPr>
              <a:t>.</a:t>
            </a:r>
          </a:p>
          <a:p>
            <a:pPr marL="628650" lvl="1" indent="-171450">
              <a:buFont typeface="Wingdings" panose="05000000000000000000" pitchFamily="2" charset="2"/>
              <a:buChar char="Ø"/>
            </a:pPr>
            <a:r>
              <a:rPr lang="en-US" sz="1200" kern="1200" dirty="0" err="1">
                <a:solidFill>
                  <a:schemeClr val="tx1"/>
                </a:solidFill>
                <a:effectLst/>
                <a:latin typeface="+mn-lt"/>
                <a:ea typeface="+mn-ea"/>
                <a:cs typeface="+mn-cs"/>
              </a:rPr>
              <a:t>starta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skriva</a:t>
            </a:r>
            <a:r>
              <a:rPr lang="en-US" sz="1200" kern="1200" dirty="0">
                <a:solidFill>
                  <a:schemeClr val="tx1"/>
                </a:solidFill>
                <a:effectLst/>
                <a:latin typeface="+mn-lt"/>
                <a:ea typeface="+mn-ea"/>
                <a:cs typeface="+mn-cs"/>
              </a:rPr>
              <a:t> under </a:t>
            </a:r>
            <a:r>
              <a:rPr lang="en-US" sz="1200" b="1" kern="1200" dirty="0" err="1">
                <a:solidFill>
                  <a:schemeClr val="tx1"/>
                </a:solidFill>
                <a:effectLst/>
                <a:latin typeface="+mn-lt"/>
                <a:ea typeface="+mn-ea"/>
                <a:cs typeface="+mn-cs"/>
              </a:rPr>
              <a:t>ett</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europeiskt</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medborgarinitiativ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uppmanar</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föreslå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lagstiftning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särskild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fråga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har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befogenhet</a:t>
            </a:r>
            <a:r>
              <a:rPr lang="en-US" sz="1200" kern="1200" dirty="0">
                <a:solidFill>
                  <a:schemeClr val="tx1"/>
                </a:solidFill>
                <a:effectLst/>
                <a:latin typeface="+mn-lt"/>
                <a:ea typeface="+mn-ea"/>
                <a:cs typeface="+mn-cs"/>
              </a:rPr>
              <a:t> för,</a:t>
            </a:r>
          </a:p>
          <a:p>
            <a:pPr marL="628650" lvl="1" indent="-171450">
              <a:buFont typeface="Wingdings" panose="05000000000000000000" pitchFamily="2" charset="2"/>
              <a:buChar char="Ø"/>
            </a:pPr>
            <a:r>
              <a:rPr lang="en-US" sz="1200" kern="1200" dirty="0" err="1">
                <a:solidFill>
                  <a:schemeClr val="tx1"/>
                </a:solidFill>
                <a:effectLst/>
                <a:latin typeface="+mn-lt"/>
                <a:ea typeface="+mn-ea"/>
                <a:cs typeface="+mn-cs"/>
              </a:rPr>
              <a:t>vara</a:t>
            </a:r>
            <a:r>
              <a:rPr lang="en-US" sz="1200" kern="1200" dirty="0">
                <a:solidFill>
                  <a:schemeClr val="tx1"/>
                </a:solidFill>
                <a:effectLst/>
                <a:latin typeface="+mn-lt"/>
                <a:ea typeface="+mn-ea"/>
                <a:cs typeface="+mn-cs"/>
              </a:rPr>
              <a:t> med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medborgardialoger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anordnas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olika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platser</a:t>
            </a:r>
            <a:r>
              <a:rPr lang="en-US" sz="1200" kern="1200" dirty="0">
                <a:solidFill>
                  <a:schemeClr val="tx1"/>
                </a:solidFill>
                <a:effectLst/>
                <a:latin typeface="+mn-lt"/>
                <a:ea typeface="+mn-ea"/>
                <a:cs typeface="+mn-cs"/>
              </a:rPr>
              <a:t> runt om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där</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kan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diskutera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Europafrågor</a:t>
            </a:r>
            <a:r>
              <a:rPr lang="en-US" sz="1200" kern="1200" dirty="0">
                <a:solidFill>
                  <a:schemeClr val="tx1"/>
                </a:solidFill>
                <a:effectLst/>
                <a:latin typeface="+mn-lt"/>
                <a:ea typeface="+mn-ea"/>
                <a:cs typeface="+mn-cs"/>
              </a:rPr>
              <a:t> med </a:t>
            </a:r>
            <a:r>
              <a:rPr lang="en-US" sz="1200" kern="1200" dirty="0" err="1">
                <a:solidFill>
                  <a:schemeClr val="tx1"/>
                </a:solidFill>
                <a:effectLst/>
                <a:latin typeface="+mn-lt"/>
                <a:ea typeface="+mn-ea"/>
                <a:cs typeface="+mn-cs"/>
              </a:rPr>
              <a:t>företrädare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och</a:t>
            </a:r>
            <a:endParaRPr lang="en-US" sz="1200" kern="1200" dirty="0">
              <a:solidFill>
                <a:schemeClr val="tx1"/>
              </a:solidFill>
              <a:effectLst/>
              <a:latin typeface="+mn-lt"/>
              <a:ea typeface="+mn-ea"/>
              <a:cs typeface="+mn-cs"/>
            </a:endParaRPr>
          </a:p>
          <a:p>
            <a:pPr lvl="0"/>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Miljöskydd</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n-US" sz="1200" kern="1200" dirty="0" err="1">
                <a:solidFill>
                  <a:schemeClr val="tx1"/>
                </a:solidFill>
                <a:effectLst/>
                <a:latin typeface="+mn-lt"/>
                <a:ea typeface="+mn-ea"/>
                <a:cs typeface="+mn-cs"/>
              </a:rPr>
              <a:t>Kampen</a:t>
            </a:r>
            <a:r>
              <a:rPr lang="en-US" sz="1200" kern="1200" dirty="0">
                <a:solidFill>
                  <a:schemeClr val="tx1"/>
                </a:solidFill>
                <a:effectLst/>
                <a:latin typeface="+mn-lt"/>
                <a:ea typeface="+mn-ea"/>
                <a:cs typeface="+mn-cs"/>
              </a:rPr>
              <a:t> mot </a:t>
            </a:r>
            <a:r>
              <a:rPr lang="en-US" sz="1200" kern="1200" dirty="0" err="1">
                <a:solidFill>
                  <a:schemeClr val="tx1"/>
                </a:solidFill>
                <a:effectLst/>
                <a:latin typeface="+mn-lt"/>
                <a:ea typeface="+mn-ea"/>
                <a:cs typeface="+mn-cs"/>
              </a:rPr>
              <a:t>klimatförändringar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högsta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prioritet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Alla</a:t>
            </a:r>
            <a:r>
              <a:rPr lang="en-US" sz="1200" kern="1200" dirty="0">
                <a:solidFill>
                  <a:schemeClr val="tx1"/>
                </a:solidFill>
                <a:effectLst/>
                <a:latin typeface="+mn-lt"/>
                <a:ea typeface="+mn-ea"/>
                <a:cs typeface="+mn-cs"/>
              </a:rPr>
              <a:t> EU-</a:t>
            </a:r>
            <a:r>
              <a:rPr lang="en-US" sz="1200" kern="1200" dirty="0" err="1">
                <a:solidFill>
                  <a:schemeClr val="tx1"/>
                </a:solidFill>
                <a:effectLst/>
                <a:latin typeface="+mn-lt"/>
                <a:ea typeface="+mn-ea"/>
                <a:cs typeface="+mn-cs"/>
              </a:rPr>
              <a:t>länder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kommit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överens</a:t>
            </a:r>
            <a:r>
              <a:rPr lang="en-US" sz="1200" kern="1200" dirty="0">
                <a:solidFill>
                  <a:schemeClr val="tx1"/>
                </a:solidFill>
                <a:effectLst/>
                <a:latin typeface="+mn-lt"/>
                <a:ea typeface="+mn-ea"/>
                <a:cs typeface="+mn-cs"/>
              </a:rPr>
              <a:t> om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fram</a:t>
            </a:r>
            <a:r>
              <a:rPr lang="en-US" sz="1200" kern="1200" dirty="0">
                <a:solidFill>
                  <a:schemeClr val="tx1"/>
                </a:solidFill>
                <a:effectLst/>
                <a:latin typeface="+mn-lt"/>
                <a:ea typeface="+mn-ea"/>
                <a:cs typeface="+mn-cs"/>
              </a:rPr>
              <a:t> till 2030 </a:t>
            </a:r>
            <a:r>
              <a:rPr lang="en-US" sz="1200" kern="1200" dirty="0" err="1">
                <a:solidFill>
                  <a:schemeClr val="tx1"/>
                </a:solidFill>
                <a:effectLst/>
                <a:latin typeface="+mn-lt"/>
                <a:ea typeface="+mn-ea"/>
                <a:cs typeface="+mn-cs"/>
              </a:rPr>
              <a:t>drastiskt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minska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växthusgasutsläpp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sin </a:t>
            </a:r>
            <a:r>
              <a:rPr lang="en-US" sz="1200" kern="1200" dirty="0" err="1">
                <a:solidFill>
                  <a:schemeClr val="tx1"/>
                </a:solidFill>
                <a:effectLst/>
                <a:latin typeface="+mn-lt"/>
                <a:ea typeface="+mn-ea"/>
                <a:cs typeface="+mn-cs"/>
              </a:rPr>
              <a:t>energianvändning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producera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sin </a:t>
            </a:r>
            <a:r>
              <a:rPr lang="en-US" sz="1200" kern="1200" dirty="0" err="1">
                <a:solidFill>
                  <a:schemeClr val="tx1"/>
                </a:solidFill>
                <a:effectLst/>
                <a:latin typeface="+mn-lt"/>
                <a:ea typeface="+mn-ea"/>
                <a:cs typeface="+mn-cs"/>
              </a:rPr>
              <a:t>energi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från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förnybara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källor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vind</a:t>
            </a:r>
            <a:r>
              <a:rPr lang="en-US" sz="1200" kern="1200" dirty="0">
                <a:solidFill>
                  <a:schemeClr val="tx1"/>
                </a:solidFill>
                <a:effectLst/>
                <a:latin typeface="+mn-lt"/>
                <a:ea typeface="+mn-ea"/>
                <a:cs typeface="+mn-cs"/>
              </a:rPr>
              <a:t>-, sol- </a:t>
            </a:r>
            <a:r>
              <a:rPr lang="en-US" sz="1200" kern="1200" dirty="0" err="1">
                <a:solidFill>
                  <a:schemeClr val="tx1"/>
                </a:solidFill>
                <a:effectLst/>
                <a:latin typeface="+mn-lt"/>
                <a:ea typeface="+mn-ea"/>
                <a:cs typeface="+mn-cs"/>
              </a:rPr>
              <a:t>eller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vattenkraft</a:t>
            </a:r>
            <a:r>
              <a:rPr lang="en-US" sz="1200" kern="1200" dirty="0">
                <a:solidFill>
                  <a:schemeClr val="tx1"/>
                </a:solidFill>
                <a:effectLst/>
                <a:latin typeface="+mn-lt"/>
                <a:ea typeface="+mn-ea"/>
                <a:cs typeface="+mn-cs"/>
              </a:rPr>
              <a:t>).</a:t>
            </a:r>
          </a:p>
          <a:p>
            <a:pPr marL="628650" lvl="1" indent="-171450">
              <a:buFont typeface="Wingdings" panose="05000000000000000000" pitchFamily="2" charset="2"/>
              <a:buChar char="Ø"/>
            </a:pPr>
            <a:r>
              <a:rPr lang="en-US" sz="1200" b="1" kern="1200" dirty="0">
                <a:solidFill>
                  <a:schemeClr val="tx1"/>
                </a:solidFill>
                <a:effectLst/>
                <a:latin typeface="+mn-lt"/>
                <a:ea typeface="+mn-ea"/>
                <a:cs typeface="+mn-cs"/>
              </a:rPr>
              <a:t>Natura 2000</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nätverk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skyddade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områden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världen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skyddar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ungefär</a:t>
            </a:r>
            <a:r>
              <a:rPr lang="en-US" sz="1200" kern="1200" dirty="0">
                <a:solidFill>
                  <a:schemeClr val="tx1"/>
                </a:solidFill>
                <a:effectLst/>
                <a:latin typeface="+mn-lt"/>
                <a:ea typeface="+mn-ea"/>
                <a:cs typeface="+mn-cs"/>
              </a:rPr>
              <a:t> 2 000 </a:t>
            </a:r>
            <a:r>
              <a:rPr lang="en-US" sz="1200" kern="1200" dirty="0" err="1">
                <a:solidFill>
                  <a:schemeClr val="tx1"/>
                </a:solidFill>
                <a:effectLst/>
                <a:latin typeface="+mn-lt"/>
                <a:ea typeface="+mn-ea"/>
                <a:cs typeface="+mn-cs"/>
              </a:rPr>
              <a:t>djur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växtarter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230 </a:t>
            </a:r>
            <a:r>
              <a:rPr lang="en-US" sz="1200" kern="1200" dirty="0" err="1">
                <a:solidFill>
                  <a:schemeClr val="tx1"/>
                </a:solidFill>
                <a:effectLst/>
                <a:latin typeface="+mn-lt"/>
                <a:ea typeface="+mn-ea"/>
                <a:cs typeface="+mn-cs"/>
              </a:rPr>
              <a:t>typer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livsmiljöer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EU. Du </a:t>
            </a:r>
            <a:r>
              <a:rPr lang="en-US" sz="1200" kern="1200" dirty="0" err="1">
                <a:solidFill>
                  <a:schemeClr val="tx1"/>
                </a:solidFill>
                <a:effectLst/>
                <a:latin typeface="+mn-lt"/>
                <a:ea typeface="+mn-ea"/>
                <a:cs typeface="+mn-cs"/>
              </a:rPr>
              <a:t>kan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läsa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mer</a:t>
            </a:r>
            <a:r>
              <a:rPr lang="en-US" sz="1200" kern="1200" dirty="0">
                <a:solidFill>
                  <a:schemeClr val="tx1"/>
                </a:solidFill>
                <a:effectLst/>
                <a:latin typeface="+mn-lt"/>
                <a:ea typeface="+mn-ea"/>
                <a:cs typeface="+mn-cs"/>
              </a:rPr>
              <a:t> om </a:t>
            </a:r>
            <a:r>
              <a:rPr lang="en-US" sz="1200" kern="1200" dirty="0" err="1">
                <a:solidFill>
                  <a:schemeClr val="tx1"/>
                </a:solidFill>
                <a:effectLst/>
                <a:latin typeface="+mn-lt"/>
                <a:ea typeface="+mn-ea"/>
                <a:cs typeface="+mn-cs"/>
              </a:rPr>
              <a:t>dem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här</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https://europa.eu/!vC49dj</a:t>
            </a:r>
            <a:r>
              <a:rPr lang="en-US" sz="1200" kern="1200" dirty="0">
                <a:solidFill>
                  <a:schemeClr val="tx1"/>
                </a:solidFill>
                <a:effectLst/>
                <a:latin typeface="+mn-lt"/>
                <a:ea typeface="+mn-ea"/>
                <a:cs typeface="+mn-cs"/>
              </a:rPr>
              <a:t>.</a:t>
            </a:r>
          </a:p>
          <a:p>
            <a:pPr marL="628650" lvl="1" indent="-171450">
              <a:buFont typeface="Wingdings" panose="05000000000000000000" pitchFamily="2" charset="2"/>
              <a:buChar char="Ø"/>
            </a:pPr>
            <a:r>
              <a:rPr lang="en-US" sz="1200" kern="1200" dirty="0">
                <a:solidFill>
                  <a:schemeClr val="tx1"/>
                </a:solidFill>
                <a:effectLst/>
                <a:latin typeface="+mn-lt"/>
                <a:ea typeface="+mn-ea"/>
                <a:cs typeface="+mn-cs"/>
              </a:rPr>
              <a:t>EU:s </a:t>
            </a:r>
            <a:r>
              <a:rPr lang="en-US" sz="1200" b="1" kern="1200" dirty="0">
                <a:solidFill>
                  <a:schemeClr val="tx1"/>
                </a:solidFill>
                <a:effectLst/>
                <a:latin typeface="+mn-lt"/>
                <a:ea typeface="+mn-ea"/>
                <a:cs typeface="+mn-cs"/>
              </a:rPr>
              <a:t>Life-program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finansierar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projekt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skyddar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miljön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bekämpar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klimatförändringarna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kan</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läsa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mer</a:t>
            </a:r>
            <a:r>
              <a:rPr lang="en-US" sz="1200" kern="1200" dirty="0">
                <a:solidFill>
                  <a:schemeClr val="tx1"/>
                </a:solidFill>
                <a:effectLst/>
                <a:latin typeface="+mn-lt"/>
                <a:ea typeface="+mn-ea"/>
                <a:cs typeface="+mn-cs"/>
              </a:rPr>
              <a:t> om de </a:t>
            </a:r>
            <a:r>
              <a:rPr lang="en-US" sz="1200" kern="1200" dirty="0" err="1">
                <a:solidFill>
                  <a:schemeClr val="tx1"/>
                </a:solidFill>
                <a:effectLst/>
                <a:latin typeface="+mn-lt"/>
                <a:ea typeface="+mn-ea"/>
                <a:cs typeface="+mn-cs"/>
              </a:rPr>
              <a:t>projekt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genomförs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ditt</a:t>
            </a:r>
            <a:r>
              <a:rPr lang="en-US" sz="1200" kern="1200" dirty="0">
                <a:solidFill>
                  <a:schemeClr val="tx1"/>
                </a:solidFill>
                <a:effectLst/>
                <a:latin typeface="+mn-lt"/>
                <a:ea typeface="+mn-ea"/>
                <a:cs typeface="+mn-cs"/>
              </a:rPr>
              <a:t> land: </a:t>
            </a:r>
            <a:r>
              <a:rPr lang="en-US" sz="1200" u="sng" kern="1200" dirty="0">
                <a:solidFill>
                  <a:schemeClr val="tx1"/>
                </a:solidFill>
                <a:effectLst/>
                <a:latin typeface="+mn-lt"/>
                <a:ea typeface="+mn-ea"/>
                <a:cs typeface="+mn-cs"/>
                <a:hlinkClick r:id="rId4"/>
              </a:rPr>
              <a:t>https://cinea.ec.europa.eu/life/life-european-countries_sv</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Konsumenternas</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rättigheter</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och</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säkerhet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Produkter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livsmedel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leksaker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kosmetika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måste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uppfylla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strikta</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säkerhetskrav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säljas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EU. EU:s </a:t>
            </a:r>
            <a:r>
              <a:rPr lang="en-US" sz="1200" kern="1200" dirty="0" err="1">
                <a:solidFill>
                  <a:schemeClr val="tx1"/>
                </a:solidFill>
                <a:effectLst/>
                <a:latin typeface="+mn-lt"/>
                <a:ea typeface="+mn-ea"/>
                <a:cs typeface="+mn-cs"/>
              </a:rPr>
              <a:t>lagar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ger</a:t>
            </a:r>
            <a:r>
              <a:rPr lang="en-US" sz="1200" kern="1200" dirty="0">
                <a:solidFill>
                  <a:schemeClr val="tx1"/>
                </a:solidFill>
                <a:effectLst/>
                <a:latin typeface="+mn-lt"/>
                <a:ea typeface="+mn-ea"/>
                <a:cs typeface="+mn-cs"/>
              </a:rPr>
              <a:t> dig </a:t>
            </a:r>
            <a:r>
              <a:rPr lang="en-US" sz="1200" kern="1200" dirty="0" err="1">
                <a:solidFill>
                  <a:schemeClr val="tx1"/>
                </a:solidFill>
                <a:effectLst/>
                <a:latin typeface="+mn-lt"/>
                <a:ea typeface="+mn-ea"/>
                <a:cs typeface="+mn-cs"/>
              </a:rPr>
              <a:t>också</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minst</a:t>
            </a:r>
            <a:r>
              <a:rPr lang="en-US" sz="1200" b="1" kern="1200" dirty="0">
                <a:solidFill>
                  <a:schemeClr val="tx1"/>
                </a:solidFill>
                <a:effectLst/>
                <a:latin typeface="+mn-lt"/>
                <a:ea typeface="+mn-ea"/>
                <a:cs typeface="+mn-cs"/>
              </a:rPr>
              <a:t> 2 </a:t>
            </a:r>
            <a:r>
              <a:rPr lang="en-US" sz="1200" b="1" kern="1200" dirty="0" err="1">
                <a:solidFill>
                  <a:schemeClr val="tx1"/>
                </a:solidFill>
                <a:effectLst/>
                <a:latin typeface="+mn-lt"/>
                <a:ea typeface="+mn-ea"/>
                <a:cs typeface="+mn-cs"/>
              </a:rPr>
              <a:t>års</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garanti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när</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köper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konsumtionsvaror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ger</a:t>
            </a:r>
            <a:r>
              <a:rPr lang="en-US" sz="1200" kern="1200" dirty="0">
                <a:solidFill>
                  <a:schemeClr val="tx1"/>
                </a:solidFill>
                <a:effectLst/>
                <a:latin typeface="+mn-lt"/>
                <a:ea typeface="+mn-ea"/>
                <a:cs typeface="+mn-cs"/>
              </a:rPr>
              <a:t> dig </a:t>
            </a:r>
            <a:r>
              <a:rPr lang="en-US" sz="1200" kern="1200" dirty="0" err="1">
                <a:solidFill>
                  <a:schemeClr val="tx1"/>
                </a:solidFill>
                <a:effectLst/>
                <a:latin typeface="+mn-lt"/>
                <a:ea typeface="+mn-ea"/>
                <a:cs typeface="+mn-cs"/>
              </a:rPr>
              <a:t>rätt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lämna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tillbaka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varor</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inom</a:t>
            </a:r>
            <a:r>
              <a:rPr lang="en-US" sz="1200" b="1" kern="1200" dirty="0">
                <a:solidFill>
                  <a:schemeClr val="tx1"/>
                </a:solidFill>
                <a:effectLst/>
                <a:latin typeface="+mn-lt"/>
                <a:ea typeface="+mn-ea"/>
                <a:cs typeface="+mn-cs"/>
              </a:rPr>
              <a:t> 14 </a:t>
            </a:r>
            <a:r>
              <a:rPr lang="en-US" sz="1200" b="1" kern="1200" dirty="0" err="1">
                <a:solidFill>
                  <a:schemeClr val="tx1"/>
                </a:solidFill>
                <a:effectLst/>
                <a:latin typeface="+mn-lt"/>
                <a:ea typeface="+mn-ea"/>
                <a:cs typeface="+mn-cs"/>
              </a:rPr>
              <a:t>dagar</a:t>
            </a:r>
            <a:r>
              <a:rPr lang="en-US" sz="1200" kern="1200" dirty="0">
                <a:solidFill>
                  <a:schemeClr val="tx1"/>
                </a:solidFill>
                <a:effectLst/>
                <a:latin typeface="+mn-lt"/>
                <a:ea typeface="+mn-ea"/>
                <a:cs typeface="+mn-cs"/>
              </a:rPr>
              <a:t> om du </a:t>
            </a:r>
            <a:r>
              <a:rPr lang="en-US" sz="1200" kern="1200" dirty="0" err="1">
                <a:solidFill>
                  <a:schemeClr val="tx1"/>
                </a:solidFill>
                <a:effectLst/>
                <a:latin typeface="+mn-lt"/>
                <a:ea typeface="+mn-ea"/>
                <a:cs typeface="+mn-cs"/>
              </a:rPr>
              <a:t>ångrar</a:t>
            </a:r>
            <a:r>
              <a:rPr lang="en-US" sz="1200" kern="1200" dirty="0">
                <a:solidFill>
                  <a:schemeClr val="tx1"/>
                </a:solidFill>
                <a:effectLst/>
                <a:latin typeface="+mn-lt"/>
                <a:ea typeface="+mn-ea"/>
                <a:cs typeface="+mn-cs"/>
              </a:rPr>
              <a:t> dig. Tack </a:t>
            </a:r>
            <a:r>
              <a:rPr lang="en-US" sz="1200" kern="1200" dirty="0" err="1">
                <a:solidFill>
                  <a:schemeClr val="tx1"/>
                </a:solidFill>
                <a:effectLst/>
                <a:latin typeface="+mn-lt"/>
                <a:ea typeface="+mn-ea"/>
                <a:cs typeface="+mn-cs"/>
              </a:rPr>
              <a:t>vare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EU:s </a:t>
            </a:r>
            <a:r>
              <a:rPr lang="en-US" sz="1200" b="1" kern="1200" dirty="0" err="1">
                <a:solidFill>
                  <a:schemeClr val="tx1"/>
                </a:solidFill>
                <a:effectLst/>
                <a:latin typeface="+mn-lt"/>
                <a:ea typeface="+mn-ea"/>
                <a:cs typeface="+mn-cs"/>
              </a:rPr>
              <a:t>allmänna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dataskyddsförordning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konsumentuppgifter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dessutom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alltid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skyddade</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arbetar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också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stoppa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spridningen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desinformation</a:t>
            </a:r>
            <a:r>
              <a:rPr lang="en-US" sz="1200" kern="1200" dirty="0">
                <a:solidFill>
                  <a:schemeClr val="tx1"/>
                </a:solidFill>
                <a:effectLst/>
                <a:latin typeface="+mn-lt"/>
                <a:ea typeface="+mn-ea"/>
                <a:cs typeface="+mn-cs"/>
              </a:rPr>
              <a:t>.</a:t>
            </a:r>
          </a:p>
          <a:p>
            <a:pPr lvl="0"/>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EU-</a:t>
            </a:r>
            <a:r>
              <a:rPr lang="en-US" sz="1200" b="1" kern="1200" dirty="0" err="1">
                <a:solidFill>
                  <a:schemeClr val="tx1"/>
                </a:solidFill>
                <a:effectLst/>
                <a:latin typeface="+mn-lt"/>
                <a:ea typeface="+mn-ea"/>
                <a:cs typeface="+mn-cs"/>
              </a:rPr>
              <a:t>finansierade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projekt</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hjälper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oss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förbättra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människors</a:t>
            </a:r>
            <a:r>
              <a:rPr lang="en-US" sz="1200" kern="1200" dirty="0">
                <a:solidFill>
                  <a:schemeClr val="tx1"/>
                </a:solidFill>
                <a:effectLst/>
                <a:latin typeface="+mn-lt"/>
                <a:ea typeface="+mn-ea"/>
                <a:cs typeface="+mn-cs"/>
              </a:rPr>
              <a:t> liv </a:t>
            </a:r>
            <a:r>
              <a:rPr lang="en-US" sz="1200" kern="1200" dirty="0" err="1">
                <a:solidFill>
                  <a:schemeClr val="tx1"/>
                </a:solidFill>
                <a:effectLst/>
                <a:latin typeface="+mn-lt"/>
                <a:ea typeface="+mn-ea"/>
                <a:cs typeface="+mn-cs"/>
              </a:rPr>
              <a:t>genom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n-US" sz="1200" kern="1200" dirty="0" err="1">
                <a:solidFill>
                  <a:schemeClr val="tx1"/>
                </a:solidFill>
                <a:effectLst/>
                <a:latin typeface="+mn-lt"/>
                <a:ea typeface="+mn-ea"/>
                <a:cs typeface="+mn-cs"/>
              </a:rPr>
              <a:t>stödja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nya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jobb</a:t>
            </a:r>
            <a:r>
              <a:rPr lang="en-US" sz="1200" kern="1200" dirty="0">
                <a:solidFill>
                  <a:schemeClr val="tx1"/>
                </a:solidFill>
                <a:effectLst/>
                <a:latin typeface="+mn-lt"/>
                <a:ea typeface="+mn-ea"/>
                <a:cs typeface="+mn-cs"/>
              </a:rPr>
              <a:t>,</a:t>
            </a:r>
          </a:p>
          <a:p>
            <a:pPr marL="628650" lvl="1" indent="-171450">
              <a:buFont typeface="Wingdings" panose="05000000000000000000" pitchFamily="2" charset="2"/>
              <a:buChar char="Ø"/>
            </a:pPr>
            <a:r>
              <a:rPr lang="en-US" sz="1200" kern="1200" dirty="0" err="1">
                <a:solidFill>
                  <a:schemeClr val="tx1"/>
                </a:solidFill>
                <a:effectLst/>
                <a:latin typeface="+mn-lt"/>
                <a:ea typeface="+mn-ea"/>
                <a:cs typeface="+mn-cs"/>
              </a:rPr>
              <a:t>bygga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infrastruktur</a:t>
            </a:r>
            <a:r>
              <a:rPr lang="en-US" sz="1200" kern="1200" dirty="0">
                <a:solidFill>
                  <a:schemeClr val="tx1"/>
                </a:solidFill>
                <a:effectLst/>
                <a:latin typeface="+mn-lt"/>
                <a:ea typeface="+mn-ea"/>
                <a:cs typeface="+mn-cs"/>
              </a:rPr>
              <a:t>,</a:t>
            </a:r>
          </a:p>
          <a:p>
            <a:pPr marL="628650" lvl="1" indent="-171450">
              <a:buFont typeface="Wingdings" panose="05000000000000000000" pitchFamily="2" charset="2"/>
              <a:buChar char="Ø"/>
            </a:pPr>
            <a:r>
              <a:rPr lang="en-US" sz="1200" kern="1200" dirty="0" err="1">
                <a:solidFill>
                  <a:schemeClr val="tx1"/>
                </a:solidFill>
                <a:effectLst/>
                <a:latin typeface="+mn-lt"/>
                <a:ea typeface="+mn-ea"/>
                <a:cs typeface="+mn-cs"/>
              </a:rPr>
              <a:t>finansiera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vetenskaplig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forskning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n-US" sz="1200" kern="1200" dirty="0" err="1">
                <a:solidFill>
                  <a:schemeClr val="tx1"/>
                </a:solidFill>
                <a:effectLst/>
                <a:latin typeface="+mn-lt"/>
                <a:ea typeface="+mn-ea"/>
                <a:cs typeface="+mn-cs"/>
              </a:rPr>
              <a:t>modernisera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offentliga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tjänster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skolor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sjukhus</a:t>
            </a:r>
            <a:r>
              <a:rPr lang="en-US" sz="1200" kern="1200" dirty="0">
                <a:solidFill>
                  <a:schemeClr val="tx1"/>
                </a:solidFill>
                <a:effectLst/>
                <a:latin typeface="+mn-lt"/>
                <a:ea typeface="+mn-ea"/>
                <a:cs typeface="+mn-cs"/>
              </a:rPr>
              <a:t>.</a:t>
            </a:r>
          </a:p>
          <a:p>
            <a:r>
              <a:rPr lang="en-US" sz="1200" kern="1200" dirty="0" err="1">
                <a:solidFill>
                  <a:schemeClr val="tx1"/>
                </a:solidFill>
                <a:effectLst/>
                <a:latin typeface="+mn-lt"/>
                <a:ea typeface="+mn-ea"/>
                <a:cs typeface="+mn-cs"/>
              </a:rPr>
              <a:t>Här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kan</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läsa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mer</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5"/>
              </a:rPr>
              <a:t>https://ec.europa.eu/regional_policy/sv/projects/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6"/>
              </a:rPr>
              <a:t>https://ec.europa.eu/esf/main.jsp?catId=46&amp;langId=sv&amp;keywords=&amp;theme=0&amp;country=0&amp;list=1</a:t>
            </a:r>
            <a:endParaRPr lang="en-US" sz="1200" kern="1200" dirty="0">
              <a:solidFill>
                <a:schemeClr val="tx1"/>
              </a:solidFill>
              <a:effectLst/>
              <a:latin typeface="+mn-lt"/>
              <a:ea typeface="+mn-ea"/>
              <a:cs typeface="+mn-cs"/>
            </a:endParaRPr>
          </a:p>
          <a:p>
            <a:pPr lvl="0"/>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EU </a:t>
            </a:r>
            <a:r>
              <a:rPr lang="en-US" sz="1200" b="1" kern="1200" dirty="0" err="1">
                <a:solidFill>
                  <a:schemeClr val="tx1"/>
                </a:solidFill>
                <a:effectLst/>
                <a:latin typeface="+mn-lt"/>
                <a:ea typeface="+mn-ea"/>
                <a:cs typeface="+mn-cs"/>
              </a:rPr>
              <a:t>i</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världen</a:t>
            </a:r>
            <a:r>
              <a:rPr lang="en-US" sz="1200" kern="1200" dirty="0">
                <a:solidFill>
                  <a:schemeClr val="tx1"/>
                </a:solidFill>
                <a:effectLst/>
                <a:latin typeface="+mn-lt"/>
                <a:ea typeface="+mn-ea"/>
                <a:cs typeface="+mn-cs"/>
              </a:rPr>
              <a:t>:</a:t>
            </a:r>
          </a:p>
          <a:p>
            <a:pPr marL="628650" lvl="1" indent="-171450">
              <a:buFont typeface="Wingdings" panose="05000000000000000000" pitchFamily="2" charset="2"/>
              <a:buChar char="Ø"/>
            </a:pPr>
            <a:r>
              <a:rPr lang="en-US" sz="1200" kern="1200" dirty="0">
                <a:solidFill>
                  <a:schemeClr val="tx1"/>
                </a:solidFill>
                <a:effectLst/>
                <a:latin typeface="+mn-lt"/>
                <a:ea typeface="+mn-ea"/>
                <a:cs typeface="+mn-cs"/>
              </a:rPr>
              <a:t>EU </a:t>
            </a:r>
            <a:r>
              <a:rPr lang="en-US" sz="1200" kern="1200" dirty="0" err="1">
                <a:solidFill>
                  <a:schemeClr val="tx1"/>
                </a:solidFill>
                <a:effectLst/>
                <a:latin typeface="+mn-lt"/>
                <a:ea typeface="+mn-ea"/>
                <a:cs typeface="+mn-cs"/>
              </a:rPr>
              <a:t>har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undertecknat</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handelsavtal</a:t>
            </a:r>
            <a:r>
              <a:rPr lang="en-US" sz="1200" kern="1200" dirty="0">
                <a:solidFill>
                  <a:schemeClr val="tx1"/>
                </a:solidFill>
                <a:effectLst/>
                <a:latin typeface="+mn-lt"/>
                <a:ea typeface="+mn-ea"/>
                <a:cs typeface="+mn-cs"/>
              </a:rPr>
              <a:t> med </a:t>
            </a:r>
            <a:r>
              <a:rPr lang="en-US" sz="1200" kern="1200" dirty="0" err="1">
                <a:solidFill>
                  <a:schemeClr val="tx1"/>
                </a:solidFill>
                <a:effectLst/>
                <a:latin typeface="+mn-lt"/>
                <a:ea typeface="+mn-ea"/>
                <a:cs typeface="+mn-cs"/>
              </a:rPr>
              <a:t>många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länder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världen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något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underlättar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handeln</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kan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läsa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här</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7"/>
              </a:rPr>
              <a:t>https://european-union.europa.eu/priorities-and-actions/actions-topic/trade_sv</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n-US" sz="1200" kern="1200" dirty="0">
                <a:solidFill>
                  <a:schemeClr val="tx1"/>
                </a:solidFill>
                <a:effectLst/>
                <a:latin typeface="+mn-lt"/>
                <a:ea typeface="+mn-ea"/>
                <a:cs typeface="+mn-cs"/>
              </a:rPr>
              <a:t>EU </a:t>
            </a:r>
            <a:r>
              <a:rPr lang="en-US" sz="1200" kern="1200" dirty="0" err="1">
                <a:solidFill>
                  <a:schemeClr val="tx1"/>
                </a:solidFill>
                <a:effectLst/>
                <a:latin typeface="+mn-lt"/>
                <a:ea typeface="+mn-ea"/>
                <a:cs typeface="+mn-cs"/>
              </a:rPr>
              <a:t>genomför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också</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humanitära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projekt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utsatta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människor</a:t>
            </a:r>
            <a:r>
              <a:rPr lang="en-US" sz="1200" kern="1200" dirty="0">
                <a:solidFill>
                  <a:schemeClr val="tx1"/>
                </a:solidFill>
                <a:effectLst/>
                <a:latin typeface="+mn-lt"/>
                <a:ea typeface="+mn-ea"/>
                <a:cs typeface="+mn-cs"/>
              </a:rPr>
              <a:t> mat, </a:t>
            </a:r>
            <a:r>
              <a:rPr lang="en-US" sz="1200" kern="1200" dirty="0" err="1">
                <a:solidFill>
                  <a:schemeClr val="tx1"/>
                </a:solidFill>
                <a:effectLst/>
                <a:latin typeface="+mn-lt"/>
                <a:ea typeface="+mn-ea"/>
                <a:cs typeface="+mn-cs"/>
              </a:rPr>
              <a:t>husrum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hälso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sjukvård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utbildning</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8"/>
              </a:rPr>
              <a:t>https://european-union.europa.eu/priorities-and-actions/actions-topic/development-and-cooperation_sv</a:t>
            </a:r>
            <a:r>
              <a:rPr lang="en-US" sz="1200" kern="1200" dirty="0">
                <a:solidFill>
                  <a:schemeClr val="tx1"/>
                </a:solidFill>
                <a:effectLst/>
                <a:latin typeface="+mn-lt"/>
                <a:ea typeface="+mn-ea"/>
                <a:cs typeface="+mn-cs"/>
              </a:rPr>
              <a:t>).</a:t>
            </a:r>
          </a:p>
          <a:p>
            <a:pPr marL="628650" lvl="1" indent="-171450">
              <a:buFont typeface="Wingdings" panose="05000000000000000000" pitchFamily="2" charset="2"/>
              <a:buChar char="Ø"/>
            </a:pPr>
            <a:r>
              <a:rPr lang="en-US" sz="1200" kern="1200" dirty="0">
                <a:solidFill>
                  <a:schemeClr val="tx1"/>
                </a:solidFill>
                <a:effectLst/>
                <a:latin typeface="+mn-lt"/>
                <a:ea typeface="+mn-ea"/>
                <a:cs typeface="+mn-cs"/>
              </a:rPr>
              <a:t>I </a:t>
            </a:r>
            <a:r>
              <a:rPr lang="en-US" sz="1200" kern="1200" dirty="0" err="1">
                <a:solidFill>
                  <a:schemeClr val="tx1"/>
                </a:solidFill>
                <a:effectLst/>
                <a:latin typeface="+mn-lt"/>
                <a:ea typeface="+mn-ea"/>
                <a:cs typeface="+mn-cs"/>
              </a:rPr>
              <a:t>händelse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katastrofer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kan</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ge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bistånd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hjälp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genom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samordnat</a:t>
            </a:r>
            <a:r>
              <a:rPr lang="en-US" sz="1200" kern="1200" dirty="0">
                <a:solidFill>
                  <a:schemeClr val="tx1"/>
                </a:solidFill>
                <a:effectLst/>
                <a:latin typeface="+mn-lt"/>
                <a:ea typeface="+mn-ea"/>
                <a:cs typeface="+mn-cs"/>
              </a:rPr>
              <a:t> system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kallas</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civilskyddsmekanismen</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9"/>
              </a:rPr>
              <a:t>https://european-union.europa.eu/priorities-and-actions/actions-topic/human-rights-and-democracy_sv</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E798FA88-871F-5C48-9EBC-B5098FA55A7A}" type="slidenum">
              <a:rPr lang="fr-FR" smtClean="0"/>
              <a:t>24</a:t>
            </a:fld>
            <a:endParaRPr lang="fr-FR" dirty="0"/>
          </a:p>
        </p:txBody>
      </p:sp>
    </p:spTree>
    <p:extLst>
      <p:ext uri="{BB962C8B-B14F-4D97-AF65-F5344CB8AC3E}">
        <p14:creationId xmlns:p14="http://schemas.microsoft.com/office/powerpoint/2010/main" val="3552109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Med den </a:t>
            </a:r>
            <a:r>
              <a:rPr lang="en-US" sz="1200" b="1" kern="1200" dirty="0" err="1">
                <a:solidFill>
                  <a:schemeClr val="tx1"/>
                </a:solidFill>
                <a:effectLst/>
                <a:latin typeface="+mn-lt"/>
                <a:ea typeface="+mn-ea"/>
                <a:cs typeface="+mn-cs"/>
              </a:rPr>
              <a:t>europeiska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gröna</a:t>
            </a:r>
            <a:r>
              <a:rPr lang="en-US" sz="1200" b="1" kern="1200" dirty="0">
                <a:solidFill>
                  <a:schemeClr val="tx1"/>
                </a:solidFill>
                <a:effectLst/>
                <a:latin typeface="+mn-lt"/>
                <a:ea typeface="+mn-ea"/>
                <a:cs typeface="+mn-cs"/>
              </a:rPr>
              <a:t> given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har</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mål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minska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utsläpp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bli</a:t>
            </a:r>
            <a:r>
              <a:rPr lang="en-US" sz="1200" kern="1200" dirty="0">
                <a:solidFill>
                  <a:schemeClr val="tx1"/>
                </a:solidFill>
                <a:effectLst/>
                <a:latin typeface="+mn-lt"/>
                <a:ea typeface="+mn-ea"/>
                <a:cs typeface="+mn-cs"/>
              </a:rPr>
              <a:t> den </a:t>
            </a:r>
            <a:r>
              <a:rPr lang="en-US" sz="1200" kern="1200" dirty="0" err="1">
                <a:solidFill>
                  <a:schemeClr val="tx1"/>
                </a:solidFill>
                <a:effectLst/>
                <a:latin typeface="+mn-lt"/>
                <a:ea typeface="+mn-ea"/>
                <a:cs typeface="+mn-cs"/>
              </a:rPr>
              <a:t>första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klimatneutrala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kontinenten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senast</a:t>
            </a:r>
            <a:r>
              <a:rPr lang="en-US" sz="1200" kern="1200" dirty="0">
                <a:solidFill>
                  <a:schemeClr val="tx1"/>
                </a:solidFill>
                <a:effectLst/>
                <a:latin typeface="+mn-lt"/>
                <a:ea typeface="+mn-ea"/>
                <a:cs typeface="+mn-cs"/>
              </a:rPr>
              <a:t> 2050. </a:t>
            </a:r>
            <a:r>
              <a:rPr lang="en-US" sz="1200" kern="1200" dirty="0" err="1">
                <a:solidFill>
                  <a:schemeClr val="tx1"/>
                </a:solidFill>
                <a:effectLst/>
                <a:latin typeface="+mn-lt"/>
                <a:ea typeface="+mn-ea"/>
                <a:cs typeface="+mn-cs"/>
              </a:rPr>
              <a:t>Mer</a:t>
            </a:r>
            <a:r>
              <a:rPr lang="en-US" sz="1200" kern="1200" dirty="0">
                <a:solidFill>
                  <a:schemeClr val="tx1"/>
                </a:solidFill>
                <a:effectLst/>
                <a:latin typeface="+mn-lt"/>
                <a:ea typeface="+mn-ea"/>
                <a:cs typeface="+mn-cs"/>
              </a:rPr>
              <a:t> om den </a:t>
            </a:r>
            <a:r>
              <a:rPr lang="en-US" sz="1200" kern="1200" dirty="0" err="1">
                <a:solidFill>
                  <a:schemeClr val="tx1"/>
                </a:solidFill>
                <a:effectLst/>
                <a:latin typeface="+mn-lt"/>
                <a:ea typeface="+mn-ea"/>
                <a:cs typeface="+mn-cs"/>
              </a:rPr>
              <a:t>gröna</a:t>
            </a:r>
            <a:r>
              <a:rPr lang="en-US" sz="1200" kern="1200" dirty="0">
                <a:solidFill>
                  <a:schemeClr val="tx1"/>
                </a:solidFill>
                <a:effectLst/>
                <a:latin typeface="+mn-lt"/>
                <a:ea typeface="+mn-ea"/>
                <a:cs typeface="+mn-cs"/>
              </a:rPr>
              <a:t> given: </a:t>
            </a:r>
            <a:r>
              <a:rPr lang="en-US" sz="1200" u="sng" kern="1200" dirty="0">
                <a:solidFill>
                  <a:schemeClr val="tx1"/>
                </a:solidFill>
                <a:effectLst/>
                <a:latin typeface="+mn-lt"/>
                <a:ea typeface="+mn-ea"/>
                <a:cs typeface="+mn-cs"/>
                <a:hlinkClick r:id="rId3"/>
              </a:rPr>
              <a:t>https://ec.europa.eu/info/strategy/priorities-2019-2024/european-green-deal_sv</a:t>
            </a:r>
            <a:endParaRPr lang="en-US" sz="1200" u="sng"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NextGenerationEU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kampanj</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syftar</a:t>
            </a:r>
            <a:r>
              <a:rPr lang="en-US" sz="1200" kern="1200" dirty="0">
                <a:solidFill>
                  <a:schemeClr val="tx1"/>
                </a:solidFill>
                <a:effectLst/>
                <a:latin typeface="+mn-lt"/>
                <a:ea typeface="+mn-ea"/>
                <a:cs typeface="+mn-cs"/>
              </a:rPr>
              <a:t> till </a:t>
            </a:r>
            <a:r>
              <a:rPr lang="en-US" sz="1200" kern="1200" dirty="0" err="1">
                <a:solidFill>
                  <a:schemeClr val="tx1"/>
                </a:solidFill>
                <a:effectLst/>
                <a:latin typeface="+mn-lt"/>
                <a:ea typeface="+mn-ea"/>
                <a:cs typeface="+mn-cs"/>
              </a:rPr>
              <a:t>att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n-US" sz="1200" kern="1200" dirty="0" err="1">
                <a:solidFill>
                  <a:schemeClr val="tx1"/>
                </a:solidFill>
                <a:effectLst/>
                <a:latin typeface="+mn-lt"/>
                <a:ea typeface="+mn-ea"/>
                <a:cs typeface="+mn-cs"/>
              </a:rPr>
              <a:t>förklara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invånarna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vad</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gör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nytt</a:t>
            </a:r>
            <a:r>
              <a:rPr lang="en-US" sz="1200" kern="1200" dirty="0">
                <a:solidFill>
                  <a:schemeClr val="tx1"/>
                </a:solidFill>
                <a:effectLst/>
                <a:latin typeface="+mn-lt"/>
                <a:ea typeface="+mn-ea"/>
                <a:cs typeface="+mn-cs"/>
              </a:rPr>
              <a:t> liv </a:t>
            </a:r>
            <a:r>
              <a:rPr lang="en-US" sz="1200" kern="1200" dirty="0" err="1">
                <a:solidFill>
                  <a:schemeClr val="tx1"/>
                </a:solidFill>
                <a:effectLst/>
                <a:latin typeface="+mn-lt"/>
                <a:ea typeface="+mn-ea"/>
                <a:cs typeface="+mn-cs"/>
              </a:rPr>
              <a:t>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ekonomin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efter</a:t>
            </a:r>
            <a:r>
              <a:rPr lang="en-US" sz="1200" kern="1200" dirty="0">
                <a:solidFill>
                  <a:schemeClr val="tx1"/>
                </a:solidFill>
                <a:effectLst/>
                <a:latin typeface="+mn-lt"/>
                <a:ea typeface="+mn-ea"/>
                <a:cs typeface="+mn-cs"/>
              </a:rPr>
              <a:t> den </a:t>
            </a:r>
            <a:r>
              <a:rPr lang="en-US" sz="1200" kern="1200" dirty="0" err="1">
                <a:solidFill>
                  <a:schemeClr val="tx1"/>
                </a:solidFill>
                <a:effectLst/>
                <a:latin typeface="+mn-lt"/>
                <a:ea typeface="+mn-ea"/>
                <a:cs typeface="+mn-cs"/>
              </a:rPr>
              <a:t>kris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orsakats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covid-19-pandemin,</a:t>
            </a:r>
          </a:p>
          <a:p>
            <a:pPr marL="628650" lvl="1" indent="-171450">
              <a:buFont typeface="Wingdings" panose="05000000000000000000" pitchFamily="2" charset="2"/>
              <a:buChar char="Ø"/>
            </a:pPr>
            <a:r>
              <a:rPr lang="en-US" sz="1200" kern="1200" dirty="0" err="1">
                <a:solidFill>
                  <a:schemeClr val="tx1"/>
                </a:solidFill>
                <a:effectLst/>
                <a:latin typeface="+mn-lt"/>
                <a:ea typeface="+mn-ea"/>
                <a:cs typeface="+mn-cs"/>
              </a:rPr>
              <a:t>bygga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mer</a:t>
            </a:r>
            <a:r>
              <a:rPr lang="en-US" sz="1200" kern="1200" dirty="0">
                <a:solidFill>
                  <a:schemeClr val="tx1"/>
                </a:solidFill>
                <a:effectLst/>
                <a:latin typeface="+mn-lt"/>
                <a:ea typeface="+mn-ea"/>
                <a:cs typeface="+mn-cs"/>
              </a:rPr>
              <a:t> resilient </a:t>
            </a:r>
            <a:r>
              <a:rPr lang="en-US" sz="1200" kern="1200" dirty="0" err="1">
                <a:solidFill>
                  <a:schemeClr val="tx1"/>
                </a:solidFill>
                <a:effectLst/>
                <a:latin typeface="+mn-lt"/>
                <a:ea typeface="+mn-ea"/>
                <a:cs typeface="+mn-cs"/>
              </a:rPr>
              <a:t>framtid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och</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n-US" sz="1200" kern="1200" dirty="0" err="1">
                <a:solidFill>
                  <a:schemeClr val="tx1"/>
                </a:solidFill>
                <a:effectLst/>
                <a:latin typeface="+mn-lt"/>
                <a:ea typeface="+mn-ea"/>
                <a:cs typeface="+mn-cs"/>
              </a:rPr>
              <a:t>göra</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säkrare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grönare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hälsosammare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digitalt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jämställt</a:t>
            </a:r>
            <a:r>
              <a:rPr lang="en-US" sz="1200" kern="1200" dirty="0">
                <a:solidFill>
                  <a:schemeClr val="tx1"/>
                </a:solidFill>
                <a:effectLst/>
                <a:latin typeface="+mn-lt"/>
                <a:ea typeface="+mn-ea"/>
                <a:cs typeface="+mn-cs"/>
              </a:rPr>
              <a:t>.</a:t>
            </a:r>
          </a:p>
          <a:p>
            <a:pPr marL="457200" lvl="1" indent="0">
              <a:buFont typeface="Wingdings" panose="05000000000000000000" pitchFamily="2" charset="2"/>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Digitalisering</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arbetar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internetåtkomst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EU (</a:t>
            </a:r>
            <a:r>
              <a:rPr lang="en-US" sz="1200" b="1" kern="1200" dirty="0" err="1">
                <a:solidFill>
                  <a:schemeClr val="tx1"/>
                </a:solidFill>
                <a:effectLst/>
                <a:latin typeface="+mn-lt"/>
                <a:ea typeface="+mn-ea"/>
                <a:cs typeface="+mn-cs"/>
              </a:rPr>
              <a:t>initiativet</a:t>
            </a:r>
            <a:r>
              <a:rPr lang="en-US" sz="1200" b="1" kern="1200" dirty="0">
                <a:solidFill>
                  <a:schemeClr val="tx1"/>
                </a:solidFill>
                <a:effectLst/>
                <a:latin typeface="+mn-lt"/>
                <a:ea typeface="+mn-ea"/>
                <a:cs typeface="+mn-cs"/>
              </a:rPr>
              <a:t> Wifi4EU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samtidigt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barn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ungdomar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måste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skyddas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när</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använder</a:t>
            </a:r>
            <a:r>
              <a:rPr lang="en-US" sz="1200" kern="1200" dirty="0">
                <a:solidFill>
                  <a:schemeClr val="tx1"/>
                </a:solidFill>
                <a:effectLst/>
                <a:latin typeface="+mn-lt"/>
                <a:ea typeface="+mn-ea"/>
                <a:cs typeface="+mn-cs"/>
              </a:rPr>
              <a:t> internet </a:t>
            </a:r>
            <a:r>
              <a:rPr lang="en-US" sz="1200" kern="1200" dirty="0" err="1">
                <a:solidFill>
                  <a:schemeClr val="tx1"/>
                </a:solidFill>
                <a:effectLst/>
                <a:latin typeface="+mn-lt"/>
                <a:ea typeface="+mn-ea"/>
                <a:cs typeface="+mn-cs"/>
              </a:rPr>
              <a:t>eller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mobil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teknik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programmet</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Better Internet for Kids</a:t>
            </a:r>
            <a:r>
              <a:rPr lang="en-US" sz="1200" kern="1200" dirty="0">
                <a:solidFill>
                  <a:schemeClr val="tx1"/>
                </a:solidFill>
                <a:effectLst/>
                <a:latin typeface="+mn-lt"/>
                <a:ea typeface="+mn-ea"/>
                <a:cs typeface="+mn-cs"/>
              </a:rPr>
              <a:t>).</a:t>
            </a:r>
          </a:p>
          <a:p>
            <a:pPr lvl="0"/>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Jämställdhet</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arbetar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aktivt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uppnå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jämställdhetsunion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vilket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innebär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skapa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förutsättningar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leva, </a:t>
            </a:r>
            <a:r>
              <a:rPr lang="en-US" sz="1200" kern="1200" dirty="0" err="1">
                <a:solidFill>
                  <a:schemeClr val="tx1"/>
                </a:solidFill>
                <a:effectLst/>
                <a:latin typeface="+mn-lt"/>
                <a:ea typeface="+mn-ea"/>
                <a:cs typeface="+mn-cs"/>
              </a:rPr>
              <a:t>frodas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utöva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ledarskap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oavsett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kön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etniskt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ursprung</a:t>
            </a:r>
            <a:r>
              <a:rPr lang="en-US" sz="1200" kern="1200" dirty="0">
                <a:solidFill>
                  <a:schemeClr val="tx1"/>
                </a:solidFill>
                <a:effectLst/>
                <a:latin typeface="+mn-lt"/>
                <a:ea typeface="+mn-ea"/>
                <a:cs typeface="+mn-cs"/>
              </a:rPr>
              <a:t>, religion </a:t>
            </a:r>
            <a:r>
              <a:rPr lang="en-US" sz="1200" kern="1200" dirty="0" err="1">
                <a:solidFill>
                  <a:schemeClr val="tx1"/>
                </a:solidFill>
                <a:effectLst/>
                <a:latin typeface="+mn-lt"/>
                <a:ea typeface="+mn-ea"/>
                <a:cs typeface="+mn-cs"/>
              </a:rPr>
              <a:t>eller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övertygelse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funktionsnedsättning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ålder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sexuell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läggning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uppnå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detta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mål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inför</a:t>
            </a:r>
            <a:r>
              <a:rPr lang="en-US" sz="1200" kern="1200" dirty="0">
                <a:solidFill>
                  <a:schemeClr val="tx1"/>
                </a:solidFill>
                <a:effectLst/>
                <a:latin typeface="+mn-lt"/>
                <a:ea typeface="+mn-ea"/>
                <a:cs typeface="+mn-cs"/>
              </a:rPr>
              <a:t> EU </a:t>
            </a:r>
            <a:r>
              <a:rPr lang="en-US" sz="1200" kern="1200" dirty="0" err="1">
                <a:solidFill>
                  <a:schemeClr val="tx1"/>
                </a:solidFill>
                <a:effectLst/>
                <a:latin typeface="+mn-lt"/>
                <a:ea typeface="+mn-ea"/>
                <a:cs typeface="+mn-cs"/>
              </a:rPr>
              <a:t>mekanismer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politik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åtgärder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utmanar</a:t>
            </a:r>
            <a:r>
              <a:rPr lang="en-US" sz="1200" kern="1200" dirty="0">
                <a:solidFill>
                  <a:schemeClr val="tx1"/>
                </a:solidFill>
                <a:effectLst/>
                <a:latin typeface="+mn-lt"/>
                <a:ea typeface="+mn-ea"/>
                <a:cs typeface="+mn-cs"/>
              </a:rPr>
              <a:t> den </a:t>
            </a:r>
            <a:r>
              <a:rPr lang="en-US" sz="1200" kern="1200" dirty="0" err="1">
                <a:solidFill>
                  <a:schemeClr val="tx1"/>
                </a:solidFill>
                <a:effectLst/>
                <a:latin typeface="+mn-lt"/>
                <a:ea typeface="+mn-ea"/>
                <a:cs typeface="+mn-cs"/>
              </a:rPr>
              <a:t>strukturella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diskrimineringen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stereotyper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ofta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finns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närvarande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våra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samhällen</a:t>
            </a:r>
            <a:r>
              <a:rPr lang="en-US" sz="1200" kern="1200" dirty="0">
                <a:solidFill>
                  <a:schemeClr val="tx1"/>
                </a:solidFill>
                <a:effectLst/>
                <a:latin typeface="+mn-lt"/>
                <a:ea typeface="+mn-ea"/>
                <a:cs typeface="+mn-cs"/>
              </a:rPr>
              <a:t>.</a:t>
            </a:r>
          </a:p>
          <a:p>
            <a:pPr lvl="0"/>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Här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kan</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läsa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mer</a:t>
            </a:r>
            <a:r>
              <a:rPr lang="en-US" sz="1200" kern="1200" dirty="0">
                <a:solidFill>
                  <a:schemeClr val="tx1"/>
                </a:solidFill>
                <a:effectLst/>
                <a:latin typeface="+mn-lt"/>
                <a:ea typeface="+mn-ea"/>
                <a:cs typeface="+mn-cs"/>
              </a:rPr>
              <a:t>: </a:t>
            </a:r>
            <a:r>
              <a:rPr lang="en-US" sz="1200" u="sng" kern="1200" dirty="0" err="1">
                <a:solidFill>
                  <a:schemeClr val="tx1"/>
                </a:solidFill>
                <a:effectLst/>
                <a:latin typeface="+mn-lt"/>
                <a:ea typeface="+mn-ea"/>
                <a:cs typeface="+mn-cs"/>
                <a:hlinkClick r:id="rId4"/>
              </a:rPr>
              <a:t>Kommissionens</a:t>
            </a:r>
            <a:r>
              <a:rPr lang="en-US" sz="1200" u="sng" kern="1200" dirty="0">
                <a:solidFill>
                  <a:schemeClr val="tx1"/>
                </a:solidFill>
                <a:effectLst/>
                <a:latin typeface="+mn-lt"/>
                <a:ea typeface="+mn-ea"/>
                <a:cs typeface="+mn-cs"/>
                <a:hlinkClick r:id="rId4"/>
              </a:rPr>
              <a:t> </a:t>
            </a:r>
            <a:r>
              <a:rPr lang="en-US" sz="1200" u="sng" kern="1200" dirty="0" err="1">
                <a:solidFill>
                  <a:schemeClr val="tx1"/>
                </a:solidFill>
                <a:effectLst/>
                <a:latin typeface="+mn-lt"/>
                <a:ea typeface="+mn-ea"/>
                <a:cs typeface="+mn-cs"/>
                <a:hlinkClick r:id="rId4"/>
              </a:rPr>
              <a:t>prioriteringar</a:t>
            </a:r>
            <a:r>
              <a:rPr lang="en-US" sz="1200" u="sng" kern="1200" dirty="0">
                <a:solidFill>
                  <a:schemeClr val="tx1"/>
                </a:solidFill>
                <a:effectLst/>
                <a:latin typeface="+mn-lt"/>
                <a:ea typeface="+mn-ea"/>
                <a:cs typeface="+mn-cs"/>
                <a:hlinkClick r:id="rId4"/>
              </a:rPr>
              <a:t> |</a:t>
            </a:r>
            <a:r>
              <a:rPr lang="en-US" sz="1200" u="sng" kern="1200" dirty="0" err="1">
                <a:solidFill>
                  <a:schemeClr val="tx1"/>
                </a:solidFill>
                <a:effectLst/>
                <a:latin typeface="+mn-lt"/>
                <a:ea typeface="+mn-ea"/>
                <a:cs typeface="+mn-cs"/>
                <a:hlinkClick r:id="rId4"/>
              </a:rPr>
              <a:t>Europeiska</a:t>
            </a:r>
            <a:r>
              <a:rPr lang="en-US" sz="1200" u="sng" kern="1200" dirty="0">
                <a:solidFill>
                  <a:schemeClr val="tx1"/>
                </a:solidFill>
                <a:effectLst/>
                <a:latin typeface="+mn-lt"/>
                <a:ea typeface="+mn-ea"/>
                <a:cs typeface="+mn-cs"/>
                <a:hlinkClick r:id="rId4"/>
              </a:rPr>
              <a:t> </a:t>
            </a:r>
            <a:r>
              <a:rPr lang="en-US" sz="1200" u="sng" kern="1200" dirty="0" err="1">
                <a:solidFill>
                  <a:schemeClr val="tx1"/>
                </a:solidFill>
                <a:effectLst/>
                <a:latin typeface="+mn-lt"/>
                <a:ea typeface="+mn-ea"/>
                <a:cs typeface="+mn-cs"/>
                <a:hlinkClick r:id="rId4"/>
              </a:rPr>
              <a:t>kommissionen</a:t>
            </a:r>
            <a:r>
              <a:rPr lang="en-US" sz="1200" u="sng" kern="1200" dirty="0">
                <a:solidFill>
                  <a:schemeClr val="tx1"/>
                </a:solidFill>
                <a:effectLst/>
                <a:latin typeface="+mn-lt"/>
                <a:ea typeface="+mn-ea"/>
                <a:cs typeface="+mn-cs"/>
                <a:hlinkClick r:id="rId4"/>
              </a:rPr>
              <a:t> (europa.eu)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25</a:t>
            </a:fld>
            <a:endParaRPr lang="fr-FR"/>
          </a:p>
        </p:txBody>
      </p:sp>
    </p:spTree>
    <p:extLst>
      <p:ext uri="{BB962C8B-B14F-4D97-AF65-F5344CB8AC3E}">
        <p14:creationId xmlns:p14="http://schemas.microsoft.com/office/powerpoint/2010/main" val="1131796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Den 24 februari 2022 vaknade Europa till den skrämmande nyheten om Rysslands väpnade angrepp mot Ukraina. Det är ett angrepp inte bara mot Ukraina utan också mot de värden som vi upprätthåller i Europeiska unionen. För oss, en union byggd på fred, demokrati och rättsstatsprincipen, är de grymheter som äger rum vid vår gräns en påminnelse om själva orsaken till att EU skapades. EU har reagerat med enighet, styrka och snabbhet på denna kris, på samma sätt som under fjolårets många utmaningar.</a:t>
            </a:r>
          </a:p>
          <a:p>
            <a:r>
              <a:rPr lang="en-US" dirty="0"/>
              <a:t>https://ec.europa.eu/info/strategy/priorities-2019-2024/stronger-europe-world/eu-solidarity-ukraine_sv</a:t>
            </a:r>
          </a:p>
        </p:txBody>
      </p:sp>
      <p:sp>
        <p:nvSpPr>
          <p:cNvPr id="4" name="Slide Number Placeholder 3"/>
          <p:cNvSpPr>
            <a:spLocks noGrp="1"/>
          </p:cNvSpPr>
          <p:nvPr>
            <p:ph type="sldNum" sz="quarter" idx="10"/>
          </p:nvPr>
        </p:nvSpPr>
        <p:spPr/>
        <p:txBody>
          <a:bodyPr/>
          <a:lstStyle/>
          <a:p>
            <a:fld id="{E798FA88-871F-5C48-9EBC-B5098FA55A7A}" type="slidenum">
              <a:rPr lang="fr-FR" smtClean="0"/>
              <a:t>26</a:t>
            </a:fld>
            <a:endParaRPr lang="fr-FR"/>
          </a:p>
        </p:txBody>
      </p:sp>
    </p:spTree>
    <p:extLst>
      <p:ext uri="{BB962C8B-B14F-4D97-AF65-F5344CB8AC3E}">
        <p14:creationId xmlns:p14="http://schemas.microsoft.com/office/powerpoint/2010/main" val="3377079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Arial" panose="020B0604020202020204" pitchFamily="34" charset="0"/>
              <a:buChar char="•"/>
              <a:tabLst>
                <a:tab pos="457200" algn="l"/>
              </a:tabLst>
            </a:pPr>
            <a:r>
              <a:rPr lang="en-IE" sz="1800" b="1" dirty="0" err="1">
                <a:effectLst/>
                <a:latin typeface="Calibri" panose="020F0502020204030204" pitchFamily="34" charset="0"/>
                <a:ea typeface="Calibri" panose="020F0502020204030204" pitchFamily="34" charset="0"/>
                <a:cs typeface="Times New Roman" panose="02020603050405020304" pitchFamily="18" charset="0"/>
              </a:rPr>
              <a:t>Europaåret</a:t>
            </a:r>
            <a:r>
              <a:rPr lang="en-IE" sz="1800" b="1" dirty="0">
                <a:effectLst/>
                <a:latin typeface="Calibri" panose="020F0502020204030204" pitchFamily="34" charset="0"/>
                <a:ea typeface="Calibri" panose="020F0502020204030204" pitchFamily="34" charset="0"/>
                <a:cs typeface="Times New Roman" panose="02020603050405020304" pitchFamily="18" charset="0"/>
              </a:rPr>
              <a:t> för </a:t>
            </a:r>
            <a:r>
              <a:rPr lang="en-IE" sz="1800" b="1" dirty="0" err="1">
                <a:effectLst/>
                <a:latin typeface="Calibri" panose="020F0502020204030204" pitchFamily="34" charset="0"/>
                <a:ea typeface="Calibri" panose="020F0502020204030204" pitchFamily="34" charset="0"/>
                <a:cs typeface="Times New Roman" panose="02020603050405020304" pitchFamily="18" charset="0"/>
              </a:rPr>
              <a:t>ungdomar</a:t>
            </a:r>
            <a:r>
              <a:rPr lang="en-IE" sz="1800" dirty="0">
                <a:effectLst/>
                <a:latin typeface="Calibri" panose="020F0502020204030204" pitchFamily="34" charset="0"/>
                <a:ea typeface="Calibri" panose="020F0502020204030204" pitchFamily="34" charset="0"/>
                <a:cs typeface="Times New Roman" panose="02020603050405020304" pitchFamily="18" charset="0"/>
              </a:rPr>
              <a:t>: 2022 var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Europaåret</a:t>
            </a:r>
            <a:r>
              <a:rPr lang="en-IE" sz="1800" dirty="0">
                <a:effectLst/>
                <a:latin typeface="Calibri" panose="020F0502020204030204" pitchFamily="34" charset="0"/>
                <a:ea typeface="Calibri" panose="020F0502020204030204" pitchFamily="34" charset="0"/>
                <a:cs typeface="Times New Roman" panose="02020603050405020304" pitchFamily="18" charset="0"/>
              </a:rPr>
              <a:t> för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ungdomar</a:t>
            </a:r>
            <a:r>
              <a:rPr lang="en-IE" sz="1800" dirty="0">
                <a:effectLst/>
                <a:latin typeface="Calibri" panose="020F0502020204030204" pitchFamily="34" charset="0"/>
                <a:ea typeface="Calibri" panose="020F0502020204030204" pitchFamily="34" charset="0"/>
                <a:cs typeface="Times New Roman" panose="02020603050405020304" pitchFamily="18" charset="0"/>
              </a:rPr>
              <a:t>. Man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ville</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att</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unga</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människor</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skulle</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få</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bättre</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möjligheter</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att</a:t>
            </a:r>
            <a:r>
              <a:rPr lang="en-IE" sz="1800" dirty="0">
                <a:effectLst/>
                <a:latin typeface="Calibri" panose="020F0502020204030204" pitchFamily="34" charset="0"/>
                <a:ea typeface="Calibri" panose="020F0502020204030204" pitchFamily="34" charset="0"/>
                <a:cs typeface="Times New Roman" panose="02020603050405020304" pitchFamily="18" charset="0"/>
              </a:rPr>
              <a:t> de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skulle</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bli</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aktiva</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i</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samhället</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och</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skapa</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förändring</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Målet</a:t>
            </a:r>
            <a:r>
              <a:rPr lang="en-IE" sz="1800" dirty="0">
                <a:effectLst/>
                <a:latin typeface="Calibri" panose="020F0502020204030204" pitchFamily="34" charset="0"/>
                <a:ea typeface="Calibri" panose="020F0502020204030204" pitchFamily="34" charset="0"/>
                <a:cs typeface="Times New Roman" panose="02020603050405020304" pitchFamily="18" charset="0"/>
              </a:rPr>
              <a:t> var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att</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ge</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unga</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fler</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och</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bättre</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framtidsmöjligheter</a:t>
            </a:r>
            <a:r>
              <a:rPr lang="en-IE" sz="1800" dirty="0">
                <a:effectLst/>
                <a:latin typeface="Calibri" panose="020F0502020204030204" pitchFamily="34" charset="0"/>
                <a:ea typeface="Calibri" panose="020F0502020204030204" pitchFamily="34" charset="0"/>
                <a:cs typeface="Times New Roman" panose="02020603050405020304" pitchFamily="18" charset="0"/>
              </a:rPr>
              <a:t>. Mer information om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vad</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som</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har</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åstadkommits</a:t>
            </a:r>
            <a:r>
              <a:rPr lang="en-IE" sz="1800" dirty="0">
                <a:effectLst/>
                <a:latin typeface="Calibri" panose="020F0502020204030204" pitchFamily="34" charset="0"/>
                <a:ea typeface="Calibri" panose="020F0502020204030204" pitchFamily="34" charset="0"/>
                <a:cs typeface="Times New Roman" panose="02020603050405020304" pitchFamily="18" charset="0"/>
              </a:rPr>
              <a:t> under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året</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hittar</a:t>
            </a:r>
            <a:r>
              <a:rPr lang="en-IE" sz="1800" dirty="0">
                <a:effectLst/>
                <a:latin typeface="Calibri" panose="020F0502020204030204" pitchFamily="34" charset="0"/>
                <a:ea typeface="Calibri" panose="020F0502020204030204" pitchFamily="34" charset="0"/>
                <a:cs typeface="Times New Roman" panose="02020603050405020304" pitchFamily="18" charset="0"/>
              </a:rPr>
              <a:t> du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här</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Vad</a:t>
            </a:r>
            <a:r>
              <a:rPr lang="en-IE"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a:t>
            </a:r>
            <a:r>
              <a:rPr lang="en-IE"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är</a:t>
            </a:r>
            <a:r>
              <a:rPr lang="en-IE"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a:t>
            </a:r>
            <a:r>
              <a:rPr lang="en-IE"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Europaåret</a:t>
            </a:r>
            <a:r>
              <a:rPr lang="en-IE"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för </a:t>
            </a:r>
            <a:r>
              <a:rPr lang="en-IE"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ungdomar</a:t>
            </a:r>
            <a:r>
              <a:rPr lang="en-IE"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 </a:t>
            </a:r>
            <a:r>
              <a:rPr lang="en-IE"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Europeiska</a:t>
            </a:r>
            <a:r>
              <a:rPr lang="en-IE"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a:t>
            </a:r>
            <a:r>
              <a:rPr lang="en-IE"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ungdomsportalen</a:t>
            </a:r>
            <a:r>
              <a:rPr lang="en-IE"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(europa.eu)</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27</a:t>
            </a:fld>
            <a:endParaRPr lang="fr-FR"/>
          </a:p>
        </p:txBody>
      </p:sp>
    </p:spTree>
    <p:extLst>
      <p:ext uri="{BB962C8B-B14F-4D97-AF65-F5344CB8AC3E}">
        <p14:creationId xmlns:p14="http://schemas.microsoft.com/office/powerpoint/2010/main" val="2152018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Exempel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frågeställningar</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Mänskliga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rättigheter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hbtqi-frågor</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Miljö</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klimatförändringar</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Sysselsättning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hur</a:t>
            </a:r>
            <a:r>
              <a:rPr lang="en-US" sz="1200" kern="1200" dirty="0">
                <a:solidFill>
                  <a:schemeClr val="tx1"/>
                </a:solidFill>
                <a:effectLst/>
                <a:latin typeface="+mn-lt"/>
                <a:ea typeface="+mn-ea"/>
                <a:cs typeface="+mn-cs"/>
              </a:rPr>
              <a:t> man </a:t>
            </a:r>
            <a:r>
              <a:rPr lang="en-US" sz="1200" kern="1200" dirty="0" err="1">
                <a:solidFill>
                  <a:schemeClr val="tx1"/>
                </a:solidFill>
                <a:effectLst/>
                <a:latin typeface="+mn-lt"/>
                <a:ea typeface="+mn-ea"/>
                <a:cs typeface="+mn-cs"/>
              </a:rPr>
              <a:t>får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jobb</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efter</a:t>
            </a:r>
            <a:r>
              <a:rPr lang="en-US" sz="1200" kern="1200" dirty="0">
                <a:solidFill>
                  <a:schemeClr val="tx1"/>
                </a:solidFill>
                <a:effectLst/>
                <a:latin typeface="+mn-lt"/>
                <a:ea typeface="+mn-ea"/>
                <a:cs typeface="+mn-cs"/>
              </a:rPr>
              <a:t> sin </a:t>
            </a:r>
            <a:r>
              <a:rPr lang="en-US" sz="1200" kern="1200" dirty="0" err="1">
                <a:solidFill>
                  <a:schemeClr val="tx1"/>
                </a:solidFill>
                <a:effectLst/>
                <a:latin typeface="+mn-lt"/>
                <a:ea typeface="+mn-ea"/>
                <a:cs typeface="+mn-cs"/>
              </a:rPr>
              <a:t>utbildning</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Ungdomsfrågor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möjligheter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unga</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Social integration (</a:t>
            </a:r>
            <a:r>
              <a:rPr lang="en-US" sz="1200" kern="1200" dirty="0" err="1">
                <a:solidFill>
                  <a:schemeClr val="tx1"/>
                </a:solidFill>
                <a:effectLst/>
                <a:latin typeface="+mn-lt"/>
                <a:ea typeface="+mn-ea"/>
                <a:cs typeface="+mn-cs"/>
              </a:rPr>
              <a:t>t.ex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jämställdhetsfrågor</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Utbildning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hur</a:t>
            </a:r>
            <a:r>
              <a:rPr lang="en-US" sz="1200" kern="1200" dirty="0">
                <a:solidFill>
                  <a:schemeClr val="tx1"/>
                </a:solidFill>
                <a:effectLst/>
                <a:latin typeface="+mn-lt"/>
                <a:ea typeface="+mn-ea"/>
                <a:cs typeface="+mn-cs"/>
              </a:rPr>
              <a:t> man </a:t>
            </a:r>
            <a:r>
              <a:rPr lang="en-US" sz="1200" kern="1200" dirty="0" err="1">
                <a:solidFill>
                  <a:schemeClr val="tx1"/>
                </a:solidFill>
                <a:effectLst/>
                <a:latin typeface="+mn-lt"/>
                <a:ea typeface="+mn-ea"/>
                <a:cs typeface="+mn-cs"/>
              </a:rPr>
              <a:t>kan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studera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utomlands</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hur</a:t>
            </a:r>
            <a:r>
              <a:rPr lang="en-US" sz="1200" kern="1200" dirty="0">
                <a:solidFill>
                  <a:schemeClr val="tx1"/>
                </a:solidFill>
                <a:effectLst/>
                <a:latin typeface="+mn-lt"/>
                <a:ea typeface="+mn-ea"/>
                <a:cs typeface="+mn-cs"/>
              </a:rPr>
              <a:t> man </a:t>
            </a:r>
            <a:r>
              <a:rPr lang="en-US" sz="1200" kern="1200" dirty="0" err="1">
                <a:solidFill>
                  <a:schemeClr val="tx1"/>
                </a:solidFill>
                <a:effectLst/>
                <a:latin typeface="+mn-lt"/>
                <a:ea typeface="+mn-ea"/>
                <a:cs typeface="+mn-cs"/>
              </a:rPr>
              <a:t>kan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finansiera</a:t>
            </a:r>
            <a:r>
              <a:rPr lang="en-US" sz="1200" kern="1200" dirty="0">
                <a:solidFill>
                  <a:schemeClr val="tx1"/>
                </a:solidFill>
                <a:effectLst/>
                <a:latin typeface="+mn-lt"/>
                <a:ea typeface="+mn-ea"/>
                <a:cs typeface="+mn-cs"/>
              </a:rPr>
              <a:t> studier </a:t>
            </a:r>
            <a:r>
              <a:rPr lang="en-US" sz="1200" kern="1200" dirty="0" err="1">
                <a:solidFill>
                  <a:schemeClr val="tx1"/>
                </a:solidFill>
                <a:effectLst/>
                <a:latin typeface="+mn-lt"/>
                <a:ea typeface="+mn-ea"/>
                <a:cs typeface="+mn-cs"/>
              </a:rPr>
              <a:t>efter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gymnasiet</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Hälsa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98FA88-871F-5C48-9EBC-B5098FA55A7A}" type="slidenum">
              <a:rPr lang="fr-FR" smtClean="0"/>
              <a:t>28</a:t>
            </a:fld>
            <a:endParaRPr lang="fr-FR"/>
          </a:p>
        </p:txBody>
      </p:sp>
    </p:spTree>
    <p:extLst>
      <p:ext uri="{BB962C8B-B14F-4D97-AF65-F5344CB8AC3E}">
        <p14:creationId xmlns:p14="http://schemas.microsoft.com/office/powerpoint/2010/main" val="1564452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29</a:t>
            </a:fld>
            <a:endParaRPr lang="fr-FR"/>
          </a:p>
        </p:txBody>
      </p:sp>
    </p:spTree>
    <p:extLst>
      <p:ext uri="{BB962C8B-B14F-4D97-AF65-F5344CB8AC3E}">
        <p14:creationId xmlns:p14="http://schemas.microsoft.com/office/powerpoint/2010/main" val="1122840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europarl.europa.eu </a:t>
            </a:r>
            <a:r>
              <a:rPr lang="en-US" sz="1200" kern="1200" dirty="0" err="1">
                <a:solidFill>
                  <a:schemeClr val="tx1"/>
                </a:solidFill>
                <a:effectLst/>
                <a:latin typeface="+mn-lt"/>
                <a:ea typeface="+mn-ea"/>
                <a:cs typeface="+mn-cs"/>
              </a:rPr>
              <a:t>finns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Europaparlamentets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officiella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webbplats</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E798FA88-871F-5C48-9EBC-B5098FA55A7A}" type="slidenum">
              <a:rPr lang="fr-FR" smtClean="0"/>
              <a:t>30</a:t>
            </a:fld>
            <a:endParaRPr lang="fr-FR"/>
          </a:p>
        </p:txBody>
      </p:sp>
    </p:spTree>
    <p:extLst>
      <p:ext uri="{BB962C8B-B14F-4D97-AF65-F5344CB8AC3E}">
        <p14:creationId xmlns:p14="http://schemas.microsoft.com/office/powerpoint/2010/main" val="1859069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consilium.europa.eu </a:t>
            </a:r>
            <a:r>
              <a:rPr lang="en-US" sz="1200" kern="1200" dirty="0" err="1">
                <a:solidFill>
                  <a:schemeClr val="tx1"/>
                </a:solidFill>
                <a:effectLst/>
                <a:latin typeface="+mn-lt"/>
                <a:ea typeface="+mn-ea"/>
                <a:cs typeface="+mn-cs"/>
              </a:rPr>
              <a:t>finns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Europeiska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unionens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råds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officiella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webbplats</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E798FA88-871F-5C48-9EBC-B5098FA55A7A}" type="slidenum">
              <a:rPr lang="fr-FR" smtClean="0"/>
              <a:t>31</a:t>
            </a:fld>
            <a:endParaRPr lang="fr-FR"/>
          </a:p>
        </p:txBody>
      </p:sp>
    </p:spTree>
    <p:extLst>
      <p:ext uri="{BB962C8B-B14F-4D97-AF65-F5344CB8AC3E}">
        <p14:creationId xmlns:p14="http://schemas.microsoft.com/office/powerpoint/2010/main" val="3044620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3</a:t>
            </a:fld>
            <a:endParaRPr lang="fr-FR"/>
          </a:p>
        </p:txBody>
      </p:sp>
    </p:spTree>
    <p:extLst>
      <p:ext uri="{BB962C8B-B14F-4D97-AF65-F5344CB8AC3E}">
        <p14:creationId xmlns:p14="http://schemas.microsoft.com/office/powerpoint/2010/main" val="3679121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consilium.europa.eu </a:t>
            </a:r>
            <a:r>
              <a:rPr lang="en-US" sz="1200" kern="1200" dirty="0" err="1">
                <a:solidFill>
                  <a:schemeClr val="tx1"/>
                </a:solidFill>
                <a:effectLst/>
                <a:latin typeface="+mn-lt"/>
                <a:ea typeface="+mn-ea"/>
                <a:cs typeface="+mn-cs"/>
              </a:rPr>
              <a:t>finns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Europeiska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unionens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råds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officiella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webbplats</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E798FA88-871F-5C48-9EBC-B5098FA55A7A}" type="slidenum">
              <a:rPr lang="fr-FR" smtClean="0"/>
              <a:t>32</a:t>
            </a:fld>
            <a:endParaRPr lang="fr-FR"/>
          </a:p>
        </p:txBody>
      </p:sp>
    </p:spTree>
    <p:extLst>
      <p:ext uri="{BB962C8B-B14F-4D97-AF65-F5344CB8AC3E}">
        <p14:creationId xmlns:p14="http://schemas.microsoft.com/office/powerpoint/2010/main" val="2670243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ec.europa.eu </a:t>
            </a:r>
            <a:r>
              <a:rPr lang="en-US" sz="1200" kern="1200" dirty="0" err="1">
                <a:solidFill>
                  <a:schemeClr val="tx1"/>
                </a:solidFill>
                <a:effectLst/>
                <a:latin typeface="+mn-lt"/>
                <a:ea typeface="+mn-ea"/>
                <a:cs typeface="+mn-cs"/>
              </a:rPr>
              <a:t>finns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Europeiska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kommissionens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officiella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webbplats</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521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E798FA88-871F-5C48-9EBC-B5098FA55A7A}" type="slidenum">
              <a:rPr lang="fr-FR" smtClean="0"/>
              <a:t>34</a:t>
            </a:fld>
            <a:endParaRPr lang="fr-FR"/>
          </a:p>
        </p:txBody>
      </p:sp>
    </p:spTree>
    <p:extLst>
      <p:ext uri="{BB962C8B-B14F-4D97-AF65-F5344CB8AC3E}">
        <p14:creationId xmlns:p14="http://schemas.microsoft.com/office/powerpoint/2010/main" val="1544136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curia.europa.eu </a:t>
            </a:r>
            <a:r>
              <a:rPr lang="en-US" sz="1200" kern="1200" dirty="0" err="1">
                <a:solidFill>
                  <a:schemeClr val="tx1"/>
                </a:solidFill>
                <a:effectLst/>
                <a:latin typeface="+mn-lt"/>
                <a:ea typeface="+mn-ea"/>
                <a:cs typeface="+mn-cs"/>
              </a:rPr>
              <a:t>finns</a:t>
            </a:r>
            <a:r>
              <a:rPr lang="en-US" sz="1200" kern="1200" dirty="0">
                <a:solidFill>
                  <a:schemeClr val="tx1"/>
                </a:solidFill>
                <a:effectLst/>
                <a:latin typeface="+mn-lt"/>
                <a:ea typeface="+mn-ea"/>
                <a:cs typeface="+mn-cs"/>
              </a:rPr>
              <a:t> EU-</a:t>
            </a:r>
            <a:r>
              <a:rPr lang="en-US" sz="1200" kern="1200" dirty="0" err="1">
                <a:solidFill>
                  <a:schemeClr val="tx1"/>
                </a:solidFill>
                <a:effectLst/>
                <a:latin typeface="+mn-lt"/>
                <a:ea typeface="+mn-ea"/>
                <a:cs typeface="+mn-cs"/>
              </a:rPr>
              <a:t>domstolens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officiella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webbplats</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E798FA88-871F-5C48-9EBC-B5098FA55A7A}" type="slidenum">
              <a:rPr lang="fr-FR" smtClean="0"/>
              <a:t>35</a:t>
            </a:fld>
            <a:endParaRPr lang="fr-FR"/>
          </a:p>
        </p:txBody>
      </p:sp>
    </p:spTree>
    <p:extLst>
      <p:ext uri="{BB962C8B-B14F-4D97-AF65-F5344CB8AC3E}">
        <p14:creationId xmlns:p14="http://schemas.microsoft.com/office/powerpoint/2010/main" val="1635120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eca.europa.eu </a:t>
            </a:r>
            <a:r>
              <a:rPr lang="en-US" sz="1200" kern="1200" dirty="0" err="1">
                <a:solidFill>
                  <a:schemeClr val="tx1"/>
                </a:solidFill>
                <a:effectLst/>
                <a:latin typeface="+mn-lt"/>
                <a:ea typeface="+mn-ea"/>
                <a:cs typeface="+mn-cs"/>
              </a:rPr>
              <a:t>finns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revisionsrättens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officiella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webbplats</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3733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www.ecb.europa.eu </a:t>
            </a:r>
            <a:r>
              <a:rPr lang="en-US" sz="1200" kern="1200" dirty="0" err="1">
                <a:solidFill>
                  <a:schemeClr val="tx1"/>
                </a:solidFill>
                <a:effectLst/>
                <a:latin typeface="+mn-lt"/>
                <a:ea typeface="+mn-ea"/>
                <a:cs typeface="+mn-cs"/>
              </a:rPr>
              <a:t>finns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Europeiska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centralbankens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officiella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webbplats</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E798FA88-871F-5C48-9EBC-B5098FA55A7A}" type="slidenum">
              <a:rPr lang="fr-FR" smtClean="0"/>
              <a:t>37</a:t>
            </a:fld>
            <a:endParaRPr lang="fr-FR"/>
          </a:p>
        </p:txBody>
      </p:sp>
    </p:spTree>
    <p:extLst>
      <p:ext uri="{BB962C8B-B14F-4D97-AF65-F5344CB8AC3E}">
        <p14:creationId xmlns:p14="http://schemas.microsoft.com/office/powerpoint/2010/main" val="2700881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38</a:t>
            </a:fld>
            <a:endParaRPr lang="fr-FR"/>
          </a:p>
        </p:txBody>
      </p:sp>
    </p:spTree>
    <p:extLst>
      <p:ext uri="{BB962C8B-B14F-4D97-AF65-F5344CB8AC3E}">
        <p14:creationId xmlns:p14="http://schemas.microsoft.com/office/powerpoint/2010/main" val="40020343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39</a:t>
            </a:fld>
            <a:endParaRPr lang="fr-FR"/>
          </a:p>
        </p:txBody>
      </p:sp>
    </p:spTree>
    <p:extLst>
      <p:ext uri="{BB962C8B-B14F-4D97-AF65-F5344CB8AC3E}">
        <p14:creationId xmlns:p14="http://schemas.microsoft.com/office/powerpoint/2010/main" val="41568850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99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4</a:t>
            </a:fld>
            <a:endParaRPr lang="fr-FR"/>
          </a:p>
        </p:txBody>
      </p:sp>
    </p:spTree>
    <p:extLst>
      <p:ext uri="{BB962C8B-B14F-4D97-AF65-F5344CB8AC3E}">
        <p14:creationId xmlns:p14="http://schemas.microsoft.com/office/powerpoint/2010/main" val="426194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Liberale</a:t>
            </a:r>
            <a:r>
              <a:rPr lang="en-US" sz="1200" kern="1200" dirty="0">
                <a:solidFill>
                  <a:schemeClr val="tx1"/>
                </a:solidFill>
                <a:effectLst/>
                <a:latin typeface="+mn-lt"/>
                <a:ea typeface="+mn-ea"/>
                <a:cs typeface="+mn-cs"/>
              </a:rPr>
              <a:t> da Verona, ”</a:t>
            </a:r>
            <a:r>
              <a:rPr lang="en-US" sz="1200" kern="1200" dirty="0" err="1">
                <a:solidFill>
                  <a:schemeClr val="tx1"/>
                </a:solidFill>
                <a:effectLst/>
                <a:latin typeface="+mn-lt"/>
                <a:ea typeface="+mn-ea"/>
                <a:cs typeface="+mn-cs"/>
              </a:rPr>
              <a:t>Europas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bortrövande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cirka</a:t>
            </a:r>
            <a:r>
              <a:rPr lang="en-US" sz="1200" kern="1200" dirty="0">
                <a:solidFill>
                  <a:schemeClr val="tx1"/>
                </a:solidFill>
                <a:effectLst/>
                <a:latin typeface="+mn-lt"/>
                <a:ea typeface="+mn-ea"/>
                <a:cs typeface="+mn-cs"/>
              </a:rPr>
              <a:t> 1470, </a:t>
            </a:r>
            <a:r>
              <a:rPr lang="en-US" sz="1200" kern="1200" dirty="0" err="1">
                <a:solidFill>
                  <a:schemeClr val="tx1"/>
                </a:solidFill>
                <a:effectLst/>
                <a:latin typeface="+mn-lt"/>
                <a:ea typeface="+mn-ea"/>
                <a:cs typeface="+mn-cs"/>
              </a:rPr>
              <a:t>olja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poppelpannå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Louvren</a:t>
            </a:r>
            <a:r>
              <a:rPr lang="en-US" sz="1200" kern="1200" dirty="0">
                <a:solidFill>
                  <a:schemeClr val="tx1"/>
                </a:solidFill>
                <a:effectLst/>
                <a:latin typeface="+mn-lt"/>
                <a:ea typeface="+mn-ea"/>
                <a:cs typeface="+mn-cs"/>
              </a:rPr>
              <a:t>.</a:t>
            </a:r>
          </a:p>
          <a:p>
            <a:r>
              <a:rPr lang="en-US" sz="1200" kern="1200" dirty="0" err="1">
                <a:solidFill>
                  <a:schemeClr val="tx1"/>
                </a:solidFill>
                <a:effectLst/>
                <a:latin typeface="+mn-lt"/>
                <a:ea typeface="+mn-ea"/>
                <a:cs typeface="+mn-cs"/>
              </a:rPr>
              <a:t>Målningen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skildrar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hur</a:t>
            </a:r>
            <a:r>
              <a:rPr lang="en-US" sz="1200" kern="1200" dirty="0">
                <a:solidFill>
                  <a:schemeClr val="tx1"/>
                </a:solidFill>
                <a:effectLst/>
                <a:latin typeface="+mn-lt"/>
                <a:ea typeface="+mn-ea"/>
                <a:cs typeface="+mn-cs"/>
              </a:rPr>
              <a:t> den </a:t>
            </a:r>
            <a:r>
              <a:rPr lang="en-US" sz="1200" kern="1200" dirty="0" err="1">
                <a:solidFill>
                  <a:schemeClr val="tx1"/>
                </a:solidFill>
                <a:effectLst/>
                <a:latin typeface="+mn-lt"/>
                <a:ea typeface="+mn-ea"/>
                <a:cs typeface="+mn-cs"/>
              </a:rPr>
              <a:t>unga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feniciska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prinsessan</a:t>
            </a:r>
            <a:r>
              <a:rPr lang="en-US" sz="1200" kern="1200" dirty="0">
                <a:solidFill>
                  <a:schemeClr val="tx1"/>
                </a:solidFill>
                <a:effectLst/>
                <a:latin typeface="+mn-lt"/>
                <a:ea typeface="+mn-ea"/>
                <a:cs typeface="+mn-cs"/>
              </a:rPr>
              <a:t> Europa </a:t>
            </a:r>
            <a:r>
              <a:rPr lang="en-US" sz="1200" kern="1200" dirty="0" err="1">
                <a:solidFill>
                  <a:schemeClr val="tx1"/>
                </a:solidFill>
                <a:effectLst/>
                <a:latin typeface="+mn-lt"/>
                <a:ea typeface="+mn-ea"/>
                <a:cs typeface="+mn-cs"/>
              </a:rPr>
              <a:t>rövas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bort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Zeus,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förvandlat</a:t>
            </a:r>
            <a:r>
              <a:rPr lang="en-US" sz="1200" kern="1200" dirty="0">
                <a:solidFill>
                  <a:schemeClr val="tx1"/>
                </a:solidFill>
                <a:effectLst/>
                <a:latin typeface="+mn-lt"/>
                <a:ea typeface="+mn-ea"/>
                <a:cs typeface="+mn-cs"/>
              </a:rPr>
              <a:t> sig till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tjur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ta </a:t>
            </a:r>
            <a:r>
              <a:rPr lang="en-US" sz="1200" kern="1200" dirty="0" err="1">
                <a:solidFill>
                  <a:schemeClr val="tx1"/>
                </a:solidFill>
                <a:effectLst/>
                <a:latin typeface="+mn-lt"/>
                <a:ea typeface="+mn-ea"/>
                <a:cs typeface="+mn-cs"/>
              </a:rPr>
              <a:t>prinsessan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från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fastlandet</a:t>
            </a:r>
            <a:r>
              <a:rPr lang="en-US" sz="1200" kern="1200" dirty="0">
                <a:solidFill>
                  <a:schemeClr val="tx1"/>
                </a:solidFill>
                <a:effectLst/>
                <a:latin typeface="+mn-lt"/>
                <a:ea typeface="+mn-ea"/>
                <a:cs typeface="+mn-cs"/>
              </a:rPr>
              <a:t> till </a:t>
            </a:r>
            <a:r>
              <a:rPr lang="en-US" sz="1200" kern="1200" dirty="0" err="1">
                <a:solidFill>
                  <a:schemeClr val="tx1"/>
                </a:solidFill>
                <a:effectLst/>
                <a:latin typeface="+mn-lt"/>
                <a:ea typeface="+mn-ea"/>
                <a:cs typeface="+mn-cs"/>
              </a:rPr>
              <a:t>Kreta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teorierna</a:t>
            </a:r>
            <a:r>
              <a:rPr lang="en-US" sz="1200" kern="1200" dirty="0">
                <a:solidFill>
                  <a:schemeClr val="tx1"/>
                </a:solidFill>
                <a:effectLst/>
                <a:latin typeface="+mn-lt"/>
                <a:ea typeface="+mn-ea"/>
                <a:cs typeface="+mn-cs"/>
              </a:rPr>
              <a:t> om </a:t>
            </a:r>
            <a:r>
              <a:rPr lang="en-US" sz="1200" kern="1200" dirty="0" err="1">
                <a:solidFill>
                  <a:schemeClr val="tx1"/>
                </a:solidFill>
                <a:effectLst/>
                <a:latin typeface="+mn-lt"/>
                <a:ea typeface="+mn-ea"/>
                <a:cs typeface="+mn-cs"/>
              </a:rPr>
              <a:t>hur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världsdelen</a:t>
            </a:r>
            <a:r>
              <a:rPr lang="en-US" sz="1200" kern="1200" dirty="0">
                <a:solidFill>
                  <a:schemeClr val="tx1"/>
                </a:solidFill>
                <a:effectLst/>
                <a:latin typeface="+mn-lt"/>
                <a:ea typeface="+mn-ea"/>
                <a:cs typeface="+mn-cs"/>
              </a:rPr>
              <a:t> Europa </a:t>
            </a:r>
            <a:r>
              <a:rPr lang="en-US" sz="1200" kern="1200" dirty="0" err="1">
                <a:solidFill>
                  <a:schemeClr val="tx1"/>
                </a:solidFill>
                <a:effectLst/>
                <a:latin typeface="+mn-lt"/>
                <a:ea typeface="+mn-ea"/>
                <a:cs typeface="+mn-cs"/>
              </a:rPr>
              <a:t>fick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namn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den </a:t>
            </a:r>
            <a:r>
              <a:rPr lang="en-US" sz="1200" kern="1200" dirty="0" err="1">
                <a:solidFill>
                  <a:schemeClr val="tx1"/>
                </a:solidFill>
                <a:effectLst/>
                <a:latin typeface="+mn-lt"/>
                <a:ea typeface="+mn-ea"/>
                <a:cs typeface="+mn-cs"/>
              </a:rPr>
              <a:t>namngivits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efter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denna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prinsessa</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E798FA88-871F-5C48-9EBC-B5098FA55A7A}" type="slidenum">
              <a:rPr lang="fr-FR" smtClean="0"/>
              <a:t>5</a:t>
            </a:fld>
            <a:endParaRPr lang="fr-FR"/>
          </a:p>
        </p:txBody>
      </p:sp>
    </p:spTree>
    <p:extLst>
      <p:ext uri="{BB962C8B-B14F-4D97-AF65-F5344CB8AC3E}">
        <p14:creationId xmlns:p14="http://schemas.microsoft.com/office/powerpoint/2010/main" val="3239009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1" kern="1200" dirty="0" err="1">
                <a:solidFill>
                  <a:schemeClr val="tx1"/>
                </a:solidFill>
                <a:effectLst/>
                <a:latin typeface="+mn-lt"/>
                <a:ea typeface="+mn-ea"/>
                <a:cs typeface="+mn-cs"/>
              </a:rPr>
              <a:t>Vad</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är</a:t>
            </a:r>
            <a:r>
              <a:rPr lang="en-US" sz="1200" b="1" kern="1200" dirty="0">
                <a:solidFill>
                  <a:schemeClr val="tx1"/>
                </a:solidFill>
                <a:effectLst/>
                <a:latin typeface="+mn-lt"/>
                <a:ea typeface="+mn-ea"/>
                <a:cs typeface="+mn-cs"/>
              </a:rPr>
              <a:t> Europa?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världens</a:t>
            </a:r>
            <a:r>
              <a:rPr lang="en-US" sz="1200" kern="1200" dirty="0">
                <a:solidFill>
                  <a:schemeClr val="tx1"/>
                </a:solidFill>
                <a:effectLst/>
                <a:latin typeface="+mn-lt"/>
                <a:ea typeface="+mn-ea"/>
                <a:cs typeface="+mn-cs"/>
              </a:rPr>
              <a:t> sex </a:t>
            </a:r>
            <a:r>
              <a:rPr lang="en-US" sz="1200" kern="1200" dirty="0" err="1">
                <a:solidFill>
                  <a:schemeClr val="tx1"/>
                </a:solidFill>
                <a:effectLst/>
                <a:latin typeface="+mn-lt"/>
                <a:ea typeface="+mn-ea"/>
                <a:cs typeface="+mn-cs"/>
              </a:rPr>
              <a:t>kontinenter</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Omfattar</a:t>
            </a:r>
            <a:r>
              <a:rPr lang="en-US" sz="1200" kern="1200" dirty="0">
                <a:solidFill>
                  <a:schemeClr val="tx1"/>
                </a:solidFill>
                <a:effectLst/>
                <a:latin typeface="+mn-lt"/>
                <a:ea typeface="+mn-ea"/>
                <a:cs typeface="+mn-cs"/>
              </a:rPr>
              <a:t> 44 </a:t>
            </a:r>
            <a:r>
              <a:rPr lang="en-US" sz="1200" kern="1200" dirty="0" err="1">
                <a:solidFill>
                  <a:schemeClr val="tx1"/>
                </a:solidFill>
                <a:effectLst/>
                <a:latin typeface="+mn-lt"/>
                <a:ea typeface="+mn-ea"/>
                <a:cs typeface="+mn-cs"/>
              </a:rPr>
              <a:t>länder</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Har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befolkning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än</a:t>
            </a:r>
            <a:r>
              <a:rPr lang="en-US" sz="1200" kern="1200" dirty="0">
                <a:solidFill>
                  <a:schemeClr val="tx1"/>
                </a:solidFill>
                <a:effectLst/>
                <a:latin typeface="+mn-lt"/>
                <a:ea typeface="+mn-ea"/>
                <a:cs typeface="+mn-cs"/>
              </a:rPr>
              <a:t> 700 </a:t>
            </a:r>
            <a:r>
              <a:rPr lang="en-US" sz="1200" kern="1200" dirty="0" err="1">
                <a:solidFill>
                  <a:schemeClr val="tx1"/>
                </a:solidFill>
                <a:effectLst/>
                <a:latin typeface="+mn-lt"/>
                <a:ea typeface="+mn-ea"/>
                <a:cs typeface="+mn-cs"/>
              </a:rPr>
              <a:t>miljoner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invånare</a:t>
            </a:r>
            <a:r>
              <a:rPr lang="en-US" sz="1200" kern="1200" dirty="0">
                <a:solidFill>
                  <a:schemeClr val="tx1"/>
                </a:solidFill>
                <a:effectLst/>
                <a:latin typeface="+mn-lt"/>
                <a:ea typeface="+mn-ea"/>
                <a:cs typeface="+mn-cs"/>
              </a:rPr>
              <a:t>.</a:t>
            </a:r>
          </a:p>
          <a:p>
            <a:pPr lvl="0"/>
            <a:endParaRPr lang="en-US" sz="1200"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Vad</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är</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Europeiska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unionen</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EU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ekonomisk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politisk</a:t>
            </a:r>
            <a:r>
              <a:rPr lang="en-US" sz="1200" kern="1200" dirty="0">
                <a:solidFill>
                  <a:schemeClr val="tx1"/>
                </a:solidFill>
                <a:effectLst/>
                <a:latin typeface="+mn-lt"/>
                <a:ea typeface="+mn-ea"/>
                <a:cs typeface="+mn-cs"/>
              </a:rPr>
              <a:t> union </a:t>
            </a:r>
            <a:r>
              <a:rPr lang="en-US" sz="1200" kern="1200" dirty="0" err="1">
                <a:solidFill>
                  <a:schemeClr val="tx1"/>
                </a:solidFill>
                <a:effectLst/>
                <a:latin typeface="+mn-lt"/>
                <a:ea typeface="+mn-ea"/>
                <a:cs typeface="+mn-cs"/>
              </a:rPr>
              <a:t>mellan</a:t>
            </a:r>
            <a:r>
              <a:rPr lang="en-US" sz="1200" kern="1200" dirty="0">
                <a:solidFill>
                  <a:schemeClr val="tx1"/>
                </a:solidFill>
                <a:effectLst/>
                <a:latin typeface="+mn-lt"/>
                <a:ea typeface="+mn-ea"/>
                <a:cs typeface="+mn-cs"/>
              </a:rPr>
              <a:t> 27 </a:t>
            </a:r>
            <a:r>
              <a:rPr lang="en-US" sz="1200" kern="1200" dirty="0" err="1">
                <a:solidFill>
                  <a:schemeClr val="tx1"/>
                </a:solidFill>
                <a:effectLst/>
                <a:latin typeface="+mn-lt"/>
                <a:ea typeface="+mn-ea"/>
                <a:cs typeface="+mn-cs"/>
              </a:rPr>
              <a:t>europeiska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länder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kallas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medlemsländer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Tillsammans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vill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länderna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bygga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bättre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framtid</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Unionen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befolkning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cirka</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447 </a:t>
            </a:r>
            <a:r>
              <a:rPr lang="en-US" sz="1200" b="1" kern="1200" dirty="0" err="1">
                <a:solidFill>
                  <a:schemeClr val="tx1"/>
                </a:solidFill>
                <a:effectLst/>
                <a:latin typeface="+mn-lt"/>
                <a:ea typeface="+mn-ea"/>
                <a:cs typeface="+mn-cs"/>
              </a:rPr>
              <a:t>miljoner</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invånare</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EU </a:t>
            </a:r>
            <a:r>
              <a:rPr lang="en-US" sz="1200" kern="1200" dirty="0" err="1">
                <a:solidFill>
                  <a:schemeClr val="tx1"/>
                </a:solidFill>
                <a:effectLst/>
                <a:latin typeface="+mn-lt"/>
                <a:ea typeface="+mn-ea"/>
                <a:cs typeface="+mn-cs"/>
              </a:rPr>
              <a:t>gör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lättare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invånarna</a:t>
            </a:r>
            <a:r>
              <a:rPr lang="en-US" sz="1200" kern="1200" dirty="0">
                <a:solidFill>
                  <a:schemeClr val="tx1"/>
                </a:solidFill>
                <a:effectLst/>
                <a:latin typeface="+mn-lt"/>
                <a:ea typeface="+mn-ea"/>
                <a:cs typeface="+mn-cs"/>
              </a:rPr>
              <a:t> om de </a:t>
            </a:r>
            <a:r>
              <a:rPr lang="en-US" sz="1200" kern="1200" dirty="0" err="1">
                <a:solidFill>
                  <a:schemeClr val="tx1"/>
                </a:solidFill>
                <a:effectLst/>
                <a:latin typeface="+mn-lt"/>
                <a:ea typeface="+mn-ea"/>
                <a:cs typeface="+mn-cs"/>
              </a:rPr>
              <a:t>vill</a:t>
            </a:r>
            <a:r>
              <a:rPr lang="en-US" sz="1200" kern="1200" dirty="0">
                <a:solidFill>
                  <a:schemeClr val="tx1"/>
                </a:solidFill>
                <a:effectLst/>
                <a:latin typeface="+mn-lt"/>
                <a:ea typeface="+mn-ea"/>
                <a:cs typeface="+mn-cs"/>
              </a:rPr>
              <a:t> leva, </a:t>
            </a:r>
            <a:r>
              <a:rPr lang="en-US" sz="1200" kern="1200" dirty="0" err="1">
                <a:solidFill>
                  <a:schemeClr val="tx1"/>
                </a:solidFill>
                <a:effectLst/>
                <a:latin typeface="+mn-lt"/>
                <a:ea typeface="+mn-ea"/>
                <a:cs typeface="+mn-cs"/>
              </a:rPr>
              <a:t>arbeta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annat</a:t>
            </a:r>
            <a:r>
              <a:rPr lang="en-US" sz="1200" kern="1200" dirty="0">
                <a:solidFill>
                  <a:schemeClr val="tx1"/>
                </a:solidFill>
                <a:effectLst/>
                <a:latin typeface="+mn-lt"/>
                <a:ea typeface="+mn-ea"/>
                <a:cs typeface="+mn-cs"/>
              </a:rPr>
              <a:t> land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unionen</a:t>
            </a:r>
            <a:r>
              <a:rPr lang="en-US" sz="1200" kern="1200" dirty="0">
                <a:solidFill>
                  <a:schemeClr val="tx1"/>
                </a:solidFill>
                <a:effectLst/>
                <a:latin typeface="+mn-lt"/>
                <a:ea typeface="+mn-ea"/>
                <a:cs typeface="+mn-cs"/>
              </a:rPr>
              <a:t>.</a:t>
            </a: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6</a:t>
            </a:fld>
            <a:endParaRPr lang="fr-FR"/>
          </a:p>
        </p:txBody>
      </p:sp>
    </p:spTree>
    <p:extLst>
      <p:ext uri="{BB962C8B-B14F-4D97-AF65-F5344CB8AC3E}">
        <p14:creationId xmlns:p14="http://schemas.microsoft.com/office/powerpoint/2010/main" val="106467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Milstolpar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uppbyggnaden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moderna</a:t>
            </a:r>
            <a:r>
              <a:rPr lang="en-US" sz="1200" kern="1200" dirty="0">
                <a:solidFill>
                  <a:schemeClr val="tx1"/>
                </a:solidFill>
                <a:effectLst/>
                <a:latin typeface="+mn-lt"/>
                <a:ea typeface="+mn-ea"/>
                <a:cs typeface="+mn-cs"/>
              </a:rPr>
              <a:t> Europa:</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Romarrikets</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och</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Greklands</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uppkomst</a:t>
            </a:r>
            <a:r>
              <a:rPr lang="en-US" sz="1200" b="1" kern="1200" dirty="0">
                <a:solidFill>
                  <a:schemeClr val="tx1"/>
                </a:solidFill>
                <a:effectLst/>
                <a:latin typeface="+mn-lt"/>
                <a:ea typeface="+mn-ea"/>
                <a:cs typeface="+mn-cs"/>
              </a:rPr>
              <a:t> under </a:t>
            </a:r>
            <a:r>
              <a:rPr lang="en-US" sz="1200" b="1" kern="1200" dirty="0" err="1">
                <a:solidFill>
                  <a:schemeClr val="tx1"/>
                </a:solidFill>
                <a:effectLst/>
                <a:latin typeface="+mn-lt"/>
                <a:ea typeface="+mn-ea"/>
                <a:cs typeface="+mn-cs"/>
              </a:rPr>
              <a:t>antiken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bidragit</a:t>
            </a:r>
            <a:r>
              <a:rPr lang="en-US" sz="1200" kern="1200" dirty="0">
                <a:solidFill>
                  <a:schemeClr val="tx1"/>
                </a:solidFill>
                <a:effectLst/>
                <a:latin typeface="+mn-lt"/>
                <a:ea typeface="+mn-ea"/>
                <a:cs typeface="+mn-cs"/>
              </a:rPr>
              <a:t> till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Europa </a:t>
            </a:r>
            <a:r>
              <a:rPr lang="en-US" sz="1200" kern="1200" dirty="0" err="1">
                <a:solidFill>
                  <a:schemeClr val="tx1"/>
                </a:solidFill>
                <a:effectLst/>
                <a:latin typeface="+mn-lt"/>
                <a:ea typeface="+mn-ea"/>
                <a:cs typeface="+mn-cs"/>
              </a:rPr>
              <a:t>har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dagens</a:t>
            </a:r>
            <a:r>
              <a:rPr lang="en-US" sz="1200" kern="1200" dirty="0">
                <a:solidFill>
                  <a:schemeClr val="tx1"/>
                </a:solidFill>
                <a:effectLst/>
                <a:latin typeface="+mn-lt"/>
                <a:ea typeface="+mn-ea"/>
                <a:cs typeface="+mn-cs"/>
              </a:rPr>
              <a:t> former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demokrati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styrelsesätt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kultur</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Reformationen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1500-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1600-talen </a:t>
            </a:r>
            <a:r>
              <a:rPr lang="en-US" sz="1200" kern="1200" dirty="0" err="1">
                <a:solidFill>
                  <a:schemeClr val="tx1"/>
                </a:solidFill>
                <a:effectLst/>
                <a:latin typeface="+mn-lt"/>
                <a:ea typeface="+mn-ea"/>
                <a:cs typeface="+mn-cs"/>
              </a:rPr>
              <a:t>ändrade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Europas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syn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religionen</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Upplysningen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intellektuell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politisk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ideologisk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rörelse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1700-talet </a:t>
            </a:r>
            <a:r>
              <a:rPr lang="en-US" sz="1200" kern="1200" dirty="0" err="1">
                <a:solidFill>
                  <a:schemeClr val="tx1"/>
                </a:solidFill>
                <a:effectLst/>
                <a:latin typeface="+mn-lt"/>
                <a:ea typeface="+mn-ea"/>
                <a:cs typeface="+mn-cs"/>
              </a:rPr>
              <a:t>då</a:t>
            </a:r>
            <a:r>
              <a:rPr lang="en-US" sz="1200" kern="1200" dirty="0">
                <a:solidFill>
                  <a:schemeClr val="tx1"/>
                </a:solidFill>
                <a:effectLst/>
                <a:latin typeface="+mn-lt"/>
                <a:ea typeface="+mn-ea"/>
                <a:cs typeface="+mn-cs"/>
              </a:rPr>
              <a:t> man </a:t>
            </a:r>
            <a:r>
              <a:rPr lang="en-US" sz="1200" kern="1200" dirty="0" err="1">
                <a:solidFill>
                  <a:schemeClr val="tx1"/>
                </a:solidFill>
                <a:effectLst/>
                <a:latin typeface="+mn-lt"/>
                <a:ea typeface="+mn-ea"/>
                <a:cs typeface="+mn-cs"/>
              </a:rPr>
              <a:t>betonade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vikten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logik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förnuft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lade fast </a:t>
            </a:r>
            <a:r>
              <a:rPr lang="en-US" sz="1200" kern="1200" dirty="0" err="1">
                <a:solidFill>
                  <a:schemeClr val="tx1"/>
                </a:solidFill>
                <a:effectLst/>
                <a:latin typeface="+mn-lt"/>
                <a:ea typeface="+mn-ea"/>
                <a:cs typeface="+mn-cs"/>
              </a:rPr>
              <a:t>grundreglerna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den </a:t>
            </a:r>
            <a:r>
              <a:rPr lang="en-US" sz="1200" kern="1200" dirty="0" err="1">
                <a:solidFill>
                  <a:schemeClr val="tx1"/>
                </a:solidFill>
                <a:effectLst/>
                <a:latin typeface="+mn-lt"/>
                <a:ea typeface="+mn-ea"/>
                <a:cs typeface="+mn-cs"/>
              </a:rPr>
              <a:t>moderna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vetenskapen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politiken</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Parlamentarismen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föds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utgör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dag </a:t>
            </a:r>
            <a:r>
              <a:rPr lang="en-US" sz="1200" kern="1200" dirty="0" err="1">
                <a:solidFill>
                  <a:schemeClr val="tx1"/>
                </a:solidFill>
                <a:effectLst/>
                <a:latin typeface="+mn-lt"/>
                <a:ea typeface="+mn-ea"/>
                <a:cs typeface="+mn-cs"/>
              </a:rPr>
              <a:t>grunden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moderna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europeiska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styrelseskicket</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De </a:t>
            </a:r>
            <a:r>
              <a:rPr lang="en-US" sz="1200" b="1" kern="1200" dirty="0" err="1">
                <a:solidFill>
                  <a:schemeClr val="tx1"/>
                </a:solidFill>
                <a:effectLst/>
                <a:latin typeface="+mn-lt"/>
                <a:ea typeface="+mn-ea"/>
                <a:cs typeface="+mn-cs"/>
              </a:rPr>
              <a:t>sociala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rättigheterna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utvecklas</a:t>
            </a:r>
            <a:r>
              <a:rPr lang="en-US" sz="1200" kern="1200" dirty="0">
                <a:solidFill>
                  <a:schemeClr val="tx1"/>
                </a:solidFill>
                <a:effectLst/>
                <a:latin typeface="+mn-lt"/>
                <a:ea typeface="+mn-ea"/>
                <a:cs typeface="+mn-cs"/>
              </a:rPr>
              <a:t> under 1800-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1900-talen </a:t>
            </a:r>
            <a:r>
              <a:rPr lang="en-US" sz="1200" kern="1200" dirty="0" err="1">
                <a:solidFill>
                  <a:schemeClr val="tx1"/>
                </a:solidFill>
                <a:effectLst/>
                <a:latin typeface="+mn-lt"/>
                <a:ea typeface="+mn-ea"/>
                <a:cs typeface="+mn-cs"/>
              </a:rPr>
              <a:t>skyddar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dagens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européer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vardagen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arbetslivet</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E798FA88-871F-5C48-9EBC-B5098FA55A7A}" type="slidenum">
              <a:rPr lang="fr-FR" smtClean="0"/>
              <a:t>7</a:t>
            </a:fld>
            <a:endParaRPr lang="fr-FR"/>
          </a:p>
        </p:txBody>
      </p:sp>
    </p:spTree>
    <p:extLst>
      <p:ext uri="{BB962C8B-B14F-4D97-AF65-F5344CB8AC3E}">
        <p14:creationId xmlns:p14="http://schemas.microsoft.com/office/powerpoint/2010/main" val="254760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93920"/>
            <a:ext cx="5335270" cy="4897120"/>
          </a:xfrm>
        </p:spPr>
        <p:txBody>
          <a:bodyPr/>
          <a:lstStyle/>
          <a:p>
            <a:pPr marL="228600" lvl="0" indent="-228600">
              <a:buFont typeface="+mj-lt"/>
              <a:buAutoNum type="arabicPeriod"/>
            </a:pPr>
            <a:r>
              <a:rPr lang="en-US" sz="1200" b="1" kern="1200" dirty="0">
                <a:solidFill>
                  <a:schemeClr val="tx1"/>
                </a:solidFill>
                <a:effectLst/>
                <a:latin typeface="+mn-lt"/>
                <a:ea typeface="+mn-ea"/>
                <a:cs typeface="+mn-cs"/>
              </a:rPr>
              <a:t>Pablo Picasso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Spansk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konstnär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tillsammans</a:t>
            </a:r>
            <a:r>
              <a:rPr lang="en-US" sz="1200" kern="1200" dirty="0">
                <a:solidFill>
                  <a:schemeClr val="tx1"/>
                </a:solidFill>
                <a:effectLst/>
                <a:latin typeface="+mn-lt"/>
                <a:ea typeface="+mn-ea"/>
                <a:cs typeface="+mn-cs"/>
              </a:rPr>
              <a:t> med Georges Braque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känd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kubismens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föregångare</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kanske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känner</a:t>
            </a:r>
            <a:r>
              <a:rPr lang="en-US" sz="1200" kern="1200" dirty="0">
                <a:solidFill>
                  <a:schemeClr val="tx1"/>
                </a:solidFill>
                <a:effectLst/>
                <a:latin typeface="+mn-lt"/>
                <a:ea typeface="+mn-ea"/>
                <a:cs typeface="+mn-cs"/>
              </a:rPr>
              <a:t> till </a:t>
            </a:r>
            <a:r>
              <a:rPr lang="en-US" sz="1200" kern="1200" dirty="0" err="1">
                <a:solidFill>
                  <a:schemeClr val="tx1"/>
                </a:solidFill>
                <a:effectLst/>
                <a:latin typeface="+mn-lt"/>
                <a:ea typeface="+mn-ea"/>
                <a:cs typeface="+mn-cs"/>
              </a:rPr>
              <a:t>två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kända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verk</a:t>
            </a:r>
            <a:r>
              <a:rPr lang="en-US" sz="1200" kern="1200" dirty="0">
                <a:solidFill>
                  <a:schemeClr val="tx1"/>
                </a:solidFill>
                <a:effectLst/>
                <a:latin typeface="+mn-lt"/>
                <a:ea typeface="+mn-ea"/>
                <a:cs typeface="+mn-cs"/>
              </a:rPr>
              <a:t>: Guernica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Flickorna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från</a:t>
            </a:r>
            <a:r>
              <a:rPr lang="en-US" sz="1200" kern="1200" dirty="0">
                <a:solidFill>
                  <a:schemeClr val="tx1"/>
                </a:solidFill>
                <a:effectLst/>
                <a:latin typeface="+mn-lt"/>
                <a:ea typeface="+mn-ea"/>
                <a:cs typeface="+mn-cs"/>
              </a:rPr>
              <a:t> Avignon.</a:t>
            </a:r>
          </a:p>
          <a:p>
            <a:pPr marL="228600" lvl="0" indent="-228600">
              <a:buFont typeface="+mj-lt"/>
              <a:buAutoNum type="arabicPeriod"/>
            </a:pPr>
            <a:r>
              <a:rPr lang="en-US" sz="1200" b="1" kern="1200" dirty="0">
                <a:solidFill>
                  <a:schemeClr val="tx1"/>
                </a:solidFill>
                <a:effectLst/>
                <a:latin typeface="+mn-lt"/>
                <a:ea typeface="+mn-ea"/>
                <a:cs typeface="+mn-cs"/>
              </a:rPr>
              <a:t>Ludwig van Beethoven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Tysk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kompositör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pianist </a:t>
            </a:r>
            <a:r>
              <a:rPr lang="en-US" sz="1200" kern="1200" dirty="0" err="1">
                <a:solidFill>
                  <a:schemeClr val="tx1"/>
                </a:solidFill>
                <a:effectLst/>
                <a:latin typeface="+mn-lt"/>
                <a:ea typeface="+mn-ea"/>
                <a:cs typeface="+mn-cs"/>
              </a:rPr>
              <a:t>känd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symfonier</a:t>
            </a:r>
            <a:r>
              <a:rPr lang="en-US" sz="1200" kern="1200" dirty="0">
                <a:solidFill>
                  <a:schemeClr val="tx1"/>
                </a:solidFill>
                <a:effectLst/>
                <a:latin typeface="+mn-lt"/>
                <a:ea typeface="+mn-ea"/>
                <a:cs typeface="+mn-cs"/>
              </a:rPr>
              <a:t>. Beethoven </a:t>
            </a:r>
            <a:r>
              <a:rPr lang="en-US" sz="1200" kern="1200" dirty="0" err="1">
                <a:solidFill>
                  <a:schemeClr val="tx1"/>
                </a:solidFill>
                <a:effectLst/>
                <a:latin typeface="+mn-lt"/>
                <a:ea typeface="+mn-ea"/>
                <a:cs typeface="+mn-cs"/>
              </a:rPr>
              <a:t>spelade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viktig</a:t>
            </a:r>
            <a:r>
              <a:rPr lang="en-US" sz="1200" kern="1200" dirty="0">
                <a:solidFill>
                  <a:schemeClr val="tx1"/>
                </a:solidFill>
                <a:effectLst/>
                <a:latin typeface="+mn-lt"/>
                <a:ea typeface="+mn-ea"/>
                <a:cs typeface="+mn-cs"/>
              </a:rPr>
              <a:t> roll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övergången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mellan</a:t>
            </a:r>
            <a:r>
              <a:rPr lang="en-US" sz="1200" kern="1200" dirty="0">
                <a:solidFill>
                  <a:schemeClr val="tx1"/>
                </a:solidFill>
                <a:effectLst/>
                <a:latin typeface="+mn-lt"/>
                <a:ea typeface="+mn-ea"/>
                <a:cs typeface="+mn-cs"/>
              </a:rPr>
              <a:t> den </a:t>
            </a:r>
            <a:r>
              <a:rPr lang="en-US" sz="1200" kern="1200" dirty="0" err="1">
                <a:solidFill>
                  <a:schemeClr val="tx1"/>
                </a:solidFill>
                <a:effectLst/>
                <a:latin typeface="+mn-lt"/>
                <a:ea typeface="+mn-ea"/>
                <a:cs typeface="+mn-cs"/>
              </a:rPr>
              <a:t>klassicistiska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den </a:t>
            </a:r>
            <a:r>
              <a:rPr lang="en-US" sz="1200" kern="1200" dirty="0" err="1">
                <a:solidFill>
                  <a:schemeClr val="tx1"/>
                </a:solidFill>
                <a:effectLst/>
                <a:latin typeface="+mn-lt"/>
                <a:ea typeface="+mn-ea"/>
                <a:cs typeface="+mn-cs"/>
              </a:rPr>
              <a:t>romantiska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perioden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klassisk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musik</a:t>
            </a:r>
            <a:r>
              <a:rPr lang="en-US" sz="1200" kern="1200" dirty="0">
                <a:solidFill>
                  <a:schemeClr val="tx1"/>
                </a:solidFill>
                <a:effectLst/>
                <a:latin typeface="+mn-lt"/>
                <a:ea typeface="+mn-ea"/>
                <a:cs typeface="+mn-cs"/>
              </a:rPr>
              <a:t>. Han </a:t>
            </a:r>
            <a:r>
              <a:rPr lang="en-US" sz="1200" kern="1200" dirty="0" err="1">
                <a:solidFill>
                  <a:schemeClr val="tx1"/>
                </a:solidFill>
                <a:effectLst/>
                <a:latin typeface="+mn-lt"/>
                <a:ea typeface="+mn-ea"/>
                <a:cs typeface="+mn-cs"/>
              </a:rPr>
              <a:t>komponerade</a:t>
            </a:r>
            <a:r>
              <a:rPr lang="en-US" sz="1200" kern="1200" dirty="0">
                <a:solidFill>
                  <a:schemeClr val="tx1"/>
                </a:solidFill>
                <a:effectLst/>
                <a:latin typeface="+mn-lt"/>
                <a:ea typeface="+mn-ea"/>
                <a:cs typeface="+mn-cs"/>
              </a:rPr>
              <a:t> An die </a:t>
            </a:r>
            <a:r>
              <a:rPr lang="en-US" sz="1200" kern="1200" dirty="0" err="1">
                <a:solidFill>
                  <a:schemeClr val="tx1"/>
                </a:solidFill>
                <a:effectLst/>
                <a:latin typeface="+mn-lt"/>
                <a:ea typeface="+mn-ea"/>
                <a:cs typeface="+mn-cs"/>
              </a:rPr>
              <a:t>Freude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senare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blev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Europahymnen</a:t>
            </a:r>
            <a:r>
              <a:rPr lang="en-US" sz="1200" kern="1200" dirty="0">
                <a:solidFill>
                  <a:schemeClr val="tx1"/>
                </a:solidFill>
                <a:effectLst/>
                <a:latin typeface="+mn-lt"/>
                <a:ea typeface="+mn-ea"/>
                <a:cs typeface="+mn-cs"/>
              </a:rPr>
              <a:t>.</a:t>
            </a:r>
          </a:p>
          <a:p>
            <a:pPr marL="228600" lvl="0" indent="-228600">
              <a:buFont typeface="+mj-lt"/>
              <a:buAutoNum type="arabicPeriod"/>
            </a:pPr>
            <a:r>
              <a:rPr lang="en-US" sz="1200" b="1" kern="1200" dirty="0" err="1">
                <a:solidFill>
                  <a:schemeClr val="tx1"/>
                </a:solidFill>
                <a:effectLst/>
                <a:latin typeface="+mn-lt"/>
                <a:ea typeface="+mn-ea"/>
                <a:cs typeface="+mn-cs"/>
              </a:rPr>
              <a:t>Alfons</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Mucha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Tjeckisk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målare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illustratör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företrädde</a:t>
            </a:r>
            <a:r>
              <a:rPr lang="en-US" sz="1200" kern="1200" dirty="0">
                <a:solidFill>
                  <a:schemeClr val="tx1"/>
                </a:solidFill>
                <a:effectLst/>
                <a:latin typeface="+mn-lt"/>
                <a:ea typeface="+mn-ea"/>
                <a:cs typeface="+mn-cs"/>
              </a:rPr>
              <a:t> Art nouveau-</a:t>
            </a:r>
            <a:r>
              <a:rPr lang="en-US" sz="1200" kern="1200" dirty="0" err="1">
                <a:solidFill>
                  <a:schemeClr val="tx1"/>
                </a:solidFill>
                <a:effectLst/>
                <a:latin typeface="+mn-lt"/>
                <a:ea typeface="+mn-ea"/>
                <a:cs typeface="+mn-cs"/>
              </a:rPr>
              <a:t>stilen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Några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kända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målningar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Frukter</a:t>
            </a:r>
            <a:r>
              <a:rPr lang="en-US" sz="1200" kern="1200" dirty="0">
                <a:solidFill>
                  <a:schemeClr val="tx1"/>
                </a:solidFill>
                <a:effectLst/>
                <a:latin typeface="+mn-lt"/>
                <a:ea typeface="+mn-ea"/>
                <a:cs typeface="+mn-cs"/>
              </a:rPr>
              <a:t>” (1897)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Slovanská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epopej</a:t>
            </a:r>
            <a:r>
              <a:rPr lang="en-US" sz="1200" kern="1200" dirty="0">
                <a:solidFill>
                  <a:schemeClr val="tx1"/>
                </a:solidFill>
                <a:effectLst/>
                <a:latin typeface="+mn-lt"/>
                <a:ea typeface="+mn-ea"/>
                <a:cs typeface="+mn-cs"/>
              </a:rPr>
              <a:t>” (1910–1928),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skildrar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slavernas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historia</a:t>
            </a:r>
            <a:r>
              <a:rPr lang="en-US" sz="1200" kern="1200" dirty="0">
                <a:solidFill>
                  <a:schemeClr val="tx1"/>
                </a:solidFill>
                <a:effectLst/>
                <a:latin typeface="+mn-lt"/>
                <a:ea typeface="+mn-ea"/>
                <a:cs typeface="+mn-cs"/>
              </a:rPr>
              <a:t>.</a:t>
            </a:r>
          </a:p>
          <a:p>
            <a:pPr marL="228600" lvl="0" indent="-228600">
              <a:buFont typeface="+mj-lt"/>
              <a:buAutoNum type="arabicPeriod"/>
            </a:pPr>
            <a:r>
              <a:rPr lang="en-US" sz="1200" b="1" kern="1200" dirty="0" err="1">
                <a:solidFill>
                  <a:schemeClr val="tx1"/>
                </a:solidFill>
                <a:effectLst/>
                <a:latin typeface="+mn-lt"/>
                <a:ea typeface="+mn-ea"/>
                <a:cs typeface="+mn-cs"/>
              </a:rPr>
              <a:t>Hilma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af</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Klint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svensk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målare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Hennes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abstrakta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målningar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utforskade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andlighet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livscykler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spiraler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geometri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färglära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anses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några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första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kända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abstrakta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verken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den </a:t>
            </a:r>
            <a:r>
              <a:rPr lang="en-US" sz="1200" kern="1200" dirty="0" err="1">
                <a:solidFill>
                  <a:schemeClr val="tx1"/>
                </a:solidFill>
                <a:effectLst/>
                <a:latin typeface="+mn-lt"/>
                <a:ea typeface="+mn-ea"/>
                <a:cs typeface="+mn-cs"/>
              </a:rPr>
              <a:t>västerländska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konsthistorien</a:t>
            </a:r>
            <a:r>
              <a:rPr lang="en-US" sz="1200" kern="1200" dirty="0">
                <a:solidFill>
                  <a:schemeClr val="tx1"/>
                </a:solidFill>
                <a:effectLst/>
                <a:latin typeface="+mn-lt"/>
                <a:ea typeface="+mn-ea"/>
                <a:cs typeface="+mn-cs"/>
              </a:rPr>
              <a:t>.</a:t>
            </a:r>
          </a:p>
          <a:p>
            <a:pPr marL="228600" lvl="0" indent="-228600">
              <a:buFont typeface="+mj-lt"/>
              <a:buAutoNum type="arabicPeriod"/>
            </a:pPr>
            <a:r>
              <a:rPr lang="en-US" sz="1200" b="1" kern="1200" dirty="0">
                <a:solidFill>
                  <a:schemeClr val="tx1"/>
                </a:solidFill>
                <a:effectLst/>
                <a:latin typeface="+mn-lt"/>
                <a:ea typeface="+mn-ea"/>
                <a:cs typeface="+mn-cs"/>
              </a:rPr>
              <a:t>Stefan Zweig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Österrikisk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författare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dramatiker</a:t>
            </a:r>
            <a:r>
              <a:rPr lang="en-US" sz="1200" kern="1200" dirty="0">
                <a:solidFill>
                  <a:schemeClr val="tx1"/>
                </a:solidFill>
                <a:effectLst/>
                <a:latin typeface="+mn-lt"/>
                <a:ea typeface="+mn-ea"/>
                <a:cs typeface="+mn-cs"/>
              </a:rPr>
              <a:t>, journalist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biografiförfattare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främsta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gavs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svenska</a:t>
            </a:r>
            <a:r>
              <a:rPr lang="en-US" sz="1200" kern="1200" dirty="0">
                <a:solidFill>
                  <a:schemeClr val="tx1"/>
                </a:solidFill>
                <a:effectLst/>
                <a:latin typeface="+mn-lt"/>
                <a:ea typeface="+mn-ea"/>
                <a:cs typeface="+mn-cs"/>
              </a:rPr>
              <a:t> 1943 med </a:t>
            </a:r>
            <a:r>
              <a:rPr lang="en-US" sz="1200" kern="1200" dirty="0" err="1">
                <a:solidFill>
                  <a:schemeClr val="tx1"/>
                </a:solidFill>
                <a:effectLst/>
                <a:latin typeface="+mn-lt"/>
                <a:ea typeface="+mn-ea"/>
                <a:cs typeface="+mn-cs"/>
              </a:rPr>
              <a:t>titeln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Schack</a:t>
            </a:r>
            <a:r>
              <a:rPr lang="en-US" sz="1200" kern="1200" dirty="0">
                <a:solidFill>
                  <a:schemeClr val="tx1"/>
                </a:solidFill>
                <a:effectLst/>
                <a:latin typeface="+mn-lt"/>
                <a:ea typeface="+mn-ea"/>
                <a:cs typeface="+mn-cs"/>
              </a:rPr>
              <a:t>, Amok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andra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noveller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samling</a:t>
            </a:r>
            <a:r>
              <a:rPr lang="en-US" sz="1200" kern="1200" dirty="0">
                <a:solidFill>
                  <a:schemeClr val="tx1"/>
                </a:solidFill>
                <a:effectLst/>
                <a:latin typeface="+mn-lt"/>
                <a:ea typeface="+mn-ea"/>
                <a:cs typeface="+mn-cs"/>
              </a:rPr>
              <a:t> med fem </a:t>
            </a:r>
            <a:r>
              <a:rPr lang="en-US" sz="1200" kern="1200" dirty="0" err="1">
                <a:solidFill>
                  <a:schemeClr val="tx1"/>
                </a:solidFill>
                <a:effectLst/>
                <a:latin typeface="+mn-lt"/>
                <a:ea typeface="+mn-ea"/>
                <a:cs typeface="+mn-cs"/>
              </a:rPr>
              <a:t>kreativa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psykologiska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rysare</a:t>
            </a:r>
            <a:r>
              <a:rPr lang="en-US" sz="1200" kern="1200" dirty="0">
                <a:solidFill>
                  <a:schemeClr val="tx1"/>
                </a:solidFill>
                <a:effectLst/>
                <a:latin typeface="+mn-lt"/>
                <a:ea typeface="+mn-ea"/>
                <a:cs typeface="+mn-cs"/>
              </a:rPr>
              <a:t>.</a:t>
            </a:r>
          </a:p>
          <a:p>
            <a:pPr marL="228600" lvl="0" indent="-228600">
              <a:buFont typeface="+mj-lt"/>
              <a:buAutoNum type="arabicPeriod"/>
            </a:pPr>
            <a:r>
              <a:rPr lang="en-US" sz="1200" b="1" kern="1200" dirty="0" err="1">
                <a:solidFill>
                  <a:schemeClr val="tx1"/>
                </a:solidFill>
                <a:effectLst/>
                <a:latin typeface="+mn-lt"/>
                <a:ea typeface="+mn-ea"/>
                <a:cs typeface="+mn-cs"/>
              </a:rPr>
              <a:t>Wisława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Szymborska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Polsk</a:t>
            </a:r>
            <a:r>
              <a:rPr lang="en-US" sz="1200" kern="1200" dirty="0">
                <a:solidFill>
                  <a:schemeClr val="tx1"/>
                </a:solidFill>
                <a:effectLst/>
                <a:latin typeface="+mn-lt"/>
                <a:ea typeface="+mn-ea"/>
                <a:cs typeface="+mn-cs"/>
              </a:rPr>
              <a:t> poet, </a:t>
            </a:r>
            <a:r>
              <a:rPr lang="en-US" sz="1200" kern="1200" dirty="0" err="1">
                <a:solidFill>
                  <a:schemeClr val="tx1"/>
                </a:solidFill>
                <a:effectLst/>
                <a:latin typeface="+mn-lt"/>
                <a:ea typeface="+mn-ea"/>
                <a:cs typeface="+mn-cs"/>
              </a:rPr>
              <a:t>essäist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översättare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vann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Nobelpriset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litteratur</a:t>
            </a:r>
            <a:r>
              <a:rPr lang="en-US" sz="1200" kern="1200" dirty="0">
                <a:solidFill>
                  <a:schemeClr val="tx1"/>
                </a:solidFill>
                <a:effectLst/>
                <a:latin typeface="+mn-lt"/>
                <a:ea typeface="+mn-ea"/>
                <a:cs typeface="+mn-cs"/>
              </a:rPr>
              <a:t> 1996.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hennes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berömda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diktsamlingar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Widok</a:t>
            </a:r>
            <a:r>
              <a:rPr lang="en-US" sz="1200" kern="1200" dirty="0">
                <a:solidFill>
                  <a:schemeClr val="tx1"/>
                </a:solidFill>
                <a:effectLst/>
                <a:latin typeface="+mn-lt"/>
                <a:ea typeface="+mn-ea"/>
                <a:cs typeface="+mn-cs"/>
              </a:rPr>
              <a:t> z </a:t>
            </a:r>
            <a:r>
              <a:rPr lang="en-US" sz="1200" kern="1200" dirty="0" err="1">
                <a:solidFill>
                  <a:schemeClr val="tx1"/>
                </a:solidFill>
                <a:effectLst/>
                <a:latin typeface="+mn-lt"/>
                <a:ea typeface="+mn-ea"/>
                <a:cs typeface="+mn-cs"/>
              </a:rPr>
              <a:t>ziarnkiem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piasku</a:t>
            </a:r>
            <a:r>
              <a:rPr lang="en-US" sz="1200" kern="1200" dirty="0">
                <a:solidFill>
                  <a:schemeClr val="tx1"/>
                </a:solidFill>
                <a:effectLst/>
                <a:latin typeface="+mn-lt"/>
                <a:ea typeface="+mn-ea"/>
                <a:cs typeface="+mn-cs"/>
              </a:rPr>
              <a:t>”.</a:t>
            </a:r>
          </a:p>
          <a:p>
            <a:pPr marL="228600" lvl="0" indent="-228600">
              <a:buFont typeface="+mj-lt"/>
              <a:buAutoNum type="arabicPeriod"/>
            </a:pPr>
            <a:r>
              <a:rPr lang="en-US" sz="1200" b="1" kern="1200" dirty="0">
                <a:solidFill>
                  <a:schemeClr val="tx1"/>
                </a:solidFill>
                <a:effectLst/>
                <a:latin typeface="+mn-lt"/>
                <a:ea typeface="+mn-ea"/>
                <a:cs typeface="+mn-cs"/>
              </a:rPr>
              <a:t>Simone de Beauvoir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fransk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författare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filosof</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essäist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hennes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kända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hennes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självbiografiska</a:t>
            </a:r>
            <a:r>
              <a:rPr lang="en-US" sz="1200" kern="1200" dirty="0">
                <a:solidFill>
                  <a:schemeClr val="tx1"/>
                </a:solidFill>
                <a:effectLst/>
                <a:latin typeface="+mn-lt"/>
                <a:ea typeface="+mn-ea"/>
                <a:cs typeface="+mn-cs"/>
              </a:rPr>
              <a:t> roman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familjeflickas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memoarer</a:t>
            </a:r>
            <a:r>
              <a:rPr lang="en-US" sz="1200" kern="1200" dirty="0">
                <a:solidFill>
                  <a:schemeClr val="tx1"/>
                </a:solidFill>
                <a:effectLst/>
                <a:latin typeface="+mn-lt"/>
                <a:ea typeface="+mn-ea"/>
                <a:cs typeface="+mn-cs"/>
              </a:rPr>
              <a:t>” (1958), </a:t>
            </a:r>
            <a:r>
              <a:rPr lang="en-US" sz="1200" kern="1200" dirty="0" err="1">
                <a:solidFill>
                  <a:schemeClr val="tx1"/>
                </a:solidFill>
                <a:effectLst/>
                <a:latin typeface="+mn-lt"/>
                <a:ea typeface="+mn-ea"/>
                <a:cs typeface="+mn-cs"/>
              </a:rPr>
              <a:t>där</a:t>
            </a:r>
            <a:r>
              <a:rPr lang="en-US" sz="1200" kern="1200" dirty="0">
                <a:solidFill>
                  <a:schemeClr val="tx1"/>
                </a:solidFill>
                <a:effectLst/>
                <a:latin typeface="+mn-lt"/>
                <a:ea typeface="+mn-ea"/>
                <a:cs typeface="+mn-cs"/>
              </a:rPr>
              <a:t> hon </a:t>
            </a:r>
            <a:r>
              <a:rPr lang="en-US" sz="1200" kern="1200" dirty="0" err="1">
                <a:solidFill>
                  <a:schemeClr val="tx1"/>
                </a:solidFill>
                <a:effectLst/>
                <a:latin typeface="+mn-lt"/>
                <a:ea typeface="+mn-ea"/>
                <a:cs typeface="+mn-cs"/>
              </a:rPr>
              <a:t>berättar</a:t>
            </a:r>
            <a:r>
              <a:rPr lang="en-US" sz="1200" kern="1200" dirty="0">
                <a:solidFill>
                  <a:schemeClr val="tx1"/>
                </a:solidFill>
                <a:effectLst/>
                <a:latin typeface="+mn-lt"/>
                <a:ea typeface="+mn-ea"/>
                <a:cs typeface="+mn-cs"/>
              </a:rPr>
              <a:t> om sin </a:t>
            </a:r>
            <a:r>
              <a:rPr lang="en-US" sz="1200" kern="1200" dirty="0" err="1">
                <a:solidFill>
                  <a:schemeClr val="tx1"/>
                </a:solidFill>
                <a:effectLst/>
                <a:latin typeface="+mn-lt"/>
                <a:ea typeface="+mn-ea"/>
                <a:cs typeface="+mn-cs"/>
              </a:rPr>
              <a:t>uppväxt</a:t>
            </a:r>
            <a:r>
              <a:rPr lang="en-US" sz="1200" kern="1200" dirty="0">
                <a:solidFill>
                  <a:schemeClr val="tx1"/>
                </a:solidFill>
                <a:effectLst/>
                <a:latin typeface="+mn-lt"/>
                <a:ea typeface="+mn-ea"/>
                <a:cs typeface="+mn-cs"/>
              </a:rPr>
              <a:t>.</a:t>
            </a:r>
          </a:p>
          <a:p>
            <a:pPr marL="228600" lvl="0" indent="-228600">
              <a:buFont typeface="+mj-lt"/>
              <a:buAutoNum type="arabicPeriod"/>
            </a:pPr>
            <a:r>
              <a:rPr lang="en-US" sz="1200" b="1" kern="1200" dirty="0">
                <a:solidFill>
                  <a:schemeClr val="tx1"/>
                </a:solidFill>
                <a:effectLst/>
                <a:latin typeface="+mn-lt"/>
                <a:ea typeface="+mn-ea"/>
                <a:cs typeface="+mn-cs"/>
              </a:rPr>
              <a:t>Magda </a:t>
            </a:r>
            <a:r>
              <a:rPr lang="en-US" sz="1200" b="1" kern="1200" dirty="0" err="1">
                <a:solidFill>
                  <a:schemeClr val="tx1"/>
                </a:solidFill>
                <a:effectLst/>
                <a:latin typeface="+mn-lt"/>
                <a:ea typeface="+mn-ea"/>
                <a:cs typeface="+mn-cs"/>
              </a:rPr>
              <a:t>Szabó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ungersk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romanförfattare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skrev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dramer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essäer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memoarer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poesi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barnlitteratur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Hennes</a:t>
            </a:r>
            <a:r>
              <a:rPr lang="en-US" sz="1200" kern="1200" dirty="0">
                <a:solidFill>
                  <a:schemeClr val="tx1"/>
                </a:solidFill>
                <a:effectLst/>
                <a:latin typeface="+mn-lt"/>
                <a:ea typeface="+mn-ea"/>
                <a:cs typeface="+mn-cs"/>
              </a:rPr>
              <a:t> roman ”</a:t>
            </a:r>
            <a:r>
              <a:rPr lang="en-US" sz="1200" kern="1200" dirty="0" err="1">
                <a:solidFill>
                  <a:schemeClr val="tx1"/>
                </a:solidFill>
                <a:effectLst/>
                <a:latin typeface="+mn-lt"/>
                <a:ea typeface="+mn-ea"/>
                <a:cs typeface="+mn-cs"/>
              </a:rPr>
              <a:t>Dörren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gavs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a:t>
            </a:r>
            <a:r>
              <a:rPr lang="en-US" sz="1200" kern="1200" dirty="0">
                <a:solidFill>
                  <a:schemeClr val="tx1"/>
                </a:solidFill>
                <a:effectLst/>
                <a:latin typeface="+mn-lt"/>
                <a:ea typeface="+mn-ea"/>
                <a:cs typeface="+mn-cs"/>
              </a:rPr>
              <a:t> 1987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blev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hennes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kända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verk</a:t>
            </a:r>
            <a:r>
              <a:rPr lang="en-US" sz="1200" kern="1200" dirty="0">
                <a:solidFill>
                  <a:schemeClr val="tx1"/>
                </a:solidFill>
                <a:effectLst/>
                <a:latin typeface="+mn-lt"/>
                <a:ea typeface="+mn-ea"/>
                <a:cs typeface="+mn-cs"/>
              </a:rPr>
              <a:t>.</a:t>
            </a:r>
          </a:p>
          <a:p>
            <a:endParaRPr lang="en-US" sz="1200" b="1" i="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1" kern="1200" dirty="0" err="1">
                <a:solidFill>
                  <a:schemeClr val="tx1"/>
                </a:solidFill>
                <a:effectLst/>
                <a:latin typeface="+mn-lt"/>
                <a:ea typeface="+mn-ea"/>
                <a:cs typeface="+mn-cs"/>
              </a:rPr>
              <a:t>Vilka</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andra</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europeiska</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konstnärer</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och</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författare</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känner</a:t>
            </a:r>
            <a:r>
              <a:rPr lang="en-US" sz="1200" b="1" i="1" kern="1200" dirty="0">
                <a:solidFill>
                  <a:schemeClr val="tx1"/>
                </a:solidFill>
                <a:effectLst/>
                <a:latin typeface="+mn-lt"/>
                <a:ea typeface="+mn-ea"/>
                <a:cs typeface="+mn-cs"/>
              </a:rPr>
              <a:t> du till?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8</a:t>
            </a:fld>
            <a:endParaRPr lang="fr-FR"/>
          </a:p>
        </p:txBody>
      </p:sp>
    </p:spTree>
    <p:extLst>
      <p:ext uri="{BB962C8B-B14F-4D97-AF65-F5344CB8AC3E}">
        <p14:creationId xmlns:p14="http://schemas.microsoft.com/office/powerpoint/2010/main" val="2899160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Varje</a:t>
            </a:r>
            <a:r>
              <a:rPr lang="en-US" sz="1200" kern="1200" dirty="0">
                <a:solidFill>
                  <a:schemeClr val="tx1"/>
                </a:solidFill>
                <a:effectLst/>
                <a:latin typeface="+mn-lt"/>
                <a:ea typeface="+mn-ea"/>
                <a:cs typeface="+mn-cs"/>
              </a:rPr>
              <a:t> EU-land </a:t>
            </a:r>
            <a:r>
              <a:rPr lang="en-US" sz="1200" kern="1200" dirty="0" err="1">
                <a:solidFill>
                  <a:schemeClr val="tx1"/>
                </a:solidFill>
                <a:effectLst/>
                <a:latin typeface="+mn-lt"/>
                <a:ea typeface="+mn-ea"/>
                <a:cs typeface="+mn-cs"/>
              </a:rPr>
              <a:t>har</a:t>
            </a:r>
            <a:r>
              <a:rPr lang="en-US" sz="1200" kern="1200" dirty="0">
                <a:solidFill>
                  <a:schemeClr val="tx1"/>
                </a:solidFill>
                <a:effectLst/>
                <a:latin typeface="+mn-lt"/>
                <a:ea typeface="+mn-ea"/>
                <a:cs typeface="+mn-cs"/>
              </a:rPr>
              <a:t> sin </a:t>
            </a:r>
            <a:r>
              <a:rPr lang="en-US" sz="1200" kern="1200" dirty="0" err="1">
                <a:solidFill>
                  <a:schemeClr val="tx1"/>
                </a:solidFill>
                <a:effectLst/>
                <a:latin typeface="+mn-lt"/>
                <a:ea typeface="+mn-ea"/>
                <a:cs typeface="+mn-cs"/>
              </a:rPr>
              <a:t>egen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kultur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språk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traditioner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Ändå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delar</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alla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samma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grundläggande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värderingar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måste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respektera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medlemmar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Europeiska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unionen</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Människans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värdighet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Frihet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Demokrati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Jämställdhet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Rättsstaten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Mänskliga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rättigheter</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1" kern="1200" dirty="0" err="1">
                <a:solidFill>
                  <a:schemeClr val="tx1"/>
                </a:solidFill>
                <a:effectLst/>
                <a:latin typeface="+mn-lt"/>
                <a:ea typeface="+mn-ea"/>
                <a:cs typeface="+mn-cs"/>
              </a:rPr>
              <a:t>Vilka</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europeiska</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värderingar</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tycker</a:t>
            </a:r>
            <a:r>
              <a:rPr lang="en-US" sz="1200" b="1" i="1" kern="1200" dirty="0">
                <a:solidFill>
                  <a:schemeClr val="tx1"/>
                </a:solidFill>
                <a:effectLst/>
                <a:latin typeface="+mn-lt"/>
                <a:ea typeface="+mn-ea"/>
                <a:cs typeface="+mn-cs"/>
              </a:rPr>
              <a:t> du </a:t>
            </a:r>
            <a:r>
              <a:rPr lang="en-US" sz="1200" b="1" i="1" kern="1200" dirty="0" err="1">
                <a:solidFill>
                  <a:schemeClr val="tx1"/>
                </a:solidFill>
                <a:effectLst/>
                <a:latin typeface="+mn-lt"/>
                <a:ea typeface="+mn-ea"/>
                <a:cs typeface="+mn-cs"/>
              </a:rPr>
              <a:t>är</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viktigast</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och</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varför</a:t>
            </a:r>
            <a:r>
              <a:rPr lang="en-US" sz="1200" b="1"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9</a:t>
            </a:fld>
            <a:endParaRPr lang="fr-FR"/>
          </a:p>
        </p:txBody>
      </p:sp>
    </p:spTree>
    <p:extLst>
      <p:ext uri="{BB962C8B-B14F-4D97-AF65-F5344CB8AC3E}">
        <p14:creationId xmlns:p14="http://schemas.microsoft.com/office/powerpoint/2010/main" val="4242965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r-BE"/>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03/03/2023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799776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03/03/2023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209819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03/03/2023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2129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3"/>
            <a:ext cx="9144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4418049"/>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557903"/>
            <a:ext cx="3780235" cy="528998"/>
          </a:xfrm>
        </p:spPr>
        <p:txBody>
          <a:bodyPr>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649555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9"/>
            <a:ext cx="9144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4"/>
            <a:ext cx="9144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872647"/>
          </a:xfrm>
        </p:spPr>
        <p:txBody>
          <a:bodyPr anchor="t">
            <a:norm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3067468"/>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783535"/>
            <a:ext cx="3780235" cy="528998"/>
          </a:xfrm>
        </p:spPr>
        <p:txBody>
          <a:bodyPr anchor="b" anchorCtr="0">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3285183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9144000" cy="6059194"/>
          </a:xfrm>
          <a:prstGeom prst="rect">
            <a:avLst/>
          </a:prstGeom>
        </p:spPr>
      </p:pic>
      <p:sp>
        <p:nvSpPr>
          <p:cNvPr id="14" name="Rectangle 13"/>
          <p:cNvSpPr/>
          <p:nvPr userDrawn="1"/>
        </p:nvSpPr>
        <p:spPr>
          <a:xfrm>
            <a:off x="3967" y="1078174"/>
            <a:ext cx="9148010"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2" name="Subtitle 2"/>
          <p:cNvSpPr>
            <a:spLocks noGrp="1"/>
          </p:cNvSpPr>
          <p:nvPr>
            <p:ph type="subTitle" idx="1"/>
          </p:nvPr>
        </p:nvSpPr>
        <p:spPr>
          <a:xfrm>
            <a:off x="803513" y="4418049"/>
            <a:ext cx="7548918" cy="897754"/>
          </a:xfrm>
        </p:spPr>
        <p:txBody>
          <a:bodyPr wrap="none">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16" name="Text Placeholder 18"/>
          <p:cNvSpPr>
            <a:spLocks noGrp="1"/>
          </p:cNvSpPr>
          <p:nvPr>
            <p:ph type="body" sz="quarter" idx="13"/>
          </p:nvPr>
        </p:nvSpPr>
        <p:spPr>
          <a:xfrm>
            <a:off x="4572000" y="5557903"/>
            <a:ext cx="3780235" cy="528998"/>
          </a:xfrm>
        </p:spPr>
        <p:txBody>
          <a:bodyPr wrap="none">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2914567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2" name="Title 1"/>
          <p:cNvSpPr>
            <a:spLocks noGrp="1"/>
          </p:cNvSpPr>
          <p:nvPr>
            <p:ph type="ctrTitle"/>
          </p:nvPr>
        </p:nvSpPr>
        <p:spPr>
          <a:xfrm>
            <a:off x="802642" y="1122363"/>
            <a:ext cx="8007029" cy="2387600"/>
          </a:xfrm>
        </p:spPr>
        <p:txBody>
          <a:bodyPr anchor="b">
            <a:noAutofit/>
          </a:bodyPr>
          <a:lstStyle>
            <a:lvl1pPr algn="l">
              <a:defRPr sz="45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802642" y="3602038"/>
            <a:ext cx="8007029" cy="1655762"/>
          </a:xfrm>
        </p:spPr>
        <p:txBody>
          <a:bodyPr>
            <a:no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62865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0786" y="6045258"/>
            <a:ext cx="1288884" cy="451153"/>
          </a:xfrm>
          <a:prstGeom prst="rect">
            <a:avLst/>
          </a:prstGeom>
        </p:spPr>
      </p:pic>
    </p:spTree>
    <p:extLst>
      <p:ext uri="{BB962C8B-B14F-4D97-AF65-F5344CB8AC3E}">
        <p14:creationId xmlns:p14="http://schemas.microsoft.com/office/powerpoint/2010/main" val="409330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5389" y="6045865"/>
            <a:ext cx="1287150" cy="450546"/>
          </a:xfrm>
          <a:prstGeom prst="rect">
            <a:avLst/>
          </a:prstGeom>
        </p:spPr>
      </p:pic>
      <p:sp>
        <p:nvSpPr>
          <p:cNvPr id="11" name="Title 1"/>
          <p:cNvSpPr>
            <a:spLocks noGrp="1"/>
          </p:cNvSpPr>
          <p:nvPr>
            <p:ph type="ctrTitle"/>
          </p:nvPr>
        </p:nvSpPr>
        <p:spPr>
          <a:xfrm>
            <a:off x="807760" y="1122363"/>
            <a:ext cx="7617223" cy="2387600"/>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02642" y="3602038"/>
            <a:ext cx="7617223" cy="1655762"/>
          </a:xfrm>
        </p:spPr>
        <p:txBody>
          <a:bodyPr>
            <a:no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1006142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3363151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accent5"/>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23876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8179274" cy="3881904"/>
          </a:xfrm>
        </p:spPr>
        <p:txBody>
          <a:bodyPr>
            <a:noAutofit/>
          </a:bodyPr>
          <a:lstStyle>
            <a:lvl1pPr>
              <a:lnSpc>
                <a:spcPct val="100000"/>
              </a:lnSpc>
              <a:spcBef>
                <a:spcPts val="0"/>
              </a:spcBef>
              <a:spcAft>
                <a:spcPts val="1350"/>
              </a:spcAft>
              <a:defRPr/>
            </a:lvl1pPr>
            <a:lvl2pPr>
              <a:lnSpc>
                <a:spcPct val="100000"/>
              </a:lnSpc>
              <a:spcAft>
                <a:spcPts val="1350"/>
              </a:spcAft>
              <a:defRPr/>
            </a:lvl2pPr>
            <a:lvl3pPr>
              <a:lnSpc>
                <a:spcPct val="100000"/>
              </a:lnSpc>
              <a:spcAft>
                <a:spcPts val="1350"/>
              </a:spcAft>
              <a:defRPr/>
            </a:lvl3pPr>
            <a:lvl4pPr>
              <a:lnSpc>
                <a:spcPct val="100000"/>
              </a:lnSpc>
              <a:spcAft>
                <a:spcPts val="1350"/>
              </a:spcAft>
              <a:defRPr/>
            </a:lvl4pPr>
            <a:lvl5pPr>
              <a:lnSpc>
                <a:spcPct val="100000"/>
              </a:lnSpc>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8896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03/03/2023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896312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1pPr>
              <a:spcAft>
                <a:spcPts val="1350"/>
              </a:spcAft>
              <a:defRPr/>
            </a:lvl1pPr>
            <a:lvl2pPr>
              <a:spcAft>
                <a:spcPts val="1350"/>
              </a:spcAft>
              <a:defRPr/>
            </a:lvl2pPr>
            <a:lvl3pPr>
              <a:spcAft>
                <a:spcPts val="1350"/>
              </a:spcAft>
              <a:defRPr/>
            </a:lvl3pPr>
            <a:lvl4pPr>
              <a:spcAft>
                <a:spcPts val="1350"/>
              </a:spcAft>
              <a:defRPr/>
            </a:lvl4pPr>
            <a:lvl5pPr>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64717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688894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3453735"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6278821"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05994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6"/>
            <a:ext cx="3868340"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a:noFill/>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6"/>
            <a:ext cx="3887391"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10632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701769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4726" y="-59635"/>
            <a:ext cx="4616726" cy="6983896"/>
          </a:xfrm>
          <a:solidFill>
            <a:schemeClr val="bg2"/>
          </a:solidFill>
          <a:ln w="28575">
            <a:solidFill>
              <a:schemeClr val="accent5"/>
            </a:solidFill>
          </a:ln>
        </p:spPr>
        <p:txBody>
          <a:bodyPr/>
          <a:lstStyle/>
          <a:p>
            <a:r>
              <a:rPr lang="en-US"/>
              <a:t>Click icon to add picture</a:t>
            </a:r>
            <a:endParaRPr lang="en-GB"/>
          </a:p>
        </p:txBody>
      </p:sp>
      <p:sp>
        <p:nvSpPr>
          <p:cNvPr id="10" name="Rectangle 9"/>
          <p:cNvSpPr/>
          <p:nvPr userDrawn="1"/>
        </p:nvSpPr>
        <p:spPr>
          <a:xfrm>
            <a:off x="2410536" y="1992574"/>
            <a:ext cx="641274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4586" y="743803"/>
            <a:ext cx="408692" cy="544923"/>
          </a:xfrm>
          <a:prstGeom prst="rect">
            <a:avLst/>
          </a:prstGeom>
        </p:spPr>
      </p:pic>
      <p:sp>
        <p:nvSpPr>
          <p:cNvPr id="3" name="Content Placeholder 2"/>
          <p:cNvSpPr>
            <a:spLocks noGrp="1"/>
          </p:cNvSpPr>
          <p:nvPr>
            <p:ph idx="1"/>
          </p:nvPr>
        </p:nvSpPr>
        <p:spPr>
          <a:xfrm>
            <a:off x="2653748" y="1992573"/>
            <a:ext cx="616953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38442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2792" y="1825626"/>
            <a:ext cx="369513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5112792" y="482861"/>
            <a:ext cx="350195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34787" y="-46383"/>
            <a:ext cx="4606787"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1909942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728042" y="2284668"/>
            <a:ext cx="2356247"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5926089" y="2284669"/>
            <a:ext cx="2356247"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3327065" y="2284668"/>
            <a:ext cx="2356247"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905080" y="403868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5" name="Text Placeholder 12"/>
          <p:cNvSpPr>
            <a:spLocks noGrp="1"/>
          </p:cNvSpPr>
          <p:nvPr>
            <p:ph type="body" sz="quarter" idx="17"/>
          </p:nvPr>
        </p:nvSpPr>
        <p:spPr>
          <a:xfrm>
            <a:off x="3504104" y="404194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6" name="Text Placeholder 12"/>
          <p:cNvSpPr>
            <a:spLocks noGrp="1"/>
          </p:cNvSpPr>
          <p:nvPr>
            <p:ph type="body" sz="quarter" idx="18"/>
          </p:nvPr>
        </p:nvSpPr>
        <p:spPr>
          <a:xfrm>
            <a:off x="6103127" y="4037438"/>
            <a:ext cx="2002169" cy="1524235"/>
          </a:xfrm>
          <a:solidFill>
            <a:schemeClr val="bg1"/>
          </a:solidFill>
        </p:spPr>
        <p:txBody>
          <a:bodyPr tIns="90000"/>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1630383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2785402" y="2159957"/>
            <a:ext cx="1846193"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2785402" y="3968881"/>
            <a:ext cx="1846193"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743411" y="2159957"/>
            <a:ext cx="1846195"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6701420" y="3968880"/>
            <a:ext cx="1890000" cy="1638158"/>
          </a:xfrm>
          <a:noFill/>
        </p:spPr>
        <p:txBody>
          <a:bodyPr tIns="90000"/>
          <a:lstStyle>
            <a:lvl1pPr marL="0" indent="0" algn="l">
              <a:buNone/>
              <a:defRPr sz="1500"/>
            </a:lvl1pPr>
          </a:lstStyle>
          <a:p>
            <a:pPr lvl="0"/>
            <a:r>
              <a:rPr lang="en-US"/>
              <a:t>Edit Master text styles</a:t>
            </a:r>
          </a:p>
        </p:txBody>
      </p:sp>
      <p:sp>
        <p:nvSpPr>
          <p:cNvPr id="16" name="Text Placeholder 12"/>
          <p:cNvSpPr>
            <a:spLocks noGrp="1"/>
          </p:cNvSpPr>
          <p:nvPr>
            <p:ph type="body" sz="quarter" idx="18"/>
          </p:nvPr>
        </p:nvSpPr>
        <p:spPr>
          <a:xfrm>
            <a:off x="775213" y="2159958"/>
            <a:ext cx="1890000" cy="1638159"/>
          </a:xfrm>
          <a:noFill/>
        </p:spPr>
        <p:txBody>
          <a:bodyPr tIns="90000"/>
          <a:lstStyle>
            <a:lvl1pPr marL="0" indent="0" algn="r">
              <a:buNone/>
              <a:defRPr sz="1500"/>
            </a:lvl1pPr>
          </a:lstStyle>
          <a:p>
            <a:pPr lvl="0"/>
            <a:r>
              <a:rPr lang="en-US"/>
              <a:t>Edit Master text styles</a:t>
            </a:r>
          </a:p>
        </p:txBody>
      </p:sp>
      <p:sp>
        <p:nvSpPr>
          <p:cNvPr id="14" name="Picture Placeholder 2"/>
          <p:cNvSpPr>
            <a:spLocks noGrp="1"/>
          </p:cNvSpPr>
          <p:nvPr>
            <p:ph type="pic" sz="quarter" idx="19"/>
          </p:nvPr>
        </p:nvSpPr>
        <p:spPr>
          <a:xfrm>
            <a:off x="4743412" y="3968880"/>
            <a:ext cx="1846193"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775213" y="3968881"/>
            <a:ext cx="1890000" cy="1638158"/>
          </a:xfrm>
          <a:noFill/>
        </p:spPr>
        <p:txBody>
          <a:bodyPr tIns="90000"/>
          <a:lstStyle>
            <a:lvl1pPr marL="0" indent="0" algn="r">
              <a:buNone/>
              <a:defRPr sz="1500"/>
            </a:lvl1pPr>
          </a:lstStyle>
          <a:p>
            <a:pPr lvl="0"/>
            <a:r>
              <a:rPr lang="en-US"/>
              <a:t>Edit Master text styles</a:t>
            </a:r>
          </a:p>
        </p:txBody>
      </p:sp>
      <p:sp>
        <p:nvSpPr>
          <p:cNvPr id="18" name="Text Placeholder 12"/>
          <p:cNvSpPr>
            <a:spLocks noGrp="1"/>
          </p:cNvSpPr>
          <p:nvPr>
            <p:ph type="body" sz="quarter" idx="21"/>
          </p:nvPr>
        </p:nvSpPr>
        <p:spPr>
          <a:xfrm>
            <a:off x="6724742" y="2159957"/>
            <a:ext cx="1890000" cy="1638159"/>
          </a:xfrm>
          <a:noFill/>
        </p:spPr>
        <p:txBody>
          <a:bodyPr tIns="90000"/>
          <a:lstStyle>
            <a:lvl1pPr marL="0" indent="0" algn="l">
              <a:buNone/>
              <a:defRPr sz="1500"/>
            </a:lvl1pPr>
          </a:lstStyle>
          <a:p>
            <a:pPr lvl="0"/>
            <a:r>
              <a:rPr lang="en-US"/>
              <a:t>Edit Master text styles</a:t>
            </a:r>
          </a:p>
        </p:txBody>
      </p:sp>
    </p:spTree>
    <p:extLst>
      <p:ext uri="{BB962C8B-B14F-4D97-AF65-F5344CB8AC3E}">
        <p14:creationId xmlns:p14="http://schemas.microsoft.com/office/powerpoint/2010/main" val="3152398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9144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628650" y="2646644"/>
            <a:ext cx="78867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628650" y="3630614"/>
            <a:ext cx="78867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5785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r-BE"/>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FA8FDF-3DAB-064F-ACC4-ED7A67D18D26}" type="datetimeFigureOut">
              <a:rPr lang="fr-FR" smtClean="0"/>
              <a:t>03/03/2023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500784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1918990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icture Collage">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7108965" y="1913417"/>
            <a:ext cx="1406386" cy="2434309"/>
          </a:xfrm>
          <a:solidFill>
            <a:schemeClr val="bg2"/>
          </a:solidFill>
          <a:ln w="28575">
            <a:solidFill>
              <a:schemeClr val="bg1"/>
            </a:solidFill>
          </a:ln>
        </p:spPr>
        <p:txBody>
          <a:bodyPr/>
          <a:lstStyle/>
          <a:p>
            <a:r>
              <a:rPr lang="en-US"/>
              <a:t>Click icon to add picture</a:t>
            </a:r>
            <a:endParaRPr lang="en-GB"/>
          </a:p>
        </p:txBody>
      </p:sp>
      <p:sp>
        <p:nvSpPr>
          <p:cNvPr id="9" name="Picture Placeholder 5"/>
          <p:cNvSpPr>
            <a:spLocks noGrp="1"/>
          </p:cNvSpPr>
          <p:nvPr>
            <p:ph type="pic" sz="quarter" idx="14"/>
          </p:nvPr>
        </p:nvSpPr>
        <p:spPr>
          <a:xfrm>
            <a:off x="5288551" y="2898477"/>
            <a:ext cx="1730463" cy="2307284"/>
          </a:xfrm>
          <a:solidFill>
            <a:schemeClr val="bg2"/>
          </a:solidFill>
          <a:ln w="28575">
            <a:solidFill>
              <a:schemeClr val="bg1"/>
            </a:solidFill>
          </a:ln>
        </p:spPr>
        <p:txBody>
          <a:bodyPr/>
          <a:lstStyle/>
          <a:p>
            <a:r>
              <a:rPr lang="en-US"/>
              <a:t>Click icon to add picture</a:t>
            </a:r>
            <a:endParaRPr lang="en-GB"/>
          </a:p>
        </p:txBody>
      </p:sp>
      <p:sp>
        <p:nvSpPr>
          <p:cNvPr id="8" name="Picture Placeholder 5"/>
          <p:cNvSpPr>
            <a:spLocks noGrp="1"/>
          </p:cNvSpPr>
          <p:nvPr>
            <p:ph type="pic" sz="quarter" idx="13"/>
          </p:nvPr>
        </p:nvSpPr>
        <p:spPr>
          <a:xfrm>
            <a:off x="3061485" y="1913416"/>
            <a:ext cx="2389134" cy="2184030"/>
          </a:xfrm>
          <a:solidFill>
            <a:schemeClr val="bg2"/>
          </a:solidFill>
          <a:ln w="28575">
            <a:solidFill>
              <a:schemeClr val="bg1"/>
            </a:solidFill>
          </a:ln>
        </p:spPr>
        <p:txBody>
          <a:bodyPr/>
          <a:lstStyle/>
          <a:p>
            <a:r>
              <a:rPr lang="en-US"/>
              <a:t>Click icon to add picture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cxnSp>
        <p:nvCxnSpPr>
          <p:cNvPr id="4" name="Straight Connector 3"/>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1"/>
          </p:nvPr>
        </p:nvSpPr>
        <p:spPr>
          <a:xfrm>
            <a:off x="703660" y="1748078"/>
            <a:ext cx="1982390" cy="1868487"/>
          </a:xfrm>
          <a:solidFill>
            <a:schemeClr val="bg2"/>
          </a:solidFill>
          <a:ln w="28575">
            <a:solidFill>
              <a:schemeClr val="bg1"/>
            </a:solidFill>
          </a:ln>
        </p:spPr>
        <p:txBody>
          <a:bodyPr/>
          <a:lstStyle/>
          <a:p>
            <a:r>
              <a:rPr lang="en-US"/>
              <a:t>Click icon to add picture</a:t>
            </a:r>
            <a:endParaRPr lang="en-GB"/>
          </a:p>
        </p:txBody>
      </p:sp>
      <p:sp>
        <p:nvSpPr>
          <p:cNvPr id="7" name="Picture Placeholder 5"/>
          <p:cNvSpPr>
            <a:spLocks noGrp="1"/>
          </p:cNvSpPr>
          <p:nvPr>
            <p:ph type="pic" sz="quarter" idx="12"/>
          </p:nvPr>
        </p:nvSpPr>
        <p:spPr>
          <a:xfrm>
            <a:off x="2130189" y="2860831"/>
            <a:ext cx="1215323" cy="2184030"/>
          </a:xfrm>
          <a:solidFill>
            <a:schemeClr val="bg2"/>
          </a:solidFill>
          <a:ln w="28575">
            <a:solidFill>
              <a:schemeClr val="bg1"/>
            </a:solidFill>
          </a:ln>
        </p:spPr>
        <p:txBody>
          <a:bodyPr/>
          <a:lstStyle/>
          <a:p>
            <a:r>
              <a:rPr lang="en-US"/>
              <a:t>Click icon to add picture</a:t>
            </a:r>
            <a:endParaRPr lang="en-GB"/>
          </a:p>
        </p:txBody>
      </p:sp>
      <p:sp>
        <p:nvSpPr>
          <p:cNvPr id="12" name="Picture Placeholder 11"/>
          <p:cNvSpPr>
            <a:spLocks noGrp="1"/>
          </p:cNvSpPr>
          <p:nvPr>
            <p:ph type="pic" sz="quarter" idx="16"/>
          </p:nvPr>
        </p:nvSpPr>
        <p:spPr>
          <a:xfrm>
            <a:off x="3689323" y="3790927"/>
            <a:ext cx="1490663" cy="1987550"/>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3" name="Picture Placeholder 11"/>
          <p:cNvSpPr>
            <a:spLocks noGrp="1"/>
          </p:cNvSpPr>
          <p:nvPr>
            <p:ph type="pic" sz="quarter" idx="17"/>
          </p:nvPr>
        </p:nvSpPr>
        <p:spPr>
          <a:xfrm>
            <a:off x="703660" y="3908959"/>
            <a:ext cx="1313615" cy="1751486"/>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4"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13197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C9FA8FDF-3DAB-064F-ACC4-ED7A67D18D26}" type="datetimeFigureOut">
              <a:rPr lang="fr-FR" smtClean="0"/>
              <a:t>03/03/2023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524314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fr-B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C9FA8FDF-3DAB-064F-ACC4-ED7A67D18D26}" type="datetimeFigureOut">
              <a:rPr lang="fr-FR" smtClean="0"/>
              <a:t>03/03/2023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8477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C9FA8FDF-3DAB-064F-ACC4-ED7A67D18D26}" type="datetimeFigureOut">
              <a:rPr lang="fr-FR" smtClean="0"/>
              <a:t>03/03/2023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30894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A8FDF-3DAB-064F-ACC4-ED7A67D18D26}" type="datetimeFigureOut">
              <a:rPr lang="fr-FR" smtClean="0"/>
              <a:t>03/03/2023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13048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03/03/2023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644606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03/03/2023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908270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FA8FDF-3DAB-064F-ACC4-ED7A67D18D26}" type="datetimeFigureOut">
              <a:rPr lang="fr-FR" smtClean="0"/>
              <a:t>03/03/2023</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09E056-FA89-C94B-A55B-0D06588B2422}" type="slidenum">
              <a:rPr lang="fr-FR" smtClean="0"/>
              <a:t>‹#›</a:t>
            </a:fld>
            <a:endParaRPr lang="fr-FR"/>
          </a:p>
        </p:txBody>
      </p:sp>
    </p:spTree>
    <p:extLst>
      <p:ext uri="{BB962C8B-B14F-4D97-AF65-F5344CB8AC3E}">
        <p14:creationId xmlns:p14="http://schemas.microsoft.com/office/powerpoint/2010/main" val="3247368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628650" y="6131287"/>
            <a:ext cx="2057400" cy="365125"/>
          </a:xfrm>
          <a:prstGeom prst="rect">
            <a:avLst/>
          </a:prstGeom>
        </p:spPr>
        <p:txBody>
          <a:bodyPr vert="horz" lIns="91440" tIns="45720" rIns="91440" bIns="45720" rtlCol="0" anchor="ctr">
            <a:noAutofit/>
          </a:bodyPr>
          <a:lstStyle>
            <a:lvl1pPr algn="l">
              <a:defRPr sz="9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525389" y="6045989"/>
            <a:ext cx="1286800" cy="450423"/>
          </a:xfrm>
          <a:prstGeom prst="rect">
            <a:avLst/>
          </a:prstGeom>
        </p:spPr>
      </p:pic>
    </p:spTree>
    <p:extLst>
      <p:ext uri="{BB962C8B-B14F-4D97-AF65-F5344CB8AC3E}">
        <p14:creationId xmlns:p14="http://schemas.microsoft.com/office/powerpoint/2010/main" val="384198279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Lst>
  <p:hf sldNum="0" hdr="0" ftr="0" dt="0"/>
  <p:txStyles>
    <p:titleStyle>
      <a:lvl1pPr algn="l" defTabSz="6858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0"/>
        </a:spcBef>
        <a:spcAft>
          <a:spcPts val="1350"/>
        </a:spcAft>
        <a:buClr>
          <a:schemeClr val="tx2"/>
        </a:buClr>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udiovisual.ec.europa.eu/en/topnews/M-008050" TargetMode="Externa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63.jpeg"/><Relationship Id="rId7" Type="http://schemas.openxmlformats.org/officeDocument/2006/relationships/diagramQuickStyle" Target="../diagrams/quickStyle8.xml"/><Relationship Id="rId12" Type="http://schemas.openxmlformats.org/officeDocument/2006/relationships/hyperlink" Target="https://creativecommons.org/licenses/by-sa/4.0/deed.en"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Layout" Target="../diagrams/layout8.xml"/><Relationship Id="rId11" Type="http://schemas.openxmlformats.org/officeDocument/2006/relationships/hyperlink" Target="https://en.wikipedia.org/wiki/en:Creative_Commons" TargetMode="External"/><Relationship Id="rId5" Type="http://schemas.openxmlformats.org/officeDocument/2006/relationships/diagramData" Target="../diagrams/data8.xml"/><Relationship Id="rId10" Type="http://schemas.openxmlformats.org/officeDocument/2006/relationships/image" Target="../media/image65.jpeg"/><Relationship Id="rId4" Type="http://schemas.openxmlformats.org/officeDocument/2006/relationships/image" Target="../media/image64.png"/><Relationship Id="rId9" Type="http://schemas.microsoft.com/office/2007/relationships/diagramDrawing" Target="../diagrams/drawing8.xml"/></Relationships>
</file>

<file path=ppt/slides/_rels/slide31.xml.rels><?xml version="1.0" encoding="UTF-8" standalone="yes"?>
<Relationships xmlns="http://schemas.openxmlformats.org/package/2006/relationships"><Relationship Id="rId8" Type="http://schemas.microsoft.com/office/2007/relationships/diagramDrawing" Target="../diagrams/drawing9.xml"/><Relationship Id="rId13" Type="http://schemas.openxmlformats.org/officeDocument/2006/relationships/diagramColors" Target="../diagrams/colors10.xml"/><Relationship Id="rId3" Type="http://schemas.openxmlformats.org/officeDocument/2006/relationships/image" Target="../media/image66.jpeg"/><Relationship Id="rId7" Type="http://schemas.openxmlformats.org/officeDocument/2006/relationships/diagramColors" Target="../diagrams/colors9.xml"/><Relationship Id="rId12" Type="http://schemas.openxmlformats.org/officeDocument/2006/relationships/diagramQuickStyle" Target="../diagrams/quickStyle10.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QuickStyle" Target="../diagrams/quickStyle9.xml"/><Relationship Id="rId11" Type="http://schemas.openxmlformats.org/officeDocument/2006/relationships/diagramLayout" Target="../diagrams/layout10.xml"/><Relationship Id="rId5" Type="http://schemas.openxmlformats.org/officeDocument/2006/relationships/diagramLayout" Target="../diagrams/layout9.xml"/><Relationship Id="rId10" Type="http://schemas.openxmlformats.org/officeDocument/2006/relationships/diagramData" Target="../diagrams/data10.xml"/><Relationship Id="rId4" Type="http://schemas.openxmlformats.org/officeDocument/2006/relationships/diagramData" Target="../diagrams/data9.xml"/><Relationship Id="rId9" Type="http://schemas.openxmlformats.org/officeDocument/2006/relationships/image" Target="../media/image67.png"/><Relationship Id="rId14" Type="http://schemas.microsoft.com/office/2007/relationships/diagramDrawing" Target="../diagrams/drawing10.xml"/></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image" Target="../media/image68.jpeg"/><Relationship Id="rId7" Type="http://schemas.openxmlformats.org/officeDocument/2006/relationships/diagramLayout" Target="../diagrams/layout11.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Data" Target="../diagrams/data11.xml"/><Relationship Id="rId5" Type="http://schemas.openxmlformats.org/officeDocument/2006/relationships/image" Target="../media/image70.png"/><Relationship Id="rId10" Type="http://schemas.microsoft.com/office/2007/relationships/diagramDrawing" Target="../diagrams/drawing11.xml"/><Relationship Id="rId4" Type="http://schemas.openxmlformats.org/officeDocument/2006/relationships/image" Target="../media/image69.jpeg"/><Relationship Id="rId9" Type="http://schemas.openxmlformats.org/officeDocument/2006/relationships/diagramColors" Target="../diagrams/colors11.xml"/></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image" Target="../media/image71.png"/><Relationship Id="rId7" Type="http://schemas.openxmlformats.org/officeDocument/2006/relationships/diagramLayout" Target="../diagrams/layout12.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Data" Target="../diagrams/data12.xml"/><Relationship Id="rId5" Type="http://schemas.openxmlformats.org/officeDocument/2006/relationships/image" Target="../media/image73.jpeg"/><Relationship Id="rId10" Type="http://schemas.microsoft.com/office/2007/relationships/diagramDrawing" Target="../diagrams/drawing12.xml"/><Relationship Id="rId4" Type="http://schemas.openxmlformats.org/officeDocument/2006/relationships/image" Target="../media/image72.jpeg"/><Relationship Id="rId9" Type="http://schemas.openxmlformats.org/officeDocument/2006/relationships/diagramColors" Target="../diagrams/colors1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openxmlformats.org/officeDocument/2006/relationships/image" Target="../media/image76.jpeg"/><Relationship Id="rId4" Type="http://schemas.openxmlformats.org/officeDocument/2006/relationships/diagramLayout" Target="../diagrams/layout13.xml"/><Relationship Id="rId9" Type="http://schemas.openxmlformats.org/officeDocument/2006/relationships/image" Target="../media/image75.png"/></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image" Target="../media/image77.png"/><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5" Type="http://schemas.openxmlformats.org/officeDocument/2006/relationships/image" Target="../media/image79.jpg"/><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 Id="rId14" Type="http://schemas.openxmlformats.org/officeDocument/2006/relationships/image" Target="../media/image78.jpeg"/></Relationships>
</file>

<file path=ppt/slides/_rels/slide37.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80.jfif"/><Relationship Id="rId7" Type="http://schemas.openxmlformats.org/officeDocument/2006/relationships/diagramColors" Target="../diagrams/colors1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10" Type="http://schemas.openxmlformats.org/officeDocument/2006/relationships/image" Target="../media/image82.jpeg"/><Relationship Id="rId4" Type="http://schemas.openxmlformats.org/officeDocument/2006/relationships/diagramData" Target="../diagrams/data16.xml"/><Relationship Id="rId9" Type="http://schemas.openxmlformats.org/officeDocument/2006/relationships/image" Target="../media/image81.jpg"/></Relationships>
</file>

<file path=ppt/slides/_rels/slide38.xml.rels><?xml version="1.0" encoding="UTF-8" standalone="yes"?>
<Relationships xmlns="http://schemas.openxmlformats.org/package/2006/relationships"><Relationship Id="rId8" Type="http://schemas.openxmlformats.org/officeDocument/2006/relationships/hyperlink" Target="http://ec.europa.eu/newsroom/comm/user-subscriptions/1595/create" TargetMode="External"/><Relationship Id="rId3" Type="http://schemas.openxmlformats.org/officeDocument/2006/relationships/hyperlink" Target="https://what-europe-does-for-me.eu/" TargetMode="External"/><Relationship Id="rId7" Type="http://schemas.openxmlformats.org/officeDocument/2006/relationships/hyperlink" Target="http://publications.europa.eu/en/home"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europa.eu/" TargetMode="External"/><Relationship Id="rId11" Type="http://schemas.openxmlformats.org/officeDocument/2006/relationships/image" Target="../media/image86.jpg"/><Relationship Id="rId5" Type="http://schemas.openxmlformats.org/officeDocument/2006/relationships/image" Target="../media/image84.jpg"/><Relationship Id="rId10" Type="http://schemas.openxmlformats.org/officeDocument/2006/relationships/hyperlink" Target="https://europa.eu/learning-corner/home_sv" TargetMode="External"/><Relationship Id="rId4" Type="http://schemas.openxmlformats.org/officeDocument/2006/relationships/image" Target="../media/image83.png"/><Relationship Id="rId9" Type="http://schemas.openxmlformats.org/officeDocument/2006/relationships/image" Target="../media/image85.png"/></Relationships>
</file>

<file path=ppt/slides/_rels/slide3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7.png"/><Relationship Id="rId7" Type="http://schemas.openxmlformats.org/officeDocument/2006/relationships/hyperlink" Target="https://europa.eu/european-union/contact/social-networks_sv"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hyperlink" Target="https://europa.eu/european-union/contact/meet-us_sv" TargetMode="External"/><Relationship Id="rId5" Type="http://schemas.openxmlformats.org/officeDocument/2006/relationships/hyperlink" Target="https://europa.eu/european-union/contact_sv" TargetMode="External"/><Relationship Id="rId4" Type="http://schemas.openxmlformats.org/officeDocument/2006/relationships/hyperlink" Target="https://europa.eu/european-union/contact_e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89.png"/><Relationship Id="rId7"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hyperlink" Target="mailto:COMM-A2@ec.europa.eu" TargetMode="External"/><Relationship Id="rId5" Type="http://schemas.openxmlformats.org/officeDocument/2006/relationships/hyperlink" Target="https://europa.eu/learning-corner/home_en" TargetMode="External"/><Relationship Id="rId4" Type="http://schemas.openxmlformats.org/officeDocument/2006/relationships/hyperlink" Target="NULL" TargetMode="External"/><Relationship Id="rId9" Type="http://schemas.openxmlformats.org/officeDocument/2006/relationships/image" Target="../media/image9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8000" r="-8000"/>
          </a:stretch>
        </a:blipFill>
        <a:effectLst/>
      </p:bgPr>
    </p:bg>
    <p:spTree>
      <p:nvGrpSpPr>
        <p:cNvPr id="1" name=""/>
        <p:cNvGrpSpPr/>
        <p:nvPr/>
      </p:nvGrpSpPr>
      <p:grpSpPr>
        <a:xfrm>
          <a:off x="0" y="0"/>
          <a:ext cx="0" cy="0"/>
          <a:chOff x="0" y="0"/>
          <a:chExt cx="0" cy="0"/>
        </a:xfrm>
      </p:grpSpPr>
      <p:sp>
        <p:nvSpPr>
          <p:cNvPr id="2" name="Folded Corner 1"/>
          <p:cNvSpPr/>
          <p:nvPr/>
        </p:nvSpPr>
        <p:spPr>
          <a:xfrm rot="21415103">
            <a:off x="1760100" y="1497039"/>
            <a:ext cx="3503193" cy="3068872"/>
          </a:xfrm>
          <a:prstGeom prst="foldedCorner">
            <a:avLst/>
          </a:prstGeom>
          <a:solidFill>
            <a:srgbClr val="FF0000">
              <a:alpha val="91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TextBox 2"/>
          <p:cNvSpPr txBox="1"/>
          <p:nvPr/>
        </p:nvSpPr>
        <p:spPr>
          <a:xfrm>
            <a:off x="2023755" y="2246645"/>
            <a:ext cx="2975882" cy="1569660"/>
          </a:xfrm>
          <a:prstGeom prst="rect">
            <a:avLst/>
          </a:prstGeom>
          <a:noFill/>
          <a:scene3d>
            <a:camera prst="isometricOffAxis1Right"/>
            <a:lightRig rig="threePt" dir="t"/>
          </a:scene3d>
        </p:spPr>
        <p:txBody>
          <a:bodyPr wrap="square" rtlCol="0">
            <a:spAutoFit/>
          </a:bodyPr>
          <a:lstStyle/>
          <a:p>
            <a:pPr algn="ctr"/>
            <a:r>
              <a:rPr lang="fr-BE" sz="4800" b="1" dirty="0">
                <a:solidFill>
                  <a:schemeClr val="bg1"/>
                </a:solidFill>
              </a:rPr>
              <a:t>DET HÄR ÄR EU</a:t>
            </a:r>
          </a:p>
        </p:txBody>
      </p:sp>
      <p:cxnSp>
        <p:nvCxnSpPr>
          <p:cNvPr id="8" name="Straight Connector 7"/>
          <p:cNvCxnSpPr/>
          <p:nvPr/>
        </p:nvCxnSpPr>
        <p:spPr>
          <a:xfrm>
            <a:off x="1878631" y="1920752"/>
            <a:ext cx="145126" cy="4228910"/>
          </a:xfrm>
          <a:prstGeom prst="line">
            <a:avLst/>
          </a:prstGeom>
          <a:ln w="38100" cap="sq" cmpd="sng">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331376" y="667632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343501"/>
            <a:ext cx="1194720" cy="517490"/>
          </a:xfrm>
          <a:prstGeom prst="rect">
            <a:avLst/>
          </a:prstGeom>
        </p:spPr>
      </p:pic>
    </p:spTree>
    <p:extLst>
      <p:ext uri="{BB962C8B-B14F-4D97-AF65-F5344CB8AC3E}">
        <p14:creationId xmlns:p14="http://schemas.microsoft.com/office/powerpoint/2010/main" val="320909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2" name="Rectangle 11"/>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VAD ÄR 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
        <p:nvSpPr>
          <p:cNvPr id="5" name="TextBox 4"/>
          <p:cNvSpPr txBox="1"/>
          <p:nvPr/>
        </p:nvSpPr>
        <p:spPr>
          <a:xfrm>
            <a:off x="1178335" y="1767840"/>
            <a:ext cx="6822665" cy="400110"/>
          </a:xfrm>
          <a:prstGeom prst="rect">
            <a:avLst/>
          </a:prstGeom>
          <a:noFill/>
        </p:spPr>
        <p:txBody>
          <a:bodyPr wrap="square" rtlCol="0">
            <a:spAutoFit/>
          </a:bodyPr>
          <a:lstStyle/>
          <a:p>
            <a:endParaRPr lang="en-IE" sz="2000" dirty="0"/>
          </a:p>
        </p:txBody>
      </p:sp>
      <p:pic>
        <p:nvPicPr>
          <p:cNvPr id="7" name="Picture 6"/>
          <p:cNvPicPr>
            <a:picLocks noChangeAspect="1"/>
          </p:cNvPicPr>
          <p:nvPr/>
        </p:nvPicPr>
        <p:blipFill>
          <a:blip r:embed="rId3"/>
          <a:stretch>
            <a:fillRect/>
          </a:stretch>
        </p:blipFill>
        <p:spPr>
          <a:xfrm>
            <a:off x="1396887" y="885765"/>
            <a:ext cx="6385560" cy="5669558"/>
          </a:xfrm>
          <a:prstGeom prst="rect">
            <a:avLst/>
          </a:prstGeom>
          <a:ln w="3175" cap="sq">
            <a:solidFill>
              <a:srgbClr val="003296"/>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868680" y="304800"/>
            <a:ext cx="6659880" cy="584775"/>
          </a:xfrm>
          <a:prstGeom prst="rect">
            <a:avLst/>
          </a:prstGeom>
          <a:noFill/>
        </p:spPr>
        <p:txBody>
          <a:bodyPr wrap="square" rtlCol="0">
            <a:spAutoFit/>
          </a:bodyPr>
          <a:lstStyle/>
          <a:p>
            <a:r>
              <a:rPr lang="en-IE" sz="3200" b="1" dirty="0">
                <a:solidFill>
                  <a:srgbClr val="003296"/>
                </a:solidFill>
              </a:rPr>
              <a:t>24 OFFICIELLA EU-SPRÅK </a:t>
            </a:r>
          </a:p>
        </p:txBody>
      </p:sp>
      <p:sp>
        <p:nvSpPr>
          <p:cNvPr id="8" name="Larme 8"/>
          <p:cNvSpPr/>
          <p:nvPr/>
        </p:nvSpPr>
        <p:spPr>
          <a:xfrm rot="5400000">
            <a:off x="217381" y="123972"/>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71008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graphicFrame>
        <p:nvGraphicFramePr>
          <p:cNvPr id="14" name="Diagram 13"/>
          <p:cNvGraphicFramePr/>
          <p:nvPr>
            <p:extLst>
              <p:ext uri="{D42A27DB-BD31-4B8C-83A1-F6EECF244321}">
                <p14:modId xmlns:p14="http://schemas.microsoft.com/office/powerpoint/2010/main" val="64216433"/>
              </p:ext>
            </p:extLst>
          </p:nvPr>
        </p:nvGraphicFramePr>
        <p:xfrm>
          <a:off x="1" y="869919"/>
          <a:ext cx="9143999" cy="5988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77508"/>
            <a:ext cx="579119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EU-SPRÅKENS SPRÅKFAMILJER</a:t>
            </a:r>
          </a:p>
        </p:txBody>
      </p:sp>
      <p:sp>
        <p:nvSpPr>
          <p:cNvPr id="12" name="Rectangle 11"/>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VAD ÄR 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Tree>
    <p:extLst>
      <p:ext uri="{BB962C8B-B14F-4D97-AF65-F5344CB8AC3E}">
        <p14:creationId xmlns:p14="http://schemas.microsoft.com/office/powerpoint/2010/main" val="1648929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solidFill>
                <a:srgbClr val="0082B0"/>
              </a:solidFill>
            </a:endParaRPr>
          </a:p>
        </p:txBody>
      </p:sp>
      <p:sp>
        <p:nvSpPr>
          <p:cNvPr id="5" name="Larme 4"/>
          <p:cNvSpPr/>
          <p:nvPr/>
        </p:nvSpPr>
        <p:spPr>
          <a:xfrm rot="5400000">
            <a:off x="1062576" y="2181998"/>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2027321" y="1651912"/>
            <a:ext cx="6545179" cy="1846659"/>
          </a:xfrm>
          <a:prstGeom prst="rect">
            <a:avLst/>
          </a:prstGeom>
          <a:noFill/>
        </p:spPr>
        <p:txBody>
          <a:bodyPr wrap="square" rtlCol="0">
            <a:spAutoFit/>
          </a:bodyPr>
          <a:lstStyle/>
          <a:p>
            <a:pPr algn="ctr"/>
            <a:endParaRPr lang="fr-FR" b="1" dirty="0">
              <a:solidFill>
                <a:schemeClr val="bg1"/>
              </a:solidFill>
            </a:endParaRPr>
          </a:p>
          <a:p>
            <a:r>
              <a:rPr lang="fr-FR" sz="4800" b="1" dirty="0">
                <a:solidFill>
                  <a:schemeClr val="bg1"/>
                </a:solidFill>
              </a:rPr>
              <a:t>DET EUROPEISKA PROJEKTET</a:t>
            </a:r>
            <a:endParaRPr lang="fr-FR" sz="4800" dirty="0">
              <a:solidFill>
                <a:schemeClr val="bg1"/>
              </a:solidFill>
            </a:endParaRPr>
          </a:p>
        </p:txBody>
      </p:sp>
      <p:pic>
        <p:nvPicPr>
          <p:cNvPr id="8" name="Image 7">
            <a:extLst>
              <a:ext uri="{FF2B5EF4-FFF2-40B4-BE49-F238E27FC236}">
                <a16:creationId xmlns:a16="http://schemas.microsoft.com/office/drawing/2014/main" id="{D2C76B6E-A0BE-0D49-8BC6-D9B639110F90}"/>
              </a:ext>
            </a:extLst>
          </p:cNvPr>
          <p:cNvPicPr>
            <a:picLocks noChangeAspect="1"/>
          </p:cNvPicPr>
          <p:nvPr/>
        </p:nvPicPr>
        <p:blipFill>
          <a:blip r:embed="rId3"/>
          <a:stretch>
            <a:fillRect/>
          </a:stretch>
        </p:blipFill>
        <p:spPr>
          <a:xfrm>
            <a:off x="5524500" y="3550903"/>
            <a:ext cx="2713334" cy="669524"/>
          </a:xfrm>
          <a:prstGeom prst="rect">
            <a:avLst/>
          </a:prstGeom>
        </p:spPr>
      </p:pic>
    </p:spTree>
    <p:extLst>
      <p:ext uri="{BB962C8B-B14F-4D97-AF65-F5344CB8AC3E}">
        <p14:creationId xmlns:p14="http://schemas.microsoft.com/office/powerpoint/2010/main" val="2365239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6124FCEB-F0B2-E645-86BE-42FBDAEC4954}"/>
              </a:ext>
            </a:extLst>
          </p:cNvPr>
          <p:cNvSpPr/>
          <p:nvPr/>
        </p:nvSpPr>
        <p:spPr>
          <a:xfrm rot="5400000">
            <a:off x="1779572" y="619875"/>
            <a:ext cx="5584852" cy="5618251"/>
          </a:xfrm>
          <a:prstGeom prst="teardrop">
            <a:avLst/>
          </a:prstGeom>
          <a:solidFill>
            <a:srgbClr val="00B0F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p:cNvSpPr txBox="1"/>
          <p:nvPr/>
        </p:nvSpPr>
        <p:spPr>
          <a:xfrm>
            <a:off x="2329857" y="2136338"/>
            <a:ext cx="4484282" cy="2585323"/>
          </a:xfrm>
          <a:prstGeom prst="rect">
            <a:avLst/>
          </a:prstGeom>
          <a:noFill/>
        </p:spPr>
        <p:txBody>
          <a:bodyPr wrap="square" rtlCol="0">
            <a:spAutoFit/>
          </a:bodyPr>
          <a:lstStyle/>
          <a:p>
            <a:pPr lvl="0" algn="ctr">
              <a:defRPr/>
            </a:pPr>
            <a:r>
              <a:rPr lang="sv-SE" sz="5400" b="1" dirty="0">
                <a:solidFill>
                  <a:prstClr val="white"/>
                </a:solidFill>
              </a:rPr>
              <a:t>VILKA LÄNDER BILDADE EU OCH VARFÖR?</a:t>
            </a:r>
            <a:endParaRPr kumimoji="0" lang="fr-FR" sz="5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8331376" y="6673334"/>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spTree>
    <p:extLst>
      <p:ext uri="{BB962C8B-B14F-4D97-AF65-F5344CB8AC3E}">
        <p14:creationId xmlns:p14="http://schemas.microsoft.com/office/powerpoint/2010/main" val="303751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1763"/>
            <a:ext cx="4972050" cy="792162"/>
          </a:xfrm>
        </p:spPr>
        <p:txBody>
          <a:bodyPr>
            <a:noAutofit/>
          </a:bodyPr>
          <a:lstStyle/>
          <a:p>
            <a:r>
              <a:rPr lang="en-IE" sz="3200" b="1" dirty="0">
                <a:solidFill>
                  <a:schemeClr val="accent5">
                    <a:lumMod val="50000"/>
                  </a:schemeClr>
                </a:solidFill>
              </a:rPr>
              <a:t>       </a:t>
            </a:r>
            <a:r>
              <a:rPr lang="en-IE" sz="3200" b="1" dirty="0">
                <a:solidFill>
                  <a:srgbClr val="00B0F0"/>
                </a:solidFill>
                <a:latin typeface="+mn-lt"/>
              </a:rPr>
              <a:t>FRÅN KRIG TILL FRED</a:t>
            </a:r>
          </a:p>
        </p:txBody>
      </p:sp>
      <p:sp>
        <p:nvSpPr>
          <p:cNvPr id="18" name="Larme 12"/>
          <p:cNvSpPr/>
          <p:nvPr/>
        </p:nvSpPr>
        <p:spPr>
          <a:xfrm rot="5400000">
            <a:off x="87274" y="130447"/>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900160" y="4815841"/>
            <a:ext cx="243840" cy="2042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FR" sz="1000" b="1" dirty="0">
                <a:solidFill>
                  <a:srgbClr val="00B0F0"/>
                </a:solidFill>
                <a:latin typeface="Arial" charset="0"/>
                <a:ea typeface="Arial" charset="0"/>
                <a:cs typeface="Arial" charset="0"/>
              </a:rPr>
              <a:t>DET EUROPEISKA PROJEKTET</a:t>
            </a:r>
          </a:p>
        </p:txBody>
      </p:sp>
      <p:cxnSp>
        <p:nvCxnSpPr>
          <p:cNvPr id="8" name="Connecteur droit 12"/>
          <p:cNvCxnSpPr/>
          <p:nvPr/>
        </p:nvCxnSpPr>
        <p:spPr>
          <a:xfrm>
            <a:off x="8897780" y="4815841"/>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12" name="Diagram 11"/>
          <p:cNvGraphicFramePr/>
          <p:nvPr>
            <p:extLst>
              <p:ext uri="{D42A27DB-BD31-4B8C-83A1-F6EECF244321}">
                <p14:modId xmlns:p14="http://schemas.microsoft.com/office/powerpoint/2010/main" val="411595217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1932431" y="13969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14" name="TextBox 13"/>
          <p:cNvSpPr txBox="1"/>
          <p:nvPr/>
        </p:nvSpPr>
        <p:spPr>
          <a:xfrm>
            <a:off x="4667786" y="1397000"/>
            <a:ext cx="125825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endParaRPr lang="en-IE" sz="600" dirty="0">
              <a:solidFill>
                <a:schemeClr val="bg1"/>
              </a:solidFill>
            </a:endParaRPr>
          </a:p>
          <a:p>
            <a:endParaRPr lang="en-IE" dirty="0"/>
          </a:p>
        </p:txBody>
      </p:sp>
      <p:sp>
        <p:nvSpPr>
          <p:cNvPr id="19" name="TextBox 18"/>
          <p:cNvSpPr txBox="1"/>
          <p:nvPr/>
        </p:nvSpPr>
        <p:spPr>
          <a:xfrm>
            <a:off x="1932430" y="35571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21" name="TextBox 20"/>
          <p:cNvSpPr txBox="1"/>
          <p:nvPr/>
        </p:nvSpPr>
        <p:spPr>
          <a:xfrm>
            <a:off x="4667786" y="3557200"/>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Tree>
    <p:extLst>
      <p:ext uri="{BB962C8B-B14F-4D97-AF65-F5344CB8AC3E}">
        <p14:creationId xmlns:p14="http://schemas.microsoft.com/office/powerpoint/2010/main" val="2617418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1" y="0"/>
            <a:ext cx="4450080" cy="789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chemeClr val="accent1"/>
                </a:solidFill>
                <a:latin typeface="Calibri" charset="0"/>
                <a:ea typeface="Calibri" charset="0"/>
                <a:cs typeface="Calibri" charset="0"/>
              </a:rPr>
              <a:t>      </a:t>
            </a:r>
            <a:r>
              <a:rPr lang="fr-FR" sz="3200" b="1" dirty="0">
                <a:solidFill>
                  <a:srgbClr val="00B0F0"/>
                </a:solidFill>
                <a:latin typeface="Calibri" charset="0"/>
                <a:ea typeface="Calibri" charset="0"/>
                <a:cs typeface="Calibri" charset="0"/>
              </a:rPr>
              <a:t> FRÅN KRIG TILL FRED</a:t>
            </a:r>
            <a:endParaRPr lang="fr-FR" sz="3200" dirty="0">
              <a:solidFill>
                <a:srgbClr val="00B0F0"/>
              </a:solidFill>
              <a:latin typeface="Calibri" charset="0"/>
              <a:ea typeface="Calibri" charset="0"/>
              <a:cs typeface="Calibri" charset="0"/>
            </a:endParaRPr>
          </a:p>
        </p:txBody>
      </p:sp>
      <p:sp>
        <p:nvSpPr>
          <p:cNvPr id="5" name="Flowchart: Connector 4"/>
          <p:cNvSpPr/>
          <p:nvPr/>
        </p:nvSpPr>
        <p:spPr>
          <a:xfrm>
            <a:off x="6187439" y="0"/>
            <a:ext cx="2956561" cy="288036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solidFill>
                  <a:srgbClr val="00B0F0"/>
                </a:solidFill>
              </a:rPr>
              <a:t>Fred var ett av de mål man ville uppnå genom att bilda Europeiska unionen</a:t>
            </a:r>
          </a:p>
          <a:p>
            <a:pPr algn="ctr"/>
            <a:endParaRPr lang="en-US" b="1" dirty="0">
              <a:solidFill>
                <a:srgbClr val="00B0F0"/>
              </a:solidFill>
            </a:endParaRPr>
          </a:p>
          <a:p>
            <a:pPr algn="ctr"/>
            <a:r>
              <a:rPr lang="sv-SE" b="1" dirty="0">
                <a:solidFill>
                  <a:srgbClr val="00B0F0"/>
                </a:solidFill>
              </a:rPr>
              <a:t>EU fick Nobels fredspris 2012</a:t>
            </a:r>
            <a:endParaRPr lang="en-US" b="1" dirty="0">
              <a:solidFill>
                <a:srgbClr val="00B0F0"/>
              </a:solidFill>
            </a:endParaRPr>
          </a:p>
        </p:txBody>
      </p:sp>
      <p:sp>
        <p:nvSpPr>
          <p:cNvPr id="1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289279" y="-3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8864618" y="4782392"/>
            <a:ext cx="279382" cy="20756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p:cNvSpPr txBox="1"/>
          <p:nvPr/>
        </p:nvSpPr>
        <p:spPr>
          <a:xfrm>
            <a:off x="8864618" y="4782393"/>
            <a:ext cx="461665" cy="2079307"/>
          </a:xfrm>
          <a:prstGeom prst="rect">
            <a:avLst/>
          </a:prstGeom>
          <a:noFill/>
        </p:spPr>
        <p:txBody>
          <a:bodyPr vert="vert270" wrap="square" rtlCol="0">
            <a:spAutoFit/>
          </a:bodyPr>
          <a:lstStyle/>
          <a:p>
            <a:r>
              <a:rPr lang="fr-FR" sz="1000" b="1" dirty="0">
                <a:solidFill>
                  <a:srgbClr val="00B0F0"/>
                </a:solidFill>
                <a:latin typeface="Arial" charset="0"/>
                <a:ea typeface="Arial" charset="0"/>
                <a:cs typeface="Arial" charset="0"/>
              </a:rPr>
              <a:t>DET EUROPEISKA PROJEKTET</a:t>
            </a:r>
          </a:p>
          <a:p>
            <a:endParaRPr lang="en-IE" sz="800" dirty="0"/>
          </a:p>
        </p:txBody>
      </p:sp>
      <p:cxnSp>
        <p:nvCxnSpPr>
          <p:cNvPr id="14" name="Straight Connector 13"/>
          <p:cNvCxnSpPr/>
          <p:nvPr/>
        </p:nvCxnSpPr>
        <p:spPr>
          <a:xfrm>
            <a:off x="8864618" y="4764359"/>
            <a:ext cx="27938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24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15" name="Rectangle 14"/>
          <p:cNvSpPr/>
          <p:nvPr/>
        </p:nvSpPr>
        <p:spPr>
          <a:xfrm>
            <a:off x="7739323" y="3696528"/>
            <a:ext cx="1404677" cy="1148316"/>
          </a:xfrm>
          <a:prstGeom prst="rect">
            <a:avLst/>
          </a:prstGeom>
          <a:solidFill>
            <a:srgbClr val="F7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Rectangle 11"/>
          <p:cNvSpPr/>
          <p:nvPr/>
        </p:nvSpPr>
        <p:spPr>
          <a:xfrm rot="16200000">
            <a:off x="7957938" y="5666806"/>
            <a:ext cx="2125903"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DET EUROPEISKA PROJEKTET</a:t>
            </a:r>
          </a:p>
        </p:txBody>
      </p:sp>
      <p:cxnSp>
        <p:nvCxnSpPr>
          <p:cNvPr id="13" name="Connecteur droit 12"/>
          <p:cNvCxnSpPr/>
          <p:nvPr/>
        </p:nvCxnSpPr>
        <p:spPr>
          <a:xfrm>
            <a:off x="8897779" y="4691109"/>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Chevron 4"/>
          <p:cNvSpPr/>
          <p:nvPr/>
        </p:nvSpPr>
        <p:spPr>
          <a:xfrm>
            <a:off x="2335077" y="3210426"/>
            <a:ext cx="1174296" cy="408457"/>
          </a:xfrm>
          <a:prstGeom prst="chevron">
            <a:avLst/>
          </a:prstGeom>
          <a:solidFill>
            <a:srgbClr val="005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0" name="Chevron 9"/>
          <p:cNvSpPr/>
          <p:nvPr/>
        </p:nvSpPr>
        <p:spPr>
          <a:xfrm>
            <a:off x="1678561" y="3210426"/>
            <a:ext cx="992120" cy="408457"/>
          </a:xfrm>
          <a:prstGeom prst="chevron">
            <a:avLst/>
          </a:prstGeom>
          <a:solidFill>
            <a:srgbClr val="004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9" name="TextBox 8"/>
          <p:cNvSpPr txBox="1"/>
          <p:nvPr/>
        </p:nvSpPr>
        <p:spPr>
          <a:xfrm>
            <a:off x="1825084" y="887258"/>
            <a:ext cx="650288" cy="369332"/>
          </a:xfrm>
          <a:prstGeom prst="rect">
            <a:avLst/>
          </a:prstGeom>
          <a:noFill/>
        </p:spPr>
        <p:txBody>
          <a:bodyPr wrap="square" rtlCol="0">
            <a:spAutoFit/>
          </a:bodyPr>
          <a:lstStyle/>
          <a:p>
            <a:r>
              <a:rPr lang="fr-BE" b="1" dirty="0">
                <a:solidFill>
                  <a:schemeClr val="accent5">
                    <a:lumMod val="75000"/>
                  </a:schemeClr>
                </a:solidFill>
              </a:rPr>
              <a:t>1951</a:t>
            </a:r>
          </a:p>
        </p:txBody>
      </p:sp>
      <p:sp>
        <p:nvSpPr>
          <p:cNvPr id="18" name="TextBox 17"/>
          <p:cNvSpPr txBox="1"/>
          <p:nvPr/>
        </p:nvSpPr>
        <p:spPr>
          <a:xfrm>
            <a:off x="1178952" y="1121737"/>
            <a:ext cx="1942551" cy="923330"/>
          </a:xfrm>
          <a:prstGeom prst="rect">
            <a:avLst/>
          </a:prstGeom>
          <a:noFill/>
        </p:spPr>
        <p:txBody>
          <a:bodyPr wrap="square" rtlCol="0">
            <a:spAutoFit/>
          </a:bodyPr>
          <a:lstStyle/>
          <a:p>
            <a:pPr algn="ctr"/>
            <a:r>
              <a:rPr lang="fr-BE" dirty="0" err="1"/>
              <a:t>Europeiska</a:t>
            </a:r>
            <a:r>
              <a:rPr lang="fr-BE" dirty="0"/>
              <a:t> </a:t>
            </a:r>
            <a:r>
              <a:rPr lang="fr-BE" dirty="0" err="1"/>
              <a:t>kol</a:t>
            </a:r>
            <a:r>
              <a:rPr lang="fr-BE" dirty="0"/>
              <a:t>- </a:t>
            </a:r>
            <a:r>
              <a:rPr lang="fr-BE" dirty="0" err="1"/>
              <a:t>och</a:t>
            </a:r>
            <a:r>
              <a:rPr lang="fr-BE" dirty="0"/>
              <a:t> </a:t>
            </a:r>
            <a:r>
              <a:rPr lang="fr-BE" dirty="0" err="1"/>
              <a:t>stålgemenskapen</a:t>
            </a:r>
            <a:endParaRPr lang="fr-BE" dirty="0"/>
          </a:p>
        </p:txBody>
      </p:sp>
      <p:sp>
        <p:nvSpPr>
          <p:cNvPr id="23" name="TextBox 22"/>
          <p:cNvSpPr txBox="1"/>
          <p:nvPr/>
        </p:nvSpPr>
        <p:spPr>
          <a:xfrm>
            <a:off x="1044254" y="4008252"/>
            <a:ext cx="739195" cy="369332"/>
          </a:xfrm>
          <a:prstGeom prst="rect">
            <a:avLst/>
          </a:prstGeom>
          <a:noFill/>
        </p:spPr>
        <p:txBody>
          <a:bodyPr wrap="square" rtlCol="0">
            <a:spAutoFit/>
          </a:bodyPr>
          <a:lstStyle/>
          <a:p>
            <a:r>
              <a:rPr lang="fr-BE" b="1" dirty="0">
                <a:solidFill>
                  <a:schemeClr val="accent5">
                    <a:lumMod val="75000"/>
                  </a:schemeClr>
                </a:solidFill>
              </a:rPr>
              <a:t>1950</a:t>
            </a:r>
            <a:endParaRPr lang="fr-BE" dirty="0">
              <a:solidFill>
                <a:schemeClr val="accent5">
                  <a:lumMod val="75000"/>
                </a:schemeClr>
              </a:solidFill>
            </a:endParaRPr>
          </a:p>
        </p:txBody>
      </p:sp>
      <p:sp>
        <p:nvSpPr>
          <p:cNvPr id="24" name="TextBox 23"/>
          <p:cNvSpPr txBox="1"/>
          <p:nvPr/>
        </p:nvSpPr>
        <p:spPr>
          <a:xfrm>
            <a:off x="248788" y="4231741"/>
            <a:ext cx="2335092" cy="369332"/>
          </a:xfrm>
          <a:prstGeom prst="rect">
            <a:avLst/>
          </a:prstGeom>
          <a:noFill/>
        </p:spPr>
        <p:txBody>
          <a:bodyPr wrap="square" rtlCol="0">
            <a:spAutoFit/>
          </a:bodyPr>
          <a:lstStyle/>
          <a:p>
            <a:pPr algn="ctr"/>
            <a:r>
              <a:rPr lang="fr-BE" dirty="0" err="1"/>
              <a:t>Schumandeklarationen</a:t>
            </a:r>
            <a:endParaRPr lang="fr-BE" dirty="0"/>
          </a:p>
        </p:txBody>
      </p:sp>
      <p:sp>
        <p:nvSpPr>
          <p:cNvPr id="21" name="Chevron 20"/>
          <p:cNvSpPr/>
          <p:nvPr/>
        </p:nvSpPr>
        <p:spPr>
          <a:xfrm>
            <a:off x="3087017" y="3212601"/>
            <a:ext cx="988259" cy="406282"/>
          </a:xfrm>
          <a:prstGeom prst="chevron">
            <a:avLst/>
          </a:prstGeom>
          <a:solidFill>
            <a:srgbClr val="007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5" name="Chevron 24"/>
          <p:cNvSpPr/>
          <p:nvPr/>
        </p:nvSpPr>
        <p:spPr>
          <a:xfrm>
            <a:off x="4632835" y="3210427"/>
            <a:ext cx="1024723" cy="408456"/>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00B0F0"/>
              </a:solidFill>
            </a:endParaRPr>
          </a:p>
        </p:txBody>
      </p:sp>
      <p:sp>
        <p:nvSpPr>
          <p:cNvPr id="26" name="Chevron 25"/>
          <p:cNvSpPr/>
          <p:nvPr/>
        </p:nvSpPr>
        <p:spPr>
          <a:xfrm>
            <a:off x="3802744" y="3212601"/>
            <a:ext cx="1032476" cy="406282"/>
          </a:xfrm>
          <a:prstGeom prst="chevron">
            <a:avLst/>
          </a:prstGeom>
          <a:solidFill>
            <a:srgbClr val="00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7" name="Chevron 26"/>
          <p:cNvSpPr/>
          <p:nvPr/>
        </p:nvSpPr>
        <p:spPr>
          <a:xfrm>
            <a:off x="5458458" y="3210427"/>
            <a:ext cx="958893" cy="408456"/>
          </a:xfrm>
          <a:prstGeom prst="chevron">
            <a:avLst/>
          </a:prstGeom>
          <a:solidFill>
            <a:srgbClr val="15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8" name="Chevron 27"/>
          <p:cNvSpPr/>
          <p:nvPr/>
        </p:nvSpPr>
        <p:spPr>
          <a:xfrm>
            <a:off x="6213775" y="3212573"/>
            <a:ext cx="908288" cy="406310"/>
          </a:xfrm>
          <a:prstGeom prst="chevron">
            <a:avLst/>
          </a:prstGeom>
          <a:solidFill>
            <a:srgbClr val="65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9" name="Chevron 28"/>
          <p:cNvSpPr/>
          <p:nvPr/>
        </p:nvSpPr>
        <p:spPr>
          <a:xfrm>
            <a:off x="7589237" y="3212601"/>
            <a:ext cx="935986" cy="405215"/>
          </a:xfrm>
          <a:prstGeom prst="chevron">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31" name="Chevron 30"/>
          <p:cNvSpPr/>
          <p:nvPr/>
        </p:nvSpPr>
        <p:spPr>
          <a:xfrm>
            <a:off x="6906684" y="3210425"/>
            <a:ext cx="904126" cy="408457"/>
          </a:xfrm>
          <a:prstGeom prst="chevron">
            <a:avLst/>
          </a:prstGeom>
          <a:solidFill>
            <a:srgbClr val="AF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TextBox 16"/>
          <p:cNvSpPr txBox="1"/>
          <p:nvPr/>
        </p:nvSpPr>
        <p:spPr>
          <a:xfrm>
            <a:off x="2008964" y="4731948"/>
            <a:ext cx="1520441" cy="369332"/>
          </a:xfrm>
          <a:prstGeom prst="rect">
            <a:avLst/>
          </a:prstGeom>
          <a:noFill/>
        </p:spPr>
        <p:txBody>
          <a:bodyPr wrap="square" rtlCol="0">
            <a:spAutoFit/>
          </a:bodyPr>
          <a:lstStyle/>
          <a:p>
            <a:pPr algn="ctr"/>
            <a:r>
              <a:rPr lang="fr-BE" dirty="0" err="1"/>
              <a:t>Romfördraget</a:t>
            </a:r>
            <a:endParaRPr lang="fr-BE" dirty="0"/>
          </a:p>
        </p:txBody>
      </p:sp>
      <p:sp>
        <p:nvSpPr>
          <p:cNvPr id="34" name="TextBox 33"/>
          <p:cNvSpPr txBox="1"/>
          <p:nvPr/>
        </p:nvSpPr>
        <p:spPr>
          <a:xfrm>
            <a:off x="1894241" y="4470868"/>
            <a:ext cx="1747671" cy="369332"/>
          </a:xfrm>
          <a:prstGeom prst="rect">
            <a:avLst/>
          </a:prstGeom>
          <a:noFill/>
        </p:spPr>
        <p:txBody>
          <a:bodyPr wrap="square" rtlCol="0">
            <a:spAutoFit/>
          </a:bodyPr>
          <a:lstStyle/>
          <a:p>
            <a:pPr algn="ctr"/>
            <a:r>
              <a:rPr lang="fr-BE" b="1" dirty="0">
                <a:solidFill>
                  <a:schemeClr val="accent1">
                    <a:lumMod val="50000"/>
                  </a:schemeClr>
                </a:solidFill>
              </a:rPr>
              <a:t>1957</a:t>
            </a:r>
          </a:p>
        </p:txBody>
      </p:sp>
      <p:sp>
        <p:nvSpPr>
          <p:cNvPr id="53" name="TextBox 52"/>
          <p:cNvSpPr txBox="1"/>
          <p:nvPr/>
        </p:nvSpPr>
        <p:spPr>
          <a:xfrm>
            <a:off x="3147983" y="2112822"/>
            <a:ext cx="672065" cy="369332"/>
          </a:xfrm>
          <a:prstGeom prst="rect">
            <a:avLst/>
          </a:prstGeom>
          <a:noFill/>
        </p:spPr>
        <p:txBody>
          <a:bodyPr wrap="square" rtlCol="0">
            <a:spAutoFit/>
          </a:bodyPr>
          <a:lstStyle/>
          <a:p>
            <a:r>
              <a:rPr lang="fr-BE" b="1" dirty="0">
                <a:solidFill>
                  <a:schemeClr val="accent1">
                    <a:lumMod val="50000"/>
                  </a:schemeClr>
                </a:solidFill>
              </a:rPr>
              <a:t>1992</a:t>
            </a:r>
          </a:p>
        </p:txBody>
      </p:sp>
      <p:sp>
        <p:nvSpPr>
          <p:cNvPr id="54" name="TextBox 53"/>
          <p:cNvSpPr txBox="1"/>
          <p:nvPr/>
        </p:nvSpPr>
        <p:spPr>
          <a:xfrm>
            <a:off x="2430692" y="2393138"/>
            <a:ext cx="2106647" cy="369332"/>
          </a:xfrm>
          <a:prstGeom prst="rect">
            <a:avLst/>
          </a:prstGeom>
          <a:noFill/>
        </p:spPr>
        <p:txBody>
          <a:bodyPr wrap="square" rtlCol="0">
            <a:spAutoFit/>
          </a:bodyPr>
          <a:lstStyle/>
          <a:p>
            <a:pPr algn="ctr"/>
            <a:r>
              <a:rPr lang="fr-BE" dirty="0" err="1"/>
              <a:t>Maastrichtfördraget</a:t>
            </a:r>
            <a:endParaRPr lang="fr-BE" dirty="0"/>
          </a:p>
        </p:txBody>
      </p:sp>
      <p:sp>
        <p:nvSpPr>
          <p:cNvPr id="59" name="TextBox 58"/>
          <p:cNvSpPr txBox="1"/>
          <p:nvPr/>
        </p:nvSpPr>
        <p:spPr>
          <a:xfrm>
            <a:off x="3665099" y="4071648"/>
            <a:ext cx="1302122" cy="923330"/>
          </a:xfrm>
          <a:prstGeom prst="rect">
            <a:avLst/>
          </a:prstGeom>
          <a:noFill/>
        </p:spPr>
        <p:txBody>
          <a:bodyPr wrap="square" rtlCol="0">
            <a:spAutoFit/>
          </a:bodyPr>
          <a:lstStyle/>
          <a:p>
            <a:pPr algn="ctr"/>
            <a:r>
              <a:rPr lang="fr-BE" b="1" dirty="0">
                <a:solidFill>
                  <a:schemeClr val="accent1">
                    <a:lumMod val="50000"/>
                  </a:schemeClr>
                </a:solidFill>
              </a:rPr>
              <a:t>1993</a:t>
            </a:r>
          </a:p>
          <a:p>
            <a:pPr algn="ctr"/>
            <a:r>
              <a:rPr lang="fr-BE" dirty="0" err="1"/>
              <a:t>Inre</a:t>
            </a:r>
            <a:r>
              <a:rPr lang="fr-BE" dirty="0"/>
              <a:t> </a:t>
            </a:r>
            <a:r>
              <a:rPr lang="fr-BE" dirty="0" err="1"/>
              <a:t>marknaden</a:t>
            </a:r>
            <a:endParaRPr lang="fr-BE" dirty="0"/>
          </a:p>
        </p:txBody>
      </p:sp>
      <p:sp>
        <p:nvSpPr>
          <p:cNvPr id="79" name="TextBox 78"/>
          <p:cNvSpPr txBox="1"/>
          <p:nvPr/>
        </p:nvSpPr>
        <p:spPr>
          <a:xfrm>
            <a:off x="4254460" y="1314863"/>
            <a:ext cx="1781472" cy="646331"/>
          </a:xfrm>
          <a:prstGeom prst="rect">
            <a:avLst/>
          </a:prstGeom>
          <a:noFill/>
        </p:spPr>
        <p:txBody>
          <a:bodyPr wrap="square" rtlCol="0">
            <a:spAutoFit/>
          </a:bodyPr>
          <a:lstStyle/>
          <a:p>
            <a:pPr algn="ctr"/>
            <a:r>
              <a:rPr lang="fr-BE" b="1" dirty="0">
                <a:solidFill>
                  <a:schemeClr val="accent1">
                    <a:lumMod val="50000"/>
                  </a:schemeClr>
                </a:solidFill>
              </a:rPr>
              <a:t>1995</a:t>
            </a:r>
          </a:p>
          <a:p>
            <a:pPr algn="ctr"/>
            <a:r>
              <a:rPr lang="fr-BE" dirty="0" err="1"/>
              <a:t>Schengenavtalet</a:t>
            </a:r>
            <a:endParaRPr lang="fr-BE" sz="2000" dirty="0">
              <a:solidFill>
                <a:schemeClr val="accent1">
                  <a:lumMod val="50000"/>
                </a:schemeClr>
              </a:solidFill>
            </a:endParaRPr>
          </a:p>
        </p:txBody>
      </p:sp>
      <p:sp>
        <p:nvSpPr>
          <p:cNvPr id="86" name="TextBox 85"/>
          <p:cNvSpPr txBox="1"/>
          <p:nvPr/>
        </p:nvSpPr>
        <p:spPr>
          <a:xfrm>
            <a:off x="6133681" y="1809387"/>
            <a:ext cx="709476" cy="369332"/>
          </a:xfrm>
          <a:prstGeom prst="rect">
            <a:avLst/>
          </a:prstGeom>
          <a:noFill/>
        </p:spPr>
        <p:txBody>
          <a:bodyPr wrap="square" rtlCol="0">
            <a:spAutoFit/>
          </a:bodyPr>
          <a:lstStyle/>
          <a:p>
            <a:r>
              <a:rPr lang="fr-BE" b="1" dirty="0">
                <a:solidFill>
                  <a:schemeClr val="accent1">
                    <a:lumMod val="50000"/>
                  </a:schemeClr>
                </a:solidFill>
              </a:rPr>
              <a:t>2004</a:t>
            </a:r>
            <a:endParaRPr lang="fr-BE" dirty="0">
              <a:solidFill>
                <a:schemeClr val="accent1">
                  <a:lumMod val="50000"/>
                </a:schemeClr>
              </a:solidFill>
            </a:endParaRPr>
          </a:p>
        </p:txBody>
      </p:sp>
      <p:sp>
        <p:nvSpPr>
          <p:cNvPr id="3" name="Rectangle 2"/>
          <p:cNvSpPr/>
          <p:nvPr/>
        </p:nvSpPr>
        <p:spPr>
          <a:xfrm>
            <a:off x="0" y="18973"/>
            <a:ext cx="7358747" cy="754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b="1" dirty="0">
                <a:solidFill>
                  <a:srgbClr val="0082B0"/>
                </a:solidFill>
              </a:rPr>
              <a:t>       </a:t>
            </a:r>
            <a:r>
              <a:rPr lang="fr-BE" sz="3200" b="1" dirty="0">
                <a:solidFill>
                  <a:srgbClr val="00B0F0"/>
                </a:solidFill>
              </a:rPr>
              <a:t>BILDANDET AV EUROPEISKA UNIONEN</a:t>
            </a:r>
          </a:p>
        </p:txBody>
      </p:sp>
      <p:sp>
        <p:nvSpPr>
          <p:cNvPr id="58" name="Larme 12"/>
          <p:cNvSpPr/>
          <p:nvPr/>
        </p:nvSpPr>
        <p:spPr>
          <a:xfrm rot="5400000">
            <a:off x="21677" y="71060"/>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TextBox 3"/>
          <p:cNvSpPr txBox="1"/>
          <p:nvPr/>
        </p:nvSpPr>
        <p:spPr>
          <a:xfrm>
            <a:off x="5374192" y="4736448"/>
            <a:ext cx="1047077" cy="369332"/>
          </a:xfrm>
          <a:prstGeom prst="rect">
            <a:avLst/>
          </a:prstGeom>
          <a:noFill/>
        </p:spPr>
        <p:txBody>
          <a:bodyPr wrap="square" rtlCol="0">
            <a:spAutoFit/>
          </a:bodyPr>
          <a:lstStyle/>
          <a:p>
            <a:pPr algn="ctr"/>
            <a:r>
              <a:rPr lang="en-US" dirty="0"/>
              <a:t>Euro</a:t>
            </a:r>
            <a:endParaRPr lang="fr-BE" dirty="0"/>
          </a:p>
        </p:txBody>
      </p:sp>
      <p:sp>
        <p:nvSpPr>
          <p:cNvPr id="8" name="TextBox 7"/>
          <p:cNvSpPr txBox="1"/>
          <p:nvPr/>
        </p:nvSpPr>
        <p:spPr>
          <a:xfrm>
            <a:off x="5806024" y="2057680"/>
            <a:ext cx="1373079" cy="646331"/>
          </a:xfrm>
          <a:prstGeom prst="rect">
            <a:avLst/>
          </a:prstGeom>
          <a:noFill/>
        </p:spPr>
        <p:txBody>
          <a:bodyPr wrap="square" rtlCol="0">
            <a:spAutoFit/>
          </a:bodyPr>
          <a:lstStyle/>
          <a:p>
            <a:pPr algn="ctr"/>
            <a:r>
              <a:rPr lang="en-US" dirty="0" err="1"/>
              <a:t>Utvidgning</a:t>
            </a:r>
            <a:r>
              <a:rPr lang="en-US" dirty="0"/>
              <a:t> </a:t>
            </a:r>
            <a:r>
              <a:rPr lang="en-US" dirty="0" err="1"/>
              <a:t>österut</a:t>
            </a:r>
            <a:endParaRPr lang="fr-BE" dirty="0"/>
          </a:p>
        </p:txBody>
      </p:sp>
      <p:cxnSp>
        <p:nvCxnSpPr>
          <p:cNvPr id="16" name="Straight Connector 15"/>
          <p:cNvCxnSpPr/>
          <p:nvPr/>
        </p:nvCxnSpPr>
        <p:spPr>
          <a:xfrm>
            <a:off x="705391" y="28021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a:stCxn id="18" idx="2"/>
          </p:cNvCxnSpPr>
          <p:nvPr/>
        </p:nvCxnSpPr>
        <p:spPr>
          <a:xfrm flipH="1">
            <a:off x="2150227" y="2045067"/>
            <a:ext cx="1" cy="1087715"/>
          </a:xfrm>
          <a:prstGeom prst="line">
            <a:avLst/>
          </a:prstGeom>
        </p:spPr>
        <p:style>
          <a:lnRef idx="1">
            <a:schemeClr val="dk1"/>
          </a:lnRef>
          <a:fillRef idx="0">
            <a:schemeClr val="dk1"/>
          </a:fillRef>
          <a:effectRef idx="0">
            <a:schemeClr val="dk1"/>
          </a:effectRef>
          <a:fontRef idx="minor">
            <a:schemeClr val="tx1"/>
          </a:fontRef>
        </p:style>
      </p:cxnSp>
      <p:sp>
        <p:nvSpPr>
          <p:cNvPr id="52" name="Rectangle 51"/>
          <p:cNvSpPr/>
          <p:nvPr/>
        </p:nvSpPr>
        <p:spPr>
          <a:xfrm>
            <a:off x="5424714" y="4461796"/>
            <a:ext cx="941495" cy="369332"/>
          </a:xfrm>
          <a:prstGeom prst="rect">
            <a:avLst/>
          </a:prstGeom>
        </p:spPr>
        <p:txBody>
          <a:bodyPr wrap="square">
            <a:spAutoFit/>
          </a:bodyPr>
          <a:lstStyle/>
          <a:p>
            <a:pPr algn="ctr"/>
            <a:r>
              <a:rPr lang="fr-BE" b="1" dirty="0">
                <a:solidFill>
                  <a:schemeClr val="accent1">
                    <a:lumMod val="50000"/>
                  </a:schemeClr>
                </a:solidFill>
              </a:rPr>
              <a:t>2002</a:t>
            </a:r>
          </a:p>
        </p:txBody>
      </p:sp>
      <p:sp>
        <p:nvSpPr>
          <p:cNvPr id="90" name="TextBox 89"/>
          <p:cNvSpPr txBox="1"/>
          <p:nvPr/>
        </p:nvSpPr>
        <p:spPr>
          <a:xfrm>
            <a:off x="6400855" y="3979450"/>
            <a:ext cx="1915784" cy="646331"/>
          </a:xfrm>
          <a:prstGeom prst="rect">
            <a:avLst/>
          </a:prstGeom>
          <a:noFill/>
        </p:spPr>
        <p:txBody>
          <a:bodyPr wrap="square" rtlCol="0">
            <a:spAutoFit/>
          </a:bodyPr>
          <a:lstStyle/>
          <a:p>
            <a:pPr algn="ctr"/>
            <a:r>
              <a:rPr lang="en-IE" b="1" dirty="0">
                <a:solidFill>
                  <a:schemeClr val="accent1">
                    <a:lumMod val="50000"/>
                  </a:schemeClr>
                </a:solidFill>
              </a:rPr>
              <a:t>2007</a:t>
            </a:r>
          </a:p>
          <a:p>
            <a:pPr algn="ctr"/>
            <a:r>
              <a:rPr lang="en-US" dirty="0" err="1"/>
              <a:t>Lissabonfördraget</a:t>
            </a:r>
            <a:endParaRPr lang="en-IE" dirty="0"/>
          </a:p>
        </p:txBody>
      </p:sp>
      <p:cxnSp>
        <p:nvCxnSpPr>
          <p:cNvPr id="103" name="Straight Connector 102"/>
          <p:cNvCxnSpPr/>
          <p:nvPr/>
        </p:nvCxnSpPr>
        <p:spPr>
          <a:xfrm>
            <a:off x="1358531" y="36856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a:xfrm>
            <a:off x="5145196" y="2042440"/>
            <a:ext cx="0" cy="1137119"/>
          </a:xfrm>
          <a:prstGeom prst="line">
            <a:avLst/>
          </a:prstGeom>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a:off x="5875322" y="3685933"/>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8057229" y="2042440"/>
            <a:ext cx="0" cy="1090342"/>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7191797" y="1056086"/>
            <a:ext cx="1730863" cy="1200329"/>
          </a:xfrm>
          <a:prstGeom prst="rect">
            <a:avLst/>
          </a:prstGeom>
          <a:noFill/>
        </p:spPr>
        <p:txBody>
          <a:bodyPr wrap="square" rtlCol="0">
            <a:spAutoFit/>
          </a:bodyPr>
          <a:lstStyle/>
          <a:p>
            <a:pPr algn="ctr"/>
            <a:r>
              <a:rPr lang="en-IE" b="1" dirty="0">
                <a:solidFill>
                  <a:schemeClr val="accent1">
                    <a:lumMod val="50000"/>
                  </a:schemeClr>
                </a:solidFill>
              </a:rPr>
              <a:t>2020</a:t>
            </a:r>
          </a:p>
          <a:p>
            <a:pPr algn="ctr"/>
            <a:r>
              <a:rPr lang="en-IE" dirty="0" err="1"/>
              <a:t>NextGenerationEU</a:t>
            </a:r>
            <a:endParaRPr lang="en-IE" dirty="0"/>
          </a:p>
          <a:p>
            <a:pPr algn="ctr"/>
            <a:endParaRPr lang="en-IE" dirty="0"/>
          </a:p>
        </p:txBody>
      </p:sp>
      <p:sp>
        <p:nvSpPr>
          <p:cNvPr id="49" name="Chevron 48"/>
          <p:cNvSpPr/>
          <p:nvPr/>
        </p:nvSpPr>
        <p:spPr>
          <a:xfrm>
            <a:off x="273564" y="3212601"/>
            <a:ext cx="948891" cy="405215"/>
          </a:xfrm>
          <a:prstGeom prst="chevr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51" name="Chevron 50"/>
          <p:cNvSpPr/>
          <p:nvPr/>
        </p:nvSpPr>
        <p:spPr>
          <a:xfrm>
            <a:off x="1008782" y="3210426"/>
            <a:ext cx="945860" cy="408457"/>
          </a:xfrm>
          <a:prstGeom prst="chevron">
            <a:avLst/>
          </a:prstGeom>
          <a:solidFill>
            <a:srgbClr val="002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1" name="TextBox 10"/>
          <p:cNvSpPr txBox="1"/>
          <p:nvPr/>
        </p:nvSpPr>
        <p:spPr>
          <a:xfrm>
            <a:off x="27981" y="1549015"/>
            <a:ext cx="1373158" cy="1200329"/>
          </a:xfrm>
          <a:prstGeom prst="rect">
            <a:avLst/>
          </a:prstGeom>
          <a:noFill/>
        </p:spPr>
        <p:txBody>
          <a:bodyPr wrap="square" rtlCol="0">
            <a:spAutoFit/>
          </a:bodyPr>
          <a:lstStyle/>
          <a:p>
            <a:pPr algn="ctr"/>
            <a:r>
              <a:rPr lang="en-IE" b="1" dirty="0">
                <a:solidFill>
                  <a:schemeClr val="accent5">
                    <a:lumMod val="75000"/>
                  </a:schemeClr>
                </a:solidFill>
              </a:rPr>
              <a:t>1945</a:t>
            </a:r>
          </a:p>
          <a:p>
            <a:pPr algn="ctr"/>
            <a:r>
              <a:rPr lang="en-IE" dirty="0" err="1"/>
              <a:t>Andra</a:t>
            </a:r>
            <a:r>
              <a:rPr lang="en-IE" dirty="0"/>
              <a:t> </a:t>
            </a:r>
            <a:r>
              <a:rPr lang="en-IE" dirty="0" err="1"/>
              <a:t>världskrigets</a:t>
            </a:r>
            <a:r>
              <a:rPr lang="en-IE" dirty="0"/>
              <a:t> slut</a:t>
            </a:r>
          </a:p>
        </p:txBody>
      </p:sp>
      <p:cxnSp>
        <p:nvCxnSpPr>
          <p:cNvPr id="55" name="Straight Connector 54"/>
          <p:cNvCxnSpPr/>
          <p:nvPr/>
        </p:nvCxnSpPr>
        <p:spPr>
          <a:xfrm>
            <a:off x="2755447" y="3685694"/>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3484016" y="2859425"/>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4293453" y="3749000"/>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6483228" y="2777193"/>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7358747" y="3661780"/>
            <a:ext cx="0" cy="27335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7719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343982" y="1635496"/>
            <a:ext cx="3286611" cy="8418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293335" y="1648181"/>
            <a:ext cx="2245502" cy="738664"/>
          </a:xfrm>
          <a:prstGeom prst="rect">
            <a:avLst/>
          </a:prstGeom>
          <a:solidFill>
            <a:schemeClr val="accent1">
              <a:lumMod val="75000"/>
            </a:schemeClr>
          </a:solidFill>
        </p:spPr>
        <p:txBody>
          <a:bodyPr wrap="square" rtlCol="0">
            <a:spAutoFit/>
          </a:bodyPr>
          <a:lstStyle/>
          <a:p>
            <a:pPr lvl="0">
              <a:defRPr/>
            </a:pPr>
            <a:r>
              <a:rPr lang="en-GB" sz="1400" b="1" dirty="0" err="1">
                <a:solidFill>
                  <a:prstClr val="white"/>
                </a:solidFill>
              </a:rPr>
              <a:t>Belgien</a:t>
            </a:r>
            <a:r>
              <a:rPr lang="en-GB" sz="1400" b="1" dirty="0">
                <a:solidFill>
                  <a:prstClr val="white"/>
                </a:solidFill>
              </a:rPr>
              <a:t>, </a:t>
            </a:r>
            <a:r>
              <a:rPr lang="en-GB" sz="1400" b="1" dirty="0" err="1">
                <a:solidFill>
                  <a:prstClr val="white"/>
                </a:solidFill>
              </a:rPr>
              <a:t>Tyskland</a:t>
            </a:r>
            <a:r>
              <a:rPr lang="en-GB" sz="1400" b="1" dirty="0">
                <a:solidFill>
                  <a:prstClr val="white"/>
                </a:solidFill>
              </a:rPr>
              <a:t>, </a:t>
            </a:r>
            <a:r>
              <a:rPr lang="en-GB" sz="1400" b="1" dirty="0" err="1">
                <a:solidFill>
                  <a:prstClr val="white"/>
                </a:solidFill>
              </a:rPr>
              <a:t>Frankrike</a:t>
            </a:r>
            <a:r>
              <a:rPr lang="en-GB" sz="1400" b="1" dirty="0">
                <a:solidFill>
                  <a:prstClr val="white"/>
                </a:solidFill>
              </a:rPr>
              <a:t>, </a:t>
            </a:r>
            <a:r>
              <a:rPr lang="en-GB" sz="1400" b="1" dirty="0" err="1">
                <a:solidFill>
                  <a:prstClr val="white"/>
                </a:solidFill>
              </a:rPr>
              <a:t>Italien</a:t>
            </a:r>
            <a:r>
              <a:rPr lang="en-GB" sz="1400" b="1" dirty="0">
                <a:solidFill>
                  <a:prstClr val="white"/>
                </a:solidFill>
              </a:rPr>
              <a:t>, Luxemburg, </a:t>
            </a:r>
            <a:r>
              <a:rPr lang="en-GB" sz="1400" b="1" dirty="0" err="1">
                <a:solidFill>
                  <a:prstClr val="white"/>
                </a:solidFill>
              </a:rPr>
              <a:t>Nederländerna</a:t>
            </a:r>
            <a:endPar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p:nvPr/>
        </p:nvSpPr>
        <p:spPr>
          <a:xfrm>
            <a:off x="343982" y="2344450"/>
            <a:ext cx="3286611" cy="751805"/>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299719" y="2338604"/>
            <a:ext cx="1892596" cy="738664"/>
          </a:xfrm>
          <a:prstGeom prst="rect">
            <a:avLst/>
          </a:prstGeom>
          <a:noFill/>
        </p:spPr>
        <p:txBody>
          <a:bodyPr wrap="square" rtlCol="0">
            <a:spAutoFit/>
          </a:bodyPr>
          <a:lstStyle/>
          <a:p>
            <a:pPr lvl="0">
              <a:defRPr/>
            </a:pPr>
            <a:r>
              <a:rPr lang="sv-SE" sz="1400" b="1" dirty="0">
                <a:solidFill>
                  <a:prstClr val="black"/>
                </a:solidFill>
              </a:rPr>
              <a:t>Danmark, Irland, Storbritannien (lämnade EU 2020)</a:t>
            </a:r>
            <a:endParaRPr kumimoji="0" lang="fr-BE" sz="1400" b="1" i="0" u="none" strike="noStrike" kern="1200" cap="none" spc="0" normalizeH="0" baseline="0" noProof="0" dirty="0">
              <a:ln>
                <a:noFill/>
              </a:ln>
              <a:solidFill>
                <a:prstClr val="black"/>
              </a:solidFill>
              <a:effectLst/>
              <a:uLnTx/>
              <a:uFillTx/>
            </a:endParaRPr>
          </a:p>
        </p:txBody>
      </p:sp>
      <p:sp>
        <p:nvSpPr>
          <p:cNvPr id="16" name="Rectangle 15"/>
          <p:cNvSpPr/>
          <p:nvPr/>
        </p:nvSpPr>
        <p:spPr>
          <a:xfrm>
            <a:off x="343982" y="3096255"/>
            <a:ext cx="3286612" cy="362075"/>
          </a:xfrm>
          <a:prstGeom prst="rect">
            <a:avLst/>
          </a:prstGeom>
          <a:solidFill>
            <a:srgbClr val="B97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295140" y="3115955"/>
            <a:ext cx="1509823" cy="307777"/>
          </a:xfrm>
          <a:prstGeom prst="rect">
            <a:avLst/>
          </a:prstGeom>
          <a:noFill/>
        </p:spPr>
        <p:txBody>
          <a:bodyPr wrap="square" rtlCol="0">
            <a:spAutoFit/>
          </a:bodyPr>
          <a:lstStyle/>
          <a:p>
            <a:pPr lvl="0">
              <a:defRPr/>
            </a:pPr>
            <a:r>
              <a:rPr lang="fr-BE" sz="1400" b="1" dirty="0" err="1">
                <a:solidFill>
                  <a:prstClr val="black"/>
                </a:solidFill>
              </a:rPr>
              <a:t>Grekland</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p:cNvSpPr/>
          <p:nvPr/>
        </p:nvSpPr>
        <p:spPr>
          <a:xfrm>
            <a:off x="343982" y="3417346"/>
            <a:ext cx="3286611" cy="405798"/>
          </a:xfrm>
          <a:prstGeom prst="rect">
            <a:avLst/>
          </a:prstGeom>
          <a:solidFill>
            <a:srgbClr val="FF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299719" y="3471372"/>
            <a:ext cx="1541721" cy="307777"/>
          </a:xfrm>
          <a:prstGeom prst="rect">
            <a:avLst/>
          </a:prstGeom>
          <a:noFill/>
        </p:spPr>
        <p:txBody>
          <a:bodyPr wrap="square" rtlCol="0">
            <a:spAutoFit/>
          </a:bodyPr>
          <a:lstStyle/>
          <a:p>
            <a:pPr lvl="0">
              <a:defRPr/>
            </a:pPr>
            <a:r>
              <a:rPr lang="fr-BE" sz="1400" b="1" dirty="0" err="1">
                <a:solidFill>
                  <a:prstClr val="black"/>
                </a:solidFill>
              </a:rPr>
              <a:t>Spanien</a:t>
            </a:r>
            <a:r>
              <a:rPr lang="fr-BE" sz="1400" b="1" dirty="0">
                <a:solidFill>
                  <a:prstClr val="black"/>
                </a:solidFill>
              </a:rPr>
              <a:t>, Portugal</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344230" y="3823144"/>
            <a:ext cx="3286611" cy="421032"/>
          </a:xfrm>
          <a:prstGeom prst="rect">
            <a:avLst/>
          </a:prstGeom>
          <a:solidFill>
            <a:srgbClr val="54C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295140" y="3887723"/>
            <a:ext cx="2179542" cy="307777"/>
          </a:xfrm>
          <a:prstGeom prst="rect">
            <a:avLst/>
          </a:prstGeom>
          <a:noFill/>
        </p:spPr>
        <p:txBody>
          <a:bodyPr wrap="square" rtlCol="0">
            <a:spAutoFit/>
          </a:bodyPr>
          <a:lstStyle/>
          <a:p>
            <a:pPr lvl="0">
              <a:defRPr/>
            </a:pPr>
            <a:r>
              <a:rPr lang="fr-BE" sz="1400" b="1" dirty="0" err="1">
                <a:solidFill>
                  <a:prstClr val="black"/>
                </a:solidFill>
              </a:rPr>
              <a:t>Österrike</a:t>
            </a:r>
            <a:r>
              <a:rPr lang="fr-BE" sz="1400" b="1" dirty="0">
                <a:solidFill>
                  <a:prstClr val="black"/>
                </a:solidFill>
              </a:rPr>
              <a:t>, </a:t>
            </a:r>
            <a:r>
              <a:rPr lang="fr-BE" sz="1400" b="1" dirty="0" err="1">
                <a:solidFill>
                  <a:prstClr val="black"/>
                </a:solidFill>
              </a:rPr>
              <a:t>Finland</a:t>
            </a:r>
            <a:r>
              <a:rPr lang="fr-BE" sz="1400" b="1" dirty="0">
                <a:solidFill>
                  <a:prstClr val="black"/>
                </a:solidFill>
              </a:rPr>
              <a:t>, </a:t>
            </a:r>
            <a:r>
              <a:rPr lang="fr-BE" sz="1400" b="1" dirty="0" err="1">
                <a:solidFill>
                  <a:prstClr val="black"/>
                </a:solidFill>
              </a:rPr>
              <a:t>Sverige</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24"/>
          <p:cNvSpPr/>
          <p:nvPr/>
        </p:nvSpPr>
        <p:spPr>
          <a:xfrm>
            <a:off x="343981" y="4232094"/>
            <a:ext cx="3286611" cy="975825"/>
          </a:xfrm>
          <a:prstGeom prst="rect">
            <a:avLst/>
          </a:prstGeom>
          <a:solidFill>
            <a:srgbClr val="C3D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1293335" y="4279939"/>
            <a:ext cx="2247307" cy="954107"/>
          </a:xfrm>
          <a:prstGeom prst="rect">
            <a:avLst/>
          </a:prstGeom>
          <a:noFill/>
        </p:spPr>
        <p:txBody>
          <a:bodyPr wrap="square" rtlCol="0">
            <a:spAutoFit/>
          </a:bodyPr>
          <a:lstStyle/>
          <a:p>
            <a:pPr lvl="0">
              <a:defRPr/>
            </a:pPr>
            <a:r>
              <a:rPr lang="en-GB" sz="1400" b="1" dirty="0" err="1">
                <a:solidFill>
                  <a:prstClr val="black"/>
                </a:solidFill>
              </a:rPr>
              <a:t>Tjeckien</a:t>
            </a:r>
            <a:r>
              <a:rPr lang="en-GB" sz="1400" b="1" dirty="0">
                <a:solidFill>
                  <a:prstClr val="black"/>
                </a:solidFill>
              </a:rPr>
              <a:t>, </a:t>
            </a:r>
            <a:r>
              <a:rPr lang="en-GB" sz="1400" b="1" dirty="0" err="1">
                <a:solidFill>
                  <a:prstClr val="black"/>
                </a:solidFill>
              </a:rPr>
              <a:t>Estland</a:t>
            </a:r>
            <a:r>
              <a:rPr lang="en-GB" sz="1400" b="1" dirty="0">
                <a:solidFill>
                  <a:prstClr val="black"/>
                </a:solidFill>
              </a:rPr>
              <a:t>, </a:t>
            </a:r>
            <a:r>
              <a:rPr lang="en-GB" sz="1400" b="1" dirty="0" err="1">
                <a:solidFill>
                  <a:prstClr val="black"/>
                </a:solidFill>
              </a:rPr>
              <a:t>Cypern</a:t>
            </a:r>
            <a:r>
              <a:rPr lang="en-GB" sz="1400" b="1" dirty="0">
                <a:solidFill>
                  <a:prstClr val="black"/>
                </a:solidFill>
              </a:rPr>
              <a:t>, </a:t>
            </a:r>
            <a:r>
              <a:rPr lang="en-GB" sz="1400" b="1" dirty="0" err="1">
                <a:solidFill>
                  <a:prstClr val="black"/>
                </a:solidFill>
              </a:rPr>
              <a:t>Lettland</a:t>
            </a:r>
            <a:r>
              <a:rPr lang="en-GB" sz="1400" b="1" dirty="0">
                <a:solidFill>
                  <a:prstClr val="black"/>
                </a:solidFill>
              </a:rPr>
              <a:t>, </a:t>
            </a:r>
            <a:r>
              <a:rPr lang="en-GB" sz="1400" b="1" dirty="0" err="1">
                <a:solidFill>
                  <a:prstClr val="black"/>
                </a:solidFill>
              </a:rPr>
              <a:t>Litauen</a:t>
            </a:r>
            <a:r>
              <a:rPr lang="en-GB" sz="1400" b="1" dirty="0">
                <a:solidFill>
                  <a:prstClr val="black"/>
                </a:solidFill>
              </a:rPr>
              <a:t>, </a:t>
            </a:r>
            <a:r>
              <a:rPr lang="en-GB" sz="1400" b="1" dirty="0" err="1">
                <a:solidFill>
                  <a:prstClr val="black"/>
                </a:solidFill>
              </a:rPr>
              <a:t>Ungern</a:t>
            </a:r>
            <a:r>
              <a:rPr lang="en-GB" sz="1400" b="1" dirty="0">
                <a:solidFill>
                  <a:prstClr val="black"/>
                </a:solidFill>
              </a:rPr>
              <a:t>, Malta, </a:t>
            </a:r>
            <a:r>
              <a:rPr lang="en-GB" sz="1400" b="1" dirty="0" err="1">
                <a:solidFill>
                  <a:prstClr val="black"/>
                </a:solidFill>
              </a:rPr>
              <a:t>Polen</a:t>
            </a:r>
            <a:r>
              <a:rPr lang="en-GB" sz="1400" b="1" dirty="0">
                <a:solidFill>
                  <a:prstClr val="black"/>
                </a:solidFill>
              </a:rPr>
              <a:t>, </a:t>
            </a:r>
            <a:r>
              <a:rPr lang="en-GB" sz="1400" b="1" dirty="0" err="1">
                <a:solidFill>
                  <a:prstClr val="black"/>
                </a:solidFill>
              </a:rPr>
              <a:t>Slovenien</a:t>
            </a:r>
            <a:r>
              <a:rPr lang="en-GB" sz="1400" b="1" dirty="0">
                <a:solidFill>
                  <a:prstClr val="black"/>
                </a:solidFill>
              </a:rPr>
              <a:t>, </a:t>
            </a:r>
            <a:r>
              <a:rPr lang="en-GB" sz="1400" b="1" dirty="0" err="1">
                <a:solidFill>
                  <a:prstClr val="black"/>
                </a:solidFill>
              </a:rPr>
              <a:t>Slovakien</a:t>
            </a: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p:cNvSpPr/>
          <p:nvPr/>
        </p:nvSpPr>
        <p:spPr>
          <a:xfrm>
            <a:off x="343982" y="5207920"/>
            <a:ext cx="3286612" cy="449248"/>
          </a:xfrm>
          <a:prstGeom prst="rect">
            <a:avLst/>
          </a:prstGeom>
          <a:solidFill>
            <a:srgbClr val="FEF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p:cNvSpPr txBox="1"/>
          <p:nvPr/>
        </p:nvSpPr>
        <p:spPr>
          <a:xfrm>
            <a:off x="1293335" y="5285602"/>
            <a:ext cx="1860263" cy="307777"/>
          </a:xfrm>
          <a:prstGeom prst="rect">
            <a:avLst/>
          </a:prstGeom>
          <a:noFill/>
        </p:spPr>
        <p:txBody>
          <a:bodyPr wrap="square" rtlCol="0">
            <a:spAutoFit/>
          </a:bodyPr>
          <a:lstStyle/>
          <a:p>
            <a:pPr lvl="0">
              <a:defRPr/>
            </a:pPr>
            <a:r>
              <a:rPr lang="fr-BE" sz="1400" b="1" dirty="0" err="1">
                <a:solidFill>
                  <a:prstClr val="black"/>
                </a:solidFill>
              </a:rPr>
              <a:t>Bulgarien</a:t>
            </a:r>
            <a:r>
              <a:rPr lang="fr-BE" sz="1400" b="1" dirty="0">
                <a:solidFill>
                  <a:prstClr val="black"/>
                </a:solidFill>
              </a:rPr>
              <a:t>, </a:t>
            </a:r>
            <a:r>
              <a:rPr lang="fr-BE" sz="1400" b="1" dirty="0" err="1">
                <a:solidFill>
                  <a:prstClr val="black"/>
                </a:solidFill>
              </a:rPr>
              <a:t>Rumänien</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ectangle 30"/>
          <p:cNvSpPr/>
          <p:nvPr/>
        </p:nvSpPr>
        <p:spPr>
          <a:xfrm>
            <a:off x="343982" y="5657168"/>
            <a:ext cx="3286611" cy="44838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293335" y="5731356"/>
            <a:ext cx="1498756" cy="307777"/>
          </a:xfrm>
          <a:prstGeom prst="rect">
            <a:avLst/>
          </a:prstGeom>
          <a:noFill/>
        </p:spPr>
        <p:txBody>
          <a:bodyPr wrap="square" rtlCol="0">
            <a:spAutoFit/>
          </a:bodyPr>
          <a:lstStyle/>
          <a:p>
            <a:pPr lvl="0">
              <a:defRPr/>
            </a:pPr>
            <a:r>
              <a:rPr lang="fr-BE" sz="1400" b="1" dirty="0" err="1">
                <a:solidFill>
                  <a:prstClr val="black"/>
                </a:solidFill>
              </a:rPr>
              <a:t>Kroatien</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4C91D50-7DC7-8845-A242-EAE1AD1ED3F8}"/>
              </a:ext>
            </a:extLst>
          </p:cNvPr>
          <p:cNvSpPr txBox="1"/>
          <p:nvPr/>
        </p:nvSpPr>
        <p:spPr>
          <a:xfrm>
            <a:off x="4592863" y="3135843"/>
            <a:ext cx="1083734" cy="246221"/>
          </a:xfrm>
          <a:prstGeom prst="rect">
            <a:avLst/>
          </a:prstGeom>
          <a:noFill/>
        </p:spPr>
        <p:txBody>
          <a:bodyPr wrap="square" rtlCol="0">
            <a:spAutoFit/>
          </a:bodyPr>
          <a:lstStyle/>
          <a:p>
            <a:pPr lvl="0">
              <a:defRPr/>
            </a:pPr>
            <a:r>
              <a:rPr lang="sv-SE" sz="1000" b="1" dirty="0">
                <a:solidFill>
                  <a:prstClr val="black"/>
                </a:solidFill>
              </a:rPr>
              <a:t>Storbritannien</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FF88FA81-D377-B240-8C05-DF9B3C292C1C}"/>
              </a:ext>
            </a:extLst>
          </p:cNvPr>
          <p:cNvSpPr txBox="1"/>
          <p:nvPr/>
        </p:nvSpPr>
        <p:spPr>
          <a:xfrm>
            <a:off x="4332446" y="2911648"/>
            <a:ext cx="634963" cy="246221"/>
          </a:xfrm>
          <a:prstGeom prst="rect">
            <a:avLst/>
          </a:prstGeom>
          <a:noFill/>
        </p:spPr>
        <p:txBody>
          <a:bodyPr wrap="square" rtlCol="0">
            <a:spAutoFit/>
          </a:bodyPr>
          <a:lstStyle/>
          <a:p>
            <a:pPr lvl="0">
              <a:defRPr/>
            </a:pPr>
            <a:r>
              <a:rPr lang="sv-SE" sz="1000" b="1" dirty="0">
                <a:solidFill>
                  <a:prstClr val="black"/>
                </a:solidFill>
              </a:rPr>
              <a:t>Irland</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5B53261-23E0-0942-A84F-BF9C5D267D3B}"/>
              </a:ext>
            </a:extLst>
          </p:cNvPr>
          <p:cNvSpPr txBox="1"/>
          <p:nvPr/>
        </p:nvSpPr>
        <p:spPr>
          <a:xfrm>
            <a:off x="5660718" y="3562979"/>
            <a:ext cx="654346" cy="246221"/>
          </a:xfrm>
          <a:prstGeom prst="rect">
            <a:avLst/>
          </a:prstGeom>
          <a:noFill/>
        </p:spPr>
        <p:txBody>
          <a:bodyPr wrap="none" rtlCol="0">
            <a:spAutoFit/>
          </a:bodyPr>
          <a:lstStyle/>
          <a:p>
            <a:pPr lvl="0">
              <a:defRPr/>
            </a:pPr>
            <a:r>
              <a:rPr lang="en-GB" sz="1000" b="1" dirty="0" err="1">
                <a:solidFill>
                  <a:prstClr val="white"/>
                </a:solidFill>
              </a:rPr>
              <a:t>Tyskland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1AB29B2D-3351-4748-9E3D-A68B9E9D3F8D}"/>
              </a:ext>
            </a:extLst>
          </p:cNvPr>
          <p:cNvSpPr txBox="1"/>
          <p:nvPr/>
        </p:nvSpPr>
        <p:spPr>
          <a:xfrm>
            <a:off x="4902288" y="3997955"/>
            <a:ext cx="683200" cy="246221"/>
          </a:xfrm>
          <a:prstGeom prst="rect">
            <a:avLst/>
          </a:prstGeom>
          <a:noFill/>
        </p:spPr>
        <p:txBody>
          <a:bodyPr wrap="none" rtlCol="0">
            <a:spAutoFit/>
          </a:bodyPr>
          <a:lstStyle/>
          <a:p>
            <a:pPr lvl="0">
              <a:defRPr/>
            </a:pPr>
            <a:r>
              <a:rPr lang="en-GB" sz="1000" b="1" dirty="0" err="1">
                <a:solidFill>
                  <a:prstClr val="white"/>
                </a:solidFill>
              </a:rPr>
              <a:t>Frankrike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424EC0FF-8056-9445-9254-72D8E8867249}"/>
              </a:ext>
            </a:extLst>
          </p:cNvPr>
          <p:cNvSpPr txBox="1"/>
          <p:nvPr/>
        </p:nvSpPr>
        <p:spPr>
          <a:xfrm>
            <a:off x="5157513" y="3525101"/>
            <a:ext cx="579005" cy="246221"/>
          </a:xfrm>
          <a:prstGeom prst="rect">
            <a:avLst/>
          </a:prstGeom>
          <a:noFill/>
        </p:spPr>
        <p:txBody>
          <a:bodyPr wrap="none" rtlCol="0">
            <a:spAutoFit/>
          </a:bodyPr>
          <a:lstStyle/>
          <a:p>
            <a:pPr lvl="0">
              <a:defRPr/>
            </a:pPr>
            <a:r>
              <a:rPr lang="en-GB" sz="1000" b="1" dirty="0" err="1">
                <a:solidFill>
                  <a:prstClr val="white"/>
                </a:solidFill>
              </a:rPr>
              <a:t>Belgien</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63D06523-CA42-BE44-9AB2-AC55A137836A}"/>
              </a:ext>
            </a:extLst>
          </p:cNvPr>
          <p:cNvSpPr txBox="1"/>
          <p:nvPr/>
        </p:nvSpPr>
        <p:spPr>
          <a:xfrm>
            <a:off x="5407996" y="3338623"/>
            <a:ext cx="984565" cy="246221"/>
          </a:xfrm>
          <a:prstGeom prst="rect">
            <a:avLst/>
          </a:prstGeom>
          <a:noFill/>
        </p:spPr>
        <p:txBody>
          <a:bodyPr wrap="none" rtlCol="0">
            <a:spAutoFit/>
          </a:bodyPr>
          <a:lstStyle/>
          <a:p>
            <a:pPr lvl="0">
              <a:defRPr/>
            </a:pPr>
            <a:r>
              <a:rPr lang="en-GB" sz="1000" b="1" dirty="0" err="1">
                <a:solidFill>
                  <a:prstClr val="white"/>
                </a:solidFill>
              </a:rPr>
              <a:t>Nederländerna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2D56875-B97F-0D46-8587-69ABEE0BAE27}"/>
              </a:ext>
            </a:extLst>
          </p:cNvPr>
          <p:cNvSpPr txBox="1"/>
          <p:nvPr/>
        </p:nvSpPr>
        <p:spPr>
          <a:xfrm>
            <a:off x="5107907" y="3734659"/>
            <a:ext cx="779381" cy="246221"/>
          </a:xfrm>
          <a:prstGeom prst="rect">
            <a:avLst/>
          </a:prstGeom>
          <a:noFill/>
        </p:spPr>
        <p:txBody>
          <a:bodyPr wrap="none" rtlCol="0">
            <a:spAutoFit/>
          </a:bodyPr>
          <a:lstStyle/>
          <a:p>
            <a:pPr lvl="0">
              <a:defRPr/>
            </a:pPr>
            <a:r>
              <a:rPr lang="en-GB" sz="1000" b="1" dirty="0">
                <a:solidFill>
                  <a:prstClr val="white"/>
                </a:solidFill>
              </a:rPr>
              <a:t>Luxemburg</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0ED9FD2D-EF10-5C46-BB0E-745C2303C53E}"/>
              </a:ext>
            </a:extLst>
          </p:cNvPr>
          <p:cNvSpPr txBox="1"/>
          <p:nvPr/>
        </p:nvSpPr>
        <p:spPr>
          <a:xfrm>
            <a:off x="5854342" y="4636640"/>
            <a:ext cx="522900" cy="246221"/>
          </a:xfrm>
          <a:prstGeom prst="rect">
            <a:avLst/>
          </a:prstGeom>
          <a:noFill/>
        </p:spPr>
        <p:txBody>
          <a:bodyPr wrap="none" rtlCol="0">
            <a:spAutoFit/>
          </a:bodyPr>
          <a:lstStyle/>
          <a:p>
            <a:pPr lvl="0">
              <a:defRPr/>
            </a:pPr>
            <a:r>
              <a:rPr lang="en-GB" sz="1000" b="1" dirty="0" err="1">
                <a:solidFill>
                  <a:prstClr val="white"/>
                </a:solidFill>
              </a:rPr>
              <a:t>Italien</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5F84907-4AE7-A440-AE5F-2230E0EAC182}"/>
              </a:ext>
            </a:extLst>
          </p:cNvPr>
          <p:cNvSpPr/>
          <p:nvPr/>
        </p:nvSpPr>
        <p:spPr>
          <a:xfrm>
            <a:off x="4176947" y="4794907"/>
            <a:ext cx="611065" cy="246221"/>
          </a:xfrm>
          <a:prstGeom prst="rect">
            <a:avLst/>
          </a:prstGeom>
        </p:spPr>
        <p:txBody>
          <a:bodyPr wrap="none">
            <a:spAutoFit/>
          </a:bodyPr>
          <a:lstStyle/>
          <a:p>
            <a:pPr lvl="0">
              <a:defRPr/>
            </a:pPr>
            <a:r>
              <a:rPr lang="fr-BE" sz="1000" b="1" dirty="0" err="1">
                <a:solidFill>
                  <a:prstClr val="black"/>
                </a:solidFill>
              </a:rPr>
              <a:t>Spanien</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AAEA3C3-E3F3-4244-A40D-C53AFB1F79D0}"/>
              </a:ext>
            </a:extLst>
          </p:cNvPr>
          <p:cNvSpPr/>
          <p:nvPr/>
        </p:nvSpPr>
        <p:spPr>
          <a:xfrm>
            <a:off x="3721251" y="4636640"/>
            <a:ext cx="63671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Portugal</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66AB6C-D960-7741-94FF-A455F9BC782A}"/>
              </a:ext>
            </a:extLst>
          </p:cNvPr>
          <p:cNvSpPr/>
          <p:nvPr/>
        </p:nvSpPr>
        <p:spPr>
          <a:xfrm>
            <a:off x="6250249" y="4393045"/>
            <a:ext cx="641522" cy="246221"/>
          </a:xfrm>
          <a:prstGeom prst="rect">
            <a:avLst/>
          </a:prstGeom>
        </p:spPr>
        <p:txBody>
          <a:bodyPr wrap="none">
            <a:spAutoFit/>
          </a:bodyPr>
          <a:lstStyle/>
          <a:p>
            <a:pPr lvl="0">
              <a:defRPr/>
            </a:pPr>
            <a:r>
              <a:rPr lang="fr-BE" sz="1000" b="1" dirty="0" err="1">
                <a:solidFill>
                  <a:prstClr val="black"/>
                </a:solidFill>
              </a:rPr>
              <a:t>Kroatien</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FCE7A43-0EDC-FE4E-B175-272665A49EB3}"/>
              </a:ext>
            </a:extLst>
          </p:cNvPr>
          <p:cNvSpPr/>
          <p:nvPr/>
        </p:nvSpPr>
        <p:spPr>
          <a:xfrm>
            <a:off x="6758671" y="5186323"/>
            <a:ext cx="668773" cy="246221"/>
          </a:xfrm>
          <a:prstGeom prst="rect">
            <a:avLst/>
          </a:prstGeom>
        </p:spPr>
        <p:txBody>
          <a:bodyPr wrap="none">
            <a:spAutoFit/>
          </a:bodyPr>
          <a:lstStyle/>
          <a:p>
            <a:pPr lvl="0">
              <a:defRPr/>
            </a:pPr>
            <a:r>
              <a:rPr lang="fr-BE" sz="1000" b="1" dirty="0" err="1">
                <a:solidFill>
                  <a:prstClr val="black"/>
                </a:solidFill>
              </a:rPr>
              <a:t>Grekland</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81BB6AD1-DE5E-8B4D-9384-D4DBA2EFF306}"/>
              </a:ext>
            </a:extLst>
          </p:cNvPr>
          <p:cNvSpPr/>
          <p:nvPr/>
        </p:nvSpPr>
        <p:spPr>
          <a:xfrm>
            <a:off x="7024628" y="4671796"/>
            <a:ext cx="691215" cy="246221"/>
          </a:xfrm>
          <a:prstGeom prst="rect">
            <a:avLst/>
          </a:prstGeom>
        </p:spPr>
        <p:txBody>
          <a:bodyPr wrap="none">
            <a:spAutoFit/>
          </a:bodyPr>
          <a:lstStyle/>
          <a:p>
            <a:pPr lvl="0">
              <a:defRPr/>
            </a:pPr>
            <a:r>
              <a:rPr lang="fr-BE" sz="1000" b="1" dirty="0" err="1">
                <a:solidFill>
                  <a:prstClr val="black"/>
                </a:solidFill>
              </a:rPr>
              <a:t>Bulgarien</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978AAF8-B9C7-E94E-BF1F-8E0B18F2DAD4}"/>
              </a:ext>
            </a:extLst>
          </p:cNvPr>
          <p:cNvSpPr/>
          <p:nvPr/>
        </p:nvSpPr>
        <p:spPr>
          <a:xfrm>
            <a:off x="6924437" y="4251280"/>
            <a:ext cx="726481" cy="246221"/>
          </a:xfrm>
          <a:prstGeom prst="rect">
            <a:avLst/>
          </a:prstGeom>
        </p:spPr>
        <p:txBody>
          <a:bodyPr wrap="none">
            <a:spAutoFit/>
          </a:bodyPr>
          <a:lstStyle/>
          <a:p>
            <a:pPr lvl="0">
              <a:defRPr/>
            </a:pPr>
            <a:r>
              <a:rPr lang="fr-BE" sz="1000" b="1" dirty="0" err="1">
                <a:solidFill>
                  <a:prstClr val="black"/>
                </a:solidFill>
              </a:rPr>
              <a:t>Rumänien</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F3B2D003-957A-444E-8692-B761F0402118}"/>
              </a:ext>
            </a:extLst>
          </p:cNvPr>
          <p:cNvSpPr/>
          <p:nvPr/>
        </p:nvSpPr>
        <p:spPr>
          <a:xfrm>
            <a:off x="6029418" y="4251281"/>
            <a:ext cx="705642" cy="246221"/>
          </a:xfrm>
          <a:prstGeom prst="rect">
            <a:avLst/>
          </a:prstGeom>
        </p:spPr>
        <p:txBody>
          <a:bodyPr wrap="none">
            <a:spAutoFit/>
          </a:bodyPr>
          <a:lstStyle/>
          <a:p>
            <a:pPr lvl="0">
              <a:defRPr/>
            </a:pPr>
            <a:r>
              <a:rPr lang="en-GB" sz="1000" b="1" dirty="0" err="1">
                <a:solidFill>
                  <a:prstClr val="black"/>
                </a:solidFill>
              </a:rPr>
              <a:t>Slovenien</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6C295AF7-93A7-8A45-BFE7-8DD380533AB0}"/>
              </a:ext>
            </a:extLst>
          </p:cNvPr>
          <p:cNvSpPr/>
          <p:nvPr/>
        </p:nvSpPr>
        <p:spPr>
          <a:xfrm>
            <a:off x="6459639" y="4138604"/>
            <a:ext cx="575799" cy="246221"/>
          </a:xfrm>
          <a:prstGeom prst="rect">
            <a:avLst/>
          </a:prstGeom>
        </p:spPr>
        <p:txBody>
          <a:bodyPr wrap="none">
            <a:spAutoFit/>
          </a:bodyPr>
          <a:lstStyle/>
          <a:p>
            <a:pPr lvl="0">
              <a:defRPr/>
            </a:pPr>
            <a:r>
              <a:rPr lang="en-GB" sz="1000" b="1" dirty="0" err="1">
                <a:solidFill>
                  <a:prstClr val="black"/>
                </a:solidFill>
              </a:rPr>
              <a:t>Ungern</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9BA2E72-7248-254C-B460-EFB488EDA3F7}"/>
              </a:ext>
            </a:extLst>
          </p:cNvPr>
          <p:cNvSpPr/>
          <p:nvPr/>
        </p:nvSpPr>
        <p:spPr>
          <a:xfrm>
            <a:off x="6455217" y="3890538"/>
            <a:ext cx="696024" cy="246221"/>
          </a:xfrm>
          <a:prstGeom prst="rect">
            <a:avLst/>
          </a:prstGeom>
        </p:spPr>
        <p:txBody>
          <a:bodyPr wrap="none">
            <a:spAutoFit/>
          </a:bodyPr>
          <a:lstStyle/>
          <a:p>
            <a:pPr lvl="0">
              <a:defRPr/>
            </a:pPr>
            <a:r>
              <a:rPr lang="en-GB" sz="1000" b="1" dirty="0" err="1">
                <a:solidFill>
                  <a:prstClr val="black"/>
                </a:solidFill>
              </a:rPr>
              <a:t>Slovakien</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3D38D58-3411-BF4B-A206-0B6337C742EA}"/>
              </a:ext>
            </a:extLst>
          </p:cNvPr>
          <p:cNvSpPr/>
          <p:nvPr/>
        </p:nvSpPr>
        <p:spPr>
          <a:xfrm>
            <a:off x="6470059" y="3428234"/>
            <a:ext cx="487634" cy="246221"/>
          </a:xfrm>
          <a:prstGeom prst="rect">
            <a:avLst/>
          </a:prstGeom>
        </p:spPr>
        <p:txBody>
          <a:bodyPr wrap="none">
            <a:spAutoFit/>
          </a:bodyPr>
          <a:lstStyle/>
          <a:p>
            <a:pPr lvl="0">
              <a:defRPr/>
            </a:pPr>
            <a:r>
              <a:rPr lang="en-GB" sz="1000" b="1" dirty="0" err="1">
                <a:solidFill>
                  <a:prstClr val="black"/>
                </a:solidFill>
              </a:rPr>
              <a:t>Polen</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0D60B5F3-D354-6543-998E-39A64F9EFA64}"/>
              </a:ext>
            </a:extLst>
          </p:cNvPr>
          <p:cNvSpPr/>
          <p:nvPr/>
        </p:nvSpPr>
        <p:spPr>
          <a:xfrm>
            <a:off x="6115792" y="3756799"/>
            <a:ext cx="623889" cy="246221"/>
          </a:xfrm>
          <a:prstGeom prst="rect">
            <a:avLst/>
          </a:prstGeom>
        </p:spPr>
        <p:txBody>
          <a:bodyPr wrap="none">
            <a:spAutoFit/>
          </a:bodyPr>
          <a:lstStyle/>
          <a:p>
            <a:pPr lvl="0">
              <a:defRPr/>
            </a:pPr>
            <a:r>
              <a:rPr lang="en-GB" sz="1000" b="1" dirty="0" err="1">
                <a:solidFill>
                  <a:prstClr val="black"/>
                </a:solidFill>
              </a:rPr>
              <a:t>Tjeckien</a:t>
            </a:r>
            <a:endParaRPr lang="en-GB" sz="1000" b="1" dirty="0">
              <a:solidFill>
                <a:prstClr val="black"/>
              </a:solidFill>
            </a:endParaRPr>
          </a:p>
        </p:txBody>
      </p:sp>
      <p:sp>
        <p:nvSpPr>
          <p:cNvPr id="50" name="Rectangle 49">
            <a:extLst>
              <a:ext uri="{FF2B5EF4-FFF2-40B4-BE49-F238E27FC236}">
                <a16:creationId xmlns:a16="http://schemas.microsoft.com/office/drawing/2014/main" id="{C79E3BD7-8869-674A-BC91-7808926CA798}"/>
              </a:ext>
            </a:extLst>
          </p:cNvPr>
          <p:cNvSpPr/>
          <p:nvPr/>
        </p:nvSpPr>
        <p:spPr>
          <a:xfrm>
            <a:off x="6164560" y="2397363"/>
            <a:ext cx="572593" cy="246221"/>
          </a:xfrm>
          <a:prstGeom prst="rect">
            <a:avLst/>
          </a:prstGeom>
        </p:spPr>
        <p:txBody>
          <a:bodyPr wrap="none">
            <a:spAutoFit/>
          </a:bodyPr>
          <a:lstStyle/>
          <a:p>
            <a:pPr lvl="0">
              <a:defRPr/>
            </a:pPr>
            <a:r>
              <a:rPr lang="fr-BE" sz="1000" b="1" dirty="0" err="1">
                <a:solidFill>
                  <a:prstClr val="black"/>
                </a:solidFill>
              </a:rPr>
              <a:t>Sverige</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144B6949-2685-2F43-9D04-7EF7680CB494}"/>
              </a:ext>
            </a:extLst>
          </p:cNvPr>
          <p:cNvSpPr/>
          <p:nvPr/>
        </p:nvSpPr>
        <p:spPr>
          <a:xfrm>
            <a:off x="6872350" y="2028905"/>
            <a:ext cx="57740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Finland</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ABC140CB-B48B-1C4F-971E-024687CCCF52}"/>
              </a:ext>
            </a:extLst>
          </p:cNvPr>
          <p:cNvSpPr/>
          <p:nvPr/>
        </p:nvSpPr>
        <p:spPr>
          <a:xfrm>
            <a:off x="6878212" y="2520473"/>
            <a:ext cx="575799" cy="246221"/>
          </a:xfrm>
          <a:prstGeom prst="rect">
            <a:avLst/>
          </a:prstGeom>
        </p:spPr>
        <p:txBody>
          <a:bodyPr wrap="none">
            <a:spAutoFit/>
          </a:bodyPr>
          <a:lstStyle/>
          <a:p>
            <a:pPr lvl="0">
              <a:defRPr/>
            </a:pPr>
            <a:r>
              <a:rPr lang="en-GB" sz="1000" b="1" dirty="0" err="1">
                <a:solidFill>
                  <a:prstClr val="black"/>
                </a:solidFill>
              </a:rPr>
              <a:t>Estland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A10FFE75-900A-9547-9B5E-495A3820B75D}"/>
              </a:ext>
            </a:extLst>
          </p:cNvPr>
          <p:cNvSpPr/>
          <p:nvPr/>
        </p:nvSpPr>
        <p:spPr>
          <a:xfrm>
            <a:off x="6848305" y="2758868"/>
            <a:ext cx="625492" cy="246221"/>
          </a:xfrm>
          <a:prstGeom prst="rect">
            <a:avLst/>
          </a:prstGeom>
        </p:spPr>
        <p:txBody>
          <a:bodyPr wrap="none">
            <a:spAutoFit/>
          </a:bodyPr>
          <a:lstStyle/>
          <a:p>
            <a:pPr lvl="0">
              <a:defRPr/>
            </a:pPr>
            <a:r>
              <a:rPr lang="en-GB" sz="1000" b="1" dirty="0" err="1">
                <a:solidFill>
                  <a:prstClr val="black"/>
                </a:solidFill>
              </a:rPr>
              <a:t>Lettland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7F7D1D41-25E2-244A-9B83-5F76E8E97437}"/>
              </a:ext>
            </a:extLst>
          </p:cNvPr>
          <p:cNvSpPr/>
          <p:nvPr/>
        </p:nvSpPr>
        <p:spPr>
          <a:xfrm>
            <a:off x="6811534" y="2965930"/>
            <a:ext cx="580608" cy="246221"/>
          </a:xfrm>
          <a:prstGeom prst="rect">
            <a:avLst/>
          </a:prstGeom>
        </p:spPr>
        <p:txBody>
          <a:bodyPr wrap="none">
            <a:spAutoFit/>
          </a:bodyPr>
          <a:lstStyle/>
          <a:p>
            <a:pPr lvl="0">
              <a:defRPr/>
            </a:pPr>
            <a:r>
              <a:rPr lang="en-GB" sz="1000" b="1" dirty="0" err="1">
                <a:solidFill>
                  <a:prstClr val="black"/>
                </a:solidFill>
              </a:rPr>
              <a:t>Litauen</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9B7A5158-2C2C-1D4B-AB25-3172D3B78FFB}"/>
              </a:ext>
            </a:extLst>
          </p:cNvPr>
          <p:cNvSpPr/>
          <p:nvPr/>
        </p:nvSpPr>
        <p:spPr>
          <a:xfrm>
            <a:off x="6012670" y="5731655"/>
            <a:ext cx="49885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Malta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4AB9EC1-0E10-6642-B3AB-E2A2CAEFB487}"/>
              </a:ext>
            </a:extLst>
          </p:cNvPr>
          <p:cNvSpPr/>
          <p:nvPr/>
        </p:nvSpPr>
        <p:spPr>
          <a:xfrm>
            <a:off x="8014021" y="5731655"/>
            <a:ext cx="559769" cy="246221"/>
          </a:xfrm>
          <a:prstGeom prst="rect">
            <a:avLst/>
          </a:prstGeom>
        </p:spPr>
        <p:txBody>
          <a:bodyPr wrap="none">
            <a:spAutoFit/>
          </a:bodyPr>
          <a:lstStyle/>
          <a:p>
            <a:pPr lvl="0">
              <a:defRPr/>
            </a:pPr>
            <a:r>
              <a:rPr lang="en-GB" sz="1000" b="1" dirty="0" err="1">
                <a:solidFill>
                  <a:prstClr val="black"/>
                </a:solidFill>
              </a:rPr>
              <a:t>Cypern</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BF1B536-5DFC-FB45-BD72-58AA38652A4B}"/>
              </a:ext>
            </a:extLst>
          </p:cNvPr>
          <p:cNvSpPr/>
          <p:nvPr/>
        </p:nvSpPr>
        <p:spPr>
          <a:xfrm>
            <a:off x="5627456" y="2852505"/>
            <a:ext cx="668773" cy="246221"/>
          </a:xfrm>
          <a:prstGeom prst="rect">
            <a:avLst/>
          </a:prstGeom>
        </p:spPr>
        <p:txBody>
          <a:bodyPr wrap="none">
            <a:spAutoFit/>
          </a:bodyPr>
          <a:lstStyle/>
          <a:p>
            <a:pPr lvl="0">
              <a:defRPr/>
            </a:pPr>
            <a:r>
              <a:rPr lang="sv-SE" sz="1000" b="1" dirty="0">
                <a:solidFill>
                  <a:prstClr val="black"/>
                </a:solidFill>
              </a:rPr>
              <a:t>Danmark</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37926475-0764-8846-8542-1C8EF916CD87}"/>
              </a:ext>
            </a:extLst>
          </p:cNvPr>
          <p:cNvSpPr/>
          <p:nvPr/>
        </p:nvSpPr>
        <p:spPr>
          <a:xfrm>
            <a:off x="5986137" y="4027043"/>
            <a:ext cx="678391" cy="246221"/>
          </a:xfrm>
          <a:prstGeom prst="rect">
            <a:avLst/>
          </a:prstGeom>
        </p:spPr>
        <p:txBody>
          <a:bodyPr wrap="none">
            <a:spAutoFit/>
          </a:bodyPr>
          <a:lstStyle/>
          <a:p>
            <a:pPr lvl="0">
              <a:defRPr/>
            </a:pPr>
            <a:r>
              <a:rPr lang="fr-BE" sz="1000" b="1" dirty="0" err="1">
                <a:solidFill>
                  <a:prstClr val="black"/>
                </a:solidFill>
              </a:rPr>
              <a:t>Österrike</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392" y="1868"/>
            <a:ext cx="3479074" cy="804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3200" b="1" dirty="0">
                <a:solidFill>
                  <a:srgbClr val="00B0F0"/>
                </a:solidFill>
              </a:rPr>
              <a:t>      EU-LÄNDERNA</a:t>
            </a:r>
          </a:p>
        </p:txBody>
      </p:sp>
      <p:sp>
        <p:nvSpPr>
          <p:cNvPr id="59"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60" name="TextBox 59"/>
          <p:cNvSpPr txBox="1"/>
          <p:nvPr/>
        </p:nvSpPr>
        <p:spPr>
          <a:xfrm>
            <a:off x="340757" y="1802443"/>
            <a:ext cx="9957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white"/>
                </a:solidFill>
                <a:effectLst/>
                <a:uLnTx/>
                <a:uFillTx/>
                <a:latin typeface="Calibri" panose="020F0502020204030204"/>
                <a:ea typeface="+mn-ea"/>
                <a:cs typeface="+mn-cs"/>
              </a:rPr>
              <a:t>1951</a:t>
            </a:r>
          </a:p>
        </p:txBody>
      </p:sp>
      <p:sp>
        <p:nvSpPr>
          <p:cNvPr id="61" name="TextBox 60"/>
          <p:cNvSpPr txBox="1"/>
          <p:nvPr/>
        </p:nvSpPr>
        <p:spPr>
          <a:xfrm>
            <a:off x="331668" y="250250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1973</a:t>
            </a:r>
          </a:p>
        </p:txBody>
      </p:sp>
      <p:sp>
        <p:nvSpPr>
          <p:cNvPr id="62" name="TextBox 61"/>
          <p:cNvSpPr txBox="1"/>
          <p:nvPr/>
        </p:nvSpPr>
        <p:spPr>
          <a:xfrm>
            <a:off x="341795" y="305081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1981</a:t>
            </a:r>
          </a:p>
        </p:txBody>
      </p:sp>
      <p:sp>
        <p:nvSpPr>
          <p:cNvPr id="63" name="TextBox 62"/>
          <p:cNvSpPr txBox="1"/>
          <p:nvPr/>
        </p:nvSpPr>
        <p:spPr>
          <a:xfrm>
            <a:off x="341047" y="3436815"/>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1986</a:t>
            </a:r>
          </a:p>
        </p:txBody>
      </p:sp>
      <p:sp>
        <p:nvSpPr>
          <p:cNvPr id="64" name="TextBox 63"/>
          <p:cNvSpPr txBox="1"/>
          <p:nvPr/>
        </p:nvSpPr>
        <p:spPr>
          <a:xfrm>
            <a:off x="331668" y="3844650"/>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1995</a:t>
            </a:r>
          </a:p>
        </p:txBody>
      </p:sp>
      <p:sp>
        <p:nvSpPr>
          <p:cNvPr id="65" name="TextBox 64"/>
          <p:cNvSpPr txBox="1"/>
          <p:nvPr/>
        </p:nvSpPr>
        <p:spPr>
          <a:xfrm>
            <a:off x="343982" y="4525700"/>
            <a:ext cx="1091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2004</a:t>
            </a:r>
          </a:p>
        </p:txBody>
      </p:sp>
      <p:sp>
        <p:nvSpPr>
          <p:cNvPr id="66" name="TextBox 65"/>
          <p:cNvSpPr txBox="1"/>
          <p:nvPr/>
        </p:nvSpPr>
        <p:spPr>
          <a:xfrm>
            <a:off x="347021" y="5236792"/>
            <a:ext cx="7366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2007</a:t>
            </a:r>
          </a:p>
        </p:txBody>
      </p:sp>
      <p:sp>
        <p:nvSpPr>
          <p:cNvPr id="67" name="TextBox 66"/>
          <p:cNvSpPr txBox="1"/>
          <p:nvPr/>
        </p:nvSpPr>
        <p:spPr>
          <a:xfrm>
            <a:off x="331949" y="5681305"/>
            <a:ext cx="7844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2013</a:t>
            </a:r>
          </a:p>
        </p:txBody>
      </p:sp>
      <p:sp>
        <p:nvSpPr>
          <p:cNvPr id="68" name="Rectangle 67"/>
          <p:cNvSpPr/>
          <p:nvPr/>
        </p:nvSpPr>
        <p:spPr>
          <a:xfrm rot="16200000">
            <a:off x="7957938" y="5666806"/>
            <a:ext cx="2125903"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DET EUROPEISKA PROJEKTET</a:t>
            </a:r>
          </a:p>
        </p:txBody>
      </p:sp>
      <p:cxnSp>
        <p:nvCxnSpPr>
          <p:cNvPr id="69" name="Connecteur droit 12"/>
          <p:cNvCxnSpPr/>
          <p:nvPr/>
        </p:nvCxnSpPr>
        <p:spPr>
          <a:xfrm>
            <a:off x="8897779" y="4691109"/>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7641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AD19F9F1-B7B9-A093-3B1C-0FB3F0EB9EB6}"/>
              </a:ext>
            </a:extLst>
          </p:cNvPr>
          <p:cNvPicPr>
            <a:picLocks noChangeAspect="1"/>
          </p:cNvPicPr>
          <p:nvPr/>
        </p:nvPicPr>
        <p:blipFill rotWithShape="1">
          <a:blip r:embed="rId3"/>
          <a:srcRect l="19725" r="12039" b="-713"/>
          <a:stretch/>
        </p:blipFill>
        <p:spPr>
          <a:xfrm>
            <a:off x="892135" y="649112"/>
            <a:ext cx="5904906" cy="5599530"/>
          </a:xfrm>
          <a:prstGeom prst="rect">
            <a:avLst/>
          </a:prstGeom>
        </p:spPr>
      </p:pic>
      <p:sp>
        <p:nvSpPr>
          <p:cNvPr id="4" name="TextBox 3">
            <a:extLst>
              <a:ext uri="{FF2B5EF4-FFF2-40B4-BE49-F238E27FC236}">
                <a16:creationId xmlns:a16="http://schemas.microsoft.com/office/drawing/2014/main" id="{5D23D049-342E-3149-902A-53E0A910D6BA}"/>
              </a:ext>
            </a:extLst>
          </p:cNvPr>
          <p:cNvSpPr txBox="1"/>
          <p:nvPr/>
        </p:nvSpPr>
        <p:spPr>
          <a:xfrm>
            <a:off x="893238" y="6248642"/>
            <a:ext cx="2830271" cy="338554"/>
          </a:xfrm>
          <a:prstGeom prst="rect">
            <a:avLst/>
          </a:prstGeom>
          <a:solidFill>
            <a:srgbClr val="0085C5"/>
          </a:solidFill>
        </p:spPr>
        <p:txBody>
          <a:bodyPr wrap="square" rtlCol="0">
            <a:spAutoFit/>
          </a:bodyPr>
          <a:lstStyle/>
          <a:p>
            <a:r>
              <a:rPr lang="en-US" sz="1600" dirty="0" err="1">
                <a:solidFill>
                  <a:schemeClr val="bg1"/>
                </a:solidFill>
              </a:rPr>
              <a:t>Länder</a:t>
            </a:r>
            <a:r>
              <a:rPr lang="en-US" sz="1600" dirty="0">
                <a:solidFill>
                  <a:schemeClr val="bg1"/>
                </a:solidFill>
              </a:rPr>
              <a:t> </a:t>
            </a:r>
            <a:r>
              <a:rPr lang="en-US" sz="1600" dirty="0" err="1">
                <a:solidFill>
                  <a:schemeClr val="bg1"/>
                </a:solidFill>
              </a:rPr>
              <a:t>i</a:t>
            </a:r>
            <a:r>
              <a:rPr lang="en-US" sz="1600" dirty="0">
                <a:solidFill>
                  <a:schemeClr val="bg1"/>
                </a:solidFill>
              </a:rPr>
              <a:t> </a:t>
            </a:r>
            <a:r>
              <a:rPr lang="en-US" sz="1600" dirty="0" err="1">
                <a:solidFill>
                  <a:schemeClr val="bg1"/>
                </a:solidFill>
              </a:rPr>
              <a:t>Schengenområdet</a:t>
            </a:r>
            <a:endParaRPr lang="en-US" sz="1600" dirty="0">
              <a:solidFill>
                <a:schemeClr val="bg1"/>
              </a:solidFill>
            </a:endParaRPr>
          </a:p>
        </p:txBody>
      </p:sp>
      <p:sp>
        <p:nvSpPr>
          <p:cNvPr id="43" name="TextBox 42">
            <a:extLst>
              <a:ext uri="{FF2B5EF4-FFF2-40B4-BE49-F238E27FC236}">
                <a16:creationId xmlns:a16="http://schemas.microsoft.com/office/drawing/2014/main" id="{1E30162E-2BF7-9445-907A-53C52ADD20D8}"/>
              </a:ext>
            </a:extLst>
          </p:cNvPr>
          <p:cNvSpPr txBox="1"/>
          <p:nvPr/>
        </p:nvSpPr>
        <p:spPr>
          <a:xfrm>
            <a:off x="3724612" y="6248642"/>
            <a:ext cx="3072428" cy="338554"/>
          </a:xfrm>
          <a:prstGeom prst="rect">
            <a:avLst/>
          </a:prstGeom>
          <a:solidFill>
            <a:srgbClr val="31C5F1"/>
          </a:solidFill>
        </p:spPr>
        <p:txBody>
          <a:bodyPr wrap="square" rtlCol="0">
            <a:spAutoFit/>
          </a:bodyPr>
          <a:lstStyle/>
          <a:p>
            <a:r>
              <a:rPr lang="en-US" sz="1600" dirty="0"/>
              <a:t>EU-</a:t>
            </a:r>
            <a:r>
              <a:rPr lang="en-US" sz="1600" dirty="0" err="1"/>
              <a:t>länder</a:t>
            </a:r>
            <a:r>
              <a:rPr lang="en-US" sz="1600" dirty="0"/>
              <a:t> </a:t>
            </a:r>
            <a:r>
              <a:rPr lang="en-US" sz="1600" dirty="0" err="1"/>
              <a:t>utanför</a:t>
            </a:r>
            <a:r>
              <a:rPr lang="en-US" sz="1600" dirty="0"/>
              <a:t> </a:t>
            </a:r>
            <a:r>
              <a:rPr lang="en-US" sz="1600" dirty="0" err="1"/>
              <a:t>Schengenområ</a:t>
            </a:r>
            <a:endParaRPr lang="en-US" sz="1600" dirty="0">
              <a:solidFill>
                <a:schemeClr val="bg1"/>
              </a:solidFill>
            </a:endParaRPr>
          </a:p>
        </p:txBody>
      </p:sp>
      <p:sp>
        <p:nvSpPr>
          <p:cNvPr id="5" name="Rectangle 4"/>
          <p:cNvSpPr/>
          <p:nvPr/>
        </p:nvSpPr>
        <p:spPr>
          <a:xfrm>
            <a:off x="11971" y="-1218"/>
            <a:ext cx="4425118"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SCHENGENOMRÅDET</a:t>
            </a:r>
          </a:p>
        </p:txBody>
      </p:sp>
      <p:sp>
        <p:nvSpPr>
          <p:cNvPr id="2" name="Flowchart: Connector 1"/>
          <p:cNvSpPr/>
          <p:nvPr/>
        </p:nvSpPr>
        <p:spPr>
          <a:xfrm>
            <a:off x="6036290" y="1846305"/>
            <a:ext cx="2863557" cy="2735494"/>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solidFill>
                  <a:schemeClr val="bg1"/>
                </a:solidFill>
              </a:rPr>
              <a:t>Visste du att du kan resa fritt mellan de 27 länderna i Schengenområdet utan att visa ditt pass?</a:t>
            </a:r>
            <a:endParaRPr lang="en-GB" b="1" dirty="0">
              <a:solidFill>
                <a:schemeClr val="bg1"/>
              </a:solidFill>
            </a:endParaRPr>
          </a:p>
        </p:txBody>
      </p:sp>
      <p:sp>
        <p:nvSpPr>
          <p:cNvPr id="4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10" name="Rectangle 9"/>
          <p:cNvSpPr/>
          <p:nvPr/>
        </p:nvSpPr>
        <p:spPr>
          <a:xfrm rot="16200000">
            <a:off x="7957938" y="5666806"/>
            <a:ext cx="2125903"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DET EUROPEISKA PROJEKTET</a:t>
            </a:r>
          </a:p>
        </p:txBody>
      </p:sp>
      <p:cxnSp>
        <p:nvCxnSpPr>
          <p:cNvPr id="11" name="Connecteur droit 12"/>
          <p:cNvCxnSpPr/>
          <p:nvPr/>
        </p:nvCxnSpPr>
        <p:spPr>
          <a:xfrm>
            <a:off x="8897779" y="4691109"/>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2266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0EA613-764A-5C5A-31F6-95BBFE33368C}"/>
              </a:ext>
            </a:extLst>
          </p:cNvPr>
          <p:cNvSpPr/>
          <p:nvPr/>
        </p:nvSpPr>
        <p:spPr>
          <a:xfrm>
            <a:off x="1295576" y="1198882"/>
            <a:ext cx="6642671" cy="4969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Picture 3" descr="Map&#10;&#10;Description automatically generated">
            <a:extLst>
              <a:ext uri="{FF2B5EF4-FFF2-40B4-BE49-F238E27FC236}">
                <a16:creationId xmlns:a16="http://schemas.microsoft.com/office/drawing/2014/main" id="{7D77E680-E44F-CA64-52C6-01EAB10B7AB4}"/>
              </a:ext>
            </a:extLst>
          </p:cNvPr>
          <p:cNvPicPr>
            <a:picLocks noChangeAspect="1"/>
          </p:cNvPicPr>
          <p:nvPr/>
        </p:nvPicPr>
        <p:blipFill rotWithShape="1">
          <a:blip r:embed="rId3"/>
          <a:srcRect l="22981" t="15416" r="4374"/>
          <a:stretch/>
        </p:blipFill>
        <p:spPr>
          <a:xfrm>
            <a:off x="1295576" y="1198882"/>
            <a:ext cx="6642671" cy="4969320"/>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0784" y="4550525"/>
            <a:ext cx="913808" cy="898436"/>
          </a:xfrm>
          <a:prstGeom prst="rect">
            <a:avLst/>
          </a:prstGeom>
        </p:spPr>
      </p:pic>
      <p:sp>
        <p:nvSpPr>
          <p:cNvPr id="143" name="Rectangle 142">
            <a:extLst>
              <a:ext uri="{FF2B5EF4-FFF2-40B4-BE49-F238E27FC236}">
                <a16:creationId xmlns:a16="http://schemas.microsoft.com/office/drawing/2014/main" id="{7CBA8065-995C-B140-930A-BB060328E2DF}"/>
              </a:ext>
            </a:extLst>
          </p:cNvPr>
          <p:cNvSpPr/>
          <p:nvPr/>
        </p:nvSpPr>
        <p:spPr>
          <a:xfrm>
            <a:off x="897750" y="2366975"/>
            <a:ext cx="184731" cy="246221"/>
          </a:xfrm>
          <a:prstGeom prst="rect">
            <a:avLst/>
          </a:prstGeom>
        </p:spPr>
        <p:txBody>
          <a:bodyPr wrap="none">
            <a:spAutoFit/>
          </a:bodyPr>
          <a:lstStyle/>
          <a:p>
            <a:endParaRPr lang="en-GB" sz="1000" dirty="0"/>
          </a:p>
        </p:txBody>
      </p:sp>
      <p:sp>
        <p:nvSpPr>
          <p:cNvPr id="39" name="TextBox 38">
            <a:extLst>
              <a:ext uri="{FF2B5EF4-FFF2-40B4-BE49-F238E27FC236}">
                <a16:creationId xmlns:a16="http://schemas.microsoft.com/office/drawing/2014/main" id="{731A0997-57C4-E045-96CF-E5BA10AD43D3}"/>
              </a:ext>
            </a:extLst>
          </p:cNvPr>
          <p:cNvSpPr txBox="1"/>
          <p:nvPr/>
        </p:nvSpPr>
        <p:spPr>
          <a:xfrm>
            <a:off x="4626510" y="6168201"/>
            <a:ext cx="3311737" cy="338554"/>
          </a:xfrm>
          <a:prstGeom prst="rect">
            <a:avLst/>
          </a:prstGeom>
          <a:solidFill>
            <a:srgbClr val="FFC000"/>
          </a:solidFill>
        </p:spPr>
        <p:txBody>
          <a:bodyPr wrap="square" rtlCol="0">
            <a:spAutoFit/>
          </a:bodyPr>
          <a:lstStyle/>
          <a:p>
            <a:r>
              <a:rPr lang="sv-SE" sz="1600" b="1" dirty="0"/>
              <a:t>EU-länder som inte använder euro</a:t>
            </a:r>
            <a:endParaRPr lang="en-US" sz="1600" b="1" dirty="0">
              <a:solidFill>
                <a:schemeClr val="bg1"/>
              </a:solidFill>
            </a:endParaRPr>
          </a:p>
        </p:txBody>
      </p:sp>
      <p:sp>
        <p:nvSpPr>
          <p:cNvPr id="40" name="TextBox 39">
            <a:extLst>
              <a:ext uri="{FF2B5EF4-FFF2-40B4-BE49-F238E27FC236}">
                <a16:creationId xmlns:a16="http://schemas.microsoft.com/office/drawing/2014/main" id="{2510B4BB-D05A-8743-B906-AD2B7E937A3B}"/>
              </a:ext>
            </a:extLst>
          </p:cNvPr>
          <p:cNvSpPr txBox="1"/>
          <p:nvPr/>
        </p:nvSpPr>
        <p:spPr>
          <a:xfrm>
            <a:off x="1314775" y="6168202"/>
            <a:ext cx="3311735" cy="338554"/>
          </a:xfrm>
          <a:prstGeom prst="rect">
            <a:avLst/>
          </a:prstGeom>
          <a:solidFill>
            <a:srgbClr val="00B0F0"/>
          </a:solidFill>
        </p:spPr>
        <p:txBody>
          <a:bodyPr wrap="square" rtlCol="0">
            <a:spAutoFit/>
          </a:bodyPr>
          <a:lstStyle/>
          <a:p>
            <a:r>
              <a:rPr lang="en-US" sz="1600" b="1" dirty="0"/>
              <a:t>EU-</a:t>
            </a:r>
            <a:r>
              <a:rPr lang="en-US" sz="1600" b="1" dirty="0" err="1"/>
              <a:t>länder</a:t>
            </a:r>
            <a:r>
              <a:rPr lang="en-US" sz="1600" b="1" dirty="0"/>
              <a:t> </a:t>
            </a:r>
            <a:r>
              <a:rPr lang="en-US" sz="1600" b="1" dirty="0" err="1"/>
              <a:t>som</a:t>
            </a:r>
            <a:r>
              <a:rPr lang="en-US" sz="1600" b="1" dirty="0"/>
              <a:t> </a:t>
            </a:r>
            <a:r>
              <a:rPr lang="en-US" sz="1600" b="1" dirty="0" err="1"/>
              <a:t>använder</a:t>
            </a:r>
            <a:r>
              <a:rPr lang="en-US" sz="1600" b="1" dirty="0"/>
              <a:t> euro</a:t>
            </a:r>
          </a:p>
        </p:txBody>
      </p:sp>
      <p:sp>
        <p:nvSpPr>
          <p:cNvPr id="2" name="Rectangle 1"/>
          <p:cNvSpPr/>
          <p:nvPr/>
        </p:nvSpPr>
        <p:spPr>
          <a:xfrm>
            <a:off x="15342" y="1295"/>
            <a:ext cx="3537327"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EUROOMRÅDET</a:t>
            </a:r>
          </a:p>
        </p:txBody>
      </p:sp>
      <p:sp>
        <p:nvSpPr>
          <p:cNvPr id="42"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12" name="Rectangle 11"/>
          <p:cNvSpPr/>
          <p:nvPr/>
        </p:nvSpPr>
        <p:spPr>
          <a:xfrm rot="16200000">
            <a:off x="7957938" y="5666806"/>
            <a:ext cx="2125903"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DET EUROPEISKA PROJEKTET</a:t>
            </a:r>
          </a:p>
        </p:txBody>
      </p:sp>
      <p:cxnSp>
        <p:nvCxnSpPr>
          <p:cNvPr id="13" name="Connecteur droit 12"/>
          <p:cNvCxnSpPr/>
          <p:nvPr/>
        </p:nvCxnSpPr>
        <p:spPr>
          <a:xfrm>
            <a:off x="8897779" y="4691109"/>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Flowchart: Connector 5"/>
          <p:cNvSpPr/>
          <p:nvPr/>
        </p:nvSpPr>
        <p:spPr>
          <a:xfrm>
            <a:off x="6198302" y="605210"/>
            <a:ext cx="2701545" cy="2585894"/>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sv-SE" sz="2000" b="1" dirty="0">
                <a:solidFill>
                  <a:schemeClr val="tx1"/>
                </a:solidFill>
              </a:rPr>
              <a:t>Idag har 20 EU-länder euro som officiell valuta</a:t>
            </a:r>
            <a:endParaRPr lang="en-GB" sz="2000" b="1" dirty="0">
              <a:solidFill>
                <a:schemeClr val="tx1"/>
              </a:solidFill>
            </a:endParaRPr>
          </a:p>
        </p:txBody>
      </p:sp>
    </p:spTree>
    <p:extLst>
      <p:ext uri="{BB962C8B-B14F-4D97-AF65-F5344CB8AC3E}">
        <p14:creationId xmlns:p14="http://schemas.microsoft.com/office/powerpoint/2010/main" val="1517272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9240" cy="6858000"/>
          </a:xfrm>
          <a:prstGeom prst="rect">
            <a:avLst/>
          </a:prstGeom>
        </p:spPr>
      </p:pic>
      <p:sp>
        <p:nvSpPr>
          <p:cNvPr id="3" name="Rectangle 2"/>
          <p:cNvSpPr/>
          <p:nvPr/>
        </p:nvSpPr>
        <p:spPr>
          <a:xfrm>
            <a:off x="99054" y="281185"/>
            <a:ext cx="4325698" cy="57478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b="1" dirty="0"/>
          </a:p>
        </p:txBody>
      </p:sp>
      <p:sp>
        <p:nvSpPr>
          <p:cNvPr id="4" name="TextBox 3"/>
          <p:cNvSpPr txBox="1"/>
          <p:nvPr/>
        </p:nvSpPr>
        <p:spPr>
          <a:xfrm>
            <a:off x="518160" y="441960"/>
            <a:ext cx="3457652" cy="461665"/>
          </a:xfrm>
          <a:prstGeom prst="rect">
            <a:avLst/>
          </a:prstGeom>
          <a:noFill/>
        </p:spPr>
        <p:txBody>
          <a:bodyPr wrap="square" rtlCol="0">
            <a:spAutoFit/>
          </a:bodyPr>
          <a:lstStyle/>
          <a:p>
            <a:r>
              <a:rPr lang="en-IE" sz="2400" b="1" dirty="0"/>
              <a:t>INNEHÅLLSFÖRTECKNING</a:t>
            </a:r>
          </a:p>
        </p:txBody>
      </p:sp>
      <p:pic>
        <p:nvPicPr>
          <p:cNvPr id="5" name="Content Placeholder 7"/>
          <p:cNvPicPr>
            <a:picLocks noChangeAspect="1"/>
          </p:cNvPicPr>
          <p:nvPr/>
        </p:nvPicPr>
        <p:blipFill>
          <a:blip r:embed="rId4"/>
          <a:stretch>
            <a:fillRect/>
          </a:stretch>
        </p:blipFill>
        <p:spPr>
          <a:xfrm>
            <a:off x="276579" y="1209546"/>
            <a:ext cx="396274" cy="396274"/>
          </a:xfrm>
          <a:prstGeom prst="rect">
            <a:avLst/>
          </a:prstGeom>
        </p:spPr>
      </p:pic>
      <p:sp>
        <p:nvSpPr>
          <p:cNvPr id="6" name="Larme 17"/>
          <p:cNvSpPr/>
          <p:nvPr/>
        </p:nvSpPr>
        <p:spPr>
          <a:xfrm rot="5400000">
            <a:off x="276579" y="2090741"/>
            <a:ext cx="397052" cy="397052"/>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Larme 17"/>
          <p:cNvSpPr/>
          <p:nvPr/>
        </p:nvSpPr>
        <p:spPr>
          <a:xfrm rot="5400000">
            <a:off x="279057" y="2939404"/>
            <a:ext cx="397052" cy="397052"/>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Larme 17"/>
          <p:cNvSpPr/>
          <p:nvPr/>
        </p:nvSpPr>
        <p:spPr>
          <a:xfrm rot="5400000">
            <a:off x="244343" y="3707339"/>
            <a:ext cx="397052" cy="397052"/>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Larme 17"/>
          <p:cNvSpPr/>
          <p:nvPr/>
        </p:nvSpPr>
        <p:spPr>
          <a:xfrm rot="5400000">
            <a:off x="244343" y="4544050"/>
            <a:ext cx="397052" cy="397052"/>
          </a:xfrm>
          <a:prstGeom prst="teardrop">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Larme 17"/>
          <p:cNvSpPr/>
          <p:nvPr/>
        </p:nvSpPr>
        <p:spPr>
          <a:xfrm rot="5400000">
            <a:off x="226822" y="5402653"/>
            <a:ext cx="397052" cy="397052"/>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Box 10"/>
          <p:cNvSpPr txBox="1"/>
          <p:nvPr/>
        </p:nvSpPr>
        <p:spPr>
          <a:xfrm>
            <a:off x="718370" y="1259090"/>
            <a:ext cx="2407886" cy="400110"/>
          </a:xfrm>
          <a:prstGeom prst="rect">
            <a:avLst/>
          </a:prstGeom>
          <a:noFill/>
        </p:spPr>
        <p:txBody>
          <a:bodyPr wrap="square" rtlCol="0">
            <a:spAutoFit/>
          </a:bodyPr>
          <a:lstStyle/>
          <a:p>
            <a:r>
              <a:rPr lang="fr-FR" sz="2000" b="1" dirty="0">
                <a:latin typeface="Calibri" charset="0"/>
                <a:ea typeface="Calibri" charset="0"/>
                <a:cs typeface="Calibri" charset="0"/>
              </a:rPr>
              <a:t>VAD ÄR EUROPA?</a:t>
            </a:r>
          </a:p>
        </p:txBody>
      </p:sp>
      <p:sp>
        <p:nvSpPr>
          <p:cNvPr id="12" name="TextBox 11"/>
          <p:cNvSpPr txBox="1"/>
          <p:nvPr/>
        </p:nvSpPr>
        <p:spPr>
          <a:xfrm>
            <a:off x="746116" y="2149239"/>
            <a:ext cx="3229696" cy="400110"/>
          </a:xfrm>
          <a:prstGeom prst="rect">
            <a:avLst/>
          </a:prstGeom>
          <a:noFill/>
        </p:spPr>
        <p:txBody>
          <a:bodyPr wrap="square" rtlCol="0">
            <a:spAutoFit/>
          </a:bodyPr>
          <a:lstStyle/>
          <a:p>
            <a:r>
              <a:rPr lang="fr-FR" sz="2000" b="1" dirty="0">
                <a:latin typeface="Calibri" charset="0"/>
                <a:ea typeface="Calibri" charset="0"/>
                <a:cs typeface="Calibri" charset="0"/>
              </a:rPr>
              <a:t>DET EUROPEISKA PROJEKTET</a:t>
            </a:r>
            <a:endParaRPr lang="en-IE" dirty="0"/>
          </a:p>
        </p:txBody>
      </p:sp>
      <p:sp>
        <p:nvSpPr>
          <p:cNvPr id="13" name="TextBox 12"/>
          <p:cNvSpPr txBox="1"/>
          <p:nvPr/>
        </p:nvSpPr>
        <p:spPr>
          <a:xfrm>
            <a:off x="771991" y="3012152"/>
            <a:ext cx="2865086" cy="400110"/>
          </a:xfrm>
          <a:prstGeom prst="rect">
            <a:avLst/>
          </a:prstGeom>
          <a:noFill/>
        </p:spPr>
        <p:txBody>
          <a:bodyPr wrap="square" rtlCol="0">
            <a:spAutoFit/>
          </a:bodyPr>
          <a:lstStyle/>
          <a:p>
            <a:r>
              <a:rPr lang="en-IE" sz="2000" b="1" dirty="0"/>
              <a:t>VAD GÖR EU?</a:t>
            </a:r>
          </a:p>
        </p:txBody>
      </p:sp>
      <p:sp>
        <p:nvSpPr>
          <p:cNvPr id="14" name="TextBox 13"/>
          <p:cNvSpPr txBox="1"/>
          <p:nvPr/>
        </p:nvSpPr>
        <p:spPr>
          <a:xfrm>
            <a:off x="746116" y="3777170"/>
            <a:ext cx="3229696" cy="400110"/>
          </a:xfrm>
          <a:prstGeom prst="rect">
            <a:avLst/>
          </a:prstGeom>
          <a:noFill/>
        </p:spPr>
        <p:txBody>
          <a:bodyPr wrap="square" rtlCol="0">
            <a:spAutoFit/>
          </a:bodyPr>
          <a:lstStyle/>
          <a:p>
            <a:r>
              <a:rPr lang="en-IE" sz="2000" b="1" dirty="0"/>
              <a:t>HUR FUNGERAR EU?</a:t>
            </a:r>
          </a:p>
        </p:txBody>
      </p:sp>
      <p:sp>
        <p:nvSpPr>
          <p:cNvPr id="15" name="TextBox 14"/>
          <p:cNvSpPr txBox="1"/>
          <p:nvPr/>
        </p:nvSpPr>
        <p:spPr>
          <a:xfrm>
            <a:off x="746116" y="4617816"/>
            <a:ext cx="3031575" cy="400110"/>
          </a:xfrm>
          <a:prstGeom prst="rect">
            <a:avLst/>
          </a:prstGeom>
          <a:noFill/>
        </p:spPr>
        <p:txBody>
          <a:bodyPr wrap="square" rtlCol="0">
            <a:spAutoFit/>
          </a:bodyPr>
          <a:lstStyle/>
          <a:p>
            <a:r>
              <a:rPr lang="en-IE" sz="2000" b="1" dirty="0"/>
              <a:t>VILL DU VETA MER?</a:t>
            </a:r>
          </a:p>
        </p:txBody>
      </p:sp>
      <p:sp>
        <p:nvSpPr>
          <p:cNvPr id="16" name="TextBox 15"/>
          <p:cNvSpPr txBox="1"/>
          <p:nvPr/>
        </p:nvSpPr>
        <p:spPr>
          <a:xfrm>
            <a:off x="990600" y="5577840"/>
            <a:ext cx="2698275" cy="381000"/>
          </a:xfrm>
          <a:prstGeom prst="rect">
            <a:avLst/>
          </a:prstGeom>
          <a:noFill/>
        </p:spPr>
        <p:txBody>
          <a:bodyPr wrap="square" rtlCol="0">
            <a:spAutoFit/>
          </a:bodyPr>
          <a:lstStyle/>
          <a:p>
            <a:endParaRPr lang="en-IE" dirty="0"/>
          </a:p>
        </p:txBody>
      </p:sp>
      <p:sp>
        <p:nvSpPr>
          <p:cNvPr id="17" name="TextBox 16"/>
          <p:cNvSpPr txBox="1"/>
          <p:nvPr/>
        </p:nvSpPr>
        <p:spPr>
          <a:xfrm>
            <a:off x="746116" y="5449567"/>
            <a:ext cx="2698275" cy="400110"/>
          </a:xfrm>
          <a:prstGeom prst="rect">
            <a:avLst/>
          </a:prstGeom>
          <a:noFill/>
        </p:spPr>
        <p:txBody>
          <a:bodyPr wrap="square" rtlCol="0">
            <a:spAutoFit/>
          </a:bodyPr>
          <a:lstStyle/>
          <a:p>
            <a:r>
              <a:rPr lang="en-IE" sz="2000" b="1" dirty="0"/>
              <a:t>TA KONTAKT</a:t>
            </a:r>
          </a:p>
        </p:txBody>
      </p:sp>
      <p:sp>
        <p:nvSpPr>
          <p:cNvPr id="18" name="TextBox 17"/>
          <p:cNvSpPr txBox="1"/>
          <p:nvPr/>
        </p:nvSpPr>
        <p:spPr>
          <a:xfrm>
            <a:off x="8366760" y="0"/>
            <a:ext cx="108204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2751659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CF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964745" y="2376267"/>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0" y="2483109"/>
            <a:ext cx="7665720" cy="830997"/>
          </a:xfrm>
          <a:prstGeom prst="rect">
            <a:avLst/>
          </a:prstGeom>
          <a:noFill/>
        </p:spPr>
        <p:txBody>
          <a:bodyPr wrap="square" rtlCol="0">
            <a:spAutoFit/>
          </a:bodyPr>
          <a:lstStyle/>
          <a:p>
            <a:pPr algn="ctr"/>
            <a:r>
              <a:rPr lang="fr-FR" sz="4800" b="1" dirty="0">
                <a:solidFill>
                  <a:schemeClr val="bg1"/>
                </a:solidFill>
              </a:rPr>
              <a:t>VAD GÖR EU?</a:t>
            </a:r>
            <a:endParaRPr lang="fr-FR" sz="4800" dirty="0">
              <a:solidFill>
                <a:schemeClr val="bg1"/>
              </a:solidFill>
            </a:endParaRPr>
          </a:p>
        </p:txBody>
      </p:sp>
      <p:pic>
        <p:nvPicPr>
          <p:cNvPr id="8" name="Image 7">
            <a:extLst>
              <a:ext uri="{FF2B5EF4-FFF2-40B4-BE49-F238E27FC236}">
                <a16:creationId xmlns:a16="http://schemas.microsoft.com/office/drawing/2014/main" id="{9DF52AEC-E118-AF4E-AEFF-C2EBE1F07108}"/>
              </a:ext>
            </a:extLst>
          </p:cNvPr>
          <p:cNvPicPr>
            <a:picLocks noChangeAspect="1"/>
          </p:cNvPicPr>
          <p:nvPr/>
        </p:nvPicPr>
        <p:blipFill>
          <a:blip r:embed="rId2"/>
          <a:stretch>
            <a:fillRect/>
          </a:stretch>
        </p:blipFill>
        <p:spPr>
          <a:xfrm>
            <a:off x="5626100" y="3836406"/>
            <a:ext cx="2783032" cy="667928"/>
          </a:xfrm>
          <a:prstGeom prst="rect">
            <a:avLst/>
          </a:prstGeom>
        </p:spPr>
      </p:pic>
    </p:spTree>
    <p:extLst>
      <p:ext uri="{BB962C8B-B14F-4D97-AF65-F5344CB8AC3E}">
        <p14:creationId xmlns:p14="http://schemas.microsoft.com/office/powerpoint/2010/main" val="4153590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93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ardrop 2"/>
          <p:cNvSpPr/>
          <p:nvPr/>
        </p:nvSpPr>
        <p:spPr>
          <a:xfrm rot="5400000">
            <a:off x="138111" y="4764"/>
            <a:ext cx="5153028" cy="5429250"/>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p:cNvSpPr txBox="1"/>
          <p:nvPr/>
        </p:nvSpPr>
        <p:spPr>
          <a:xfrm>
            <a:off x="595312" y="749619"/>
            <a:ext cx="4238625" cy="3939540"/>
          </a:xfrm>
          <a:prstGeom prst="rect">
            <a:avLst/>
          </a:prstGeom>
          <a:noFill/>
        </p:spPr>
        <p:txBody>
          <a:bodyPr wrap="square" rtlCol="0">
            <a:spAutoFit/>
          </a:bodyPr>
          <a:lstStyle/>
          <a:p>
            <a:pPr algn="ctr"/>
            <a:r>
              <a:rPr lang="sv-SE" sz="5000" b="1" dirty="0">
                <a:solidFill>
                  <a:schemeClr val="bg1"/>
                </a:solidFill>
              </a:rPr>
              <a:t>VAD TROR DU ATT EUROPEISKA UNIONEN GÖR FÖR DIG?</a:t>
            </a:r>
            <a:endParaRPr lang="en-IE" sz="4800" dirty="0"/>
          </a:p>
        </p:txBody>
      </p:sp>
      <p:sp>
        <p:nvSpPr>
          <p:cNvPr id="5" name="TextBox 4"/>
          <p:cNvSpPr txBox="1"/>
          <p:nvPr/>
        </p:nvSpPr>
        <p:spPr>
          <a:xfrm>
            <a:off x="8351520" y="-9525"/>
            <a:ext cx="134112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137950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8195" y="406653"/>
            <a:ext cx="8345805" cy="99542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STUDIER, ARBETE OCH VOLONTÄRARBETE</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85284226"/>
              </p:ext>
            </p:extLst>
          </p:nvPr>
        </p:nvGraphicFramePr>
        <p:xfrm>
          <a:off x="628650" y="1493520"/>
          <a:ext cx="7886700" cy="4683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205428" y="307789"/>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473439" y="147649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6617017" y="152221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6617017" y="3941921"/>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3459480" y="3941921"/>
            <a:ext cx="868680" cy="184666"/>
          </a:xfrm>
          <a:prstGeom prst="rect">
            <a:avLst/>
          </a:prstGeom>
        </p:spPr>
        <p:txBody>
          <a:bodyPr wrap="squar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TextBox 11"/>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VAD GÖR EU?</a:t>
            </a:r>
          </a:p>
        </p:txBody>
      </p:sp>
      <p:cxnSp>
        <p:nvCxnSpPr>
          <p:cNvPr id="13" name="Connecteur droit 10">
            <a:extLst>
              <a:ext uri="{FF2B5EF4-FFF2-40B4-BE49-F238E27FC236}">
                <a16:creationId xmlns:a16="http://schemas.microsoft.com/office/drawing/2014/main" id="{5210E45B-69ED-2949-8AA6-29C7C026AFBA}"/>
              </a:ext>
            </a:extLst>
          </p:cNvPr>
          <p:cNvCxnSpPr/>
          <p:nvPr/>
        </p:nvCxnSpPr>
        <p:spPr>
          <a:xfrm>
            <a:off x="8897779" y="5735637"/>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28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437133"/>
            <a:ext cx="8176260" cy="85826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RESOR</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11037"/>
              </p:ext>
            </p:extLst>
          </p:nvPr>
        </p:nvGraphicFramePr>
        <p:xfrm>
          <a:off x="628650" y="1051560"/>
          <a:ext cx="7886700" cy="5125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2925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28650"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47068"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1950720" y="374725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4695184" y="371498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6065486"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4" name="TextBox 13"/>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VAD GÖR EU?</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7779" y="5735637"/>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356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0185" y="158877"/>
            <a:ext cx="8176260" cy="1460499"/>
          </a:xfrm>
        </p:spPr>
        <p:txBody>
          <a:bodyPr>
            <a:normAutofit fontScale="90000"/>
          </a:bodyPr>
          <a:lstStyle/>
          <a:p>
            <a:r>
              <a:rPr lang="fr-FR" sz="3600" b="1" dirty="0">
                <a:solidFill>
                  <a:srgbClr val="C00000"/>
                </a:solidFill>
                <a:latin typeface="+mn-lt"/>
              </a:rPr>
              <a:t>     </a:t>
            </a:r>
            <a:br>
              <a:rPr lang="fr-FR" sz="3600" b="1" dirty="0">
                <a:solidFill>
                  <a:srgbClr val="C00000"/>
                </a:solidFill>
                <a:latin typeface="+mn-lt"/>
              </a:rPr>
            </a:br>
            <a:r>
              <a:rPr lang="fr-FR" sz="3600" b="1" dirty="0">
                <a:solidFill>
                  <a:srgbClr val="C00000"/>
                </a:solidFill>
                <a:latin typeface="+mn-lt"/>
              </a:rPr>
              <a:t>…OCH MYCKET MER</a:t>
            </a:r>
            <a:br>
              <a:rPr lang="fr-FR" sz="3600" b="1" dirty="0">
                <a:solidFill>
                  <a:srgbClr val="C00000"/>
                </a:solidFill>
                <a:latin typeface="+mn-lt"/>
              </a:rPr>
            </a:br>
            <a:br>
              <a:rPr lang="fr-FR" sz="3600" b="1" dirty="0">
                <a:solidFill>
                  <a:srgbClr val="C00000"/>
                </a:solidFill>
                <a:latin typeface="+mn-lt"/>
              </a:rPr>
            </a:br>
            <a:endParaRPr lang="en-IE"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30808766"/>
              </p:ext>
            </p:extLst>
          </p:nvPr>
        </p:nvGraphicFramePr>
        <p:xfrm>
          <a:off x="628650" y="1386840"/>
          <a:ext cx="7886700" cy="4790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38848" y="30779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593079" y="177002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7523816"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1912620"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4667298"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Rectangle 11"/>
          <p:cNvSpPr/>
          <p:nvPr/>
        </p:nvSpPr>
        <p:spPr>
          <a:xfrm>
            <a:off x="4783434"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VAD GÖR EU?</a:t>
            </a:r>
          </a:p>
        </p:txBody>
      </p:sp>
      <p:cxnSp>
        <p:nvCxnSpPr>
          <p:cNvPr id="14" name="Connecteur droit 10">
            <a:extLst>
              <a:ext uri="{FF2B5EF4-FFF2-40B4-BE49-F238E27FC236}">
                <a16:creationId xmlns:a16="http://schemas.microsoft.com/office/drawing/2014/main" id="{5210E45B-69ED-2949-8AA6-29C7C026AFBA}"/>
              </a:ext>
            </a:extLst>
          </p:cNvPr>
          <p:cNvCxnSpPr/>
          <p:nvPr/>
        </p:nvCxnSpPr>
        <p:spPr>
          <a:xfrm>
            <a:off x="8897779" y="5735637"/>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291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2980" y="14857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EU:S PRIORITERINGAR</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85962254"/>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3360420" y="1290042"/>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7" name="Rectangle 6"/>
          <p:cNvSpPr/>
          <p:nvPr/>
        </p:nvSpPr>
        <p:spPr>
          <a:xfrm>
            <a:off x="6781800" y="127480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60420" y="3829771"/>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3" name="TextBox 2"/>
          <p:cNvSpPr txBox="1"/>
          <p:nvPr/>
        </p:nvSpPr>
        <p:spPr>
          <a:xfrm>
            <a:off x="6781800" y="3829771"/>
            <a:ext cx="1052201"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
        <p:nvSpPr>
          <p:cNvPr id="11" name="TextBox 10"/>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VAD GÖR EU?</a:t>
            </a:r>
          </a:p>
        </p:txBody>
      </p:sp>
      <p:cxnSp>
        <p:nvCxnSpPr>
          <p:cNvPr id="12" name="Connecteur droit 10">
            <a:extLst>
              <a:ext uri="{FF2B5EF4-FFF2-40B4-BE49-F238E27FC236}">
                <a16:creationId xmlns:a16="http://schemas.microsoft.com/office/drawing/2014/main" id="{5210E45B-69ED-2949-8AA6-29C7C026AFBA}"/>
              </a:ext>
            </a:extLst>
          </p:cNvPr>
          <p:cNvCxnSpPr/>
          <p:nvPr/>
        </p:nvCxnSpPr>
        <p:spPr>
          <a:xfrm>
            <a:off x="8897779" y="5735637"/>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54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4857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en-US" sz="3600" b="1" dirty="0">
                <a:solidFill>
                  <a:srgbClr val="C00000"/>
                </a:solidFill>
                <a:latin typeface="+mn-lt"/>
              </a:rPr>
              <a:t>2022: EU:S SOLIDARITET MED UKRAINA</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23" y="1203428"/>
            <a:ext cx="6530015" cy="4353343"/>
          </a:xfrm>
          <a:prstGeom prst="rect">
            <a:avLst/>
          </a:prstGeom>
        </p:spPr>
      </p:pic>
      <p:sp>
        <p:nvSpPr>
          <p:cNvPr id="13" name="Rectangle 12"/>
          <p:cNvSpPr/>
          <p:nvPr/>
        </p:nvSpPr>
        <p:spPr>
          <a:xfrm>
            <a:off x="4675286" y="5753242"/>
            <a:ext cx="2769593" cy="461665"/>
          </a:xfrm>
          <a:prstGeom prst="rect">
            <a:avLst/>
          </a:prstGeom>
        </p:spPr>
        <p:txBody>
          <a:bodyPr wrap="square">
            <a:spAutoFit/>
          </a:bodyPr>
          <a:lstStyle/>
          <a:p>
            <a:r>
              <a:rPr lang="fr-BE" sz="2400" dirty="0">
                <a:hlinkClick r:id="rId4"/>
              </a:rPr>
              <a:t>#</a:t>
            </a:r>
            <a:r>
              <a:rPr lang="fr-BE" sz="2400" dirty="0" err="1">
                <a:hlinkClick r:id="rId4"/>
              </a:rPr>
              <a:t>StandWithUkraine</a:t>
            </a:r>
            <a:endParaRPr lang="fr-BE" sz="2400" dirty="0"/>
          </a:p>
        </p:txBody>
      </p:sp>
      <p:sp>
        <p:nvSpPr>
          <p:cNvPr id="8" name="TextBox 7"/>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VAD GÖR EU?</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735637"/>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304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3333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2022: EUROPAÅRET FÖR UNGDOMAR</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91429390"/>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6539170" y="125420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TextBox 7"/>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VAD GÖR EU?</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735637"/>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964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Larme 13">
            <a:extLst>
              <a:ext uri="{FF2B5EF4-FFF2-40B4-BE49-F238E27FC236}">
                <a16:creationId xmlns:a16="http://schemas.microsoft.com/office/drawing/2014/main" id="{AD0DC730-8AAF-5049-857F-2973D1AA3D68}"/>
              </a:ext>
            </a:extLst>
          </p:cNvPr>
          <p:cNvSpPr/>
          <p:nvPr/>
        </p:nvSpPr>
        <p:spPr>
          <a:xfrm rot="10800000">
            <a:off x="5571487" y="1516552"/>
            <a:ext cx="3220467" cy="3239727"/>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5614333" y="2659361"/>
            <a:ext cx="3177621" cy="954107"/>
          </a:xfrm>
          <a:prstGeom prst="rect">
            <a:avLst/>
          </a:prstGeom>
          <a:noFill/>
        </p:spPr>
        <p:txBody>
          <a:bodyPr wrap="square" rtlCol="0">
            <a:spAutoFit/>
          </a:bodyPr>
          <a:lstStyle/>
          <a:p>
            <a:pPr algn="ctr"/>
            <a:r>
              <a:rPr lang="sv-SE" sz="2800" b="1" dirty="0">
                <a:solidFill>
                  <a:schemeClr val="bg1"/>
                </a:solidFill>
              </a:rPr>
              <a:t>Vad tycker du att EU ska prioritera?</a:t>
            </a:r>
            <a:endParaRPr lang="en-IE" sz="2800" dirty="0">
              <a:solidFill>
                <a:schemeClr val="bg1"/>
              </a:solidFill>
            </a:endParaRPr>
          </a:p>
        </p:txBody>
      </p:sp>
      <p:sp>
        <p:nvSpPr>
          <p:cNvPr id="5" name="TextBox 4"/>
          <p:cNvSpPr txBox="1"/>
          <p:nvPr/>
        </p:nvSpPr>
        <p:spPr>
          <a:xfrm>
            <a:off x="8331376" y="665630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3778023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678995" y="2713949"/>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678995" y="2792764"/>
            <a:ext cx="7429500" cy="830997"/>
          </a:xfrm>
          <a:prstGeom prst="rect">
            <a:avLst/>
          </a:prstGeom>
          <a:noFill/>
        </p:spPr>
        <p:txBody>
          <a:bodyPr wrap="square" rtlCol="0">
            <a:spAutoFit/>
          </a:bodyPr>
          <a:lstStyle/>
          <a:p>
            <a:pPr algn="ctr"/>
            <a:r>
              <a:rPr lang="fr-FR" sz="4800" b="1" dirty="0">
                <a:solidFill>
                  <a:schemeClr val="bg1"/>
                </a:solidFill>
              </a:rPr>
              <a:t>HUR FUNGERAR EU?</a:t>
            </a:r>
            <a:endParaRPr lang="fr-FR" sz="4800" dirty="0">
              <a:solidFill>
                <a:schemeClr val="bg1"/>
              </a:solidFill>
            </a:endParaRPr>
          </a:p>
        </p:txBody>
      </p:sp>
      <p:pic>
        <p:nvPicPr>
          <p:cNvPr id="7" name="Image 7">
            <a:extLst>
              <a:ext uri="{FF2B5EF4-FFF2-40B4-BE49-F238E27FC236}">
                <a16:creationId xmlns:a16="http://schemas.microsoft.com/office/drawing/2014/main" id="{F140AC2B-0C8F-6246-9B35-B7EE277E33AD}"/>
              </a:ext>
            </a:extLst>
          </p:cNvPr>
          <p:cNvPicPr>
            <a:picLocks noChangeAspect="1"/>
          </p:cNvPicPr>
          <p:nvPr/>
        </p:nvPicPr>
        <p:blipFill>
          <a:blip r:embed="rId3"/>
          <a:stretch>
            <a:fillRect/>
          </a:stretch>
        </p:blipFill>
        <p:spPr>
          <a:xfrm>
            <a:off x="5626100" y="4143736"/>
            <a:ext cx="2159000" cy="588818"/>
          </a:xfrm>
          <a:prstGeom prst="rect">
            <a:avLst/>
          </a:prstGeom>
        </p:spPr>
      </p:pic>
    </p:spTree>
    <p:extLst>
      <p:ext uri="{BB962C8B-B14F-4D97-AF65-F5344CB8AC3E}">
        <p14:creationId xmlns:p14="http://schemas.microsoft.com/office/powerpoint/2010/main" val="3773405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 name="ZoneTexte 2"/>
          <p:cNvSpPr txBox="1"/>
          <p:nvPr/>
        </p:nvSpPr>
        <p:spPr>
          <a:xfrm>
            <a:off x="2223029" y="2405102"/>
            <a:ext cx="6282105" cy="830997"/>
          </a:xfrm>
          <a:prstGeom prst="rect">
            <a:avLst/>
          </a:prstGeom>
          <a:noFill/>
        </p:spPr>
        <p:txBody>
          <a:bodyPr wrap="square" rtlCol="0">
            <a:spAutoFit/>
          </a:bodyPr>
          <a:lstStyle/>
          <a:p>
            <a:r>
              <a:rPr lang="fr-FR" sz="4800" b="1" dirty="0">
                <a:solidFill>
                  <a:schemeClr val="bg1"/>
                </a:solidFill>
                <a:latin typeface="Calibri" charset="0"/>
                <a:ea typeface="Calibri" charset="0"/>
                <a:cs typeface="Calibri" charset="0"/>
              </a:rPr>
              <a:t>VAD ÄR EUROPA?</a:t>
            </a:r>
          </a:p>
        </p:txBody>
      </p:sp>
      <p:sp>
        <p:nvSpPr>
          <p:cNvPr id="9" name="Larme 8">
            <a:extLst>
              <a:ext uri="{FF2B5EF4-FFF2-40B4-BE49-F238E27FC236}">
                <a16:creationId xmlns:a16="http://schemas.microsoft.com/office/drawing/2014/main" id="{DAFC9FC8-F968-7245-B316-505F95ED1AB5}"/>
              </a:ext>
            </a:extLst>
          </p:cNvPr>
          <p:cNvSpPr/>
          <p:nvPr/>
        </p:nvSpPr>
        <p:spPr>
          <a:xfrm rot="5400000">
            <a:off x="1273866" y="22281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7">
            <a:extLst>
              <a:ext uri="{FF2B5EF4-FFF2-40B4-BE49-F238E27FC236}">
                <a16:creationId xmlns:a16="http://schemas.microsoft.com/office/drawing/2014/main" id="{282D5C39-9294-6C46-AE0A-A54FE734FF77}"/>
              </a:ext>
            </a:extLst>
          </p:cNvPr>
          <p:cNvPicPr>
            <a:picLocks noChangeAspect="1"/>
          </p:cNvPicPr>
          <p:nvPr/>
        </p:nvPicPr>
        <p:blipFill>
          <a:blip r:embed="rId3"/>
          <a:stretch>
            <a:fillRect/>
          </a:stretch>
        </p:blipFill>
        <p:spPr>
          <a:xfrm>
            <a:off x="5539472" y="3631130"/>
            <a:ext cx="2159000" cy="596566"/>
          </a:xfrm>
          <a:prstGeom prst="rect">
            <a:avLst/>
          </a:prstGeom>
        </p:spPr>
      </p:pic>
    </p:spTree>
    <p:extLst>
      <p:ext uri="{BB962C8B-B14F-4D97-AF65-F5344CB8AC3E}">
        <p14:creationId xmlns:p14="http://schemas.microsoft.com/office/powerpoint/2010/main" val="1868353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8" name="Content Placeholder 9">
            <a:extLst>
              <a:ext uri="{FF2B5EF4-FFF2-40B4-BE49-F238E27FC236}">
                <a16:creationId xmlns:a16="http://schemas.microsoft.com/office/drawing/2014/main" id="{DFAC99BB-35AD-444D-9ADD-3B9D0C2A9F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47392" y="1030361"/>
            <a:ext cx="3845675" cy="2584691"/>
          </a:xfrm>
          <a:prstGeom prst="rect">
            <a:avLst/>
          </a:prstGeom>
          <a:ln w="28575">
            <a:noFill/>
          </a:ln>
        </p:spPr>
      </p:pic>
      <p:sp>
        <p:nvSpPr>
          <p:cNvPr id="5" name="Rectangle 4">
            <a:extLst>
              <a:ext uri="{FF2B5EF4-FFF2-40B4-BE49-F238E27FC236}">
                <a16:creationId xmlns:a16="http://schemas.microsoft.com/office/drawing/2014/main" id="{9F767187-E403-0B40-A2D2-C9728056FC69}"/>
              </a:ext>
            </a:extLst>
          </p:cNvPr>
          <p:cNvSpPr/>
          <p:nvPr/>
        </p:nvSpPr>
        <p:spPr>
          <a:xfrm rot="16200000">
            <a:off x="8261709" y="5975707"/>
            <a:ext cx="1518364"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HUR FUNGERAR EU?</a:t>
            </a:r>
          </a:p>
        </p:txBody>
      </p:sp>
      <p:sp>
        <p:nvSpPr>
          <p:cNvPr id="3" name="Larme 2">
            <a:extLst>
              <a:ext uri="{FF2B5EF4-FFF2-40B4-BE49-F238E27FC236}">
                <a16:creationId xmlns:a16="http://schemas.microsoft.com/office/drawing/2014/main" id="{4B34312F-3F94-5B47-9095-EB2D6F2B4493}"/>
              </a:ext>
            </a:extLst>
          </p:cNvPr>
          <p:cNvSpPr/>
          <p:nvPr/>
        </p:nvSpPr>
        <p:spPr>
          <a:xfrm rot="5400000">
            <a:off x="34046" y="9231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57914F53-D197-E048-BFDC-A60702ECF6BB}"/>
              </a:ext>
            </a:extLst>
          </p:cNvPr>
          <p:cNvSpPr txBox="1"/>
          <p:nvPr/>
        </p:nvSpPr>
        <p:spPr>
          <a:xfrm>
            <a:off x="615383" y="157713"/>
            <a:ext cx="5270412" cy="584775"/>
          </a:xfrm>
          <a:prstGeom prst="rect">
            <a:avLst/>
          </a:prstGeom>
          <a:noFill/>
        </p:spPr>
        <p:txBody>
          <a:bodyPr wrap="square" rtlCol="0">
            <a:spAutoFit/>
          </a:bodyPr>
          <a:lstStyle/>
          <a:p>
            <a:r>
              <a:rPr lang="fr-FR" sz="3200" b="1" dirty="0">
                <a:solidFill>
                  <a:srgbClr val="FFC000"/>
                </a:solidFill>
              </a:rPr>
              <a:t>EUROPAPARLAMENTET</a:t>
            </a:r>
          </a:p>
        </p:txBody>
      </p:sp>
      <p:pic>
        <p:nvPicPr>
          <p:cNvPr id="13" name="Image 12">
            <a:extLst>
              <a:ext uri="{FF2B5EF4-FFF2-40B4-BE49-F238E27FC236}">
                <a16:creationId xmlns:a16="http://schemas.microsoft.com/office/drawing/2014/main" id="{3FCDDF3A-A576-2344-B985-FF82AC5CED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84755" y="186452"/>
            <a:ext cx="966710" cy="527296"/>
          </a:xfrm>
          <a:prstGeom prst="rect">
            <a:avLst/>
          </a:prstGeom>
        </p:spPr>
      </p:pic>
      <p:graphicFrame>
        <p:nvGraphicFramePr>
          <p:cNvPr id="4" name="Diagram 3"/>
          <p:cNvGraphicFramePr/>
          <p:nvPr>
            <p:extLst>
              <p:ext uri="{D42A27DB-BD31-4B8C-83A1-F6EECF244321}">
                <p14:modId xmlns:p14="http://schemas.microsoft.com/office/powerpoint/2010/main" val="3994533654"/>
              </p:ext>
            </p:extLst>
          </p:nvPr>
        </p:nvGraphicFramePr>
        <p:xfrm>
          <a:off x="173696" y="974815"/>
          <a:ext cx="4691424" cy="56492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69833" y="4085146"/>
            <a:ext cx="3832350" cy="2538932"/>
          </a:xfrm>
          <a:prstGeom prst="rect">
            <a:avLst/>
          </a:prstGeom>
        </p:spPr>
      </p:pic>
      <p:sp>
        <p:nvSpPr>
          <p:cNvPr id="14" name="Rectangle 13"/>
          <p:cNvSpPr/>
          <p:nvPr/>
        </p:nvSpPr>
        <p:spPr>
          <a:xfrm>
            <a:off x="6602664" y="6439412"/>
            <a:ext cx="4572000" cy="184666"/>
          </a:xfrm>
          <a:prstGeom prst="rect">
            <a:avLst/>
          </a:prstGeom>
        </p:spPr>
        <p:txBody>
          <a:bodyPr>
            <a:spAutoFit/>
          </a:bodyPr>
          <a:lstStyle/>
          <a:p>
            <a:r>
              <a:rPr lang="en-US" sz="600" dirty="0">
                <a:solidFill>
                  <a:schemeClr val="bg1"/>
                </a:solidFill>
                <a:latin typeface="Arial" panose="020B0604020202020204" pitchFamily="34" charset="0"/>
                <a:hlinkClick r:id="rId11" tooltip="w:en:Creative Commons"/>
              </a:rPr>
              <a:t>© Creative Commons</a:t>
            </a:r>
            <a:r>
              <a:rPr lang="en-US" sz="600" dirty="0">
                <a:solidFill>
                  <a:schemeClr val="bg1"/>
                </a:solidFill>
                <a:latin typeface="Arial" panose="020B0604020202020204" pitchFamily="34" charset="0"/>
              </a:rPr>
              <a:t> </a:t>
            </a:r>
            <a:r>
              <a:rPr lang="en-US" sz="600" dirty="0">
                <a:solidFill>
                  <a:schemeClr val="bg1"/>
                </a:solidFill>
                <a:latin typeface="Arial" panose="020B0604020202020204" pitchFamily="34" charset="0"/>
                <a:hlinkClick r:id="rId12"/>
              </a:rPr>
              <a:t>Attribution-Share Alike 4.0 International</a:t>
            </a:r>
            <a:endParaRPr lang="fr-BE" sz="600" dirty="0">
              <a:solidFill>
                <a:schemeClr val="bg1"/>
              </a:solidFill>
            </a:endParaRPr>
          </a:p>
        </p:txBody>
      </p:sp>
      <p:sp>
        <p:nvSpPr>
          <p:cNvPr id="15" name="TextBox 14"/>
          <p:cNvSpPr txBox="1"/>
          <p:nvPr/>
        </p:nvSpPr>
        <p:spPr>
          <a:xfrm>
            <a:off x="7980443" y="3439912"/>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cxnSp>
        <p:nvCxnSpPr>
          <p:cNvPr id="12" name="Connecteur droit 7">
            <a:extLst>
              <a:ext uri="{FF2B5EF4-FFF2-40B4-BE49-F238E27FC236}">
                <a16:creationId xmlns:a16="http://schemas.microsoft.com/office/drawing/2014/main" id="{20AEFC96-86A5-934A-A758-ECEF939B2C7A}"/>
              </a:ext>
            </a:extLst>
          </p:cNvPr>
          <p:cNvCxnSpPr/>
          <p:nvPr/>
        </p:nvCxnSpPr>
        <p:spPr>
          <a:xfrm>
            <a:off x="8897781" y="5335855"/>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9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B9BC91AA-3A86-49A9-B4FD-A76EA5E2133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FE1037A-DEA2-4953-80B1-C4AB23FF5CB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07C6446F-ECCD-4CA1-8344-080591932ED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715891AF-FC43-40E9-9BA1-84AAEC70636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1BA08AB3-DFE7-4294-97EA-0DE79AB5366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C9254F1F-409A-4C00-BAEE-417CE0DBBEC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394A40C5-2767-41BB-851C-AE743E22805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18" name="Image 17" descr="Une image contenant très coloré, bâtiment, plancher, cerf-volant&#10;&#10;&#10;&#10;Description générée automatiquement">
            <a:extLst>
              <a:ext uri="{FF2B5EF4-FFF2-40B4-BE49-F238E27FC236}">
                <a16:creationId xmlns:a16="http://schemas.microsoft.com/office/drawing/2014/main" id="{95B997C6-E17C-D341-9C7A-3E5D4F7A93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50119"/>
            <a:ext cx="9144000" cy="2707881"/>
          </a:xfrm>
          <a:prstGeom prst="rect">
            <a:avLst/>
          </a:prstGeom>
        </p:spPr>
      </p:pic>
      <p:sp>
        <p:nvSpPr>
          <p:cNvPr id="2" name="ZoneTexte 1">
            <a:extLst>
              <a:ext uri="{FF2B5EF4-FFF2-40B4-BE49-F238E27FC236}">
                <a16:creationId xmlns:a16="http://schemas.microsoft.com/office/drawing/2014/main" id="{A78758D5-162C-F049-9442-B4BEA24275D4}"/>
              </a:ext>
            </a:extLst>
          </p:cNvPr>
          <p:cNvSpPr txBox="1"/>
          <p:nvPr/>
        </p:nvSpPr>
        <p:spPr>
          <a:xfrm>
            <a:off x="445628" y="211461"/>
            <a:ext cx="4796612"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EUROPEISKA RÅDET</a:t>
            </a:r>
          </a:p>
        </p:txBody>
      </p:sp>
      <p:sp>
        <p:nvSpPr>
          <p:cNvPr id="5" name="Rectangle 4">
            <a:extLst>
              <a:ext uri="{FF2B5EF4-FFF2-40B4-BE49-F238E27FC236}">
                <a16:creationId xmlns:a16="http://schemas.microsoft.com/office/drawing/2014/main" id="{F1082F26-6DEA-F442-86E1-554855279581}"/>
              </a:ext>
            </a:extLst>
          </p:cNvPr>
          <p:cNvSpPr/>
          <p:nvPr/>
        </p:nvSpPr>
        <p:spPr>
          <a:xfrm rot="16200000">
            <a:off x="8263330" y="5994578"/>
            <a:ext cx="1518364" cy="246221"/>
          </a:xfrm>
          <a:prstGeom prst="rect">
            <a:avLst/>
          </a:prstGeom>
          <a:solidFill>
            <a:schemeClr val="bg1"/>
          </a:solidFill>
        </p:spPr>
        <p:txBody>
          <a:bodyPr wrap="none">
            <a:spAutoFit/>
          </a:bodyPr>
          <a:lstStyle/>
          <a:p>
            <a:r>
              <a:rPr lang="fr-FR" sz="1000" b="1" dirty="0">
                <a:solidFill>
                  <a:srgbClr val="FFA00E"/>
                </a:solidFill>
                <a:latin typeface="Arial" charset="0"/>
                <a:ea typeface="Arial" charset="0"/>
                <a:cs typeface="Arial" charset="0"/>
              </a:rPr>
              <a:t>HUR FUNGERAR EU?</a:t>
            </a:r>
          </a:p>
        </p:txBody>
      </p:sp>
      <p:cxnSp>
        <p:nvCxnSpPr>
          <p:cNvPr id="6" name="Connecteur droit 5">
            <a:extLst>
              <a:ext uri="{FF2B5EF4-FFF2-40B4-BE49-F238E27FC236}">
                <a16:creationId xmlns:a16="http://schemas.microsoft.com/office/drawing/2014/main" id="{85B41424-B9B4-9A40-9E87-7416D71A063E}"/>
              </a:ext>
            </a:extLst>
          </p:cNvPr>
          <p:cNvCxnSpPr/>
          <p:nvPr/>
        </p:nvCxnSpPr>
        <p:spPr>
          <a:xfrm flipV="1">
            <a:off x="8897779" y="5358506"/>
            <a:ext cx="246221" cy="1"/>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graphicFrame>
        <p:nvGraphicFramePr>
          <p:cNvPr id="8" name="Diagram 7"/>
          <p:cNvGraphicFramePr/>
          <p:nvPr>
            <p:extLst>
              <p:ext uri="{D42A27DB-BD31-4B8C-83A1-F6EECF244321}">
                <p14:modId xmlns:p14="http://schemas.microsoft.com/office/powerpoint/2010/main" val="1224911793"/>
              </p:ext>
            </p:extLst>
          </p:nvPr>
        </p:nvGraphicFramePr>
        <p:xfrm>
          <a:off x="267361" y="1083325"/>
          <a:ext cx="4302058" cy="2745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extBox 21"/>
          <p:cNvSpPr txBox="1"/>
          <p:nvPr/>
        </p:nvSpPr>
        <p:spPr>
          <a:xfrm>
            <a:off x="5459594" y="2097928"/>
            <a:ext cx="3657600" cy="646331"/>
          </a:xfrm>
          <a:prstGeom prst="rect">
            <a:avLst/>
          </a:prstGeom>
          <a:noFill/>
        </p:spPr>
        <p:txBody>
          <a:bodyPr wrap="square" rtlCol="0">
            <a:spAutoFit/>
          </a:bodyPr>
          <a:lstStyle/>
          <a:p>
            <a:endParaRPr lang="en-GB" dirty="0">
              <a:latin typeface="Calibri" panose="020F0502020204030204" pitchFamily="34" charset="0"/>
              <a:cs typeface="Calibri" panose="020F0502020204030204" pitchFamily="34" charset="0"/>
            </a:endParaRPr>
          </a:p>
          <a:p>
            <a:endParaRPr lang="fr-BE" dirty="0"/>
          </a:p>
        </p:txBody>
      </p:sp>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090754" y="162586"/>
            <a:ext cx="737680" cy="627942"/>
          </a:xfrm>
          <a:prstGeom prst="rect">
            <a:avLst/>
          </a:prstGeom>
        </p:spPr>
      </p:pic>
      <p:graphicFrame>
        <p:nvGraphicFramePr>
          <p:cNvPr id="9" name="Diagram 8"/>
          <p:cNvGraphicFramePr/>
          <p:nvPr>
            <p:extLst>
              <p:ext uri="{D42A27DB-BD31-4B8C-83A1-F6EECF244321}">
                <p14:modId xmlns:p14="http://schemas.microsoft.com/office/powerpoint/2010/main" val="3645186209"/>
              </p:ext>
            </p:extLst>
          </p:nvPr>
        </p:nvGraphicFramePr>
        <p:xfrm>
          <a:off x="4800600" y="1125812"/>
          <a:ext cx="4085413" cy="27457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TextBox 13"/>
          <p:cNvSpPr txBox="1"/>
          <p:nvPr/>
        </p:nvSpPr>
        <p:spPr>
          <a:xfrm>
            <a:off x="8085156" y="669220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6" name="Larme 2">
            <a:extLst>
              <a:ext uri="{FF2B5EF4-FFF2-40B4-BE49-F238E27FC236}">
                <a16:creationId xmlns:a16="http://schemas.microsoft.com/office/drawing/2014/main" id="{4B34312F-3F94-5B47-9095-EB2D6F2B4493}"/>
              </a:ext>
            </a:extLst>
          </p:cNvPr>
          <p:cNvSpPr/>
          <p:nvPr/>
        </p:nvSpPr>
        <p:spPr>
          <a:xfrm rot="5400000">
            <a:off x="447361" y="129473"/>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279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A8B946D-8D4A-4046-9F97-DA58CA54636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39BEFE8A-05BC-4A66-859E-B5960F1EAF2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5287CFCF-5FDB-4B8D-815B-D85F281BB2C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65BBAF80-F255-434B-ABEE-1099CF7F1D7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extBox 1"/>
          <p:cNvSpPr txBox="1"/>
          <p:nvPr/>
        </p:nvSpPr>
        <p:spPr>
          <a:xfrm>
            <a:off x="704643" y="182879"/>
            <a:ext cx="5161956"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EUROPEISKA UNIONENS RÅD</a:t>
            </a:r>
            <a:endParaRPr lang="fr-BE" dirty="0"/>
          </a:p>
        </p:txBody>
      </p:sp>
      <p:sp>
        <p:nvSpPr>
          <p:cNvPr id="3" name="Larme 2">
            <a:extLst>
              <a:ext uri="{FF2B5EF4-FFF2-40B4-BE49-F238E27FC236}">
                <a16:creationId xmlns:a16="http://schemas.microsoft.com/office/drawing/2014/main" id="{4D506B4A-849D-AB44-9812-215FB3FD6759}"/>
              </a:ext>
            </a:extLst>
          </p:cNvPr>
          <p:cNvSpPr/>
          <p:nvPr/>
        </p:nvSpPr>
        <p:spPr>
          <a:xfrm rot="5400000">
            <a:off x="80656" y="52903"/>
            <a:ext cx="620883" cy="627091"/>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805" y="917781"/>
            <a:ext cx="3929483" cy="229785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6805" y="3468436"/>
            <a:ext cx="3929483" cy="3145015"/>
          </a:xfrm>
          <a:prstGeom prst="rect">
            <a:avLst/>
          </a:prstGeom>
        </p:spPr>
      </p:pic>
      <p:sp>
        <p:nvSpPr>
          <p:cNvPr id="12" name="TextBox 11"/>
          <p:cNvSpPr txBox="1"/>
          <p:nvPr/>
        </p:nvSpPr>
        <p:spPr>
          <a:xfrm>
            <a:off x="7793664" y="304604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7793664" y="642162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14" name="Picture 13"/>
          <p:cNvPicPr/>
          <p:nvPr/>
        </p:nvPicPr>
        <p:blipFill>
          <a:blip r:embed="rId5"/>
          <a:stretch>
            <a:fillRect/>
          </a:stretch>
        </p:blipFill>
        <p:spPr>
          <a:xfrm>
            <a:off x="5866599" y="194105"/>
            <a:ext cx="824411" cy="482785"/>
          </a:xfrm>
          <a:prstGeom prst="rect">
            <a:avLst/>
          </a:prstGeom>
        </p:spPr>
      </p:pic>
      <p:graphicFrame>
        <p:nvGraphicFramePr>
          <p:cNvPr id="5" name="Diagram 4"/>
          <p:cNvGraphicFramePr/>
          <p:nvPr>
            <p:extLst>
              <p:ext uri="{D42A27DB-BD31-4B8C-83A1-F6EECF244321}">
                <p14:modId xmlns:p14="http://schemas.microsoft.com/office/powerpoint/2010/main" val="499115276"/>
              </p:ext>
            </p:extLst>
          </p:nvPr>
        </p:nvGraphicFramePr>
        <p:xfrm>
          <a:off x="487680" y="917781"/>
          <a:ext cx="3897634" cy="55592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6" name="Rectangle 15">
            <a:extLst>
              <a:ext uri="{FF2B5EF4-FFF2-40B4-BE49-F238E27FC236}">
                <a16:creationId xmlns:a16="http://schemas.microsoft.com/office/drawing/2014/main" id="{9F767187-E403-0B40-A2D2-C9728056FC69}"/>
              </a:ext>
            </a:extLst>
          </p:cNvPr>
          <p:cNvSpPr/>
          <p:nvPr/>
        </p:nvSpPr>
        <p:spPr>
          <a:xfrm rot="16200000">
            <a:off x="8261709" y="5975707"/>
            <a:ext cx="1518364"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HUR FUNGERAR EU?</a:t>
            </a:r>
          </a:p>
        </p:txBody>
      </p:sp>
      <p:cxnSp>
        <p:nvCxnSpPr>
          <p:cNvPr id="17" name="Connecteur droit 7">
            <a:extLst>
              <a:ext uri="{FF2B5EF4-FFF2-40B4-BE49-F238E27FC236}">
                <a16:creationId xmlns:a16="http://schemas.microsoft.com/office/drawing/2014/main" id="{20AEFC96-86A5-934A-A758-ECEF939B2C7A}"/>
              </a:ext>
            </a:extLst>
          </p:cNvPr>
          <p:cNvCxnSpPr/>
          <p:nvPr/>
        </p:nvCxnSpPr>
        <p:spPr>
          <a:xfrm>
            <a:off x="8897781" y="5335855"/>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812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D453E10-EE28-4A6C-93F1-8D17BDA9655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573FA43-24D1-4D72-85C2-86103A7FCEF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050DFA99-827A-4EA5-8157-94CD9436E21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F8DE995-AA6F-4DFE-8486-B480892B975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C7565D90-15C1-4236-9AEC-41345840738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5" name="ZoneTexte 4"/>
          <p:cNvSpPr txBox="1"/>
          <p:nvPr/>
        </p:nvSpPr>
        <p:spPr>
          <a:xfrm>
            <a:off x="632941" y="154848"/>
            <a:ext cx="6590819" cy="584775"/>
          </a:xfrm>
          <a:prstGeom prst="rect">
            <a:avLst/>
          </a:prstGeom>
          <a:noFill/>
        </p:spPr>
        <p:txBody>
          <a:bodyPr wrap="square" rtlCol="0">
            <a:spAutoFit/>
          </a:bodyPr>
          <a:lstStyle/>
          <a:p>
            <a:pPr lvl="0">
              <a:defRPr/>
            </a:pPr>
            <a:r>
              <a:rPr lang="fr-FR" sz="3200" b="1" dirty="0">
                <a:solidFill>
                  <a:srgbClr val="FFC000"/>
                </a:solidFill>
              </a:rPr>
              <a:t>EUROPEISKA KOMMISSIONEN</a:t>
            </a:r>
            <a:endParaRPr kumimoji="0" lang="fr-FR"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6" name="Larme 5">
            <a:extLst>
              <a:ext uri="{FF2B5EF4-FFF2-40B4-BE49-F238E27FC236}">
                <a16:creationId xmlns:a16="http://schemas.microsoft.com/office/drawing/2014/main" id="{B1A02FCE-8309-6548-8758-7EC6D4FA6C66}"/>
              </a:ext>
            </a:extLst>
          </p:cNvPr>
          <p:cNvSpPr/>
          <p:nvPr/>
        </p:nvSpPr>
        <p:spPr>
          <a:xfrm rot="5551977">
            <a:off x="39081" y="39534"/>
            <a:ext cx="579604" cy="583070"/>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age 10">
            <a:extLst>
              <a:ext uri="{FF2B5EF4-FFF2-40B4-BE49-F238E27FC236}">
                <a16:creationId xmlns:a16="http://schemas.microsoft.com/office/drawing/2014/main" id="{2F9512DC-1BC8-204B-B55A-31E4CAAF69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1452" y="119702"/>
            <a:ext cx="573277" cy="574751"/>
          </a:xfrm>
          <a:prstGeom prst="rect">
            <a:avLst/>
          </a:prstGeom>
        </p:spPr>
      </p:pic>
      <p:sp>
        <p:nvSpPr>
          <p:cNvPr id="14" name="TextBox 13"/>
          <p:cNvSpPr txBox="1"/>
          <p:nvPr/>
        </p:nvSpPr>
        <p:spPr>
          <a:xfrm>
            <a:off x="3784199" y="6686216"/>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2050" name="Picture 2" descr="https://ec.europa.eu/avservices/avs/files/video6/repository/prod/photo/store/store2/0/P052360-1179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934" y="3860993"/>
            <a:ext cx="4043186" cy="2733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oup photo with, from left to right:in the 1st row: Ursula von der Leyen, President of t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934" y="1021080"/>
            <a:ext cx="4043186" cy="25132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p:cNvGraphicFramePr/>
          <p:nvPr>
            <p:extLst>
              <p:ext uri="{D42A27DB-BD31-4B8C-83A1-F6EECF244321}">
                <p14:modId xmlns:p14="http://schemas.microsoft.com/office/powerpoint/2010/main" val="3405625933"/>
              </p:ext>
            </p:extLst>
          </p:nvPr>
        </p:nvGraphicFramePr>
        <p:xfrm>
          <a:off x="335280" y="1021080"/>
          <a:ext cx="3992880" cy="55734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p:cNvSpPr txBox="1"/>
          <p:nvPr/>
        </p:nvSpPr>
        <p:spPr>
          <a:xfrm>
            <a:off x="7696200" y="6409828"/>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1" name="TextBox 10"/>
          <p:cNvSpPr txBox="1"/>
          <p:nvPr/>
        </p:nvSpPr>
        <p:spPr>
          <a:xfrm>
            <a:off x="7696200" y="3359720"/>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Rectangle 12">
            <a:extLst>
              <a:ext uri="{FF2B5EF4-FFF2-40B4-BE49-F238E27FC236}">
                <a16:creationId xmlns:a16="http://schemas.microsoft.com/office/drawing/2014/main" id="{9F767187-E403-0B40-A2D2-C9728056FC69}"/>
              </a:ext>
            </a:extLst>
          </p:cNvPr>
          <p:cNvSpPr/>
          <p:nvPr/>
        </p:nvSpPr>
        <p:spPr>
          <a:xfrm rot="16200000">
            <a:off x="8261709" y="5975707"/>
            <a:ext cx="1518364"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HUR FUNGERAR EU?</a:t>
            </a:r>
          </a:p>
        </p:txBody>
      </p:sp>
      <p:cxnSp>
        <p:nvCxnSpPr>
          <p:cNvPr id="16" name="Connecteur droit 7">
            <a:extLst>
              <a:ext uri="{FF2B5EF4-FFF2-40B4-BE49-F238E27FC236}">
                <a16:creationId xmlns:a16="http://schemas.microsoft.com/office/drawing/2014/main" id="{20AEFC96-86A5-934A-A758-ECEF939B2C7A}"/>
              </a:ext>
            </a:extLst>
          </p:cNvPr>
          <p:cNvCxnSpPr/>
          <p:nvPr/>
        </p:nvCxnSpPr>
        <p:spPr>
          <a:xfrm>
            <a:off x="8897781" y="5335855"/>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7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40CF2307-406E-4677-8693-5E4A914BB90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08F48461-68D3-4A76-AAB9-A6AAE6BA7FA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346E50CA-F6B7-41F2-8D8A-4D6332E5C97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D37E5F20-5237-4726-B7B8-CA56F930653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5F4BB77E-160B-4FD3-9D8A-5F48DEBD396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dgm id="{EF5BC60A-1813-445C-97E0-C76B6CBACB4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8BFCEDFB-DD43-4B25-BA9B-809ED4B7C8C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12" name="Rectangle 11"/>
          <p:cNvSpPr/>
          <p:nvPr/>
        </p:nvSpPr>
        <p:spPr>
          <a:xfrm>
            <a:off x="267248" y="1047580"/>
            <a:ext cx="8515011" cy="5601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Rectangle 47"/>
          <p:cNvSpPr/>
          <p:nvPr/>
        </p:nvSpPr>
        <p:spPr>
          <a:xfrm>
            <a:off x="530418" y="3361231"/>
            <a:ext cx="8046133" cy="1773591"/>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ardrop 4"/>
          <p:cNvSpPr/>
          <p:nvPr/>
        </p:nvSpPr>
        <p:spPr>
          <a:xfrm rot="5400000">
            <a:off x="134754" y="120317"/>
            <a:ext cx="678582" cy="707456"/>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extBox 5"/>
          <p:cNvSpPr txBox="1"/>
          <p:nvPr/>
        </p:nvSpPr>
        <p:spPr>
          <a:xfrm>
            <a:off x="827773" y="228561"/>
            <a:ext cx="5424171" cy="584775"/>
          </a:xfrm>
          <a:prstGeom prst="rect">
            <a:avLst/>
          </a:prstGeom>
          <a:noFill/>
        </p:spPr>
        <p:txBody>
          <a:bodyPr wrap="square" rtlCol="0">
            <a:spAutoFit/>
          </a:bodyPr>
          <a:lstStyle/>
          <a:p>
            <a:r>
              <a:rPr lang="fr-BE" sz="3200" b="1" dirty="0">
                <a:solidFill>
                  <a:srgbClr val="FFC000"/>
                </a:solidFill>
              </a:rPr>
              <a:t>EU-LAGAR VEM GÖR VAD?</a:t>
            </a:r>
          </a:p>
        </p:txBody>
      </p:sp>
      <p:cxnSp>
        <p:nvCxnSpPr>
          <p:cNvPr id="28" name="Straight Arrow Connector 27"/>
          <p:cNvCxnSpPr/>
          <p:nvPr/>
        </p:nvCxnSpPr>
        <p:spPr>
          <a:xfrm>
            <a:off x="5508623" y="2110964"/>
            <a:ext cx="1691515" cy="122289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3" idx="1"/>
          </p:cNvCxnSpPr>
          <p:nvPr/>
        </p:nvCxnSpPr>
        <p:spPr>
          <a:xfrm flipH="1">
            <a:off x="1756988" y="2065409"/>
            <a:ext cx="1797612" cy="1308295"/>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65802" y="787978"/>
            <a:ext cx="2029108" cy="878903"/>
          </a:xfrm>
          <a:prstGeom prst="rect">
            <a:avLst/>
          </a:prstGeom>
        </p:spPr>
      </p:pic>
      <p:sp>
        <p:nvSpPr>
          <p:cNvPr id="27" name="TextBox 26"/>
          <p:cNvSpPr txBox="1"/>
          <p:nvPr/>
        </p:nvSpPr>
        <p:spPr>
          <a:xfrm>
            <a:off x="3521091" y="1563508"/>
            <a:ext cx="2289742" cy="307777"/>
          </a:xfrm>
          <a:prstGeom prst="rect">
            <a:avLst/>
          </a:prstGeom>
          <a:noFill/>
        </p:spPr>
        <p:txBody>
          <a:bodyPr wrap="square" rtlCol="0">
            <a:spAutoFit/>
          </a:bodyPr>
          <a:lstStyle/>
          <a:p>
            <a:r>
              <a:rPr lang="fr-BE" sz="1400" dirty="0" err="1"/>
              <a:t>Europeiska</a:t>
            </a:r>
            <a:r>
              <a:rPr lang="fr-BE" sz="1400" dirty="0"/>
              <a:t> </a:t>
            </a:r>
            <a:r>
              <a:rPr lang="fr-BE" sz="1400" dirty="0" err="1"/>
              <a:t>kommissionen</a:t>
            </a:r>
            <a:r>
              <a:rPr lang="fr-BE" sz="1400" dirty="0"/>
              <a:t> </a:t>
            </a:r>
          </a:p>
        </p:txBody>
      </p:sp>
      <p:sp>
        <p:nvSpPr>
          <p:cNvPr id="9" name="TextBox 8"/>
          <p:cNvSpPr txBox="1"/>
          <p:nvPr/>
        </p:nvSpPr>
        <p:spPr>
          <a:xfrm>
            <a:off x="858650" y="4419758"/>
            <a:ext cx="2192917" cy="307777"/>
          </a:xfrm>
          <a:prstGeom prst="rect">
            <a:avLst/>
          </a:prstGeom>
          <a:noFill/>
        </p:spPr>
        <p:txBody>
          <a:bodyPr wrap="square" rtlCol="0">
            <a:spAutoFit/>
          </a:bodyPr>
          <a:lstStyle/>
          <a:p>
            <a:r>
              <a:rPr lang="fr-BE" sz="1400" dirty="0" err="1"/>
              <a:t>Europaparlamentet</a:t>
            </a:r>
            <a:endParaRPr lang="fr-BE" sz="1400" dirty="0"/>
          </a:p>
        </p:txBody>
      </p:sp>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3329" y="3437410"/>
            <a:ext cx="1053618" cy="896881"/>
          </a:xfrm>
          <a:prstGeom prst="rect">
            <a:avLst/>
          </a:prstGeom>
        </p:spPr>
      </p:pic>
      <p:sp>
        <p:nvSpPr>
          <p:cNvPr id="10" name="TextBox 9"/>
          <p:cNvSpPr txBox="1"/>
          <p:nvPr/>
        </p:nvSpPr>
        <p:spPr>
          <a:xfrm>
            <a:off x="6156332" y="4422968"/>
            <a:ext cx="2441014" cy="307777"/>
          </a:xfrm>
          <a:prstGeom prst="rect">
            <a:avLst/>
          </a:prstGeom>
          <a:noFill/>
        </p:spPr>
        <p:txBody>
          <a:bodyPr wrap="square" rtlCol="0">
            <a:spAutoFit/>
          </a:bodyPr>
          <a:lstStyle/>
          <a:p>
            <a:r>
              <a:rPr lang="fr-BE" sz="1400" dirty="0" err="1"/>
              <a:t>Europeiska</a:t>
            </a:r>
            <a:r>
              <a:rPr lang="fr-BE" sz="1400" dirty="0"/>
              <a:t> </a:t>
            </a:r>
            <a:r>
              <a:rPr lang="fr-BE" sz="1400" dirty="0" err="1"/>
              <a:t>unionens</a:t>
            </a:r>
            <a:r>
              <a:rPr lang="fr-BE" sz="1400" dirty="0"/>
              <a:t> </a:t>
            </a:r>
            <a:r>
              <a:rPr lang="fr-BE" sz="1400" dirty="0" err="1"/>
              <a:t>råd</a:t>
            </a:r>
            <a:endParaRPr lang="fr-BE" sz="1400" dirty="0"/>
          </a:p>
        </p:txBody>
      </p:sp>
      <p:sp>
        <p:nvSpPr>
          <p:cNvPr id="13" name="Rectangle 12"/>
          <p:cNvSpPr/>
          <p:nvPr/>
        </p:nvSpPr>
        <p:spPr>
          <a:xfrm>
            <a:off x="3554600" y="1855490"/>
            <a:ext cx="1940309" cy="41983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err="1"/>
              <a:t>föreslår</a:t>
            </a:r>
            <a:r>
              <a:rPr lang="en-IE" sz="1400" dirty="0"/>
              <a:t> </a:t>
            </a:r>
            <a:r>
              <a:rPr lang="en-IE" sz="1400" dirty="0" err="1"/>
              <a:t>en</a:t>
            </a:r>
            <a:r>
              <a:rPr lang="en-IE" sz="1400" dirty="0"/>
              <a:t> lag</a:t>
            </a:r>
          </a:p>
        </p:txBody>
      </p:sp>
      <p:cxnSp>
        <p:nvCxnSpPr>
          <p:cNvPr id="40" name="Straight Arrow Connector 39"/>
          <p:cNvCxnSpPr/>
          <p:nvPr/>
        </p:nvCxnSpPr>
        <p:spPr>
          <a:xfrm>
            <a:off x="4516236" y="5159348"/>
            <a:ext cx="8517" cy="83312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408501" y="5992469"/>
            <a:ext cx="2232505" cy="4756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NY EU-LAG</a:t>
            </a:r>
          </a:p>
        </p:txBody>
      </p:sp>
      <p:pic>
        <p:nvPicPr>
          <p:cNvPr id="49" name="Image 12">
            <a:extLst>
              <a:ext uri="{FF2B5EF4-FFF2-40B4-BE49-F238E27FC236}">
                <a16:creationId xmlns:a16="http://schemas.microsoft.com/office/drawing/2014/main" id="{3FCDDF3A-A576-2344-B985-FF82AC5CED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5216" y="3463531"/>
            <a:ext cx="1644283" cy="896881"/>
          </a:xfrm>
          <a:prstGeom prst="rect">
            <a:avLst/>
          </a:prstGeom>
        </p:spPr>
      </p:pic>
      <p:sp>
        <p:nvSpPr>
          <p:cNvPr id="51" name="Rectangle 50"/>
          <p:cNvSpPr/>
          <p:nvPr/>
        </p:nvSpPr>
        <p:spPr>
          <a:xfrm>
            <a:off x="3077729" y="3519205"/>
            <a:ext cx="2951513" cy="5567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dirty="0"/>
              <a:t>antar, ändrar eller förkastar den föreslagna lagen</a:t>
            </a:r>
            <a:endParaRPr lang="en-IE" sz="1400" dirty="0"/>
          </a:p>
        </p:txBody>
      </p:sp>
      <p:sp>
        <p:nvSpPr>
          <p:cNvPr id="53" name="Rectangle 52"/>
          <p:cNvSpPr/>
          <p:nvPr/>
        </p:nvSpPr>
        <p:spPr>
          <a:xfrm>
            <a:off x="3575958" y="4727535"/>
            <a:ext cx="1955052" cy="299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a:t>vid </a:t>
            </a:r>
            <a:r>
              <a:rPr lang="en-IE" sz="1400" dirty="0" err="1"/>
              <a:t>överenskommelse</a:t>
            </a:r>
            <a:endParaRPr lang="en-IE" sz="1400" dirty="0"/>
          </a:p>
        </p:txBody>
      </p:sp>
      <p:sp>
        <p:nvSpPr>
          <p:cNvPr id="54" name="Left-Right Arrow 53"/>
          <p:cNvSpPr/>
          <p:nvPr/>
        </p:nvSpPr>
        <p:spPr>
          <a:xfrm>
            <a:off x="3087886" y="4289609"/>
            <a:ext cx="2622244" cy="197119"/>
          </a:xfrm>
          <a:prstGeom prst="lef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Rectangle 21">
            <a:extLst>
              <a:ext uri="{FF2B5EF4-FFF2-40B4-BE49-F238E27FC236}">
                <a16:creationId xmlns:a16="http://schemas.microsoft.com/office/drawing/2014/main" id="{9F767187-E403-0B40-A2D2-C9728056FC69}"/>
              </a:ext>
            </a:extLst>
          </p:cNvPr>
          <p:cNvSpPr/>
          <p:nvPr/>
        </p:nvSpPr>
        <p:spPr>
          <a:xfrm rot="16200000">
            <a:off x="8261709" y="5975707"/>
            <a:ext cx="1518364"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HUR FUNGERAR EU?</a:t>
            </a:r>
          </a:p>
        </p:txBody>
      </p:sp>
      <p:cxnSp>
        <p:nvCxnSpPr>
          <p:cNvPr id="23" name="Connecteur droit 7">
            <a:extLst>
              <a:ext uri="{FF2B5EF4-FFF2-40B4-BE49-F238E27FC236}">
                <a16:creationId xmlns:a16="http://schemas.microsoft.com/office/drawing/2014/main" id="{20AEFC96-86A5-934A-A758-ECEF939B2C7A}"/>
              </a:ext>
            </a:extLst>
          </p:cNvPr>
          <p:cNvCxnSpPr/>
          <p:nvPr/>
        </p:nvCxnSpPr>
        <p:spPr>
          <a:xfrm>
            <a:off x="8897781" y="5335855"/>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216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7A23DA-BD4E-2F45-80E8-467DF2B3DFEA}"/>
              </a:ext>
            </a:extLst>
          </p:cNvPr>
          <p:cNvSpPr/>
          <p:nvPr/>
        </p:nvSpPr>
        <p:spPr>
          <a:xfrm>
            <a:off x="778220" y="250521"/>
            <a:ext cx="8248214" cy="584775"/>
          </a:xfrm>
          <a:prstGeom prst="rect">
            <a:avLst/>
          </a:prstGeom>
        </p:spPr>
        <p:txBody>
          <a:bodyPr wrap="square">
            <a:spAutoFit/>
          </a:bodyPr>
          <a:lstStyle/>
          <a:p>
            <a:r>
              <a:rPr lang="en-GB" sz="3200" b="1" dirty="0">
                <a:solidFill>
                  <a:srgbClr val="FFC000"/>
                </a:solidFill>
                <a:latin typeface="Calibri" panose="020F0502020204030204" pitchFamily="34" charset="0"/>
                <a:cs typeface="Calibri" panose="020F0502020204030204" pitchFamily="34" charset="0"/>
              </a:rPr>
              <a:t>EUROPEISKA UNIONENS DOMSTOL</a:t>
            </a:r>
            <a:endParaRPr lang="fr-FR" sz="3200" b="1" dirty="0">
              <a:solidFill>
                <a:srgbClr val="FFC000"/>
              </a:solidFill>
              <a:latin typeface="Calibri" panose="020F0502020204030204" pitchFamily="34" charset="0"/>
              <a:cs typeface="Calibri" panose="020F0502020204030204" pitchFamily="34" charset="0"/>
            </a:endParaRPr>
          </a:p>
        </p:txBody>
      </p:sp>
      <p:graphicFrame>
        <p:nvGraphicFramePr>
          <p:cNvPr id="5" name="Diagram 4"/>
          <p:cNvGraphicFramePr/>
          <p:nvPr>
            <p:extLst>
              <p:ext uri="{D42A27DB-BD31-4B8C-83A1-F6EECF244321}">
                <p14:modId xmlns:p14="http://schemas.microsoft.com/office/powerpoint/2010/main" val="1540649236"/>
              </p:ext>
            </p:extLst>
          </p:nvPr>
        </p:nvGraphicFramePr>
        <p:xfrm>
          <a:off x="199325" y="1005597"/>
          <a:ext cx="4380921" cy="5523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arme 2">
            <a:extLst>
              <a:ext uri="{FF2B5EF4-FFF2-40B4-BE49-F238E27FC236}">
                <a16:creationId xmlns:a16="http://schemas.microsoft.com/office/drawing/2014/main" id="{E458E2E9-B172-6F4E-BA57-9B57DE0FD588}"/>
              </a:ext>
            </a:extLst>
          </p:cNvPr>
          <p:cNvSpPr/>
          <p:nvPr/>
        </p:nvSpPr>
        <p:spPr>
          <a:xfrm rot="5591629">
            <a:off x="181191" y="15027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51241" y="68365"/>
            <a:ext cx="612836" cy="746894"/>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16098" y="993448"/>
            <a:ext cx="3875010" cy="2163876"/>
          </a:xfrm>
          <a:prstGeom prst="rect">
            <a:avLst/>
          </a:prstGeom>
        </p:spPr>
      </p:pic>
      <p:sp>
        <p:nvSpPr>
          <p:cNvPr id="18" name="TextBox 17"/>
          <p:cNvSpPr txBox="1"/>
          <p:nvPr/>
        </p:nvSpPr>
        <p:spPr>
          <a:xfrm>
            <a:off x="7803206" y="297265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4098" name="Picture 2" descr="The information panel of the Court of Justice of the European Union, at the entrance of the build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6098" y="4008120"/>
            <a:ext cx="3875010" cy="2417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03206" y="6241104"/>
            <a:ext cx="1188785"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Rectangle 12">
            <a:extLst>
              <a:ext uri="{FF2B5EF4-FFF2-40B4-BE49-F238E27FC236}">
                <a16:creationId xmlns:a16="http://schemas.microsoft.com/office/drawing/2014/main" id="{9F767187-E403-0B40-A2D2-C9728056FC69}"/>
              </a:ext>
            </a:extLst>
          </p:cNvPr>
          <p:cNvSpPr/>
          <p:nvPr/>
        </p:nvSpPr>
        <p:spPr>
          <a:xfrm rot="16200000">
            <a:off x="8261709" y="5975707"/>
            <a:ext cx="1518364"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HUR FUNGERAR EU?</a:t>
            </a:r>
          </a:p>
        </p:txBody>
      </p:sp>
      <p:cxnSp>
        <p:nvCxnSpPr>
          <p:cNvPr id="16" name="Connecteur droit 7">
            <a:extLst>
              <a:ext uri="{FF2B5EF4-FFF2-40B4-BE49-F238E27FC236}">
                <a16:creationId xmlns:a16="http://schemas.microsoft.com/office/drawing/2014/main" id="{20AEFC96-86A5-934A-A758-ECEF939B2C7A}"/>
              </a:ext>
            </a:extLst>
          </p:cNvPr>
          <p:cNvCxnSpPr/>
          <p:nvPr/>
        </p:nvCxnSpPr>
        <p:spPr>
          <a:xfrm>
            <a:off x="8897781" y="5335855"/>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26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A4DE28F-17B5-4205-BFFB-0EBCA8C5D8B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76251A12-CCF7-4C47-8263-EFA408C3CF5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CF2A7349-FD6F-4252-85AD-61C5186BA69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38D475D4-539D-4596-9BBC-8AE7671242F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1A46EE3F-EBAE-49BA-B7F2-D3D3A3B2D42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5C025595-DB12-4375-8957-7A2E9C9E307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E336DEEA-8F31-45DB-B883-3F3802818CA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5" name="ZoneTexte 4"/>
          <p:cNvSpPr txBox="1"/>
          <p:nvPr/>
        </p:nvSpPr>
        <p:spPr>
          <a:xfrm>
            <a:off x="615094" y="223922"/>
            <a:ext cx="6816095" cy="584775"/>
          </a:xfrm>
          <a:prstGeom prst="rect">
            <a:avLst/>
          </a:prstGeom>
          <a:noFill/>
        </p:spPr>
        <p:txBody>
          <a:bodyPr wrap="square" rtlCol="0">
            <a:spAutoFit/>
          </a:bodyPr>
          <a:lstStyle/>
          <a:p>
            <a:r>
              <a:rPr lang="en-GB" sz="3200" b="1" dirty="0">
                <a:solidFill>
                  <a:srgbClr val="FFC000"/>
                </a:solidFill>
                <a:latin typeface="Calibri" panose="020F0502020204030204" pitchFamily="34" charset="0"/>
                <a:cs typeface="Calibri" panose="020F0502020204030204" pitchFamily="34" charset="0"/>
              </a:rPr>
              <a:t>EUROPEISKA REVISIONSRÄTTEN</a:t>
            </a:r>
            <a:endParaRPr lang="fr-BE" sz="3200" dirty="0">
              <a:solidFill>
                <a:srgbClr val="FFC000"/>
              </a:solidFill>
            </a:endParaRPr>
          </a:p>
        </p:txBody>
      </p:sp>
      <p:sp>
        <p:nvSpPr>
          <p:cNvPr id="6" name="Larme 5">
            <a:extLst>
              <a:ext uri="{FF2B5EF4-FFF2-40B4-BE49-F238E27FC236}">
                <a16:creationId xmlns:a16="http://schemas.microsoft.com/office/drawing/2014/main" id="{B1A02FCE-8309-6548-8758-7EC6D4FA6C66}"/>
              </a:ext>
            </a:extLst>
          </p:cNvPr>
          <p:cNvSpPr/>
          <p:nvPr/>
        </p:nvSpPr>
        <p:spPr>
          <a:xfrm rot="5551977">
            <a:off x="21234" y="107581"/>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Diagram 8"/>
          <p:cNvGraphicFramePr/>
          <p:nvPr>
            <p:extLst>
              <p:ext uri="{D42A27DB-BD31-4B8C-83A1-F6EECF244321}">
                <p14:modId xmlns:p14="http://schemas.microsoft.com/office/powerpoint/2010/main" val="1184483481"/>
              </p:ext>
            </p:extLst>
          </p:nvPr>
        </p:nvGraphicFramePr>
        <p:xfrm>
          <a:off x="121920" y="1447800"/>
          <a:ext cx="4448578" cy="2071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extLst>
              <p:ext uri="{D42A27DB-BD31-4B8C-83A1-F6EECF244321}">
                <p14:modId xmlns:p14="http://schemas.microsoft.com/office/powerpoint/2010/main" val="3653659954"/>
              </p:ext>
            </p:extLst>
          </p:nvPr>
        </p:nvGraphicFramePr>
        <p:xfrm>
          <a:off x="4617922" y="1447800"/>
          <a:ext cx="4279857" cy="20718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extBox 13"/>
          <p:cNvSpPr txBox="1"/>
          <p:nvPr/>
        </p:nvSpPr>
        <p:spPr>
          <a:xfrm>
            <a:off x="4254229" y="6580715"/>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17" name="Picture 1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715145" y="199558"/>
            <a:ext cx="662080" cy="633501"/>
          </a:xfrm>
          <a:prstGeom prst="rect">
            <a:avLst/>
          </a:prstGeom>
        </p:spPr>
      </p:pic>
      <p:pic>
        <p:nvPicPr>
          <p:cNvPr id="3074" name="Picture 2" descr="The information panel of the European Court of Auditors, at the entrance of the buildi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49792" y="3943026"/>
            <a:ext cx="4279859" cy="28223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039307" y="6581001"/>
            <a:ext cx="858474" cy="276999"/>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sz="600" dirty="0"/>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5382" y="3943026"/>
            <a:ext cx="4281653" cy="2822355"/>
          </a:xfrm>
          <a:prstGeom prst="rect">
            <a:avLst/>
          </a:prstGeom>
        </p:spPr>
      </p:pic>
      <p:sp>
        <p:nvSpPr>
          <p:cNvPr id="10" name="TextBox 9"/>
          <p:cNvSpPr txBox="1"/>
          <p:nvPr/>
        </p:nvSpPr>
        <p:spPr>
          <a:xfrm>
            <a:off x="136691" y="6612374"/>
            <a:ext cx="4084320" cy="184666"/>
          </a:xfrm>
          <a:prstGeom prst="rect">
            <a:avLst/>
          </a:prstGeom>
          <a:noFill/>
        </p:spPr>
        <p:txBody>
          <a:bodyPr wrap="square" rtlCol="0">
            <a:spAutoFit/>
          </a:bodyPr>
          <a:lstStyle/>
          <a:p>
            <a:r>
              <a:rPr lang="en-IE" sz="600" dirty="0"/>
              <a:t>@TRANSPARENCY INTERNATIONAL</a:t>
            </a:r>
          </a:p>
        </p:txBody>
      </p:sp>
      <p:sp>
        <p:nvSpPr>
          <p:cNvPr id="15" name="Rectangle 14">
            <a:extLst>
              <a:ext uri="{FF2B5EF4-FFF2-40B4-BE49-F238E27FC236}">
                <a16:creationId xmlns:a16="http://schemas.microsoft.com/office/drawing/2014/main" id="{9F767187-E403-0B40-A2D2-C9728056FC69}"/>
              </a:ext>
            </a:extLst>
          </p:cNvPr>
          <p:cNvSpPr/>
          <p:nvPr/>
        </p:nvSpPr>
        <p:spPr>
          <a:xfrm rot="16200000">
            <a:off x="8261709" y="5975707"/>
            <a:ext cx="1518364"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HUR FUNGERAR EU?</a:t>
            </a:r>
          </a:p>
        </p:txBody>
      </p:sp>
      <p:cxnSp>
        <p:nvCxnSpPr>
          <p:cNvPr id="16" name="Connecteur droit 7">
            <a:extLst>
              <a:ext uri="{FF2B5EF4-FFF2-40B4-BE49-F238E27FC236}">
                <a16:creationId xmlns:a16="http://schemas.microsoft.com/office/drawing/2014/main" id="{20AEFC96-86A5-934A-A758-ECEF939B2C7A}"/>
              </a:ext>
            </a:extLst>
          </p:cNvPr>
          <p:cNvCxnSpPr/>
          <p:nvPr/>
        </p:nvCxnSpPr>
        <p:spPr>
          <a:xfrm>
            <a:off x="8914714" y="5335855"/>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90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78416D14-B5FE-487D-89E3-DE5B8EBA96A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9377D582-878E-4013-AA68-6AAB0839216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dgm id="{8CABF5D0-DF66-4BCE-A0CE-41B8F62A31A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graphicEl>
                                              <a:dgm id="{F0EC1485-D59A-4587-BBA3-A5E170B387A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Graphic spid="11"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3" name="Larme 2">
            <a:extLst>
              <a:ext uri="{FF2B5EF4-FFF2-40B4-BE49-F238E27FC236}">
                <a16:creationId xmlns:a16="http://schemas.microsoft.com/office/drawing/2014/main" id="{C9BFB1AC-7847-824E-A3EE-D34A24E1B8A3}"/>
              </a:ext>
            </a:extLst>
          </p:cNvPr>
          <p:cNvSpPr/>
          <p:nvPr/>
        </p:nvSpPr>
        <p:spPr>
          <a:xfrm rot="5400000">
            <a:off x="62904" y="110018"/>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6CC2D52E-8FF7-4744-84FB-05C84BCE3E66}"/>
              </a:ext>
            </a:extLst>
          </p:cNvPr>
          <p:cNvSpPr txBox="1"/>
          <p:nvPr/>
        </p:nvSpPr>
        <p:spPr>
          <a:xfrm>
            <a:off x="644241" y="191102"/>
            <a:ext cx="6097290" cy="584775"/>
          </a:xfrm>
          <a:prstGeom prst="rect">
            <a:avLst/>
          </a:prstGeom>
          <a:noFill/>
        </p:spPr>
        <p:txBody>
          <a:bodyPr wrap="square" rtlCol="0">
            <a:spAutoFit/>
          </a:bodyPr>
          <a:lstStyle/>
          <a:p>
            <a:r>
              <a:rPr lang="en-GB" sz="3200" b="1" dirty="0">
                <a:solidFill>
                  <a:srgbClr val="FFC000"/>
                </a:solidFill>
                <a:latin typeface="Calibri" panose="020F0502020204030204" pitchFamily="34" charset="0"/>
                <a:cs typeface="Calibri" panose="020F0502020204030204" pitchFamily="34" charset="0"/>
              </a:rPr>
              <a:t>EUROPEISKA CENTRALBANKEN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559" y="111751"/>
            <a:ext cx="807943" cy="719949"/>
          </a:xfrm>
          <a:prstGeom prst="rect">
            <a:avLst/>
          </a:prstGeom>
        </p:spPr>
      </p:pic>
      <p:graphicFrame>
        <p:nvGraphicFramePr>
          <p:cNvPr id="36" name="Diagram 35"/>
          <p:cNvGraphicFramePr/>
          <p:nvPr>
            <p:extLst>
              <p:ext uri="{D42A27DB-BD31-4B8C-83A1-F6EECF244321}">
                <p14:modId xmlns:p14="http://schemas.microsoft.com/office/powerpoint/2010/main" val="2947831381"/>
              </p:ext>
            </p:extLst>
          </p:nvPr>
        </p:nvGraphicFramePr>
        <p:xfrm>
          <a:off x="304801" y="1206501"/>
          <a:ext cx="4111930" cy="54282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3773" y="1313631"/>
            <a:ext cx="3946966" cy="2518853"/>
          </a:xfrm>
          <a:prstGeom prst="rect">
            <a:avLst/>
          </a:prstGeom>
        </p:spPr>
      </p:pic>
      <p:sp>
        <p:nvSpPr>
          <p:cNvPr id="38" name="TextBox 37"/>
          <p:cNvSpPr txBox="1"/>
          <p:nvPr/>
        </p:nvSpPr>
        <p:spPr>
          <a:xfrm>
            <a:off x="7818115" y="3627208"/>
            <a:ext cx="1036320"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pic>
        <p:nvPicPr>
          <p:cNvPr id="5122" name="Picture 2" descr="https://ec.europa.eu/avservices/avs/files/video6/repository/prod/photo/store/14/P00849400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771" y="4084757"/>
            <a:ext cx="3946966" cy="254995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7818115" y="6450191"/>
            <a:ext cx="1330777"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
        <p:nvSpPr>
          <p:cNvPr id="12" name="Rectangle 11">
            <a:extLst>
              <a:ext uri="{FF2B5EF4-FFF2-40B4-BE49-F238E27FC236}">
                <a16:creationId xmlns:a16="http://schemas.microsoft.com/office/drawing/2014/main" id="{9F767187-E403-0B40-A2D2-C9728056FC69}"/>
              </a:ext>
            </a:extLst>
          </p:cNvPr>
          <p:cNvSpPr/>
          <p:nvPr/>
        </p:nvSpPr>
        <p:spPr>
          <a:xfrm rot="16200000">
            <a:off x="8261709" y="5975707"/>
            <a:ext cx="1518364"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HUR FUNGERAR EU?</a:t>
            </a:r>
          </a:p>
        </p:txBody>
      </p:sp>
      <p:cxnSp>
        <p:nvCxnSpPr>
          <p:cNvPr id="13" name="Connecteur droit 7">
            <a:extLst>
              <a:ext uri="{FF2B5EF4-FFF2-40B4-BE49-F238E27FC236}">
                <a16:creationId xmlns:a16="http://schemas.microsoft.com/office/drawing/2014/main" id="{20AEFC96-86A5-934A-A758-ECEF939B2C7A}"/>
              </a:ext>
            </a:extLst>
          </p:cNvPr>
          <p:cNvCxnSpPr/>
          <p:nvPr/>
        </p:nvCxnSpPr>
        <p:spPr>
          <a:xfrm>
            <a:off x="8897781" y="5335855"/>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40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graphicEl>
                                              <a:dgm id="{3FE16EC3-41E9-4EE9-B399-BA497F9628C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graphicEl>
                                              <a:dgm id="{96B08EC4-E184-402A-B8AE-06B1F3D1D5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graphicEl>
                                              <a:dgm id="{47FE0501-D40E-47EC-9E41-423B2E236F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graphicEl>
                                              <a:dgm id="{68522F37-124D-4507-9DE5-1B75C78B642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graphicEl>
                                              <a:dgm id="{6EE063DE-7F51-4108-9284-6ADD12F54A5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graphicEl>
                                              <a:dgm id="{9CF11A85-D206-4F40-B8C3-898189EA253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graphicEl>
                                              <a:dgm id="{EB4B9D14-D3E8-449B-95FA-9A5E38DB987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 grpId="0">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3F3"/>
        </a:solid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C6FA5732-686E-7742-9EC1-DB83AFC7D1DC}"/>
              </a:ext>
            </a:extLst>
          </p:cNvPr>
          <p:cNvSpPr/>
          <p:nvPr/>
        </p:nvSpPr>
        <p:spPr>
          <a:xfrm rot="5400000">
            <a:off x="121365" y="74544"/>
            <a:ext cx="527292" cy="583070"/>
          </a:xfrm>
          <a:prstGeom prst="teardrop">
            <a:avLst/>
          </a:prstGeom>
          <a:solidFill>
            <a:srgbClr val="E65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E65657"/>
              </a:highlight>
            </a:endParaRPr>
          </a:p>
        </p:txBody>
      </p:sp>
      <p:sp>
        <p:nvSpPr>
          <p:cNvPr id="9" name="ZoneTexte 1">
            <a:extLst>
              <a:ext uri="{FF2B5EF4-FFF2-40B4-BE49-F238E27FC236}">
                <a16:creationId xmlns:a16="http://schemas.microsoft.com/office/drawing/2014/main" id="{EAB918C0-49F4-4D3A-BED6-12B81054F2F1}"/>
              </a:ext>
            </a:extLst>
          </p:cNvPr>
          <p:cNvSpPr txBox="1"/>
          <p:nvPr/>
        </p:nvSpPr>
        <p:spPr>
          <a:xfrm>
            <a:off x="676546" y="134420"/>
            <a:ext cx="7705454" cy="584775"/>
          </a:xfrm>
          <a:prstGeom prst="rect">
            <a:avLst/>
          </a:prstGeom>
          <a:noFill/>
        </p:spPr>
        <p:txBody>
          <a:bodyPr wrap="square" rtlCol="0">
            <a:spAutoFit/>
          </a:bodyPr>
          <a:lstStyle/>
          <a:p>
            <a:r>
              <a:rPr lang="sv-SE" sz="3200" b="1" dirty="0">
                <a:solidFill>
                  <a:srgbClr val="E65657"/>
                </a:solidFill>
                <a:latin typeface="Calibri" panose="020F0502020204030204" pitchFamily="34" charset="0"/>
                <a:cs typeface="Calibri" panose="020F0502020204030204" pitchFamily="34" charset="0"/>
              </a:rPr>
              <a:t>VILL DU VETA MER OM EU?</a:t>
            </a:r>
            <a:endParaRPr lang="fr-FR" sz="3200" b="1" dirty="0">
              <a:solidFill>
                <a:srgbClr val="E65657"/>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50166F73-D52D-1E4F-945D-52B1697C7F31}"/>
              </a:ext>
            </a:extLst>
          </p:cNvPr>
          <p:cNvSpPr/>
          <p:nvPr/>
        </p:nvSpPr>
        <p:spPr>
          <a:xfrm rot="16200000">
            <a:off x="8032637" y="5733183"/>
            <a:ext cx="2001955" cy="247679"/>
          </a:xfrm>
          <a:prstGeom prst="rect">
            <a:avLst/>
          </a:prstGeom>
          <a:solidFill>
            <a:schemeClr val="bg1"/>
          </a:solidFill>
        </p:spPr>
        <p:txBody>
          <a:bodyPr wrap="square">
            <a:spAutoFit/>
          </a:bodyPr>
          <a:lstStyle/>
          <a:p>
            <a:r>
              <a:rPr lang="sv-SE" sz="1000" b="1" dirty="0">
                <a:solidFill>
                  <a:srgbClr val="FF5050"/>
                </a:solidFill>
                <a:latin typeface="Arial" charset="0"/>
                <a:ea typeface="Arial" charset="0"/>
                <a:cs typeface="Arial" charset="0"/>
              </a:rPr>
              <a:t>VILL DU VETA MER OM EU?</a:t>
            </a:r>
          </a:p>
        </p:txBody>
      </p:sp>
      <p:cxnSp>
        <p:nvCxnSpPr>
          <p:cNvPr id="14" name="Connecteur droit 5">
            <a:extLst>
              <a:ext uri="{FF2B5EF4-FFF2-40B4-BE49-F238E27FC236}">
                <a16:creationId xmlns:a16="http://schemas.microsoft.com/office/drawing/2014/main" id="{58F0EA43-BB39-9D4E-A1AD-DBFF432FAB62}"/>
              </a:ext>
            </a:extLst>
          </p:cNvPr>
          <p:cNvCxnSpPr/>
          <p:nvPr/>
        </p:nvCxnSpPr>
        <p:spPr>
          <a:xfrm>
            <a:off x="8914337" y="4860768"/>
            <a:ext cx="243117" cy="0"/>
          </a:xfrm>
          <a:prstGeom prst="line">
            <a:avLst/>
          </a:prstGeom>
          <a:ln w="127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a:off x="4733669" y="1000721"/>
            <a:ext cx="8892" cy="552199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p:cNvSpPr/>
          <p:nvPr/>
        </p:nvSpPr>
        <p:spPr>
          <a:xfrm>
            <a:off x="276447" y="3846997"/>
            <a:ext cx="4572000" cy="646331"/>
          </a:xfrm>
          <a:prstGeom prst="rect">
            <a:avLst/>
          </a:prstGeom>
        </p:spPr>
        <p:txBody>
          <a:bodyPr>
            <a:spAutoFit/>
          </a:bodyPr>
          <a:lstStyle/>
          <a:p>
            <a:endParaRPr lang="en-US" b="0" dirty="0">
              <a:solidFill>
                <a:schemeClr val="tx1"/>
              </a:solidFill>
              <a:cs typeface="Arial" panose="020B0604020202020204" pitchFamily="34" charset="0"/>
            </a:endParaRPr>
          </a:p>
          <a:p>
            <a:endParaRPr lang="de-DE" b="0" dirty="0">
              <a:solidFill>
                <a:schemeClr val="tx1"/>
              </a:solidFill>
              <a:cs typeface="Arial" panose="020B0604020202020204" pitchFamily="34" charset="0"/>
            </a:endParaRPr>
          </a:p>
        </p:txBody>
      </p:sp>
      <p:sp>
        <p:nvSpPr>
          <p:cNvPr id="5" name="TextBox 4"/>
          <p:cNvSpPr txBox="1"/>
          <p:nvPr/>
        </p:nvSpPr>
        <p:spPr>
          <a:xfrm>
            <a:off x="5085275" y="3422051"/>
            <a:ext cx="4072179" cy="1200329"/>
          </a:xfrm>
          <a:prstGeom prst="rect">
            <a:avLst/>
          </a:prstGeom>
          <a:noFill/>
        </p:spPr>
        <p:txBody>
          <a:bodyPr wrap="square" rtlCol="0">
            <a:spAutoFit/>
          </a:bodyPr>
          <a:lstStyle/>
          <a:p>
            <a:endParaRPr lang="en-GB" b="1" dirty="0"/>
          </a:p>
          <a:p>
            <a:endParaRPr lang="en-GB" b="1" dirty="0"/>
          </a:p>
          <a:p>
            <a:endParaRPr lang="en-GB" b="1" dirty="0"/>
          </a:p>
          <a:p>
            <a:endParaRPr lang="en-GB" b="1" dirty="0"/>
          </a:p>
        </p:txBody>
      </p:sp>
      <p:sp>
        <p:nvSpPr>
          <p:cNvPr id="16" name="Rectangle 15"/>
          <p:cNvSpPr/>
          <p:nvPr/>
        </p:nvSpPr>
        <p:spPr>
          <a:xfrm>
            <a:off x="5302395" y="2570403"/>
            <a:ext cx="4267131" cy="1092607"/>
          </a:xfrm>
          <a:prstGeom prst="rect">
            <a:avLst/>
          </a:prstGeom>
        </p:spPr>
        <p:txBody>
          <a:bodyPr wrap="square">
            <a:spAutoFit/>
          </a:bodyPr>
          <a:lstStyle/>
          <a:p>
            <a:r>
              <a:rPr lang="en-US" b="1" dirty="0" err="1"/>
              <a:t>Vad</a:t>
            </a:r>
            <a:r>
              <a:rPr lang="en-US" b="1" dirty="0"/>
              <a:t> </a:t>
            </a:r>
            <a:r>
              <a:rPr lang="en-US" b="1" dirty="0" err="1"/>
              <a:t>gör</a:t>
            </a:r>
            <a:r>
              <a:rPr lang="en-US" b="1" dirty="0"/>
              <a:t> EU </a:t>
            </a:r>
            <a:r>
              <a:rPr lang="en-US" b="1" dirty="0" err="1"/>
              <a:t>för</a:t>
            </a:r>
            <a:r>
              <a:rPr lang="en-US" b="1" dirty="0"/>
              <a:t> </a:t>
            </a:r>
            <a:r>
              <a:rPr lang="en-US" b="1" dirty="0" err="1"/>
              <a:t>mig</a:t>
            </a:r>
            <a:r>
              <a:rPr lang="en-US" b="1" dirty="0"/>
              <a:t>?</a:t>
            </a:r>
            <a:endParaRPr lang="en-US" dirty="0"/>
          </a:p>
          <a:p>
            <a:pPr lvl="0"/>
            <a:r>
              <a:rPr lang="en-GB" b="1" dirty="0">
                <a:solidFill>
                  <a:srgbClr val="808080">
                    <a:lumMod val="75000"/>
                  </a:srgbClr>
                </a:solidFill>
                <a:cs typeface="Arial" panose="020B0604020202020204" pitchFamily="34" charset="0"/>
                <a:hlinkClick r:id="rId3"/>
              </a:rPr>
              <a:t>what-europe-does-for-me.eu</a:t>
            </a:r>
            <a:endParaRPr lang="en-GB" b="1" dirty="0">
              <a:solidFill>
                <a:srgbClr val="808080">
                  <a:lumMod val="75000"/>
                </a:srgbClr>
              </a:solidFill>
              <a:cs typeface="Arial" panose="020B0604020202020204" pitchFamily="34" charset="0"/>
            </a:endParaRPr>
          </a:p>
          <a:p>
            <a:pPr lvl="0"/>
            <a:endParaRPr lang="en-GB" b="1" dirty="0">
              <a:solidFill>
                <a:srgbClr val="808080">
                  <a:lumMod val="75000"/>
                </a:srgbClr>
              </a:solidFill>
              <a:cs typeface="Arial" panose="020B0604020202020204" pitchFamily="34" charset="0"/>
            </a:endParaRPr>
          </a:p>
          <a:p>
            <a:pPr lvl="0" algn="ctr"/>
            <a:endParaRPr lang="fr-BE" sz="1100" b="0" dirty="0">
              <a:solidFill>
                <a:srgbClr val="808080">
                  <a:lumMod val="75000"/>
                </a:srgb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4"/>
          <a:stretch>
            <a:fillRect/>
          </a:stretch>
        </p:blipFill>
        <p:spPr>
          <a:xfrm>
            <a:off x="5381117" y="1265293"/>
            <a:ext cx="1946801" cy="1215068"/>
          </a:xfrm>
          <a:prstGeom prst="rect">
            <a:avLst/>
          </a:prstGeom>
          <a:ln>
            <a:solidFill>
              <a:schemeClr val="tx1"/>
            </a:solid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2125" y="3580296"/>
            <a:ext cx="1946801" cy="1275750"/>
          </a:xfrm>
          <a:prstGeom prst="rect">
            <a:avLst/>
          </a:prstGeom>
          <a:ln>
            <a:solidFill>
              <a:schemeClr val="tx1"/>
            </a:solidFill>
          </a:ln>
        </p:spPr>
      </p:pic>
      <p:sp>
        <p:nvSpPr>
          <p:cNvPr id="4" name="TextBox 3"/>
          <p:cNvSpPr txBox="1"/>
          <p:nvPr/>
        </p:nvSpPr>
        <p:spPr>
          <a:xfrm>
            <a:off x="417875" y="944844"/>
            <a:ext cx="2703837" cy="1754326"/>
          </a:xfrm>
          <a:prstGeom prst="rect">
            <a:avLst/>
          </a:prstGeom>
          <a:noFill/>
        </p:spPr>
        <p:txBody>
          <a:bodyPr wrap="square" rtlCol="0">
            <a:spAutoFit/>
          </a:bodyPr>
          <a:lstStyle/>
          <a:p>
            <a:r>
              <a:rPr lang="en-US" b="1" dirty="0" err="1"/>
              <a:t>Webbplatsen</a:t>
            </a:r>
            <a:r>
              <a:rPr lang="en-US" b="1" dirty="0"/>
              <a:t> Europa</a:t>
            </a:r>
            <a:endParaRPr lang="en-US" dirty="0"/>
          </a:p>
          <a:p>
            <a:r>
              <a:rPr lang="en-GB" b="1" dirty="0">
                <a:hlinkClick r:id="rId6"/>
              </a:rPr>
              <a:t>europa.eu</a:t>
            </a:r>
            <a:endParaRPr lang="en-GB" dirty="0"/>
          </a:p>
          <a:p>
            <a:endParaRPr lang="en-IE" dirty="0"/>
          </a:p>
          <a:p>
            <a:endParaRPr lang="en-IE" dirty="0"/>
          </a:p>
          <a:p>
            <a:endParaRPr lang="en-IE" dirty="0"/>
          </a:p>
          <a:p>
            <a:endParaRPr lang="en-IE" dirty="0"/>
          </a:p>
        </p:txBody>
      </p:sp>
      <p:sp>
        <p:nvSpPr>
          <p:cNvPr id="6" name="TextBox 5"/>
          <p:cNvSpPr txBox="1"/>
          <p:nvPr/>
        </p:nvSpPr>
        <p:spPr>
          <a:xfrm>
            <a:off x="5240550" y="4987500"/>
            <a:ext cx="3063240" cy="923330"/>
          </a:xfrm>
          <a:prstGeom prst="rect">
            <a:avLst/>
          </a:prstGeom>
          <a:noFill/>
        </p:spPr>
        <p:txBody>
          <a:bodyPr wrap="square" rtlCol="0">
            <a:spAutoFit/>
          </a:bodyPr>
          <a:lstStyle/>
          <a:p>
            <a:r>
              <a:rPr lang="en-US" b="1" dirty="0" err="1"/>
              <a:t>Publikationsbyrån</a:t>
            </a:r>
            <a:endParaRPr lang="en-US" dirty="0"/>
          </a:p>
          <a:p>
            <a:r>
              <a:rPr lang="en-US" b="1" dirty="0">
                <a:cs typeface="Arial" panose="020B0604020202020204" pitchFamily="34" charset="0"/>
                <a:hlinkClick r:id="rId7"/>
              </a:rPr>
              <a:t>publications.europa.eu</a:t>
            </a:r>
            <a:endParaRPr lang="en-US" b="1" dirty="0">
              <a:cs typeface="Arial" panose="020B0604020202020204" pitchFamily="34" charset="0"/>
            </a:endParaRPr>
          </a:p>
          <a:p>
            <a:endParaRPr lang="en-IE" dirty="0"/>
          </a:p>
        </p:txBody>
      </p:sp>
      <p:sp>
        <p:nvSpPr>
          <p:cNvPr id="11" name="TextBox 10"/>
          <p:cNvSpPr txBox="1"/>
          <p:nvPr/>
        </p:nvSpPr>
        <p:spPr>
          <a:xfrm>
            <a:off x="394112" y="4401016"/>
            <a:ext cx="4249345" cy="2031325"/>
          </a:xfrm>
          <a:prstGeom prst="rect">
            <a:avLst/>
          </a:prstGeom>
          <a:noFill/>
        </p:spPr>
        <p:txBody>
          <a:bodyPr wrap="square" rtlCol="0">
            <a:spAutoFit/>
          </a:bodyPr>
          <a:lstStyle/>
          <a:p>
            <a:endParaRPr lang="en-GB" b="1" dirty="0">
              <a:hlinkClick r:id="rId8"/>
            </a:endParaRPr>
          </a:p>
          <a:p>
            <a:endParaRPr lang="en-GB" b="1" dirty="0"/>
          </a:p>
          <a:p>
            <a:endParaRPr lang="en-GB" b="1" dirty="0"/>
          </a:p>
          <a:p>
            <a:r>
              <a:rPr lang="en-US" b="1" dirty="0" err="1"/>
              <a:t>Elev</a:t>
            </a:r>
            <a:r>
              <a:rPr lang="en-US" b="1" dirty="0"/>
              <a:t>- </a:t>
            </a:r>
            <a:r>
              <a:rPr lang="en-US" b="1" dirty="0" err="1"/>
              <a:t>och</a:t>
            </a:r>
            <a:r>
              <a:rPr lang="en-US" b="1" dirty="0"/>
              <a:t> </a:t>
            </a:r>
            <a:r>
              <a:rPr lang="en-US" b="1" dirty="0" err="1"/>
              <a:t>lärarhörnans</a:t>
            </a:r>
            <a:r>
              <a:rPr lang="en-US" b="1" dirty="0"/>
              <a:t> </a:t>
            </a:r>
            <a:r>
              <a:rPr lang="en-US" b="1" dirty="0" err="1"/>
              <a:t>nyhetsbrev</a:t>
            </a:r>
            <a:endParaRPr lang="en-US" dirty="0"/>
          </a:p>
          <a:p>
            <a:r>
              <a:rPr lang="en-GB" b="1" dirty="0">
                <a:hlinkClick r:id="rId8"/>
              </a:rPr>
              <a:t>ec.europa.eu/newsroom/</a:t>
            </a:r>
            <a:r>
              <a:rPr lang="en-GB" b="1" dirty="0" err="1">
                <a:hlinkClick r:id="rId8"/>
              </a:rPr>
              <a:t>comm</a:t>
            </a:r>
            <a:r>
              <a:rPr lang="en-GB" b="1" dirty="0">
                <a:hlinkClick r:id="rId8"/>
              </a:rPr>
              <a:t>/user-subscriptions/1595/create</a:t>
            </a:r>
            <a:endParaRPr lang="en-GB" b="1" dirty="0"/>
          </a:p>
          <a:p>
            <a:endParaRPr lang="en-GB" b="1" dirty="0"/>
          </a:p>
        </p:txBody>
      </p:sp>
      <p:pic>
        <p:nvPicPr>
          <p:cNvPr id="17" name="Picture 16"/>
          <p:cNvPicPr>
            <a:picLocks noChangeAspect="1"/>
          </p:cNvPicPr>
          <p:nvPr/>
        </p:nvPicPr>
        <p:blipFill>
          <a:blip r:embed="rId9"/>
          <a:stretch>
            <a:fillRect/>
          </a:stretch>
        </p:blipFill>
        <p:spPr>
          <a:xfrm flipH="1">
            <a:off x="538063" y="1692334"/>
            <a:ext cx="1478515" cy="878069"/>
          </a:xfrm>
          <a:prstGeom prst="rect">
            <a:avLst/>
          </a:prstGeom>
          <a:ln>
            <a:solidFill>
              <a:schemeClr val="tx1"/>
            </a:solidFill>
          </a:ln>
        </p:spPr>
      </p:pic>
      <p:sp>
        <p:nvSpPr>
          <p:cNvPr id="3" name="Rectangle 2"/>
          <p:cNvSpPr/>
          <p:nvPr/>
        </p:nvSpPr>
        <p:spPr>
          <a:xfrm>
            <a:off x="431303" y="2768071"/>
            <a:ext cx="3742531" cy="646331"/>
          </a:xfrm>
          <a:prstGeom prst="rect">
            <a:avLst/>
          </a:prstGeom>
        </p:spPr>
        <p:txBody>
          <a:bodyPr wrap="square">
            <a:spAutoFit/>
          </a:bodyPr>
          <a:lstStyle/>
          <a:p>
            <a:r>
              <a:rPr lang="en-US" b="1" dirty="0" err="1"/>
              <a:t>Elev</a:t>
            </a:r>
            <a:r>
              <a:rPr lang="en-US" b="1" dirty="0"/>
              <a:t>- </a:t>
            </a:r>
            <a:r>
              <a:rPr lang="en-US" b="1" dirty="0" err="1"/>
              <a:t>och</a:t>
            </a:r>
            <a:r>
              <a:rPr lang="en-US" b="1" dirty="0"/>
              <a:t> </a:t>
            </a:r>
            <a:r>
              <a:rPr lang="en-US" b="1" dirty="0" err="1"/>
              <a:t>lärarhörnan</a:t>
            </a:r>
            <a:endParaRPr lang="en-US" dirty="0"/>
          </a:p>
          <a:p>
            <a:r>
              <a:rPr lang="en-GB" b="1" dirty="0">
                <a:hlinkClick r:id="rId10"/>
              </a:rPr>
              <a:t>europa.eu/learning-corner/</a:t>
            </a:r>
            <a:r>
              <a:rPr lang="en-GB" b="1" dirty="0" err="1">
                <a:hlinkClick r:id="rId10"/>
              </a:rPr>
              <a:t>home_sv</a:t>
            </a:r>
            <a:endParaRPr lang="en-GB" b="1" dirty="0"/>
          </a:p>
        </p:txBody>
      </p:sp>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8063" y="3727714"/>
            <a:ext cx="3635772" cy="1128332"/>
          </a:xfrm>
          <a:prstGeom prst="rect">
            <a:avLst/>
          </a:prstGeom>
          <a:ln>
            <a:solidFill>
              <a:schemeClr val="tx1"/>
            </a:solidFill>
          </a:ln>
        </p:spPr>
      </p:pic>
    </p:spTree>
    <p:extLst>
      <p:ext uri="{BB962C8B-B14F-4D97-AF65-F5344CB8AC3E}">
        <p14:creationId xmlns:p14="http://schemas.microsoft.com/office/powerpoint/2010/main" val="3644421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Larme 5">
            <a:extLst>
              <a:ext uri="{FF2B5EF4-FFF2-40B4-BE49-F238E27FC236}">
                <a16:creationId xmlns:a16="http://schemas.microsoft.com/office/drawing/2014/main" id="{2DC42145-ACE2-3647-AD6B-30BEBDB4C0C3}"/>
              </a:ext>
            </a:extLst>
          </p:cNvPr>
          <p:cNvSpPr/>
          <p:nvPr/>
        </p:nvSpPr>
        <p:spPr>
          <a:xfrm rot="5400000">
            <a:off x="151099" y="89960"/>
            <a:ext cx="579604" cy="583070"/>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699"/>
              </a:solidFill>
            </a:endParaRPr>
          </a:p>
        </p:txBody>
      </p:sp>
      <p:sp>
        <p:nvSpPr>
          <p:cNvPr id="8" name="ZoneTexte 7">
            <a:extLst>
              <a:ext uri="{FF2B5EF4-FFF2-40B4-BE49-F238E27FC236}">
                <a16:creationId xmlns:a16="http://schemas.microsoft.com/office/drawing/2014/main" id="{126002B3-B936-C741-A10E-CC89ECC5D8D8}"/>
              </a:ext>
            </a:extLst>
          </p:cNvPr>
          <p:cNvSpPr txBox="1"/>
          <p:nvPr/>
        </p:nvSpPr>
        <p:spPr>
          <a:xfrm>
            <a:off x="756964" y="188074"/>
            <a:ext cx="5881015" cy="584775"/>
          </a:xfrm>
          <a:prstGeom prst="rect">
            <a:avLst/>
          </a:prstGeom>
          <a:noFill/>
        </p:spPr>
        <p:txBody>
          <a:bodyPr wrap="square" rtlCol="0">
            <a:spAutoFit/>
          </a:bodyPr>
          <a:lstStyle/>
          <a:p>
            <a:r>
              <a:rPr lang="fr-BE" sz="3200" b="1" dirty="0">
                <a:solidFill>
                  <a:srgbClr val="00B050"/>
                </a:solidFill>
              </a:rPr>
              <a:t>TA KONTAKT</a:t>
            </a:r>
            <a:endParaRPr lang="en-GB" sz="2400" b="1" dirty="0">
              <a:solidFill>
                <a:srgbClr val="00B050"/>
              </a:solidFill>
            </a:endParaRPr>
          </a:p>
        </p:txBody>
      </p:sp>
      <p:sp>
        <p:nvSpPr>
          <p:cNvPr id="10" name="Rectangle 9">
            <a:extLst>
              <a:ext uri="{FF2B5EF4-FFF2-40B4-BE49-F238E27FC236}">
                <a16:creationId xmlns:a16="http://schemas.microsoft.com/office/drawing/2014/main" id="{F8E77FC2-87A8-7948-B793-4C3FFC76A593}"/>
              </a:ext>
            </a:extLst>
          </p:cNvPr>
          <p:cNvSpPr/>
          <p:nvPr/>
        </p:nvSpPr>
        <p:spPr>
          <a:xfrm rot="16200000">
            <a:off x="8483197" y="6197196"/>
            <a:ext cx="1075386" cy="246221"/>
          </a:xfrm>
          <a:prstGeom prst="rect">
            <a:avLst/>
          </a:prstGeom>
          <a:solidFill>
            <a:schemeClr val="bg1"/>
          </a:solidFill>
          <a:ln>
            <a:solidFill>
              <a:schemeClr val="bg1"/>
            </a:solidFill>
          </a:ln>
        </p:spPr>
        <p:txBody>
          <a:bodyPr wrap="square">
            <a:spAutoFit/>
          </a:bodyPr>
          <a:lstStyle/>
          <a:p>
            <a:r>
              <a:rPr lang="fr-FR" sz="1000" b="1" dirty="0">
                <a:solidFill>
                  <a:srgbClr val="00B050"/>
                </a:solidFill>
                <a:latin typeface="Arial" charset="0"/>
                <a:ea typeface="Arial" charset="0"/>
                <a:cs typeface="Arial" charset="0"/>
              </a:rPr>
              <a:t>TA KONTAKT</a:t>
            </a:r>
          </a:p>
        </p:txBody>
      </p:sp>
      <p:cxnSp>
        <p:nvCxnSpPr>
          <p:cNvPr id="15" name="Straight Connector 14"/>
          <p:cNvCxnSpPr/>
          <p:nvPr/>
        </p:nvCxnSpPr>
        <p:spPr>
          <a:xfrm>
            <a:off x="8892282" y="5780318"/>
            <a:ext cx="257216" cy="229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a:off x="4427984" y="1172224"/>
            <a:ext cx="41955" cy="524234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145761" y="4236112"/>
            <a:ext cx="3551710" cy="892552"/>
          </a:xfrm>
          <a:prstGeom prst="rect">
            <a:avLst/>
          </a:prstGeom>
          <a:noFill/>
        </p:spPr>
        <p:txBody>
          <a:bodyPr wrap="square" rtlCol="0">
            <a:spAutoFit/>
          </a:bodyPr>
          <a:lstStyle/>
          <a:p>
            <a:r>
              <a:rPr lang="en-US" dirty="0" err="1"/>
              <a:t>Gratisnummer</a:t>
            </a:r>
            <a:r>
              <a:rPr lang="en-US" b="0" dirty="0">
                <a:solidFill>
                  <a:schemeClr val="tx1"/>
                </a:solidFill>
                <a:cs typeface="Arial" panose="020B0604020202020204" pitchFamily="34" charset="0"/>
              </a:rPr>
              <a:t>: </a:t>
            </a:r>
            <a:r>
              <a:rPr lang="en-US" b="1" dirty="0">
                <a:solidFill>
                  <a:schemeClr val="tx1"/>
                </a:solidFill>
                <a:cs typeface="Arial" panose="020B0604020202020204" pitchFamily="34" charset="0"/>
              </a:rPr>
              <a:t>00 800 6 7 8 9 10 11</a:t>
            </a:r>
          </a:p>
          <a:p>
            <a:pPr>
              <a:buFont typeface="Arial"/>
              <a:buChar char="•"/>
            </a:pPr>
            <a:endParaRPr lang="en-US" sz="1600" b="1" dirty="0">
              <a:cs typeface="Arial" panose="020B0604020202020204" pitchFamily="34" charset="0"/>
            </a:endParaRPr>
          </a:p>
          <a:p>
            <a:endParaRPr lang="en-US" sz="1600" b="1" dirty="0">
              <a:solidFill>
                <a:schemeClr val="tx1"/>
              </a:solidFill>
              <a:cs typeface="Arial" panose="020B0604020202020204" pitchFamily="34" charset="0"/>
            </a:endParaRPr>
          </a:p>
        </p:txBody>
      </p:sp>
      <p:sp>
        <p:nvSpPr>
          <p:cNvPr id="3" name="TextBox 2"/>
          <p:cNvSpPr txBox="1"/>
          <p:nvPr/>
        </p:nvSpPr>
        <p:spPr>
          <a:xfrm>
            <a:off x="1161422" y="964578"/>
            <a:ext cx="2132178" cy="461665"/>
          </a:xfrm>
          <a:prstGeom prst="rect">
            <a:avLst/>
          </a:prstGeom>
          <a:noFill/>
        </p:spPr>
        <p:txBody>
          <a:bodyPr wrap="square" rtlCol="0">
            <a:spAutoFit/>
          </a:bodyPr>
          <a:lstStyle/>
          <a:p>
            <a:pPr algn="ctr"/>
            <a:r>
              <a:rPr lang="en-GB" sz="2400" dirty="0" err="1"/>
              <a:t>Personligen</a:t>
            </a:r>
            <a:r>
              <a:rPr lang="en-GB" sz="2400" dirty="0"/>
              <a:t>:</a:t>
            </a:r>
            <a:endParaRPr lang="en-GB" dirty="0"/>
          </a:p>
        </p:txBody>
      </p:sp>
      <p:sp>
        <p:nvSpPr>
          <p:cNvPr id="29" name="TextBox 28"/>
          <p:cNvSpPr txBox="1"/>
          <p:nvPr/>
        </p:nvSpPr>
        <p:spPr>
          <a:xfrm>
            <a:off x="4551587" y="967498"/>
            <a:ext cx="4507982" cy="461665"/>
          </a:xfrm>
          <a:prstGeom prst="rect">
            <a:avLst/>
          </a:prstGeom>
          <a:noFill/>
        </p:spPr>
        <p:txBody>
          <a:bodyPr wrap="square" rtlCol="0">
            <a:spAutoFit/>
          </a:bodyPr>
          <a:lstStyle/>
          <a:p>
            <a:pPr algn="ctr"/>
            <a:r>
              <a:rPr lang="fr-BE" sz="2400" dirty="0" err="1"/>
              <a:t>På</a:t>
            </a:r>
            <a:r>
              <a:rPr lang="fr-BE" sz="2400" dirty="0"/>
              <a:t> </a:t>
            </a:r>
            <a:r>
              <a:rPr lang="fr-BE" sz="2400" dirty="0" err="1"/>
              <a:t>sociala</a:t>
            </a:r>
            <a:r>
              <a:rPr lang="fr-BE" sz="2400" dirty="0"/>
              <a:t> </a:t>
            </a:r>
            <a:r>
              <a:rPr lang="fr-BE" sz="2400" dirty="0" err="1"/>
              <a:t>medier</a:t>
            </a:r>
            <a:r>
              <a:rPr lang="fr-BE" sz="2400" dirty="0"/>
              <a:t>:</a:t>
            </a:r>
            <a:endParaRPr lang="fr-BE" b="1" dirty="0"/>
          </a:p>
        </p:txBody>
      </p:sp>
      <p:pic>
        <p:nvPicPr>
          <p:cNvPr id="30" name="Picture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3911" y="1580233"/>
            <a:ext cx="2764541" cy="2728525"/>
          </a:xfrm>
          <a:prstGeom prst="rect">
            <a:avLst/>
          </a:prstGeom>
          <a:solidFill>
            <a:schemeClr val="bg1"/>
          </a:solidFill>
          <a:ln>
            <a:solidFill>
              <a:schemeClr val="tx1"/>
            </a:solidFill>
          </a:ln>
          <a:effectLst/>
        </p:spPr>
      </p:pic>
      <p:sp>
        <p:nvSpPr>
          <p:cNvPr id="4" name="TextBox 3"/>
          <p:cNvSpPr txBox="1"/>
          <p:nvPr/>
        </p:nvSpPr>
        <p:spPr>
          <a:xfrm>
            <a:off x="169649" y="3367170"/>
            <a:ext cx="4483464" cy="646331"/>
          </a:xfrm>
          <a:prstGeom prst="rect">
            <a:avLst/>
          </a:prstGeom>
          <a:noFill/>
        </p:spPr>
        <p:txBody>
          <a:bodyPr wrap="square" rtlCol="0">
            <a:spAutoFit/>
          </a:bodyPr>
          <a:lstStyle/>
          <a:p>
            <a:endParaRPr lang="en-GB" dirty="0">
              <a:solidFill>
                <a:schemeClr val="bg1"/>
              </a:solidFill>
              <a:hlinkClick r:id="rId4"/>
            </a:endParaRPr>
          </a:p>
          <a:p>
            <a:r>
              <a:rPr lang="en-US" b="1" u="sng" dirty="0">
                <a:hlinkClick r:id="rId5"/>
              </a:rPr>
              <a:t>europa.eu/</a:t>
            </a:r>
            <a:r>
              <a:rPr lang="en-US" b="1" u="sng" dirty="0" err="1">
                <a:hlinkClick r:id="rId5"/>
              </a:rPr>
              <a:t>european</a:t>
            </a:r>
            <a:r>
              <a:rPr lang="en-US" b="1" u="sng" dirty="0">
                <a:hlinkClick r:id="rId5"/>
              </a:rPr>
              <a:t>-union/</a:t>
            </a:r>
            <a:r>
              <a:rPr lang="en-US" b="1" u="sng" dirty="0" err="1">
                <a:hlinkClick r:id="rId5"/>
              </a:rPr>
              <a:t>contact_sv</a:t>
            </a:r>
            <a:endParaRPr lang="en-US" dirty="0"/>
          </a:p>
        </p:txBody>
      </p:sp>
      <p:sp>
        <p:nvSpPr>
          <p:cNvPr id="16" name="TextBox 15"/>
          <p:cNvSpPr txBox="1"/>
          <p:nvPr/>
        </p:nvSpPr>
        <p:spPr>
          <a:xfrm>
            <a:off x="7676759" y="1590607"/>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Rectangle 1"/>
          <p:cNvSpPr/>
          <p:nvPr/>
        </p:nvSpPr>
        <p:spPr>
          <a:xfrm>
            <a:off x="223975" y="1428335"/>
            <a:ext cx="4007073" cy="369332"/>
          </a:xfrm>
          <a:prstGeom prst="rect">
            <a:avLst/>
          </a:prstGeom>
        </p:spPr>
        <p:txBody>
          <a:bodyPr wrap="square">
            <a:spAutoFit/>
          </a:bodyPr>
          <a:lstStyle/>
          <a:p>
            <a:r>
              <a:rPr lang="en-US" dirty="0">
                <a:cs typeface="Arial" panose="020B0604020202020204" pitchFamily="34" charset="0"/>
              </a:rPr>
              <a:t>&gt; </a:t>
            </a:r>
            <a:r>
              <a:rPr lang="en-US" dirty="0" err="1"/>
              <a:t>Frågor</a:t>
            </a:r>
            <a:r>
              <a:rPr lang="en-US" dirty="0"/>
              <a:t> om EU? </a:t>
            </a:r>
            <a:r>
              <a:rPr lang="en-US" dirty="0" err="1"/>
              <a:t>Kontakta</a:t>
            </a:r>
            <a:r>
              <a:rPr lang="en-US" dirty="0"/>
              <a:t> </a:t>
            </a:r>
            <a:r>
              <a:rPr lang="en-US" b="1" dirty="0"/>
              <a:t>Europa </a:t>
            </a:r>
            <a:r>
              <a:rPr lang="en-US" b="1" dirty="0" err="1"/>
              <a:t>direkt</a:t>
            </a:r>
            <a:r>
              <a:rPr lang="en-US" dirty="0"/>
              <a:t>.</a:t>
            </a:r>
          </a:p>
        </p:txBody>
      </p:sp>
      <p:sp>
        <p:nvSpPr>
          <p:cNvPr id="5" name="Rectangle 4"/>
          <p:cNvSpPr/>
          <p:nvPr/>
        </p:nvSpPr>
        <p:spPr>
          <a:xfrm>
            <a:off x="169649" y="4691020"/>
            <a:ext cx="4115727" cy="1200329"/>
          </a:xfrm>
          <a:prstGeom prst="rect">
            <a:avLst/>
          </a:prstGeom>
        </p:spPr>
        <p:txBody>
          <a:bodyPr wrap="square">
            <a:spAutoFit/>
          </a:bodyPr>
          <a:lstStyle/>
          <a:p>
            <a:r>
              <a:rPr lang="en-US" b="1" dirty="0"/>
              <a:t>&gt;</a:t>
            </a:r>
            <a:r>
              <a:rPr lang="en-US" dirty="0"/>
              <a:t> </a:t>
            </a:r>
            <a:r>
              <a:rPr lang="en-US" dirty="0" err="1"/>
              <a:t>På</a:t>
            </a:r>
            <a:r>
              <a:rPr lang="en-US" dirty="0"/>
              <a:t> </a:t>
            </a:r>
            <a:r>
              <a:rPr lang="en-US" dirty="0" err="1"/>
              <a:t>ett</a:t>
            </a:r>
            <a:r>
              <a:rPr lang="en-US" dirty="0"/>
              <a:t> EU-</a:t>
            </a:r>
            <a:r>
              <a:rPr lang="en-US" dirty="0" err="1"/>
              <a:t>kontor</a:t>
            </a:r>
            <a:r>
              <a:rPr lang="en-US" dirty="0"/>
              <a:t> </a:t>
            </a:r>
            <a:r>
              <a:rPr lang="en-US" dirty="0" err="1"/>
              <a:t>nära</a:t>
            </a:r>
            <a:r>
              <a:rPr lang="en-US" dirty="0"/>
              <a:t> dig </a:t>
            </a:r>
            <a:r>
              <a:rPr lang="en-US" dirty="0" err="1"/>
              <a:t>kan</a:t>
            </a:r>
            <a:r>
              <a:rPr lang="en-US" dirty="0"/>
              <a:t> du </a:t>
            </a:r>
            <a:r>
              <a:rPr lang="en-US" dirty="0" err="1"/>
              <a:t>ställa</a:t>
            </a:r>
            <a:r>
              <a:rPr lang="en-US" dirty="0"/>
              <a:t> </a:t>
            </a:r>
            <a:r>
              <a:rPr lang="en-US" dirty="0" err="1"/>
              <a:t>frågor</a:t>
            </a:r>
            <a:r>
              <a:rPr lang="en-US" dirty="0"/>
              <a:t> </a:t>
            </a:r>
            <a:r>
              <a:rPr lang="en-US" dirty="0" err="1"/>
              <a:t>och</a:t>
            </a:r>
            <a:r>
              <a:rPr lang="en-US" dirty="0"/>
              <a:t> </a:t>
            </a:r>
            <a:r>
              <a:rPr lang="en-US" dirty="0" err="1"/>
              <a:t>prata</a:t>
            </a:r>
            <a:r>
              <a:rPr lang="en-US" dirty="0"/>
              <a:t> om EU.</a:t>
            </a:r>
          </a:p>
          <a:p>
            <a:r>
              <a:rPr lang="en-GB" b="1" u="sng" dirty="0">
                <a:hlinkClick r:id="rId6"/>
              </a:rPr>
              <a:t>europa.eu/</a:t>
            </a:r>
            <a:r>
              <a:rPr lang="en-GB" b="1" u="sng" dirty="0" err="1">
                <a:hlinkClick r:id="rId6"/>
              </a:rPr>
              <a:t>european</a:t>
            </a:r>
            <a:r>
              <a:rPr lang="en-GB" b="1" u="sng" dirty="0">
                <a:hlinkClick r:id="rId6"/>
              </a:rPr>
              <a:t>-union/contact/meet-</a:t>
            </a:r>
            <a:r>
              <a:rPr lang="en-GB" b="1" u="sng" dirty="0" err="1">
                <a:hlinkClick r:id="rId6"/>
              </a:rPr>
              <a:t>us_sv</a:t>
            </a:r>
            <a:endParaRPr lang="en-US" dirty="0"/>
          </a:p>
        </p:txBody>
      </p:sp>
      <p:sp>
        <p:nvSpPr>
          <p:cNvPr id="19" name="Rectangle 18"/>
          <p:cNvSpPr/>
          <p:nvPr/>
        </p:nvSpPr>
        <p:spPr>
          <a:xfrm>
            <a:off x="4582994" y="4657590"/>
            <a:ext cx="4572000" cy="1477328"/>
          </a:xfrm>
          <a:prstGeom prst="rect">
            <a:avLst/>
          </a:prstGeom>
        </p:spPr>
        <p:txBody>
          <a:bodyPr wrap="square">
            <a:spAutoFit/>
          </a:bodyPr>
          <a:lstStyle/>
          <a:p>
            <a:r>
              <a:rPr lang="en-US" dirty="0" err="1"/>
              <a:t>Använd</a:t>
            </a:r>
            <a:r>
              <a:rPr lang="en-US" dirty="0"/>
              <a:t> </a:t>
            </a:r>
            <a:r>
              <a:rPr lang="en-US" b="1" dirty="0" err="1"/>
              <a:t>sökverktyget</a:t>
            </a:r>
            <a:r>
              <a:rPr lang="en-US" dirty="0"/>
              <a:t> </a:t>
            </a:r>
            <a:r>
              <a:rPr lang="en-US" dirty="0" err="1"/>
              <a:t>för</a:t>
            </a:r>
            <a:r>
              <a:rPr lang="en-US" dirty="0"/>
              <a:t> </a:t>
            </a:r>
            <a:r>
              <a:rPr lang="en-US" dirty="0" err="1"/>
              <a:t>att</a:t>
            </a:r>
            <a:r>
              <a:rPr lang="en-US" dirty="0"/>
              <a:t> </a:t>
            </a:r>
            <a:r>
              <a:rPr lang="en-US" dirty="0" err="1"/>
              <a:t>hitta</a:t>
            </a:r>
            <a:r>
              <a:rPr lang="en-US" dirty="0"/>
              <a:t> EU-</a:t>
            </a:r>
            <a:r>
              <a:rPr lang="en-US" dirty="0" err="1"/>
              <a:t>konton</a:t>
            </a:r>
            <a:r>
              <a:rPr lang="en-US" dirty="0"/>
              <a:t> </a:t>
            </a:r>
            <a:r>
              <a:rPr lang="en-US" dirty="0" err="1"/>
              <a:t>på</a:t>
            </a:r>
            <a:r>
              <a:rPr lang="en-US" dirty="0"/>
              <a:t> </a:t>
            </a:r>
            <a:r>
              <a:rPr lang="en-US" dirty="0" err="1"/>
              <a:t>sociala</a:t>
            </a:r>
            <a:r>
              <a:rPr lang="en-US" dirty="0"/>
              <a:t> </a:t>
            </a:r>
            <a:r>
              <a:rPr lang="en-US" dirty="0" err="1"/>
              <a:t>medier</a:t>
            </a:r>
            <a:r>
              <a:rPr lang="en-US" dirty="0"/>
              <a:t>.</a:t>
            </a:r>
          </a:p>
          <a:p>
            <a:endParaRPr lang="en-US" dirty="0"/>
          </a:p>
          <a:p>
            <a:r>
              <a:rPr lang="en-GB" b="1" u="sng" dirty="0">
                <a:hlinkClick r:id="rId7"/>
              </a:rPr>
              <a:t>europa.eu/</a:t>
            </a:r>
            <a:r>
              <a:rPr lang="en-GB" b="1" u="sng" dirty="0" err="1">
                <a:hlinkClick r:id="rId7"/>
              </a:rPr>
              <a:t>european</a:t>
            </a:r>
            <a:r>
              <a:rPr lang="en-GB" b="1" u="sng" dirty="0">
                <a:hlinkClick r:id="rId7"/>
              </a:rPr>
              <a:t>-union/contact/social-</a:t>
            </a:r>
            <a:r>
              <a:rPr lang="en-GB" b="1" u="sng" dirty="0" err="1">
                <a:hlinkClick r:id="rId7"/>
              </a:rPr>
              <a:t>networks_sv</a:t>
            </a:r>
            <a:endParaRPr lang="en-US" dirty="0"/>
          </a:p>
        </p:txBody>
      </p:sp>
      <p:pic>
        <p:nvPicPr>
          <p:cNvPr id="17" name="Picture 3" descr="image0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205" y="2068254"/>
            <a:ext cx="38385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533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Larme 7">
            <a:extLst>
              <a:ext uri="{FF2B5EF4-FFF2-40B4-BE49-F238E27FC236}">
                <a16:creationId xmlns:a16="http://schemas.microsoft.com/office/drawing/2014/main" id="{81AED97D-DEA3-E84C-97E1-786826077602}"/>
              </a:ext>
            </a:extLst>
          </p:cNvPr>
          <p:cNvSpPr/>
          <p:nvPr/>
        </p:nvSpPr>
        <p:spPr>
          <a:xfrm rot="5400000">
            <a:off x="1820550" y="399218"/>
            <a:ext cx="5584852" cy="5618251"/>
          </a:xfrm>
          <a:prstGeom prst="teardrop">
            <a:avLst>
              <a:gd name="adj" fmla="val 99308"/>
            </a:avLst>
          </a:prstGeom>
          <a:solidFill>
            <a:srgbClr val="2A459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3"/>
          <p:cNvSpPr txBox="1"/>
          <p:nvPr/>
        </p:nvSpPr>
        <p:spPr>
          <a:xfrm>
            <a:off x="2328577" y="1473700"/>
            <a:ext cx="4568796" cy="2862322"/>
          </a:xfrm>
          <a:prstGeom prst="rect">
            <a:avLst/>
          </a:prstGeom>
          <a:noFill/>
        </p:spPr>
        <p:txBody>
          <a:bodyPr wrap="square" rtlCol="0">
            <a:spAutoFit/>
          </a:bodyPr>
          <a:lstStyle/>
          <a:p>
            <a:pPr algn="ctr"/>
            <a:r>
              <a:rPr lang="sv-SE" sz="6000" b="1" dirty="0">
                <a:solidFill>
                  <a:schemeClr val="bg1"/>
                </a:solidFill>
              </a:rPr>
              <a:t>KÄNNER DU DIG SOM EN EUROPÉ? </a:t>
            </a:r>
            <a:endParaRPr lang="fr-FR" sz="6000" dirty="0">
              <a:solidFill>
                <a:schemeClr val="bg1"/>
              </a:solidFill>
            </a:endParaRPr>
          </a:p>
        </p:txBody>
      </p:sp>
      <p:sp>
        <p:nvSpPr>
          <p:cNvPr id="4" name="TextBox 3"/>
          <p:cNvSpPr txBox="1"/>
          <p:nvPr/>
        </p:nvSpPr>
        <p:spPr>
          <a:xfrm>
            <a:off x="8331376" y="6699519"/>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TextBox 1"/>
          <p:cNvSpPr txBox="1"/>
          <p:nvPr/>
        </p:nvSpPr>
        <p:spPr>
          <a:xfrm>
            <a:off x="3150896" y="4336022"/>
            <a:ext cx="2924157" cy="369332"/>
          </a:xfrm>
          <a:prstGeom prst="rect">
            <a:avLst/>
          </a:prstGeom>
          <a:noFill/>
        </p:spPr>
        <p:txBody>
          <a:bodyPr wrap="square" rtlCol="0">
            <a:spAutoFit/>
          </a:bodyPr>
          <a:lstStyle/>
          <a:p>
            <a:r>
              <a:rPr lang="sv-SE" i="1" dirty="0">
                <a:solidFill>
                  <a:schemeClr val="bg1"/>
                </a:solidFill>
              </a:rPr>
              <a:t>VAD FÅR DIG ATT KÄNNA SÅ? </a:t>
            </a:r>
            <a:endParaRPr lang="fr-BE" i="1" dirty="0">
              <a:solidFill>
                <a:schemeClr val="bg1"/>
              </a:solidFill>
            </a:endParaRPr>
          </a:p>
        </p:txBody>
      </p:sp>
    </p:spTree>
    <p:extLst>
      <p:ext uri="{BB962C8B-B14F-4D97-AF65-F5344CB8AC3E}">
        <p14:creationId xmlns:p14="http://schemas.microsoft.com/office/powerpoint/2010/main" val="391432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b="1" dirty="0"/>
              <a:t>Tack!</a:t>
            </a:r>
            <a:endParaRPr lang="en-GB"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768" y="1518397"/>
            <a:ext cx="1291511" cy="1291511"/>
          </a:xfrm>
          <a:prstGeom prst="rect">
            <a:avLst/>
          </a:prstGeom>
        </p:spPr>
      </p:pic>
      <p:sp>
        <p:nvSpPr>
          <p:cNvPr id="7" name="Content Placeholder 2"/>
          <p:cNvSpPr txBox="1">
            <a:spLocks/>
          </p:cNvSpPr>
          <p:nvPr/>
        </p:nvSpPr>
        <p:spPr>
          <a:xfrm>
            <a:off x="1024891" y="3535400"/>
            <a:ext cx="6978621" cy="1549694"/>
          </a:xfrm>
          <a:prstGeom prst="rect">
            <a:avLst/>
          </a:prstGeom>
        </p:spPr>
        <p:txBody>
          <a:bodyPr vert="horz" lIns="68580" tIns="34290" rIns="68580" bIns="34290" rtlCol="0" anchor="t">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endParaRPr lang="en-GB" sz="1350" b="1" dirty="0">
              <a:solidFill>
                <a:srgbClr val="4D4D4D"/>
              </a:solidFill>
              <a:latin typeface="Arial"/>
            </a:endParaRPr>
          </a:p>
          <a:p>
            <a:pPr defTabSz="685800">
              <a:spcAft>
                <a:spcPts val="1350"/>
              </a:spcAft>
              <a:buClr>
                <a:srgbClr val="034EA2"/>
              </a:buClr>
            </a:pPr>
            <a:endParaRPr lang="en-GB" sz="1500" b="1" dirty="0">
              <a:solidFill>
                <a:srgbClr val="035DC1"/>
              </a:solidFill>
              <a:latin typeface="Arial"/>
              <a:hlinkClick r:id="rId4" invalidUrl="http:///"/>
            </a:endParaRPr>
          </a:p>
          <a:p>
            <a:pPr defTabSz="685800">
              <a:spcAft>
                <a:spcPts val="1350"/>
              </a:spcAft>
              <a:buClr>
                <a:srgbClr val="034EA2"/>
              </a:buClr>
            </a:pPr>
            <a:r>
              <a:rPr lang="en-GB" sz="1500" b="1" dirty="0">
                <a:solidFill>
                  <a:srgbClr val="035DC1"/>
                </a:solidFill>
                <a:latin typeface="Arial"/>
                <a:hlinkClick r:id="rId5"/>
              </a:rPr>
              <a:t>europa.eu/learning-corner</a:t>
            </a:r>
            <a:endParaRPr lang="en-GB" sz="1500" b="1" dirty="0">
              <a:solidFill>
                <a:srgbClr val="035DC1"/>
              </a:solidFill>
              <a:latin typeface="Arial"/>
              <a:cs typeface="Arial"/>
            </a:endParaRPr>
          </a:p>
          <a:p>
            <a:pPr defTabSz="685800">
              <a:spcAft>
                <a:spcPts val="1350"/>
              </a:spcAft>
              <a:buClr>
                <a:srgbClr val="034EA2"/>
              </a:buClr>
            </a:pPr>
            <a:r>
              <a:rPr lang="en-GB" sz="1500" b="1" dirty="0">
                <a:solidFill>
                  <a:srgbClr val="4D4D4D"/>
                </a:solidFill>
              </a:rPr>
              <a:t>✉ </a:t>
            </a:r>
            <a:r>
              <a:rPr lang="en-GB" sz="1500" b="1" dirty="0">
                <a:solidFill>
                  <a:srgbClr val="035DC1"/>
                </a:solidFill>
                <a:latin typeface="Arial"/>
                <a:hlinkClick r:id="rId6"/>
              </a:rPr>
              <a:t>COMM-A2@ec.europa.eu</a:t>
            </a:r>
            <a:endParaRPr lang="en-GB" sz="1500" b="1" dirty="0">
              <a:solidFill>
                <a:srgbClr val="035DC1"/>
              </a:solidFill>
              <a:latin typeface="Arial"/>
            </a:endParaRPr>
          </a:p>
          <a:p>
            <a:pPr defTabSz="685800">
              <a:spcAft>
                <a:spcPts val="1350"/>
              </a:spcAft>
              <a:buClr>
                <a:srgbClr val="034EA2"/>
              </a:buClr>
            </a:pPr>
            <a:endParaRPr lang="en-GB" sz="1500" b="1" dirty="0">
              <a:solidFill>
                <a:srgbClr val="035DC1"/>
              </a:solidFill>
              <a:latin typeface="Arial"/>
            </a:endParaRPr>
          </a:p>
        </p:txBody>
      </p:sp>
      <p:pic>
        <p:nvPicPr>
          <p:cNvPr id="8" name="Picture 7"/>
          <p:cNvPicPr>
            <a:picLocks noChangeAspect="1"/>
          </p:cNvPicPr>
          <p:nvPr/>
        </p:nvPicPr>
        <p:blipFill>
          <a:blip r:embed="rId7"/>
          <a:stretch>
            <a:fillRect/>
          </a:stretch>
        </p:blipFill>
        <p:spPr>
          <a:xfrm>
            <a:off x="1024891" y="3830133"/>
            <a:ext cx="512108" cy="562405"/>
          </a:xfrm>
          <a:prstGeom prst="rect">
            <a:avLst/>
          </a:prstGeom>
        </p:spPr>
      </p:pic>
      <p:sp>
        <p:nvSpPr>
          <p:cNvPr id="9" name="Subtitle 2"/>
          <p:cNvSpPr txBox="1">
            <a:spLocks/>
          </p:cNvSpPr>
          <p:nvPr/>
        </p:nvSpPr>
        <p:spPr>
          <a:xfrm>
            <a:off x="665331" y="4613709"/>
            <a:ext cx="6524139" cy="1390139"/>
          </a:xfrm>
          <a:prstGeom prst="rect">
            <a:avLst/>
          </a:prstGeom>
        </p:spPr>
        <p:txBody>
          <a:bodyPr vert="horz" wrap="square" lIns="68580" tIns="34290" rIns="68580" bIns="34290" rtlCol="0" anchor="b" anchorCtr="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r>
              <a:rPr lang="en-US" sz="788" b="1" dirty="0">
                <a:solidFill>
                  <a:srgbClr val="FFFFFF">
                    <a:lumMod val="50000"/>
                  </a:srgbClr>
                </a:solidFill>
                <a:latin typeface="Arial"/>
              </a:rPr>
              <a:t>	  © </a:t>
            </a:r>
            <a:r>
              <a:rPr lang="en-US" sz="788" b="1" dirty="0" err="1">
                <a:solidFill>
                  <a:srgbClr val="FFFFFF">
                    <a:lumMod val="50000"/>
                  </a:srgbClr>
                </a:solidFill>
              </a:rPr>
              <a:t>Europeiska</a:t>
            </a:r>
            <a:r>
              <a:rPr lang="en-US" sz="788" b="1" dirty="0">
                <a:solidFill>
                  <a:srgbClr val="FFFFFF">
                    <a:lumMod val="50000"/>
                  </a:srgbClr>
                </a:solidFill>
              </a:rPr>
              <a:t> </a:t>
            </a:r>
            <a:r>
              <a:rPr lang="en-US" sz="788" b="1" dirty="0" err="1">
                <a:solidFill>
                  <a:srgbClr val="FFFFFF">
                    <a:lumMod val="50000"/>
                  </a:srgbClr>
                </a:solidFill>
              </a:rPr>
              <a:t>unionen</a:t>
            </a:r>
            <a:r>
              <a:rPr lang="en-US" sz="788" b="1" dirty="0">
                <a:solidFill>
                  <a:srgbClr val="FFFFFF">
                    <a:lumMod val="50000"/>
                  </a:srgbClr>
                </a:solidFill>
              </a:rPr>
              <a:t>, 2022</a:t>
            </a:r>
            <a:endParaRPr lang="en-US" sz="788" b="1" dirty="0">
              <a:solidFill>
                <a:srgbClr val="FFFFFF">
                  <a:lumMod val="50000"/>
                </a:srgbClr>
              </a:solidFill>
              <a:latin typeface="Arial"/>
            </a:endParaRPr>
          </a:p>
          <a:p>
            <a:pPr defTabSz="685800">
              <a:spcAft>
                <a:spcPts val="1350"/>
              </a:spcAft>
              <a:buClr>
                <a:srgbClr val="034EA2"/>
              </a:buClr>
            </a:pPr>
            <a:r>
              <a:rPr lang="sv-SE" sz="788" dirty="0">
                <a:solidFill>
                  <a:srgbClr val="FFFFFF">
                    <a:lumMod val="50000"/>
                  </a:srgbClr>
                </a:solidFill>
              </a:rPr>
              <a:t>Om inte annat anges får detta dokument </a:t>
            </a:r>
            <a:r>
              <a:rPr lang="sv-SE" sz="788" dirty="0" err="1">
                <a:solidFill>
                  <a:srgbClr val="FFFFFF">
                    <a:lumMod val="50000"/>
                  </a:srgbClr>
                </a:solidFill>
              </a:rPr>
              <a:t>vidareutnyttjas</a:t>
            </a:r>
            <a:r>
              <a:rPr lang="sv-SE" sz="788" dirty="0">
                <a:solidFill>
                  <a:srgbClr val="FFFFFF">
                    <a:lumMod val="50000"/>
                  </a:srgbClr>
                </a:solidFill>
              </a:rPr>
              <a:t> enligt villkoren i licensen </a:t>
            </a:r>
            <a:r>
              <a:rPr lang="sv-SE" sz="788" dirty="0" err="1">
                <a:solidFill>
                  <a:srgbClr val="FFFFFF">
                    <a:lumMod val="50000"/>
                  </a:srgbClr>
                </a:solidFill>
              </a:rPr>
              <a:t>Creative</a:t>
            </a:r>
            <a:r>
              <a:rPr lang="sv-SE" sz="788" dirty="0">
                <a:solidFill>
                  <a:srgbClr val="FFFFFF">
                    <a:lumMod val="50000"/>
                  </a:srgbClr>
                </a:solidFill>
              </a:rPr>
              <a:t> </a:t>
            </a:r>
            <a:r>
              <a:rPr lang="sv-SE" sz="788" dirty="0" err="1">
                <a:solidFill>
                  <a:srgbClr val="FFFFFF">
                    <a:lumMod val="50000"/>
                  </a:srgbClr>
                </a:solidFill>
              </a:rPr>
              <a:t>Commons</a:t>
            </a:r>
            <a:r>
              <a:rPr lang="sv-SE" sz="788" dirty="0">
                <a:solidFill>
                  <a:srgbClr val="FFFFFF">
                    <a:lumMod val="50000"/>
                  </a:srgbClr>
                </a:solidFill>
              </a:rPr>
              <a:t> Attribution 4.0 International (CC BY 4.0) (</a:t>
            </a:r>
            <a:r>
              <a:rPr lang="sv-SE" sz="788" dirty="0">
                <a:solidFill>
                  <a:srgbClr val="FFFFFF">
                    <a:lumMod val="50000"/>
                  </a:srgbClr>
                </a:solidFill>
                <a:hlinkClick r:id="rId8"/>
              </a:rPr>
              <a:t>https://creativecommons.org/licenses/by/4.0/</a:t>
            </a:r>
            <a:r>
              <a:rPr lang="sv-SE" sz="788" dirty="0">
                <a:solidFill>
                  <a:srgbClr val="FFFFFF">
                    <a:lumMod val="50000"/>
                  </a:srgbClr>
                </a:solidFill>
              </a:rPr>
              <a:t>). Tillstånd för användning eller mångfaldigande av delar som inte ägs av Europeiska unionen kan behöva sökas direkt från respektive upphovsrättsinnehavare.</a:t>
            </a:r>
            <a:endParaRPr lang="en-US" sz="788" dirty="0">
              <a:solidFill>
                <a:srgbClr val="FFFFFF">
                  <a:lumMod val="50000"/>
                </a:srgbClr>
              </a:solidFill>
              <a:latin typeface="Arial"/>
            </a:endParaRPr>
          </a:p>
        </p:txBody>
      </p:sp>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1003" y="5179519"/>
            <a:ext cx="767622" cy="268573"/>
          </a:xfrm>
          <a:prstGeom prst="rect">
            <a:avLst/>
          </a:prstGeom>
        </p:spPr>
      </p:pic>
    </p:spTree>
    <p:extLst>
      <p:ext uri="{BB962C8B-B14F-4D97-AF65-F5344CB8AC3E}">
        <p14:creationId xmlns:p14="http://schemas.microsoft.com/office/powerpoint/2010/main" val="270215850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511541" y="-1158107"/>
            <a:ext cx="6333565" cy="523220"/>
          </a:xfrm>
          <a:prstGeom prst="rect">
            <a:avLst/>
          </a:prstGeom>
          <a:noFill/>
        </p:spPr>
        <p:txBody>
          <a:bodyPr wrap="square" rtlCol="0">
            <a:spAutoFit/>
          </a:bodyPr>
          <a:lstStyle/>
          <a:p>
            <a:r>
              <a:rPr lang="fr-FR" sz="2800" b="1" dirty="0">
                <a:latin typeface="Calibri" charset="0"/>
                <a:ea typeface="Calibri" charset="0"/>
                <a:cs typeface="Calibri" charset="0"/>
              </a:rPr>
              <a:t>TABLE OF CONTENTS</a:t>
            </a:r>
          </a:p>
        </p:txBody>
      </p:sp>
      <p:sp>
        <p:nvSpPr>
          <p:cNvPr id="39" name="Rectangle 38">
            <a:extLst>
              <a:ext uri="{FF2B5EF4-FFF2-40B4-BE49-F238E27FC236}">
                <a16:creationId xmlns:a16="http://schemas.microsoft.com/office/drawing/2014/main" id="{DCAE386F-D338-8640-B9CD-E269E5221BDE}"/>
              </a:ext>
            </a:extLst>
          </p:cNvPr>
          <p:cNvSpPr/>
          <p:nvPr/>
        </p:nvSpPr>
        <p:spPr>
          <a:xfrm>
            <a:off x="6741829" y="2888603"/>
            <a:ext cx="4572000" cy="584775"/>
          </a:xfrm>
          <a:prstGeom prst="rect">
            <a:avLst/>
          </a:prstGeom>
        </p:spPr>
        <p:txBody>
          <a:bodyPr>
            <a:spAutoFit/>
          </a:bodyPr>
          <a:lstStyle/>
          <a:p>
            <a:endParaRPr lang="fr-BE" sz="1600" b="1" dirty="0"/>
          </a:p>
          <a:p>
            <a:endParaRPr lang="fr-FR" sz="1600" b="1" dirty="0">
              <a:latin typeface="Calibri" charset="0"/>
              <a:ea typeface="Calibri" charset="0"/>
              <a:cs typeface="Calibri" charset="0"/>
            </a:endParaRPr>
          </a:p>
        </p:txBody>
      </p:sp>
      <p:sp>
        <p:nvSpPr>
          <p:cNvPr id="40" name="TextBox 39"/>
          <p:cNvSpPr txBox="1"/>
          <p:nvPr/>
        </p:nvSpPr>
        <p:spPr>
          <a:xfrm>
            <a:off x="0" y="6646776"/>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Tree>
    <p:extLst>
      <p:ext uri="{BB962C8B-B14F-4D97-AF65-F5344CB8AC3E}">
        <p14:creationId xmlns:p14="http://schemas.microsoft.com/office/powerpoint/2010/main" val="220973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Larme 4"/>
          <p:cNvSpPr/>
          <p:nvPr/>
        </p:nvSpPr>
        <p:spPr>
          <a:xfrm rot="5400000">
            <a:off x="97165" y="63111"/>
            <a:ext cx="493004" cy="495952"/>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16426" y="80254"/>
            <a:ext cx="1912447" cy="584775"/>
          </a:xfrm>
          <a:prstGeom prst="rect">
            <a:avLst/>
          </a:prstGeom>
          <a:noFill/>
        </p:spPr>
        <p:txBody>
          <a:bodyPr wrap="none" rtlCol="0">
            <a:spAutoFit/>
          </a:bodyPr>
          <a:lstStyle/>
          <a:p>
            <a:r>
              <a:rPr lang="fr-FR" sz="3200" b="1" dirty="0">
                <a:solidFill>
                  <a:srgbClr val="2A4591"/>
                </a:solidFill>
                <a:latin typeface="Calibri" charset="0"/>
                <a:ea typeface="Calibri" charset="0"/>
                <a:cs typeface="Calibri" charset="0"/>
              </a:rPr>
              <a:t>BASFAKTA</a:t>
            </a:r>
          </a:p>
        </p:txBody>
      </p:sp>
      <p:sp>
        <p:nvSpPr>
          <p:cNvPr id="12" name="Rectangle 11"/>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VAD ÄR EUROPA?</a:t>
            </a:r>
          </a:p>
        </p:txBody>
      </p:sp>
      <p:cxnSp>
        <p:nvCxnSpPr>
          <p:cNvPr id="13" name="Connecteur droit 12"/>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3" name="5-Point Star 2"/>
          <p:cNvSpPr/>
          <p:nvPr/>
        </p:nvSpPr>
        <p:spPr>
          <a:xfrm>
            <a:off x="6600483" y="627390"/>
            <a:ext cx="2414213" cy="2212447"/>
          </a:xfrm>
          <a:prstGeom prst="star5">
            <a:avLst>
              <a:gd name="adj" fmla="val 18746"/>
              <a:gd name="hf" fmla="val 105146"/>
              <a:gd name="vf" fmla="val 110557"/>
            </a:avLst>
          </a:prstGeom>
          <a:solidFill>
            <a:schemeClr val="accent1">
              <a:lumMod val="60000"/>
              <a:lumOff val="40000"/>
              <a:alpha val="88000"/>
            </a:schemeClr>
          </a:solidFill>
          <a:ln>
            <a:solidFill>
              <a:schemeClr val="accent5">
                <a:lumMod val="7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3" name="TextBox 22"/>
          <p:cNvSpPr txBox="1"/>
          <p:nvPr/>
        </p:nvSpPr>
        <p:spPr>
          <a:xfrm>
            <a:off x="7055238" y="1584901"/>
            <a:ext cx="1555928" cy="646331"/>
          </a:xfrm>
          <a:prstGeom prst="rect">
            <a:avLst/>
          </a:prstGeom>
          <a:noFill/>
        </p:spPr>
        <p:txBody>
          <a:bodyPr wrap="square" rtlCol="0">
            <a:spAutoFit/>
          </a:bodyPr>
          <a:lstStyle/>
          <a:p>
            <a:pPr algn="ctr"/>
            <a:r>
              <a:rPr lang="fr-FR" b="1" dirty="0">
                <a:solidFill>
                  <a:srgbClr val="002060"/>
                </a:solidFill>
                <a:latin typeface="Calibri" charset="0"/>
                <a:ea typeface="Calibri" charset="0"/>
                <a:cs typeface="Calibri" charset="0"/>
              </a:rPr>
              <a:t>447 </a:t>
            </a:r>
            <a:r>
              <a:rPr lang="fr-FR" b="1" dirty="0" err="1">
                <a:solidFill>
                  <a:srgbClr val="002060"/>
                </a:solidFill>
                <a:latin typeface="Calibri" charset="0"/>
                <a:ea typeface="Calibri" charset="0"/>
                <a:cs typeface="Calibri" charset="0"/>
              </a:rPr>
              <a:t>miljoner</a:t>
            </a:r>
            <a:r>
              <a:rPr lang="fr-FR" b="1" dirty="0">
                <a:solidFill>
                  <a:srgbClr val="002060"/>
                </a:solidFill>
                <a:latin typeface="Calibri" charset="0"/>
                <a:ea typeface="Calibri" charset="0"/>
                <a:cs typeface="Calibri" charset="0"/>
              </a:rPr>
              <a:t> </a:t>
            </a:r>
            <a:r>
              <a:rPr lang="fr-FR" b="1" dirty="0" err="1">
                <a:solidFill>
                  <a:srgbClr val="002060"/>
                </a:solidFill>
                <a:latin typeface="Calibri" charset="0"/>
                <a:ea typeface="Calibri" charset="0"/>
                <a:cs typeface="Calibri" charset="0"/>
              </a:rPr>
              <a:t>invånare</a:t>
            </a:r>
            <a:endParaRPr lang="fr-BE" b="1" dirty="0">
              <a:solidFill>
                <a:srgbClr val="002060"/>
              </a:solidFill>
            </a:endParaRPr>
          </a:p>
        </p:txBody>
      </p:sp>
      <p:sp>
        <p:nvSpPr>
          <p:cNvPr id="10" name="TextBox 9"/>
          <p:cNvSpPr txBox="1"/>
          <p:nvPr/>
        </p:nvSpPr>
        <p:spPr>
          <a:xfrm>
            <a:off x="7549830" y="1308065"/>
            <a:ext cx="1275907" cy="369332"/>
          </a:xfrm>
          <a:prstGeom prst="rect">
            <a:avLst/>
          </a:prstGeom>
          <a:noFill/>
        </p:spPr>
        <p:txBody>
          <a:bodyPr wrap="square" rtlCol="0">
            <a:spAutoFit/>
          </a:bodyPr>
          <a:lstStyle/>
          <a:p>
            <a:r>
              <a:rPr lang="fr-BE" b="1" dirty="0">
                <a:solidFill>
                  <a:srgbClr val="002060"/>
                </a:solidFill>
              </a:rPr>
              <a:t>EU:</a:t>
            </a:r>
          </a:p>
        </p:txBody>
      </p:sp>
      <p:sp>
        <p:nvSpPr>
          <p:cNvPr id="6" name="Flowchart: Connector 5"/>
          <p:cNvSpPr/>
          <p:nvPr/>
        </p:nvSpPr>
        <p:spPr>
          <a:xfrm>
            <a:off x="784978" y="1054104"/>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EUROPA:</a:t>
            </a:r>
          </a:p>
          <a:p>
            <a:pPr algn="ctr"/>
            <a:r>
              <a:rPr lang="fr-BE" b="1" dirty="0">
                <a:solidFill>
                  <a:srgbClr val="002060"/>
                </a:solidFill>
              </a:rPr>
              <a:t>1 av 6 </a:t>
            </a:r>
            <a:r>
              <a:rPr lang="fr-BE" b="1" dirty="0" err="1">
                <a:solidFill>
                  <a:srgbClr val="002060"/>
                </a:solidFill>
              </a:rPr>
              <a:t>kontinenter</a:t>
            </a:r>
            <a:endParaRPr lang="fr-BE" dirty="0"/>
          </a:p>
        </p:txBody>
      </p:sp>
      <p:sp>
        <p:nvSpPr>
          <p:cNvPr id="24" name="Flowchart: Connector 23"/>
          <p:cNvSpPr/>
          <p:nvPr/>
        </p:nvSpPr>
        <p:spPr>
          <a:xfrm>
            <a:off x="784978" y="4334325"/>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EUROPA:</a:t>
            </a:r>
          </a:p>
          <a:p>
            <a:pPr algn="ctr"/>
            <a:r>
              <a:rPr lang="fr-FR" b="1" dirty="0" err="1">
                <a:solidFill>
                  <a:srgbClr val="002060"/>
                </a:solidFill>
                <a:latin typeface="Calibri" charset="0"/>
                <a:ea typeface="Calibri" charset="0"/>
                <a:cs typeface="Calibri" charset="0"/>
              </a:rPr>
              <a:t>över</a:t>
            </a:r>
            <a:r>
              <a:rPr lang="fr-FR" b="1" dirty="0">
                <a:solidFill>
                  <a:srgbClr val="002060"/>
                </a:solidFill>
                <a:latin typeface="Calibri" charset="0"/>
                <a:ea typeface="Calibri" charset="0"/>
                <a:cs typeface="Calibri" charset="0"/>
              </a:rPr>
              <a:t> 700 </a:t>
            </a:r>
            <a:r>
              <a:rPr lang="fr-FR" b="1" dirty="0" err="1">
                <a:solidFill>
                  <a:srgbClr val="002060"/>
                </a:solidFill>
                <a:latin typeface="Calibri" charset="0"/>
                <a:ea typeface="Calibri" charset="0"/>
                <a:cs typeface="Calibri" charset="0"/>
              </a:rPr>
              <a:t>miljoner</a:t>
            </a:r>
            <a:r>
              <a:rPr lang="fr-FR" b="1" dirty="0">
                <a:solidFill>
                  <a:srgbClr val="002060"/>
                </a:solidFill>
                <a:latin typeface="Calibri" charset="0"/>
                <a:ea typeface="Calibri" charset="0"/>
                <a:cs typeface="Calibri" charset="0"/>
              </a:rPr>
              <a:t> </a:t>
            </a:r>
            <a:r>
              <a:rPr lang="fr-FR" b="1" dirty="0" err="1">
                <a:solidFill>
                  <a:srgbClr val="002060"/>
                </a:solidFill>
                <a:latin typeface="Calibri" charset="0"/>
                <a:ea typeface="Calibri" charset="0"/>
                <a:cs typeface="Calibri" charset="0"/>
              </a:rPr>
              <a:t>invånare</a:t>
            </a:r>
            <a:endParaRPr lang="fr-BE" dirty="0">
              <a:solidFill>
                <a:srgbClr val="002060"/>
              </a:solidFill>
            </a:endParaRPr>
          </a:p>
        </p:txBody>
      </p:sp>
      <p:sp>
        <p:nvSpPr>
          <p:cNvPr id="25" name="Flowchart: Connector 24"/>
          <p:cNvSpPr/>
          <p:nvPr/>
        </p:nvSpPr>
        <p:spPr>
          <a:xfrm>
            <a:off x="3974991" y="3417660"/>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EUROPA:</a:t>
            </a:r>
          </a:p>
          <a:p>
            <a:pPr algn="ctr"/>
            <a:r>
              <a:rPr lang="fr-FR" b="1" dirty="0">
                <a:solidFill>
                  <a:srgbClr val="002060"/>
                </a:solidFill>
                <a:latin typeface="Calibri" charset="0"/>
                <a:ea typeface="Calibri" charset="0"/>
                <a:cs typeface="Calibri" charset="0"/>
              </a:rPr>
              <a:t>44 länder</a:t>
            </a:r>
            <a:endParaRPr lang="fr-BE" dirty="0">
              <a:solidFill>
                <a:srgbClr val="002060"/>
              </a:solidFill>
            </a:endParaRPr>
          </a:p>
        </p:txBody>
      </p:sp>
      <p:sp>
        <p:nvSpPr>
          <p:cNvPr id="30" name="5-Point Star 29"/>
          <p:cNvSpPr/>
          <p:nvPr/>
        </p:nvSpPr>
        <p:spPr>
          <a:xfrm>
            <a:off x="6483566" y="3797348"/>
            <a:ext cx="2414213" cy="2212447"/>
          </a:xfrm>
          <a:prstGeom prst="star5">
            <a:avLst>
              <a:gd name="adj" fmla="val 18746"/>
              <a:gd name="hf" fmla="val 105146"/>
              <a:gd name="vf" fmla="val 110557"/>
            </a:avLst>
          </a:prstGeom>
          <a:solidFill>
            <a:schemeClr val="accent1">
              <a:lumMod val="60000"/>
              <a:lumOff val="40000"/>
              <a:alpha val="88000"/>
            </a:schemeClr>
          </a:solidFill>
          <a:ln>
            <a:solidFill>
              <a:srgbClr val="00206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TextBox 7"/>
          <p:cNvSpPr txBox="1"/>
          <p:nvPr/>
        </p:nvSpPr>
        <p:spPr>
          <a:xfrm>
            <a:off x="7103932" y="4554163"/>
            <a:ext cx="1205512" cy="646331"/>
          </a:xfrm>
          <a:prstGeom prst="rect">
            <a:avLst/>
          </a:prstGeom>
          <a:noFill/>
        </p:spPr>
        <p:txBody>
          <a:bodyPr wrap="square" rtlCol="0">
            <a:spAutoFit/>
          </a:bodyPr>
          <a:lstStyle/>
          <a:p>
            <a:pPr algn="ctr"/>
            <a:r>
              <a:rPr lang="en-IE" b="1" dirty="0">
                <a:solidFill>
                  <a:srgbClr val="002060"/>
                </a:solidFill>
              </a:rPr>
              <a:t>EU:</a:t>
            </a:r>
          </a:p>
          <a:p>
            <a:pPr algn="ctr"/>
            <a:r>
              <a:rPr lang="en-IE" b="1" dirty="0">
                <a:solidFill>
                  <a:srgbClr val="002060"/>
                </a:solidFill>
              </a:rPr>
              <a:t>27 </a:t>
            </a:r>
            <a:r>
              <a:rPr lang="en-IE" b="1" dirty="0" err="1">
                <a:solidFill>
                  <a:srgbClr val="002060"/>
                </a:solidFill>
              </a:rPr>
              <a:t>länder</a:t>
            </a:r>
            <a:endParaRPr lang="en-IE" b="1" dirty="0">
              <a:solidFill>
                <a:srgbClr val="002060"/>
              </a:solidFill>
            </a:endParaRPr>
          </a:p>
        </p:txBody>
      </p:sp>
    </p:spTree>
    <p:extLst>
      <p:ext uri="{BB962C8B-B14F-4D97-AF65-F5344CB8AC3E}">
        <p14:creationId xmlns:p14="http://schemas.microsoft.com/office/powerpoint/2010/main" val="1420580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 calcmode="lin" valueType="num">
                                      <p:cBhvr additive="base">
                                        <p:cTn id="2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bg/>
                                          </p:spTgt>
                                        </p:tgtEl>
                                        <p:attrNameLst>
                                          <p:attrName>style.visibility</p:attrName>
                                        </p:attrNameLst>
                                      </p:cBhvr>
                                      <p:to>
                                        <p:strVal val="visible"/>
                                      </p:to>
                                    </p:set>
                                    <p:anim calcmode="lin" valueType="num">
                                      <p:cBhvr additive="base">
                                        <p:cTn id="31" dur="500" fill="hold"/>
                                        <p:tgtEl>
                                          <p:spTgt spid="24">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24">
                                            <p:bg/>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 calcmode="lin" valueType="num">
                                      <p:cBhvr additive="base">
                                        <p:cTn id="35"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5">
                                            <p:txEl>
                                              <p:pRg st="0" end="0"/>
                                            </p:txEl>
                                          </p:spTgt>
                                        </p:tgtEl>
                                        <p:attrNameLst>
                                          <p:attrName>style.visibility</p:attrName>
                                        </p:attrNameLst>
                                      </p:cBhvr>
                                      <p:to>
                                        <p:strVal val="visible"/>
                                      </p:to>
                                    </p:set>
                                    <p:anim calcmode="lin" valueType="num">
                                      <p:cBhvr additive="base">
                                        <p:cTn id="43"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 calcmode="lin" valueType="num">
                                      <p:cBhvr additive="base">
                                        <p:cTn id="4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P spid="10" grpId="0"/>
      <p:bldP spid="6" grpId="0" animBg="1"/>
      <p:bldP spid="24" grpId="0" uiExpand="1" build="allAtOnce" animBg="1"/>
      <p:bldP spid="25"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rot="16200000">
            <a:off x="8330637" y="6044636"/>
            <a:ext cx="1380506" cy="246221"/>
          </a:xfrm>
          <a:prstGeom prst="rect">
            <a:avLst/>
          </a:prstGeom>
          <a:solidFill>
            <a:schemeClr val="bg1"/>
          </a:solidFill>
        </p:spPr>
        <p:txBody>
          <a:bodyPr wrap="none">
            <a:spAutoFit/>
          </a:bodyPr>
          <a:lstStyle/>
          <a:p>
            <a:r>
              <a:rPr lang="fr-FR" sz="1000" b="1" dirty="0">
                <a:solidFill>
                  <a:srgbClr val="2A4591"/>
                </a:solidFill>
                <a:latin typeface="Arial" charset="0"/>
                <a:ea typeface="Arial" charset="0"/>
                <a:cs typeface="Arial" charset="0"/>
              </a:rPr>
              <a:t>VAD ÄR EUROPA?</a:t>
            </a:r>
          </a:p>
        </p:txBody>
      </p:sp>
      <p:sp>
        <p:nvSpPr>
          <p:cNvPr id="9" name="Larme 8"/>
          <p:cNvSpPr/>
          <p:nvPr/>
        </p:nvSpPr>
        <p:spPr>
          <a:xfrm rot="5400000">
            <a:off x="230191" y="377348"/>
            <a:ext cx="602605" cy="57088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901999" y="361489"/>
            <a:ext cx="3273762" cy="584775"/>
          </a:xfrm>
          <a:prstGeom prst="rect">
            <a:avLst/>
          </a:prstGeom>
          <a:solidFill>
            <a:srgbClr val="F0F4FA"/>
          </a:solidFill>
        </p:spPr>
        <p:txBody>
          <a:bodyPr wrap="square" rtlCol="0">
            <a:spAutoFit/>
          </a:bodyPr>
          <a:lstStyle/>
          <a:p>
            <a:r>
              <a:rPr lang="fr-FR" sz="3200" b="1" dirty="0">
                <a:solidFill>
                  <a:srgbClr val="2A4591"/>
                </a:solidFill>
                <a:latin typeface="Calibri" charset="0"/>
                <a:ea typeface="Calibri" charset="0"/>
                <a:cs typeface="Calibri" charset="0"/>
              </a:rPr>
              <a:t>EUROPAS KULTUR</a:t>
            </a:r>
          </a:p>
        </p:txBody>
      </p:sp>
      <p:cxnSp>
        <p:nvCxnSpPr>
          <p:cNvPr id="12"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085155" y="667333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4" name="Rectangle 3"/>
          <p:cNvSpPr/>
          <p:nvPr/>
        </p:nvSpPr>
        <p:spPr>
          <a:xfrm>
            <a:off x="3703320" y="4502133"/>
            <a:ext cx="5148739" cy="1950720"/>
          </a:xfrm>
          <a:prstGeom prst="rect">
            <a:avLst/>
          </a:prstGeom>
          <a:solidFill>
            <a:srgbClr val="F0F4FA">
              <a:alpha val="90000"/>
            </a:srgb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nSpc>
                <a:spcPct val="150000"/>
              </a:lnSpc>
            </a:pPr>
            <a:r>
              <a:rPr lang="sv-SE" sz="2000" b="1" dirty="0">
                <a:solidFill>
                  <a:schemeClr val="accent5">
                    <a:lumMod val="50000"/>
                  </a:schemeClr>
                </a:solidFill>
              </a:rPr>
              <a:t>Europas kultur och mångfald har formats av</a:t>
            </a:r>
          </a:p>
          <a:p>
            <a:pPr marL="522900" indent="-342900">
              <a:lnSpc>
                <a:spcPct val="150000"/>
              </a:lnSpc>
              <a:buFont typeface="Arial" panose="020B0604020202020204" pitchFamily="34" charset="0"/>
              <a:buChar char="•"/>
            </a:pPr>
            <a:r>
              <a:rPr lang="en-GB" sz="2000" b="1" dirty="0" err="1">
                <a:solidFill>
                  <a:schemeClr val="accent5">
                    <a:lumMod val="50000"/>
                  </a:schemeClr>
                </a:solidFill>
              </a:rPr>
              <a:t>Antikens</a:t>
            </a:r>
            <a:r>
              <a:rPr lang="en-GB" sz="2000" b="1" dirty="0">
                <a:solidFill>
                  <a:schemeClr val="accent5">
                    <a:lumMod val="50000"/>
                  </a:schemeClr>
                </a:solidFill>
              </a:rPr>
              <a:t> </a:t>
            </a:r>
            <a:r>
              <a:rPr lang="en-GB" sz="2000" b="1" dirty="0" err="1">
                <a:solidFill>
                  <a:schemeClr val="accent5">
                    <a:lumMod val="50000"/>
                  </a:schemeClr>
                </a:solidFill>
              </a:rPr>
              <a:t>Grekland</a:t>
            </a:r>
            <a:r>
              <a:rPr lang="en-GB" sz="2000" b="1" dirty="0">
                <a:solidFill>
                  <a:schemeClr val="accent5">
                    <a:lumMod val="50000"/>
                  </a:schemeClr>
                </a:solidFill>
              </a:rPr>
              <a:t> </a:t>
            </a:r>
            <a:r>
              <a:rPr lang="en-GB" sz="2000" b="1" dirty="0" err="1">
                <a:solidFill>
                  <a:schemeClr val="accent5">
                    <a:lumMod val="50000"/>
                  </a:schemeClr>
                </a:solidFill>
              </a:rPr>
              <a:t>och</a:t>
            </a:r>
            <a:r>
              <a:rPr lang="en-GB" sz="2000" b="1" dirty="0">
                <a:solidFill>
                  <a:schemeClr val="accent5">
                    <a:lumMod val="50000"/>
                  </a:schemeClr>
                </a:solidFill>
              </a:rPr>
              <a:t> Rom</a:t>
            </a:r>
          </a:p>
          <a:p>
            <a:pPr marL="522900" indent="-342900">
              <a:lnSpc>
                <a:spcPct val="150000"/>
              </a:lnSpc>
              <a:buFont typeface="Arial" panose="020B0604020202020204" pitchFamily="34" charset="0"/>
              <a:buChar char="•"/>
            </a:pPr>
            <a:r>
              <a:rPr lang="en-GB" sz="2000" b="1" dirty="0" err="1">
                <a:solidFill>
                  <a:schemeClr val="accent5">
                    <a:lumMod val="50000"/>
                  </a:schemeClr>
                </a:solidFill>
              </a:rPr>
              <a:t>Reformationen</a:t>
            </a:r>
            <a:r>
              <a:rPr lang="en-GB" sz="2000" b="1" dirty="0">
                <a:solidFill>
                  <a:schemeClr val="accent5">
                    <a:lumMod val="50000"/>
                  </a:schemeClr>
                </a:solidFill>
              </a:rPr>
              <a:t> </a:t>
            </a:r>
            <a:r>
              <a:rPr lang="en-GB" sz="2000" b="1" dirty="0" err="1">
                <a:solidFill>
                  <a:schemeClr val="accent5">
                    <a:lumMod val="50000"/>
                  </a:schemeClr>
                </a:solidFill>
              </a:rPr>
              <a:t>och</a:t>
            </a:r>
            <a:r>
              <a:rPr lang="en-GB" sz="2000" b="1" dirty="0">
                <a:solidFill>
                  <a:schemeClr val="accent5">
                    <a:lumMod val="50000"/>
                  </a:schemeClr>
                </a:solidFill>
              </a:rPr>
              <a:t> </a:t>
            </a:r>
            <a:r>
              <a:rPr lang="en-GB" sz="2000" b="1" dirty="0" err="1">
                <a:solidFill>
                  <a:schemeClr val="accent5">
                    <a:lumMod val="50000"/>
                  </a:schemeClr>
                </a:solidFill>
              </a:rPr>
              <a:t>upplysningen</a:t>
            </a:r>
            <a:endParaRPr lang="en-GB" sz="2000" b="1" dirty="0">
              <a:solidFill>
                <a:schemeClr val="accent5">
                  <a:lumMod val="50000"/>
                </a:schemeClr>
              </a:solidFill>
            </a:endParaRPr>
          </a:p>
          <a:p>
            <a:pPr marL="522900" indent="-342900">
              <a:lnSpc>
                <a:spcPct val="150000"/>
              </a:lnSpc>
              <a:buFont typeface="Arial" panose="020B0604020202020204" pitchFamily="34" charset="0"/>
              <a:buChar char="•"/>
            </a:pPr>
            <a:r>
              <a:rPr lang="en-GB" sz="2000" b="1" dirty="0" err="1">
                <a:solidFill>
                  <a:schemeClr val="accent5">
                    <a:lumMod val="50000"/>
                  </a:schemeClr>
                </a:solidFill>
              </a:rPr>
              <a:t>Parlamentarism</a:t>
            </a:r>
            <a:r>
              <a:rPr lang="en-GB" sz="2000" b="1" dirty="0">
                <a:solidFill>
                  <a:schemeClr val="accent5">
                    <a:lumMod val="50000"/>
                  </a:schemeClr>
                </a:solidFill>
              </a:rPr>
              <a:t> </a:t>
            </a:r>
            <a:r>
              <a:rPr lang="en-GB" sz="2000" b="1" dirty="0" err="1">
                <a:solidFill>
                  <a:schemeClr val="accent5">
                    <a:lumMod val="50000"/>
                  </a:schemeClr>
                </a:solidFill>
              </a:rPr>
              <a:t>och</a:t>
            </a:r>
            <a:r>
              <a:rPr lang="en-GB" sz="2000" b="1" dirty="0">
                <a:solidFill>
                  <a:schemeClr val="accent5">
                    <a:lumMod val="50000"/>
                  </a:schemeClr>
                </a:solidFill>
              </a:rPr>
              <a:t> </a:t>
            </a:r>
            <a:r>
              <a:rPr lang="en-GB" sz="2000" b="1" dirty="0" err="1">
                <a:solidFill>
                  <a:schemeClr val="accent5">
                    <a:lumMod val="50000"/>
                  </a:schemeClr>
                </a:solidFill>
              </a:rPr>
              <a:t>sociala</a:t>
            </a:r>
            <a:r>
              <a:rPr lang="en-GB" sz="2000" b="1" dirty="0">
                <a:solidFill>
                  <a:schemeClr val="accent5">
                    <a:lumMod val="50000"/>
                  </a:schemeClr>
                </a:solidFill>
              </a:rPr>
              <a:t> </a:t>
            </a:r>
            <a:r>
              <a:rPr lang="en-GB" sz="2000" b="1" dirty="0" err="1">
                <a:solidFill>
                  <a:schemeClr val="accent5">
                    <a:lumMod val="50000"/>
                  </a:schemeClr>
                </a:solidFill>
              </a:rPr>
              <a:t>rättigheter</a:t>
            </a:r>
            <a:endParaRPr lang="en-IE" dirty="0"/>
          </a:p>
        </p:txBody>
      </p:sp>
    </p:spTree>
    <p:extLst>
      <p:ext uri="{BB962C8B-B14F-4D97-AF65-F5344CB8AC3E}">
        <p14:creationId xmlns:p14="http://schemas.microsoft.com/office/powerpoint/2010/main" val="356674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0" name="Rectangle 9"/>
          <p:cNvSpPr/>
          <p:nvPr/>
        </p:nvSpPr>
        <p:spPr>
          <a:xfrm>
            <a:off x="531856" y="914623"/>
            <a:ext cx="4200193" cy="3754428"/>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 name="ZoneTexte 1"/>
          <p:cNvSpPr txBox="1"/>
          <p:nvPr/>
        </p:nvSpPr>
        <p:spPr>
          <a:xfrm>
            <a:off x="762171" y="206235"/>
            <a:ext cx="4789108"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EUROPEISKA KONSTNÄRER</a:t>
            </a:r>
          </a:p>
        </p:txBody>
      </p:sp>
      <p:sp>
        <p:nvSpPr>
          <p:cNvPr id="3" name="ZoneTexte 2"/>
          <p:cNvSpPr txBox="1"/>
          <p:nvPr/>
        </p:nvSpPr>
        <p:spPr>
          <a:xfrm>
            <a:off x="726941" y="874663"/>
            <a:ext cx="3965637" cy="1477328"/>
          </a:xfrm>
          <a:prstGeom prst="rect">
            <a:avLst/>
          </a:prstGeom>
          <a:noFill/>
        </p:spPr>
        <p:txBody>
          <a:bodyPr wrap="square" rtlCol="0">
            <a:spAutoFit/>
          </a:bodyPr>
          <a:lstStyle/>
          <a:p>
            <a:endParaRPr lang="en-GB" dirty="0"/>
          </a:p>
          <a:p>
            <a:r>
              <a:rPr lang="sv-SE" dirty="0"/>
              <a:t>Nya strömningar inom musik, arkitektur och litteratur har under århundradenas lopp inspirerat konstnärer och författare i hela Europa.</a:t>
            </a:r>
            <a:endParaRPr lang="en-GB" dirty="0"/>
          </a:p>
        </p:txBody>
      </p:sp>
      <p:sp>
        <p:nvSpPr>
          <p:cNvPr id="8" name="Rectangle 7"/>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VAD ÄR EUROPA?</a:t>
            </a:r>
          </a:p>
        </p:txBody>
      </p:sp>
      <p:sp>
        <p:nvSpPr>
          <p:cNvPr id="11" name="Larme 10"/>
          <p:cNvSpPr/>
          <p:nvPr/>
        </p:nvSpPr>
        <p:spPr>
          <a:xfrm rot="5400000">
            <a:off x="180834" y="144642"/>
            <a:ext cx="579604" cy="583070"/>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2">
            <a:extLst>
              <a:ext uri="{FF2B5EF4-FFF2-40B4-BE49-F238E27FC236}">
                <a16:creationId xmlns:a16="http://schemas.microsoft.com/office/drawing/2014/main" id="{F2B47A78-CCE2-4D4B-88BB-87110C974CBE}"/>
              </a:ext>
            </a:extLst>
          </p:cNvPr>
          <p:cNvSpPr txBox="1"/>
          <p:nvPr/>
        </p:nvSpPr>
        <p:spPr>
          <a:xfrm>
            <a:off x="721892" y="2373451"/>
            <a:ext cx="3385038" cy="369332"/>
          </a:xfrm>
          <a:prstGeom prst="rect">
            <a:avLst/>
          </a:prstGeom>
          <a:solidFill>
            <a:schemeClr val="accent5">
              <a:lumMod val="60000"/>
              <a:lumOff val="40000"/>
            </a:schemeClr>
          </a:solidFill>
        </p:spPr>
        <p:txBody>
          <a:bodyPr wrap="square" rtlCol="0">
            <a:spAutoFit/>
          </a:bodyPr>
          <a:lstStyle/>
          <a:p>
            <a:r>
              <a:rPr lang="en-GB" dirty="0"/>
              <a:t>Till </a:t>
            </a:r>
            <a:r>
              <a:rPr lang="en-GB" dirty="0" err="1"/>
              <a:t>exempel</a:t>
            </a:r>
            <a:r>
              <a:rPr lang="en-GB" dirty="0"/>
              <a:t>:</a:t>
            </a:r>
          </a:p>
        </p:txBody>
      </p:sp>
      <p:sp>
        <p:nvSpPr>
          <p:cNvPr id="4" name="TextBox 3"/>
          <p:cNvSpPr txBox="1"/>
          <p:nvPr/>
        </p:nvSpPr>
        <p:spPr>
          <a:xfrm>
            <a:off x="673069" y="2722227"/>
            <a:ext cx="1833463" cy="1754326"/>
          </a:xfrm>
          <a:prstGeom prst="rect">
            <a:avLst/>
          </a:prstGeom>
          <a:noFill/>
        </p:spPr>
        <p:txBody>
          <a:bodyPr wrap="square" rtlCol="0">
            <a:spAutoFit/>
          </a:bodyPr>
          <a:lstStyle/>
          <a:p>
            <a:pPr marL="342900" indent="-342900">
              <a:buFont typeface="+mj-lt"/>
              <a:buAutoNum type="arabicPeriod"/>
            </a:pPr>
            <a:r>
              <a:rPr lang="fr-BE" dirty="0"/>
              <a:t>Pablo Picasso</a:t>
            </a:r>
          </a:p>
          <a:p>
            <a:pPr marL="342900" indent="-342900">
              <a:buFont typeface="+mj-lt"/>
              <a:buAutoNum type="arabicPeriod"/>
            </a:pPr>
            <a:r>
              <a:rPr lang="en-GB" dirty="0"/>
              <a:t>Ludwig van </a:t>
            </a:r>
            <a:r>
              <a:rPr lang="fr-BE" dirty="0"/>
              <a:t>Beethoven</a:t>
            </a:r>
          </a:p>
          <a:p>
            <a:pPr marL="342900" indent="-342900">
              <a:buFont typeface="+mj-lt"/>
              <a:buAutoNum type="arabicPeriod"/>
            </a:pPr>
            <a:r>
              <a:rPr lang="fr-BE" dirty="0"/>
              <a:t>Alfons Mucha</a:t>
            </a:r>
          </a:p>
          <a:p>
            <a:pPr marL="342900" indent="-342900">
              <a:buFont typeface="+mj-lt"/>
              <a:buAutoNum type="arabicPeriod"/>
            </a:pPr>
            <a:r>
              <a:rPr lang="en-US" dirty="0" err="1"/>
              <a:t>Hilma</a:t>
            </a:r>
            <a:r>
              <a:rPr lang="en-US" dirty="0"/>
              <a:t> </a:t>
            </a:r>
            <a:r>
              <a:rPr lang="en-US" dirty="0" err="1"/>
              <a:t>af</a:t>
            </a:r>
            <a:r>
              <a:rPr lang="en-US" dirty="0"/>
              <a:t> </a:t>
            </a:r>
            <a:r>
              <a:rPr lang="en-US" dirty="0" err="1"/>
              <a:t>Klint</a:t>
            </a:r>
            <a:r>
              <a:rPr lang="en-US" dirty="0"/>
              <a:t> </a:t>
            </a:r>
          </a:p>
          <a:p>
            <a:pPr marL="285750" indent="-285750">
              <a:buFont typeface="Arial" panose="020B0604020202020204" pitchFamily="34" charset="0"/>
              <a:buChar char="•"/>
            </a:pPr>
            <a:endParaRPr lang="fr-BE"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9369" y="932431"/>
            <a:ext cx="1322919" cy="1782554"/>
          </a:xfrm>
          <a:prstGeom prst="rect">
            <a:avLst/>
          </a:prstGeom>
          <a:ln>
            <a:solidFill>
              <a:schemeClr val="accent5">
                <a:lumMod val="75000"/>
              </a:schemeClr>
            </a:solidFill>
          </a:ln>
        </p:spPr>
      </p:pic>
      <p:sp>
        <p:nvSpPr>
          <p:cNvPr id="21" name="TextBox 20"/>
          <p:cNvSpPr txBox="1"/>
          <p:nvPr/>
        </p:nvSpPr>
        <p:spPr>
          <a:xfrm>
            <a:off x="2401983" y="2676060"/>
            <a:ext cx="2393451" cy="1754326"/>
          </a:xfrm>
          <a:prstGeom prst="rect">
            <a:avLst/>
          </a:prstGeom>
          <a:noFill/>
        </p:spPr>
        <p:txBody>
          <a:bodyPr wrap="square" rtlCol="0">
            <a:spAutoFit/>
          </a:bodyPr>
          <a:lstStyle/>
          <a:p>
            <a:pPr marL="342900" indent="-342900">
              <a:buFont typeface="+mj-lt"/>
              <a:buAutoNum type="arabicPeriod" startAt="5"/>
            </a:pPr>
            <a:r>
              <a:rPr lang="fr-BE" dirty="0"/>
              <a:t>Stefan Zweig</a:t>
            </a:r>
          </a:p>
          <a:p>
            <a:pPr marL="342900" indent="-342900">
              <a:buFont typeface="+mj-lt"/>
              <a:buAutoNum type="arabicPeriod" startAt="6"/>
            </a:pPr>
            <a:r>
              <a:rPr lang="en-US" dirty="0" err="1"/>
              <a:t>Wisława</a:t>
            </a:r>
            <a:r>
              <a:rPr lang="en-US" dirty="0"/>
              <a:t> </a:t>
            </a:r>
            <a:r>
              <a:rPr lang="en-US" dirty="0" err="1"/>
              <a:t>Szymborska</a:t>
            </a:r>
            <a:endParaRPr lang="en-US" dirty="0"/>
          </a:p>
          <a:p>
            <a:pPr marL="342900" indent="-342900">
              <a:buFont typeface="+mj-lt"/>
              <a:buAutoNum type="arabicPeriod" startAt="6"/>
            </a:pPr>
            <a:r>
              <a:rPr lang="en-US" dirty="0"/>
              <a:t>Simone de Beauvoir</a:t>
            </a:r>
          </a:p>
          <a:p>
            <a:pPr marL="342900" indent="-342900">
              <a:buFont typeface="+mj-lt"/>
              <a:buAutoNum type="arabicPeriod" startAt="6"/>
            </a:pPr>
            <a:r>
              <a:rPr lang="en-US" dirty="0"/>
              <a:t>Magda </a:t>
            </a:r>
            <a:r>
              <a:rPr lang="en-US" dirty="0" err="1"/>
              <a:t>Szabó</a:t>
            </a:r>
            <a:endParaRPr lang="en-US" dirty="0"/>
          </a:p>
          <a:p>
            <a:pPr marL="285750" indent="-285750">
              <a:buFont typeface="Arial" panose="020B0604020202020204" pitchFamily="34" charset="0"/>
              <a:buChar char="•"/>
            </a:pPr>
            <a:endParaRPr lang="fr-BE" dirty="0">
              <a:solidFill>
                <a:schemeClr val="bg1"/>
              </a:solidFill>
            </a:endParaRPr>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1992" y="2846115"/>
            <a:ext cx="1301336" cy="1856261"/>
          </a:xfrm>
          <a:prstGeom prst="rect">
            <a:avLst/>
          </a:prstGeom>
          <a:ln>
            <a:solidFill>
              <a:schemeClr val="accent5">
                <a:lumMod val="75000"/>
              </a:schemeClr>
            </a:solidFill>
          </a:ln>
        </p:spPr>
      </p:pic>
      <p:sp>
        <p:nvSpPr>
          <p:cNvPr id="20" name="TextBox 19"/>
          <p:cNvSpPr txBox="1"/>
          <p:nvPr/>
        </p:nvSpPr>
        <p:spPr>
          <a:xfrm>
            <a:off x="7745018" y="253428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9359" y="941756"/>
            <a:ext cx="1280780" cy="1788850"/>
          </a:xfrm>
          <a:prstGeom prst="rect">
            <a:avLst/>
          </a:prstGeom>
          <a:ln>
            <a:solidFill>
              <a:schemeClr val="accent5">
                <a:lumMod val="75000"/>
              </a:schemeClr>
            </a:solidFill>
          </a:ln>
        </p:spPr>
      </p:pic>
      <p:sp>
        <p:nvSpPr>
          <p:cNvPr id="27" name="TextBox 26"/>
          <p:cNvSpPr txBox="1"/>
          <p:nvPr/>
        </p:nvSpPr>
        <p:spPr>
          <a:xfrm>
            <a:off x="5620027" y="2572111"/>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1026" name="Picture 2" descr="File:Simone de Beauvoi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5487" y="4881901"/>
            <a:ext cx="1297842" cy="1826163"/>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610156" y="4513164"/>
            <a:ext cx="89991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a:p>
            <a:endParaRPr lang="en-IE" dirty="0"/>
          </a:p>
        </p:txBody>
      </p:sp>
      <p:pic>
        <p:nvPicPr>
          <p:cNvPr id="1028" name="Picture 4" descr="File:Hilma af Klint - 1907 - Ten larges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6372" y="2854914"/>
            <a:ext cx="1323442" cy="1847461"/>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777177" y="4548791"/>
            <a:ext cx="11202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9" name="TextBox 18"/>
          <p:cNvSpPr txBox="1"/>
          <p:nvPr/>
        </p:nvSpPr>
        <p:spPr>
          <a:xfrm>
            <a:off x="5681366" y="6548674"/>
            <a:ext cx="16410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31" name="Rectangle 30"/>
          <p:cNvSpPr/>
          <p:nvPr/>
        </p:nvSpPr>
        <p:spPr>
          <a:xfrm>
            <a:off x="2412637" y="5234431"/>
            <a:ext cx="2078159" cy="1142848"/>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4" name="Picture 1023"/>
          <p:cNvPicPr>
            <a:picLocks noChangeAspect="1"/>
          </p:cNvPicPr>
          <p:nvPr/>
        </p:nvPicPr>
        <p:blipFill>
          <a:blip r:embed="rId8"/>
          <a:stretch>
            <a:fillRect/>
          </a:stretch>
        </p:blipFill>
        <p:spPr>
          <a:xfrm>
            <a:off x="2619416" y="5285034"/>
            <a:ext cx="1636941" cy="981075"/>
          </a:xfrm>
          <a:prstGeom prst="rect">
            <a:avLst/>
          </a:prstGeom>
        </p:spPr>
      </p:pic>
      <p:sp>
        <p:nvSpPr>
          <p:cNvPr id="1025" name="TextBox 1024"/>
          <p:cNvSpPr txBox="1"/>
          <p:nvPr/>
        </p:nvSpPr>
        <p:spPr>
          <a:xfrm>
            <a:off x="3757428" y="6238779"/>
            <a:ext cx="943259" cy="276999"/>
          </a:xfrm>
          <a:prstGeom prst="rect">
            <a:avLst/>
          </a:prstGeom>
          <a:noFill/>
        </p:spPr>
        <p:txBody>
          <a:bodyPr wrap="square" rtlCol="0">
            <a:spAutoFit/>
          </a:bodyPr>
          <a:lstStyle/>
          <a:p>
            <a:r>
              <a:rPr lang="fr-BE" sz="600" i="1" dirty="0"/>
              <a:t>© </a:t>
            </a:r>
            <a:r>
              <a:rPr lang="fr-BE" sz="600" dirty="0"/>
              <a:t>PUBLIC DOMAIN</a:t>
            </a:r>
          </a:p>
          <a:p>
            <a:endParaRPr lang="en-IE" sz="600" dirty="0"/>
          </a:p>
        </p:txBody>
      </p:sp>
      <p:pic>
        <p:nvPicPr>
          <p:cNvPr id="1034" name="Picture 10" descr="File:Stefan Zweig 1900 croppe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097" y="4833791"/>
            <a:ext cx="1369438" cy="1865512"/>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027" name="TextBox 1026"/>
          <p:cNvSpPr txBox="1"/>
          <p:nvPr/>
        </p:nvSpPr>
        <p:spPr>
          <a:xfrm>
            <a:off x="1177829" y="6554597"/>
            <a:ext cx="1013556"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pic>
        <p:nvPicPr>
          <p:cNvPr id="28" name="Picture 27" descr="File:SzabóMagda Júlia3.jpg"/>
          <p:cNvPicPr/>
          <p:nvPr/>
        </p:nvPicPr>
        <p:blipFill rotWithShape="1">
          <a:blip r:embed="rId10">
            <a:extLst>
              <a:ext uri="{28A0092B-C50C-407E-A947-70E740481C1C}">
                <a14:useLocalDpi xmlns:a14="http://schemas.microsoft.com/office/drawing/2010/main" val="0"/>
              </a:ext>
            </a:extLst>
          </a:blip>
          <a:srcRect l="4655" t="2891" b="9832"/>
          <a:stretch/>
        </p:blipFill>
        <p:spPr bwMode="auto">
          <a:xfrm>
            <a:off x="7172459" y="4941114"/>
            <a:ext cx="1339716" cy="1818452"/>
          </a:xfrm>
          <a:prstGeom prst="rect">
            <a:avLst/>
          </a:prstGeom>
          <a:noFill/>
          <a:ln>
            <a:solidFill>
              <a:srgbClr val="003296"/>
            </a:solidFill>
          </a:ln>
          <a:extLst>
            <a:ext uri="{53640926-AAD7-44D8-BBD7-CCE9431645EC}">
              <a14:shadowObscured xmlns:a14="http://schemas.microsoft.com/office/drawing/2010/main"/>
            </a:ext>
          </a:extLst>
        </p:spPr>
      </p:pic>
      <p:sp>
        <p:nvSpPr>
          <p:cNvPr id="7" name="TextBox 6"/>
          <p:cNvSpPr txBox="1"/>
          <p:nvPr/>
        </p:nvSpPr>
        <p:spPr>
          <a:xfrm>
            <a:off x="7790348" y="6606970"/>
            <a:ext cx="1310647"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7" name="Flowchart: Connector 16"/>
          <p:cNvSpPr/>
          <p:nvPr/>
        </p:nvSpPr>
        <p:spPr>
          <a:xfrm>
            <a:off x="5062257" y="2585886"/>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1</a:t>
            </a:r>
          </a:p>
        </p:txBody>
      </p:sp>
      <p:sp>
        <p:nvSpPr>
          <p:cNvPr id="44" name="Flowchart: Connector 43"/>
          <p:cNvSpPr/>
          <p:nvPr/>
        </p:nvSpPr>
        <p:spPr>
          <a:xfrm>
            <a:off x="7166852" y="25574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2</a:t>
            </a:r>
          </a:p>
        </p:txBody>
      </p:sp>
      <p:sp>
        <p:nvSpPr>
          <p:cNvPr id="45" name="Flowchart: Connector 44"/>
          <p:cNvSpPr/>
          <p:nvPr/>
        </p:nvSpPr>
        <p:spPr>
          <a:xfrm>
            <a:off x="5069486" y="45305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3</a:t>
            </a:r>
          </a:p>
        </p:txBody>
      </p:sp>
      <p:sp>
        <p:nvSpPr>
          <p:cNvPr id="46" name="Flowchart: Connector 45"/>
          <p:cNvSpPr/>
          <p:nvPr/>
        </p:nvSpPr>
        <p:spPr>
          <a:xfrm>
            <a:off x="7166372" y="453609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4</a:t>
            </a:r>
          </a:p>
        </p:txBody>
      </p:sp>
      <p:sp>
        <p:nvSpPr>
          <p:cNvPr id="47" name="Flowchart: Connector 46"/>
          <p:cNvSpPr/>
          <p:nvPr/>
        </p:nvSpPr>
        <p:spPr>
          <a:xfrm>
            <a:off x="7172459" y="658422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8</a:t>
            </a:r>
          </a:p>
        </p:txBody>
      </p:sp>
      <p:sp>
        <p:nvSpPr>
          <p:cNvPr id="48" name="Flowchart: Connector 47"/>
          <p:cNvSpPr/>
          <p:nvPr/>
        </p:nvSpPr>
        <p:spPr>
          <a:xfrm>
            <a:off x="5072957" y="6548674"/>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7</a:t>
            </a:r>
          </a:p>
        </p:txBody>
      </p:sp>
      <p:sp>
        <p:nvSpPr>
          <p:cNvPr id="49" name="Flowchart: Connector 48"/>
          <p:cNvSpPr/>
          <p:nvPr/>
        </p:nvSpPr>
        <p:spPr>
          <a:xfrm>
            <a:off x="2433905" y="620984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6</a:t>
            </a:r>
          </a:p>
        </p:txBody>
      </p:sp>
      <p:sp>
        <p:nvSpPr>
          <p:cNvPr id="50" name="Flowchart: Connector 49"/>
          <p:cNvSpPr/>
          <p:nvPr/>
        </p:nvSpPr>
        <p:spPr>
          <a:xfrm>
            <a:off x="570097" y="6532662"/>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5</a:t>
            </a:r>
          </a:p>
        </p:txBody>
      </p:sp>
      <p:cxnSp>
        <p:nvCxnSpPr>
          <p:cNvPr id="36"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24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arn(inVertical)">
                                      <p:cBhvr>
                                        <p:cTn id="16" dur="500"/>
                                        <p:tgtEl>
                                          <p:spTgt spid="1028"/>
                                        </p:tgtEl>
                                      </p:cBhvr>
                                    </p:animEffect>
                                  </p:childTnLst>
                                </p:cTn>
                              </p:par>
                              <p:par>
                                <p:cTn id="17" presetID="16" presetClass="entr" presetSubtype="21"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par>
                                <p:cTn id="23" presetID="16" presetClass="entr" presetSubtype="21" fill="hold" nodeType="with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barn(inVertical)">
                                      <p:cBhvr>
                                        <p:cTn id="25" dur="500"/>
                                        <p:tgtEl>
                                          <p:spTgt spid="1024"/>
                                        </p:tgtEl>
                                      </p:cBhvr>
                                    </p:animEffect>
                                  </p:childTnLst>
                                </p:cTn>
                              </p:par>
                              <p:par>
                                <p:cTn id="26" presetID="16" presetClass="entr" presetSubtype="21"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barn(inVertical)">
                                      <p:cBhvr>
                                        <p:cTn id="28" dur="500"/>
                                        <p:tgtEl>
                                          <p:spTgt spid="103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25"/>
                                        </p:tgtEl>
                                        <p:attrNameLst>
                                          <p:attrName>style.visibility</p:attrName>
                                        </p:attrNameLst>
                                      </p:cBhvr>
                                      <p:to>
                                        <p:strVal val="visible"/>
                                      </p:to>
                                    </p:set>
                                    <p:animEffect transition="in" filter="barn(inVertical)">
                                      <p:cBhvr>
                                        <p:cTn id="40" dur="500"/>
                                        <p:tgtEl>
                                          <p:spTgt spid="10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barn(inVertical)">
                                      <p:cBhvr>
                                        <p:cTn id="46" dur="500"/>
                                        <p:tgtEl>
                                          <p:spTgt spid="102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arn(inVertical)">
                                      <p:cBhvr>
                                        <p:cTn id="61" dur="500"/>
                                        <p:tgtEl>
                                          <p:spTgt spid="4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barn(inVertical)">
                                      <p:cBhvr>
                                        <p:cTn id="64" dur="500"/>
                                        <p:tgtEl>
                                          <p:spTgt spid="4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barn(inVertical)">
                                      <p:cBhvr>
                                        <p:cTn id="67" dur="500"/>
                                        <p:tgtEl>
                                          <p:spTgt spid="4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barn(inVertical)">
                                      <p:cBhvr>
                                        <p:cTn id="70" dur="500"/>
                                        <p:tgtEl>
                                          <p:spTgt spid="47"/>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barn(inVertical)">
                                      <p:cBhvr>
                                        <p:cTn id="73" dur="500"/>
                                        <p:tgtEl>
                                          <p:spTgt spid="48"/>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barn(inVertical)">
                                      <p:cBhvr>
                                        <p:cTn id="76" dur="500"/>
                                        <p:tgtEl>
                                          <p:spTgt spid="49"/>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barn(inVertical)">
                                      <p:cBhvr>
                                        <p:cTn id="7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14" grpId="0"/>
      <p:bldP spid="16" grpId="0"/>
      <p:bldP spid="19" grpId="0"/>
      <p:bldP spid="31" grpId="0" animBg="1"/>
      <p:bldP spid="1025" grpId="0"/>
      <p:bldP spid="1027" grpId="0"/>
      <p:bldP spid="7" grpId="0"/>
      <p:bldP spid="17" grpId="0" animBg="1"/>
      <p:bldP spid="44" grpId="0" animBg="1"/>
      <p:bldP spid="45" grpId="0" animBg="1"/>
      <p:bldP spid="46" grpId="0" animBg="1"/>
      <p:bldP spid="47" grpId="0" animBg="1"/>
      <p:bldP spid="48" grpId="0" animBg="1"/>
      <p:bldP spid="49"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83182"/>
            <a:ext cx="499871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EUROPEISKA VÄRDERINGAR</a:t>
            </a:r>
          </a:p>
        </p:txBody>
      </p:sp>
      <p:sp>
        <p:nvSpPr>
          <p:cNvPr id="12" name="Rectangle 11"/>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VAD ÄR 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6823" y="1736627"/>
            <a:ext cx="1919499" cy="2587094"/>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email">
            <a:extLst>
              <a:ext uri="{BEBA8EAE-BF5A-486C-A8C5-ECC9F3942E4B}">
                <a14:imgProps xmlns:a14="http://schemas.microsoft.com/office/drawing/2010/main">
                  <a14:imgLayer r:embed="rId5">
                    <a14:imgEffect>
                      <a14:saturation sat="97000"/>
                    </a14:imgEffect>
                  </a14:imgLayer>
                </a14:imgProps>
              </a:ext>
              <a:ext uri="{28A0092B-C50C-407E-A947-70E740481C1C}">
                <a14:useLocalDpi xmlns:a14="http://schemas.microsoft.com/office/drawing/2010/main"/>
              </a:ext>
            </a:extLst>
          </a:blip>
          <a:stretch>
            <a:fillRect/>
          </a:stretch>
        </p:blipFill>
        <p:spPr>
          <a:xfrm>
            <a:off x="315630" y="1736627"/>
            <a:ext cx="1919499" cy="2560320"/>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23529" y="4901874"/>
            <a:ext cx="4033745" cy="1693995"/>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8102469" y="413905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
        <p:nvSpPr>
          <p:cNvPr id="11" name="TextBox 10"/>
          <p:cNvSpPr txBox="1"/>
          <p:nvPr/>
        </p:nvSpPr>
        <p:spPr>
          <a:xfrm>
            <a:off x="1422505" y="413905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5" name="Flowchart: Connector 4"/>
          <p:cNvSpPr/>
          <p:nvPr/>
        </p:nvSpPr>
        <p:spPr>
          <a:xfrm>
            <a:off x="2811602" y="1190019"/>
            <a:ext cx="3657600" cy="3554730"/>
          </a:xfrm>
          <a:prstGeom prst="flowChartConnector">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Människans</a:t>
            </a:r>
            <a:r>
              <a:rPr lang="en-US" sz="2400" dirty="0">
                <a:solidFill>
                  <a:schemeClr val="tx1"/>
                </a:solidFill>
              </a:rPr>
              <a:t> </a:t>
            </a:r>
            <a:r>
              <a:rPr lang="en-US" sz="2400" dirty="0" err="1">
                <a:solidFill>
                  <a:schemeClr val="tx1"/>
                </a:solidFill>
              </a:rPr>
              <a:t>värdighet</a:t>
            </a:r>
            <a:endParaRPr lang="en-US" sz="2400" dirty="0">
              <a:solidFill>
                <a:schemeClr val="tx1"/>
              </a:solidFill>
            </a:endParaRPr>
          </a:p>
          <a:p>
            <a:pPr algn="ctr"/>
            <a:r>
              <a:rPr lang="en-US" sz="2400" dirty="0" err="1">
                <a:solidFill>
                  <a:schemeClr val="tx1"/>
                </a:solidFill>
              </a:rPr>
              <a:t>Frihet</a:t>
            </a:r>
            <a:endParaRPr lang="en-US" sz="2400" dirty="0">
              <a:solidFill>
                <a:schemeClr val="tx1"/>
              </a:solidFill>
            </a:endParaRPr>
          </a:p>
          <a:p>
            <a:pPr algn="ctr"/>
            <a:r>
              <a:rPr lang="en-US" sz="2400" dirty="0" err="1">
                <a:solidFill>
                  <a:schemeClr val="tx1"/>
                </a:solidFill>
              </a:rPr>
              <a:t>Demokrati</a:t>
            </a:r>
            <a:endParaRPr lang="en-US" sz="2400" dirty="0">
              <a:solidFill>
                <a:schemeClr val="tx1"/>
              </a:solidFill>
            </a:endParaRPr>
          </a:p>
          <a:p>
            <a:pPr algn="ctr"/>
            <a:r>
              <a:rPr lang="en-US" sz="2400" dirty="0" err="1">
                <a:solidFill>
                  <a:schemeClr val="tx1"/>
                </a:solidFill>
              </a:rPr>
              <a:t>Jämställdhet</a:t>
            </a:r>
            <a:endParaRPr lang="en-US" sz="2400" dirty="0">
              <a:solidFill>
                <a:schemeClr val="tx1"/>
              </a:solidFill>
            </a:endParaRPr>
          </a:p>
          <a:p>
            <a:pPr algn="ctr"/>
            <a:r>
              <a:rPr lang="en-US" sz="2400" dirty="0" err="1">
                <a:solidFill>
                  <a:schemeClr val="tx1"/>
                </a:solidFill>
              </a:rPr>
              <a:t>Rättsstaten</a:t>
            </a:r>
            <a:endParaRPr lang="en-US" sz="2400" dirty="0">
              <a:solidFill>
                <a:schemeClr val="tx1"/>
              </a:solidFill>
            </a:endParaRPr>
          </a:p>
          <a:p>
            <a:pPr algn="ctr"/>
            <a:r>
              <a:rPr lang="en-US" sz="2400" dirty="0" err="1">
                <a:solidFill>
                  <a:schemeClr val="tx1"/>
                </a:solidFill>
              </a:rPr>
              <a:t>Mänskliga</a:t>
            </a:r>
            <a:r>
              <a:rPr lang="en-US" sz="2400" dirty="0">
                <a:solidFill>
                  <a:schemeClr val="tx1"/>
                </a:solidFill>
              </a:rPr>
              <a:t> </a:t>
            </a:r>
            <a:r>
              <a:rPr lang="en-US" sz="2400" dirty="0" err="1">
                <a:solidFill>
                  <a:schemeClr val="tx1"/>
                </a:solidFill>
              </a:rPr>
              <a:t>rättigheter</a:t>
            </a:r>
            <a:endParaRPr lang="en-US" sz="2400" dirty="0">
              <a:solidFill>
                <a:schemeClr val="tx1"/>
              </a:solidFill>
            </a:endParaRPr>
          </a:p>
        </p:txBody>
      </p:sp>
    </p:spTree>
    <p:extLst>
      <p:ext uri="{BB962C8B-B14F-4D97-AF65-F5344CB8AC3E}">
        <p14:creationId xmlns:p14="http://schemas.microsoft.com/office/powerpoint/2010/main" val="37857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33642</TotalTime>
  <Words>4367</Words>
  <Application>Microsoft Office PowerPoint</Application>
  <PresentationFormat>On-screen Show (4:3)</PresentationFormat>
  <Paragraphs>579</Paragraphs>
  <Slides>40</Slides>
  <Notes>38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40</vt:i4>
      </vt:variant>
    </vt:vector>
  </HeadingPairs>
  <TitlesOfParts>
    <vt:vector size="47" baseType="lpstr">
      <vt:lpstr>Arial</vt:lpstr>
      <vt:lpstr>Calibri</vt:lpstr>
      <vt:lpstr>Calibri Light</vt:lpstr>
      <vt:lpstr>TrebuchetMS-Bold</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FRÅN KRIG TILL FRED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STUDIER, ARBETE OCH VOLONTÄRARBETE  </vt:lpstr>
      <vt:lpstr>     RESOR  </vt:lpstr>
      <vt:lpstr>      …OCH MYCKET MER  </vt:lpstr>
      <vt:lpstr>      EU:S PRIORITERINGAR  </vt:lpstr>
      <vt:lpstr>      2022: EU:S SOLIDARITET MED UKRAINA  </vt:lpstr>
      <vt:lpstr>      2022: EUROPAÅRET FÖR UNGDOMAR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Tack!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cp:keywords/>
  <dc:description/>
  <cp:lastModifiedBy>KANUCHOVA Kristina (COMM)</cp:lastModifiedBy>
  <cp:revision>1560</cp:revision>
  <cp:lastPrinted>2019-09-03T09:29:06Z</cp:lastPrinted>
  <dcterms:created xsi:type="dcterms:W3CDTF">2018-11-12T13:20:47Z</dcterms:created>
  <dcterms:modified xsi:type="dcterms:W3CDTF">2023-03-03T11:41:55Z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2023-02-02T16:38:40Z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7c6b236a-bcf0-4e48-bc07-1da2d9804fdc</vt:lpwstr>
  </property>
  <property fmtid="{D5CDD505-2E9C-101B-9397-08002B2CF9AE}" pid="8" name="MSIP_Label_6bd9ddd1-4d20-43f6-abfa-fc3c07406f94_ContentBits">
    <vt:lpwstr>0</vt:lpwstr>
  </property>
</Properties>
</file>