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INNEHÅLLSFÖRTECKNING" id="{51FA4466-1705-B94D-BF4F-554C4F735700}">
          <p14:sldIdLst>
            <p14:sldId id="423"/>
            <p14:sldId id="347"/>
          </p14:sldIdLst>
        </p14:section>
        <p14:section name="VAD ÄR EUROPA?" id="{EC384AE8-3301-F140-B97D-95A80BA374C4}">
          <p14:sldIdLst>
            <p14:sldId id="294"/>
            <p14:sldId id="396"/>
            <p14:sldId id="354"/>
            <p14:sldId id="355"/>
            <p14:sldId id="356"/>
            <p14:sldId id="357"/>
            <p14:sldId id="417"/>
            <p14:sldId id="416"/>
          </p14:sldIdLst>
        </p14:section>
        <p14:section name="DET EUROPEISKA PROJEKTET" id="{BA3F5049-C3DF-E349-90D6-8E6AF1360F92}">
          <p14:sldIdLst>
            <p14:sldId id="348"/>
            <p14:sldId id="346"/>
            <p14:sldId id="410"/>
            <p14:sldId id="398"/>
            <p14:sldId id="300"/>
            <p14:sldId id="413"/>
            <p14:sldId id="314"/>
            <p14:sldId id="428"/>
          </p14:sldIdLst>
        </p14:section>
        <p14:section name="VAD GÖR EU?" id="{5E61B94E-74E9-E84B-ACFB-56066B76546E}">
          <p14:sldIdLst>
            <p14:sldId id="349"/>
            <p14:sldId id="425"/>
            <p14:sldId id="406"/>
            <p14:sldId id="407"/>
            <p14:sldId id="408"/>
            <p14:sldId id="426"/>
            <p14:sldId id="431"/>
            <p14:sldId id="334"/>
          </p14:sldIdLst>
        </p14:section>
        <p14:section name="HUR FUNGERAR EU?" id="{AB4CD371-728D-8742-BF17-A81C6428FE04}">
          <p14:sldIdLst>
            <p14:sldId id="350"/>
            <p14:sldId id="384"/>
            <p14:sldId id="390"/>
            <p14:sldId id="385"/>
            <p14:sldId id="352"/>
            <p14:sldId id="339"/>
            <p14:sldId id="393"/>
            <p14:sldId id="395"/>
            <p14:sldId id="394"/>
          </p14:sldIdLst>
        </p14:section>
        <p14:section name="VILL DU VETA MER OM EU?" id="{4DEDCB1D-88D9-A345-A677-739D4EF1E4F1}">
          <p14:sldIdLst>
            <p14:sldId id="435"/>
            <p14:sldId id="437"/>
            <p14:sldId id="342"/>
          </p14:sldIdLst>
        </p14:section>
        <p14:section name="TA KONTAKT"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140" y="4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c302b6c1-a6cf-48e9-bad6-372049ac2824" providerId="ADAL" clId="{E73A163E-504B-460B-8C6B-5428DBC307D6}"/>
    <pc:docChg chg="modSld">
      <pc:chgData name="ORETANO Manuela (COMM)" userId="c302b6c1-a6cf-48e9-bad6-372049ac2824" providerId="ADAL" clId="{E73A163E-504B-460B-8C6B-5428DBC307D6}" dt="2025-01-31T09:39:38.368" v="0" actId="14826"/>
      <pc:docMkLst>
        <pc:docMk/>
      </pc:docMkLst>
      <pc:sldChg chg="modSp">
        <pc:chgData name="ORETANO Manuela (COMM)" userId="c302b6c1-a6cf-48e9-bad6-372049ac2824" providerId="ADAL" clId="{E73A163E-504B-460B-8C6B-5428DBC307D6}" dt="2025-01-31T09:39:38.368" v="0" actId="14826"/>
        <pc:sldMkLst>
          <pc:docMk/>
          <pc:sldMk cId="3562266476" sldId="314"/>
        </pc:sldMkLst>
        <pc:picChg chg="mod">
          <ac:chgData name="ORETANO Manuela (COMM)" userId="c302b6c1-a6cf-48e9-bad6-372049ac2824" providerId="ADAL" clId="{E73A163E-504B-460B-8C6B-5428DBC307D6}" dt="2025-01-31T09:39:38.368" v="0" actId="14826"/>
          <ac:picMkLst>
            <pc:docMk/>
            <pc:sldMk cId="3562266476" sldId="314"/>
            <ac:picMk id="3" creationId="{AD19F9F1-B7B9-A093-3B1C-0FB3F0EB9EB6}"/>
          </ac:picMkLst>
        </pc:picChg>
      </pc:sldChg>
    </pc:docChg>
  </pc:docChgLst>
  <pc:docChgLst>
    <pc:chgData name="ORETANO Manuela (COMM)" userId="S::manuela.oretano@ec.europa.eu::c302b6c1-a6cf-48e9-bad6-372049ac2824" providerId="AD" clId="Web-{0D9465FB-1C04-C2E3-91E5-F66E3BBD52EC}"/>
    <pc:docChg chg="modSld sldOrd">
      <pc:chgData name="ORETANO Manuela (COMM)" userId="S::manuela.oretano@ec.europa.eu::c302b6c1-a6cf-48e9-bad6-372049ac2824" providerId="AD" clId="Web-{0D9465FB-1C04-C2E3-91E5-F66E3BBD52EC}" dt="2024-07-17T08:56:37.441" v="1"/>
      <pc:docMkLst>
        <pc:docMk/>
      </pc:docMkLst>
      <pc:sldChg chg="ord">
        <pc:chgData name="ORETANO Manuela (COMM)" userId="S::manuela.oretano@ec.europa.eu::c302b6c1-a6cf-48e9-bad6-372049ac2824" providerId="AD" clId="Web-{0D9465FB-1C04-C2E3-91E5-F66E3BBD52EC}" dt="2024-07-17T08:55:23.080" v="0"/>
        <pc:sldMkLst>
          <pc:docMk/>
          <pc:sldMk cId="1379503181" sldId="425"/>
        </pc:sldMkLst>
      </pc:sldChg>
      <pc:sldChg chg="modNotes">
        <pc:chgData name="ORETANO Manuela (COMM)" userId="S::manuela.oretano@ec.europa.eu::c302b6c1-a6cf-48e9-bad6-372049ac2824" providerId="AD" clId="Web-{0D9465FB-1C04-C2E3-91E5-F66E3BBD52EC}" dt="2024-07-17T08:56:37.441" v="1"/>
        <pc:sldMkLst>
          <pc:docMk/>
          <pc:sldMk cId="727304098" sldId="431"/>
        </pc:sldMkLst>
      </pc:sldChg>
    </pc:docChg>
  </pc:docChgLst>
  <pc:docChgLst>
    <pc:chgData name="ORETANO Manuela (COMM)" userId="S::manuela.oretano@ec.europa.eu::c302b6c1-a6cf-48e9-bad6-372049ac2824" providerId="AD" clId="Web-{DCAFFB9E-B529-81F9-61EE-CD34F11C2C5F}"/>
    <pc:docChg chg="modSld">
      <pc:chgData name="ORETANO Manuela (COMM)" userId="S::manuela.oretano@ec.europa.eu::c302b6c1-a6cf-48e9-bad6-372049ac2824" providerId="AD" clId="Web-{DCAFFB9E-B529-81F9-61EE-CD34F11C2C5F}" dt="2025-01-10T14:12:22.397" v="2"/>
      <pc:docMkLst>
        <pc:docMk/>
      </pc:docMkLst>
      <pc:sldChg chg="modSp">
        <pc:chgData name="ORETANO Manuela (COMM)" userId="S::manuela.oretano@ec.europa.eu::c302b6c1-a6cf-48e9-bad6-372049ac2824" providerId="AD" clId="Web-{DCAFFB9E-B529-81F9-61EE-CD34F11C2C5F}" dt="2025-01-10T14:11:47.396" v="0"/>
        <pc:sldMkLst>
          <pc:docMk/>
          <pc:sldMk cId="3209097916" sldId="327"/>
        </pc:sldMkLst>
        <pc:picChg chg="mod">
          <ac:chgData name="ORETANO Manuela (COMM)" userId="S::manuela.oretano@ec.europa.eu::c302b6c1-a6cf-48e9-bad6-372049ac2824" providerId="AD" clId="Web-{DCAFFB9E-B529-81F9-61EE-CD34F11C2C5F}" dt="2025-01-10T14:11:47.396" v="0"/>
          <ac:picMkLst>
            <pc:docMk/>
            <pc:sldMk cId="3209097916" sldId="327"/>
            <ac:picMk id="6" creationId="{00000000-0000-0000-0000-000000000000}"/>
          </ac:picMkLst>
        </pc:picChg>
      </pc:sldChg>
      <pc:sldChg chg="modSp">
        <pc:chgData name="ORETANO Manuela (COMM)" userId="S::manuela.oretano@ec.europa.eu::c302b6c1-a6cf-48e9-bad6-372049ac2824" providerId="AD" clId="Web-{DCAFFB9E-B529-81F9-61EE-CD34F11C2C5F}" dt="2025-01-10T14:12:22.397" v="2"/>
        <pc:sldMkLst>
          <pc:docMk/>
          <pc:sldMk cId="4151216835" sldId="339"/>
        </pc:sldMkLst>
        <pc:picChg chg="mod">
          <ac:chgData name="ORETANO Manuela (COMM)" userId="S::manuela.oretano@ec.europa.eu::c302b6c1-a6cf-48e9-bad6-372049ac2824" providerId="AD" clId="Web-{DCAFFB9E-B529-81F9-61EE-CD34F11C2C5F}" dt="2025-01-10T14:12:22.397" v="2"/>
          <ac:picMkLst>
            <pc:docMk/>
            <pc:sldMk cId="4151216835" sldId="339"/>
            <ac:picMk id="4" creationId="{00000000-0000-0000-0000-000000000000}"/>
          </ac:picMkLst>
        </pc:picChg>
      </pc:sldChg>
      <pc:sldChg chg="modSp">
        <pc:chgData name="ORETANO Manuela (COMM)" userId="S::manuela.oretano@ec.europa.eu::c302b6c1-a6cf-48e9-bad6-372049ac2824" providerId="AD" clId="Web-{DCAFFB9E-B529-81F9-61EE-CD34F11C2C5F}" dt="2025-01-10T14:11:59.302" v="1"/>
        <pc:sldMkLst>
          <pc:docMk/>
          <pc:sldMk cId="1034728412" sldId="352"/>
        </pc:sldMkLst>
        <pc:picChg chg="mod">
          <ac:chgData name="ORETANO Manuela (COMM)" userId="S::manuela.oretano@ec.europa.eu::c302b6c1-a6cf-48e9-bad6-372049ac2824" providerId="AD" clId="Web-{DCAFFB9E-B529-81F9-61EE-CD34F11C2C5F}" dt="2025-01-10T14:11:59.302" v="1"/>
          <ac:picMkLst>
            <pc:docMk/>
            <pc:sldMk cId="1034728412" sldId="352"/>
            <ac:picMk id="15" creationId="{2F9512DC-1BC8-204B-B55A-31E4CAAF6952}"/>
          </ac:picMkLst>
        </pc:picChg>
      </pc:sldChg>
    </pc:docChg>
  </pc:docChgLst>
  <pc:docChgLst>
    <pc:chgData name="ORETANO Manuela (COMM)" userId="S::manuela.oretano@ec.europa.eu::c302b6c1-a6cf-48e9-bad6-372049ac2824" providerId="AD" clId="Web-{46D56ED3-6EBF-7B7C-AB83-7607DEDADE7B}"/>
    <pc:docChg chg="delSld modSection">
      <pc:chgData name="ORETANO Manuela (COMM)" userId="S::manuela.oretano@ec.europa.eu::c302b6c1-a6cf-48e9-bad6-372049ac2824" providerId="AD" clId="Web-{46D56ED3-6EBF-7B7C-AB83-7607DEDADE7B}" dt="2024-07-03T07:50:42.433" v="8"/>
      <pc:docMkLst>
        <pc:docMk/>
      </pc:docMkLst>
      <pc:sldChg chg="del">
        <pc:chgData name="ORETANO Manuela (COMM)" userId="S::manuela.oretano@ec.europa.eu::c302b6c1-a6cf-48e9-bad6-372049ac2824" providerId="AD" clId="Web-{46D56ED3-6EBF-7B7C-AB83-7607DEDADE7B}" dt="2024-07-03T07:50:42.433" v="7"/>
        <pc:sldMkLst>
          <pc:docMk/>
          <pc:sldMk cId="2298217229" sldId="257"/>
        </pc:sldMkLst>
      </pc:sldChg>
      <pc:sldChg chg="del">
        <pc:chgData name="ORETANO Manuela (COMM)" userId="S::manuela.oretano@ec.europa.eu::c302b6c1-a6cf-48e9-bad6-372049ac2824" providerId="AD" clId="Web-{46D56ED3-6EBF-7B7C-AB83-7607DEDADE7B}" dt="2024-07-03T07:50:32.292" v="3"/>
        <pc:sldMkLst>
          <pc:docMk/>
          <pc:sldMk cId="3644421212" sldId="342"/>
        </pc:sldMkLst>
      </pc:sldChg>
      <pc:sldChg chg="del">
        <pc:chgData name="ORETANO Manuela (COMM)" userId="S::manuela.oretano@ec.europa.eu::c302b6c1-a6cf-48e9-bad6-372049ac2824" providerId="AD" clId="Web-{46D56ED3-6EBF-7B7C-AB83-7607DEDADE7B}" dt="2024-07-03T07:50:42.433" v="8"/>
        <pc:sldMkLst>
          <pc:docMk/>
          <pc:sldMk cId="3066518217" sldId="432"/>
        </pc:sldMkLst>
      </pc:sldChg>
      <pc:sldChg chg="del">
        <pc:chgData name="ORETANO Manuela (COMM)" userId="S::manuela.oretano@ec.europa.eu::c302b6c1-a6cf-48e9-bad6-372049ac2824" providerId="AD" clId="Web-{46D56ED3-6EBF-7B7C-AB83-7607DEDADE7B}" dt="2024-07-03T07:50:42.433" v="6"/>
        <pc:sldMkLst>
          <pc:docMk/>
          <pc:sldMk cId="2006266051" sldId="433"/>
        </pc:sldMkLst>
      </pc:sldChg>
    </pc:docChg>
  </pc:docChgLst>
  <pc:docChgLst>
    <pc:chgData name="ORETANO Manuela (COMM)" userId="S::manuela.oretano@ec.europa.eu::c302b6c1-a6cf-48e9-bad6-372049ac2824" providerId="AD" clId="Web-{3B2A4AEA-7CDF-4CE3-BCF7-D0F78C95CCA9}"/>
    <pc:docChg chg="modSld">
      <pc:chgData name="ORETANO Manuela (COMM)" userId="S::manuela.oretano@ec.europa.eu::c302b6c1-a6cf-48e9-bad6-372049ac2824" providerId="AD" clId="Web-{3B2A4AEA-7CDF-4CE3-BCF7-D0F78C95CCA9}" dt="2024-07-17T09:28:15.337" v="3"/>
      <pc:docMkLst>
        <pc:docMk/>
      </pc:docMkLst>
      <pc:sldChg chg="modNotes">
        <pc:chgData name="ORETANO Manuela (COMM)" userId="S::manuela.oretano@ec.europa.eu::c302b6c1-a6cf-48e9-bad6-372049ac2824" providerId="AD" clId="Web-{3B2A4AEA-7CDF-4CE3-BCF7-D0F78C95CCA9}" dt="2024-07-17T09:28:15.337" v="3"/>
        <pc:sldMkLst>
          <pc:docMk/>
          <pc:sldMk cId="727304098" sldId="431"/>
        </pc:sldMkLst>
      </pc:sldChg>
    </pc:docChg>
  </pc:docChgLst>
  <pc:docChgLst>
    <pc:chgData name="ORETANO Manuela (COMM)" userId="S::manuela.oretano@ec.europa.eu::c302b6c1-a6cf-48e9-bad6-372049ac2824" providerId="AD" clId="Web-{0892EE2D-7414-6882-A5B2-EEEE4E00B7E0}"/>
    <pc:docChg chg="delSld modSld sldOrd modSection">
      <pc:chgData name="ORETANO Manuela (COMM)" userId="S::manuela.oretano@ec.europa.eu::c302b6c1-a6cf-48e9-bad6-372049ac2824" providerId="AD" clId="Web-{0892EE2D-7414-6882-A5B2-EEEE4E00B7E0}" dt="2024-07-16T08:52:22.284" v="4"/>
      <pc:docMkLst>
        <pc:docMk/>
      </pc:docMkLst>
      <pc:sldChg chg="ord modNotes">
        <pc:chgData name="ORETANO Manuela (COMM)" userId="S::manuela.oretano@ec.europa.eu::c302b6c1-a6cf-48e9-bad6-372049ac2824" providerId="AD" clId="Web-{0892EE2D-7414-6882-A5B2-EEEE4E00B7E0}" dt="2024-07-16T08:52:02.767" v="3"/>
        <pc:sldMkLst>
          <pc:docMk/>
          <pc:sldMk cId="1225291961" sldId="408"/>
        </pc:sldMkLst>
      </pc:sldChg>
      <pc:sldChg chg="del">
        <pc:chgData name="ORETANO Manuela (COMM)" userId="S::manuela.oretano@ec.europa.eu::c302b6c1-a6cf-48e9-bad6-372049ac2824" providerId="AD" clId="Web-{0892EE2D-7414-6882-A5B2-EEEE4E00B7E0}" dt="2024-07-16T08:52:22.284" v="4"/>
        <pc:sldMkLst>
          <pc:docMk/>
          <pc:sldMk cId="709964528" sldId="409"/>
        </pc:sldMkLst>
      </pc:sldChg>
    </pc:docChg>
  </pc:docChgLst>
  <pc:docChgLst>
    <pc:chgData name="ORETANO Manuela (COMM)" userId="S::manuela.oretano@ec.europa.eu::c302b6c1-a6cf-48e9-bad6-372049ac2824" providerId="AD" clId="Web-{82EC190F-001E-B850-4405-4D959AFD0ED8}"/>
    <pc:docChg chg="modSld">
      <pc:chgData name="ORETANO Manuela (COMM)" userId="S::manuela.oretano@ec.europa.eu::c302b6c1-a6cf-48e9-bad6-372049ac2824" providerId="AD" clId="Web-{82EC190F-001E-B850-4405-4D959AFD0ED8}" dt="2025-05-02T15:49:46.907" v="3"/>
      <pc:docMkLst>
        <pc:docMk/>
      </pc:docMkLst>
      <pc:sldChg chg="modNotes">
        <pc:chgData name="ORETANO Manuela (COMM)" userId="S::manuela.oretano@ec.europa.eu::c302b6c1-a6cf-48e9-bad6-372049ac2824" providerId="AD" clId="Web-{82EC190F-001E-B850-4405-4D959AFD0ED8}" dt="2025-05-02T15:49:46.907" v="3"/>
        <pc:sldMkLst>
          <pc:docMk/>
          <pc:sldMk cId="3562266476" sldId="314"/>
        </pc:sldMkLst>
      </pc:sldChg>
    </pc:docChg>
  </pc:docChgLst>
  <pc:docChgLst>
    <pc:chgData name="PEKONEN Essi (COMM)" userId="S::essi.pekonen@ec.europa.eu::faa4a04e-b659-4410-aa26-bf3b85a833eb" providerId="AD" clId="Web-{8D0B1F59-9EFC-FC79-0ED9-C4067FBD5F06}"/>
    <pc:docChg chg="modSld">
      <pc:chgData name="PEKONEN Essi (COMM)" userId="S::essi.pekonen@ec.europa.eu::faa4a04e-b659-4410-aa26-bf3b85a833eb" providerId="AD" clId="Web-{8D0B1F59-9EFC-FC79-0ED9-C4067FBD5F06}" dt="2024-04-03T13:05:58.981" v="9" actId="1076"/>
      <pc:docMkLst>
        <pc:docMk/>
      </pc:docMkLst>
      <pc:sldChg chg="addSp delSp modSp">
        <pc:chgData name="PEKONEN Essi (COMM)" userId="S::essi.pekonen@ec.europa.eu::faa4a04e-b659-4410-aa26-bf3b85a833eb" providerId="AD" clId="Web-{8D0B1F59-9EFC-FC79-0ED9-C4067FBD5F06}" dt="2024-04-03T13:05:58.981" v="9" actId="1076"/>
        <pc:sldMkLst>
          <pc:docMk/>
          <pc:sldMk cId="2671008457" sldId="417"/>
        </pc:sldMkLst>
        <pc:spChg chg="del mod">
          <ac:chgData name="PEKONEN Essi (COMM)" userId="S::essi.pekonen@ec.europa.eu::faa4a04e-b659-4410-aa26-bf3b85a833eb" providerId="AD" clId="Web-{8D0B1F59-9EFC-FC79-0ED9-C4067FBD5F06}" dt="2024-04-03T13:04:57.057" v="4"/>
          <ac:spMkLst>
            <pc:docMk/>
            <pc:sldMk cId="2671008457" sldId="417"/>
            <ac:spMk id="5" creationId="{00000000-0000-0000-0000-000000000000}"/>
          </ac:spMkLst>
        </pc:spChg>
        <pc:picChg chg="add del mod">
          <ac:chgData name="PEKONEN Essi (COMM)" userId="S::essi.pekonen@ec.europa.eu::faa4a04e-b659-4410-aa26-bf3b85a833eb" providerId="AD" clId="Web-{8D0B1F59-9EFC-FC79-0ED9-C4067FBD5F06}" dt="2024-04-03T13:05:00.354" v="6"/>
          <ac:picMkLst>
            <pc:docMk/>
            <pc:sldMk cId="2671008457" sldId="417"/>
            <ac:picMk id="3" creationId="{C7CC9E19-B837-A5BD-7720-BE41CBF58587}"/>
          </ac:picMkLst>
        </pc:picChg>
        <pc:picChg chg="add mod">
          <ac:chgData name="PEKONEN Essi (COMM)" userId="S::essi.pekonen@ec.europa.eu::faa4a04e-b659-4410-aa26-bf3b85a833eb" providerId="AD" clId="Web-{8D0B1F59-9EFC-FC79-0ED9-C4067FBD5F06}" dt="2024-04-03T13:05:58.981" v="9" actId="1076"/>
          <ac:picMkLst>
            <pc:docMk/>
            <pc:sldMk cId="2671008457" sldId="417"/>
            <ac:picMk id="4" creationId="{C6680604-B0F7-464B-6DE7-B5F988CAF01B}"/>
          </ac:picMkLst>
        </pc:picChg>
        <pc:picChg chg="del">
          <ac:chgData name="PEKONEN Essi (COMM)" userId="S::essi.pekonen@ec.europa.eu::faa4a04e-b659-4410-aa26-bf3b85a833eb" providerId="AD" clId="Web-{8D0B1F59-9EFC-FC79-0ED9-C4067FBD5F06}" dt="2024-04-03T13:04:31.025" v="0"/>
          <ac:picMkLst>
            <pc:docMk/>
            <pc:sldMk cId="2671008457" sldId="417"/>
            <ac:picMk id="7" creationId="{00000000-0000-0000-0000-000000000000}"/>
          </ac:picMkLst>
        </pc:picChg>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_rels/data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ata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_rels/drawing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a:t>24 OFFICIELLA EU-SPRÅK</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custT="1"/>
      <dgm:spPr/>
      <dgm:t>
        <a:bodyPr/>
        <a:lstStyle/>
        <a:p>
          <a:r>
            <a:rPr lang="en-US" sz="1500" b="1" err="1"/>
            <a:t>Slaviska</a:t>
          </a:r>
          <a:r>
            <a:rPr lang="en-US" sz="1500" b="1"/>
            <a:t> </a:t>
          </a:r>
          <a:r>
            <a:rPr lang="en-US" sz="1500" b="1" err="1"/>
            <a:t>språk</a:t>
          </a:r>
          <a:r>
            <a:rPr lang="en-US" sz="1500" b="1"/>
            <a:t>: </a:t>
          </a:r>
          <a:r>
            <a:rPr lang="en-US" sz="1500" b="0" err="1"/>
            <a:t>bulgariska</a:t>
          </a:r>
          <a:r>
            <a:rPr lang="en-US" sz="1500" b="0"/>
            <a:t>, </a:t>
          </a:r>
          <a:r>
            <a:rPr lang="en-US" sz="1500" b="0" err="1"/>
            <a:t>tjeckiska</a:t>
          </a:r>
          <a:r>
            <a:rPr lang="en-US" sz="1500" b="0"/>
            <a:t>, </a:t>
          </a:r>
          <a:r>
            <a:rPr lang="en-US" sz="1500" b="0" err="1"/>
            <a:t>kroatiska</a:t>
          </a:r>
          <a:r>
            <a:rPr lang="en-US" sz="1500" b="0"/>
            <a:t>, </a:t>
          </a:r>
          <a:r>
            <a:rPr lang="en-US" sz="1500" b="0" err="1"/>
            <a:t>polska</a:t>
          </a:r>
          <a:r>
            <a:rPr lang="en-US" sz="1500" b="0"/>
            <a:t>, </a:t>
          </a:r>
          <a:r>
            <a:rPr lang="en-US" sz="1500" b="0" err="1"/>
            <a:t>slovakiska</a:t>
          </a:r>
          <a:r>
            <a:rPr lang="en-US" sz="1500" b="0"/>
            <a:t>, </a:t>
          </a:r>
          <a:r>
            <a:rPr lang="en-US" sz="1500" b="0" err="1"/>
            <a:t>slovenska</a:t>
          </a:r>
          <a:endParaRPr lang="en-US" sz="1500" b="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custT="1"/>
      <dgm:spPr>
        <a:solidFill>
          <a:schemeClr val="accent2">
            <a:lumMod val="75000"/>
            <a:alpha val="50000"/>
          </a:schemeClr>
        </a:solidFill>
      </dgm:spPr>
      <dgm:t>
        <a:bodyPr/>
        <a:lstStyle/>
        <a:p>
          <a:r>
            <a:rPr lang="en-US" sz="1500" b="1" err="1"/>
            <a:t>Germanska</a:t>
          </a:r>
          <a:r>
            <a:rPr lang="en-US" sz="1500" b="1"/>
            <a:t> </a:t>
          </a:r>
          <a:r>
            <a:rPr lang="en-US" sz="1500" b="1" err="1"/>
            <a:t>språk</a:t>
          </a:r>
          <a:r>
            <a:rPr lang="en-US" sz="1500" b="1"/>
            <a:t>: </a:t>
          </a:r>
          <a:r>
            <a:rPr lang="en-US" sz="1500" b="0" err="1"/>
            <a:t>danska</a:t>
          </a:r>
          <a:r>
            <a:rPr lang="en-US" sz="1500" b="0"/>
            <a:t>, </a:t>
          </a:r>
          <a:r>
            <a:rPr lang="en-US" sz="1500" b="0" err="1"/>
            <a:t>tyska</a:t>
          </a:r>
          <a:r>
            <a:rPr lang="en-US" sz="1500" b="0"/>
            <a:t>, </a:t>
          </a:r>
          <a:r>
            <a:rPr lang="en-US" sz="1500" b="0" err="1"/>
            <a:t>engelska</a:t>
          </a:r>
          <a:r>
            <a:rPr lang="en-US" sz="1500" b="0"/>
            <a:t>, </a:t>
          </a:r>
          <a:r>
            <a:rPr lang="en-US" sz="1500" b="0" err="1"/>
            <a:t>nederländska</a:t>
          </a:r>
          <a:r>
            <a:rPr lang="en-US" sz="1500" b="0"/>
            <a:t>, </a:t>
          </a:r>
          <a:r>
            <a:rPr lang="en-US" sz="1500" b="0" err="1"/>
            <a:t>svenska</a:t>
          </a:r>
          <a:endParaRPr lang="en-US" sz="1500" b="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custT="1"/>
      <dgm:spPr/>
      <dgm:t>
        <a:bodyPr/>
        <a:lstStyle/>
        <a:p>
          <a:r>
            <a:rPr lang="en-US" sz="1500" b="1" err="1"/>
            <a:t>Romanska</a:t>
          </a:r>
          <a:r>
            <a:rPr lang="en-US" sz="1500" b="1"/>
            <a:t> </a:t>
          </a:r>
          <a:r>
            <a:rPr lang="en-US" sz="1500" b="1" err="1"/>
            <a:t>språk</a:t>
          </a:r>
          <a:r>
            <a:rPr lang="en-US" sz="1500" b="1"/>
            <a:t>:</a:t>
          </a:r>
          <a:r>
            <a:rPr lang="en-US" sz="1500" b="0"/>
            <a:t> </a:t>
          </a:r>
          <a:r>
            <a:rPr lang="en-US" sz="1500" b="0" err="1"/>
            <a:t>spanska</a:t>
          </a:r>
          <a:r>
            <a:rPr lang="en-US" sz="1500" b="0"/>
            <a:t>, </a:t>
          </a:r>
          <a:r>
            <a:rPr lang="en-US" sz="1500" b="0" err="1"/>
            <a:t>franska</a:t>
          </a:r>
          <a:r>
            <a:rPr lang="en-US" sz="1500" b="0"/>
            <a:t>, </a:t>
          </a:r>
          <a:r>
            <a:rPr lang="en-US" sz="1500" b="0" err="1"/>
            <a:t>italienska</a:t>
          </a:r>
          <a:r>
            <a:rPr lang="en-US" sz="1500" b="0"/>
            <a:t>, </a:t>
          </a:r>
          <a:r>
            <a:rPr lang="en-US" sz="1500" b="0" err="1"/>
            <a:t>portugisiska</a:t>
          </a:r>
          <a:r>
            <a:rPr lang="en-US" sz="1500" b="0"/>
            <a:t>, </a:t>
          </a:r>
          <a:r>
            <a:rPr lang="en-US" sz="1500" b="0" err="1"/>
            <a:t>rumänska</a:t>
          </a:r>
          <a:endParaRPr lang="en-US" sz="1500" b="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custT="1"/>
      <dgm:spPr>
        <a:solidFill>
          <a:srgbClr val="FFC000">
            <a:alpha val="50000"/>
          </a:srgbClr>
        </a:solidFill>
      </dgm:spPr>
      <dgm:t>
        <a:bodyPr/>
        <a:lstStyle/>
        <a:p>
          <a:r>
            <a:rPr lang="en-US" sz="1500" b="1" err="1"/>
            <a:t>Övriga</a:t>
          </a:r>
          <a:r>
            <a:rPr lang="en-US" sz="1500" b="1"/>
            <a:t>: </a:t>
          </a:r>
          <a:r>
            <a:rPr lang="en-US" sz="1500" b="0" err="1"/>
            <a:t>estniska</a:t>
          </a:r>
          <a:r>
            <a:rPr lang="en-US" sz="1500" b="0"/>
            <a:t> </a:t>
          </a:r>
          <a:r>
            <a:rPr lang="en-US" sz="1500" b="0" err="1"/>
            <a:t>och</a:t>
          </a:r>
          <a:r>
            <a:rPr lang="en-US" sz="1500" b="0"/>
            <a:t> </a:t>
          </a:r>
          <a:r>
            <a:rPr lang="en-US" sz="1500" b="0" err="1"/>
            <a:t>finska</a:t>
          </a:r>
          <a:r>
            <a:rPr lang="en-US" sz="1500" b="0"/>
            <a:t>, </a:t>
          </a:r>
          <a:r>
            <a:rPr lang="en-US" sz="1500" b="0" err="1"/>
            <a:t>grekiska</a:t>
          </a:r>
          <a:r>
            <a:rPr lang="en-US" sz="1500" b="0"/>
            <a:t>, </a:t>
          </a:r>
          <a:r>
            <a:rPr lang="en-US" sz="1500" b="0" err="1"/>
            <a:t>iriska</a:t>
          </a:r>
          <a:r>
            <a:rPr lang="en-US" sz="1500" b="0"/>
            <a:t>, </a:t>
          </a:r>
          <a:r>
            <a:rPr lang="en-US" sz="1500" b="0" err="1"/>
            <a:t>litauiska</a:t>
          </a:r>
          <a:r>
            <a:rPr lang="en-US" sz="1500" b="0"/>
            <a:t> </a:t>
          </a:r>
          <a:r>
            <a:rPr lang="en-US" sz="1500" b="0" err="1"/>
            <a:t>och</a:t>
          </a:r>
          <a:r>
            <a:rPr lang="en-US" sz="1500" b="0"/>
            <a:t> </a:t>
          </a:r>
          <a:r>
            <a:rPr lang="en-US" sz="1500" b="0" err="1"/>
            <a:t>lettiska</a:t>
          </a:r>
          <a:r>
            <a:rPr lang="en-US" sz="1500" b="0"/>
            <a:t>, </a:t>
          </a:r>
          <a:r>
            <a:rPr lang="en-US" sz="1500" b="0" err="1"/>
            <a:t>ungerska</a:t>
          </a:r>
          <a:r>
            <a:rPr lang="en-US" sz="1500" b="0"/>
            <a:t>, </a:t>
          </a:r>
          <a:r>
            <a:rPr lang="en-US" sz="1500" b="0" err="1"/>
            <a:t>maltesiska</a:t>
          </a:r>
          <a:endParaRPr lang="en-US" sz="1500" b="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704"/>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err="1">
              <a:solidFill>
                <a:schemeClr val="tx1"/>
              </a:solidFill>
            </a:rPr>
            <a:t>företräder</a:t>
          </a:r>
          <a:r>
            <a:rPr lang="en-US" sz="1700">
              <a:solidFill>
                <a:schemeClr val="tx1"/>
              </a:solidFill>
            </a:rPr>
            <a:t> </a:t>
          </a:r>
          <a:r>
            <a:rPr lang="en-US" sz="1700" err="1">
              <a:solidFill>
                <a:schemeClr val="tx1"/>
              </a:solidFill>
            </a:rPr>
            <a:t>medlemsländerna</a:t>
          </a:r>
          <a:r>
            <a:rPr lang="en-US" sz="1700">
              <a:solidFill>
                <a:schemeClr val="tx1"/>
              </a:solidFill>
            </a:rPr>
            <a:t> </a:t>
          </a:r>
          <a:r>
            <a:rPr lang="en-US" sz="1700" err="1">
              <a:solidFill>
                <a:schemeClr val="tx1"/>
              </a:solidFill>
            </a:rPr>
            <a:t>på</a:t>
          </a:r>
          <a:r>
            <a:rPr lang="en-US" sz="1700">
              <a:solidFill>
                <a:schemeClr val="tx1"/>
              </a:solidFill>
            </a:rPr>
            <a:t> EU-</a:t>
          </a:r>
          <a:r>
            <a:rPr lang="en-US" sz="1700" err="1">
              <a:solidFill>
                <a:schemeClr val="tx1"/>
              </a:solidFill>
            </a:rPr>
            <a:t>nivå</a:t>
          </a:r>
          <a:endParaRPr lang="en-IE" sz="170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sv-SE" sz="1700">
              <a:solidFill>
                <a:schemeClr val="tx1"/>
              </a:solidFill>
            </a:rPr>
            <a:t>ministrarna möts för att diskutera sakfrågor (t.ex. jordbruk, utrikesfrågor och rättsliga frågor)</a:t>
          </a:r>
          <a:endParaRPr lang="en-IE" sz="170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sv-SE" sz="1700">
              <a:solidFill>
                <a:schemeClr val="tx1"/>
              </a:solidFill>
            </a:rPr>
            <a:t>fattar beslut och antar lagar tillsammans med Europaparlamentet</a:t>
          </a:r>
          <a:endParaRPr lang="en-IE" sz="170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sv-SE" sz="1700">
              <a:solidFill>
                <a:schemeClr val="tx1"/>
              </a:solidFill>
            </a:rPr>
            <a:t>har roterande ordförandeskap som växlar mellan medlemsländerna varje halvår.</a:t>
          </a:r>
          <a:endParaRPr lang="en-IE" sz="170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sv-SE" sz="1700">
              <a:solidFill>
                <a:schemeClr val="tx1"/>
              </a:solidFill>
            </a:rPr>
            <a:t>sammanträder i Bryssel eller Luxemburg</a:t>
          </a:r>
          <a:endParaRPr lang="en-IE" sz="170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US" sz="1700" err="1">
              <a:solidFill>
                <a:schemeClr val="tx1"/>
              </a:solidFill>
            </a:rPr>
            <a:t>företräder</a:t>
          </a:r>
          <a:r>
            <a:rPr lang="en-US" sz="1700">
              <a:solidFill>
                <a:schemeClr val="tx1"/>
              </a:solidFill>
            </a:rPr>
            <a:t> EU:s </a:t>
          </a:r>
          <a:r>
            <a:rPr lang="en-US" sz="1700" err="1">
              <a:solidFill>
                <a:schemeClr val="tx1"/>
              </a:solidFill>
            </a:rPr>
            <a:t>gemensamma</a:t>
          </a:r>
          <a:r>
            <a:rPr lang="en-US" sz="1700">
              <a:solidFill>
                <a:schemeClr val="tx1"/>
              </a:solidFill>
            </a:rPr>
            <a:t> </a:t>
          </a:r>
          <a:r>
            <a:rPr lang="en-US" sz="1700" err="1">
              <a:solidFill>
                <a:schemeClr val="tx1"/>
              </a:solidFill>
            </a:rPr>
            <a:t>intresse</a:t>
          </a:r>
          <a:endParaRPr lang="en-IE" sz="170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sv-SE" sz="1700">
              <a:solidFill>
                <a:schemeClr val="tx1"/>
              </a:solidFill>
            </a:rPr>
            <a:t>leds av en ordförande och består av en kommissionär från varje medlemsland med ett eget ansvarsområde.</a:t>
          </a:r>
          <a:endParaRPr lang="en-IE" sz="170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sv-SE" sz="1700">
              <a:solidFill>
                <a:schemeClr val="tx1"/>
              </a:solidFill>
            </a:rPr>
            <a:t>föreslår nya lagar och program</a:t>
          </a:r>
          <a:endParaRPr lang="en-IE" sz="170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sv-SE" sz="1700">
              <a:solidFill>
                <a:schemeClr val="tx1"/>
              </a:solidFill>
            </a:rPr>
            <a:t>väljs av Europaparlamentet för en femårsperiod</a:t>
          </a:r>
          <a:endParaRPr lang="en-IE" sz="170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sv-SE" sz="1700">
              <a:solidFill>
                <a:schemeClr val="tx1"/>
              </a:solidFill>
            </a:rPr>
            <a:t>genomför EU:s politik och budget</a:t>
          </a:r>
          <a:endParaRPr lang="en-IE" sz="170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err="1">
              <a:solidFill>
                <a:schemeClr val="tx1"/>
              </a:solidFill>
            </a:rPr>
            <a:t>är</a:t>
          </a:r>
          <a:r>
            <a:rPr lang="en-US" sz="1700">
              <a:solidFill>
                <a:schemeClr val="tx1"/>
              </a:solidFill>
            </a:rPr>
            <a:t> EU-</a:t>
          </a:r>
          <a:r>
            <a:rPr lang="en-US" sz="1700" err="1">
              <a:solidFill>
                <a:schemeClr val="tx1"/>
              </a:solidFill>
            </a:rPr>
            <a:t>fördragens</a:t>
          </a:r>
          <a:r>
            <a:rPr lang="en-US" sz="1700">
              <a:solidFill>
                <a:schemeClr val="tx1"/>
              </a:solidFill>
            </a:rPr>
            <a:t> </a:t>
          </a:r>
          <a:r>
            <a:rPr lang="en-US" sz="1700" err="1">
              <a:solidFill>
                <a:schemeClr val="tx1"/>
              </a:solidFill>
            </a:rPr>
            <a:t>väktare</a:t>
          </a:r>
          <a:endParaRPr lang="en-IE" sz="170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sv-SE" sz="1700">
              <a:solidFill>
                <a:schemeClr val="tx1"/>
              </a:solidFill>
            </a:rPr>
            <a:t>ligger i Bryssel och Luxemburg</a:t>
          </a:r>
          <a:endParaRPr lang="en-IE" sz="170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err="1">
              <a:solidFill>
                <a:schemeClr val="tx1"/>
              </a:solidFill>
            </a:rPr>
            <a:t>håller</a:t>
          </a:r>
          <a:r>
            <a:rPr lang="en-US" sz="1700" b="0">
              <a:solidFill>
                <a:schemeClr val="tx1"/>
              </a:solidFill>
            </a:rPr>
            <a:t> </a:t>
          </a:r>
          <a:r>
            <a:rPr lang="en-US" sz="1700" b="0" err="1">
              <a:solidFill>
                <a:schemeClr val="tx1"/>
              </a:solidFill>
            </a:rPr>
            <a:t>koll</a:t>
          </a:r>
          <a:r>
            <a:rPr lang="en-US" sz="1700" b="0">
              <a:solidFill>
                <a:schemeClr val="tx1"/>
              </a:solidFill>
            </a:rPr>
            <a:t> </a:t>
          </a:r>
          <a:r>
            <a:rPr lang="en-US" sz="1700" b="0" err="1">
              <a:solidFill>
                <a:schemeClr val="tx1"/>
              </a:solidFill>
            </a:rPr>
            <a:t>på</a:t>
          </a:r>
          <a:r>
            <a:rPr lang="en-US" sz="1700" b="0">
              <a:solidFill>
                <a:schemeClr val="tx1"/>
              </a:solidFill>
            </a:rPr>
            <a:t> EU-</a:t>
          </a:r>
          <a:r>
            <a:rPr lang="en-US" sz="1700" b="0" err="1">
              <a:solidFill>
                <a:schemeClr val="tx1"/>
              </a:solidFill>
            </a:rPr>
            <a:t>lagstiftningen</a:t>
          </a:r>
          <a:endParaRPr lang="en-IE" sz="1700" b="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sv-SE" sz="1700" b="0">
              <a:solidFill>
                <a:schemeClr val="tx1"/>
              </a:solidFill>
            </a:rPr>
            <a:t>ser till att EU-länderna följer EU:s lagar</a:t>
          </a:r>
          <a:endParaRPr lang="en-IE" sz="1700" b="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sv-SE" sz="1700" b="0">
              <a:solidFill>
                <a:schemeClr val="tx1"/>
              </a:solidFill>
            </a:rPr>
            <a:t>tolkar unionsrätten på begäran av de nationella domstolarna</a:t>
          </a:r>
          <a:endParaRPr lang="en-IE" sz="1700" b="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sv-SE" sz="1700" b="0">
              <a:solidFill>
                <a:schemeClr val="tx1"/>
              </a:solidFill>
            </a:rPr>
            <a:t>utdelar böter till länder som inte följer EU:s lagar</a:t>
          </a:r>
          <a:endParaRPr lang="en-IE" sz="1700" b="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sv-SE" sz="1700" b="0">
              <a:solidFill>
                <a:schemeClr val="tx1"/>
              </a:solidFill>
            </a:rPr>
            <a:t>kontrollerar att lagarna respekterar de grundläggande rättigheterna (t.ex. yttrandefrihet och pressfrihet)</a:t>
          </a:r>
          <a:endParaRPr lang="en-IE" sz="1700" b="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sv-SE" sz="1700" b="0">
              <a:solidFill>
                <a:schemeClr val="tx1"/>
              </a:solidFill>
            </a:rPr>
            <a:t>består av en domare per land</a:t>
          </a:r>
          <a:endParaRPr lang="en-IE" sz="1700" b="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sv-SE" sz="1700" b="0">
              <a:solidFill>
                <a:schemeClr val="tx1"/>
              </a:solidFill>
            </a:rPr>
            <a:t>har sitt säte i Luxemburg</a:t>
          </a:r>
          <a:endParaRPr lang="en-IE" sz="1700" b="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sv-SE" sz="1800" b="0">
              <a:solidFill>
                <a:schemeClr val="tx1"/>
              </a:solidFill>
            </a:rPr>
            <a:t>kontrollerar att EU:s budget har använts korrekt</a:t>
          </a:r>
          <a:endParaRPr lang="en-IE" sz="1800" b="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sv-SE" sz="1800" b="0">
              <a:solidFill>
                <a:schemeClr val="tx1"/>
              </a:solidFill>
            </a:rPr>
            <a:t>anmäler bedrägerier, korruption och annan illegal verksamhet</a:t>
          </a:r>
          <a:endParaRPr lang="en-IE" sz="1800" b="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sv-SE" sz="1800" b="0">
              <a:solidFill>
                <a:schemeClr val="tx1"/>
              </a:solidFill>
            </a:rPr>
            <a:t>ger EU:s beslutsfattare råd om hur budgeten används bäst</a:t>
          </a:r>
          <a:endParaRPr lang="en-IE" sz="1800" b="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sv-SE" sz="1800" b="0">
              <a:solidFill>
                <a:schemeClr val="tx1"/>
              </a:solidFill>
            </a:rPr>
            <a:t>har ledamöter som utses av rådet för sex år</a:t>
          </a:r>
          <a:endParaRPr lang="en-IE" sz="1800" b="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sv-SE" sz="1700">
              <a:solidFill>
                <a:schemeClr val="tx1"/>
              </a:solidFill>
            </a:rPr>
            <a:t>leder EU:s ekonomiska och monetära politik</a:t>
          </a:r>
          <a:endParaRPr lang="en-IE" sz="170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sv-SE" sz="1700">
              <a:solidFill>
                <a:schemeClr val="tx1"/>
              </a:solidFill>
            </a:rPr>
            <a:t>förvaltar den europeiska valutan – euron</a:t>
          </a:r>
          <a:endParaRPr lang="en-IE" sz="170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sv-SE" sz="1700">
              <a:solidFill>
                <a:schemeClr val="tx1"/>
              </a:solidFill>
            </a:rPr>
            <a:t>ansvarar för att hålla euron och priserna stabila</a:t>
          </a:r>
          <a:endParaRPr lang="en-IE" sz="170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sv-SE" sz="1700">
              <a:solidFill>
                <a:schemeClr val="tx1"/>
              </a:solidFill>
            </a:rPr>
            <a:t>beslutar om räntorna för euroområdet</a:t>
          </a:r>
          <a:endParaRPr lang="en-IE" sz="170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n-US" sz="1700" err="1">
              <a:solidFill>
                <a:schemeClr val="tx1"/>
              </a:solidFill>
            </a:rPr>
            <a:t>samarbetar</a:t>
          </a:r>
          <a:r>
            <a:rPr lang="en-US" sz="1700">
              <a:solidFill>
                <a:schemeClr val="tx1"/>
              </a:solidFill>
            </a:rPr>
            <a:t> med EU-</a:t>
          </a:r>
          <a:r>
            <a:rPr lang="en-US" sz="1700" err="1">
              <a:solidFill>
                <a:schemeClr val="tx1"/>
              </a:solidFill>
            </a:rPr>
            <a:t>ländernas</a:t>
          </a:r>
          <a:r>
            <a:rPr lang="en-US" sz="1700">
              <a:solidFill>
                <a:schemeClr val="tx1"/>
              </a:solidFill>
            </a:rPr>
            <a:t> </a:t>
          </a:r>
          <a:r>
            <a:rPr lang="en-US" sz="1700" err="1">
              <a:solidFill>
                <a:schemeClr val="tx1"/>
              </a:solidFill>
            </a:rPr>
            <a:t>centralbanker</a:t>
          </a:r>
          <a:endParaRPr lang="en-IE" sz="170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sv-SE" sz="1700">
              <a:solidFill>
                <a:schemeClr val="tx1"/>
              </a:solidFill>
            </a:rPr>
            <a:t>har sex medlemmar som utses av rådet för en period på åtta år som inte kan förlängas</a:t>
          </a:r>
          <a:endParaRPr lang="en-IE" sz="170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a:solidFill>
                <a:schemeClr val="tx1"/>
              </a:solidFill>
            </a:rPr>
            <a:t>ligger </a:t>
          </a:r>
          <a:r>
            <a:rPr lang="en-US" sz="1700" err="1">
              <a:solidFill>
                <a:schemeClr val="tx1"/>
              </a:solidFill>
            </a:rPr>
            <a:t>i</a:t>
          </a:r>
          <a:r>
            <a:rPr lang="en-US" sz="1700">
              <a:solidFill>
                <a:schemeClr val="tx1"/>
              </a:solidFill>
            </a:rPr>
            <a:t> Frankfurt (</a:t>
          </a:r>
          <a:r>
            <a:rPr lang="en-US" sz="1700" err="1">
              <a:solidFill>
                <a:schemeClr val="tx1"/>
              </a:solidFill>
            </a:rPr>
            <a:t>Tyskland</a:t>
          </a:r>
          <a:r>
            <a:rPr lang="en-US" sz="1700">
              <a:solidFill>
                <a:schemeClr val="tx1"/>
              </a:solidFill>
            </a:rPr>
            <a:t>)</a:t>
          </a:r>
          <a:endParaRPr lang="en-IE" sz="170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pPr rtl="0"/>
          <a:r>
            <a:rPr lang="en-IE" sz="1800" b="0" err="1">
              <a:solidFill>
                <a:schemeClr val="tx1"/>
              </a:solidFill>
              <a:latin typeface="Calibri Light" panose="020F0302020204030204"/>
            </a:rPr>
            <a:t>Europeiska</a:t>
          </a:r>
          <a:r>
            <a:rPr lang="en-IE" sz="1800" b="0">
              <a:solidFill>
                <a:schemeClr val="tx1"/>
              </a:solidFill>
              <a:latin typeface="Calibri Light" panose="020F0302020204030204"/>
            </a:rPr>
            <a:t> </a:t>
          </a:r>
          <a:r>
            <a:rPr lang="en-IE" sz="1800" b="0" err="1">
              <a:solidFill>
                <a:schemeClr val="tx1"/>
              </a:solidFill>
              <a:latin typeface="Calibri Light" panose="020F0302020204030204"/>
            </a:rPr>
            <a:t>medborgarinitiativet</a:t>
          </a:r>
          <a:endParaRPr lang="en-US" sz="1800" b="0">
            <a:solidFill>
              <a:schemeClr val="tx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pPr rtl="0"/>
          <a:r>
            <a:rPr lang="en-IE" sz="1800" err="1">
              <a:solidFill>
                <a:schemeClr val="tx1"/>
              </a:solidFill>
              <a:latin typeface="Calibri Light" panose="020F0302020204030204"/>
            </a:rPr>
            <a:t>Europeiska</a:t>
          </a:r>
          <a:r>
            <a:rPr lang="en-IE" sz="1800">
              <a:solidFill>
                <a:schemeClr val="tx1"/>
              </a:solidFill>
              <a:latin typeface="Calibri Light" panose="020F0302020204030204"/>
            </a:rPr>
            <a:t> </a:t>
          </a:r>
          <a:r>
            <a:rPr lang="en-IE" sz="1800" err="1">
              <a:solidFill>
                <a:schemeClr val="tx1"/>
              </a:solidFill>
              <a:latin typeface="Calibri Light" panose="020F0302020204030204"/>
            </a:rPr>
            <a:t>ungdomsveckan</a:t>
          </a:r>
          <a:endParaRPr lang="en-US" sz="1800">
            <a:solidFill>
              <a:schemeClr val="tx1"/>
            </a:solidFill>
          </a:endParaRP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pPr rtl="0"/>
          <a:r>
            <a:rPr lang="en-IE" sz="1800" noProof="0">
              <a:solidFill>
                <a:schemeClr val="tx1"/>
              </a:solidFill>
              <a:latin typeface="Calibri Light" panose="020F0302020204030204"/>
            </a:rPr>
            <a:t>European Youth Event (EYE)</a:t>
          </a:r>
          <a:endParaRPr lang="en-IE" sz="1800" noProof="0">
            <a:solidFill>
              <a:schemeClr val="tx1"/>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pPr rtl="0"/>
          <a:r>
            <a:rPr lang="en-IE" sz="1800" err="1">
              <a:solidFill>
                <a:schemeClr val="tx1"/>
              </a:solidFill>
              <a:latin typeface="Calibri Light" panose="020F0302020204030204"/>
            </a:rPr>
            <a:t>Ditt</a:t>
          </a:r>
          <a:r>
            <a:rPr lang="en-IE" sz="1800">
              <a:solidFill>
                <a:schemeClr val="tx1"/>
              </a:solidFill>
              <a:latin typeface="Calibri Light" panose="020F0302020204030204"/>
            </a:rPr>
            <a:t> Europa, din </a:t>
          </a:r>
          <a:r>
            <a:rPr lang="en-IE" sz="1800" err="1">
              <a:solidFill>
                <a:schemeClr val="tx1"/>
              </a:solidFill>
              <a:latin typeface="Calibri Light" panose="020F0302020204030204"/>
            </a:rPr>
            <a:t>mening</a:t>
          </a:r>
          <a:r>
            <a:rPr lang="en-IE" sz="1800">
              <a:solidFill>
                <a:schemeClr val="tx1"/>
              </a:solidFill>
              <a:latin typeface="Calibri Light" panose="020F0302020204030204"/>
            </a:rPr>
            <a:t>!</a:t>
          </a:r>
          <a:endParaRPr lang="en-US" sz="1800">
            <a:solidFill>
              <a:schemeClr val="tx1"/>
            </a:solidFill>
          </a:endParaRPr>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US" err="1"/>
            <a:t>Ungdomsgarantin</a:t>
          </a:r>
          <a:endParaRPr lang="en-US"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err="1"/>
            <a:t>Eures</a:t>
          </a:r>
          <a:endParaRPr lang="en-US"/>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err="1"/>
            <a:t>Europeiska</a:t>
          </a:r>
          <a:r>
            <a:rPr lang="en-US"/>
            <a:t> </a:t>
          </a:r>
          <a:r>
            <a:rPr lang="en-US" err="1"/>
            <a:t>solidaritetskåren</a:t>
          </a:r>
          <a:endParaRPr lang="en-US"/>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a:solidFill>
                <a:schemeClr val="bg1"/>
              </a:solidFill>
            </a:rPr>
            <a:t>Discover EU</a:t>
          </a:r>
          <a:endParaRPr lang="en-US"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n-US"/>
            <a:t>Hälso- och sjukvård</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a:t>Passagerares rättigheter</a:t>
          </a:r>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n-US" err="1"/>
            <a:t>Tillgång</a:t>
          </a:r>
          <a:r>
            <a:rPr lang="en-US"/>
            <a:t> till </a:t>
          </a:r>
          <a:r>
            <a:rPr lang="en-US" err="1"/>
            <a:t>digitala</a:t>
          </a:r>
          <a:r>
            <a:rPr lang="en-US"/>
            <a:t> </a:t>
          </a:r>
          <a:r>
            <a:rPr lang="en-US" err="1"/>
            <a:t>abonnemang</a:t>
          </a:r>
          <a:endParaRPr lang="en-US" b="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n-US"/>
            <a:t>Kostnadsfri roaming</a:t>
          </a:r>
          <a:endParaRPr lang="en-US" b="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n-US" sz="1600" b="0"/>
            <a:t>EU </a:t>
          </a:r>
          <a:r>
            <a:rPr lang="en-US" sz="1600" b="0" err="1"/>
            <a:t>i</a:t>
          </a:r>
          <a:r>
            <a:rPr lang="en-US" sz="1600" b="0"/>
            <a:t> </a:t>
          </a:r>
          <a:r>
            <a:rPr lang="en-US" sz="1600" b="0" err="1"/>
            <a:t>världen</a:t>
          </a:r>
          <a:endParaRPr lang="en-US" sz="1600" b="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n-US" sz="1600" err="1"/>
            <a:t>Deltagande</a:t>
          </a:r>
          <a:endParaRPr lang="en-US" sz="1600" b="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n-US" sz="1400" b="0" err="1">
              <a:solidFill>
                <a:schemeClr val="bg1"/>
              </a:solidFill>
            </a:rPr>
            <a:t>Konsumenternas</a:t>
          </a:r>
          <a:r>
            <a:rPr lang="en-US" sz="1400" b="0">
              <a:solidFill>
                <a:schemeClr val="bg1"/>
              </a:solidFill>
            </a:rPr>
            <a:t> </a:t>
          </a:r>
          <a:r>
            <a:rPr lang="en-US" sz="1400" b="0" err="1">
              <a:solidFill>
                <a:schemeClr val="bg1"/>
              </a:solidFill>
            </a:rPr>
            <a:t>rättigheter</a:t>
          </a:r>
          <a:r>
            <a:rPr lang="en-US" sz="1400" b="0">
              <a:solidFill>
                <a:schemeClr val="bg1"/>
              </a:solidFill>
            </a:rPr>
            <a:t> </a:t>
          </a:r>
          <a:r>
            <a:rPr lang="en-US" sz="1400" b="0" err="1">
              <a:solidFill>
                <a:schemeClr val="bg1"/>
              </a:solidFill>
            </a:rPr>
            <a:t>och</a:t>
          </a:r>
          <a:r>
            <a:rPr lang="en-US" sz="1400" b="0">
              <a:solidFill>
                <a:schemeClr val="bg1"/>
              </a:solidFill>
            </a:rPr>
            <a:t> </a:t>
          </a:r>
          <a:r>
            <a:rPr lang="en-US" sz="1400" b="0" err="1">
              <a:solidFill>
                <a:schemeClr val="bg1"/>
              </a:solidFill>
            </a:rPr>
            <a:t>säkerhet</a:t>
          </a:r>
          <a:endParaRPr lang="en-US" sz="1400" b="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n-US" sz="1600"/>
            <a:t>EU-</a:t>
          </a:r>
          <a:r>
            <a:rPr lang="en-US" sz="1600" err="1"/>
            <a:t>finansierade</a:t>
          </a:r>
          <a:r>
            <a:rPr lang="en-US" sz="1600"/>
            <a:t> </a:t>
          </a:r>
          <a:r>
            <a:rPr lang="en-US" sz="1600" err="1"/>
            <a:t>projekt</a:t>
          </a:r>
          <a:endParaRPr lang="en-US" sz="1600" b="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n-US" sz="1600" b="0"/>
            <a:t>Miljöskydd</a:t>
          </a:r>
          <a:endParaRPr lang="en-US" sz="1600" b="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a:t>Den </a:t>
          </a:r>
          <a:r>
            <a:rPr lang="en-US" sz="1800" err="1"/>
            <a:t>gröna</a:t>
          </a:r>
          <a:r>
            <a:rPr lang="en-US" sz="1800"/>
            <a:t> given</a:t>
          </a:r>
          <a:endParaRPr lang="en-US" sz="1800"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err="1"/>
            <a:t>NextGenerationEU</a:t>
          </a:r>
          <a:endParaRPr lang="en-US" sz="180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n-US" sz="1800" err="1"/>
            <a:t>Digitalisering</a:t>
          </a:r>
          <a:endParaRPr lang="en-US" sz="180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n-US" sz="1800" err="1"/>
            <a:t>Jämställdhet</a:t>
          </a:r>
          <a:endParaRPr lang="en-US" sz="180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err="1">
              <a:solidFill>
                <a:schemeClr val="tx1"/>
              </a:solidFill>
            </a:rPr>
            <a:t>är</a:t>
          </a:r>
          <a:r>
            <a:rPr lang="en-US" sz="1800" b="0">
              <a:solidFill>
                <a:schemeClr val="tx1"/>
              </a:solidFill>
            </a:rPr>
            <a:t> EU-</a:t>
          </a:r>
          <a:r>
            <a:rPr lang="en-US" sz="1800" b="0" err="1">
              <a:solidFill>
                <a:schemeClr val="tx1"/>
              </a:solidFill>
            </a:rPr>
            <a:t>invånarnas</a:t>
          </a:r>
          <a:r>
            <a:rPr lang="en-US" sz="1800" b="0">
              <a:solidFill>
                <a:schemeClr val="tx1"/>
              </a:solidFill>
            </a:rPr>
            <a:t> </a:t>
          </a:r>
          <a:r>
            <a:rPr lang="en-US" sz="1800" b="0" err="1">
              <a:solidFill>
                <a:schemeClr val="tx1"/>
              </a:solidFill>
            </a:rPr>
            <a:t>röst</a:t>
          </a:r>
          <a:endParaRPr lang="en-IE" sz="1800" b="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sv-SE" sz="1800" b="0">
              <a:solidFill>
                <a:schemeClr val="tx1"/>
              </a:solidFill>
            </a:rPr>
            <a:t>har medlemmar från alla EU-länder som väljs genom direkta val vart femte år</a:t>
          </a:r>
          <a:endParaRPr lang="en-IE" sz="1800" b="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sv-SE" sz="1800" b="0">
              <a:solidFill>
                <a:schemeClr val="tx1"/>
              </a:solidFill>
            </a:rPr>
            <a:t>diskuterar nya lagar som EU-kommissionen har föreslagit</a:t>
          </a:r>
          <a:endParaRPr lang="en-IE" sz="1800" b="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n-US" sz="1800" b="0">
              <a:solidFill>
                <a:schemeClr val="tx1"/>
              </a:solidFill>
            </a:rPr>
            <a:t>ä</a:t>
          </a:r>
          <a:r>
            <a:rPr lang="sv-SE" sz="1800" b="0" err="1">
              <a:solidFill>
                <a:schemeClr val="tx1"/>
              </a:solidFill>
            </a:rPr>
            <a:t>ndrar</a:t>
          </a:r>
          <a:r>
            <a:rPr lang="sv-SE" sz="1800" b="0">
              <a:solidFill>
                <a:schemeClr val="tx1"/>
              </a:solidFill>
            </a:rPr>
            <a:t> (om det behövs) och beslutar om dessa lagar tillsammans med rådet</a:t>
          </a:r>
          <a:endParaRPr lang="en-IE" sz="1800" b="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err="1">
              <a:solidFill>
                <a:schemeClr val="tx1"/>
              </a:solidFill>
            </a:rPr>
            <a:t>väljer</a:t>
          </a:r>
          <a:r>
            <a:rPr lang="en-US" sz="1800" b="0">
              <a:solidFill>
                <a:schemeClr val="tx1"/>
              </a:solidFill>
            </a:rPr>
            <a:t> EU-</a:t>
          </a:r>
          <a:r>
            <a:rPr lang="en-US" sz="1800" b="0" err="1">
              <a:solidFill>
                <a:schemeClr val="tx1"/>
              </a:solidFill>
            </a:rPr>
            <a:t>kommissionens</a:t>
          </a:r>
          <a:r>
            <a:rPr lang="en-US" sz="1800" b="0">
              <a:solidFill>
                <a:schemeClr val="tx1"/>
              </a:solidFill>
            </a:rPr>
            <a:t> </a:t>
          </a:r>
          <a:r>
            <a:rPr lang="en-US" sz="1800" b="0" err="1">
              <a:solidFill>
                <a:schemeClr val="tx1"/>
              </a:solidFill>
            </a:rPr>
            <a:t>ordförande</a:t>
          </a:r>
          <a:endParaRPr lang="en-IE" sz="1800" b="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err="1">
              <a:solidFill>
                <a:schemeClr val="tx1"/>
              </a:solidFill>
            </a:rPr>
            <a:t>godkänner</a:t>
          </a:r>
          <a:r>
            <a:rPr lang="en-US" sz="1800" b="0">
              <a:solidFill>
                <a:schemeClr val="tx1"/>
              </a:solidFill>
            </a:rPr>
            <a:t> EU:s budget</a:t>
          </a:r>
          <a:endParaRPr lang="en-IE" sz="1800" b="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sv-SE" sz="1800" b="0">
              <a:solidFill>
                <a:schemeClr val="tx1"/>
              </a:solidFill>
            </a:rPr>
            <a:t>sammanträder minst 6 gånger per år i Bryssel (Belgien) och 12 gånger i Strasbourg (Frankrike)</a:t>
          </a:r>
          <a:endParaRPr lang="en-IE" sz="1900" b="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sv-SE" sz="1800" b="0">
              <a:solidFill>
                <a:schemeClr val="tx1"/>
              </a:solidFill>
            </a:rPr>
            <a:t>samlar stats- och regeringscheferna från varje EU-land</a:t>
          </a:r>
          <a:endParaRPr lang="en-IE" sz="1800" b="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sv-SE" sz="1800" b="0">
              <a:solidFill>
                <a:schemeClr val="tx1"/>
              </a:solidFill>
            </a:rPr>
            <a:t>fastställer EU:s viktigaste prioriteringar och politiska riktlinjer</a:t>
          </a:r>
          <a:endParaRPr lang="en-IE" sz="1800" b="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n-US" sz="1800" b="0" err="1">
              <a:solidFill>
                <a:schemeClr val="tx1"/>
              </a:solidFill>
            </a:rPr>
            <a:t>har</a:t>
          </a:r>
          <a:r>
            <a:rPr lang="en-US" sz="1800" b="0">
              <a:solidFill>
                <a:schemeClr val="tx1"/>
              </a:solidFill>
            </a:rPr>
            <a:t> </a:t>
          </a:r>
          <a:r>
            <a:rPr lang="en-US" sz="1800" b="0" err="1">
              <a:solidFill>
                <a:schemeClr val="tx1"/>
              </a:solidFill>
            </a:rPr>
            <a:t>toppmöten</a:t>
          </a:r>
          <a:r>
            <a:rPr lang="en-US" sz="1800" b="0">
              <a:solidFill>
                <a:schemeClr val="tx1"/>
              </a:solidFill>
            </a:rPr>
            <a:t> </a:t>
          </a:r>
          <a:r>
            <a:rPr lang="en-US" sz="1800" b="0" err="1">
              <a:solidFill>
                <a:schemeClr val="tx1"/>
              </a:solidFill>
            </a:rPr>
            <a:t>minst</a:t>
          </a:r>
          <a:r>
            <a:rPr lang="en-US" sz="1800" b="0">
              <a:solidFill>
                <a:schemeClr val="tx1"/>
              </a:solidFill>
            </a:rPr>
            <a:t> 4 </a:t>
          </a:r>
          <a:r>
            <a:rPr lang="en-US" sz="1800" b="0" err="1">
              <a:solidFill>
                <a:schemeClr val="tx1"/>
              </a:solidFill>
            </a:rPr>
            <a:t>gånger</a:t>
          </a:r>
          <a:r>
            <a:rPr lang="en-US" sz="1800" b="0">
              <a:solidFill>
                <a:schemeClr val="tx1"/>
              </a:solidFill>
            </a:rPr>
            <a:t> per </a:t>
          </a:r>
          <a:r>
            <a:rPr lang="en-US" sz="1800" b="0" err="1">
              <a:solidFill>
                <a:schemeClr val="tx1"/>
              </a:solidFill>
            </a:rPr>
            <a:t>år</a:t>
          </a:r>
          <a:r>
            <a:rPr lang="en-US" sz="1800" b="0">
              <a:solidFill>
                <a:schemeClr val="tx1"/>
              </a:solidFill>
            </a:rPr>
            <a:t> </a:t>
          </a:r>
          <a:r>
            <a:rPr lang="en-US" sz="1800" b="0" err="1">
              <a:solidFill>
                <a:schemeClr val="tx1"/>
              </a:solidFill>
            </a:rPr>
            <a:t>i</a:t>
          </a:r>
          <a:r>
            <a:rPr lang="en-US" sz="1800" b="0">
              <a:solidFill>
                <a:schemeClr val="tx1"/>
              </a:solidFill>
            </a:rPr>
            <a:t> </a:t>
          </a:r>
          <a:r>
            <a:rPr lang="en-US" sz="1800" b="0" err="1">
              <a:solidFill>
                <a:schemeClr val="tx1"/>
              </a:solidFill>
            </a:rPr>
            <a:t>Bryssel</a:t>
          </a:r>
          <a:r>
            <a:rPr lang="en-US" sz="1800" b="0">
              <a:solidFill>
                <a:schemeClr val="tx1"/>
              </a:solidFill>
            </a:rPr>
            <a:t> (</a:t>
          </a:r>
          <a:r>
            <a:rPr lang="en-US" sz="1800" b="0" err="1">
              <a:solidFill>
                <a:schemeClr val="tx1"/>
              </a:solidFill>
            </a:rPr>
            <a:t>Belgien</a:t>
          </a:r>
          <a:r>
            <a:rPr lang="en-US" sz="1800" b="0">
              <a:solidFill>
                <a:schemeClr val="tx1"/>
              </a:solidFill>
            </a:rPr>
            <a:t>) </a:t>
          </a:r>
          <a:r>
            <a:rPr lang="en-US" sz="1800" b="0" err="1">
              <a:solidFill>
                <a:schemeClr val="tx1"/>
              </a:solidFill>
            </a:rPr>
            <a:t>eller</a:t>
          </a:r>
          <a:r>
            <a:rPr lang="en-US" sz="1800" b="0">
              <a:solidFill>
                <a:schemeClr val="tx1"/>
              </a:solidFill>
            </a:rPr>
            <a:t> Luxemburg (Luxemburg)</a:t>
          </a:r>
          <a:endParaRPr lang="en-IE" sz="1800" b="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err="1">
              <a:solidFill>
                <a:schemeClr val="tx1"/>
              </a:solidFill>
            </a:rPr>
            <a:t>har</a:t>
          </a:r>
          <a:r>
            <a:rPr lang="en-US" sz="1800" b="0">
              <a:solidFill>
                <a:schemeClr val="tx1"/>
              </a:solidFill>
            </a:rPr>
            <a:t> </a:t>
          </a:r>
          <a:r>
            <a:rPr lang="en-US" sz="1800" b="0" err="1">
              <a:solidFill>
                <a:schemeClr val="tx1"/>
              </a:solidFill>
            </a:rPr>
            <a:t>ingen</a:t>
          </a:r>
          <a:r>
            <a:rPr lang="en-US" sz="1800" b="0">
              <a:solidFill>
                <a:schemeClr val="tx1"/>
              </a:solidFill>
            </a:rPr>
            <a:t> </a:t>
          </a:r>
          <a:r>
            <a:rPr lang="en-US" sz="1800" b="0" err="1">
              <a:solidFill>
                <a:schemeClr val="tx1"/>
              </a:solidFill>
            </a:rPr>
            <a:t>lagstiftande</a:t>
          </a:r>
          <a:r>
            <a:rPr lang="en-US" sz="1800" b="0">
              <a:solidFill>
                <a:schemeClr val="tx1"/>
              </a:solidFill>
            </a:rPr>
            <a:t> </a:t>
          </a:r>
          <a:r>
            <a:rPr lang="en-US" sz="1800" b="0" err="1">
              <a:solidFill>
                <a:schemeClr val="tx1"/>
              </a:solidFill>
            </a:rPr>
            <a:t>funktion</a:t>
          </a:r>
          <a:endParaRPr lang="en-IE" sz="1800" b="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82043"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a:t>24 OFFICIELLA EU-SPRÅK</a:t>
          </a:r>
        </a:p>
      </dsp:txBody>
      <dsp:txXfrm>
        <a:off x="3601628"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err="1"/>
            <a:t>Slaviska</a:t>
          </a:r>
          <a:r>
            <a:rPr lang="en-US" sz="1500" b="1" kern="1200"/>
            <a:t> </a:t>
          </a:r>
          <a:r>
            <a:rPr lang="en-US" sz="1500" b="1" kern="1200" err="1"/>
            <a:t>språk</a:t>
          </a:r>
          <a:r>
            <a:rPr lang="en-US" sz="1500" b="1" kern="1200"/>
            <a:t>: </a:t>
          </a:r>
          <a:r>
            <a:rPr lang="en-US" sz="1500" b="0" kern="1200" err="1"/>
            <a:t>bulgariska</a:t>
          </a:r>
          <a:r>
            <a:rPr lang="en-US" sz="1500" b="0" kern="1200"/>
            <a:t>, </a:t>
          </a:r>
          <a:r>
            <a:rPr lang="en-US" sz="1500" b="0" kern="1200" err="1"/>
            <a:t>tjeckiska</a:t>
          </a:r>
          <a:r>
            <a:rPr lang="en-US" sz="1500" b="0" kern="1200"/>
            <a:t>, </a:t>
          </a:r>
          <a:r>
            <a:rPr lang="en-US" sz="1500" b="0" kern="1200" err="1"/>
            <a:t>kroatiska</a:t>
          </a:r>
          <a:r>
            <a:rPr lang="en-US" sz="1500" b="0" kern="1200"/>
            <a:t>, </a:t>
          </a:r>
          <a:r>
            <a:rPr lang="en-US" sz="1500" b="0" kern="1200" err="1"/>
            <a:t>polska</a:t>
          </a:r>
          <a:r>
            <a:rPr lang="en-US" sz="1500" b="0" kern="1200"/>
            <a:t>, </a:t>
          </a:r>
          <a:r>
            <a:rPr lang="en-US" sz="1500" b="0" kern="1200" err="1"/>
            <a:t>slovakiska</a:t>
          </a:r>
          <a:r>
            <a:rPr lang="en-US" sz="1500" b="0" kern="1200"/>
            <a:t>, </a:t>
          </a:r>
          <a:r>
            <a:rPr lang="en-US" sz="1500" b="0" kern="1200" err="1"/>
            <a:t>slovenska</a:t>
          </a:r>
          <a:endParaRPr lang="en-US" sz="1500" b="0" kern="120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err="1"/>
            <a:t>Germanska</a:t>
          </a:r>
          <a:r>
            <a:rPr lang="en-US" sz="1500" b="1" kern="1200"/>
            <a:t> </a:t>
          </a:r>
          <a:r>
            <a:rPr lang="en-US" sz="1500" b="1" kern="1200" err="1"/>
            <a:t>språk</a:t>
          </a:r>
          <a:r>
            <a:rPr lang="en-US" sz="1500" b="1" kern="1200"/>
            <a:t>: </a:t>
          </a:r>
          <a:r>
            <a:rPr lang="en-US" sz="1500" b="0" kern="1200" err="1"/>
            <a:t>danska</a:t>
          </a:r>
          <a:r>
            <a:rPr lang="en-US" sz="1500" b="0" kern="1200"/>
            <a:t>, </a:t>
          </a:r>
          <a:r>
            <a:rPr lang="en-US" sz="1500" b="0" kern="1200" err="1"/>
            <a:t>tyska</a:t>
          </a:r>
          <a:r>
            <a:rPr lang="en-US" sz="1500" b="0" kern="1200"/>
            <a:t>, </a:t>
          </a:r>
          <a:r>
            <a:rPr lang="en-US" sz="1500" b="0" kern="1200" err="1"/>
            <a:t>engelska</a:t>
          </a:r>
          <a:r>
            <a:rPr lang="en-US" sz="1500" b="0" kern="1200"/>
            <a:t>, </a:t>
          </a:r>
          <a:r>
            <a:rPr lang="en-US" sz="1500" b="0" kern="1200" err="1"/>
            <a:t>nederländska</a:t>
          </a:r>
          <a:r>
            <a:rPr lang="en-US" sz="1500" b="0" kern="1200"/>
            <a:t>, </a:t>
          </a:r>
          <a:r>
            <a:rPr lang="en-US" sz="1500" b="0" kern="1200" err="1"/>
            <a:t>svenska</a:t>
          </a:r>
          <a:endParaRPr lang="en-US" sz="1500" b="0" kern="120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err="1"/>
            <a:t>Romanska</a:t>
          </a:r>
          <a:r>
            <a:rPr lang="en-US" sz="1500" b="1" kern="1200"/>
            <a:t> </a:t>
          </a:r>
          <a:r>
            <a:rPr lang="en-US" sz="1500" b="1" kern="1200" err="1"/>
            <a:t>språk</a:t>
          </a:r>
          <a:r>
            <a:rPr lang="en-US" sz="1500" b="1" kern="1200"/>
            <a:t>:</a:t>
          </a:r>
          <a:r>
            <a:rPr lang="en-US" sz="1500" b="0" kern="1200"/>
            <a:t> </a:t>
          </a:r>
          <a:r>
            <a:rPr lang="en-US" sz="1500" b="0" kern="1200" err="1"/>
            <a:t>spanska</a:t>
          </a:r>
          <a:r>
            <a:rPr lang="en-US" sz="1500" b="0" kern="1200"/>
            <a:t>, </a:t>
          </a:r>
          <a:r>
            <a:rPr lang="en-US" sz="1500" b="0" kern="1200" err="1"/>
            <a:t>franska</a:t>
          </a:r>
          <a:r>
            <a:rPr lang="en-US" sz="1500" b="0" kern="1200"/>
            <a:t>, </a:t>
          </a:r>
          <a:r>
            <a:rPr lang="en-US" sz="1500" b="0" kern="1200" err="1"/>
            <a:t>italienska</a:t>
          </a:r>
          <a:r>
            <a:rPr lang="en-US" sz="1500" b="0" kern="1200"/>
            <a:t>, </a:t>
          </a:r>
          <a:r>
            <a:rPr lang="en-US" sz="1500" b="0" kern="1200" err="1"/>
            <a:t>portugisiska</a:t>
          </a:r>
          <a:r>
            <a:rPr lang="en-US" sz="1500" b="0" kern="1200"/>
            <a:t>, </a:t>
          </a:r>
          <a:r>
            <a:rPr lang="en-US" sz="1500" b="0" kern="1200" err="1"/>
            <a:t>rumänska</a:t>
          </a:r>
          <a:endParaRPr lang="en-US" sz="1500" b="0" kern="120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err="1"/>
            <a:t>Övriga</a:t>
          </a:r>
          <a:r>
            <a:rPr lang="en-US" sz="1500" b="1" kern="1200"/>
            <a:t>: </a:t>
          </a:r>
          <a:r>
            <a:rPr lang="en-US" sz="1500" b="0" kern="1200" err="1"/>
            <a:t>estniska</a:t>
          </a:r>
          <a:r>
            <a:rPr lang="en-US" sz="1500" b="0" kern="1200"/>
            <a:t> </a:t>
          </a:r>
          <a:r>
            <a:rPr lang="en-US" sz="1500" b="0" kern="1200" err="1"/>
            <a:t>och</a:t>
          </a:r>
          <a:r>
            <a:rPr lang="en-US" sz="1500" b="0" kern="1200"/>
            <a:t> </a:t>
          </a:r>
          <a:r>
            <a:rPr lang="en-US" sz="1500" b="0" kern="1200" err="1"/>
            <a:t>finska</a:t>
          </a:r>
          <a:r>
            <a:rPr lang="en-US" sz="1500" b="0" kern="1200"/>
            <a:t>, </a:t>
          </a:r>
          <a:r>
            <a:rPr lang="en-US" sz="1500" b="0" kern="1200" err="1"/>
            <a:t>grekiska</a:t>
          </a:r>
          <a:r>
            <a:rPr lang="en-US" sz="1500" b="0" kern="1200"/>
            <a:t>, </a:t>
          </a:r>
          <a:r>
            <a:rPr lang="en-US" sz="1500" b="0" kern="1200" err="1"/>
            <a:t>iriska</a:t>
          </a:r>
          <a:r>
            <a:rPr lang="en-US" sz="1500" b="0" kern="1200"/>
            <a:t>, </a:t>
          </a:r>
          <a:r>
            <a:rPr lang="en-US" sz="1500" b="0" kern="1200" err="1"/>
            <a:t>litauiska</a:t>
          </a:r>
          <a:r>
            <a:rPr lang="en-US" sz="1500" b="0" kern="1200"/>
            <a:t> </a:t>
          </a:r>
          <a:r>
            <a:rPr lang="en-US" sz="1500" b="0" kern="1200" err="1"/>
            <a:t>och</a:t>
          </a:r>
          <a:r>
            <a:rPr lang="en-US" sz="1500" b="0" kern="1200"/>
            <a:t> </a:t>
          </a:r>
          <a:r>
            <a:rPr lang="en-US" sz="1500" b="0" kern="1200" err="1"/>
            <a:t>lettiska</a:t>
          </a:r>
          <a:r>
            <a:rPr lang="en-US" sz="1500" b="0" kern="1200"/>
            <a:t>, </a:t>
          </a:r>
          <a:r>
            <a:rPr lang="en-US" sz="1500" b="0" kern="1200" err="1"/>
            <a:t>ungerska</a:t>
          </a:r>
          <a:r>
            <a:rPr lang="en-US" sz="1500" b="0" kern="1200"/>
            <a:t>, </a:t>
          </a:r>
          <a:r>
            <a:rPr lang="en-US" sz="1500" b="0" kern="1200" err="1"/>
            <a:t>maltesiska</a:t>
          </a:r>
          <a:endParaRPr lang="en-US" sz="1500" b="0" kern="120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err="1">
              <a:solidFill>
                <a:schemeClr val="tx1"/>
              </a:solidFill>
            </a:rPr>
            <a:t>företräder</a:t>
          </a:r>
          <a:r>
            <a:rPr lang="en-US" sz="1700" kern="1200">
              <a:solidFill>
                <a:schemeClr val="tx1"/>
              </a:solidFill>
            </a:rPr>
            <a:t> </a:t>
          </a:r>
          <a:r>
            <a:rPr lang="en-US" sz="1700" kern="1200" err="1">
              <a:solidFill>
                <a:schemeClr val="tx1"/>
              </a:solidFill>
            </a:rPr>
            <a:t>medlemsländerna</a:t>
          </a:r>
          <a:r>
            <a:rPr lang="en-US" sz="1700" kern="1200">
              <a:solidFill>
                <a:schemeClr val="tx1"/>
              </a:solidFill>
            </a:rPr>
            <a:t> </a:t>
          </a:r>
          <a:r>
            <a:rPr lang="en-US" sz="1700" kern="1200" err="1">
              <a:solidFill>
                <a:schemeClr val="tx1"/>
              </a:solidFill>
            </a:rPr>
            <a:t>på</a:t>
          </a:r>
          <a:r>
            <a:rPr lang="en-US" sz="1700" kern="1200">
              <a:solidFill>
                <a:schemeClr val="tx1"/>
              </a:solidFill>
            </a:rPr>
            <a:t> EU-</a:t>
          </a:r>
          <a:r>
            <a:rPr lang="en-US" sz="1700" kern="1200" err="1">
              <a:solidFill>
                <a:schemeClr val="tx1"/>
              </a:solidFill>
            </a:rPr>
            <a:t>nivå</a:t>
          </a:r>
          <a:endParaRPr lang="en-IE" sz="1700" kern="1200">
            <a:solidFill>
              <a:schemeClr val="tx1"/>
            </a:solidFill>
          </a:endParaRPr>
        </a:p>
      </dsp:txBody>
      <dsp:txXfrm>
        <a:off x="47519" y="47519"/>
        <a:ext cx="3802596" cy="878402"/>
      </dsp:txXfrm>
    </dsp:sp>
    <dsp:sp modelId="{0573FA43-24D1-4D72-85C2-86103A7FCEF0}">
      <dsp:nvSpPr>
        <dsp:cNvPr id="0" name=""/>
        <dsp:cNvSpPr/>
      </dsp:nvSpPr>
      <dsp:spPr>
        <a:xfrm>
          <a:off x="0" y="11696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ministrarna möts för att diskutera sakfrågor (t.ex. jordbruk, utrikesfrågor och rättsliga frågor)</a:t>
          </a:r>
          <a:endParaRPr lang="en-IE" sz="1700" kern="1200">
            <a:solidFill>
              <a:schemeClr val="tx1"/>
            </a:solidFill>
          </a:endParaRPr>
        </a:p>
      </dsp:txBody>
      <dsp:txXfrm>
        <a:off x="47519" y="1217208"/>
        <a:ext cx="3802596" cy="878402"/>
      </dsp:txXfrm>
    </dsp:sp>
    <dsp:sp modelId="{050DFA99-827A-4EA5-8157-94CD9436E216}">
      <dsp:nvSpPr>
        <dsp:cNvPr id="0" name=""/>
        <dsp:cNvSpPr/>
      </dsp:nvSpPr>
      <dsp:spPr>
        <a:xfrm>
          <a:off x="0" y="22928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fattar beslut och antar lagar tillsammans med Europaparlamentet</a:t>
          </a:r>
          <a:endParaRPr lang="en-IE" sz="1700" kern="1200">
            <a:solidFill>
              <a:schemeClr val="tx1"/>
            </a:solidFill>
          </a:endParaRPr>
        </a:p>
      </dsp:txBody>
      <dsp:txXfrm>
        <a:off x="47519" y="2340408"/>
        <a:ext cx="3802596" cy="878402"/>
      </dsp:txXfrm>
    </dsp:sp>
    <dsp:sp modelId="{4F8DE995-AA6F-4DFE-8486-B480892B9757}">
      <dsp:nvSpPr>
        <dsp:cNvPr id="0" name=""/>
        <dsp:cNvSpPr/>
      </dsp:nvSpPr>
      <dsp:spPr>
        <a:xfrm>
          <a:off x="0" y="34160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har roterande ordförandeskap som växlar mellan medlemsländerna varje halvår.</a:t>
          </a:r>
          <a:endParaRPr lang="en-IE" sz="1700" kern="1200">
            <a:solidFill>
              <a:schemeClr val="tx1"/>
            </a:solidFill>
          </a:endParaRPr>
        </a:p>
      </dsp:txBody>
      <dsp:txXfrm>
        <a:off x="47519" y="3463608"/>
        <a:ext cx="3802596" cy="878402"/>
      </dsp:txXfrm>
    </dsp:sp>
    <dsp:sp modelId="{C7565D90-15C1-4236-9AEC-41345840738B}">
      <dsp:nvSpPr>
        <dsp:cNvPr id="0" name=""/>
        <dsp:cNvSpPr/>
      </dsp:nvSpPr>
      <dsp:spPr>
        <a:xfrm>
          <a:off x="0" y="45392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sammanträder i Bryssel eller Luxemburg</a:t>
          </a:r>
          <a:endParaRPr lang="en-IE" sz="1700" kern="1200">
            <a:solidFill>
              <a:schemeClr val="tx1"/>
            </a:solidFill>
          </a:endParaRPr>
        </a:p>
      </dsp:txBody>
      <dsp:txXfrm>
        <a:off x="47519" y="4586808"/>
        <a:ext cx="3802596" cy="8784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387"/>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err="1">
              <a:solidFill>
                <a:schemeClr val="tx1"/>
              </a:solidFill>
            </a:rPr>
            <a:t>företräder</a:t>
          </a:r>
          <a:r>
            <a:rPr lang="en-US" sz="1700" kern="1200">
              <a:solidFill>
                <a:schemeClr val="tx1"/>
              </a:solidFill>
            </a:rPr>
            <a:t> EU:s </a:t>
          </a:r>
          <a:r>
            <a:rPr lang="en-US" sz="1700" kern="1200" err="1">
              <a:solidFill>
                <a:schemeClr val="tx1"/>
              </a:solidFill>
            </a:rPr>
            <a:t>gemensamma</a:t>
          </a:r>
          <a:r>
            <a:rPr lang="en-US" sz="1700" kern="1200">
              <a:solidFill>
                <a:schemeClr val="tx1"/>
              </a:solidFill>
            </a:rPr>
            <a:t> </a:t>
          </a:r>
          <a:r>
            <a:rPr lang="en-US" sz="1700" kern="1200" err="1">
              <a:solidFill>
                <a:schemeClr val="tx1"/>
              </a:solidFill>
            </a:rPr>
            <a:t>intresse</a:t>
          </a:r>
          <a:endParaRPr lang="en-IE" sz="1700" kern="1200">
            <a:solidFill>
              <a:schemeClr val="tx1"/>
            </a:solidFill>
          </a:endParaRPr>
        </a:p>
      </dsp:txBody>
      <dsp:txXfrm>
        <a:off x="38239" y="40626"/>
        <a:ext cx="3916402" cy="706855"/>
      </dsp:txXfrm>
    </dsp:sp>
    <dsp:sp modelId="{08F48461-68D3-4A76-AAB9-A6AAE6BA7FA1}">
      <dsp:nvSpPr>
        <dsp:cNvPr id="0" name=""/>
        <dsp:cNvSpPr/>
      </dsp:nvSpPr>
      <dsp:spPr>
        <a:xfrm>
          <a:off x="0" y="799938"/>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leds av en ordförande och består av en kommissionär från varje medlemsland med ett eget ansvarsområde.</a:t>
          </a:r>
          <a:endParaRPr lang="en-IE" sz="1700" kern="1200">
            <a:solidFill>
              <a:schemeClr val="tx1"/>
            </a:solidFill>
          </a:endParaRPr>
        </a:p>
      </dsp:txBody>
      <dsp:txXfrm>
        <a:off x="38239" y="838177"/>
        <a:ext cx="3916402" cy="706855"/>
      </dsp:txXfrm>
    </dsp:sp>
    <dsp:sp modelId="{346E50CA-F6B7-41F2-8D8A-4D6332E5C97D}">
      <dsp:nvSpPr>
        <dsp:cNvPr id="0" name=""/>
        <dsp:cNvSpPr/>
      </dsp:nvSpPr>
      <dsp:spPr>
        <a:xfrm>
          <a:off x="0" y="1597489"/>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föreslår nya lagar och program</a:t>
          </a:r>
          <a:endParaRPr lang="en-IE" sz="1700" kern="1200">
            <a:solidFill>
              <a:schemeClr val="tx1"/>
            </a:solidFill>
          </a:endParaRPr>
        </a:p>
      </dsp:txBody>
      <dsp:txXfrm>
        <a:off x="38239" y="1635728"/>
        <a:ext cx="3916402" cy="706855"/>
      </dsp:txXfrm>
    </dsp:sp>
    <dsp:sp modelId="{D37E5F20-5237-4726-B7B8-CA56F9306539}">
      <dsp:nvSpPr>
        <dsp:cNvPr id="0" name=""/>
        <dsp:cNvSpPr/>
      </dsp:nvSpPr>
      <dsp:spPr>
        <a:xfrm>
          <a:off x="0" y="2395040"/>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väljs av Europaparlamentet för en femårsperiod</a:t>
          </a:r>
          <a:endParaRPr lang="en-IE" sz="1700" kern="1200">
            <a:solidFill>
              <a:schemeClr val="tx1"/>
            </a:solidFill>
          </a:endParaRPr>
        </a:p>
      </dsp:txBody>
      <dsp:txXfrm>
        <a:off x="38239" y="2433279"/>
        <a:ext cx="3916402" cy="706855"/>
      </dsp:txXfrm>
    </dsp:sp>
    <dsp:sp modelId="{5F4BB77E-160B-4FD3-9D8A-5F48DEBD3967}">
      <dsp:nvSpPr>
        <dsp:cNvPr id="0" name=""/>
        <dsp:cNvSpPr/>
      </dsp:nvSpPr>
      <dsp:spPr>
        <a:xfrm>
          <a:off x="0" y="319259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genomför EU:s politik och budget</a:t>
          </a:r>
          <a:endParaRPr lang="en-IE" sz="1700" kern="1200">
            <a:solidFill>
              <a:schemeClr val="tx1"/>
            </a:solidFill>
          </a:endParaRPr>
        </a:p>
      </dsp:txBody>
      <dsp:txXfrm>
        <a:off x="38239" y="3230830"/>
        <a:ext cx="3916402" cy="706855"/>
      </dsp:txXfrm>
    </dsp:sp>
    <dsp:sp modelId="{EF5BC60A-1813-445C-97E0-C76B6CBACB4C}">
      <dsp:nvSpPr>
        <dsp:cNvPr id="0" name=""/>
        <dsp:cNvSpPr/>
      </dsp:nvSpPr>
      <dsp:spPr>
        <a:xfrm>
          <a:off x="0" y="399014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err="1">
              <a:solidFill>
                <a:schemeClr val="tx1"/>
              </a:solidFill>
            </a:rPr>
            <a:t>är</a:t>
          </a:r>
          <a:r>
            <a:rPr lang="en-US" sz="1700" kern="1200">
              <a:solidFill>
                <a:schemeClr val="tx1"/>
              </a:solidFill>
            </a:rPr>
            <a:t> EU-</a:t>
          </a:r>
          <a:r>
            <a:rPr lang="en-US" sz="1700" kern="1200" err="1">
              <a:solidFill>
                <a:schemeClr val="tx1"/>
              </a:solidFill>
            </a:rPr>
            <a:t>fördragens</a:t>
          </a:r>
          <a:r>
            <a:rPr lang="en-US" sz="1700" kern="1200">
              <a:solidFill>
                <a:schemeClr val="tx1"/>
              </a:solidFill>
            </a:rPr>
            <a:t> </a:t>
          </a:r>
          <a:r>
            <a:rPr lang="en-US" sz="1700" kern="1200" err="1">
              <a:solidFill>
                <a:schemeClr val="tx1"/>
              </a:solidFill>
            </a:rPr>
            <a:t>väktare</a:t>
          </a:r>
          <a:endParaRPr lang="en-IE" sz="1700" kern="1200">
            <a:solidFill>
              <a:schemeClr val="tx1"/>
            </a:solidFill>
          </a:endParaRPr>
        </a:p>
      </dsp:txBody>
      <dsp:txXfrm>
        <a:off x="38239" y="4028380"/>
        <a:ext cx="3916402" cy="706855"/>
      </dsp:txXfrm>
    </dsp:sp>
    <dsp:sp modelId="{8BFCEDFB-DD43-4B25-BA9B-809ED4B7C8C6}">
      <dsp:nvSpPr>
        <dsp:cNvPr id="0" name=""/>
        <dsp:cNvSpPr/>
      </dsp:nvSpPr>
      <dsp:spPr>
        <a:xfrm>
          <a:off x="0" y="4787692"/>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ligger i Bryssel och Luxemburg</a:t>
          </a:r>
          <a:endParaRPr lang="en-IE" sz="1700" kern="1200">
            <a:solidFill>
              <a:schemeClr val="tx1"/>
            </a:solidFill>
          </a:endParaRPr>
        </a:p>
      </dsp:txBody>
      <dsp:txXfrm>
        <a:off x="38239" y="4825931"/>
        <a:ext cx="3916402" cy="7068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153"/>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err="1">
              <a:solidFill>
                <a:schemeClr val="tx1"/>
              </a:solidFill>
            </a:rPr>
            <a:t>håller</a:t>
          </a:r>
          <a:r>
            <a:rPr lang="en-US" sz="1700" b="0" kern="1200">
              <a:solidFill>
                <a:schemeClr val="tx1"/>
              </a:solidFill>
            </a:rPr>
            <a:t> </a:t>
          </a:r>
          <a:r>
            <a:rPr lang="en-US" sz="1700" b="0" kern="1200" err="1">
              <a:solidFill>
                <a:schemeClr val="tx1"/>
              </a:solidFill>
            </a:rPr>
            <a:t>koll</a:t>
          </a:r>
          <a:r>
            <a:rPr lang="en-US" sz="1700" b="0" kern="1200">
              <a:solidFill>
                <a:schemeClr val="tx1"/>
              </a:solidFill>
            </a:rPr>
            <a:t> </a:t>
          </a:r>
          <a:r>
            <a:rPr lang="en-US" sz="1700" b="0" kern="1200" err="1">
              <a:solidFill>
                <a:schemeClr val="tx1"/>
              </a:solidFill>
            </a:rPr>
            <a:t>på</a:t>
          </a:r>
          <a:r>
            <a:rPr lang="en-US" sz="1700" b="0" kern="1200">
              <a:solidFill>
                <a:schemeClr val="tx1"/>
              </a:solidFill>
            </a:rPr>
            <a:t> EU-</a:t>
          </a:r>
          <a:r>
            <a:rPr lang="en-US" sz="1700" b="0" kern="1200" err="1">
              <a:solidFill>
                <a:schemeClr val="tx1"/>
              </a:solidFill>
            </a:rPr>
            <a:t>lagstiftningen</a:t>
          </a:r>
          <a:endParaRPr lang="en-IE" sz="1700" b="0" kern="1200">
            <a:solidFill>
              <a:schemeClr val="tx1"/>
            </a:solidFill>
          </a:endParaRPr>
        </a:p>
      </dsp:txBody>
      <dsp:txXfrm>
        <a:off x="37908" y="39061"/>
        <a:ext cx="4305105" cy="700734"/>
      </dsp:txXfrm>
    </dsp:sp>
    <dsp:sp modelId="{76251A12-CCF7-4C47-8263-EFA408C3CF50}">
      <dsp:nvSpPr>
        <dsp:cNvPr id="0" name=""/>
        <dsp:cNvSpPr/>
      </dsp:nvSpPr>
      <dsp:spPr>
        <a:xfrm>
          <a:off x="0" y="79196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a:solidFill>
                <a:schemeClr val="tx1"/>
              </a:solidFill>
            </a:rPr>
            <a:t>ser till att EU-länderna följer EU:s lagar</a:t>
          </a:r>
          <a:endParaRPr lang="en-IE" sz="1700" b="0" kern="1200">
            <a:solidFill>
              <a:schemeClr val="tx1"/>
            </a:solidFill>
          </a:endParaRPr>
        </a:p>
      </dsp:txBody>
      <dsp:txXfrm>
        <a:off x="37908" y="829870"/>
        <a:ext cx="4305105" cy="700734"/>
      </dsp:txXfrm>
    </dsp:sp>
    <dsp:sp modelId="{CF2A7349-FD6F-4252-85AD-61C5186BA692}">
      <dsp:nvSpPr>
        <dsp:cNvPr id="0" name=""/>
        <dsp:cNvSpPr/>
      </dsp:nvSpPr>
      <dsp:spPr>
        <a:xfrm>
          <a:off x="0" y="158277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a:solidFill>
                <a:schemeClr val="tx1"/>
              </a:solidFill>
            </a:rPr>
            <a:t>tolkar unionsrätten på begäran av de nationella domstolarna</a:t>
          </a:r>
          <a:endParaRPr lang="en-IE" sz="1700" b="0" kern="1200">
            <a:solidFill>
              <a:schemeClr val="tx1"/>
            </a:solidFill>
          </a:endParaRPr>
        </a:p>
      </dsp:txBody>
      <dsp:txXfrm>
        <a:off x="37908" y="1620680"/>
        <a:ext cx="4305105" cy="700734"/>
      </dsp:txXfrm>
    </dsp:sp>
    <dsp:sp modelId="{38D475D4-539D-4596-9BBC-8AE7671242F2}">
      <dsp:nvSpPr>
        <dsp:cNvPr id="0" name=""/>
        <dsp:cNvSpPr/>
      </dsp:nvSpPr>
      <dsp:spPr>
        <a:xfrm>
          <a:off x="0" y="237358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a:solidFill>
                <a:schemeClr val="tx1"/>
              </a:solidFill>
            </a:rPr>
            <a:t>utdelar böter till länder som inte följer EU:s lagar</a:t>
          </a:r>
          <a:endParaRPr lang="en-IE" sz="1700" b="0" kern="1200">
            <a:solidFill>
              <a:schemeClr val="tx1"/>
            </a:solidFill>
          </a:endParaRPr>
        </a:p>
      </dsp:txBody>
      <dsp:txXfrm>
        <a:off x="37908" y="2411489"/>
        <a:ext cx="4305105" cy="700734"/>
      </dsp:txXfrm>
    </dsp:sp>
    <dsp:sp modelId="{1A46EE3F-EBAE-49BA-B7F2-D3D3A3B2D42A}">
      <dsp:nvSpPr>
        <dsp:cNvPr id="0" name=""/>
        <dsp:cNvSpPr/>
      </dsp:nvSpPr>
      <dsp:spPr>
        <a:xfrm>
          <a:off x="0" y="316439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a:solidFill>
                <a:schemeClr val="tx1"/>
              </a:solidFill>
            </a:rPr>
            <a:t>kontrollerar att lagarna respekterar de grundläggande rättigheterna (t.ex. yttrandefrihet och pressfrihet)</a:t>
          </a:r>
          <a:endParaRPr lang="en-IE" sz="1700" b="0" kern="1200">
            <a:solidFill>
              <a:schemeClr val="tx1"/>
            </a:solidFill>
          </a:endParaRPr>
        </a:p>
      </dsp:txBody>
      <dsp:txXfrm>
        <a:off x="37908" y="3202299"/>
        <a:ext cx="4305105" cy="700734"/>
      </dsp:txXfrm>
    </dsp:sp>
    <dsp:sp modelId="{5C025595-DB12-4375-8957-7A2E9C9E3075}">
      <dsp:nvSpPr>
        <dsp:cNvPr id="0" name=""/>
        <dsp:cNvSpPr/>
      </dsp:nvSpPr>
      <dsp:spPr>
        <a:xfrm>
          <a:off x="0" y="395520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a:solidFill>
                <a:schemeClr val="tx1"/>
              </a:solidFill>
            </a:rPr>
            <a:t>består av en domare per land</a:t>
          </a:r>
          <a:endParaRPr lang="en-IE" sz="1700" b="0" kern="1200">
            <a:solidFill>
              <a:schemeClr val="tx1"/>
            </a:solidFill>
          </a:endParaRPr>
        </a:p>
      </dsp:txBody>
      <dsp:txXfrm>
        <a:off x="37908" y="3993109"/>
        <a:ext cx="4305105" cy="700734"/>
      </dsp:txXfrm>
    </dsp:sp>
    <dsp:sp modelId="{E336DEEA-8F31-45DB-B883-3F3802818CA2}">
      <dsp:nvSpPr>
        <dsp:cNvPr id="0" name=""/>
        <dsp:cNvSpPr/>
      </dsp:nvSpPr>
      <dsp:spPr>
        <a:xfrm>
          <a:off x="0" y="4746010"/>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b="0" kern="1200">
              <a:solidFill>
                <a:schemeClr val="tx1"/>
              </a:solidFill>
            </a:rPr>
            <a:t>har sitt säte i Luxemburg</a:t>
          </a:r>
          <a:endParaRPr lang="en-IE" sz="1700" b="0" kern="1200">
            <a:solidFill>
              <a:schemeClr val="tx1"/>
            </a:solidFill>
          </a:endParaRPr>
        </a:p>
      </dsp:txBody>
      <dsp:txXfrm>
        <a:off x="37908" y="4783918"/>
        <a:ext cx="4305105" cy="7007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a:solidFill>
                <a:schemeClr val="tx1"/>
              </a:solidFill>
            </a:rPr>
            <a:t>kontrollerar att EU:s budget har använts korrekt</a:t>
          </a:r>
          <a:endParaRPr lang="en-IE" sz="1800" b="0" kern="120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a:solidFill>
                <a:schemeClr val="tx1"/>
              </a:solidFill>
            </a:rPr>
            <a:t>anmäler bedrägerier, korruption och annan illegal verksamhet</a:t>
          </a:r>
          <a:endParaRPr lang="en-IE" sz="1800" b="0" kern="1200">
            <a:solidFill>
              <a:schemeClr val="tx1"/>
            </a:solidFill>
          </a:endParaRPr>
        </a:p>
      </dsp:txBody>
      <dsp:txXfrm>
        <a:off x="46606" y="1163698"/>
        <a:ext cx="4355366" cy="86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a:solidFill>
                <a:schemeClr val="tx1"/>
              </a:solidFill>
            </a:rPr>
            <a:t>ger EU:s beslutsfattare råd om hur budgeten används bäst</a:t>
          </a:r>
          <a:endParaRPr lang="en-IE" sz="1800" b="0" kern="120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a:solidFill>
                <a:schemeClr val="tx1"/>
              </a:solidFill>
            </a:rPr>
            <a:t>har ledamöter som utses av rådet för sex år</a:t>
          </a:r>
          <a:endParaRPr lang="en-IE" sz="1800" b="0" kern="1200">
            <a:solidFill>
              <a:schemeClr val="tx1"/>
            </a:solidFill>
          </a:endParaRPr>
        </a:p>
      </dsp:txBody>
      <dsp:txXfrm>
        <a:off x="46606" y="1155952"/>
        <a:ext cx="4186645"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44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leder EU:s ekonomiska och monetära politik</a:t>
          </a:r>
          <a:endParaRPr lang="en-IE" sz="1700" kern="1200">
            <a:solidFill>
              <a:schemeClr val="tx1"/>
            </a:solidFill>
          </a:endParaRPr>
        </a:p>
      </dsp:txBody>
      <dsp:txXfrm>
        <a:off x="32898" y="77245"/>
        <a:ext cx="4046134" cy="608124"/>
      </dsp:txXfrm>
    </dsp:sp>
    <dsp:sp modelId="{96B08EC4-E184-402A-B8AE-06B1F3D1D569}">
      <dsp:nvSpPr>
        <dsp:cNvPr id="0" name=""/>
        <dsp:cNvSpPr/>
      </dsp:nvSpPr>
      <dsp:spPr>
        <a:xfrm>
          <a:off x="0" y="821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förvaltar den europeiska valutan – euron</a:t>
          </a:r>
          <a:endParaRPr lang="en-IE" sz="1700" kern="1200">
            <a:solidFill>
              <a:schemeClr val="tx1"/>
            </a:solidFill>
          </a:endParaRPr>
        </a:p>
      </dsp:txBody>
      <dsp:txXfrm>
        <a:off x="32898" y="854845"/>
        <a:ext cx="4046134" cy="608124"/>
      </dsp:txXfrm>
    </dsp:sp>
    <dsp:sp modelId="{47FE0501-D40E-47EC-9E41-423B2E236FAA}">
      <dsp:nvSpPr>
        <dsp:cNvPr id="0" name=""/>
        <dsp:cNvSpPr/>
      </dsp:nvSpPr>
      <dsp:spPr>
        <a:xfrm>
          <a:off x="0" y="15995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ansvarar för att hålla euron och priserna stabila</a:t>
          </a:r>
          <a:endParaRPr lang="en-IE" sz="1700" kern="1200">
            <a:solidFill>
              <a:schemeClr val="tx1"/>
            </a:solidFill>
          </a:endParaRPr>
        </a:p>
      </dsp:txBody>
      <dsp:txXfrm>
        <a:off x="32898" y="1632445"/>
        <a:ext cx="4046134" cy="608124"/>
      </dsp:txXfrm>
    </dsp:sp>
    <dsp:sp modelId="{68522F37-124D-4507-9DE5-1B75C78B6420}">
      <dsp:nvSpPr>
        <dsp:cNvPr id="0" name=""/>
        <dsp:cNvSpPr/>
      </dsp:nvSpPr>
      <dsp:spPr>
        <a:xfrm>
          <a:off x="0" y="23771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beslutar om räntorna för euroområdet</a:t>
          </a:r>
          <a:endParaRPr lang="en-IE" sz="1700" kern="1200">
            <a:solidFill>
              <a:schemeClr val="tx1"/>
            </a:solidFill>
          </a:endParaRPr>
        </a:p>
      </dsp:txBody>
      <dsp:txXfrm>
        <a:off x="32898" y="2410045"/>
        <a:ext cx="4046134" cy="608124"/>
      </dsp:txXfrm>
    </dsp:sp>
    <dsp:sp modelId="{6EE063DE-7F51-4108-9284-6ADD12F54A5A}">
      <dsp:nvSpPr>
        <dsp:cNvPr id="0" name=""/>
        <dsp:cNvSpPr/>
      </dsp:nvSpPr>
      <dsp:spPr>
        <a:xfrm>
          <a:off x="0" y="31547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err="1">
              <a:solidFill>
                <a:schemeClr val="tx1"/>
              </a:solidFill>
            </a:rPr>
            <a:t>samarbetar</a:t>
          </a:r>
          <a:r>
            <a:rPr lang="en-US" sz="1700" kern="1200">
              <a:solidFill>
                <a:schemeClr val="tx1"/>
              </a:solidFill>
            </a:rPr>
            <a:t> med EU-</a:t>
          </a:r>
          <a:r>
            <a:rPr lang="en-US" sz="1700" kern="1200" err="1">
              <a:solidFill>
                <a:schemeClr val="tx1"/>
              </a:solidFill>
            </a:rPr>
            <a:t>ländernas</a:t>
          </a:r>
          <a:r>
            <a:rPr lang="en-US" sz="1700" kern="1200">
              <a:solidFill>
                <a:schemeClr val="tx1"/>
              </a:solidFill>
            </a:rPr>
            <a:t> </a:t>
          </a:r>
          <a:r>
            <a:rPr lang="en-US" sz="1700" kern="1200" err="1">
              <a:solidFill>
                <a:schemeClr val="tx1"/>
              </a:solidFill>
            </a:rPr>
            <a:t>centralbanker</a:t>
          </a:r>
          <a:endParaRPr lang="en-IE" sz="1700" kern="1200">
            <a:solidFill>
              <a:schemeClr val="tx1"/>
            </a:solidFill>
          </a:endParaRPr>
        </a:p>
      </dsp:txBody>
      <dsp:txXfrm>
        <a:off x="32898" y="3187645"/>
        <a:ext cx="4046134" cy="608124"/>
      </dsp:txXfrm>
    </dsp:sp>
    <dsp:sp modelId="{9CF11A85-D206-4F40-B8C3-898189EA253A}">
      <dsp:nvSpPr>
        <dsp:cNvPr id="0" name=""/>
        <dsp:cNvSpPr/>
      </dsp:nvSpPr>
      <dsp:spPr>
        <a:xfrm>
          <a:off x="0" y="3932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har sex medlemmar som utses av rådet för en period på åtta år som inte kan förlängas</a:t>
          </a:r>
          <a:endParaRPr lang="en-IE" sz="1700" kern="1200">
            <a:solidFill>
              <a:schemeClr val="tx1"/>
            </a:solidFill>
          </a:endParaRPr>
        </a:p>
      </dsp:txBody>
      <dsp:txXfrm>
        <a:off x="32898" y="3965245"/>
        <a:ext cx="4046134" cy="608124"/>
      </dsp:txXfrm>
    </dsp:sp>
    <dsp:sp modelId="{EB4B9D14-D3E8-449B-95FA-9A5E38DB987B}">
      <dsp:nvSpPr>
        <dsp:cNvPr id="0" name=""/>
        <dsp:cNvSpPr/>
      </dsp:nvSpPr>
      <dsp:spPr>
        <a:xfrm>
          <a:off x="0" y="4709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ligger </a:t>
          </a:r>
          <a:r>
            <a:rPr lang="en-US" sz="1700" kern="1200" err="1">
              <a:solidFill>
                <a:schemeClr val="tx1"/>
              </a:solidFill>
            </a:rPr>
            <a:t>i</a:t>
          </a:r>
          <a:r>
            <a:rPr lang="en-US" sz="1700" kern="1200">
              <a:solidFill>
                <a:schemeClr val="tx1"/>
              </a:solidFill>
            </a:rPr>
            <a:t> Frankfurt (</a:t>
          </a:r>
          <a:r>
            <a:rPr lang="en-US" sz="1700" kern="1200" err="1">
              <a:solidFill>
                <a:schemeClr val="tx1"/>
              </a:solidFill>
            </a:rPr>
            <a:t>Tyskland</a:t>
          </a:r>
          <a:r>
            <a:rPr lang="en-US" sz="1700" kern="1200">
              <a:solidFill>
                <a:schemeClr val="tx1"/>
              </a:solidFill>
            </a:rPr>
            <a:t>)</a:t>
          </a:r>
          <a:endParaRPr lang="en-IE" sz="1700" kern="1200">
            <a:solidFill>
              <a:schemeClr val="tx1"/>
            </a:solidFill>
          </a:endParaRPr>
        </a:p>
      </dsp:txBody>
      <dsp:txXfrm>
        <a:off x="32898" y="4742845"/>
        <a:ext cx="4046134" cy="60812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b="0" kern="1200" err="1">
              <a:solidFill>
                <a:schemeClr val="tx1"/>
              </a:solidFill>
              <a:latin typeface="Calibri Light" panose="020F0302020204030204"/>
            </a:rPr>
            <a:t>Europeiska</a:t>
          </a:r>
          <a:r>
            <a:rPr lang="en-IE" sz="1800" b="0" kern="1200">
              <a:solidFill>
                <a:schemeClr val="tx1"/>
              </a:solidFill>
              <a:latin typeface="Calibri Light" panose="020F0302020204030204"/>
            </a:rPr>
            <a:t> </a:t>
          </a:r>
          <a:r>
            <a:rPr lang="en-IE" sz="1800" b="0" kern="1200" err="1">
              <a:solidFill>
                <a:schemeClr val="tx1"/>
              </a:solidFill>
              <a:latin typeface="Calibri Light" panose="020F0302020204030204"/>
            </a:rPr>
            <a:t>medborgarinitiativet</a:t>
          </a:r>
          <a:endParaRPr lang="en-US" sz="1800" b="0" kern="1200">
            <a:solidFill>
              <a:schemeClr val="tx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err="1">
              <a:solidFill>
                <a:schemeClr val="tx1"/>
              </a:solidFill>
              <a:latin typeface="Calibri Light" panose="020F0302020204030204"/>
            </a:rPr>
            <a:t>Europeiska</a:t>
          </a:r>
          <a:r>
            <a:rPr lang="en-IE" sz="1800" kern="1200">
              <a:solidFill>
                <a:schemeClr val="tx1"/>
              </a:solidFill>
              <a:latin typeface="Calibri Light" panose="020F0302020204030204"/>
            </a:rPr>
            <a:t> </a:t>
          </a:r>
          <a:r>
            <a:rPr lang="en-IE" sz="1800" kern="1200" err="1">
              <a:solidFill>
                <a:schemeClr val="tx1"/>
              </a:solidFill>
              <a:latin typeface="Calibri Light" panose="020F0302020204030204"/>
            </a:rPr>
            <a:t>ungdomsveckan</a:t>
          </a:r>
          <a:endParaRPr lang="en-US" sz="1800" kern="1200">
            <a:solidFill>
              <a:schemeClr val="tx1"/>
            </a:solidFill>
          </a:endParaRPr>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noProof="0">
              <a:solidFill>
                <a:schemeClr val="tx1"/>
              </a:solidFill>
              <a:latin typeface="Calibri Light" panose="020F0302020204030204"/>
            </a:rPr>
            <a:t>European Youth Event (EYE)</a:t>
          </a:r>
          <a:endParaRPr lang="en-IE" sz="1800" kern="1200" noProof="0">
            <a:solidFill>
              <a:schemeClr val="tx1"/>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err="1">
              <a:solidFill>
                <a:schemeClr val="tx1"/>
              </a:solidFill>
              <a:latin typeface="Calibri Light" panose="020F0302020204030204"/>
            </a:rPr>
            <a:t>Ditt</a:t>
          </a:r>
          <a:r>
            <a:rPr lang="en-IE" sz="1800" kern="1200">
              <a:solidFill>
                <a:schemeClr val="tx1"/>
              </a:solidFill>
              <a:latin typeface="Calibri Light" panose="020F0302020204030204"/>
            </a:rPr>
            <a:t> Europa, din </a:t>
          </a:r>
          <a:r>
            <a:rPr lang="en-IE" sz="1800" kern="1200" err="1">
              <a:solidFill>
                <a:schemeClr val="tx1"/>
              </a:solidFill>
              <a:latin typeface="Calibri Light" panose="020F0302020204030204"/>
            </a:rPr>
            <a:t>mening</a:t>
          </a:r>
          <a:r>
            <a:rPr lang="en-IE" sz="1800" kern="1200">
              <a:solidFill>
                <a:schemeClr val="tx1"/>
              </a:solidFill>
              <a:latin typeface="Calibri Light" panose="020F0302020204030204"/>
            </a:rPr>
            <a:t>!</a:t>
          </a:r>
          <a:endParaRPr lang="en-US" sz="1800" kern="1200">
            <a:solidFill>
              <a:schemeClr val="tx1"/>
            </a:solidFill>
          </a:endParaRPr>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err="1"/>
            <a:t>Ungdomsgarantin</a:t>
          </a:r>
          <a:endParaRPr lang="en-US" sz="1700" b="0" kern="120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err="1"/>
            <a:t>Eures</a:t>
          </a:r>
          <a:endParaRPr lang="en-US" sz="1700" kern="1200"/>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err="1"/>
            <a:t>Europeiska</a:t>
          </a:r>
          <a:r>
            <a:rPr lang="en-US" sz="1700" kern="1200"/>
            <a:t> </a:t>
          </a:r>
          <a:r>
            <a:rPr lang="en-US" sz="1700" kern="1200" err="1"/>
            <a:t>solidaritetskåren</a:t>
          </a:r>
          <a:endParaRPr lang="en-US" sz="1700" kern="120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a:solidFill>
                <a:schemeClr val="bg1"/>
              </a:solidFill>
            </a:rPr>
            <a:t>Discover EU</a:t>
          </a:r>
          <a:endParaRPr lang="en-US" sz="1400" b="0" kern="120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Kostnadsfri roaming</a:t>
          </a:r>
          <a:endParaRPr lang="en-US" sz="1400" b="0" kern="120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Hälso- och sjukvård</a:t>
          </a:r>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a:t>Passagerares rättigheter</a:t>
          </a:r>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err="1"/>
            <a:t>Tillgång</a:t>
          </a:r>
          <a:r>
            <a:rPr lang="en-US" sz="1400" kern="1200"/>
            <a:t> till </a:t>
          </a:r>
          <a:r>
            <a:rPr lang="en-US" sz="1400" kern="1200" err="1"/>
            <a:t>digitala</a:t>
          </a:r>
          <a:r>
            <a:rPr lang="en-US" sz="1400" kern="1200"/>
            <a:t> </a:t>
          </a:r>
          <a:r>
            <a:rPr lang="en-US" sz="1400" kern="1200" err="1"/>
            <a:t>abonnemang</a:t>
          </a:r>
          <a:endParaRPr lang="en-US" sz="1400" b="0" kern="120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err="1"/>
            <a:t>Deltagande</a:t>
          </a:r>
          <a:endParaRPr lang="en-US" sz="1600" b="0" kern="120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t>Miljöskydd</a:t>
          </a:r>
          <a:endParaRPr lang="en-US" sz="1600" b="0" kern="120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b="0" kern="1200" err="1">
              <a:solidFill>
                <a:schemeClr val="bg1"/>
              </a:solidFill>
            </a:rPr>
            <a:t>Konsumenternas</a:t>
          </a:r>
          <a:r>
            <a:rPr lang="en-US" sz="1400" b="0" kern="1200">
              <a:solidFill>
                <a:schemeClr val="bg1"/>
              </a:solidFill>
            </a:rPr>
            <a:t> </a:t>
          </a:r>
          <a:r>
            <a:rPr lang="en-US" sz="1400" b="0" kern="1200" err="1">
              <a:solidFill>
                <a:schemeClr val="bg1"/>
              </a:solidFill>
            </a:rPr>
            <a:t>rättigheter</a:t>
          </a:r>
          <a:r>
            <a:rPr lang="en-US" sz="1400" b="0" kern="1200">
              <a:solidFill>
                <a:schemeClr val="bg1"/>
              </a:solidFill>
            </a:rPr>
            <a:t> </a:t>
          </a:r>
          <a:r>
            <a:rPr lang="en-US" sz="1400" b="0" kern="1200" err="1">
              <a:solidFill>
                <a:schemeClr val="bg1"/>
              </a:solidFill>
            </a:rPr>
            <a:t>och</a:t>
          </a:r>
          <a:r>
            <a:rPr lang="en-US" sz="1400" b="0" kern="1200">
              <a:solidFill>
                <a:schemeClr val="bg1"/>
              </a:solidFill>
            </a:rPr>
            <a:t> </a:t>
          </a:r>
          <a:r>
            <a:rPr lang="en-US" sz="1400" b="0" kern="1200" err="1">
              <a:solidFill>
                <a:schemeClr val="bg1"/>
              </a:solidFill>
            </a:rPr>
            <a:t>säkerhet</a:t>
          </a:r>
          <a:endParaRPr lang="en-US" sz="1400" b="0" kern="120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t>EU-</a:t>
          </a:r>
          <a:r>
            <a:rPr lang="en-US" sz="1600" kern="1200" err="1"/>
            <a:t>finansierade</a:t>
          </a:r>
          <a:r>
            <a:rPr lang="en-US" sz="1600" kern="1200"/>
            <a:t> </a:t>
          </a:r>
          <a:r>
            <a:rPr lang="en-US" sz="1600" kern="1200" err="1"/>
            <a:t>projekt</a:t>
          </a:r>
          <a:endParaRPr lang="en-US" sz="1600" b="0" kern="120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a:t>EU </a:t>
          </a:r>
          <a:r>
            <a:rPr lang="en-US" sz="1600" b="0" kern="1200" err="1"/>
            <a:t>i</a:t>
          </a:r>
          <a:r>
            <a:rPr lang="en-US" sz="1600" b="0" kern="1200"/>
            <a:t> </a:t>
          </a:r>
          <a:r>
            <a:rPr lang="en-US" sz="1600" b="0" kern="1200" err="1"/>
            <a:t>världen</a:t>
          </a:r>
          <a:endParaRPr lang="en-US" sz="1600" b="0" kern="120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a:t>Den </a:t>
          </a:r>
          <a:r>
            <a:rPr lang="en-US" sz="1800" kern="1200" err="1"/>
            <a:t>gröna</a:t>
          </a:r>
          <a:r>
            <a:rPr lang="en-US" sz="1800" kern="1200"/>
            <a:t> given</a:t>
          </a:r>
          <a:endParaRPr lang="en-US" sz="1800" b="0" kern="120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err="1"/>
            <a:t>NextGenerationEU</a:t>
          </a:r>
          <a:endParaRPr lang="en-US" sz="1800" kern="120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err="1"/>
            <a:t>Digitalisering</a:t>
          </a:r>
          <a:endParaRPr lang="en-US" sz="1800" kern="120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err="1"/>
            <a:t>Jämställdhet</a:t>
          </a:r>
          <a:endParaRPr lang="en-US" sz="1800" kern="120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65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är</a:t>
          </a:r>
          <a:r>
            <a:rPr lang="en-US" sz="1800" b="0" kern="1200">
              <a:solidFill>
                <a:schemeClr val="tx1"/>
              </a:solidFill>
            </a:rPr>
            <a:t> EU-</a:t>
          </a:r>
          <a:r>
            <a:rPr lang="en-US" sz="1800" b="0" kern="1200" err="1">
              <a:solidFill>
                <a:schemeClr val="tx1"/>
              </a:solidFill>
            </a:rPr>
            <a:t>invånarnas</a:t>
          </a:r>
          <a:r>
            <a:rPr lang="en-US" sz="1800" b="0" kern="1200">
              <a:solidFill>
                <a:schemeClr val="tx1"/>
              </a:solidFill>
            </a:rPr>
            <a:t> </a:t>
          </a:r>
          <a:r>
            <a:rPr lang="en-US" sz="1800" b="0" kern="1200" err="1">
              <a:solidFill>
                <a:schemeClr val="tx1"/>
              </a:solidFill>
            </a:rPr>
            <a:t>röst</a:t>
          </a:r>
          <a:endParaRPr lang="en-IE" sz="1800" b="0" kern="1200">
            <a:solidFill>
              <a:schemeClr val="tx1"/>
            </a:solidFill>
          </a:endParaRPr>
        </a:p>
      </dsp:txBody>
      <dsp:txXfrm>
        <a:off x="34726" y="41277"/>
        <a:ext cx="4621972" cy="641908"/>
      </dsp:txXfrm>
    </dsp:sp>
    <dsp:sp modelId="{4FE1037A-DEA2-4953-80B1-C4AB23FF5CB3}">
      <dsp:nvSpPr>
        <dsp:cNvPr id="0" name=""/>
        <dsp:cNvSpPr/>
      </dsp:nvSpPr>
      <dsp:spPr>
        <a:xfrm>
          <a:off x="0" y="8273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a:solidFill>
                <a:schemeClr val="tx1"/>
              </a:solidFill>
            </a:rPr>
            <a:t>har medlemmar från alla EU-länder som väljs genom direkta val vart femte år</a:t>
          </a:r>
          <a:endParaRPr lang="en-IE" sz="1800" b="0" kern="1200">
            <a:solidFill>
              <a:schemeClr val="tx1"/>
            </a:solidFill>
          </a:endParaRPr>
        </a:p>
      </dsp:txBody>
      <dsp:txXfrm>
        <a:off x="34726" y="862077"/>
        <a:ext cx="4621972" cy="641908"/>
      </dsp:txXfrm>
    </dsp:sp>
    <dsp:sp modelId="{07C6446F-ECCD-4CA1-8344-080591932ED6}">
      <dsp:nvSpPr>
        <dsp:cNvPr id="0" name=""/>
        <dsp:cNvSpPr/>
      </dsp:nvSpPr>
      <dsp:spPr>
        <a:xfrm>
          <a:off x="0" y="16481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a:solidFill>
                <a:schemeClr val="tx1"/>
              </a:solidFill>
            </a:rPr>
            <a:t>diskuterar nya lagar som EU-kommissionen har föreslagit</a:t>
          </a:r>
          <a:endParaRPr lang="en-IE" sz="1800" b="0" kern="1200">
            <a:solidFill>
              <a:schemeClr val="tx1"/>
            </a:solidFill>
          </a:endParaRPr>
        </a:p>
      </dsp:txBody>
      <dsp:txXfrm>
        <a:off x="34726" y="1682877"/>
        <a:ext cx="4621972" cy="641908"/>
      </dsp:txXfrm>
    </dsp:sp>
    <dsp:sp modelId="{715891AF-FC43-40E9-9BA1-84AAEC706364}">
      <dsp:nvSpPr>
        <dsp:cNvPr id="0" name=""/>
        <dsp:cNvSpPr/>
      </dsp:nvSpPr>
      <dsp:spPr>
        <a:xfrm>
          <a:off x="0" y="24689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ä</a:t>
          </a:r>
          <a:r>
            <a:rPr lang="sv-SE" sz="1800" b="0" kern="1200" err="1">
              <a:solidFill>
                <a:schemeClr val="tx1"/>
              </a:solidFill>
            </a:rPr>
            <a:t>ndrar</a:t>
          </a:r>
          <a:r>
            <a:rPr lang="sv-SE" sz="1800" b="0" kern="1200">
              <a:solidFill>
                <a:schemeClr val="tx1"/>
              </a:solidFill>
            </a:rPr>
            <a:t> (om det behövs) och beslutar om dessa lagar tillsammans med rådet</a:t>
          </a:r>
          <a:endParaRPr lang="en-IE" sz="1800" b="0" kern="1200">
            <a:solidFill>
              <a:schemeClr val="tx1"/>
            </a:solidFill>
          </a:endParaRPr>
        </a:p>
      </dsp:txBody>
      <dsp:txXfrm>
        <a:off x="34726" y="2503677"/>
        <a:ext cx="4621972" cy="641908"/>
      </dsp:txXfrm>
    </dsp:sp>
    <dsp:sp modelId="{1BA08AB3-DFE7-4294-97EA-0DE79AB5366F}">
      <dsp:nvSpPr>
        <dsp:cNvPr id="0" name=""/>
        <dsp:cNvSpPr/>
      </dsp:nvSpPr>
      <dsp:spPr>
        <a:xfrm>
          <a:off x="0" y="32897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väljer</a:t>
          </a:r>
          <a:r>
            <a:rPr lang="en-US" sz="1800" b="0" kern="1200">
              <a:solidFill>
                <a:schemeClr val="tx1"/>
              </a:solidFill>
            </a:rPr>
            <a:t> EU-</a:t>
          </a:r>
          <a:r>
            <a:rPr lang="en-US" sz="1800" b="0" kern="1200" err="1">
              <a:solidFill>
                <a:schemeClr val="tx1"/>
              </a:solidFill>
            </a:rPr>
            <a:t>kommissionens</a:t>
          </a:r>
          <a:r>
            <a:rPr lang="en-US" sz="1800" b="0" kern="1200">
              <a:solidFill>
                <a:schemeClr val="tx1"/>
              </a:solidFill>
            </a:rPr>
            <a:t> </a:t>
          </a:r>
          <a:r>
            <a:rPr lang="en-US" sz="1800" b="0" kern="1200" err="1">
              <a:solidFill>
                <a:schemeClr val="tx1"/>
              </a:solidFill>
            </a:rPr>
            <a:t>ordförande</a:t>
          </a:r>
          <a:endParaRPr lang="en-IE" sz="1800" b="0" kern="1200">
            <a:solidFill>
              <a:schemeClr val="tx1"/>
            </a:solidFill>
          </a:endParaRPr>
        </a:p>
      </dsp:txBody>
      <dsp:txXfrm>
        <a:off x="34726" y="3324477"/>
        <a:ext cx="4621972" cy="641908"/>
      </dsp:txXfrm>
    </dsp:sp>
    <dsp:sp modelId="{C9254F1F-409A-4C00-BAEE-417CE0DBBEC0}">
      <dsp:nvSpPr>
        <dsp:cNvPr id="0" name=""/>
        <dsp:cNvSpPr/>
      </dsp:nvSpPr>
      <dsp:spPr>
        <a:xfrm>
          <a:off x="0" y="41105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godkänner</a:t>
          </a:r>
          <a:r>
            <a:rPr lang="en-US" sz="1800" b="0" kern="1200">
              <a:solidFill>
                <a:schemeClr val="tx1"/>
              </a:solidFill>
            </a:rPr>
            <a:t> EU:s budget</a:t>
          </a:r>
          <a:endParaRPr lang="en-IE" sz="1800" b="0" kern="1200">
            <a:solidFill>
              <a:schemeClr val="tx1"/>
            </a:solidFill>
          </a:endParaRPr>
        </a:p>
      </dsp:txBody>
      <dsp:txXfrm>
        <a:off x="34726" y="4145277"/>
        <a:ext cx="4621972" cy="641908"/>
      </dsp:txXfrm>
    </dsp:sp>
    <dsp:sp modelId="{394A40C5-2767-41BB-851C-AE743E22805B}">
      <dsp:nvSpPr>
        <dsp:cNvPr id="0" name=""/>
        <dsp:cNvSpPr/>
      </dsp:nvSpPr>
      <dsp:spPr>
        <a:xfrm>
          <a:off x="0" y="4931351"/>
          <a:ext cx="4691424" cy="71136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a:solidFill>
                <a:schemeClr val="tx1"/>
              </a:solidFill>
            </a:rPr>
            <a:t>sammanträder minst 6 gånger per år i Bryssel (Belgien) och 12 gånger i Strasbourg (Frankrike)</a:t>
          </a:r>
          <a:endParaRPr lang="en-IE" sz="1900" b="0" kern="1200">
            <a:solidFill>
              <a:schemeClr val="tx1"/>
            </a:solidFill>
          </a:endParaRPr>
        </a:p>
      </dsp:txBody>
      <dsp:txXfrm>
        <a:off x="34726" y="4966077"/>
        <a:ext cx="4621972" cy="6419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a:solidFill>
                <a:schemeClr val="tx1"/>
              </a:solidFill>
            </a:rPr>
            <a:t>samlar stats- och regeringscheferna från varje EU-land</a:t>
          </a:r>
          <a:endParaRPr lang="en-IE" sz="1800" b="0" kern="120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a:solidFill>
                <a:schemeClr val="tx1"/>
              </a:solidFill>
            </a:rPr>
            <a:t>fastställer EU:s viktigaste prioriteringar och politiska riktlinjer</a:t>
          </a:r>
          <a:endParaRPr lang="en-IE" sz="1800" b="0" kern="1200">
            <a:solidFill>
              <a:schemeClr val="tx1"/>
            </a:solidFill>
          </a:endParaRPr>
        </a:p>
      </dsp:txBody>
      <dsp:txXfrm>
        <a:off x="59399" y="1525861"/>
        <a:ext cx="418326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har</a:t>
          </a:r>
          <a:r>
            <a:rPr lang="en-US" sz="1800" b="0" kern="1200">
              <a:solidFill>
                <a:schemeClr val="tx1"/>
              </a:solidFill>
            </a:rPr>
            <a:t> </a:t>
          </a:r>
          <a:r>
            <a:rPr lang="en-US" sz="1800" b="0" kern="1200" err="1">
              <a:solidFill>
                <a:schemeClr val="tx1"/>
              </a:solidFill>
            </a:rPr>
            <a:t>ingen</a:t>
          </a:r>
          <a:r>
            <a:rPr lang="en-US" sz="1800" b="0" kern="1200">
              <a:solidFill>
                <a:schemeClr val="tx1"/>
              </a:solidFill>
            </a:rPr>
            <a:t> </a:t>
          </a:r>
          <a:r>
            <a:rPr lang="en-US" sz="1800" b="0" kern="1200" err="1">
              <a:solidFill>
                <a:schemeClr val="tx1"/>
              </a:solidFill>
            </a:rPr>
            <a:t>lagstiftande</a:t>
          </a:r>
          <a:r>
            <a:rPr lang="en-US" sz="1800" b="0" kern="1200">
              <a:solidFill>
                <a:schemeClr val="tx1"/>
              </a:solidFill>
            </a:rPr>
            <a:t> </a:t>
          </a:r>
          <a:r>
            <a:rPr lang="en-US" sz="1800" b="0" kern="1200" err="1">
              <a:solidFill>
                <a:schemeClr val="tx1"/>
              </a:solidFill>
            </a:rPr>
            <a:t>funktion</a:t>
          </a:r>
          <a:endParaRPr lang="en-IE" sz="1800" b="0" kern="120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har</a:t>
          </a:r>
          <a:r>
            <a:rPr lang="en-US" sz="1800" b="0" kern="1200">
              <a:solidFill>
                <a:schemeClr val="tx1"/>
              </a:solidFill>
            </a:rPr>
            <a:t> </a:t>
          </a:r>
          <a:r>
            <a:rPr lang="en-US" sz="1800" b="0" kern="1200" err="1">
              <a:solidFill>
                <a:schemeClr val="tx1"/>
              </a:solidFill>
            </a:rPr>
            <a:t>toppmöten</a:t>
          </a:r>
          <a:r>
            <a:rPr lang="en-US" sz="1800" b="0" kern="1200">
              <a:solidFill>
                <a:schemeClr val="tx1"/>
              </a:solidFill>
            </a:rPr>
            <a:t> </a:t>
          </a:r>
          <a:r>
            <a:rPr lang="en-US" sz="1800" b="0" kern="1200" err="1">
              <a:solidFill>
                <a:schemeClr val="tx1"/>
              </a:solidFill>
            </a:rPr>
            <a:t>minst</a:t>
          </a:r>
          <a:r>
            <a:rPr lang="en-US" sz="1800" b="0" kern="1200">
              <a:solidFill>
                <a:schemeClr val="tx1"/>
              </a:solidFill>
            </a:rPr>
            <a:t> 4 </a:t>
          </a:r>
          <a:r>
            <a:rPr lang="en-US" sz="1800" b="0" kern="1200" err="1">
              <a:solidFill>
                <a:schemeClr val="tx1"/>
              </a:solidFill>
            </a:rPr>
            <a:t>gånger</a:t>
          </a:r>
          <a:r>
            <a:rPr lang="en-US" sz="1800" b="0" kern="1200">
              <a:solidFill>
                <a:schemeClr val="tx1"/>
              </a:solidFill>
            </a:rPr>
            <a:t> per </a:t>
          </a:r>
          <a:r>
            <a:rPr lang="en-US" sz="1800" b="0" kern="1200" err="1">
              <a:solidFill>
                <a:schemeClr val="tx1"/>
              </a:solidFill>
            </a:rPr>
            <a:t>år</a:t>
          </a:r>
          <a:r>
            <a:rPr lang="en-US" sz="1800" b="0" kern="1200">
              <a:solidFill>
                <a:schemeClr val="tx1"/>
              </a:solidFill>
            </a:rPr>
            <a:t> </a:t>
          </a:r>
          <a:r>
            <a:rPr lang="en-US" sz="1800" b="0" kern="1200" err="1">
              <a:solidFill>
                <a:schemeClr val="tx1"/>
              </a:solidFill>
            </a:rPr>
            <a:t>i</a:t>
          </a:r>
          <a:r>
            <a:rPr lang="en-US" sz="1800" b="0" kern="1200">
              <a:solidFill>
                <a:schemeClr val="tx1"/>
              </a:solidFill>
            </a:rPr>
            <a:t> </a:t>
          </a:r>
          <a:r>
            <a:rPr lang="en-US" sz="1800" b="0" kern="1200" err="1">
              <a:solidFill>
                <a:schemeClr val="tx1"/>
              </a:solidFill>
            </a:rPr>
            <a:t>Bryssel</a:t>
          </a:r>
          <a:r>
            <a:rPr lang="en-US" sz="1800" b="0" kern="1200">
              <a:solidFill>
                <a:schemeClr val="tx1"/>
              </a:solidFill>
            </a:rPr>
            <a:t> (</a:t>
          </a:r>
          <a:r>
            <a:rPr lang="en-US" sz="1800" b="0" kern="1200" err="1">
              <a:solidFill>
                <a:schemeClr val="tx1"/>
              </a:solidFill>
            </a:rPr>
            <a:t>Belgien</a:t>
          </a:r>
          <a:r>
            <a:rPr lang="en-US" sz="1800" b="0" kern="1200">
              <a:solidFill>
                <a:schemeClr val="tx1"/>
              </a:solidFill>
            </a:rPr>
            <a:t>) </a:t>
          </a:r>
          <a:r>
            <a:rPr lang="en-US" sz="1800" b="0" kern="1200" err="1">
              <a:solidFill>
                <a:schemeClr val="tx1"/>
              </a:solidFill>
            </a:rPr>
            <a:t>eller</a:t>
          </a:r>
          <a:r>
            <a:rPr lang="en-US" sz="1800" b="0" kern="1200">
              <a:solidFill>
                <a:schemeClr val="tx1"/>
              </a:solidFill>
            </a:rPr>
            <a:t> Luxemburg (Luxemburg)</a:t>
          </a:r>
          <a:endParaRPr lang="en-IE" sz="1800" b="0" kern="1200">
            <a:solidFill>
              <a:schemeClr val="tx1"/>
            </a:solidFill>
          </a:endParaRPr>
        </a:p>
      </dsp:txBody>
      <dsp:txXfrm>
        <a:off x="60811" y="1488010"/>
        <a:ext cx="3963791" cy="112410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02/05/2025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02/05/2025</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sv"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ean-union.europa.eu/priorities-and-actions/actions-topic/human-rights-and-democracy_sv"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development-and-cooperation_sv"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ean-union.europa.eu/priorities-and-actions/actions-topic/trade_sv" TargetMode="External"/><Relationship Id="rId5" Type="http://schemas.openxmlformats.org/officeDocument/2006/relationships/hyperlink" Target="https://kohesio.ec.europa.eu/sv/" TargetMode="External"/><Relationship Id="rId4" Type="http://schemas.openxmlformats.org/officeDocument/2006/relationships/hyperlink" Target="https://cinea.ec.europa.eu/life/life-european-countries_sv"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sv"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sv"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sv"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sv"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eesc.europa.eu/sv/initiatives/ditt-europa-din-mening"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sv"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EU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24 </a:t>
            </a:r>
            <a:r>
              <a:rPr lang="en-US" sz="1200" b="1" kern="1200" err="1">
                <a:solidFill>
                  <a:schemeClr val="tx1"/>
                </a:solidFill>
                <a:effectLst/>
                <a:latin typeface="+mn-lt"/>
                <a:ea typeface="+mn-ea"/>
                <a:cs typeface="+mn-cs"/>
              </a:rPr>
              <a:t>officiella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språk</a:t>
            </a:r>
            <a:r>
              <a:rPr lang="en-US" sz="1200"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Bulgariska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Kroatiska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Tjeckiska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Danska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Nederländska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Engelska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Estniska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Finska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Franska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Tyska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Grekiska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Ungerska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Iriska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Italienska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Lettiska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Litauiska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Maltesiska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Polska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Portugisiska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Rumänska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Slovakiska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Slovenska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Spanska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Svenska</a:t>
            </a:r>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r>
              <a:rPr lang="en-US" sz="1200" b="1" i="1" kern="1200" err="1">
                <a:solidFill>
                  <a:schemeClr val="tx1"/>
                </a:solidFill>
                <a:effectLst/>
                <a:latin typeface="+mn-lt"/>
                <a:ea typeface="+mn-ea"/>
                <a:cs typeface="+mn-cs"/>
              </a:rPr>
              <a:t>Kan</a:t>
            </a:r>
            <a:r>
              <a:rPr lang="en-US" sz="1200" b="1" i="1" kern="1200">
                <a:solidFill>
                  <a:schemeClr val="tx1"/>
                </a:solidFill>
                <a:effectLst/>
                <a:latin typeface="+mn-lt"/>
                <a:ea typeface="+mn-ea"/>
                <a:cs typeface="+mn-cs"/>
              </a:rPr>
              <a:t> du </a:t>
            </a:r>
            <a:r>
              <a:rPr lang="en-US" sz="1200" b="1" i="1" kern="1200" err="1">
                <a:solidFill>
                  <a:schemeClr val="tx1"/>
                </a:solidFill>
                <a:effectLst/>
                <a:latin typeface="+mn-lt"/>
                <a:ea typeface="+mn-ea"/>
                <a:cs typeface="+mn-cs"/>
              </a:rPr>
              <a:t>något</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annat</a:t>
            </a:r>
            <a:r>
              <a:rPr lang="en-US" sz="1200" b="1" i="1" kern="1200">
                <a:solidFill>
                  <a:schemeClr val="tx1"/>
                </a:solidFill>
                <a:effectLst/>
                <a:latin typeface="+mn-lt"/>
                <a:ea typeface="+mn-ea"/>
                <a:cs typeface="+mn-cs"/>
              </a:rPr>
              <a:t> EU-</a:t>
            </a:r>
            <a:r>
              <a:rPr lang="en-US" sz="1200" b="1" i="1" kern="1200" err="1">
                <a:solidFill>
                  <a:schemeClr val="tx1"/>
                </a:solidFill>
                <a:effectLst/>
                <a:latin typeface="+mn-lt"/>
                <a:ea typeface="+mn-ea"/>
                <a:cs typeface="+mn-cs"/>
              </a:rPr>
              <a:t>språk</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än</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ditt</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modersmål</a:t>
            </a:r>
            <a:r>
              <a:rPr lang="en-US" sz="1200" b="1" i="1"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Vet du </a:t>
            </a:r>
            <a:r>
              <a:rPr lang="en-US" sz="1200" b="1" i="1" kern="1200" err="1">
                <a:solidFill>
                  <a:schemeClr val="tx1"/>
                </a:solidFill>
                <a:effectLst/>
                <a:latin typeface="+mn-lt"/>
                <a:ea typeface="+mn-ea"/>
                <a:cs typeface="+mn-cs"/>
              </a:rPr>
              <a:t>hur</a:t>
            </a:r>
            <a:r>
              <a:rPr lang="en-US" sz="1200" b="1" i="1" kern="1200">
                <a:solidFill>
                  <a:schemeClr val="tx1"/>
                </a:solidFill>
                <a:effectLst/>
                <a:latin typeface="+mn-lt"/>
                <a:ea typeface="+mn-ea"/>
                <a:cs typeface="+mn-cs"/>
              </a:rPr>
              <a:t> man </a:t>
            </a:r>
            <a:r>
              <a:rPr lang="en-US" sz="1200" b="1" i="1" kern="1200" err="1">
                <a:solidFill>
                  <a:schemeClr val="tx1"/>
                </a:solidFill>
                <a:effectLst/>
                <a:latin typeface="+mn-lt"/>
                <a:ea typeface="+mn-ea"/>
                <a:cs typeface="+mn-cs"/>
              </a:rPr>
              <a:t>säger</a:t>
            </a:r>
            <a:r>
              <a:rPr lang="en-US" sz="1200" b="1" i="1" kern="1200">
                <a:solidFill>
                  <a:schemeClr val="tx1"/>
                </a:solidFill>
                <a:effectLst/>
                <a:latin typeface="+mn-lt"/>
                <a:ea typeface="+mn-ea"/>
                <a:cs typeface="+mn-cs"/>
              </a:rPr>
              <a:t> ”tack” </a:t>
            </a:r>
            <a:r>
              <a:rPr lang="en-US" sz="1200" b="1" i="1" kern="1200" err="1">
                <a:solidFill>
                  <a:schemeClr val="tx1"/>
                </a:solidFill>
                <a:effectLst/>
                <a:latin typeface="+mn-lt"/>
                <a:ea typeface="+mn-ea"/>
                <a:cs typeface="+mn-cs"/>
              </a:rPr>
              <a:t>på</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något</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annat</a:t>
            </a:r>
            <a:r>
              <a:rPr lang="en-US" sz="1200" b="1" i="1" kern="1200">
                <a:solidFill>
                  <a:schemeClr val="tx1"/>
                </a:solidFill>
                <a:effectLst/>
                <a:latin typeface="+mn-lt"/>
                <a:ea typeface="+mn-ea"/>
                <a:cs typeface="+mn-cs"/>
              </a:rPr>
              <a:t> EU-</a:t>
            </a:r>
            <a:r>
              <a:rPr lang="en-US" sz="1200" b="1" i="1" kern="1200" err="1">
                <a:solidFill>
                  <a:schemeClr val="tx1"/>
                </a:solidFill>
                <a:effectLst/>
                <a:latin typeface="+mn-lt"/>
                <a:ea typeface="+mn-ea"/>
                <a:cs typeface="+mn-cs"/>
              </a:rPr>
              <a:t>språk</a:t>
            </a:r>
            <a:r>
              <a:rPr lang="en-US" sz="1200" b="1" i="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 EU </a:t>
            </a:r>
            <a:r>
              <a:rPr lang="en-US" sz="1200" kern="1200" err="1">
                <a:solidFill>
                  <a:schemeClr val="tx1"/>
                </a:solidFill>
                <a:effectLst/>
                <a:latin typeface="+mn-lt"/>
                <a:ea typeface="+mn-ea"/>
                <a:cs typeface="+mn-cs"/>
              </a:rPr>
              <a:t>finns</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24 </a:t>
            </a:r>
            <a:r>
              <a:rPr lang="en-US" sz="1200" b="1" kern="1200" err="1">
                <a:solidFill>
                  <a:schemeClr val="tx1"/>
                </a:solidFill>
                <a:effectLst/>
                <a:latin typeface="+mn-lt"/>
                <a:ea typeface="+mn-ea"/>
                <a:cs typeface="+mn-cs"/>
              </a:rPr>
              <a:t>officiella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språk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tillhör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olika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språkfamiljer</a:t>
            </a:r>
            <a:r>
              <a:rPr lang="en-US" sz="1200" b="1"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Germanska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språk</a:t>
            </a:r>
            <a:r>
              <a:rPr lang="en-US" sz="1200" b="1" kern="1200">
                <a:solidFill>
                  <a:schemeClr val="tx1"/>
                </a:solidFill>
                <a:effectLst/>
                <a:latin typeface="+mn-lt"/>
                <a:ea typeface="+mn-ea"/>
                <a:cs typeface="+mn-cs"/>
              </a:rPr>
              <a: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danska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tyska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engelska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nederländska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svenska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Romanska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språk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spanska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franska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italienska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portugisiska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rumänska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Slaviska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språk</a:t>
            </a:r>
            <a:r>
              <a:rPr lang="en-US" sz="1200" b="1" kern="1200">
                <a:solidFill>
                  <a:schemeClr val="tx1"/>
                </a:solidFill>
                <a:effectLst/>
                <a:latin typeface="+mn-lt"/>
                <a:ea typeface="+mn-ea"/>
                <a:cs typeface="+mn-cs"/>
              </a:rPr>
              <a: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bulgariska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tjeckiska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kroatiska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polska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slovakiska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slovenska</a:t>
            </a:r>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r>
              <a:rPr lang="en-US" sz="1200" kern="1200" err="1">
                <a:solidFill>
                  <a:schemeClr val="tx1"/>
                </a:solidFill>
                <a:effectLst/>
                <a:latin typeface="+mn-lt"/>
                <a:ea typeface="+mn-ea"/>
                <a:cs typeface="+mn-cs"/>
              </a:rPr>
              <a:t>Vissa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EU-</a:t>
            </a:r>
            <a:r>
              <a:rPr lang="en-US" sz="1200" kern="1200" err="1">
                <a:solidFill>
                  <a:schemeClr val="tx1"/>
                </a:solidFill>
                <a:effectLst/>
                <a:latin typeface="+mn-lt"/>
                <a:ea typeface="+mn-ea"/>
                <a:cs typeface="+mn-cs"/>
              </a:rPr>
              <a:t>språken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tillhör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inte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någon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dessa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familjer</a:t>
            </a:r>
            <a:r>
              <a:rPr lang="en-US" sz="1200"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Estniska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finska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finsk-ugriska</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Grekiska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egen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gren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språkträdet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grekiska</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Iriska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keltiskt</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Litauiska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lettiska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baltiska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språk</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Ungerska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finsk-ugriskt</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Maltesiska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semitiskt</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Europeiska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unionen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skapades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slut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många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blodiga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krig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pågått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mellan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grannländerna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Europa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kulminerade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andra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världskriget</a:t>
            </a:r>
            <a:r>
              <a:rPr lang="en-US" sz="1200" kern="1200">
                <a:solidFill>
                  <a:schemeClr val="tx1"/>
                </a:solidFill>
                <a:effectLst/>
                <a:latin typeface="+mn-lt"/>
                <a:ea typeface="+mn-ea"/>
                <a:cs typeface="+mn-cs"/>
              </a:rPr>
              <a:t>.</a:t>
            </a:r>
          </a:p>
          <a:p>
            <a:r>
              <a:rPr lang="en-US" sz="1200" kern="1200" err="1">
                <a:solidFill>
                  <a:schemeClr val="tx1"/>
                </a:solidFill>
                <a:effectLst/>
                <a:latin typeface="+mn-lt"/>
                <a:ea typeface="+mn-ea"/>
                <a:cs typeface="+mn-cs"/>
              </a:rPr>
              <a:t>Från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med 1950 </a:t>
            </a:r>
            <a:r>
              <a:rPr lang="en-US" sz="1200" kern="1200" err="1">
                <a:solidFill>
                  <a:schemeClr val="tx1"/>
                </a:solidFill>
                <a:effectLst/>
                <a:latin typeface="+mn-lt"/>
                <a:ea typeface="+mn-ea"/>
                <a:cs typeface="+mn-cs"/>
              </a:rPr>
              <a:t>börjar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rad </a:t>
            </a:r>
            <a:r>
              <a:rPr lang="en-US" sz="1200" kern="1200" err="1">
                <a:solidFill>
                  <a:schemeClr val="tx1"/>
                </a:solidFill>
                <a:effectLst/>
                <a:latin typeface="+mn-lt"/>
                <a:ea typeface="+mn-ea"/>
                <a:cs typeface="+mn-cs"/>
              </a:rPr>
              <a:t>europeiska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samarbeta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ekonomiskt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politiskt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bevara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freden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Detta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kallades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Europeiska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kol</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stålgemenskapen</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De </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bildade</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a:t>
            </a:r>
          </a:p>
          <a:p>
            <a:pPr marL="171450" indent="-171450">
              <a:buFont typeface="Arial" panose="020B0604020202020204" pitchFamily="34" charset="0"/>
              <a:buChar char="•"/>
            </a:pPr>
            <a:r>
              <a:rPr lang="en-US" sz="1200" kern="1200" err="1">
                <a:solidFill>
                  <a:schemeClr val="tx1"/>
                </a:solidFill>
                <a:effectLst/>
                <a:latin typeface="+mn-lt"/>
                <a:ea typeface="+mn-ea"/>
                <a:cs typeface="+mn-cs"/>
              </a:rPr>
              <a:t>Belgien</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err="1">
                <a:solidFill>
                  <a:schemeClr val="tx1"/>
                </a:solidFill>
                <a:effectLst/>
                <a:latin typeface="+mn-lt"/>
                <a:ea typeface="+mn-ea"/>
                <a:cs typeface="+mn-cs"/>
              </a:rPr>
              <a:t>Tyskland</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err="1">
                <a:solidFill>
                  <a:schemeClr val="tx1"/>
                </a:solidFill>
                <a:effectLst/>
                <a:latin typeface="+mn-lt"/>
                <a:ea typeface="+mn-ea"/>
                <a:cs typeface="+mn-cs"/>
              </a:rPr>
              <a:t>Frankrike</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err="1">
                <a:solidFill>
                  <a:schemeClr val="tx1"/>
                </a:solidFill>
                <a:effectLst/>
                <a:latin typeface="+mn-lt"/>
                <a:ea typeface="+mn-ea"/>
                <a:cs typeface="+mn-cs"/>
              </a:rPr>
              <a:t>Italien</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Luxemburg</a:t>
            </a:r>
          </a:p>
          <a:p>
            <a:pPr marL="171450" indent="-171450">
              <a:buFont typeface="Arial" panose="020B0604020202020204" pitchFamily="34" charset="0"/>
              <a:buChar char="•"/>
            </a:pPr>
            <a:r>
              <a:rPr lang="en-US" sz="1200" kern="1200" err="1">
                <a:solidFill>
                  <a:schemeClr val="tx1"/>
                </a:solidFill>
                <a:effectLst/>
                <a:latin typeface="+mn-lt"/>
                <a:ea typeface="+mn-ea"/>
                <a:cs typeface="+mn-cs"/>
              </a:rPr>
              <a:t>Nederländerna</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Länderna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Europa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inte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alltid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levt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fred</a:t>
            </a:r>
            <a:r>
              <a:rPr lang="en-US" sz="1200" kern="1200">
                <a:solidFill>
                  <a:schemeClr val="tx1"/>
                </a:solidFill>
                <a:effectLst/>
                <a:latin typeface="+mn-lt"/>
                <a:ea typeface="+mn-ea"/>
                <a:cs typeface="+mn-cs"/>
              </a:rPr>
              <a:t> med </a:t>
            </a:r>
            <a:r>
              <a:rPr lang="en-US" sz="1200" kern="1200" err="1">
                <a:solidFill>
                  <a:schemeClr val="tx1"/>
                </a:solidFill>
                <a:effectLst/>
                <a:latin typeface="+mn-lt"/>
                <a:ea typeface="+mn-ea"/>
                <a:cs typeface="+mn-cs"/>
              </a:rPr>
              <a:t>varandra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Många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krig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utspelats</a:t>
            </a:r>
            <a:r>
              <a:rPr lang="en-US" sz="1200" kern="1200">
                <a:solidFill>
                  <a:schemeClr val="tx1"/>
                </a:solidFill>
                <a:effectLst/>
                <a:latin typeface="+mn-lt"/>
                <a:ea typeface="+mn-ea"/>
                <a:cs typeface="+mn-cs"/>
              </a:rPr>
              <a:t> under </a:t>
            </a:r>
            <a:r>
              <a:rPr lang="en-US" sz="1200" kern="1200" err="1">
                <a:solidFill>
                  <a:schemeClr val="tx1"/>
                </a:solidFill>
                <a:effectLst/>
                <a:latin typeface="+mn-lt"/>
                <a:ea typeface="+mn-ea"/>
                <a:cs typeface="+mn-cs"/>
              </a:rPr>
              <a:t>århundrandenas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lopp</a:t>
            </a:r>
            <a:r>
              <a:rPr lang="en-US" sz="1200"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De </a:t>
            </a:r>
            <a:r>
              <a:rPr lang="en-US" sz="1200" kern="1200" err="1">
                <a:solidFill>
                  <a:schemeClr val="tx1"/>
                </a:solidFill>
                <a:effectLst/>
                <a:latin typeface="+mn-lt"/>
                <a:ea typeface="+mn-ea"/>
                <a:cs typeface="+mn-cs"/>
              </a:rPr>
              <a:t>två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världskrigen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inträffade</a:t>
            </a:r>
            <a:r>
              <a:rPr lang="en-US" sz="1200" kern="1200">
                <a:solidFill>
                  <a:schemeClr val="tx1"/>
                </a:solidFill>
                <a:effectLst/>
                <a:latin typeface="+mn-lt"/>
                <a:ea typeface="+mn-ea"/>
                <a:cs typeface="+mn-cs"/>
              </a:rPr>
              <a:t> under 1900-talet:</a:t>
            </a:r>
          </a:p>
          <a:p>
            <a:pPr marL="171450" indent="-171450">
              <a:buFont typeface="Wingdings" panose="05000000000000000000" pitchFamily="2" charset="2"/>
              <a:buChar char="Ø"/>
            </a:pPr>
            <a:r>
              <a:rPr lang="en-US" sz="1200" kern="1200" err="1">
                <a:solidFill>
                  <a:schemeClr val="tx1"/>
                </a:solidFill>
                <a:effectLst/>
                <a:latin typeface="+mn-lt"/>
                <a:ea typeface="+mn-ea"/>
                <a:cs typeface="+mn-cs"/>
              </a:rPr>
              <a:t>Första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världskriget</a:t>
            </a:r>
            <a:r>
              <a:rPr lang="en-US" sz="1200" kern="1200">
                <a:solidFill>
                  <a:schemeClr val="tx1"/>
                </a:solidFill>
                <a:effectLst/>
                <a:latin typeface="+mn-lt"/>
                <a:ea typeface="+mn-ea"/>
                <a:cs typeface="+mn-cs"/>
              </a:rPr>
              <a:t> 1914–1918</a:t>
            </a:r>
          </a:p>
          <a:p>
            <a:pPr marL="171450" indent="-171450">
              <a:buFont typeface="Wingdings" panose="05000000000000000000" pitchFamily="2" charset="2"/>
              <a:buChar char="Ø"/>
            </a:pPr>
            <a:r>
              <a:rPr lang="en-US" sz="1200" kern="1200" err="1">
                <a:solidFill>
                  <a:schemeClr val="tx1"/>
                </a:solidFill>
                <a:effectLst/>
                <a:latin typeface="+mn-lt"/>
                <a:ea typeface="+mn-ea"/>
                <a:cs typeface="+mn-cs"/>
              </a:rPr>
              <a:t>Andra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världskriget</a:t>
            </a:r>
            <a:r>
              <a:rPr lang="en-US" sz="1200" kern="1200">
                <a:solidFill>
                  <a:schemeClr val="tx1"/>
                </a:solidFill>
                <a:effectLst/>
                <a:latin typeface="+mn-lt"/>
                <a:ea typeface="+mn-ea"/>
                <a:cs typeface="+mn-cs"/>
              </a:rPr>
              <a:t> 1939–1945</a:t>
            </a: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Även</a:t>
            </a:r>
            <a:r>
              <a:rPr lang="en-US" sz="1200" kern="1200">
                <a:solidFill>
                  <a:schemeClr val="tx1"/>
                </a:solidFill>
                <a:effectLst/>
                <a:latin typeface="+mn-lt"/>
                <a:ea typeface="+mn-ea"/>
                <a:cs typeface="+mn-cs"/>
              </a:rPr>
              <a:t> om EU‑</a:t>
            </a:r>
            <a:r>
              <a:rPr lang="en-US" sz="1200" kern="1200" err="1">
                <a:solidFill>
                  <a:schemeClr val="tx1"/>
                </a:solidFill>
                <a:effectLst/>
                <a:latin typeface="+mn-lt"/>
                <a:ea typeface="+mn-ea"/>
                <a:cs typeface="+mn-cs"/>
              </a:rPr>
              <a:t>länderna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inte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alltid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lyckas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komma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överens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EU:s </a:t>
            </a:r>
            <a:r>
              <a:rPr lang="en-US" sz="1200" kern="1200" err="1">
                <a:solidFill>
                  <a:schemeClr val="tx1"/>
                </a:solidFill>
                <a:effectLst/>
                <a:latin typeface="+mn-lt"/>
                <a:ea typeface="+mn-ea"/>
                <a:cs typeface="+mn-cs"/>
              </a:rPr>
              <a:t>grundläggande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principer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förblivit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desamma</a:t>
            </a:r>
            <a:r>
              <a:rPr lang="en-US" sz="1200" kern="1200">
                <a:solidFill>
                  <a:schemeClr val="tx1"/>
                </a:solidFill>
                <a:effectLst/>
                <a:latin typeface="+mn-lt"/>
                <a:ea typeface="+mn-ea"/>
                <a:cs typeface="+mn-cs"/>
              </a:rPr>
              <a:t> under de </a:t>
            </a:r>
            <a:r>
              <a:rPr lang="en-US" sz="1200" kern="1200" err="1">
                <a:solidFill>
                  <a:schemeClr val="tx1"/>
                </a:solidFill>
                <a:effectLst/>
                <a:latin typeface="+mn-lt"/>
                <a:ea typeface="+mn-ea"/>
                <a:cs typeface="+mn-cs"/>
              </a:rPr>
              <a:t>senaste</a:t>
            </a:r>
            <a:r>
              <a:rPr lang="en-US" sz="1200" kern="1200">
                <a:solidFill>
                  <a:schemeClr val="tx1"/>
                </a:solidFill>
                <a:effectLst/>
                <a:latin typeface="+mn-lt"/>
                <a:ea typeface="+mn-ea"/>
                <a:cs typeface="+mn-cs"/>
              </a:rPr>
              <a:t> 70 </a:t>
            </a:r>
            <a:r>
              <a:rPr lang="en-US" sz="1200" kern="1200" err="1">
                <a:solidFill>
                  <a:schemeClr val="tx1"/>
                </a:solidFill>
                <a:effectLst/>
                <a:latin typeface="+mn-lt"/>
                <a:ea typeface="+mn-ea"/>
                <a:cs typeface="+mn-cs"/>
              </a:rPr>
              <a:t>åren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stopp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konflikterna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mål</a:t>
            </a:r>
            <a:r>
              <a:rPr lang="en-US" sz="1200" kern="1200">
                <a:solidFill>
                  <a:schemeClr val="tx1"/>
                </a:solidFill>
                <a:effectLst/>
                <a:latin typeface="+mn-lt"/>
                <a:ea typeface="+mn-ea"/>
                <a:cs typeface="+mn-cs"/>
              </a:rPr>
              <a:t> man </a:t>
            </a:r>
            <a:r>
              <a:rPr lang="en-US" sz="1200" kern="1200" err="1">
                <a:solidFill>
                  <a:schemeClr val="tx1"/>
                </a:solidFill>
                <a:effectLst/>
                <a:latin typeface="+mn-lt"/>
                <a:ea typeface="+mn-ea"/>
                <a:cs typeface="+mn-cs"/>
              </a:rPr>
              <a:t>ville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uppnå</a:t>
            </a:r>
            <a:r>
              <a:rPr lang="en-US" sz="1200" kern="1200">
                <a:solidFill>
                  <a:schemeClr val="tx1"/>
                </a:solidFill>
                <a:effectLst/>
                <a:latin typeface="+mn-lt"/>
                <a:ea typeface="+mn-ea"/>
                <a:cs typeface="+mn-cs"/>
              </a:rPr>
              <a:t> med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bilda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Europeiska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unionen</a:t>
            </a:r>
            <a:r>
              <a:rPr lang="en-US" sz="1200"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r>
              <a:rPr lang="en-US" sz="1200" kern="1200" err="1">
                <a:solidFill>
                  <a:schemeClr val="tx1"/>
                </a:solidFill>
                <a:effectLst/>
                <a:latin typeface="+mn-lt"/>
                <a:ea typeface="+mn-ea"/>
                <a:cs typeface="+mn-cs"/>
              </a:rPr>
              <a:t>År</a:t>
            </a:r>
            <a:r>
              <a:rPr lang="en-US" sz="1200" kern="1200">
                <a:solidFill>
                  <a:schemeClr val="tx1"/>
                </a:solidFill>
                <a:effectLst/>
                <a:latin typeface="+mn-lt"/>
                <a:ea typeface="+mn-ea"/>
                <a:cs typeface="+mn-cs"/>
              </a:rPr>
              <a:t> 2012 </a:t>
            </a:r>
            <a:r>
              <a:rPr lang="en-US" sz="1200" kern="1200" err="1">
                <a:solidFill>
                  <a:schemeClr val="tx1"/>
                </a:solidFill>
                <a:effectLst/>
                <a:latin typeface="+mn-lt"/>
                <a:ea typeface="+mn-ea"/>
                <a:cs typeface="+mn-cs"/>
              </a:rPr>
              <a:t>fick</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Nobels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fredspris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sitt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outtröttliga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arbete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fred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demokrati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mänskliga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rättigheter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Europa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resten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världen</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indent="0">
              <a:buFont typeface="Arial" panose="020B0604020202020204" pitchFamily="34" charset="0"/>
              <a:buNone/>
            </a:pPr>
            <a:r>
              <a:rPr lang="en-US" sz="1200" b="1" kern="1200">
                <a:solidFill>
                  <a:schemeClr val="tx1"/>
                </a:solidFill>
                <a:effectLst/>
                <a:latin typeface="+mn-lt"/>
                <a:ea typeface="+mn-ea"/>
                <a:cs typeface="+mn-cs"/>
              </a:rPr>
              <a:t>VIKTIGA STEG I EUROPABYGGET</a:t>
            </a:r>
          </a:p>
          <a:p>
            <a:pPr mar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Mellan</a:t>
            </a:r>
            <a:r>
              <a:rPr lang="en-US" sz="1200" kern="1200">
                <a:solidFill>
                  <a:schemeClr val="tx1"/>
                </a:solidFill>
                <a:effectLst/>
                <a:latin typeface="+mn-lt"/>
                <a:ea typeface="+mn-ea"/>
                <a:cs typeface="+mn-cs"/>
              </a:rPr>
              <a:t> 1945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1950 </a:t>
            </a:r>
            <a:r>
              <a:rPr lang="en-US" sz="1200" kern="1200" err="1">
                <a:solidFill>
                  <a:schemeClr val="tx1"/>
                </a:solidFill>
                <a:effectLst/>
                <a:latin typeface="+mn-lt"/>
                <a:ea typeface="+mn-ea"/>
                <a:cs typeface="+mn-cs"/>
              </a:rPr>
              <a:t>började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några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europeiska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politiker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däribland</a:t>
            </a:r>
            <a:r>
              <a:rPr lang="en-US" sz="1200" kern="1200">
                <a:solidFill>
                  <a:schemeClr val="tx1"/>
                </a:solidFill>
                <a:effectLst/>
                <a:latin typeface="+mn-lt"/>
                <a:ea typeface="+mn-ea"/>
                <a:cs typeface="+mn-cs"/>
              </a:rPr>
              <a:t> Robert Schuman, Simone Veil, Jean Monnet, </a:t>
            </a:r>
            <a:r>
              <a:rPr lang="en-US" sz="1200" kern="1200" err="1">
                <a:solidFill>
                  <a:schemeClr val="tx1"/>
                </a:solidFill>
                <a:effectLst/>
                <a:latin typeface="+mn-lt"/>
                <a:ea typeface="+mn-ea"/>
                <a:cs typeface="+mn-cs"/>
              </a:rPr>
              <a:t>Alcide</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Gaspari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Konrad </a:t>
            </a:r>
            <a:r>
              <a:rPr lang="en-US" sz="1200" kern="1200" err="1">
                <a:solidFill>
                  <a:schemeClr val="tx1"/>
                </a:solidFill>
                <a:effectLst/>
                <a:latin typeface="+mn-lt"/>
                <a:ea typeface="+mn-ea"/>
                <a:cs typeface="+mn-cs"/>
              </a:rPr>
              <a:t>Adenaeur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arbeta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skapa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det</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vi lever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idag</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Schumandeklarationen</a:t>
            </a:r>
            <a:r>
              <a:rPr lang="en-US" sz="1200" kern="1200">
                <a:solidFill>
                  <a:schemeClr val="tx1"/>
                </a:solidFill>
                <a:effectLst/>
                <a:latin typeface="+mn-lt"/>
                <a:ea typeface="+mn-ea"/>
                <a:cs typeface="+mn-cs"/>
              </a:rPr>
              <a:t> 1950: Den 9 </a:t>
            </a:r>
            <a:r>
              <a:rPr lang="en-US" sz="1200" kern="1200" err="1">
                <a:solidFill>
                  <a:schemeClr val="tx1"/>
                </a:solidFill>
                <a:effectLst/>
                <a:latin typeface="+mn-lt"/>
                <a:ea typeface="+mn-ea"/>
                <a:cs typeface="+mn-cs"/>
              </a:rPr>
              <a:t>maj</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föreslog</a:t>
            </a:r>
            <a:r>
              <a:rPr lang="en-US" sz="1200" kern="1200">
                <a:solidFill>
                  <a:schemeClr val="tx1"/>
                </a:solidFill>
                <a:effectLst/>
                <a:latin typeface="+mn-lt"/>
                <a:ea typeface="+mn-ea"/>
                <a:cs typeface="+mn-cs"/>
              </a:rPr>
              <a:t> Robert Schuman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Frankrikes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utrikesminister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produktionen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kol</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stål</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råmaterial</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behövdes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krig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skulle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förvaltas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gemensamt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inget</a:t>
            </a:r>
            <a:r>
              <a:rPr lang="en-US" sz="1200" kern="1200">
                <a:solidFill>
                  <a:schemeClr val="tx1"/>
                </a:solidFill>
                <a:effectLst/>
                <a:latin typeface="+mn-lt"/>
                <a:ea typeface="+mn-ea"/>
                <a:cs typeface="+mn-cs"/>
              </a:rPr>
              <a:t> land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hemlighet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skulle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kunna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samla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sig </a:t>
            </a:r>
            <a:r>
              <a:rPr lang="en-US" sz="1200" kern="1200" err="1">
                <a:solidFill>
                  <a:schemeClr val="tx1"/>
                </a:solidFill>
                <a:effectLst/>
                <a:latin typeface="+mn-lt"/>
                <a:ea typeface="+mn-ea"/>
                <a:cs typeface="+mn-cs"/>
              </a:rPr>
              <a:t>vapen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använda</a:t>
            </a:r>
            <a:r>
              <a:rPr lang="en-US" sz="1200" kern="1200">
                <a:solidFill>
                  <a:schemeClr val="tx1"/>
                </a:solidFill>
                <a:effectLst/>
                <a:latin typeface="+mn-lt"/>
                <a:ea typeface="+mn-ea"/>
                <a:cs typeface="+mn-cs"/>
              </a:rPr>
              <a:t> mot de </a:t>
            </a:r>
            <a:r>
              <a:rPr lang="en-US" sz="1200" kern="1200" err="1">
                <a:solidFill>
                  <a:schemeClr val="tx1"/>
                </a:solidFill>
                <a:effectLst/>
                <a:latin typeface="+mn-lt"/>
                <a:ea typeface="+mn-ea"/>
                <a:cs typeface="+mn-cs"/>
              </a:rPr>
              <a:t>andra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mest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välkända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citat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a:t>
            </a:r>
            <a:r>
              <a:rPr lang="en-US" sz="1200" kern="1200">
                <a:solidFill>
                  <a:schemeClr val="tx1"/>
                </a:solidFill>
                <a:effectLst/>
                <a:latin typeface="+mn-lt"/>
                <a:ea typeface="+mn-ea"/>
                <a:cs typeface="+mn-cs"/>
              </a:rPr>
              <a:t> Europa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inte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bli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verklighet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enda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gång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inte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heller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genom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helhetslösning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kommer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bygga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konkreta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resultat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varigenom</a:t>
            </a:r>
            <a:r>
              <a:rPr lang="en-US" sz="1200" kern="1200">
                <a:solidFill>
                  <a:schemeClr val="tx1"/>
                </a:solidFill>
                <a:effectLst/>
                <a:latin typeface="+mn-lt"/>
                <a:ea typeface="+mn-ea"/>
                <a:cs typeface="+mn-cs"/>
              </a:rPr>
              <a:t> man </a:t>
            </a:r>
            <a:r>
              <a:rPr lang="en-US" sz="1200" kern="1200" err="1">
                <a:solidFill>
                  <a:schemeClr val="tx1"/>
                </a:solidFill>
                <a:effectLst/>
                <a:latin typeface="+mn-lt"/>
                <a:ea typeface="+mn-ea"/>
                <a:cs typeface="+mn-cs"/>
              </a:rPr>
              <a:t>först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skapar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verklig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solidaritet</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Europeiska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kol</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och</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stålgemenskapen</a:t>
            </a:r>
            <a:r>
              <a:rPr lang="en-US" sz="1200" kern="1200">
                <a:solidFill>
                  <a:schemeClr val="tx1"/>
                </a:solidFill>
                <a:effectLst/>
                <a:latin typeface="+mn-lt"/>
                <a:ea typeface="+mn-ea"/>
                <a:cs typeface="+mn-cs"/>
              </a:rPr>
              <a:t> 1951: </a:t>
            </a:r>
            <a:r>
              <a:rPr lang="en-US" sz="1200" kern="1200" err="1">
                <a:solidFill>
                  <a:schemeClr val="tx1"/>
                </a:solidFill>
                <a:effectLst/>
                <a:latin typeface="+mn-lt"/>
                <a:ea typeface="+mn-ea"/>
                <a:cs typeface="+mn-cs"/>
              </a:rPr>
              <a:t>Belgien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Frankrike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Tyskland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Italien</a:t>
            </a:r>
            <a:r>
              <a:rPr lang="en-US" sz="1200" kern="1200">
                <a:solidFill>
                  <a:schemeClr val="tx1"/>
                </a:solidFill>
                <a:effectLst/>
                <a:latin typeface="+mn-lt"/>
                <a:ea typeface="+mn-ea"/>
                <a:cs typeface="+mn-cs"/>
              </a:rPr>
              <a:t>, Luxemburg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Nederländerna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kommer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överens</a:t>
            </a:r>
            <a:r>
              <a:rPr lang="en-US" sz="1200" kern="1200">
                <a:solidFill>
                  <a:schemeClr val="tx1"/>
                </a:solidFill>
                <a:effectLst/>
                <a:latin typeface="+mn-lt"/>
                <a:ea typeface="+mn-ea"/>
                <a:cs typeface="+mn-cs"/>
              </a:rPr>
              <a:t> om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samarbeta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kring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kol</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stålproduktionen</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Romfördraget</a:t>
            </a:r>
            <a:r>
              <a:rPr lang="en-US" sz="1200" kern="1200">
                <a:solidFill>
                  <a:schemeClr val="tx1"/>
                </a:solidFill>
                <a:effectLst/>
                <a:latin typeface="+mn-lt"/>
                <a:ea typeface="+mn-ea"/>
                <a:cs typeface="+mn-cs"/>
              </a:rPr>
              <a:t> 1957: De sex </a:t>
            </a:r>
            <a:r>
              <a:rPr lang="en-US" sz="1200" kern="1200" err="1">
                <a:solidFill>
                  <a:schemeClr val="tx1"/>
                </a:solidFill>
                <a:effectLst/>
                <a:latin typeface="+mn-lt"/>
                <a:ea typeface="+mn-ea"/>
                <a:cs typeface="+mn-cs"/>
              </a:rPr>
              <a:t>grundarländerna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beslutar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utöka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samarbetet</a:t>
            </a:r>
            <a:r>
              <a:rPr lang="en-US" sz="1200" kern="1200">
                <a:solidFill>
                  <a:schemeClr val="tx1"/>
                </a:solidFill>
                <a:effectLst/>
                <a:latin typeface="+mn-lt"/>
                <a:ea typeface="+mn-ea"/>
                <a:cs typeface="+mn-cs"/>
              </a:rPr>
              <a:t> till </a:t>
            </a:r>
            <a:r>
              <a:rPr lang="en-US" sz="1200" kern="1200" err="1">
                <a:solidFill>
                  <a:schemeClr val="tx1"/>
                </a:solidFill>
                <a:effectLst/>
                <a:latin typeface="+mn-lt"/>
                <a:ea typeface="+mn-ea"/>
                <a:cs typeface="+mn-cs"/>
              </a:rPr>
              <a:t>andra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ekonomiska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sektorer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skapar</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Europeiska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ekonomiska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gemenskapen</a:t>
            </a:r>
            <a:r>
              <a:rPr lang="en-US" sz="1200" b="1" kern="1200">
                <a:solidFill>
                  <a:schemeClr val="tx1"/>
                </a:solidFill>
                <a:effectLst/>
                <a:latin typeface="+mn-lt"/>
                <a:ea typeface="+mn-ea"/>
                <a:cs typeface="+mn-cs"/>
              </a:rPr>
              <a:t> (EEG)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Europeiska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atomenergigemenskapen</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Euratom</a:t>
            </a:r>
            <a:r>
              <a:rPr lang="en-US" sz="1200" b="1" kern="1200">
                <a:solidFill>
                  <a:schemeClr val="tx1"/>
                </a:solidFill>
                <a:effectLst/>
                <a:latin typeface="+mn-lt"/>
                <a:ea typeface="+mn-ea"/>
                <a:cs typeface="+mn-cs"/>
              </a:rPr>
              <a:t>)</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Maastrichtfördraget</a:t>
            </a:r>
            <a:r>
              <a:rPr lang="en-US" sz="1200" kern="1200">
                <a:solidFill>
                  <a:schemeClr val="tx1"/>
                </a:solidFill>
                <a:effectLst/>
                <a:latin typeface="+mn-lt"/>
                <a:ea typeface="+mn-ea"/>
                <a:cs typeface="+mn-cs"/>
              </a:rPr>
              <a:t> 1992: Under </a:t>
            </a:r>
            <a:r>
              <a:rPr lang="en-US" sz="1200" kern="1200" err="1">
                <a:solidFill>
                  <a:schemeClr val="tx1"/>
                </a:solidFill>
                <a:effectLst/>
                <a:latin typeface="+mn-lt"/>
                <a:ea typeface="+mn-ea"/>
                <a:cs typeface="+mn-cs"/>
              </a:rPr>
              <a:t>åren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fortsatte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gå</a:t>
            </a:r>
            <a:r>
              <a:rPr lang="en-US" sz="1200" kern="1200">
                <a:solidFill>
                  <a:schemeClr val="tx1"/>
                </a:solidFill>
                <a:effectLst/>
                <a:latin typeface="+mn-lt"/>
                <a:ea typeface="+mn-ea"/>
                <a:cs typeface="+mn-cs"/>
              </a:rPr>
              <a:t> med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gemenskapen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Maastrichtfördraget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innebar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början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den </a:t>
            </a:r>
            <a:r>
              <a:rPr lang="en-US" sz="1200" b="1" kern="1200" err="1">
                <a:solidFill>
                  <a:schemeClr val="tx1"/>
                </a:solidFill>
                <a:effectLst/>
                <a:latin typeface="+mn-lt"/>
                <a:ea typeface="+mn-ea"/>
                <a:cs typeface="+mn-cs"/>
              </a:rPr>
              <a:t>Europeiska</a:t>
            </a:r>
            <a:r>
              <a:rPr lang="en-US" sz="1200" b="1" kern="1200">
                <a:solidFill>
                  <a:schemeClr val="tx1"/>
                </a:solidFill>
                <a:effectLst/>
                <a:latin typeface="+mn-lt"/>
                <a:ea typeface="+mn-ea"/>
                <a:cs typeface="+mn-cs"/>
              </a:rPr>
              <a:t> union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vi </a:t>
            </a:r>
            <a:r>
              <a:rPr lang="en-US" sz="1200" kern="1200" err="1">
                <a:solidFill>
                  <a:schemeClr val="tx1"/>
                </a:solidFill>
                <a:effectLst/>
                <a:latin typeface="+mn-lt"/>
                <a:ea typeface="+mn-ea"/>
                <a:cs typeface="+mn-cs"/>
              </a:rPr>
              <a:t>ser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dag:</a:t>
            </a:r>
          </a:p>
          <a:p>
            <a:pPr marL="628650" lvl="1" indent="-171450">
              <a:buFont typeface="Wingdings" panose="05000000000000000000" pitchFamily="2" charset="2"/>
              <a:buChar char="Ø"/>
            </a:pP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politisk</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och</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ekonomisk</a:t>
            </a:r>
            <a:r>
              <a:rPr lang="en-US" sz="1200" kern="1200" err="1">
                <a:solidFill>
                  <a:schemeClr val="tx1"/>
                </a:solidFill>
                <a:effectLst/>
                <a:latin typeface="+mn-lt"/>
                <a:ea typeface="+mn-ea"/>
                <a:cs typeface="+mn-cs"/>
              </a:rPr>
              <a:t>union</a:t>
            </a:r>
            <a:r>
              <a:rPr lang="en-US" sz="1200" kern="1200">
                <a:solidFill>
                  <a:schemeClr val="tx1"/>
                </a:solidFill>
                <a:effectLst/>
                <a:latin typeface="+mn-lt"/>
                <a:ea typeface="+mn-ea"/>
                <a:cs typeface="+mn-cs"/>
              </a:rPr>
              <a:t>,</a:t>
            </a:r>
          </a:p>
          <a:p>
            <a:pPr marL="628650" lvl="1" indent="-171450">
              <a:buFont typeface="Wingdings" panose="05000000000000000000" pitchFamily="2" charset="2"/>
              <a:buChar char="Ø"/>
            </a:pPr>
            <a:r>
              <a:rPr lang="en-US" sz="1200" b="1" kern="1200" err="1">
                <a:solidFill>
                  <a:schemeClr val="tx1"/>
                </a:solidFill>
                <a:effectLst/>
                <a:latin typeface="+mn-lt"/>
                <a:ea typeface="+mn-ea"/>
                <a:cs typeface="+mn-cs"/>
              </a:rPr>
              <a:t>inga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gränskontroller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mellan</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del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Schengenområdet</a:t>
            </a:r>
            <a:r>
              <a:rPr lang="en-US" sz="1200" kern="1200">
                <a:solidFill>
                  <a:schemeClr val="tx1"/>
                </a:solidFill>
                <a:effectLst/>
                <a:latin typeface="+mn-lt"/>
                <a:ea typeface="+mn-ea"/>
                <a:cs typeface="+mn-cs"/>
              </a:rPr>
              <a:t> (1995),</a:t>
            </a:r>
          </a:p>
          <a:p>
            <a:pPr marL="628650" lvl="1" indent="-171450">
              <a:buFont typeface="Wingdings" panose="05000000000000000000" pitchFamily="2" charset="2"/>
              <a:buChar char="Ø"/>
            </a:pPr>
            <a:r>
              <a:rPr lang="en-US" sz="1200" b="1" kern="1200" err="1">
                <a:solidFill>
                  <a:schemeClr val="tx1"/>
                </a:solidFill>
                <a:effectLst/>
                <a:latin typeface="+mn-lt"/>
                <a:ea typeface="+mn-ea"/>
                <a:cs typeface="+mn-cs"/>
              </a:rPr>
              <a:t>en</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gemensam</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valuta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antagit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euron</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Den </a:t>
            </a:r>
            <a:r>
              <a:rPr lang="en-US" sz="1200" b="1" kern="1200" err="1">
                <a:solidFill>
                  <a:schemeClr val="tx1"/>
                </a:solidFill>
                <a:effectLst/>
                <a:latin typeface="+mn-lt"/>
                <a:ea typeface="+mn-ea"/>
                <a:cs typeface="+mn-cs"/>
              </a:rPr>
              <a:t>inre</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marknaden</a:t>
            </a:r>
            <a:r>
              <a:rPr lang="en-US" sz="1200" kern="1200">
                <a:solidFill>
                  <a:schemeClr val="tx1"/>
                </a:solidFill>
                <a:effectLst/>
                <a:latin typeface="+mn-lt"/>
                <a:ea typeface="+mn-ea"/>
                <a:cs typeface="+mn-cs"/>
              </a:rPr>
              <a:t> 1993: Den </a:t>
            </a:r>
            <a:r>
              <a:rPr lang="en-US" sz="1200" kern="1200" err="1">
                <a:solidFill>
                  <a:schemeClr val="tx1"/>
                </a:solidFill>
                <a:effectLst/>
                <a:latin typeface="+mn-lt"/>
                <a:ea typeface="+mn-ea"/>
                <a:cs typeface="+mn-cs"/>
              </a:rPr>
              <a:t>skapades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rörlighet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varor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tjänster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kapital</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personer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inom</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Genom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avlägsna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tekniska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rättsliga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byråkratiska</a:t>
            </a:r>
            <a:r>
              <a:rPr lang="en-US" sz="1200" kern="1200">
                <a:solidFill>
                  <a:schemeClr val="tx1"/>
                </a:solidFill>
                <a:effectLst/>
                <a:latin typeface="+mn-lt"/>
                <a:ea typeface="+mn-ea"/>
                <a:cs typeface="+mn-cs"/>
              </a:rPr>
              <a:t> hinder </a:t>
            </a:r>
            <a:r>
              <a:rPr lang="en-US" sz="1200" kern="1200" err="1">
                <a:solidFill>
                  <a:schemeClr val="tx1"/>
                </a:solidFill>
                <a:effectLst/>
                <a:latin typeface="+mn-lt"/>
                <a:ea typeface="+mn-ea"/>
                <a:cs typeface="+mn-cs"/>
              </a:rPr>
              <a:t>ser</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också</a:t>
            </a:r>
            <a:r>
              <a:rPr lang="en-US" sz="1200" kern="1200">
                <a:solidFill>
                  <a:schemeClr val="tx1"/>
                </a:solidFill>
                <a:effectLst/>
                <a:latin typeface="+mn-lt"/>
                <a:ea typeface="+mn-ea"/>
                <a:cs typeface="+mn-cs"/>
              </a:rPr>
              <a:t> till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medborgarna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företagen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fritt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handla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göra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affärer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inom</a:t>
            </a:r>
            <a:r>
              <a:rPr lang="en-US" sz="1200" kern="1200">
                <a:solidFill>
                  <a:schemeClr val="tx1"/>
                </a:solidFill>
                <a:effectLst/>
                <a:latin typeface="+mn-lt"/>
                <a:ea typeface="+mn-ea"/>
                <a:cs typeface="+mn-cs"/>
              </a:rPr>
              <a:t> EU. </a:t>
            </a:r>
            <a:br>
              <a:rPr lang="en-US" sz="1200" kern="1200">
                <a:solidFill>
                  <a:schemeClr val="tx1"/>
                </a:solidFill>
                <a:effectLst/>
                <a:latin typeface="+mn-lt"/>
                <a:ea typeface="+mn-ea"/>
                <a:cs typeface="+mn-cs"/>
              </a:rPr>
            </a:br>
            <a:r>
              <a:rPr lang="en-US" sz="1200" kern="1200" err="1">
                <a:solidFill>
                  <a:schemeClr val="tx1"/>
                </a:solidFill>
                <a:effectLst/>
                <a:latin typeface="+mn-lt"/>
                <a:ea typeface="+mn-ea"/>
                <a:cs typeface="+mn-cs"/>
              </a:rPr>
              <a:t>Utöver</a:t>
            </a:r>
            <a:r>
              <a:rPr lang="en-US" sz="1200" kern="1200">
                <a:solidFill>
                  <a:schemeClr val="tx1"/>
                </a:solidFill>
                <a:effectLst/>
                <a:latin typeface="+mn-lt"/>
                <a:ea typeface="+mn-ea"/>
                <a:cs typeface="+mn-cs"/>
              </a:rPr>
              <a:t> de 27 EU-</a:t>
            </a:r>
            <a:r>
              <a:rPr lang="en-US" sz="1200" kern="1200" err="1">
                <a:solidFill>
                  <a:schemeClr val="tx1"/>
                </a:solidFill>
                <a:effectLst/>
                <a:latin typeface="+mn-lt"/>
                <a:ea typeface="+mn-ea"/>
                <a:cs typeface="+mn-cs"/>
              </a:rPr>
              <a:t>länderna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Island</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Liechtenstein</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Norge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Schweiz</a:t>
            </a:r>
            <a:r>
              <a:rPr lang="en-US" sz="1200" kern="1200">
                <a:solidFill>
                  <a:schemeClr val="tx1"/>
                </a:solidFill>
                <a:effectLst/>
                <a:latin typeface="+mn-lt"/>
                <a:ea typeface="+mn-ea"/>
                <a:cs typeface="+mn-cs"/>
              </a:rPr>
              <a:t> del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den </a:t>
            </a:r>
            <a:r>
              <a:rPr lang="en-US" sz="1200" kern="1200" err="1">
                <a:solidFill>
                  <a:schemeClr val="tx1"/>
                </a:solidFill>
                <a:effectLst/>
                <a:latin typeface="+mn-lt"/>
                <a:ea typeface="+mn-ea"/>
                <a:cs typeface="+mn-cs"/>
              </a:rPr>
              <a:t>inre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marknaden</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Schengenavtalet</a:t>
            </a:r>
            <a:r>
              <a:rPr lang="en-US" sz="1200" kern="1200">
                <a:solidFill>
                  <a:schemeClr val="tx1"/>
                </a:solidFill>
                <a:effectLst/>
                <a:latin typeface="+mn-lt"/>
                <a:ea typeface="+mn-ea"/>
                <a:cs typeface="+mn-cs"/>
              </a:rPr>
              <a:t> 1995: Med </a:t>
            </a:r>
            <a:r>
              <a:rPr lang="en-US" sz="1200" kern="1200" err="1">
                <a:solidFill>
                  <a:schemeClr val="tx1"/>
                </a:solidFill>
                <a:effectLst/>
                <a:latin typeface="+mn-lt"/>
                <a:ea typeface="+mn-ea"/>
                <a:cs typeface="+mn-cs"/>
              </a:rPr>
              <a:t>avtalet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avskaffades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gränskontroller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mellan</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sju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undertecknat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avtalet</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Euro </a:t>
            </a:r>
            <a:r>
              <a:rPr lang="en-US" sz="1200" b="0" kern="1200">
                <a:solidFill>
                  <a:schemeClr val="tx1"/>
                </a:solidFill>
                <a:effectLst/>
                <a:latin typeface="+mn-lt"/>
                <a:ea typeface="+mn-ea"/>
                <a:cs typeface="+mn-cs"/>
              </a:rPr>
              <a:t>2002: </a:t>
            </a:r>
            <a:r>
              <a:rPr lang="en-US" sz="1200" b="1" kern="1200" err="1">
                <a:solidFill>
                  <a:schemeClr val="tx1"/>
                </a:solidFill>
                <a:effectLst/>
                <a:latin typeface="+mn-lt"/>
                <a:ea typeface="+mn-ea"/>
                <a:cs typeface="+mn-cs"/>
              </a:rPr>
              <a:t>Euron</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blir</a:t>
            </a:r>
            <a:r>
              <a:rPr lang="en-US" sz="1200" b="1" kern="1200">
                <a:solidFill>
                  <a:schemeClr val="tx1"/>
                </a:solidFill>
                <a:effectLst/>
                <a:latin typeface="+mn-lt"/>
                <a:ea typeface="+mn-ea"/>
                <a:cs typeface="+mn-cs"/>
              </a:rPr>
              <a:t> den </a:t>
            </a:r>
            <a:r>
              <a:rPr lang="en-US" sz="1200" b="1" kern="1200" err="1">
                <a:solidFill>
                  <a:schemeClr val="tx1"/>
                </a:solidFill>
                <a:effectLst/>
                <a:latin typeface="+mn-lt"/>
                <a:ea typeface="+mn-ea"/>
                <a:cs typeface="+mn-cs"/>
              </a:rPr>
              <a:t>lagstadgade</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valutan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tolv</a:t>
            </a:r>
            <a:r>
              <a:rPr lang="en-US" sz="1200" kern="1200">
                <a:solidFill>
                  <a:schemeClr val="tx1"/>
                </a:solidFill>
                <a:effectLst/>
                <a:latin typeface="+mn-lt"/>
                <a:ea typeface="+mn-ea"/>
                <a:cs typeface="+mn-cs"/>
              </a:rPr>
              <a:t> EU-</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Europeiska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unionens</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största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utvidgning</a:t>
            </a:r>
            <a:r>
              <a:rPr lang="en-US" sz="1200" kern="1200">
                <a:solidFill>
                  <a:schemeClr val="tx1"/>
                </a:solidFill>
                <a:effectLst/>
                <a:latin typeface="+mn-lt"/>
                <a:ea typeface="+mn-ea"/>
                <a:cs typeface="+mn-cs"/>
              </a:rPr>
              <a:t> 2004: </a:t>
            </a:r>
            <a:r>
              <a:rPr lang="en-US" sz="1200" kern="1200" err="1">
                <a:solidFill>
                  <a:schemeClr val="tx1"/>
                </a:solidFill>
                <a:effectLst/>
                <a:latin typeface="+mn-lt"/>
                <a:ea typeface="+mn-ea"/>
                <a:cs typeface="+mn-cs"/>
              </a:rPr>
              <a:t>Största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utvidgningen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gäller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territorium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antalet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befolkningsmängd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Tio</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nya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går</a:t>
            </a:r>
            <a:r>
              <a:rPr lang="en-US" sz="1200" kern="1200">
                <a:solidFill>
                  <a:schemeClr val="tx1"/>
                </a:solidFill>
                <a:effectLst/>
                <a:latin typeface="+mn-lt"/>
                <a:ea typeface="+mn-ea"/>
                <a:cs typeface="+mn-cs"/>
              </a:rPr>
              <a:t> med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Cypern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Estland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Lettland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Litauen</a:t>
            </a:r>
            <a:r>
              <a:rPr lang="en-US" sz="1200" kern="1200">
                <a:solidFill>
                  <a:schemeClr val="tx1"/>
                </a:solidFill>
                <a:effectLst/>
                <a:latin typeface="+mn-lt"/>
                <a:ea typeface="+mn-ea"/>
                <a:cs typeface="+mn-cs"/>
              </a:rPr>
              <a:t>, Malta, </a:t>
            </a:r>
            <a:r>
              <a:rPr lang="en-US" sz="1200" kern="1200" err="1">
                <a:solidFill>
                  <a:schemeClr val="tx1"/>
                </a:solidFill>
                <a:effectLst/>
                <a:latin typeface="+mn-lt"/>
                <a:ea typeface="+mn-ea"/>
                <a:cs typeface="+mn-cs"/>
              </a:rPr>
              <a:t>Polen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Slovakien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Slovenien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Tjeckien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Ungern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Utvidgningen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blev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återförening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efter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femtio</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års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tid</a:t>
            </a:r>
            <a:r>
              <a:rPr lang="en-US" sz="1200" kern="1200">
                <a:solidFill>
                  <a:schemeClr val="tx1"/>
                </a:solidFill>
                <a:effectLst/>
                <a:latin typeface="+mn-lt"/>
                <a:ea typeface="+mn-ea"/>
                <a:cs typeface="+mn-cs"/>
              </a:rPr>
              <a:t> ha </a:t>
            </a:r>
            <a:r>
              <a:rPr lang="en-US" sz="1200" kern="1200" err="1">
                <a:solidFill>
                  <a:schemeClr val="tx1"/>
                </a:solidFill>
                <a:effectLst/>
                <a:latin typeface="+mn-lt"/>
                <a:ea typeface="+mn-ea"/>
                <a:cs typeface="+mn-cs"/>
              </a:rPr>
              <a:t>splittrats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järnridån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kriget</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Lissabonfördraget</a:t>
            </a:r>
            <a:r>
              <a:rPr lang="en-US" sz="1200" kern="1200">
                <a:solidFill>
                  <a:schemeClr val="tx1"/>
                </a:solidFill>
                <a:effectLst/>
                <a:latin typeface="+mn-lt"/>
                <a:ea typeface="+mn-ea"/>
                <a:cs typeface="+mn-cs"/>
              </a:rPr>
              <a:t> 2007: Med </a:t>
            </a:r>
            <a:r>
              <a:rPr lang="en-US" sz="1200" kern="1200" err="1">
                <a:solidFill>
                  <a:schemeClr val="tx1"/>
                </a:solidFill>
                <a:effectLst/>
                <a:latin typeface="+mn-lt"/>
                <a:ea typeface="+mn-ea"/>
                <a:cs typeface="+mn-cs"/>
              </a:rPr>
              <a:t>fördraget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införs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ny</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struktur</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får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starkare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ställning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världen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dess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invånare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nationella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regeringar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får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säga</a:t>
            </a:r>
            <a:r>
              <a:rPr lang="en-US" sz="1200" kern="1200">
                <a:solidFill>
                  <a:schemeClr val="tx1"/>
                </a:solidFill>
                <a:effectLst/>
                <a:latin typeface="+mn-lt"/>
                <a:ea typeface="+mn-ea"/>
                <a:cs typeface="+mn-cs"/>
              </a:rPr>
              <a:t> till </a:t>
            </a:r>
            <a:r>
              <a:rPr lang="en-US" sz="1200" kern="1200" err="1">
                <a:solidFill>
                  <a:schemeClr val="tx1"/>
                </a:solidFill>
                <a:effectLst/>
                <a:latin typeface="+mn-lt"/>
                <a:ea typeface="+mn-ea"/>
                <a:cs typeface="+mn-cs"/>
              </a:rPr>
              <a:t>om.</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NextGenerationEU</a:t>
            </a:r>
            <a:r>
              <a:rPr lang="en-US" sz="1200" kern="1200">
                <a:solidFill>
                  <a:schemeClr val="tx1"/>
                </a:solidFill>
                <a:effectLst/>
                <a:latin typeface="+mn-lt"/>
                <a:ea typeface="+mn-ea"/>
                <a:cs typeface="+mn-cs"/>
              </a:rPr>
              <a:t> 2020: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ekonomiskt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återhämtningspaket</a:t>
            </a:r>
            <a:r>
              <a:rPr lang="en-US" sz="1200" kern="1200">
                <a:solidFill>
                  <a:schemeClr val="tx1"/>
                </a:solidFill>
                <a:effectLst/>
                <a:latin typeface="+mn-lt"/>
                <a:ea typeface="+mn-ea"/>
                <a:cs typeface="+mn-cs"/>
              </a:rPr>
              <a:t> till </a:t>
            </a:r>
            <a:r>
              <a:rPr lang="en-US" sz="1200" kern="1200" err="1">
                <a:solidFill>
                  <a:schemeClr val="tx1"/>
                </a:solidFill>
                <a:effectLst/>
                <a:latin typeface="+mn-lt"/>
                <a:ea typeface="+mn-ea"/>
                <a:cs typeface="+mn-cs"/>
              </a:rPr>
              <a:t>stöd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EU-</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påverkats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covid-19-pandemin. </a:t>
            </a:r>
            <a:r>
              <a:rPr lang="en-US" sz="1200" kern="1200" err="1">
                <a:solidFill>
                  <a:schemeClr val="tx1"/>
                </a:solidFill>
                <a:effectLst/>
                <a:latin typeface="+mn-lt"/>
                <a:ea typeface="+mn-ea"/>
                <a:cs typeface="+mn-cs"/>
              </a:rPr>
              <a:t>NextGenerationEU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syftar</a:t>
            </a:r>
            <a:r>
              <a:rPr lang="en-US" sz="1200" kern="1200">
                <a:solidFill>
                  <a:schemeClr val="tx1"/>
                </a:solidFill>
                <a:effectLst/>
                <a:latin typeface="+mn-lt"/>
                <a:ea typeface="+mn-ea"/>
                <a:cs typeface="+mn-cs"/>
              </a:rPr>
              <a:t> till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göra</a:t>
            </a:r>
            <a:r>
              <a:rPr lang="en-US" sz="1200" kern="1200">
                <a:solidFill>
                  <a:schemeClr val="tx1"/>
                </a:solidFill>
                <a:effectLst/>
                <a:latin typeface="+mn-lt"/>
                <a:ea typeface="+mn-ea"/>
                <a:cs typeface="+mn-cs"/>
              </a:rPr>
              <a:t> Europa </a:t>
            </a:r>
            <a:r>
              <a:rPr lang="en-US" sz="1200" kern="1200" err="1">
                <a:solidFill>
                  <a:schemeClr val="tx1"/>
                </a:solidFill>
                <a:effectLst/>
                <a:latin typeface="+mn-lt"/>
                <a:ea typeface="+mn-ea"/>
                <a:cs typeface="+mn-cs"/>
              </a:rPr>
              <a:t>starkare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omvandla</a:t>
            </a:r>
            <a:r>
              <a:rPr lang="en-US" sz="1200" kern="1200">
                <a:solidFill>
                  <a:schemeClr val="tx1"/>
                </a:solidFill>
                <a:effectLst/>
                <a:latin typeface="+mn-lt"/>
                <a:ea typeface="+mn-ea"/>
                <a:cs typeface="+mn-cs"/>
              </a:rPr>
              <a:t> EU:s </a:t>
            </a:r>
            <a:r>
              <a:rPr lang="en-US" sz="1200" kern="1200" err="1">
                <a:solidFill>
                  <a:schemeClr val="tx1"/>
                </a:solidFill>
                <a:effectLst/>
                <a:latin typeface="+mn-lt"/>
                <a:ea typeface="+mn-ea"/>
                <a:cs typeface="+mn-cs"/>
              </a:rPr>
              <a:t>ekonomier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samhällen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skapa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Europa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alla</a:t>
            </a:r>
            <a:r>
              <a:rPr lang="en-US" sz="1200" kern="1200">
                <a:solidFill>
                  <a:schemeClr val="tx1"/>
                </a:solidFill>
                <a:effectLst/>
                <a:latin typeface="+mn-lt"/>
                <a:ea typeface="+mn-ea"/>
                <a:cs typeface="+mn-cs"/>
              </a:rPr>
              <a:t>.</a:t>
            </a: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Under </a:t>
            </a:r>
            <a:r>
              <a:rPr lang="en-US" sz="1200" kern="1200" err="1">
                <a:solidFill>
                  <a:schemeClr val="tx1"/>
                </a:solidFill>
                <a:effectLst/>
                <a:latin typeface="+mn-lt"/>
                <a:ea typeface="+mn-ea"/>
                <a:cs typeface="+mn-cs"/>
              </a:rPr>
              <a:t>åren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allt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gått</a:t>
            </a:r>
            <a:r>
              <a:rPr lang="en-US" sz="1200" kern="1200">
                <a:solidFill>
                  <a:schemeClr val="tx1"/>
                </a:solidFill>
                <a:effectLst/>
                <a:latin typeface="+mn-lt"/>
                <a:ea typeface="+mn-ea"/>
                <a:cs typeface="+mn-cs"/>
              </a:rPr>
              <a:t> med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europeiska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projektet</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err="1">
                <a:solidFill>
                  <a:schemeClr val="tx1"/>
                </a:solidFill>
                <a:effectLst/>
                <a:latin typeface="+mn-lt"/>
                <a:ea typeface="+mn-ea"/>
                <a:cs typeface="+mn-cs"/>
              </a:rPr>
              <a:t>Schengenområdet</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skapades</a:t>
            </a:r>
            <a:r>
              <a:rPr lang="en-US" sz="1200" kern="1200">
                <a:solidFill>
                  <a:schemeClr val="tx1"/>
                </a:solidFill>
                <a:effectLst/>
                <a:latin typeface="+mn-lt"/>
                <a:ea typeface="+mn-ea"/>
                <a:cs typeface="+mn-cs"/>
              </a:rPr>
              <a:t> 1995 </a:t>
            </a:r>
            <a:r>
              <a:rPr lang="en-US" sz="1200" kern="1200" err="1">
                <a:solidFill>
                  <a:schemeClr val="tx1"/>
                </a:solidFill>
                <a:effectLst/>
                <a:latin typeface="+mn-lt"/>
                <a:ea typeface="+mn-ea"/>
                <a:cs typeface="+mn-cs"/>
              </a:rPr>
              <a:t>så</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EU-</a:t>
            </a:r>
            <a:r>
              <a:rPr lang="en-US" sz="1200" kern="1200" err="1">
                <a:solidFill>
                  <a:schemeClr val="tx1"/>
                </a:solidFill>
                <a:effectLst/>
                <a:latin typeface="+mn-lt"/>
                <a:ea typeface="+mn-ea"/>
                <a:cs typeface="+mn-cs"/>
              </a:rPr>
              <a:t>länderna</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kunde</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avskaffa</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sina</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gränskontroller</a:t>
            </a:r>
            <a:r>
              <a:rPr lang="en-US" sz="1200" kern="1200">
                <a:solidFill>
                  <a:schemeClr val="tx1"/>
                </a:solidFill>
                <a:effectLst/>
                <a:latin typeface="+mn-lt"/>
                <a:ea typeface="+mn-ea"/>
                <a:cs typeface="+mn-cs"/>
              </a:rPr>
              <a:t>.</a:t>
            </a:r>
          </a:p>
          <a:p>
            <a:pPr>
              <a:defRPr/>
            </a:pPr>
            <a:r>
              <a:rPr lang="en-US" sz="1200" kern="1200" err="1">
                <a:solidFill>
                  <a:schemeClr val="tx1"/>
                </a:solidFill>
                <a:effectLst/>
                <a:latin typeface="+mn-lt"/>
                <a:ea typeface="+mn-ea"/>
                <a:cs typeface="+mn-cs"/>
              </a:rPr>
              <a:t>Inom</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detta</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område</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EU-</a:t>
            </a:r>
            <a:r>
              <a:rPr lang="en-US" sz="1200" kern="1200" err="1">
                <a:solidFill>
                  <a:schemeClr val="tx1"/>
                </a:solidFill>
                <a:effectLst/>
                <a:latin typeface="+mn-lt"/>
                <a:ea typeface="+mn-ea"/>
                <a:cs typeface="+mn-cs"/>
              </a:rPr>
              <a:t>medborgare</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röra</a:t>
            </a:r>
            <a:r>
              <a:rPr lang="en-US" sz="1200" kern="1200">
                <a:solidFill>
                  <a:schemeClr val="tx1"/>
                </a:solidFill>
                <a:effectLst/>
                <a:latin typeface="+mn-lt"/>
                <a:ea typeface="+mn-ea"/>
                <a:cs typeface="+mn-cs"/>
              </a:rPr>
              <a:t> sig </a:t>
            </a:r>
            <a:r>
              <a:rPr lang="en-US" sz="1200" kern="1200" err="1">
                <a:solidFill>
                  <a:schemeClr val="tx1"/>
                </a:solidFill>
                <a:effectLst/>
                <a:latin typeface="+mn-lt"/>
                <a:ea typeface="+mn-ea"/>
                <a:cs typeface="+mn-cs"/>
              </a:rPr>
              <a:t>fritt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Schengenområdet</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består</a:t>
            </a:r>
            <a:r>
              <a:rPr lang="en-US" sz="1200" kern="1200">
                <a:solidFill>
                  <a:schemeClr val="tx1"/>
                </a:solidFill>
                <a:effectLst/>
                <a:latin typeface="+mn-lt"/>
                <a:ea typeface="+mn-ea"/>
                <a:cs typeface="+mn-cs"/>
              </a:rPr>
              <a:t> av </a:t>
            </a:r>
            <a:r>
              <a:rPr lang="en-US"/>
              <a:t>25</a:t>
            </a:r>
            <a:r>
              <a:rPr lang="en-US" sz="1200" kern="1200">
                <a:solidFill>
                  <a:schemeClr val="tx1"/>
                </a:solidFill>
                <a:effectLst/>
                <a:latin typeface="+mn-lt"/>
                <a:ea typeface="+mn-ea"/>
                <a:cs typeface="+mn-cs"/>
              </a:rPr>
              <a:t> EU-</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a:t>Belgien, Bulgarien, Danmark, Estland, Finland, Frankrike, Grekland, Italien, Kroatien, Lettland, Litauen, Luxemburg, Malta, Nederländerna, Polen, Portugal, Rumänien, Slovakien, Slovenien, Spanien, Sverige, Tjeckien, Tyskland, Ungern och Österrike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fyra</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länder</a:t>
            </a:r>
            <a:r>
              <a:rPr lang="en-US" sz="1200" kern="1200" dirty="0">
                <a:solidFill>
                  <a:schemeClr val="tx1"/>
                </a:solidFill>
                <a:effectLst/>
                <a:latin typeface="+mn-lt"/>
                <a:ea typeface="+mn-ea"/>
                <a:cs typeface="+mn-cs"/>
              </a:rPr>
              <a:t> </a:t>
            </a:r>
            <a:r>
              <a:rPr lang="en-US" sz="1200" kern="1200" err="1">
                <a:solidFill>
                  <a:schemeClr val="tx1"/>
                </a:solidFill>
                <a:effectLst/>
                <a:latin typeface="+mn-lt"/>
                <a:ea typeface="+mn-ea"/>
                <a:cs typeface="+mn-cs"/>
              </a:rPr>
              <a:t>utanför</a:t>
            </a:r>
            <a:r>
              <a:rPr lang="en-US" sz="1200" kern="1200">
                <a:solidFill>
                  <a:schemeClr val="tx1"/>
                </a:solidFill>
                <a:effectLst/>
                <a:latin typeface="+mn-lt"/>
                <a:ea typeface="+mn-ea"/>
                <a:cs typeface="+mn-cs"/>
              </a:rPr>
              <a:t> EU (Island, Liechtenstein, Norge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Schweiz).</a:t>
            </a: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err="1">
                <a:solidFill>
                  <a:schemeClr val="tx1"/>
                </a:solidFill>
                <a:effectLst/>
                <a:latin typeface="+mn-lt"/>
                <a:ea typeface="+mn-ea"/>
                <a:cs typeface="+mn-cs"/>
              </a:rPr>
              <a:t>Euron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ersatte</a:t>
            </a:r>
            <a:r>
              <a:rPr lang="en-US" sz="1200" kern="1200">
                <a:solidFill>
                  <a:schemeClr val="tx1"/>
                </a:solidFill>
                <a:effectLst/>
                <a:latin typeface="+mn-lt"/>
                <a:ea typeface="+mn-ea"/>
                <a:cs typeface="+mn-cs"/>
              </a:rPr>
              <a:t> den </a:t>
            </a:r>
            <a:r>
              <a:rPr lang="en-US" sz="1200" kern="1200" err="1">
                <a:solidFill>
                  <a:schemeClr val="tx1"/>
                </a:solidFill>
                <a:effectLst/>
                <a:latin typeface="+mn-lt"/>
                <a:ea typeface="+mn-ea"/>
                <a:cs typeface="+mn-cs"/>
              </a:rPr>
              <a:t>tidigare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nationella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valutan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används</a:t>
            </a:r>
            <a:r>
              <a:rPr lang="en-US" sz="1200" kern="1200">
                <a:solidFill>
                  <a:schemeClr val="tx1"/>
                </a:solidFill>
                <a:effectLst/>
                <a:latin typeface="+mn-lt"/>
                <a:ea typeface="+mn-ea"/>
                <a:cs typeface="+mn-cs"/>
              </a:rPr>
              <a:t> för </a:t>
            </a:r>
            <a:r>
              <a:rPr lang="en-US" sz="1200" kern="1200" err="1">
                <a:solidFill>
                  <a:schemeClr val="tx1"/>
                </a:solidFill>
                <a:effectLst/>
                <a:latin typeface="+mn-lt"/>
                <a:ea typeface="+mn-ea"/>
                <a:cs typeface="+mn-cs"/>
              </a:rPr>
              <a:t>närvarande</a:t>
            </a:r>
            <a:r>
              <a:rPr lang="en-US" sz="1200" kern="1200">
                <a:solidFill>
                  <a:schemeClr val="tx1"/>
                </a:solidFill>
                <a:effectLst/>
                <a:latin typeface="+mn-lt"/>
                <a:ea typeface="+mn-ea"/>
                <a:cs typeface="+mn-cs"/>
              </a:rPr>
              <a:t> av </a:t>
            </a:r>
            <a:r>
              <a:rPr lang="en-US" sz="1200" b="1" kern="1200">
                <a:solidFill>
                  <a:schemeClr val="tx1"/>
                </a:solidFill>
                <a:effectLst/>
                <a:latin typeface="+mn-lt"/>
                <a:ea typeface="+mn-ea"/>
                <a:cs typeface="+mn-cs"/>
              </a:rPr>
              <a:t>20</a:t>
            </a:r>
            <a:r>
              <a:rPr lang="en-US" sz="1200" kern="1200">
                <a:solidFill>
                  <a:schemeClr val="tx1"/>
                </a:solidFill>
                <a:effectLst/>
                <a:latin typeface="+mn-lt"/>
                <a:ea typeface="+mn-ea"/>
                <a:cs typeface="+mn-cs"/>
              </a:rPr>
              <a:t> av de 27 EU-</a:t>
            </a:r>
            <a:r>
              <a:rPr lang="en-US" sz="1200" kern="1200" err="1">
                <a:solidFill>
                  <a:schemeClr val="tx1"/>
                </a:solidFill>
                <a:effectLst/>
                <a:latin typeface="+mn-lt"/>
                <a:ea typeface="+mn-ea"/>
                <a:cs typeface="+mn-cs"/>
              </a:rPr>
              <a:t>länderna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Belgien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Cypern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Estland</a:t>
            </a:r>
            <a:r>
              <a:rPr lang="en-US" sz="1200" kern="1200">
                <a:solidFill>
                  <a:schemeClr val="tx1"/>
                </a:solidFill>
                <a:effectLst/>
                <a:latin typeface="+mn-lt"/>
                <a:ea typeface="+mn-ea"/>
                <a:cs typeface="+mn-cs"/>
              </a:rPr>
              <a:t>, Finland, </a:t>
            </a:r>
            <a:r>
              <a:rPr lang="en-US" sz="1200" kern="1200" err="1">
                <a:solidFill>
                  <a:schemeClr val="tx1"/>
                </a:solidFill>
                <a:effectLst/>
                <a:latin typeface="+mn-lt"/>
                <a:ea typeface="+mn-ea"/>
                <a:cs typeface="+mn-cs"/>
              </a:rPr>
              <a:t>Frankrike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Grekland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Irland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Italien</a:t>
            </a:r>
            <a:r>
              <a:rPr lang="en-US" sz="1200" kern="1200">
                <a:solidFill>
                  <a:schemeClr val="tx1"/>
                </a:solidFill>
                <a:effectLst/>
                <a:latin typeface="+mn-lt"/>
                <a:ea typeface="+mn-ea"/>
                <a:cs typeface="+mn-cs"/>
              </a:rPr>
              <a:t>, </a:t>
            </a:r>
            <a:r>
              <a:rPr lang="fr-BE" sz="1200" kern="1200" err="1">
                <a:solidFill>
                  <a:schemeClr val="tx1"/>
                </a:solidFill>
                <a:effectLst/>
                <a:latin typeface="+mn-lt"/>
                <a:ea typeface="+mn-ea"/>
                <a:cs typeface="+mn-cs"/>
              </a:rPr>
              <a:t>Kroatien</a:t>
            </a:r>
            <a:r>
              <a:rPr lang="fr-BE"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Lettland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Litauen</a:t>
            </a:r>
            <a:r>
              <a:rPr lang="en-US" sz="1200" kern="1200">
                <a:solidFill>
                  <a:schemeClr val="tx1"/>
                </a:solidFill>
                <a:effectLst/>
                <a:latin typeface="+mn-lt"/>
                <a:ea typeface="+mn-ea"/>
                <a:cs typeface="+mn-cs"/>
              </a:rPr>
              <a:t>, Luxemburg, Malta, </a:t>
            </a:r>
            <a:r>
              <a:rPr lang="en-US" sz="1200" kern="1200" err="1">
                <a:solidFill>
                  <a:schemeClr val="tx1"/>
                </a:solidFill>
                <a:effectLst/>
                <a:latin typeface="+mn-lt"/>
                <a:ea typeface="+mn-ea"/>
                <a:cs typeface="+mn-cs"/>
              </a:rPr>
              <a:t>Nederländerna</a:t>
            </a:r>
            <a:r>
              <a:rPr lang="en-US" sz="1200" kern="1200">
                <a:solidFill>
                  <a:schemeClr val="tx1"/>
                </a:solidFill>
                <a:effectLst/>
                <a:latin typeface="+mn-lt"/>
                <a:ea typeface="+mn-ea"/>
                <a:cs typeface="+mn-cs"/>
              </a:rPr>
              <a:t>, Portugal, </a:t>
            </a:r>
            <a:r>
              <a:rPr lang="en-US" sz="1200" kern="1200" err="1">
                <a:solidFill>
                  <a:schemeClr val="tx1"/>
                </a:solidFill>
                <a:effectLst/>
                <a:latin typeface="+mn-lt"/>
                <a:ea typeface="+mn-ea"/>
                <a:cs typeface="+mn-cs"/>
              </a:rPr>
              <a:t>Slovakien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Slovenien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Spanien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Tyskland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Österrike</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Ungdomsgarantin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utformad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hjälpa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fortsätta</a:t>
            </a:r>
            <a:r>
              <a:rPr lang="en-US" sz="1200" kern="1200">
                <a:solidFill>
                  <a:schemeClr val="tx1"/>
                </a:solidFill>
                <a:effectLst/>
                <a:latin typeface="+mn-lt"/>
                <a:ea typeface="+mn-ea"/>
                <a:cs typeface="+mn-cs"/>
              </a:rPr>
              <a:t> sin </a:t>
            </a:r>
            <a:r>
              <a:rPr lang="en-US" sz="1200" kern="1200" err="1">
                <a:solidFill>
                  <a:schemeClr val="tx1"/>
                </a:solidFill>
                <a:effectLst/>
                <a:latin typeface="+mn-lt"/>
                <a:ea typeface="+mn-ea"/>
                <a:cs typeface="+mn-cs"/>
              </a:rPr>
              <a:t>utbildning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öka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sina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chanser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hitta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jobb</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genom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dem</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färdigheter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arbetsgivare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efterfrågar</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Eures-portalen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hjälp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hitta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jobb</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praktik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lärlingsutbildning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annat</a:t>
            </a:r>
            <a:r>
              <a:rPr lang="en-US" sz="1200" kern="1200">
                <a:solidFill>
                  <a:schemeClr val="tx1"/>
                </a:solidFill>
                <a:effectLst/>
                <a:latin typeface="+mn-lt"/>
                <a:ea typeface="+mn-ea"/>
                <a:cs typeface="+mn-cs"/>
              </a:rPr>
              <a:t> EU-land. </a:t>
            </a:r>
            <a:r>
              <a:rPr lang="en-US" sz="1200" kern="1200" err="1">
                <a:solidFill>
                  <a:schemeClr val="tx1"/>
                </a:solidFill>
                <a:effectLst/>
                <a:latin typeface="+mn-lt"/>
                <a:ea typeface="+mn-ea"/>
                <a:cs typeface="+mn-cs"/>
              </a:rPr>
              <a:t>Arbetsgivare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använder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också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portalen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hitta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lämpliga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sökande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andra</a:t>
            </a:r>
            <a:r>
              <a:rPr lang="en-US" sz="1200" kern="1200">
                <a:solidFill>
                  <a:schemeClr val="tx1"/>
                </a:solidFill>
                <a:effectLst/>
                <a:latin typeface="+mn-lt"/>
                <a:ea typeface="+mn-ea"/>
                <a:cs typeface="+mn-cs"/>
              </a:rPr>
              <a:t> EU-</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Programmet</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Erasmus+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öppet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ungdomar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vuxna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från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både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utanför</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Programmet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möjligt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studera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eller</a:t>
            </a:r>
            <a:r>
              <a:rPr lang="en-US" sz="1200" kern="1200">
                <a:solidFill>
                  <a:schemeClr val="tx1"/>
                </a:solidFill>
                <a:effectLst/>
                <a:latin typeface="+mn-lt"/>
                <a:ea typeface="+mn-ea"/>
                <a:cs typeface="+mn-cs"/>
              </a:rPr>
              <a:t> delta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ungdomsutbyten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de 33 </a:t>
            </a:r>
            <a:r>
              <a:rPr lang="en-US" sz="1200" kern="1200" err="1">
                <a:solidFill>
                  <a:schemeClr val="tx1"/>
                </a:solidFill>
                <a:effectLst/>
                <a:latin typeface="+mn-lt"/>
                <a:ea typeface="+mn-ea"/>
                <a:cs typeface="+mn-cs"/>
              </a:rPr>
              <a:t>deltagande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länderna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utanför</a:t>
            </a:r>
            <a:r>
              <a:rPr lang="en-US" sz="1200" kern="1200">
                <a:solidFill>
                  <a:schemeClr val="tx1"/>
                </a:solidFill>
                <a:effectLst/>
                <a:latin typeface="+mn-lt"/>
                <a:ea typeface="+mn-ea"/>
                <a:cs typeface="+mn-cs"/>
              </a:rPr>
              <a:t> Europa.</a:t>
            </a: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Europeiska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solidaritetskåren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möjlighet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jobba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volontärer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utomlands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hemlandet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göra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insats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område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viktigt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Denna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berikande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erfarenhet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möjligt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utveckla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sina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färdigheter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kompetenser</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Här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du </a:t>
            </a:r>
            <a:r>
              <a:rPr lang="en-US" sz="1200" kern="1200" err="1">
                <a:solidFill>
                  <a:schemeClr val="tx1"/>
                </a:solidFill>
                <a:effectLst/>
                <a:latin typeface="+mn-lt"/>
                <a:ea typeface="+mn-ea"/>
                <a:cs typeface="+mn-cs"/>
              </a:rPr>
              <a:t>läsa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mer</a:t>
            </a:r>
            <a:r>
              <a:rPr lang="en-US" sz="1200" kern="1200">
                <a:solidFill>
                  <a:schemeClr val="tx1"/>
                </a:solidFill>
                <a:effectLst/>
                <a:latin typeface="+mn-lt"/>
                <a:ea typeface="+mn-ea"/>
                <a:cs typeface="+mn-cs"/>
              </a:rPr>
              <a:t>: </a:t>
            </a:r>
            <a:r>
              <a:rPr lang="en-US" sz="1200" u="sng" kern="1200" err="1">
                <a:solidFill>
                  <a:schemeClr val="tx1"/>
                </a:solidFill>
                <a:effectLst/>
                <a:latin typeface="+mn-lt"/>
                <a:ea typeface="+mn-ea"/>
                <a:cs typeface="+mn-cs"/>
                <a:hlinkClick r:id="rId3"/>
              </a:rPr>
              <a:t>Arbeta</a:t>
            </a:r>
            <a:r>
              <a:rPr lang="en-US" sz="1200" u="sng" kern="1200">
                <a:solidFill>
                  <a:schemeClr val="tx1"/>
                </a:solidFill>
                <a:effectLst/>
                <a:latin typeface="+mn-lt"/>
                <a:ea typeface="+mn-ea"/>
                <a:cs typeface="+mn-cs"/>
                <a:hlinkClick r:id="rId3"/>
              </a:rPr>
              <a:t> </a:t>
            </a:r>
            <a:r>
              <a:rPr lang="en-US" sz="1200" u="sng" kern="1200" err="1">
                <a:solidFill>
                  <a:schemeClr val="tx1"/>
                </a:solidFill>
                <a:effectLst/>
                <a:latin typeface="+mn-lt"/>
                <a:ea typeface="+mn-ea"/>
                <a:cs typeface="+mn-cs"/>
                <a:hlinkClick r:id="rId3"/>
              </a:rPr>
              <a:t>och</a:t>
            </a:r>
            <a:r>
              <a:rPr lang="en-US" sz="1200" u="sng" kern="1200">
                <a:solidFill>
                  <a:schemeClr val="tx1"/>
                </a:solidFill>
                <a:effectLst/>
                <a:latin typeface="+mn-lt"/>
                <a:ea typeface="+mn-ea"/>
                <a:cs typeface="+mn-cs"/>
                <a:hlinkClick r:id="rId3"/>
              </a:rPr>
              <a:t> </a:t>
            </a:r>
            <a:r>
              <a:rPr lang="en-US" sz="1200" u="sng" kern="1200" err="1">
                <a:solidFill>
                  <a:schemeClr val="tx1"/>
                </a:solidFill>
                <a:effectLst/>
                <a:latin typeface="+mn-lt"/>
                <a:ea typeface="+mn-ea"/>
                <a:cs typeface="+mn-cs"/>
                <a:hlinkClick r:id="rId3"/>
              </a:rPr>
              <a:t>studera</a:t>
            </a:r>
            <a:r>
              <a:rPr lang="en-US" sz="1200" u="sng" kern="1200">
                <a:solidFill>
                  <a:schemeClr val="tx1"/>
                </a:solidFill>
                <a:effectLst/>
                <a:latin typeface="+mn-lt"/>
                <a:ea typeface="+mn-ea"/>
                <a:cs typeface="+mn-cs"/>
                <a:hlinkClick r:id="rId3"/>
              </a:rPr>
              <a:t> (europa.eu)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DiscoverEU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EU-</a:t>
            </a:r>
            <a:r>
              <a:rPr lang="en-US" sz="1200" kern="1200" err="1">
                <a:solidFill>
                  <a:schemeClr val="tx1"/>
                </a:solidFill>
                <a:effectLst/>
                <a:latin typeface="+mn-lt"/>
                <a:ea typeface="+mn-ea"/>
                <a:cs typeface="+mn-cs"/>
              </a:rPr>
              <a:t>initiativ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ger</a:t>
            </a:r>
            <a:r>
              <a:rPr lang="en-US" sz="1200" kern="1200">
                <a:solidFill>
                  <a:schemeClr val="tx1"/>
                </a:solidFill>
                <a:effectLst/>
                <a:latin typeface="+mn-lt"/>
                <a:ea typeface="+mn-ea"/>
                <a:cs typeface="+mn-cs"/>
              </a:rPr>
              <a:t> 18-åringar </a:t>
            </a:r>
            <a:r>
              <a:rPr lang="en-US" sz="1200" kern="1200" err="1">
                <a:solidFill>
                  <a:schemeClr val="tx1"/>
                </a:solidFill>
                <a:effectLst/>
                <a:latin typeface="+mn-lt"/>
                <a:ea typeface="+mn-ea"/>
                <a:cs typeface="+mn-cs"/>
              </a:rPr>
              <a:t>möjlighet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upptäcka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resa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Europa.</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När</a:t>
            </a:r>
            <a:r>
              <a:rPr lang="en-US" sz="1200" kern="1200">
                <a:solidFill>
                  <a:schemeClr val="tx1"/>
                </a:solidFill>
                <a:effectLst/>
                <a:latin typeface="+mn-lt"/>
                <a:ea typeface="+mn-ea"/>
                <a:cs typeface="+mn-cs"/>
              </a:rPr>
              <a:t> du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utomlands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du </a:t>
            </a:r>
            <a:r>
              <a:rPr lang="en-US" sz="1200" b="1" kern="1200" err="1">
                <a:solidFill>
                  <a:schemeClr val="tx1"/>
                </a:solidFill>
                <a:effectLst/>
                <a:latin typeface="+mn-lt"/>
                <a:ea typeface="+mn-ea"/>
                <a:cs typeface="+mn-cs"/>
              </a:rPr>
              <a:t>använda</a:t>
            </a:r>
            <a:r>
              <a:rPr lang="en-US" sz="1200" b="1" kern="1200">
                <a:solidFill>
                  <a:schemeClr val="tx1"/>
                </a:solidFill>
                <a:effectLst/>
                <a:latin typeface="+mn-lt"/>
                <a:ea typeface="+mn-ea"/>
                <a:cs typeface="+mn-cs"/>
              </a:rPr>
              <a:t> din </a:t>
            </a:r>
            <a:r>
              <a:rPr lang="en-US" sz="1200" b="1" kern="1200" err="1">
                <a:solidFill>
                  <a:schemeClr val="tx1"/>
                </a:solidFill>
                <a:effectLst/>
                <a:latin typeface="+mn-lt"/>
                <a:ea typeface="+mn-ea"/>
                <a:cs typeface="+mn-cs"/>
              </a:rPr>
              <a:t>telefon</a:t>
            </a:r>
            <a:r>
              <a:rPr lang="en-US" sz="1200" b="1" kern="1200">
                <a:solidFill>
                  <a:schemeClr val="tx1"/>
                </a:solidFill>
                <a:effectLst/>
                <a:latin typeface="+mn-lt"/>
                <a:ea typeface="+mn-ea"/>
                <a:cs typeface="+mn-cs"/>
              </a:rPr>
              <a:t> precis </a:t>
            </a:r>
            <a:r>
              <a:rPr lang="en-US" sz="1200" b="1" kern="1200" err="1">
                <a:solidFill>
                  <a:schemeClr val="tx1"/>
                </a:solidFill>
                <a:effectLst/>
                <a:latin typeface="+mn-lt"/>
                <a:ea typeface="+mn-ea"/>
                <a:cs typeface="+mn-cs"/>
              </a:rPr>
              <a:t>som</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hemma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några</a:t>
            </a:r>
            <a:r>
              <a:rPr lang="en-US" sz="1200" kern="1200">
                <a:solidFill>
                  <a:schemeClr val="tx1"/>
                </a:solidFill>
                <a:effectLst/>
                <a:latin typeface="+mn-lt"/>
                <a:ea typeface="+mn-ea"/>
                <a:cs typeface="+mn-cs"/>
              </a:rPr>
              <a:t> extra </a:t>
            </a:r>
            <a:r>
              <a:rPr lang="en-US" sz="1200" kern="1200" err="1">
                <a:solidFill>
                  <a:schemeClr val="tx1"/>
                </a:solidFill>
                <a:effectLst/>
                <a:latin typeface="+mn-lt"/>
                <a:ea typeface="+mn-ea"/>
                <a:cs typeface="+mn-cs"/>
              </a:rPr>
              <a:t>kostnader</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Om </a:t>
            </a:r>
            <a:r>
              <a:rPr lang="en-US" sz="1200" kern="1200" err="1">
                <a:solidFill>
                  <a:schemeClr val="tx1"/>
                </a:solidFill>
                <a:effectLst/>
                <a:latin typeface="+mn-lt"/>
                <a:ea typeface="+mn-ea"/>
                <a:cs typeface="+mn-cs"/>
              </a:rPr>
              <a:t>ditt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flyg</a:t>
            </a:r>
            <a:r>
              <a:rPr lang="en-US" sz="1200" kern="1200">
                <a:solidFill>
                  <a:schemeClr val="tx1"/>
                </a:solidFill>
                <a:effectLst/>
                <a:latin typeface="+mn-lt"/>
                <a:ea typeface="+mn-ea"/>
                <a:cs typeface="+mn-cs"/>
              </a:rPr>
              <a:t>, din buss, </a:t>
            </a:r>
            <a:r>
              <a:rPr lang="en-US" sz="1200" kern="1200" err="1">
                <a:solidFill>
                  <a:schemeClr val="tx1"/>
                </a:solidFill>
                <a:effectLst/>
                <a:latin typeface="+mn-lt"/>
                <a:ea typeface="+mn-ea"/>
                <a:cs typeface="+mn-cs"/>
              </a:rPr>
              <a:t>ditt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tåg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eller</a:t>
            </a:r>
            <a:r>
              <a:rPr lang="en-US" sz="1200" kern="1200">
                <a:solidFill>
                  <a:schemeClr val="tx1"/>
                </a:solidFill>
                <a:effectLst/>
                <a:latin typeface="+mn-lt"/>
                <a:ea typeface="+mn-ea"/>
                <a:cs typeface="+mn-cs"/>
              </a:rPr>
              <a:t> din </a:t>
            </a:r>
            <a:r>
              <a:rPr lang="en-US" sz="1200" kern="1200" err="1">
                <a:solidFill>
                  <a:schemeClr val="tx1"/>
                </a:solidFill>
                <a:effectLst/>
                <a:latin typeface="+mn-lt"/>
                <a:ea typeface="+mn-ea"/>
                <a:cs typeface="+mn-cs"/>
              </a:rPr>
              <a:t>båt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ställs</a:t>
            </a:r>
            <a:r>
              <a:rPr lang="en-US" sz="1200" kern="1200">
                <a:solidFill>
                  <a:schemeClr val="tx1"/>
                </a:solidFill>
                <a:effectLst/>
                <a:latin typeface="+mn-lt"/>
                <a:ea typeface="+mn-ea"/>
                <a:cs typeface="+mn-cs"/>
              </a:rPr>
              <a:t> in </a:t>
            </a:r>
            <a:r>
              <a:rPr lang="en-US" sz="1200" kern="1200" err="1">
                <a:solidFill>
                  <a:schemeClr val="tx1"/>
                </a:solidFill>
                <a:effectLst/>
                <a:latin typeface="+mn-lt"/>
                <a:ea typeface="+mn-ea"/>
                <a:cs typeface="+mn-cs"/>
              </a:rPr>
              <a:t>får</a:t>
            </a:r>
            <a:r>
              <a:rPr lang="en-US" sz="1200" kern="1200">
                <a:solidFill>
                  <a:schemeClr val="tx1"/>
                </a:solidFill>
                <a:effectLst/>
                <a:latin typeface="+mn-lt"/>
                <a:ea typeface="+mn-ea"/>
                <a:cs typeface="+mn-cs"/>
              </a:rPr>
              <a:t> du </a:t>
            </a:r>
            <a:r>
              <a:rPr lang="en-US" sz="1200" kern="1200" err="1">
                <a:solidFill>
                  <a:schemeClr val="tx1"/>
                </a:solidFill>
                <a:effectLst/>
                <a:latin typeface="+mn-lt"/>
                <a:ea typeface="+mn-ea"/>
                <a:cs typeface="+mn-cs"/>
              </a:rPr>
              <a:t>ersättning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eftersom</a:t>
            </a:r>
            <a:r>
              <a:rPr lang="en-US" sz="1200" kern="1200">
                <a:solidFill>
                  <a:schemeClr val="tx1"/>
                </a:solidFill>
                <a:effectLst/>
                <a:latin typeface="+mn-lt"/>
                <a:ea typeface="+mn-ea"/>
                <a:cs typeface="+mn-cs"/>
              </a:rPr>
              <a:t> du </a:t>
            </a:r>
            <a:r>
              <a:rPr lang="en-US" sz="1200" kern="1200" err="1">
                <a:solidFill>
                  <a:schemeClr val="tx1"/>
                </a:solidFill>
                <a:effectLst/>
                <a:latin typeface="+mn-lt"/>
                <a:ea typeface="+mn-ea"/>
                <a:cs typeface="+mn-cs"/>
              </a:rPr>
              <a:t>skyddas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fullständig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uppsättning</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passagerarrättigheter</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nödsituation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du </a:t>
            </a:r>
            <a:r>
              <a:rPr lang="en-US" sz="1200" kern="1200" err="1">
                <a:solidFill>
                  <a:schemeClr val="tx1"/>
                </a:solidFill>
                <a:effectLst/>
                <a:latin typeface="+mn-lt"/>
                <a:ea typeface="+mn-ea"/>
                <a:cs typeface="+mn-cs"/>
              </a:rPr>
              <a:t>få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hälso</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sjukvård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alla</a:t>
            </a:r>
            <a:r>
              <a:rPr lang="en-US" sz="1200" kern="1200">
                <a:solidFill>
                  <a:schemeClr val="tx1"/>
                </a:solidFill>
                <a:effectLst/>
                <a:latin typeface="+mn-lt"/>
                <a:ea typeface="+mn-ea"/>
                <a:cs typeface="+mn-cs"/>
              </a:rPr>
              <a:t> EU-</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tack </a:t>
            </a:r>
            <a:r>
              <a:rPr lang="en-US" sz="1200" kern="1200" err="1">
                <a:solidFill>
                  <a:schemeClr val="tx1"/>
                </a:solidFill>
                <a:effectLst/>
                <a:latin typeface="+mn-lt"/>
                <a:ea typeface="+mn-ea"/>
                <a:cs typeface="+mn-cs"/>
              </a:rPr>
              <a:t>vare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det</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europeiska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sjukförsäkringskortet</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Du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fortsätta</a:t>
            </a:r>
            <a:r>
              <a:rPr lang="en-US" sz="1200" kern="1200">
                <a:solidFill>
                  <a:schemeClr val="tx1"/>
                </a:solidFill>
                <a:effectLst/>
                <a:latin typeface="+mn-lt"/>
                <a:ea typeface="+mn-ea"/>
                <a:cs typeface="+mn-cs"/>
              </a:rPr>
              <a:t> se </a:t>
            </a:r>
            <a:r>
              <a:rPr lang="en-US" sz="1200" kern="1200" err="1">
                <a:solidFill>
                  <a:schemeClr val="tx1"/>
                </a:solidFill>
                <a:effectLst/>
                <a:latin typeface="+mn-lt"/>
                <a:ea typeface="+mn-ea"/>
                <a:cs typeface="+mn-cs"/>
              </a:rPr>
              <a:t>sina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favoritserier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eftersom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ditt</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digitala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abonnemang</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gäller</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i</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hela</a:t>
            </a:r>
            <a:r>
              <a:rPr lang="en-US" sz="1200" b="1" kern="1200">
                <a:solidFill>
                  <a:schemeClr val="tx1"/>
                </a:solidFill>
                <a:effectLst/>
                <a:latin typeface="+mn-lt"/>
                <a:ea typeface="+mn-ea"/>
                <a:cs typeface="+mn-cs"/>
              </a:rPr>
              <a:t> EU</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Deltagande</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Du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bidra</a:t>
            </a:r>
            <a:r>
              <a:rPr lang="en-US" sz="1200" kern="1200">
                <a:solidFill>
                  <a:schemeClr val="tx1"/>
                </a:solidFill>
                <a:effectLst/>
                <a:latin typeface="+mn-lt"/>
                <a:ea typeface="+mn-ea"/>
                <a:cs typeface="+mn-cs"/>
              </a:rPr>
              <a:t> till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forma Europa, </a:t>
            </a:r>
            <a:r>
              <a:rPr lang="en-US" sz="1200" kern="1200" err="1">
                <a:solidFill>
                  <a:schemeClr val="tx1"/>
                </a:solidFill>
                <a:effectLst/>
                <a:latin typeface="+mn-lt"/>
                <a:ea typeface="+mn-ea"/>
                <a:cs typeface="+mn-cs"/>
              </a:rPr>
              <a:t>t.ex</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genom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en-IE" sz="1800" err="1">
                <a:effectLst/>
                <a:latin typeface="Calibri" panose="020F0502020204030204" pitchFamily="34" charset="0"/>
                <a:ea typeface="Calibri" panose="020F0502020204030204" pitchFamily="34" charset="0"/>
                <a:cs typeface="Times New Roman" panose="02020603050405020304" pitchFamily="18" charset="0"/>
              </a:rPr>
              <a:t>rösta</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i</a:t>
            </a:r>
            <a:r>
              <a:rPr lang="en-IE" sz="1800">
                <a:effectLst/>
                <a:latin typeface="Calibri" panose="020F0502020204030204" pitchFamily="34" charset="0"/>
                <a:ea typeface="Calibri" panose="020F0502020204030204" pitchFamily="34" charset="0"/>
                <a:cs typeface="Times New Roman" panose="02020603050405020304" pitchFamily="18" charset="0"/>
              </a:rPr>
              <a:t> EU-</a:t>
            </a:r>
            <a:r>
              <a:rPr lang="en-IE" sz="1800" err="1">
                <a:effectLst/>
                <a:latin typeface="Calibri" panose="020F0502020204030204" pitchFamily="34" charset="0"/>
                <a:ea typeface="Calibri" panose="020F0502020204030204" pitchFamily="34" charset="0"/>
                <a:cs typeface="Times New Roman" panose="02020603050405020304" pitchFamily="18" charset="0"/>
              </a:rPr>
              <a:t>valen</a:t>
            </a:r>
            <a:r>
              <a:rPr lang="en-IE" sz="1800">
                <a:effectLst/>
                <a:latin typeface="Calibri" panose="020F0502020204030204" pitchFamily="34" charset="0"/>
                <a:ea typeface="Calibri" panose="020F0502020204030204" pitchFamily="34" charset="0"/>
                <a:cs typeface="Times New Roman" panose="02020603050405020304" pitchFamily="18" charset="0"/>
              </a:rPr>
              <a:t>, I de </a:t>
            </a:r>
            <a:r>
              <a:rPr lang="en-IE" sz="1800" err="1">
                <a:effectLst/>
                <a:latin typeface="Calibri" panose="020F0502020204030204" pitchFamily="34" charset="0"/>
                <a:ea typeface="Calibri" panose="020F0502020204030204" pitchFamily="34" charset="0"/>
                <a:cs typeface="Times New Roman" panose="02020603050405020304" pitchFamily="18" charset="0"/>
              </a:rPr>
              <a:t>flesta</a:t>
            </a:r>
            <a:r>
              <a:rPr lang="en-IE" sz="1800">
                <a:effectLst/>
                <a:latin typeface="Calibri" panose="020F0502020204030204" pitchFamily="34" charset="0"/>
                <a:ea typeface="Calibri" panose="020F0502020204030204" pitchFamily="34" charset="0"/>
                <a:cs typeface="Times New Roman" panose="02020603050405020304" pitchFamily="18" charset="0"/>
              </a:rPr>
              <a:t> EU-</a:t>
            </a:r>
            <a:r>
              <a:rPr lang="en-IE" sz="1800" err="1">
                <a:effectLst/>
                <a:latin typeface="Calibri" panose="020F0502020204030204" pitchFamily="34" charset="0"/>
                <a:ea typeface="Calibri" panose="020F0502020204030204" pitchFamily="34" charset="0"/>
                <a:cs typeface="Times New Roman" panose="02020603050405020304" pitchFamily="18" charset="0"/>
              </a:rPr>
              <a:t>länder</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får</a:t>
            </a:r>
            <a:r>
              <a:rPr lang="en-IE" sz="1800">
                <a:effectLst/>
                <a:latin typeface="Calibri" panose="020F0502020204030204" pitchFamily="34" charset="0"/>
                <a:ea typeface="Calibri" panose="020F0502020204030204" pitchFamily="34" charset="0"/>
                <a:cs typeface="Times New Roman" panose="02020603050405020304" pitchFamily="18" charset="0"/>
              </a:rPr>
              <a:t> man </a:t>
            </a:r>
            <a:r>
              <a:rPr lang="en-IE" sz="1800" err="1">
                <a:effectLst/>
                <a:latin typeface="Calibri" panose="020F0502020204030204" pitchFamily="34" charset="0"/>
                <a:ea typeface="Calibri" panose="020F0502020204030204" pitchFamily="34" charset="0"/>
                <a:cs typeface="Times New Roman" panose="02020603050405020304" pitchFamily="18" charset="0"/>
              </a:rPr>
              <a:t>rösta</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när</a:t>
            </a:r>
            <a:r>
              <a:rPr lang="en-IE" sz="1800">
                <a:effectLst/>
                <a:latin typeface="Calibri" panose="020F0502020204030204" pitchFamily="34" charset="0"/>
                <a:ea typeface="Calibri" panose="020F0502020204030204" pitchFamily="34" charset="0"/>
                <a:cs typeface="Times New Roman" panose="02020603050405020304" pitchFamily="18" charset="0"/>
              </a:rPr>
              <a:t> man </a:t>
            </a:r>
            <a:r>
              <a:rPr lang="en-IE" sz="1800" err="1">
                <a:effectLst/>
                <a:latin typeface="Calibri" panose="020F0502020204030204" pitchFamily="34" charset="0"/>
                <a:ea typeface="Calibri" panose="020F0502020204030204" pitchFamily="34" charset="0"/>
                <a:cs typeface="Times New Roman" panose="02020603050405020304" pitchFamily="18" charset="0"/>
              </a:rPr>
              <a:t>är</a:t>
            </a:r>
            <a:r>
              <a:rPr lang="en-IE" sz="1800">
                <a:effectLst/>
                <a:latin typeface="Calibri" panose="020F0502020204030204" pitchFamily="34" charset="0"/>
                <a:ea typeface="Calibri" panose="020F0502020204030204" pitchFamily="34" charset="0"/>
                <a:cs typeface="Times New Roman" panose="02020603050405020304" pitchFamily="18" charset="0"/>
              </a:rPr>
              <a:t> 18 </a:t>
            </a:r>
            <a:r>
              <a:rPr lang="en-IE" sz="1800" err="1">
                <a:effectLst/>
                <a:latin typeface="Calibri" panose="020F0502020204030204" pitchFamily="34" charset="0"/>
                <a:ea typeface="Calibri" panose="020F0502020204030204" pitchFamily="34" charset="0"/>
                <a:cs typeface="Times New Roman" panose="02020603050405020304" pitchFamily="18" charset="0"/>
              </a:rPr>
              <a:t>år</a:t>
            </a:r>
            <a:r>
              <a:rPr lang="en-IE" sz="1800">
                <a:effectLst/>
                <a:latin typeface="Calibri" panose="020F0502020204030204" pitchFamily="34" charset="0"/>
                <a:ea typeface="Calibri" panose="020F0502020204030204" pitchFamily="34" charset="0"/>
                <a:cs typeface="Times New Roman" panose="02020603050405020304" pitchFamily="18" charset="0"/>
              </a:rPr>
              <a:t>. I </a:t>
            </a:r>
            <a:r>
              <a:rPr lang="en-IE" sz="1800" err="1">
                <a:effectLst/>
                <a:latin typeface="Calibri" panose="020F0502020204030204" pitchFamily="34" charset="0"/>
                <a:ea typeface="Calibri" panose="020F0502020204030204" pitchFamily="34" charset="0"/>
                <a:cs typeface="Times New Roman" panose="02020603050405020304" pitchFamily="18" charset="0"/>
              </a:rPr>
              <a:t>Grekland</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är</a:t>
            </a:r>
            <a:r>
              <a:rPr lang="en-IE" sz="1800">
                <a:effectLst/>
                <a:latin typeface="Calibri" panose="020F0502020204030204" pitchFamily="34" charset="0"/>
                <a:ea typeface="Calibri" panose="020F0502020204030204" pitchFamily="34" charset="0"/>
                <a:cs typeface="Times New Roman" panose="02020603050405020304" pitchFamily="18" charset="0"/>
              </a:rPr>
              <a:t> det 17 </a:t>
            </a:r>
            <a:r>
              <a:rPr lang="en-IE" sz="1800" err="1">
                <a:effectLst/>
                <a:latin typeface="Calibri" panose="020F0502020204030204" pitchFamily="34" charset="0"/>
                <a:ea typeface="Calibri" panose="020F0502020204030204" pitchFamily="34" charset="0"/>
                <a:cs typeface="Times New Roman" panose="02020603050405020304" pitchFamily="18" charset="0"/>
              </a:rPr>
              <a:t>år</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och</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i</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Österrike</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och</a:t>
            </a:r>
            <a:r>
              <a:rPr lang="en-IE" sz="1800">
                <a:effectLst/>
                <a:latin typeface="Calibri" panose="020F0502020204030204" pitchFamily="34" charset="0"/>
                <a:ea typeface="Calibri" panose="020F0502020204030204" pitchFamily="34" charset="0"/>
                <a:cs typeface="Times New Roman" panose="02020603050405020304" pitchFamily="18" charset="0"/>
              </a:rPr>
              <a:t> Malta 16 </a:t>
            </a:r>
            <a:r>
              <a:rPr lang="en-IE" sz="1800" err="1">
                <a:effectLst/>
                <a:latin typeface="Calibri" panose="020F0502020204030204" pitchFamily="34" charset="0"/>
                <a:ea typeface="Calibri" panose="020F0502020204030204" pitchFamily="34" charset="0"/>
                <a:cs typeface="Times New Roman" panose="02020603050405020304" pitchFamily="18" charset="0"/>
              </a:rPr>
              <a:t>år</a:t>
            </a:r>
            <a:r>
              <a:rPr lang="en-IE" sz="1800">
                <a:effectLst/>
                <a:latin typeface="Calibri" panose="020F0502020204030204" pitchFamily="34" charset="0"/>
                <a:ea typeface="Calibri" panose="020F0502020204030204" pitchFamily="34" charset="0"/>
                <a:cs typeface="Times New Roman" panose="02020603050405020304" pitchFamily="18" charset="0"/>
              </a:rPr>
              <a:t>. I </a:t>
            </a:r>
            <a:r>
              <a:rPr lang="en-IE" sz="1800" err="1">
                <a:effectLst/>
                <a:latin typeface="Calibri" panose="020F0502020204030204" pitchFamily="34" charset="0"/>
                <a:ea typeface="Calibri" panose="020F0502020204030204" pitchFamily="34" charset="0"/>
                <a:cs typeface="Times New Roman" panose="02020603050405020304" pitchFamily="18" charset="0"/>
              </a:rPr>
              <a:t>Belgien</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och</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Tyskland</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har</a:t>
            </a:r>
            <a:r>
              <a:rPr lang="en-IE" sz="1800">
                <a:effectLst/>
                <a:latin typeface="Calibri" panose="020F0502020204030204" pitchFamily="34" charset="0"/>
                <a:ea typeface="Calibri" panose="020F0502020204030204" pitchFamily="34" charset="0"/>
                <a:cs typeface="Times New Roman" panose="02020603050405020304" pitchFamily="18" charset="0"/>
              </a:rPr>
              <a:t> man </a:t>
            </a:r>
            <a:r>
              <a:rPr lang="en-IE" sz="1800" err="1">
                <a:effectLst/>
                <a:latin typeface="Calibri" panose="020F0502020204030204" pitchFamily="34" charset="0"/>
                <a:ea typeface="Calibri" panose="020F0502020204030204" pitchFamily="34" charset="0"/>
                <a:cs typeface="Times New Roman" panose="02020603050405020304" pitchFamily="18" charset="0"/>
              </a:rPr>
              <a:t>nyligen</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sänkt</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åldern</a:t>
            </a:r>
            <a:r>
              <a:rPr lang="en-IE" sz="1800">
                <a:effectLst/>
                <a:latin typeface="Calibri" panose="020F0502020204030204" pitchFamily="34" charset="0"/>
                <a:ea typeface="Calibri" panose="020F0502020204030204" pitchFamily="34" charset="0"/>
                <a:cs typeface="Times New Roman" panose="02020603050405020304" pitchFamily="18" charset="0"/>
              </a:rPr>
              <a:t> för </a:t>
            </a:r>
            <a:r>
              <a:rPr lang="en-IE" sz="1800" err="1">
                <a:effectLst/>
                <a:latin typeface="Calibri" panose="020F0502020204030204" pitchFamily="34" charset="0"/>
                <a:ea typeface="Calibri" panose="020F0502020204030204" pitchFamily="34" charset="0"/>
                <a:cs typeface="Times New Roman" panose="02020603050405020304" pitchFamily="18" charset="0"/>
              </a:rPr>
              <a:t>att</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rösta</a:t>
            </a:r>
            <a:r>
              <a:rPr lang="en-IE" sz="1800">
                <a:effectLst/>
                <a:latin typeface="Calibri" panose="020F0502020204030204" pitchFamily="34" charset="0"/>
                <a:ea typeface="Calibri" panose="020F0502020204030204" pitchFamily="34" charset="0"/>
                <a:cs typeface="Times New Roman" panose="02020603050405020304" pitchFamily="18" charset="0"/>
              </a:rPr>
              <a:t> </a:t>
            </a:r>
            <a:r>
              <a:rPr lang="en-IE" sz="1800" err="1">
                <a:effectLst/>
                <a:latin typeface="Calibri" panose="020F0502020204030204" pitchFamily="34" charset="0"/>
                <a:ea typeface="Calibri" panose="020F0502020204030204" pitchFamily="34" charset="0"/>
                <a:cs typeface="Times New Roman" panose="02020603050405020304" pitchFamily="18" charset="0"/>
              </a:rPr>
              <a:t>i</a:t>
            </a:r>
            <a:r>
              <a:rPr lang="en-IE" sz="1800">
                <a:effectLst/>
                <a:latin typeface="Calibri" panose="020F0502020204030204" pitchFamily="34" charset="0"/>
                <a:ea typeface="Calibri" panose="020F0502020204030204" pitchFamily="34" charset="0"/>
                <a:cs typeface="Times New Roman" panose="02020603050405020304" pitchFamily="18" charset="0"/>
              </a:rPr>
              <a:t> EU-</a:t>
            </a:r>
            <a:r>
              <a:rPr lang="en-IE" sz="1800" err="1">
                <a:effectLst/>
                <a:latin typeface="Calibri" panose="020F0502020204030204" pitchFamily="34" charset="0"/>
                <a:ea typeface="Calibri" panose="020F0502020204030204" pitchFamily="34" charset="0"/>
                <a:cs typeface="Times New Roman" panose="02020603050405020304" pitchFamily="18" charset="0"/>
              </a:rPr>
              <a:t>valen</a:t>
            </a:r>
            <a:r>
              <a:rPr lang="en-IE" sz="1800">
                <a:effectLst/>
                <a:latin typeface="Calibri" panose="020F0502020204030204" pitchFamily="34" charset="0"/>
                <a:ea typeface="Calibri" panose="020F0502020204030204" pitchFamily="34" charset="0"/>
                <a:cs typeface="Times New Roman" panose="02020603050405020304" pitchFamily="18" charset="0"/>
              </a:rPr>
              <a:t> till 16 </a:t>
            </a:r>
            <a:r>
              <a:rPr lang="en-IE" sz="1800" err="1">
                <a:effectLst/>
                <a:latin typeface="Calibri" panose="020F0502020204030204" pitchFamily="34" charset="0"/>
                <a:ea typeface="Calibri" panose="020F0502020204030204" pitchFamily="34" charset="0"/>
                <a:cs typeface="Times New Roman" panose="02020603050405020304" pitchFamily="18" charset="0"/>
              </a:rPr>
              <a:t>år</a:t>
            </a:r>
            <a:r>
              <a:rPr lang="en-IE" sz="180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buFont typeface="Wingdings" panose="05000000000000000000" pitchFamily="2" charset="2"/>
              <a:buChar char="Ø"/>
            </a:pPr>
            <a:r>
              <a:rPr lang="en-US" sz="1200" kern="1200" err="1">
                <a:solidFill>
                  <a:schemeClr val="tx1"/>
                </a:solidFill>
                <a:effectLst/>
                <a:latin typeface="+mn-lt"/>
                <a:ea typeface="+mn-ea"/>
                <a:cs typeface="+mn-cs"/>
              </a:rPr>
              <a:t>starta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skriva</a:t>
            </a:r>
            <a:r>
              <a:rPr lang="en-US" sz="1200" kern="1200">
                <a:solidFill>
                  <a:schemeClr val="tx1"/>
                </a:solidFill>
                <a:effectLst/>
                <a:latin typeface="+mn-lt"/>
                <a:ea typeface="+mn-ea"/>
                <a:cs typeface="+mn-cs"/>
              </a:rPr>
              <a:t> under </a:t>
            </a:r>
            <a:r>
              <a:rPr lang="en-US" sz="1200" b="1" kern="1200" err="1">
                <a:solidFill>
                  <a:schemeClr val="tx1"/>
                </a:solidFill>
                <a:effectLst/>
                <a:latin typeface="+mn-lt"/>
                <a:ea typeface="+mn-ea"/>
                <a:cs typeface="+mn-cs"/>
              </a:rPr>
              <a:t>ett</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europeiskt</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medborgarinitiativ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uppmanar</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föreslå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ny</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lagstiftning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särskild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fråga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befogenhet</a:t>
            </a:r>
            <a:r>
              <a:rPr lang="en-US" sz="1200" kern="1200">
                <a:solidFill>
                  <a:schemeClr val="tx1"/>
                </a:solidFill>
                <a:effectLst/>
                <a:latin typeface="+mn-lt"/>
                <a:ea typeface="+mn-ea"/>
                <a:cs typeface="+mn-cs"/>
              </a:rPr>
              <a:t> för,</a:t>
            </a:r>
          </a:p>
          <a:p>
            <a:pPr marL="628650" lvl="1" indent="-171450">
              <a:buFont typeface="Wingdings" panose="05000000000000000000" pitchFamily="2" charset="2"/>
              <a:buChar char="Ø"/>
            </a:pPr>
            <a:r>
              <a:rPr lang="en-US" sz="1200" kern="1200" err="1">
                <a:solidFill>
                  <a:schemeClr val="tx1"/>
                </a:solidFill>
                <a:effectLst/>
                <a:latin typeface="+mn-lt"/>
                <a:ea typeface="+mn-ea"/>
                <a:cs typeface="+mn-cs"/>
              </a:rPr>
              <a:t>vara</a:t>
            </a:r>
            <a:r>
              <a:rPr lang="en-US" sz="1200" kern="1200">
                <a:solidFill>
                  <a:schemeClr val="tx1"/>
                </a:solidFill>
                <a:effectLst/>
                <a:latin typeface="+mn-lt"/>
                <a:ea typeface="+mn-ea"/>
                <a:cs typeface="+mn-cs"/>
              </a:rPr>
              <a:t> med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medborgardialoger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anordnas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olika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platser</a:t>
            </a:r>
            <a:r>
              <a:rPr lang="en-US" sz="1200" kern="1200">
                <a:solidFill>
                  <a:schemeClr val="tx1"/>
                </a:solidFill>
                <a:effectLst/>
                <a:latin typeface="+mn-lt"/>
                <a:ea typeface="+mn-ea"/>
                <a:cs typeface="+mn-cs"/>
              </a:rPr>
              <a:t> runt om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där</a:t>
            </a:r>
            <a:r>
              <a:rPr lang="en-US" sz="1200" kern="1200">
                <a:solidFill>
                  <a:schemeClr val="tx1"/>
                </a:solidFill>
                <a:effectLst/>
                <a:latin typeface="+mn-lt"/>
                <a:ea typeface="+mn-ea"/>
                <a:cs typeface="+mn-cs"/>
              </a:rPr>
              <a:t> du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diskutera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Europafrågor</a:t>
            </a:r>
            <a:r>
              <a:rPr lang="en-US" sz="1200" kern="1200">
                <a:solidFill>
                  <a:schemeClr val="tx1"/>
                </a:solidFill>
                <a:effectLst/>
                <a:latin typeface="+mn-lt"/>
                <a:ea typeface="+mn-ea"/>
                <a:cs typeface="+mn-cs"/>
              </a:rPr>
              <a:t> med </a:t>
            </a:r>
            <a:r>
              <a:rPr lang="en-US" sz="1200" kern="1200" err="1">
                <a:solidFill>
                  <a:schemeClr val="tx1"/>
                </a:solidFill>
                <a:effectLst/>
                <a:latin typeface="+mn-lt"/>
                <a:ea typeface="+mn-ea"/>
                <a:cs typeface="+mn-cs"/>
              </a:rPr>
              <a:t>företrädare</a:t>
            </a:r>
            <a:r>
              <a:rPr lang="en-US" sz="1200" kern="1200">
                <a:solidFill>
                  <a:schemeClr val="tx1"/>
                </a:solidFill>
                <a:effectLst/>
                <a:latin typeface="+mn-lt"/>
                <a:ea typeface="+mn-ea"/>
                <a:cs typeface="+mn-cs"/>
              </a:rPr>
              <a:t> för EU, </a:t>
            </a:r>
            <a:r>
              <a:rPr lang="en-US" sz="1200" kern="1200" err="1">
                <a:solidFill>
                  <a:schemeClr val="tx1"/>
                </a:solidFill>
                <a:effectLst/>
                <a:latin typeface="+mn-lt"/>
                <a:ea typeface="+mn-ea"/>
                <a:cs typeface="+mn-cs"/>
              </a:rPr>
              <a:t>och</a:t>
            </a:r>
            <a:endParaRPr lang="en-US" sz="1200" kern="1200">
              <a:solidFill>
                <a:schemeClr val="tx1"/>
              </a:solidFill>
              <a:effectLst/>
              <a:latin typeface="+mn-lt"/>
              <a:ea typeface="+mn-ea"/>
              <a:cs typeface="+mn-cs"/>
            </a:endParaRPr>
          </a:p>
          <a:p>
            <a:pPr lvl="0"/>
            <a:endParaRPr lang="en-US" sz="1200" b="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Miljöskydd</a:t>
            </a:r>
            <a:r>
              <a:rPr lang="en-US" sz="1200" b="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a:solidFill>
                  <a:schemeClr val="tx1"/>
                </a:solidFill>
                <a:effectLst/>
                <a:latin typeface="+mn-lt"/>
                <a:ea typeface="+mn-ea"/>
                <a:cs typeface="+mn-cs"/>
              </a:rPr>
              <a:t>Kampen mot </a:t>
            </a:r>
            <a:r>
              <a:rPr lang="en-US" sz="1200" kern="1200" err="1">
                <a:solidFill>
                  <a:schemeClr val="tx1"/>
                </a:solidFill>
                <a:effectLst/>
                <a:latin typeface="+mn-lt"/>
                <a:ea typeface="+mn-ea"/>
                <a:cs typeface="+mn-cs"/>
              </a:rPr>
              <a:t>klimatförändringar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högsta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prioritet</a:t>
            </a:r>
            <a:r>
              <a:rPr lang="en-US" sz="1200" kern="1200">
                <a:solidFill>
                  <a:schemeClr val="tx1"/>
                </a:solidFill>
                <a:effectLst/>
                <a:latin typeface="+mn-lt"/>
                <a:ea typeface="+mn-ea"/>
                <a:cs typeface="+mn-cs"/>
              </a:rPr>
              <a:t> för EU. </a:t>
            </a:r>
            <a:r>
              <a:rPr lang="en-US" sz="1200" kern="1200" err="1">
                <a:solidFill>
                  <a:schemeClr val="tx1"/>
                </a:solidFill>
                <a:effectLst/>
                <a:latin typeface="+mn-lt"/>
                <a:ea typeface="+mn-ea"/>
                <a:cs typeface="+mn-cs"/>
              </a:rPr>
              <a:t>Alla</a:t>
            </a:r>
            <a:r>
              <a:rPr lang="en-US" sz="1200" kern="1200">
                <a:solidFill>
                  <a:schemeClr val="tx1"/>
                </a:solidFill>
                <a:effectLst/>
                <a:latin typeface="+mn-lt"/>
                <a:ea typeface="+mn-ea"/>
                <a:cs typeface="+mn-cs"/>
              </a:rPr>
              <a:t> EU-</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kommit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överens</a:t>
            </a:r>
            <a:r>
              <a:rPr lang="en-US" sz="1200" kern="1200">
                <a:solidFill>
                  <a:schemeClr val="tx1"/>
                </a:solidFill>
                <a:effectLst/>
                <a:latin typeface="+mn-lt"/>
                <a:ea typeface="+mn-ea"/>
                <a:cs typeface="+mn-cs"/>
              </a:rPr>
              <a:t> om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fram</a:t>
            </a:r>
            <a:r>
              <a:rPr lang="en-US" sz="1200" kern="1200">
                <a:solidFill>
                  <a:schemeClr val="tx1"/>
                </a:solidFill>
                <a:effectLst/>
                <a:latin typeface="+mn-lt"/>
                <a:ea typeface="+mn-ea"/>
                <a:cs typeface="+mn-cs"/>
              </a:rPr>
              <a:t> till 2030 </a:t>
            </a:r>
            <a:r>
              <a:rPr lang="en-US" sz="1200" kern="1200" err="1">
                <a:solidFill>
                  <a:schemeClr val="tx1"/>
                </a:solidFill>
                <a:effectLst/>
                <a:latin typeface="+mn-lt"/>
                <a:ea typeface="+mn-ea"/>
                <a:cs typeface="+mn-cs"/>
              </a:rPr>
              <a:t>drastiskt</a:t>
            </a:r>
            <a:r>
              <a:rPr lang="en-US" sz="1200" kern="1200">
                <a:solidFill>
                  <a:schemeClr val="tx1"/>
                </a:solidFill>
                <a:effectLst/>
                <a:latin typeface="+mn-lt"/>
                <a:ea typeface="+mn-ea"/>
                <a:cs typeface="+mn-cs"/>
              </a:rPr>
              <a:t> ska </a:t>
            </a:r>
            <a:r>
              <a:rPr lang="en-US" sz="1200" kern="1200" err="1">
                <a:solidFill>
                  <a:schemeClr val="tx1"/>
                </a:solidFill>
                <a:effectLst/>
                <a:latin typeface="+mn-lt"/>
                <a:ea typeface="+mn-ea"/>
                <a:cs typeface="+mn-cs"/>
              </a:rPr>
              <a:t>minska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sina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växthusgasutsläpp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sin </a:t>
            </a:r>
            <a:r>
              <a:rPr lang="en-US" sz="1200" kern="1200" err="1">
                <a:solidFill>
                  <a:schemeClr val="tx1"/>
                </a:solidFill>
                <a:effectLst/>
                <a:latin typeface="+mn-lt"/>
                <a:ea typeface="+mn-ea"/>
                <a:cs typeface="+mn-cs"/>
              </a:rPr>
              <a:t>energianvändning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producera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mer</a:t>
            </a:r>
            <a:r>
              <a:rPr lang="en-US" sz="1200" kern="1200">
                <a:solidFill>
                  <a:schemeClr val="tx1"/>
                </a:solidFill>
                <a:effectLst/>
                <a:latin typeface="+mn-lt"/>
                <a:ea typeface="+mn-ea"/>
                <a:cs typeface="+mn-cs"/>
              </a:rPr>
              <a:t> av sin </a:t>
            </a:r>
            <a:r>
              <a:rPr lang="en-US" sz="1200" kern="1200" err="1">
                <a:solidFill>
                  <a:schemeClr val="tx1"/>
                </a:solidFill>
                <a:effectLst/>
                <a:latin typeface="+mn-lt"/>
                <a:ea typeface="+mn-ea"/>
                <a:cs typeface="+mn-cs"/>
              </a:rPr>
              <a:t>energi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från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förnybara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källor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vind</a:t>
            </a:r>
            <a:r>
              <a:rPr lang="en-US" sz="1200" kern="1200">
                <a:solidFill>
                  <a:schemeClr val="tx1"/>
                </a:solidFill>
                <a:effectLst/>
                <a:latin typeface="+mn-lt"/>
                <a:ea typeface="+mn-ea"/>
                <a:cs typeface="+mn-cs"/>
              </a:rPr>
              <a:t>-, sol- </a:t>
            </a:r>
            <a:r>
              <a:rPr lang="en-US" sz="1200" kern="1200" err="1">
                <a:solidFill>
                  <a:schemeClr val="tx1"/>
                </a:solidFill>
                <a:effectLst/>
                <a:latin typeface="+mn-lt"/>
                <a:ea typeface="+mn-ea"/>
                <a:cs typeface="+mn-cs"/>
              </a:rPr>
              <a:t>eller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vattenkraft</a:t>
            </a:r>
            <a:r>
              <a:rPr lang="en-US" sz="1200" kern="1200">
                <a:solidFill>
                  <a:schemeClr val="tx1"/>
                </a:solidFill>
                <a:effectLst/>
                <a:latin typeface="+mn-lt"/>
                <a:ea typeface="+mn-ea"/>
                <a:cs typeface="+mn-cs"/>
              </a:rPr>
              <a:t>).</a:t>
            </a:r>
          </a:p>
          <a:p>
            <a:pPr marL="628650" lvl="1" indent="-171450">
              <a:buFont typeface="Wingdings" panose="05000000000000000000" pitchFamily="2" charset="2"/>
              <a:buChar char="Ø"/>
            </a:pPr>
            <a:r>
              <a:rPr lang="en-US" sz="1200" b="1" kern="1200">
                <a:solidFill>
                  <a:schemeClr val="tx1"/>
                </a:solidFill>
                <a:effectLst/>
                <a:latin typeface="+mn-lt"/>
                <a:ea typeface="+mn-ea"/>
                <a:cs typeface="+mn-cs"/>
              </a:rPr>
              <a:t>Natura 2000</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nätverk</a:t>
            </a:r>
            <a:r>
              <a:rPr lang="en-US" sz="1200" kern="1200">
                <a:solidFill>
                  <a:schemeClr val="tx1"/>
                </a:solidFill>
                <a:effectLst/>
                <a:latin typeface="+mn-lt"/>
                <a:ea typeface="+mn-ea"/>
                <a:cs typeface="+mn-cs"/>
              </a:rPr>
              <a:t> av </a:t>
            </a:r>
            <a:r>
              <a:rPr lang="en-US" sz="1200" kern="1200" err="1">
                <a:solidFill>
                  <a:schemeClr val="tx1"/>
                </a:solidFill>
                <a:effectLst/>
                <a:latin typeface="+mn-lt"/>
                <a:ea typeface="+mn-ea"/>
                <a:cs typeface="+mn-cs"/>
              </a:rPr>
              <a:t>skyddade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områden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hela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världen</a:t>
            </a:r>
            <a:r>
              <a:rPr lang="en-US" sz="1200" kern="1200">
                <a:solidFill>
                  <a:schemeClr val="tx1"/>
                </a:solidFill>
                <a:effectLst/>
                <a:latin typeface="+mn-lt"/>
                <a:ea typeface="+mn-ea"/>
                <a:cs typeface="+mn-cs"/>
              </a:rPr>
              <a:t>. Det </a:t>
            </a:r>
            <a:r>
              <a:rPr lang="en-US" sz="1200" kern="1200" err="1">
                <a:solidFill>
                  <a:schemeClr val="tx1"/>
                </a:solidFill>
                <a:effectLst/>
                <a:latin typeface="+mn-lt"/>
                <a:ea typeface="+mn-ea"/>
                <a:cs typeface="+mn-cs"/>
              </a:rPr>
              <a:t>skyddar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ungefär</a:t>
            </a:r>
            <a:r>
              <a:rPr lang="en-US" sz="1200" kern="1200">
                <a:solidFill>
                  <a:schemeClr val="tx1"/>
                </a:solidFill>
                <a:effectLst/>
                <a:latin typeface="+mn-lt"/>
                <a:ea typeface="+mn-ea"/>
                <a:cs typeface="+mn-cs"/>
              </a:rPr>
              <a:t> 2 000 </a:t>
            </a:r>
            <a:r>
              <a:rPr lang="en-US" sz="1200" kern="1200" err="1">
                <a:solidFill>
                  <a:schemeClr val="tx1"/>
                </a:solidFill>
                <a:effectLst/>
                <a:latin typeface="+mn-lt"/>
                <a:ea typeface="+mn-ea"/>
                <a:cs typeface="+mn-cs"/>
              </a:rPr>
              <a:t>djur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växtarter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230 typer av </a:t>
            </a:r>
            <a:r>
              <a:rPr lang="en-US" sz="1200" kern="1200" err="1">
                <a:solidFill>
                  <a:schemeClr val="tx1"/>
                </a:solidFill>
                <a:effectLst/>
                <a:latin typeface="+mn-lt"/>
                <a:ea typeface="+mn-ea"/>
                <a:cs typeface="+mn-cs"/>
              </a:rPr>
              <a:t>livsmiljöer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EU. Du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läsa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mer</a:t>
            </a:r>
            <a:r>
              <a:rPr lang="en-US" sz="1200" kern="1200">
                <a:solidFill>
                  <a:schemeClr val="tx1"/>
                </a:solidFill>
                <a:effectLst/>
                <a:latin typeface="+mn-lt"/>
                <a:ea typeface="+mn-ea"/>
                <a:cs typeface="+mn-cs"/>
              </a:rPr>
              <a:t> om dem </a:t>
            </a:r>
            <a:r>
              <a:rPr lang="en-US" sz="1200" kern="1200" err="1">
                <a:solidFill>
                  <a:schemeClr val="tx1"/>
                </a:solidFill>
                <a:effectLst/>
                <a:latin typeface="+mn-lt"/>
                <a:ea typeface="+mn-ea"/>
                <a:cs typeface="+mn-cs"/>
              </a:rPr>
              <a:t>här</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https://europa.eu/!vC49dj</a:t>
            </a:r>
            <a:r>
              <a:rPr lang="en-US" sz="1200" kern="120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a:solidFill>
                  <a:schemeClr val="tx1"/>
                </a:solidFill>
                <a:effectLst/>
                <a:latin typeface="+mn-lt"/>
                <a:ea typeface="+mn-ea"/>
                <a:cs typeface="+mn-cs"/>
              </a:rPr>
              <a:t>EU:s </a:t>
            </a:r>
            <a:r>
              <a:rPr lang="en-US" sz="1200" b="1" kern="1200">
                <a:solidFill>
                  <a:schemeClr val="tx1"/>
                </a:solidFill>
                <a:effectLst/>
                <a:latin typeface="+mn-lt"/>
                <a:ea typeface="+mn-ea"/>
                <a:cs typeface="+mn-cs"/>
              </a:rPr>
              <a:t>Life-program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finansierar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projekt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skyddar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miljön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bekämpar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klimatförändringarna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du </a:t>
            </a:r>
            <a:r>
              <a:rPr lang="en-US" sz="1200" kern="1200" err="1">
                <a:solidFill>
                  <a:schemeClr val="tx1"/>
                </a:solidFill>
                <a:effectLst/>
                <a:latin typeface="+mn-lt"/>
                <a:ea typeface="+mn-ea"/>
                <a:cs typeface="+mn-cs"/>
              </a:rPr>
              <a:t>läsa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mer</a:t>
            </a:r>
            <a:r>
              <a:rPr lang="en-US" sz="1200" kern="1200">
                <a:solidFill>
                  <a:schemeClr val="tx1"/>
                </a:solidFill>
                <a:effectLst/>
                <a:latin typeface="+mn-lt"/>
                <a:ea typeface="+mn-ea"/>
                <a:cs typeface="+mn-cs"/>
              </a:rPr>
              <a:t> om de </a:t>
            </a:r>
            <a:r>
              <a:rPr lang="en-US" sz="1200" kern="1200" err="1">
                <a:solidFill>
                  <a:schemeClr val="tx1"/>
                </a:solidFill>
                <a:effectLst/>
                <a:latin typeface="+mn-lt"/>
                <a:ea typeface="+mn-ea"/>
                <a:cs typeface="+mn-cs"/>
              </a:rPr>
              <a:t>projekt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genomförs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ditt</a:t>
            </a:r>
            <a:r>
              <a:rPr lang="en-US" sz="1200" kern="1200">
                <a:solidFill>
                  <a:schemeClr val="tx1"/>
                </a:solidFill>
                <a:effectLst/>
                <a:latin typeface="+mn-lt"/>
                <a:ea typeface="+mn-ea"/>
                <a:cs typeface="+mn-cs"/>
              </a:rPr>
              <a:t> land: </a:t>
            </a:r>
            <a:r>
              <a:rPr lang="en-US" sz="1200" u="sng" kern="1200">
                <a:solidFill>
                  <a:schemeClr val="tx1"/>
                </a:solidFill>
                <a:effectLst/>
                <a:latin typeface="+mn-lt"/>
                <a:ea typeface="+mn-ea"/>
                <a:cs typeface="+mn-cs"/>
                <a:hlinkClick r:id="rId4"/>
              </a:rPr>
              <a:t>https://cinea.ec.europa.eu/life/life-european-countries_sv</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Konsumenternas</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rättigheter</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och</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säkerhet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Produkter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livsmedel</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leksaker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kosmetika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måste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uppfylla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strikta</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säkerhetskrav</a:t>
            </a:r>
            <a:r>
              <a:rPr lang="en-US" sz="1200" kern="1200">
                <a:solidFill>
                  <a:schemeClr val="tx1"/>
                </a:solidFill>
                <a:effectLst/>
                <a:latin typeface="+mn-lt"/>
                <a:ea typeface="+mn-ea"/>
                <a:cs typeface="+mn-cs"/>
              </a:rPr>
              <a:t> för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säljas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EU. EU:s </a:t>
            </a:r>
            <a:r>
              <a:rPr lang="en-US" sz="1200" kern="1200" err="1">
                <a:solidFill>
                  <a:schemeClr val="tx1"/>
                </a:solidFill>
                <a:effectLst/>
                <a:latin typeface="+mn-lt"/>
                <a:ea typeface="+mn-ea"/>
                <a:cs typeface="+mn-cs"/>
              </a:rPr>
              <a:t>lagar</a:t>
            </a:r>
            <a:r>
              <a:rPr lang="en-US" sz="1200" kern="1200">
                <a:solidFill>
                  <a:schemeClr val="tx1"/>
                </a:solidFill>
                <a:effectLst/>
                <a:latin typeface="+mn-lt"/>
                <a:ea typeface="+mn-ea"/>
                <a:cs typeface="+mn-cs"/>
              </a:rPr>
              <a:t> ger dig </a:t>
            </a:r>
            <a:r>
              <a:rPr lang="en-US" sz="1200" kern="1200" err="1">
                <a:solidFill>
                  <a:schemeClr val="tx1"/>
                </a:solidFill>
                <a:effectLst/>
                <a:latin typeface="+mn-lt"/>
                <a:ea typeface="+mn-ea"/>
                <a:cs typeface="+mn-cs"/>
              </a:rPr>
              <a:t>också</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minst</a:t>
            </a:r>
            <a:r>
              <a:rPr lang="en-US" sz="1200" b="1" kern="1200">
                <a:solidFill>
                  <a:schemeClr val="tx1"/>
                </a:solidFill>
                <a:effectLst/>
                <a:latin typeface="+mn-lt"/>
                <a:ea typeface="+mn-ea"/>
                <a:cs typeface="+mn-cs"/>
              </a:rPr>
              <a:t> 2 </a:t>
            </a:r>
            <a:r>
              <a:rPr lang="en-US" sz="1200" b="1" kern="1200" err="1">
                <a:solidFill>
                  <a:schemeClr val="tx1"/>
                </a:solidFill>
                <a:effectLst/>
                <a:latin typeface="+mn-lt"/>
                <a:ea typeface="+mn-ea"/>
                <a:cs typeface="+mn-cs"/>
              </a:rPr>
              <a:t>års</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garanti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när</a:t>
            </a:r>
            <a:r>
              <a:rPr lang="en-US" sz="1200" kern="1200">
                <a:solidFill>
                  <a:schemeClr val="tx1"/>
                </a:solidFill>
                <a:effectLst/>
                <a:latin typeface="+mn-lt"/>
                <a:ea typeface="+mn-ea"/>
                <a:cs typeface="+mn-cs"/>
              </a:rPr>
              <a:t> du </a:t>
            </a:r>
            <a:r>
              <a:rPr lang="en-US" sz="1200" kern="1200" err="1">
                <a:solidFill>
                  <a:schemeClr val="tx1"/>
                </a:solidFill>
                <a:effectLst/>
                <a:latin typeface="+mn-lt"/>
                <a:ea typeface="+mn-ea"/>
                <a:cs typeface="+mn-cs"/>
              </a:rPr>
              <a:t>köper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konsumtionsvaror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ger dig </a:t>
            </a:r>
            <a:r>
              <a:rPr lang="en-US" sz="1200" kern="1200" err="1">
                <a:solidFill>
                  <a:schemeClr val="tx1"/>
                </a:solidFill>
                <a:effectLst/>
                <a:latin typeface="+mn-lt"/>
                <a:ea typeface="+mn-ea"/>
                <a:cs typeface="+mn-cs"/>
              </a:rPr>
              <a:t>rätt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lämna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tillbaka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varor</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inom</a:t>
            </a:r>
            <a:r>
              <a:rPr lang="en-US" sz="1200" b="1" kern="1200">
                <a:solidFill>
                  <a:schemeClr val="tx1"/>
                </a:solidFill>
                <a:effectLst/>
                <a:latin typeface="+mn-lt"/>
                <a:ea typeface="+mn-ea"/>
                <a:cs typeface="+mn-cs"/>
              </a:rPr>
              <a:t> 14 </a:t>
            </a:r>
            <a:r>
              <a:rPr lang="en-US" sz="1200" b="1" kern="1200" err="1">
                <a:solidFill>
                  <a:schemeClr val="tx1"/>
                </a:solidFill>
                <a:effectLst/>
                <a:latin typeface="+mn-lt"/>
                <a:ea typeface="+mn-ea"/>
                <a:cs typeface="+mn-cs"/>
              </a:rPr>
              <a:t>dagar</a:t>
            </a:r>
            <a:r>
              <a:rPr lang="en-US" sz="1200" kern="1200">
                <a:solidFill>
                  <a:schemeClr val="tx1"/>
                </a:solidFill>
                <a:effectLst/>
                <a:latin typeface="+mn-lt"/>
                <a:ea typeface="+mn-ea"/>
                <a:cs typeface="+mn-cs"/>
              </a:rPr>
              <a:t> om du </a:t>
            </a:r>
            <a:r>
              <a:rPr lang="en-US" sz="1200" kern="1200" err="1">
                <a:solidFill>
                  <a:schemeClr val="tx1"/>
                </a:solidFill>
                <a:effectLst/>
                <a:latin typeface="+mn-lt"/>
                <a:ea typeface="+mn-ea"/>
                <a:cs typeface="+mn-cs"/>
              </a:rPr>
              <a:t>ångrar</a:t>
            </a:r>
            <a:r>
              <a:rPr lang="en-US" sz="1200" kern="1200">
                <a:solidFill>
                  <a:schemeClr val="tx1"/>
                </a:solidFill>
                <a:effectLst/>
                <a:latin typeface="+mn-lt"/>
                <a:ea typeface="+mn-ea"/>
                <a:cs typeface="+mn-cs"/>
              </a:rPr>
              <a:t> dig. Tack </a:t>
            </a:r>
            <a:r>
              <a:rPr lang="en-US" sz="1200" kern="1200" err="1">
                <a:solidFill>
                  <a:schemeClr val="tx1"/>
                </a:solidFill>
                <a:effectLst/>
                <a:latin typeface="+mn-lt"/>
                <a:ea typeface="+mn-ea"/>
                <a:cs typeface="+mn-cs"/>
              </a:rPr>
              <a:t>vare</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EU:s </a:t>
            </a:r>
            <a:r>
              <a:rPr lang="en-US" sz="1200" b="1" kern="1200" err="1">
                <a:solidFill>
                  <a:schemeClr val="tx1"/>
                </a:solidFill>
                <a:effectLst/>
                <a:latin typeface="+mn-lt"/>
                <a:ea typeface="+mn-ea"/>
                <a:cs typeface="+mn-cs"/>
              </a:rPr>
              <a:t>allmänna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dataskyddsförordning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dina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konsumentuppgifter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dessutom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alltid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skyddade</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arbetar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också</a:t>
            </a:r>
            <a:r>
              <a:rPr lang="en-US" sz="1200" kern="1200">
                <a:solidFill>
                  <a:schemeClr val="tx1"/>
                </a:solidFill>
                <a:effectLst/>
                <a:latin typeface="+mn-lt"/>
                <a:ea typeface="+mn-ea"/>
                <a:cs typeface="+mn-cs"/>
              </a:rPr>
              <a:t> för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stoppa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spridningen</a:t>
            </a:r>
            <a:r>
              <a:rPr lang="en-US" sz="1200" kern="1200">
                <a:solidFill>
                  <a:schemeClr val="tx1"/>
                </a:solidFill>
                <a:effectLst/>
                <a:latin typeface="+mn-lt"/>
                <a:ea typeface="+mn-ea"/>
                <a:cs typeface="+mn-cs"/>
              </a:rPr>
              <a:t> av </a:t>
            </a:r>
            <a:r>
              <a:rPr lang="en-US" sz="1200" b="1" kern="1200" err="1">
                <a:solidFill>
                  <a:schemeClr val="tx1"/>
                </a:solidFill>
                <a:effectLst/>
                <a:latin typeface="+mn-lt"/>
                <a:ea typeface="+mn-ea"/>
                <a:cs typeface="+mn-cs"/>
              </a:rPr>
              <a:t>desinformation</a:t>
            </a:r>
            <a:r>
              <a:rPr lang="en-US" sz="1200" kern="1200">
                <a:solidFill>
                  <a:schemeClr val="tx1"/>
                </a:solidFill>
                <a:effectLst/>
                <a:latin typeface="+mn-lt"/>
                <a:ea typeface="+mn-ea"/>
                <a:cs typeface="+mn-cs"/>
              </a:rPr>
              <a:t>.</a:t>
            </a:r>
          </a:p>
          <a:p>
            <a:pPr lvl="0"/>
            <a:endParaRPr lang="en-US" sz="1200" b="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EU-</a:t>
            </a:r>
            <a:r>
              <a:rPr lang="en-US" sz="1200" b="1" kern="1200" err="1">
                <a:solidFill>
                  <a:schemeClr val="tx1"/>
                </a:solidFill>
                <a:effectLst/>
                <a:latin typeface="+mn-lt"/>
                <a:ea typeface="+mn-ea"/>
                <a:cs typeface="+mn-cs"/>
              </a:rPr>
              <a:t>finansierade</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projekt</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hjälper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oss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förbättra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människors</a:t>
            </a:r>
            <a:r>
              <a:rPr lang="en-US" sz="1200" kern="1200">
                <a:solidFill>
                  <a:schemeClr val="tx1"/>
                </a:solidFill>
                <a:effectLst/>
                <a:latin typeface="+mn-lt"/>
                <a:ea typeface="+mn-ea"/>
                <a:cs typeface="+mn-cs"/>
              </a:rPr>
              <a:t> liv </a:t>
            </a:r>
            <a:r>
              <a:rPr lang="en-US" sz="1200" kern="1200" err="1">
                <a:solidFill>
                  <a:schemeClr val="tx1"/>
                </a:solidFill>
                <a:effectLst/>
                <a:latin typeface="+mn-lt"/>
                <a:ea typeface="+mn-ea"/>
                <a:cs typeface="+mn-cs"/>
              </a:rPr>
              <a:t>genom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err="1">
                <a:solidFill>
                  <a:schemeClr val="tx1"/>
                </a:solidFill>
                <a:effectLst/>
                <a:latin typeface="+mn-lt"/>
                <a:ea typeface="+mn-ea"/>
                <a:cs typeface="+mn-cs"/>
              </a:rPr>
              <a:t>stödja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nya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jobb</a:t>
            </a:r>
            <a:r>
              <a:rPr lang="en-US" sz="1200" kern="120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err="1">
                <a:solidFill>
                  <a:schemeClr val="tx1"/>
                </a:solidFill>
                <a:effectLst/>
                <a:latin typeface="+mn-lt"/>
                <a:ea typeface="+mn-ea"/>
                <a:cs typeface="+mn-cs"/>
              </a:rPr>
              <a:t>bygga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ny</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infrastruktur</a:t>
            </a:r>
            <a:r>
              <a:rPr lang="en-US" sz="1200" kern="120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err="1">
                <a:solidFill>
                  <a:schemeClr val="tx1"/>
                </a:solidFill>
                <a:effectLst/>
                <a:latin typeface="+mn-lt"/>
                <a:ea typeface="+mn-ea"/>
                <a:cs typeface="+mn-cs"/>
              </a:rPr>
              <a:t>finansiera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vetenskaplig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forskning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err="1">
                <a:solidFill>
                  <a:schemeClr val="tx1"/>
                </a:solidFill>
                <a:effectLst/>
                <a:latin typeface="+mn-lt"/>
                <a:ea typeface="+mn-ea"/>
                <a:cs typeface="+mn-cs"/>
              </a:rPr>
              <a:t>modernisera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offentliga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tjänster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skolor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sjukhus</a:t>
            </a:r>
            <a:r>
              <a:rPr lang="en-US" sz="1200" kern="1200">
                <a:solidFill>
                  <a:schemeClr val="tx1"/>
                </a:solidFill>
                <a:effectLst/>
                <a:latin typeface="+mn-lt"/>
                <a:ea typeface="+mn-ea"/>
                <a:cs typeface="+mn-cs"/>
              </a:rPr>
              <a:t>.</a:t>
            </a:r>
          </a:p>
          <a:p>
            <a:r>
              <a:rPr lang="en-US" sz="1200" kern="1200" err="1">
                <a:solidFill>
                  <a:schemeClr val="tx1"/>
                </a:solidFill>
                <a:effectLst/>
                <a:latin typeface="+mn-lt"/>
                <a:ea typeface="+mn-ea"/>
                <a:cs typeface="+mn-cs"/>
              </a:rPr>
              <a:t>Här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du </a:t>
            </a:r>
            <a:r>
              <a:rPr lang="en-US" sz="1200" kern="1200" err="1">
                <a:solidFill>
                  <a:schemeClr val="tx1"/>
                </a:solidFill>
                <a:effectLst/>
                <a:latin typeface="+mn-lt"/>
                <a:ea typeface="+mn-ea"/>
                <a:cs typeface="+mn-cs"/>
              </a:rPr>
              <a:t>läsa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mer</a:t>
            </a:r>
            <a:r>
              <a:rPr lang="en-US" sz="1200" kern="1200">
                <a:solidFill>
                  <a:schemeClr val="tx1"/>
                </a:solidFill>
                <a:effectLst/>
                <a:latin typeface="+mn-lt"/>
                <a:ea typeface="+mn-ea"/>
                <a:cs typeface="+mn-cs"/>
              </a:rPr>
              <a:t>:</a:t>
            </a:r>
            <a:r>
              <a:rPr lang="en-US"/>
              <a:t> </a:t>
            </a:r>
            <a:r>
              <a:rPr lang="en-US">
                <a:hlinkClick r:id="rId5"/>
              </a:rPr>
              <a:t>Kohesio: Upptäck EU-projekt i din region (europa.eu)</a:t>
            </a:r>
            <a:endParaRPr lang="en-US" sz="1200" u="sng" kern="1200">
              <a:solidFill>
                <a:schemeClr val="tx1"/>
              </a:solidFill>
              <a:effectLst/>
              <a:latin typeface="+mn-lt"/>
              <a:ea typeface="Calibri"/>
              <a:cs typeface="Calibri"/>
            </a:endParaRPr>
          </a:p>
          <a:p>
            <a:pPr lvl="0"/>
            <a:endParaRPr lang="en-US" sz="1200" b="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EU </a:t>
            </a:r>
            <a:r>
              <a:rPr lang="en-US" sz="1200" b="1" kern="1200" err="1">
                <a:solidFill>
                  <a:schemeClr val="tx1"/>
                </a:solidFill>
                <a:effectLst/>
                <a:latin typeface="+mn-lt"/>
                <a:ea typeface="+mn-ea"/>
                <a:cs typeface="+mn-cs"/>
              </a:rPr>
              <a:t>i</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världen</a:t>
            </a:r>
            <a:r>
              <a:rPr lang="en-US" sz="1200" kern="120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a:solidFill>
                  <a:schemeClr val="tx1"/>
                </a:solidFill>
                <a:effectLst/>
                <a:latin typeface="+mn-lt"/>
                <a:ea typeface="+mn-ea"/>
                <a:cs typeface="+mn-cs"/>
              </a:rPr>
              <a:t>EU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undertecknat</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handelsavtal</a:t>
            </a:r>
            <a:r>
              <a:rPr lang="en-US" sz="1200" kern="1200">
                <a:solidFill>
                  <a:schemeClr val="tx1"/>
                </a:solidFill>
                <a:effectLst/>
                <a:latin typeface="+mn-lt"/>
                <a:ea typeface="+mn-ea"/>
                <a:cs typeface="+mn-cs"/>
              </a:rPr>
              <a:t> med </a:t>
            </a:r>
            <a:r>
              <a:rPr lang="en-US" sz="1200" kern="1200" err="1">
                <a:solidFill>
                  <a:schemeClr val="tx1"/>
                </a:solidFill>
                <a:effectLst/>
                <a:latin typeface="+mn-lt"/>
                <a:ea typeface="+mn-ea"/>
                <a:cs typeface="+mn-cs"/>
              </a:rPr>
              <a:t>många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hela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världen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något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underlättar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handeln</a:t>
            </a:r>
            <a:r>
              <a:rPr lang="en-US" sz="1200" kern="1200">
                <a:solidFill>
                  <a:schemeClr val="tx1"/>
                </a:solidFill>
                <a:effectLst/>
                <a:latin typeface="+mn-lt"/>
                <a:ea typeface="+mn-ea"/>
                <a:cs typeface="+mn-cs"/>
              </a:rPr>
              <a:t>. Du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läsa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här</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6"/>
              </a:rPr>
              <a:t>https://european-union.europa.eu/priorities-and-actions/actions-topic/trade_sv</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a:solidFill>
                  <a:schemeClr val="tx1"/>
                </a:solidFill>
                <a:effectLst/>
                <a:latin typeface="+mn-lt"/>
                <a:ea typeface="+mn-ea"/>
                <a:cs typeface="+mn-cs"/>
              </a:rPr>
              <a:t>EU </a:t>
            </a:r>
            <a:r>
              <a:rPr lang="en-US" sz="1200" kern="1200" err="1">
                <a:solidFill>
                  <a:schemeClr val="tx1"/>
                </a:solidFill>
                <a:effectLst/>
                <a:latin typeface="+mn-lt"/>
                <a:ea typeface="+mn-ea"/>
                <a:cs typeface="+mn-cs"/>
              </a:rPr>
              <a:t>genomför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också</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humanitära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projekt</a:t>
            </a:r>
            <a:r>
              <a:rPr lang="en-US" sz="1200" kern="1200">
                <a:solidFill>
                  <a:schemeClr val="tx1"/>
                </a:solidFill>
                <a:effectLst/>
                <a:latin typeface="+mn-lt"/>
                <a:ea typeface="+mn-ea"/>
                <a:cs typeface="+mn-cs"/>
              </a:rPr>
              <a:t> för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utsatta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människor</a:t>
            </a:r>
            <a:r>
              <a:rPr lang="en-US" sz="1200" kern="1200">
                <a:solidFill>
                  <a:schemeClr val="tx1"/>
                </a:solidFill>
                <a:effectLst/>
                <a:latin typeface="+mn-lt"/>
                <a:ea typeface="+mn-ea"/>
                <a:cs typeface="+mn-cs"/>
              </a:rPr>
              <a:t> mat, </a:t>
            </a:r>
            <a:r>
              <a:rPr lang="en-US" sz="1200" kern="1200" err="1">
                <a:solidFill>
                  <a:schemeClr val="tx1"/>
                </a:solidFill>
                <a:effectLst/>
                <a:latin typeface="+mn-lt"/>
                <a:ea typeface="+mn-ea"/>
                <a:cs typeface="+mn-cs"/>
              </a:rPr>
              <a:t>husrum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hälso</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sjukvård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utbildning</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7"/>
              </a:rPr>
              <a:t>https://european-union.europa.eu/priorities-and-actions/actions-topic/development-and-cooperation_sv</a:t>
            </a:r>
            <a:r>
              <a:rPr lang="en-US" sz="1200" kern="1200">
                <a:solidFill>
                  <a:schemeClr val="tx1"/>
                </a:solidFill>
                <a:effectLst/>
                <a:latin typeface="+mn-lt"/>
                <a:ea typeface="+mn-ea"/>
                <a:cs typeface="+mn-cs"/>
              </a:rPr>
              <a:t>).</a:t>
            </a:r>
          </a:p>
          <a:p>
            <a:pPr marL="628650" lvl="1" indent="-171450">
              <a:buFont typeface="Wingdings" panose="05000000000000000000" pitchFamily="2" charset="2"/>
              <a:buChar char="Ø"/>
            </a:pPr>
            <a:r>
              <a:rPr lang="en-US" sz="1200" kern="1200">
                <a:solidFill>
                  <a:schemeClr val="tx1"/>
                </a:solidFill>
                <a:effectLst/>
                <a:latin typeface="+mn-lt"/>
                <a:ea typeface="+mn-ea"/>
                <a:cs typeface="+mn-cs"/>
              </a:rPr>
              <a:t>I </a:t>
            </a:r>
            <a:r>
              <a:rPr lang="en-US" sz="1200" kern="1200" err="1">
                <a:solidFill>
                  <a:schemeClr val="tx1"/>
                </a:solidFill>
                <a:effectLst/>
                <a:latin typeface="+mn-lt"/>
                <a:ea typeface="+mn-ea"/>
                <a:cs typeface="+mn-cs"/>
              </a:rPr>
              <a:t>händelse</a:t>
            </a:r>
            <a:r>
              <a:rPr lang="en-US" sz="1200" kern="1200">
                <a:solidFill>
                  <a:schemeClr val="tx1"/>
                </a:solidFill>
                <a:effectLst/>
                <a:latin typeface="+mn-lt"/>
                <a:ea typeface="+mn-ea"/>
                <a:cs typeface="+mn-cs"/>
              </a:rPr>
              <a:t> av </a:t>
            </a:r>
            <a:r>
              <a:rPr lang="en-US" sz="1200" kern="1200" err="1">
                <a:solidFill>
                  <a:schemeClr val="tx1"/>
                </a:solidFill>
                <a:effectLst/>
                <a:latin typeface="+mn-lt"/>
                <a:ea typeface="+mn-ea"/>
                <a:cs typeface="+mn-cs"/>
              </a:rPr>
              <a:t>katastrofer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ge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bistånd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hjälp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genom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samordnat</a:t>
            </a:r>
            <a:r>
              <a:rPr lang="en-US" sz="1200" kern="1200">
                <a:solidFill>
                  <a:schemeClr val="tx1"/>
                </a:solidFill>
                <a:effectLst/>
                <a:latin typeface="+mn-lt"/>
                <a:ea typeface="+mn-ea"/>
                <a:cs typeface="+mn-cs"/>
              </a:rPr>
              <a:t> system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kallas</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civilskyddsmekanismen</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8"/>
              </a:rPr>
              <a:t>https://european-union.europa.eu/priorities-and-actions/actions-topic/human-rights-and-democracy_sv</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Med den </a:t>
            </a:r>
            <a:r>
              <a:rPr lang="en-US" sz="1200" b="1" kern="1200" err="1">
                <a:solidFill>
                  <a:schemeClr val="tx1"/>
                </a:solidFill>
                <a:effectLst/>
                <a:latin typeface="+mn-lt"/>
                <a:ea typeface="+mn-ea"/>
                <a:cs typeface="+mn-cs"/>
              </a:rPr>
              <a:t>europeiska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gröna</a:t>
            </a:r>
            <a:r>
              <a:rPr lang="en-US" sz="1200" b="1" kern="1200">
                <a:solidFill>
                  <a:schemeClr val="tx1"/>
                </a:solidFill>
                <a:effectLst/>
                <a:latin typeface="+mn-lt"/>
                <a:ea typeface="+mn-ea"/>
                <a:cs typeface="+mn-cs"/>
              </a:rPr>
              <a:t> given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mål</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minska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sina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utsläpp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bli</a:t>
            </a:r>
            <a:r>
              <a:rPr lang="en-US" sz="1200" kern="1200">
                <a:solidFill>
                  <a:schemeClr val="tx1"/>
                </a:solidFill>
                <a:effectLst/>
                <a:latin typeface="+mn-lt"/>
                <a:ea typeface="+mn-ea"/>
                <a:cs typeface="+mn-cs"/>
              </a:rPr>
              <a:t> den </a:t>
            </a:r>
            <a:r>
              <a:rPr lang="en-US" sz="1200" kern="1200" err="1">
                <a:solidFill>
                  <a:schemeClr val="tx1"/>
                </a:solidFill>
                <a:effectLst/>
                <a:latin typeface="+mn-lt"/>
                <a:ea typeface="+mn-ea"/>
                <a:cs typeface="+mn-cs"/>
              </a:rPr>
              <a:t>första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klimatneutrala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kontinenten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senast</a:t>
            </a:r>
            <a:r>
              <a:rPr lang="en-US" sz="1200" kern="1200">
                <a:solidFill>
                  <a:schemeClr val="tx1"/>
                </a:solidFill>
                <a:effectLst/>
                <a:latin typeface="+mn-lt"/>
                <a:ea typeface="+mn-ea"/>
                <a:cs typeface="+mn-cs"/>
              </a:rPr>
              <a:t> 2050. </a:t>
            </a:r>
            <a:r>
              <a:rPr lang="en-US" sz="1200" kern="1200" err="1">
                <a:solidFill>
                  <a:schemeClr val="tx1"/>
                </a:solidFill>
                <a:effectLst/>
                <a:latin typeface="+mn-lt"/>
                <a:ea typeface="+mn-ea"/>
                <a:cs typeface="+mn-cs"/>
              </a:rPr>
              <a:t>Mer</a:t>
            </a:r>
            <a:r>
              <a:rPr lang="en-US" sz="1200" kern="1200">
                <a:solidFill>
                  <a:schemeClr val="tx1"/>
                </a:solidFill>
                <a:effectLst/>
                <a:latin typeface="+mn-lt"/>
                <a:ea typeface="+mn-ea"/>
                <a:cs typeface="+mn-cs"/>
              </a:rPr>
              <a:t> om den </a:t>
            </a:r>
            <a:r>
              <a:rPr lang="en-US" sz="1200" kern="1200" err="1">
                <a:solidFill>
                  <a:schemeClr val="tx1"/>
                </a:solidFill>
                <a:effectLst/>
                <a:latin typeface="+mn-lt"/>
                <a:ea typeface="+mn-ea"/>
                <a:cs typeface="+mn-cs"/>
              </a:rPr>
              <a:t>gröna</a:t>
            </a:r>
            <a:r>
              <a:rPr lang="en-US" sz="1200" kern="1200">
                <a:solidFill>
                  <a:schemeClr val="tx1"/>
                </a:solidFill>
                <a:effectLst/>
                <a:latin typeface="+mn-lt"/>
                <a:ea typeface="+mn-ea"/>
                <a:cs typeface="+mn-cs"/>
              </a:rPr>
              <a:t> given: </a:t>
            </a:r>
            <a:r>
              <a:rPr lang="en-US" sz="1200" u="sng" kern="1200">
                <a:solidFill>
                  <a:schemeClr val="tx1"/>
                </a:solidFill>
                <a:effectLst/>
                <a:latin typeface="+mn-lt"/>
                <a:ea typeface="+mn-ea"/>
                <a:cs typeface="+mn-cs"/>
                <a:hlinkClick r:id="rId3"/>
              </a:rPr>
              <a:t>https://ec.europa.eu/info/strategy/priorities-2019-2024/european-green-deal_sv</a:t>
            </a:r>
            <a:endParaRPr lang="en-US" sz="1200" u="sng" kern="1200">
              <a:solidFill>
                <a:schemeClr val="tx1"/>
              </a:solidFill>
              <a:effectLst/>
              <a:latin typeface="+mn-lt"/>
              <a:ea typeface="+mn-ea"/>
              <a:cs typeface="+mn-cs"/>
            </a:endParaRP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NextGenerationEU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kampanj</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syftar</a:t>
            </a:r>
            <a:r>
              <a:rPr lang="en-US" sz="1200" kern="1200">
                <a:solidFill>
                  <a:schemeClr val="tx1"/>
                </a:solidFill>
                <a:effectLst/>
                <a:latin typeface="+mn-lt"/>
                <a:ea typeface="+mn-ea"/>
                <a:cs typeface="+mn-cs"/>
              </a:rPr>
              <a:t> till </a:t>
            </a:r>
            <a:r>
              <a:rPr lang="en-US" sz="1200" kern="1200" err="1">
                <a:solidFill>
                  <a:schemeClr val="tx1"/>
                </a:solidFill>
                <a:effectLst/>
                <a:latin typeface="+mn-lt"/>
                <a:ea typeface="+mn-ea"/>
                <a:cs typeface="+mn-cs"/>
              </a:rPr>
              <a:t>att</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err="1">
                <a:solidFill>
                  <a:schemeClr val="tx1"/>
                </a:solidFill>
                <a:effectLst/>
                <a:latin typeface="+mn-lt"/>
                <a:ea typeface="+mn-ea"/>
                <a:cs typeface="+mn-cs"/>
              </a:rPr>
              <a:t>förklara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invånarna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vad</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gör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nytt</a:t>
            </a:r>
            <a:r>
              <a:rPr lang="en-US" sz="1200" kern="1200">
                <a:solidFill>
                  <a:schemeClr val="tx1"/>
                </a:solidFill>
                <a:effectLst/>
                <a:latin typeface="+mn-lt"/>
                <a:ea typeface="+mn-ea"/>
                <a:cs typeface="+mn-cs"/>
              </a:rPr>
              <a:t> liv </a:t>
            </a:r>
            <a:r>
              <a:rPr lang="en-US" sz="1200" kern="1200" err="1">
                <a:solidFill>
                  <a:schemeClr val="tx1"/>
                </a:solidFill>
                <a:effectLst/>
                <a:latin typeface="+mn-lt"/>
                <a:ea typeface="+mn-ea"/>
                <a:cs typeface="+mn-cs"/>
              </a:rPr>
              <a:t>åt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ekonomin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efter</a:t>
            </a:r>
            <a:r>
              <a:rPr lang="en-US" sz="1200" kern="1200">
                <a:solidFill>
                  <a:schemeClr val="tx1"/>
                </a:solidFill>
                <a:effectLst/>
                <a:latin typeface="+mn-lt"/>
                <a:ea typeface="+mn-ea"/>
                <a:cs typeface="+mn-cs"/>
              </a:rPr>
              <a:t> den </a:t>
            </a:r>
            <a:r>
              <a:rPr lang="en-US" sz="1200" kern="1200" err="1">
                <a:solidFill>
                  <a:schemeClr val="tx1"/>
                </a:solidFill>
                <a:effectLst/>
                <a:latin typeface="+mn-lt"/>
                <a:ea typeface="+mn-ea"/>
                <a:cs typeface="+mn-cs"/>
              </a:rPr>
              <a:t>kris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orsakats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covid-19-pandemin,</a:t>
            </a:r>
          </a:p>
          <a:p>
            <a:pPr marL="628650" lvl="1" indent="-171450">
              <a:buFont typeface="Wingdings" panose="05000000000000000000" pitchFamily="2" charset="2"/>
              <a:buChar char="Ø"/>
            </a:pPr>
            <a:r>
              <a:rPr lang="en-US" sz="1200" kern="1200" err="1">
                <a:solidFill>
                  <a:schemeClr val="tx1"/>
                </a:solidFill>
                <a:effectLst/>
                <a:latin typeface="+mn-lt"/>
                <a:ea typeface="+mn-ea"/>
                <a:cs typeface="+mn-cs"/>
              </a:rPr>
              <a:t>bygga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mer</a:t>
            </a:r>
            <a:r>
              <a:rPr lang="en-US" sz="1200" kern="1200">
                <a:solidFill>
                  <a:schemeClr val="tx1"/>
                </a:solidFill>
                <a:effectLst/>
                <a:latin typeface="+mn-lt"/>
                <a:ea typeface="+mn-ea"/>
                <a:cs typeface="+mn-cs"/>
              </a:rPr>
              <a:t> resilient </a:t>
            </a:r>
            <a:r>
              <a:rPr lang="en-US" sz="1200" kern="1200" err="1">
                <a:solidFill>
                  <a:schemeClr val="tx1"/>
                </a:solidFill>
                <a:effectLst/>
                <a:latin typeface="+mn-lt"/>
                <a:ea typeface="+mn-ea"/>
                <a:cs typeface="+mn-cs"/>
              </a:rPr>
              <a:t>framtid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och</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err="1">
                <a:solidFill>
                  <a:schemeClr val="tx1"/>
                </a:solidFill>
                <a:effectLst/>
                <a:latin typeface="+mn-lt"/>
                <a:ea typeface="+mn-ea"/>
                <a:cs typeface="+mn-cs"/>
              </a:rPr>
              <a:t>göra</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säkrare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grönare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hälsosammare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digitalt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jämställt</a:t>
            </a:r>
            <a:r>
              <a:rPr lang="en-US" sz="1200" kern="1200">
                <a:solidFill>
                  <a:schemeClr val="tx1"/>
                </a:solidFill>
                <a:effectLst/>
                <a:latin typeface="+mn-lt"/>
                <a:ea typeface="+mn-ea"/>
                <a:cs typeface="+mn-cs"/>
              </a:rPr>
              <a:t>.</a:t>
            </a:r>
          </a:p>
          <a:p>
            <a:pPr marL="457200" lvl="1" indent="0">
              <a:buFont typeface="Wingdings" panose="05000000000000000000" pitchFamily="2" charset="2"/>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Digitalisering</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arbetar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internetåtkomst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åt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bor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EU (</a:t>
            </a:r>
            <a:r>
              <a:rPr lang="en-US" sz="1200" b="1" kern="1200" err="1">
                <a:solidFill>
                  <a:schemeClr val="tx1"/>
                </a:solidFill>
                <a:effectLst/>
                <a:latin typeface="+mn-lt"/>
                <a:ea typeface="+mn-ea"/>
                <a:cs typeface="+mn-cs"/>
              </a:rPr>
              <a:t>initiativet</a:t>
            </a:r>
            <a:r>
              <a:rPr lang="en-US" sz="1200" b="1" kern="1200">
                <a:solidFill>
                  <a:schemeClr val="tx1"/>
                </a:solidFill>
                <a:effectLst/>
                <a:latin typeface="+mn-lt"/>
                <a:ea typeface="+mn-ea"/>
                <a:cs typeface="+mn-cs"/>
              </a:rPr>
              <a:t> Wifi4EU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samtidigt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barn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ungdomar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måste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skyddas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när</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använder</a:t>
            </a:r>
            <a:r>
              <a:rPr lang="en-US" sz="1200" kern="1200">
                <a:solidFill>
                  <a:schemeClr val="tx1"/>
                </a:solidFill>
                <a:effectLst/>
                <a:latin typeface="+mn-lt"/>
                <a:ea typeface="+mn-ea"/>
                <a:cs typeface="+mn-cs"/>
              </a:rPr>
              <a:t> internet </a:t>
            </a:r>
            <a:r>
              <a:rPr lang="en-US" sz="1200" kern="1200" err="1">
                <a:solidFill>
                  <a:schemeClr val="tx1"/>
                </a:solidFill>
                <a:effectLst/>
                <a:latin typeface="+mn-lt"/>
                <a:ea typeface="+mn-ea"/>
                <a:cs typeface="+mn-cs"/>
              </a:rPr>
              <a:t>eller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mobil</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teknik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programmet</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Better Internet for Kids</a:t>
            </a:r>
            <a:r>
              <a:rPr lang="en-US" sz="1200" kern="1200">
                <a:solidFill>
                  <a:schemeClr val="tx1"/>
                </a:solidFill>
                <a:effectLst/>
                <a:latin typeface="+mn-lt"/>
                <a:ea typeface="+mn-ea"/>
                <a:cs typeface="+mn-cs"/>
              </a:rPr>
              <a:t>).</a:t>
            </a:r>
          </a:p>
          <a:p>
            <a:pPr lvl="0"/>
            <a:endParaRPr lang="en-US" sz="1200" b="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Jämställdhet</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arbetar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aktivt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uppnå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jämställdhetsunion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vilket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innebär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skapa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förutsättningar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leva, </a:t>
            </a:r>
            <a:r>
              <a:rPr lang="en-US" sz="1200" kern="1200" err="1">
                <a:solidFill>
                  <a:schemeClr val="tx1"/>
                </a:solidFill>
                <a:effectLst/>
                <a:latin typeface="+mn-lt"/>
                <a:ea typeface="+mn-ea"/>
                <a:cs typeface="+mn-cs"/>
              </a:rPr>
              <a:t>frodas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utöva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ledarskap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oavsett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kön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etniskt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ursprung</a:t>
            </a:r>
            <a:r>
              <a:rPr lang="en-US" sz="1200" kern="1200">
                <a:solidFill>
                  <a:schemeClr val="tx1"/>
                </a:solidFill>
                <a:effectLst/>
                <a:latin typeface="+mn-lt"/>
                <a:ea typeface="+mn-ea"/>
                <a:cs typeface="+mn-cs"/>
              </a:rPr>
              <a:t>, religion </a:t>
            </a:r>
            <a:r>
              <a:rPr lang="en-US" sz="1200" kern="1200" err="1">
                <a:solidFill>
                  <a:schemeClr val="tx1"/>
                </a:solidFill>
                <a:effectLst/>
                <a:latin typeface="+mn-lt"/>
                <a:ea typeface="+mn-ea"/>
                <a:cs typeface="+mn-cs"/>
              </a:rPr>
              <a:t>eller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övertygelse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funktionsnedsättning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ålder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sexuell</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läggning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uppnå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detta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mål</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inför</a:t>
            </a:r>
            <a:r>
              <a:rPr lang="en-US" sz="1200" kern="1200">
                <a:solidFill>
                  <a:schemeClr val="tx1"/>
                </a:solidFill>
                <a:effectLst/>
                <a:latin typeface="+mn-lt"/>
                <a:ea typeface="+mn-ea"/>
                <a:cs typeface="+mn-cs"/>
              </a:rPr>
              <a:t> EU </a:t>
            </a:r>
            <a:r>
              <a:rPr lang="en-US" sz="1200" kern="1200" err="1">
                <a:solidFill>
                  <a:schemeClr val="tx1"/>
                </a:solidFill>
                <a:effectLst/>
                <a:latin typeface="+mn-lt"/>
                <a:ea typeface="+mn-ea"/>
                <a:cs typeface="+mn-cs"/>
              </a:rPr>
              <a:t>mekanismer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politik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åtgärder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utmanar</a:t>
            </a:r>
            <a:r>
              <a:rPr lang="en-US" sz="1200" kern="1200">
                <a:solidFill>
                  <a:schemeClr val="tx1"/>
                </a:solidFill>
                <a:effectLst/>
                <a:latin typeface="+mn-lt"/>
                <a:ea typeface="+mn-ea"/>
                <a:cs typeface="+mn-cs"/>
              </a:rPr>
              <a:t> den </a:t>
            </a:r>
            <a:r>
              <a:rPr lang="en-US" sz="1200" kern="1200" err="1">
                <a:solidFill>
                  <a:schemeClr val="tx1"/>
                </a:solidFill>
                <a:effectLst/>
                <a:latin typeface="+mn-lt"/>
                <a:ea typeface="+mn-ea"/>
                <a:cs typeface="+mn-cs"/>
              </a:rPr>
              <a:t>strukturella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diskrimineringen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stereotyper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ofta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finns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närvarande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våra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samhällen</a:t>
            </a:r>
            <a:r>
              <a:rPr lang="en-US" sz="1200" kern="1200">
                <a:solidFill>
                  <a:schemeClr val="tx1"/>
                </a:solidFill>
                <a:effectLst/>
                <a:latin typeface="+mn-lt"/>
                <a:ea typeface="+mn-ea"/>
                <a:cs typeface="+mn-cs"/>
              </a:rPr>
              <a:t>.</a:t>
            </a:r>
          </a:p>
          <a:p>
            <a:pPr lvl="0"/>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Här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du </a:t>
            </a:r>
            <a:r>
              <a:rPr lang="en-US" sz="1200" kern="1200" err="1">
                <a:solidFill>
                  <a:schemeClr val="tx1"/>
                </a:solidFill>
                <a:effectLst/>
                <a:latin typeface="+mn-lt"/>
                <a:ea typeface="+mn-ea"/>
                <a:cs typeface="+mn-cs"/>
              </a:rPr>
              <a:t>läsa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mer</a:t>
            </a:r>
            <a:r>
              <a:rPr lang="en-US" sz="1200" kern="1200">
                <a:solidFill>
                  <a:schemeClr val="tx1"/>
                </a:solidFill>
                <a:effectLst/>
                <a:latin typeface="+mn-lt"/>
                <a:ea typeface="+mn-ea"/>
                <a:cs typeface="+mn-cs"/>
              </a:rPr>
              <a:t>: </a:t>
            </a:r>
            <a:r>
              <a:rPr lang="en-US" sz="1200" u="sng" kern="1200" err="1">
                <a:solidFill>
                  <a:schemeClr val="tx1"/>
                </a:solidFill>
                <a:effectLst/>
                <a:latin typeface="+mn-lt"/>
                <a:ea typeface="+mn-ea"/>
                <a:cs typeface="+mn-cs"/>
                <a:hlinkClick r:id="rId4"/>
              </a:rPr>
              <a:t>Kommissionens</a:t>
            </a:r>
            <a:r>
              <a:rPr lang="en-US" sz="1200" u="sng" kern="1200">
                <a:solidFill>
                  <a:schemeClr val="tx1"/>
                </a:solidFill>
                <a:effectLst/>
                <a:latin typeface="+mn-lt"/>
                <a:ea typeface="+mn-ea"/>
                <a:cs typeface="+mn-cs"/>
                <a:hlinkClick r:id="rId4"/>
              </a:rPr>
              <a:t> </a:t>
            </a:r>
            <a:r>
              <a:rPr lang="en-US" sz="1200" u="sng" kern="1200" err="1">
                <a:solidFill>
                  <a:schemeClr val="tx1"/>
                </a:solidFill>
                <a:effectLst/>
                <a:latin typeface="+mn-lt"/>
                <a:ea typeface="+mn-ea"/>
                <a:cs typeface="+mn-cs"/>
                <a:hlinkClick r:id="rId4"/>
              </a:rPr>
              <a:t>prioriteringar</a:t>
            </a:r>
            <a:r>
              <a:rPr lang="en-US" sz="1200" u="sng" kern="1200">
                <a:solidFill>
                  <a:schemeClr val="tx1"/>
                </a:solidFill>
                <a:effectLst/>
                <a:latin typeface="+mn-lt"/>
                <a:ea typeface="+mn-ea"/>
                <a:cs typeface="+mn-cs"/>
                <a:hlinkClick r:id="rId4"/>
              </a:rPr>
              <a:t> |</a:t>
            </a:r>
            <a:r>
              <a:rPr lang="en-US" sz="1200" u="sng" kern="1200" err="1">
                <a:solidFill>
                  <a:schemeClr val="tx1"/>
                </a:solidFill>
                <a:effectLst/>
                <a:latin typeface="+mn-lt"/>
                <a:ea typeface="+mn-ea"/>
                <a:cs typeface="+mn-cs"/>
                <a:hlinkClick r:id="rId4"/>
              </a:rPr>
              <a:t>Europeiska</a:t>
            </a:r>
            <a:r>
              <a:rPr lang="en-US" sz="1200" u="sng" kern="1200">
                <a:solidFill>
                  <a:schemeClr val="tx1"/>
                </a:solidFill>
                <a:effectLst/>
                <a:latin typeface="+mn-lt"/>
                <a:ea typeface="+mn-ea"/>
                <a:cs typeface="+mn-cs"/>
                <a:hlinkClick r:id="rId4"/>
              </a:rPr>
              <a:t> </a:t>
            </a:r>
            <a:r>
              <a:rPr lang="en-US" sz="1200" u="sng" kern="1200" err="1">
                <a:solidFill>
                  <a:schemeClr val="tx1"/>
                </a:solidFill>
                <a:effectLst/>
                <a:latin typeface="+mn-lt"/>
                <a:ea typeface="+mn-ea"/>
                <a:cs typeface="+mn-cs"/>
                <a:hlinkClick r:id="rId4"/>
              </a:rPr>
              <a:t>kommissionen</a:t>
            </a:r>
            <a:r>
              <a:rPr lang="en-US" sz="1200" u="sng" kern="1200">
                <a:solidFill>
                  <a:schemeClr val="tx1"/>
                </a:solidFill>
                <a:effectLst/>
                <a:latin typeface="+mn-lt"/>
                <a:ea typeface="+mn-ea"/>
                <a:cs typeface="+mn-cs"/>
                <a:hlinkClick r:id="rId4"/>
              </a:rPr>
              <a:t> (europa.eu)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sz="1200" b="0" i="0" kern="1200">
                <a:solidFill>
                  <a:schemeClr val="tx1"/>
                </a:solidFill>
                <a:effectLst/>
                <a:latin typeface="+mn-lt"/>
                <a:ea typeface="+mn-ea"/>
                <a:cs typeface="+mn-cs"/>
              </a:rPr>
              <a:t>Den 24 februari 2022 vaknade Europa till den skrämmande nyheten om Rysslands väpnade angrepp mot Ukraina. Det är ett angrepp inte bara mot Ukraina utan också mot de värden som vi upprätthåller i Europeiska unionen. För oss, en union byggd på fred, demokrati och rättsstatsprincipen, är de grymheter som äger rum vid vår gräns en påminnelse om själva orsaken till att EU skapades. EU har reagerat med enighet, styrka och snabbhet på denna kris, på samma sätt som under fjolårets många utmaningar.</a:t>
            </a:r>
            <a:r>
              <a:rPr lang="sv-SE"/>
              <a:t> </a:t>
            </a:r>
            <a:r>
              <a:rPr lang="sv-SE" dirty="0">
                <a:hlinkClick r:id="rId3"/>
              </a:rPr>
              <a:t>EU:s solidaritet med Ukraina - Europeiska kommissionen (europa.eu)</a:t>
            </a:r>
            <a:endParaRPr lang="sv-SE"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Exempel</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frågeställningar</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Mänskliga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rättigheter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t.ex</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hbtqi-frågor</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Miljö</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t.ex</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klimatförändringar</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Sysselsättning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t.ex</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hur</a:t>
            </a:r>
            <a:r>
              <a:rPr lang="en-US" sz="1200" kern="1200">
                <a:solidFill>
                  <a:schemeClr val="tx1"/>
                </a:solidFill>
                <a:effectLst/>
                <a:latin typeface="+mn-lt"/>
                <a:ea typeface="+mn-ea"/>
                <a:cs typeface="+mn-cs"/>
              </a:rPr>
              <a:t> man </a:t>
            </a:r>
            <a:r>
              <a:rPr lang="en-US" sz="1200" kern="1200" err="1">
                <a:solidFill>
                  <a:schemeClr val="tx1"/>
                </a:solidFill>
                <a:effectLst/>
                <a:latin typeface="+mn-lt"/>
                <a:ea typeface="+mn-ea"/>
                <a:cs typeface="+mn-cs"/>
              </a:rPr>
              <a:t>får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jobb</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efter</a:t>
            </a:r>
            <a:r>
              <a:rPr lang="en-US" sz="1200" kern="1200">
                <a:solidFill>
                  <a:schemeClr val="tx1"/>
                </a:solidFill>
                <a:effectLst/>
                <a:latin typeface="+mn-lt"/>
                <a:ea typeface="+mn-ea"/>
                <a:cs typeface="+mn-cs"/>
              </a:rPr>
              <a:t> sin </a:t>
            </a:r>
            <a:r>
              <a:rPr lang="en-US" sz="1200" kern="1200" err="1">
                <a:solidFill>
                  <a:schemeClr val="tx1"/>
                </a:solidFill>
                <a:effectLst/>
                <a:latin typeface="+mn-lt"/>
                <a:ea typeface="+mn-ea"/>
                <a:cs typeface="+mn-cs"/>
              </a:rPr>
              <a:t>utbildning</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Ungdomsfrågor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t.ex</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möjligheter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unga</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Social integration (</a:t>
            </a:r>
            <a:r>
              <a:rPr lang="en-US" sz="1200" kern="1200" err="1">
                <a:solidFill>
                  <a:schemeClr val="tx1"/>
                </a:solidFill>
                <a:effectLst/>
                <a:latin typeface="+mn-lt"/>
                <a:ea typeface="+mn-ea"/>
                <a:cs typeface="+mn-cs"/>
              </a:rPr>
              <a:t>t.ex</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jämställdhetsfrågor</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Utbildning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t.ex</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hur</a:t>
            </a:r>
            <a:r>
              <a:rPr lang="en-US" sz="1200" kern="1200">
                <a:solidFill>
                  <a:schemeClr val="tx1"/>
                </a:solidFill>
                <a:effectLst/>
                <a:latin typeface="+mn-lt"/>
                <a:ea typeface="+mn-ea"/>
                <a:cs typeface="+mn-cs"/>
              </a:rPr>
              <a:t> man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studera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utomlands</a:t>
            </a:r>
            <a:r>
              <a:rPr lang="en-US" sz="1200" kern="1200">
                <a:solidFill>
                  <a:schemeClr val="tx1"/>
                </a:solidFill>
                <a:effectLst/>
                <a:latin typeface="+mn-lt"/>
                <a:ea typeface="+mn-ea"/>
                <a:cs typeface="+mn-cs"/>
              </a:rPr>
              <a:t>/</a:t>
            </a:r>
            <a:r>
              <a:rPr lang="en-US" sz="1200" kern="1200" err="1">
                <a:solidFill>
                  <a:schemeClr val="tx1"/>
                </a:solidFill>
                <a:effectLst/>
                <a:latin typeface="+mn-lt"/>
                <a:ea typeface="+mn-ea"/>
                <a:cs typeface="+mn-cs"/>
              </a:rPr>
              <a:t>hur</a:t>
            </a:r>
            <a:r>
              <a:rPr lang="en-US" sz="1200" kern="1200">
                <a:solidFill>
                  <a:schemeClr val="tx1"/>
                </a:solidFill>
                <a:effectLst/>
                <a:latin typeface="+mn-lt"/>
                <a:ea typeface="+mn-ea"/>
                <a:cs typeface="+mn-cs"/>
              </a:rPr>
              <a:t> man </a:t>
            </a:r>
            <a:r>
              <a:rPr lang="en-US" sz="1200" kern="1200" err="1">
                <a:solidFill>
                  <a:schemeClr val="tx1"/>
                </a:solidFill>
                <a:effectLst/>
                <a:latin typeface="+mn-lt"/>
                <a:ea typeface="+mn-ea"/>
                <a:cs typeface="+mn-cs"/>
              </a:rPr>
              <a:t>kan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finansiera</a:t>
            </a:r>
            <a:r>
              <a:rPr lang="en-US" sz="1200" kern="1200">
                <a:solidFill>
                  <a:schemeClr val="tx1"/>
                </a:solidFill>
                <a:effectLst/>
                <a:latin typeface="+mn-lt"/>
                <a:ea typeface="+mn-ea"/>
                <a:cs typeface="+mn-cs"/>
              </a:rPr>
              <a:t> studier </a:t>
            </a:r>
            <a:r>
              <a:rPr lang="en-US" sz="1200" kern="1200" err="1">
                <a:solidFill>
                  <a:schemeClr val="tx1"/>
                </a:solidFill>
                <a:effectLst/>
                <a:latin typeface="+mn-lt"/>
                <a:ea typeface="+mn-ea"/>
                <a:cs typeface="+mn-cs"/>
              </a:rPr>
              <a:t>efter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gymnasiet</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Hälsa</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europarl.europa.eu </a:t>
            </a:r>
            <a:r>
              <a:rPr lang="en-US" sz="1200" kern="1200" err="1">
                <a:solidFill>
                  <a:schemeClr val="tx1"/>
                </a:solidFill>
                <a:effectLst/>
                <a:latin typeface="+mn-lt"/>
                <a:ea typeface="+mn-ea"/>
                <a:cs typeface="+mn-cs"/>
              </a:rPr>
              <a:t>finns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Europaparlamentets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officiella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webbplats</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consilium.europa.eu </a:t>
            </a:r>
            <a:r>
              <a:rPr lang="en-US" sz="1200" kern="1200" err="1">
                <a:solidFill>
                  <a:schemeClr val="tx1"/>
                </a:solidFill>
                <a:effectLst/>
                <a:latin typeface="+mn-lt"/>
                <a:ea typeface="+mn-ea"/>
                <a:cs typeface="+mn-cs"/>
              </a:rPr>
              <a:t>finns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Europeiska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unionens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råds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officiella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webbplats</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consilium.europa.eu </a:t>
            </a:r>
            <a:r>
              <a:rPr lang="en-US" sz="1200" kern="1200" err="1">
                <a:solidFill>
                  <a:schemeClr val="tx1"/>
                </a:solidFill>
                <a:effectLst/>
                <a:latin typeface="+mn-lt"/>
                <a:ea typeface="+mn-ea"/>
                <a:cs typeface="+mn-cs"/>
              </a:rPr>
              <a:t>finns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Europeiska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unionens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råds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officiella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webbplats</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ec.europa.eu </a:t>
            </a:r>
            <a:r>
              <a:rPr lang="en-US" sz="1200" kern="1200" err="1">
                <a:solidFill>
                  <a:schemeClr val="tx1"/>
                </a:solidFill>
                <a:effectLst/>
                <a:latin typeface="+mn-lt"/>
                <a:ea typeface="+mn-ea"/>
                <a:cs typeface="+mn-cs"/>
              </a:rPr>
              <a:t>finns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Europeiska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kommissionens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officiella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webbplats</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curia.europa.eu </a:t>
            </a:r>
            <a:r>
              <a:rPr lang="en-US" sz="1200" kern="1200" err="1">
                <a:solidFill>
                  <a:schemeClr val="tx1"/>
                </a:solidFill>
                <a:effectLst/>
                <a:latin typeface="+mn-lt"/>
                <a:ea typeface="+mn-ea"/>
                <a:cs typeface="+mn-cs"/>
              </a:rPr>
              <a:t>finns</a:t>
            </a:r>
            <a:r>
              <a:rPr lang="en-US" sz="1200" kern="1200">
                <a:solidFill>
                  <a:schemeClr val="tx1"/>
                </a:solidFill>
                <a:effectLst/>
                <a:latin typeface="+mn-lt"/>
                <a:ea typeface="+mn-ea"/>
                <a:cs typeface="+mn-cs"/>
              </a:rPr>
              <a:t> EU-</a:t>
            </a:r>
            <a:r>
              <a:rPr lang="en-US" sz="1200" kern="1200" err="1">
                <a:solidFill>
                  <a:schemeClr val="tx1"/>
                </a:solidFill>
                <a:effectLst/>
                <a:latin typeface="+mn-lt"/>
                <a:ea typeface="+mn-ea"/>
                <a:cs typeface="+mn-cs"/>
              </a:rPr>
              <a:t>domstolens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officiella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webbplats</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eca.europa.eu </a:t>
            </a:r>
            <a:r>
              <a:rPr lang="en-US" sz="1200" kern="1200" err="1">
                <a:solidFill>
                  <a:schemeClr val="tx1"/>
                </a:solidFill>
                <a:effectLst/>
                <a:latin typeface="+mn-lt"/>
                <a:ea typeface="+mn-ea"/>
                <a:cs typeface="+mn-cs"/>
              </a:rPr>
              <a:t>finns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revisionsrättens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officiella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webbplats</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www.ecb.europa.eu </a:t>
            </a:r>
            <a:r>
              <a:rPr lang="en-US" sz="1200" kern="1200" err="1">
                <a:solidFill>
                  <a:schemeClr val="tx1"/>
                </a:solidFill>
                <a:effectLst/>
                <a:latin typeface="+mn-lt"/>
                <a:ea typeface="+mn-ea"/>
                <a:cs typeface="+mn-cs"/>
              </a:rPr>
              <a:t>finns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Europeiska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centralbankens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officiella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webbplats</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36</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err="1">
                <a:solidFill>
                  <a:schemeClr val="tx1"/>
                </a:solidFill>
                <a:latin typeface="Calibri Light" panose="020F0302020204030204"/>
              </a:rPr>
              <a:t>Europeiska</a:t>
            </a:r>
            <a:r>
              <a:rPr lang="en-IE" sz="1200" b="1">
                <a:solidFill>
                  <a:schemeClr val="tx1"/>
                </a:solidFill>
                <a:latin typeface="Calibri Light" panose="020F0302020204030204"/>
              </a:rPr>
              <a:t> </a:t>
            </a:r>
            <a:r>
              <a:rPr lang="en-IE" sz="1200" b="1" err="1">
                <a:solidFill>
                  <a:schemeClr val="tx1"/>
                </a:solidFill>
                <a:latin typeface="Calibri Light" panose="020F0302020204030204"/>
              </a:rPr>
              <a:t>medborgarinitiativet</a:t>
            </a:r>
            <a:endParaRPr lang="en-US" sz="1200" b="1">
              <a:solidFill>
                <a:schemeClr val="tx1"/>
              </a:solidFill>
            </a:endParaRPr>
          </a:p>
          <a:p>
            <a:pPr>
              <a:defRPr/>
            </a:pPr>
            <a:r>
              <a:rPr lang="sv-SE" b="0" i="0">
                <a:solidFill>
                  <a:srgbClr val="000000"/>
                </a:solidFill>
                <a:effectLst/>
                <a:latin typeface="Calibri" panose="020F0502020204030204" pitchFamily="34" charset="0"/>
              </a:rPr>
              <a:t>Med ett europeiskt medborgarinitiativ kan du bidra till EU-politiken genom att uppmana EU-kommissionen att föreslå nya lagar. När ett initiativ har fått en miljon underskrifter måste kommissionen ta ställning till det. Se hur det fungerar steg för steg</a:t>
            </a:r>
            <a:r>
              <a:rPr lang="en-GB"/>
              <a:t>. </a:t>
            </a:r>
            <a:r>
              <a:rPr lang="sv-SE">
                <a:hlinkClick r:id="rId3"/>
              </a:rPr>
              <a:t>Förstasida | Europeiska medborgarinitiativet (europa.eu)</a:t>
            </a:r>
            <a:endParaRPr lang="en-GB">
              <a:cs typeface="Calibri"/>
            </a:endParaRPr>
          </a:p>
          <a:p>
            <a:pPr>
              <a:buFont typeface="Arial" panose="020B0604020202020204" pitchFamily="34" charset="0"/>
              <a:defRPr/>
            </a:pPr>
            <a:endParaRPr lang="en-GB">
              <a:cs typeface="Calibri"/>
            </a:endParaRPr>
          </a:p>
          <a:p>
            <a:pPr algn="l"/>
            <a:r>
              <a:rPr lang="en-GB" sz="1200" b="1" u="none" kern="1200" noProof="0" err="1">
                <a:solidFill>
                  <a:schemeClr val="tx1"/>
                </a:solidFill>
                <a:effectLst/>
                <a:latin typeface="+mn-lt"/>
                <a:ea typeface="+mn-ea"/>
                <a:cs typeface="+mn-cs"/>
              </a:rPr>
              <a:t>Europeiska</a:t>
            </a:r>
            <a:r>
              <a:rPr lang="en-GB" sz="1200" b="1" u="none" kern="1200" noProof="0">
                <a:solidFill>
                  <a:schemeClr val="tx1"/>
                </a:solidFill>
                <a:effectLst/>
                <a:latin typeface="+mn-lt"/>
                <a:ea typeface="+mn-ea"/>
                <a:cs typeface="+mn-cs"/>
              </a:rPr>
              <a:t> </a:t>
            </a:r>
            <a:r>
              <a:rPr lang="en-GB" sz="1200" b="1" u="none" kern="1200" noProof="0" err="1">
                <a:solidFill>
                  <a:schemeClr val="tx1"/>
                </a:solidFill>
                <a:effectLst/>
                <a:latin typeface="+mn-lt"/>
                <a:ea typeface="+mn-ea"/>
                <a:cs typeface="+mn-cs"/>
              </a:rPr>
              <a:t>ungdomsveckan</a:t>
            </a:r>
            <a:endParaRPr lang="en-GB" sz="1200" b="1" u="none" kern="1200" noProof="0">
              <a:solidFill>
                <a:schemeClr val="tx1"/>
              </a:solidFill>
              <a:effectLst/>
              <a:latin typeface="+mn-lt"/>
              <a:ea typeface="+mn-ea"/>
              <a:cs typeface="+mn-cs"/>
            </a:endParaRPr>
          </a:p>
          <a:p>
            <a:pPr algn="l"/>
            <a:r>
              <a:rPr lang="sv-SE" b="0" i="0">
                <a:solidFill>
                  <a:srgbClr val="000000"/>
                </a:solidFill>
                <a:effectLst/>
                <a:latin typeface="Calibri" panose="020F0502020204030204" pitchFamily="34" charset="0"/>
              </a:rPr>
              <a:t>Välkommen till Europeiska ungdomsveckan 2024! Den anordnas av EU-kommissionen vartannat år för att lyfta fram ungas demokratiska engagemang och aktiva medborgarskap, både i och utanför Europa.</a:t>
            </a:r>
            <a:br>
              <a:rPr lang="sv-SE" b="0" i="0">
                <a:solidFill>
                  <a:srgbClr val="000000"/>
                </a:solidFill>
                <a:effectLst/>
                <a:latin typeface="Calibri" panose="020F0502020204030204" pitchFamily="34" charset="0"/>
              </a:rPr>
            </a:br>
            <a:endParaRPr lang="sv-SE" b="0" i="0">
              <a:solidFill>
                <a:srgbClr val="000000"/>
              </a:solidFill>
              <a:effectLst/>
              <a:latin typeface="Calibri" panose="020F0502020204030204" pitchFamily="34" charset="0"/>
            </a:endParaRPr>
          </a:p>
          <a:p>
            <a:pPr algn="l"/>
            <a:r>
              <a:rPr lang="sv-SE" b="0" i="0">
                <a:solidFill>
                  <a:srgbClr val="000000"/>
                </a:solidFill>
                <a:effectLst/>
                <a:latin typeface="Calibri" panose="020F0502020204030204" pitchFamily="34" charset="0"/>
              </a:rPr>
              <a:t>Vill du veta mer om vilka möjligheter och politikområden som finns i EU? Vill du berätta vad du tycker i frågor som är viktiga för dig? Vill du delta i aktiviteter och diskussioner? Ta chansen att göra din röst hörd!</a:t>
            </a:r>
          </a:p>
          <a:p>
            <a:pPr algn="l"/>
            <a:r>
              <a:rPr lang="sv-SE" b="0" i="0">
                <a:solidFill>
                  <a:srgbClr val="000000"/>
                </a:solidFill>
                <a:effectLst/>
                <a:latin typeface="Calibri" panose="020F0502020204030204" pitchFamily="34" charset="0"/>
              </a:rPr>
              <a:t>Datum: 12–19 april 2024</a:t>
            </a:r>
          </a:p>
          <a:p>
            <a:pPr>
              <a:defRPr/>
            </a:pPr>
            <a:r>
              <a:rPr lang="en-GB" sz="1200" u="none" kern="1200" noProof="0">
                <a:solidFill>
                  <a:schemeClr val="tx1"/>
                </a:solidFill>
                <a:effectLst/>
                <a:latin typeface="+mn-lt"/>
                <a:ea typeface="+mn-ea"/>
                <a:cs typeface="+mn-cs"/>
              </a:rPr>
              <a:t> </a:t>
            </a:r>
            <a:r>
              <a:rPr lang="en-IE">
                <a:hlinkClick r:id="rId4"/>
              </a:rPr>
              <a:t>Om </a:t>
            </a:r>
            <a:r>
              <a:rPr lang="en-IE" err="1">
                <a:hlinkClick r:id="rId4"/>
              </a:rPr>
              <a:t>initiativet</a:t>
            </a:r>
            <a:r>
              <a:rPr lang="en-IE">
                <a:hlinkClick r:id="rId4"/>
              </a:rPr>
              <a:t> | European Youth Portal (europa.eu)</a:t>
            </a:r>
            <a:endParaRPr lang="en-IE"/>
          </a:p>
          <a:p>
            <a:pPr>
              <a:defRPr/>
            </a:pPr>
            <a:endParaRPr lang="en-GB">
              <a:cs typeface="Calibri"/>
            </a:endParaRPr>
          </a:p>
          <a:p>
            <a:pPr>
              <a:defRPr/>
            </a:pPr>
            <a:r>
              <a:rPr lang="en-GB" b="1"/>
              <a:t>EYE (European Youth Event) </a:t>
            </a:r>
            <a:r>
              <a:rPr lang="en-IE">
                <a:hlinkClick r:id="rId5"/>
              </a:rPr>
              <a:t>European Youth Event | European Youth Event | European Parliament (europa.eu)</a:t>
            </a:r>
            <a:endParaRPr lang="en-GB" b="1"/>
          </a:p>
          <a:p>
            <a:pPr>
              <a:defRPr/>
            </a:pPr>
            <a:endParaRPr lang="en-GB">
              <a:cs typeface="Calibri"/>
            </a:endParaRPr>
          </a:p>
          <a:p>
            <a:pPr>
              <a:buFont typeface="Arial" panose="020B0604020202020204" pitchFamily="34" charset="0"/>
              <a:defRPr/>
            </a:pPr>
            <a:r>
              <a:rPr lang="sv-SE" b="1" i="0">
                <a:solidFill>
                  <a:srgbClr val="000000"/>
                </a:solidFill>
                <a:effectLst/>
                <a:latin typeface="Calibri" panose="020F0502020204030204" pitchFamily="34" charset="0"/>
              </a:rPr>
              <a:t>Ditt Europa, din mening!</a:t>
            </a:r>
            <a:r>
              <a:rPr lang="sv-SE" b="0" i="0">
                <a:solidFill>
                  <a:srgbClr val="000000"/>
                </a:solidFill>
                <a:effectLst/>
                <a:latin typeface="Calibri" panose="020F0502020204030204" pitchFamily="34" charset="0"/>
              </a:rPr>
              <a:t> är </a:t>
            </a:r>
            <a:r>
              <a:rPr lang="sv-SE" b="0" i="0" err="1">
                <a:solidFill>
                  <a:srgbClr val="000000"/>
                </a:solidFill>
                <a:effectLst/>
                <a:latin typeface="Calibri" panose="020F0502020204030204" pitchFamily="34" charset="0"/>
              </a:rPr>
              <a:t>EESK:s</a:t>
            </a:r>
            <a:r>
              <a:rPr lang="sv-SE" b="0" i="0">
                <a:solidFill>
                  <a:srgbClr val="000000"/>
                </a:solidFill>
                <a:effectLst/>
                <a:latin typeface="Calibri" panose="020F0502020204030204" pitchFamily="34" charset="0"/>
              </a:rPr>
              <a:t> årliga ungdomsevenemang. Det började 2010 med målet att föra ungdomar närmare Europeiska unionen. Varje år kommer elever i åldern 16–18 år från alla EU:s medlemsstater och kandidatländer till Bryssel i två dagar och arbetar tillsammans för att utarbeta resolutioner som sedan vidarebefordras till EU-institutionerna. Dessa resolutioner innehåller deras idéer, förslag och förhoppningar för deras framtid som EU-medborgare. </a:t>
            </a:r>
            <a:endParaRPr lang="en-GB">
              <a:cs typeface="Calibri"/>
            </a:endParaRPr>
          </a:p>
          <a:p>
            <a:pPr>
              <a:buFont typeface="Arial" panose="020B0604020202020204" pitchFamily="34" charset="0"/>
              <a:defRPr/>
            </a:pPr>
            <a:r>
              <a:rPr lang="en-IE" err="1">
                <a:hlinkClick r:id="rId6"/>
              </a:rPr>
              <a:t>Ditt</a:t>
            </a:r>
            <a:r>
              <a:rPr lang="en-IE">
                <a:hlinkClick r:id="rId6"/>
              </a:rPr>
              <a:t> Europa, din </a:t>
            </a:r>
            <a:r>
              <a:rPr lang="en-IE" err="1">
                <a:hlinkClick r:id="rId6"/>
              </a:rPr>
              <a:t>mening</a:t>
            </a:r>
            <a:r>
              <a:rPr lang="en-IE">
                <a:hlinkClick r:id="rId6"/>
              </a:rPr>
              <a:t>! | EESC</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u="none" kern="1200" noProof="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40</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Liberale</a:t>
            </a:r>
            <a:r>
              <a:rPr lang="en-US" sz="1200" kern="1200">
                <a:solidFill>
                  <a:schemeClr val="tx1"/>
                </a:solidFill>
                <a:effectLst/>
                <a:latin typeface="+mn-lt"/>
                <a:ea typeface="+mn-ea"/>
                <a:cs typeface="+mn-cs"/>
              </a:rPr>
              <a:t> da Verona, ”</a:t>
            </a:r>
            <a:r>
              <a:rPr lang="en-US" sz="1200" kern="1200" err="1">
                <a:solidFill>
                  <a:schemeClr val="tx1"/>
                </a:solidFill>
                <a:effectLst/>
                <a:latin typeface="+mn-lt"/>
                <a:ea typeface="+mn-ea"/>
                <a:cs typeface="+mn-cs"/>
              </a:rPr>
              <a:t>Europas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bortrövande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cirka</a:t>
            </a:r>
            <a:r>
              <a:rPr lang="en-US" sz="1200" kern="1200">
                <a:solidFill>
                  <a:schemeClr val="tx1"/>
                </a:solidFill>
                <a:effectLst/>
                <a:latin typeface="+mn-lt"/>
                <a:ea typeface="+mn-ea"/>
                <a:cs typeface="+mn-cs"/>
              </a:rPr>
              <a:t> 1470, </a:t>
            </a:r>
            <a:r>
              <a:rPr lang="en-US" sz="1200" kern="1200" err="1">
                <a:solidFill>
                  <a:schemeClr val="tx1"/>
                </a:solidFill>
                <a:effectLst/>
                <a:latin typeface="+mn-lt"/>
                <a:ea typeface="+mn-ea"/>
                <a:cs typeface="+mn-cs"/>
              </a:rPr>
              <a:t>olja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poppelpannå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Louvren</a:t>
            </a:r>
            <a:r>
              <a:rPr lang="en-US" sz="1200" kern="1200">
                <a:solidFill>
                  <a:schemeClr val="tx1"/>
                </a:solidFill>
                <a:effectLst/>
                <a:latin typeface="+mn-lt"/>
                <a:ea typeface="+mn-ea"/>
                <a:cs typeface="+mn-cs"/>
              </a:rPr>
              <a:t>.</a:t>
            </a:r>
          </a:p>
          <a:p>
            <a:r>
              <a:rPr lang="en-US" sz="1200" kern="1200" err="1">
                <a:solidFill>
                  <a:schemeClr val="tx1"/>
                </a:solidFill>
                <a:effectLst/>
                <a:latin typeface="+mn-lt"/>
                <a:ea typeface="+mn-ea"/>
                <a:cs typeface="+mn-cs"/>
              </a:rPr>
              <a:t>Målningen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skildrar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hur</a:t>
            </a:r>
            <a:r>
              <a:rPr lang="en-US" sz="1200" kern="1200">
                <a:solidFill>
                  <a:schemeClr val="tx1"/>
                </a:solidFill>
                <a:effectLst/>
                <a:latin typeface="+mn-lt"/>
                <a:ea typeface="+mn-ea"/>
                <a:cs typeface="+mn-cs"/>
              </a:rPr>
              <a:t> den </a:t>
            </a:r>
            <a:r>
              <a:rPr lang="en-US" sz="1200" kern="1200" err="1">
                <a:solidFill>
                  <a:schemeClr val="tx1"/>
                </a:solidFill>
                <a:effectLst/>
                <a:latin typeface="+mn-lt"/>
                <a:ea typeface="+mn-ea"/>
                <a:cs typeface="+mn-cs"/>
              </a:rPr>
              <a:t>unga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feniciska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prinsessan</a:t>
            </a:r>
            <a:r>
              <a:rPr lang="en-US" sz="1200" kern="1200">
                <a:solidFill>
                  <a:schemeClr val="tx1"/>
                </a:solidFill>
                <a:effectLst/>
                <a:latin typeface="+mn-lt"/>
                <a:ea typeface="+mn-ea"/>
                <a:cs typeface="+mn-cs"/>
              </a:rPr>
              <a:t> Europa </a:t>
            </a:r>
            <a:r>
              <a:rPr lang="en-US" sz="1200" kern="1200" err="1">
                <a:solidFill>
                  <a:schemeClr val="tx1"/>
                </a:solidFill>
                <a:effectLst/>
                <a:latin typeface="+mn-lt"/>
                <a:ea typeface="+mn-ea"/>
                <a:cs typeface="+mn-cs"/>
              </a:rPr>
              <a:t>rövas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bort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Zeus,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förvandlat</a:t>
            </a:r>
            <a:r>
              <a:rPr lang="en-US" sz="1200" kern="1200">
                <a:solidFill>
                  <a:schemeClr val="tx1"/>
                </a:solidFill>
                <a:effectLst/>
                <a:latin typeface="+mn-lt"/>
                <a:ea typeface="+mn-ea"/>
                <a:cs typeface="+mn-cs"/>
              </a:rPr>
              <a:t> sig till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tjur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ta </a:t>
            </a:r>
            <a:r>
              <a:rPr lang="en-US" sz="1200" kern="1200" err="1">
                <a:solidFill>
                  <a:schemeClr val="tx1"/>
                </a:solidFill>
                <a:effectLst/>
                <a:latin typeface="+mn-lt"/>
                <a:ea typeface="+mn-ea"/>
                <a:cs typeface="+mn-cs"/>
              </a:rPr>
              <a:t>prinsessan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från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fastlandet</a:t>
            </a:r>
            <a:r>
              <a:rPr lang="en-US" sz="1200" kern="1200">
                <a:solidFill>
                  <a:schemeClr val="tx1"/>
                </a:solidFill>
                <a:effectLst/>
                <a:latin typeface="+mn-lt"/>
                <a:ea typeface="+mn-ea"/>
                <a:cs typeface="+mn-cs"/>
              </a:rPr>
              <a:t> till </a:t>
            </a:r>
            <a:r>
              <a:rPr lang="en-US" sz="1200" kern="1200" err="1">
                <a:solidFill>
                  <a:schemeClr val="tx1"/>
                </a:solidFill>
                <a:effectLst/>
                <a:latin typeface="+mn-lt"/>
                <a:ea typeface="+mn-ea"/>
                <a:cs typeface="+mn-cs"/>
              </a:rPr>
              <a:t>Kreta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teorierna</a:t>
            </a:r>
            <a:r>
              <a:rPr lang="en-US" sz="1200" kern="1200">
                <a:solidFill>
                  <a:schemeClr val="tx1"/>
                </a:solidFill>
                <a:effectLst/>
                <a:latin typeface="+mn-lt"/>
                <a:ea typeface="+mn-ea"/>
                <a:cs typeface="+mn-cs"/>
              </a:rPr>
              <a:t> om </a:t>
            </a:r>
            <a:r>
              <a:rPr lang="en-US" sz="1200" kern="1200" err="1">
                <a:solidFill>
                  <a:schemeClr val="tx1"/>
                </a:solidFill>
                <a:effectLst/>
                <a:latin typeface="+mn-lt"/>
                <a:ea typeface="+mn-ea"/>
                <a:cs typeface="+mn-cs"/>
              </a:rPr>
              <a:t>hur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världsdelen</a:t>
            </a:r>
            <a:r>
              <a:rPr lang="en-US" sz="1200" kern="1200">
                <a:solidFill>
                  <a:schemeClr val="tx1"/>
                </a:solidFill>
                <a:effectLst/>
                <a:latin typeface="+mn-lt"/>
                <a:ea typeface="+mn-ea"/>
                <a:cs typeface="+mn-cs"/>
              </a:rPr>
              <a:t> Europa </a:t>
            </a:r>
            <a:r>
              <a:rPr lang="en-US" sz="1200" kern="1200" err="1">
                <a:solidFill>
                  <a:schemeClr val="tx1"/>
                </a:solidFill>
                <a:effectLst/>
                <a:latin typeface="+mn-lt"/>
                <a:ea typeface="+mn-ea"/>
                <a:cs typeface="+mn-cs"/>
              </a:rPr>
              <a:t>fick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sitt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namn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den </a:t>
            </a:r>
            <a:r>
              <a:rPr lang="en-US" sz="1200" kern="1200" err="1">
                <a:solidFill>
                  <a:schemeClr val="tx1"/>
                </a:solidFill>
                <a:effectLst/>
                <a:latin typeface="+mn-lt"/>
                <a:ea typeface="+mn-ea"/>
                <a:cs typeface="+mn-cs"/>
              </a:rPr>
              <a:t>namngivits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efter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denna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prinsessa</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1" kern="1200" err="1">
                <a:solidFill>
                  <a:schemeClr val="tx1"/>
                </a:solidFill>
                <a:effectLst/>
                <a:latin typeface="+mn-lt"/>
                <a:ea typeface="+mn-ea"/>
                <a:cs typeface="+mn-cs"/>
              </a:rPr>
              <a:t>Vad</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är</a:t>
            </a:r>
            <a:r>
              <a:rPr lang="en-US" sz="1200" b="1" kern="1200">
                <a:solidFill>
                  <a:schemeClr val="tx1"/>
                </a:solidFill>
                <a:effectLst/>
                <a:latin typeface="+mn-lt"/>
                <a:ea typeface="+mn-ea"/>
                <a:cs typeface="+mn-cs"/>
              </a:rPr>
              <a:t> Europa?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världens</a:t>
            </a:r>
            <a:r>
              <a:rPr lang="en-US" sz="1200" kern="1200">
                <a:solidFill>
                  <a:schemeClr val="tx1"/>
                </a:solidFill>
                <a:effectLst/>
                <a:latin typeface="+mn-lt"/>
                <a:ea typeface="+mn-ea"/>
                <a:cs typeface="+mn-cs"/>
              </a:rPr>
              <a:t> sex </a:t>
            </a:r>
            <a:r>
              <a:rPr lang="en-US" sz="1200" kern="1200" err="1">
                <a:solidFill>
                  <a:schemeClr val="tx1"/>
                </a:solidFill>
                <a:effectLst/>
                <a:latin typeface="+mn-lt"/>
                <a:ea typeface="+mn-ea"/>
                <a:cs typeface="+mn-cs"/>
              </a:rPr>
              <a:t>kontinenter</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Omfattar</a:t>
            </a:r>
            <a:r>
              <a:rPr lang="en-US" sz="1200" kern="1200">
                <a:solidFill>
                  <a:schemeClr val="tx1"/>
                </a:solidFill>
                <a:effectLst/>
                <a:latin typeface="+mn-lt"/>
                <a:ea typeface="+mn-ea"/>
                <a:cs typeface="+mn-cs"/>
              </a:rPr>
              <a:t> 44 </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befolkning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än</a:t>
            </a:r>
            <a:r>
              <a:rPr lang="en-US" sz="1200" kern="1200">
                <a:solidFill>
                  <a:schemeClr val="tx1"/>
                </a:solidFill>
                <a:effectLst/>
                <a:latin typeface="+mn-lt"/>
                <a:ea typeface="+mn-ea"/>
                <a:cs typeface="+mn-cs"/>
              </a:rPr>
              <a:t> 700 </a:t>
            </a:r>
            <a:r>
              <a:rPr lang="en-US" sz="1200" kern="1200" err="1">
                <a:solidFill>
                  <a:schemeClr val="tx1"/>
                </a:solidFill>
                <a:effectLst/>
                <a:latin typeface="+mn-lt"/>
                <a:ea typeface="+mn-ea"/>
                <a:cs typeface="+mn-cs"/>
              </a:rPr>
              <a:t>miljoner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invånare</a:t>
            </a:r>
            <a:r>
              <a:rPr lang="en-US" sz="1200" kern="1200">
                <a:solidFill>
                  <a:schemeClr val="tx1"/>
                </a:solidFill>
                <a:effectLst/>
                <a:latin typeface="+mn-lt"/>
                <a:ea typeface="+mn-ea"/>
                <a:cs typeface="+mn-cs"/>
              </a:rPr>
              <a:t>.</a:t>
            </a:r>
          </a:p>
          <a:p>
            <a:pPr lvl="0"/>
            <a:endParaRPr lang="en-US" sz="1200" kern="1200">
              <a:solidFill>
                <a:schemeClr val="tx1"/>
              </a:solidFill>
              <a:effectLst/>
              <a:latin typeface="+mn-lt"/>
              <a:ea typeface="+mn-ea"/>
              <a:cs typeface="+mn-cs"/>
            </a:endParaRPr>
          </a:p>
          <a:p>
            <a:r>
              <a:rPr lang="en-US" sz="1200" b="1" kern="1200" err="1">
                <a:solidFill>
                  <a:schemeClr val="tx1"/>
                </a:solidFill>
                <a:effectLst/>
                <a:latin typeface="+mn-lt"/>
                <a:ea typeface="+mn-ea"/>
                <a:cs typeface="+mn-cs"/>
              </a:rPr>
              <a:t>Vad</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är</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Europeiska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unionen</a:t>
            </a:r>
            <a:r>
              <a:rPr lang="en-US" sz="1200" b="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EU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unik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ekonomisk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politisk</a:t>
            </a:r>
            <a:r>
              <a:rPr lang="en-US" sz="1200" kern="1200">
                <a:solidFill>
                  <a:schemeClr val="tx1"/>
                </a:solidFill>
                <a:effectLst/>
                <a:latin typeface="+mn-lt"/>
                <a:ea typeface="+mn-ea"/>
                <a:cs typeface="+mn-cs"/>
              </a:rPr>
              <a:t> union </a:t>
            </a:r>
            <a:r>
              <a:rPr lang="en-US" sz="1200" kern="1200" err="1">
                <a:solidFill>
                  <a:schemeClr val="tx1"/>
                </a:solidFill>
                <a:effectLst/>
                <a:latin typeface="+mn-lt"/>
                <a:ea typeface="+mn-ea"/>
                <a:cs typeface="+mn-cs"/>
              </a:rPr>
              <a:t>mellan</a:t>
            </a:r>
            <a:r>
              <a:rPr lang="en-US" sz="1200" kern="1200">
                <a:solidFill>
                  <a:schemeClr val="tx1"/>
                </a:solidFill>
                <a:effectLst/>
                <a:latin typeface="+mn-lt"/>
                <a:ea typeface="+mn-ea"/>
                <a:cs typeface="+mn-cs"/>
              </a:rPr>
              <a:t> 27 </a:t>
            </a:r>
            <a:r>
              <a:rPr lang="en-US" sz="1200" kern="1200" err="1">
                <a:solidFill>
                  <a:schemeClr val="tx1"/>
                </a:solidFill>
                <a:effectLst/>
                <a:latin typeface="+mn-lt"/>
                <a:ea typeface="+mn-ea"/>
                <a:cs typeface="+mn-cs"/>
              </a:rPr>
              <a:t>europeiska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kallas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medlemsländer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Tillsammans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vill</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länderna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bygga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bättre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framtid</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Unionen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befolkning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cirka</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447 </a:t>
            </a:r>
            <a:r>
              <a:rPr lang="en-US" sz="1200" b="1" kern="1200" err="1">
                <a:solidFill>
                  <a:schemeClr val="tx1"/>
                </a:solidFill>
                <a:effectLst/>
                <a:latin typeface="+mn-lt"/>
                <a:ea typeface="+mn-ea"/>
                <a:cs typeface="+mn-cs"/>
              </a:rPr>
              <a:t>miljoner</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invånare</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EU </a:t>
            </a:r>
            <a:r>
              <a:rPr lang="en-US" sz="1200" kern="1200" err="1">
                <a:solidFill>
                  <a:schemeClr val="tx1"/>
                </a:solidFill>
                <a:effectLst/>
                <a:latin typeface="+mn-lt"/>
                <a:ea typeface="+mn-ea"/>
                <a:cs typeface="+mn-cs"/>
              </a:rPr>
              <a:t>gör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lättare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invånarna</a:t>
            </a:r>
            <a:r>
              <a:rPr lang="en-US" sz="1200" kern="1200">
                <a:solidFill>
                  <a:schemeClr val="tx1"/>
                </a:solidFill>
                <a:effectLst/>
                <a:latin typeface="+mn-lt"/>
                <a:ea typeface="+mn-ea"/>
                <a:cs typeface="+mn-cs"/>
              </a:rPr>
              <a:t> om de </a:t>
            </a:r>
            <a:r>
              <a:rPr lang="en-US" sz="1200" kern="1200" err="1">
                <a:solidFill>
                  <a:schemeClr val="tx1"/>
                </a:solidFill>
                <a:effectLst/>
                <a:latin typeface="+mn-lt"/>
                <a:ea typeface="+mn-ea"/>
                <a:cs typeface="+mn-cs"/>
              </a:rPr>
              <a:t>vill</a:t>
            </a:r>
            <a:r>
              <a:rPr lang="en-US" sz="1200" kern="1200">
                <a:solidFill>
                  <a:schemeClr val="tx1"/>
                </a:solidFill>
                <a:effectLst/>
                <a:latin typeface="+mn-lt"/>
                <a:ea typeface="+mn-ea"/>
                <a:cs typeface="+mn-cs"/>
              </a:rPr>
              <a:t> leva, </a:t>
            </a:r>
            <a:r>
              <a:rPr lang="en-US" sz="1200" kern="1200" err="1">
                <a:solidFill>
                  <a:schemeClr val="tx1"/>
                </a:solidFill>
                <a:effectLst/>
                <a:latin typeface="+mn-lt"/>
                <a:ea typeface="+mn-ea"/>
                <a:cs typeface="+mn-cs"/>
              </a:rPr>
              <a:t>arbeta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resa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annat</a:t>
            </a:r>
            <a:r>
              <a:rPr lang="en-US" sz="1200" kern="1200">
                <a:solidFill>
                  <a:schemeClr val="tx1"/>
                </a:solidFill>
                <a:effectLst/>
                <a:latin typeface="+mn-lt"/>
                <a:ea typeface="+mn-ea"/>
                <a:cs typeface="+mn-cs"/>
              </a:rPr>
              <a:t> land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unionen</a:t>
            </a:r>
            <a:r>
              <a:rPr lang="en-US" sz="1200" kern="1200">
                <a:solidFill>
                  <a:schemeClr val="tx1"/>
                </a:solidFill>
                <a:effectLst/>
                <a:latin typeface="+mn-lt"/>
                <a:ea typeface="+mn-ea"/>
                <a:cs typeface="+mn-cs"/>
              </a:rPr>
              <a:t>.</a:t>
            </a: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Milstolpar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uppbyggnaden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moderna</a:t>
            </a:r>
            <a:r>
              <a:rPr lang="en-US" sz="1200" kern="1200">
                <a:solidFill>
                  <a:schemeClr val="tx1"/>
                </a:solidFill>
                <a:effectLst/>
                <a:latin typeface="+mn-lt"/>
                <a:ea typeface="+mn-ea"/>
                <a:cs typeface="+mn-cs"/>
              </a:rPr>
              <a:t> Europa:</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Romarrikets</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och</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Greklands</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uppkomst</a:t>
            </a:r>
            <a:r>
              <a:rPr lang="en-US" sz="1200" b="1" kern="1200">
                <a:solidFill>
                  <a:schemeClr val="tx1"/>
                </a:solidFill>
                <a:effectLst/>
                <a:latin typeface="+mn-lt"/>
                <a:ea typeface="+mn-ea"/>
                <a:cs typeface="+mn-cs"/>
              </a:rPr>
              <a:t> under </a:t>
            </a:r>
            <a:r>
              <a:rPr lang="en-US" sz="1200" b="1" kern="1200" err="1">
                <a:solidFill>
                  <a:schemeClr val="tx1"/>
                </a:solidFill>
                <a:effectLst/>
                <a:latin typeface="+mn-lt"/>
                <a:ea typeface="+mn-ea"/>
                <a:cs typeface="+mn-cs"/>
              </a:rPr>
              <a:t>antiken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bidragit</a:t>
            </a:r>
            <a:r>
              <a:rPr lang="en-US" sz="1200" kern="1200">
                <a:solidFill>
                  <a:schemeClr val="tx1"/>
                </a:solidFill>
                <a:effectLst/>
                <a:latin typeface="+mn-lt"/>
                <a:ea typeface="+mn-ea"/>
                <a:cs typeface="+mn-cs"/>
              </a:rPr>
              <a:t> till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Europa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dagens</a:t>
            </a:r>
            <a:r>
              <a:rPr lang="en-US" sz="1200" kern="1200">
                <a:solidFill>
                  <a:schemeClr val="tx1"/>
                </a:solidFill>
                <a:effectLst/>
                <a:latin typeface="+mn-lt"/>
                <a:ea typeface="+mn-ea"/>
                <a:cs typeface="+mn-cs"/>
              </a:rPr>
              <a:t> former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demokrati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styrelsesätt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kultur</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Reformationen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1500-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1600-talen </a:t>
            </a:r>
            <a:r>
              <a:rPr lang="en-US" sz="1200" kern="1200" err="1">
                <a:solidFill>
                  <a:schemeClr val="tx1"/>
                </a:solidFill>
                <a:effectLst/>
                <a:latin typeface="+mn-lt"/>
                <a:ea typeface="+mn-ea"/>
                <a:cs typeface="+mn-cs"/>
              </a:rPr>
              <a:t>ändrade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syn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religionen</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Upplysningen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intellektuell</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politisk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ideologisk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rörelse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1700-talet </a:t>
            </a:r>
            <a:r>
              <a:rPr lang="en-US" sz="1200" kern="1200" err="1">
                <a:solidFill>
                  <a:schemeClr val="tx1"/>
                </a:solidFill>
                <a:effectLst/>
                <a:latin typeface="+mn-lt"/>
                <a:ea typeface="+mn-ea"/>
                <a:cs typeface="+mn-cs"/>
              </a:rPr>
              <a:t>då</a:t>
            </a:r>
            <a:r>
              <a:rPr lang="en-US" sz="1200" kern="1200">
                <a:solidFill>
                  <a:schemeClr val="tx1"/>
                </a:solidFill>
                <a:effectLst/>
                <a:latin typeface="+mn-lt"/>
                <a:ea typeface="+mn-ea"/>
                <a:cs typeface="+mn-cs"/>
              </a:rPr>
              <a:t> man </a:t>
            </a:r>
            <a:r>
              <a:rPr lang="en-US" sz="1200" kern="1200" err="1">
                <a:solidFill>
                  <a:schemeClr val="tx1"/>
                </a:solidFill>
                <a:effectLst/>
                <a:latin typeface="+mn-lt"/>
                <a:ea typeface="+mn-ea"/>
                <a:cs typeface="+mn-cs"/>
              </a:rPr>
              <a:t>betonade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vikten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logik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förnuft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lade fast </a:t>
            </a:r>
            <a:r>
              <a:rPr lang="en-US" sz="1200" kern="1200" err="1">
                <a:solidFill>
                  <a:schemeClr val="tx1"/>
                </a:solidFill>
                <a:effectLst/>
                <a:latin typeface="+mn-lt"/>
                <a:ea typeface="+mn-ea"/>
                <a:cs typeface="+mn-cs"/>
              </a:rPr>
              <a:t>grundreglerna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den </a:t>
            </a:r>
            <a:r>
              <a:rPr lang="en-US" sz="1200" kern="1200" err="1">
                <a:solidFill>
                  <a:schemeClr val="tx1"/>
                </a:solidFill>
                <a:effectLst/>
                <a:latin typeface="+mn-lt"/>
                <a:ea typeface="+mn-ea"/>
                <a:cs typeface="+mn-cs"/>
              </a:rPr>
              <a:t>moderna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vetenskapen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politiken</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err="1">
                <a:solidFill>
                  <a:schemeClr val="tx1"/>
                </a:solidFill>
                <a:effectLst/>
                <a:latin typeface="+mn-lt"/>
                <a:ea typeface="+mn-ea"/>
                <a:cs typeface="+mn-cs"/>
              </a:rPr>
              <a:t>Parlamentarismen</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föds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utgör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dag </a:t>
            </a:r>
            <a:r>
              <a:rPr lang="en-US" sz="1200" kern="1200" err="1">
                <a:solidFill>
                  <a:schemeClr val="tx1"/>
                </a:solidFill>
                <a:effectLst/>
                <a:latin typeface="+mn-lt"/>
                <a:ea typeface="+mn-ea"/>
                <a:cs typeface="+mn-cs"/>
              </a:rPr>
              <a:t>grunden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moderna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europeiska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styrelseskicket</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De </a:t>
            </a:r>
            <a:r>
              <a:rPr lang="en-US" sz="1200" b="1" kern="1200" err="1">
                <a:solidFill>
                  <a:schemeClr val="tx1"/>
                </a:solidFill>
                <a:effectLst/>
                <a:latin typeface="+mn-lt"/>
                <a:ea typeface="+mn-ea"/>
                <a:cs typeface="+mn-cs"/>
              </a:rPr>
              <a:t>sociala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rättigheterna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utvecklas</a:t>
            </a:r>
            <a:r>
              <a:rPr lang="en-US" sz="1200" kern="1200">
                <a:solidFill>
                  <a:schemeClr val="tx1"/>
                </a:solidFill>
                <a:effectLst/>
                <a:latin typeface="+mn-lt"/>
                <a:ea typeface="+mn-ea"/>
                <a:cs typeface="+mn-cs"/>
              </a:rPr>
              <a:t> under 1800-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1900-talen </a:t>
            </a:r>
            <a:r>
              <a:rPr lang="en-US" sz="1200" kern="1200" err="1">
                <a:solidFill>
                  <a:schemeClr val="tx1"/>
                </a:solidFill>
                <a:effectLst/>
                <a:latin typeface="+mn-lt"/>
                <a:ea typeface="+mn-ea"/>
                <a:cs typeface="+mn-cs"/>
              </a:rPr>
              <a:t>skyddar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dagens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européer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vardagen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arbetslivet</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en-US" sz="1200" b="1" kern="1200">
                <a:solidFill>
                  <a:schemeClr val="tx1"/>
                </a:solidFill>
                <a:effectLst/>
                <a:latin typeface="+mn-lt"/>
                <a:ea typeface="+mn-ea"/>
                <a:cs typeface="+mn-cs"/>
              </a:rPr>
              <a:t>Pablo Picasso</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Spansk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konstnär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tillsammans</a:t>
            </a:r>
            <a:r>
              <a:rPr lang="en-US" sz="1200" kern="1200">
                <a:solidFill>
                  <a:schemeClr val="tx1"/>
                </a:solidFill>
                <a:effectLst/>
                <a:latin typeface="+mn-lt"/>
                <a:ea typeface="+mn-ea"/>
                <a:cs typeface="+mn-cs"/>
              </a:rPr>
              <a:t> med Georges Braque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känd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kubismens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föregångare</a:t>
            </a:r>
            <a:r>
              <a:rPr lang="en-US" sz="1200" kern="1200">
                <a:solidFill>
                  <a:schemeClr val="tx1"/>
                </a:solidFill>
                <a:effectLst/>
                <a:latin typeface="+mn-lt"/>
                <a:ea typeface="+mn-ea"/>
                <a:cs typeface="+mn-cs"/>
              </a:rPr>
              <a:t>. Du </a:t>
            </a:r>
            <a:r>
              <a:rPr lang="en-US" sz="1200" kern="1200" err="1">
                <a:solidFill>
                  <a:schemeClr val="tx1"/>
                </a:solidFill>
                <a:effectLst/>
                <a:latin typeface="+mn-lt"/>
                <a:ea typeface="+mn-ea"/>
                <a:cs typeface="+mn-cs"/>
              </a:rPr>
              <a:t>kanske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känner</a:t>
            </a:r>
            <a:r>
              <a:rPr lang="en-US" sz="1200" kern="1200">
                <a:solidFill>
                  <a:schemeClr val="tx1"/>
                </a:solidFill>
                <a:effectLst/>
                <a:latin typeface="+mn-lt"/>
                <a:ea typeface="+mn-ea"/>
                <a:cs typeface="+mn-cs"/>
              </a:rPr>
              <a:t> till </a:t>
            </a:r>
            <a:r>
              <a:rPr lang="en-US" sz="1200" kern="1200" err="1">
                <a:solidFill>
                  <a:schemeClr val="tx1"/>
                </a:solidFill>
                <a:effectLst/>
                <a:latin typeface="+mn-lt"/>
                <a:ea typeface="+mn-ea"/>
                <a:cs typeface="+mn-cs"/>
              </a:rPr>
              <a:t>två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mest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kända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verk</a:t>
            </a:r>
            <a:r>
              <a:rPr lang="en-US" sz="1200" kern="1200">
                <a:solidFill>
                  <a:schemeClr val="tx1"/>
                </a:solidFill>
                <a:effectLst/>
                <a:latin typeface="+mn-lt"/>
                <a:ea typeface="+mn-ea"/>
                <a:cs typeface="+mn-cs"/>
              </a:rPr>
              <a:t>: Guernica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Flickorna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från</a:t>
            </a:r>
            <a:r>
              <a:rPr lang="en-US" sz="1200" kern="1200">
                <a:solidFill>
                  <a:schemeClr val="tx1"/>
                </a:solidFill>
                <a:effectLst/>
                <a:latin typeface="+mn-lt"/>
                <a:ea typeface="+mn-ea"/>
                <a:cs typeface="+mn-cs"/>
              </a:rPr>
              <a:t> Avignon.</a:t>
            </a:r>
          </a:p>
          <a:p>
            <a:pPr marL="228600" lvl="0" indent="-228600">
              <a:buFont typeface="+mj-lt"/>
              <a:buAutoNum type="arabicPeriod"/>
            </a:pPr>
            <a:r>
              <a:rPr lang="en-US" sz="1200" b="1" kern="1200">
                <a:solidFill>
                  <a:schemeClr val="tx1"/>
                </a:solidFill>
                <a:effectLst/>
                <a:latin typeface="+mn-lt"/>
                <a:ea typeface="+mn-ea"/>
                <a:cs typeface="+mn-cs"/>
              </a:rPr>
              <a:t>Ludwig van Beethoven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Tysk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kompositör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pianist </a:t>
            </a:r>
            <a:r>
              <a:rPr lang="en-US" sz="1200" kern="1200" err="1">
                <a:solidFill>
                  <a:schemeClr val="tx1"/>
                </a:solidFill>
                <a:effectLst/>
                <a:latin typeface="+mn-lt"/>
                <a:ea typeface="+mn-ea"/>
                <a:cs typeface="+mn-cs"/>
              </a:rPr>
              <a:t>känd</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sina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symfonier</a:t>
            </a:r>
            <a:r>
              <a:rPr lang="en-US" sz="1200" kern="1200">
                <a:solidFill>
                  <a:schemeClr val="tx1"/>
                </a:solidFill>
                <a:effectLst/>
                <a:latin typeface="+mn-lt"/>
                <a:ea typeface="+mn-ea"/>
                <a:cs typeface="+mn-cs"/>
              </a:rPr>
              <a:t>. Beethoven </a:t>
            </a:r>
            <a:r>
              <a:rPr lang="en-US" sz="1200" kern="1200" err="1">
                <a:solidFill>
                  <a:schemeClr val="tx1"/>
                </a:solidFill>
                <a:effectLst/>
                <a:latin typeface="+mn-lt"/>
                <a:ea typeface="+mn-ea"/>
                <a:cs typeface="+mn-cs"/>
              </a:rPr>
              <a:t>spelade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viktig</a:t>
            </a:r>
            <a:r>
              <a:rPr lang="en-US" sz="1200" kern="1200">
                <a:solidFill>
                  <a:schemeClr val="tx1"/>
                </a:solidFill>
                <a:effectLst/>
                <a:latin typeface="+mn-lt"/>
                <a:ea typeface="+mn-ea"/>
                <a:cs typeface="+mn-cs"/>
              </a:rPr>
              <a:t> roll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övergången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mellan</a:t>
            </a:r>
            <a:r>
              <a:rPr lang="en-US" sz="1200" kern="1200">
                <a:solidFill>
                  <a:schemeClr val="tx1"/>
                </a:solidFill>
                <a:effectLst/>
                <a:latin typeface="+mn-lt"/>
                <a:ea typeface="+mn-ea"/>
                <a:cs typeface="+mn-cs"/>
              </a:rPr>
              <a:t> den </a:t>
            </a:r>
            <a:r>
              <a:rPr lang="en-US" sz="1200" kern="1200" err="1">
                <a:solidFill>
                  <a:schemeClr val="tx1"/>
                </a:solidFill>
                <a:effectLst/>
                <a:latin typeface="+mn-lt"/>
                <a:ea typeface="+mn-ea"/>
                <a:cs typeface="+mn-cs"/>
              </a:rPr>
              <a:t>klassicistiska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den </a:t>
            </a:r>
            <a:r>
              <a:rPr lang="en-US" sz="1200" kern="1200" err="1">
                <a:solidFill>
                  <a:schemeClr val="tx1"/>
                </a:solidFill>
                <a:effectLst/>
                <a:latin typeface="+mn-lt"/>
                <a:ea typeface="+mn-ea"/>
                <a:cs typeface="+mn-cs"/>
              </a:rPr>
              <a:t>romantiska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perioden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klassisk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musik</a:t>
            </a:r>
            <a:r>
              <a:rPr lang="en-US" sz="1200" kern="1200">
                <a:solidFill>
                  <a:schemeClr val="tx1"/>
                </a:solidFill>
                <a:effectLst/>
                <a:latin typeface="+mn-lt"/>
                <a:ea typeface="+mn-ea"/>
                <a:cs typeface="+mn-cs"/>
              </a:rPr>
              <a:t>. Han </a:t>
            </a:r>
            <a:r>
              <a:rPr lang="en-US" sz="1200" kern="1200" err="1">
                <a:solidFill>
                  <a:schemeClr val="tx1"/>
                </a:solidFill>
                <a:effectLst/>
                <a:latin typeface="+mn-lt"/>
                <a:ea typeface="+mn-ea"/>
                <a:cs typeface="+mn-cs"/>
              </a:rPr>
              <a:t>komponerade</a:t>
            </a:r>
            <a:r>
              <a:rPr lang="en-US" sz="1200" kern="1200">
                <a:solidFill>
                  <a:schemeClr val="tx1"/>
                </a:solidFill>
                <a:effectLst/>
                <a:latin typeface="+mn-lt"/>
                <a:ea typeface="+mn-ea"/>
                <a:cs typeface="+mn-cs"/>
              </a:rPr>
              <a:t> An die </a:t>
            </a:r>
            <a:r>
              <a:rPr lang="en-US" sz="1200" kern="1200" err="1">
                <a:solidFill>
                  <a:schemeClr val="tx1"/>
                </a:solidFill>
                <a:effectLst/>
                <a:latin typeface="+mn-lt"/>
                <a:ea typeface="+mn-ea"/>
                <a:cs typeface="+mn-cs"/>
              </a:rPr>
              <a:t>Freude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senare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blev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Europahymnen</a:t>
            </a:r>
            <a:r>
              <a:rPr lang="en-US" sz="1200" kern="1200">
                <a:solidFill>
                  <a:schemeClr val="tx1"/>
                </a:solidFill>
                <a:effectLst/>
                <a:latin typeface="+mn-lt"/>
                <a:ea typeface="+mn-ea"/>
                <a:cs typeface="+mn-cs"/>
              </a:rPr>
              <a:t>.</a:t>
            </a:r>
          </a:p>
          <a:p>
            <a:pPr marL="228600" lvl="0" indent="-228600">
              <a:buFont typeface="+mj-lt"/>
              <a:buAutoNum type="arabicPeriod"/>
            </a:pPr>
            <a:r>
              <a:rPr lang="en-US" sz="1200" b="1" kern="1200" err="1">
                <a:solidFill>
                  <a:schemeClr val="tx1"/>
                </a:solidFill>
                <a:effectLst/>
                <a:latin typeface="+mn-lt"/>
                <a:ea typeface="+mn-ea"/>
                <a:cs typeface="+mn-cs"/>
              </a:rPr>
              <a:t>Alfons</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Mucha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Tjeckisk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målare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illustratör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företrädde</a:t>
            </a:r>
            <a:r>
              <a:rPr lang="en-US" sz="1200" kern="1200">
                <a:solidFill>
                  <a:schemeClr val="tx1"/>
                </a:solidFill>
                <a:effectLst/>
                <a:latin typeface="+mn-lt"/>
                <a:ea typeface="+mn-ea"/>
                <a:cs typeface="+mn-cs"/>
              </a:rPr>
              <a:t> Art nouveau-</a:t>
            </a:r>
            <a:r>
              <a:rPr lang="en-US" sz="1200" kern="1200" err="1">
                <a:solidFill>
                  <a:schemeClr val="tx1"/>
                </a:solidFill>
                <a:effectLst/>
                <a:latin typeface="+mn-lt"/>
                <a:ea typeface="+mn-ea"/>
                <a:cs typeface="+mn-cs"/>
              </a:rPr>
              <a:t>stilen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Några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mest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kända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målningar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Frukter</a:t>
            </a:r>
            <a:r>
              <a:rPr lang="en-US" sz="1200" kern="1200">
                <a:solidFill>
                  <a:schemeClr val="tx1"/>
                </a:solidFill>
                <a:effectLst/>
                <a:latin typeface="+mn-lt"/>
                <a:ea typeface="+mn-ea"/>
                <a:cs typeface="+mn-cs"/>
              </a:rPr>
              <a:t>” (1897)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Slovanská</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epopej</a:t>
            </a:r>
            <a:r>
              <a:rPr lang="en-US" sz="1200" kern="1200">
                <a:solidFill>
                  <a:schemeClr val="tx1"/>
                </a:solidFill>
                <a:effectLst/>
                <a:latin typeface="+mn-lt"/>
                <a:ea typeface="+mn-ea"/>
                <a:cs typeface="+mn-cs"/>
              </a:rPr>
              <a:t>” (1910–1928),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skildrar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slavernas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historia</a:t>
            </a:r>
            <a:r>
              <a:rPr lang="en-US" sz="1200" kern="1200">
                <a:solidFill>
                  <a:schemeClr val="tx1"/>
                </a:solidFill>
                <a:effectLst/>
                <a:latin typeface="+mn-lt"/>
                <a:ea typeface="+mn-ea"/>
                <a:cs typeface="+mn-cs"/>
              </a:rPr>
              <a:t>.</a:t>
            </a:r>
          </a:p>
          <a:p>
            <a:pPr marL="228600" lvl="0" indent="-228600">
              <a:buFont typeface="+mj-lt"/>
              <a:buAutoNum type="arabicPeriod"/>
            </a:pPr>
            <a:r>
              <a:rPr lang="en-US" sz="1200" b="1" kern="1200" err="1">
                <a:solidFill>
                  <a:schemeClr val="tx1"/>
                </a:solidFill>
                <a:effectLst/>
                <a:latin typeface="+mn-lt"/>
                <a:ea typeface="+mn-ea"/>
                <a:cs typeface="+mn-cs"/>
              </a:rPr>
              <a:t>Hilma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af</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Klint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svensk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målare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Hennes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abstrakta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målningar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utforskade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andlighet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livscykler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spiraler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geometri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färglära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anses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några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första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kända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abstrakta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verken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den </a:t>
            </a:r>
            <a:r>
              <a:rPr lang="en-US" sz="1200" kern="1200" err="1">
                <a:solidFill>
                  <a:schemeClr val="tx1"/>
                </a:solidFill>
                <a:effectLst/>
                <a:latin typeface="+mn-lt"/>
                <a:ea typeface="+mn-ea"/>
                <a:cs typeface="+mn-cs"/>
              </a:rPr>
              <a:t>västerländska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konsthistorien</a:t>
            </a:r>
            <a:r>
              <a:rPr lang="en-US" sz="1200" kern="1200">
                <a:solidFill>
                  <a:schemeClr val="tx1"/>
                </a:solidFill>
                <a:effectLst/>
                <a:latin typeface="+mn-lt"/>
                <a:ea typeface="+mn-ea"/>
                <a:cs typeface="+mn-cs"/>
              </a:rPr>
              <a:t>.</a:t>
            </a:r>
          </a:p>
          <a:p>
            <a:pPr marL="228600" lvl="0" indent="-228600">
              <a:buFont typeface="+mj-lt"/>
              <a:buAutoNum type="arabicPeriod"/>
            </a:pPr>
            <a:r>
              <a:rPr lang="en-US" sz="1200" b="1" kern="1200">
                <a:solidFill>
                  <a:schemeClr val="tx1"/>
                </a:solidFill>
                <a:effectLst/>
                <a:latin typeface="+mn-lt"/>
                <a:ea typeface="+mn-ea"/>
                <a:cs typeface="+mn-cs"/>
              </a:rPr>
              <a:t>Stefan Zweig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Österrikisk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författare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dramatiker</a:t>
            </a:r>
            <a:r>
              <a:rPr lang="en-US" sz="1200" kern="1200">
                <a:solidFill>
                  <a:schemeClr val="tx1"/>
                </a:solidFill>
                <a:effectLst/>
                <a:latin typeface="+mn-lt"/>
                <a:ea typeface="+mn-ea"/>
                <a:cs typeface="+mn-cs"/>
              </a:rPr>
              <a:t>, journalist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biografiförfattare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främsta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verk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gavs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svenska</a:t>
            </a:r>
            <a:r>
              <a:rPr lang="en-US" sz="1200" kern="1200">
                <a:solidFill>
                  <a:schemeClr val="tx1"/>
                </a:solidFill>
                <a:effectLst/>
                <a:latin typeface="+mn-lt"/>
                <a:ea typeface="+mn-ea"/>
                <a:cs typeface="+mn-cs"/>
              </a:rPr>
              <a:t> 1943 med </a:t>
            </a:r>
            <a:r>
              <a:rPr lang="en-US" sz="1200" kern="1200" err="1">
                <a:solidFill>
                  <a:schemeClr val="tx1"/>
                </a:solidFill>
                <a:effectLst/>
                <a:latin typeface="+mn-lt"/>
                <a:ea typeface="+mn-ea"/>
                <a:cs typeface="+mn-cs"/>
              </a:rPr>
              <a:t>titeln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Schack</a:t>
            </a:r>
            <a:r>
              <a:rPr lang="en-US" sz="1200" kern="1200">
                <a:solidFill>
                  <a:schemeClr val="tx1"/>
                </a:solidFill>
                <a:effectLst/>
                <a:latin typeface="+mn-lt"/>
                <a:ea typeface="+mn-ea"/>
                <a:cs typeface="+mn-cs"/>
              </a:rPr>
              <a:t>, Amok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andra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noveller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samling</a:t>
            </a:r>
            <a:r>
              <a:rPr lang="en-US" sz="1200" kern="1200">
                <a:solidFill>
                  <a:schemeClr val="tx1"/>
                </a:solidFill>
                <a:effectLst/>
                <a:latin typeface="+mn-lt"/>
                <a:ea typeface="+mn-ea"/>
                <a:cs typeface="+mn-cs"/>
              </a:rPr>
              <a:t> med fem </a:t>
            </a:r>
            <a:r>
              <a:rPr lang="en-US" sz="1200" kern="1200" err="1">
                <a:solidFill>
                  <a:schemeClr val="tx1"/>
                </a:solidFill>
                <a:effectLst/>
                <a:latin typeface="+mn-lt"/>
                <a:ea typeface="+mn-ea"/>
                <a:cs typeface="+mn-cs"/>
              </a:rPr>
              <a:t>kreativa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psykologiska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rysare</a:t>
            </a:r>
            <a:r>
              <a:rPr lang="en-US" sz="1200" kern="1200">
                <a:solidFill>
                  <a:schemeClr val="tx1"/>
                </a:solidFill>
                <a:effectLst/>
                <a:latin typeface="+mn-lt"/>
                <a:ea typeface="+mn-ea"/>
                <a:cs typeface="+mn-cs"/>
              </a:rPr>
              <a:t>.</a:t>
            </a:r>
          </a:p>
          <a:p>
            <a:pPr marL="228600" lvl="0" indent="-228600">
              <a:buFont typeface="+mj-lt"/>
              <a:buAutoNum type="arabicPeriod"/>
            </a:pPr>
            <a:r>
              <a:rPr lang="en-US" sz="1200" b="1" kern="1200" err="1">
                <a:solidFill>
                  <a:schemeClr val="tx1"/>
                </a:solidFill>
                <a:effectLst/>
                <a:latin typeface="+mn-lt"/>
                <a:ea typeface="+mn-ea"/>
                <a:cs typeface="+mn-cs"/>
              </a:rPr>
              <a:t>Wisława</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Szymborska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Polsk</a:t>
            </a:r>
            <a:r>
              <a:rPr lang="en-US" sz="1200" kern="1200">
                <a:solidFill>
                  <a:schemeClr val="tx1"/>
                </a:solidFill>
                <a:effectLst/>
                <a:latin typeface="+mn-lt"/>
                <a:ea typeface="+mn-ea"/>
                <a:cs typeface="+mn-cs"/>
              </a:rPr>
              <a:t> poet, </a:t>
            </a:r>
            <a:r>
              <a:rPr lang="en-US" sz="1200" kern="1200" err="1">
                <a:solidFill>
                  <a:schemeClr val="tx1"/>
                </a:solidFill>
                <a:effectLst/>
                <a:latin typeface="+mn-lt"/>
                <a:ea typeface="+mn-ea"/>
                <a:cs typeface="+mn-cs"/>
              </a:rPr>
              <a:t>essäist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översättare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vann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Nobelpriset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litteratur</a:t>
            </a:r>
            <a:r>
              <a:rPr lang="en-US" sz="1200" kern="1200">
                <a:solidFill>
                  <a:schemeClr val="tx1"/>
                </a:solidFill>
                <a:effectLst/>
                <a:latin typeface="+mn-lt"/>
                <a:ea typeface="+mn-ea"/>
                <a:cs typeface="+mn-cs"/>
              </a:rPr>
              <a:t> 1996.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hennes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mest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berömda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diktsamlingar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Widok</a:t>
            </a:r>
            <a:r>
              <a:rPr lang="en-US" sz="1200" kern="1200">
                <a:solidFill>
                  <a:schemeClr val="tx1"/>
                </a:solidFill>
                <a:effectLst/>
                <a:latin typeface="+mn-lt"/>
                <a:ea typeface="+mn-ea"/>
                <a:cs typeface="+mn-cs"/>
              </a:rPr>
              <a:t> z </a:t>
            </a:r>
            <a:r>
              <a:rPr lang="en-US" sz="1200" kern="1200" err="1">
                <a:solidFill>
                  <a:schemeClr val="tx1"/>
                </a:solidFill>
                <a:effectLst/>
                <a:latin typeface="+mn-lt"/>
                <a:ea typeface="+mn-ea"/>
                <a:cs typeface="+mn-cs"/>
              </a:rPr>
              <a:t>ziarnkiem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piasku</a:t>
            </a:r>
            <a:r>
              <a:rPr lang="en-US" sz="1200" kern="1200">
                <a:solidFill>
                  <a:schemeClr val="tx1"/>
                </a:solidFill>
                <a:effectLst/>
                <a:latin typeface="+mn-lt"/>
                <a:ea typeface="+mn-ea"/>
                <a:cs typeface="+mn-cs"/>
              </a:rPr>
              <a:t>”.</a:t>
            </a:r>
          </a:p>
          <a:p>
            <a:pPr marL="228600" lvl="0" indent="-228600">
              <a:buFont typeface="+mj-lt"/>
              <a:buAutoNum type="arabicPeriod"/>
            </a:pPr>
            <a:r>
              <a:rPr lang="en-US" sz="1200" b="1" kern="1200">
                <a:solidFill>
                  <a:schemeClr val="tx1"/>
                </a:solidFill>
                <a:effectLst/>
                <a:latin typeface="+mn-lt"/>
                <a:ea typeface="+mn-ea"/>
                <a:cs typeface="+mn-cs"/>
              </a:rPr>
              <a:t>Simone de Beauvoir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fransk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författare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filosof</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essäist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hennes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mest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kända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verk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hennes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självbiografiska</a:t>
            </a:r>
            <a:r>
              <a:rPr lang="en-US" sz="1200" kern="1200">
                <a:solidFill>
                  <a:schemeClr val="tx1"/>
                </a:solidFill>
                <a:effectLst/>
                <a:latin typeface="+mn-lt"/>
                <a:ea typeface="+mn-ea"/>
                <a:cs typeface="+mn-cs"/>
              </a:rPr>
              <a:t> roman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familjeflickas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memoarer</a:t>
            </a:r>
            <a:r>
              <a:rPr lang="en-US" sz="1200" kern="1200">
                <a:solidFill>
                  <a:schemeClr val="tx1"/>
                </a:solidFill>
                <a:effectLst/>
                <a:latin typeface="+mn-lt"/>
                <a:ea typeface="+mn-ea"/>
                <a:cs typeface="+mn-cs"/>
              </a:rPr>
              <a:t>” (1958), </a:t>
            </a:r>
            <a:r>
              <a:rPr lang="en-US" sz="1200" kern="1200" err="1">
                <a:solidFill>
                  <a:schemeClr val="tx1"/>
                </a:solidFill>
                <a:effectLst/>
                <a:latin typeface="+mn-lt"/>
                <a:ea typeface="+mn-ea"/>
                <a:cs typeface="+mn-cs"/>
              </a:rPr>
              <a:t>där</a:t>
            </a:r>
            <a:r>
              <a:rPr lang="en-US" sz="1200" kern="1200">
                <a:solidFill>
                  <a:schemeClr val="tx1"/>
                </a:solidFill>
                <a:effectLst/>
                <a:latin typeface="+mn-lt"/>
                <a:ea typeface="+mn-ea"/>
                <a:cs typeface="+mn-cs"/>
              </a:rPr>
              <a:t> hon </a:t>
            </a:r>
            <a:r>
              <a:rPr lang="en-US" sz="1200" kern="1200" err="1">
                <a:solidFill>
                  <a:schemeClr val="tx1"/>
                </a:solidFill>
                <a:effectLst/>
                <a:latin typeface="+mn-lt"/>
                <a:ea typeface="+mn-ea"/>
                <a:cs typeface="+mn-cs"/>
              </a:rPr>
              <a:t>berättar</a:t>
            </a:r>
            <a:r>
              <a:rPr lang="en-US" sz="1200" kern="1200">
                <a:solidFill>
                  <a:schemeClr val="tx1"/>
                </a:solidFill>
                <a:effectLst/>
                <a:latin typeface="+mn-lt"/>
                <a:ea typeface="+mn-ea"/>
                <a:cs typeface="+mn-cs"/>
              </a:rPr>
              <a:t> om sin </a:t>
            </a:r>
            <a:r>
              <a:rPr lang="en-US" sz="1200" kern="1200" err="1">
                <a:solidFill>
                  <a:schemeClr val="tx1"/>
                </a:solidFill>
                <a:effectLst/>
                <a:latin typeface="+mn-lt"/>
                <a:ea typeface="+mn-ea"/>
                <a:cs typeface="+mn-cs"/>
              </a:rPr>
              <a:t>uppväxt</a:t>
            </a:r>
            <a:r>
              <a:rPr lang="en-US" sz="1200" kern="1200">
                <a:solidFill>
                  <a:schemeClr val="tx1"/>
                </a:solidFill>
                <a:effectLst/>
                <a:latin typeface="+mn-lt"/>
                <a:ea typeface="+mn-ea"/>
                <a:cs typeface="+mn-cs"/>
              </a:rPr>
              <a:t>.</a:t>
            </a:r>
          </a:p>
          <a:p>
            <a:pPr marL="228600" lvl="0" indent="-228600">
              <a:buFont typeface="+mj-lt"/>
              <a:buAutoNum type="arabicPeriod"/>
            </a:pPr>
            <a:r>
              <a:rPr lang="en-US" sz="1200" b="1" kern="1200">
                <a:solidFill>
                  <a:schemeClr val="tx1"/>
                </a:solidFill>
                <a:effectLst/>
                <a:latin typeface="+mn-lt"/>
                <a:ea typeface="+mn-ea"/>
                <a:cs typeface="+mn-cs"/>
              </a:rPr>
              <a:t>Magda </a:t>
            </a:r>
            <a:r>
              <a:rPr lang="en-US" sz="1200" b="1" kern="1200" err="1">
                <a:solidFill>
                  <a:schemeClr val="tx1"/>
                </a:solidFill>
                <a:effectLst/>
                <a:latin typeface="+mn-lt"/>
                <a:ea typeface="+mn-ea"/>
                <a:cs typeface="+mn-cs"/>
              </a:rPr>
              <a:t>Szabó</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ungersk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romanförfattare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skrev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dramer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essäer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memoarer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poesi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barnlitteratur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Hennes</a:t>
            </a:r>
            <a:r>
              <a:rPr lang="en-US" sz="1200" kern="1200">
                <a:solidFill>
                  <a:schemeClr val="tx1"/>
                </a:solidFill>
                <a:effectLst/>
                <a:latin typeface="+mn-lt"/>
                <a:ea typeface="+mn-ea"/>
                <a:cs typeface="+mn-cs"/>
              </a:rPr>
              <a:t> roman ”</a:t>
            </a:r>
            <a:r>
              <a:rPr lang="en-US" sz="1200" kern="1200" err="1">
                <a:solidFill>
                  <a:schemeClr val="tx1"/>
                </a:solidFill>
                <a:effectLst/>
                <a:latin typeface="+mn-lt"/>
                <a:ea typeface="+mn-ea"/>
                <a:cs typeface="+mn-cs"/>
              </a:rPr>
              <a:t>Dörren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gavs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ut</a:t>
            </a:r>
            <a:r>
              <a:rPr lang="en-US" sz="1200" kern="1200">
                <a:solidFill>
                  <a:schemeClr val="tx1"/>
                </a:solidFill>
                <a:effectLst/>
                <a:latin typeface="+mn-lt"/>
                <a:ea typeface="+mn-ea"/>
                <a:cs typeface="+mn-cs"/>
              </a:rPr>
              <a:t> 1987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blev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av</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hennes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mest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kända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verk</a:t>
            </a:r>
            <a:r>
              <a:rPr lang="en-US" sz="1200" kern="1200">
                <a:solidFill>
                  <a:schemeClr val="tx1"/>
                </a:solidFill>
                <a:effectLst/>
                <a:latin typeface="+mn-lt"/>
                <a:ea typeface="+mn-ea"/>
                <a:cs typeface="+mn-cs"/>
              </a:rPr>
              <a:t>.</a:t>
            </a:r>
          </a:p>
          <a:p>
            <a:endParaRPr lang="en-US" sz="1200" b="1" i="1" kern="120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err="1">
                <a:solidFill>
                  <a:schemeClr val="tx1"/>
                </a:solidFill>
                <a:effectLst/>
                <a:latin typeface="+mn-lt"/>
                <a:ea typeface="+mn-ea"/>
                <a:cs typeface="+mn-cs"/>
              </a:rPr>
              <a:t>Vilka</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andra</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europeiska</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konstnärer</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och</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författare</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känner</a:t>
            </a:r>
            <a:r>
              <a:rPr lang="en-US" sz="1200" b="1" i="1" kern="1200">
                <a:solidFill>
                  <a:schemeClr val="tx1"/>
                </a:solidFill>
                <a:effectLst/>
                <a:latin typeface="+mn-lt"/>
                <a:ea typeface="+mn-ea"/>
                <a:cs typeface="+mn-cs"/>
              </a:rPr>
              <a:t> du till?</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Varje</a:t>
            </a:r>
            <a:r>
              <a:rPr lang="en-US" sz="1200" kern="1200">
                <a:solidFill>
                  <a:schemeClr val="tx1"/>
                </a:solidFill>
                <a:effectLst/>
                <a:latin typeface="+mn-lt"/>
                <a:ea typeface="+mn-ea"/>
                <a:cs typeface="+mn-cs"/>
              </a:rPr>
              <a:t> EU-land </a:t>
            </a:r>
            <a:r>
              <a:rPr lang="en-US" sz="1200" kern="1200" err="1">
                <a:solidFill>
                  <a:schemeClr val="tx1"/>
                </a:solidFill>
                <a:effectLst/>
                <a:latin typeface="+mn-lt"/>
                <a:ea typeface="+mn-ea"/>
                <a:cs typeface="+mn-cs"/>
              </a:rPr>
              <a:t>har</a:t>
            </a:r>
            <a:r>
              <a:rPr lang="en-US" sz="1200" kern="1200">
                <a:solidFill>
                  <a:schemeClr val="tx1"/>
                </a:solidFill>
                <a:effectLst/>
                <a:latin typeface="+mn-lt"/>
                <a:ea typeface="+mn-ea"/>
                <a:cs typeface="+mn-cs"/>
              </a:rPr>
              <a:t> sin </a:t>
            </a:r>
            <a:r>
              <a:rPr lang="en-US" sz="1200" kern="1200" err="1">
                <a:solidFill>
                  <a:schemeClr val="tx1"/>
                </a:solidFill>
                <a:effectLst/>
                <a:latin typeface="+mn-lt"/>
                <a:ea typeface="+mn-ea"/>
                <a:cs typeface="+mn-cs"/>
              </a:rPr>
              <a:t>egen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kultur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sina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språk</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traditioner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Ändå</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delar</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alla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samma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grundläggande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värderingar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som</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måste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respektera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för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att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vara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medlemmar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Europeiska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unionen</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Människans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värdighet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Frihet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Demokrati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Jämställdhet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Rättsstaten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Mänskliga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rättigheter</a:t>
            </a:r>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err="1">
                <a:solidFill>
                  <a:schemeClr val="tx1"/>
                </a:solidFill>
                <a:effectLst/>
                <a:latin typeface="+mn-lt"/>
                <a:ea typeface="+mn-ea"/>
                <a:cs typeface="+mn-cs"/>
              </a:rPr>
              <a:t>Vilka</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europeiska</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värderingar</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tycker</a:t>
            </a:r>
            <a:r>
              <a:rPr lang="en-US" sz="1200" b="1" i="1" kern="1200">
                <a:solidFill>
                  <a:schemeClr val="tx1"/>
                </a:solidFill>
                <a:effectLst/>
                <a:latin typeface="+mn-lt"/>
                <a:ea typeface="+mn-ea"/>
                <a:cs typeface="+mn-cs"/>
              </a:rPr>
              <a:t> du </a:t>
            </a:r>
            <a:r>
              <a:rPr lang="en-US" sz="1200" b="1" i="1" kern="1200" err="1">
                <a:solidFill>
                  <a:schemeClr val="tx1"/>
                </a:solidFill>
                <a:effectLst/>
                <a:latin typeface="+mn-lt"/>
                <a:ea typeface="+mn-ea"/>
                <a:cs typeface="+mn-cs"/>
              </a:rPr>
              <a:t>är</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viktigast</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och</a:t>
            </a:r>
            <a:r>
              <a:rPr lang="en-US" sz="1200" b="1" i="1" kern="1200">
                <a:solidFill>
                  <a:schemeClr val="tx1"/>
                </a:solidFill>
                <a:effectLst/>
                <a:latin typeface="+mn-lt"/>
                <a:ea typeface="+mn-ea"/>
                <a:cs typeface="+mn-cs"/>
              </a:rPr>
              <a:t> </a:t>
            </a:r>
            <a:r>
              <a:rPr lang="en-US" sz="1200" b="1" i="1" kern="1200" err="1">
                <a:solidFill>
                  <a:schemeClr val="tx1"/>
                </a:solidFill>
                <a:effectLst/>
                <a:latin typeface="+mn-lt"/>
                <a:ea typeface="+mn-ea"/>
                <a:cs typeface="+mn-cs"/>
              </a:rPr>
              <a:t>varför</a:t>
            </a:r>
            <a:r>
              <a:rPr lang="en-US" sz="1200" b="1" i="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02/05/2025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02/05/2025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02/05/2025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02/05/2025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2.jpeg"/><Relationship Id="rId7" Type="http://schemas.openxmlformats.org/officeDocument/2006/relationships/diagramQuickStyle" Target="../diagrams/quickStyle7.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en.wikipedia.org/wiki/en:Creative_Commons" TargetMode="External"/><Relationship Id="rId5" Type="http://schemas.openxmlformats.org/officeDocument/2006/relationships/diagramData" Target="../diagrams/data7.xml"/><Relationship Id="rId10" Type="http://schemas.openxmlformats.org/officeDocument/2006/relationships/image" Target="../media/image64.jpeg"/><Relationship Id="rId4" Type="http://schemas.openxmlformats.org/officeDocument/2006/relationships/image" Target="../media/image63.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5.jpe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66.png"/><Relationship Id="rId14" Type="http://schemas.microsoft.com/office/2007/relationships/diagramDrawing" Target="../diagrams/drawing9.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67.jpeg"/><Relationship Id="rId7" Type="http://schemas.openxmlformats.org/officeDocument/2006/relationships/diagramLayout" Target="../diagrams/layout1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69.png"/><Relationship Id="rId10" Type="http://schemas.microsoft.com/office/2007/relationships/diagramDrawing" Target="../diagrams/drawing10.xml"/><Relationship Id="rId4" Type="http://schemas.openxmlformats.org/officeDocument/2006/relationships/image" Target="../media/image68.jpeg"/><Relationship Id="rId9" Type="http://schemas.openxmlformats.org/officeDocument/2006/relationships/diagramColors" Target="../diagrams/colors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71.jpeg"/><Relationship Id="rId10" Type="http://schemas.microsoft.com/office/2007/relationships/diagramDrawing" Target="../diagrams/drawing11.xml"/><Relationship Id="rId4" Type="http://schemas.openxmlformats.org/officeDocument/2006/relationships/image" Target="../media/image70.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74.jpeg"/><Relationship Id="rId4" Type="http://schemas.openxmlformats.org/officeDocument/2006/relationships/diagramLayout" Target="../diagrams/layout12.xml"/><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75.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77.jpeg"/><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78.jpeg"/><Relationship Id="rId7" Type="http://schemas.openxmlformats.org/officeDocument/2006/relationships/diagramColors" Target="../diagrams/colors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80.jpeg"/><Relationship Id="rId4" Type="http://schemas.openxmlformats.org/officeDocument/2006/relationships/diagramData" Target="../diagrams/data15.xml"/><Relationship Id="rId9" Type="http://schemas.openxmlformats.org/officeDocument/2006/relationships/image" Target="../media/image7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eg"/><Relationship Id="rId5" Type="http://schemas.openxmlformats.org/officeDocument/2006/relationships/image" Target="../media/image86.jpeg"/><Relationship Id="rId10" Type="http://schemas.openxmlformats.org/officeDocument/2006/relationships/hyperlink" Target="https://europa.eu/learning-corner/home_sv"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hyperlink" Target="https://europa.eu/european-union/contact/social-networks_sv"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meet-us_sv" TargetMode="External"/><Relationship Id="rId5" Type="http://schemas.openxmlformats.org/officeDocument/2006/relationships/hyperlink" Target="https://europa.eu/european-union/contact_sv" TargetMode="External"/><Relationship Id="rId4" Type="http://schemas.openxmlformats.org/officeDocument/2006/relationships/hyperlink" Target="https://europa.eu/european-union/contact_e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TextBox 2"/>
          <p:cNvSpPr txBox="1"/>
          <p:nvPr/>
        </p:nvSpPr>
        <p:spPr>
          <a:xfrm>
            <a:off x="2023755" y="2246645"/>
            <a:ext cx="2975882" cy="1569660"/>
          </a:xfrm>
          <a:prstGeom prst="rect">
            <a:avLst/>
          </a:prstGeom>
          <a:noFill/>
          <a:scene3d>
            <a:camera prst="isometricOffAxis1Right"/>
            <a:lightRig rig="threePt" dir="t"/>
          </a:scene3d>
        </p:spPr>
        <p:txBody>
          <a:bodyPr wrap="square" rtlCol="0">
            <a:spAutoFit/>
          </a:bodyPr>
          <a:lstStyle/>
          <a:p>
            <a:pPr algn="ctr"/>
            <a:r>
              <a:rPr lang="fr-BE" sz="4800" b="1">
                <a:solidFill>
                  <a:schemeClr val="bg1"/>
                </a:solidFill>
              </a:rPr>
              <a:t>DET HÄR ÄR EU</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6" name="Picture 5" descr="A blue flag with yellow stars and a blue flag with black lines&#10;&#10;Description automatically generated"/>
          <p:cNvPicPr>
            <a:picLocks noChangeAspect="1"/>
          </p:cNvPicPr>
          <p:nvPr/>
        </p:nvPicPr>
        <p:blipFill>
          <a:blip r:embed="rId4"/>
          <a:stretch>
            <a:fillRect/>
          </a:stretch>
        </p:blipFill>
        <p:spPr>
          <a:xfrm>
            <a:off x="170910" y="6343501"/>
            <a:ext cx="85290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VAD ÄR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sp>
        <p:nvSpPr>
          <p:cNvPr id="2" name="TextBox 1"/>
          <p:cNvSpPr txBox="1"/>
          <p:nvPr/>
        </p:nvSpPr>
        <p:spPr>
          <a:xfrm>
            <a:off x="868680" y="304800"/>
            <a:ext cx="6659880" cy="584775"/>
          </a:xfrm>
          <a:prstGeom prst="rect">
            <a:avLst/>
          </a:prstGeom>
          <a:noFill/>
        </p:spPr>
        <p:txBody>
          <a:bodyPr wrap="square" rtlCol="0">
            <a:spAutoFit/>
          </a:bodyPr>
          <a:lstStyle/>
          <a:p>
            <a:r>
              <a:rPr lang="en-IE" sz="3200" b="1">
                <a:solidFill>
                  <a:srgbClr val="003296"/>
                </a:solidFill>
              </a:rPr>
              <a:t>24 OFFICIELLA EU-SPRÅK </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descr="A group of multicolored text on a black background&#10;&#10;Description automatically generated">
            <a:extLst>
              <a:ext uri="{FF2B5EF4-FFF2-40B4-BE49-F238E27FC236}">
                <a16:creationId xmlns:a16="http://schemas.microsoft.com/office/drawing/2014/main" id="{C6680604-B0F7-464B-6DE7-B5F988CAF01B}"/>
              </a:ext>
            </a:extLst>
          </p:cNvPr>
          <p:cNvPicPr>
            <a:picLocks noChangeAspect="1"/>
          </p:cNvPicPr>
          <p:nvPr/>
        </p:nvPicPr>
        <p:blipFill>
          <a:blip r:embed="rId3"/>
          <a:stretch>
            <a:fillRect/>
          </a:stretch>
        </p:blipFill>
        <p:spPr>
          <a:xfrm>
            <a:off x="1756675" y="894841"/>
            <a:ext cx="5642874" cy="5642874"/>
          </a:xfrm>
          <a:prstGeom prst="rect">
            <a:avLst/>
          </a:prstGeom>
        </p:spPr>
      </p:pic>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64216433"/>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EU-SPRÅKENS SPRÅKFAMILJER</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VAD ÄR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2027321" y="1651912"/>
            <a:ext cx="6545179" cy="1846659"/>
          </a:xfrm>
          <a:prstGeom prst="rect">
            <a:avLst/>
          </a:prstGeom>
          <a:noFill/>
        </p:spPr>
        <p:txBody>
          <a:bodyPr wrap="square" rtlCol="0">
            <a:spAutoFit/>
          </a:bodyPr>
          <a:lstStyle/>
          <a:p>
            <a:pPr algn="ctr"/>
            <a:endParaRPr lang="fr-FR" b="1">
              <a:solidFill>
                <a:schemeClr val="bg1"/>
              </a:solidFill>
            </a:endParaRPr>
          </a:p>
          <a:p>
            <a:r>
              <a:rPr lang="fr-FR" sz="4800" b="1">
                <a:solidFill>
                  <a:schemeClr val="bg1"/>
                </a:solidFill>
              </a:rPr>
              <a:t>DET EUROPEISKA PROJEKTET</a:t>
            </a:r>
            <a:endParaRPr lang="fr-FR" sz="480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2136338"/>
            <a:ext cx="4484282" cy="2585323"/>
          </a:xfrm>
          <a:prstGeom prst="rect">
            <a:avLst/>
          </a:prstGeom>
          <a:noFill/>
        </p:spPr>
        <p:txBody>
          <a:bodyPr wrap="square" rtlCol="0">
            <a:spAutoFit/>
          </a:bodyPr>
          <a:lstStyle/>
          <a:p>
            <a:pPr lvl="0" algn="ctr">
              <a:defRPr/>
            </a:pPr>
            <a:r>
              <a:rPr lang="sv-SE" sz="5400" b="1">
                <a:solidFill>
                  <a:prstClr val="white"/>
                </a:solidFill>
              </a:rPr>
              <a:t>VILKA LÄNDER BILDADE EU OCH VARFÖR?</a:t>
            </a:r>
            <a:endParaRPr kumimoji="0" lang="fr-FR" sz="5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a:solidFill>
                  <a:schemeClr val="accent5">
                    <a:lumMod val="50000"/>
                  </a:schemeClr>
                </a:solidFill>
              </a:rPr>
              <a:t>       </a:t>
            </a:r>
            <a:r>
              <a:rPr lang="en-IE" sz="3200" b="1">
                <a:solidFill>
                  <a:srgbClr val="00B0F0"/>
                </a:solidFill>
                <a:latin typeface="+mn-lt"/>
              </a:rPr>
              <a:t>FRÅN KRIG TILL FRED</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4815841"/>
            <a:ext cx="243840" cy="204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a:solidFill>
                  <a:srgbClr val="00B0F0"/>
                </a:solidFill>
                <a:latin typeface="Arial" charset="0"/>
                <a:ea typeface="Arial" charset="0"/>
                <a:cs typeface="Arial" charset="0"/>
              </a:rPr>
              <a:t>DET EUROPEISKA PROJEKTET</a:t>
            </a:r>
          </a:p>
        </p:txBody>
      </p:sp>
      <p:cxnSp>
        <p:nvCxnSpPr>
          <p:cNvPr id="8" name="Connecteur droit 12"/>
          <p:cNvCxnSpPr/>
          <p:nvPr/>
        </p:nvCxnSpPr>
        <p:spPr>
          <a:xfrm>
            <a:off x="8897780" y="481584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endParaRPr lang="en-IE" sz="600">
              <a:solidFill>
                <a:schemeClr val="bg1"/>
              </a:solidFill>
            </a:endParaRPr>
          </a:p>
          <a:p>
            <a:endParaRPr lang="en-IE"/>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 y="0"/>
            <a:ext cx="445008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chemeClr val="accent1"/>
                </a:solidFill>
                <a:latin typeface="Calibri" charset="0"/>
                <a:ea typeface="Calibri" charset="0"/>
                <a:cs typeface="Calibri" charset="0"/>
              </a:rPr>
              <a:t>      </a:t>
            </a:r>
            <a:r>
              <a:rPr lang="fr-FR" sz="3200" b="1">
                <a:solidFill>
                  <a:srgbClr val="00B0F0"/>
                </a:solidFill>
                <a:latin typeface="Calibri" charset="0"/>
                <a:ea typeface="Calibri" charset="0"/>
                <a:cs typeface="Calibri" charset="0"/>
              </a:rPr>
              <a:t> FRÅN KRIG TILL FRED</a:t>
            </a:r>
            <a:endParaRPr lang="fr-FR" sz="320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rgbClr val="00B0F0"/>
                </a:solidFill>
              </a:rPr>
              <a:t>Fred var ett av de mål man ville uppnå genom att bilda Europeiska unionen</a:t>
            </a:r>
          </a:p>
          <a:p>
            <a:pPr algn="ctr"/>
            <a:endParaRPr lang="en-US" b="1">
              <a:solidFill>
                <a:srgbClr val="00B0F0"/>
              </a:solidFill>
            </a:endParaRPr>
          </a:p>
          <a:p>
            <a:pPr algn="ctr"/>
            <a:r>
              <a:rPr lang="sv-SE" b="1">
                <a:solidFill>
                  <a:srgbClr val="00B0F0"/>
                </a:solidFill>
              </a:rPr>
              <a:t>EU fick Nobels fredspris 2012</a:t>
            </a:r>
            <a:endParaRPr lang="en-US" b="1">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8864618" y="4782392"/>
            <a:ext cx="279382" cy="2075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782393"/>
            <a:ext cx="461665" cy="2079307"/>
          </a:xfrm>
          <a:prstGeom prst="rect">
            <a:avLst/>
          </a:prstGeom>
          <a:noFill/>
        </p:spPr>
        <p:txBody>
          <a:bodyPr vert="vert270" wrap="square" rtlCol="0">
            <a:spAutoFit/>
          </a:bodyPr>
          <a:lstStyle/>
          <a:p>
            <a:r>
              <a:rPr lang="fr-FR" sz="1000" b="1">
                <a:solidFill>
                  <a:srgbClr val="00B0F0"/>
                </a:solidFill>
                <a:latin typeface="Arial" charset="0"/>
                <a:ea typeface="Arial" charset="0"/>
                <a:cs typeface="Arial" charset="0"/>
              </a:rPr>
              <a:t>DET EUROPEISKA PROJEKTET</a:t>
            </a:r>
          </a:p>
          <a:p>
            <a:endParaRPr lang="en-IE" sz="800"/>
          </a:p>
        </p:txBody>
      </p:sp>
      <p:cxnSp>
        <p:nvCxnSpPr>
          <p:cNvPr id="14" name="Straight Connector 13"/>
          <p:cNvCxnSpPr/>
          <p:nvPr/>
        </p:nvCxnSpPr>
        <p:spPr>
          <a:xfrm>
            <a:off x="8864618" y="4764359"/>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rot="16200000">
            <a:off x="7957938" y="5666806"/>
            <a:ext cx="2125903" cy="246221"/>
          </a:xfrm>
          <a:prstGeom prst="rect">
            <a:avLst/>
          </a:prstGeom>
        </p:spPr>
        <p:txBody>
          <a:bodyPr wrap="none">
            <a:spAutoFit/>
          </a:bodyPr>
          <a:lstStyle/>
          <a:p>
            <a:r>
              <a:rPr lang="fr-FR" sz="1000" b="1">
                <a:solidFill>
                  <a:srgbClr val="00B0F0"/>
                </a:solidFill>
                <a:latin typeface="Arial" charset="0"/>
                <a:ea typeface="Arial" charset="0"/>
                <a:cs typeface="Arial" charset="0"/>
              </a:rPr>
              <a:t>DET EUROPEISKA PROJEKTET</a:t>
            </a:r>
          </a:p>
        </p:txBody>
      </p:sp>
      <p:cxnSp>
        <p:nvCxnSpPr>
          <p:cNvPr id="13" name="Connecteur droit 12"/>
          <p:cNvCxnSpPr/>
          <p:nvPr/>
        </p:nvCxnSpPr>
        <p:spPr>
          <a:xfrm>
            <a:off x="8897779" y="469110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a:solidFill>
                  <a:schemeClr val="accent5">
                    <a:lumMod val="75000"/>
                  </a:schemeClr>
                </a:solidFill>
              </a:rPr>
              <a:t>1951</a:t>
            </a:r>
          </a:p>
        </p:txBody>
      </p:sp>
      <p:sp>
        <p:nvSpPr>
          <p:cNvPr id="18" name="TextBox 17"/>
          <p:cNvSpPr txBox="1"/>
          <p:nvPr/>
        </p:nvSpPr>
        <p:spPr>
          <a:xfrm>
            <a:off x="1178952" y="1121737"/>
            <a:ext cx="1942551" cy="923330"/>
          </a:xfrm>
          <a:prstGeom prst="rect">
            <a:avLst/>
          </a:prstGeom>
          <a:noFill/>
        </p:spPr>
        <p:txBody>
          <a:bodyPr wrap="square" rtlCol="0">
            <a:spAutoFit/>
          </a:bodyPr>
          <a:lstStyle/>
          <a:p>
            <a:pPr algn="ctr"/>
            <a:r>
              <a:rPr lang="fr-BE" err="1"/>
              <a:t>Europeiska</a:t>
            </a:r>
            <a:r>
              <a:rPr lang="fr-BE"/>
              <a:t> </a:t>
            </a:r>
            <a:r>
              <a:rPr lang="fr-BE" err="1"/>
              <a:t>kol</a:t>
            </a:r>
            <a:r>
              <a:rPr lang="fr-BE"/>
              <a:t>- </a:t>
            </a:r>
            <a:r>
              <a:rPr lang="fr-BE" err="1"/>
              <a:t>och</a:t>
            </a:r>
            <a:r>
              <a:rPr lang="fr-BE"/>
              <a:t> </a:t>
            </a:r>
            <a:r>
              <a:rPr lang="fr-BE" err="1"/>
              <a:t>stålgemenskapen</a:t>
            </a:r>
            <a:endParaRPr lang="fr-BE"/>
          </a:p>
        </p:txBody>
      </p:sp>
      <p:sp>
        <p:nvSpPr>
          <p:cNvPr id="23" name="TextBox 22"/>
          <p:cNvSpPr txBox="1"/>
          <p:nvPr/>
        </p:nvSpPr>
        <p:spPr>
          <a:xfrm>
            <a:off x="1044254" y="4008252"/>
            <a:ext cx="739195" cy="369332"/>
          </a:xfrm>
          <a:prstGeom prst="rect">
            <a:avLst/>
          </a:prstGeom>
          <a:noFill/>
        </p:spPr>
        <p:txBody>
          <a:bodyPr wrap="square" rtlCol="0">
            <a:spAutoFit/>
          </a:bodyPr>
          <a:lstStyle/>
          <a:p>
            <a:r>
              <a:rPr lang="fr-BE" b="1">
                <a:solidFill>
                  <a:schemeClr val="accent5">
                    <a:lumMod val="75000"/>
                  </a:schemeClr>
                </a:solidFill>
              </a:rPr>
              <a:t>1950</a:t>
            </a:r>
            <a:endParaRPr lang="fr-BE">
              <a:solidFill>
                <a:schemeClr val="accent5">
                  <a:lumMod val="75000"/>
                </a:schemeClr>
              </a:solidFill>
            </a:endParaRPr>
          </a:p>
        </p:txBody>
      </p:sp>
      <p:sp>
        <p:nvSpPr>
          <p:cNvPr id="24" name="TextBox 23"/>
          <p:cNvSpPr txBox="1"/>
          <p:nvPr/>
        </p:nvSpPr>
        <p:spPr>
          <a:xfrm>
            <a:off x="248788" y="4231741"/>
            <a:ext cx="2335092" cy="369332"/>
          </a:xfrm>
          <a:prstGeom prst="rect">
            <a:avLst/>
          </a:prstGeom>
          <a:noFill/>
        </p:spPr>
        <p:txBody>
          <a:bodyPr wrap="square" rtlCol="0">
            <a:spAutoFit/>
          </a:bodyPr>
          <a:lstStyle/>
          <a:p>
            <a:pPr algn="ctr"/>
            <a:r>
              <a:rPr lang="fr-BE" err="1"/>
              <a:t>Schumandeklarationen</a:t>
            </a: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31948"/>
            <a:ext cx="1520441" cy="369332"/>
          </a:xfrm>
          <a:prstGeom prst="rect">
            <a:avLst/>
          </a:prstGeom>
          <a:noFill/>
        </p:spPr>
        <p:txBody>
          <a:bodyPr wrap="square" rtlCol="0">
            <a:spAutoFit/>
          </a:bodyPr>
          <a:lstStyle/>
          <a:p>
            <a:pPr algn="ctr"/>
            <a:r>
              <a:rPr lang="fr-BE" err="1"/>
              <a:t>Romfördraget</a:t>
            </a:r>
            <a:endParaRPr lang="fr-BE"/>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a:solidFill>
                  <a:schemeClr val="accent1">
                    <a:lumMod val="50000"/>
                  </a:schemeClr>
                </a:solidFill>
              </a:rPr>
              <a:t>1957</a:t>
            </a:r>
          </a:p>
        </p:txBody>
      </p:sp>
      <p:sp>
        <p:nvSpPr>
          <p:cNvPr id="53" name="TextBox 52"/>
          <p:cNvSpPr txBox="1"/>
          <p:nvPr/>
        </p:nvSpPr>
        <p:spPr>
          <a:xfrm>
            <a:off x="3147983" y="2112822"/>
            <a:ext cx="672065" cy="369332"/>
          </a:xfrm>
          <a:prstGeom prst="rect">
            <a:avLst/>
          </a:prstGeom>
          <a:noFill/>
        </p:spPr>
        <p:txBody>
          <a:bodyPr wrap="square" rtlCol="0">
            <a:spAutoFit/>
          </a:bodyPr>
          <a:lstStyle/>
          <a:p>
            <a:r>
              <a:rPr lang="fr-BE" b="1">
                <a:solidFill>
                  <a:schemeClr val="accent1">
                    <a:lumMod val="50000"/>
                  </a:schemeClr>
                </a:solidFill>
              </a:rPr>
              <a:t>1992</a:t>
            </a:r>
          </a:p>
        </p:txBody>
      </p:sp>
      <p:sp>
        <p:nvSpPr>
          <p:cNvPr id="54" name="TextBox 53"/>
          <p:cNvSpPr txBox="1"/>
          <p:nvPr/>
        </p:nvSpPr>
        <p:spPr>
          <a:xfrm>
            <a:off x="2430692" y="2393138"/>
            <a:ext cx="2106647" cy="369332"/>
          </a:xfrm>
          <a:prstGeom prst="rect">
            <a:avLst/>
          </a:prstGeom>
          <a:noFill/>
        </p:spPr>
        <p:txBody>
          <a:bodyPr wrap="square" rtlCol="0">
            <a:spAutoFit/>
          </a:bodyPr>
          <a:lstStyle/>
          <a:p>
            <a:pPr algn="ctr"/>
            <a:r>
              <a:rPr lang="fr-BE" err="1"/>
              <a:t>Maastrichtfördraget</a:t>
            </a:r>
            <a:endParaRPr lang="fr-BE"/>
          </a:p>
        </p:txBody>
      </p:sp>
      <p:sp>
        <p:nvSpPr>
          <p:cNvPr id="59" name="TextBox 58"/>
          <p:cNvSpPr txBox="1"/>
          <p:nvPr/>
        </p:nvSpPr>
        <p:spPr>
          <a:xfrm>
            <a:off x="3665099" y="4071648"/>
            <a:ext cx="1302122" cy="923330"/>
          </a:xfrm>
          <a:prstGeom prst="rect">
            <a:avLst/>
          </a:prstGeom>
          <a:noFill/>
        </p:spPr>
        <p:txBody>
          <a:bodyPr wrap="square" rtlCol="0">
            <a:spAutoFit/>
          </a:bodyPr>
          <a:lstStyle/>
          <a:p>
            <a:pPr algn="ctr"/>
            <a:r>
              <a:rPr lang="fr-BE" b="1">
                <a:solidFill>
                  <a:schemeClr val="accent1">
                    <a:lumMod val="50000"/>
                  </a:schemeClr>
                </a:solidFill>
              </a:rPr>
              <a:t>1993</a:t>
            </a:r>
          </a:p>
          <a:p>
            <a:pPr algn="ctr"/>
            <a:r>
              <a:rPr lang="fr-BE" err="1"/>
              <a:t>Inre</a:t>
            </a:r>
            <a:r>
              <a:rPr lang="fr-BE"/>
              <a:t> </a:t>
            </a:r>
            <a:r>
              <a:rPr lang="fr-BE" err="1"/>
              <a:t>marknaden</a:t>
            </a:r>
            <a:endParaRPr lang="fr-BE"/>
          </a:p>
        </p:txBody>
      </p:sp>
      <p:sp>
        <p:nvSpPr>
          <p:cNvPr id="79" name="TextBox 78"/>
          <p:cNvSpPr txBox="1"/>
          <p:nvPr/>
        </p:nvSpPr>
        <p:spPr>
          <a:xfrm>
            <a:off x="4254460" y="1314863"/>
            <a:ext cx="1781472" cy="646331"/>
          </a:xfrm>
          <a:prstGeom prst="rect">
            <a:avLst/>
          </a:prstGeom>
          <a:noFill/>
        </p:spPr>
        <p:txBody>
          <a:bodyPr wrap="square" rtlCol="0">
            <a:spAutoFit/>
          </a:bodyPr>
          <a:lstStyle/>
          <a:p>
            <a:pPr algn="ctr"/>
            <a:r>
              <a:rPr lang="fr-BE" b="1">
                <a:solidFill>
                  <a:schemeClr val="accent1">
                    <a:lumMod val="50000"/>
                  </a:schemeClr>
                </a:solidFill>
              </a:rPr>
              <a:t>1995</a:t>
            </a:r>
          </a:p>
          <a:p>
            <a:pPr algn="ctr"/>
            <a:r>
              <a:rPr lang="fr-BE" err="1"/>
              <a:t>Schengenavtalet</a:t>
            </a:r>
            <a:endParaRPr lang="fr-BE" sz="2000">
              <a:solidFill>
                <a:schemeClr val="accent1">
                  <a:lumMod val="50000"/>
                </a:schemeClr>
              </a:solidFill>
            </a:endParaRPr>
          </a:p>
        </p:txBody>
      </p:sp>
      <p:sp>
        <p:nvSpPr>
          <p:cNvPr id="86" name="TextBox 85"/>
          <p:cNvSpPr txBox="1"/>
          <p:nvPr/>
        </p:nvSpPr>
        <p:spPr>
          <a:xfrm>
            <a:off x="6133681" y="1809387"/>
            <a:ext cx="709476" cy="369332"/>
          </a:xfrm>
          <a:prstGeom prst="rect">
            <a:avLst/>
          </a:prstGeom>
          <a:noFill/>
        </p:spPr>
        <p:txBody>
          <a:bodyPr wrap="square" rtlCol="0">
            <a:spAutoFit/>
          </a:bodyPr>
          <a:lstStyle/>
          <a:p>
            <a:r>
              <a:rPr lang="fr-BE" b="1">
                <a:solidFill>
                  <a:schemeClr val="accent1">
                    <a:lumMod val="50000"/>
                  </a:schemeClr>
                </a:solidFill>
              </a:rPr>
              <a:t>2004</a:t>
            </a:r>
            <a:endParaRPr lang="fr-BE">
              <a:solidFill>
                <a:schemeClr val="accent1">
                  <a:lumMod val="50000"/>
                </a:schemeClr>
              </a:solidFill>
            </a:endParaRPr>
          </a:p>
        </p:txBody>
      </p:sp>
      <p:sp>
        <p:nvSpPr>
          <p:cNvPr id="3" name="Rectangle 2"/>
          <p:cNvSpPr/>
          <p:nvPr/>
        </p:nvSpPr>
        <p:spPr>
          <a:xfrm>
            <a:off x="0" y="18973"/>
            <a:ext cx="7358747"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a:solidFill>
                  <a:srgbClr val="0082B0"/>
                </a:solidFill>
              </a:rPr>
              <a:t>       </a:t>
            </a:r>
            <a:r>
              <a:rPr lang="fr-BE" sz="3200" b="1">
                <a:solidFill>
                  <a:srgbClr val="00B0F0"/>
                </a:solidFill>
              </a:rPr>
              <a:t>BILDANDET AV EUROPEISKA UNIONEN</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4192" y="4736448"/>
            <a:ext cx="1047077" cy="369332"/>
          </a:xfrm>
          <a:prstGeom prst="rect">
            <a:avLst/>
          </a:prstGeom>
          <a:noFill/>
        </p:spPr>
        <p:txBody>
          <a:bodyPr wrap="square" rtlCol="0">
            <a:spAutoFit/>
          </a:bodyPr>
          <a:lstStyle/>
          <a:p>
            <a:pPr algn="ctr"/>
            <a:r>
              <a:rPr lang="en-US"/>
              <a:t>Euro</a:t>
            </a:r>
            <a:endParaRPr lang="fr-BE"/>
          </a:p>
        </p:txBody>
      </p:sp>
      <p:sp>
        <p:nvSpPr>
          <p:cNvPr id="8" name="TextBox 7"/>
          <p:cNvSpPr txBox="1"/>
          <p:nvPr/>
        </p:nvSpPr>
        <p:spPr>
          <a:xfrm>
            <a:off x="5806024" y="2057680"/>
            <a:ext cx="1373079" cy="646331"/>
          </a:xfrm>
          <a:prstGeom prst="rect">
            <a:avLst/>
          </a:prstGeom>
          <a:noFill/>
        </p:spPr>
        <p:txBody>
          <a:bodyPr wrap="square" rtlCol="0">
            <a:spAutoFit/>
          </a:bodyPr>
          <a:lstStyle/>
          <a:p>
            <a:pPr algn="ctr"/>
            <a:r>
              <a:rPr lang="en-US" err="1"/>
              <a:t>Utvidgning</a:t>
            </a:r>
            <a:r>
              <a:rPr lang="en-US"/>
              <a:t> </a:t>
            </a:r>
            <a:r>
              <a:rPr lang="en-US" err="1"/>
              <a:t>österut</a:t>
            </a:r>
            <a:endParaRPr lang="fr-BE"/>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flipH="1">
            <a:off x="2150227" y="2045067"/>
            <a:ext cx="1" cy="1087715"/>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a:solidFill>
                  <a:schemeClr val="accent1">
                    <a:lumMod val="50000"/>
                  </a:schemeClr>
                </a:solidFill>
              </a:rPr>
              <a:t>2002</a:t>
            </a:r>
          </a:p>
        </p:txBody>
      </p:sp>
      <p:sp>
        <p:nvSpPr>
          <p:cNvPr id="90" name="TextBox 89"/>
          <p:cNvSpPr txBox="1"/>
          <p:nvPr/>
        </p:nvSpPr>
        <p:spPr>
          <a:xfrm>
            <a:off x="6400855" y="3979450"/>
            <a:ext cx="1915784" cy="646331"/>
          </a:xfrm>
          <a:prstGeom prst="rect">
            <a:avLst/>
          </a:prstGeom>
          <a:noFill/>
        </p:spPr>
        <p:txBody>
          <a:bodyPr wrap="square" rtlCol="0">
            <a:spAutoFit/>
          </a:bodyPr>
          <a:lstStyle/>
          <a:p>
            <a:pPr algn="ctr"/>
            <a:r>
              <a:rPr lang="en-IE" b="1">
                <a:solidFill>
                  <a:schemeClr val="accent1">
                    <a:lumMod val="50000"/>
                  </a:schemeClr>
                </a:solidFill>
              </a:rPr>
              <a:t>2007</a:t>
            </a:r>
          </a:p>
          <a:p>
            <a:pPr algn="ctr"/>
            <a:r>
              <a:rPr lang="en-US" err="1"/>
              <a:t>Lissabonfördraget</a:t>
            </a:r>
            <a:endParaRPr lang="en-IE"/>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a:solidFill>
                  <a:schemeClr val="accent1">
                    <a:lumMod val="50000"/>
                  </a:schemeClr>
                </a:solidFill>
              </a:rPr>
              <a:t>2020</a:t>
            </a:r>
          </a:p>
          <a:p>
            <a:pPr algn="ctr"/>
            <a:r>
              <a:rPr lang="en-IE" err="1"/>
              <a:t>NextGenerationEU</a:t>
            </a:r>
            <a:endParaRPr lang="en-IE"/>
          </a:p>
          <a:p>
            <a:pPr algn="ctr"/>
            <a:endParaRPr lang="en-IE"/>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27981" y="1549015"/>
            <a:ext cx="1373158" cy="1200329"/>
          </a:xfrm>
          <a:prstGeom prst="rect">
            <a:avLst/>
          </a:prstGeom>
          <a:noFill/>
        </p:spPr>
        <p:txBody>
          <a:bodyPr wrap="square" rtlCol="0">
            <a:spAutoFit/>
          </a:bodyPr>
          <a:lstStyle/>
          <a:p>
            <a:pPr algn="ctr"/>
            <a:r>
              <a:rPr lang="en-IE" b="1">
                <a:solidFill>
                  <a:schemeClr val="accent5">
                    <a:lumMod val="75000"/>
                  </a:schemeClr>
                </a:solidFill>
              </a:rPr>
              <a:t>1945</a:t>
            </a:r>
          </a:p>
          <a:p>
            <a:pPr algn="ctr"/>
            <a:r>
              <a:rPr lang="en-IE" err="1"/>
              <a:t>Andra</a:t>
            </a:r>
            <a:r>
              <a:rPr lang="en-IE"/>
              <a:t> </a:t>
            </a:r>
            <a:r>
              <a:rPr lang="en-IE" err="1"/>
              <a:t>världskrigets</a:t>
            </a:r>
            <a:r>
              <a:rPr lang="en-IE"/>
              <a:t> slut</a:t>
            </a:r>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lvl="0">
              <a:defRPr/>
            </a:pPr>
            <a:r>
              <a:rPr lang="en-GB" sz="1400" b="1" err="1">
                <a:solidFill>
                  <a:prstClr val="white"/>
                </a:solidFill>
              </a:rPr>
              <a:t>Belgien</a:t>
            </a:r>
            <a:r>
              <a:rPr lang="en-GB" sz="1400" b="1">
                <a:solidFill>
                  <a:prstClr val="white"/>
                </a:solidFill>
              </a:rPr>
              <a:t>, </a:t>
            </a:r>
            <a:r>
              <a:rPr lang="en-GB" sz="1400" b="1" err="1">
                <a:solidFill>
                  <a:prstClr val="white"/>
                </a:solidFill>
              </a:rPr>
              <a:t>Tyskland</a:t>
            </a:r>
            <a:r>
              <a:rPr lang="en-GB" sz="1400" b="1">
                <a:solidFill>
                  <a:prstClr val="white"/>
                </a:solidFill>
              </a:rPr>
              <a:t>, </a:t>
            </a:r>
            <a:r>
              <a:rPr lang="en-GB" sz="1400" b="1" err="1">
                <a:solidFill>
                  <a:prstClr val="white"/>
                </a:solidFill>
              </a:rPr>
              <a:t>Frankrike</a:t>
            </a:r>
            <a:r>
              <a:rPr lang="en-GB" sz="1400" b="1">
                <a:solidFill>
                  <a:prstClr val="white"/>
                </a:solidFill>
              </a:rPr>
              <a:t>, </a:t>
            </a:r>
            <a:r>
              <a:rPr lang="en-GB" sz="1400" b="1" err="1">
                <a:solidFill>
                  <a:prstClr val="white"/>
                </a:solidFill>
              </a:rPr>
              <a:t>Italien</a:t>
            </a:r>
            <a:r>
              <a:rPr lang="en-GB" sz="1400" b="1">
                <a:solidFill>
                  <a:prstClr val="white"/>
                </a:solidFill>
              </a:rPr>
              <a:t>, Luxemburg, </a:t>
            </a:r>
            <a:r>
              <a:rPr lang="en-GB" sz="1400" b="1" err="1">
                <a:solidFill>
                  <a:prstClr val="white"/>
                </a:solidFill>
              </a:rPr>
              <a:t>Nederländerna</a:t>
            </a:r>
            <a:endParaRPr kumimoji="0" lang="en-GB"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1892596" cy="738664"/>
          </a:xfrm>
          <a:prstGeom prst="rect">
            <a:avLst/>
          </a:prstGeom>
          <a:noFill/>
        </p:spPr>
        <p:txBody>
          <a:bodyPr wrap="square" rtlCol="0">
            <a:spAutoFit/>
          </a:bodyPr>
          <a:lstStyle/>
          <a:p>
            <a:pPr lvl="0">
              <a:defRPr/>
            </a:pPr>
            <a:r>
              <a:rPr lang="sv-SE" sz="1400" b="1">
                <a:solidFill>
                  <a:prstClr val="black"/>
                </a:solidFill>
              </a:rPr>
              <a:t>Danmark, Irland, Storbritannien (lämnade EU 2020)</a:t>
            </a:r>
            <a:endParaRPr kumimoji="0" lang="fr-BE" sz="1400" b="1" i="0" u="none" strike="noStrike" kern="1200" cap="none" spc="0" normalizeH="0" baseline="0" noProof="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err="1">
                <a:solidFill>
                  <a:prstClr val="black"/>
                </a:solidFill>
              </a:rPr>
              <a:t>Grekland</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541721" cy="307777"/>
          </a:xfrm>
          <a:prstGeom prst="rect">
            <a:avLst/>
          </a:prstGeom>
          <a:noFill/>
        </p:spPr>
        <p:txBody>
          <a:bodyPr wrap="square" rtlCol="0">
            <a:spAutoFit/>
          </a:bodyPr>
          <a:lstStyle/>
          <a:p>
            <a:pPr lvl="0">
              <a:defRPr/>
            </a:pPr>
            <a:r>
              <a:rPr lang="fr-BE" sz="1400" b="1" err="1">
                <a:solidFill>
                  <a:prstClr val="black"/>
                </a:solidFill>
              </a:rPr>
              <a:t>Spanien</a:t>
            </a:r>
            <a:r>
              <a:rPr lang="fr-BE" sz="1400" b="1">
                <a:solidFill>
                  <a:prstClr val="black"/>
                </a:solidFill>
              </a:rPr>
              <a:t>, Portugal</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err="1">
                <a:solidFill>
                  <a:prstClr val="black"/>
                </a:solidFill>
              </a:rPr>
              <a:t>Österrike</a:t>
            </a:r>
            <a:r>
              <a:rPr lang="fr-BE" sz="1400" b="1">
                <a:solidFill>
                  <a:prstClr val="black"/>
                </a:solidFill>
              </a:rPr>
              <a:t>, </a:t>
            </a:r>
            <a:r>
              <a:rPr lang="fr-BE" sz="1400" b="1" err="1">
                <a:solidFill>
                  <a:prstClr val="black"/>
                </a:solidFill>
              </a:rPr>
              <a:t>Finland</a:t>
            </a:r>
            <a:r>
              <a:rPr lang="fr-BE" sz="1400" b="1">
                <a:solidFill>
                  <a:prstClr val="black"/>
                </a:solidFill>
              </a:rPr>
              <a:t>, </a:t>
            </a:r>
            <a:r>
              <a:rPr lang="fr-BE" sz="1400" b="1" err="1">
                <a:solidFill>
                  <a:prstClr val="black"/>
                </a:solidFill>
              </a:rPr>
              <a:t>Sverige</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lvl="0">
              <a:defRPr/>
            </a:pPr>
            <a:r>
              <a:rPr lang="en-GB" sz="1400" b="1" err="1">
                <a:solidFill>
                  <a:prstClr val="black"/>
                </a:solidFill>
              </a:rPr>
              <a:t>Tjeckien</a:t>
            </a:r>
            <a:r>
              <a:rPr lang="en-GB" sz="1400" b="1">
                <a:solidFill>
                  <a:prstClr val="black"/>
                </a:solidFill>
              </a:rPr>
              <a:t>, </a:t>
            </a:r>
            <a:r>
              <a:rPr lang="en-GB" sz="1400" b="1" err="1">
                <a:solidFill>
                  <a:prstClr val="black"/>
                </a:solidFill>
              </a:rPr>
              <a:t>Estland</a:t>
            </a:r>
            <a:r>
              <a:rPr lang="en-GB" sz="1400" b="1">
                <a:solidFill>
                  <a:prstClr val="black"/>
                </a:solidFill>
              </a:rPr>
              <a:t>, </a:t>
            </a:r>
            <a:r>
              <a:rPr lang="en-GB" sz="1400" b="1" err="1">
                <a:solidFill>
                  <a:prstClr val="black"/>
                </a:solidFill>
              </a:rPr>
              <a:t>Cypern</a:t>
            </a:r>
            <a:r>
              <a:rPr lang="en-GB" sz="1400" b="1">
                <a:solidFill>
                  <a:prstClr val="black"/>
                </a:solidFill>
              </a:rPr>
              <a:t>, </a:t>
            </a:r>
            <a:r>
              <a:rPr lang="en-GB" sz="1400" b="1" err="1">
                <a:solidFill>
                  <a:prstClr val="black"/>
                </a:solidFill>
              </a:rPr>
              <a:t>Lettland</a:t>
            </a:r>
            <a:r>
              <a:rPr lang="en-GB" sz="1400" b="1">
                <a:solidFill>
                  <a:prstClr val="black"/>
                </a:solidFill>
              </a:rPr>
              <a:t>, </a:t>
            </a:r>
            <a:r>
              <a:rPr lang="en-GB" sz="1400" b="1" err="1">
                <a:solidFill>
                  <a:prstClr val="black"/>
                </a:solidFill>
              </a:rPr>
              <a:t>Litauen</a:t>
            </a:r>
            <a:r>
              <a:rPr lang="en-GB" sz="1400" b="1">
                <a:solidFill>
                  <a:prstClr val="black"/>
                </a:solidFill>
              </a:rPr>
              <a:t>, </a:t>
            </a:r>
            <a:r>
              <a:rPr lang="en-GB" sz="1400" b="1" err="1">
                <a:solidFill>
                  <a:prstClr val="black"/>
                </a:solidFill>
              </a:rPr>
              <a:t>Ungern</a:t>
            </a:r>
            <a:r>
              <a:rPr lang="en-GB" sz="1400" b="1">
                <a:solidFill>
                  <a:prstClr val="black"/>
                </a:solidFill>
              </a:rPr>
              <a:t>, Malta, </a:t>
            </a:r>
            <a:r>
              <a:rPr lang="en-GB" sz="1400" b="1" err="1">
                <a:solidFill>
                  <a:prstClr val="black"/>
                </a:solidFill>
              </a:rPr>
              <a:t>Polen</a:t>
            </a:r>
            <a:r>
              <a:rPr lang="en-GB" sz="1400" b="1">
                <a:solidFill>
                  <a:prstClr val="black"/>
                </a:solidFill>
              </a:rPr>
              <a:t>, </a:t>
            </a:r>
            <a:r>
              <a:rPr lang="en-GB" sz="1400" b="1" err="1">
                <a:solidFill>
                  <a:prstClr val="black"/>
                </a:solidFill>
              </a:rPr>
              <a:t>Slovenien</a:t>
            </a:r>
            <a:r>
              <a:rPr lang="en-GB" sz="1400" b="1">
                <a:solidFill>
                  <a:prstClr val="black"/>
                </a:solidFill>
              </a:rPr>
              <a:t>, </a:t>
            </a:r>
            <a:r>
              <a:rPr lang="en-GB" sz="1400" b="1" err="1">
                <a:solidFill>
                  <a:prstClr val="black"/>
                </a:solidFill>
              </a:rPr>
              <a:t>Slovakien</a:t>
            </a: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err="1">
                <a:solidFill>
                  <a:prstClr val="black"/>
                </a:solidFill>
              </a:rPr>
              <a:t>Bulgarien</a:t>
            </a:r>
            <a:r>
              <a:rPr lang="fr-BE" sz="1400" b="1">
                <a:solidFill>
                  <a:prstClr val="black"/>
                </a:solidFill>
              </a:rPr>
              <a:t>, </a:t>
            </a:r>
            <a:r>
              <a:rPr lang="fr-BE" sz="1400" b="1" err="1">
                <a:solidFill>
                  <a:prstClr val="black"/>
                </a:solidFill>
              </a:rPr>
              <a:t>Rumänien</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fr-BE" sz="1400" b="1" err="1">
                <a:solidFill>
                  <a:prstClr val="black"/>
                </a:solidFill>
              </a:rPr>
              <a:t>Kroatien</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92863" y="3135843"/>
            <a:ext cx="1083734" cy="246221"/>
          </a:xfrm>
          <a:prstGeom prst="rect">
            <a:avLst/>
          </a:prstGeom>
          <a:noFill/>
        </p:spPr>
        <p:txBody>
          <a:bodyPr wrap="square" rtlCol="0">
            <a:spAutoFit/>
          </a:bodyPr>
          <a:lstStyle/>
          <a:p>
            <a:pPr lvl="0">
              <a:defRPr/>
            </a:pPr>
            <a:r>
              <a:rPr lang="sv-SE" sz="1000" b="1">
                <a:solidFill>
                  <a:prstClr val="black"/>
                </a:solidFill>
              </a:rPr>
              <a:t>Storbritannien</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32446" y="2911648"/>
            <a:ext cx="634963" cy="246221"/>
          </a:xfrm>
          <a:prstGeom prst="rect">
            <a:avLst/>
          </a:prstGeom>
          <a:noFill/>
        </p:spPr>
        <p:txBody>
          <a:bodyPr wrap="square" rtlCol="0">
            <a:spAutoFit/>
          </a:bodyPr>
          <a:lstStyle/>
          <a:p>
            <a:pPr lvl="0">
              <a:defRPr/>
            </a:pPr>
            <a:r>
              <a:rPr lang="sv-SE" sz="1000" b="1">
                <a:solidFill>
                  <a:prstClr val="black"/>
                </a:solidFill>
              </a:rPr>
              <a:t>Irland</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54346" cy="246221"/>
          </a:xfrm>
          <a:prstGeom prst="rect">
            <a:avLst/>
          </a:prstGeom>
          <a:noFill/>
        </p:spPr>
        <p:txBody>
          <a:bodyPr wrap="none" rtlCol="0">
            <a:spAutoFit/>
          </a:bodyPr>
          <a:lstStyle/>
          <a:p>
            <a:pPr lvl="0">
              <a:defRPr/>
            </a:pPr>
            <a:r>
              <a:rPr lang="en-GB" sz="1000" b="1" err="1">
                <a:solidFill>
                  <a:prstClr val="white"/>
                </a:solidFill>
              </a:rPr>
              <a:t>Tyskland</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02288" y="3997955"/>
            <a:ext cx="683200" cy="246221"/>
          </a:xfrm>
          <a:prstGeom prst="rect">
            <a:avLst/>
          </a:prstGeom>
          <a:noFill/>
        </p:spPr>
        <p:txBody>
          <a:bodyPr wrap="none" rtlCol="0">
            <a:spAutoFit/>
          </a:bodyPr>
          <a:lstStyle/>
          <a:p>
            <a:pPr lvl="0">
              <a:defRPr/>
            </a:pPr>
            <a:r>
              <a:rPr lang="en-GB" sz="1000" b="1" err="1">
                <a:solidFill>
                  <a:prstClr val="white"/>
                </a:solidFill>
              </a:rPr>
              <a:t>Frankrike</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579005" cy="246221"/>
          </a:xfrm>
          <a:prstGeom prst="rect">
            <a:avLst/>
          </a:prstGeom>
          <a:noFill/>
        </p:spPr>
        <p:txBody>
          <a:bodyPr wrap="none" rtlCol="0">
            <a:spAutoFit/>
          </a:bodyPr>
          <a:lstStyle/>
          <a:p>
            <a:pPr lvl="0">
              <a:defRPr/>
            </a:pPr>
            <a:r>
              <a:rPr lang="en-GB" sz="1000" b="1" err="1">
                <a:solidFill>
                  <a:prstClr val="white"/>
                </a:solidFill>
              </a:rPr>
              <a:t>Belgien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07996" y="3338623"/>
            <a:ext cx="984565" cy="246221"/>
          </a:xfrm>
          <a:prstGeom prst="rect">
            <a:avLst/>
          </a:prstGeom>
          <a:noFill/>
        </p:spPr>
        <p:txBody>
          <a:bodyPr wrap="none" rtlCol="0">
            <a:spAutoFit/>
          </a:bodyPr>
          <a:lstStyle/>
          <a:p>
            <a:pPr lvl="0">
              <a:defRPr/>
            </a:pPr>
            <a:r>
              <a:rPr lang="en-GB" sz="1000" b="1" err="1">
                <a:solidFill>
                  <a:prstClr val="white"/>
                </a:solidFill>
              </a:rPr>
              <a:t>Nederländerna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779381" cy="246221"/>
          </a:xfrm>
          <a:prstGeom prst="rect">
            <a:avLst/>
          </a:prstGeom>
          <a:noFill/>
        </p:spPr>
        <p:txBody>
          <a:bodyPr wrap="none" rtlCol="0">
            <a:spAutoFit/>
          </a:bodyPr>
          <a:lstStyle/>
          <a:p>
            <a:pPr lvl="0">
              <a:defRPr/>
            </a:pPr>
            <a:r>
              <a:rPr lang="en-GB" sz="1000" b="1">
                <a:solidFill>
                  <a:prstClr val="white"/>
                </a:solidFill>
              </a:rPr>
              <a:t>Luxemburg</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54342" y="4636640"/>
            <a:ext cx="522900" cy="246221"/>
          </a:xfrm>
          <a:prstGeom prst="rect">
            <a:avLst/>
          </a:prstGeom>
          <a:noFill/>
        </p:spPr>
        <p:txBody>
          <a:bodyPr wrap="none" rtlCol="0">
            <a:spAutoFit/>
          </a:bodyPr>
          <a:lstStyle/>
          <a:p>
            <a:pPr lvl="0">
              <a:defRPr/>
            </a:pPr>
            <a:r>
              <a:rPr lang="en-GB" sz="1000" b="1" err="1">
                <a:solidFill>
                  <a:prstClr val="white"/>
                </a:solidFill>
              </a:rPr>
              <a:t>Italien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76947" y="4794907"/>
            <a:ext cx="611065" cy="246221"/>
          </a:xfrm>
          <a:prstGeom prst="rect">
            <a:avLst/>
          </a:prstGeom>
        </p:spPr>
        <p:txBody>
          <a:bodyPr wrap="none">
            <a:spAutoFit/>
          </a:bodyPr>
          <a:lstStyle/>
          <a:p>
            <a:pPr lvl="0">
              <a:defRPr/>
            </a:pPr>
            <a:r>
              <a:rPr lang="fr-BE" sz="1000" b="1" err="1">
                <a:solidFill>
                  <a:prstClr val="black"/>
                </a:solidFill>
              </a:rPr>
              <a:t>Spanien</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Portugal</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50249" y="4393045"/>
            <a:ext cx="641522" cy="246221"/>
          </a:xfrm>
          <a:prstGeom prst="rect">
            <a:avLst/>
          </a:prstGeom>
        </p:spPr>
        <p:txBody>
          <a:bodyPr wrap="none">
            <a:spAutoFit/>
          </a:bodyPr>
          <a:lstStyle/>
          <a:p>
            <a:pPr lvl="0">
              <a:defRPr/>
            </a:pPr>
            <a:r>
              <a:rPr lang="fr-BE" sz="1000" b="1" err="1">
                <a:solidFill>
                  <a:prstClr val="black"/>
                </a:solidFill>
              </a:rPr>
              <a:t>Kroatien</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58671" y="5186323"/>
            <a:ext cx="668773" cy="246221"/>
          </a:xfrm>
          <a:prstGeom prst="rect">
            <a:avLst/>
          </a:prstGeom>
        </p:spPr>
        <p:txBody>
          <a:bodyPr wrap="none">
            <a:spAutoFit/>
          </a:bodyPr>
          <a:lstStyle/>
          <a:p>
            <a:pPr lvl="0">
              <a:defRPr/>
            </a:pPr>
            <a:r>
              <a:rPr lang="fr-BE" sz="1000" b="1" err="1">
                <a:solidFill>
                  <a:prstClr val="black"/>
                </a:solidFill>
              </a:rPr>
              <a:t>Grekland</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24628" y="4671796"/>
            <a:ext cx="691215" cy="246221"/>
          </a:xfrm>
          <a:prstGeom prst="rect">
            <a:avLst/>
          </a:prstGeom>
        </p:spPr>
        <p:txBody>
          <a:bodyPr wrap="none">
            <a:spAutoFit/>
          </a:bodyPr>
          <a:lstStyle/>
          <a:p>
            <a:pPr lvl="0">
              <a:defRPr/>
            </a:pPr>
            <a:r>
              <a:rPr lang="fr-BE" sz="1000" b="1" err="1">
                <a:solidFill>
                  <a:prstClr val="black"/>
                </a:solidFill>
              </a:rPr>
              <a:t>Bulgarien</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24437" y="4251280"/>
            <a:ext cx="726481" cy="246221"/>
          </a:xfrm>
          <a:prstGeom prst="rect">
            <a:avLst/>
          </a:prstGeom>
        </p:spPr>
        <p:txBody>
          <a:bodyPr wrap="none">
            <a:spAutoFit/>
          </a:bodyPr>
          <a:lstStyle/>
          <a:p>
            <a:pPr lvl="0">
              <a:defRPr/>
            </a:pPr>
            <a:r>
              <a:rPr lang="fr-BE" sz="1000" b="1" err="1">
                <a:solidFill>
                  <a:prstClr val="black"/>
                </a:solidFill>
              </a:rPr>
              <a:t>Rumänien</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705642" cy="246221"/>
          </a:xfrm>
          <a:prstGeom prst="rect">
            <a:avLst/>
          </a:prstGeom>
        </p:spPr>
        <p:txBody>
          <a:bodyPr wrap="none">
            <a:spAutoFit/>
          </a:bodyPr>
          <a:lstStyle/>
          <a:p>
            <a:pPr lvl="0">
              <a:defRPr/>
            </a:pPr>
            <a:r>
              <a:rPr lang="en-GB" sz="1000" b="1" err="1">
                <a:solidFill>
                  <a:prstClr val="black"/>
                </a:solidFill>
              </a:rPr>
              <a:t>Slovenien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9639" y="4138604"/>
            <a:ext cx="575799" cy="246221"/>
          </a:xfrm>
          <a:prstGeom prst="rect">
            <a:avLst/>
          </a:prstGeom>
        </p:spPr>
        <p:txBody>
          <a:bodyPr wrap="none">
            <a:spAutoFit/>
          </a:bodyPr>
          <a:lstStyle/>
          <a:p>
            <a:pPr lvl="0">
              <a:defRPr/>
            </a:pPr>
            <a:r>
              <a:rPr lang="en-GB" sz="1000" b="1" err="1">
                <a:solidFill>
                  <a:prstClr val="black"/>
                </a:solidFill>
              </a:rPr>
              <a:t>Ungern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55217" y="3890538"/>
            <a:ext cx="696024" cy="246221"/>
          </a:xfrm>
          <a:prstGeom prst="rect">
            <a:avLst/>
          </a:prstGeom>
        </p:spPr>
        <p:txBody>
          <a:bodyPr wrap="none">
            <a:spAutoFit/>
          </a:bodyPr>
          <a:lstStyle/>
          <a:p>
            <a:pPr lvl="0">
              <a:defRPr/>
            </a:pPr>
            <a:r>
              <a:rPr lang="en-GB" sz="1000" b="1" err="1">
                <a:solidFill>
                  <a:prstClr val="black"/>
                </a:solidFill>
              </a:rPr>
              <a:t>Slovakien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0059" y="3428234"/>
            <a:ext cx="487634" cy="246221"/>
          </a:xfrm>
          <a:prstGeom prst="rect">
            <a:avLst/>
          </a:prstGeom>
        </p:spPr>
        <p:txBody>
          <a:bodyPr wrap="none">
            <a:spAutoFit/>
          </a:bodyPr>
          <a:lstStyle/>
          <a:p>
            <a:pPr lvl="0">
              <a:defRPr/>
            </a:pPr>
            <a:r>
              <a:rPr lang="en-GB" sz="1000" b="1" err="1">
                <a:solidFill>
                  <a:prstClr val="black"/>
                </a:solidFill>
              </a:rPr>
              <a:t>Polen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623889" cy="246221"/>
          </a:xfrm>
          <a:prstGeom prst="rect">
            <a:avLst/>
          </a:prstGeom>
        </p:spPr>
        <p:txBody>
          <a:bodyPr wrap="none">
            <a:spAutoFit/>
          </a:bodyPr>
          <a:lstStyle/>
          <a:p>
            <a:pPr lvl="0">
              <a:defRPr/>
            </a:pPr>
            <a:r>
              <a:rPr lang="en-GB" sz="1000" b="1" err="1">
                <a:solidFill>
                  <a:prstClr val="black"/>
                </a:solidFill>
              </a:rPr>
              <a:t>Tjeckien</a:t>
            </a:r>
            <a:endParaRPr lang="en-GB" sz="1000" b="1">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64560" y="2397363"/>
            <a:ext cx="572593" cy="246221"/>
          </a:xfrm>
          <a:prstGeom prst="rect">
            <a:avLst/>
          </a:prstGeom>
        </p:spPr>
        <p:txBody>
          <a:bodyPr wrap="none">
            <a:spAutoFit/>
          </a:bodyPr>
          <a:lstStyle/>
          <a:p>
            <a:pPr lvl="0">
              <a:defRPr/>
            </a:pPr>
            <a:r>
              <a:rPr lang="fr-BE" sz="1000" b="1" err="1">
                <a:solidFill>
                  <a:prstClr val="black"/>
                </a:solidFill>
              </a:rPr>
              <a:t>Sverige</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72350" y="2028905"/>
            <a:ext cx="57740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Finland</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lvl="0">
              <a:defRPr/>
            </a:pPr>
            <a:r>
              <a:rPr lang="en-GB" sz="1000" b="1" err="1">
                <a:solidFill>
                  <a:prstClr val="black"/>
                </a:solidFill>
              </a:rPr>
              <a:t>Estland</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848305" y="2758868"/>
            <a:ext cx="625492" cy="246221"/>
          </a:xfrm>
          <a:prstGeom prst="rect">
            <a:avLst/>
          </a:prstGeom>
        </p:spPr>
        <p:txBody>
          <a:bodyPr wrap="none">
            <a:spAutoFit/>
          </a:bodyPr>
          <a:lstStyle/>
          <a:p>
            <a:pPr lvl="0">
              <a:defRPr/>
            </a:pPr>
            <a:r>
              <a:rPr lang="en-GB" sz="1000" b="1" err="1">
                <a:solidFill>
                  <a:prstClr val="black"/>
                </a:solidFill>
              </a:rPr>
              <a:t>Lettland</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811534" y="2965930"/>
            <a:ext cx="580608" cy="246221"/>
          </a:xfrm>
          <a:prstGeom prst="rect">
            <a:avLst/>
          </a:prstGeom>
        </p:spPr>
        <p:txBody>
          <a:bodyPr wrap="none">
            <a:spAutoFit/>
          </a:bodyPr>
          <a:lstStyle/>
          <a:p>
            <a:pPr lvl="0">
              <a:defRPr/>
            </a:pPr>
            <a:r>
              <a:rPr lang="en-GB" sz="1000" b="1" err="1">
                <a:solidFill>
                  <a:prstClr val="black"/>
                </a:solidFill>
              </a:rPr>
              <a:t>Litauen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59769" cy="246221"/>
          </a:xfrm>
          <a:prstGeom prst="rect">
            <a:avLst/>
          </a:prstGeom>
        </p:spPr>
        <p:txBody>
          <a:bodyPr wrap="none">
            <a:spAutoFit/>
          </a:bodyPr>
          <a:lstStyle/>
          <a:p>
            <a:pPr lvl="0">
              <a:defRPr/>
            </a:pPr>
            <a:r>
              <a:rPr lang="en-GB" sz="1000" b="1" err="1">
                <a:solidFill>
                  <a:prstClr val="black"/>
                </a:solidFill>
              </a:rPr>
              <a:t>Cypern</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668773" cy="246221"/>
          </a:xfrm>
          <a:prstGeom prst="rect">
            <a:avLst/>
          </a:prstGeom>
        </p:spPr>
        <p:txBody>
          <a:bodyPr wrap="none">
            <a:spAutoFit/>
          </a:bodyPr>
          <a:lstStyle/>
          <a:p>
            <a:pPr lvl="0">
              <a:defRPr/>
            </a:pPr>
            <a:r>
              <a:rPr lang="sv-SE" sz="1000" b="1">
                <a:solidFill>
                  <a:prstClr val="black"/>
                </a:solidFill>
              </a:rPr>
              <a:t>Danmark</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986137" y="4027043"/>
            <a:ext cx="678391" cy="246221"/>
          </a:xfrm>
          <a:prstGeom prst="rect">
            <a:avLst/>
          </a:prstGeom>
        </p:spPr>
        <p:txBody>
          <a:bodyPr wrap="none">
            <a:spAutoFit/>
          </a:bodyPr>
          <a:lstStyle/>
          <a:p>
            <a:pPr lvl="0">
              <a:defRPr/>
            </a:pPr>
            <a:r>
              <a:rPr lang="fr-BE" sz="1000" b="1" err="1">
                <a:solidFill>
                  <a:prstClr val="black"/>
                </a:solidFill>
              </a:rPr>
              <a:t>Österrike</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3479074"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a:solidFill>
                  <a:srgbClr val="00B0F0"/>
                </a:solidFill>
              </a:rPr>
              <a:t>      EU-LÄNDERNA</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2013</a:t>
            </a:r>
          </a:p>
        </p:txBody>
      </p:sp>
      <p:sp>
        <p:nvSpPr>
          <p:cNvPr id="68" name="Rectangle 67"/>
          <p:cNvSpPr/>
          <p:nvPr/>
        </p:nvSpPr>
        <p:spPr>
          <a:xfrm rot="16200000">
            <a:off x="7957938" y="5666806"/>
            <a:ext cx="2125903" cy="246221"/>
          </a:xfrm>
          <a:prstGeom prst="rect">
            <a:avLst/>
          </a:prstGeom>
        </p:spPr>
        <p:txBody>
          <a:bodyPr wrap="none">
            <a:spAutoFit/>
          </a:bodyPr>
          <a:lstStyle/>
          <a:p>
            <a:r>
              <a:rPr lang="fr-FR" sz="1000" b="1">
                <a:solidFill>
                  <a:srgbClr val="00B0F0"/>
                </a:solidFill>
                <a:latin typeface="Arial" charset="0"/>
                <a:ea typeface="Arial" charset="0"/>
                <a:cs typeface="Arial" charset="0"/>
              </a:rPr>
              <a:t>DET EUROPEISKA PROJEKTET</a:t>
            </a:r>
          </a:p>
        </p:txBody>
      </p:sp>
      <p:cxnSp>
        <p:nvCxnSpPr>
          <p:cNvPr id="69" name="Connecteur droit 12"/>
          <p:cNvCxnSpPr/>
          <p:nvPr/>
        </p:nvCxnSpPr>
        <p:spPr>
          <a:xfrm>
            <a:off x="8897779" y="469110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9F9F1-B7B9-A093-3B1C-0FB3F0EB9EB6}"/>
              </a:ext>
            </a:extLst>
          </p:cNvPr>
          <p:cNvPicPr>
            <a:picLocks noChangeAspect="1"/>
          </p:cNvPicPr>
          <p:nvPr/>
        </p:nvPicPr>
        <p:blipFill>
          <a:blip r:embed="rId3"/>
          <a:srcRect l="2388" r="2388"/>
          <a:stretch/>
        </p:blipFill>
        <p:spPr>
          <a:xfrm>
            <a:off x="892135" y="649112"/>
            <a:ext cx="5904906" cy="5599530"/>
          </a:xfrm>
          <a:prstGeom prst="rect">
            <a:avLst/>
          </a:prstGeom>
        </p:spPr>
      </p:pic>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38554"/>
          </a:xfrm>
          <a:prstGeom prst="rect">
            <a:avLst/>
          </a:prstGeom>
          <a:solidFill>
            <a:srgbClr val="0085C5"/>
          </a:solidFill>
        </p:spPr>
        <p:txBody>
          <a:bodyPr wrap="square" rtlCol="0">
            <a:spAutoFit/>
          </a:bodyPr>
          <a:lstStyle/>
          <a:p>
            <a:r>
              <a:rPr lang="en-US" sz="1600" err="1">
                <a:solidFill>
                  <a:schemeClr val="bg1"/>
                </a:solidFill>
              </a:rPr>
              <a:t>Länder</a:t>
            </a:r>
            <a:r>
              <a:rPr lang="en-US" sz="1600">
                <a:solidFill>
                  <a:schemeClr val="bg1"/>
                </a:solidFill>
              </a:rPr>
              <a:t> </a:t>
            </a:r>
            <a:r>
              <a:rPr lang="en-US" sz="1600" err="1">
                <a:solidFill>
                  <a:schemeClr val="bg1"/>
                </a:solidFill>
              </a:rPr>
              <a:t>i</a:t>
            </a:r>
            <a:r>
              <a:rPr lang="en-US" sz="1600">
                <a:solidFill>
                  <a:schemeClr val="bg1"/>
                </a:solidFill>
              </a:rPr>
              <a:t> </a:t>
            </a:r>
            <a:r>
              <a:rPr lang="en-US" sz="1600" err="1">
                <a:solidFill>
                  <a:schemeClr val="bg1"/>
                </a:solidFill>
              </a:rPr>
              <a:t>Schengenområdet</a:t>
            </a:r>
            <a:endParaRPr lang="en-US" sz="1600">
              <a:solidFill>
                <a:schemeClr val="bg1"/>
              </a:solidFill>
            </a:endParaRP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38554"/>
          </a:xfrm>
          <a:prstGeom prst="rect">
            <a:avLst/>
          </a:prstGeom>
          <a:solidFill>
            <a:srgbClr val="31C5F1"/>
          </a:solidFill>
        </p:spPr>
        <p:txBody>
          <a:bodyPr wrap="square" rtlCol="0">
            <a:spAutoFit/>
          </a:bodyPr>
          <a:lstStyle/>
          <a:p>
            <a:r>
              <a:rPr lang="en-US" sz="1600"/>
              <a:t>EU-</a:t>
            </a:r>
            <a:r>
              <a:rPr lang="en-US" sz="1600" err="1"/>
              <a:t>länder</a:t>
            </a:r>
            <a:r>
              <a:rPr lang="en-US" sz="1600"/>
              <a:t> </a:t>
            </a:r>
            <a:r>
              <a:rPr lang="en-US" sz="1600" err="1"/>
              <a:t>utanför</a:t>
            </a:r>
            <a:r>
              <a:rPr lang="en-US" sz="1600"/>
              <a:t> </a:t>
            </a:r>
            <a:r>
              <a:rPr lang="en-US" sz="1600" err="1"/>
              <a:t>Schengenområ</a:t>
            </a:r>
            <a:endParaRPr lang="en-US" sz="1600">
              <a:solidFill>
                <a:schemeClr val="bg1"/>
              </a:solidFill>
            </a:endParaRPr>
          </a:p>
        </p:txBody>
      </p:sp>
      <p:sp>
        <p:nvSpPr>
          <p:cNvPr id="5" name="Rectangle 4"/>
          <p:cNvSpPr/>
          <p:nvPr/>
        </p:nvSpPr>
        <p:spPr>
          <a:xfrm>
            <a:off x="11971" y="-1218"/>
            <a:ext cx="442511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rgbClr val="00B0F0"/>
                </a:solidFill>
              </a:rPr>
              <a:t>      SCHENGENOMRÅDET</a:t>
            </a:r>
          </a:p>
        </p:txBody>
      </p:sp>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bg1"/>
                </a:solidFill>
              </a:rPr>
              <a:t>Visste du att du kan resa fritt mellan de 27 länderna i Schengenområdet utan att visa ditt pass?</a:t>
            </a:r>
            <a:endParaRPr lang="en-GB" b="1">
              <a:solidFill>
                <a:schemeClr val="bg1"/>
              </a:solidFill>
            </a:endParaRP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0" name="Rectangle 9"/>
          <p:cNvSpPr/>
          <p:nvPr/>
        </p:nvSpPr>
        <p:spPr>
          <a:xfrm rot="16200000">
            <a:off x="7957938" y="5666806"/>
            <a:ext cx="2125903" cy="246221"/>
          </a:xfrm>
          <a:prstGeom prst="rect">
            <a:avLst/>
          </a:prstGeom>
        </p:spPr>
        <p:txBody>
          <a:bodyPr wrap="none">
            <a:spAutoFit/>
          </a:bodyPr>
          <a:lstStyle/>
          <a:p>
            <a:r>
              <a:rPr lang="fr-FR" sz="1000" b="1">
                <a:solidFill>
                  <a:srgbClr val="00B0F0"/>
                </a:solidFill>
                <a:latin typeface="Arial" charset="0"/>
                <a:ea typeface="Arial" charset="0"/>
                <a:cs typeface="Arial" charset="0"/>
              </a:rPr>
              <a:t>DET EUROPEISKA PROJEKTET</a:t>
            </a:r>
          </a:p>
        </p:txBody>
      </p:sp>
      <p:cxnSp>
        <p:nvCxnSpPr>
          <p:cNvPr id="11" name="Connecteur droit 12"/>
          <p:cNvCxnSpPr/>
          <p:nvPr/>
        </p:nvCxnSpPr>
        <p:spPr>
          <a:xfrm>
            <a:off x="8897779" y="469110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0EA613-764A-5C5A-31F6-95BBFE33368C}"/>
              </a:ext>
            </a:extLst>
          </p:cNvPr>
          <p:cNvSpPr/>
          <p:nvPr/>
        </p:nvSpPr>
        <p:spPr>
          <a:xfrm>
            <a:off x="1295576" y="1198882"/>
            <a:ext cx="6642671" cy="4969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7D77E680-E44F-CA64-52C6-01EAB10B7AB4}"/>
              </a:ext>
            </a:extLst>
          </p:cNvPr>
          <p:cNvPicPr>
            <a:picLocks noChangeAspect="1"/>
          </p:cNvPicPr>
          <p:nvPr/>
        </p:nvPicPr>
        <p:blipFill rotWithShape="1">
          <a:blip r:embed="rId3"/>
          <a:srcRect l="22981" t="15416" r="4374"/>
          <a:stretch/>
        </p:blipFill>
        <p:spPr>
          <a:xfrm>
            <a:off x="1295576"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a:p>
        </p:txBody>
      </p:sp>
      <p:sp>
        <p:nvSpPr>
          <p:cNvPr id="39" name="TextBox 38">
            <a:extLst>
              <a:ext uri="{FF2B5EF4-FFF2-40B4-BE49-F238E27FC236}">
                <a16:creationId xmlns:a16="http://schemas.microsoft.com/office/drawing/2014/main" id="{731A0997-57C4-E045-96CF-E5BA10AD43D3}"/>
              </a:ext>
            </a:extLst>
          </p:cNvPr>
          <p:cNvSpPr txBox="1"/>
          <p:nvPr/>
        </p:nvSpPr>
        <p:spPr>
          <a:xfrm>
            <a:off x="4626510" y="6168201"/>
            <a:ext cx="3311737" cy="338554"/>
          </a:xfrm>
          <a:prstGeom prst="rect">
            <a:avLst/>
          </a:prstGeom>
          <a:solidFill>
            <a:srgbClr val="FFC000"/>
          </a:solidFill>
        </p:spPr>
        <p:txBody>
          <a:bodyPr wrap="square" rtlCol="0">
            <a:spAutoFit/>
          </a:bodyPr>
          <a:lstStyle/>
          <a:p>
            <a:r>
              <a:rPr lang="sv-SE" sz="1600" b="1"/>
              <a:t>EU-länder som inte använder euro</a:t>
            </a:r>
            <a:endParaRPr lang="en-US" sz="1600" b="1">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314775" y="6168202"/>
            <a:ext cx="3311735" cy="338554"/>
          </a:xfrm>
          <a:prstGeom prst="rect">
            <a:avLst/>
          </a:prstGeom>
          <a:solidFill>
            <a:srgbClr val="00B0F0"/>
          </a:solidFill>
        </p:spPr>
        <p:txBody>
          <a:bodyPr wrap="square" rtlCol="0">
            <a:spAutoFit/>
          </a:bodyPr>
          <a:lstStyle/>
          <a:p>
            <a:r>
              <a:rPr lang="en-US" sz="1600" b="1"/>
              <a:t>EU-</a:t>
            </a:r>
            <a:r>
              <a:rPr lang="en-US" sz="1600" b="1" err="1"/>
              <a:t>länder</a:t>
            </a:r>
            <a:r>
              <a:rPr lang="en-US" sz="1600" b="1"/>
              <a:t> </a:t>
            </a:r>
            <a:r>
              <a:rPr lang="en-US" sz="1600" b="1" err="1"/>
              <a:t>som</a:t>
            </a:r>
            <a:r>
              <a:rPr lang="en-US" sz="1600" b="1"/>
              <a:t> </a:t>
            </a:r>
            <a:r>
              <a:rPr lang="en-US" sz="1600" b="1" err="1"/>
              <a:t>använder</a:t>
            </a:r>
            <a:r>
              <a:rPr lang="en-US" sz="1600" b="1"/>
              <a:t> euro</a:t>
            </a:r>
          </a:p>
        </p:txBody>
      </p:sp>
      <p:sp>
        <p:nvSpPr>
          <p:cNvPr id="2" name="Rectangle 1"/>
          <p:cNvSpPr/>
          <p:nvPr/>
        </p:nvSpPr>
        <p:spPr>
          <a:xfrm>
            <a:off x="15342" y="1295"/>
            <a:ext cx="3537327"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rgbClr val="00B0F0"/>
                </a:solidFill>
              </a:rPr>
              <a:t>      EUROOMRÅDET</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2" name="Rectangle 11"/>
          <p:cNvSpPr/>
          <p:nvPr/>
        </p:nvSpPr>
        <p:spPr>
          <a:xfrm rot="16200000">
            <a:off x="7957938" y="5666806"/>
            <a:ext cx="2125903" cy="246221"/>
          </a:xfrm>
          <a:prstGeom prst="rect">
            <a:avLst/>
          </a:prstGeom>
        </p:spPr>
        <p:txBody>
          <a:bodyPr wrap="none">
            <a:spAutoFit/>
          </a:bodyPr>
          <a:lstStyle/>
          <a:p>
            <a:r>
              <a:rPr lang="fr-FR" sz="1000" b="1">
                <a:solidFill>
                  <a:srgbClr val="00B0F0"/>
                </a:solidFill>
                <a:latin typeface="Arial" charset="0"/>
                <a:ea typeface="Arial" charset="0"/>
                <a:cs typeface="Arial" charset="0"/>
              </a:rPr>
              <a:t>DET EUROPEISKA PROJEKTET</a:t>
            </a:r>
          </a:p>
        </p:txBody>
      </p:sp>
      <p:cxnSp>
        <p:nvCxnSpPr>
          <p:cNvPr id="13" name="Connecteur droit 12"/>
          <p:cNvCxnSpPr/>
          <p:nvPr/>
        </p:nvCxnSpPr>
        <p:spPr>
          <a:xfrm>
            <a:off x="8897779" y="4691109"/>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sv-SE" sz="2000" b="1">
                <a:solidFill>
                  <a:schemeClr val="tx1"/>
                </a:solidFill>
              </a:rPr>
              <a:t>Idag har 20 EU-länder euro som officiell valuta</a:t>
            </a:r>
            <a:endParaRPr lang="en-GB" sz="2000" b="1">
              <a:solidFill>
                <a:schemeClr val="tx1"/>
              </a:solidFill>
            </a:endParaRPr>
          </a:p>
        </p:txBody>
      </p: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a:p>
        </p:txBody>
      </p:sp>
      <p:sp>
        <p:nvSpPr>
          <p:cNvPr id="4" name="TextBox 3"/>
          <p:cNvSpPr txBox="1"/>
          <p:nvPr/>
        </p:nvSpPr>
        <p:spPr>
          <a:xfrm>
            <a:off x="518160" y="441960"/>
            <a:ext cx="3457652" cy="461665"/>
          </a:xfrm>
          <a:prstGeom prst="rect">
            <a:avLst/>
          </a:prstGeom>
          <a:noFill/>
        </p:spPr>
        <p:txBody>
          <a:bodyPr wrap="square" rtlCol="0">
            <a:spAutoFit/>
          </a:bodyPr>
          <a:lstStyle/>
          <a:p>
            <a:r>
              <a:rPr lang="en-IE" sz="2400" b="1"/>
              <a:t>INNEHÅLLSFÖRTECKNING</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fr-FR" sz="2000" b="1">
                <a:latin typeface="Calibri" charset="0"/>
                <a:ea typeface="Calibri" charset="0"/>
                <a:cs typeface="Calibri" charset="0"/>
              </a:rPr>
              <a:t>VAD ÄR EUROPA?</a:t>
            </a:r>
          </a:p>
        </p:txBody>
      </p:sp>
      <p:sp>
        <p:nvSpPr>
          <p:cNvPr id="12" name="TextBox 11"/>
          <p:cNvSpPr txBox="1"/>
          <p:nvPr/>
        </p:nvSpPr>
        <p:spPr>
          <a:xfrm>
            <a:off x="746116" y="2149239"/>
            <a:ext cx="3229696" cy="400110"/>
          </a:xfrm>
          <a:prstGeom prst="rect">
            <a:avLst/>
          </a:prstGeom>
          <a:noFill/>
        </p:spPr>
        <p:txBody>
          <a:bodyPr wrap="square" rtlCol="0">
            <a:spAutoFit/>
          </a:bodyPr>
          <a:lstStyle/>
          <a:p>
            <a:r>
              <a:rPr lang="fr-FR" sz="2000" b="1">
                <a:latin typeface="Calibri" charset="0"/>
                <a:ea typeface="Calibri" charset="0"/>
                <a:cs typeface="Calibri" charset="0"/>
              </a:rPr>
              <a:t>DET EUROPEISKA PROJEKTET</a:t>
            </a:r>
            <a:endParaRPr lang="en-IE"/>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a:t>VAD GÖR EU?</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a:t>HUR FUNGERAR EU?</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a:t>VILL DU VETA MER?</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a:t>TA KONTAKT</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483109"/>
            <a:ext cx="7665720" cy="830997"/>
          </a:xfrm>
          <a:prstGeom prst="rect">
            <a:avLst/>
          </a:prstGeom>
          <a:noFill/>
        </p:spPr>
        <p:txBody>
          <a:bodyPr wrap="square" rtlCol="0">
            <a:spAutoFit/>
          </a:bodyPr>
          <a:lstStyle/>
          <a:p>
            <a:pPr algn="ctr"/>
            <a:r>
              <a:rPr lang="fr-FR" sz="4800" b="1">
                <a:solidFill>
                  <a:schemeClr val="bg1"/>
                </a:solidFill>
              </a:rPr>
              <a:t>VAD GÖR EU?</a:t>
            </a:r>
            <a:endParaRPr lang="fr-FR" sz="480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749619"/>
            <a:ext cx="4238625" cy="3939540"/>
          </a:xfrm>
          <a:prstGeom prst="rect">
            <a:avLst/>
          </a:prstGeom>
          <a:noFill/>
        </p:spPr>
        <p:txBody>
          <a:bodyPr wrap="square" rtlCol="0">
            <a:spAutoFit/>
          </a:bodyPr>
          <a:lstStyle/>
          <a:p>
            <a:pPr algn="ctr"/>
            <a:r>
              <a:rPr lang="sv-SE" sz="5000" b="1">
                <a:solidFill>
                  <a:schemeClr val="bg1"/>
                </a:solidFill>
              </a:rPr>
              <a:t>VAD TROR DU ATT EUROPEISKA UNIONEN GÖR FÖR DIG?</a:t>
            </a:r>
            <a:endParaRPr lang="en-IE" sz="480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fr-FR" sz="3600" b="1">
                <a:solidFill>
                  <a:srgbClr val="C00000"/>
                </a:solidFill>
                <a:latin typeface="+mn-lt"/>
              </a:rPr>
              <a:t>STUDIER, ARBETE OCH VOLONTÄRARBETE</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5284226"/>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a:solidFill>
                  <a:schemeClr val="bg1"/>
                </a:solidFill>
              </a:rPr>
              <a:t>© </a:t>
            </a:r>
            <a:r>
              <a:rPr lang="fr-BE" sz="60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VAD GÖR EU?</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fr-FR" sz="3600" b="1">
                <a:solidFill>
                  <a:srgbClr val="C00000"/>
                </a:solidFill>
                <a:latin typeface="+mn-lt"/>
              </a:rPr>
              <a:t>RESOR</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11037"/>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VAD GÖR EU?</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a:solidFill>
                  <a:srgbClr val="C00000"/>
                </a:solidFill>
                <a:latin typeface="+mn-lt"/>
              </a:rPr>
              <a:t>     </a:t>
            </a:r>
            <a:br>
              <a:rPr lang="fr-FR" sz="3600" b="1">
                <a:solidFill>
                  <a:srgbClr val="C00000"/>
                </a:solidFill>
                <a:latin typeface="+mn-lt"/>
              </a:rPr>
            </a:br>
            <a:r>
              <a:rPr lang="fr-FR" sz="3600" b="1">
                <a:solidFill>
                  <a:srgbClr val="C00000"/>
                </a:solidFill>
                <a:latin typeface="+mn-lt"/>
              </a:rPr>
              <a:t>…OCH MYCKET MER</a:t>
            </a:r>
            <a:br>
              <a:rPr lang="fr-FR" sz="3600" b="1">
                <a:solidFill>
                  <a:srgbClr val="C00000"/>
                </a:solidFill>
                <a:latin typeface="+mn-lt"/>
              </a:rPr>
            </a:br>
            <a:br>
              <a:rPr lang="fr-FR" sz="3600" b="1">
                <a:solidFill>
                  <a:srgbClr val="C00000"/>
                </a:solidFill>
                <a:latin typeface="+mn-lt"/>
              </a:rPr>
            </a:br>
            <a:endParaRPr lang="en-IE">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0808766"/>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VAD GÖR EU?</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fr-FR" sz="3600" b="1">
                <a:solidFill>
                  <a:srgbClr val="C00000"/>
                </a:solidFill>
                <a:latin typeface="+mn-lt"/>
              </a:rPr>
              <a:t>EU:S PRIORITERINGAR</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85962254"/>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VAD GÖR EU?</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en-US" sz="3600" b="1">
                <a:solidFill>
                  <a:srgbClr val="C00000"/>
                </a:solidFill>
                <a:latin typeface="+mn-lt"/>
              </a:rPr>
              <a:t>2022: EU:S SOLIDARITET MED UKRAINA</a:t>
            </a:r>
            <a:br>
              <a:rPr lang="fr-FR" sz="3600" b="1">
                <a:solidFill>
                  <a:srgbClr val="C00000"/>
                </a:solidFill>
                <a:latin typeface="TrebuchetMS-Bold" charset="0"/>
              </a:rPr>
            </a:br>
            <a:br>
              <a:rPr lang="fr-FR" sz="3600" b="1">
                <a:solidFill>
                  <a:srgbClr val="C00000"/>
                </a:solidFill>
                <a:latin typeface="TrebuchetMS-Bold" charset="0"/>
              </a:rPr>
            </a:br>
            <a:endParaRPr lang="en-IE"/>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a:hlinkClick r:id="rId4"/>
              </a:rPr>
              <a:t>#</a:t>
            </a:r>
            <a:r>
              <a:rPr lang="fr-BE" sz="2400" err="1">
                <a:hlinkClick r:id="rId4"/>
              </a:rPr>
              <a:t>StandWithUkraine</a:t>
            </a:r>
            <a:endParaRPr lang="fr-BE" sz="2400"/>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VAD GÖR EU?</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73563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614333" y="2659361"/>
            <a:ext cx="3177621" cy="954107"/>
          </a:xfrm>
          <a:prstGeom prst="rect">
            <a:avLst/>
          </a:prstGeom>
          <a:noFill/>
        </p:spPr>
        <p:txBody>
          <a:bodyPr wrap="square" rtlCol="0">
            <a:spAutoFit/>
          </a:bodyPr>
          <a:lstStyle/>
          <a:p>
            <a:pPr algn="ctr"/>
            <a:r>
              <a:rPr lang="sv-SE" sz="2800" b="1">
                <a:solidFill>
                  <a:schemeClr val="bg1"/>
                </a:solidFill>
              </a:rPr>
              <a:t>Vad tycker du att EU ska prioritera?</a:t>
            </a:r>
            <a:endParaRPr lang="en-IE" sz="280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678995" y="2792764"/>
            <a:ext cx="7429500" cy="830997"/>
          </a:xfrm>
          <a:prstGeom prst="rect">
            <a:avLst/>
          </a:prstGeom>
          <a:noFill/>
        </p:spPr>
        <p:txBody>
          <a:bodyPr wrap="square" rtlCol="0">
            <a:spAutoFit/>
          </a:bodyPr>
          <a:lstStyle/>
          <a:p>
            <a:pPr algn="ctr"/>
            <a:r>
              <a:rPr lang="fr-FR" sz="4800" b="1">
                <a:solidFill>
                  <a:schemeClr val="bg1"/>
                </a:solidFill>
              </a:rPr>
              <a:t>HUR FUNGERAR EU?</a:t>
            </a:r>
            <a:endParaRPr lang="fr-FR" sz="480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a:solidFill>
                  <a:srgbClr val="FFA00E"/>
                </a:solidFill>
                <a:latin typeface="Arial" charset="0"/>
                <a:ea typeface="Arial" charset="0"/>
                <a:cs typeface="Arial" charset="0"/>
              </a:rPr>
              <a:t>HUR FUNGERAR EU?</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a:solidFill>
                  <a:srgbClr val="FFC000"/>
                </a:solidFill>
              </a:rPr>
              <a:t>EUROPAPARLAMENTET</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4755" y="186452"/>
            <a:ext cx="966710" cy="527296"/>
          </a:xfrm>
          <a:prstGeom prst="rect">
            <a:avLst/>
          </a:prstGeom>
        </p:spPr>
      </p:pic>
      <p:graphicFrame>
        <p:nvGraphicFramePr>
          <p:cNvPr id="4" name="Diagram 3"/>
          <p:cNvGraphicFramePr/>
          <p:nvPr>
            <p:extLst>
              <p:ext uri="{D42A27DB-BD31-4B8C-83A1-F6EECF244321}">
                <p14:modId xmlns:p14="http://schemas.microsoft.com/office/powerpoint/2010/main" val="3994533654"/>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a:solidFill>
                  <a:schemeClr val="bg1"/>
                </a:solidFill>
                <a:latin typeface="Arial" panose="020B0604020202020204" pitchFamily="34" charset="0"/>
                <a:hlinkClick r:id="rId11" tooltip="w:en:Creative Commons"/>
              </a:rPr>
              <a:t>© Creative Commons</a:t>
            </a:r>
            <a:r>
              <a:rPr lang="en-US" sz="600">
                <a:solidFill>
                  <a:schemeClr val="bg1"/>
                </a:solidFill>
                <a:latin typeface="Arial" panose="020B0604020202020204" pitchFamily="34" charset="0"/>
              </a:rPr>
              <a:t> </a:t>
            </a:r>
            <a:r>
              <a:rPr lang="en-US" sz="600">
                <a:solidFill>
                  <a:schemeClr val="bg1"/>
                </a:solidFill>
                <a:latin typeface="Arial" panose="020B0604020202020204" pitchFamily="34" charset="0"/>
                <a:hlinkClick r:id="rId12"/>
              </a:rPr>
              <a:t>Attribution-Share Alike 4.0 International</a:t>
            </a:r>
            <a:endParaRPr lang="fr-BE" sz="60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a:solidFill>
                  <a:schemeClr val="bg1"/>
                </a:solidFill>
                <a:latin typeface="Calibri" charset="0"/>
                <a:ea typeface="Calibri" charset="0"/>
                <a:cs typeface="Calibri" charset="0"/>
              </a:rPr>
              <a:t>VAD ÄR 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445628" y="211461"/>
            <a:ext cx="4796612" cy="584775"/>
          </a:xfrm>
          <a:prstGeom prst="rect">
            <a:avLst/>
          </a:prstGeom>
          <a:noFill/>
        </p:spPr>
        <p:txBody>
          <a:bodyPr wrap="square" rtlCol="0">
            <a:spAutoFit/>
          </a:bodyPr>
          <a:lstStyle/>
          <a:p>
            <a:pPr algn="ctr"/>
            <a:r>
              <a:rPr lang="fr-FR" sz="3200" b="1">
                <a:solidFill>
                  <a:srgbClr val="FFC000"/>
                </a:solidFill>
                <a:latin typeface="Calibri" panose="020F0502020204030204" pitchFamily="34" charset="0"/>
                <a:cs typeface="Calibri" panose="020F0502020204030204" pitchFamily="34" charset="0"/>
              </a:rPr>
              <a:t>EUROPEISKA RÅDET</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263330" y="5994578"/>
            <a:ext cx="1518364" cy="246221"/>
          </a:xfrm>
          <a:prstGeom prst="rect">
            <a:avLst/>
          </a:prstGeom>
          <a:solidFill>
            <a:schemeClr val="bg1"/>
          </a:solidFill>
        </p:spPr>
        <p:txBody>
          <a:bodyPr wrap="none">
            <a:spAutoFit/>
          </a:bodyPr>
          <a:lstStyle/>
          <a:p>
            <a:r>
              <a:rPr lang="fr-FR" sz="1000" b="1">
                <a:solidFill>
                  <a:srgbClr val="FFA00E"/>
                </a:solidFill>
                <a:latin typeface="Arial" charset="0"/>
                <a:ea typeface="Arial" charset="0"/>
                <a:cs typeface="Arial" charset="0"/>
              </a:rPr>
              <a:t>HUR FUNGERAR EU?</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79" y="5358506"/>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224911793"/>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a:latin typeface="Calibri" panose="020F0502020204030204" pitchFamily="34" charset="0"/>
              <a:cs typeface="Calibri" panose="020F0502020204030204" pitchFamily="34" charset="0"/>
            </a:endParaRPr>
          </a:p>
          <a:p>
            <a:endParaRPr lang="fr-BE"/>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90754" y="162586"/>
            <a:ext cx="737680" cy="627942"/>
          </a:xfrm>
          <a:prstGeom prst="rect">
            <a:avLst/>
          </a:prstGeom>
        </p:spPr>
      </p:pic>
      <p:graphicFrame>
        <p:nvGraphicFramePr>
          <p:cNvPr id="9" name="Diagram 8"/>
          <p:cNvGraphicFramePr/>
          <p:nvPr>
            <p:extLst>
              <p:ext uri="{D42A27DB-BD31-4B8C-83A1-F6EECF244321}">
                <p14:modId xmlns:p14="http://schemas.microsoft.com/office/powerpoint/2010/main" val="3645186209"/>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704643" y="182879"/>
            <a:ext cx="5161956" cy="584775"/>
          </a:xfrm>
          <a:prstGeom prst="rect">
            <a:avLst/>
          </a:prstGeom>
          <a:noFill/>
        </p:spPr>
        <p:txBody>
          <a:bodyPr wrap="square" rtlCol="0">
            <a:spAutoFit/>
          </a:bodyPr>
          <a:lstStyle/>
          <a:p>
            <a:pPr algn="ctr"/>
            <a:r>
              <a:rPr lang="fr-FR" sz="3200" b="1">
                <a:solidFill>
                  <a:srgbClr val="FFC000"/>
                </a:solidFill>
                <a:latin typeface="Calibri" panose="020F0502020204030204" pitchFamily="34" charset="0"/>
                <a:cs typeface="Calibri" panose="020F0502020204030204" pitchFamily="34" charset="0"/>
              </a:rPr>
              <a:t>EUROPEISKA UNIONENS RÅD</a:t>
            </a:r>
            <a:endParaRPr lang="fr-BE"/>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14" name="Picture 13"/>
          <p:cNvPicPr/>
          <p:nvPr/>
        </p:nvPicPr>
        <p:blipFill>
          <a:blip r:embed="rId5"/>
          <a:stretch>
            <a:fillRect/>
          </a:stretch>
        </p:blipFill>
        <p:spPr>
          <a:xfrm>
            <a:off x="586659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499115276"/>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a:solidFill>
                  <a:srgbClr val="FFA00E"/>
                </a:solidFill>
                <a:latin typeface="Arial" charset="0"/>
                <a:ea typeface="Arial" charset="0"/>
                <a:cs typeface="Arial" charset="0"/>
              </a:rPr>
              <a:t>HUR FUNGERAR EU?</a:t>
            </a:r>
          </a:p>
        </p:txBody>
      </p:sp>
      <p:cxnSp>
        <p:nvCxnSpPr>
          <p:cNvPr id="17"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a:solidFill>
                  <a:srgbClr val="FFC000"/>
                </a:solidFill>
              </a:rPr>
              <a:t>EUROPEISKA KOMMISSIONEN</a:t>
            </a:r>
            <a:endParaRPr kumimoji="0" lang="fr-FR" sz="32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descr="A blue flag with yellow stars and a blue flag with black lines&#10;&#10;Description automatically generated">
            <a:extLst>
              <a:ext uri="{FF2B5EF4-FFF2-40B4-BE49-F238E27FC236}">
                <a16:creationId xmlns:a16="http://schemas.microsoft.com/office/drawing/2014/main" id="{2F9512DC-1BC8-204B-B55A-31E4CAAF6952}"/>
              </a:ext>
            </a:extLst>
          </p:cNvPr>
          <p:cNvPicPr>
            <a:picLocks noChangeAspect="1"/>
          </p:cNvPicPr>
          <p:nvPr/>
        </p:nvPicPr>
        <p:blipFill>
          <a:blip r:embed="rId3"/>
          <a:stretch>
            <a:fillRect/>
          </a:stretch>
        </p:blipFill>
        <p:spPr>
          <a:xfrm>
            <a:off x="6191452" y="233162"/>
            <a:ext cx="573277" cy="347830"/>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405625933"/>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a:solidFill>
                  <a:srgbClr val="FFA00E"/>
                </a:solidFill>
                <a:latin typeface="Arial" charset="0"/>
                <a:ea typeface="Arial" charset="0"/>
                <a:cs typeface="Arial" charset="0"/>
              </a:rPr>
              <a:t>HUR FUNGERAR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424171" cy="584775"/>
          </a:xfrm>
          <a:prstGeom prst="rect">
            <a:avLst/>
          </a:prstGeom>
          <a:noFill/>
        </p:spPr>
        <p:txBody>
          <a:bodyPr wrap="square" rtlCol="0">
            <a:spAutoFit/>
          </a:bodyPr>
          <a:lstStyle/>
          <a:p>
            <a:r>
              <a:rPr lang="fr-BE" sz="3200" b="1">
                <a:solidFill>
                  <a:srgbClr val="FFC000"/>
                </a:solidFill>
              </a:rPr>
              <a:t>EU-LAGAR VEM GÖR VAD?</a:t>
            </a: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ue flag with yellow stars and a blue flag with black lines&#10;&#10;Description automatically generated"/>
          <p:cNvPicPr>
            <a:picLocks noChangeAspect="1"/>
          </p:cNvPicPr>
          <p:nvPr/>
        </p:nvPicPr>
        <p:blipFill>
          <a:blip r:embed="rId3"/>
          <a:stretch>
            <a:fillRect/>
          </a:stretch>
        </p:blipFill>
        <p:spPr>
          <a:xfrm>
            <a:off x="3756075" y="787978"/>
            <a:ext cx="1448562" cy="878903"/>
          </a:xfrm>
          <a:prstGeom prst="rect">
            <a:avLst/>
          </a:prstGeom>
        </p:spPr>
      </p:pic>
      <p:sp>
        <p:nvSpPr>
          <p:cNvPr id="27" name="TextBox 26"/>
          <p:cNvSpPr txBox="1"/>
          <p:nvPr/>
        </p:nvSpPr>
        <p:spPr>
          <a:xfrm>
            <a:off x="3521091" y="1563508"/>
            <a:ext cx="2289742" cy="307777"/>
          </a:xfrm>
          <a:prstGeom prst="rect">
            <a:avLst/>
          </a:prstGeom>
          <a:noFill/>
        </p:spPr>
        <p:txBody>
          <a:bodyPr wrap="square" rtlCol="0">
            <a:spAutoFit/>
          </a:bodyPr>
          <a:lstStyle/>
          <a:p>
            <a:r>
              <a:rPr lang="fr-BE" sz="1400" err="1"/>
              <a:t>Europeiska</a:t>
            </a:r>
            <a:r>
              <a:rPr lang="fr-BE" sz="1400"/>
              <a:t> </a:t>
            </a:r>
            <a:r>
              <a:rPr lang="fr-BE" sz="1400" err="1"/>
              <a:t>kommissionen</a:t>
            </a:r>
            <a:r>
              <a:rPr lang="fr-BE" sz="1400"/>
              <a:t> </a:t>
            </a:r>
          </a:p>
        </p:txBody>
      </p:sp>
      <p:sp>
        <p:nvSpPr>
          <p:cNvPr id="9" name="TextBox 8"/>
          <p:cNvSpPr txBox="1"/>
          <p:nvPr/>
        </p:nvSpPr>
        <p:spPr>
          <a:xfrm>
            <a:off x="858650" y="4419758"/>
            <a:ext cx="2192917" cy="307777"/>
          </a:xfrm>
          <a:prstGeom prst="rect">
            <a:avLst/>
          </a:prstGeom>
          <a:noFill/>
        </p:spPr>
        <p:txBody>
          <a:bodyPr wrap="square" rtlCol="0">
            <a:spAutoFit/>
          </a:bodyPr>
          <a:lstStyle/>
          <a:p>
            <a:r>
              <a:rPr lang="fr-BE" sz="1400" err="1"/>
              <a:t>Europaparlamentet</a:t>
            </a:r>
            <a:endParaRPr lang="fr-BE" sz="140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156332" y="4422968"/>
            <a:ext cx="2441014" cy="307777"/>
          </a:xfrm>
          <a:prstGeom prst="rect">
            <a:avLst/>
          </a:prstGeom>
          <a:noFill/>
        </p:spPr>
        <p:txBody>
          <a:bodyPr wrap="square" rtlCol="0">
            <a:spAutoFit/>
          </a:bodyPr>
          <a:lstStyle/>
          <a:p>
            <a:r>
              <a:rPr lang="fr-BE" sz="1400" err="1"/>
              <a:t>Europeiska</a:t>
            </a:r>
            <a:r>
              <a:rPr lang="fr-BE" sz="1400"/>
              <a:t> </a:t>
            </a:r>
            <a:r>
              <a:rPr lang="fr-BE" sz="1400" err="1"/>
              <a:t>unionens</a:t>
            </a:r>
            <a:r>
              <a:rPr lang="fr-BE" sz="1400"/>
              <a:t> </a:t>
            </a:r>
            <a:r>
              <a:rPr lang="fr-BE" sz="1400" err="1"/>
              <a:t>råd</a:t>
            </a:r>
            <a:endParaRPr lang="fr-BE" sz="140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err="1"/>
              <a:t>föreslår</a:t>
            </a:r>
            <a:r>
              <a:rPr lang="en-IE" sz="1400"/>
              <a:t> </a:t>
            </a:r>
            <a:r>
              <a:rPr lang="en-IE" sz="1400" err="1"/>
              <a:t>en</a:t>
            </a:r>
            <a:r>
              <a:rPr lang="en-IE" sz="1400"/>
              <a:t> lag</a:t>
            </a:r>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NY EU-LAG</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t>antar, ändrar eller förkastar den föreslagna lagen</a:t>
            </a:r>
            <a:endParaRPr lang="en-IE" sz="140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a:t>vid </a:t>
            </a:r>
            <a:r>
              <a:rPr lang="en-IE" sz="1400" err="1"/>
              <a:t>överenskommelse</a:t>
            </a:r>
            <a:endParaRPr lang="en-IE" sz="140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a:solidFill>
                  <a:srgbClr val="FFA00E"/>
                </a:solidFill>
                <a:latin typeface="Arial" charset="0"/>
                <a:ea typeface="Arial" charset="0"/>
                <a:cs typeface="Arial" charset="0"/>
              </a:rPr>
              <a:t>HUR FUNGERAR EU?</a:t>
            </a:r>
          </a:p>
        </p:txBody>
      </p:sp>
      <p:cxnSp>
        <p:nvCxnSpPr>
          <p:cNvPr id="23"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a:solidFill>
                  <a:srgbClr val="FFC000"/>
                </a:solidFill>
                <a:latin typeface="Calibri" panose="020F0502020204030204" pitchFamily="34" charset="0"/>
                <a:cs typeface="Calibri" panose="020F0502020204030204" pitchFamily="34" charset="0"/>
              </a:rPr>
              <a:t>EUROPEISKA UNIONENS DOMSTOL</a:t>
            </a:r>
            <a:endParaRPr lang="fr-FR" sz="3200" b="1">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540649236"/>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a:solidFill>
                  <a:srgbClr val="FFA00E"/>
                </a:solidFill>
                <a:latin typeface="Arial" charset="0"/>
                <a:ea typeface="Arial" charset="0"/>
                <a:cs typeface="Arial" charset="0"/>
              </a:rPr>
              <a:t>HUR FUNGERAR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a:solidFill>
                  <a:srgbClr val="FFC000"/>
                </a:solidFill>
                <a:latin typeface="Calibri" panose="020F0502020204030204" pitchFamily="34" charset="0"/>
                <a:cs typeface="Calibri" panose="020F0502020204030204" pitchFamily="34" charset="0"/>
              </a:rPr>
              <a:t>EUROPEISKA REVISIONSRÄTTEN</a:t>
            </a:r>
            <a:endParaRPr lang="fr-BE" sz="320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1184483481"/>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3653659954"/>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715145" y="199558"/>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sz="60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a:solidFill>
                  <a:srgbClr val="FFA00E"/>
                </a:solidFill>
                <a:latin typeface="Arial" charset="0"/>
                <a:ea typeface="Arial" charset="0"/>
                <a:cs typeface="Arial" charset="0"/>
              </a:rPr>
              <a:t>HUR FUNGERAR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914714"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a:solidFill>
                  <a:srgbClr val="FFC000"/>
                </a:solidFill>
                <a:latin typeface="Calibri" panose="020F0502020204030204" pitchFamily="34" charset="0"/>
                <a:cs typeface="Calibri" panose="020F0502020204030204" pitchFamily="34" charset="0"/>
              </a:rPr>
              <a:t>EUROPEISKA CENTRALBANKEN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2947831381"/>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8261709" y="5975707"/>
            <a:ext cx="1518364" cy="246221"/>
          </a:xfrm>
          <a:prstGeom prst="rect">
            <a:avLst/>
          </a:prstGeom>
        </p:spPr>
        <p:txBody>
          <a:bodyPr wrap="none">
            <a:spAutoFit/>
          </a:bodyPr>
          <a:lstStyle/>
          <a:p>
            <a:r>
              <a:rPr lang="fr-FR" sz="1000" b="1">
                <a:solidFill>
                  <a:srgbClr val="FFA00E"/>
                </a:solidFill>
                <a:latin typeface="Arial" charset="0"/>
                <a:ea typeface="Arial" charset="0"/>
                <a:cs typeface="Arial" charset="0"/>
              </a:rPr>
              <a:t>HUR FUNGERAR EU?</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1" y="5335855"/>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3047032" y="2274838"/>
            <a:ext cx="5136878" cy="2308324"/>
          </a:xfrm>
          <a:prstGeom prst="rect">
            <a:avLst/>
          </a:prstGeom>
          <a:noFill/>
        </p:spPr>
        <p:txBody>
          <a:bodyPr wrap="square" lIns="91440" tIns="45720" rIns="91440" bIns="45720" rtlCol="0" anchor="t">
            <a:spAutoFit/>
          </a:bodyPr>
          <a:lstStyle/>
          <a:p>
            <a:r>
              <a:rPr lang="sv-SE" sz="4800" b="1">
                <a:solidFill>
                  <a:schemeClr val="bg1"/>
                </a:solidFill>
              </a:rPr>
              <a:t>DU kan hjälpa till att påverka Europa!</a:t>
            </a:r>
            <a:endParaRPr lang="en-IE" sz="4800" b="1">
              <a:solidFill>
                <a:schemeClr val="bg1"/>
              </a:solidFill>
              <a:cs typeface="Calibri"/>
            </a:endParaRPr>
          </a:p>
        </p:txBody>
      </p:sp>
    </p:spTree>
    <p:extLst>
      <p:ext uri="{BB962C8B-B14F-4D97-AF65-F5344CB8AC3E}">
        <p14:creationId xmlns:p14="http://schemas.microsoft.com/office/powerpoint/2010/main" val="1366900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extLst>
              <p:ext uri="{D42A27DB-BD31-4B8C-83A1-F6EECF244321}">
                <p14:modId xmlns:p14="http://schemas.microsoft.com/office/powerpoint/2010/main" val="3224241737"/>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327229"/>
            <a:ext cx="7705454"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200" b="1">
                <a:solidFill>
                  <a:srgbClr val="FFC000"/>
                </a:solidFill>
                <a:cs typeface="Arial"/>
              </a:rPr>
              <a:t>DU kan hjälpa till att påverka Europa!</a:t>
            </a:r>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sv-SE" sz="3200" b="1">
                <a:solidFill>
                  <a:srgbClr val="E65657"/>
                </a:solidFill>
                <a:latin typeface="Calibri" panose="020F0502020204030204" pitchFamily="34" charset="0"/>
                <a:cs typeface="Calibri" panose="020F0502020204030204" pitchFamily="34" charset="0"/>
              </a:rPr>
              <a:t>VILL DU VETA MER OM EU?</a:t>
            </a:r>
            <a:endParaRPr lang="fr-FR" sz="3200" b="1">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8032637" y="5733183"/>
            <a:ext cx="2001955" cy="247679"/>
          </a:xfrm>
          <a:prstGeom prst="rect">
            <a:avLst/>
          </a:prstGeom>
          <a:solidFill>
            <a:schemeClr val="bg1"/>
          </a:solidFill>
        </p:spPr>
        <p:txBody>
          <a:bodyPr wrap="square">
            <a:spAutoFit/>
          </a:bodyPr>
          <a:lstStyle/>
          <a:p>
            <a:r>
              <a:rPr lang="sv-SE" sz="1000" b="1">
                <a:solidFill>
                  <a:srgbClr val="FF5050"/>
                </a:solidFill>
                <a:latin typeface="Arial" charset="0"/>
                <a:ea typeface="Arial" charset="0"/>
                <a:cs typeface="Arial" charset="0"/>
              </a:rPr>
              <a:t>VILL DU VETA MER OM EU?</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4337" y="4860768"/>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a:solidFill>
                <a:schemeClr val="tx1"/>
              </a:solidFill>
              <a:cs typeface="Arial" panose="020B0604020202020204" pitchFamily="34" charset="0"/>
            </a:endParaRPr>
          </a:p>
          <a:p>
            <a:endParaRPr lang="de-DE" b="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a:p>
          <a:p>
            <a:endParaRPr lang="en-GB" b="1"/>
          </a:p>
          <a:p>
            <a:endParaRPr lang="en-GB" b="1"/>
          </a:p>
          <a:p>
            <a:endParaRPr lang="en-GB" b="1"/>
          </a:p>
        </p:txBody>
      </p:sp>
      <p:sp>
        <p:nvSpPr>
          <p:cNvPr id="16" name="Rectangle 15"/>
          <p:cNvSpPr/>
          <p:nvPr/>
        </p:nvSpPr>
        <p:spPr>
          <a:xfrm>
            <a:off x="5302395" y="2570403"/>
            <a:ext cx="4267131" cy="1092607"/>
          </a:xfrm>
          <a:prstGeom prst="rect">
            <a:avLst/>
          </a:prstGeom>
        </p:spPr>
        <p:txBody>
          <a:bodyPr wrap="square">
            <a:spAutoFit/>
          </a:bodyPr>
          <a:lstStyle/>
          <a:p>
            <a:r>
              <a:rPr lang="en-US" b="1" err="1"/>
              <a:t>Vad</a:t>
            </a:r>
            <a:r>
              <a:rPr lang="en-US" b="1"/>
              <a:t> </a:t>
            </a:r>
            <a:r>
              <a:rPr lang="en-US" b="1" err="1"/>
              <a:t>gör</a:t>
            </a:r>
            <a:r>
              <a:rPr lang="en-US" b="1"/>
              <a:t> EU </a:t>
            </a:r>
            <a:r>
              <a:rPr lang="en-US" b="1" err="1"/>
              <a:t>för</a:t>
            </a:r>
            <a:r>
              <a:rPr lang="en-US" b="1"/>
              <a:t> </a:t>
            </a:r>
            <a:r>
              <a:rPr lang="en-US" b="1" err="1"/>
              <a:t>mig</a:t>
            </a:r>
            <a:r>
              <a:rPr lang="en-US" b="1"/>
              <a:t>?</a:t>
            </a:r>
            <a:endParaRPr lang="en-US"/>
          </a:p>
          <a:p>
            <a:pPr lvl="0"/>
            <a:r>
              <a:rPr lang="en-GB" b="1">
                <a:solidFill>
                  <a:srgbClr val="808080">
                    <a:lumMod val="75000"/>
                  </a:srgbClr>
                </a:solidFill>
                <a:cs typeface="Arial" panose="020B0604020202020204" pitchFamily="34" charset="0"/>
                <a:hlinkClick r:id="rId3"/>
              </a:rPr>
              <a:t>what-europe-does-for-me.eu</a:t>
            </a:r>
            <a:endParaRPr lang="en-GB" b="1">
              <a:solidFill>
                <a:srgbClr val="808080">
                  <a:lumMod val="75000"/>
                </a:srgbClr>
              </a:solidFill>
              <a:cs typeface="Arial" panose="020B0604020202020204" pitchFamily="34" charset="0"/>
            </a:endParaRPr>
          </a:p>
          <a:p>
            <a:pPr lvl="0"/>
            <a:endParaRPr lang="en-GB" b="1">
              <a:solidFill>
                <a:srgbClr val="808080">
                  <a:lumMod val="75000"/>
                </a:srgbClr>
              </a:solidFill>
              <a:cs typeface="Arial" panose="020B0604020202020204" pitchFamily="34" charset="0"/>
            </a:endParaRPr>
          </a:p>
          <a:p>
            <a:pPr lvl="0" algn="ctr"/>
            <a:endParaRPr lang="fr-BE" sz="1100" b="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en-US" b="1" err="1"/>
              <a:t>Webbplatsen</a:t>
            </a:r>
            <a:r>
              <a:rPr lang="en-US" b="1"/>
              <a:t> Europa</a:t>
            </a:r>
            <a:endParaRPr lang="en-US"/>
          </a:p>
          <a:p>
            <a:r>
              <a:rPr lang="en-GB" b="1">
                <a:hlinkClick r:id="rId6"/>
              </a:rPr>
              <a:t>europa.eu</a:t>
            </a:r>
            <a:endParaRPr lang="en-GB"/>
          </a:p>
          <a:p>
            <a:endParaRPr lang="en-IE"/>
          </a:p>
          <a:p>
            <a:endParaRPr lang="en-IE"/>
          </a:p>
          <a:p>
            <a:endParaRPr lang="en-IE"/>
          </a:p>
          <a:p>
            <a:endParaRPr lang="en-IE"/>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err="1"/>
              <a:t>Publikationsbyrån</a:t>
            </a:r>
            <a:endParaRPr lang="en-US"/>
          </a:p>
          <a:p>
            <a:r>
              <a:rPr lang="en-US" b="1">
                <a:cs typeface="Arial" panose="020B0604020202020204" pitchFamily="34" charset="0"/>
                <a:hlinkClick r:id="rId7"/>
              </a:rPr>
              <a:t>publications.europa.eu</a:t>
            </a:r>
            <a:endParaRPr lang="en-US" b="1">
              <a:cs typeface="Arial" panose="020B0604020202020204" pitchFamily="34" charset="0"/>
            </a:endParaRPr>
          </a:p>
          <a:p>
            <a:endParaRPr lang="en-IE"/>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a:hlinkClick r:id="rId8"/>
            </a:endParaRPr>
          </a:p>
          <a:p>
            <a:endParaRPr lang="en-GB" b="1"/>
          </a:p>
          <a:p>
            <a:endParaRPr lang="en-GB" b="1"/>
          </a:p>
          <a:p>
            <a:r>
              <a:rPr lang="en-US" b="1" err="1"/>
              <a:t>Elev</a:t>
            </a:r>
            <a:r>
              <a:rPr lang="en-US" b="1"/>
              <a:t>- </a:t>
            </a:r>
            <a:r>
              <a:rPr lang="en-US" b="1" err="1"/>
              <a:t>och</a:t>
            </a:r>
            <a:r>
              <a:rPr lang="en-US" b="1"/>
              <a:t> </a:t>
            </a:r>
            <a:r>
              <a:rPr lang="en-US" b="1" err="1"/>
              <a:t>lärarhörnans</a:t>
            </a:r>
            <a:r>
              <a:rPr lang="en-US" b="1"/>
              <a:t> </a:t>
            </a:r>
            <a:r>
              <a:rPr lang="en-US" b="1" err="1"/>
              <a:t>nyhetsbrev</a:t>
            </a:r>
            <a:endParaRPr lang="en-US"/>
          </a:p>
          <a:p>
            <a:r>
              <a:rPr lang="en-GB" b="1">
                <a:hlinkClick r:id="rId8"/>
              </a:rPr>
              <a:t>ec.europa.eu/newsroom/</a:t>
            </a:r>
            <a:r>
              <a:rPr lang="en-GB" b="1" err="1">
                <a:hlinkClick r:id="rId8"/>
              </a:rPr>
              <a:t>comm</a:t>
            </a:r>
            <a:r>
              <a:rPr lang="en-GB" b="1">
                <a:hlinkClick r:id="rId8"/>
              </a:rPr>
              <a:t>/user-subscriptions/1595/create</a:t>
            </a:r>
            <a:endParaRPr lang="en-GB" b="1"/>
          </a:p>
          <a:p>
            <a:endParaRPr lang="en-GB" b="1"/>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3742531" cy="646331"/>
          </a:xfrm>
          <a:prstGeom prst="rect">
            <a:avLst/>
          </a:prstGeom>
        </p:spPr>
        <p:txBody>
          <a:bodyPr wrap="square">
            <a:spAutoFit/>
          </a:bodyPr>
          <a:lstStyle/>
          <a:p>
            <a:r>
              <a:rPr lang="en-US" b="1" err="1"/>
              <a:t>Elev</a:t>
            </a:r>
            <a:r>
              <a:rPr lang="en-US" b="1"/>
              <a:t>- </a:t>
            </a:r>
            <a:r>
              <a:rPr lang="en-US" b="1" err="1"/>
              <a:t>och</a:t>
            </a:r>
            <a:r>
              <a:rPr lang="en-US" b="1"/>
              <a:t> </a:t>
            </a:r>
            <a:r>
              <a:rPr lang="en-US" b="1" err="1"/>
              <a:t>lärarhörnan</a:t>
            </a:r>
            <a:endParaRPr lang="en-US"/>
          </a:p>
          <a:p>
            <a:r>
              <a:rPr lang="en-GB" b="1">
                <a:hlinkClick r:id="rId10"/>
              </a:rPr>
              <a:t>europa.eu/learning-corner/</a:t>
            </a:r>
            <a:r>
              <a:rPr lang="en-GB" b="1" err="1">
                <a:hlinkClick r:id="rId10"/>
              </a:rPr>
              <a:t>home_sv</a:t>
            </a:r>
            <a:endParaRPr lang="en-GB" b="1"/>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7" y="1473700"/>
            <a:ext cx="4568796" cy="2862322"/>
          </a:xfrm>
          <a:prstGeom prst="rect">
            <a:avLst/>
          </a:prstGeom>
          <a:noFill/>
        </p:spPr>
        <p:txBody>
          <a:bodyPr wrap="square" rtlCol="0">
            <a:spAutoFit/>
          </a:bodyPr>
          <a:lstStyle/>
          <a:p>
            <a:pPr algn="ctr"/>
            <a:r>
              <a:rPr lang="sv-SE" sz="6000" b="1">
                <a:solidFill>
                  <a:schemeClr val="bg1"/>
                </a:solidFill>
              </a:rPr>
              <a:t>KÄNNER DU DIG SOM EN EUROPÉ? </a:t>
            </a:r>
            <a:endParaRPr lang="fr-FR" sz="600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TextBox 1"/>
          <p:cNvSpPr txBox="1"/>
          <p:nvPr/>
        </p:nvSpPr>
        <p:spPr>
          <a:xfrm>
            <a:off x="3150896" y="4336022"/>
            <a:ext cx="2924157" cy="369332"/>
          </a:xfrm>
          <a:prstGeom prst="rect">
            <a:avLst/>
          </a:prstGeom>
          <a:noFill/>
        </p:spPr>
        <p:txBody>
          <a:bodyPr wrap="square" rtlCol="0">
            <a:spAutoFit/>
          </a:bodyPr>
          <a:lstStyle/>
          <a:p>
            <a:r>
              <a:rPr lang="sv-SE" i="1">
                <a:solidFill>
                  <a:schemeClr val="bg1"/>
                </a:solidFill>
              </a:rPr>
              <a:t>VAD FÅR DIG ATT KÄNNA SÅ? </a:t>
            </a:r>
            <a:endParaRPr lang="fr-BE" i="1">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a:solidFill>
                  <a:srgbClr val="00B050"/>
                </a:solidFill>
              </a:rPr>
              <a:t>TA KONTAKT</a:t>
            </a:r>
            <a:endParaRPr lang="en-GB" sz="2400" b="1">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83197" y="6197196"/>
            <a:ext cx="1075386" cy="246221"/>
          </a:xfrm>
          <a:prstGeom prst="rect">
            <a:avLst/>
          </a:prstGeom>
          <a:solidFill>
            <a:schemeClr val="bg1"/>
          </a:solidFill>
          <a:ln>
            <a:solidFill>
              <a:schemeClr val="bg1"/>
            </a:solidFill>
          </a:ln>
        </p:spPr>
        <p:txBody>
          <a:bodyPr wrap="square">
            <a:spAutoFit/>
          </a:bodyPr>
          <a:lstStyle/>
          <a:p>
            <a:r>
              <a:rPr lang="fr-FR" sz="1000" b="1">
                <a:solidFill>
                  <a:srgbClr val="00B050"/>
                </a:solidFill>
                <a:latin typeface="Arial" charset="0"/>
                <a:ea typeface="Arial" charset="0"/>
                <a:cs typeface="Arial" charset="0"/>
              </a:rPr>
              <a:t>TA KONTAKT</a:t>
            </a:r>
          </a:p>
        </p:txBody>
      </p:sp>
      <p:cxnSp>
        <p:nvCxnSpPr>
          <p:cNvPr id="15" name="Straight Connector 14"/>
          <p:cNvCxnSpPr/>
          <p:nvPr/>
        </p:nvCxnSpPr>
        <p:spPr>
          <a:xfrm>
            <a:off x="8892282" y="5780318"/>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1" y="4236112"/>
            <a:ext cx="3551710" cy="892552"/>
          </a:xfrm>
          <a:prstGeom prst="rect">
            <a:avLst/>
          </a:prstGeom>
          <a:noFill/>
        </p:spPr>
        <p:txBody>
          <a:bodyPr wrap="square" rtlCol="0">
            <a:spAutoFit/>
          </a:bodyPr>
          <a:lstStyle/>
          <a:p>
            <a:r>
              <a:rPr lang="en-US" err="1"/>
              <a:t>Gratisnummer</a:t>
            </a:r>
            <a:r>
              <a:rPr lang="en-US" b="0">
                <a:solidFill>
                  <a:schemeClr val="tx1"/>
                </a:solidFill>
                <a:cs typeface="Arial" panose="020B0604020202020204" pitchFamily="34" charset="0"/>
              </a:rPr>
              <a:t>: </a:t>
            </a:r>
            <a:r>
              <a:rPr lang="en-US" b="1">
                <a:solidFill>
                  <a:schemeClr val="tx1"/>
                </a:solidFill>
                <a:cs typeface="Arial" panose="020B0604020202020204" pitchFamily="34" charset="0"/>
              </a:rPr>
              <a:t>00 800 6 7 8 9 10 11</a:t>
            </a:r>
          </a:p>
          <a:p>
            <a:pPr>
              <a:buFont typeface="Arial"/>
              <a:buChar char="•"/>
            </a:pPr>
            <a:endParaRPr lang="en-US" sz="1600" b="1">
              <a:cs typeface="Arial" panose="020B0604020202020204" pitchFamily="34" charset="0"/>
            </a:endParaRPr>
          </a:p>
          <a:p>
            <a:endParaRPr lang="en-US" sz="1600" b="1">
              <a:solidFill>
                <a:schemeClr val="tx1"/>
              </a:solidFill>
              <a:cs typeface="Arial" panose="020B0604020202020204" pitchFamily="34" charset="0"/>
            </a:endParaRPr>
          </a:p>
        </p:txBody>
      </p:sp>
      <p:sp>
        <p:nvSpPr>
          <p:cNvPr id="3" name="TextBox 2"/>
          <p:cNvSpPr txBox="1"/>
          <p:nvPr/>
        </p:nvSpPr>
        <p:spPr>
          <a:xfrm>
            <a:off x="1161422" y="964578"/>
            <a:ext cx="2132178" cy="461665"/>
          </a:xfrm>
          <a:prstGeom prst="rect">
            <a:avLst/>
          </a:prstGeom>
          <a:noFill/>
        </p:spPr>
        <p:txBody>
          <a:bodyPr wrap="square" rtlCol="0">
            <a:spAutoFit/>
          </a:bodyPr>
          <a:lstStyle/>
          <a:p>
            <a:pPr algn="ctr"/>
            <a:r>
              <a:rPr lang="en-GB" sz="2400" err="1"/>
              <a:t>Personligen</a:t>
            </a:r>
            <a:r>
              <a:rPr lang="en-GB" sz="2400"/>
              <a:t>:</a:t>
            </a:r>
            <a:endParaRPr lang="en-GB"/>
          </a:p>
        </p:txBody>
      </p:sp>
      <p:sp>
        <p:nvSpPr>
          <p:cNvPr id="29" name="TextBox 28"/>
          <p:cNvSpPr txBox="1"/>
          <p:nvPr/>
        </p:nvSpPr>
        <p:spPr>
          <a:xfrm>
            <a:off x="4551587" y="967498"/>
            <a:ext cx="4507982" cy="461665"/>
          </a:xfrm>
          <a:prstGeom prst="rect">
            <a:avLst/>
          </a:prstGeom>
          <a:noFill/>
        </p:spPr>
        <p:txBody>
          <a:bodyPr wrap="square" rtlCol="0">
            <a:spAutoFit/>
          </a:bodyPr>
          <a:lstStyle/>
          <a:p>
            <a:pPr algn="ctr"/>
            <a:r>
              <a:rPr lang="fr-BE" sz="2400" err="1"/>
              <a:t>På</a:t>
            </a:r>
            <a:r>
              <a:rPr lang="fr-BE" sz="2400"/>
              <a:t> </a:t>
            </a:r>
            <a:r>
              <a:rPr lang="fr-BE" sz="2400" err="1"/>
              <a:t>sociala</a:t>
            </a:r>
            <a:r>
              <a:rPr lang="fr-BE" sz="2400"/>
              <a:t> </a:t>
            </a:r>
            <a:r>
              <a:rPr lang="fr-BE" sz="2400" err="1"/>
              <a:t>medier</a:t>
            </a:r>
            <a:r>
              <a:rPr lang="fr-BE" sz="2400"/>
              <a:t>:</a:t>
            </a:r>
            <a:endParaRPr lang="fr-BE" b="1"/>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367170"/>
            <a:ext cx="4483464" cy="646331"/>
          </a:xfrm>
          <a:prstGeom prst="rect">
            <a:avLst/>
          </a:prstGeom>
          <a:noFill/>
        </p:spPr>
        <p:txBody>
          <a:bodyPr wrap="square" rtlCol="0">
            <a:spAutoFit/>
          </a:bodyPr>
          <a:lstStyle/>
          <a:p>
            <a:endParaRPr lang="en-GB">
              <a:solidFill>
                <a:schemeClr val="bg1"/>
              </a:solidFill>
              <a:hlinkClick r:id="rId4"/>
            </a:endParaRPr>
          </a:p>
          <a:p>
            <a:r>
              <a:rPr lang="en-US" b="1" u="sng">
                <a:hlinkClick r:id="rId5"/>
              </a:rPr>
              <a:t>europa.eu/</a:t>
            </a:r>
            <a:r>
              <a:rPr lang="en-US" b="1" u="sng" err="1">
                <a:hlinkClick r:id="rId5"/>
              </a:rPr>
              <a:t>european</a:t>
            </a:r>
            <a:r>
              <a:rPr lang="en-US" b="1" u="sng">
                <a:hlinkClick r:id="rId5"/>
              </a:rPr>
              <a:t>-union/</a:t>
            </a:r>
            <a:r>
              <a:rPr lang="en-US" b="1" u="sng" err="1">
                <a:hlinkClick r:id="rId5"/>
              </a:rPr>
              <a:t>contact_sv</a:t>
            </a:r>
            <a:endParaRPr lang="en-US"/>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Rectangle 1"/>
          <p:cNvSpPr/>
          <p:nvPr/>
        </p:nvSpPr>
        <p:spPr>
          <a:xfrm>
            <a:off x="223975" y="1428335"/>
            <a:ext cx="4007073" cy="369332"/>
          </a:xfrm>
          <a:prstGeom prst="rect">
            <a:avLst/>
          </a:prstGeom>
        </p:spPr>
        <p:txBody>
          <a:bodyPr wrap="square">
            <a:spAutoFit/>
          </a:bodyPr>
          <a:lstStyle/>
          <a:p>
            <a:r>
              <a:rPr lang="en-US">
                <a:cs typeface="Arial" panose="020B0604020202020204" pitchFamily="34" charset="0"/>
              </a:rPr>
              <a:t>&gt; </a:t>
            </a:r>
            <a:r>
              <a:rPr lang="en-US" err="1"/>
              <a:t>Frågor</a:t>
            </a:r>
            <a:r>
              <a:rPr lang="en-US"/>
              <a:t> om EU? </a:t>
            </a:r>
            <a:r>
              <a:rPr lang="en-US" err="1"/>
              <a:t>Kontakta</a:t>
            </a:r>
            <a:r>
              <a:rPr lang="en-US"/>
              <a:t> </a:t>
            </a:r>
            <a:r>
              <a:rPr lang="en-US" b="1"/>
              <a:t>Europa </a:t>
            </a:r>
            <a:r>
              <a:rPr lang="en-US" b="1" err="1"/>
              <a:t>direkt</a:t>
            </a:r>
            <a:r>
              <a:rPr lang="en-US"/>
              <a:t>.</a:t>
            </a:r>
          </a:p>
        </p:txBody>
      </p:sp>
      <p:sp>
        <p:nvSpPr>
          <p:cNvPr id="5" name="Rectangle 4"/>
          <p:cNvSpPr/>
          <p:nvPr/>
        </p:nvSpPr>
        <p:spPr>
          <a:xfrm>
            <a:off x="169649" y="4691020"/>
            <a:ext cx="4115727" cy="1200329"/>
          </a:xfrm>
          <a:prstGeom prst="rect">
            <a:avLst/>
          </a:prstGeom>
        </p:spPr>
        <p:txBody>
          <a:bodyPr wrap="square">
            <a:spAutoFit/>
          </a:bodyPr>
          <a:lstStyle/>
          <a:p>
            <a:r>
              <a:rPr lang="en-US" b="1"/>
              <a:t>&gt;</a:t>
            </a:r>
            <a:r>
              <a:rPr lang="en-US"/>
              <a:t> </a:t>
            </a:r>
            <a:r>
              <a:rPr lang="en-US" err="1"/>
              <a:t>På</a:t>
            </a:r>
            <a:r>
              <a:rPr lang="en-US"/>
              <a:t> </a:t>
            </a:r>
            <a:r>
              <a:rPr lang="en-US" err="1"/>
              <a:t>ett</a:t>
            </a:r>
            <a:r>
              <a:rPr lang="en-US"/>
              <a:t> EU-</a:t>
            </a:r>
            <a:r>
              <a:rPr lang="en-US" err="1"/>
              <a:t>kontor</a:t>
            </a:r>
            <a:r>
              <a:rPr lang="en-US"/>
              <a:t> </a:t>
            </a:r>
            <a:r>
              <a:rPr lang="en-US" err="1"/>
              <a:t>nära</a:t>
            </a:r>
            <a:r>
              <a:rPr lang="en-US"/>
              <a:t> dig </a:t>
            </a:r>
            <a:r>
              <a:rPr lang="en-US" err="1"/>
              <a:t>kan</a:t>
            </a:r>
            <a:r>
              <a:rPr lang="en-US"/>
              <a:t> du </a:t>
            </a:r>
            <a:r>
              <a:rPr lang="en-US" err="1"/>
              <a:t>ställa</a:t>
            </a:r>
            <a:r>
              <a:rPr lang="en-US"/>
              <a:t> </a:t>
            </a:r>
            <a:r>
              <a:rPr lang="en-US" err="1"/>
              <a:t>frågor</a:t>
            </a:r>
            <a:r>
              <a:rPr lang="en-US"/>
              <a:t> </a:t>
            </a:r>
            <a:r>
              <a:rPr lang="en-US" err="1"/>
              <a:t>och</a:t>
            </a:r>
            <a:r>
              <a:rPr lang="en-US"/>
              <a:t> </a:t>
            </a:r>
            <a:r>
              <a:rPr lang="en-US" err="1"/>
              <a:t>prata</a:t>
            </a:r>
            <a:r>
              <a:rPr lang="en-US"/>
              <a:t> om EU.</a:t>
            </a:r>
          </a:p>
          <a:p>
            <a:r>
              <a:rPr lang="en-GB" b="1" u="sng">
                <a:hlinkClick r:id="rId6"/>
              </a:rPr>
              <a:t>europa.eu/</a:t>
            </a:r>
            <a:r>
              <a:rPr lang="en-GB" b="1" u="sng" err="1">
                <a:hlinkClick r:id="rId6"/>
              </a:rPr>
              <a:t>european</a:t>
            </a:r>
            <a:r>
              <a:rPr lang="en-GB" b="1" u="sng">
                <a:hlinkClick r:id="rId6"/>
              </a:rPr>
              <a:t>-union/contact/meet-</a:t>
            </a:r>
            <a:r>
              <a:rPr lang="en-GB" b="1" u="sng" err="1">
                <a:hlinkClick r:id="rId6"/>
              </a:rPr>
              <a:t>us_sv</a:t>
            </a:r>
            <a:endParaRPr lang="en-US"/>
          </a:p>
        </p:txBody>
      </p:sp>
      <p:sp>
        <p:nvSpPr>
          <p:cNvPr id="19" name="Rectangle 18"/>
          <p:cNvSpPr/>
          <p:nvPr/>
        </p:nvSpPr>
        <p:spPr>
          <a:xfrm>
            <a:off x="4582994" y="4657590"/>
            <a:ext cx="4572000" cy="1477328"/>
          </a:xfrm>
          <a:prstGeom prst="rect">
            <a:avLst/>
          </a:prstGeom>
        </p:spPr>
        <p:txBody>
          <a:bodyPr wrap="square">
            <a:spAutoFit/>
          </a:bodyPr>
          <a:lstStyle/>
          <a:p>
            <a:r>
              <a:rPr lang="en-US" err="1"/>
              <a:t>Använd</a:t>
            </a:r>
            <a:r>
              <a:rPr lang="en-US"/>
              <a:t> </a:t>
            </a:r>
            <a:r>
              <a:rPr lang="en-US" b="1" err="1"/>
              <a:t>sökverktyget</a:t>
            </a:r>
            <a:r>
              <a:rPr lang="en-US"/>
              <a:t> </a:t>
            </a:r>
            <a:r>
              <a:rPr lang="en-US" err="1"/>
              <a:t>för</a:t>
            </a:r>
            <a:r>
              <a:rPr lang="en-US"/>
              <a:t> </a:t>
            </a:r>
            <a:r>
              <a:rPr lang="en-US" err="1"/>
              <a:t>att</a:t>
            </a:r>
            <a:r>
              <a:rPr lang="en-US"/>
              <a:t> </a:t>
            </a:r>
            <a:r>
              <a:rPr lang="en-US" err="1"/>
              <a:t>hitta</a:t>
            </a:r>
            <a:r>
              <a:rPr lang="en-US"/>
              <a:t> EU-</a:t>
            </a:r>
            <a:r>
              <a:rPr lang="en-US" err="1"/>
              <a:t>konton</a:t>
            </a:r>
            <a:r>
              <a:rPr lang="en-US"/>
              <a:t> </a:t>
            </a:r>
            <a:r>
              <a:rPr lang="en-US" err="1"/>
              <a:t>på</a:t>
            </a:r>
            <a:r>
              <a:rPr lang="en-US"/>
              <a:t> </a:t>
            </a:r>
            <a:r>
              <a:rPr lang="en-US" err="1"/>
              <a:t>sociala</a:t>
            </a:r>
            <a:r>
              <a:rPr lang="en-US"/>
              <a:t> </a:t>
            </a:r>
            <a:r>
              <a:rPr lang="en-US" err="1"/>
              <a:t>medier</a:t>
            </a:r>
            <a:r>
              <a:rPr lang="en-US"/>
              <a:t>.</a:t>
            </a:r>
          </a:p>
          <a:p>
            <a:endParaRPr lang="en-US"/>
          </a:p>
          <a:p>
            <a:r>
              <a:rPr lang="en-GB" b="1" u="sng">
                <a:hlinkClick r:id="rId7"/>
              </a:rPr>
              <a:t>europa.eu/</a:t>
            </a:r>
            <a:r>
              <a:rPr lang="en-GB" b="1" u="sng" err="1">
                <a:hlinkClick r:id="rId7"/>
              </a:rPr>
              <a:t>european</a:t>
            </a:r>
            <a:r>
              <a:rPr lang="en-GB" b="1" u="sng">
                <a:hlinkClick r:id="rId7"/>
              </a:rPr>
              <a:t>-union/contact/social-</a:t>
            </a:r>
            <a:r>
              <a:rPr lang="en-GB" b="1" u="sng" err="1">
                <a:hlinkClick r:id="rId7"/>
              </a:rPr>
              <a:t>networks_sv</a:t>
            </a:r>
            <a:endParaRPr lang="en-US"/>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06825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a:t>Tack!</a:t>
            </a:r>
            <a:endParaRPr lang="en-GB" b="1"/>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a:solidFill>
                <a:srgbClr val="4D4D4D"/>
              </a:solidFill>
              <a:latin typeface="Arial"/>
            </a:endParaRPr>
          </a:p>
          <a:p>
            <a:pPr defTabSz="685800">
              <a:spcAft>
                <a:spcPts val="1350"/>
              </a:spcAft>
              <a:buClr>
                <a:srgbClr val="034EA2"/>
              </a:buClr>
            </a:pPr>
            <a:endParaRPr lang="en-GB" sz="1500" b="1">
              <a:solidFill>
                <a:srgbClr val="035DC1"/>
              </a:solidFill>
              <a:latin typeface="Arial"/>
              <a:hlinkClick r:id="rId4" invalidUrl="http:///"/>
            </a:endParaRPr>
          </a:p>
          <a:p>
            <a:pPr defTabSz="685800">
              <a:spcAft>
                <a:spcPts val="1350"/>
              </a:spcAft>
              <a:buClr>
                <a:srgbClr val="034EA2"/>
              </a:buClr>
            </a:pPr>
            <a:r>
              <a:rPr lang="en-GB" sz="1500" b="1">
                <a:solidFill>
                  <a:srgbClr val="035DC1"/>
                </a:solidFill>
                <a:latin typeface="Arial"/>
                <a:hlinkClick r:id="rId5"/>
              </a:rPr>
              <a:t>europa.eu/learning-corner</a:t>
            </a:r>
            <a:endParaRPr lang="en-GB" sz="1500" b="1">
              <a:solidFill>
                <a:srgbClr val="035DC1"/>
              </a:solidFill>
              <a:latin typeface="Arial"/>
              <a:cs typeface="Arial"/>
            </a:endParaRPr>
          </a:p>
          <a:p>
            <a:pPr defTabSz="685800">
              <a:spcAft>
                <a:spcPts val="1350"/>
              </a:spcAft>
              <a:buClr>
                <a:srgbClr val="034EA2"/>
              </a:buClr>
            </a:pPr>
            <a:r>
              <a:rPr lang="en-GB" sz="1500" b="1">
                <a:solidFill>
                  <a:srgbClr val="4D4D4D"/>
                </a:solidFill>
              </a:rPr>
              <a:t>✉ </a:t>
            </a:r>
            <a:r>
              <a:rPr lang="en-GB" sz="1500" b="1">
                <a:solidFill>
                  <a:srgbClr val="035DC1"/>
                </a:solidFill>
                <a:latin typeface="Arial"/>
                <a:hlinkClick r:id="rId6"/>
              </a:rPr>
              <a:t>COMM-A2@ec.europa.eu</a:t>
            </a:r>
            <a:endParaRPr lang="en-GB" sz="1500" b="1">
              <a:solidFill>
                <a:srgbClr val="035DC1"/>
              </a:solidFill>
              <a:latin typeface="Arial"/>
            </a:endParaRPr>
          </a:p>
          <a:p>
            <a:pPr defTabSz="685800">
              <a:spcAft>
                <a:spcPts val="1350"/>
              </a:spcAft>
              <a:buClr>
                <a:srgbClr val="034EA2"/>
              </a:buClr>
            </a:pPr>
            <a:endParaRPr lang="en-GB" sz="1500" b="1">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13709"/>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a:solidFill>
                  <a:srgbClr val="FFFFFF">
                    <a:lumMod val="50000"/>
                  </a:srgbClr>
                </a:solidFill>
                <a:latin typeface="Arial"/>
              </a:rPr>
              <a:t>	  © </a:t>
            </a:r>
            <a:r>
              <a:rPr lang="en-US" sz="788" b="1" err="1">
                <a:solidFill>
                  <a:srgbClr val="FFFFFF">
                    <a:lumMod val="50000"/>
                  </a:srgbClr>
                </a:solidFill>
              </a:rPr>
              <a:t>Europeiska</a:t>
            </a:r>
            <a:r>
              <a:rPr lang="en-US" sz="788" b="1">
                <a:solidFill>
                  <a:srgbClr val="FFFFFF">
                    <a:lumMod val="50000"/>
                  </a:srgbClr>
                </a:solidFill>
              </a:rPr>
              <a:t> </a:t>
            </a:r>
            <a:r>
              <a:rPr lang="en-US" sz="788" b="1" err="1">
                <a:solidFill>
                  <a:srgbClr val="FFFFFF">
                    <a:lumMod val="50000"/>
                  </a:srgbClr>
                </a:solidFill>
              </a:rPr>
              <a:t>unionen</a:t>
            </a:r>
            <a:r>
              <a:rPr lang="en-US" sz="788" b="1">
                <a:solidFill>
                  <a:srgbClr val="FFFFFF">
                    <a:lumMod val="50000"/>
                  </a:srgbClr>
                </a:solidFill>
              </a:rPr>
              <a:t>, 2022</a:t>
            </a:r>
            <a:endParaRPr lang="en-US" sz="788" b="1">
              <a:solidFill>
                <a:srgbClr val="FFFFFF">
                  <a:lumMod val="50000"/>
                </a:srgbClr>
              </a:solidFill>
              <a:latin typeface="Arial"/>
            </a:endParaRPr>
          </a:p>
          <a:p>
            <a:pPr defTabSz="685800">
              <a:spcAft>
                <a:spcPts val="1350"/>
              </a:spcAft>
              <a:buClr>
                <a:srgbClr val="034EA2"/>
              </a:buClr>
            </a:pPr>
            <a:r>
              <a:rPr lang="sv-SE" sz="788">
                <a:solidFill>
                  <a:srgbClr val="FFFFFF">
                    <a:lumMod val="50000"/>
                  </a:srgbClr>
                </a:solidFill>
              </a:rPr>
              <a:t>Om inte annat anges får detta dokument </a:t>
            </a:r>
            <a:r>
              <a:rPr lang="sv-SE" sz="788" err="1">
                <a:solidFill>
                  <a:srgbClr val="FFFFFF">
                    <a:lumMod val="50000"/>
                  </a:srgbClr>
                </a:solidFill>
              </a:rPr>
              <a:t>vidareutnyttjas</a:t>
            </a:r>
            <a:r>
              <a:rPr lang="sv-SE" sz="788">
                <a:solidFill>
                  <a:srgbClr val="FFFFFF">
                    <a:lumMod val="50000"/>
                  </a:srgbClr>
                </a:solidFill>
              </a:rPr>
              <a:t> enligt villkoren i licensen </a:t>
            </a:r>
            <a:r>
              <a:rPr lang="sv-SE" sz="788" err="1">
                <a:solidFill>
                  <a:srgbClr val="FFFFFF">
                    <a:lumMod val="50000"/>
                  </a:srgbClr>
                </a:solidFill>
              </a:rPr>
              <a:t>Creative</a:t>
            </a:r>
            <a:r>
              <a:rPr lang="sv-SE" sz="788">
                <a:solidFill>
                  <a:srgbClr val="FFFFFF">
                    <a:lumMod val="50000"/>
                  </a:srgbClr>
                </a:solidFill>
              </a:rPr>
              <a:t> </a:t>
            </a:r>
            <a:r>
              <a:rPr lang="sv-SE" sz="788" err="1">
                <a:solidFill>
                  <a:srgbClr val="FFFFFF">
                    <a:lumMod val="50000"/>
                  </a:srgbClr>
                </a:solidFill>
              </a:rPr>
              <a:t>Commons</a:t>
            </a:r>
            <a:r>
              <a:rPr lang="sv-SE" sz="788">
                <a:solidFill>
                  <a:srgbClr val="FFFFFF">
                    <a:lumMod val="50000"/>
                  </a:srgbClr>
                </a:solidFill>
              </a:rPr>
              <a:t> Attribution 4.0 International (CC BY 4.0) (</a:t>
            </a:r>
            <a:r>
              <a:rPr lang="sv-SE" sz="788">
                <a:solidFill>
                  <a:srgbClr val="FFFFFF">
                    <a:lumMod val="50000"/>
                  </a:srgbClr>
                </a:solidFill>
                <a:hlinkClick r:id="rId8"/>
              </a:rPr>
              <a:t>https://creativecommons.org/licenses/by/4.0/</a:t>
            </a:r>
            <a:r>
              <a:rPr lang="sv-SE" sz="788">
                <a:solidFill>
                  <a:srgbClr val="FFFFFF">
                    <a:lumMod val="50000"/>
                  </a:srgbClr>
                </a:solidFill>
              </a:rPr>
              <a:t>). Tillstånd för användning eller mångfaldigande av delar som inte ägs av Europeiska unionen kan behöva sökas direkt från respektive upphovsrättsinnehavare.</a:t>
            </a:r>
            <a:endParaRPr lang="en-US" sz="788">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a:p>
          <a:p>
            <a:endParaRPr lang="fr-FR" sz="1600" b="1">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1912447" cy="584775"/>
          </a:xfrm>
          <a:prstGeom prst="rect">
            <a:avLst/>
          </a:prstGeom>
          <a:noFill/>
        </p:spPr>
        <p:txBody>
          <a:bodyPr wrap="none" rtlCol="0">
            <a:spAutoFit/>
          </a:bodyPr>
          <a:lstStyle/>
          <a:p>
            <a:r>
              <a:rPr lang="fr-FR" sz="3200" b="1">
                <a:solidFill>
                  <a:srgbClr val="2A4591"/>
                </a:solidFill>
                <a:latin typeface="Calibri" charset="0"/>
                <a:ea typeface="Calibri" charset="0"/>
                <a:cs typeface="Calibri" charset="0"/>
              </a:rPr>
              <a:t>BASFAKTA</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VAD ÄR 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a:solidFill>
                  <a:srgbClr val="002060"/>
                </a:solidFill>
                <a:latin typeface="Calibri" charset="0"/>
                <a:ea typeface="Calibri" charset="0"/>
                <a:cs typeface="Calibri" charset="0"/>
              </a:rPr>
              <a:t>447 </a:t>
            </a:r>
            <a:r>
              <a:rPr lang="fr-FR" b="1" err="1">
                <a:solidFill>
                  <a:srgbClr val="002060"/>
                </a:solidFill>
                <a:latin typeface="Calibri" charset="0"/>
                <a:ea typeface="Calibri" charset="0"/>
                <a:cs typeface="Calibri" charset="0"/>
              </a:rPr>
              <a:t>miljoner</a:t>
            </a:r>
            <a:r>
              <a:rPr lang="fr-FR" b="1">
                <a:solidFill>
                  <a:srgbClr val="002060"/>
                </a:solidFill>
                <a:latin typeface="Calibri" charset="0"/>
                <a:ea typeface="Calibri" charset="0"/>
                <a:cs typeface="Calibri" charset="0"/>
              </a:rPr>
              <a:t> </a:t>
            </a:r>
            <a:r>
              <a:rPr lang="fr-FR" b="1" err="1">
                <a:solidFill>
                  <a:srgbClr val="002060"/>
                </a:solidFill>
                <a:latin typeface="Calibri" charset="0"/>
                <a:ea typeface="Calibri" charset="0"/>
                <a:cs typeface="Calibri" charset="0"/>
              </a:rPr>
              <a:t>invånare</a:t>
            </a:r>
            <a:endParaRPr lang="fr-BE" b="1">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a:solidFill>
                  <a:srgbClr val="002060"/>
                </a:solidFill>
              </a:rPr>
              <a:t>EU:</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EUROPA:</a:t>
            </a:r>
          </a:p>
          <a:p>
            <a:pPr algn="ctr"/>
            <a:r>
              <a:rPr lang="fr-BE" b="1">
                <a:solidFill>
                  <a:srgbClr val="002060"/>
                </a:solidFill>
              </a:rPr>
              <a:t>1 av 6 </a:t>
            </a:r>
            <a:r>
              <a:rPr lang="fr-BE" b="1" err="1">
                <a:solidFill>
                  <a:srgbClr val="002060"/>
                </a:solidFill>
              </a:rPr>
              <a:t>kontinenter</a:t>
            </a:r>
            <a:endParaRPr lang="fr-BE"/>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EUROPA:</a:t>
            </a:r>
          </a:p>
          <a:p>
            <a:pPr algn="ctr"/>
            <a:r>
              <a:rPr lang="fr-FR" b="1" err="1">
                <a:solidFill>
                  <a:srgbClr val="002060"/>
                </a:solidFill>
                <a:latin typeface="Calibri" charset="0"/>
                <a:ea typeface="Calibri" charset="0"/>
                <a:cs typeface="Calibri" charset="0"/>
              </a:rPr>
              <a:t>över</a:t>
            </a:r>
            <a:r>
              <a:rPr lang="fr-FR" b="1">
                <a:solidFill>
                  <a:srgbClr val="002060"/>
                </a:solidFill>
                <a:latin typeface="Calibri" charset="0"/>
                <a:ea typeface="Calibri" charset="0"/>
                <a:cs typeface="Calibri" charset="0"/>
              </a:rPr>
              <a:t> 700 </a:t>
            </a:r>
            <a:r>
              <a:rPr lang="fr-FR" b="1" err="1">
                <a:solidFill>
                  <a:srgbClr val="002060"/>
                </a:solidFill>
                <a:latin typeface="Calibri" charset="0"/>
                <a:ea typeface="Calibri" charset="0"/>
                <a:cs typeface="Calibri" charset="0"/>
              </a:rPr>
              <a:t>miljoner</a:t>
            </a:r>
            <a:r>
              <a:rPr lang="fr-FR" b="1">
                <a:solidFill>
                  <a:srgbClr val="002060"/>
                </a:solidFill>
                <a:latin typeface="Calibri" charset="0"/>
                <a:ea typeface="Calibri" charset="0"/>
                <a:cs typeface="Calibri" charset="0"/>
              </a:rPr>
              <a:t> </a:t>
            </a:r>
            <a:r>
              <a:rPr lang="fr-FR" b="1" err="1">
                <a:solidFill>
                  <a:srgbClr val="002060"/>
                </a:solidFill>
                <a:latin typeface="Calibri" charset="0"/>
                <a:ea typeface="Calibri" charset="0"/>
                <a:cs typeface="Calibri" charset="0"/>
              </a:rPr>
              <a:t>invånare</a:t>
            </a:r>
            <a:endParaRPr lang="fr-BE">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EUROPA:</a:t>
            </a:r>
          </a:p>
          <a:p>
            <a:pPr algn="ctr"/>
            <a:r>
              <a:rPr lang="fr-FR" b="1">
                <a:solidFill>
                  <a:srgbClr val="002060"/>
                </a:solidFill>
                <a:latin typeface="Calibri" charset="0"/>
                <a:ea typeface="Calibri" charset="0"/>
                <a:cs typeface="Calibri" charset="0"/>
              </a:rPr>
              <a:t>44 länder</a:t>
            </a:r>
            <a:endParaRPr lang="fr-BE">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a:solidFill>
                  <a:srgbClr val="002060"/>
                </a:solidFill>
              </a:rPr>
              <a:t>EU:</a:t>
            </a:r>
          </a:p>
          <a:p>
            <a:pPr algn="ctr"/>
            <a:r>
              <a:rPr lang="en-IE" b="1">
                <a:solidFill>
                  <a:srgbClr val="002060"/>
                </a:solidFill>
              </a:rPr>
              <a:t>27 </a:t>
            </a:r>
            <a:r>
              <a:rPr lang="en-IE" b="1" err="1">
                <a:solidFill>
                  <a:srgbClr val="002060"/>
                </a:solidFill>
              </a:rPr>
              <a:t>länder</a:t>
            </a:r>
            <a:endParaRPr lang="en-IE" b="1">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fr-FR" sz="1000" b="1">
                <a:solidFill>
                  <a:srgbClr val="2A4591"/>
                </a:solidFill>
                <a:latin typeface="Arial" charset="0"/>
                <a:ea typeface="Arial" charset="0"/>
                <a:cs typeface="Arial" charset="0"/>
              </a:rPr>
              <a:t>VAD ÄR 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9" y="361489"/>
            <a:ext cx="3273762" cy="584775"/>
          </a:xfrm>
          <a:prstGeom prst="rect">
            <a:avLst/>
          </a:prstGeom>
          <a:solidFill>
            <a:srgbClr val="F0F4FA"/>
          </a:solidFill>
        </p:spPr>
        <p:txBody>
          <a:bodyPr wrap="square" rtlCol="0">
            <a:spAutoFit/>
          </a:bodyPr>
          <a:lstStyle/>
          <a:p>
            <a:r>
              <a:rPr lang="fr-FR" sz="3200" b="1">
                <a:solidFill>
                  <a:srgbClr val="2A4591"/>
                </a:solidFill>
                <a:latin typeface="Calibri" charset="0"/>
                <a:ea typeface="Calibri" charset="0"/>
                <a:cs typeface="Calibri" charset="0"/>
              </a:rPr>
              <a:t>EUROPAS KULTUR</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4" name="Rectangle 3"/>
          <p:cNvSpPr/>
          <p:nvPr/>
        </p:nvSpPr>
        <p:spPr>
          <a:xfrm>
            <a:off x="3703320" y="4502133"/>
            <a:ext cx="514873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sv-SE" sz="2000" b="1">
                <a:solidFill>
                  <a:schemeClr val="accent5">
                    <a:lumMod val="50000"/>
                  </a:schemeClr>
                </a:solidFill>
              </a:rPr>
              <a:t>Europas kultur och mångfald har formats av</a:t>
            </a:r>
          </a:p>
          <a:p>
            <a:pPr marL="522900" indent="-342900">
              <a:lnSpc>
                <a:spcPct val="150000"/>
              </a:lnSpc>
              <a:buFont typeface="Arial" panose="020B0604020202020204" pitchFamily="34" charset="0"/>
              <a:buChar char="•"/>
            </a:pPr>
            <a:r>
              <a:rPr lang="en-GB" sz="2000" b="1" err="1">
                <a:solidFill>
                  <a:schemeClr val="accent5">
                    <a:lumMod val="50000"/>
                  </a:schemeClr>
                </a:solidFill>
              </a:rPr>
              <a:t>Antikens</a:t>
            </a:r>
            <a:r>
              <a:rPr lang="en-GB" sz="2000" b="1">
                <a:solidFill>
                  <a:schemeClr val="accent5">
                    <a:lumMod val="50000"/>
                  </a:schemeClr>
                </a:solidFill>
              </a:rPr>
              <a:t> </a:t>
            </a:r>
            <a:r>
              <a:rPr lang="en-GB" sz="2000" b="1" err="1">
                <a:solidFill>
                  <a:schemeClr val="accent5">
                    <a:lumMod val="50000"/>
                  </a:schemeClr>
                </a:solidFill>
              </a:rPr>
              <a:t>Grekland</a:t>
            </a:r>
            <a:r>
              <a:rPr lang="en-GB" sz="2000" b="1">
                <a:solidFill>
                  <a:schemeClr val="accent5">
                    <a:lumMod val="50000"/>
                  </a:schemeClr>
                </a:solidFill>
              </a:rPr>
              <a:t> </a:t>
            </a:r>
            <a:r>
              <a:rPr lang="en-GB" sz="2000" b="1" err="1">
                <a:solidFill>
                  <a:schemeClr val="accent5">
                    <a:lumMod val="50000"/>
                  </a:schemeClr>
                </a:solidFill>
              </a:rPr>
              <a:t>och</a:t>
            </a:r>
            <a:r>
              <a:rPr lang="en-GB" sz="2000" b="1">
                <a:solidFill>
                  <a:schemeClr val="accent5">
                    <a:lumMod val="50000"/>
                  </a:schemeClr>
                </a:solidFill>
              </a:rPr>
              <a:t> Rom</a:t>
            </a:r>
          </a:p>
          <a:p>
            <a:pPr marL="522900" indent="-342900">
              <a:lnSpc>
                <a:spcPct val="150000"/>
              </a:lnSpc>
              <a:buFont typeface="Arial" panose="020B0604020202020204" pitchFamily="34" charset="0"/>
              <a:buChar char="•"/>
            </a:pPr>
            <a:r>
              <a:rPr lang="en-GB" sz="2000" b="1" err="1">
                <a:solidFill>
                  <a:schemeClr val="accent5">
                    <a:lumMod val="50000"/>
                  </a:schemeClr>
                </a:solidFill>
              </a:rPr>
              <a:t>Reformationen</a:t>
            </a:r>
            <a:r>
              <a:rPr lang="en-GB" sz="2000" b="1">
                <a:solidFill>
                  <a:schemeClr val="accent5">
                    <a:lumMod val="50000"/>
                  </a:schemeClr>
                </a:solidFill>
              </a:rPr>
              <a:t> </a:t>
            </a:r>
            <a:r>
              <a:rPr lang="en-GB" sz="2000" b="1" err="1">
                <a:solidFill>
                  <a:schemeClr val="accent5">
                    <a:lumMod val="50000"/>
                  </a:schemeClr>
                </a:solidFill>
              </a:rPr>
              <a:t>och</a:t>
            </a:r>
            <a:r>
              <a:rPr lang="en-GB" sz="2000" b="1">
                <a:solidFill>
                  <a:schemeClr val="accent5">
                    <a:lumMod val="50000"/>
                  </a:schemeClr>
                </a:solidFill>
              </a:rPr>
              <a:t> </a:t>
            </a:r>
            <a:r>
              <a:rPr lang="en-GB" sz="2000" b="1" err="1">
                <a:solidFill>
                  <a:schemeClr val="accent5">
                    <a:lumMod val="50000"/>
                  </a:schemeClr>
                </a:solidFill>
              </a:rPr>
              <a:t>upplysningen</a:t>
            </a:r>
            <a:endParaRPr lang="en-GB" sz="2000" b="1">
              <a:solidFill>
                <a:schemeClr val="accent5">
                  <a:lumMod val="50000"/>
                </a:schemeClr>
              </a:solidFill>
            </a:endParaRPr>
          </a:p>
          <a:p>
            <a:pPr marL="522900" indent="-342900">
              <a:lnSpc>
                <a:spcPct val="150000"/>
              </a:lnSpc>
              <a:buFont typeface="Arial" panose="020B0604020202020204" pitchFamily="34" charset="0"/>
              <a:buChar char="•"/>
            </a:pPr>
            <a:r>
              <a:rPr lang="en-GB" sz="2000" b="1" err="1">
                <a:solidFill>
                  <a:schemeClr val="accent5">
                    <a:lumMod val="50000"/>
                  </a:schemeClr>
                </a:solidFill>
              </a:rPr>
              <a:t>Parlamentarism</a:t>
            </a:r>
            <a:r>
              <a:rPr lang="en-GB" sz="2000" b="1">
                <a:solidFill>
                  <a:schemeClr val="accent5">
                    <a:lumMod val="50000"/>
                  </a:schemeClr>
                </a:solidFill>
              </a:rPr>
              <a:t> </a:t>
            </a:r>
            <a:r>
              <a:rPr lang="en-GB" sz="2000" b="1" err="1">
                <a:solidFill>
                  <a:schemeClr val="accent5">
                    <a:lumMod val="50000"/>
                  </a:schemeClr>
                </a:solidFill>
              </a:rPr>
              <a:t>och</a:t>
            </a:r>
            <a:r>
              <a:rPr lang="en-GB" sz="2000" b="1">
                <a:solidFill>
                  <a:schemeClr val="accent5">
                    <a:lumMod val="50000"/>
                  </a:schemeClr>
                </a:solidFill>
              </a:rPr>
              <a:t> </a:t>
            </a:r>
            <a:r>
              <a:rPr lang="en-GB" sz="2000" b="1" err="1">
                <a:solidFill>
                  <a:schemeClr val="accent5">
                    <a:lumMod val="50000"/>
                  </a:schemeClr>
                </a:solidFill>
              </a:rPr>
              <a:t>sociala</a:t>
            </a:r>
            <a:r>
              <a:rPr lang="en-GB" sz="2000" b="1">
                <a:solidFill>
                  <a:schemeClr val="accent5">
                    <a:lumMod val="50000"/>
                  </a:schemeClr>
                </a:solidFill>
              </a:rPr>
              <a:t> </a:t>
            </a:r>
            <a:r>
              <a:rPr lang="en-GB" sz="2000" b="1" err="1">
                <a:solidFill>
                  <a:schemeClr val="accent5">
                    <a:lumMod val="50000"/>
                  </a:schemeClr>
                </a:solidFill>
              </a:rPr>
              <a:t>rättigheter</a:t>
            </a:r>
            <a:endParaRPr lang="en-IE"/>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789108"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EUROPEISKA KONSTNÄRER</a:t>
            </a:r>
          </a:p>
        </p:txBody>
      </p:sp>
      <p:sp>
        <p:nvSpPr>
          <p:cNvPr id="3" name="ZoneTexte 2"/>
          <p:cNvSpPr txBox="1"/>
          <p:nvPr/>
        </p:nvSpPr>
        <p:spPr>
          <a:xfrm>
            <a:off x="726941" y="874663"/>
            <a:ext cx="3965637" cy="1477328"/>
          </a:xfrm>
          <a:prstGeom prst="rect">
            <a:avLst/>
          </a:prstGeom>
          <a:noFill/>
        </p:spPr>
        <p:txBody>
          <a:bodyPr wrap="square" rtlCol="0">
            <a:spAutoFit/>
          </a:bodyPr>
          <a:lstStyle/>
          <a:p>
            <a:endParaRPr lang="en-GB"/>
          </a:p>
          <a:p>
            <a:r>
              <a:rPr lang="sv-SE"/>
              <a:t>Nya strömningar inom musik, arkitektur och litteratur har under århundradenas lopp inspirerat konstnärer och författare i hela Europa.</a:t>
            </a:r>
            <a:endParaRPr lang="en-GB"/>
          </a:p>
        </p:txBody>
      </p:sp>
      <p:sp>
        <p:nvSpPr>
          <p:cNvPr id="8" name="Rectangle 7"/>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VAD ÄR 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a:t>Till </a:t>
            </a:r>
            <a:r>
              <a:rPr lang="en-GB" err="1"/>
              <a:t>exempel</a:t>
            </a:r>
            <a:r>
              <a:rPr lang="en-GB"/>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a:t>Pablo Picasso</a:t>
            </a:r>
          </a:p>
          <a:p>
            <a:pPr marL="342900" indent="-342900">
              <a:buFont typeface="+mj-lt"/>
              <a:buAutoNum type="arabicPeriod"/>
            </a:pPr>
            <a:r>
              <a:rPr lang="en-GB"/>
              <a:t>Ludwig van </a:t>
            </a:r>
            <a:r>
              <a:rPr lang="fr-BE"/>
              <a:t>Beethoven</a:t>
            </a:r>
          </a:p>
          <a:p>
            <a:pPr marL="342900" indent="-342900">
              <a:buFont typeface="+mj-lt"/>
              <a:buAutoNum type="arabicPeriod"/>
            </a:pPr>
            <a:r>
              <a:rPr lang="fr-BE"/>
              <a:t>Alfons Mucha</a:t>
            </a:r>
          </a:p>
          <a:p>
            <a:pPr marL="342900" indent="-342900">
              <a:buFont typeface="+mj-lt"/>
              <a:buAutoNum type="arabicPeriod"/>
            </a:pPr>
            <a:r>
              <a:rPr lang="en-US" err="1"/>
              <a:t>Hilma</a:t>
            </a:r>
            <a:r>
              <a:rPr lang="en-US"/>
              <a:t> </a:t>
            </a:r>
            <a:r>
              <a:rPr lang="en-US" err="1"/>
              <a:t>af</a:t>
            </a:r>
            <a:r>
              <a:rPr lang="en-US"/>
              <a:t> </a:t>
            </a:r>
            <a:r>
              <a:rPr lang="en-US" err="1"/>
              <a:t>Klint</a:t>
            </a:r>
            <a:r>
              <a:rPr lang="en-US"/>
              <a:t> </a:t>
            </a:r>
          </a:p>
          <a:p>
            <a:pPr marL="285750" indent="-285750">
              <a:buFont typeface="Arial" panose="020B0604020202020204" pitchFamily="34" charset="0"/>
              <a:buChar char="•"/>
            </a:pPr>
            <a:endParaRPr lang="fr-BE"/>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a:t>Stefan Zweig</a:t>
            </a:r>
          </a:p>
          <a:p>
            <a:pPr marL="342900" indent="-342900">
              <a:buFont typeface="+mj-lt"/>
              <a:buAutoNum type="arabicPeriod" startAt="6"/>
            </a:pPr>
            <a:r>
              <a:rPr lang="en-US" err="1"/>
              <a:t>Wisława</a:t>
            </a:r>
            <a:r>
              <a:rPr lang="en-US"/>
              <a:t> </a:t>
            </a:r>
            <a:r>
              <a:rPr lang="en-US" err="1"/>
              <a:t>Szymborska</a:t>
            </a:r>
            <a:endParaRPr lang="en-US"/>
          </a:p>
          <a:p>
            <a:pPr marL="342900" indent="-342900">
              <a:buFont typeface="+mj-lt"/>
              <a:buAutoNum type="arabicPeriod" startAt="6"/>
            </a:pPr>
            <a:r>
              <a:rPr lang="en-US"/>
              <a:t>Simone de Beauvoir</a:t>
            </a:r>
          </a:p>
          <a:p>
            <a:pPr marL="342900" indent="-342900">
              <a:buFont typeface="+mj-lt"/>
              <a:buAutoNum type="arabicPeriod" startAt="6"/>
            </a:pPr>
            <a:r>
              <a:rPr lang="en-US"/>
              <a:t>Magda </a:t>
            </a:r>
            <a:r>
              <a:rPr lang="en-US" err="1"/>
              <a:t>Szabó</a:t>
            </a:r>
            <a:endParaRPr lang="en-US"/>
          </a:p>
          <a:p>
            <a:pPr marL="285750" indent="-285750">
              <a:buFont typeface="Arial" panose="020B0604020202020204" pitchFamily="34" charset="0"/>
              <a:buChar char="•"/>
            </a:pPr>
            <a:endParaRPr lang="fr-BE">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a:p>
            <a:endParaRPr lang="en-IE"/>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a:t>© </a:t>
            </a:r>
            <a:r>
              <a:rPr lang="fr-BE" sz="600"/>
              <a:t>PUBLIC DOMAIN</a:t>
            </a:r>
          </a:p>
          <a:p>
            <a:endParaRPr lang="en-IE" sz="60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998717"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EUROPEISKA VÄRDERINGAR</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VAD ÄR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chemeClr val="tx1"/>
                </a:solidFill>
              </a:rPr>
              <a:t>Människans</a:t>
            </a:r>
            <a:r>
              <a:rPr lang="en-US" sz="2400">
                <a:solidFill>
                  <a:schemeClr val="tx1"/>
                </a:solidFill>
              </a:rPr>
              <a:t> </a:t>
            </a:r>
            <a:r>
              <a:rPr lang="en-US" sz="2400" err="1">
                <a:solidFill>
                  <a:schemeClr val="tx1"/>
                </a:solidFill>
              </a:rPr>
              <a:t>värdighet</a:t>
            </a:r>
            <a:endParaRPr lang="en-US" sz="2400">
              <a:solidFill>
                <a:schemeClr val="tx1"/>
              </a:solidFill>
            </a:endParaRPr>
          </a:p>
          <a:p>
            <a:pPr algn="ctr"/>
            <a:r>
              <a:rPr lang="en-US" sz="2400" err="1">
                <a:solidFill>
                  <a:schemeClr val="tx1"/>
                </a:solidFill>
              </a:rPr>
              <a:t>Frihet</a:t>
            </a:r>
            <a:endParaRPr lang="en-US" sz="2400">
              <a:solidFill>
                <a:schemeClr val="tx1"/>
              </a:solidFill>
            </a:endParaRPr>
          </a:p>
          <a:p>
            <a:pPr algn="ctr"/>
            <a:r>
              <a:rPr lang="en-US" sz="2400" err="1">
                <a:solidFill>
                  <a:schemeClr val="tx1"/>
                </a:solidFill>
              </a:rPr>
              <a:t>Demokrati</a:t>
            </a:r>
            <a:endParaRPr lang="en-US" sz="2400">
              <a:solidFill>
                <a:schemeClr val="tx1"/>
              </a:solidFill>
            </a:endParaRPr>
          </a:p>
          <a:p>
            <a:pPr algn="ctr"/>
            <a:r>
              <a:rPr lang="en-US" sz="2400" err="1">
                <a:solidFill>
                  <a:schemeClr val="tx1"/>
                </a:solidFill>
              </a:rPr>
              <a:t>Jämställdhet</a:t>
            </a:r>
            <a:endParaRPr lang="en-US" sz="2400">
              <a:solidFill>
                <a:schemeClr val="tx1"/>
              </a:solidFill>
            </a:endParaRPr>
          </a:p>
          <a:p>
            <a:pPr algn="ctr"/>
            <a:r>
              <a:rPr lang="en-US" sz="2400" err="1">
                <a:solidFill>
                  <a:schemeClr val="tx1"/>
                </a:solidFill>
              </a:rPr>
              <a:t>Rättsstaten</a:t>
            </a:r>
            <a:endParaRPr lang="en-US" sz="2400">
              <a:solidFill>
                <a:schemeClr val="tx1"/>
              </a:solidFill>
            </a:endParaRPr>
          </a:p>
          <a:p>
            <a:pPr algn="ctr"/>
            <a:r>
              <a:rPr lang="en-US" sz="2400" err="1">
                <a:solidFill>
                  <a:schemeClr val="tx1"/>
                </a:solidFill>
              </a:rPr>
              <a:t>Mänskliga</a:t>
            </a:r>
            <a:r>
              <a:rPr lang="en-US" sz="2400">
                <a:solidFill>
                  <a:schemeClr val="tx1"/>
                </a:solidFill>
              </a:rPr>
              <a:t> </a:t>
            </a:r>
            <a:r>
              <a:rPr lang="en-US" sz="2400" err="1">
                <a:solidFill>
                  <a:schemeClr val="tx1"/>
                </a:solidFill>
              </a:rPr>
              <a:t>rättigheter</a:t>
            </a:r>
            <a:endParaRPr lang="en-US" sz="240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0273E8-4F33-4D00-9703-3297A6FBB167}">
  <ds:schemaRefs>
    <ds:schemaRef ds:uri="ca8317cf-74c1-4891-b748-a60e5112f8b7"/>
    <ds:schemaRef ds:uri="e12cc50a-6100-433c-9888-46e6873f32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A7EEAB6-5799-4E5B-9EA3-F9D393F43A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4529</Words>
  <Application>Microsoft Office PowerPoint</Application>
  <PresentationFormat>On-screen Show (4:3)</PresentationFormat>
  <Paragraphs>598</Paragraphs>
  <Slides>41</Slides>
  <Notes>39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FRÅN KRIG TILL FRED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STUDIER, ARBETE OCH VOLONTÄRARBETE  </vt:lpstr>
      <vt:lpstr>     RESOR  </vt:lpstr>
      <vt:lpstr>      …OCH MYCKET MER  </vt:lpstr>
      <vt:lpstr>      EU:S PRIORITERINGAR  </vt:lpstr>
      <vt:lpstr>      2022: EU:S SOLIDARITET MED UKRAINA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Tack!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ORETANO Manuela (COMM)</cp:lastModifiedBy>
  <cp:revision>14</cp:revision>
  <cp:lastPrinted>2019-09-03T09:29:06Z</cp:lastPrinted>
  <dcterms:created xsi:type="dcterms:W3CDTF">2018-11-12T13:20:47Z</dcterms:created>
  <dcterms:modified xsi:type="dcterms:W3CDTF">2025-05-02T15:49:48Z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2023-02-02T16:38:40Z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7c6b236a-bcf0-4e48-bc07-1da2d9804fdc</vt:lpwstr>
  </property>
  <property fmtid="{D5CDD505-2E9C-101B-9397-08002B2CF9AE}" pid="8" name="MSIP_Label_6bd9ddd1-4d20-43f6-abfa-fc3c07406f94_ContentBits">
    <vt:lpwstr>0</vt:lpwstr>
  </property>
</Properties>
</file>