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67775F-9146-BD4D-CC07-8F8E1524700D}" v="4" dt="2024-05-23T14:43:35.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varScale="1">
        <p:scale>
          <a:sx n="79" d="100"/>
          <a:sy n="79" d="100"/>
        </p:scale>
        <p:origin x="1794" y="78"/>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OQ Eveline (COMM)" userId="35b9da78-d9fd-4970-b443-aee0f0930724" providerId="ADAL" clId="{F6BF5D4E-CAFB-4232-AF4C-E0BDC6B87F8A}"/>
    <pc:docChg chg="modSld">
      <pc:chgData name="LECOQ Eveline (COMM)" userId="35b9da78-d9fd-4970-b443-aee0f0930724" providerId="ADAL" clId="{F6BF5D4E-CAFB-4232-AF4C-E0BDC6B87F8A}" dt="2024-05-08T13:28:56.592" v="91" actId="20577"/>
      <pc:docMkLst>
        <pc:docMk/>
      </pc:docMkLst>
      <pc:sldChg chg="modNotesTx">
        <pc:chgData name="LECOQ Eveline (COMM)" userId="35b9da78-d9fd-4970-b443-aee0f0930724" providerId="ADAL" clId="{F6BF5D4E-CAFB-4232-AF4C-E0BDC6B87F8A}" dt="2024-05-08T13:28:56.592" v="91" actId="20577"/>
        <pc:sldMkLst>
          <pc:docMk/>
          <pc:sldMk cId="1969329137" sldId="392"/>
        </pc:sldMkLst>
      </pc:sldChg>
    </pc:docChg>
  </pc:docChgLst>
  <pc:docChgLst>
    <pc:chgData name="HENEGHAN Shane (COMM-EXT)" userId="S::shane.heneghan@ext.ec.europa.eu::c5985c72-71db-4713-a971-61de3d6a2006" providerId="AD" clId="Web-{5267775F-9146-BD4D-CC07-8F8E1524700D}"/>
    <pc:docChg chg="modSld">
      <pc:chgData name="HENEGHAN Shane (COMM-EXT)" userId="S::shane.heneghan@ext.ec.europa.eu::c5985c72-71db-4713-a971-61de3d6a2006" providerId="AD" clId="Web-{5267775F-9146-BD4D-CC07-8F8E1524700D}" dt="2024-05-23T14:43:35.574" v="1" actId="20577"/>
      <pc:docMkLst>
        <pc:docMk/>
      </pc:docMkLst>
      <pc:sldChg chg="modSp">
        <pc:chgData name="HENEGHAN Shane (COMM-EXT)" userId="S::shane.heneghan@ext.ec.europa.eu::c5985c72-71db-4713-a971-61de3d6a2006" providerId="AD" clId="Web-{5267775F-9146-BD4D-CC07-8F8E1524700D}" dt="2024-05-23T14:43:35.574" v="1" actId="20577"/>
        <pc:sldMkLst>
          <pc:docMk/>
          <pc:sldMk cId="2942379202" sldId="389"/>
        </pc:sldMkLst>
        <pc:spChg chg="mod">
          <ac:chgData name="HENEGHAN Shane (COMM-EXT)" userId="S::shane.heneghan@ext.ec.europa.eu::c5985c72-71db-4713-a971-61de3d6a2006" providerId="AD" clId="Web-{5267775F-9146-BD4D-CC07-8F8E1524700D}" dt="2024-05-23T14:43:35.574" v="1" actId="20577"/>
          <ac:spMkLst>
            <pc:docMk/>
            <pc:sldMk cId="2942379202" sldId="389"/>
            <ac:spMk id="21" creationId="{BC95A541-B699-FC49-8F92-76841E0C174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1F497D"/>
                </a:solidFill>
                <a:effectLst/>
                <a:latin typeface="Calibri" panose="020F0502020204030204" pitchFamily="34" charset="0"/>
                <a:ea typeface="Calibri" panose="020F0502020204030204" pitchFamily="34" charset="0"/>
              </a:rPr>
              <a:t>Hands up – who has encountered disinformation today? How about in the last week? In the last month? In the last year?</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Disinformation-spreaders use social media to flood the information space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Their aim is not necessarily to convince you of one particular story – if they can succeed in confusing or overwhelming us so much that we don’t know who to trust, they can undermine our trust in mainstream media and in democracy</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Disinformation-spreaders use several techniques, which you can often see in comments on social media.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Whataboutism</a:t>
            </a:r>
            <a:r>
              <a:rPr lang="en-US" sz="1100">
                <a:effectLst/>
                <a:latin typeface="Calibri" panose="020F0502020204030204" pitchFamily="34" charset="0"/>
                <a:ea typeface="Calibri" panose="020F0502020204030204" pitchFamily="34" charset="0"/>
                <a:cs typeface="Times New Roman" panose="02020603050405020304" pitchFamily="18" charset="0"/>
              </a:rPr>
              <a:t> – instead of discussing the topic at hand, the commenter draws attention to an unrelated, or distantly related, topic. Example: In a discussion about the Russian invasion of Ukraine, a commenter suddenly asks ‘What about Somalia?’. Their aim is not to have a constructive discussion about Somalia, but rather to distract from the topic of the conversation.</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Strawman</a:t>
            </a:r>
            <a:r>
              <a:rPr lang="en-US" sz="1100">
                <a:effectLst/>
                <a:latin typeface="Calibri" panose="020F0502020204030204" pitchFamily="34" charset="0"/>
                <a:ea typeface="Calibri" panose="020F0502020204030204" pitchFamily="34" charset="0"/>
                <a:cs typeface="Times New Roman" panose="02020603050405020304" pitchFamily="18" charset="0"/>
              </a:rPr>
              <a:t> - the commenter misrepresents the other person’s position and attacks that instead. Example: Malik posts about the importance of Europe becoming climate-neutral. Sarah comments ‘I can’t believe you want to build wind farms in all our national parks’. Malik didn’t say that, but it’s very easy for him now to end up arguing about windfarms specifically instead of the bigger picture.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Attack</a:t>
            </a:r>
            <a:r>
              <a:rPr lang="en-US" sz="1100">
                <a:effectLst/>
                <a:latin typeface="Calibri" panose="020F0502020204030204" pitchFamily="34" charset="0"/>
                <a:ea typeface="Calibri" panose="020F0502020204030204" pitchFamily="34" charset="0"/>
                <a:cs typeface="Times New Roman" panose="02020603050405020304" pitchFamily="18" charset="0"/>
              </a:rPr>
              <a:t> - the commenter uses aggressive or demeaning language to discourage the opponent from further discussion. Example: ‘Only an idiot would believe that’.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Mockery</a:t>
            </a:r>
            <a:r>
              <a:rPr lang="en-US" sz="1100">
                <a:effectLst/>
                <a:latin typeface="Calibri" panose="020F0502020204030204" pitchFamily="34" charset="0"/>
                <a:ea typeface="Calibri" panose="020F0502020204030204" pitchFamily="34" charset="0"/>
                <a:cs typeface="Times New Roman" panose="02020603050405020304" pitchFamily="18" charset="0"/>
              </a:rPr>
              <a:t> – the commentator uses sarcasm to disparage opponents. Example: Sara responds to Malik’s post with ‘I’m so glad we have people like you to take the fun out of everything’.</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Overwhelm with detail </a:t>
            </a:r>
            <a:r>
              <a:rPr lang="en-US" sz="1100">
                <a:effectLst/>
                <a:latin typeface="Calibri" panose="020F0502020204030204" pitchFamily="34" charset="0"/>
                <a:ea typeface="Calibri" panose="020F0502020204030204" pitchFamily="34" charset="0"/>
                <a:cs typeface="Times New Roman" panose="02020603050405020304" pitchFamily="18" charset="0"/>
              </a:rPr>
              <a:t>- the commentator overwhelms the opponent with details (often technical ones) to distract from important information. Example: In a discussion about the Russian invasion of Ukraine, a commenter writes a long response about the demography of a small village in Donbas, arguing that anyone who doesn’t already know this has no right to talk about the situation in Ukraine.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800"/>
              </a:spcAft>
              <a:buFont typeface="Symbol" panose="05050102010706020507" pitchFamily="18" charset="2"/>
              <a:buChar char=""/>
              <a:tabLst>
                <a:tab pos="13716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This can be a particularly difficult strategy to respond to. It is possible that the person using it really believes what they’re saying, but this tactic is also often used intentionally by people who want to derail a discussion. Remember that it’s okay to say you don’t know every single detail about a particular topic – it doesn’t mean that the other person has ‘won’ the argument.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Social media plays a tremendous role in amplifying or stopping disinformation from spreading.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Social media platforms use algorithms to keep you engaged – they try to show you content that you will find interesting.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Sometimes this is good – you might find out more about topics you’re genuinely interested in. But if you spend more time looking at a post because it makes you angry, or sad, the algorithm will promote similar content to you. </a:t>
            </a:r>
          </a:p>
          <a:p>
            <a:pPr marL="342900" lvl="0" indent="-342900">
              <a:lnSpc>
                <a:spcPct val="107000"/>
              </a:lnSpc>
              <a:spcAft>
                <a:spcPts val="800"/>
              </a:spcAft>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You can easily find yourself overwhelmed by confusing or disturbing content, so try to take a break if you find that happening. </a:t>
            </a:r>
          </a:p>
          <a:p>
            <a:pPr marL="342900" lvl="0" indent="-342900">
              <a:lnSpc>
                <a:spcPct val="107000"/>
              </a:lnSpc>
              <a:spcAft>
                <a:spcPts val="800"/>
              </a:spcAft>
              <a:buFont typeface="Symbol" panose="05050102010706020507" pitchFamily="18" charset="2"/>
              <a:buChar char=""/>
              <a:tabLst>
                <a:tab pos="457200" algn="l"/>
              </a:tabLst>
            </a:pPr>
            <a:r>
              <a:rPr lang="en-IE" sz="1100" kern="100">
                <a:effectLst/>
                <a:latin typeface="Calibri" panose="020F0502020204030204" pitchFamily="34" charset="0"/>
                <a:ea typeface="Calibri" panose="020F0502020204030204" pitchFamily="34" charset="0"/>
                <a:cs typeface="Times New Roman" panose="02020603050405020304" pitchFamily="18" charset="0"/>
              </a:rPr>
              <a:t>Sources:</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A search for information on ‘Xinjiang’ may trigger very different results, as illustrated on this slide, ranging from praising it as a tourist destination to criticising treatment of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Uygurs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and other minorities by the Chinese government. Which one is true, which one is false?</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While it may be true that Xinjiang is very beautiful and a great tourist destination, that does not mean that it cannot also be a place where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Uygurs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and other minorities are subjected to human rights violations.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Promoting Xinjiang as a tourist destination distracts from the human rights violations.</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n-IE" sz="1100">
                <a:effectLst/>
                <a:latin typeface="Calibri" panose="020F0502020204030204" pitchFamily="34" charset="0"/>
                <a:ea typeface="Calibri" panose="020F0502020204030204" pitchFamily="34" charset="0"/>
                <a:cs typeface="Times New Roman" panose="02020603050405020304" pitchFamily="18" charset="0"/>
              </a:rPr>
              <a:t>[Text in images (left to right):</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British vlogger : The life of Uyghurs and other minorities in China. “They are literally putting Uyghurs and people in Xinjiang out of work”</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The real Xinjiang: in a GERMAN vlogger’s eyes</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“This is your first time visiting Xinjiang?”</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IE" sz="1100">
                <a:effectLst/>
                <a:latin typeface="Calibri" panose="020F0502020204030204" pitchFamily="34" charset="0"/>
                <a:ea typeface="Calibri" panose="020F0502020204030204" pitchFamily="34" charset="0"/>
                <a:cs typeface="Times New Roman" panose="02020603050405020304" pitchFamily="18" charset="0"/>
              </a:rPr>
              <a:t>*Note* - This slide has animation.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strike="noStrike" baseline="0">
                <a:effectLst/>
                <a:latin typeface="Calibri" panose="020F0502020204030204" pitchFamily="34" charset="0"/>
                <a:ea typeface="Calibri" panose="020F0502020204030204" pitchFamily="34" charset="0"/>
                <a:cs typeface="Times New Roman" panose="02020603050405020304" pitchFamily="18" charset="0"/>
              </a:rPr>
              <a:t>Disinformation is not a new phenomenon. It has existed for a long time, spreading through traditional media like newspapers, tv or the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strike="noStrike" baseline="0">
                <a:effectLst/>
                <a:latin typeface="Calibri" panose="020F0502020204030204" pitchFamily="34" charset="0"/>
                <a:ea typeface="Calibri" panose="020F0502020204030204" pitchFamily="34" charset="0"/>
                <a:cs typeface="Times New Roman" panose="02020603050405020304" pitchFamily="18" charset="0"/>
              </a:rPr>
              <a:t>So don’t believe something just because you’ve seen it on paper or on TV rather than online – always check that the source is reliable, see what other sources are saying, and follow the other tips in slide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n-IE" sz="1100">
                <a:effectLst/>
                <a:latin typeface="Calibri" panose="020F0502020204030204" pitchFamily="34" charset="0"/>
                <a:ea typeface="Calibri" panose="020F0502020204030204" pitchFamily="34" charset="0"/>
                <a:cs typeface="Times New Roman" panose="02020603050405020304" pitchFamily="18" charset="0"/>
              </a:rPr>
              <a:t>Source: https://www.ft.com/content/1eeedb71-d9dc-4b13-9b45-fcb7898ae9e1 </a:t>
            </a:r>
          </a:p>
          <a:p>
            <a:pPr marL="0" lvl="0" indent="0">
              <a:lnSpc>
                <a:spcPct val="107000"/>
              </a:lnSpc>
              <a:spcAft>
                <a:spcPts val="800"/>
              </a:spcAft>
              <a:buFont typeface="Courier New" panose="02070309020205020404" pitchFamily="49" charset="0"/>
              <a:buNone/>
            </a:pPr>
            <a:r>
              <a:rPr lang="fr-BE" sz="1800">
                <a:effectLst/>
                <a:latin typeface="Calibri" panose="020F0502020204030204" pitchFamily="34" charset="0"/>
                <a:ea typeface="Calibri" panose="020F0502020204030204" pitchFamily="34" charset="0"/>
              </a:rPr>
              <a:t>Source 5G: </a:t>
            </a:r>
            <a:r>
              <a:rPr lang="fr-BE"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endParaRPr lang="en-IE" sz="1800">
              <a:effectLst/>
              <a:latin typeface="Calibri" panose="020F0502020204030204" pitchFamily="34" charset="0"/>
              <a:ea typeface="Calibri" panose="020F0502020204030204" pitchFamily="34"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This video, produced by </a:t>
            </a:r>
            <a:r>
              <a:rPr lang="en-US" sz="1100" err="1"/>
              <a:t>EUvsDisinfo</a:t>
            </a:r>
            <a:r>
              <a:rPr lang="en-US" sz="1100"/>
              <a:t>, explains how ‘propaganda videos’ (or disinformation videos) are created, for example by using imagery out</a:t>
            </a:r>
            <a:r>
              <a:rPr lang="en-US" sz="1100" baseline="0"/>
              <a:t> of context to construct a false narrative by deconstructing this Sputnik story about children in ‘</a:t>
            </a:r>
            <a:r>
              <a:rPr lang="en-US" sz="1100" baseline="0" err="1"/>
              <a:t>militarised</a:t>
            </a:r>
            <a:r>
              <a:rPr lang="en-US" sz="1100" baseline="0"/>
              <a:t>’ Latvia getting indoctrinated by NATO: </a:t>
            </a:r>
            <a:r>
              <a:rPr lang="fr-BE" sz="1100">
                <a:hlinkClick r:id="rId3"/>
              </a:rPr>
              <a:t>https://www.youtube.com/watch?v=nOd2vMCDv9M&amp;feature=youtu.be</a:t>
            </a:r>
            <a:r>
              <a:rPr lang="fr-BE" sz="1100"/>
              <a:t> [</a:t>
            </a:r>
            <a:r>
              <a:rPr lang="fr-BE" sz="1100" err="1"/>
              <a:t>length</a:t>
            </a:r>
            <a:r>
              <a:rPr lang="fr-BE" sz="1100"/>
              <a:t>: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en-GB" sz="1100" kern="1200">
                <a:solidFill>
                  <a:schemeClr val="tx1"/>
                </a:solidFill>
                <a:effectLst/>
                <a:latin typeface="+mn-lt"/>
                <a:ea typeface="+mn-ea"/>
                <a:cs typeface="+mn-cs"/>
              </a:rPr>
              <a:t>Let students reflect on their </a:t>
            </a:r>
            <a:r>
              <a:rPr lang="en-GB" sz="1100" b="1" u="none" kern="1200">
                <a:solidFill>
                  <a:schemeClr val="tx1"/>
                </a:solidFill>
                <a:effectLst/>
                <a:latin typeface="+mn-lt"/>
                <a:ea typeface="+mn-ea"/>
                <a:cs typeface="+mn-cs"/>
              </a:rPr>
              <a:t>emotions</a:t>
            </a:r>
            <a:r>
              <a:rPr lang="en-GB" sz="1100" kern="1200">
                <a:solidFill>
                  <a:schemeClr val="tx1"/>
                </a:solidFill>
                <a:effectLst/>
                <a:latin typeface="+mn-lt"/>
                <a:ea typeface="+mn-ea"/>
                <a:cs typeface="+mn-cs"/>
              </a:rPr>
              <a:t>. What do they feel when they see this? How would they react if this appeared in their news feed on Instagram/TikTok? Why do they feel emotional about this? The news in itself, the way it is formulated, the picture…?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Source:</a:t>
            </a:r>
          </a:p>
          <a:p>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Deep</a:t>
            </a:r>
            <a:r>
              <a:rPr lang="en-US" baseline="0" dirty="0"/>
              <a:t>fakes use artificial intelligence to </a:t>
            </a:r>
            <a:r>
              <a:rPr lang="en-US" sz="1200" b="0" i="0" kern="1200" dirty="0">
                <a:solidFill>
                  <a:schemeClr val="tx1"/>
                </a:solidFill>
                <a:effectLst/>
                <a:latin typeface="+mn-lt"/>
                <a:ea typeface="+mn-ea"/>
                <a:cs typeface="+mn-cs"/>
              </a:rPr>
              <a:t>create new footage (images, videos,</a:t>
            </a:r>
            <a:r>
              <a:rPr lang="en-US" sz="1200" b="0" i="0" kern="1200" baseline="0" dirty="0">
                <a:solidFill>
                  <a:schemeClr val="tx1"/>
                </a:solidFill>
                <a:effectLst/>
                <a:latin typeface="+mn-lt"/>
                <a:ea typeface="+mn-ea"/>
                <a:cs typeface="+mn-cs"/>
              </a:rPr>
              <a:t> voice recordings)</a:t>
            </a:r>
            <a:r>
              <a:rPr lang="en-US" sz="1200" b="0" i="0" kern="1200" dirty="0">
                <a:solidFill>
                  <a:schemeClr val="tx1"/>
                </a:solidFill>
                <a:effectLst/>
                <a:latin typeface="+mn-lt"/>
                <a:ea typeface="+mn-ea"/>
                <a:cs typeface="+mn-cs"/>
              </a:rPr>
              <a:t> that depicts events, statements or action that never actually happened. The results can be quite convincing.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video, it is not actually Keanu Reeves demonstrating his </a:t>
            </a:r>
            <a:r>
              <a:rPr lang="en-US" sz="1200" b="0" i="0" kern="1200">
                <a:solidFill>
                  <a:schemeClr val="tx1"/>
                </a:solidFill>
                <a:effectLst/>
                <a:latin typeface="+mn-lt"/>
                <a:ea typeface="+mn-ea"/>
                <a:cs typeface="+mn-cs"/>
              </a:rPr>
              <a:t>cleaning skills.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EU and other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are working hard to counter malicious AI and deepfakes, but it isn’t always possible for someone who isn’t an expert to tell whether an image or a video is real or manipulated. Ask yourself the questions in </a:t>
            </a:r>
            <a:r>
              <a:rPr lang="en-US" sz="1200" b="0" i="0" kern="1200" dirty="0">
                <a:solidFill>
                  <a:srgbClr val="FF0000"/>
                </a:solidFill>
                <a:effectLst/>
                <a:latin typeface="+mn-lt"/>
                <a:ea typeface="+mn-ea"/>
                <a:cs typeface="+mn-cs"/>
              </a:rPr>
              <a:t>Slide </a:t>
            </a:r>
            <a:r>
              <a:rPr lang="en-US" dirty="0">
                <a:solidFill>
                  <a:srgbClr val="FF0000"/>
                </a:solidFill>
              </a:rPr>
              <a:t>17</a:t>
            </a:r>
            <a:r>
              <a:rPr lang="en-US" sz="1200" b="0" i="0" kern="1200" dirty="0">
                <a:solidFill>
                  <a:srgbClr val="FF0000"/>
                </a:solidFill>
                <a:effectLst/>
                <a:latin typeface="+mn-lt"/>
                <a:ea typeface="+mn-ea"/>
                <a:cs typeface="+mn-cs"/>
              </a:rPr>
              <a:t> </a:t>
            </a:r>
            <a:r>
              <a:rPr lang="en-US" sz="1200" b="0" i="0" kern="1200" dirty="0">
                <a:solidFill>
                  <a:schemeClr val="tx1"/>
                </a:solidFill>
                <a:effectLst/>
                <a:latin typeface="+mn-lt"/>
                <a:ea typeface="+mn-ea"/>
                <a:cs typeface="+mn-cs"/>
              </a:rPr>
              <a:t>and remember that if something seems too good to be true (or too shocking to be true), it might be – check carefully!</a:t>
            </a:r>
            <a:endParaRPr lang="en-US"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Descriptions</a:t>
            </a:r>
            <a:r>
              <a:rPr lang="en-GB" sz="1200" kern="1200" baseline="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pPr marL="628650" lvl="1" indent="-171450">
              <a:buFontTx/>
              <a:buChar char="-"/>
            </a:pPr>
            <a:r>
              <a:rPr lang="en-GB" sz="1200" kern="1200">
                <a:solidFill>
                  <a:schemeClr val="tx1"/>
                </a:solidFill>
                <a:effectLst/>
                <a:latin typeface="+mn-lt"/>
                <a:ea typeface="+mn-ea"/>
                <a:cs typeface="+mn-cs"/>
              </a:rPr>
              <a:t>The first step to protecting yourself is to PAUSE – don’t get tricked into reacting to something that might be too good, or too bad, to be true</a:t>
            </a:r>
          </a:p>
          <a:p>
            <a:pPr marL="628650" lvl="1" indent="-171450">
              <a:buFontTx/>
              <a:buChar char="-"/>
            </a:pPr>
            <a:r>
              <a:rPr lang="en-IE" sz="1200" kern="1200">
                <a:solidFill>
                  <a:schemeClr val="tx1"/>
                </a:solidFill>
                <a:effectLst/>
                <a:latin typeface="+mn-lt"/>
                <a:ea typeface="+mn-ea"/>
                <a:cs typeface="+mn-cs"/>
              </a:rPr>
              <a:t>Don’t be afraid to take some time to think and maybe to investigate the story</a:t>
            </a:r>
            <a:endParaRPr lang="fr-BE" sz="1200" kern="1200">
              <a:effectLst/>
              <a:latin typeface="+mn-lt"/>
              <a:ea typeface="+mn-ea"/>
              <a:cs typeface="+mn-cs"/>
            </a:endParaRPr>
          </a:p>
          <a:p>
            <a:pPr marL="628650" lvl="1" indent="-171450">
              <a:buFontTx/>
              <a:buChar char="-"/>
            </a:pPr>
            <a:r>
              <a:rPr lang="en-GB" sz="1200" kern="1200">
                <a:effectLst/>
                <a:latin typeface="+mn-lt"/>
                <a:ea typeface="+mn-ea"/>
                <a:cs typeface="+mn-cs"/>
              </a:rPr>
              <a:t>Fact-checking can be fun: it’s like playing detective. It’s true that it can take time and you may not always be able to decide for sure if a story is 100% true or false, but you can learn a lot in the process. For example, you can learn about good argumentation techniques or how scientific research is verified.</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en-IE"/>
              <a:t>A lot of disinformation relies on the human tendency to avoid uncertainty </a:t>
            </a:r>
          </a:p>
          <a:p>
            <a:pPr marL="171450" indent="-171450">
              <a:buFont typeface="Arial" panose="020B0604020202020204" pitchFamily="34" charset="0"/>
              <a:buChar char="•"/>
            </a:pPr>
            <a:r>
              <a:rPr lang="en-IE"/>
              <a:t>It’s natural to seek certainty, but don’t fall into this trap – take your time and remember that uncertainty is not a sign of stupidity!</a:t>
            </a:r>
          </a:p>
          <a:p>
            <a:pPr marL="171450" indent="-171450">
              <a:buFont typeface="Arial" panose="020B0604020202020204" pitchFamily="34" charset="0"/>
              <a:buChar char="•"/>
            </a:pPr>
            <a:r>
              <a:rPr lang="en-IE"/>
              <a:t>When you read a story that stirs up strong emotions…</a:t>
            </a:r>
          </a:p>
          <a:p>
            <a:pPr marL="628650" lvl="1" indent="-171450">
              <a:buFont typeface="Arial" panose="020B0604020202020204" pitchFamily="34" charset="0"/>
              <a:buChar char="•"/>
            </a:pPr>
            <a:r>
              <a:rPr lang="en-IE"/>
              <a:t>Pause</a:t>
            </a:r>
          </a:p>
          <a:p>
            <a:pPr marL="628650" lvl="1" indent="-171450">
              <a:buFont typeface="Arial" panose="020B0604020202020204" pitchFamily="34" charset="0"/>
              <a:buChar char="•"/>
            </a:pPr>
            <a:r>
              <a:rPr lang="en-IE"/>
              <a:t>Think about it and try to fact-check</a:t>
            </a:r>
          </a:p>
          <a:p>
            <a:pPr marL="628650" lvl="1" indent="-171450">
              <a:buFont typeface="Arial" panose="020B0604020202020204" pitchFamily="34" charset="0"/>
              <a:buChar char="•"/>
            </a:pPr>
            <a:r>
              <a:rPr lang="en-IE"/>
              <a:t>Then decide – do you want to share this post, or tell your friends about this story? Do you think you should report it to the social media platform as misinformation? Or maybe you’re still not sure and you’re not going to react for the moment</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n-GB" sz="1200">
                <a:effectLst/>
                <a:ea typeface="Calibri" panose="020F0502020204030204" pitchFamily="34" charset="0"/>
                <a:cs typeface="Times New Roman" panose="02020603050405020304" pitchFamily="18" charset="0"/>
              </a:rPr>
              <a:t>As</a:t>
            </a:r>
            <a:r>
              <a:rPr lang="en-GB" sz="1200" baseline="0">
                <a:effectLst/>
                <a:ea typeface="Calibri" panose="020F0502020204030204" pitchFamily="34" charset="0"/>
                <a:cs typeface="Times New Roman" panose="02020603050405020304" pitchFamily="18" charset="0"/>
              </a:rPr>
              <a:t> an exercise, go back to one of the previous examples (e.g. slide 13 with the video of children allegedly being given guns and joining the army in Latvia).</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n-GB" sz="1200" kern="1200">
                <a:effectLst/>
              </a:rPr>
              <a:t>It’s important to reflect on your own biases. Does this news confirm what you already believe? Would it have made a difference if this news was shared by a friend you like or celebrities you follow…? What sources do you consider trustworthy?</a:t>
            </a:r>
            <a:r>
              <a:rPr lang="en-GB" sz="1200" kern="1200">
                <a:solidFill>
                  <a:schemeClr val="tx1"/>
                </a:solidFill>
                <a:effectLst/>
              </a:rPr>
              <a:t>. </a:t>
            </a:r>
            <a:endParaRPr lang="en-GB" sz="1200">
              <a:effectLst/>
              <a:ea typeface="Calibri" panose="020F0502020204030204" pitchFamily="34" charset="0"/>
            </a:endParaRP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en-GB" sz="1200">
                <a:effectLst/>
                <a:ea typeface="Calibri" panose="020F0502020204030204" pitchFamily="34" charset="0"/>
              </a:rPr>
              <a:t>Check the…</a:t>
            </a:r>
          </a:p>
          <a:p>
            <a:pPr algn="just">
              <a:spcAft>
                <a:spcPts val="0"/>
              </a:spcAft>
            </a:pPr>
            <a:r>
              <a:rPr lang="en-GB" sz="1200">
                <a:effectLst/>
                <a:ea typeface="Calibri" panose="020F0502020204030204" pitchFamily="34" charset="0"/>
              </a:rPr>
              <a:t>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content: </a:t>
            </a:r>
            <a:r>
              <a:rPr lang="en-GB" sz="1200">
                <a:effectLst/>
                <a:ea typeface="Calibri" panose="020F0502020204030204" pitchFamily="34" charset="0"/>
                <a:cs typeface="Times New Roman" panose="02020603050405020304" pitchFamily="18" charset="0"/>
              </a:rPr>
              <a:t>Read the whole article – do the </a:t>
            </a:r>
            <a:r>
              <a:rPr lang="en-GB" sz="1200" b="0">
                <a:effectLst/>
                <a:ea typeface="Calibri" panose="020F0502020204030204" pitchFamily="34" charset="0"/>
                <a:cs typeface="Times New Roman" panose="02020603050405020304" pitchFamily="18" charset="0"/>
              </a:rPr>
              <a:t>content and headline match?</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outlet: </a:t>
            </a:r>
            <a:r>
              <a:rPr lang="en-GB" sz="1200" b="0">
                <a:effectLst/>
                <a:ea typeface="Calibri" panose="020F0502020204030204" pitchFamily="34" charset="0"/>
                <a:cs typeface="Times New Roman" panose="02020603050405020304" pitchFamily="18" charset="0"/>
              </a:rPr>
              <a:t>what other stories does this outlet publish? do they look reliable?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URL: </a:t>
            </a:r>
            <a:r>
              <a:rPr lang="en-GB" sz="1200">
                <a:effectLst/>
                <a:ea typeface="Calibri" panose="020F0502020204030204" pitchFamily="34" charset="0"/>
                <a:cs typeface="Times New Roman" panose="02020603050405020304" pitchFamily="18" charset="0"/>
              </a:rPr>
              <a:t>always check if it is the original website or if the URL is built with a slight modification in the name or extension, which can easily be missed. Disinformation sites take the names of well-known news sources, changing small details. For example: </a:t>
            </a:r>
            <a:r>
              <a:rPr lang="en-GB" sz="1200" baseline="0">
                <a:effectLst/>
                <a:ea typeface="Calibri" panose="020F0502020204030204" pitchFamily="34" charset="0"/>
                <a:cs typeface="Times New Roman" panose="02020603050405020304" pitchFamily="18" charset="0"/>
              </a:rPr>
              <a:t>nevvyorktimes.com. </a:t>
            </a:r>
            <a:r>
              <a:rPr lang="en-GB" sz="1200" b="0" baseline="0">
                <a:effectLst/>
                <a:ea typeface="Calibri" panose="020F0502020204030204" pitchFamily="34" charset="0"/>
                <a:cs typeface="Times New Roman" panose="02020603050405020304" pitchFamily="18" charset="0"/>
              </a:rPr>
              <a:t>(EU </a:t>
            </a:r>
            <a:r>
              <a:rPr lang="en-GB" sz="1200" b="0" baseline="0" err="1">
                <a:effectLst/>
                <a:ea typeface="Calibri" panose="020F0502020204030204" pitchFamily="34" charset="0"/>
                <a:cs typeface="Times New Roman" panose="02020603050405020304" pitchFamily="18" charset="0"/>
              </a:rPr>
              <a:t>Disinfo</a:t>
            </a:r>
            <a:r>
              <a:rPr lang="en-GB" sz="1200" b="0" baseline="0">
                <a:effectLst/>
                <a:ea typeface="Calibri" panose="020F0502020204030204" pitchFamily="34" charset="0"/>
                <a:cs typeface="Times New Roman" panose="02020603050405020304" pitchFamily="18" charset="0"/>
              </a:rPr>
              <a:t> Lab investigation on cloning of legitimate news sites: </a:t>
            </a:r>
            <a:r>
              <a:rPr lang="en-GB"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n-GB" sz="1200" b="0" baseline="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n-GB" sz="1200" b="1" baseline="0">
                <a:effectLst/>
                <a:ea typeface="Calibri" panose="020F0502020204030204" pitchFamily="34" charset="0"/>
                <a:cs typeface="Times New Roman" panose="02020603050405020304" pitchFamily="18" charset="0"/>
              </a:rPr>
              <a:t>author: </a:t>
            </a:r>
            <a:r>
              <a:rPr lang="en-GB" sz="1200" b="0" baseline="0">
                <a:effectLst/>
                <a:ea typeface="Calibri" panose="020F0502020204030204" pitchFamily="34" charset="0"/>
                <a:cs typeface="Times New Roman" panose="02020603050405020304" pitchFamily="18" charset="0"/>
              </a:rPr>
              <a:t>o</a:t>
            </a:r>
            <a:r>
              <a:rPr lang="en-GB" sz="1200">
                <a:effectLst/>
                <a:ea typeface="Calibri" panose="020F0502020204030204" pitchFamily="34" charset="0"/>
                <a:cs typeface="Times New Roman" panose="02020603050405020304" pitchFamily="18" charset="0"/>
              </a:rPr>
              <a:t>ften people working in the information industry have websites or other public profiles that can help you</a:t>
            </a:r>
            <a:r>
              <a:rPr lang="en-GB" sz="1200">
                <a:solidFill>
                  <a:srgbClr val="FF0000"/>
                </a:solidFill>
                <a:effectLst/>
                <a:ea typeface="Calibri" panose="020F0502020204030204" pitchFamily="34" charset="0"/>
                <a:cs typeface="Times New Roman" panose="02020603050405020304" pitchFamily="18" charset="0"/>
              </a:rPr>
              <a:t> </a:t>
            </a:r>
            <a:r>
              <a:rPr lang="en-GB" sz="1200">
                <a:effectLst/>
                <a:ea typeface="Calibri" panose="020F0502020204030204" pitchFamily="34" charset="0"/>
                <a:cs typeface="Times New Roman" panose="02020603050405020304" pitchFamily="18" charset="0"/>
              </a:rPr>
              <a:t>find them and their work.</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n-GB" sz="1200">
                <a:effectLst/>
                <a:ea typeface="Calibri" panose="020F0502020204030204" pitchFamily="34" charset="0"/>
                <a:cs typeface="Times New Roman" panose="02020603050405020304" pitchFamily="18" charset="0"/>
              </a:rPr>
              <a:t>Context</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date: </a:t>
            </a:r>
            <a:r>
              <a:rPr lang="en-GB" sz="1200" b="0">
                <a:effectLst/>
                <a:ea typeface="Calibri" panose="020F0502020204030204" pitchFamily="34" charset="0"/>
                <a:cs typeface="Times New Roman" panose="02020603050405020304" pitchFamily="18" charset="0"/>
              </a:rPr>
              <a:t>sometimes old news stories are reposted on social media because people forget to check the date.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Other sources: </a:t>
            </a:r>
            <a:r>
              <a:rPr lang="en-GB" sz="1200" b="0">
                <a:effectLst/>
                <a:ea typeface="Calibri" panose="020F0502020204030204" pitchFamily="34" charset="0"/>
                <a:cs typeface="Times New Roman" panose="02020603050405020304" pitchFamily="18" charset="0"/>
              </a:rPr>
              <a:t>do other sources cover the story? do they support claims made in the original article? What kind of sources are they? It can be particularly useful to check reputable international sources (e.g. BBC, Deutsche </a:t>
            </a:r>
            <a:r>
              <a:rPr lang="en-GB" sz="1200" b="0" err="1">
                <a:effectLst/>
                <a:ea typeface="Calibri" panose="020F0502020204030204" pitchFamily="34" charset="0"/>
                <a:cs typeface="Times New Roman" panose="02020603050405020304" pitchFamily="18" charset="0"/>
              </a:rPr>
              <a:t>Welle</a:t>
            </a:r>
            <a:r>
              <a:rPr lang="en-GB" sz="1200" b="0">
                <a:effectLst/>
                <a:ea typeface="Calibri" panose="020F0502020204030204" pitchFamily="34" charset="0"/>
                <a:cs typeface="Times New Roman" panose="02020603050405020304" pitchFamily="18" charset="0"/>
              </a:rPr>
              <a:t>, France 24). You can use translation tools to access sources in languages other than your own – this can often offer an interesting perspective in general, not just when checking for disinformation.</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n-GB" sz="1200" b="0">
                <a:effectLst/>
                <a:ea typeface="Calibri" panose="020F0502020204030204" pitchFamily="34" charset="0"/>
                <a:cs typeface="Times New Roman" panose="02020603050405020304" pitchFamily="18" charset="0"/>
              </a:rPr>
              <a:t>Think before you share</a:t>
            </a:r>
          </a:p>
          <a:p>
            <a:pPr marL="628650" lvl="1" indent="-171450" algn="l">
              <a:spcAft>
                <a:spcPts val="0"/>
              </a:spcAft>
              <a:buFontTx/>
              <a:buChar char="-"/>
              <a:tabLst>
                <a:tab pos="457200" algn="l"/>
              </a:tabLst>
            </a:pPr>
            <a:r>
              <a:rPr lang="en-GB" sz="1200" b="0">
                <a:effectLst/>
                <a:ea typeface="Calibri" panose="020F0502020204030204" pitchFamily="34" charset="0"/>
                <a:cs typeface="Times New Roman" panose="02020603050405020304" pitchFamily="18" charset="0"/>
              </a:rPr>
              <a:t>only share an article if you know it’s genuine – otherwise you might be accidentally spreading misinformation!</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The most important thing you can do to help fight disinformation is simply to avoid sharing information that may not be true. </a:t>
            </a: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Share the tips you learn in this lesson with friends and family and talk to them about how to avoid being taken in by false or misleading information.</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It can be tempting to confront and even shame people for believing information you know isn’t true, but this doesn’t tend to help.</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Attacking them will only strengthen their beliefs and may damage your relationship.</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Don’t expect immediate change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It might take many conversations and even many years to convince someone. Take your time and don’t lose faith – rather than telling them they’re wrong you can focus on sharing accurate, useful information from reliable sources.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Today, we will talk about what disinformation is, how it works and give you some tips on how to spot disinformation, how to </a:t>
            </a:r>
            <a:r>
              <a:rPr lang="en-IE" baseline="0"/>
              <a:t>protect yourself from it and how to help others too!</a:t>
            </a:r>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1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endParaRPr lang="en-IE" sz="1100"/>
          </a:p>
          <a:p>
            <a:r>
              <a:rPr lang="en-IE" sz="1100"/>
              <a:t>The EU is taking action against disinformation in many ways.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en-IE" sz="1100"/>
              <a:t>-   It is </a:t>
            </a:r>
            <a:r>
              <a:rPr lang="en-IE" sz="1100" b="1"/>
              <a:t>cooperating</a:t>
            </a:r>
            <a:r>
              <a:rPr lang="en-IE" sz="1100"/>
              <a:t> with member countries, with international organisations and with partner countries to find the best approach to stop disinformation from spreading.</a:t>
            </a:r>
          </a:p>
          <a:p>
            <a:endParaRPr lang="en-IE" sz="1100"/>
          </a:p>
          <a:p>
            <a:pPr marL="171450" indent="-171450">
              <a:buFontTx/>
              <a:buChar char="-"/>
            </a:pPr>
            <a:r>
              <a:rPr lang="en-IE" sz="1100"/>
              <a:t>It is putting a lot of effort into </a:t>
            </a:r>
            <a:r>
              <a:rPr lang="en-IE" sz="1100" b="1"/>
              <a:t>communicating</a:t>
            </a:r>
            <a:r>
              <a:rPr lang="en-IE" sz="1100"/>
              <a:t> openly about its plans and the action it has taken. This is important, because if people can access accurate information easily, they are less likely to turn to unreliable sources.</a:t>
            </a:r>
          </a:p>
          <a:p>
            <a:pPr marL="171450" indent="-171450">
              <a:buFontTx/>
              <a:buChar char="-"/>
            </a:pPr>
            <a:endParaRPr lang="en-IE" sz="1100"/>
          </a:p>
          <a:p>
            <a:pPr marL="171450" indent="-171450">
              <a:buFontTx/>
              <a:buChar char="-"/>
            </a:pPr>
            <a:r>
              <a:rPr lang="en-IE" sz="1100"/>
              <a:t>It is </a:t>
            </a:r>
            <a:r>
              <a:rPr lang="en-IE" sz="1100" b="1">
                <a:highlight>
                  <a:srgbClr val="FFFF00"/>
                </a:highlight>
              </a:rPr>
              <a:t>monitoring and exposing disinformation </a:t>
            </a:r>
            <a:r>
              <a:rPr lang="en-IE" sz="1100">
                <a:highlight>
                  <a:srgbClr val="FFFF00"/>
                </a:highlight>
              </a:rPr>
              <a:t>and information manipulation</a:t>
            </a:r>
            <a:r>
              <a:rPr lang="en-IE" sz="1100"/>
              <a:t>, especially on the </a:t>
            </a:r>
            <a:r>
              <a:rPr lang="en-IE" sz="1100" err="1"/>
              <a:t>EUvsDisinfo</a:t>
            </a:r>
            <a:r>
              <a:rPr lang="en-IE" sz="1100"/>
              <a:t> social media channels and website</a:t>
            </a:r>
          </a:p>
          <a:p>
            <a:pPr marL="0" indent="0">
              <a:buFontTx/>
              <a:buNone/>
            </a:pPr>
            <a:endParaRPr lang="en-IE" sz="1100"/>
          </a:p>
          <a:p>
            <a:pPr marL="171450" indent="-171450">
              <a:buFontTx/>
              <a:buChar char="-"/>
            </a:pPr>
            <a:r>
              <a:rPr lang="en-IE" sz="1100"/>
              <a:t>It is also supporting </a:t>
            </a:r>
            <a:r>
              <a:rPr lang="en-IE" sz="1100" b="1"/>
              <a:t>media literacy </a:t>
            </a:r>
            <a:r>
              <a:rPr lang="en-IE" sz="1100"/>
              <a:t>(by funding initiatives and creating hands-on resources like this one) and is also supporting </a:t>
            </a:r>
            <a:r>
              <a:rPr lang="en-IE" sz="1100" b="1"/>
              <a:t>independent media and factcheckers</a:t>
            </a:r>
          </a:p>
          <a:p>
            <a:pPr marL="171450" indent="-171450">
              <a:buFontTx/>
              <a:buChar char="-"/>
            </a:pPr>
            <a:endParaRPr lang="en-IE" sz="1100"/>
          </a:p>
          <a:p>
            <a:pPr marL="171450" indent="-171450">
              <a:buFontTx/>
              <a:buChar char="-"/>
            </a:pPr>
            <a:r>
              <a:rPr lang="en-IE" sz="1100"/>
              <a:t>It is working with </a:t>
            </a:r>
            <a:r>
              <a:rPr lang="en-IE" sz="1100" b="1"/>
              <a:t>social media </a:t>
            </a:r>
            <a:r>
              <a:rPr lang="en-IE" sz="1100"/>
              <a:t>companies to prevent the spread of disinformation and information manipulation in the EU and to protect users. </a:t>
            </a:r>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We live in an information age. Information has never been as accessible as today.</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However, this doesn’t always make life easier – it can be very difficult to tell what’s true and what is false.</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For example, although it seemed unlikely at the time, Olivia Rodrigo and Sabrina Carpenter did talk at the Met Gala, whereas the Forbes cover with the Grand Ayatollah Sayyid li Khamenei looks very real, but is in fact fake. The picture in the middle does show the activation by Israel of the Iron dome, but on the wrong date, thus involving different actors.</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In this presentation we will look not just at disinformation (when a person or organisation intentionally spreads information they know to be false or misleading), but also other forms of false information you might come across, and how you can protect yourself from it.</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Be careful what you believe – always think (</a:t>
            </a:r>
            <a:r>
              <a:rPr lang="en-IE"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factcheck!</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before you share. </a:t>
            </a:r>
          </a:p>
          <a:p>
            <a:pPr marL="457200">
              <a:lnSpc>
                <a:spcPct val="107000"/>
              </a:lnSpc>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Sources:</a:t>
            </a:r>
          </a:p>
          <a:p>
            <a:pPr marL="342900" lvl="0" indent="-342900">
              <a:lnSpc>
                <a:spcPct val="107000"/>
              </a:lnSpc>
              <a:buFont typeface="Symbol" panose="05050102010706020507" pitchFamily="18" charset="2"/>
              <a:buChar char=""/>
              <a:tabLst>
                <a:tab pos="457200" algn="l"/>
              </a:tabLst>
            </a:pP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Social</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post</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on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encounter</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between</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Olivia Rodrigo and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Video on Iron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dome</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being</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activated</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a:hlinkClick r:id="rId3"/>
              </a:rPr>
              <a:t>(3) Iran Spectator on X: "⚠️ 𝐁𝐫𝐞𝐚𝐤𝐢𝐧𝐠 𝐍𝐞𝐰𝐬 ⚠️ 🇮🇷| 𝗧𝗵𝗲 𝗦𝗵𝗮𝗵𝗲𝗱 𝗗𝗿𝗼𝗻𝗲𝘀 𝗮𝗽𝗽𝗲𝗮𝗿 𝘁𝗼 𝗵𝗮𝘃𝗲 𝗿𝗲𝗮𝗰𝗵𝗲𝗱 𝗜𝘀𝗿𝗮𝗲𝗹 𝗿𝗶𝗴𝗵𝘁 𝗻𝗼𝘄 Video confirmation has been provided: https://t.co/5Mt7VfstLB" / X (twitter.com)</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Fake Forbes Magazine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cover</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endParaRPr lang="en-I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Satire/humour</a:t>
            </a:r>
            <a:r>
              <a:rPr lang="en-IE" sz="1100">
                <a:effectLst/>
                <a:latin typeface="Calibri" panose="020F0502020204030204" pitchFamily="34" charset="0"/>
                <a:ea typeface="Calibri" panose="020F0502020204030204" pitchFamily="34" charset="0"/>
                <a:cs typeface="Times New Roman" panose="02020603050405020304" pitchFamily="18" charset="0"/>
              </a:rPr>
              <a:t>: joke articles by satirical news outlets sometimes get mistaken for real news. </a:t>
            </a:r>
          </a:p>
          <a:p>
            <a:pPr marL="342900" lvl="0" indent="-342900">
              <a:lnSpc>
                <a:spcPct val="107000"/>
              </a:lnSpc>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Misinformation</a:t>
            </a:r>
            <a:r>
              <a:rPr lang="en-IE" sz="1100">
                <a:effectLst/>
                <a:latin typeface="Calibri" panose="020F0502020204030204" pitchFamily="34" charset="0"/>
                <a:ea typeface="Calibri" panose="020F0502020204030204" pitchFamily="34" charset="0"/>
                <a:cs typeface="Times New Roman" panose="02020603050405020304" pitchFamily="18" charset="0"/>
              </a:rPr>
              <a:t>: false or misleading information shared </a:t>
            </a:r>
            <a:r>
              <a:rPr lang="en-US" sz="1100">
                <a:effectLst/>
                <a:latin typeface="Calibri" panose="020F0502020204030204" pitchFamily="34" charset="0"/>
                <a:ea typeface="Calibri" panose="020F0502020204030204" pitchFamily="34" charset="0"/>
                <a:cs typeface="Times New Roman" panose="02020603050405020304" pitchFamily="18" charset="0"/>
              </a:rPr>
              <a:t>by people who believe it and do not want to cause harm. Often they are just trying to help. Example: An uncle posts an article on Facebook about garlic preventing cancer because he thinks it's useful information and doesn't </a:t>
            </a:r>
            <a:r>
              <a:rPr lang="en-US" sz="1100" err="1">
                <a:effectLst/>
                <a:latin typeface="Calibri" panose="020F0502020204030204" pitchFamily="34" charset="0"/>
                <a:ea typeface="Calibri" panose="020F0502020204030204" pitchFamily="34" charset="0"/>
                <a:cs typeface="Times New Roman" panose="02020603050405020304" pitchFamily="18" charset="0"/>
              </a:rPr>
              <a:t>realise</a:t>
            </a:r>
            <a:r>
              <a:rPr lang="en-US" sz="1100">
                <a:effectLst/>
                <a:latin typeface="Calibri" panose="020F0502020204030204" pitchFamily="34" charset="0"/>
                <a:ea typeface="Calibri" panose="020F0502020204030204" pitchFamily="34" charset="0"/>
                <a:cs typeface="Times New Roman" panose="02020603050405020304" pitchFamily="18" charset="0"/>
              </a:rPr>
              <a:t> it's false.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Disinformation</a:t>
            </a:r>
            <a:r>
              <a:rPr lang="en-IE" sz="1100">
                <a:effectLst/>
                <a:latin typeface="Calibri" panose="020F0502020204030204" pitchFamily="34" charset="0"/>
                <a:ea typeface="Calibri" panose="020F0502020204030204" pitchFamily="34" charset="0"/>
                <a:cs typeface="Times New Roman" panose="02020603050405020304" pitchFamily="18" charset="0"/>
              </a:rPr>
              <a:t>: false information that is created and shared to deceive people or in order to achieve a political or economic goal</a:t>
            </a:r>
            <a:r>
              <a:rPr lang="en-US" sz="1600"/>
              <a:t> and which may cause public harm</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US" sz="1100">
                <a:effectLst/>
                <a:latin typeface="Calibri" panose="020F0502020204030204" pitchFamily="34" charset="0"/>
                <a:ea typeface="Calibri" panose="020F0502020204030204" pitchFamily="34" charset="0"/>
                <a:cs typeface="Times New Roman" panose="02020603050405020304" pitchFamily="18" charset="0"/>
              </a:rPr>
              <a:t>Example: a social media post with false stories about migrants committing crimes in Europe that was created to divide society.</a:t>
            </a:r>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Humour can easily be mistaken for real news, if you’re not careful.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a:solidFill>
                  <a:schemeClr val="bg1"/>
                </a:solidFill>
              </a:rPr>
              <a:t>The </a:t>
            </a:r>
            <a:r>
              <a:rPr lang="de-CH" err="1">
                <a:solidFill>
                  <a:schemeClr val="bg1"/>
                </a:solidFill>
              </a:rPr>
              <a:t>image</a:t>
            </a:r>
            <a:r>
              <a:rPr lang="de-CH">
                <a:solidFill>
                  <a:schemeClr val="bg1"/>
                </a:solidFill>
              </a:rPr>
              <a:t> </a:t>
            </a:r>
            <a:r>
              <a:rPr lang="de-CH" err="1">
                <a:solidFill>
                  <a:schemeClr val="bg1"/>
                </a:solidFill>
              </a:rPr>
              <a:t>of</a:t>
            </a:r>
            <a:r>
              <a:rPr lang="de-CH">
                <a:solidFill>
                  <a:schemeClr val="bg1"/>
                </a:solidFill>
              </a:rPr>
              <a:t> </a:t>
            </a:r>
            <a:r>
              <a:rPr lang="de-CH" err="1">
                <a:solidFill>
                  <a:schemeClr val="bg1"/>
                </a:solidFill>
              </a:rPr>
              <a:t>the</a:t>
            </a:r>
            <a:r>
              <a:rPr lang="de-CH">
                <a:solidFill>
                  <a:schemeClr val="bg1"/>
                </a:solidFill>
              </a:rPr>
              <a:t> Pope in a </a:t>
            </a:r>
            <a:r>
              <a:rPr lang="de-CH" err="1">
                <a:solidFill>
                  <a:schemeClr val="bg1"/>
                </a:solidFill>
              </a:rPr>
              <a:t>puffer</a:t>
            </a:r>
            <a:r>
              <a:rPr lang="de-CH">
                <a:solidFill>
                  <a:schemeClr val="bg1"/>
                </a:solidFill>
              </a:rPr>
              <a:t> </a:t>
            </a:r>
            <a:r>
              <a:rPr lang="de-CH" err="1">
                <a:solidFill>
                  <a:schemeClr val="bg1"/>
                </a:solidFill>
              </a:rPr>
              <a:t>jacket</a:t>
            </a:r>
            <a:r>
              <a:rPr lang="de-CH">
                <a:solidFill>
                  <a:schemeClr val="bg1"/>
                </a:solidFill>
              </a:rPr>
              <a:t> was </a:t>
            </a:r>
            <a:r>
              <a:rPr lang="de-CH" err="1">
                <a:solidFill>
                  <a:schemeClr val="bg1"/>
                </a:solidFill>
              </a:rPr>
              <a:t>first</a:t>
            </a:r>
            <a:r>
              <a:rPr lang="de-CH">
                <a:solidFill>
                  <a:schemeClr val="bg1"/>
                </a:solidFill>
              </a:rPr>
              <a:t> </a:t>
            </a:r>
            <a:r>
              <a:rPr lang="de-CH" err="1">
                <a:solidFill>
                  <a:schemeClr val="bg1"/>
                </a:solidFill>
              </a:rPr>
              <a:t>posted</a:t>
            </a:r>
            <a:r>
              <a:rPr lang="de-CH">
                <a:solidFill>
                  <a:schemeClr val="bg1"/>
                </a:solidFill>
              </a:rPr>
              <a:t> on a </a:t>
            </a:r>
            <a:r>
              <a:rPr lang="en-US">
                <a:solidFill>
                  <a:schemeClr val="bg1"/>
                </a:solidFill>
              </a:rPr>
              <a:t>Facebook group called AI Art Universe </a:t>
            </a:r>
            <a:r>
              <a:rPr lang="de-CH">
                <a:solidFill>
                  <a:schemeClr val="bg1"/>
                </a:solidFill>
              </a:rPr>
              <a:t>in March 2023</a:t>
            </a:r>
            <a:r>
              <a:rPr lang="en-US">
                <a:solidFill>
                  <a:schemeClr val="bg1"/>
                </a:solidFill>
              </a:rPr>
              <a:t> and quickly </a:t>
            </a:r>
            <a:r>
              <a:rPr lang="de-CH" err="1">
                <a:solidFill>
                  <a:schemeClr val="bg1"/>
                </a:solidFill>
              </a:rPr>
              <a:t>went</a:t>
            </a:r>
            <a:r>
              <a:rPr lang="de-CH">
                <a:solidFill>
                  <a:schemeClr val="bg1"/>
                </a:solidFill>
              </a:rPr>
              <a:t> 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You can find more AI-generated images of Pope Francis here: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Second Pope pic</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rgbClr val="FF0000"/>
                </a:solidFill>
                <a:effectLst/>
                <a:latin typeface="+mn-lt"/>
                <a:ea typeface="+mn-ea"/>
                <a:cs typeface="+mn-cs"/>
              </a:rPr>
              <a:t>Often, false information spreads because people genuinely believe it and want to share what they’ve learned with friends or family. In this case, we call it ‘misinformation’.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en-US" sz="1200" b="0" i="0" kern="1200">
                <a:effectLst/>
                <a:latin typeface="+mn-lt"/>
                <a:ea typeface="+mn-ea"/>
                <a:cs typeface="+mn-cs"/>
              </a:rPr>
              <a:t>During </a:t>
            </a:r>
            <a:r>
              <a:rPr lang="en-US" sz="1200" b="0" i="0" kern="1200" baseline="0">
                <a:effectLst/>
                <a:latin typeface="+mn-lt"/>
                <a:ea typeface="+mn-ea"/>
                <a:cs typeface="+mn-cs"/>
              </a:rPr>
              <a:t>the COVID-19 pandemic, m</a:t>
            </a:r>
            <a:r>
              <a:rPr lang="en-US" sz="1200" b="0" i="0" kern="1200">
                <a:effectLst/>
                <a:latin typeface="+mn-lt"/>
                <a:ea typeface="+mn-ea"/>
                <a:cs typeface="+mn-cs"/>
              </a:rPr>
              <a:t>uch confusing information spread on social media. For example, many claimed there was a link between 5G technologies and the spread of coronavirus</a:t>
            </a:r>
            <a:r>
              <a:rPr lang="en-US"/>
              <a:t> (you can read more about this here: </a:t>
            </a:r>
            <a:r>
              <a:rPr lang="en-US">
                <a:hlinkClick r:id="rId3"/>
              </a:rPr>
              <a:t>https://www.euronews.com/2020/05/15/what-is-the-truth-behind-the-5g-coronavirus-conspiracy-theory-culture-clash</a:t>
            </a:r>
            <a:r>
              <a:rPr lang="en-US"/>
              <a:t>). </a:t>
            </a:r>
            <a:endParaRPr lang="en-US" sz="1200" b="0" i="0" kern="120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en-US" sz="1200" b="0" i="0" kern="1200" baseline="0">
                <a:effectLst/>
                <a:latin typeface="+mn-lt"/>
                <a:ea typeface="+mn-ea"/>
                <a:cs typeface="+mn-cs"/>
              </a:rPr>
              <a:t>This theory</a:t>
            </a:r>
            <a:r>
              <a:rPr lang="en-US" sz="1200" b="0" i="0" kern="1200">
                <a:effectLst/>
                <a:latin typeface="+mn-lt"/>
                <a:ea typeface="+mn-ea"/>
                <a:cs typeface="+mn-cs"/>
              </a:rPr>
              <a:t> has caused real harm:</a:t>
            </a:r>
          </a:p>
          <a:p>
            <a:pPr marL="171450" indent="-171450">
              <a:buFontTx/>
              <a:buChar char="-"/>
            </a:pPr>
            <a:r>
              <a:rPr lang="en-IE" baseline="0"/>
              <a:t>Arsonists set fire to cell towers across Europe</a:t>
            </a:r>
          </a:p>
          <a:p>
            <a:pPr marL="171450" indent="-171450">
              <a:buFontTx/>
              <a:buChar char="-"/>
            </a:pPr>
            <a:r>
              <a:rPr lang="en-IE" baseline="0"/>
              <a:t>Telecommunications networks failed, as many of the towers destroyed and vandalised were for 3G and 4G service, which the public depends on (e.g. to call an ambulance…)</a:t>
            </a:r>
          </a:p>
          <a:p>
            <a:pPr marL="171450" indent="-171450">
              <a:buFontTx/>
              <a:buChar char="-"/>
            </a:pPr>
            <a:r>
              <a:rPr lang="en-US" sz="1200" b="0" i="0" kern="1200">
                <a:solidFill>
                  <a:schemeClr val="tx1"/>
                </a:solidFill>
                <a:effectLst/>
                <a:latin typeface="+mn-lt"/>
                <a:ea typeface="+mn-ea"/>
                <a:cs typeface="+mn-cs"/>
              </a:rPr>
              <a:t>Telecoms employees were harassed and attacked on the street for laying down 5G fiber-optic cable or any other type</a:t>
            </a:r>
            <a:r>
              <a:rPr lang="en-US" sz="1200" b="0" i="0" kern="1200" baseline="0">
                <a:solidFill>
                  <a:schemeClr val="tx1"/>
                </a:solidFill>
                <a:effectLst/>
                <a:latin typeface="+mn-lt"/>
                <a:ea typeface="+mn-ea"/>
                <a:cs typeface="+mn-cs"/>
              </a:rPr>
              <a:t> of telecommunications infrastructure.</a:t>
            </a:r>
            <a:endParaRPr lang="en-IE"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a:solidFill>
                  <a:schemeClr val="bg1"/>
                </a:solidFill>
              </a:rPr>
              <a:t>[This </a:t>
            </a:r>
            <a:r>
              <a:rPr lang="de-CH" err="1">
                <a:solidFill>
                  <a:schemeClr val="bg1"/>
                </a:solidFill>
              </a:rPr>
              <a:t>conspiracy</a:t>
            </a:r>
            <a:r>
              <a:rPr lang="de-CH">
                <a:solidFill>
                  <a:schemeClr val="bg1"/>
                </a:solidFill>
              </a:rPr>
              <a:t> </a:t>
            </a:r>
            <a:r>
              <a:rPr lang="de-CH" err="1">
                <a:solidFill>
                  <a:schemeClr val="bg1"/>
                </a:solidFill>
              </a:rPr>
              <a:t>theory</a:t>
            </a:r>
            <a:r>
              <a:rPr lang="de-CH">
                <a:solidFill>
                  <a:schemeClr val="bg1"/>
                </a:solidFill>
              </a:rPr>
              <a:t> </a:t>
            </a:r>
            <a:r>
              <a:rPr lang="de-CH" err="1">
                <a:solidFill>
                  <a:schemeClr val="bg1"/>
                </a:solidFill>
              </a:rPr>
              <a:t>linking</a:t>
            </a:r>
            <a:r>
              <a:rPr lang="de-CH">
                <a:solidFill>
                  <a:schemeClr val="bg1"/>
                </a:solidFill>
              </a:rPr>
              <a:t> </a:t>
            </a:r>
            <a:r>
              <a:rPr lang="de-CH" err="1">
                <a:solidFill>
                  <a:schemeClr val="bg1"/>
                </a:solidFill>
              </a:rPr>
              <a:t>the</a:t>
            </a:r>
            <a:r>
              <a:rPr lang="de-CH">
                <a:solidFill>
                  <a:schemeClr val="bg1"/>
                </a:solidFill>
              </a:rPr>
              <a:t> </a:t>
            </a:r>
            <a:r>
              <a:rPr lang="de-CH" err="1">
                <a:solidFill>
                  <a:schemeClr val="bg1"/>
                </a:solidFill>
              </a:rPr>
              <a:t>installation</a:t>
            </a:r>
            <a:r>
              <a:rPr lang="de-CH">
                <a:solidFill>
                  <a:schemeClr val="bg1"/>
                </a:solidFill>
              </a:rPr>
              <a:t> </a:t>
            </a:r>
            <a:r>
              <a:rPr lang="de-CH" err="1">
                <a:solidFill>
                  <a:schemeClr val="bg1"/>
                </a:solidFill>
              </a:rPr>
              <a:t>of</a:t>
            </a:r>
            <a:r>
              <a:rPr lang="de-CH">
                <a:solidFill>
                  <a:schemeClr val="bg1"/>
                </a:solidFill>
              </a:rPr>
              <a:t> 5G </a:t>
            </a:r>
            <a:r>
              <a:rPr lang="de-CH" err="1">
                <a:solidFill>
                  <a:schemeClr val="bg1"/>
                </a:solidFill>
              </a:rPr>
              <a:t>towers</a:t>
            </a:r>
            <a:r>
              <a:rPr lang="de-CH">
                <a:solidFill>
                  <a:schemeClr val="bg1"/>
                </a:solidFill>
              </a:rPr>
              <a:t> </a:t>
            </a:r>
            <a:r>
              <a:rPr lang="de-CH" err="1">
                <a:solidFill>
                  <a:schemeClr val="bg1"/>
                </a:solidFill>
              </a:rPr>
              <a:t>with</a:t>
            </a:r>
            <a:r>
              <a:rPr lang="de-CH">
                <a:solidFill>
                  <a:schemeClr val="bg1"/>
                </a:solidFill>
              </a:rPr>
              <a:t> </a:t>
            </a:r>
            <a:r>
              <a:rPr lang="de-CH" err="1">
                <a:solidFill>
                  <a:schemeClr val="bg1"/>
                </a:solidFill>
              </a:rPr>
              <a:t>the</a:t>
            </a:r>
            <a:r>
              <a:rPr lang="de-CH">
                <a:solidFill>
                  <a:schemeClr val="bg1"/>
                </a:solidFill>
              </a:rPr>
              <a:t> </a:t>
            </a:r>
            <a:r>
              <a:rPr lang="de-CH" err="1">
                <a:solidFill>
                  <a:schemeClr val="bg1"/>
                </a:solidFill>
              </a:rPr>
              <a:t>outbreak</a:t>
            </a:r>
            <a:r>
              <a:rPr lang="de-CH">
                <a:solidFill>
                  <a:schemeClr val="bg1"/>
                </a:solidFill>
              </a:rPr>
              <a:t> </a:t>
            </a:r>
            <a:r>
              <a:rPr lang="de-CH" err="1">
                <a:solidFill>
                  <a:schemeClr val="bg1"/>
                </a:solidFill>
              </a:rPr>
              <a:t>of</a:t>
            </a:r>
            <a:r>
              <a:rPr lang="de-CH">
                <a:solidFill>
                  <a:schemeClr val="bg1"/>
                </a:solidFill>
              </a:rPr>
              <a:t> COVID-19 </a:t>
            </a:r>
            <a:r>
              <a:rPr lang="de-CH" err="1">
                <a:solidFill>
                  <a:schemeClr val="bg1"/>
                </a:solidFill>
              </a:rPr>
              <a:t>is</a:t>
            </a:r>
            <a:r>
              <a:rPr lang="de-CH">
                <a:solidFill>
                  <a:schemeClr val="bg1"/>
                </a:solidFill>
              </a:rPr>
              <a:t> </a:t>
            </a:r>
            <a:r>
              <a:rPr lang="de-CH" err="1">
                <a:solidFill>
                  <a:schemeClr val="bg1"/>
                </a:solidFill>
              </a:rPr>
              <a:t>thought</a:t>
            </a:r>
            <a:r>
              <a:rPr lang="de-CH">
                <a:solidFill>
                  <a:schemeClr val="bg1"/>
                </a:solidFill>
              </a:rPr>
              <a:t> </a:t>
            </a:r>
            <a:r>
              <a:rPr lang="de-CH" err="1">
                <a:solidFill>
                  <a:schemeClr val="bg1"/>
                </a:solidFill>
              </a:rPr>
              <a:t>to</a:t>
            </a:r>
            <a:r>
              <a:rPr lang="de-CH">
                <a:solidFill>
                  <a:schemeClr val="bg1"/>
                </a:solidFill>
              </a:rPr>
              <a:t> </a:t>
            </a:r>
            <a:r>
              <a:rPr lang="de-CH" err="1">
                <a:solidFill>
                  <a:schemeClr val="bg1"/>
                </a:solidFill>
              </a:rPr>
              <a:t>have</a:t>
            </a:r>
            <a:r>
              <a:rPr lang="de-CH">
                <a:solidFill>
                  <a:schemeClr val="bg1"/>
                </a:solidFill>
              </a:rPr>
              <a:t> </a:t>
            </a:r>
            <a:r>
              <a:rPr lang="de-CH" err="1">
                <a:solidFill>
                  <a:schemeClr val="bg1"/>
                </a:solidFill>
              </a:rPr>
              <a:t>arisen</a:t>
            </a:r>
            <a:r>
              <a:rPr lang="de-CH">
                <a:solidFill>
                  <a:schemeClr val="bg1"/>
                </a:solidFill>
              </a:rPr>
              <a:t> in France in </a:t>
            </a:r>
            <a:r>
              <a:rPr lang="de-CH" err="1">
                <a:solidFill>
                  <a:schemeClr val="bg1"/>
                </a:solidFill>
              </a:rPr>
              <a:t>January</a:t>
            </a:r>
            <a:r>
              <a:rPr lang="de-CH">
                <a:solidFill>
                  <a:schemeClr val="bg1"/>
                </a:solidFill>
              </a:rPr>
              <a:t> 2020 and </a:t>
            </a:r>
            <a:r>
              <a:rPr lang="de-CH" err="1">
                <a:solidFill>
                  <a:schemeClr val="bg1"/>
                </a:solidFill>
              </a:rPr>
              <a:t>quickly</a:t>
            </a:r>
            <a:r>
              <a:rPr lang="de-CH">
                <a:solidFill>
                  <a:schemeClr val="bg1"/>
                </a:solidFill>
              </a:rPr>
              <a:t> </a:t>
            </a:r>
            <a:r>
              <a:rPr lang="de-CH" err="1">
                <a:solidFill>
                  <a:schemeClr val="bg1"/>
                </a:solidFill>
              </a:rPr>
              <a:t>spread</a:t>
            </a:r>
            <a:r>
              <a:rPr lang="de-CH">
                <a:solidFill>
                  <a:schemeClr val="bg1"/>
                </a:solidFill>
              </a:rPr>
              <a:t> </a:t>
            </a:r>
            <a:r>
              <a:rPr lang="de-CH" err="1">
                <a:solidFill>
                  <a:schemeClr val="bg1"/>
                </a:solidFill>
              </a:rPr>
              <a:t>to</a:t>
            </a:r>
            <a:r>
              <a:rPr lang="de-CH">
                <a:solidFill>
                  <a:schemeClr val="bg1"/>
                </a:solidFill>
              </a:rPr>
              <a:t> </a:t>
            </a:r>
            <a:r>
              <a:rPr lang="de-CH" err="1">
                <a:solidFill>
                  <a:schemeClr val="bg1"/>
                </a:solidFill>
              </a:rPr>
              <a:t>other</a:t>
            </a:r>
            <a:r>
              <a:rPr lang="de-CH">
                <a:solidFill>
                  <a:schemeClr val="bg1"/>
                </a:solidFill>
              </a:rPr>
              <a:t>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This is an example of disinformation – a woman is pretending to be </a:t>
            </a:r>
            <a:r>
              <a:rPr lang="en-IE" sz="1800">
                <a:effectLst/>
                <a:latin typeface="Calibri" panose="020F0502020204030204" pitchFamily="34" charset="0"/>
                <a:ea typeface="Calibri" panose="020F0502020204030204" pitchFamily="34" charset="0"/>
                <a:cs typeface="Times New Roman" panose="02020603050405020304" pitchFamily="18" charset="0"/>
              </a:rPr>
              <a:t>a local person experiencing anti-Russian discrimination, to deceive people and promote Russian political goals.</a:t>
            </a:r>
          </a:p>
          <a:p>
            <a:pPr>
              <a:lnSpc>
                <a:spcPct val="107000"/>
              </a:lnSpc>
              <a:spcAft>
                <a:spcPts val="800"/>
              </a:spcAft>
            </a:pPr>
            <a:r>
              <a:rPr lang="en-IE" sz="1800">
                <a:effectLst/>
                <a:latin typeface="Calibri" panose="020F0502020204030204" pitchFamily="34" charset="0"/>
                <a:ea typeface="Calibri" panose="020F0502020204030204" pitchFamily="34" charset="0"/>
                <a:cs typeface="Times New Roman" panose="02020603050405020304" pitchFamily="18" charset="0"/>
              </a:rPr>
              <a:t>- She appeared in all these roles within 1 year</a:t>
            </a:r>
          </a:p>
          <a:p>
            <a:pPr>
              <a:lnSpc>
                <a:spcPct val="107000"/>
              </a:lnSpc>
              <a:spcAft>
                <a:spcPts val="800"/>
              </a:spcAft>
            </a:pPr>
            <a:r>
              <a:rPr lang="en-IE" sz="1800">
                <a:effectLst/>
                <a:latin typeface="Calibri" panose="020F0502020204030204" pitchFamily="34" charset="0"/>
                <a:ea typeface="Calibri" panose="020F0502020204030204" pitchFamily="34" charset="0"/>
                <a:cs typeface="Times New Roman" panose="02020603050405020304" pitchFamily="18" charset="0"/>
              </a:rPr>
              <a:t>- Real people might not stick exactly to the message that the people behind this propaganda want to deliver, so they use </a:t>
            </a:r>
            <a:r>
              <a:rPr lang="en-GB" sz="1800">
                <a:effectLst/>
                <a:latin typeface="Calibri" panose="020F0502020204030204" pitchFamily="34" charset="0"/>
                <a:ea typeface="Calibri" panose="020F0502020204030204" pitchFamily="34" charset="0"/>
                <a:cs typeface="Times New Roman" panose="02020603050405020304" pitchFamily="18" charset="0"/>
              </a:rPr>
              <a:t>professional actors to impersonate various emotionally moving characters. The aim is to manufacture pro-Russian and anti-Ukrainian sentiment.</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Source:</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US" sz="1800">
                <a:hlinkClick r:id="rId3"/>
              </a:rPr>
              <a:t>Russian </a:t>
            </a:r>
            <a:r>
              <a:rPr lang="en-US" sz="1800" err="1">
                <a:hlinkClick r:id="rId3"/>
              </a:rPr>
              <a:t>disinfo</a:t>
            </a:r>
            <a:r>
              <a:rPr lang="en-US" sz="1800">
                <a:hlinkClick r:id="rId3"/>
              </a:rPr>
              <a:t> patterns: same actors, different sets | </a:t>
            </a:r>
            <a:r>
              <a:rPr lang="en-US" sz="1800" err="1">
                <a:hlinkClick r:id="rId3"/>
              </a:rPr>
              <a:t>StopFake</a:t>
            </a:r>
            <a:r>
              <a:rPr lang="en-US" sz="1800"/>
              <a:t>. Link: </a:t>
            </a:r>
            <a:r>
              <a:rPr lang="en-IE"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First image &gt; video: (</a:t>
            </a:r>
            <a:r>
              <a:rPr lang="lt-L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n-IE" sz="1800">
                <a:effectLst/>
                <a:latin typeface="Calibri" panose="020F0502020204030204" pitchFamily="34" charset="0"/>
                <a:ea typeface="Calibri" panose="020F0502020204030204" pitchFamily="34" charset="0"/>
                <a:cs typeface="Times New Roman" panose="02020603050405020304" pitchFamily="18" charset="0"/>
              </a:rPr>
              <a:t>)</a:t>
            </a:r>
            <a:br>
              <a:rPr lang="lt-LT"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panose="020F0502020204030204" pitchFamily="34" charset="0"/>
                <a:ea typeface="Calibri" panose="020F0502020204030204" pitchFamily="34" charset="0"/>
                <a:cs typeface="Times New Roman" panose="02020603050405020304" pitchFamily="18" charset="0"/>
              </a:rPr>
              <a:t>Total time:  40” (from 2min51sec to 3min31sec)</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Transcript (translated)</a:t>
            </a:r>
            <a:r>
              <a:rPr lang="lt-L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a:t>
            </a:r>
            <a:br>
              <a:rPr lang="lt-LT"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(Taken from a Crimean TV station report on a public rally in Sevastopol, Crimea on 3 March 2014. The woman calls herself Maria and claims to be from Odesa)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Teachers from the school are calling and asking for protection. My children go to the Russian school and I am on the parents’ board.</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When I come to school, my children ask “Will we go to prison now too for learning the Russian language and speaking Russian?”</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order to reach you we had to switch off our cell phones and take the batteries out.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Huge persecution has started – it </a:t>
            </a:r>
            <a:r>
              <a:rPr lang="en-IE" sz="1800">
                <a:effectLst/>
                <a:latin typeface="Calibri" panose="020F0502020204030204" pitchFamily="34" charset="0"/>
                <a:ea typeface="Calibri" panose="020F0502020204030204" pitchFamily="34" charset="0"/>
                <a:cs typeface="Times New Roman" panose="02020603050405020304" pitchFamily="18" charset="0"/>
              </a:rPr>
              <a:t>is truly horrible.</a:t>
            </a:r>
          </a:p>
          <a:p>
            <a:pPr>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err="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err="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fr-BE" sz="4800">
                <a:solidFill>
                  <a:schemeClr val="bg1"/>
                </a:solidFill>
                <a:latin typeface="Arial" panose="020B0604020202020204" pitchFamily="34" charset="0"/>
                <a:ea typeface="Verdana" panose="020B0604030504040204" pitchFamily="34" charset="0"/>
                <a:cs typeface="Arial" panose="020B0604020202020204" pitchFamily="34" charset="0"/>
              </a:rPr>
              <a:t>How to </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s</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pot and</a:t>
            </a: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fight</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www.euvsdisinf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image" Target="../media/image54.png"/><Relationship Id="rId5" Type="http://schemas.openxmlformats.org/officeDocument/2006/relationships/hyperlink" Target="https://efcsn.com/" TargetMode="External"/><Relationship Id="rId10" Type="http://schemas.openxmlformats.org/officeDocument/2006/relationships/hyperlink" Target="http://www.edm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euvsdisinfo.eu/" TargetMode="Externa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5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70.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hyperlink" Target="https://www.youtube.com/watch?v=2SU0F29DfUg" TargetMode="External"/><Relationship Id="rId5" Type="http://schemas.openxmlformats.org/officeDocument/2006/relationships/image" Target="../media/image28.pn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7.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it-IT" sz="2400" dirty="0">
                <a:latin typeface="Arial"/>
                <a:ea typeface="Verdana"/>
                <a:cs typeface="Arial"/>
              </a:rPr>
              <a:t>Part 2</a:t>
            </a:r>
            <a:r>
              <a:rPr lang="it-IT" dirty="0">
                <a:latin typeface="Arial"/>
                <a:ea typeface="Verdana"/>
                <a:cs typeface="Arial"/>
              </a:rPr>
              <a:t>: How </a:t>
            </a:r>
            <a:r>
              <a:rPr lang="it-IT" dirty="0" err="1">
                <a:latin typeface="Arial"/>
                <a:ea typeface="Verdana"/>
                <a:cs typeface="Arial"/>
              </a:rPr>
              <a:t>does</a:t>
            </a:r>
            <a:r>
              <a:rPr lang="it-IT" dirty="0">
                <a:latin typeface="Arial"/>
                <a:ea typeface="Verdana"/>
                <a:cs typeface="Arial"/>
              </a:rPr>
              <a:t> </a:t>
            </a:r>
            <a:r>
              <a:rPr lang="it-IT" dirty="0" err="1">
                <a:latin typeface="Arial"/>
                <a:ea typeface="Verdana"/>
                <a:cs typeface="Arial"/>
              </a:rPr>
              <a:t>disinformation</a:t>
            </a:r>
            <a:r>
              <a:rPr lang="it-IT" dirty="0">
                <a:latin typeface="Arial"/>
                <a:ea typeface="Verdana"/>
                <a:cs typeface="Arial"/>
              </a:rPr>
              <a:t> work? </a:t>
            </a:r>
            <a:endParaRPr lang="it-IT" b="1" dirty="0">
              <a:latin typeface="Arial"/>
              <a:ea typeface="Verdana"/>
              <a:cs typeface="Arial"/>
            </a:endParaRP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sz="1200" i="1">
                <a:latin typeface="Arial" panose="020B0604020202020204" pitchFamily="34" charset="0"/>
                <a:ea typeface="Verdana" panose="020B0604030504040204" pitchFamily="34" charset="0"/>
                <a:cs typeface="Arial" panose="020B0604020202020204" pitchFamily="34" charset="0"/>
              </a:rPr>
              <a:t>I </a:t>
            </a:r>
            <a:r>
              <a:rPr lang="it-IT" sz="1400" i="1" err="1">
                <a:latin typeface="Arial" panose="020B0604020202020204" pitchFamily="34" charset="0"/>
                <a:ea typeface="Verdana" panose="020B0604030504040204" pitchFamily="34" charset="0"/>
                <a:cs typeface="Arial" panose="020B0604020202020204" pitchFamily="34" charset="0"/>
              </a:rPr>
              <a:t>don’t</a:t>
            </a:r>
            <a:r>
              <a:rPr lang="it-IT" sz="1400" i="1">
                <a:latin typeface="Arial" panose="020B0604020202020204" pitchFamily="34" charset="0"/>
                <a:ea typeface="Verdana" panose="020B0604030504040204" pitchFamily="34" charset="0"/>
                <a:cs typeface="Arial" panose="020B0604020202020204" pitchFamily="34" charset="0"/>
              </a:rPr>
              <a:t> know </a:t>
            </a:r>
            <a:r>
              <a:rPr lang="it-IT" sz="1400" i="1" err="1">
                <a:latin typeface="Arial" panose="020B0604020202020204" pitchFamily="34" charset="0"/>
                <a:ea typeface="Verdana" panose="020B0604030504040204" pitchFamily="34" charset="0"/>
                <a:cs typeface="Arial" panose="020B0604020202020204" pitchFamily="34" charset="0"/>
              </a:rPr>
              <a:t>who</a:t>
            </a:r>
            <a:r>
              <a:rPr lang="it-IT" sz="1400" i="1">
                <a:latin typeface="Arial" panose="020B0604020202020204" pitchFamily="34" charset="0"/>
                <a:ea typeface="Verdana" panose="020B0604030504040204" pitchFamily="34" charset="0"/>
                <a:cs typeface="Arial" panose="020B0604020202020204" pitchFamily="34" charset="0"/>
              </a:rPr>
              <a:t> I can trust </a:t>
            </a:r>
            <a:r>
              <a:rPr lang="it-IT" sz="1400" i="1" err="1">
                <a:latin typeface="Arial" panose="020B0604020202020204" pitchFamily="34" charset="0"/>
                <a:ea typeface="Verdana" panose="020B0604030504040204" pitchFamily="34" charset="0"/>
                <a:cs typeface="Arial" panose="020B0604020202020204" pitchFamily="34" charset="0"/>
              </a:rPr>
              <a:t>anymore</a:t>
            </a:r>
            <a:r>
              <a:rPr lang="it-IT" sz="1400" i="1">
                <a:latin typeface="Arial" panose="020B0604020202020204" pitchFamily="34" charset="0"/>
                <a:ea typeface="Verdana" panose="020B0604030504040204" pitchFamily="34" charset="0"/>
                <a:cs typeface="Arial" panose="020B0604020202020204" pitchFamily="34" charset="0"/>
              </a:rPr>
              <a:t>!</a:t>
            </a:r>
            <a:endParaRPr lang="it-IT" sz="1200" i="1">
              <a:latin typeface="Arial" panose="020B060402020202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en-US" sz="2000" b="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a:t>
            </a:r>
            <a:br>
              <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n-US">
                <a:solidFill>
                  <a:schemeClr val="bg1"/>
                </a:solidFill>
                <a:effectLst/>
                <a:latin typeface="Arial" panose="020B0604020202020204" pitchFamily="34" charset="0"/>
                <a:ea typeface="Verdana" panose="020B0604030504040204" pitchFamily="34" charset="0"/>
                <a:cs typeface="Arial" panose="020B0604020202020204" pitchFamily="34" charset="0"/>
              </a:rPr>
              <a:t>drawing attention to unrelated, or distantly related issues. </a:t>
            </a:r>
            <a:endPar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n-IE" sz="2400" b="1">
                <a:solidFill>
                  <a:schemeClr val="bg1"/>
                </a:solidFill>
                <a:latin typeface="Arial" panose="020B0604020202020204" pitchFamily="34" charset="0"/>
                <a:cs typeface="Arial" panose="020B0604020202020204" pitchFamily="34" charset="0"/>
              </a:rPr>
              <a:t>The aim of disinformation is not necessarily to convince, but to confuse. </a:t>
            </a:r>
            <a:br>
              <a:rPr lang="en-IE" sz="2400" b="1">
                <a:solidFill>
                  <a:schemeClr val="bg1"/>
                </a:solidFill>
                <a:latin typeface="Arial" panose="020B0604020202020204" pitchFamily="34" charset="0"/>
                <a:cs typeface="Arial" panose="020B0604020202020204" pitchFamily="34" charset="0"/>
              </a:rPr>
            </a:br>
            <a:r>
              <a:rPr lang="en-IE" sz="2400" b="1">
                <a:solidFill>
                  <a:schemeClr val="bg1"/>
                </a:solidFill>
                <a:latin typeface="Arial" panose="020B0604020202020204" pitchFamily="34" charset="0"/>
                <a:cs typeface="Arial" panose="020B0604020202020204" pitchFamily="34" charset="0"/>
              </a:rPr>
              <a:t>Tactics include:</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n-US" sz="2000" b="1">
                <a:solidFill>
                  <a:srgbClr val="FFEC00"/>
                </a:solidFill>
                <a:effectLst/>
                <a:latin typeface="Arial" panose="020B0604020202020204" pitchFamily="34" charset="0"/>
                <a:ea typeface="Verdana" panose="020B0604030504040204" pitchFamily="34" charset="0"/>
                <a:cs typeface="Arial" panose="020B0604020202020204" pitchFamily="34" charset="0"/>
              </a:rPr>
              <a:t>Strawman</a:t>
            </a:r>
            <a:r>
              <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n-US">
                <a:solidFill>
                  <a:schemeClr val="bg1"/>
                </a:solidFill>
                <a:effectLst/>
                <a:latin typeface="Arial" panose="020B0604020202020204" pitchFamily="34" charset="0"/>
                <a:ea typeface="Verdana" panose="020B0604030504040204" pitchFamily="34" charset="0"/>
                <a:cs typeface="Arial" panose="020B0604020202020204" pitchFamily="34" charset="0"/>
              </a:rPr>
              <a:t>misrepresenting others’ position and attacking it. </a:t>
            </a:r>
          </a:p>
          <a:p>
            <a:endParaRPr lang="en-IE"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Attack </a:t>
            </a:r>
            <a:br>
              <a:rPr lang="en-US"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scaring off ‘doubters’ by using aggressive or demeaning language.</a:t>
            </a:r>
            <a:endParaRPr lang="en-US" sz="20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Mockery  </a:t>
            </a:r>
            <a:br>
              <a:rPr lang="en-US" sz="1800">
                <a:solidFill>
                  <a:schemeClr val="bg1"/>
                </a:solidFill>
                <a:latin typeface="Arial" panose="020B0604020202020204" pitchFamily="34" charset="0"/>
                <a:ea typeface="Verdana" panose="020B0604030504040204" pitchFamily="34" charset="0"/>
                <a:cs typeface="Arial" panose="020B0604020202020204" pitchFamily="34" charset="0"/>
              </a:rPr>
            </a:br>
            <a:r>
              <a:rPr lang="en-US" sz="2000">
                <a:solidFill>
                  <a:schemeClr val="bg1"/>
                </a:solidFill>
                <a:latin typeface="Arial" panose="020B0604020202020204" pitchFamily="34" charset="0"/>
                <a:ea typeface="Verdana" panose="020B0604030504040204" pitchFamily="34" charset="0"/>
                <a:cs typeface="Arial" panose="020B0604020202020204" pitchFamily="34" charset="0"/>
              </a:rPr>
              <a:t>making fun of ‘doubters’; using </a:t>
            </a:r>
            <a:r>
              <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rPr>
              <a:t>sarcasm. </a:t>
            </a:r>
            <a:endPar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Overwhelm with detail </a:t>
            </a:r>
            <a:r>
              <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rPr>
              <a:t>distract from the main point</a:t>
            </a:r>
            <a:endParaRPr lang="en-IE"/>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it-IT" sz="2200">
                <a:latin typeface="Arial"/>
                <a:ea typeface="Verdana"/>
                <a:cs typeface="Arial"/>
              </a:rPr>
              <a:t>Part 2</a:t>
            </a:r>
            <a:r>
              <a:rPr lang="it-IT" sz="1600">
                <a:latin typeface="Arial"/>
                <a:ea typeface="Verdana"/>
                <a:cs typeface="Arial"/>
              </a:rPr>
              <a:t>: How </a:t>
            </a:r>
            <a:r>
              <a:rPr lang="it-IT" sz="1600" err="1">
                <a:latin typeface="Arial"/>
                <a:ea typeface="Verdana"/>
                <a:cs typeface="Arial"/>
              </a:rPr>
              <a:t>does</a:t>
            </a:r>
            <a:r>
              <a:rPr lang="it-IT" sz="1600">
                <a:latin typeface="Arial"/>
                <a:ea typeface="Verdana"/>
                <a:cs typeface="Arial"/>
              </a:rPr>
              <a:t> </a:t>
            </a:r>
            <a:r>
              <a:rPr lang="it-IT" sz="1600" err="1">
                <a:latin typeface="Arial"/>
                <a:ea typeface="Verdana"/>
                <a:cs typeface="Arial"/>
              </a:rPr>
              <a:t>disinformation</a:t>
            </a:r>
            <a:r>
              <a:rPr lang="it-IT" sz="1600">
                <a:latin typeface="Arial"/>
                <a:ea typeface="Verdana"/>
                <a:cs typeface="Arial"/>
              </a:rPr>
              <a:t> work?</a:t>
            </a:r>
            <a:endParaRPr lang="en-US" sz="1600"/>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a:srcRect r="31424"/>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a:srcRect t="7793" b="6987"/>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it-IT" sz="2200">
                <a:latin typeface="Arial"/>
                <a:ea typeface="Verdana"/>
                <a:cs typeface="Arial"/>
              </a:rPr>
              <a:t>Part 2</a:t>
            </a:r>
            <a:r>
              <a:rPr lang="it-IT" sz="1600">
                <a:latin typeface="Arial"/>
                <a:ea typeface="Verdana"/>
                <a:cs typeface="Arial"/>
              </a:rPr>
              <a:t>: How </a:t>
            </a:r>
            <a:r>
              <a:rPr lang="it-IT" sz="1600" err="1">
                <a:latin typeface="Arial"/>
                <a:ea typeface="Verdana"/>
                <a:cs typeface="Arial"/>
              </a:rPr>
              <a:t>does</a:t>
            </a:r>
            <a:r>
              <a:rPr lang="it-IT" sz="1600">
                <a:latin typeface="Arial"/>
                <a:ea typeface="Verdana"/>
                <a:cs typeface="Arial"/>
              </a:rPr>
              <a:t> </a:t>
            </a:r>
            <a:r>
              <a:rPr lang="it-IT" sz="1600" err="1">
                <a:latin typeface="Arial"/>
                <a:ea typeface="Verdana"/>
                <a:cs typeface="Arial"/>
              </a:rPr>
              <a:t>disinformation</a:t>
            </a:r>
            <a:r>
              <a:rPr lang="it-IT" sz="1600">
                <a:latin typeface="Arial"/>
                <a:ea typeface="Verdana"/>
                <a:cs typeface="Arial"/>
              </a:rPr>
              <a:t> work?</a:t>
            </a:r>
            <a:endParaRPr lang="en-US" sz="1600">
              <a:latin typeface="Arial"/>
              <a:ea typeface="Verdana"/>
              <a:cs typeface="Arial"/>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a:srcRect b="16814"/>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de-CH" sz="1200">
                  <a:solidFill>
                    <a:schemeClr val="bg1"/>
                  </a:solidFill>
                  <a:latin typeface="Arial" panose="020B0604020202020204" pitchFamily="34" charset="0"/>
                  <a:cs typeface="Arial" panose="020B0604020202020204" pitchFamily="34" charset="0"/>
                </a:rPr>
                <a:t>©Adobe Stock</a:t>
              </a:r>
              <a:endParaRPr lang="en-IE" sz="120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de-CH" sz="2500" b="1" err="1">
                  <a:solidFill>
                    <a:schemeClr val="bg1"/>
                  </a:solidFill>
                </a:rPr>
                <a:t>Disinformation</a:t>
              </a:r>
              <a:r>
                <a:rPr lang="de-CH" sz="2500" b="1">
                  <a:solidFill>
                    <a:schemeClr val="bg1"/>
                  </a:solidFill>
                </a:rPr>
                <a:t> </a:t>
              </a:r>
              <a:r>
                <a:rPr lang="de-CH" sz="2500" b="1" err="1">
                  <a:solidFill>
                    <a:schemeClr val="bg1"/>
                  </a:solidFill>
                </a:rPr>
                <a:t>is</a:t>
              </a:r>
              <a:r>
                <a:rPr lang="de-CH" sz="2500" b="1">
                  <a:solidFill>
                    <a:schemeClr val="bg1"/>
                  </a:solidFill>
                </a:rPr>
                <a:t> not </a:t>
              </a:r>
              <a:r>
                <a:rPr lang="de-CH" sz="2500" b="1" err="1">
                  <a:solidFill>
                    <a:schemeClr val="bg1"/>
                  </a:solidFill>
                </a:rPr>
                <a:t>only</a:t>
              </a:r>
              <a:r>
                <a:rPr lang="de-CH" sz="2500" b="1">
                  <a:solidFill>
                    <a:schemeClr val="bg1"/>
                  </a:solidFill>
                </a:rPr>
                <a:t> on social </a:t>
              </a:r>
              <a:r>
                <a:rPr lang="de-CH" sz="2500" b="1" err="1">
                  <a:solidFill>
                    <a:schemeClr val="bg1"/>
                  </a:solidFill>
                </a:rPr>
                <a:t>media</a:t>
              </a:r>
              <a:r>
                <a:rPr lang="de-CH" sz="2500" b="1">
                  <a:solidFill>
                    <a:schemeClr val="bg1"/>
                  </a:solidFill>
                </a:rPr>
                <a:t> – </a:t>
              </a:r>
              <a:br>
                <a:rPr lang="de-CH" sz="2500" b="1">
                  <a:solidFill>
                    <a:schemeClr val="bg1"/>
                  </a:solidFill>
                </a:rPr>
              </a:br>
              <a:r>
                <a:rPr lang="de-CH" sz="2500" b="1" err="1">
                  <a:solidFill>
                    <a:schemeClr val="bg1"/>
                  </a:solidFill>
                </a:rPr>
                <a:t>it</a:t>
              </a:r>
              <a:r>
                <a:rPr lang="de-CH" sz="2500" b="1">
                  <a:solidFill>
                    <a:schemeClr val="bg1"/>
                  </a:solidFill>
                </a:rPr>
                <a:t> also </a:t>
              </a:r>
              <a:r>
                <a:rPr lang="de-CH" sz="2500" b="1" err="1">
                  <a:solidFill>
                    <a:schemeClr val="bg1"/>
                  </a:solidFill>
                </a:rPr>
                <a:t>appears</a:t>
              </a:r>
              <a:r>
                <a:rPr lang="de-CH" sz="2500" b="1">
                  <a:solidFill>
                    <a:schemeClr val="bg1"/>
                  </a:solidFill>
                </a:rPr>
                <a:t> in traditional </a:t>
              </a:r>
              <a:r>
                <a:rPr lang="de-CH" sz="2500" b="1" err="1">
                  <a:solidFill>
                    <a:schemeClr val="bg1"/>
                  </a:solidFill>
                </a:rPr>
                <a:t>media</a:t>
              </a:r>
              <a:endParaRPr lang="de-CH" sz="2500" b="1">
                <a:solidFill>
                  <a:schemeClr val="bg1"/>
                </a:solidFill>
              </a:endParaRP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make a propaganda video_">
            <a:hlinkClick r:id="" action="ppaction://media"/>
            <a:extLst>
              <a:ext uri="{FF2B5EF4-FFF2-40B4-BE49-F238E27FC236}">
                <a16:creationId xmlns:a16="http://schemas.microsoft.com/office/drawing/2014/main" id="{2850F7B1-B664-2C6D-F0FD-4F82F346F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it-IT" sz="2200">
                <a:latin typeface="Arial"/>
                <a:ea typeface="Verdana"/>
                <a:cs typeface="Arial"/>
              </a:rPr>
              <a:t>Part 2</a:t>
            </a:r>
            <a:r>
              <a:rPr lang="it-IT" sz="1600">
                <a:latin typeface="Arial"/>
                <a:ea typeface="Verdana"/>
                <a:cs typeface="Arial"/>
              </a:rPr>
              <a:t>: How does disinformation work?</a:t>
            </a:r>
            <a:endParaRPr lang="en-US" sz="1600"/>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it-IT" sz="2200" dirty="0">
                <a:latin typeface="Arial"/>
                <a:cs typeface="Arial"/>
              </a:rPr>
              <a:t>Part 2</a:t>
            </a:r>
            <a:r>
              <a:rPr lang="it-IT" sz="1600" dirty="0">
                <a:latin typeface="Arial"/>
                <a:cs typeface="Arial"/>
              </a:rPr>
              <a:t>: How </a:t>
            </a:r>
            <a:r>
              <a:rPr lang="it-IT" sz="1600" dirty="0" err="1">
                <a:latin typeface="Arial"/>
                <a:cs typeface="Arial"/>
              </a:rPr>
              <a:t>does</a:t>
            </a:r>
            <a:r>
              <a:rPr lang="it-IT" sz="1600" dirty="0">
                <a:latin typeface="Arial"/>
                <a:cs typeface="Arial"/>
              </a:rPr>
              <a:t> </a:t>
            </a:r>
            <a:r>
              <a:rPr lang="it-IT" sz="1600" dirty="0" err="1">
                <a:latin typeface="Arial"/>
                <a:cs typeface="Arial"/>
              </a:rPr>
              <a:t>disinformation</a:t>
            </a:r>
            <a:r>
              <a:rPr lang="it-IT" sz="1600" dirty="0">
                <a:latin typeface="Arial"/>
                <a:cs typeface="Arial"/>
              </a:rPr>
              <a:t> work?</a:t>
            </a:r>
            <a:endParaRPr lang="en-US" sz="1600" dirty="0">
              <a:latin typeface="Arial"/>
              <a:cs typeface="Arial"/>
            </a:endParaRPr>
          </a:p>
        </p:txBody>
      </p:sp>
      <p:pic>
        <p:nvPicPr>
          <p:cNvPr id="5" name="John Wick 4_ Dangerous Cleanup">
            <a:hlinkClick r:id="" action="ppaction://media"/>
            <a:extLst>
              <a:ext uri="{FF2B5EF4-FFF2-40B4-BE49-F238E27FC236}">
                <a16:creationId xmlns:a16="http://schemas.microsoft.com/office/drawing/2014/main" id="{45924282-81EB-85ED-E151-A94378BF05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en-I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3 </a:t>
            </a:r>
          </a:p>
          <a:p>
            <a:r>
              <a:rPr lang="en-IE" sz="5400" b="1">
                <a:solidFill>
                  <a:schemeClr val="bg1"/>
                </a:solidFill>
                <a:latin typeface="Arial" panose="020B0604020202020204" pitchFamily="34" charset="0"/>
                <a:ea typeface="Verdana" panose="020B0604030504040204" pitchFamily="34" charset="0"/>
                <a:cs typeface="Arial" panose="020B0604020202020204" pitchFamily="34" charset="0"/>
              </a:rPr>
              <a:t>How to respond to disinformation?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it-IT" sz="2200">
                <a:latin typeface="Arial"/>
                <a:ea typeface="Verdana"/>
                <a:cs typeface="Arial"/>
              </a:rPr>
              <a:t>Part 3</a:t>
            </a:r>
            <a:r>
              <a:rPr lang="it-IT" sz="1600">
                <a:latin typeface="Arial"/>
                <a:ea typeface="Verdana"/>
                <a:cs typeface="Arial"/>
              </a:rPr>
              <a:t>: </a:t>
            </a:r>
            <a:r>
              <a:rPr lang="it-IT">
                <a:latin typeface="Arial"/>
                <a:ea typeface="Verdana"/>
                <a:cs typeface="Arial"/>
              </a:rPr>
              <a:t>How to </a:t>
            </a:r>
            <a:r>
              <a:rPr lang="it-IT" err="1">
                <a:latin typeface="Arial"/>
                <a:ea typeface="Verdana"/>
                <a:cs typeface="Arial"/>
              </a:rPr>
              <a:t>respond</a:t>
            </a:r>
            <a:r>
              <a:rPr lang="it-IT">
                <a:latin typeface="Arial"/>
                <a:ea typeface="Verdana"/>
                <a:cs typeface="Arial"/>
              </a:rPr>
              <a:t> to </a:t>
            </a:r>
            <a:r>
              <a:rPr lang="it-IT" err="1">
                <a:latin typeface="Arial"/>
                <a:ea typeface="Verdana"/>
                <a:cs typeface="Arial"/>
              </a:rPr>
              <a:t>disinformation</a:t>
            </a:r>
            <a:r>
              <a:rPr lang="it-IT">
                <a:latin typeface="Arial"/>
                <a:ea typeface="Verdana"/>
                <a:cs typeface="Arial"/>
              </a:rPr>
              <a:t>? </a:t>
            </a:r>
            <a:endParaRPr lang="en-US"/>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Don’t be tricked into reacting!</a:t>
            </a:r>
            <a:endParaRPr kumimoji="0" lang="en-LU" sz="24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Pause</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err="1">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Think</a:t>
            </a:r>
            <a:endParaRPr kumimoji="0" lang="it-IT" sz="48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a:t>
            </a:r>
            <a:r>
              <a:rPr lang="it-IT" sz="1600" err="1">
                <a:latin typeface="Arial"/>
                <a:ea typeface="Verdana"/>
                <a:cs typeface="Arial"/>
              </a:rPr>
              <a:t>respond</a:t>
            </a:r>
            <a:r>
              <a:rPr lang="it-IT" sz="1600">
                <a:latin typeface="Arial"/>
                <a:ea typeface="Verdana"/>
                <a:cs typeface="Arial"/>
              </a:rPr>
              <a:t> to </a:t>
            </a:r>
            <a:r>
              <a:rPr lang="it-IT" sz="1600" err="1">
                <a:latin typeface="Arial"/>
                <a:ea typeface="Verdana"/>
                <a:cs typeface="Arial"/>
              </a:rPr>
              <a:t>disinformation</a:t>
            </a:r>
            <a:r>
              <a:rPr lang="it-IT" sz="1600">
                <a:latin typeface="Arial"/>
                <a:ea typeface="Verdana"/>
                <a:cs typeface="Arial"/>
              </a:rPr>
              <a:t>? </a:t>
            </a:r>
            <a:endParaRPr lang="it-IT" sz="1600" b="0">
              <a:latin typeface="Arial"/>
              <a:ea typeface="Verdana"/>
              <a:cs typeface="Arial"/>
            </a:endParaRP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n-IE" sz="4800" b="1">
                <a:solidFill>
                  <a:srgbClr val="AAFAC8"/>
                </a:solidFill>
                <a:latin typeface="Arial" panose="020B0604020202020204" pitchFamily="34" charset="0"/>
                <a:ea typeface="Verdana" panose="020B0604030504040204" pitchFamily="34" charset="0"/>
                <a:cs typeface="Arial" panose="020B0604020202020204" pitchFamily="34" charset="0"/>
              </a:rPr>
              <a:t>When in doubt check</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032402" y="774442"/>
            <a:ext cx="2067646"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n-GB" sz="2000" b="1">
                <a:solidFill>
                  <a:srgbClr val="AAFAC8"/>
                </a:solidFill>
                <a:latin typeface="Arial" panose="020B0604020202020204" pitchFamily="34" charset="0"/>
                <a:ea typeface="Verdana" panose="020B0604030504040204" pitchFamily="34" charset="0"/>
                <a:cs typeface="Arial" panose="020B0604020202020204" pitchFamily="34" charset="0"/>
              </a:rPr>
              <a:t>Content</a:t>
            </a:r>
            <a:br>
              <a:rPr lang="en-GB">
                <a:solidFill>
                  <a:schemeClr val="bg1"/>
                </a:solidFill>
                <a:latin typeface="Arial" panose="020B0604020202020204" pitchFamily="34" charset="0"/>
                <a:ea typeface="Verdana" panose="020B0604030504040204" pitchFamily="34" charset="0"/>
                <a:cs typeface="Arial" panose="020B0604020202020204" pitchFamily="34" charset="0"/>
              </a:rPr>
            </a:br>
            <a:r>
              <a:rPr lang="en-GB">
                <a:solidFill>
                  <a:schemeClr val="bg1"/>
                </a:solidFill>
                <a:latin typeface="Arial" panose="020B0604020202020204" pitchFamily="34" charset="0"/>
                <a:ea typeface="Verdana" panose="020B0604030504040204" pitchFamily="34" charset="0"/>
                <a:cs typeface="Arial" panose="020B0604020202020204" pitchFamily="34" charset="0"/>
              </a:rPr>
              <a:t>do the title and content match? Does the content make sense?</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Think before you</a:t>
            </a:r>
            <a:r>
              <a:rPr kumimoji="0" lang="en-GB" sz="3600" b="1" i="0" u="none" strike="noStrike" kern="1200" cap="none" spc="0"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share</a:t>
            </a:r>
            <a:endParaRPr kumimoji="0" lang="en-GB" sz="36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en-US" sz="2000" b="1">
                <a:solidFill>
                  <a:srgbClr val="AAFAC8"/>
                </a:solidFill>
                <a:latin typeface="Arial" panose="020B0604020202020204" pitchFamily="34" charset="0"/>
                <a:ea typeface="Verdana" panose="020B0604030504040204" pitchFamily="34" charset="0"/>
                <a:cs typeface="Arial" panose="020B0604020202020204" pitchFamily="34" charset="0"/>
              </a:rPr>
              <a:t>Other sources</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are other sources reporting on this story? Which ones?</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Be aware of your biases!</a:t>
            </a:r>
            <a:r>
              <a:rPr lang="it-IT" sz="2000" b="1">
                <a:solidFill>
                  <a:srgbClr val="FFEC00"/>
                </a:solidFill>
                <a:latin typeface="Arial" panose="020B0604020202020204" pitchFamily="34" charset="0"/>
                <a:ea typeface="Verdana" panose="020B0604030504040204" pitchFamily="34" charset="0"/>
                <a:cs typeface="Arial" panose="020B0604020202020204" pitchFamily="34" charset="0"/>
              </a:rPr>
              <a:t>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en-GB" sz="2000" b="1">
                <a:solidFill>
                  <a:srgbClr val="AAFAC8"/>
                </a:solidFill>
                <a:latin typeface="Arial" panose="020B0604020202020204" pitchFamily="34" charset="0"/>
                <a:ea typeface="Verdana" panose="020B0604030504040204" pitchFamily="34" charset="0"/>
                <a:cs typeface="Arial" panose="020B0604020202020204" pitchFamily="34" charset="0"/>
              </a:rPr>
              <a:t>Outlet / URL</a:t>
            </a:r>
            <a:br>
              <a:rPr lang="en-GB">
                <a:solidFill>
                  <a:schemeClr val="bg1"/>
                </a:solidFill>
                <a:latin typeface="Arial" panose="020B0604020202020204" pitchFamily="34" charset="0"/>
                <a:ea typeface="Verdana" panose="020B0604030504040204" pitchFamily="34" charset="0"/>
                <a:cs typeface="Arial" panose="020B0604020202020204" pitchFamily="34" charset="0"/>
              </a:rPr>
            </a:br>
            <a:r>
              <a:rPr lang="en-GB">
                <a:solidFill>
                  <a:schemeClr val="bg1"/>
                </a:solidFill>
                <a:latin typeface="Arial" panose="020B0604020202020204" pitchFamily="34" charset="0"/>
                <a:ea typeface="Verdana" panose="020B0604030504040204" pitchFamily="34" charset="0"/>
                <a:cs typeface="Arial" panose="020B0604020202020204" pitchFamily="34" charset="0"/>
              </a:rPr>
              <a:t>is it reliable? Is it what you think it is?</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en-GB" sz="2000" b="1">
                <a:solidFill>
                  <a:srgbClr val="AAFAC8"/>
                </a:solidFill>
                <a:latin typeface="Arial" panose="020B0604020202020204" pitchFamily="34" charset="0"/>
                <a:ea typeface="Verdana" panose="020B0604030504040204" pitchFamily="34" charset="0"/>
                <a:cs typeface="Arial" panose="020B0604020202020204" pitchFamily="34" charset="0"/>
              </a:rPr>
              <a:t>Author</a:t>
            </a:r>
            <a:br>
              <a:rPr lang="en-GB">
                <a:solidFill>
                  <a:schemeClr val="bg1"/>
                </a:solidFill>
                <a:latin typeface="Arial" panose="020B0604020202020204" pitchFamily="34" charset="0"/>
                <a:ea typeface="Verdana" panose="020B0604030504040204" pitchFamily="34" charset="0"/>
                <a:cs typeface="Arial" panose="020B0604020202020204" pitchFamily="34" charset="0"/>
              </a:rPr>
            </a:br>
            <a:r>
              <a:rPr lang="en-GB">
                <a:solidFill>
                  <a:schemeClr val="bg1"/>
                </a:solidFill>
                <a:latin typeface="Arial" panose="020B0604020202020204" pitchFamily="34" charset="0"/>
                <a:ea typeface="Verdana" panose="020B0604030504040204" pitchFamily="34" charset="0"/>
                <a:cs typeface="Arial" panose="020B0604020202020204" pitchFamily="34" charset="0"/>
              </a:rPr>
              <a:t>are they reliable/qualified?</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n-US" sz="2000" b="1">
                <a:solidFill>
                  <a:srgbClr val="AAFAC8"/>
                </a:solidFill>
                <a:latin typeface="Arial" panose="020B0604020202020204" pitchFamily="34" charset="0"/>
                <a:ea typeface="Verdana" panose="020B0604030504040204" pitchFamily="34" charset="0"/>
                <a:cs typeface="Arial" panose="020B0604020202020204" pitchFamily="34" charset="0"/>
              </a:rPr>
              <a:t>Date</a:t>
            </a:r>
            <a:br>
              <a:rPr lang="en-US" b="1">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when was it published?</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n-US" sz="2000" b="1">
                <a:solidFill>
                  <a:srgbClr val="AAFAC8"/>
                </a:solidFill>
                <a:latin typeface="Arial" panose="020B0604020202020204" pitchFamily="34" charset="0"/>
                <a:ea typeface="Verdana" panose="020B0604030504040204" pitchFamily="34" charset="0"/>
                <a:cs typeface="Arial" panose="020B0604020202020204" pitchFamily="34" charset="0"/>
              </a:rPr>
              <a:t>Image</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does it actually depict what it says?</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Share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what</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you’ve</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learned</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with friends and family, BUT…</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a:t>How to </a:t>
            </a:r>
            <a:r>
              <a:rPr lang="it-IT" err="1"/>
              <a:t>respond</a:t>
            </a:r>
            <a:r>
              <a:rPr lang="it-IT"/>
              <a:t> to </a:t>
            </a:r>
            <a:r>
              <a:rPr lang="it-IT" err="1"/>
              <a:t>disinformation</a:t>
            </a:r>
            <a:r>
              <a:rPr lang="it-IT"/>
              <a:t>? </a:t>
            </a:r>
            <a:endParaRPr lang="it-IT" b="1"/>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n-IE" sz="4800" b="1">
                <a:solidFill>
                  <a:prstClr val="white"/>
                </a:solidFill>
                <a:latin typeface="Arial" panose="020B0604020202020204" pitchFamily="34" charset="0"/>
                <a:ea typeface="Verdana" panose="020B0604030504040204" pitchFamily="34" charset="0"/>
                <a:cs typeface="Arial" panose="020B0604020202020204" pitchFamily="34" charset="0"/>
              </a:rPr>
              <a:t>3</a:t>
            </a:r>
            <a:endParaRPr lang="en-US">
              <a:latin typeface="Arial" panose="020B0604020202020204" pitchFamily="34" charset="0"/>
              <a:cs typeface="Arial" panose="020B0604020202020204" pitchFamily="34" charset="0"/>
            </a:endParaRP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How can  YOU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contribute</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to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fighting</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disinformation</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Don’t shame </a:t>
            </a:r>
            <a:b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people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Show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empathy</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and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try</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to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understand</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people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who</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believe</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disinformation</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Confrontation</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rarely</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convinces</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people!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t>Raise </a:t>
            </a:r>
            <a:b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t>awareness</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t>Don’t believe everything you hear</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n-US">
                <a:solidFill>
                  <a:schemeClr val="bg1"/>
                </a:solidFill>
                <a:latin typeface="Arial" panose="020B0604020202020204" pitchFamily="34" charset="0"/>
                <a:ea typeface="Verdana" panose="020B0604030504040204" pitchFamily="34" charset="0"/>
                <a:cs typeface="Arial" panose="020B0604020202020204" pitchFamily="34" charset="0"/>
              </a:rPr>
              <a:t>Think critically, check your sources and remember to pause and reflect before reacting.</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443606" y="827574"/>
            <a:ext cx="1145754"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a:t>
            </a:r>
            <a:r>
              <a:rPr lang="it-IT" sz="1600" err="1">
                <a:latin typeface="Arial"/>
                <a:ea typeface="Verdana"/>
                <a:cs typeface="Arial"/>
              </a:rPr>
              <a:t>respond</a:t>
            </a:r>
            <a:r>
              <a:rPr lang="it-IT" sz="1600">
                <a:latin typeface="Arial"/>
                <a:ea typeface="Verdana"/>
                <a:cs typeface="Arial"/>
              </a:rPr>
              <a:t> to </a:t>
            </a:r>
            <a:r>
              <a:rPr lang="it-IT" sz="1600" err="1">
                <a:latin typeface="Arial"/>
                <a:ea typeface="Verdana"/>
                <a:cs typeface="Arial"/>
              </a:rPr>
              <a:t>disinformation</a:t>
            </a:r>
            <a:r>
              <a:rPr lang="it-IT" sz="1600">
                <a:latin typeface="Arial"/>
                <a:ea typeface="Verdana"/>
                <a:cs typeface="Arial"/>
              </a:rPr>
              <a:t>? </a:t>
            </a:r>
            <a:endParaRPr lang="it-IT" sz="1600" b="0">
              <a:latin typeface="Arial"/>
              <a:ea typeface="Verdana"/>
              <a:cs typeface="Arial"/>
            </a:endParaRP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3874907"/>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dirty="0">
                <a:solidFill>
                  <a:schemeClr val="bg1"/>
                </a:solidFill>
                <a:latin typeface="Arial"/>
                <a:ea typeface="Verdana"/>
                <a:cs typeface="Arial"/>
              </a:rPr>
              <a:t>The International Fact-Checking Network provides </a:t>
            </a:r>
            <a:br>
              <a:rPr lang="en-US" dirty="0">
                <a:latin typeface="Arial" panose="020B0604020202020204" pitchFamily="34" charset="0"/>
                <a:ea typeface="Verdana" panose="020B0604030504040204" pitchFamily="34" charset="0"/>
                <a:cs typeface="Arial" panose="020B0604020202020204" pitchFamily="34" charset="0"/>
              </a:rPr>
            </a:br>
            <a:r>
              <a:rPr lang="en-US"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a list of fact-checking organisations </a:t>
            </a:r>
            <a:r>
              <a:rPr lang="en-US" dirty="0">
                <a:solidFill>
                  <a:schemeClr val="bg1"/>
                </a:solidFill>
                <a:latin typeface="Arial"/>
                <a:ea typeface="Verdana"/>
                <a:cs typeface="Arial"/>
              </a:rPr>
              <a:t>that have signed up to </a:t>
            </a:r>
            <a:br>
              <a:rPr lang="en-US" dirty="0">
                <a:latin typeface="Arial" panose="020B0604020202020204" pitchFamily="34" charset="0"/>
                <a:ea typeface="Verdana" panose="020B0604030504040204" pitchFamily="34" charset="0"/>
                <a:cs typeface="Arial" panose="020B0604020202020204" pitchFamily="34" charset="0"/>
              </a:rPr>
            </a:br>
            <a:r>
              <a:rPr lang="en-US" dirty="0">
                <a:solidFill>
                  <a:schemeClr val="bg1"/>
                </a:solidFill>
                <a:latin typeface="Arial"/>
                <a:ea typeface="Verdana"/>
                <a:cs typeface="Arial"/>
              </a:rPr>
              <a:t>the </a:t>
            </a:r>
            <a:r>
              <a:rPr lang="en-US"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IFCN Code of Principles.</a:t>
            </a:r>
            <a:endParaRPr lang="en-US"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u="sng" dirty="0">
                <a:solidFill>
                  <a:schemeClr val="bg1"/>
                </a:solidFill>
                <a:latin typeface="Arial"/>
                <a:ea typeface="Verdana"/>
                <a:cs typeface="Arial"/>
              </a:rPr>
              <a:t>The </a:t>
            </a:r>
            <a:r>
              <a:rPr lang="en-US"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European Fact-Checking Strandards Network</a:t>
            </a:r>
            <a:endParaRPr lang="en-US" u="sng" dirty="0">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dirty="0">
                <a:solidFill>
                  <a:schemeClr val="bg1"/>
                </a:solidFill>
                <a:latin typeface="Arial" panose="020B0604020202020204" pitchFamily="34" charset="0"/>
                <a:ea typeface="Verdana" panose="020B0604030504040204" pitchFamily="34" charset="0"/>
                <a:cs typeface="Arial" panose="020B0604020202020204" pitchFamily="34" charset="0"/>
              </a:rPr>
              <a:t>Search online fact-checks about a topic or person with </a:t>
            </a:r>
            <a:br>
              <a:rPr lang="en-U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rPr>
              <a:t>Google’s Fact Check Explorer</a:t>
            </a:r>
            <a:endParaRPr lang="en-US"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dirty="0">
                <a:solidFill>
                  <a:schemeClr val="bg1"/>
                </a:solidFill>
                <a:latin typeface="Arial" panose="020B0604020202020204" pitchFamily="34" charset="0"/>
                <a:ea typeface="Verdana" panose="020B0604030504040204" pitchFamily="34" charset="0"/>
                <a:cs typeface="Arial" panose="020B0604020202020204" pitchFamily="34" charset="0"/>
              </a:rPr>
              <a:t>See debunks of disinformation on </a:t>
            </a:r>
            <a:r>
              <a:rPr lang="en-U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7"/>
              </a:rPr>
              <a:t>EUvsDisinfo.eu </a:t>
            </a:r>
            <a:endParaRPr lang="en-US"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en-US" dirty="0">
                <a:solidFill>
                  <a:schemeClr val="bg1"/>
                </a:solidFill>
                <a:latin typeface="Arial" panose="020B0604020202020204" pitchFamily="34" charset="0"/>
                <a:ea typeface="Verdana" panose="020B0604030504040204" pitchFamily="34" charset="0"/>
                <a:cs typeface="Arial" panose="020B0604020202020204" pitchFamily="34" charset="0"/>
              </a:rPr>
              <a:t> (the European Digital Media Observatory) monitors and reacts to disinformation through its hubs across the EU.</a:t>
            </a:r>
          </a:p>
        </p:txBody>
      </p:sp>
      <p:sp>
        <p:nvSpPr>
          <p:cNvPr id="2" name="Rectangle 1">
            <a:hlinkClick r:id="rId4"/>
            <a:extLst>
              <a:ext uri="{C183D7F6-B498-43B3-948B-1728B52AA6E4}">
                <adec:decorative xmlns:adec="http://schemas.microsoft.com/office/drawing/2017/decorative" val="1"/>
              </a:ext>
            </a:extLst>
          </p:cNvPr>
          <p:cNvSpPr/>
          <p:nvPr/>
        </p:nvSpPr>
        <p:spPr>
          <a:xfrm>
            <a:off x="3968620" y="2509652"/>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7"/>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0"/>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n-IE" sz="4800" b="1">
                <a:solidFill>
                  <a:srgbClr val="AAFAC8"/>
                </a:solidFill>
                <a:latin typeface="Arial" panose="020B0604020202020204" pitchFamily="34" charset="0"/>
                <a:ea typeface="Verdana" panose="020B0604030504040204" pitchFamily="34" charset="0"/>
                <a:cs typeface="Arial" panose="020B0604020202020204" pitchFamily="34" charset="0"/>
              </a:rPr>
              <a:t>Fact-checkers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it-IT" b="1" err="1">
                <a:latin typeface="Arial" panose="020B0604020202020204" pitchFamily="34" charset="0"/>
              </a:rPr>
              <a:t>What</a:t>
            </a:r>
            <a:r>
              <a:rPr lang="it-IT" b="1">
                <a:latin typeface="Arial" panose="020B0604020202020204" pitchFamily="34" charset="0"/>
              </a:rPr>
              <a:t> </a:t>
            </a:r>
            <a:r>
              <a:rPr lang="it-IT" b="1" err="1">
                <a:latin typeface="Arial" panose="020B0604020202020204" pitchFamily="34" charset="0"/>
              </a:rPr>
              <a:t>will</a:t>
            </a:r>
            <a:r>
              <a:rPr lang="it-IT" b="1">
                <a:latin typeface="Arial" panose="020B0604020202020204" pitchFamily="34" charset="0"/>
              </a:rPr>
              <a:t> </a:t>
            </a:r>
            <a:r>
              <a:rPr lang="it-IT" b="1" err="1">
                <a:latin typeface="Arial" panose="020B0604020202020204" pitchFamily="34" charset="0"/>
              </a:rPr>
              <a:t>we</a:t>
            </a:r>
            <a:r>
              <a:rPr lang="it-IT" b="1">
                <a:latin typeface="Arial" panose="020B0604020202020204" pitchFamily="34" charset="0"/>
              </a:rPr>
              <a:t> </a:t>
            </a:r>
            <a:r>
              <a:rPr lang="it-IT" b="1" err="1">
                <a:latin typeface="Arial" panose="020B0604020202020204" pitchFamily="34" charset="0"/>
              </a:rPr>
              <a:t>learn</a:t>
            </a:r>
            <a:r>
              <a:rPr lang="it-IT" b="1">
                <a:latin typeface="Arial" panose="020B0604020202020204" pitchFamily="34" charset="0"/>
              </a:rPr>
              <a:t>?</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WHAT</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is disinformation? </a:t>
            </a:r>
            <a:endParaRPr kumimoji="0" lang="en-LU"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HOW</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does it work?</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H</a:t>
            </a:r>
            <a:r>
              <a:rPr kumimoji="0" lang="it-IT" sz="4800" b="1" i="0" u="none" strike="noStrike" kern="1200" cap="none" spc="0"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OW</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FFFFFF"/>
                </a:solidFill>
                <a:latin typeface="Arial" panose="020B0604020202020204" pitchFamily="34" charset="0"/>
                <a:ea typeface="Verdana" panose="020B0604030504040204" pitchFamily="34" charset="0"/>
                <a:cs typeface="Arial" panose="020B0604020202020204" pitchFamily="34" charset="0"/>
              </a:rPr>
              <a:t>d</a:t>
            </a: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 I respond?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a:t>
            </a:r>
            <a:r>
              <a:rPr lang="it-IT" sz="1600" err="1">
                <a:latin typeface="Arial"/>
                <a:ea typeface="Verdana"/>
                <a:cs typeface="Arial"/>
              </a:rPr>
              <a:t>respond</a:t>
            </a:r>
            <a:r>
              <a:rPr lang="it-IT" sz="1600">
                <a:latin typeface="Arial"/>
                <a:ea typeface="Verdana"/>
                <a:cs typeface="Arial"/>
              </a:rPr>
              <a:t> to </a:t>
            </a:r>
            <a:r>
              <a:rPr lang="it-IT" sz="1600" err="1">
                <a:latin typeface="Arial"/>
                <a:ea typeface="Verdana"/>
                <a:cs typeface="Arial"/>
              </a:rPr>
              <a:t>disinformation</a:t>
            </a:r>
            <a:r>
              <a:rPr lang="it-IT" sz="1600">
                <a:latin typeface="Arial"/>
                <a:ea typeface="Verdana"/>
                <a:cs typeface="Arial"/>
              </a:rPr>
              <a:t>? </a:t>
            </a:r>
            <a:endParaRPr lang="it-IT" sz="1600" b="0">
              <a:latin typeface="Arial"/>
              <a:ea typeface="Verdana"/>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535077976"/>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AUSTRIA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GERMANY</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DENMARK,</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FINLAND and SWEDEN</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dirty="0">
                          <a:solidFill>
                            <a:srgbClr val="AAFAC8"/>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NORDIS</a:t>
                      </a:r>
                      <a:endParaRPr lang="en-US" sz="1200" b="1" u="sng" kern="1200"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BELGIUM</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NETHERLANDS</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BENEDMO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ESTONIA,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LATVIA and LITHUANIA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dirty="0">
                          <a:solidFill>
                            <a:srgbClr val="AAFAC8"/>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BECID</a:t>
                      </a:r>
                      <a:endParaRPr lang="en-US" sz="1200" b="1" u="sng" kern="1200"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BELGIUM and LUXEMBOURG</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 BELUX</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FRANCE</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 FACTO</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BULGARIA and ROMANIA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BROD</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HUNGARY</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HDMO</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CROATIA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SLOVENIA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IRELAND</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EDMO Ireland</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CYPRUS, GREECE and MALTA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MEDDMO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ITALY</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IDMO</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CZECHIA, SLOVAKIA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POLAND</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CEDMO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PORTUGAL</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SPAIN</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dirty="0" err="1">
                          <a:solidFill>
                            <a:srgbClr val="AAFAC8"/>
                          </a:solidFill>
                          <a:latin typeface="Arial" panose="020B0604020202020204" pitchFamily="34" charset="0"/>
                          <a:ea typeface="Verdana" panose="020B060403050404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Iberifier</a:t>
                      </a:r>
                      <a:endParaRPr lang="en-US" sz="1200" b="1" u="sng" kern="1200"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n-IE" sz="4800" b="1">
                <a:solidFill>
                  <a:srgbClr val="AAFAC8"/>
                </a:solidFill>
                <a:latin typeface="Arial" panose="020B0604020202020204" pitchFamily="34" charset="0"/>
                <a:ea typeface="Verdana" panose="020B0604030504040204" pitchFamily="34" charset="0"/>
                <a:cs typeface="Arial" panose="020B0604020202020204" pitchFamily="34" charset="0"/>
              </a:rPr>
              <a:t>National fact-checking resources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respond to disinformation? </a:t>
            </a:r>
            <a:endParaRPr lang="it-IT" sz="1600" b="0">
              <a:latin typeface="Arial"/>
              <a:ea typeface="Verdana"/>
              <a:cs typeface="Arial"/>
            </a:endParaRP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WHAT IS THE</a:t>
            </a:r>
            <a:r>
              <a:rPr kumimoji="0" lang="en-GB" sz="3600" b="1" i="0" u="none" strike="noStrike" kern="1200" cap="none" spc="0"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EU DOING?</a:t>
            </a:r>
            <a:endParaRPr kumimoji="0" lang="en-GB" sz="3600" b="1" i="0" u="none" strike="noStrike" kern="1200" cap="none" spc="0"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n-IE" sz="2000" b="1">
                <a:solidFill>
                  <a:srgbClr val="FFFF00"/>
                </a:solidFill>
                <a:latin typeface="Arial" panose="020B0604020202020204" pitchFamily="34" charset="0"/>
                <a:ea typeface="Verdana"/>
                <a:cs typeface="Arial" panose="020B0604020202020204" pitchFamily="34" charset="0"/>
              </a:rPr>
              <a:t>Raising awareness and communicating</a:t>
            </a:r>
            <a:br>
              <a:rPr lang="en-IE" b="1">
                <a:solidFill>
                  <a:srgbClr val="FFFF00"/>
                </a:solidFill>
                <a:latin typeface="Arial" panose="020B0604020202020204" pitchFamily="34" charset="0"/>
                <a:ea typeface="Verdana"/>
                <a:cs typeface="Arial" panose="020B0604020202020204" pitchFamily="34" charset="0"/>
              </a:rPr>
            </a:br>
            <a:r>
              <a:rPr lang="en-IE">
                <a:solidFill>
                  <a:schemeClr val="bg1"/>
                </a:solidFill>
                <a:latin typeface="Arial" panose="020B0604020202020204" pitchFamily="34" charset="0"/>
                <a:ea typeface="Verdana"/>
                <a:cs typeface="Arial" panose="020B0604020202020204" pitchFamily="34" charset="0"/>
              </a:rPr>
              <a:t>(e.g. offering reliable info, exposing and preventing disinformation)</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en-IE" sz="2000" b="1">
                <a:solidFill>
                  <a:srgbClr val="FFFF00"/>
                </a:solidFill>
                <a:latin typeface="Arial"/>
                <a:ea typeface="Verdana"/>
                <a:cs typeface="Arial"/>
              </a:rPr>
              <a:t>Working with partners </a:t>
            </a:r>
            <a:br>
              <a:rPr lang="en-IE" b="1">
                <a:latin typeface="Arial" panose="020B0604020202020204" pitchFamily="34" charset="0"/>
                <a:ea typeface="Verdana"/>
                <a:cs typeface="Arial" panose="020B0604020202020204" pitchFamily="34" charset="0"/>
              </a:rPr>
            </a:br>
            <a:r>
              <a:rPr lang="en-IE">
                <a:solidFill>
                  <a:schemeClr val="bg1"/>
                </a:solidFill>
                <a:latin typeface="Arial"/>
                <a:ea typeface="Verdana"/>
                <a:cs typeface="Arial"/>
              </a:rPr>
              <a:t>(e.g. EU countries and other countries, international organisations)</a:t>
            </a:r>
            <a:br>
              <a:rPr lang="en-IE" b="1">
                <a:latin typeface="Arial" panose="020B0604020202020204" pitchFamily="34" charset="0"/>
                <a:ea typeface="Verdana" panose="020B0604030504040204" pitchFamily="34" charset="0"/>
                <a:cs typeface="Arial" panose="020B0604020202020204" pitchFamily="34" charset="0"/>
              </a:rPr>
            </a:br>
            <a:endParaRPr lang="en-IE" sz="800" b="1">
              <a:solidFill>
                <a:srgbClr val="FFFF00"/>
              </a:solidFill>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n-IE" sz="2000" b="1">
                <a:solidFill>
                  <a:srgbClr val="FFFF00"/>
                </a:solidFill>
                <a:latin typeface="Arial" panose="020B0604020202020204" pitchFamily="34" charset="0"/>
                <a:ea typeface="Verdana" panose="020B0604030504040204" pitchFamily="34" charset="0"/>
                <a:cs typeface="Arial" panose="020B0604020202020204" pitchFamily="34" charset="0"/>
              </a:rPr>
              <a:t>Promoting access to information</a:t>
            </a:r>
            <a:br>
              <a:rPr lang="en-IE" b="1">
                <a:solidFill>
                  <a:srgbClr val="FFFF00"/>
                </a:solidFill>
                <a:latin typeface="Arial" panose="020B0604020202020204" pitchFamily="34" charset="0"/>
                <a:ea typeface="Verdana" panose="020B0604030504040204" pitchFamily="34" charset="0"/>
                <a:cs typeface="Arial" panose="020B0604020202020204" pitchFamily="34" charset="0"/>
              </a:rPr>
            </a:br>
            <a:r>
              <a:rPr lang="en-IE">
                <a:solidFill>
                  <a:schemeClr val="bg1"/>
                </a:solidFill>
                <a:latin typeface="Arial" panose="020B0604020202020204" pitchFamily="34" charset="0"/>
                <a:ea typeface="Verdana" panose="020B0604030504040204" pitchFamily="34" charset="0"/>
                <a:cs typeface="Arial" panose="020B0604020202020204" pitchFamily="34" charset="0"/>
              </a:rPr>
              <a:t>(e.g. supporting media literacy, independent media and fact-checkers)</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n-IE" sz="2000" b="1">
                <a:solidFill>
                  <a:srgbClr val="FFFF00"/>
                </a:solidFill>
                <a:latin typeface="Arial" panose="020B0604020202020204" pitchFamily="34" charset="0"/>
                <a:ea typeface="Verdana" panose="020B0604030504040204" pitchFamily="34" charset="0"/>
                <a:cs typeface="Arial" panose="020B0604020202020204" pitchFamily="34" charset="0"/>
              </a:rPr>
              <a:t>Working with social media platforms</a:t>
            </a:r>
            <a:br>
              <a:rPr lang="en-IE" b="1">
                <a:solidFill>
                  <a:srgbClr val="FFFF00"/>
                </a:solidFill>
                <a:latin typeface="Arial" panose="020B0604020202020204" pitchFamily="34" charset="0"/>
                <a:ea typeface="Verdana" panose="020B0604030504040204" pitchFamily="34" charset="0"/>
                <a:cs typeface="Arial" panose="020B0604020202020204" pitchFamily="34" charset="0"/>
              </a:rPr>
            </a:br>
            <a:r>
              <a:rPr lang="en-IE">
                <a:solidFill>
                  <a:schemeClr val="bg1"/>
                </a:solidFill>
                <a:latin typeface="Arial" panose="020B0604020202020204" pitchFamily="34" charset="0"/>
                <a:ea typeface="Verdana" panose="020B0604030504040204" pitchFamily="34" charset="0"/>
                <a:cs typeface="Arial" panose="020B0604020202020204" pitchFamily="34" charset="0"/>
              </a:rPr>
              <a:t>(e.g. to minimise the spread of false or harmful information and protect users)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de-CH"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4 </a:t>
            </a:r>
          </a:p>
          <a:p>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Practice</a:t>
            </a:r>
            <a:endParaRPr lang="en-IE" sz="5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it-IT" sz="2000">
                <a:latin typeface="Arial"/>
                <a:ea typeface="Verdana"/>
                <a:cs typeface="Arial"/>
              </a:rPr>
              <a:t>Part 4</a:t>
            </a:r>
            <a:r>
              <a:rPr lang="it-IT" sz="1400">
                <a:latin typeface="Arial"/>
                <a:ea typeface="Verdana"/>
                <a:cs typeface="Arial"/>
              </a:rPr>
              <a:t>: </a:t>
            </a:r>
            <a:r>
              <a:rPr lang="it-IT" b="1">
                <a:latin typeface="Arial"/>
                <a:ea typeface="Verdana"/>
                <a:cs typeface="Arial"/>
              </a:rPr>
              <a:t>Practice</a:t>
            </a:r>
            <a:endParaRPr lang="en-US">
              <a:latin typeface="Arial"/>
              <a:ea typeface="Verdana"/>
              <a:cs typeface="Arial"/>
            </a:endParaRP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Split into groups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Get</a:t>
            </a:r>
            <a:r>
              <a:rPr lang="it-IT" b="1">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your</a:t>
            </a:r>
            <a:r>
              <a:rPr lang="it-IT" b="1">
                <a:solidFill>
                  <a:schemeClr val="bg1"/>
                </a:solidFill>
                <a:latin typeface="Arial" panose="020B0604020202020204" pitchFamily="34" charset="0"/>
                <a:ea typeface="Verdana" panose="020B0604030504040204" pitchFamily="34" charset="0"/>
                <a:cs typeface="Arial" panose="020B0604020202020204" pitchFamily="34" charset="0"/>
              </a:rPr>
              <a:t> case study &amp; tasks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Prepare</a:t>
            </a:r>
            <a:r>
              <a:rPr lang="it-IT" b="1">
                <a:solidFill>
                  <a:schemeClr val="bg1"/>
                </a:solidFill>
                <a:latin typeface="Arial" panose="020B0604020202020204" pitchFamily="34" charset="0"/>
                <a:ea typeface="Verdana" panose="020B0604030504040204" pitchFamily="34" charset="0"/>
                <a:cs typeface="Arial" panose="020B0604020202020204" pitchFamily="34" charset="0"/>
              </a:rPr>
              <a:t> a </a:t>
            </a: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presentation</a:t>
            </a:r>
            <a:endParaRPr lang="it-IT"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it-IT" sz="2000">
                <a:latin typeface="Arial"/>
                <a:ea typeface="Verdana"/>
                <a:cs typeface="Arial"/>
              </a:rPr>
              <a:t>Part 4</a:t>
            </a:r>
            <a:r>
              <a:rPr lang="it-IT" sz="1400">
                <a:latin typeface="Arial"/>
                <a:ea typeface="Verdana"/>
                <a:cs typeface="Arial"/>
              </a:rPr>
              <a:t>: </a:t>
            </a:r>
            <a:r>
              <a:rPr lang="it-IT">
                <a:latin typeface="Arial"/>
                <a:ea typeface="Verdana"/>
                <a:cs typeface="Arial"/>
              </a:rPr>
              <a:t>Practice</a:t>
            </a:r>
            <a:endParaRPr lang="it-IT" b="0">
              <a:solidFill>
                <a:srgbClr val="000000"/>
              </a:solidFill>
              <a:latin typeface="Arial"/>
              <a:ea typeface="Verdana"/>
              <a:cs typeface="Arial"/>
            </a:endParaRP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rtlCol="0">
            <a:spAutoFit/>
          </a:bodyPr>
          <a:lstStyle/>
          <a:p>
            <a:pPr lvl="0">
              <a:lnSpc>
                <a:spcPct val="90000"/>
              </a:lnSpc>
              <a:buClr>
                <a:schemeClr val="bg2">
                  <a:lumMod val="75000"/>
                </a:schemeClr>
              </a:buClr>
              <a:tabLst>
                <a:tab pos="1060450" algn="l"/>
              </a:tabLst>
            </a:pPr>
            <a:endParaRPr lang="en-GB" sz="1400" b="1" dirty="0">
              <a:solidFill>
                <a:schemeClr val="bg1"/>
              </a:solidFill>
            </a:endParaRPr>
          </a:p>
          <a:p>
            <a:pPr lvl="0">
              <a:lnSpc>
                <a:spcPct val="90000"/>
              </a:lnSpc>
              <a:buClr>
                <a:schemeClr val="bg1"/>
              </a:buClr>
              <a:tabLst>
                <a:tab pos="1060450" algn="l"/>
              </a:tabLst>
            </a:pPr>
            <a:r>
              <a:rPr lang="en-GB"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3"/>
              </a:rPr>
              <a:t>The Bad News Game </a:t>
            </a:r>
            <a:endParaRPr lang="en-GB"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n-GB" sz="1600" dirty="0">
                <a:solidFill>
                  <a:schemeClr val="bg1"/>
                </a:solidFill>
                <a:latin typeface="Arial" panose="020B0604020202020204" pitchFamily="34" charset="0"/>
                <a:ea typeface="Verdana" panose="020B0604030504040204" pitchFamily="34" charset="0"/>
                <a:cs typeface="Arial" panose="020B0604020202020204" pitchFamily="34" charset="0"/>
              </a:rPr>
              <a:t>(available in several languages, for age 14 and up), you play the role of someone spreading misinformation online. </a:t>
            </a: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n-GB"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4"/>
              </a:rPr>
              <a:t>Bad News Game for Kids </a:t>
            </a:r>
            <a:endParaRPr lang="en-GB"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n-GB" sz="1600" dirty="0">
                <a:solidFill>
                  <a:schemeClr val="bg1"/>
                </a:solidFill>
                <a:latin typeface="Arial" panose="020B0604020202020204" pitchFamily="34" charset="0"/>
                <a:ea typeface="Verdana" panose="020B0604030504040204" pitchFamily="34" charset="0"/>
                <a:cs typeface="Arial" panose="020B0604020202020204" pitchFamily="34" charset="0"/>
              </a:rPr>
              <a:t>(available in fewer languages, for age 8 and up)</a:t>
            </a: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Test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what</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you’ve</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learned</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in a game</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228028"/>
          </a:xfrm>
          <a:prstGeom prst="rect">
            <a:avLst/>
          </a:prstGeom>
          <a:noFill/>
        </p:spPr>
        <p:txBody>
          <a:bodyPr wrap="square">
            <a:spAutoFit/>
          </a:bodyPr>
          <a:lstStyle/>
          <a:p>
            <a:pPr lvl="0">
              <a:lnSpc>
                <a:spcPct val="90000"/>
              </a:lnSpc>
              <a:buClr>
                <a:schemeClr val="bg1"/>
              </a:buClr>
              <a:tabLst>
                <a:tab pos="1060450" algn="l"/>
              </a:tabLst>
            </a:pPr>
            <a:r>
              <a:rPr lang="en-GB" b="1" u="sng" dirty="0">
                <a:solidFill>
                  <a:srgbClr val="FFEC00"/>
                </a:solidFill>
                <a:latin typeface="Arial" panose="020B0604020202020204" pitchFamily="34" charset="0"/>
                <a:ea typeface="Verdana" panose="020B0604030504040204" pitchFamily="34" charset="0"/>
                <a:cs typeface="Arial" panose="020B0604020202020204" pitchFamily="34" charset="0"/>
                <a:hlinkClick r:id="rId6"/>
              </a:rPr>
              <a:t>Cat Park </a:t>
            </a:r>
            <a:endParaRPr lang="en-GB"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en-GB" sz="1600" dirty="0">
                <a:solidFill>
                  <a:schemeClr val="bg1"/>
                </a:solidFill>
                <a:latin typeface="Arial" panose="020B0604020202020204" pitchFamily="34" charset="0"/>
                <a:ea typeface="Verdana" panose="020B0604030504040204" pitchFamily="34" charset="0"/>
                <a:cs typeface="Arial" panose="020B0604020202020204" pitchFamily="34" charset="0"/>
              </a:rPr>
              <a:t>(English, French, Dutch and Russian; ages 15+), you are given the job of turning the public against a planned park using common disinformation techniques.</a:t>
            </a:r>
          </a:p>
        </p:txBody>
      </p:sp>
      <p:sp>
        <p:nvSpPr>
          <p:cNvPr id="8" name="TextBox 7">
            <a:extLst>
              <a:ext uri="{FF2B5EF4-FFF2-40B4-BE49-F238E27FC236}">
                <a16:creationId xmlns:a16="http://schemas.microsoft.com/office/drawing/2014/main" id="{CE3A5E4D-DE45-B165-5606-B183E98E4D60}"/>
              </a:ext>
            </a:extLst>
          </p:cNvPr>
          <p:cNvSpPr txBox="1"/>
          <p:nvPr/>
        </p:nvSpPr>
        <p:spPr>
          <a:xfrm>
            <a:off x="3266483" y="4152977"/>
            <a:ext cx="8377493" cy="313932"/>
          </a:xfrm>
          <a:prstGeom prst="rect">
            <a:avLst/>
          </a:prstGeom>
          <a:noFill/>
        </p:spPr>
        <p:txBody>
          <a:bodyPr wrap="square">
            <a:spAutoFit/>
          </a:bodyPr>
          <a:lstStyle/>
          <a:p>
            <a:pPr lvl="0">
              <a:lnSpc>
                <a:spcPct val="90000"/>
              </a:lnSpc>
              <a:spcBef>
                <a:spcPts val="1200"/>
              </a:spcBef>
              <a:buClr>
                <a:schemeClr val="bg1"/>
              </a:buClr>
              <a:tabLst>
                <a:tab pos="1060450" algn="l"/>
              </a:tabLst>
            </a:pPr>
            <a:endParaRPr lang="en-GB" sz="16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n-US" sz="900" dirty="0">
                <a:solidFill>
                  <a:schemeClr val="bg1"/>
                </a:solidFill>
                <a:latin typeface="Arial"/>
                <a:ea typeface="Arial"/>
                <a:cs typeface="Arial"/>
                <a:sym typeface="Arial"/>
              </a:rPr>
              <a:t>Sources: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ea typeface="Arial"/>
                <a:cs typeface="Arial" panose="020B0604020202020204" pitchFamily="34" charset="0"/>
                <a:sym typeface="Arial"/>
              </a:rPr>
              <a:t>Illustrations by </a:t>
            </a:r>
            <a:r>
              <a:rPr lang="en-US" sz="900" dirty="0" err="1">
                <a:solidFill>
                  <a:schemeClr val="bg1"/>
                </a:solidFill>
                <a:latin typeface="Arial" panose="020B0604020202020204" pitchFamily="34" charset="0"/>
                <a:ea typeface="Arial"/>
                <a:cs typeface="Arial" panose="020B0604020202020204" pitchFamily="34" charset="0"/>
                <a:sym typeface="Arial"/>
              </a:rPr>
              <a:t>upklyak</a:t>
            </a:r>
            <a:r>
              <a:rPr lang="en-US" sz="900" dirty="0">
                <a:solidFill>
                  <a:schemeClr val="bg1"/>
                </a:solidFill>
                <a:latin typeface="Arial" panose="020B0604020202020204" pitchFamily="34" charset="0"/>
                <a:ea typeface="Arial"/>
                <a:cs typeface="Arial" panose="020B0604020202020204" pitchFamily="34" charset="0"/>
                <a:sym typeface="Arial"/>
              </a:rPr>
              <a:t> on </a:t>
            </a:r>
            <a:r>
              <a:rPr lang="en-US" sz="900" dirty="0" err="1">
                <a:solidFill>
                  <a:schemeClr val="bg1"/>
                </a:solidFill>
                <a:latin typeface="Arial" panose="020B0604020202020204" pitchFamily="34" charset="0"/>
                <a:ea typeface="Arial"/>
                <a:cs typeface="Arial" panose="020B0604020202020204" pitchFamily="34" charset="0"/>
                <a:sym typeface="Arial"/>
              </a:rPr>
              <a:t>Freepik</a:t>
            </a:r>
            <a:r>
              <a:rPr lang="en-US" sz="900" dirty="0">
                <a:solidFill>
                  <a:schemeClr val="bg1"/>
                </a:solidFill>
                <a:latin typeface="Arial" panose="020B0604020202020204" pitchFamily="34" charset="0"/>
                <a:ea typeface="Arial"/>
                <a:cs typeface="Arial" panose="020B0604020202020204" pitchFamily="34" charset="0"/>
                <a:sym typeface="Arial"/>
              </a:rPr>
              <a:t> (slides 1,2,3,7,9,10,15,16,18,19,20,22,23,24)</a:t>
            </a:r>
          </a:p>
          <a:p>
            <a:pPr marL="342900" lvl="0" indent="-180000">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ea typeface="Arial"/>
                <a:cs typeface="Arial" panose="020B0604020202020204" pitchFamily="34" charset="0"/>
                <a:sym typeface="Arial"/>
              </a:rPr>
              <a:t>Slide 4: </a:t>
            </a:r>
          </a:p>
          <a:p>
            <a:pPr marL="803275" lvl="1" indent="-179388" defTabSz="401638">
              <a:lnSpc>
                <a:spcPct val="107000"/>
              </a:lnSpc>
              <a:buFont typeface="Symbol" panose="05050102010706020507" pitchFamily="18" charset="2"/>
              <a:buChar char=""/>
              <a:tabLst>
                <a:tab pos="180000" algn="l"/>
                <a:tab pos="457200" algn="l"/>
              </a:tabLst>
            </a:pP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Social</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media</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post</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on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encounter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between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Olivia Rodrigo and Sabrina Carpenter: </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endPar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803275" lvl="1" indent="-179388" defTabSz="401638">
              <a:lnSpc>
                <a:spcPct val="107000"/>
              </a:lnSpc>
              <a:buFont typeface="Symbol" panose="05050102010706020507" pitchFamily="18" charset="2"/>
              <a:buChar char=""/>
              <a:tabLst>
                <a:tab pos="180000" algn="l"/>
                <a:tab pos="457200" algn="l"/>
              </a:tabLst>
            </a:pP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Video on Iron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dome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being</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activated</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on X: "⚠️ 𝐁𝐫𝐞𝐚𝐤𝐢𝐧𝐠 𝐍𝐞𝐰𝐬 ⚠️ 🇮🇷| 𝗧𝗵𝗲 𝗦𝗵𝗮𝗵𝗲𝗱 𝗗𝗿𝗼𝗻𝗲𝘀 𝗮𝗽𝗽𝗲𝗮𝗿 𝘁𝗼 𝗵𝗮𝘃𝗲 𝗿𝗲𝗮𝗰𝗵𝗲𝗱 𝗜𝘀𝗿𝗮𝗲𝗹 𝗿𝗶𝗴𝗵𝘁 𝗻𝗼𝘄 Video confirmation has been provided: https://t.co/5Mt7VfstLB" / X (twitter.com)</a:t>
            </a:r>
            <a:endPar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803275" lvl="1" indent="-179388" defTabSz="401638">
              <a:lnSpc>
                <a:spcPct val="107000"/>
              </a:lnSpc>
              <a:buFont typeface="Symbol" panose="05050102010706020507" pitchFamily="18" charset="2"/>
              <a:buChar char=""/>
              <a:tabLst>
                <a:tab pos="180000" algn="l"/>
                <a:tab pos="457200" algn="l"/>
              </a:tabLst>
            </a:pP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Fake Forbes Magazine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cover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endParaRPr lang="en-I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Slide 6: Image of the Pope Francis on the left </a:t>
            </a:r>
            <a:r>
              <a:rPr lang="de-CH" sz="900" dirty="0">
                <a:solidFill>
                  <a:schemeClr val="bg1"/>
                </a:solidFill>
                <a:latin typeface="Arial" panose="020B0604020202020204" pitchFamily="34" charset="0"/>
                <a:cs typeface="Arial" panose="020B0604020202020204" pitchFamily="34" charset="0"/>
              </a:rPr>
              <a:t>©Pablo Xavier, </a:t>
            </a:r>
            <a:r>
              <a:rPr lang="de-CH" sz="900" dirty="0" err="1">
                <a:solidFill>
                  <a:schemeClr val="bg1"/>
                </a:solidFill>
                <a:latin typeface="Arial" panose="020B0604020202020204" pitchFamily="34" charset="0"/>
                <a:cs typeface="Arial" panose="020B0604020202020204" pitchFamily="34" charset="0"/>
              </a:rPr>
              <a:t>image</a:t>
            </a:r>
            <a:r>
              <a:rPr lang="de-CH" sz="900" dirty="0">
                <a:solidFill>
                  <a:schemeClr val="bg1"/>
                </a:solidFill>
                <a:latin typeface="Arial" panose="020B0604020202020204" pitchFamily="34" charset="0"/>
                <a:cs typeface="Arial" panose="020B0604020202020204" pitchFamily="34" charset="0"/>
              </a:rPr>
              <a:t> </a:t>
            </a:r>
            <a:r>
              <a:rPr lang="de-CH" sz="900" dirty="0" err="1">
                <a:solidFill>
                  <a:schemeClr val="bg1"/>
                </a:solidFill>
                <a:latin typeface="Arial" panose="020B0604020202020204" pitchFamily="34" charset="0"/>
                <a:cs typeface="Arial" panose="020B0604020202020204" pitchFamily="34" charset="0"/>
              </a:rPr>
              <a:t>of</a:t>
            </a:r>
            <a:r>
              <a:rPr lang="de-CH" sz="900" dirty="0">
                <a:solidFill>
                  <a:schemeClr val="bg1"/>
                </a:solidFill>
                <a:latin typeface="Arial" panose="020B0604020202020204" pitchFamily="34" charset="0"/>
                <a:cs typeface="Arial" panose="020B0604020202020204" pitchFamily="34" charset="0"/>
              </a:rPr>
              <a:t> </a:t>
            </a:r>
            <a:r>
              <a:rPr lang="de-CH" sz="900" dirty="0" err="1">
                <a:solidFill>
                  <a:schemeClr val="bg1"/>
                </a:solidFill>
                <a:latin typeface="Arial" panose="020B0604020202020204" pitchFamily="34" charset="0"/>
                <a:cs typeface="Arial" panose="020B0604020202020204" pitchFamily="34" charset="0"/>
              </a:rPr>
              <a:t>the</a:t>
            </a:r>
            <a:r>
              <a:rPr lang="de-CH" sz="900" dirty="0">
                <a:solidFill>
                  <a:schemeClr val="bg1"/>
                </a:solidFill>
                <a:latin typeface="Arial" panose="020B0604020202020204" pitchFamily="34" charset="0"/>
                <a:cs typeface="Arial" panose="020B0604020202020204" pitchFamily="34" charset="0"/>
              </a:rPr>
              <a:t> Pope Francis on </a:t>
            </a:r>
            <a:r>
              <a:rPr lang="de-CH" sz="900" dirty="0" err="1">
                <a:solidFill>
                  <a:schemeClr val="bg1"/>
                </a:solidFill>
                <a:latin typeface="Arial" panose="020B0604020202020204" pitchFamily="34" charset="0"/>
                <a:cs typeface="Arial" panose="020B0604020202020204" pitchFamily="34" charset="0"/>
              </a:rPr>
              <a:t>the</a:t>
            </a:r>
            <a:r>
              <a:rPr lang="de-CH" sz="900" dirty="0">
                <a:solidFill>
                  <a:schemeClr val="bg1"/>
                </a:solidFill>
                <a:latin typeface="Arial" panose="020B0604020202020204" pitchFamily="34" charset="0"/>
                <a:cs typeface="Arial" panose="020B0604020202020204" pitchFamily="34" charset="0"/>
              </a:rPr>
              <a:t> </a:t>
            </a:r>
            <a:r>
              <a:rPr lang="de-CH" sz="900" dirty="0" err="1">
                <a:solidFill>
                  <a:schemeClr val="bg1"/>
                </a:solidFill>
                <a:latin typeface="Arial" panose="020B0604020202020204" pitchFamily="34" charset="0"/>
                <a:cs typeface="Arial" panose="020B0604020202020204" pitchFamily="34" charset="0"/>
              </a:rPr>
              <a:t>right</a:t>
            </a:r>
            <a:r>
              <a:rPr lang="de-CH" sz="900" dirty="0">
                <a:solidFill>
                  <a:schemeClr val="bg1"/>
                </a:solidFill>
                <a:latin typeface="Arial" panose="020B0604020202020204" pitchFamily="34" charset="0"/>
                <a:cs typeface="Arial" panose="020B0604020202020204" pitchFamily="34" charset="0"/>
              </a:rPr>
              <a:t> </a:t>
            </a:r>
            <a:r>
              <a:rPr lang="en-IE" sz="900" dirty="0">
                <a:solidFill>
                  <a:schemeClr val="bg1"/>
                </a:solidFill>
                <a:latin typeface="Arial" panose="020B0604020202020204" pitchFamily="34" charset="0"/>
                <a:cs typeface="Arial" panose="020B0604020202020204" pitchFamily="34" charset="0"/>
              </a:rPr>
              <a:t>© Mazur/catholicnews.org.uk</a:t>
            </a: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8: </a:t>
            </a:r>
            <a:r>
              <a:rPr lang="en-US" sz="900" dirty="0" err="1">
                <a:solidFill>
                  <a:schemeClr val="bg1"/>
                </a:solidFill>
                <a:latin typeface="Arial" panose="020B0604020202020204" pitchFamily="34" charset="0"/>
                <a:cs typeface="Arial" panose="020B0604020202020204" pitchFamily="34" charset="0"/>
              </a:rPr>
              <a:t>StopFake</a:t>
            </a:r>
            <a:r>
              <a:rPr lang="en-US" sz="900" dirty="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n-US" sz="900" dirty="0">
                <a:solidFill>
                  <a:schemeClr val="bg1"/>
                </a:solidFill>
                <a:latin typeface="Arial" panose="020B0604020202020204" pitchFamily="34" charset="0"/>
                <a:cs typeface="Arial" panose="020B0604020202020204" pitchFamily="34" charset="0"/>
              </a:rPr>
              <a:t>/  , </a:t>
            </a:r>
            <a:r>
              <a:rPr lang="en-IE" sz="900" b="0" dirty="0">
                <a:solidFill>
                  <a:schemeClr val="bg1"/>
                </a:solidFill>
                <a:effectLst/>
                <a:latin typeface="Arial" panose="020B0604020202020204" pitchFamily="34" charset="0"/>
                <a:cs typeface="Arial" panose="020B0604020202020204" pitchFamily="34" charset="0"/>
              </a:rPr>
              <a:t>Images Source – </a:t>
            </a:r>
            <a:r>
              <a:rPr lang="en-IE" sz="900" b="0" u="none" strike="noStrike" dirty="0" err="1">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n-IE" sz="90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11: </a:t>
            </a: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n-IE" sz="9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endParaRPr lang="en-IE"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cs typeface="Arial" panose="020B0604020202020204" pitchFamily="34" charset="0"/>
              </a:rPr>
              <a:t>Slide 12: </a:t>
            </a:r>
          </a:p>
          <a:p>
            <a:pPr marL="803275" lvl="1" indent="-174625">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cs typeface="Arial" panose="020B0604020202020204" pitchFamily="34" charset="0"/>
              </a:rPr>
              <a:t>Image of newspapers </a:t>
            </a:r>
            <a:r>
              <a:rPr lang="de-CH" sz="900" dirty="0">
                <a:solidFill>
                  <a:schemeClr val="bg1"/>
                </a:solidFill>
                <a:latin typeface="Arial" panose="020B0604020202020204" pitchFamily="34" charset="0"/>
                <a:cs typeface="Arial" panose="020B0604020202020204" pitchFamily="34" charset="0"/>
              </a:rPr>
              <a:t>©Adobe Stock</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cs typeface="Arial" panose="020B0604020202020204" pitchFamily="34" charset="0"/>
              </a:rPr>
              <a:t>Image of 5G: </a:t>
            </a:r>
            <a:r>
              <a:rPr lang="fr-BE" sz="900" dirty="0">
                <a:effectLst/>
                <a:latin typeface="Arial" panose="020B0604020202020204" pitchFamily="34" charset="0"/>
                <a:ea typeface="Calibri" panose="020F0502020204030204" pitchFamily="34" charset="0"/>
                <a:cs typeface="Arial" panose="020B0604020202020204" pitchFamily="34" charset="0"/>
              </a:rPr>
              <a:t> </a:t>
            </a:r>
            <a:r>
              <a:rPr lang="fr-BE" sz="9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endParaRPr lang="en-US"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13: </a:t>
            </a:r>
            <a:r>
              <a:rPr lang="fr-BE" sz="9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fr-BE" sz="900" dirty="0">
                <a:solidFill>
                  <a:schemeClr val="bg1"/>
                </a:solidFill>
                <a:latin typeface="Arial" panose="020B0604020202020204" pitchFamily="34" charset="0"/>
                <a:cs typeface="Arial" panose="020B0604020202020204" pitchFamily="34" charset="0"/>
              </a:rPr>
              <a:t> </a:t>
            </a:r>
            <a:endParaRPr lang="en-IE"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14: </a:t>
            </a:r>
            <a:r>
              <a:rPr lang="en-GB" sz="9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endParaRPr lang="en-I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n-US" sz="800" b="1" dirty="0">
                <a:solidFill>
                  <a:schemeClr val="bg1"/>
                </a:solidFill>
                <a:latin typeface="Arial"/>
                <a:ea typeface="Arial"/>
                <a:cs typeface="Arial"/>
                <a:sym typeface="Arial"/>
              </a:rPr>
              <a:t>© European Union 2024</a:t>
            </a:r>
            <a:endParaRPr lang="en-US" sz="800" dirty="0">
              <a:solidFill>
                <a:schemeClr val="bg1"/>
              </a:solidFill>
            </a:endParaRPr>
          </a:p>
          <a:p>
            <a:pPr marL="0" marR="0" lvl="0" indent="0" algn="l" rtl="0">
              <a:spcBef>
                <a:spcPts val="1800"/>
              </a:spcBef>
              <a:spcAft>
                <a:spcPts val="0"/>
              </a:spcAft>
              <a:buNone/>
            </a:pPr>
            <a:r>
              <a:rPr lang="en-US" sz="800" dirty="0">
                <a:solidFill>
                  <a:schemeClr val="bg1"/>
                </a:solidFill>
                <a:latin typeface="Arial"/>
                <a:ea typeface="Arial"/>
                <a:cs typeface="Arial"/>
                <a:sym typeface="Arial"/>
              </a:rPr>
              <a:t>Unless otherwise noted the reuse of this presentation is </a:t>
            </a:r>
            <a:r>
              <a:rPr lang="en-US" sz="800" dirty="0" err="1">
                <a:solidFill>
                  <a:schemeClr val="bg1"/>
                </a:solidFill>
                <a:latin typeface="Arial"/>
                <a:ea typeface="Arial"/>
                <a:cs typeface="Arial"/>
                <a:sym typeface="Arial"/>
              </a:rPr>
              <a:t>authorised</a:t>
            </a:r>
            <a:r>
              <a:rPr lang="en-US" sz="800" dirty="0">
                <a:solidFill>
                  <a:schemeClr val="bg1"/>
                </a:solidFill>
                <a:latin typeface="Arial"/>
                <a:ea typeface="Arial"/>
                <a:cs typeface="Arial"/>
                <a:sym typeface="Arial"/>
              </a:rPr>
              <a:t> under the </a:t>
            </a:r>
            <a:r>
              <a:rPr lang="en-US" sz="8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n-US" sz="800" dirty="0">
                <a:solidFill>
                  <a:schemeClr val="bg1"/>
                </a:solidFill>
                <a:latin typeface="Arial"/>
                <a:ea typeface="Arial"/>
                <a:cs typeface="Arial"/>
                <a:sym typeface="Arial"/>
              </a:rPr>
              <a:t> license. For any use or reproduction of elements that are not owned by the EU, permission may need to be sought directly from the respective right holders.</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n-US" sz="1050" dirty="0">
                <a:solidFill>
                  <a:schemeClr val="bg1"/>
                </a:solidFill>
                <a:latin typeface="Arial"/>
                <a:ea typeface="Arial"/>
                <a:cs typeface="Arial"/>
                <a:sym typeface="Arial"/>
              </a:rPr>
            </a:br>
            <a:endParaRPr lang="en-US"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a:alphaModFix/>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de-CH"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1 </a:t>
            </a:r>
          </a:p>
          <a:p>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What</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is</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disinformation</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a:t>
            </a:r>
            <a:endParaRPr lang="en-IE" sz="5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it-IT" sz="2400">
                <a:latin typeface="Arial"/>
                <a:ea typeface="Verdana"/>
                <a:cs typeface="Arial"/>
              </a:rPr>
              <a:t>Part 1</a:t>
            </a:r>
            <a:r>
              <a:rPr lang="it-IT">
                <a:latin typeface="Arial"/>
                <a:ea typeface="Verdana"/>
                <a:cs typeface="Arial"/>
              </a:rPr>
              <a:t>: </a:t>
            </a:r>
            <a:r>
              <a:rPr lang="it-IT" err="1">
                <a:latin typeface="Arial"/>
                <a:ea typeface="Verdana"/>
                <a:cs typeface="Arial"/>
              </a:rPr>
              <a:t>What</a:t>
            </a:r>
            <a:r>
              <a:rPr lang="it-IT">
                <a:latin typeface="Arial"/>
                <a:ea typeface="Verdana"/>
                <a:cs typeface="Arial"/>
              </a:rPr>
              <a:t> </a:t>
            </a:r>
            <a:r>
              <a:rPr lang="it-IT" b="1" err="1">
                <a:latin typeface="Arial"/>
                <a:ea typeface="Verdana"/>
                <a:cs typeface="Arial"/>
              </a:rPr>
              <a:t>is</a:t>
            </a:r>
            <a:r>
              <a:rPr lang="it-IT" b="1">
                <a:latin typeface="Arial"/>
                <a:ea typeface="Verdana"/>
                <a:cs typeface="Arial"/>
              </a:rPr>
              <a:t> </a:t>
            </a:r>
            <a:r>
              <a:rPr lang="it-IT" b="1" err="1">
                <a:latin typeface="Arial"/>
                <a:ea typeface="Verdana"/>
                <a:cs typeface="Arial"/>
              </a:rPr>
              <a:t>disinformation</a:t>
            </a:r>
            <a:r>
              <a:rPr lang="it-IT" b="1">
                <a:latin typeface="Arial"/>
                <a:ea typeface="Verdana"/>
                <a:cs typeface="Arial"/>
              </a:rPr>
              <a:t>?</a:t>
            </a:r>
            <a:r>
              <a:rPr lang="it-IT">
                <a:latin typeface="Arial"/>
                <a:ea typeface="Verdana"/>
                <a:cs typeface="Arial"/>
              </a:rPr>
              <a:t> </a:t>
            </a:r>
            <a:endParaRPr lang="it-IT" b="1"/>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it-IT" sz="2400" b="1">
                <a:latin typeface="Arial"/>
                <a:ea typeface="Verdana"/>
                <a:cs typeface="Arial"/>
              </a:rPr>
              <a:t>Part 1</a:t>
            </a:r>
            <a:r>
              <a:rPr lang="it-IT" b="1">
                <a:latin typeface="Arial"/>
                <a:ea typeface="Verdana"/>
                <a:cs typeface="Arial"/>
              </a:rPr>
              <a:t>: </a:t>
            </a:r>
            <a:r>
              <a:rPr lang="it-IT" b="1" err="1">
                <a:latin typeface="Arial"/>
                <a:ea typeface="Verdana"/>
                <a:cs typeface="Arial"/>
              </a:rPr>
              <a:t>What</a:t>
            </a:r>
            <a:r>
              <a:rPr lang="it-IT" b="1">
                <a:latin typeface="Arial"/>
                <a:ea typeface="Verdana"/>
                <a:cs typeface="Arial"/>
              </a:rPr>
              <a:t> </a:t>
            </a:r>
            <a:r>
              <a:rPr lang="it-IT" b="1" err="1">
                <a:latin typeface="Arial"/>
                <a:ea typeface="Verdana"/>
                <a:cs typeface="Arial"/>
              </a:rPr>
              <a:t>is</a:t>
            </a:r>
            <a:r>
              <a:rPr lang="it-IT" b="1">
                <a:latin typeface="Arial"/>
                <a:ea typeface="Verdana"/>
                <a:cs typeface="Arial"/>
              </a:rPr>
              <a:t> </a:t>
            </a:r>
            <a:r>
              <a:rPr lang="it-IT" b="1" err="1">
                <a:latin typeface="Arial"/>
                <a:ea typeface="Verdana"/>
                <a:cs typeface="Arial"/>
              </a:rPr>
              <a:t>disinformation</a:t>
            </a:r>
            <a:r>
              <a:rPr lang="it-IT" b="1">
                <a:latin typeface="Arial"/>
                <a:ea typeface="Verdana"/>
                <a:cs typeface="Arial"/>
              </a:rPr>
              <a:t>? </a:t>
            </a:r>
            <a:endParaRPr lang="it-IT">
              <a:latin typeface="Arial"/>
              <a:ea typeface="Verdana"/>
              <a:cs typeface="Arial"/>
            </a:endParaRP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n-IE" sz="4800">
                <a:latin typeface="Arial" panose="020B0604020202020204" pitchFamily="34" charset="0"/>
              </a:rPr>
              <a:t> WHY  might someone spread information that isn’t true?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n-IE" b="1">
                <a:ea typeface="Verdana" panose="020B0604030504040204" pitchFamily="34" charset="0"/>
              </a:rPr>
              <a:t>Because it’s a </a:t>
            </a:r>
            <a:r>
              <a:rPr lang="en-IE" b="1" i="1">
                <a:ea typeface="Verdana" panose="020B0604030504040204" pitchFamily="34" charset="0"/>
              </a:rPr>
              <a:t>joke</a:t>
            </a:r>
            <a:r>
              <a:rPr lang="en-IE" b="1">
                <a:ea typeface="Verdana" panose="020B0604030504040204" pitchFamily="34" charset="0"/>
              </a:rPr>
              <a:t> 			</a:t>
            </a:r>
            <a:r>
              <a:rPr lang="en-US"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n-IE" b="1">
                <a:solidFill>
                  <a:srgbClr val="FFEC00"/>
                </a:solidFill>
                <a:ea typeface="Verdana" panose="020B0604030504040204" pitchFamily="34" charset="0"/>
              </a:rPr>
              <a:t>Satire/humour</a:t>
            </a:r>
          </a:p>
          <a:p>
            <a:pPr marL="285750" indent="-285750">
              <a:lnSpc>
                <a:spcPct val="150000"/>
              </a:lnSpc>
              <a:spcBef>
                <a:spcPts val="0"/>
              </a:spcBef>
              <a:buFont typeface="Courier New" panose="02070309020205020404" pitchFamily="49" charset="0"/>
              <a:buChar char="o"/>
              <a:defRPr/>
            </a:pPr>
            <a:r>
              <a:rPr lang="en-IE" b="1">
                <a:ea typeface="Verdana" panose="020B0604030504040204" pitchFamily="34" charset="0"/>
              </a:rPr>
              <a:t>Because they </a:t>
            </a:r>
            <a:r>
              <a:rPr lang="en-IE" b="1" i="1">
                <a:ea typeface="Verdana" panose="020B0604030504040204" pitchFamily="34" charset="0"/>
              </a:rPr>
              <a:t>believe</a:t>
            </a:r>
            <a:r>
              <a:rPr lang="en-IE" b="1">
                <a:ea typeface="Verdana" panose="020B0604030504040204" pitchFamily="34" charset="0"/>
              </a:rPr>
              <a:t> it 		</a:t>
            </a:r>
            <a:r>
              <a:rPr lang="en-US"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n-IE" b="1">
                <a:solidFill>
                  <a:srgbClr val="FFEC00"/>
                </a:solidFill>
                <a:ea typeface="Verdana" panose="020B0604030504040204" pitchFamily="34" charset="0"/>
              </a:rPr>
              <a:t>Misinformation</a:t>
            </a:r>
          </a:p>
          <a:p>
            <a:pPr marL="285750" indent="-285750">
              <a:lnSpc>
                <a:spcPct val="150000"/>
              </a:lnSpc>
              <a:spcBef>
                <a:spcPts val="0"/>
              </a:spcBef>
              <a:buFont typeface="Courier New" panose="02070309020205020404" pitchFamily="49" charset="0"/>
              <a:buChar char="o"/>
              <a:defRPr/>
            </a:pPr>
            <a:r>
              <a:rPr lang="en-IE" b="1">
                <a:ea typeface="Verdana" panose="020B0604030504040204" pitchFamily="34" charset="0"/>
              </a:rPr>
              <a:t>Because they want to </a:t>
            </a:r>
            <a:r>
              <a:rPr lang="en-IE" b="1" i="1">
                <a:ea typeface="Verdana" panose="020B0604030504040204" pitchFamily="34" charset="0"/>
              </a:rPr>
              <a:t>deceive </a:t>
            </a:r>
            <a:r>
              <a:rPr lang="en-IE" b="1">
                <a:ea typeface="Verdana" panose="020B0604030504040204" pitchFamily="34" charset="0"/>
              </a:rPr>
              <a:t>people 	</a:t>
            </a:r>
            <a:r>
              <a:rPr lang="en-US"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n-IE" b="1">
                <a:solidFill>
                  <a:srgbClr val="FFEC00"/>
                </a:solidFill>
                <a:ea typeface="Verdana" panose="020B0604030504040204" pitchFamily="34" charset="0"/>
              </a:rPr>
              <a:t>Disinformation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1790484"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b="1" kern="1200">
                <a:solidFill>
                  <a:schemeClr val="bg1"/>
                </a:solidFill>
                <a:effectLst/>
                <a:latin typeface="Arial" panose="020B0604020202020204" pitchFamily="34" charset="0"/>
                <a:ea typeface="+mn-ea"/>
                <a:cs typeface="Arial" panose="020B0604020202020204" pitchFamily="34" charset="0"/>
              </a:rPr>
              <a:t>Satire - ‘</a:t>
            </a:r>
            <a:r>
              <a:rPr lang="en-US" sz="1800" b="1" i="1" kern="1200">
                <a:solidFill>
                  <a:schemeClr val="bg1"/>
                </a:solidFill>
                <a:effectLst/>
                <a:latin typeface="Arial" panose="020B0604020202020204" pitchFamily="34" charset="0"/>
                <a:ea typeface="+mn-ea"/>
                <a:cs typeface="Arial" panose="020B0604020202020204" pitchFamily="34" charset="0"/>
              </a:rPr>
              <a:t>Dozens injured in stampede in Lidl</a:t>
            </a:r>
            <a:r>
              <a:rPr lang="en-US" sz="1800" b="1" kern="1200">
                <a:solidFill>
                  <a:schemeClr val="bg1"/>
                </a:solidFill>
                <a:effectLst/>
                <a:latin typeface="Arial" panose="020B0604020202020204" pitchFamily="34" charset="0"/>
                <a:ea typeface="+mn-ea"/>
                <a:cs typeface="Arial" panose="020B0604020202020204" pitchFamily="34" charset="0"/>
              </a:rPr>
              <a:t>’</a:t>
            </a:r>
            <a:endParaRPr lang="en-US">
              <a:effectLst/>
            </a:endParaRP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it-IT" sz="2400" b="1">
                <a:latin typeface="Arial"/>
                <a:ea typeface="Verdana"/>
                <a:cs typeface="Arial"/>
              </a:rPr>
              <a:t>Part 1</a:t>
            </a:r>
            <a:r>
              <a:rPr lang="it-IT" b="1">
                <a:latin typeface="Arial"/>
                <a:ea typeface="Verdana"/>
                <a:cs typeface="Arial"/>
              </a:rPr>
              <a:t>: </a:t>
            </a:r>
            <a:r>
              <a:rPr lang="it-IT" b="1" err="1">
                <a:latin typeface="Arial"/>
                <a:ea typeface="Verdana"/>
                <a:cs typeface="Arial"/>
              </a:rPr>
              <a:t>What</a:t>
            </a:r>
            <a:r>
              <a:rPr lang="it-IT" b="1">
                <a:latin typeface="Arial"/>
                <a:ea typeface="Verdana"/>
                <a:cs typeface="Arial"/>
              </a:rPr>
              <a:t> </a:t>
            </a:r>
            <a:r>
              <a:rPr lang="it-IT" b="1" err="1">
                <a:latin typeface="Arial"/>
                <a:ea typeface="Verdana"/>
                <a:cs typeface="Arial"/>
              </a:rPr>
              <a:t>is</a:t>
            </a:r>
            <a:r>
              <a:rPr lang="it-IT" b="1">
                <a:latin typeface="Arial"/>
                <a:ea typeface="Verdana"/>
                <a:cs typeface="Arial"/>
              </a:rPr>
              <a:t> </a:t>
            </a:r>
            <a:r>
              <a:rPr lang="it-IT" b="1" err="1">
                <a:latin typeface="Arial"/>
                <a:ea typeface="Verdana"/>
                <a:cs typeface="Arial"/>
              </a:rPr>
              <a:t>disinformation</a:t>
            </a:r>
            <a:r>
              <a:rPr lang="it-IT" b="1">
                <a:latin typeface="Arial"/>
                <a:ea typeface="Verdana"/>
                <a:cs typeface="Arial"/>
              </a:rPr>
              <a:t>? </a:t>
            </a:r>
            <a:endParaRPr lang="en-US">
              <a:latin typeface="Arial"/>
              <a:ea typeface="Verdana"/>
              <a:cs typeface="Arial"/>
            </a:endParaRP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de-CH">
                <a:solidFill>
                  <a:schemeClr val="bg1"/>
                </a:solidFill>
                <a:latin typeface="Arial" panose="020B0604020202020204" pitchFamily="34" charset="0"/>
                <a:cs typeface="Arial" panose="020B0604020202020204" pitchFamily="34" charset="0"/>
              </a:rPr>
              <a:t>Pope </a:t>
            </a:r>
            <a:r>
              <a:rPr lang="de-CH" err="1">
                <a:solidFill>
                  <a:schemeClr val="bg1"/>
                </a:solidFill>
                <a:latin typeface="Arial" panose="020B0604020202020204" pitchFamily="34" charset="0"/>
                <a:cs typeface="Arial" panose="020B0604020202020204" pitchFamily="34" charset="0"/>
              </a:rPr>
              <a:t>wearing</a:t>
            </a:r>
            <a:r>
              <a:rPr lang="de-CH">
                <a:solidFill>
                  <a:schemeClr val="bg1"/>
                </a:solidFill>
                <a:latin typeface="Arial" panose="020B0604020202020204" pitchFamily="34" charset="0"/>
                <a:cs typeface="Arial" panose="020B0604020202020204" pitchFamily="34" charset="0"/>
              </a:rPr>
              <a:t> a Balenciaga </a:t>
            </a:r>
            <a:r>
              <a:rPr lang="de-CH" err="1">
                <a:solidFill>
                  <a:schemeClr val="bg1"/>
                </a:solidFill>
                <a:latin typeface="Arial" panose="020B0604020202020204" pitchFamily="34" charset="0"/>
                <a:cs typeface="Arial" panose="020B0604020202020204" pitchFamily="34" charset="0"/>
              </a:rPr>
              <a:t>puffer</a:t>
            </a:r>
            <a:r>
              <a:rPr lang="de-CH">
                <a:solidFill>
                  <a:schemeClr val="bg1"/>
                </a:solidFill>
                <a:latin typeface="Arial" panose="020B0604020202020204" pitchFamily="34" charset="0"/>
                <a:cs typeface="Arial" panose="020B0604020202020204" pitchFamily="34" charset="0"/>
              </a:rPr>
              <a:t> </a:t>
            </a:r>
            <a:r>
              <a:rPr lang="de-CH" err="1">
                <a:solidFill>
                  <a:schemeClr val="bg1"/>
                </a:solidFill>
                <a:latin typeface="Arial" panose="020B0604020202020204" pitchFamily="34" charset="0"/>
                <a:cs typeface="Arial" panose="020B0604020202020204" pitchFamily="34" charset="0"/>
              </a:rPr>
              <a:t>jacket</a:t>
            </a:r>
            <a:r>
              <a:rPr lang="de-CH">
                <a:solidFill>
                  <a:schemeClr val="bg1"/>
                </a:solidFill>
                <a:latin typeface="Arial" panose="020B0604020202020204" pitchFamily="34" charset="0"/>
                <a:cs typeface="Arial" panose="020B0604020202020204" pitchFamily="34" charset="0"/>
              </a:rPr>
              <a:t>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a:srcRect r="4325"/>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de-CH" sz="1400">
                  <a:solidFill>
                    <a:schemeClr val="bg1"/>
                  </a:solidFill>
                  <a:latin typeface="Arial" panose="020B0604020202020204" pitchFamily="34" charset="0"/>
                  <a:cs typeface="Arial" panose="020B0604020202020204" pitchFamily="34" charset="0"/>
                </a:rPr>
                <a:t>©Pablo Xavier</a:t>
              </a:r>
              <a:endParaRPr lang="en-IE" sz="140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a:srcRect l="29472" t="19206" r="29530"/>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n-IE"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n-US"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US" sz="3600" b="1" err="1">
                  <a:solidFill>
                    <a:srgbClr val="FFEC00"/>
                  </a:solidFill>
                  <a:latin typeface="Arial" panose="020B0604020202020204" pitchFamily="34" charset="0"/>
                  <a:ea typeface="Verdana" panose="020B0604030504040204" pitchFamily="34" charset="0"/>
                  <a:cs typeface="Arial" panose="020B0604020202020204" pitchFamily="34" charset="0"/>
                </a:rPr>
                <a:t>Humour</a:t>
              </a:r>
              <a:endParaRPr lang="en-US" sz="3600" b="1">
                <a:solidFill>
                  <a:srgbClr val="FFEC00"/>
                </a:solidFill>
                <a:latin typeface="Arial" panose="020B0604020202020204" pitchFamily="34" charset="0"/>
                <a:ea typeface="Verdana" panose="020B0604030504040204" pitchFamily="34" charset="0"/>
                <a:cs typeface="Arial" panose="020B0604020202020204" pitchFamily="34" charset="0"/>
              </a:endParaRP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n-US" sz="1800" b="1" kern="1200">
                <a:solidFill>
                  <a:schemeClr val="bg1"/>
                </a:solidFill>
                <a:effectLst/>
                <a:latin typeface="Arial" panose="020B0604020202020204" pitchFamily="34" charset="0"/>
                <a:ea typeface="+mn-ea"/>
                <a:cs typeface="Arial" panose="020B0604020202020204" pitchFamily="34" charset="0"/>
              </a:rPr>
              <a:t>Misinformation – ‘</a:t>
            </a:r>
            <a:r>
              <a:rPr lang="en-US" sz="1800" b="1" i="1" kern="1200">
                <a:solidFill>
                  <a:schemeClr val="bg1"/>
                </a:solidFill>
                <a:effectLst/>
                <a:latin typeface="Arial" panose="020B0604020202020204" pitchFamily="34" charset="0"/>
                <a:ea typeface="+mn-ea"/>
                <a:cs typeface="Arial" panose="020B0604020202020204" pitchFamily="34" charset="0"/>
              </a:rPr>
              <a:t>5G causes coronavirus</a:t>
            </a:r>
            <a:r>
              <a:rPr lang="en-US" sz="1800" b="1" kern="1200">
                <a:solidFill>
                  <a:schemeClr val="bg1"/>
                </a:solidFill>
                <a:effectLst/>
                <a:latin typeface="Arial" panose="020B0604020202020204" pitchFamily="34" charset="0"/>
                <a:ea typeface="+mn-ea"/>
                <a:cs typeface="Arial" panose="020B0604020202020204" pitchFamily="34" charset="0"/>
              </a:rPr>
              <a:t>’ </a:t>
            </a:r>
            <a:endParaRPr lang="en-US">
              <a:effectLst/>
            </a:endParaRP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it-IT" sz="2400" b="1">
                <a:latin typeface="Arial"/>
                <a:ea typeface="Verdana"/>
                <a:cs typeface="Arial"/>
              </a:rPr>
              <a:t>Part 1</a:t>
            </a:r>
            <a:r>
              <a:rPr lang="it-IT" b="1">
                <a:latin typeface="Arial"/>
                <a:ea typeface="Verdana"/>
                <a:cs typeface="Arial"/>
              </a:rPr>
              <a:t>: What is disinformation? </a:t>
            </a:r>
            <a:endParaRPr lang="en-US">
              <a:latin typeface="Arial"/>
              <a:ea typeface="Verdana"/>
              <a:cs typeface="Arial"/>
            </a:endParaRP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n-IE">
                <a:solidFill>
                  <a:schemeClr val="bg1"/>
                </a:solidFill>
                <a:latin typeface="Arial" panose="020B0604020202020204" pitchFamily="34" charset="0"/>
                <a:cs typeface="Arial" panose="020B0604020202020204" pitchFamily="34" charset="0"/>
              </a:rPr>
              <a:t>‘</a:t>
            </a:r>
            <a:r>
              <a:rPr lang="en-IE" b="1">
                <a:solidFill>
                  <a:schemeClr val="bg1"/>
                </a:solidFill>
                <a:latin typeface="Arial" panose="020B0604020202020204" pitchFamily="34" charset="0"/>
                <a:cs typeface="Arial" panose="020B0604020202020204" pitchFamily="34" charset="0"/>
              </a:rPr>
              <a:t>5G caused and spread coronavirus’</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n-IE">
                <a:solidFill>
                  <a:schemeClr val="bg1"/>
                </a:solidFill>
                <a:latin typeface="Arial" panose="020B0604020202020204" pitchFamily="34" charset="0"/>
                <a:cs typeface="Arial" panose="020B0604020202020204" pitchFamily="34" charset="0"/>
              </a:rPr>
              <a:t>Playing on:</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Existing conspiracy theories about supposed 5G health impacts;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Uncertainty and fear in the early days of the pandemic.</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n-IE">
                <a:solidFill>
                  <a:schemeClr val="bg1"/>
                </a:solidFill>
                <a:latin typeface="Arial" panose="020B0604020202020204" pitchFamily="34" charset="0"/>
                <a:cs typeface="Arial" panose="020B0604020202020204" pitchFamily="34" charset="0"/>
              </a:rPr>
              <a:t>Consequences: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Vandalism of 5G towers;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Disruption of telecommunication services;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Harassment of telecom services employees.</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n-US"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US" sz="3600" b="1">
                  <a:solidFill>
                    <a:srgbClr val="FFEC00"/>
                  </a:solidFill>
                  <a:latin typeface="Arial" panose="020B0604020202020204" pitchFamily="34" charset="0"/>
                  <a:ea typeface="Verdana" panose="020B0604030504040204" pitchFamily="34" charset="0"/>
                  <a:cs typeface="Arial" panose="020B0604020202020204" pitchFamily="34" charset="0"/>
                </a:rPr>
                <a:t>Misinformation</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it-IT" sz="2400" b="1">
                <a:latin typeface="Arial"/>
                <a:ea typeface="Verdana"/>
                <a:cs typeface="Arial"/>
              </a:rPr>
              <a:t>Part 1</a:t>
            </a:r>
            <a:r>
              <a:rPr lang="it-IT" b="1">
                <a:latin typeface="Arial"/>
                <a:ea typeface="Verdana"/>
                <a:cs typeface="Arial"/>
              </a:rPr>
              <a:t>: What is disinformation? </a:t>
            </a:r>
            <a:endParaRPr lang="it-IT">
              <a:latin typeface="Arial"/>
              <a:ea typeface="Verdana"/>
              <a:cs typeface="Arial"/>
            </a:endParaRP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a </a:t>
            </a:r>
            <a:r>
              <a:rPr lang="it-IT" err="1">
                <a:latin typeface="Arial" panose="020B0604020202020204" pitchFamily="34" charset="0"/>
                <a:ea typeface="Verdana" panose="020B0604030504040204" pitchFamily="34" charset="0"/>
                <a:cs typeface="Arial" panose="020B0604020202020204" pitchFamily="34" charset="0"/>
              </a:rPr>
              <a:t>mother</a:t>
            </a:r>
            <a:r>
              <a:rPr lang="it-IT">
                <a:latin typeface="Arial" panose="020B0604020202020204" pitchFamily="34" charset="0"/>
                <a:ea typeface="Verdana" panose="020B0604030504040204" pitchFamily="34" charset="0"/>
                <a:cs typeface="Arial" panose="020B0604020202020204" pitchFamily="34" charset="0"/>
              </a:rPr>
              <a:t> from Odesa, Ukraine.</a:t>
            </a:r>
          </a:p>
          <a:p>
            <a:endParaRPr lang="it-IT">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the vice-</a:t>
            </a:r>
            <a:r>
              <a:rPr lang="it-IT" err="1">
                <a:latin typeface="Arial" panose="020B0604020202020204" pitchFamily="34" charset="0"/>
                <a:ea typeface="Verdana" panose="020B0604030504040204" pitchFamily="34" charset="0"/>
                <a:cs typeface="Arial" panose="020B0604020202020204" pitchFamily="34" charset="0"/>
              </a:rPr>
              <a:t>chair</a:t>
            </a:r>
            <a:r>
              <a:rPr lang="it-IT">
                <a:latin typeface="Arial" panose="020B0604020202020204" pitchFamily="34" charset="0"/>
                <a:ea typeface="Verdana" panose="020B0604030504040204" pitchFamily="34" charset="0"/>
                <a:cs typeface="Arial" panose="020B0604020202020204" pitchFamily="34" charset="0"/>
              </a:rPr>
              <a:t> </a:t>
            </a:r>
          </a:p>
          <a:p>
            <a:r>
              <a:rPr lang="it-IT">
                <a:latin typeface="Arial" panose="020B0604020202020204" pitchFamily="34" charset="0"/>
                <a:ea typeface="Verdana" panose="020B0604030504040204" pitchFamily="34" charset="0"/>
                <a:cs typeface="Arial" panose="020B0604020202020204" pitchFamily="34" charset="0"/>
              </a:rPr>
              <a:t>of a Russian </a:t>
            </a:r>
            <a:r>
              <a:rPr lang="it-IT" err="1">
                <a:latin typeface="Arial" panose="020B0604020202020204" pitchFamily="34" charset="0"/>
                <a:ea typeface="Verdana" panose="020B0604030504040204" pitchFamily="34" charset="0"/>
                <a:cs typeface="Arial" panose="020B0604020202020204" pitchFamily="34" charset="0"/>
              </a:rPr>
              <a:t>religious</a:t>
            </a:r>
            <a:r>
              <a:rPr lang="it-IT">
                <a:latin typeface="Arial" panose="020B0604020202020204" pitchFamily="34" charset="0"/>
                <a:ea typeface="Verdana" panose="020B0604030504040204" pitchFamily="34" charset="0"/>
                <a:cs typeface="Arial" panose="020B0604020202020204" pitchFamily="34" charset="0"/>
              </a:rPr>
              <a:t> </a:t>
            </a:r>
            <a:r>
              <a:rPr lang="it-IT" err="1">
                <a:latin typeface="Arial" panose="020B0604020202020204" pitchFamily="34" charset="0"/>
                <a:ea typeface="Verdana" panose="020B0604030504040204" pitchFamily="34" charset="0"/>
                <a:cs typeface="Arial" panose="020B0604020202020204" pitchFamily="34" charset="0"/>
              </a:rPr>
              <a:t>foundation</a:t>
            </a:r>
            <a:r>
              <a:rPr lang="it-IT">
                <a:latin typeface="Arial" panose="020B0604020202020204" pitchFamily="34" charset="0"/>
                <a:ea typeface="Verdana" panose="020B0604030504040204" pitchFamily="34" charset="0"/>
                <a:cs typeface="Arial" panose="020B0604020202020204" pitchFamily="34" charset="0"/>
              </a:rPr>
              <a:t>.</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a </a:t>
            </a:r>
            <a:r>
              <a:rPr lang="it-IT" err="1">
                <a:latin typeface="Arial" panose="020B0604020202020204" pitchFamily="34" charset="0"/>
                <a:ea typeface="Verdana" panose="020B0604030504040204" pitchFamily="34" charset="0"/>
                <a:cs typeface="Arial" panose="020B0604020202020204" pitchFamily="34" charset="0"/>
              </a:rPr>
              <a:t>lawyer</a:t>
            </a:r>
            <a:r>
              <a:rPr lang="it-IT">
                <a:latin typeface="Arial" panose="020B0604020202020204" pitchFamily="34" charset="0"/>
                <a:ea typeface="Verdana" panose="020B0604030504040204" pitchFamily="34" charset="0"/>
                <a:cs typeface="Arial" panose="020B0604020202020204" pitchFamily="34" charset="0"/>
              </a:rPr>
              <a:t> from Donetsk, Ukraine.</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a </a:t>
            </a:r>
            <a:r>
              <a:rPr lang="it-IT" err="1">
                <a:latin typeface="Arial" panose="020B0604020202020204" pitchFamily="34" charset="0"/>
                <a:ea typeface="Verdana" panose="020B0604030504040204" pitchFamily="34" charset="0"/>
                <a:cs typeface="Arial" panose="020B0604020202020204" pitchFamily="34" charset="0"/>
              </a:rPr>
              <a:t>citizen</a:t>
            </a:r>
            <a:r>
              <a:rPr lang="it-IT">
                <a:latin typeface="Arial" panose="020B0604020202020204" pitchFamily="34" charset="0"/>
                <a:ea typeface="Verdana" panose="020B0604030504040204" pitchFamily="34" charset="0"/>
                <a:cs typeface="Arial" panose="020B0604020202020204" pitchFamily="34" charset="0"/>
              </a:rPr>
              <a:t> </a:t>
            </a:r>
          </a:p>
          <a:p>
            <a:r>
              <a:rPr lang="it-IT">
                <a:latin typeface="Arial" panose="020B0604020202020204" pitchFamily="34" charset="0"/>
                <a:ea typeface="Verdana" panose="020B0604030504040204" pitchFamily="34" charset="0"/>
                <a:cs typeface="Arial" panose="020B0604020202020204" pitchFamily="34" charset="0"/>
              </a:rPr>
              <a:t>of Kharkiv, Ukraine.</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Same </a:t>
              </a: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person</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poses</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as</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a:t>
              </a:r>
              <a:b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different</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people.</a:t>
              </a:r>
              <a:endParaRPr lang="it-IT" sz="2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en-US"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a:t>
              </a:r>
              <a:r>
                <a:rPr lang="en-US" sz="3600" b="1">
                  <a:solidFill>
                    <a:srgbClr val="FFEC00"/>
                  </a:solidFill>
                  <a:latin typeface="Arial" panose="020B0604020202020204" pitchFamily="34" charset="0"/>
                  <a:ea typeface="Verdana" panose="020B0604030504040204" pitchFamily="34" charset="0"/>
                  <a:cs typeface="Arial" panose="020B0604020202020204" pitchFamily="34" charset="0"/>
                </a:rPr>
                <a:t>isinformation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n-IE" sz="1000" b="0">
                <a:solidFill>
                  <a:schemeClr val="bg1"/>
                </a:solidFill>
                <a:effectLst/>
                <a:latin typeface="Arial" panose="020B0604020202020204" pitchFamily="34" charset="0"/>
                <a:cs typeface="Arial" panose="020B0604020202020204" pitchFamily="34" charset="0"/>
              </a:rPr>
              <a:t>Image Source – </a:t>
            </a:r>
            <a:r>
              <a:rPr lang="en-IE" sz="1000" b="0" u="none" strike="noStrike" err="1">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n-IE" sz="1000" b="0">
                <a:solidFill>
                  <a:schemeClr val="bg1"/>
                </a:solidFill>
                <a:effectLst/>
                <a:latin typeface="Arial" panose="020B0604020202020204" pitchFamily="34" charset="0"/>
                <a:cs typeface="Arial" panose="020B0604020202020204" pitchFamily="34" charset="0"/>
              </a:rPr>
              <a:t>, </a:t>
            </a:r>
            <a:r>
              <a:rPr lang="en-IE"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n-IE" sz="1000" b="0">
                <a:solidFill>
                  <a:schemeClr val="bg1"/>
                </a:solidFill>
                <a:effectLst/>
                <a:latin typeface="Arial" panose="020B0604020202020204" pitchFamily="34" charset="0"/>
                <a:cs typeface="Arial" panose="020B0604020202020204" pitchFamily="34" charset="0"/>
              </a:rPr>
              <a:t>, </a:t>
            </a:r>
            <a:r>
              <a:rPr lang="en-IE"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n-IE" sz="1000" b="0">
                <a:solidFill>
                  <a:schemeClr val="bg1"/>
                </a:solidFill>
                <a:effectLst/>
                <a:latin typeface="Arial" panose="020B0604020202020204" pitchFamily="34" charset="0"/>
                <a:cs typeface="Arial" panose="020B0604020202020204" pitchFamily="34" charset="0"/>
              </a:rPr>
              <a:t>, </a:t>
            </a:r>
            <a:r>
              <a:rPr lang="en-IE"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n-IE" sz="1000" b="0">
                <a:solidFill>
                  <a:schemeClr val="bg1"/>
                </a:solidFill>
                <a:effectLst/>
                <a:latin typeface="Arial" panose="020B0604020202020204" pitchFamily="34" charset="0"/>
                <a:cs typeface="Arial" panose="020B0604020202020204" pitchFamily="34" charset="0"/>
              </a:rPr>
              <a:t>.</a:t>
            </a:r>
            <a:endParaRPr lang="en-IE"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de-CH"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2 </a:t>
            </a:r>
          </a:p>
          <a:p>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How</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does</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disinformation</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work</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a:t>
            </a:r>
            <a:endParaRPr lang="en-IE" sz="5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2F665D43-B1BD-428B-AC81-16E53E277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10</TotalTime>
  <Words>4313</Words>
  <Application>Microsoft Office PowerPoint</Application>
  <PresentationFormat>Widescreen</PresentationFormat>
  <Paragraphs>380</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What will we learn?</vt:lpstr>
      <vt:lpstr>PowerPoint Presentation</vt:lpstr>
      <vt:lpstr>Part 1: What is disinformation? </vt:lpstr>
      <vt:lpstr>Part 1: What is disinformation? </vt:lpstr>
      <vt:lpstr>Satire - ‘Dozens injured in stampede in Lidl’</vt:lpstr>
      <vt:lpstr>Misinformation – ‘5G causes coronavirus’ </vt:lpstr>
      <vt:lpstr>Part 1: What is disinformation? </vt:lpstr>
      <vt:lpstr>PowerPoint Presentation</vt:lpstr>
      <vt:lpstr>Part 2: How does disinformation work? </vt:lpstr>
      <vt:lpstr>Part 2: How does disinformation work?</vt:lpstr>
      <vt:lpstr>Part 2: How does disinformation work?</vt:lpstr>
      <vt:lpstr>Part 2: How does disinformation work?</vt:lpstr>
      <vt:lpstr>Part 2: How does disinformation work?</vt:lpstr>
      <vt:lpstr>PowerPoint Presentation</vt:lpstr>
      <vt:lpstr>Part 3: How to respond to disinformation? </vt:lpstr>
      <vt:lpstr>Part 3: How to respond to disinformation? </vt:lpstr>
      <vt:lpstr>How to respond to disinformation? </vt:lpstr>
      <vt:lpstr>Part 3: How to respond to disinformation? </vt:lpstr>
      <vt:lpstr>Part 3: How to respond to disinformation? </vt:lpstr>
      <vt:lpstr>Part 3: How to respond to disinformation? </vt:lpstr>
      <vt:lpstr>PowerPoint Presentation</vt:lpstr>
      <vt:lpstr>Part 4: Practice</vt:lpstr>
      <vt:lpstr>Part 4: Practice</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HENEGHAN Shane (COMM-EXT)</cp:lastModifiedBy>
  <cp:revision>5</cp:revision>
  <cp:lastPrinted>2024-04-16T11:31:35Z</cp:lastPrinted>
  <dcterms:created xsi:type="dcterms:W3CDTF">2021-01-13T11:40:04Z</dcterms:created>
  <dcterms:modified xsi:type="dcterms:W3CDTF">2024-05-23T14:43:45Z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0x010100EBD38489BEB9454CA08F08D42D242754</vt:lpwstr>
  </property>
</Properties>
</file>