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4C1B67-1B5F-0901-2764-D4F1C8FAB5EA}" v="3" dt="2024-05-23T12:28:19.791"/>
    <p1510:client id="{7D0D58D8-DE3A-C3AE-5673-BA04254232D5}" v="59" dt="2024-05-23T08:53:31.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1124" y="40"/>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EGHAN Shane (COMM-EXT)" userId="S::shane.heneghan@ext.ec.europa.eu::c5985c72-71db-4713-a971-61de3d6a2006" providerId="AD" clId="Web-{4F4C1B67-1B5F-0901-2764-D4F1C8FAB5EA}"/>
    <pc:docChg chg="modSld">
      <pc:chgData name="HENEGHAN Shane (COMM-EXT)" userId="S::shane.heneghan@ext.ec.europa.eu::c5985c72-71db-4713-a971-61de3d6a2006" providerId="AD" clId="Web-{4F4C1B67-1B5F-0901-2764-D4F1C8FAB5EA}" dt="2024-05-23T12:27:16.695" v="0" actId="20577"/>
      <pc:docMkLst>
        <pc:docMk/>
      </pc:docMkLst>
      <pc:sldChg chg="modSp">
        <pc:chgData name="HENEGHAN Shane (COMM-EXT)" userId="S::shane.heneghan@ext.ec.europa.eu::c5985c72-71db-4713-a971-61de3d6a2006" providerId="AD" clId="Web-{4F4C1B67-1B5F-0901-2764-D4F1C8FAB5EA}" dt="2024-05-23T12:27:16.695" v="0" actId="20577"/>
        <pc:sldMkLst>
          <pc:docMk/>
          <pc:sldMk cId="1917629028" sldId="388"/>
        </pc:sldMkLst>
        <pc:spChg chg="mod">
          <ac:chgData name="HENEGHAN Shane (COMM-EXT)" userId="S::shane.heneghan@ext.ec.europa.eu::c5985c72-71db-4713-a971-61de3d6a2006" providerId="AD" clId="Web-{4F4C1B67-1B5F-0901-2764-D4F1C8FAB5EA}" dt="2024-05-23T12:27:16.695" v="0" actId="20577"/>
          <ac:spMkLst>
            <pc:docMk/>
            <pc:sldMk cId="1917629028" sldId="388"/>
            <ac:spMk id="21" creationId="{BC95A541-B699-FC49-8F92-76841E0C174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solidFill>
                  <a:srgbClr val="1F497D"/>
                </a:solidFill>
                <a:effectLst/>
                <a:latin typeface="Calibri" panose="020F0502020204030204" pitchFamily="34" charset="0"/>
                <a:ea typeface="Calibri" panose="020F0502020204030204" pitchFamily="34" charset="0"/>
              </a:rPr>
              <a:t>Käsi ylös – kuka on törmännyt disinformaatioon tänään? Entä viime viikon aikana? Viime kuukauden aikana? Viime vuoden aikana?</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fi-FI" sz="1100" dirty="0">
                <a:effectLst/>
                <a:latin typeface="Calibri" panose="020F0502020204030204" pitchFamily="34" charset="0"/>
                <a:ea typeface="Calibri" panose="020F0502020204030204" pitchFamily="34" charset="0"/>
                <a:cs typeface="Times New Roman" panose="02020603050405020304" pitchFamily="18" charset="0"/>
              </a:rPr>
              <a:t>Disinformaation levittäjät käyttävät sosiaalista mediaa ja aiheuttavat informaatiotulvan.</a:t>
            </a:r>
          </a:p>
          <a:p>
            <a:pPr marL="742950" lvl="1" indent="-285750">
              <a:lnSpc>
                <a:spcPct val="107000"/>
              </a:lnSpc>
              <a:spcAft>
                <a:spcPts val="800"/>
              </a:spcAft>
              <a:buFont typeface="Courier New" panose="02070309020205020404" pitchFamily="49" charset="0"/>
              <a:buChar char="o"/>
              <a:tabLst>
                <a:tab pos="914400" algn="l"/>
              </a:tabLst>
            </a:pPr>
            <a:r>
              <a:rPr lang="fi-FI" sz="1100" dirty="0">
                <a:effectLst/>
                <a:latin typeface="Calibri" panose="020F0502020204030204" pitchFamily="34" charset="0"/>
                <a:ea typeface="Calibri" panose="020F0502020204030204" pitchFamily="34" charset="0"/>
                <a:cs typeface="Times New Roman" panose="02020603050405020304" pitchFamily="18" charset="0"/>
              </a:rPr>
              <a:t>Heidän tavoitteenaan ei välttämättä ole saada ketään vakuuttumaan jostain tietystä asiasta, mutta jos he onnistuvat hämmentämään tai vyöryttämään valetietoa niin paljon, että lukija tai kuulija ei enää tiedä, mihin luottaa, he voivat heikentää luottamusta valtamediaan ja demokratiaan.</a:t>
            </a:r>
          </a:p>
          <a:p>
            <a:pPr marL="342900" lvl="0" indent="-342900">
              <a:lnSpc>
                <a:spcPct val="107000"/>
              </a:lnSpc>
              <a:spcAft>
                <a:spcPts val="800"/>
              </a:spcAft>
              <a:buFont typeface="Symbol" panose="05050102010706020507" pitchFamily="18" charset="2"/>
              <a:buChar char=""/>
              <a:tabLst>
                <a:tab pos="457200" algn="l"/>
              </a:tabLst>
            </a:pPr>
            <a:r>
              <a:rPr lang="fi-FI" sz="1100" dirty="0">
                <a:effectLst/>
                <a:latin typeface="Calibri" panose="020F0502020204030204" pitchFamily="34" charset="0"/>
                <a:ea typeface="Calibri" panose="020F0502020204030204" pitchFamily="34" charset="0"/>
                <a:cs typeface="Times New Roman" panose="02020603050405020304" pitchFamily="18" charset="0"/>
              </a:rPr>
              <a:t>Disinformaation levittäjät käyttävät monenlaisia tekniikoita, joita näkyy usein somekommenteissa. </a:t>
            </a:r>
          </a:p>
          <a:p>
            <a:pPr marL="742950" lvl="1" indent="-285750">
              <a:lnSpc>
                <a:spcPct val="107000"/>
              </a:lnSpc>
              <a:spcAft>
                <a:spcPts val="800"/>
              </a:spcAft>
              <a:buFont typeface="Courier New" panose="02070309020205020404" pitchFamily="49" charset="0"/>
              <a:buChar char="o"/>
              <a:tabLst>
                <a:tab pos="914400" algn="l"/>
              </a:tabLst>
            </a:pPr>
            <a:r>
              <a:rPr lang="fi-FI" sz="1100" b="1" dirty="0">
                <a:effectLst/>
                <a:latin typeface="Calibri" panose="020F0502020204030204" pitchFamily="34" charset="0"/>
                <a:ea typeface="Calibri" panose="020F0502020204030204" pitchFamily="34" charset="0"/>
                <a:cs typeface="Times New Roman" panose="02020603050405020304" pitchFamily="18" charset="0"/>
              </a:rPr>
              <a:t>”</a:t>
            </a:r>
            <a:r>
              <a:rPr lang="fi-FI" sz="1100" b="1" dirty="0" err="1">
                <a:effectLst/>
                <a:latin typeface="Calibri" panose="020F0502020204030204" pitchFamily="34" charset="0"/>
                <a:ea typeface="Calibri" panose="020F0502020204030204" pitchFamily="34" charset="0"/>
                <a:cs typeface="Times New Roman" panose="02020603050405020304" pitchFamily="18" charset="0"/>
              </a:rPr>
              <a:t>Mutkuttelu</a:t>
            </a:r>
            <a:r>
              <a:rPr lang="fi-FI" sz="1100" b="1" dirty="0">
                <a:effectLst/>
                <a:latin typeface="Calibri" panose="020F0502020204030204" pitchFamily="34" charset="0"/>
                <a:ea typeface="Calibri" panose="020F0502020204030204" pitchFamily="34" charset="0"/>
                <a:cs typeface="Times New Roman" panose="02020603050405020304" pitchFamily="18" charset="0"/>
              </a:rPr>
              <a:t>"</a:t>
            </a:r>
            <a:r>
              <a:rPr lang="fi-FI" sz="1100" dirty="0">
                <a:effectLst/>
                <a:latin typeface="Calibri" panose="020F0502020204030204" pitchFamily="34" charset="0"/>
                <a:ea typeface="Calibri" panose="020F0502020204030204" pitchFamily="34" charset="0"/>
                <a:cs typeface="Times New Roman" panose="02020603050405020304" pitchFamily="18" charset="0"/>
              </a:rPr>
              <a:t> eli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whataboutismi</a:t>
            </a:r>
            <a:r>
              <a:rPr lang="fi-FI" sz="1100" dirty="0">
                <a:effectLst/>
                <a:latin typeface="Calibri" panose="020F0502020204030204" pitchFamily="34" charset="0"/>
                <a:ea typeface="Calibri" panose="020F0502020204030204" pitchFamily="34" charset="0"/>
                <a:cs typeface="Times New Roman" panose="02020603050405020304" pitchFamily="18" charset="0"/>
              </a:rPr>
              <a:t>" – Kommentoija ohittaa käsiteltävänä olevan asian ja kiinnittää huomion johonkin toiseen epäkohtaan, joka ei liity alkuperäiseen aiheeseen tai liittyy siihen vain etäisesti. Esimerkki: Keskustelu koskee Venäjän Ukrainassa käymää hyökkäyssotaa, mutta kommentoija heittää kysymyksen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Entäs</a:t>
            </a:r>
            <a:r>
              <a:rPr lang="fi-FI" sz="1100" dirty="0">
                <a:effectLst/>
                <a:latin typeface="Calibri" panose="020F0502020204030204" pitchFamily="34" charset="0"/>
                <a:ea typeface="Calibri" panose="020F0502020204030204" pitchFamily="34" charset="0"/>
                <a:cs typeface="Times New Roman" panose="02020603050405020304" pitchFamily="18" charset="0"/>
              </a:rPr>
              <a:t> sitten Somalian tilanne?”. Hänen tavoitteenaan ei ole aloittaa rakentavaa keskustelua Somaliasta, vaan vain siirtää huomio pois alkuperäisestä aiheesta.</a:t>
            </a:r>
          </a:p>
          <a:p>
            <a:pPr marL="742950" lvl="1" indent="-285750">
              <a:lnSpc>
                <a:spcPct val="107000"/>
              </a:lnSpc>
              <a:spcAft>
                <a:spcPts val="800"/>
              </a:spcAft>
              <a:buFont typeface="Courier New" panose="02070309020205020404" pitchFamily="49" charset="0"/>
              <a:buChar char="o"/>
              <a:tabLst>
                <a:tab pos="914400" algn="l"/>
              </a:tabLst>
            </a:pPr>
            <a:r>
              <a:rPr lang="fi-FI" sz="1100" b="1" dirty="0">
                <a:effectLst/>
                <a:latin typeface="Calibri" panose="020F0502020204030204" pitchFamily="34" charset="0"/>
                <a:ea typeface="Calibri" panose="020F0502020204030204" pitchFamily="34" charset="0"/>
                <a:cs typeface="Times New Roman" panose="02020603050405020304" pitchFamily="18" charset="0"/>
              </a:rPr>
              <a:t>Olkiukko-argumentti</a:t>
            </a:r>
            <a:r>
              <a:rPr lang="fi-FI" sz="1100" dirty="0">
                <a:effectLst/>
                <a:latin typeface="Calibri" panose="020F0502020204030204" pitchFamily="34" charset="0"/>
                <a:ea typeface="Calibri" panose="020F0502020204030204" pitchFamily="34" charset="0"/>
                <a:cs typeface="Times New Roman" panose="02020603050405020304" pitchFamily="18" charset="0"/>
              </a:rPr>
              <a:t> – Kommentoija vääristelee toisen henkilön sanomaa ja kritisoi sitten tätä vääristeltyä kantaa. Esimerkki: Matti kirjoittaa somejulkaisun, jossa hän kannattaa EU:n ilmastoneutraaliustavoitteita. Sara kommentoi Matin viestiä: ”Ihan uskomatonta, että haluat, että kansallispuistoihin pystytetään tuulivoimaloita”. Matti ei puhunut tuulivoimaloista mitään, mutta hän saattaa nyt helposti päätyä kiistelemään tuulivoimaloista asian laajemman tarkastelun sijaan.</a:t>
            </a:r>
          </a:p>
          <a:p>
            <a:pPr marL="742950" lvl="1" indent="-285750">
              <a:lnSpc>
                <a:spcPct val="107000"/>
              </a:lnSpc>
              <a:spcAft>
                <a:spcPts val="800"/>
              </a:spcAft>
              <a:buFont typeface="Courier New" panose="02070309020205020404" pitchFamily="49" charset="0"/>
              <a:buChar char="o"/>
              <a:tabLst>
                <a:tab pos="914400" algn="l"/>
              </a:tabLst>
            </a:pPr>
            <a:r>
              <a:rPr lang="fi-FI" sz="1100" b="1" dirty="0">
                <a:effectLst/>
                <a:latin typeface="Calibri" panose="020F0502020204030204" pitchFamily="34" charset="0"/>
                <a:ea typeface="Calibri" panose="020F0502020204030204" pitchFamily="34" charset="0"/>
                <a:cs typeface="Times New Roman" panose="02020603050405020304" pitchFamily="18" charset="0"/>
              </a:rPr>
              <a:t>Hyökkäys</a:t>
            </a:r>
            <a:r>
              <a:rPr lang="fi-FI" sz="1100" dirty="0">
                <a:effectLst/>
                <a:latin typeface="Calibri" panose="020F0502020204030204" pitchFamily="34" charset="0"/>
                <a:ea typeface="Calibri" panose="020F0502020204030204" pitchFamily="34" charset="0"/>
                <a:cs typeface="Times New Roman" panose="02020603050405020304" pitchFamily="18" charset="0"/>
              </a:rPr>
              <a:t> – Kommentoija käyttää aggressiivista tai halventavaa kieltä tavoitteenaan estää vastapuolta jatkamasta keskustelua. Esimerkki: ”Vain idiootti voi uskoa tuon.”</a:t>
            </a:r>
          </a:p>
          <a:p>
            <a:pPr marL="742950" lvl="1" indent="-285750">
              <a:lnSpc>
                <a:spcPct val="107000"/>
              </a:lnSpc>
              <a:spcAft>
                <a:spcPts val="800"/>
              </a:spcAft>
              <a:buFont typeface="Courier New" panose="02070309020205020404" pitchFamily="49" charset="0"/>
              <a:buChar char="o"/>
              <a:tabLst>
                <a:tab pos="914400" algn="l"/>
              </a:tabLst>
            </a:pPr>
            <a:r>
              <a:rPr lang="fi-FI" sz="1100" b="1" dirty="0">
                <a:effectLst/>
                <a:latin typeface="Calibri" panose="020F0502020204030204" pitchFamily="34" charset="0"/>
                <a:ea typeface="Calibri" panose="020F0502020204030204" pitchFamily="34" charset="0"/>
                <a:cs typeface="Times New Roman" panose="02020603050405020304" pitchFamily="18" charset="0"/>
              </a:rPr>
              <a:t>Pilkka</a:t>
            </a:r>
            <a:r>
              <a:rPr lang="fi-FI" sz="1100" dirty="0">
                <a:effectLst/>
                <a:latin typeface="Calibri" panose="020F0502020204030204" pitchFamily="34" charset="0"/>
                <a:ea typeface="Calibri" panose="020F0502020204030204" pitchFamily="34" charset="0"/>
                <a:cs typeface="Times New Roman" panose="02020603050405020304" pitchFamily="18" charset="0"/>
              </a:rPr>
              <a:t> – Kommentoija pyrkii sarkasmin keinoin esittämään vastapuolen epäsuotuisassa valossa. Esimerkki: Sara vastaa Matin julkaisuun ”Onpa tosi kivaa, kun some on täynnä tuollaisia ilonpilaajia”.</a:t>
            </a:r>
          </a:p>
          <a:p>
            <a:pPr marL="742950" lvl="1" indent="-285750">
              <a:lnSpc>
                <a:spcPct val="107000"/>
              </a:lnSpc>
              <a:spcAft>
                <a:spcPts val="800"/>
              </a:spcAft>
              <a:buFont typeface="Courier New" panose="02070309020205020404" pitchFamily="49" charset="0"/>
              <a:buChar char="o"/>
              <a:tabLst>
                <a:tab pos="914400" algn="l"/>
              </a:tabLst>
            </a:pPr>
            <a:r>
              <a:rPr lang="fi-FI" sz="1100" b="1" dirty="0">
                <a:effectLst/>
                <a:latin typeface="Calibri" panose="020F0502020204030204" pitchFamily="34" charset="0"/>
                <a:ea typeface="Calibri" panose="020F0502020204030204" pitchFamily="34" charset="0"/>
                <a:cs typeface="Times New Roman" panose="02020603050405020304" pitchFamily="18" charset="0"/>
              </a:rPr>
              <a:t>Yksityiskohtiin takertuminen</a:t>
            </a:r>
            <a:r>
              <a:rPr lang="fi-FI" sz="1100" dirty="0">
                <a:effectLst/>
                <a:latin typeface="Calibri" panose="020F0502020204030204" pitchFamily="34" charset="0"/>
                <a:ea typeface="Calibri" panose="020F0502020204030204" pitchFamily="34" charset="0"/>
                <a:cs typeface="Times New Roman" panose="02020603050405020304" pitchFamily="18" charset="0"/>
              </a:rPr>
              <a:t> – Kommentoija hämmentää vastapuolta takertumalla teknisiin yksityiskohtiin ja vie huomion pois asian ytimestä. Esimerkki: Venäjän Ukrainassa käymää hyökkäyssotaa koskevan keskustelun kommentoija kirjoittaa pitkän kommentin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Donbasin</a:t>
            </a:r>
            <a:r>
              <a:rPr lang="fi-FI" sz="1100" dirty="0">
                <a:effectLst/>
                <a:latin typeface="Calibri" panose="020F0502020204030204" pitchFamily="34" charset="0"/>
                <a:ea typeface="Calibri" panose="020F0502020204030204" pitchFamily="34" charset="0"/>
                <a:cs typeface="Times New Roman" panose="02020603050405020304" pitchFamily="18" charset="0"/>
              </a:rPr>
              <a:t> alueella sijaitsevan pienen kylän väestökehityksestä ja väittää, että kenelläkään, joka ei tunne tätä asiaa, ei ole oikeutta puhua Ukrainan tilanteesta. </a:t>
            </a:r>
          </a:p>
          <a:p>
            <a:pPr marL="1143000" lvl="2" indent="-228600">
              <a:lnSpc>
                <a:spcPct val="107000"/>
              </a:lnSpc>
              <a:spcAft>
                <a:spcPts val="800"/>
              </a:spcAft>
              <a:buFont typeface="Symbol" panose="05050102010706020507" pitchFamily="18" charset="2"/>
              <a:buChar char=""/>
              <a:tabLst>
                <a:tab pos="1371600" algn="l"/>
              </a:tabLst>
            </a:pPr>
            <a:r>
              <a:rPr lang="fi-FI" sz="1100" dirty="0">
                <a:effectLst/>
                <a:latin typeface="Calibri" panose="020F0502020204030204" pitchFamily="34" charset="0"/>
                <a:ea typeface="Calibri" panose="020F0502020204030204" pitchFamily="34" charset="0"/>
                <a:cs typeface="Times New Roman" panose="02020603050405020304" pitchFamily="18" charset="0"/>
              </a:rPr>
              <a:t>Tällaisiin argumentteihin voi olla erityisen vaikea vastata. Kommentoija voi hyvinkin aidosti uskoa sanomaansa, mutta tätä taktiikkaa käyttävät usein myös tarkoituksellisesti ihmiset, jotka haluavat johtaa keskustelun pois pääasiasta. Muista, että on sallittua myöntää, ettet tunne jotakin asiaa läpikotaisin – se ei tarkoita, että vastapuoli olisi ”voittanut” väittelyn.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Sosiaalinen media on erittäin tärkeässä asemassa disinformaation levittämisessä tai sen pysäyttämisessä. </a:t>
            </a:r>
          </a:p>
          <a:p>
            <a:pPr marL="342900" lvl="0" indent="-342900">
              <a:lnSpc>
                <a:spcPct val="107000"/>
              </a:lnSpc>
              <a:buFont typeface="Symbol" panose="05050102010706020507" pitchFamily="18" charset="2"/>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Sosiaalisen median alustat hyödyntävät algoritmeja, joilla ne sitouttavat käyttäjät palvelun käyttöön. Ne pyrkivät näyttämään sinulle sisältöä, jonka arvelevat kiinnostavan sinua. </a:t>
            </a:r>
          </a:p>
          <a:p>
            <a:pPr marL="342900" lvl="0" indent="-342900">
              <a:lnSpc>
                <a:spcPct val="107000"/>
              </a:lnSpc>
              <a:buFont typeface="Symbol" panose="05050102010706020507" pitchFamily="18" charset="2"/>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Joskus tämä on hyväkin asia – saat lisätietoa aiheista, joista olet aidosti kiinnostunut. Jos jäät pidemmäksi aikaa katsomaan jotakin julkaisua, koska se saa sinut vihaiseksi tai surulliseksi, algoritmi tarjoaa tällöinkin lisää samanlaista sisältöä. </a:t>
            </a:r>
          </a:p>
          <a:p>
            <a:pPr marL="342900" lvl="0" indent="-342900">
              <a:lnSpc>
                <a:spcPct val="107000"/>
              </a:lnSpc>
              <a:spcAft>
                <a:spcPts val="800"/>
              </a:spcAft>
              <a:buFont typeface="Symbol" panose="05050102010706020507" pitchFamily="18" charset="2"/>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Somesyötteesi voi täyttyä hämmentävästä tai häiritsevästä sisällöstä. Jos näin käy, pidä taukoa somesta. </a:t>
            </a:r>
          </a:p>
          <a:p>
            <a:pPr marL="342900" lvl="0" indent="-342900">
              <a:lnSpc>
                <a:spcPct val="107000"/>
              </a:lnSpc>
              <a:spcAft>
                <a:spcPts val="800"/>
              </a:spcAft>
              <a:buFont typeface="Symbol" panose="05050102010706020507" pitchFamily="18" charset="2"/>
              <a:buChar char=""/>
              <a:tabLst>
                <a:tab pos="457200" algn="l"/>
              </a:tabLst>
            </a:pPr>
            <a:r>
              <a:rPr lang="fi-FI" sz="1100" dirty="0">
                <a:effectLst/>
                <a:latin typeface="Calibri" panose="020F0502020204030204" pitchFamily="34" charset="0"/>
                <a:ea typeface="Calibri" panose="020F0502020204030204" pitchFamily="34" charset="0"/>
                <a:cs typeface="Times New Roman" panose="02020603050405020304" pitchFamily="18" charset="0"/>
              </a:rPr>
              <a:t>Lähteet:</a:t>
            </a:r>
          </a:p>
          <a:p>
            <a:pPr marL="742950" lvl="1" indent="-285750">
              <a:lnSpc>
                <a:spcPct val="107000"/>
              </a:lnSpc>
              <a:spcAft>
                <a:spcPts val="800"/>
              </a:spcAft>
              <a:buFont typeface="Courier New" panose="02070309020205020404" pitchFamily="49" charset="0"/>
              <a:buChar char="o"/>
              <a:tabLst>
                <a:tab pos="914400" algn="l"/>
              </a:tabLst>
            </a:pPr>
            <a:r>
              <a:rPr lang="fi-FI"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fi-FI"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fi-FI"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fi-FI"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fi-FI"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fi-FI"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Haku sanalla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fi-FI" sz="1100" dirty="0">
                <a:effectLst/>
                <a:latin typeface="Calibri" panose="020F0502020204030204" pitchFamily="34" charset="0"/>
                <a:ea typeface="Calibri" panose="020F0502020204030204" pitchFamily="34" charset="0"/>
                <a:cs typeface="Times New Roman" panose="02020603050405020304" pitchFamily="18" charset="0"/>
              </a:rPr>
              <a:t>” voi tuottaa hyvin erilaisia tuloksia, kuten tästä diasta käy ilmi. Saatat saada hakutulokseksi julkaisuja, joissa esitellään tämän Kiinan alueen matkailuvaltteja, tai sitten julkaisuja, joissa kritisoidaan sitä, miten Kiinan hallitus kohtelee uiguureja ja muita vähemmistöjä. Mikä tieto pitää paikkansa, mikä on väärää?</a:t>
            </a:r>
          </a:p>
          <a:p>
            <a:pPr marL="342900" lvl="0" indent="-342900">
              <a:lnSpc>
                <a:spcPct val="107000"/>
              </a:lnSpc>
              <a:buFont typeface="Symbol" panose="05050102010706020507" pitchFamily="18" charset="2"/>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Vaikka onkin totta, että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Xinjiangissa</a:t>
            </a:r>
            <a:r>
              <a:rPr lang="fi-FI" sz="1100" dirty="0">
                <a:effectLst/>
                <a:latin typeface="Calibri" panose="020F0502020204030204" pitchFamily="34" charset="0"/>
                <a:ea typeface="Calibri" panose="020F0502020204030204" pitchFamily="34" charset="0"/>
                <a:cs typeface="Times New Roman" panose="02020603050405020304" pitchFamily="18" charset="0"/>
              </a:rPr>
              <a:t> on kaunista ja se on suosittu matkakohde, tämä ei sulje pois sitä, etteikö siellä loukattaisi uiguurien ja muiden vähemmistöjen ihmisoikeuksia. </a:t>
            </a:r>
          </a:p>
          <a:p>
            <a:pPr marL="342900" lvl="0" indent="-342900">
              <a:lnSpc>
                <a:spcPct val="107000"/>
              </a:lnSpc>
              <a:buFont typeface="Symbol" panose="05050102010706020507" pitchFamily="18" charset="2"/>
              <a:buChar char=""/>
            </a:pPr>
            <a:r>
              <a:rPr lang="fi-FI" sz="1100" dirty="0" err="1">
                <a:effectLst/>
                <a:latin typeface="Calibri" panose="020F0502020204030204" pitchFamily="34" charset="0"/>
                <a:ea typeface="Calibri" panose="020F0502020204030204" pitchFamily="34" charset="0"/>
                <a:cs typeface="Times New Roman" panose="02020603050405020304" pitchFamily="18" charset="0"/>
              </a:rPr>
              <a:t>Xinjiangin</a:t>
            </a:r>
            <a:r>
              <a:rPr lang="fi-FI" sz="1100" dirty="0">
                <a:effectLst/>
                <a:latin typeface="Calibri" panose="020F0502020204030204" pitchFamily="34" charset="0"/>
                <a:ea typeface="Calibri" panose="020F0502020204030204" pitchFamily="34" charset="0"/>
                <a:cs typeface="Times New Roman" panose="02020603050405020304" pitchFamily="18" charset="0"/>
              </a:rPr>
              <a:t> mainostaminen matkailukohteena vie huomiota pois ihmisoikeusloukkauksista.</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fi-FI" sz="1100" dirty="0">
                <a:effectLst/>
                <a:latin typeface="Calibri" panose="020F0502020204030204" pitchFamily="34" charset="0"/>
                <a:ea typeface="Calibri" panose="020F0502020204030204" pitchFamily="34" charset="0"/>
                <a:cs typeface="Times New Roman" panose="02020603050405020304" pitchFamily="18" charset="0"/>
              </a:rPr>
              <a:t>[Kuvien teksti (vasemmalta oikealle):</a:t>
            </a:r>
          </a:p>
          <a:p>
            <a:pPr marL="628650" lvl="1" indent="-171450">
              <a:lnSpc>
                <a:spcPct val="107000"/>
              </a:lnSpc>
              <a:spcAft>
                <a:spcPts val="800"/>
              </a:spcAft>
              <a:buFont typeface="Arial" panose="020B0604020202020204" pitchFamily="34" charset="0"/>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Brittiläinen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vloggaaja</a:t>
            </a:r>
            <a:r>
              <a:rPr lang="fi-FI" sz="1100" dirty="0">
                <a:effectLst/>
                <a:latin typeface="Calibri" panose="020F0502020204030204" pitchFamily="34" charset="0"/>
                <a:ea typeface="Calibri" panose="020F0502020204030204" pitchFamily="34" charset="0"/>
                <a:cs typeface="Times New Roman" panose="02020603050405020304" pitchFamily="18" charset="0"/>
              </a:rPr>
              <a:t>: Uiguurien ja muiden vähemmistöjen tilanne Kiinassa. ”Ne ajavat uiguurit ja muut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Xinjiangissa</a:t>
            </a:r>
            <a:r>
              <a:rPr lang="fi-FI" sz="1100" dirty="0">
                <a:effectLst/>
                <a:latin typeface="Calibri" panose="020F0502020204030204" pitchFamily="34" charset="0"/>
                <a:ea typeface="Calibri" panose="020F0502020204030204" pitchFamily="34" charset="0"/>
                <a:cs typeface="Times New Roman" panose="02020603050405020304" pitchFamily="18" charset="0"/>
              </a:rPr>
              <a:t> asuvat pois työelämästä.”</a:t>
            </a:r>
          </a:p>
          <a:p>
            <a:pPr marL="628650" lvl="1" indent="-171450">
              <a:lnSpc>
                <a:spcPct val="107000"/>
              </a:lnSpc>
              <a:spcAft>
                <a:spcPts val="800"/>
              </a:spcAft>
              <a:buFont typeface="Arial" panose="020B0604020202020204" pitchFamily="34" charset="0"/>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Todellinen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Xinjiang</a:t>
            </a:r>
            <a:r>
              <a:rPr lang="fi-FI" sz="1100" dirty="0">
                <a:effectLst/>
                <a:latin typeface="Calibri" panose="020F0502020204030204" pitchFamily="34" charset="0"/>
                <a:ea typeface="Calibri" panose="020F0502020204030204" pitchFamily="34" charset="0"/>
                <a:cs typeface="Times New Roman" panose="02020603050405020304" pitchFamily="18" charset="0"/>
              </a:rPr>
              <a:t> saksalaisen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vloggaajan</a:t>
            </a:r>
            <a:r>
              <a:rPr lang="fi-FI" sz="1100" dirty="0">
                <a:effectLst/>
                <a:latin typeface="Calibri" panose="020F0502020204030204" pitchFamily="34" charset="0"/>
                <a:ea typeface="Calibri" panose="020F0502020204030204" pitchFamily="34" charset="0"/>
                <a:cs typeface="Times New Roman" panose="02020603050405020304" pitchFamily="18" charset="0"/>
              </a:rPr>
              <a:t> silmin</a:t>
            </a:r>
          </a:p>
          <a:p>
            <a:pPr marL="628650" lvl="1" indent="-171450">
              <a:lnSpc>
                <a:spcPct val="107000"/>
              </a:lnSpc>
              <a:spcAft>
                <a:spcPts val="800"/>
              </a:spcAft>
              <a:buFont typeface="Arial" panose="020B0604020202020204" pitchFamily="34" charset="0"/>
              <a:buChar char="•"/>
            </a:pPr>
            <a:r>
              <a:rPr lang="fi-FI" sz="1100" dirty="0">
                <a:effectLst/>
                <a:latin typeface="Calibri" panose="020F0502020204030204" pitchFamily="34" charset="0"/>
                <a:ea typeface="Calibri" panose="020F0502020204030204" pitchFamily="34" charset="0"/>
                <a:cs typeface="Times New Roman" panose="02020603050405020304" pitchFamily="18" charset="0"/>
              </a:rPr>
              <a:t>”Oletko ensi kertaa </a:t>
            </a:r>
            <a:r>
              <a:rPr lang="fi-FI" sz="1100" dirty="0" err="1">
                <a:effectLst/>
                <a:latin typeface="Calibri" panose="020F0502020204030204" pitchFamily="34" charset="0"/>
                <a:ea typeface="Calibri" panose="020F0502020204030204" pitchFamily="34" charset="0"/>
                <a:cs typeface="Times New Roman" panose="02020603050405020304" pitchFamily="18" charset="0"/>
              </a:rPr>
              <a:t>Xinjiangissa</a:t>
            </a:r>
            <a:r>
              <a:rPr lang="fi-FI" sz="1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fi-FI" sz="1100" dirty="0">
                <a:effectLst/>
                <a:latin typeface="Calibri" panose="020F0502020204030204" pitchFamily="34" charset="0"/>
                <a:ea typeface="Calibri" panose="020F0502020204030204" pitchFamily="34" charset="0"/>
                <a:cs typeface="Times New Roman" panose="02020603050405020304" pitchFamily="18" charset="0"/>
              </a:rPr>
              <a:t>*Huom.* – Tässä diassa on animaatio.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fi-FI" sz="1100" strike="noStrike" baseline="0" dirty="0">
                <a:effectLst/>
                <a:latin typeface="Calibri" panose="020F0502020204030204" pitchFamily="34" charset="0"/>
                <a:ea typeface="Calibri" panose="020F0502020204030204" pitchFamily="34" charset="0"/>
                <a:cs typeface="Times New Roman" panose="02020603050405020304" pitchFamily="18" charset="0"/>
              </a:rPr>
              <a:t>Disinformaatio ei ole uusi ilmiö. Sitä on ollut olemassa jo pitkään, ja se on levinnyt perinteisten tiedotusvälineiden, kuten sanomalehtien, tv:n ja radion, kautta.</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fi-FI" sz="1100" strike="noStrike" baseline="0" dirty="0">
                <a:effectLst/>
                <a:latin typeface="Calibri" panose="020F0502020204030204" pitchFamily="34" charset="0"/>
                <a:ea typeface="Calibri" panose="020F0502020204030204" pitchFamily="34" charset="0"/>
                <a:cs typeface="Times New Roman" panose="02020603050405020304" pitchFamily="18" charset="0"/>
              </a:rPr>
              <a:t>Älä usko mitään vain siksi, että olet lukenut sen paperilehdestä tai nähnyt sen televisiossa etkä internetissä. Tarkista aina, että lähde on luotettava, ja katso, mitä muut lähteet sanovat. Lue lisää vinkkejä tämän esityksen diasta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fi-FI" sz="1100" dirty="0">
                <a:effectLst/>
                <a:latin typeface="Calibri" panose="020F0502020204030204" pitchFamily="34" charset="0"/>
                <a:ea typeface="Calibri" panose="020F0502020204030204" pitchFamily="34" charset="0"/>
                <a:cs typeface="Times New Roman" panose="02020603050405020304" pitchFamily="18" charset="0"/>
              </a:rPr>
              <a:t>Lähde: https://www.ft.com/content/1eeedb71-d9dc-4b13-9b45-fcb7898ae9e1 </a:t>
            </a:r>
          </a:p>
          <a:p>
            <a:pPr marL="0" lvl="0" indent="0">
              <a:lnSpc>
                <a:spcPct val="107000"/>
              </a:lnSpc>
              <a:spcAft>
                <a:spcPts val="800"/>
              </a:spcAft>
              <a:buFont typeface="Courier New" panose="02070309020205020404" pitchFamily="49" charset="0"/>
              <a:buNone/>
            </a:pPr>
            <a:r>
              <a:rPr lang="fi-FI" sz="1800" dirty="0">
                <a:effectLst/>
                <a:latin typeface="Calibri" panose="020F0502020204030204" pitchFamily="34" charset="0"/>
                <a:ea typeface="Calibri" panose="020F0502020204030204" pitchFamily="34" charset="0"/>
              </a:rPr>
              <a:t>5G-jutun lähde: </a:t>
            </a:r>
            <a:r>
              <a:rPr lang="fi-FI" sz="1800" u="sng" dirty="0">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t>Tässä </a:t>
            </a:r>
            <a:r>
              <a:rPr lang="fi-FI" sz="1100" dirty="0" err="1"/>
              <a:t>EUvsDisinfo</a:t>
            </a:r>
            <a:r>
              <a:rPr lang="fi-FI" sz="1100" dirty="0"/>
              <a:t>-hankkeen videossa selitetään, miten propaganda-/disinformaatiovideoita tehdään esimerkiksi käyttämällä kuvia ja videoita, jotka on irrotettu toisesta asiayhteydestä, tukemaan vääristeltyä narratiivia. Venäläisen Sputnik-uutiskanavan videossa sepitetään tällaisten kuvien avulla tarina siitä, miten lapset ”militarisoidussa” Latviassa ovat Naton indoktrinaation kohteina:</a:t>
            </a:r>
            <a:r>
              <a:rPr lang="fi-FI" sz="1100" baseline="0" dirty="0"/>
              <a:t> </a:t>
            </a:r>
            <a:r>
              <a:rPr lang="fi-FI" sz="1100" dirty="0">
                <a:hlinkClick r:id="rId3"/>
              </a:rPr>
              <a:t>https://www.youtube.com/watch?v=nOd2vMCDv9M&amp;feature=youtu.be</a:t>
            </a:r>
            <a:r>
              <a:rPr lang="fi-FI" sz="1100" dirty="0"/>
              <a:t> [kesto: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dirty="0"/>
          </a:p>
          <a:p>
            <a:pPr marL="0" lvl="0" indent="0" algn="just">
              <a:spcAft>
                <a:spcPts val="0"/>
              </a:spcAft>
              <a:buFont typeface="Arial" panose="020B0604020202020204" pitchFamily="34" charset="0"/>
              <a:buNone/>
              <a:tabLst>
                <a:tab pos="457200" algn="l"/>
              </a:tabLst>
            </a:pPr>
            <a:r>
              <a:rPr lang="fi-FI" sz="1100" dirty="0">
                <a:solidFill>
                  <a:schemeClr val="tx1"/>
                </a:solidFill>
                <a:effectLst/>
                <a:latin typeface="+mn-lt"/>
                <a:ea typeface="+mn-ea"/>
                <a:cs typeface="+mn-cs"/>
              </a:rPr>
              <a:t>Pyydä oppilaita pohtimaan, millaisia </a:t>
            </a:r>
            <a:r>
              <a:rPr lang="fi-FI" sz="1100" b="1" u="none" dirty="0">
                <a:solidFill>
                  <a:schemeClr val="tx1"/>
                </a:solidFill>
                <a:effectLst/>
                <a:latin typeface="+mn-lt"/>
                <a:ea typeface="+mn-ea"/>
                <a:cs typeface="+mn-cs"/>
              </a:rPr>
              <a:t>tunteita</a:t>
            </a:r>
            <a:r>
              <a:rPr lang="fi-FI" sz="1100" dirty="0">
                <a:solidFill>
                  <a:schemeClr val="tx1"/>
                </a:solidFill>
                <a:effectLst/>
                <a:latin typeface="+mn-lt"/>
                <a:ea typeface="+mn-ea"/>
                <a:cs typeface="+mn-cs"/>
              </a:rPr>
              <a:t> video herättää. Mitä he tuntevat nähdessään videon? Miten he reagoisivat, jos video näkyisi heidän uutisvirrassaan Instagramissa/</a:t>
            </a:r>
            <a:r>
              <a:rPr lang="fi-FI" sz="1100" dirty="0" err="1">
                <a:solidFill>
                  <a:schemeClr val="tx1"/>
                </a:solidFill>
                <a:effectLst/>
                <a:latin typeface="+mn-lt"/>
                <a:ea typeface="+mn-ea"/>
                <a:cs typeface="+mn-cs"/>
              </a:rPr>
              <a:t>TikTokissa</a:t>
            </a:r>
            <a:r>
              <a:rPr lang="fi-FI" sz="1100" dirty="0">
                <a:solidFill>
                  <a:schemeClr val="tx1"/>
                </a:solidFill>
                <a:effectLst/>
                <a:latin typeface="+mn-lt"/>
                <a:ea typeface="+mn-ea"/>
                <a:cs typeface="+mn-cs"/>
              </a:rPr>
              <a:t>? Miksi video herättää tunteita? Johtuuko se itse uutisesta, sen muotoilutavasta, kuvasta vai mistä?</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t>Lähde:</a:t>
            </a:r>
          </a:p>
          <a:p>
            <a:r>
              <a:rPr lang="fi-FI"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Deepfake</a:t>
            </a:r>
            <a:r>
              <a:rPr lang="fi-FI" dirty="0"/>
              <a:t>- eli syväväärennösvideoissa luodaan tekoälyn avulla uutta aineistoa (kuvia, videoita, äänitallenteita), jossa esitetään tapahtumia, lausuntoja tai toimintaa, joita ei ole oikeasti tapahtunut.</a:t>
            </a:r>
            <a:r>
              <a:rPr lang="fi-FI" sz="1200" b="0" i="0" dirty="0">
                <a:solidFill>
                  <a:schemeClr val="tx1"/>
                </a:solidFill>
                <a:effectLst/>
                <a:latin typeface="+mn-lt"/>
                <a:ea typeface="+mn-ea"/>
                <a:cs typeface="+mn-cs"/>
              </a:rPr>
              <a:t> Tulokset voivat olla varsin vakuuttavia.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dirty="0">
                <a:solidFill>
                  <a:schemeClr val="tx1"/>
                </a:solidFill>
                <a:effectLst/>
                <a:latin typeface="+mn-lt"/>
                <a:ea typeface="+mn-ea"/>
                <a:cs typeface="+mn-cs"/>
              </a:rPr>
              <a:t>Tässä videossa ei oikeasti ole </a:t>
            </a:r>
            <a:r>
              <a:rPr lang="fi-FI" sz="1200" b="0" i="0" dirty="0" err="1">
                <a:solidFill>
                  <a:schemeClr val="tx1"/>
                </a:solidFill>
                <a:effectLst/>
                <a:latin typeface="+mn-lt"/>
                <a:ea typeface="+mn-ea"/>
                <a:cs typeface="+mn-cs"/>
              </a:rPr>
              <a:t>Keanu</a:t>
            </a:r>
            <a:r>
              <a:rPr lang="fi-FI" sz="1200" b="0" i="0" dirty="0">
                <a:solidFill>
                  <a:schemeClr val="tx1"/>
                </a:solidFill>
                <a:effectLst/>
                <a:latin typeface="+mn-lt"/>
                <a:ea typeface="+mn-ea"/>
                <a:cs typeface="+mn-cs"/>
              </a:rPr>
              <a:t> Reeves esittelemässä siivoustaitojaan.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dirty="0">
                <a:solidFill>
                  <a:schemeClr val="tx1"/>
                </a:solidFill>
                <a:effectLst/>
                <a:latin typeface="+mn-lt"/>
                <a:ea typeface="+mn-ea"/>
                <a:cs typeface="+mn-cs"/>
              </a:rPr>
              <a:t>EU ja muut organisaatiot pyrkivät aktiivisesti torjumaan pahantahtoisessa tarkoituksessa tehtyjä tekoälytuotoksia ja syväväärennöksiä. Muut kuin asiantuntijat eivät aina pysty arvioimaan, onko jokin kuva tai video aito vai manipuloitu. Pohdi tämän esityksen </a:t>
            </a:r>
            <a:r>
              <a:rPr lang="fi-FI" sz="1200" b="0" i="0" dirty="0">
                <a:solidFill>
                  <a:srgbClr val="FF0000"/>
                </a:solidFill>
                <a:effectLst/>
                <a:latin typeface="+mn-lt"/>
                <a:ea typeface="+mn-ea"/>
                <a:cs typeface="+mn-cs"/>
              </a:rPr>
              <a:t>dian </a:t>
            </a:r>
            <a:r>
              <a:rPr lang="fi-FI" dirty="0">
                <a:solidFill>
                  <a:srgbClr val="FF0000"/>
                </a:solidFill>
              </a:rPr>
              <a:t>17</a:t>
            </a:r>
            <a:r>
              <a:rPr lang="fi-FI" sz="1200" b="0" i="0" dirty="0">
                <a:solidFill>
                  <a:srgbClr val="FF0000"/>
                </a:solidFill>
                <a:effectLst/>
                <a:latin typeface="+mn-lt"/>
                <a:ea typeface="+mn-ea"/>
                <a:cs typeface="+mn-cs"/>
              </a:rPr>
              <a:t> </a:t>
            </a:r>
            <a:r>
              <a:rPr lang="fi-FI" sz="1200" b="0" i="0" dirty="0">
                <a:solidFill>
                  <a:schemeClr val="tx1"/>
                </a:solidFill>
                <a:effectLst/>
                <a:latin typeface="+mn-lt"/>
                <a:ea typeface="+mn-ea"/>
                <a:cs typeface="+mn-cs"/>
              </a:rPr>
              <a:t>kysymyksiä ja muista, että jos jokin asia vaikuttaa liian hyvältä ollakseen totta (tai liian järkyttävältä ollakseen totta), se ei välttämättä olekaan totta. Ole tarkkana!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effectLst/>
                <a:latin typeface="Calibri" panose="020F0502020204030204" pitchFamily="34" charset="0"/>
                <a:ea typeface="Calibri" panose="020F0502020204030204" pitchFamily="34" charset="0"/>
                <a:cs typeface="Times New Roman" panose="02020603050405020304" pitchFamily="18" charset="0"/>
              </a:rPr>
              <a:t>*Huom.* – Tässä diassa on animaatio.</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dirty="0">
                <a:solidFill>
                  <a:schemeClr val="tx1"/>
                </a:solidFill>
                <a:effectLst/>
                <a:latin typeface="+mn-lt"/>
                <a:ea typeface="+mn-ea"/>
                <a:cs typeface="+mn-cs"/>
              </a:rPr>
              <a:t>Mitä tehdä, jos törmää epäilyttävään tietoon?</a:t>
            </a:r>
          </a:p>
          <a:p>
            <a:pPr marL="628650" lvl="1" indent="-171450">
              <a:buFontTx/>
              <a:buChar char="-"/>
            </a:pPr>
            <a:r>
              <a:rPr lang="fi-FI" sz="1200" dirty="0">
                <a:solidFill>
                  <a:schemeClr val="tx1"/>
                </a:solidFill>
                <a:effectLst/>
                <a:latin typeface="+mn-lt"/>
                <a:ea typeface="+mn-ea"/>
                <a:cs typeface="+mn-cs"/>
              </a:rPr>
              <a:t>Ensimmäinen vaihe disinformaatiolta suojautumisessa on se, että PYSÄHTYY miettimään. Älä mene lankaan ja usko välittömästi tietoon, joka kuulostaa liian hyvältä (tai pahalta) ollakseen totta.</a:t>
            </a:r>
          </a:p>
          <a:p>
            <a:pPr marL="628650" lvl="1" indent="-171450">
              <a:buFontTx/>
              <a:buChar char="-"/>
            </a:pPr>
            <a:r>
              <a:rPr lang="fi-FI" sz="1200" dirty="0">
                <a:solidFill>
                  <a:schemeClr val="tx1"/>
                </a:solidFill>
                <a:effectLst/>
                <a:latin typeface="+mn-lt"/>
                <a:ea typeface="+mn-ea"/>
                <a:cs typeface="+mn-cs"/>
              </a:rPr>
              <a:t>Mieti asiaa kaikessa rauhassa ja selvittele sitä tarvittaessa tarkemmin.</a:t>
            </a:r>
          </a:p>
          <a:p>
            <a:pPr marL="628650" lvl="1" indent="-171450">
              <a:buFontTx/>
              <a:buChar char="-"/>
            </a:pPr>
            <a:r>
              <a:rPr lang="fi-FI" sz="1200" dirty="0">
                <a:effectLst/>
                <a:latin typeface="+mn-lt"/>
                <a:ea typeface="+mn-ea"/>
                <a:cs typeface="+mn-cs"/>
              </a:rPr>
              <a:t>Faktantarkistus voi olla hauskaa salapoliisityötä. Se voi viedä aikaa, etkä välttämättä siltikään pysty varmasti saamaan selville, onko tarina sataprosenttisesti totta vai valetta, mutta voit oppia paljon, kun selvität asiaa. Voit esimerkiksi saada tietoa tehokkaista argumentointikeinoista ja tieteellisen tutkimuksen todentamisesta.</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fi-FI" dirty="0"/>
              <a:t>Suuri osa disinformaatiosta perustuu siihen, että ihminen pyrkii välttämään epävarmuutta. </a:t>
            </a:r>
          </a:p>
          <a:p>
            <a:pPr marL="171450" indent="-171450">
              <a:buFont typeface="Arial" panose="020B0604020202020204" pitchFamily="34" charset="0"/>
              <a:buChar char="•"/>
            </a:pPr>
            <a:r>
              <a:rPr lang="fi-FI" dirty="0"/>
              <a:t>On luonnollista, että ihminen etsii varmuutta. Älä kuitenkaan lankea disinformaation ansaan, vaan pohdi asiaa kaikessa rauhassa, ja muista, että epävarmuus ei ole osoitus tyhmyydestä.</a:t>
            </a:r>
          </a:p>
          <a:p>
            <a:pPr marL="171450" indent="-171450">
              <a:buFont typeface="Arial" panose="020B0604020202020204" pitchFamily="34" charset="0"/>
              <a:buChar char="•"/>
            </a:pPr>
            <a:r>
              <a:rPr lang="fi-FI" dirty="0"/>
              <a:t>Kun törmäät juttuun, joka herättää sinussa vahvoja tunteita:</a:t>
            </a:r>
          </a:p>
          <a:p>
            <a:pPr marL="628650" lvl="1" indent="-171450">
              <a:buFont typeface="Arial" panose="020B0604020202020204" pitchFamily="34" charset="0"/>
              <a:buChar char="•"/>
            </a:pPr>
            <a:r>
              <a:rPr lang="fi-FI" dirty="0"/>
              <a:t>Pysähdy</a:t>
            </a:r>
          </a:p>
          <a:p>
            <a:pPr marL="628650" lvl="1" indent="-171450">
              <a:buFont typeface="Arial" panose="020B0604020202020204" pitchFamily="34" charset="0"/>
              <a:buChar char="•"/>
            </a:pPr>
            <a:r>
              <a:rPr lang="fi-FI" dirty="0"/>
              <a:t>Mieti asiaa ja pyri tarkistamaan faktat</a:t>
            </a:r>
          </a:p>
          <a:p>
            <a:pPr marL="628650" lvl="1" indent="-171450">
              <a:buFont typeface="Arial" panose="020B0604020202020204" pitchFamily="34" charset="0"/>
              <a:buChar char="•"/>
            </a:pPr>
            <a:r>
              <a:rPr lang="fi-FI" dirty="0"/>
              <a:t>Päätä vasta tämän jälkeen, haluatko jakaa tämän jutun somessa tai kertoa siitä ystävillesi. Pitäisikö kyseiselle sosiaalisen median alustalle mahdollisesti ilmoittaa, että kyseessä on väärä tieto? Ehkä et vieläkään ole varma asianlaidasta etkä vielä reagoi mitenkään.</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fi-FI" sz="1200">
                <a:effectLst/>
                <a:latin typeface="Calibri" panose="020F0502020204030204" pitchFamily="34" charset="0"/>
                <a:ea typeface="Calibri" panose="020F0502020204030204" pitchFamily="34" charset="0"/>
                <a:cs typeface="Times New Roman" panose="02020603050405020304" pitchFamily="18" charset="0"/>
              </a:rPr>
              <a:t>*Huom.* – Tässä diassa on animaatio.</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fi-FI" sz="1200">
                <a:effectLst/>
                <a:ea typeface="Calibri" panose="020F0502020204030204" pitchFamily="34" charset="0"/>
                <a:cs typeface="Times New Roman" panose="02020603050405020304" pitchFamily="18" charset="0"/>
              </a:rPr>
              <a:t>Harjoitus: Palaa johonkin aiemmista esimerkeistä (esim. dian 13 video, jossa väitetään, että lapsille annetaan aseita ja että he joutuvat armeijaan Latviassa).</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fi-FI" sz="1200">
                <a:effectLst/>
              </a:rPr>
              <a:t>Arvioi kriittisesti omia ennakkoluulojasi. Vahvistaako uutinen jonkin asian, mihin jo uskot? Muuttaisiko asiaa se, jos uutisen olisi jakanut joku ystäväsi tai julkkis, jota seuraat somessa? Mitä lähteitä pidät luotettavina?</a:t>
            </a:r>
            <a:r>
              <a:rPr lang="fi-FI"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fi-FI" sz="1200">
                <a:effectLst/>
                <a:ea typeface="Calibri" panose="020F0502020204030204" pitchFamily="34" charset="0"/>
              </a:rPr>
              <a:t>Tarkista:</a:t>
            </a:r>
          </a:p>
          <a:p>
            <a:pPr algn="just">
              <a:spcAft>
                <a:spcPts val="0"/>
              </a:spcAft>
            </a:pPr>
            <a:r>
              <a:rPr lang="fi-FI" sz="1200">
                <a:effectLst/>
                <a:ea typeface="Calibri" panose="020F0502020204030204" pitchFamily="34" charset="0"/>
              </a:rPr>
              <a:t> </a:t>
            </a:r>
          </a:p>
          <a:p>
            <a:pPr marL="628650" lvl="1" indent="-171450" algn="l">
              <a:spcAft>
                <a:spcPts val="0"/>
              </a:spcAft>
              <a:buFontTx/>
              <a:buChar char="-"/>
              <a:tabLst>
                <a:tab pos="457200" algn="l"/>
              </a:tabLst>
            </a:pPr>
            <a:r>
              <a:rPr lang="fi-FI" sz="1200" b="1">
                <a:effectLst/>
                <a:ea typeface="Calibri" panose="020F0502020204030204" pitchFamily="34" charset="0"/>
                <a:cs typeface="Times New Roman" panose="02020603050405020304" pitchFamily="18" charset="0"/>
              </a:rPr>
              <a:t>sisältö: </a:t>
            </a:r>
            <a:r>
              <a:rPr lang="fi-FI" sz="1200">
                <a:effectLst/>
                <a:ea typeface="Calibri" panose="020F0502020204030204" pitchFamily="34" charset="0"/>
                <a:cs typeface="Times New Roman" panose="02020603050405020304" pitchFamily="18" charset="0"/>
              </a:rPr>
              <a:t>Lue koko artikkeli – vastaavatko sisältö ja otsikko toisiaan?</a:t>
            </a:r>
          </a:p>
          <a:p>
            <a:pPr marL="628650" lvl="1" indent="-171450" algn="l">
              <a:spcAft>
                <a:spcPts val="0"/>
              </a:spcAft>
              <a:buFontTx/>
              <a:buChar char="-"/>
              <a:tabLst>
                <a:tab pos="457200" algn="l"/>
              </a:tabLst>
            </a:pPr>
            <a:r>
              <a:rPr lang="fi-FI" sz="1200" b="1">
                <a:effectLst/>
                <a:ea typeface="Calibri" panose="020F0502020204030204" pitchFamily="34" charset="0"/>
                <a:cs typeface="Times New Roman" panose="02020603050405020304" pitchFamily="18" charset="0"/>
              </a:rPr>
              <a:t>viestintäkanava: </a:t>
            </a:r>
            <a:r>
              <a:rPr lang="fi-FI" sz="1200" b="0">
                <a:effectLst/>
                <a:ea typeface="Calibri" panose="020F0502020204030204" pitchFamily="34" charset="0"/>
                <a:cs typeface="Times New Roman" panose="02020603050405020304" pitchFamily="18" charset="0"/>
              </a:rPr>
              <a:t>Millaisia muita uutisia tällä kanavalla julkaistaan? Vaikuttavatko ne luotettavilta? </a:t>
            </a:r>
          </a:p>
          <a:p>
            <a:pPr marL="628650" lvl="1" indent="-171450" algn="l">
              <a:spcAft>
                <a:spcPts val="0"/>
              </a:spcAft>
              <a:buFontTx/>
              <a:buChar char="-"/>
              <a:tabLst>
                <a:tab pos="457200" algn="l"/>
              </a:tabLst>
            </a:pPr>
            <a:r>
              <a:rPr lang="fi-FI" sz="1200" b="1">
                <a:effectLst/>
                <a:latin typeface="Calibri" panose="020F0502020204030204" pitchFamily="34" charset="0"/>
                <a:ea typeface="Calibri" panose="020F0502020204030204" pitchFamily="34" charset="0"/>
                <a:cs typeface="Times New Roman" panose="02020603050405020304" pitchFamily="18" charset="0"/>
              </a:rPr>
              <a:t>URL-osoite: </a:t>
            </a:r>
            <a:r>
              <a:rPr lang="fi-FI" sz="1200">
                <a:effectLst/>
                <a:latin typeface="Calibri" panose="020F0502020204030204" pitchFamily="34" charset="0"/>
                <a:ea typeface="Calibri" panose="020F0502020204030204" pitchFamily="34" charset="0"/>
                <a:cs typeface="Times New Roman" panose="02020603050405020304" pitchFamily="18" charset="0"/>
              </a:rPr>
              <a:t>Tarkista aina, onko kyseessä alkuperäinen verkkosivusto vai onko URL-osoite laadittu muuttamalla hieman sen nimeä tai laajennusosaa. Kiireessä tällaista muutosta ei välttämättä huomaa. Disinformaatiosivustot käyttävät usein tunnettujen uutislähteiden nimiä ja tekevät niihin pieniä muutoksia. Esimerkki: </a:t>
            </a:r>
            <a:r>
              <a:rPr lang="fi-FI"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fi-FI" sz="1200" b="0" baseline="0">
                <a:effectLst/>
                <a:latin typeface="Calibri" panose="020F0502020204030204" pitchFamily="34" charset="0"/>
                <a:ea typeface="Calibri" panose="020F0502020204030204" pitchFamily="34" charset="0"/>
                <a:cs typeface="Times New Roman" panose="02020603050405020304" pitchFamily="18" charset="0"/>
              </a:rPr>
              <a:t>(ks. EU Disinfo Lab -hankkeen selvitys aitojen uutissivustojen kloonaamisesta: </a:t>
            </a:r>
            <a:r>
              <a:rPr lang="fi-FI"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fi-FI"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fi-FI" sz="1200" b="1" baseline="0">
                <a:effectLst/>
                <a:ea typeface="Calibri" panose="020F0502020204030204" pitchFamily="34" charset="0"/>
                <a:cs typeface="Times New Roman" panose="02020603050405020304" pitchFamily="18" charset="0"/>
              </a:rPr>
              <a:t>tekijä: </a:t>
            </a:r>
            <a:r>
              <a:rPr lang="fi-FI" sz="1200">
                <a:effectLst/>
                <a:ea typeface="Calibri" panose="020F0502020204030204" pitchFamily="34" charset="0"/>
                <a:cs typeface="Times New Roman" panose="02020603050405020304" pitchFamily="18" charset="0"/>
              </a:rPr>
              <a:t>Viestintäalalla toimivilla ihmisillä on usein verkkosivusto tai muita julkisia profiileja, joiden avulla voit tarkistaa tietoja heistä ja heidän työstään.</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fi-FI" sz="1200">
                <a:effectLst/>
                <a:ea typeface="Calibri" panose="020F0502020204030204" pitchFamily="34" charset="0"/>
                <a:cs typeface="Times New Roman" panose="02020603050405020304" pitchFamily="18" charset="0"/>
              </a:rPr>
              <a:t>Konteksti</a:t>
            </a:r>
          </a:p>
          <a:p>
            <a:pPr marL="628650" lvl="1" indent="-171450" algn="l">
              <a:spcAft>
                <a:spcPts val="0"/>
              </a:spcAft>
              <a:buFontTx/>
              <a:buChar char="-"/>
              <a:tabLst>
                <a:tab pos="457200" algn="l"/>
              </a:tabLst>
            </a:pPr>
            <a:r>
              <a:rPr lang="fi-FI" sz="1200" b="1">
                <a:effectLst/>
                <a:ea typeface="Calibri" panose="020F0502020204030204" pitchFamily="34" charset="0"/>
                <a:cs typeface="Times New Roman" panose="02020603050405020304" pitchFamily="18" charset="0"/>
              </a:rPr>
              <a:t>ajankohta: </a:t>
            </a:r>
            <a:r>
              <a:rPr lang="fi-FI" sz="1200" b="0">
                <a:effectLst/>
                <a:ea typeface="Calibri" panose="020F0502020204030204" pitchFamily="34" charset="0"/>
                <a:cs typeface="Times New Roman" panose="02020603050405020304" pitchFamily="18" charset="0"/>
              </a:rPr>
              <a:t>Joku saattaa erehtyä julkaisemaan vanhoja uutisia uudelleen sosiaalisessa mediassa, kun unohtaa tarkistaa uutisen päivämäärän. </a:t>
            </a:r>
          </a:p>
          <a:p>
            <a:pPr marL="628650" lvl="1" indent="-171450" algn="l">
              <a:spcAft>
                <a:spcPts val="0"/>
              </a:spcAft>
              <a:buFontTx/>
              <a:buChar char="-"/>
              <a:tabLst>
                <a:tab pos="457200" algn="l"/>
              </a:tabLst>
            </a:pPr>
            <a:r>
              <a:rPr lang="fi-FI" sz="1200" b="1">
                <a:effectLst/>
                <a:ea typeface="Calibri" panose="020F0502020204030204" pitchFamily="34" charset="0"/>
                <a:cs typeface="Times New Roman" panose="02020603050405020304" pitchFamily="18" charset="0"/>
              </a:rPr>
              <a:t>muut lähteet: </a:t>
            </a:r>
            <a:r>
              <a:rPr lang="fi-FI" sz="1200" b="0">
                <a:effectLst/>
                <a:ea typeface="Calibri" panose="020F0502020204030204" pitchFamily="34" charset="0"/>
                <a:cs typeface="Times New Roman" panose="02020603050405020304" pitchFamily="18" charset="0"/>
              </a:rPr>
              <a:t>Löytyykö tämä tieto muista lähteistä? Tukevatko muut lähteet esitettyjä väitteitä? Millaisia nämä lähteet ovat? Tieto kannattaa tarkistaa hyvämaineisista kansainvälisistä lähteistä (esim. BBC, Deutsche Welle, France 24). Jos et hallitse kieltä, voit käyttää lähteiden tulkinnan apuna konekäännösohjelmia. Muista kuitenkin, että nekin tuottavat virheitä ja saattavat kiepauttaa asian päälaelleen.</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fi-FI" sz="1200" b="0">
                <a:effectLst/>
                <a:ea typeface="Calibri" panose="020F0502020204030204" pitchFamily="34" charset="0"/>
                <a:cs typeface="Times New Roman" panose="02020603050405020304" pitchFamily="18" charset="0"/>
              </a:rPr>
              <a:t>Harkitse ennen kuin jaat tietoja eteenpäin</a:t>
            </a:r>
          </a:p>
          <a:p>
            <a:pPr marL="628650" lvl="1" indent="-171450" algn="l">
              <a:spcAft>
                <a:spcPts val="0"/>
              </a:spcAft>
              <a:buFontTx/>
              <a:buChar char="-"/>
              <a:tabLst>
                <a:tab pos="457200" algn="l"/>
              </a:tabLst>
            </a:pPr>
            <a:r>
              <a:rPr lang="fi-FI" sz="1200" b="0">
                <a:effectLst/>
                <a:ea typeface="Calibri" panose="020F0502020204030204" pitchFamily="34" charset="0"/>
                <a:cs typeface="Times New Roman" panose="02020603050405020304" pitchFamily="18" charset="0"/>
              </a:rPr>
              <a:t>Jaa uutinen vain, jos olet varma sen aitoudesta. Muutoin voit tahattomasti levittää väärää tietoa.</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i-FI" sz="1100">
                <a:effectLst/>
                <a:latin typeface="Calibri" panose="020F0502020204030204" pitchFamily="34" charset="0"/>
                <a:ea typeface="Calibri" panose="020F0502020204030204" pitchFamily="34" charset="0"/>
                <a:cs typeface="Times New Roman" panose="02020603050405020304" pitchFamily="18" charset="0"/>
              </a:rPr>
              <a:t>Voit torjua disinformaatiota parhaiten niin, ettet levitä eteenpäin tietoa, joka ei ole totta. </a:t>
            </a:r>
          </a:p>
          <a:p>
            <a:pPr marL="342900" lvl="0" indent="-342900">
              <a:lnSpc>
                <a:spcPct val="107000"/>
              </a:lnSpc>
              <a:buFont typeface="Symbol" panose="05050102010706020507" pitchFamily="18" charset="2"/>
              <a:buChar char=""/>
            </a:pPr>
            <a:r>
              <a:rPr lang="fi-FI" sz="1100">
                <a:effectLst/>
                <a:latin typeface="Calibri" panose="020F0502020204030204" pitchFamily="34" charset="0"/>
                <a:ea typeface="Calibri" panose="020F0502020204030204" pitchFamily="34" charset="0"/>
                <a:cs typeface="Times New Roman" panose="02020603050405020304" pitchFamily="18" charset="0"/>
              </a:rPr>
              <a:t>Voit kertoa läheisillesi, mitä olet tänään oppinut disinformaatiosta, ja keskustella heidän kanssaan siitä, miten väärään tai harhaanjohtavaan tietoon haksahtamiselta voi välttyä.</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i-FI" sz="1100">
                <a:effectLst/>
                <a:latin typeface="Calibri" panose="020F0502020204030204" pitchFamily="34" charset="0"/>
                <a:ea typeface="Calibri" panose="020F0502020204030204" pitchFamily="34" charset="0"/>
                <a:cs typeface="Times New Roman" panose="02020603050405020304" pitchFamily="18" charset="0"/>
              </a:rPr>
              <a:t>Voi olla houkuttelevaa alkaa väitellä muiden kanssa tai jopa nolata joku, joka uskoo väärään tietoon, mutta tästä ei yleensä ole hyötyä.</a:t>
            </a:r>
          </a:p>
          <a:p>
            <a:pPr marL="742950" lvl="1" indent="-285750">
              <a:lnSpc>
                <a:spcPct val="107000"/>
              </a:lnSpc>
              <a:buFont typeface="Courier New" panose="02070309020205020404" pitchFamily="49" charset="0"/>
              <a:buChar char="o"/>
            </a:pPr>
            <a:r>
              <a:rPr lang="fi-FI" sz="1100">
                <a:effectLst/>
                <a:latin typeface="Calibri" panose="020F0502020204030204" pitchFamily="34" charset="0"/>
                <a:ea typeface="Calibri" panose="020F0502020204030204" pitchFamily="34" charset="0"/>
                <a:cs typeface="Times New Roman" panose="02020603050405020304" pitchFamily="18" charset="0"/>
              </a:rPr>
              <a:t>Hyökkäävä asenne usein vain vahvistaa vastapuolen vakaumusta ja saattaa vahingoittaa välejänne.</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i-FI" sz="1100">
                <a:effectLst/>
                <a:latin typeface="Calibri" panose="020F0502020204030204" pitchFamily="34" charset="0"/>
                <a:ea typeface="Calibri" panose="020F0502020204030204" pitchFamily="34" charset="0"/>
                <a:cs typeface="Times New Roman" panose="02020603050405020304" pitchFamily="18" charset="0"/>
              </a:rPr>
              <a:t>Älä odota välitöntä muutosta.</a:t>
            </a:r>
          </a:p>
          <a:p>
            <a:pPr marL="742950" lvl="1" indent="-285750">
              <a:lnSpc>
                <a:spcPct val="107000"/>
              </a:lnSpc>
              <a:buFont typeface="Courier New" panose="02070309020205020404" pitchFamily="49" charset="0"/>
              <a:buChar char="o"/>
            </a:pPr>
            <a:r>
              <a:rPr lang="fi-FI" sz="1100">
                <a:effectLst/>
                <a:latin typeface="Calibri" panose="020F0502020204030204" pitchFamily="34" charset="0"/>
                <a:ea typeface="Calibri" panose="020F0502020204030204" pitchFamily="34" charset="0"/>
                <a:cs typeface="Times New Roman" panose="02020603050405020304" pitchFamily="18" charset="0"/>
              </a:rPr>
              <a:t>Läheisesi vakuuttaminen oikeasta asianlaidasta saattaa vaatia monia keskusteluja ja kestää jopa vuosia. Ole kärsivällinen, äläkä luovuta helpolla. Sen sijaan, että tokaiset läheisellesi suoraan, että hän on väärässä, anna hänelle mieluummin tietoa, joka on peräisin luotettavista lähteistä.</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Tämän oppitunnin aiheena on disinformaatio ja sen toimintamekanismit. Annan vinkkejä siihen, miten disinformaation voi tunnistaa, miten siltä voi suojautua ja miten voit auttaa muitakin tunnistamaan disinformaation.</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dirty="0">
                <a:effectLst/>
                <a:latin typeface="Calibri" panose="020F0502020204030204" pitchFamily="34" charset="0"/>
                <a:ea typeface="Calibri" panose="020F0502020204030204" pitchFamily="34" charset="0"/>
                <a:cs typeface="Times New Roman" panose="02020603050405020304" pitchFamily="18" charset="0"/>
              </a:rPr>
              <a:t>*Huom.* – Tässä diassa on animaatio.</a:t>
            </a:r>
          </a:p>
          <a:p>
            <a:endParaRPr lang="en-IE" sz="1100" dirty="0"/>
          </a:p>
          <a:p>
            <a:r>
              <a:rPr lang="fi-FI" sz="1100" dirty="0"/>
              <a:t>EU torjuu disinformaatiota monin tavoin: </a:t>
            </a:r>
          </a:p>
          <a:p>
            <a:endParaRPr lang="en-IE"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100"/>
              <a:t>-  EU </a:t>
            </a:r>
            <a:r>
              <a:rPr lang="fi-FI" sz="1100" dirty="0"/>
              <a:t>tekee </a:t>
            </a:r>
            <a:r>
              <a:rPr lang="fi-FI" sz="1100" b="1" dirty="0"/>
              <a:t>yhteistyötä</a:t>
            </a:r>
            <a:r>
              <a:rPr lang="fi-FI" sz="1100" dirty="0"/>
              <a:t> eri EU-maiden, kansainvälisten järjestöjen ja kumppanimaiden kanssa ja pyrkii löytämään keinoja ehkäistä disinformaation leviämistä.</a:t>
            </a:r>
          </a:p>
          <a:p>
            <a:endParaRPr lang="en-IE" sz="1100" dirty="0"/>
          </a:p>
          <a:p>
            <a:pPr marL="171450" indent="-171450">
              <a:buFontTx/>
              <a:buChar char="-"/>
            </a:pPr>
            <a:r>
              <a:rPr lang="fi-FI" sz="1100" dirty="0"/>
              <a:t>EU </a:t>
            </a:r>
            <a:r>
              <a:rPr lang="fi-FI" sz="1100" b="1" dirty="0"/>
              <a:t>tiedottaa</a:t>
            </a:r>
            <a:r>
              <a:rPr lang="fi-FI" sz="1100" dirty="0"/>
              <a:t> avoimesti suunnitelmistaan ja toiminnastaan. Tämä on tärkeää, sillä jos oikeaa tietoa on helposti saatavilla, ihmiset eivät todennäköisesti turvaudu epäluotettaviin lähteisiin.</a:t>
            </a:r>
          </a:p>
          <a:p>
            <a:pPr marL="171450" indent="-171450">
              <a:buFontTx/>
              <a:buChar char="-"/>
            </a:pPr>
            <a:endParaRPr lang="en-IE" sz="1100" dirty="0"/>
          </a:p>
          <a:p>
            <a:pPr marL="171450" indent="-171450">
              <a:buFontTx/>
              <a:buChar char="-"/>
            </a:pPr>
            <a:r>
              <a:rPr lang="fi-FI" sz="1100" dirty="0"/>
              <a:t>EU </a:t>
            </a:r>
            <a:r>
              <a:rPr lang="fi-FI" sz="1100" b="1" dirty="0">
                <a:highlight>
                  <a:srgbClr val="FFFF00"/>
                </a:highlight>
              </a:rPr>
              <a:t>seuraa ja paljastaa disinformaatiota</a:t>
            </a:r>
            <a:r>
              <a:rPr lang="fi-FI" sz="1100" dirty="0">
                <a:highlight>
                  <a:srgbClr val="FFFF00"/>
                </a:highlight>
              </a:rPr>
              <a:t> ja tiedon manipulointia</a:t>
            </a:r>
            <a:r>
              <a:rPr lang="fi-FI" sz="1100" dirty="0"/>
              <a:t> mm. </a:t>
            </a:r>
            <a:r>
              <a:rPr lang="fi-FI" sz="1100" dirty="0" err="1"/>
              <a:t>EUvsDisinfo</a:t>
            </a:r>
            <a:r>
              <a:rPr lang="fi-FI" sz="1100" dirty="0"/>
              <a:t>-hankkeen sosiaalisen median kanavilla ja verkkosivustolla.</a:t>
            </a:r>
          </a:p>
          <a:p>
            <a:pPr marL="0" indent="0">
              <a:buFontTx/>
              <a:buNone/>
            </a:pPr>
            <a:endParaRPr lang="en-IE" sz="1100" dirty="0"/>
          </a:p>
          <a:p>
            <a:pPr marL="171450" indent="-171450">
              <a:buFontTx/>
              <a:buChar char="-"/>
            </a:pPr>
            <a:r>
              <a:rPr lang="fi-FI" sz="1100" dirty="0"/>
              <a:t>EU edistää </a:t>
            </a:r>
            <a:r>
              <a:rPr lang="fi-FI" sz="1100" b="1" dirty="0"/>
              <a:t>medialukutaitoa</a:t>
            </a:r>
            <a:r>
              <a:rPr lang="fi-FI" sz="1100" dirty="0"/>
              <a:t> mm. rahoittamalla erilaisia aloitteita ja tarjoamalla tämän esityksen kaltaisia oppiaineistoja sekä tukee </a:t>
            </a:r>
            <a:r>
              <a:rPr lang="fi-FI" sz="1100" b="1" dirty="0"/>
              <a:t>riippumattomia tiedotusvälineitä ja faktantarkistajia</a:t>
            </a:r>
            <a:r>
              <a:rPr lang="fi-FI" sz="1100" dirty="0"/>
              <a:t>.</a:t>
            </a:r>
          </a:p>
          <a:p>
            <a:pPr marL="171450" indent="-171450">
              <a:buFontTx/>
              <a:buChar char="-"/>
            </a:pPr>
            <a:endParaRPr lang="en-IE" sz="1100" dirty="0"/>
          </a:p>
          <a:p>
            <a:pPr marL="171450" indent="-171450">
              <a:buFontTx/>
              <a:buChar char="-"/>
            </a:pPr>
            <a:r>
              <a:rPr lang="fi-FI" sz="1100" dirty="0"/>
              <a:t>EU tekee yhteistyötä </a:t>
            </a:r>
            <a:r>
              <a:rPr lang="fi-FI" sz="1100" b="1" dirty="0"/>
              <a:t>sosiaalisen median</a:t>
            </a:r>
            <a:r>
              <a:rPr lang="fi-FI" sz="1100" dirty="0"/>
              <a:t> yritysten kanssa, jotta voitaisiin estää disinformaation leviämistä ja tiedon manipulointia sekä parantaa käyttäjien suojelua EU:ssa.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Elämme tietoyhteiskunnan aikakaudella. Tietoa ei ole koskaan ollut yhtä helposti saatavilla kuin nykyään.</a:t>
            </a:r>
          </a:p>
          <a:p>
            <a:pPr marL="342900" lvl="0" indent="-342900">
              <a:lnSpc>
                <a:spcPct val="107000"/>
              </a:lnSpc>
              <a:buFont typeface="Symbol" panose="05050102010706020507" pitchFamily="18" charset="2"/>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Tämä ei kuitenkaan aina helpota elämää – voi olla hyvin vaikeaa sanoa, mikä on totta ja mikä on valetta.</a:t>
            </a:r>
          </a:p>
          <a:p>
            <a:pPr marL="342900" lvl="0" indent="-342900">
              <a:lnSpc>
                <a:spcPct val="107000"/>
              </a:lnSpc>
              <a:buFont typeface="Symbol" panose="05050102010706020507" pitchFamily="18" charset="2"/>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Vaikka esimerkiksi vaikutti epätodennäköiseltä, että kiistakumppaneina tunnetut näyttelijä-laulajat Olivia Rodrigo ja Sabrina Carpenter olisivat jutelleet Met Galassa, tämä oli kuitenkin totta. Forbes-lehden kansikuva, jossa on Iranin hengellinen johtaja ajatollah Ali Khamenei, taas näyttää hyvinkin aidolta, mutta on tosiasiassa väärennetty. Keskellä olevassa kuvassa näkyy Israelin aktivoima Rautakupoliksi kutsuttu ilmapuolustusjärjestelmä, mutta ilmoitettu ajankohta on väärä ja kyseessä on eri osapuolten konflikti.</a:t>
            </a:r>
          </a:p>
          <a:p>
            <a:pPr marL="342900" lvl="0" indent="-342900">
              <a:lnSpc>
                <a:spcPct val="107000"/>
              </a:lnSpc>
              <a:buFont typeface="Symbol" panose="05050102010706020507" pitchFamily="18" charset="2"/>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Disinformaatiolla tarkoitetaan sitä, että joku (henkilö tai organisaatio) levittää tarkoituksellisesti tietoa, jonka hän tietää olevan väärää tai harhaanjohtavaa. Liikkeellä on myös muunlaista väärää tietoa. Tutustutaan pian lähemmin väärän tiedon eri lajeihin ja katsotaan, miten siltä voi suojautua.</a:t>
            </a:r>
          </a:p>
          <a:p>
            <a:pPr marL="342900" lvl="0" indent="-342900">
              <a:lnSpc>
                <a:spcPct val="107000"/>
              </a:lnSpc>
              <a:buFont typeface="Symbol" panose="05050102010706020507" pitchFamily="18" charset="2"/>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Arvioi tarkkaan, voitko uskoa löytämääsi tietoon, ja harkitse huolellisesti, ennen kuin jaat tietoa eteenpäin. </a:t>
            </a:r>
            <a:r>
              <a:rPr lang="fi-FI"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Tarkista tiedot</a:t>
            </a:r>
            <a:r>
              <a:rPr lang="fi-FI" sz="1800">
                <a:effectLst/>
                <a:latin typeface="Calibri" panose="020F0502020204030204" pitchFamily="34" charset="0"/>
                <a:ea typeface="Calibri" panose="020F0502020204030204" pitchFamily="34" charset="0"/>
                <a:cs typeface="Times New Roman" panose="02020603050405020304" pitchFamily="18" charset="0"/>
              </a:rPr>
              <a:t> aina luotettavasta lähteestä. </a:t>
            </a:r>
          </a:p>
          <a:p>
            <a:pPr marL="457200">
              <a:lnSpc>
                <a:spcPct val="107000"/>
              </a:lnSpc>
            </a:pPr>
            <a:r>
              <a:rPr lang="fi-FI"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Lähteet:</a:t>
            </a:r>
          </a:p>
          <a:p>
            <a:pPr marL="342900" lvl="0" indent="-342900">
              <a:lnSpc>
                <a:spcPct val="107000"/>
              </a:lnSpc>
              <a:buFont typeface="Symbol" panose="05050102010706020507" pitchFamily="18" charset="2"/>
              <a:buChar char=""/>
              <a:tabLst>
                <a:tab pos="457200" algn="l"/>
              </a:tabLst>
            </a:pPr>
            <a:r>
              <a:rPr lang="fi-FI" sz="1100">
                <a:effectLst/>
                <a:latin typeface="Calibri" panose="020F0502020204030204" pitchFamily="34" charset="0"/>
                <a:ea typeface="Calibri" panose="020F0502020204030204" pitchFamily="34" charset="0"/>
                <a:cs typeface="Times New Roman" panose="02020603050405020304" pitchFamily="18" charset="0"/>
              </a:rPr>
              <a:t>Somejulkaisu, jossa kerrotaan Olivia Rodrigon ja Sabrina Carpenterin kohtaamisesta: https://twitter.com/PopBase/status/1521984278057218050?lang=en   </a:t>
            </a:r>
          </a:p>
          <a:p>
            <a:pPr marL="342900" lvl="0" indent="-342900">
              <a:lnSpc>
                <a:spcPct val="107000"/>
              </a:lnSpc>
              <a:buFont typeface="Symbol" panose="05050102010706020507" pitchFamily="18" charset="2"/>
              <a:buChar char=""/>
              <a:tabLst>
                <a:tab pos="457200" algn="l"/>
              </a:tabLst>
            </a:pPr>
            <a:r>
              <a:rPr lang="fi-FI" sz="1100">
                <a:effectLst/>
                <a:latin typeface="Calibri" panose="020F0502020204030204" pitchFamily="34" charset="0"/>
                <a:ea typeface="Calibri" panose="020F0502020204030204" pitchFamily="34" charset="0"/>
                <a:cs typeface="Times New Roman" panose="02020603050405020304" pitchFamily="18" charset="0"/>
              </a:rPr>
              <a:t>Video Rautakupolin aktivoinnista: </a:t>
            </a:r>
            <a:r>
              <a:rPr lang="fi-FI" sz="1600">
                <a:hlinkClick r:id="rId3"/>
              </a:rPr>
              <a:t>(3) Iran Spectator X-palvelussa: "</a:t>
            </a:r>
            <a:r>
              <a:rPr lang="fi-FI" sz="1600">
                <a:latin typeface="Segoe UI Emoji"/>
                <a:hlinkClick r:id="rId3"/>
              </a:rPr>
              <a:t>⚠️</a:t>
            </a:r>
            <a:r>
              <a:rPr lang="fi-FI" sz="1600">
                <a:hlinkClick r:id="rId3"/>
              </a:rPr>
              <a:t> 𝐁𝐫𝐞𝐚𝐤𝐢𝐧𝐠 𝐍𝐞𝐰𝐬 </a:t>
            </a:r>
            <a:r>
              <a:rPr lang="fi-FI" sz="1600">
                <a:latin typeface="Segoe UI Emoji"/>
                <a:hlinkClick r:id="rId3"/>
              </a:rPr>
              <a:t>⚠️</a:t>
            </a:r>
            <a:r>
              <a:rPr lang="fi-FI" sz="1600">
                <a:hlinkClick r:id="rId3"/>
              </a:rPr>
              <a:t> </a:t>
            </a:r>
            <a:r>
              <a:rPr lang="fi-FI" sz="1600">
                <a:latin typeface="Segoe UI Emoji"/>
                <a:hlinkClick r:id="rId3"/>
              </a:rPr>
              <a:t>🇮🇷</a:t>
            </a:r>
            <a:r>
              <a:rPr lang="fi-FI" sz="1600">
                <a:hlinkClick r:id="rId3"/>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342900" lvl="0" indent="-342900">
              <a:lnSpc>
                <a:spcPct val="107000"/>
              </a:lnSpc>
              <a:buFont typeface="Symbol" panose="05050102010706020507" pitchFamily="18" charset="2"/>
              <a:buChar char=""/>
              <a:tabLst>
                <a:tab pos="457200" algn="l"/>
              </a:tabLst>
            </a:pPr>
            <a:r>
              <a:rPr lang="fi-FI" sz="1100">
                <a:effectLst/>
                <a:latin typeface="Calibri" panose="020F0502020204030204" pitchFamily="34" charset="0"/>
                <a:ea typeface="Calibri" panose="020F0502020204030204" pitchFamily="34" charset="0"/>
                <a:cs typeface="Times New Roman" panose="02020603050405020304" pitchFamily="18" charset="0"/>
              </a:rPr>
              <a:t>Forbes-lehden tekaistu kansilehti: </a:t>
            </a:r>
            <a:r>
              <a:rPr lang="fi-FI"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i-FI" sz="1100" b="1" dirty="0">
                <a:effectLst/>
                <a:latin typeface="Calibri" panose="020F0502020204030204" pitchFamily="34" charset="0"/>
                <a:ea typeface="Calibri" panose="020F0502020204030204" pitchFamily="34" charset="0"/>
                <a:cs typeface="Times New Roman" panose="02020603050405020304" pitchFamily="18" charset="0"/>
              </a:rPr>
              <a:t>Satiiri/huumori</a:t>
            </a:r>
            <a:r>
              <a:rPr lang="fi-FI" sz="1100" dirty="0">
                <a:effectLst/>
                <a:latin typeface="Calibri" panose="020F0502020204030204" pitchFamily="34" charset="0"/>
                <a:ea typeface="Calibri" panose="020F0502020204030204" pitchFamily="34" charset="0"/>
                <a:cs typeface="Times New Roman" panose="02020603050405020304" pitchFamily="18" charset="0"/>
              </a:rPr>
              <a:t>: Satiirisivustojen artikkeleita voi erehtyä luulemaan aidoiksi uutisiksi. </a:t>
            </a:r>
          </a:p>
          <a:p>
            <a:pPr marL="342900" lvl="0" indent="-342900">
              <a:lnSpc>
                <a:spcPct val="107000"/>
              </a:lnSpc>
              <a:buFont typeface="Symbol" panose="05050102010706020507" pitchFamily="18" charset="2"/>
              <a:buChar char=""/>
            </a:pPr>
            <a:r>
              <a:rPr lang="fi-FI" sz="1100" b="1" dirty="0" err="1">
                <a:effectLst/>
                <a:latin typeface="Calibri" panose="020F0502020204030204" pitchFamily="34" charset="0"/>
                <a:ea typeface="Calibri" panose="020F0502020204030204" pitchFamily="34" charset="0"/>
                <a:cs typeface="Times New Roman" panose="02020603050405020304" pitchFamily="18" charset="0"/>
              </a:rPr>
              <a:t>Misinformaatio</a:t>
            </a:r>
            <a:r>
              <a:rPr lang="fi-FI" sz="1100" dirty="0">
                <a:effectLst/>
                <a:latin typeface="Calibri" panose="020F0502020204030204" pitchFamily="34" charset="0"/>
                <a:ea typeface="Calibri" panose="020F0502020204030204" pitchFamily="34" charset="0"/>
                <a:cs typeface="Times New Roman" panose="02020603050405020304" pitchFamily="18" charset="0"/>
              </a:rPr>
              <a:t>: Väärää tai harhaanjohtavaa tietoa, jota levittävä ihminen todella uskoo siihen eikä pyri aiheuttamaan toiminnallaan haittaa. Hän saattaa vain kuvitella olevansa avuksi muille. Esimerkki: Setäsi jakaa Facebookissa artikkelin, jossa väitetään valkosipulin ehkäisevän syöpää. Hän ajattelee, että tästä tiedosta olisi hyötyä muillekin, eikä ymmärrä, että tieto ei ole totta.</a:t>
            </a:r>
          </a:p>
          <a:p>
            <a:pPr marL="342900" lvl="0" indent="-342900">
              <a:lnSpc>
                <a:spcPct val="107000"/>
              </a:lnSpc>
              <a:spcAft>
                <a:spcPts val="800"/>
              </a:spcAft>
              <a:buFont typeface="Symbol" panose="05050102010706020507" pitchFamily="18" charset="2"/>
              <a:buChar char=""/>
            </a:pPr>
            <a:r>
              <a:rPr lang="fi-FI" sz="1100" b="1" dirty="0">
                <a:effectLst/>
                <a:latin typeface="Calibri" panose="020F0502020204030204" pitchFamily="34" charset="0"/>
                <a:ea typeface="Calibri" panose="020F0502020204030204" pitchFamily="34" charset="0"/>
                <a:cs typeface="Times New Roman" panose="02020603050405020304" pitchFamily="18" charset="0"/>
              </a:rPr>
              <a:t>Disinformaatio</a:t>
            </a:r>
            <a:r>
              <a:rPr lang="fi-FI" sz="1100" dirty="0">
                <a:effectLst/>
                <a:latin typeface="Calibri" panose="020F0502020204030204" pitchFamily="34" charset="0"/>
                <a:ea typeface="Calibri" panose="020F0502020204030204" pitchFamily="34" charset="0"/>
                <a:cs typeface="Times New Roman" panose="02020603050405020304" pitchFamily="18" charset="0"/>
              </a:rPr>
              <a:t>: Väärää tietoa, jonka sepittämisen ja levittämisen tarkoituksena on harhauttaa ihmisiä tai saavuttaa tiettyjä poliittisia tai taloudellisia tavoitteita </a:t>
            </a:r>
            <a:r>
              <a:rPr lang="fi-FI" sz="1600" dirty="0"/>
              <a:t>ja joka voi vahingoittaa yleistä etua</a:t>
            </a:r>
            <a:r>
              <a:rPr lang="fi-FI" sz="1100" dirty="0">
                <a:effectLst/>
                <a:latin typeface="Calibri" panose="020F0502020204030204" pitchFamily="34" charset="0"/>
                <a:ea typeface="Calibri" panose="020F0502020204030204" pitchFamily="34" charset="0"/>
                <a:cs typeface="Times New Roman" panose="02020603050405020304" pitchFamily="18" charset="0"/>
              </a:rPr>
              <a:t>. Esimerkki: sosiaalisessa mediassa julkaistaan valheellisia tarinoita maahanmuuttajien Euroopassa tekemistä rikoksista, koska halutaan luoda yhteiskunnallista eripuraa.</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ffectLst/>
                <a:latin typeface="Calibri" panose="020F0502020204030204" pitchFamily="34" charset="0"/>
                <a:ea typeface="Calibri" panose="020F0502020204030204" pitchFamily="34" charset="0"/>
                <a:cs typeface="Times New Roman" panose="02020603050405020304" pitchFamily="18" charset="0"/>
              </a:rPr>
              <a:t>*Huom.* – Tässä diassa on animaatio.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ffectLst/>
                <a:latin typeface="Calibri" panose="020F0502020204030204" pitchFamily="34" charset="0"/>
                <a:ea typeface="Calibri" panose="020F0502020204030204" pitchFamily="34" charset="0"/>
                <a:cs typeface="Times New Roman" panose="02020603050405020304" pitchFamily="18" charset="0"/>
              </a:rPr>
              <a:t>Huumorijuttuja voi helposti erehtyä luulemaan todellisiksi uutisiksi, jos ei ole varovainen.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a:solidFill>
                  <a:schemeClr val="bg1"/>
                </a:solidFill>
              </a:rPr>
              <a:t>Kuva toppatakkiin pukeutuneesta paavista julkaistiin ensimmäisen kerran AI Art Universe -nimisessä Facebook-ryhmässä maaliskuussa 2023, ja se levisi nopeasti muuallekin.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ffectLst/>
                <a:latin typeface="Calibri" panose="020F0502020204030204" pitchFamily="34" charset="0"/>
                <a:ea typeface="Calibri" panose="020F0502020204030204" pitchFamily="34" charset="0"/>
                <a:cs typeface="Times New Roman" panose="02020603050405020304" pitchFamily="18" charset="0"/>
              </a:rPr>
              <a:t>Katso lisää tekoälyn tuottamia kuvia paavi Franciscuksesta: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ffectLst/>
                <a:latin typeface="Calibri" panose="020F0502020204030204" pitchFamily="34" charset="0"/>
                <a:ea typeface="Calibri" panose="020F0502020204030204" pitchFamily="34" charset="0"/>
                <a:cs typeface="Times New Roman" panose="02020603050405020304" pitchFamily="18" charset="0"/>
              </a:rPr>
              <a:t>Toinen paavin kuva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effectLst/>
                <a:latin typeface="Calibri" panose="020F0502020204030204" pitchFamily="34" charset="0"/>
                <a:ea typeface="Calibri" panose="020F0502020204030204" pitchFamily="34" charset="0"/>
                <a:cs typeface="Times New Roman" panose="02020603050405020304" pitchFamily="18" charset="0"/>
              </a:rPr>
              <a:t>*Huom.* – Tässä diassa on animaatio.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dirty="0">
                <a:solidFill>
                  <a:srgbClr val="FF0000"/>
                </a:solidFill>
                <a:effectLst/>
                <a:latin typeface="+mn-lt"/>
                <a:ea typeface="+mn-ea"/>
                <a:cs typeface="+mn-cs"/>
              </a:rPr>
              <a:t>Ihmiset saattavat usein levittää väärää tietoa, jos he uskovat siihen aidosti ja haluavat kertoa siitä myös läheisilleen. Tällaista väärää tietoa kutsutaan </a:t>
            </a:r>
            <a:r>
              <a:rPr lang="fi-FI" sz="1200" b="0" i="0" dirty="0" err="1">
                <a:solidFill>
                  <a:srgbClr val="FF0000"/>
                </a:solidFill>
                <a:effectLst/>
                <a:latin typeface="+mn-lt"/>
                <a:ea typeface="+mn-ea"/>
                <a:cs typeface="+mn-cs"/>
              </a:rPr>
              <a:t>misinformaatioksi</a:t>
            </a:r>
            <a:r>
              <a:rPr lang="fi-FI" sz="1200" b="0" i="0" dirty="0">
                <a:solidFill>
                  <a:srgbClr val="FF0000"/>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fi-FI" sz="1200" b="0" i="0" dirty="0">
                <a:effectLst/>
                <a:latin typeface="+mn-lt"/>
                <a:ea typeface="+mn-ea"/>
                <a:cs typeface="+mn-cs"/>
              </a:rPr>
              <a:t>Koronapandemian aikana sosiaalisessa mediassa kiersi paljon hämmentävää tietoa. Monet väittivät esimerkiksi, että 5G-teknologian ja koronaviruksen leviämisen välillä on yhteys</a:t>
            </a:r>
            <a:r>
              <a:rPr lang="fi-FI" dirty="0"/>
              <a:t> (lue lisää: </a:t>
            </a:r>
            <a:r>
              <a:rPr lang="fi-FI" dirty="0">
                <a:hlinkClick r:id="rId3"/>
              </a:rPr>
              <a:t>https://www.euronews.com/2020/05/15/what-is-the-truth-behind-the-5g-coronavirus-conspiracy-theory-culture-clash</a:t>
            </a: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fi-FI" sz="1200" b="0" i="0" dirty="0">
                <a:effectLst/>
                <a:latin typeface="+mn-lt"/>
                <a:ea typeface="+mn-ea"/>
                <a:cs typeface="+mn-cs"/>
              </a:rPr>
              <a:t>Tämä teoria on aiheuttanut todellista haittaa:</a:t>
            </a:r>
          </a:p>
          <a:p>
            <a:pPr marL="171450" indent="-171450">
              <a:buFontTx/>
              <a:buChar char="-"/>
            </a:pPr>
            <a:r>
              <a:rPr lang="fi-FI" baseline="0" dirty="0"/>
              <a:t>Tuhopolttajat ovat sytyttäneet tukiasemamastoja tuleen eri puolilla Eurooppaa</a:t>
            </a:r>
          </a:p>
          <a:p>
            <a:pPr marL="171450" indent="-171450">
              <a:buFontTx/>
              <a:buChar char="-"/>
            </a:pPr>
            <a:r>
              <a:rPr lang="fi-FI" baseline="0" dirty="0"/>
              <a:t>Tietoliikenneverkkojen toiminta on häiriintynyt, koska monet tuhotut ja vandalismin kohteeksi joutuneet mastot oli tarkoitettu 5G-verkkojen sijaan 3G- ja 4G-verkoille, joita tarvitaan esimerkiksi hätäpuheluihin</a:t>
            </a:r>
          </a:p>
          <a:p>
            <a:pPr marL="171450" indent="-171450">
              <a:buFontTx/>
              <a:buChar char="-"/>
            </a:pPr>
            <a:r>
              <a:rPr lang="fi-FI" sz="1200" b="0" i="0" dirty="0">
                <a:solidFill>
                  <a:schemeClr val="tx1"/>
                </a:solidFill>
                <a:effectLst/>
                <a:latin typeface="+mn-lt"/>
                <a:ea typeface="+mn-ea"/>
                <a:cs typeface="+mn-cs"/>
              </a:rPr>
              <a:t>Teleyhtiöiden työntekijöitä on häiritty ja heidän kimppuunsa on jopa hyökätty, kun he ovat olleet asentamassa 5G-valokuitukaapelia tai muuta tietoliikenneinfrastruktuuria.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chemeClr val="bg1"/>
                </a:solidFill>
              </a:rPr>
              <a:t>[5G-tukiasemat ja koronaviruksen yhdistävä salaliittoteoria syntyi ilmeisesti Ranskassa tammikuussa 2020. Se levisi nopeasti muihin maihin.]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i-FI" sz="1800">
                <a:effectLst/>
                <a:latin typeface="Calibri" panose="020F0502020204030204" pitchFamily="34" charset="0"/>
                <a:ea typeface="Calibri" panose="020F0502020204030204" pitchFamily="34" charset="0"/>
                <a:cs typeface="Times New Roman" panose="02020603050405020304" pitchFamily="18" charset="0"/>
              </a:rPr>
              <a:t>*Huom.* – Tässä diassa on animaatio.</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 Tämä on esimerkki disinformaatiosta. Nainen esiintyy tv-haastatteluissa eri henkilöinä, jotka väittävät joutuneensa venäläisten vastaisen syrjinnän kohteeksi eri puolilla Ukrainaa. Tarkoituksena on harhauttaa katsojia ja edistää Venäjän poliittisia tavoitteita.</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 Sama näyttelijä esiintyi kaikissa näissä rooleissa yhden vuoden aikana.</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 Propagandan taustalla olevat toimijat haluavat välittää tietyn viestin, jota kukaan ei välttämättä sanoisi aidoissa haastatteluissa. Sitä varten he palkkaavat näyttelijöitä esittämään tunteita herättäviä hahmoja. Tavoitteena on edistää venäläismielisiä ja Ukrainan vastaisia asenteita.</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Lähde:</a:t>
            </a:r>
            <a:r>
              <a:rPr lang="fi-FI" sz="1200">
                <a:effectLst/>
                <a:latin typeface="Calibri" panose="020F0502020204030204" pitchFamily="34" charset="0"/>
                <a:ea typeface="Calibri" panose="020F0502020204030204" pitchFamily="34" charset="0"/>
                <a:cs typeface="Times New Roman" panose="02020603050405020304" pitchFamily="18" charset="0"/>
              </a:rPr>
              <a:t> </a:t>
            </a:r>
            <a:r>
              <a:rPr lang="fi-FI" sz="1800">
                <a:hlinkClick r:id="rId3"/>
              </a:rPr>
              <a:t>Russian disinfo patterns: same actors, different sets | StopFake</a:t>
            </a:r>
            <a:r>
              <a:rPr lang="fi-FI" sz="1800"/>
              <a:t>. Linkki: </a:t>
            </a:r>
            <a:r>
              <a:rPr lang="fi-FI"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i-FI" sz="1800">
                <a:effectLst/>
                <a:latin typeface="Calibri" panose="020F0502020204030204" pitchFamily="34" charset="0"/>
                <a:ea typeface="Calibri" panose="020F0502020204030204" pitchFamily="34" charset="0"/>
                <a:cs typeface="Times New Roman" panose="02020603050405020304" pitchFamily="18" charset="0"/>
              </a:rPr>
              <a:t>Ensimmäinen kuva &gt; video: (</a:t>
            </a:r>
            <a:r>
              <a:rPr lang="fi-FI"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fi-FI" sz="1800">
                <a:effectLst/>
                <a:latin typeface="Calibri" panose="020F0502020204030204" pitchFamily="34" charset="0"/>
                <a:ea typeface="Calibri" panose="020F0502020204030204" pitchFamily="34" charset="0"/>
                <a:cs typeface="Times New Roman" panose="02020603050405020304" pitchFamily="18" charset="0"/>
              </a:rPr>
              <a:t>)</a:t>
            </a:r>
            <a:br>
              <a:rPr lang="fi-FI" sz="1800">
                <a:effectLst/>
                <a:latin typeface="Calibri" panose="020F0502020204030204" pitchFamily="34" charset="0"/>
                <a:ea typeface="Calibri" panose="020F0502020204030204" pitchFamily="34" charset="0"/>
                <a:cs typeface="Times New Roman" panose="02020603050405020304" pitchFamily="18" charset="0"/>
              </a:rPr>
            </a:br>
            <a:r>
              <a:rPr lang="fi-FI" sz="1800">
                <a:effectLst/>
                <a:latin typeface="Calibri" panose="020F0502020204030204" pitchFamily="34" charset="0"/>
                <a:ea typeface="Calibri" panose="020F0502020204030204" pitchFamily="34" charset="0"/>
                <a:cs typeface="Times New Roman" panose="02020603050405020304" pitchFamily="18" charset="0"/>
              </a:rPr>
              <a:t>Videon kesto:  40 s (kuva kohdasta 2:51 kohtaan 3:31)</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Tekstiselosteen käännös:</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a:t>
            </a:r>
            <a:br>
              <a:rPr lang="fi-FI" sz="1800">
                <a:effectLst/>
                <a:latin typeface="Calibri" panose="020F0502020204030204" pitchFamily="34" charset="0"/>
                <a:ea typeface="Calibri" panose="020F0502020204030204" pitchFamily="34" charset="0"/>
                <a:cs typeface="Times New Roman" panose="02020603050405020304" pitchFamily="18" charset="0"/>
              </a:rPr>
            </a:br>
            <a:r>
              <a:rPr lang="fi-FI" sz="1800">
                <a:effectLst/>
                <a:latin typeface="Calibri" panose="020F0502020204030204" pitchFamily="34" charset="0"/>
                <a:ea typeface="Calibri" panose="020F0502020204030204" pitchFamily="34" charset="0"/>
                <a:cs typeface="Times New Roman" panose="02020603050405020304" pitchFamily="18" charset="0"/>
              </a:rPr>
              <a:t>(Katkelma Krimillä toimivan TV-aseman lähetyksestä, jossa raportoidaan Sevastopolissa 3.3.2014 pidetystä mielenosoituksesta. Nainen kertoo olevansa nimeltään Maria ja asuvansa Odessassa.)</a:t>
            </a:r>
          </a:p>
          <a:p>
            <a:pPr>
              <a:lnSpc>
                <a:spcPct val="107000"/>
              </a:lnSpc>
              <a:spcAft>
                <a:spcPts val="800"/>
              </a:spcAft>
            </a:pPr>
            <a:br>
              <a:rPr lang="fi-FI" sz="1800">
                <a:effectLst/>
                <a:latin typeface="Calibri" panose="020F0502020204030204" pitchFamily="34" charset="0"/>
                <a:ea typeface="Calibri" panose="020F0502020204030204" pitchFamily="34" charset="0"/>
                <a:cs typeface="Times New Roman" panose="02020603050405020304" pitchFamily="18" charset="0"/>
              </a:rPr>
            </a:br>
            <a:r>
              <a:rPr lang="fi-FI" sz="1800">
                <a:effectLst/>
                <a:latin typeface="Calibri" panose="020F0502020204030204" pitchFamily="34" charset="0"/>
                <a:ea typeface="Calibri" panose="020F0502020204030204" pitchFamily="34" charset="0"/>
                <a:cs typeface="Times New Roman" panose="02020603050405020304" pitchFamily="18" charset="0"/>
              </a:rPr>
              <a:t>Koulun opettajat soittavat ja pyytävät suojelua. Lapseni käyvät venäjänkielistä koulua, ja olen vanhempainyhdistyksessä.</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Kun menen kouluun, lapseni kysyvät: ”Joudummeko mekin nyt vankilaan, koska opiskelemme venäjän kieltä ja puhumme venäjää?”</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Jotta pystyimme tapaamaan teidät, meidän piti sammuttaa puhelimet ja ottaa niistä akku pois.</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Suuri vaino on alkanut, ja se on todella hirveää.</a:t>
            </a:r>
          </a:p>
          <a:p>
            <a:pPr>
              <a:lnSpc>
                <a:spcPct val="107000"/>
              </a:lnSpc>
              <a:spcAft>
                <a:spcPts val="800"/>
              </a:spcAft>
            </a:pPr>
            <a:r>
              <a:rPr lang="fi-FI"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dirty="0" err="1">
                <a:solidFill>
                  <a:srgbClr val="FFEC00"/>
                </a:solidFill>
                <a:latin typeface="Arial" panose="020B0604020202020204" pitchFamily="34" charset="0"/>
                <a:ea typeface="Verdana" panose="020B0604030504040204" pitchFamily="34" charset="0"/>
                <a:cs typeface="Arial" panose="020B0604020202020204" pitchFamily="34" charset="0"/>
              </a:rPr>
              <a:t>dis</a:t>
            </a:r>
            <a:r>
              <a:rPr lang="it-IT" sz="7200" b="1" dirty="0" err="1">
                <a:solidFill>
                  <a:schemeClr val="bg1"/>
                </a:solidFill>
                <a:latin typeface="Arial" panose="020B0604020202020204" pitchFamily="34" charset="0"/>
                <a:ea typeface="Verdana" panose="020B0604030504040204" pitchFamily="34" charset="0"/>
                <a:cs typeface="Arial" panose="020B0604020202020204" pitchFamily="34" charset="0"/>
              </a:rPr>
              <a:t>informaatio</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fr-BE" sz="4800" dirty="0" err="1">
                <a:solidFill>
                  <a:schemeClr val="bg1"/>
                </a:solidFill>
                <a:latin typeface="Arial" panose="020B0604020202020204" pitchFamily="34" charset="0"/>
                <a:ea typeface="Verdana" panose="020B0604030504040204" pitchFamily="34" charset="0"/>
                <a:cs typeface="Arial" panose="020B0604020202020204" pitchFamily="34" charset="0"/>
              </a:rPr>
              <a:t>Tunnista</a:t>
            </a: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fr-BE" sz="4800" dirty="0" err="1">
                <a:solidFill>
                  <a:schemeClr val="bg1"/>
                </a:solidFill>
                <a:latin typeface="Arial" panose="020B0604020202020204" pitchFamily="34" charset="0"/>
                <a:ea typeface="Verdana" panose="020B0604030504040204" pitchFamily="34" charset="0"/>
                <a:cs typeface="Arial" panose="020B0604020202020204" pitchFamily="34" charset="0"/>
              </a:rPr>
              <a:t>ja</a:t>
            </a: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fr-BE" sz="4800" dirty="0" err="1">
                <a:solidFill>
                  <a:schemeClr val="bg1"/>
                </a:solidFill>
                <a:latin typeface="Arial" panose="020B0604020202020204" pitchFamily="34" charset="0"/>
                <a:ea typeface="Verdana" panose="020B0604030504040204" pitchFamily="34" charset="0"/>
                <a:cs typeface="Arial" panose="020B0604020202020204" pitchFamily="34" charset="0"/>
              </a:rPr>
              <a:t>selätä</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fi-FI" sz="2400">
                <a:latin typeface="Arial"/>
                <a:ea typeface="Verdana"/>
                <a:cs typeface="Arial"/>
              </a:rPr>
              <a:t>Osa 2</a:t>
            </a:r>
            <a:r>
              <a:rPr lang="fi-FI">
                <a:latin typeface="Arial"/>
                <a:ea typeface="Verdana"/>
                <a:cs typeface="Arial"/>
              </a:rPr>
              <a:t>: Miten disinformaatio toimii?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i-FI" sz="1400" i="1">
                <a:latin typeface="Arial" panose="020B0604020202020204" pitchFamily="34" charset="0"/>
                <a:ea typeface="Verdana" panose="020B0604030504040204" pitchFamily="34" charset="0"/>
                <a:cs typeface="Arial" panose="020B0604020202020204" pitchFamily="34" charset="0"/>
              </a:rPr>
              <a:t>En tiedä, mihin voin enää luottaa!</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fi-FI" sz="2000" b="1">
                <a:solidFill>
                  <a:srgbClr val="FFEC00"/>
                </a:solidFill>
                <a:effectLst/>
                <a:latin typeface="Arial" panose="020B0604020202020204" pitchFamily="34" charset="0"/>
                <a:ea typeface="Verdana" panose="020B0604030504040204" pitchFamily="34" charset="0"/>
                <a:cs typeface="Arial" panose="020B0604020202020204" pitchFamily="34" charset="0"/>
              </a:rPr>
              <a:t>”Mutkuttelu”</a:t>
            </a:r>
            <a:br>
              <a:rPr lang="fi-FI"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fi-FI">
                <a:solidFill>
                  <a:schemeClr val="bg1"/>
                </a:solidFill>
                <a:effectLst/>
                <a:latin typeface="Arial" panose="020B0604020202020204" pitchFamily="34" charset="0"/>
                <a:ea typeface="Verdana" panose="020B0604030504040204" pitchFamily="34" charset="0"/>
                <a:cs typeface="Arial" panose="020B0604020202020204" pitchFamily="34" charset="0"/>
              </a:rPr>
              <a:t>Huomio kiinnitetään muuhun epäkohtaan kuin siihen, mistä alun perin oli puhe. </a:t>
            </a:r>
          </a:p>
        </p:txBody>
      </p:sp>
      <p:sp>
        <p:nvSpPr>
          <p:cNvPr id="5" name="TextBox 4">
            <a:extLst>
              <a:ext uri="{FF2B5EF4-FFF2-40B4-BE49-F238E27FC236}">
                <a16:creationId xmlns:a16="http://schemas.microsoft.com/office/drawing/2014/main" id="{0DE6D5A7-F1B9-DCF2-CA4A-A82A58911985}"/>
              </a:ext>
            </a:extLst>
          </p:cNvPr>
          <p:cNvSpPr txBox="1"/>
          <p:nvPr/>
        </p:nvSpPr>
        <p:spPr>
          <a:xfrm>
            <a:off x="567159" y="1009022"/>
            <a:ext cx="11435787" cy="830997"/>
          </a:xfrm>
          <a:prstGeom prst="rect">
            <a:avLst/>
          </a:prstGeom>
          <a:noFill/>
        </p:spPr>
        <p:txBody>
          <a:bodyPr wrap="square" rtlCol="0">
            <a:spAutoFit/>
          </a:bodyPr>
          <a:lstStyle/>
          <a:p>
            <a:r>
              <a:rPr lang="fi-FI" sz="2400" b="1" dirty="0">
                <a:solidFill>
                  <a:schemeClr val="bg1"/>
                </a:solidFill>
                <a:latin typeface="Arial" panose="020B0604020202020204" pitchFamily="34" charset="0"/>
                <a:cs typeface="Arial" panose="020B0604020202020204" pitchFamily="34" charset="0"/>
              </a:rPr>
              <a:t>Disinformaation tarkoituksena ei ole välttämättä vakuuttaa vaan hämmentää. </a:t>
            </a:r>
            <a:br>
              <a:rPr lang="fi-FI" sz="2400" b="1" dirty="0">
                <a:solidFill>
                  <a:schemeClr val="bg1"/>
                </a:solidFill>
                <a:latin typeface="Arial" panose="020B0604020202020204" pitchFamily="34" charset="0"/>
                <a:cs typeface="Arial" panose="020B0604020202020204" pitchFamily="34" charset="0"/>
              </a:rPr>
            </a:br>
            <a:r>
              <a:rPr lang="fi-FI" sz="2400" b="1" dirty="0">
                <a:solidFill>
                  <a:schemeClr val="bg1"/>
                </a:solidFill>
                <a:latin typeface="Arial" panose="020B0604020202020204" pitchFamily="34" charset="0"/>
                <a:cs typeface="Arial" panose="020B0604020202020204" pitchFamily="34" charset="0"/>
              </a:rPr>
              <a:t>Käytössä on erilaisia tekniikoita:</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677689" cy="2145716"/>
          </a:xfrm>
          <a:prstGeom prst="rect">
            <a:avLst/>
          </a:prstGeom>
          <a:noFill/>
        </p:spPr>
        <p:txBody>
          <a:bodyPr wrap="square" rtlCol="0">
            <a:spAutoFit/>
          </a:bodyPr>
          <a:lstStyle/>
          <a:p>
            <a:pPr marL="0" lvl="1">
              <a:lnSpc>
                <a:spcPct val="107000"/>
              </a:lnSpc>
              <a:spcAft>
                <a:spcPts val="1800"/>
              </a:spcAft>
              <a:tabLst>
                <a:tab pos="914400" algn="l"/>
              </a:tabLst>
            </a:pPr>
            <a:r>
              <a:rPr lang="fi-FI"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”Olkiukko"</a:t>
            </a:r>
            <a:r>
              <a:rPr lang="fi-FI"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fi-FI" dirty="0">
                <a:solidFill>
                  <a:schemeClr val="bg1"/>
                </a:solidFill>
                <a:effectLst/>
                <a:latin typeface="Arial" panose="020B0604020202020204" pitchFamily="34" charset="0"/>
                <a:ea typeface="Verdana" panose="020B0604030504040204" pitchFamily="34" charset="0"/>
                <a:cs typeface="Arial" panose="020B0604020202020204" pitchFamily="34" charset="0"/>
              </a:rPr>
              <a:t>Vastapuolen sanomaa vääristellään ja tätä vääristeltyä kantaa sitten kritisoidaan.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fi-FI" sz="2000" b="1">
                <a:solidFill>
                  <a:srgbClr val="FFEC00"/>
                </a:solidFill>
                <a:latin typeface="Arial" panose="020B0604020202020204" pitchFamily="34" charset="0"/>
                <a:ea typeface="Verdana" panose="020B0604030504040204" pitchFamily="34" charset="0"/>
                <a:cs typeface="Arial" panose="020B0604020202020204" pitchFamily="34" charset="0"/>
              </a:rPr>
              <a:t>Hyökkäys</a:t>
            </a:r>
            <a:br>
              <a:rPr lang="fi-FI"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Epäilijät pelotetaan pois käyttämällä aggressiivista tai halventavaa kieltä.</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52321" y="4134466"/>
            <a:ext cx="2931812" cy="1385700"/>
          </a:xfrm>
          <a:prstGeom prst="rect">
            <a:avLst/>
          </a:prstGeom>
          <a:noFill/>
        </p:spPr>
        <p:txBody>
          <a:bodyPr wrap="square">
            <a:spAutoFit/>
          </a:bodyPr>
          <a:lstStyle/>
          <a:p>
            <a:pPr marL="0" lvl="1">
              <a:lnSpc>
                <a:spcPct val="107000"/>
              </a:lnSpc>
              <a:spcAft>
                <a:spcPts val="1800"/>
              </a:spcAft>
              <a:tabLst>
                <a:tab pos="914400" algn="l"/>
              </a:tabLst>
            </a:pPr>
            <a:r>
              <a:rPr lang="fi-FI" sz="2000" b="1" dirty="0">
                <a:solidFill>
                  <a:srgbClr val="FFEC00"/>
                </a:solidFill>
                <a:latin typeface="Arial" panose="020B0604020202020204" pitchFamily="34" charset="0"/>
                <a:ea typeface="Verdana" panose="020B0604030504040204" pitchFamily="34" charset="0"/>
                <a:cs typeface="Arial" panose="020B0604020202020204" pitchFamily="34" charset="0"/>
              </a:rPr>
              <a:t>Pilkka  </a:t>
            </a:r>
            <a:br>
              <a:rPr lang="fi-FI"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fi-FI" sz="2000" dirty="0">
                <a:solidFill>
                  <a:schemeClr val="bg1"/>
                </a:solidFill>
                <a:latin typeface="Arial" panose="020B0604020202020204" pitchFamily="34" charset="0"/>
                <a:ea typeface="Verdana" panose="020B0604030504040204" pitchFamily="34" charset="0"/>
                <a:cs typeface="Arial" panose="020B0604020202020204" pitchFamily="34" charset="0"/>
              </a:rPr>
              <a:t>Epäilijät tehdään naurunalaisiksi tai käytetään </a:t>
            </a:r>
            <a:r>
              <a:rPr lang="fi-FI"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sarkasmia.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605473" y="4196374"/>
            <a:ext cx="2307033" cy="1261884"/>
          </a:xfrm>
          <a:prstGeom prst="rect">
            <a:avLst/>
          </a:prstGeom>
          <a:noFill/>
        </p:spPr>
        <p:txBody>
          <a:bodyPr wrap="square">
            <a:spAutoFit/>
          </a:bodyPr>
          <a:lstStyle/>
          <a:p>
            <a:r>
              <a:rPr lang="fi-FI" sz="2000" b="1" dirty="0">
                <a:solidFill>
                  <a:srgbClr val="FFEC00"/>
                </a:solidFill>
                <a:latin typeface="Arial" panose="020B0604020202020204" pitchFamily="34" charset="0"/>
                <a:ea typeface="Verdana" panose="020B0604030504040204" pitchFamily="34" charset="0"/>
                <a:cs typeface="Arial" panose="020B0604020202020204" pitchFamily="34" charset="0"/>
              </a:rPr>
              <a:t>Yksityiskohtiin takertuminen </a:t>
            </a:r>
            <a:r>
              <a:rPr lang="fi-FI"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fi-FI"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fi-FI"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Huomio kiinnitetään pois pääasiasta.</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3946" y="4090611"/>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3443" y="4062750"/>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fi-FI" sz="2200">
                <a:latin typeface="Arial"/>
                <a:ea typeface="Verdana"/>
                <a:cs typeface="Arial"/>
              </a:rPr>
              <a:t>Osa 2</a:t>
            </a:r>
            <a:r>
              <a:rPr lang="fi-FI" sz="1600">
                <a:latin typeface="Arial"/>
                <a:ea typeface="Verdana"/>
                <a:cs typeface="Arial"/>
              </a:rPr>
              <a:t>: Miten disinformaatio toimii?</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fi-FI" sz="2200">
                <a:latin typeface="Arial"/>
                <a:ea typeface="Verdana"/>
                <a:cs typeface="Arial"/>
              </a:rPr>
              <a:t>Osa 2</a:t>
            </a:r>
            <a:r>
              <a:rPr lang="fi-FI" sz="1600">
                <a:latin typeface="Arial"/>
                <a:ea typeface="Verdana"/>
                <a:cs typeface="Arial"/>
              </a:rPr>
              <a:t>: Miten disinformaatio toimii?</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fi-FI" sz="1200">
                  <a:solidFill>
                    <a:schemeClr val="bg1"/>
                  </a:solidFill>
                  <a:latin typeface="Arial" panose="020B0604020202020204" pitchFamily="34" charset="0"/>
                  <a:cs typeface="Arial" panose="020B0604020202020204" pitchFamily="34" charset="0"/>
                </a:rPr>
                <a:t>© 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1050133" y="5120401"/>
            <a:ext cx="9647521" cy="1908215"/>
            <a:chOff x="1731149" y="4993869"/>
            <a:chExt cx="6543056" cy="1908215"/>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908215"/>
            </a:xfrm>
            <a:prstGeom prst="rect">
              <a:avLst/>
            </a:prstGeom>
            <a:noFill/>
          </p:spPr>
          <p:txBody>
            <a:bodyPr wrap="square" rtlCol="0">
              <a:spAutoFit/>
            </a:bodyPr>
            <a:lstStyle/>
            <a:p>
              <a:r>
                <a:rPr lang="fi-FI" sz="2500" b="1" dirty="0">
                  <a:solidFill>
                    <a:schemeClr val="bg1"/>
                  </a:solidFill>
                </a:rPr>
                <a:t>Disinformaatiota on muuallakin kuin sosiaalisessa mediassa – </a:t>
              </a:r>
              <a:br>
                <a:rPr lang="fi-FI" sz="2500" b="1" dirty="0">
                  <a:solidFill>
                    <a:schemeClr val="bg1"/>
                  </a:solidFill>
                </a:rPr>
              </a:br>
              <a:r>
                <a:rPr lang="fi-FI" sz="2500" b="1" dirty="0">
                  <a:solidFill>
                    <a:schemeClr val="bg1"/>
                  </a:solidFill>
                </a:rPr>
                <a:t>sitä esiintyy myös perinteisissä tiedotusvälineissä.</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25F56FBB-381C-B107-2867-04843913AC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fi-FI" sz="2200">
                <a:latin typeface="Arial"/>
                <a:ea typeface="Verdana"/>
                <a:cs typeface="Arial"/>
              </a:rPr>
              <a:t>Osa 2</a:t>
            </a:r>
            <a:r>
              <a:rPr lang="fi-FI" sz="1600">
                <a:latin typeface="Arial"/>
                <a:ea typeface="Verdana"/>
                <a:cs typeface="Arial"/>
              </a:rPr>
              <a:t>: Miten disinformaatio toimii?</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452B3234-D058-7598-D350-8E91311104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fi-FI" sz="2200">
                <a:latin typeface="Arial"/>
                <a:cs typeface="Arial"/>
              </a:rPr>
              <a:t>Osa 2</a:t>
            </a:r>
            <a:r>
              <a:rPr lang="fi-FI" sz="1600">
                <a:latin typeface="Arial"/>
                <a:cs typeface="Arial"/>
              </a:rPr>
              <a:t>: Miten disinformaatio toimii?</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fi-F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OSA 3 </a:t>
            </a:r>
          </a:p>
          <a:p>
            <a:r>
              <a:rPr lang="fi-FI" sz="5400" b="1">
                <a:solidFill>
                  <a:schemeClr val="bg1"/>
                </a:solidFill>
                <a:latin typeface="Arial" panose="020B0604020202020204" pitchFamily="34" charset="0"/>
                <a:ea typeface="Verdana" panose="020B0604030504040204" pitchFamily="34" charset="0"/>
                <a:cs typeface="Arial" panose="020B0604020202020204" pitchFamily="34" charset="0"/>
              </a:rPr>
              <a:t>Miten reagoida disinformaatioon?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fi-FI" sz="2200">
                <a:latin typeface="Arial"/>
                <a:ea typeface="Verdana"/>
                <a:cs typeface="Arial"/>
              </a:rPr>
              <a:t>Osa 3</a:t>
            </a:r>
            <a:r>
              <a:rPr lang="fi-FI" sz="1600">
                <a:latin typeface="Arial"/>
                <a:ea typeface="Verdana"/>
                <a:cs typeface="Arial"/>
              </a:rPr>
              <a:t>: </a:t>
            </a:r>
            <a:r>
              <a:rPr lang="fi-FI">
                <a:latin typeface="Arial"/>
                <a:ea typeface="Verdana"/>
                <a:cs typeface="Arial"/>
              </a:rPr>
              <a:t>Miten reagoida disinformaatioon?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Älä reagoi liian nopeasti!</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321838" y="4205092"/>
            <a:ext cx="2840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Pysähdy</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7724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Harkitse</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i-FI" sz="2000">
                <a:latin typeface="Arial"/>
                <a:ea typeface="Verdana"/>
                <a:cs typeface="Arial"/>
              </a:rPr>
              <a:t>Osa 3</a:t>
            </a:r>
            <a:r>
              <a:rPr lang="fi-FI" sz="1400">
                <a:latin typeface="Arial"/>
                <a:ea typeface="Verdana"/>
                <a:cs typeface="Arial"/>
              </a:rPr>
              <a:t>: </a:t>
            </a:r>
            <a:r>
              <a:rPr lang="fi-FI" sz="1600">
                <a:latin typeface="Arial"/>
                <a:ea typeface="Verdana"/>
                <a:cs typeface="Arial"/>
              </a:rPr>
              <a:t>Miten reagoida disinformaatioon? </a:t>
            </a:r>
          </a:p>
        </p:txBody>
      </p:sp>
      <p:sp>
        <p:nvSpPr>
          <p:cNvPr id="11" name="Rectangle 10"/>
          <p:cNvSpPr/>
          <p:nvPr/>
        </p:nvSpPr>
        <p:spPr>
          <a:xfrm>
            <a:off x="634298" y="799329"/>
            <a:ext cx="10409853" cy="757130"/>
          </a:xfrm>
          <a:prstGeom prst="rect">
            <a:avLst/>
          </a:prstGeom>
        </p:spPr>
        <p:txBody>
          <a:bodyPr wrap="square">
            <a:spAutoFit/>
          </a:bodyPr>
          <a:lstStyle/>
          <a:p>
            <a:pPr lvl="0" defTabSz="914400">
              <a:lnSpc>
                <a:spcPct val="90000"/>
              </a:lnSpc>
              <a:spcBef>
                <a:spcPts val="1000"/>
              </a:spcBef>
            </a:pPr>
            <a:r>
              <a:rPr lang="fi-FI" sz="4800" b="1" dirty="0">
                <a:solidFill>
                  <a:srgbClr val="AAFAC8"/>
                </a:solidFill>
                <a:latin typeface="Arial" panose="020B0604020202020204" pitchFamily="34" charset="0"/>
                <a:ea typeface="Verdana" panose="020B0604030504040204" pitchFamily="34" charset="0"/>
                <a:cs typeface="Arial" panose="020B0604020202020204" pitchFamily="34" charset="0"/>
              </a:rPr>
              <a:t>Jos epäilet – tarkista</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4482871" y="820874"/>
            <a:ext cx="2369341"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fi-FI" sz="2000" b="1">
                <a:solidFill>
                  <a:srgbClr val="AAFAC8"/>
                </a:solidFill>
                <a:latin typeface="Arial" panose="020B0604020202020204" pitchFamily="34" charset="0"/>
                <a:ea typeface="Verdana" panose="020B0604030504040204" pitchFamily="34" charset="0"/>
                <a:cs typeface="Arial" panose="020B0604020202020204" pitchFamily="34" charset="0"/>
              </a:rPr>
              <a:t>Sisältö</a:t>
            </a:r>
            <a:br>
              <a:rPr lang="fi-FI">
                <a:solidFill>
                  <a:schemeClr val="bg1"/>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Vastaavatko otsikko ja sisältö toisiaan? Onko sisällössä järkeä?</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5656149"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Harkitse ennen kuin jaat</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fi-FI" sz="2000" b="1">
                <a:solidFill>
                  <a:srgbClr val="AAFAC8"/>
                </a:solidFill>
                <a:latin typeface="Arial" panose="020B0604020202020204" pitchFamily="34" charset="0"/>
                <a:ea typeface="Verdana" panose="020B0604030504040204" pitchFamily="34" charset="0"/>
                <a:cs typeface="Arial" panose="020B0604020202020204" pitchFamily="34" charset="0"/>
              </a:rPr>
              <a:t>Muut lähteet</a:t>
            </a:r>
            <a:br>
              <a:rPr lang="fi-FI">
                <a:solidFill>
                  <a:schemeClr val="bg1"/>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Löytyykö tämä tieto muista lähteistä? Mitä ne ovat?</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fi-FI" sz="2000" b="1">
                <a:solidFill>
                  <a:srgbClr val="FFEC00"/>
                </a:solidFill>
                <a:latin typeface="Arial" panose="020B0604020202020204" pitchFamily="34" charset="0"/>
                <a:ea typeface="Verdana" panose="020B0604030504040204" pitchFamily="34" charset="0"/>
                <a:cs typeface="Arial" panose="020B0604020202020204" pitchFamily="34" charset="0"/>
              </a:rPr>
              <a:t>Tiedosta omat ennakkoluulosi!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fi-FI" sz="2000" b="1" dirty="0">
                <a:solidFill>
                  <a:srgbClr val="AAFAC8"/>
                </a:solidFill>
                <a:latin typeface="Arial" panose="020B0604020202020204" pitchFamily="34" charset="0"/>
                <a:ea typeface="Verdana" panose="020B0604030504040204" pitchFamily="34" charset="0"/>
                <a:cs typeface="Arial" panose="020B0604020202020204" pitchFamily="34" charset="0"/>
              </a:rPr>
              <a:t>Viestintäkanava/URL-osoite</a:t>
            </a:r>
            <a:br>
              <a:rPr lang="fi-FI" dirty="0">
                <a:solidFill>
                  <a:schemeClr val="bg1"/>
                </a:solidFill>
                <a:latin typeface="Arial" panose="020B0604020202020204" pitchFamily="34" charset="0"/>
                <a:ea typeface="Verdana" panose="020B0604030504040204" pitchFamily="34" charset="0"/>
                <a:cs typeface="Arial" panose="020B0604020202020204" pitchFamily="34" charset="0"/>
              </a:rPr>
            </a:br>
            <a:r>
              <a:rPr lang="fi-FI" dirty="0">
                <a:solidFill>
                  <a:schemeClr val="bg1"/>
                </a:solidFill>
                <a:latin typeface="Arial" panose="020B0604020202020204" pitchFamily="34" charset="0"/>
                <a:ea typeface="Verdana" panose="020B0604030504040204" pitchFamily="34" charset="0"/>
                <a:cs typeface="Arial" panose="020B0604020202020204" pitchFamily="34" charset="0"/>
              </a:rPr>
              <a:t>Onko se luotettava? Onko se sitä, miltä se näyttää?</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fi-FI" sz="2000" b="1">
                <a:solidFill>
                  <a:srgbClr val="AAFAC8"/>
                </a:solidFill>
                <a:latin typeface="Arial" panose="020B0604020202020204" pitchFamily="34" charset="0"/>
                <a:ea typeface="Verdana" panose="020B0604030504040204" pitchFamily="34" charset="0"/>
                <a:cs typeface="Arial" panose="020B0604020202020204" pitchFamily="34" charset="0"/>
              </a:rPr>
              <a:t>Tekijä</a:t>
            </a:r>
            <a:br>
              <a:rPr lang="fi-FI">
                <a:solidFill>
                  <a:schemeClr val="bg1"/>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Onko tiedon esittäjä luotettava/pätevä?</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fi-FI" sz="2000" b="1">
                <a:solidFill>
                  <a:srgbClr val="AAFAC8"/>
                </a:solidFill>
                <a:latin typeface="Arial" panose="020B0604020202020204" pitchFamily="34" charset="0"/>
                <a:ea typeface="Verdana" panose="020B0604030504040204" pitchFamily="34" charset="0"/>
                <a:cs typeface="Arial" panose="020B0604020202020204" pitchFamily="34" charset="0"/>
              </a:rPr>
              <a:t>Ajankohta</a:t>
            </a:r>
            <a:br>
              <a:rPr lang="fi-FI" b="1">
                <a:solidFill>
                  <a:schemeClr val="bg1"/>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Milloin tieto on julkaistu?</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fi-FI" sz="2000" b="1">
                <a:solidFill>
                  <a:srgbClr val="AAFAC8"/>
                </a:solidFill>
                <a:latin typeface="Arial" panose="020B0604020202020204" pitchFamily="34" charset="0"/>
                <a:ea typeface="Verdana" panose="020B0604030504040204" pitchFamily="34" charset="0"/>
                <a:cs typeface="Arial" panose="020B0604020202020204" pitchFamily="34" charset="0"/>
              </a:rPr>
              <a:t>Kuva</a:t>
            </a:r>
            <a:br>
              <a:rPr lang="fi-FI">
                <a:solidFill>
                  <a:schemeClr val="bg1"/>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Esittääkö kuva sitä, mitä sen väitetään esittävän?</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fi-FI">
                <a:solidFill>
                  <a:schemeClr val="bg1"/>
                </a:solidFill>
                <a:latin typeface="Arial" panose="020B0604020202020204" pitchFamily="34" charset="0"/>
                <a:ea typeface="Verdana" panose="020B0604030504040204" pitchFamily="34" charset="0"/>
                <a:cs typeface="Arial" panose="020B0604020202020204" pitchFamily="34" charset="0"/>
              </a:rPr>
              <a:t>Kerro läheisillesi, mitä olet tänään oppinut, MUTTA...</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i-FI"/>
              <a:t>Miten reagoida disinformaatioon?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fi-FI"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fi-FI" sz="3200" b="1" dirty="0">
                <a:solidFill>
                  <a:srgbClr val="FBE110"/>
                </a:solidFill>
                <a:latin typeface="Arial" panose="020B0604020202020204" pitchFamily="34" charset="0"/>
                <a:ea typeface="Verdana" panose="020B0604030504040204" pitchFamily="34" charset="0"/>
                <a:cs typeface="Arial" panose="020B0604020202020204" pitchFamily="34" charset="0"/>
              </a:rPr>
              <a:t>Miten SINÄ voit torjua disinformaatiota?</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Älä nolaa </a:t>
            </a:r>
            <a:br>
              <a:rPr kumimoji="0" lang="fi-FI"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fi-FI"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ketään</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fi-FI">
                <a:solidFill>
                  <a:schemeClr val="bg1"/>
                </a:solidFill>
                <a:latin typeface="Arial" panose="020B0604020202020204" pitchFamily="34" charset="0"/>
                <a:ea typeface="Verdana" panose="020B0604030504040204" pitchFamily="34" charset="0"/>
                <a:cs typeface="Arial" panose="020B0604020202020204" pitchFamily="34" charset="0"/>
              </a:rPr>
              <a:t>Ole empaattinen ja yritä ymmärtää, miksi joku uskoo disinformaatioon. Riitelystä ei yleensä koidu mitään hyötyä.</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000" b="1">
                <a:solidFill>
                  <a:srgbClr val="FFFFFF"/>
                </a:solidFill>
                <a:latin typeface="Arial" panose="020B0604020202020204" pitchFamily="34" charset="0"/>
                <a:ea typeface="Verdana" panose="020B0604030504040204" pitchFamily="34" charset="0"/>
                <a:cs typeface="Arial" panose="020B0604020202020204" pitchFamily="34" charset="0"/>
              </a:rPr>
              <a:t>Varoita </a:t>
            </a:r>
            <a:br>
              <a:rPr lang="fi-FI"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fi-FI" sz="2000" b="1">
                <a:solidFill>
                  <a:srgbClr val="FFFFFF"/>
                </a:solidFill>
                <a:latin typeface="Arial" panose="020B0604020202020204" pitchFamily="34" charset="0"/>
                <a:ea typeface="Verdana" panose="020B0604030504040204" pitchFamily="34" charset="0"/>
                <a:cs typeface="Arial" panose="020B0604020202020204" pitchFamily="34" charset="0"/>
              </a:rPr>
              <a:t>muita</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fi-FI" sz="2000" b="1">
                <a:solidFill>
                  <a:srgbClr val="FFFFFF"/>
                </a:solidFill>
                <a:latin typeface="Arial" panose="020B0604020202020204" pitchFamily="34" charset="0"/>
                <a:ea typeface="Verdana" panose="020B0604030504040204" pitchFamily="34" charset="0"/>
                <a:cs typeface="Arial" panose="020B0604020202020204" pitchFamily="34" charset="0"/>
              </a:rPr>
              <a:t>Älä usko kaikkea kuulemaasi</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fi-FI">
                <a:solidFill>
                  <a:schemeClr val="bg1"/>
                </a:solidFill>
                <a:latin typeface="Arial" panose="020B0604020202020204" pitchFamily="34" charset="0"/>
                <a:ea typeface="Verdana" panose="020B0604030504040204" pitchFamily="34" charset="0"/>
                <a:cs typeface="Arial" panose="020B0604020202020204" pitchFamily="34" charset="0"/>
              </a:rPr>
              <a:t>Ajattele kriittisesti, tarkista lähteet ja pysähdy miettimään ennen kuin reagoit mitenkään.</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1785170" y="881947"/>
            <a:ext cx="1145754"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0793" y="1927116"/>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fi-FI" sz="2000">
                <a:latin typeface="Arial"/>
                <a:ea typeface="Verdana"/>
                <a:cs typeface="Arial"/>
              </a:rPr>
              <a:t>Osa 3</a:t>
            </a:r>
            <a:r>
              <a:rPr lang="fi-FI" sz="1400">
                <a:latin typeface="Arial"/>
                <a:ea typeface="Verdana"/>
                <a:cs typeface="Arial"/>
              </a:rPr>
              <a:t>: </a:t>
            </a:r>
            <a:r>
              <a:rPr lang="fi-FI" sz="1600">
                <a:latin typeface="Arial"/>
                <a:ea typeface="Verdana"/>
                <a:cs typeface="Arial"/>
              </a:rPr>
              <a:t>Miten reagoida disinformaatioon?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373505"/>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i-FI" dirty="0">
                <a:solidFill>
                  <a:schemeClr val="bg1"/>
                </a:solidFill>
                <a:latin typeface="Arial"/>
                <a:ea typeface="Verdana"/>
                <a:cs typeface="Arial"/>
              </a:rPr>
              <a:t>Kansainvälisen faktantarkistusverkoston (IFCN) </a:t>
            </a:r>
            <a:br>
              <a:rPr lang="fi-FI" dirty="0">
                <a:latin typeface="Arial" panose="020B0604020202020204" pitchFamily="34" charset="0"/>
                <a:ea typeface="Verdana" panose="020B0604030504040204" pitchFamily="34" charset="0"/>
                <a:cs typeface="Arial" panose="020B0604020202020204" pitchFamily="34" charset="0"/>
              </a:rPr>
            </a:br>
            <a:r>
              <a:rPr lang="fi-FI" dirty="0">
                <a:solidFill>
                  <a:schemeClr val="bg1"/>
                </a:solidFill>
                <a:latin typeface="Arial"/>
                <a:ea typeface="Verdana"/>
                <a:cs typeface="Arial"/>
              </a:rPr>
              <a:t>sivustolla on </a:t>
            </a:r>
            <a:r>
              <a:rPr lang="fi-FI"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luettelo faktantarkistusorganisaatioista</a:t>
            </a:r>
            <a:r>
              <a:rPr lang="fi-FI" dirty="0">
                <a:solidFill>
                  <a:schemeClr val="bg1"/>
                </a:solidFill>
                <a:latin typeface="Arial"/>
                <a:ea typeface="Verdana"/>
                <a:cs typeface="Arial"/>
              </a:rPr>
              <a:t>, jotka </a:t>
            </a:r>
            <a:br>
              <a:rPr lang="fi-FI" dirty="0">
                <a:latin typeface="Arial" panose="020B0604020202020204" pitchFamily="34" charset="0"/>
                <a:ea typeface="Verdana" panose="020B0604030504040204" pitchFamily="34" charset="0"/>
                <a:cs typeface="Arial" panose="020B0604020202020204" pitchFamily="34" charset="0"/>
              </a:rPr>
            </a:br>
            <a:r>
              <a:rPr lang="fi-FI" dirty="0">
                <a:solidFill>
                  <a:schemeClr val="bg1"/>
                </a:solidFill>
                <a:latin typeface="Arial"/>
                <a:ea typeface="Verdana"/>
                <a:cs typeface="Arial"/>
              </a:rPr>
              <a:t>ovat allekirjoittaneet verkoston </a:t>
            </a:r>
            <a:r>
              <a:rPr lang="fi-FI"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käytännesäännöt</a:t>
            </a:r>
            <a:r>
              <a:rPr lang="fi-FI" dirty="0">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i-FI" u="sng" dirty="0">
                <a:solidFill>
                  <a:schemeClr val="bg1"/>
                </a:solidFill>
                <a:latin typeface="Arial"/>
                <a:ea typeface="Verdana"/>
                <a:cs typeface="Arial"/>
                <a:hlinkClick r:id="rId5"/>
              </a:rPr>
              <a:t>Eurooppalainen faktantarkistusverkosto (</a:t>
            </a:r>
            <a:r>
              <a:rPr lang="fi-FI"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EFCSN)</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i-FI" dirty="0">
                <a:solidFill>
                  <a:schemeClr val="bg1"/>
                </a:solidFill>
                <a:latin typeface="Arial"/>
                <a:ea typeface="Verdana"/>
                <a:cs typeface="Arial"/>
              </a:rPr>
              <a:t>Hae faktantarkistustuloksia verkosta aiheen tai henkilön perusteella käyttämällä </a:t>
            </a:r>
            <a:br>
              <a:rPr lang="fi-FI" dirty="0">
                <a:latin typeface="Arial" panose="020B0604020202020204" pitchFamily="34" charset="0"/>
                <a:ea typeface="Verdana" panose="020B0604030504040204" pitchFamily="34" charset="0"/>
                <a:cs typeface="Arial" panose="020B0604020202020204" pitchFamily="34" charset="0"/>
              </a:rPr>
            </a:br>
            <a:r>
              <a:rPr lang="fi-FI"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Googlen Fact Check Explorer -toimintoa</a:t>
            </a:r>
          </a:p>
          <a:p>
            <a:pPr marL="285750" indent="-285750">
              <a:lnSpc>
                <a:spcPct val="90000"/>
              </a:lnSpc>
              <a:spcAft>
                <a:spcPts val="3000"/>
              </a:spcAft>
              <a:buClr>
                <a:schemeClr val="bg1"/>
              </a:buClr>
              <a:buFont typeface="Courier New" panose="02070309020205020404" pitchFamily="49" charset="0"/>
              <a:buChar char="o"/>
              <a:tabLst>
                <a:tab pos="1060450" algn="l"/>
              </a:tabLst>
            </a:pPr>
            <a:r>
              <a:rPr lang="fi-FI" dirty="0">
                <a:solidFill>
                  <a:schemeClr val="bg1"/>
                </a:solidFill>
                <a:latin typeface="Arial"/>
                <a:ea typeface="Verdana"/>
                <a:cs typeface="Arial"/>
              </a:rPr>
              <a:t>Tutustu </a:t>
            </a:r>
            <a:r>
              <a:rPr lang="fi-FI"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fi-FI" dirty="0">
                <a:solidFill>
                  <a:schemeClr val="bg1"/>
                </a:solidFill>
                <a:latin typeface="Arial"/>
                <a:ea typeface="Verdana"/>
                <a:cs typeface="Arial"/>
              </a:rPr>
              <a:t>-faktantarkistussivustoon</a:t>
            </a:r>
            <a:r>
              <a:rPr lang="fi-FI" u="sng" dirty="0">
                <a:solidFill>
                  <a:schemeClr val="bg1"/>
                </a:solidFill>
                <a:latin typeface="Arial"/>
                <a:ea typeface="Verdana"/>
                <a:cs typeface="Arial"/>
              </a:rPr>
              <a:t> </a:t>
            </a:r>
            <a:endParaRPr lang="fi-FI"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fi-FI" dirty="0">
                <a:solidFill>
                  <a:schemeClr val="bg1"/>
                </a:solidFill>
                <a:latin typeface="Arial"/>
                <a:ea typeface="Verdana"/>
                <a:cs typeface="Arial"/>
              </a:rPr>
              <a:t>Eurooppalaisen digitaalisen median seurantafoorumin </a:t>
            </a:r>
            <a:r>
              <a:rPr lang="fi-FI" u="sng" dirty="0">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fi-FI" dirty="0">
                <a:solidFill>
                  <a:schemeClr val="bg1"/>
                </a:solidFill>
                <a:latin typeface="Arial"/>
                <a:ea typeface="Verdana"/>
                <a:cs typeface="Arial"/>
              </a:rPr>
              <a:t>-keskukset eri puolilla EU:ta seuraavat disinformaatiota ja reagoivat siihen.</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fi-FI" sz="4800" b="1">
                <a:solidFill>
                  <a:srgbClr val="AAFAC8"/>
                </a:solidFill>
                <a:latin typeface="Arial" panose="020B0604020202020204" pitchFamily="34" charset="0"/>
                <a:ea typeface="Verdana" panose="020B0604030504040204" pitchFamily="34" charset="0"/>
                <a:cs typeface="Arial" panose="020B0604020202020204" pitchFamily="34" charset="0"/>
              </a:rPr>
              <a:t>Faktantarkistajat</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fi-FI" b="1">
                <a:latin typeface="Arial" panose="020B0604020202020204" pitchFamily="34" charset="0"/>
              </a:rPr>
              <a:t>Mistä tässä esityksessä on kyse?</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MITÄ</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on disinformaatio?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MITEN</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se toimii?</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800" b="1">
                <a:solidFill>
                  <a:schemeClr val="bg1"/>
                </a:solidFill>
                <a:latin typeface="Arial" panose="020B0604020202020204" pitchFamily="34" charset="0"/>
                <a:ea typeface="Verdana" panose="020B0604030504040204" pitchFamily="34" charset="0"/>
                <a:cs typeface="Arial" panose="020B0604020202020204" pitchFamily="34" charset="0"/>
              </a:rPr>
              <a:t>MITEN</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b="1">
                <a:solidFill>
                  <a:srgbClr val="FFFFFF"/>
                </a:solidFill>
                <a:latin typeface="Arial" panose="020B0604020202020204" pitchFamily="34" charset="0"/>
                <a:ea typeface="Verdana" panose="020B0604030504040204" pitchFamily="34" charset="0"/>
                <a:cs typeface="Arial" panose="020B0604020202020204" pitchFamily="34" charset="0"/>
              </a:rPr>
              <a:t>reagoida?</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i-FI" sz="2000">
                <a:latin typeface="Arial"/>
                <a:ea typeface="Verdana"/>
                <a:cs typeface="Arial"/>
              </a:rPr>
              <a:t>Osa 3</a:t>
            </a:r>
            <a:r>
              <a:rPr lang="fi-FI" sz="1400">
                <a:latin typeface="Arial"/>
                <a:ea typeface="Verdana"/>
                <a:cs typeface="Arial"/>
              </a:rPr>
              <a:t>: </a:t>
            </a:r>
            <a:r>
              <a:rPr lang="fi-FI" sz="1600">
                <a:latin typeface="Arial"/>
                <a:ea typeface="Verdana"/>
                <a:cs typeface="Arial"/>
              </a:rPr>
              <a:t>Miten reagoida disinformaatioon? </a:t>
            </a:r>
          </a:p>
        </p:txBody>
      </p:sp>
      <p:graphicFrame>
        <p:nvGraphicFramePr>
          <p:cNvPr id="3" name="Table 2"/>
          <p:cNvGraphicFramePr>
            <a:graphicFrameLocks noGrp="1"/>
          </p:cNvGraphicFramePr>
          <p:nvPr>
            <p:extLst>
              <p:ext uri="{D42A27DB-BD31-4B8C-83A1-F6EECF244321}">
                <p14:modId xmlns:p14="http://schemas.microsoft.com/office/powerpoint/2010/main" val="1428017821"/>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fi-FI" sz="1200" b="1" dirty="0">
                          <a:solidFill>
                            <a:schemeClr val="bg1"/>
                          </a:solidFill>
                          <a:latin typeface="Arial"/>
                          <a:ea typeface="Verdana"/>
                          <a:cs typeface="Arial"/>
                        </a:rPr>
                        <a:t>ITÄVALTA ja SAKSA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solidFill>
                            <a:schemeClr val="bg1"/>
                          </a:solidFill>
                          <a:latin typeface="Arial"/>
                          <a:ea typeface="Verdana"/>
                          <a:cs typeface="Arial"/>
                        </a:rPr>
                        <a:t>SUOMI, RUOTSI ja TANSKA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i-FI"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fi-FI" sz="1200" b="1" dirty="0">
                          <a:solidFill>
                            <a:schemeClr val="bg1"/>
                          </a:solidFill>
                          <a:latin typeface="Arial"/>
                          <a:ea typeface="Verdana"/>
                          <a:cs typeface="Arial"/>
                        </a:rPr>
                        <a:t>ALANKOMAAT ja BELGIA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solidFill>
                            <a:schemeClr val="bg1"/>
                          </a:solidFill>
                          <a:latin typeface="Arial"/>
                          <a:ea typeface="Verdana"/>
                          <a:cs typeface="Arial"/>
                        </a:rPr>
                        <a:t>VIRO, LATVIA ja LIETTUA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i-FI"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fi-FI" sz="1200" b="1" dirty="0">
                          <a:solidFill>
                            <a:schemeClr val="bg1"/>
                          </a:solidFill>
                          <a:latin typeface="Arial"/>
                          <a:ea typeface="Verdana"/>
                          <a:cs typeface="Arial"/>
                        </a:rPr>
                        <a:t>BELGIA ja LUXEMBURG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solidFill>
                            <a:schemeClr val="bg1"/>
                          </a:solidFill>
                          <a:latin typeface="Arial"/>
                          <a:ea typeface="Verdana"/>
                          <a:cs typeface="Arial"/>
                        </a:rPr>
                        <a:t>RANSKA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i-FI"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fi-FI" sz="1200" b="1" dirty="0">
                          <a:solidFill>
                            <a:schemeClr val="bg1"/>
                          </a:solidFill>
                          <a:latin typeface="Arial"/>
                          <a:ea typeface="Verdana"/>
                          <a:cs typeface="Arial"/>
                        </a:rPr>
                        <a:t>BULGARIA ja ROMANIA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solidFill>
                            <a:schemeClr val="bg1"/>
                          </a:solidFill>
                          <a:latin typeface="Arial"/>
                          <a:ea typeface="Verdana"/>
                          <a:cs typeface="Arial"/>
                        </a:rPr>
                        <a:t>UNKARI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i-FI"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fi-FI" sz="1200" b="1" dirty="0">
                          <a:solidFill>
                            <a:schemeClr val="bg1"/>
                          </a:solidFill>
                          <a:latin typeface="Arial"/>
                          <a:ea typeface="Verdana"/>
                          <a:cs typeface="Arial"/>
                        </a:rPr>
                        <a:t>KROATIA ja SLOVENIA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solidFill>
                            <a:schemeClr val="bg1"/>
                          </a:solidFill>
                          <a:latin typeface="Arial"/>
                          <a:ea typeface="Verdana"/>
                          <a:cs typeface="Arial"/>
                        </a:rPr>
                        <a:t>IRLANTI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i-FI"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fi-FI" sz="1200" b="1" dirty="0">
                          <a:solidFill>
                            <a:schemeClr val="bg1"/>
                          </a:solidFill>
                          <a:latin typeface="Arial"/>
                          <a:ea typeface="Verdana"/>
                          <a:cs typeface="Arial"/>
                        </a:rPr>
                        <a:t>KREIKKA, KYPROS ja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solidFill>
                            <a:schemeClr val="bg1"/>
                          </a:solidFill>
                          <a:latin typeface="Arial"/>
                          <a:ea typeface="Verdana"/>
                          <a:cs typeface="Arial"/>
                        </a:rPr>
                        <a:t>ITALIA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i-FI"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fi-FI" sz="1200" b="1" dirty="0">
                          <a:solidFill>
                            <a:schemeClr val="bg1"/>
                          </a:solidFill>
                          <a:latin typeface="Arial"/>
                          <a:ea typeface="Verdana"/>
                          <a:cs typeface="Arial"/>
                        </a:rPr>
                        <a:t>PUOLA, SLOVAKIA ja TŠEKKI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200" b="1" dirty="0">
                          <a:solidFill>
                            <a:schemeClr val="bg1"/>
                          </a:solidFill>
                          <a:latin typeface="Arial"/>
                          <a:ea typeface="Verdana"/>
                          <a:cs typeface="Arial"/>
                        </a:rPr>
                        <a:t>ESPANJA ja PORTUGALI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i-FI"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747935" cy="757130"/>
          </a:xfrm>
          <a:prstGeom prst="rect">
            <a:avLst/>
          </a:prstGeom>
        </p:spPr>
        <p:txBody>
          <a:bodyPr wrap="square">
            <a:spAutoFit/>
          </a:bodyPr>
          <a:lstStyle/>
          <a:p>
            <a:pPr lvl="0" defTabSz="914400">
              <a:lnSpc>
                <a:spcPct val="90000"/>
              </a:lnSpc>
              <a:spcBef>
                <a:spcPts val="1000"/>
              </a:spcBef>
            </a:pPr>
            <a:r>
              <a:rPr lang="fi-FI" sz="4800" b="1" dirty="0">
                <a:solidFill>
                  <a:srgbClr val="AAFAC8"/>
                </a:solidFill>
                <a:latin typeface="Arial" panose="020B0604020202020204" pitchFamily="34" charset="0"/>
                <a:ea typeface="Verdana" panose="020B0604030504040204" pitchFamily="34" charset="0"/>
                <a:cs typeface="Arial" panose="020B0604020202020204" pitchFamily="34" charset="0"/>
              </a:rPr>
              <a:t>Eri maiden faktantarkistussivustoja</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fi-FI" sz="2000">
                <a:latin typeface="Arial"/>
                <a:ea typeface="Verdana"/>
                <a:cs typeface="Arial"/>
              </a:rPr>
              <a:t>Osa 3</a:t>
            </a:r>
            <a:r>
              <a:rPr lang="fi-FI" sz="1400">
                <a:latin typeface="Arial"/>
                <a:ea typeface="Verdana"/>
                <a:cs typeface="Arial"/>
              </a:rPr>
              <a:t>: </a:t>
            </a:r>
            <a:r>
              <a:rPr lang="fi-FI" sz="1600">
                <a:latin typeface="Arial"/>
                <a:ea typeface="Verdana"/>
                <a:cs typeface="Arial"/>
              </a:rPr>
              <a:t>Miten reagoida disinformaatioon?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fi-FI"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MITÄ EU</a:t>
            </a:r>
            <a:r>
              <a:rPr kumimoji="0" lang="fi-FI"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fi-FI"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TEKEE?</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fi-FI" sz="2000" b="1">
                <a:solidFill>
                  <a:srgbClr val="FFFF00"/>
                </a:solidFill>
                <a:latin typeface="Arial" panose="020B0604020202020204" pitchFamily="34" charset="0"/>
                <a:ea typeface="Verdana"/>
                <a:cs typeface="Arial" panose="020B0604020202020204" pitchFamily="34" charset="0"/>
              </a:rPr>
              <a:t>Tiedotus ja viestintä</a:t>
            </a:r>
            <a:br>
              <a:rPr lang="fi-FI" b="1">
                <a:solidFill>
                  <a:srgbClr val="FFFF00"/>
                </a:solidFill>
                <a:latin typeface="Arial" panose="020B0604020202020204" pitchFamily="34" charset="0"/>
                <a:ea typeface="Verdana"/>
                <a:cs typeface="Arial" panose="020B0604020202020204" pitchFamily="34" charset="0"/>
              </a:rPr>
            </a:br>
            <a:r>
              <a:rPr lang="fi-FI">
                <a:solidFill>
                  <a:schemeClr val="bg1"/>
                </a:solidFill>
                <a:latin typeface="Arial" panose="020B0604020202020204" pitchFamily="34" charset="0"/>
                <a:ea typeface="Verdana"/>
                <a:cs typeface="Arial" panose="020B0604020202020204" pitchFamily="34" charset="0"/>
              </a:rPr>
              <a:t>(esim. luotettavan tiedon tarjoaminen, disinformaation paljastaminen ja ehkäisy)</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fi-FI" sz="2000" b="1">
                <a:solidFill>
                  <a:srgbClr val="FFFF00"/>
                </a:solidFill>
                <a:latin typeface="Arial"/>
                <a:ea typeface="Verdana"/>
                <a:cs typeface="Arial"/>
              </a:rPr>
              <a:t>Yhteistyö kumppaneiden kanssa</a:t>
            </a:r>
            <a:br>
              <a:rPr lang="fi-FI" b="1">
                <a:latin typeface="Arial" panose="020B0604020202020204" pitchFamily="34" charset="0"/>
                <a:ea typeface="Verdana"/>
                <a:cs typeface="Arial" panose="020B0604020202020204" pitchFamily="34" charset="0"/>
              </a:rPr>
            </a:br>
            <a:r>
              <a:rPr lang="fi-FI">
                <a:solidFill>
                  <a:schemeClr val="bg1"/>
                </a:solidFill>
                <a:latin typeface="Arial"/>
                <a:ea typeface="Verdana"/>
                <a:cs typeface="Arial"/>
              </a:rPr>
              <a:t>(esim. EU:n jäsenmaat ja muut maat, kansainväliset järjestöt)</a:t>
            </a:r>
            <a:br>
              <a:rPr lang="fi-FI" b="1">
                <a:latin typeface="Arial" panose="020B0604020202020204" pitchFamily="34" charset="0"/>
                <a:ea typeface="Verdana" panose="020B0604030504040204" pitchFamily="34" charset="0"/>
                <a:cs typeface="Arial" panose="020B0604020202020204" pitchFamily="34" charset="0"/>
              </a:rPr>
            </a:br>
            <a:endParaRPr lang="fi-FI"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fi-FI" sz="2000" b="1">
                <a:solidFill>
                  <a:srgbClr val="FFFF00"/>
                </a:solidFill>
                <a:latin typeface="Arial" panose="020B0604020202020204" pitchFamily="34" charset="0"/>
                <a:ea typeface="Verdana" panose="020B0604030504040204" pitchFamily="34" charset="0"/>
                <a:cs typeface="Arial" panose="020B0604020202020204" pitchFamily="34" charset="0"/>
              </a:rPr>
              <a:t>Tiedonsaannin edistäminen</a:t>
            </a:r>
            <a:br>
              <a:rPr lang="fi-FI" b="1">
                <a:solidFill>
                  <a:srgbClr val="FFFF00"/>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(esim. medialukutaidon edistäminen ja tuki riippumattomille tiedotusvälineille ja faktantarkistajille)</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fi-FI" sz="2000" b="1">
                <a:solidFill>
                  <a:srgbClr val="FFFF00"/>
                </a:solidFill>
                <a:latin typeface="Arial" panose="020B0604020202020204" pitchFamily="34" charset="0"/>
                <a:ea typeface="Verdana" panose="020B0604030504040204" pitchFamily="34" charset="0"/>
                <a:cs typeface="Arial" panose="020B0604020202020204" pitchFamily="34" charset="0"/>
              </a:rPr>
              <a:t>Yhteistyö sosiaalisen median alustojen kanssa</a:t>
            </a:r>
            <a:br>
              <a:rPr lang="fi-FI" b="1">
                <a:solidFill>
                  <a:srgbClr val="FFFF00"/>
                </a:solidFill>
                <a:latin typeface="Arial" panose="020B0604020202020204" pitchFamily="34" charset="0"/>
                <a:ea typeface="Verdana" panose="020B0604030504040204" pitchFamily="34" charset="0"/>
                <a:cs typeface="Arial" panose="020B0604020202020204" pitchFamily="34" charset="0"/>
              </a:rPr>
            </a:br>
            <a:r>
              <a:rPr lang="fi-FI">
                <a:solidFill>
                  <a:schemeClr val="bg1"/>
                </a:solidFill>
                <a:latin typeface="Arial" panose="020B0604020202020204" pitchFamily="34" charset="0"/>
                <a:ea typeface="Verdana" panose="020B0604030504040204" pitchFamily="34" charset="0"/>
                <a:cs typeface="Arial" panose="020B0604020202020204" pitchFamily="34" charset="0"/>
              </a:rPr>
              <a:t>(esim. väärien tai haitallisten tietojen leviämisen ehkäisy ja käyttäjien suojelu)</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fi-F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OSA 4 </a:t>
            </a:r>
          </a:p>
          <a:p>
            <a:r>
              <a:rPr lang="fi-FI" sz="5400" b="1">
                <a:solidFill>
                  <a:schemeClr val="bg1"/>
                </a:solidFill>
                <a:latin typeface="Arial" panose="020B0604020202020204" pitchFamily="34" charset="0"/>
                <a:ea typeface="Verdana" panose="020B0604030504040204" pitchFamily="34" charset="0"/>
                <a:cs typeface="Arial" panose="020B0604020202020204" pitchFamily="34" charset="0"/>
              </a:rPr>
              <a:t>Harjoituksia</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fi-FI" sz="2000">
                <a:latin typeface="Arial"/>
                <a:ea typeface="Verdana"/>
                <a:cs typeface="Arial"/>
              </a:rPr>
              <a:t>Osa 4</a:t>
            </a:r>
            <a:r>
              <a:rPr lang="fi-FI" sz="1400">
                <a:latin typeface="Arial"/>
                <a:ea typeface="Verdana"/>
                <a:cs typeface="Arial"/>
              </a:rPr>
              <a:t>: </a:t>
            </a:r>
            <a:r>
              <a:rPr lang="fi-FI" b="1">
                <a:latin typeface="Arial"/>
                <a:ea typeface="Verdana"/>
                <a:cs typeface="Arial"/>
              </a:rPr>
              <a:t>Harjoituksia</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Jako ryhmiin</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105328" y="1057440"/>
            <a:ext cx="3981343"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fi-FI" b="1" dirty="0">
                <a:solidFill>
                  <a:schemeClr val="bg1"/>
                </a:solidFill>
                <a:latin typeface="Arial" panose="020B0604020202020204" pitchFamily="34" charset="0"/>
                <a:ea typeface="Verdana" panose="020B0604030504040204" pitchFamily="34" charset="0"/>
                <a:cs typeface="Arial" panose="020B0604020202020204" pitchFamily="34" charset="0"/>
              </a:rPr>
              <a:t>Tutustukaa esimerkkitapauksiin ja tehtäviin</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fi-FI" b="1">
                <a:solidFill>
                  <a:schemeClr val="bg1"/>
                </a:solidFill>
                <a:latin typeface="Arial" panose="020B0604020202020204" pitchFamily="34" charset="0"/>
                <a:ea typeface="Verdana" panose="020B0604030504040204" pitchFamily="34" charset="0"/>
                <a:cs typeface="Arial" panose="020B0604020202020204" pitchFamily="34" charset="0"/>
              </a:rPr>
              <a:t>Laatikaa esitelmä</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fi-FI" sz="2000">
                <a:latin typeface="Arial"/>
                <a:ea typeface="Verdana"/>
                <a:cs typeface="Arial"/>
              </a:rPr>
              <a:t>Osa 4</a:t>
            </a:r>
            <a:r>
              <a:rPr lang="fi-FI" sz="1400">
                <a:latin typeface="Arial"/>
                <a:ea typeface="Verdana"/>
                <a:cs typeface="Arial"/>
              </a:rPr>
              <a:t>: </a:t>
            </a:r>
            <a:r>
              <a:rPr lang="fi-FI">
                <a:latin typeface="Arial"/>
                <a:ea typeface="Verdana"/>
                <a:cs typeface="Arial"/>
              </a:rPr>
              <a:t>Harjoituksia</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5945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fi-FI" b="1" u="sng" dirty="0">
                <a:solidFill>
                  <a:srgbClr val="FFEC00"/>
                </a:solidFill>
                <a:latin typeface="Arial"/>
                <a:ea typeface="Verdana"/>
                <a:cs typeface="Arial"/>
                <a:hlinkClick r:id="rId3"/>
              </a:rPr>
              <a:t>Bad News Game</a:t>
            </a:r>
            <a:r>
              <a:rPr lang="fi-FI" b="1" u="sng" dirty="0">
                <a:solidFill>
                  <a:srgbClr val="FFEC00"/>
                </a:solidFill>
                <a:latin typeface="Arial"/>
                <a:ea typeface="Verdana"/>
                <a:cs typeface="Arial"/>
              </a:rPr>
              <a:t> </a:t>
            </a:r>
            <a:endParaRPr lang="fi-FI"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fi-FI" sz="1600" dirty="0">
                <a:solidFill>
                  <a:schemeClr val="bg1"/>
                </a:solidFill>
                <a:latin typeface="Arial"/>
                <a:ea typeface="Verdana"/>
                <a:cs typeface="Arial"/>
              </a:rPr>
              <a:t>Saatavana useilla kielillä (ei kuitenkaan suomeksi). Kohderyhmä: yli 14-vuotiaat. Pelaa väärää tietoa levittävän pahiksen roolissa. </a:t>
            </a:r>
            <a:endParaRPr lang="fi-FI"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fi-FI" b="1" u="sng" dirty="0">
                <a:solidFill>
                  <a:srgbClr val="FFEC00"/>
                </a:solidFill>
                <a:latin typeface="Arial"/>
                <a:ea typeface="Verdana"/>
                <a:cs typeface="Arial"/>
                <a:hlinkClick r:id="rId4"/>
              </a:rPr>
              <a:t>Bad News Game lapsille</a:t>
            </a:r>
            <a:r>
              <a:rPr lang="fi-FI" b="1" u="sng" dirty="0">
                <a:solidFill>
                  <a:srgbClr val="FFEC00"/>
                </a:solidFill>
                <a:latin typeface="Arial"/>
                <a:ea typeface="Verdana"/>
                <a:cs typeface="Arial"/>
              </a:rPr>
              <a:t> </a:t>
            </a:r>
            <a:endParaRPr lang="fi-FI"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fi-FI" sz="1600" dirty="0">
                <a:solidFill>
                  <a:schemeClr val="bg1"/>
                </a:solidFill>
                <a:latin typeface="Arial"/>
                <a:ea typeface="Verdana"/>
                <a:cs typeface="Arial"/>
              </a:rPr>
              <a:t>Kielivalikoima hieman suppeampi. Kohderyhmä: yli 8-vuotiaat</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fi-FI" sz="3200" b="1">
                <a:solidFill>
                  <a:srgbClr val="FBE110"/>
                </a:solidFill>
                <a:latin typeface="Arial" panose="020B0604020202020204" pitchFamily="34" charset="0"/>
                <a:ea typeface="Verdana" panose="020B0604030504040204" pitchFamily="34" charset="0"/>
                <a:cs typeface="Arial" panose="020B0604020202020204" pitchFamily="34" charset="0"/>
              </a:rPr>
              <a:t>Testaa tietosi pelin avulla</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fi-FI" b="1" u="sng" dirty="0">
                <a:solidFill>
                  <a:srgbClr val="FFEC00"/>
                </a:solidFill>
                <a:latin typeface="Arial"/>
                <a:ea typeface="Verdana"/>
                <a:cs typeface="Arial"/>
                <a:hlinkClick r:id="rId6"/>
              </a:rPr>
              <a:t>Cat Park</a:t>
            </a:r>
            <a:r>
              <a:rPr lang="fi-FI" b="1" u="sng" dirty="0">
                <a:solidFill>
                  <a:srgbClr val="FFEC00"/>
                </a:solidFill>
                <a:latin typeface="Arial"/>
                <a:ea typeface="Verdana"/>
                <a:cs typeface="Arial"/>
              </a:rPr>
              <a:t> </a:t>
            </a:r>
            <a:endParaRPr lang="fi-FI"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fi-FI" sz="1600" dirty="0">
                <a:solidFill>
                  <a:schemeClr val="bg1"/>
                </a:solidFill>
                <a:latin typeface="Arial" panose="020B0604020202020204" pitchFamily="34" charset="0"/>
                <a:ea typeface="Verdana" panose="020B0604030504040204" pitchFamily="34" charset="0"/>
                <a:cs typeface="Arial" panose="020B0604020202020204" pitchFamily="34" charset="0"/>
              </a:rPr>
              <a:t>Kielet: englanti, ranska, hollanti ja venäjä. Kohderyhmä: yli 15-vuotiaat. Tehtävänäsi on saada muutkin vastustamaan kaupungin puistosuunnitelmaa käyttäen erilaisia disinformaatiotekniikoita.</a:t>
            </a:r>
          </a:p>
        </p:txBody>
      </p:sp>
      <p:sp>
        <p:nvSpPr>
          <p:cNvPr id="8" name="TextBox 7">
            <a:extLst>
              <a:ext uri="{FF2B5EF4-FFF2-40B4-BE49-F238E27FC236}">
                <a16:creationId xmlns:a16="http://schemas.microsoft.com/office/drawing/2014/main" id="{CE3A5E4D-DE45-B165-5606-B183E98E4D60}"/>
              </a:ext>
            </a:extLst>
          </p:cNvPr>
          <p:cNvSpPr txBox="1"/>
          <p:nvPr/>
        </p:nvSpPr>
        <p:spPr>
          <a:xfrm>
            <a:off x="3266483" y="4152977"/>
            <a:ext cx="8377493" cy="341632"/>
          </a:xfrm>
          <a:prstGeom prst="rect">
            <a:avLst/>
          </a:prstGeom>
          <a:noFill/>
        </p:spPr>
        <p:txBody>
          <a:bodyPr wrap="square" lIns="91440" tIns="45720" rIns="91440" bIns="45720" anchor="t">
            <a:spAutoFit/>
          </a:bodyPr>
          <a:lstStyle/>
          <a:p>
            <a:pPr lvl="0">
              <a:lnSpc>
                <a:spcPct val="90000"/>
              </a:lnSpc>
              <a:spcBef>
                <a:spcPts val="1200"/>
              </a:spcBef>
              <a:buClr>
                <a:schemeClr val="bg1"/>
              </a:buClr>
              <a:tabLst>
                <a:tab pos="1060450" algn="l"/>
              </a:tabLst>
            </a:pPr>
            <a:endParaRPr lang="fi-FI"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fi-FI" sz="900">
                <a:solidFill>
                  <a:schemeClr val="bg1"/>
                </a:solidFill>
                <a:latin typeface="Arial"/>
                <a:ea typeface="Arial"/>
                <a:cs typeface="Arial"/>
                <a:sym typeface="Arial"/>
              </a:rPr>
              <a:t>Lähteet: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ea typeface="Arial"/>
                <a:cs typeface="Arial" panose="020B0604020202020204" pitchFamily="34" charset="0"/>
                <a:sym typeface="Arial"/>
              </a:rPr>
              <a:t>Kuvat: upklyak/Freepik (diat 1, 2, 3, 7, 9, 10, 15, 16, 18, 19, 20, 22, 23, 24)</a:t>
            </a:r>
          </a:p>
          <a:p>
            <a:pPr marL="342900" lvl="0" indent="-180000">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ea typeface="Arial"/>
                <a:cs typeface="Arial" panose="020B0604020202020204" pitchFamily="34" charset="0"/>
                <a:sym typeface="Arial"/>
              </a:rPr>
              <a:t>Dia 4: </a:t>
            </a:r>
          </a:p>
          <a:p>
            <a:pPr marL="803275" lvl="1" indent="-179388" defTabSz="401638">
              <a:lnSpc>
                <a:spcPct val="107000"/>
              </a:lnSpc>
              <a:buFont typeface="Symbol" panose="05050102010706020507" pitchFamily="18" charset="2"/>
              <a:buChar char=""/>
              <a:tabLst>
                <a:tab pos="180000" algn="l"/>
                <a:tab pos="457200" algn="l"/>
              </a:tabLst>
            </a:pPr>
            <a:r>
              <a:rPr lang="fi-FI" sz="900">
                <a:solidFill>
                  <a:schemeClr val="bg1"/>
                </a:solidFill>
                <a:effectLst/>
                <a:latin typeface="Arial" panose="020B0604020202020204" pitchFamily="34" charset="0"/>
                <a:ea typeface="Calibri" panose="020F0502020204030204" pitchFamily="34" charset="0"/>
                <a:cs typeface="Arial" panose="020B0604020202020204" pitchFamily="34" charset="0"/>
              </a:rPr>
              <a:t>Somejulkaisu, jossa kerrotaan Olivia Rodrigon ja Sabrina Carpenterin kohtaamisesta: </a:t>
            </a:r>
            <a:r>
              <a:rPr lang="fi-FI"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fi-FI"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Rautakupolin aktivoinnista: </a:t>
            </a:r>
            <a:r>
              <a:rPr lang="fi-F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X-palvelussa: "</a:t>
            </a:r>
            <a:r>
              <a:rPr lang="fi-FI"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fi-F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fi-FI"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fi-F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fi-FI"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fi-FI"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fi-FI" sz="900">
                <a:solidFill>
                  <a:schemeClr val="bg1"/>
                </a:solidFill>
                <a:effectLst/>
                <a:latin typeface="Arial" panose="020B0604020202020204" pitchFamily="34" charset="0"/>
                <a:ea typeface="Calibri" panose="020F0502020204030204" pitchFamily="34" charset="0"/>
                <a:cs typeface="Arial" panose="020B0604020202020204" pitchFamily="34" charset="0"/>
              </a:rPr>
              <a:t>Forbes-lehden tekaistu kansilehti: </a:t>
            </a:r>
            <a:r>
              <a:rPr lang="fi-FI"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fi-FI" sz="900">
                <a:solidFill>
                  <a:schemeClr val="bg1"/>
                </a:solidFill>
                <a:effectLst/>
                <a:latin typeface="Arial" panose="020B0604020202020204" pitchFamily="34" charset="0"/>
                <a:ea typeface="Calibri" panose="020F0502020204030204" pitchFamily="34" charset="0"/>
                <a:cs typeface="Arial" panose="020B0604020202020204" pitchFamily="34" charset="0"/>
              </a:rPr>
              <a:t>Dia 6: Paavi Franciscuksen tekaistu kuva (vasemmalla)</a:t>
            </a:r>
            <a:r>
              <a:rPr lang="fi-FI" sz="900">
                <a:solidFill>
                  <a:schemeClr val="bg1"/>
                </a:solidFill>
                <a:latin typeface="Arial" panose="020B0604020202020204" pitchFamily="34" charset="0"/>
                <a:ea typeface="Calibri" panose="020F0502020204030204" pitchFamily="34" charset="0"/>
                <a:cs typeface="Arial" panose="020B0604020202020204" pitchFamily="34" charset="0"/>
              </a:rPr>
              <a:t> © Pablo Xavier, Paavi Franciscuksen kuva (oikealla) © Mazur/catholicnews.org.uk.</a:t>
            </a:r>
          </a:p>
          <a:p>
            <a:pPr marL="342900" indent="-180000">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rPr>
              <a:t>Dia 8: StopFake: </a:t>
            </a:r>
            <a:r>
              <a:rPr lang="fi-FI"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fi-FI" sz="900">
                <a:solidFill>
                  <a:schemeClr val="bg1"/>
                </a:solidFill>
                <a:latin typeface="Arial" panose="020B0604020202020204" pitchFamily="34" charset="0"/>
                <a:cs typeface="Arial" panose="020B0604020202020204" pitchFamily="34" charset="0"/>
              </a:rPr>
              <a:t>/, </a:t>
            </a:r>
            <a:r>
              <a:rPr lang="fi-FI" sz="900" b="0">
                <a:solidFill>
                  <a:schemeClr val="bg1"/>
                </a:solidFill>
                <a:effectLst/>
                <a:latin typeface="Arial" panose="020B0604020202020204" pitchFamily="34" charset="0"/>
                <a:cs typeface="Arial" panose="020B0604020202020204" pitchFamily="34" charset="0"/>
              </a:rPr>
              <a:t>Kuvat: </a:t>
            </a:r>
            <a:r>
              <a:rPr lang="fi-FI"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fi-FI" sz="900" b="0">
                <a:solidFill>
                  <a:schemeClr val="bg1"/>
                </a:solidFill>
                <a:effectLst/>
                <a:latin typeface="Arial" panose="020B0604020202020204" pitchFamily="34" charset="0"/>
                <a:cs typeface="Arial" panose="020B0604020202020204" pitchFamily="34" charset="0"/>
              </a:rPr>
              <a:t>, </a:t>
            </a:r>
            <a:r>
              <a:rPr lang="fi-FI"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fi-FI" sz="900" b="0">
                <a:solidFill>
                  <a:schemeClr val="bg1"/>
                </a:solidFill>
                <a:effectLst/>
                <a:latin typeface="Arial" panose="020B0604020202020204" pitchFamily="34" charset="0"/>
                <a:cs typeface="Arial" panose="020B0604020202020204" pitchFamily="34" charset="0"/>
              </a:rPr>
              <a:t>, </a:t>
            </a:r>
            <a:r>
              <a:rPr lang="fi-FI"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fi-FI" sz="900" b="0">
                <a:solidFill>
                  <a:schemeClr val="bg1"/>
                </a:solidFill>
                <a:effectLst/>
                <a:latin typeface="Arial" panose="020B0604020202020204" pitchFamily="34" charset="0"/>
                <a:cs typeface="Arial" panose="020B0604020202020204" pitchFamily="34" charset="0"/>
              </a:rPr>
              <a:t>, </a:t>
            </a:r>
            <a:r>
              <a:rPr lang="fi-FI"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fi-FI"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rPr>
              <a:t>Dia 11: </a:t>
            </a:r>
          </a:p>
          <a:p>
            <a:pPr marL="803275" lvl="1" indent="-174625">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fi-FI"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rPr>
              <a:t>Dia 12: </a:t>
            </a:r>
          </a:p>
          <a:p>
            <a:pPr marL="803275" lvl="1" indent="-174625">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rPr>
              <a:t>Kuva sanomalehdistä © Adobe Stock</a:t>
            </a:r>
          </a:p>
          <a:p>
            <a:pPr marL="803275" lvl="1" indent="-174625">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ea typeface="Calibri" panose="020F0502020204030204" pitchFamily="34" charset="0"/>
                <a:cs typeface="Arial" panose="020B0604020202020204" pitchFamily="34" charset="0"/>
              </a:rPr>
              <a:t>Kuva 5G-uutisoinnista: </a:t>
            </a:r>
            <a:r>
              <a:rPr lang="fi-FI" sz="900">
                <a:effectLst/>
                <a:latin typeface="Arial" panose="020B0604020202020204" pitchFamily="34" charset="0"/>
                <a:ea typeface="Calibri" panose="020F0502020204030204" pitchFamily="34" charset="0"/>
                <a:cs typeface="Arial" panose="020B0604020202020204" pitchFamily="34" charset="0"/>
              </a:rPr>
              <a:t> </a:t>
            </a:r>
            <a:r>
              <a:rPr lang="fi-FI"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cs typeface="Arial" panose="020B0604020202020204" pitchFamily="34" charset="0"/>
              </a:rPr>
              <a:t>Dia 13: </a:t>
            </a:r>
            <a:r>
              <a:rPr lang="fi-FI"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fi-FI"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fi-FI" sz="900">
                <a:solidFill>
                  <a:schemeClr val="bg1"/>
                </a:solidFill>
                <a:latin typeface="Arial" panose="020B0604020202020204" pitchFamily="34" charset="0"/>
                <a:ea typeface="Calibri" panose="020F0502020204030204" pitchFamily="34" charset="0"/>
                <a:cs typeface="Arial" panose="020B0604020202020204" pitchFamily="34" charset="0"/>
              </a:rPr>
              <a:t>Dia 14: </a:t>
            </a:r>
            <a:r>
              <a:rPr lang="fi-FI"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fi-FI" sz="800" b="1">
                <a:solidFill>
                  <a:schemeClr val="bg1"/>
                </a:solidFill>
                <a:latin typeface="Arial"/>
                <a:ea typeface="Arial"/>
                <a:cs typeface="Arial"/>
                <a:sym typeface="Arial"/>
              </a:rPr>
              <a:t>© Euroopan unioni 2024</a:t>
            </a:r>
          </a:p>
          <a:p>
            <a:pPr marL="0" marR="0" lvl="0" indent="0" algn="l" rtl="0">
              <a:spcBef>
                <a:spcPts val="1800"/>
              </a:spcBef>
              <a:spcAft>
                <a:spcPts val="0"/>
              </a:spcAft>
              <a:buNone/>
            </a:pPr>
            <a:r>
              <a:rPr lang="fi-FI" sz="800">
                <a:solidFill>
                  <a:schemeClr val="bg1"/>
                </a:solidFill>
                <a:latin typeface="Arial"/>
                <a:ea typeface="Arial"/>
                <a:cs typeface="Arial"/>
                <a:sym typeface="Arial"/>
              </a:rPr>
              <a:t>Jollei toisin mainita, tämän esityksen uudelleenkäyttö on sallittua </a:t>
            </a:r>
            <a:r>
              <a:rPr lang="fi-FI"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fi-FI" sz="800">
                <a:solidFill>
                  <a:schemeClr val="bg1"/>
                </a:solidFill>
                <a:latin typeface="Arial"/>
                <a:ea typeface="Arial"/>
                <a:cs typeface="Arial"/>
                <a:sym typeface="Arial"/>
              </a:rPr>
              <a:t> -lisenssin nojalla. Sellaisten osien käyttö tai jäljentäminen, jotka eivät ole EU:n omaisuutta, saattaa edellyttää lupaa suoraan asianomaisilta oikeudenhaltijoilta.</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fi-FI" sz="1050">
                <a:solidFill>
                  <a:schemeClr val="bg1"/>
                </a:solidFill>
                <a:latin typeface="Arial"/>
                <a:ea typeface="Arial"/>
                <a:cs typeface="Arial"/>
                <a:sym typeface="Arial"/>
              </a:rPr>
            </a:br>
            <a:endParaRPr lang="fi-FI"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fi-F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OSA 1 </a:t>
            </a:r>
          </a:p>
          <a:p>
            <a:r>
              <a:rPr lang="fi-FI" sz="5400" b="1">
                <a:solidFill>
                  <a:schemeClr val="bg1"/>
                </a:solidFill>
                <a:latin typeface="Arial" panose="020B0604020202020204" pitchFamily="34" charset="0"/>
                <a:ea typeface="Verdana" panose="020B0604030504040204" pitchFamily="34" charset="0"/>
                <a:cs typeface="Arial" panose="020B0604020202020204" pitchFamily="34" charset="0"/>
              </a:rPr>
              <a:t>Mitä on disinformaatio?</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fi-FI" sz="2400">
                <a:latin typeface="Arial"/>
                <a:ea typeface="Verdana"/>
                <a:cs typeface="Arial"/>
              </a:rPr>
              <a:t>Osa 1</a:t>
            </a:r>
            <a:r>
              <a:rPr lang="fi-FI">
                <a:latin typeface="Arial"/>
                <a:ea typeface="Verdana"/>
                <a:cs typeface="Arial"/>
              </a:rPr>
              <a:t>: Mitä </a:t>
            </a:r>
            <a:r>
              <a:rPr lang="fi-FI" b="1">
                <a:latin typeface="Arial"/>
                <a:ea typeface="Verdana"/>
                <a:cs typeface="Arial"/>
              </a:rPr>
              <a:t>on disinformaatio?</a:t>
            </a:r>
            <a:r>
              <a:rPr lang="fi-FI">
                <a:latin typeface="Arial"/>
                <a:ea typeface="Verdana"/>
                <a:cs typeface="Arial"/>
              </a:rPr>
              <a:t>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fi-FI" sz="2400" b="1">
                <a:latin typeface="Arial"/>
                <a:ea typeface="Verdana"/>
                <a:cs typeface="Arial"/>
              </a:rPr>
              <a:t>Osa 1</a:t>
            </a:r>
            <a:r>
              <a:rPr lang="fi-FI" b="1">
                <a:latin typeface="Arial"/>
                <a:ea typeface="Verdana"/>
                <a:cs typeface="Arial"/>
              </a:rPr>
              <a:t>: Mitä on disinformaatio?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fi-FI" sz="4800" dirty="0">
                <a:latin typeface="Arial" panose="020B0604020202020204" pitchFamily="34" charset="0"/>
              </a:rPr>
              <a:t> MIKSI joku haluaa levittää tietoa, joka ei ole totta?</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fi-F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Koska kyseessä on </a:t>
            </a:r>
            <a:r>
              <a:rPr lang="fi-FI"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vitsi</a:t>
            </a:r>
            <a:r>
              <a:rPr lang="fi-F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fi-FI"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fi-FI"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Satiiri/huumori</a:t>
            </a:r>
          </a:p>
          <a:p>
            <a:pPr marL="285750" indent="-285750">
              <a:lnSpc>
                <a:spcPct val="150000"/>
              </a:lnSpc>
              <a:spcBef>
                <a:spcPts val="0"/>
              </a:spcBef>
              <a:buFont typeface="Courier New" panose="02070309020205020404" pitchFamily="49" charset="0"/>
              <a:buChar char="o"/>
              <a:defRPr/>
            </a:pPr>
            <a:r>
              <a:rPr lang="fi-F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Koska hän </a:t>
            </a:r>
            <a:r>
              <a:rPr lang="fi-FI"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uskoo</a:t>
            </a:r>
            <a:r>
              <a:rPr lang="fi-F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siihen 		</a:t>
            </a:r>
            <a:r>
              <a:rPr lang="fi-FI"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fi-FI" b="1" dirty="0" err="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Misinformaatio</a:t>
            </a:r>
            <a:endParaRPr lang="fi-FI"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endParaRPr>
          </a:p>
          <a:p>
            <a:pPr marL="285750" indent="-285750">
              <a:lnSpc>
                <a:spcPct val="150000"/>
              </a:lnSpc>
              <a:spcBef>
                <a:spcPts val="0"/>
              </a:spcBef>
              <a:buFont typeface="Courier New" panose="02070309020205020404" pitchFamily="49" charset="0"/>
              <a:buChar char="o"/>
              <a:defRPr/>
            </a:pPr>
            <a:r>
              <a:rPr lang="fi-F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Koska hän haluaa </a:t>
            </a:r>
            <a:r>
              <a:rPr lang="fi-FI"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harhauttaa</a:t>
            </a:r>
            <a:r>
              <a:rPr lang="fi-FI"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ihmisiä 	</a:t>
            </a:r>
            <a:r>
              <a:rPr lang="fi-FI"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fi-FI"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Disinformaatio</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2274" y="1760782"/>
            <a:ext cx="1990846"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1800" b="1">
                <a:solidFill>
                  <a:schemeClr val="bg1"/>
                </a:solidFill>
                <a:effectLst/>
                <a:latin typeface="Arial" panose="020B0604020202020204" pitchFamily="34" charset="0"/>
                <a:ea typeface="+mn-ea"/>
                <a:cs typeface="Arial" panose="020B0604020202020204" pitchFamily="34" charset="0"/>
              </a:rPr>
              <a:t>Satiiri – ”</a:t>
            </a:r>
            <a:r>
              <a:rPr lang="fi-FI" sz="1800" b="1" i="1">
                <a:solidFill>
                  <a:schemeClr val="bg1"/>
                </a:solidFill>
                <a:effectLst/>
                <a:latin typeface="Arial" panose="020B0604020202020204" pitchFamily="34" charset="0"/>
                <a:ea typeface="+mn-ea"/>
                <a:cs typeface="Arial" panose="020B0604020202020204" pitchFamily="34" charset="0"/>
              </a:rPr>
              <a:t>Yleisöryntäys Lidlissä, kymmeniä loukkaantuneita</a:t>
            </a:r>
            <a:r>
              <a:rPr lang="fi-FI"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fi-FI" sz="2400" b="1">
                <a:latin typeface="Arial"/>
                <a:ea typeface="Verdana"/>
                <a:cs typeface="Arial"/>
              </a:rPr>
              <a:t>Osa 1</a:t>
            </a:r>
            <a:r>
              <a:rPr lang="fi-FI" b="1">
                <a:latin typeface="Arial"/>
                <a:ea typeface="Verdana"/>
                <a:cs typeface="Arial"/>
              </a:rPr>
              <a:t>: Mitä on disinformaatio?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fi-FI">
                <a:solidFill>
                  <a:schemeClr val="bg1"/>
                </a:solidFill>
                <a:latin typeface="Arial" panose="020B0604020202020204" pitchFamily="34" charset="0"/>
                <a:cs typeface="Arial" panose="020B0604020202020204" pitchFamily="34" charset="0"/>
              </a:rPr>
              <a:t>Paavi pukeutuneena Balenciagan toppatakkiin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fi-FI"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fi-FI"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fi-FI"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Huumori</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fi-FI" sz="1800" b="1">
                <a:solidFill>
                  <a:schemeClr val="bg1"/>
                </a:solidFill>
                <a:effectLst/>
                <a:latin typeface="Arial" panose="020B0604020202020204" pitchFamily="34" charset="0"/>
                <a:ea typeface="+mn-ea"/>
                <a:cs typeface="Arial" panose="020B0604020202020204" pitchFamily="34" charset="0"/>
              </a:rPr>
              <a:t>Misinformaatio – ”5G-tekniikka levittää koronavirusta”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fi-FI" sz="2400" b="1">
                <a:latin typeface="Arial"/>
                <a:ea typeface="Verdana"/>
                <a:cs typeface="Arial"/>
              </a:rPr>
              <a:t>Osa 1</a:t>
            </a:r>
            <a:r>
              <a:rPr lang="fi-FI" b="1">
                <a:latin typeface="Arial"/>
                <a:ea typeface="Verdana"/>
                <a:cs typeface="Arial"/>
              </a:rPr>
              <a:t>: Mitä on disinformaatio?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fi-FI">
                <a:solidFill>
                  <a:schemeClr val="bg1"/>
                </a:solidFill>
                <a:latin typeface="Arial" panose="020B0604020202020204" pitchFamily="34" charset="0"/>
                <a:cs typeface="Arial" panose="020B0604020202020204" pitchFamily="34" charset="0"/>
              </a:rPr>
              <a:t>”Koronavirus on 5G-tekniikan syytä”</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fi-FI">
                <a:solidFill>
                  <a:schemeClr val="bg1"/>
                </a:solidFill>
                <a:latin typeface="Arial" panose="020B0604020202020204" pitchFamily="34" charset="0"/>
                <a:cs typeface="Arial" panose="020B0604020202020204" pitchFamily="34" charset="0"/>
              </a:rPr>
              <a:t>Valheellisen tiedon leviämistä edistävät tekijät:</a:t>
            </a:r>
          </a:p>
          <a:p>
            <a:pPr marL="285750" indent="-285750">
              <a:spcAft>
                <a:spcPts val="600"/>
              </a:spcAft>
              <a:buFont typeface="Courier New" panose="02070309020205020404" pitchFamily="49" charset="0"/>
              <a:buChar char="o"/>
            </a:pPr>
            <a:r>
              <a:rPr lang="fi-FI">
                <a:solidFill>
                  <a:schemeClr val="bg1"/>
                </a:solidFill>
                <a:latin typeface="Arial" panose="020B0604020202020204" pitchFamily="34" charset="0"/>
                <a:cs typeface="Arial" panose="020B0604020202020204" pitchFamily="34" charset="0"/>
              </a:rPr>
              <a:t>Salaliittoteoriat 5G-tekniikan oletetuista terveysvaikutuksista</a:t>
            </a:r>
          </a:p>
          <a:p>
            <a:pPr marL="285750" indent="-285750">
              <a:spcAft>
                <a:spcPts val="600"/>
              </a:spcAft>
              <a:buFont typeface="Courier New" panose="02070309020205020404" pitchFamily="49" charset="0"/>
              <a:buChar char="o"/>
            </a:pPr>
            <a:r>
              <a:rPr lang="fi-FI">
                <a:solidFill>
                  <a:schemeClr val="bg1"/>
                </a:solidFill>
                <a:latin typeface="Arial" panose="020B0604020202020204" pitchFamily="34" charset="0"/>
                <a:cs typeface="Arial" panose="020B0604020202020204" pitchFamily="34" charset="0"/>
              </a:rPr>
              <a:t>Epävarmuus ja pelko pandemian alkuvaiheessa</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fi-FI">
                <a:solidFill>
                  <a:schemeClr val="bg1"/>
                </a:solidFill>
                <a:latin typeface="Arial" panose="020B0604020202020204" pitchFamily="34" charset="0"/>
                <a:cs typeface="Arial" panose="020B0604020202020204" pitchFamily="34" charset="0"/>
              </a:rPr>
              <a:t>Seuraukset:</a:t>
            </a:r>
          </a:p>
          <a:p>
            <a:pPr marL="285750" indent="-285750">
              <a:spcAft>
                <a:spcPts val="600"/>
              </a:spcAft>
              <a:buFont typeface="Courier New" panose="02070309020205020404" pitchFamily="49" charset="0"/>
              <a:buChar char="o"/>
            </a:pPr>
            <a:r>
              <a:rPr lang="fi-FI">
                <a:solidFill>
                  <a:schemeClr val="bg1"/>
                </a:solidFill>
                <a:latin typeface="Arial" panose="020B0604020202020204" pitchFamily="34" charset="0"/>
                <a:cs typeface="Arial" panose="020B0604020202020204" pitchFamily="34" charset="0"/>
              </a:rPr>
              <a:t>5G-tukiasemiin kohdistettu ilkivalta</a:t>
            </a:r>
          </a:p>
          <a:p>
            <a:pPr marL="285750" indent="-285750">
              <a:spcAft>
                <a:spcPts val="600"/>
              </a:spcAft>
              <a:buFont typeface="Courier New" panose="02070309020205020404" pitchFamily="49" charset="0"/>
              <a:buChar char="o"/>
            </a:pPr>
            <a:r>
              <a:rPr lang="fi-FI">
                <a:solidFill>
                  <a:schemeClr val="bg1"/>
                </a:solidFill>
                <a:latin typeface="Arial" panose="020B0604020202020204" pitchFamily="34" charset="0"/>
                <a:cs typeface="Arial" panose="020B0604020202020204" pitchFamily="34" charset="0"/>
              </a:rPr>
              <a:t>Tietoliikenteen häirintä</a:t>
            </a:r>
          </a:p>
          <a:p>
            <a:pPr marL="285750" indent="-285750">
              <a:spcAft>
                <a:spcPts val="600"/>
              </a:spcAft>
              <a:buFont typeface="Courier New" panose="02070309020205020404" pitchFamily="49" charset="0"/>
              <a:buChar char="o"/>
            </a:pPr>
            <a:r>
              <a:rPr lang="fi-FI">
                <a:solidFill>
                  <a:schemeClr val="bg1"/>
                </a:solidFill>
                <a:latin typeface="Arial" panose="020B0604020202020204" pitchFamily="34" charset="0"/>
                <a:cs typeface="Arial" panose="020B0604020202020204" pitchFamily="34" charset="0"/>
              </a:rPr>
              <a:t>Televiestintäpalvelujen työntekijöiden häirintä</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1159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fi-FI"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Misinformaatio</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fi-FI" sz="2400" b="1">
                <a:latin typeface="Arial"/>
                <a:ea typeface="Verdana"/>
                <a:cs typeface="Arial"/>
              </a:rPr>
              <a:t>Osa 1</a:t>
            </a:r>
            <a:r>
              <a:rPr lang="fi-FI" b="1">
                <a:latin typeface="Arial"/>
                <a:ea typeface="Verdana"/>
                <a:cs typeface="Arial"/>
              </a:rPr>
              <a:t>: Mitä on disinformaatio? </a:t>
            </a:r>
          </a:p>
        </p:txBody>
      </p:sp>
      <p:sp>
        <p:nvSpPr>
          <p:cNvPr id="28" name="Fumetto 2 27">
            <a:extLst>
              <a:ext uri="{FF2B5EF4-FFF2-40B4-BE49-F238E27FC236}">
                <a16:creationId xmlns:a16="http://schemas.microsoft.com/office/drawing/2014/main" id="{9BFC8F82-182B-8E4C-9720-0EFF769C5D2C}"/>
              </a:ext>
            </a:extLst>
          </p:cNvPr>
          <p:cNvSpPr/>
          <p:nvPr/>
        </p:nvSpPr>
        <p:spPr>
          <a:xfrm>
            <a:off x="474562" y="1248725"/>
            <a:ext cx="2361235"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i-FI" dirty="0">
                <a:latin typeface="Arial" panose="020B0604020202020204" pitchFamily="34" charset="0"/>
                <a:ea typeface="Verdana" panose="020B0604030504040204" pitchFamily="34" charset="0"/>
                <a:cs typeface="Arial" panose="020B0604020202020204" pitchFamily="34" charset="0"/>
              </a:rPr>
              <a:t>Olen Odessassa Ukrainassa asuva äiti.</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032567" y="1248725"/>
            <a:ext cx="3200068"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i-FI" dirty="0">
                <a:latin typeface="Arial" panose="020B0604020202020204" pitchFamily="34" charset="0"/>
                <a:ea typeface="Verdana" panose="020B0604030504040204" pitchFamily="34" charset="0"/>
                <a:cs typeface="Arial" panose="020B0604020202020204" pitchFamily="34" charset="0"/>
              </a:rPr>
              <a:t>Olen venäläisen uskonnollisen </a:t>
            </a:r>
          </a:p>
          <a:p>
            <a:r>
              <a:rPr lang="fi-FI" dirty="0">
                <a:latin typeface="Arial" panose="020B0604020202020204" pitchFamily="34" charset="0"/>
                <a:ea typeface="Verdana" panose="020B0604030504040204" pitchFamily="34" charset="0"/>
                <a:cs typeface="Arial" panose="020B0604020202020204" pitchFamily="34" charset="0"/>
              </a:rPr>
              <a:t>säätiön varapuheenjohtaja.</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539695" y="1252737"/>
            <a:ext cx="2284475"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i-FI" dirty="0">
                <a:latin typeface="Arial" panose="020B0604020202020204" pitchFamily="34" charset="0"/>
                <a:ea typeface="Verdana" panose="020B0604030504040204" pitchFamily="34" charset="0"/>
                <a:cs typeface="Arial" panose="020B0604020202020204" pitchFamily="34" charset="0"/>
              </a:rPr>
              <a:t>Olen Donetskissa Ukrainassa asuva juristi.</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210425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fi-FI">
                <a:latin typeface="Arial" panose="020B0604020202020204" pitchFamily="34" charset="0"/>
                <a:ea typeface="Verdana" panose="020B0604030504040204" pitchFamily="34" charset="0"/>
                <a:cs typeface="Arial" panose="020B0604020202020204" pitchFamily="34" charset="0"/>
              </a:rPr>
              <a:t>Olen Ukrainan </a:t>
            </a:r>
          </a:p>
          <a:p>
            <a:r>
              <a:rPr lang="fi-FI">
                <a:latin typeface="Arial" panose="020B0604020202020204" pitchFamily="34" charset="0"/>
                <a:ea typeface="Verdana" panose="020B0604030504040204" pitchFamily="34" charset="0"/>
                <a:cs typeface="Arial" panose="020B0604020202020204" pitchFamily="34" charset="0"/>
              </a:rPr>
              <a:t>Harkovan asukas.</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500" b="1">
                  <a:solidFill>
                    <a:schemeClr val="bg1"/>
                  </a:solidFill>
                  <a:latin typeface="Arial" panose="020B0604020202020204" pitchFamily="34" charset="0"/>
                  <a:ea typeface="Verdana" panose="020B0604030504040204" pitchFamily="34" charset="0"/>
                  <a:cs typeface="Arial" panose="020B0604020202020204" pitchFamily="34" charset="0"/>
                </a:rPr>
                <a:t>Yksi ja sama ihminen </a:t>
              </a:r>
              <a:br>
                <a:rPr lang="fi-FI"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fi-FI" sz="2500" b="1">
                  <a:solidFill>
                    <a:schemeClr val="bg1"/>
                  </a:solidFill>
                  <a:latin typeface="Arial" panose="020B0604020202020204" pitchFamily="34" charset="0"/>
                  <a:ea typeface="Verdana" panose="020B0604030504040204" pitchFamily="34" charset="0"/>
                  <a:cs typeface="Arial" panose="020B0604020202020204" pitchFamily="34" charset="0"/>
                </a:rPr>
                <a:t>esiintyy eri henkilöinä.</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fi-FI"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Disinformaatio</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fi-FI" sz="1000" b="0">
                <a:solidFill>
                  <a:schemeClr val="bg1"/>
                </a:solidFill>
                <a:effectLst/>
                <a:latin typeface="Arial" panose="020B0604020202020204" pitchFamily="34" charset="0"/>
                <a:cs typeface="Arial" panose="020B0604020202020204" pitchFamily="34" charset="0"/>
              </a:rPr>
              <a:t>Kuvat: </a:t>
            </a:r>
            <a:r>
              <a:rPr lang="fi-FI"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fi-FI" sz="1000" b="0">
                <a:solidFill>
                  <a:schemeClr val="bg1"/>
                </a:solidFill>
                <a:effectLst/>
                <a:latin typeface="Arial" panose="020B0604020202020204" pitchFamily="34" charset="0"/>
                <a:cs typeface="Arial" panose="020B0604020202020204" pitchFamily="34" charset="0"/>
              </a:rPr>
              <a:t>, </a:t>
            </a:r>
            <a:r>
              <a:rPr lang="fi-FI"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fi-FI" sz="1000" b="0">
                <a:solidFill>
                  <a:schemeClr val="bg1"/>
                </a:solidFill>
                <a:effectLst/>
                <a:latin typeface="Arial" panose="020B0604020202020204" pitchFamily="34" charset="0"/>
                <a:cs typeface="Arial" panose="020B0604020202020204" pitchFamily="34" charset="0"/>
              </a:rPr>
              <a:t>, </a:t>
            </a:r>
            <a:r>
              <a:rPr lang="fi-FI"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fi-FI" sz="1000" b="0">
                <a:solidFill>
                  <a:schemeClr val="bg1"/>
                </a:solidFill>
                <a:effectLst/>
                <a:latin typeface="Arial" panose="020B0604020202020204" pitchFamily="34" charset="0"/>
                <a:cs typeface="Arial" panose="020B0604020202020204" pitchFamily="34" charset="0"/>
              </a:rPr>
              <a:t>, </a:t>
            </a:r>
            <a:r>
              <a:rPr lang="fi-FI"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fi-FI"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fi-FI"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OSA 2 </a:t>
            </a:r>
          </a:p>
          <a:p>
            <a:r>
              <a:rPr lang="fi-FI" sz="5400" b="1">
                <a:solidFill>
                  <a:schemeClr val="bg1"/>
                </a:solidFill>
                <a:latin typeface="Arial" panose="020B0604020202020204" pitchFamily="34" charset="0"/>
                <a:ea typeface="Verdana" panose="020B0604030504040204" pitchFamily="34" charset="0"/>
                <a:cs typeface="Arial" panose="020B0604020202020204" pitchFamily="34" charset="0"/>
              </a:rPr>
              <a:t>Miten disinformaatio toimii?</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fi-FI"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customXml/itemProps2.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3.xml><?xml version="1.0" encoding="utf-8"?>
<ds:datastoreItem xmlns:ds="http://schemas.openxmlformats.org/officeDocument/2006/customXml" ds:itemID="{61AD9254-C1D5-4BC7-B4EB-537D720E2D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38</TotalTime>
  <Words>3923</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Mistä tässä esityksessä on kyse?</vt:lpstr>
      <vt:lpstr>PowerPoint Presentation</vt:lpstr>
      <vt:lpstr>Osa 1: Mitä on disinformaatio? </vt:lpstr>
      <vt:lpstr>Osa 1: Mitä on disinformaatio? </vt:lpstr>
      <vt:lpstr>Satiiri – ”Yleisöryntäys Lidlissä, kymmeniä loukkaantuneita”</vt:lpstr>
      <vt:lpstr>Misinformaatio – ”5G-tekniikka levittää koronavirusta” </vt:lpstr>
      <vt:lpstr>Osa 1: Mitä on disinformaatio? </vt:lpstr>
      <vt:lpstr>PowerPoint Presentation</vt:lpstr>
      <vt:lpstr>Osa 2: Miten disinformaatio toimii? </vt:lpstr>
      <vt:lpstr>Osa 2: Miten disinformaatio toimii?</vt:lpstr>
      <vt:lpstr>Osa 2: Miten disinformaatio toimii?</vt:lpstr>
      <vt:lpstr>Osa 2: Miten disinformaatio toimii?</vt:lpstr>
      <vt:lpstr>Osa 2: Miten disinformaatio toimii?</vt:lpstr>
      <vt:lpstr>PowerPoint Presentation</vt:lpstr>
      <vt:lpstr>Osa 3: Miten reagoida disinformaatioon? </vt:lpstr>
      <vt:lpstr>Osa 3: Miten reagoida disinformaatioon? </vt:lpstr>
      <vt:lpstr>Miten reagoida disinformaatioon? </vt:lpstr>
      <vt:lpstr>Osa 3: Miten reagoida disinformaatioon? </vt:lpstr>
      <vt:lpstr>Osa 3: Miten reagoida disinformaatioon? </vt:lpstr>
      <vt:lpstr>Osa 3: Miten reagoida disinformaatioon? </vt:lpstr>
      <vt:lpstr>PowerPoint Presentation</vt:lpstr>
      <vt:lpstr>Osa 4: Harjoituksia</vt:lpstr>
      <vt:lpstr>Osa 4: Harjoituksia</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39</cp:revision>
  <cp:lastPrinted>2024-04-16T11:31:35Z</cp:lastPrinted>
  <dcterms:created xsi:type="dcterms:W3CDTF">2021-01-13T11:40:04Z</dcterms:created>
  <dcterms:modified xsi:type="dcterms:W3CDTF">2024-05-23T12:28:20Z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