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5AB7"/>
    <a:srgbClr val="FFEC00"/>
    <a:srgbClr val="FFFFFF"/>
    <a:srgbClr val="35035C"/>
    <a:srgbClr val="0C0C58"/>
    <a:srgbClr val="16537F"/>
    <a:srgbClr val="2DB586"/>
    <a:srgbClr val="0DA4B5"/>
    <a:srgbClr val="037582"/>
    <a:srgbClr val="FF0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F78E3-2F58-B8D4-0C21-CA31DBFABFD4}" v="63" dt="2024-05-23T08:22:34.782"/>
    <p1510:client id="{E94CBCFF-FCFA-018B-47D8-22F3C86D36BF}" v="3" dt="2024-05-23T12:21:29.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330" autoAdjust="0"/>
  </p:normalViewPr>
  <p:slideViewPr>
    <p:cSldViewPr snapToGrid="0">
      <p:cViewPr varScale="1">
        <p:scale>
          <a:sx n="54" d="100"/>
          <a:sy n="54" d="100"/>
        </p:scale>
        <p:origin x="400" y="40"/>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EGHAN Shane (COMM-EXT)" userId="S::shane.heneghan@ext.ec.europa.eu::c5985c72-71db-4713-a971-61de3d6a2006" providerId="AD" clId="Web-{E94CBCFF-FCFA-018B-47D8-22F3C86D36BF}"/>
    <pc:docChg chg="modSld">
      <pc:chgData name="HENEGHAN Shane (COMM-EXT)" userId="S::shane.heneghan@ext.ec.europa.eu::c5985c72-71db-4713-a971-61de3d6a2006" providerId="AD" clId="Web-{E94CBCFF-FCFA-018B-47D8-22F3C86D36BF}" dt="2024-05-23T12:14:23.017" v="0" actId="20577"/>
      <pc:docMkLst>
        <pc:docMk/>
      </pc:docMkLst>
      <pc:sldChg chg="modSp">
        <pc:chgData name="HENEGHAN Shane (COMM-EXT)" userId="S::shane.heneghan@ext.ec.europa.eu::c5985c72-71db-4713-a971-61de3d6a2006" providerId="AD" clId="Web-{E94CBCFF-FCFA-018B-47D8-22F3C86D36BF}" dt="2024-05-23T12:14:23.017" v="0" actId="20577"/>
        <pc:sldMkLst>
          <pc:docMk/>
          <pc:sldMk cId="1917629028" sldId="388"/>
        </pc:sldMkLst>
        <pc:spChg chg="mod">
          <ac:chgData name="HENEGHAN Shane (COMM-EXT)" userId="S::shane.heneghan@ext.ec.europa.eu::c5985c72-71db-4713-a971-61de3d6a2006" providerId="AD" clId="Web-{E94CBCFF-FCFA-018B-47D8-22F3C86D36BF}" dt="2024-05-23T12:14:23.017" v="0" actId="20577"/>
          <ac:spMkLst>
            <pc:docMk/>
            <pc:sldMk cId="1917629028" sldId="388"/>
            <ac:spMk id="21" creationId="{BC95A541-B699-FC49-8F92-76841E0C174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sz="1800">
                <a:solidFill>
                  <a:srgbClr val="1F497D"/>
                </a:solidFill>
                <a:effectLst/>
                <a:latin typeface="Calibri" panose="020F0502020204030204" pitchFamily="34" charset="0"/>
                <a:ea typeface="Calibri" panose="020F0502020204030204" pitchFamily="34" charset="0"/>
              </a:rPr>
              <a:t>Lámha suas – ar tháinig aon duine agaibh ar shampla de bhréagaisnéis inniu? Le seachtain anuas? Le mí anuas? Le bliain anuas?</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ga-IE" sz="1100">
                <a:effectLst/>
                <a:latin typeface="Calibri" panose="020F0502020204030204" pitchFamily="34" charset="0"/>
                <a:ea typeface="Calibri" panose="020F0502020204030204" pitchFamily="34" charset="0"/>
                <a:cs typeface="Times New Roman" panose="02020603050405020304" pitchFamily="18" charset="0"/>
              </a:rPr>
              <a:t>Na daoine a scaipeann an bhréagaisnéis, baineann siad úsáid as na meáin shóisialta chun an spás faisnéise a phlúchadh</a:t>
            </a:r>
          </a:p>
          <a:p>
            <a:pPr marL="742950" lvl="1" indent="-285750">
              <a:lnSpc>
                <a:spcPct val="107000"/>
              </a:lnSpc>
              <a:spcAft>
                <a:spcPts val="800"/>
              </a:spcAft>
              <a:buFont typeface="Courier New" panose="02070309020205020404" pitchFamily="49" charset="0"/>
              <a:buChar char="o"/>
              <a:tabLst>
                <a:tab pos="914400" algn="l"/>
              </a:tabLst>
            </a:pPr>
            <a:r>
              <a:rPr lang="ga-IE" sz="1100">
                <a:effectLst/>
                <a:latin typeface="Calibri" panose="020F0502020204030204" pitchFamily="34" charset="0"/>
                <a:ea typeface="Calibri" panose="020F0502020204030204" pitchFamily="34" charset="0"/>
                <a:cs typeface="Times New Roman" panose="02020603050405020304" pitchFamily="18" charset="0"/>
              </a:rPr>
              <a:t>Ní gá go mbeadh sé mar aidhm acu scéal amháin ar leith a chur ina luí ort – má éiríonn leo mearbhall a chur orainn nó an oiread sin a thabhairt dúinn nach bhfuil a fhios againn cé ar cheart dúinn muinín a bheith againn astu, is féidir leo an bonn a bhaint den mhuinín atá againn as na meáin phríomhshrutha agus as an daonlathas</a:t>
            </a:r>
          </a:p>
          <a:p>
            <a:pPr marL="342900" lvl="0" indent="-342900">
              <a:lnSpc>
                <a:spcPct val="107000"/>
              </a:lnSpc>
              <a:spcAft>
                <a:spcPts val="800"/>
              </a:spcAft>
              <a:buFont typeface="Symbol" panose="05050102010706020507" pitchFamily="18" charset="2"/>
              <a:buChar char=""/>
              <a:tabLst>
                <a:tab pos="457200" algn="l"/>
              </a:tabLst>
            </a:pPr>
            <a:r>
              <a:rPr lang="ga-IE" sz="1100">
                <a:effectLst/>
                <a:latin typeface="Calibri" panose="020F0502020204030204" pitchFamily="34" charset="0"/>
                <a:ea typeface="Calibri" panose="020F0502020204030204" pitchFamily="34" charset="0"/>
                <a:cs typeface="Times New Roman" panose="02020603050405020304" pitchFamily="18" charset="0"/>
              </a:rPr>
              <a:t>Baineann na daoine a scaipeann an bhréagaisnéis úsáid as teicnící éagsúla, agus is minic a fheictear na teicnící sin sna tráchtanna a fhágann siad ar na meáin shóisialta. </a:t>
            </a:r>
          </a:p>
          <a:p>
            <a:pPr marL="742950" lvl="1" indent="-285750">
              <a:lnSpc>
                <a:spcPct val="107000"/>
              </a:lnSpc>
              <a:spcAft>
                <a:spcPts val="800"/>
              </a:spcAft>
              <a:buFont typeface="Courier New" panose="02070309020205020404" pitchFamily="49" charset="0"/>
              <a:buChar char="o"/>
              <a:tabLst>
                <a:tab pos="914400" algn="l"/>
              </a:tabLst>
            </a:pPr>
            <a:r>
              <a:rPr lang="ga-IE" sz="1100" b="1">
                <a:effectLst/>
                <a:latin typeface="Calibri" panose="020F0502020204030204" pitchFamily="34" charset="0"/>
                <a:ea typeface="Calibri" panose="020F0502020204030204" pitchFamily="34" charset="0"/>
                <a:cs typeface="Times New Roman" panose="02020603050405020304" pitchFamily="18" charset="0"/>
              </a:rPr>
              <a:t>Ach céard faoi...</a:t>
            </a:r>
            <a:r>
              <a:rPr lang="ga-IE" sz="1100">
                <a:effectLst/>
                <a:latin typeface="Calibri" panose="020F0502020204030204" pitchFamily="34" charset="0"/>
                <a:ea typeface="Calibri" panose="020F0502020204030204" pitchFamily="34" charset="0"/>
                <a:cs typeface="Times New Roman" panose="02020603050405020304" pitchFamily="18" charset="0"/>
              </a:rPr>
              <a:t> – in ionad plé a dhéanamh ar an ábhar atá idir lámha, tarraingíonn an duine aird ar ábhar nach bhfuil baint ar bith aige leis, nó ar ábhar a bhfuil baint scaoilte aige leis. Mar shampla: Mar chuid de phlé faoi ionradh na Rúise ar an Úcráin, go tobann cuirtear an cheist ‘Céard faoin tSomáil?’. Ní haidhm don duine sin plé cuiditheach a dhéanamh faoin tSomáil, ach aird a bhaint d’ábhar an chomhrá.</a:t>
            </a:r>
          </a:p>
          <a:p>
            <a:pPr marL="742950" lvl="1" indent="-285750">
              <a:lnSpc>
                <a:spcPct val="107000"/>
              </a:lnSpc>
              <a:spcAft>
                <a:spcPts val="800"/>
              </a:spcAft>
              <a:buFont typeface="Courier New" panose="02070309020205020404" pitchFamily="49" charset="0"/>
              <a:buChar char="o"/>
              <a:tabLst>
                <a:tab pos="914400" algn="l"/>
              </a:tabLst>
            </a:pPr>
            <a:r>
              <a:rPr lang="ga-IE" sz="1100" b="1">
                <a:effectLst/>
                <a:latin typeface="Calibri" panose="020F0502020204030204" pitchFamily="34" charset="0"/>
                <a:ea typeface="Calibri" panose="020F0502020204030204" pitchFamily="34" charset="0"/>
                <a:cs typeface="Times New Roman" panose="02020603050405020304" pitchFamily="18" charset="0"/>
              </a:rPr>
              <a:t>Bréagriocht</a:t>
            </a:r>
            <a:r>
              <a:rPr lang="ga-IE" sz="1100">
                <a:effectLst/>
                <a:latin typeface="Calibri" panose="020F0502020204030204" pitchFamily="34" charset="0"/>
                <a:ea typeface="Calibri" panose="020F0502020204030204" pitchFamily="34" charset="0"/>
                <a:cs typeface="Times New Roman" panose="02020603050405020304" pitchFamily="18" charset="0"/>
              </a:rPr>
              <a:t> - an duine atá ag déanamh tráchta, tugann sé léiriú bréagach ar sheasamh an duine eile agus déanann sé ionsaí air sin. Mar shampla: Postálann Malik faoina thábhachtaí agus atá sé go mbeadh an Eoraip neodrach ó thaobh na haeráide de. Fágann Sarah trácht a deir, “Ní chreidim gur mian leat feirmeacha gaoithe a thógáil inár bpáirceanna náisiúnta go léir’. Ní hé sin a dúirt Malik, ach bheadh sé an-éasca dó anois argóint a dhéanamh faoi fheirmeacha gaoithe go sonrach in ionad an mhórphictiúir.</a:t>
            </a:r>
          </a:p>
          <a:p>
            <a:pPr marL="742950" lvl="1" indent="-285750">
              <a:lnSpc>
                <a:spcPct val="107000"/>
              </a:lnSpc>
              <a:spcAft>
                <a:spcPts val="800"/>
              </a:spcAft>
              <a:buFont typeface="Courier New" panose="02070309020205020404" pitchFamily="49" charset="0"/>
              <a:buChar char="o"/>
              <a:tabLst>
                <a:tab pos="914400" algn="l"/>
              </a:tabLst>
            </a:pPr>
            <a:r>
              <a:rPr lang="ga-IE" sz="1100" b="1">
                <a:effectLst/>
                <a:latin typeface="Calibri" panose="020F0502020204030204" pitchFamily="34" charset="0"/>
                <a:ea typeface="Calibri" panose="020F0502020204030204" pitchFamily="34" charset="0"/>
                <a:cs typeface="Times New Roman" panose="02020603050405020304" pitchFamily="18" charset="0"/>
              </a:rPr>
              <a:t>Ionsaí</a:t>
            </a:r>
            <a:r>
              <a:rPr lang="ga-IE" sz="1100">
                <a:effectLst/>
                <a:latin typeface="Calibri" panose="020F0502020204030204" pitchFamily="34" charset="0"/>
                <a:ea typeface="Calibri" panose="020F0502020204030204" pitchFamily="34" charset="0"/>
                <a:cs typeface="Times New Roman" panose="02020603050405020304" pitchFamily="18" charset="0"/>
              </a:rPr>
              <a:t> - baineann an duine úsáid as caint ionsaitheach nó dímheasúil chun an duine eile a dhíspreagadh le tuilleadh plé a dhéanamh ar an ábhar. Mar shampla: ‘Ní chreidfeadh ach leathcheann é sin’.</a:t>
            </a:r>
          </a:p>
          <a:p>
            <a:pPr marL="742950" lvl="1" indent="-285750">
              <a:lnSpc>
                <a:spcPct val="107000"/>
              </a:lnSpc>
              <a:spcAft>
                <a:spcPts val="800"/>
              </a:spcAft>
              <a:buFont typeface="Courier New" panose="02070309020205020404" pitchFamily="49" charset="0"/>
              <a:buChar char="o"/>
              <a:tabLst>
                <a:tab pos="914400" algn="l"/>
              </a:tabLst>
            </a:pPr>
            <a:r>
              <a:rPr lang="ga-IE" sz="1100" b="1">
                <a:effectLst/>
                <a:latin typeface="Calibri" panose="020F0502020204030204" pitchFamily="34" charset="0"/>
                <a:ea typeface="Calibri" panose="020F0502020204030204" pitchFamily="34" charset="0"/>
                <a:cs typeface="Times New Roman" panose="02020603050405020304" pitchFamily="18" charset="0"/>
              </a:rPr>
              <a:t>Magadh</a:t>
            </a:r>
            <a:r>
              <a:rPr lang="ga-IE" sz="1100">
                <a:effectLst/>
                <a:latin typeface="Calibri" panose="020F0502020204030204" pitchFamily="34" charset="0"/>
                <a:ea typeface="Calibri" panose="020F0502020204030204" pitchFamily="34" charset="0"/>
                <a:cs typeface="Times New Roman" panose="02020603050405020304" pitchFamily="18" charset="0"/>
              </a:rPr>
              <a:t> - baineann an duine úsáid a bhaint as searbhas chun an duine eile a cháineadh. Mar shampla: Tugann Sarah freagra ar phostáil Malik agus í ag rá, “Cuireann sé áthas orm go bhfuil daoine cosúil leatsa ar an saol chun an spraoi a bhaint de gach rud”.</a:t>
            </a:r>
          </a:p>
          <a:p>
            <a:pPr marL="742950" lvl="1" indent="-285750">
              <a:lnSpc>
                <a:spcPct val="107000"/>
              </a:lnSpc>
              <a:spcAft>
                <a:spcPts val="800"/>
              </a:spcAft>
              <a:buFont typeface="Courier New" panose="02070309020205020404" pitchFamily="49" charset="0"/>
              <a:buChar char="o"/>
              <a:tabLst>
                <a:tab pos="914400" algn="l"/>
              </a:tabLst>
            </a:pPr>
            <a:r>
              <a:rPr lang="ga-IE" sz="1100" b="1">
                <a:effectLst/>
                <a:latin typeface="Calibri" panose="020F0502020204030204" pitchFamily="34" charset="0"/>
                <a:ea typeface="Calibri" panose="020F0502020204030204" pitchFamily="34" charset="0"/>
                <a:cs typeface="Times New Roman" panose="02020603050405020304" pitchFamily="18" charset="0"/>
              </a:rPr>
              <a:t>An t-uafás sonraí a thabhairt</a:t>
            </a:r>
            <a:r>
              <a:rPr lang="ga-IE" sz="1100">
                <a:effectLst/>
                <a:latin typeface="Calibri" panose="020F0502020204030204" pitchFamily="34" charset="0"/>
                <a:ea typeface="Calibri" panose="020F0502020204030204" pitchFamily="34" charset="0"/>
                <a:cs typeface="Times New Roman" panose="02020603050405020304" pitchFamily="18" charset="0"/>
              </a:rPr>
              <a:t> - tugann an duine an t-uafás sonraí don duine eile (sonraí teicniúla go minic) chun aird a bhaint d’fhaisnéis thábhachtach. Mar shampla: Mar chuid de phlé faoi ionradh na Rúise ar an Úcráin, scríobhann duine freagra fada faoi dhéimeagrafaíocht sráidbhaile in Donbas, é ag rá nach bhfuil sé de cheart ag aon duine nach bhfuil ar an eolas faoin méid sin cheana féin labhairt faoin staid san Úcráin. </a:t>
            </a:r>
          </a:p>
          <a:p>
            <a:pPr marL="1143000" lvl="2" indent="-228600">
              <a:lnSpc>
                <a:spcPct val="107000"/>
              </a:lnSpc>
              <a:spcAft>
                <a:spcPts val="800"/>
              </a:spcAft>
              <a:buFont typeface="Symbol" panose="05050102010706020507" pitchFamily="18" charset="2"/>
              <a:buChar char=""/>
              <a:tabLst>
                <a:tab pos="1371600" algn="l"/>
              </a:tabLst>
            </a:pPr>
            <a:r>
              <a:rPr lang="ga-IE" sz="1100">
                <a:effectLst/>
                <a:latin typeface="Calibri" panose="020F0502020204030204" pitchFamily="34" charset="0"/>
                <a:ea typeface="Calibri" panose="020F0502020204030204" pitchFamily="34" charset="0"/>
                <a:cs typeface="Times New Roman" panose="02020603050405020304" pitchFamily="18" charset="0"/>
              </a:rPr>
              <a:t>D’fhéadfadh sé a bheith deacair go leor freagra a thabhairt ar an straitéis sin. An té a bhaineann úsáid aisti, tá an fhéidearthacht ann go gcreideann siad go mór sa mhéid atá á rá acu, ach is minic a úsáideann daoine an seift sin freisin d’aon ghnó chun an plé a threorú bealach eile. Cuimhnigh go bhfuil sé ceart go leor a rá nach bhfuil gach mionsonra ar eolas agat faoi ábhar ar leith - ní chiallaíonn sin go bhfuil an ‘bua’ faighte ag an duine eile san argóint.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Tá ról ollmhór ag na meáin shóisialta ó thaobh an bhréagaisnéis a scaipeadh go forleathan nó stop a chur lena scaipeadh. </a:t>
            </a: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Baineann ardáin na meán sóisialta úsáid as algartaim chun tú a choinneáil gafa – déanann siad iarracht ábhar a thaispeáint duit a mbeidh spéis agat ann. </a:t>
            </a: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Is rud maith é sin uaireanta - seans go bhfaighidh tú tuilleadh eolais faoi ábhair a bhfuil fíorspéis agat iontu. Ach má chaitheann tú níos mó ama ag féachaint ar phostáil toisc go gcuireann sé fearg nó brón ort, cuirfidh an algartam ábhar den chineál céanna os do chomhair. </a:t>
            </a:r>
          </a:p>
          <a:p>
            <a:pPr marL="342900" lvl="0" indent="-342900">
              <a:lnSpc>
                <a:spcPct val="107000"/>
              </a:lnSpc>
              <a:spcAft>
                <a:spcPts val="800"/>
              </a:spcAft>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D’fhéadfadh sé tarlú go héasca go mbeifeá trína chéile ag ábhar mearbhlach nó suaiteach, mar sin déan iarracht sos a ghlacadh má tharlaíonn sin duit. </a:t>
            </a:r>
          </a:p>
          <a:p>
            <a:pPr marL="342900" lvl="0" indent="-342900">
              <a:lnSpc>
                <a:spcPct val="107000"/>
              </a:lnSpc>
              <a:spcAft>
                <a:spcPts val="800"/>
              </a:spcAft>
              <a:buFont typeface="Symbol" panose="05050102010706020507" pitchFamily="18" charset="2"/>
              <a:buChar char=""/>
              <a:tabLst>
                <a:tab pos="457200" algn="l"/>
              </a:tabLst>
            </a:pPr>
            <a:r>
              <a:rPr lang="ga-IE" sz="1100">
                <a:effectLst/>
                <a:latin typeface="Calibri" panose="020F0502020204030204" pitchFamily="34" charset="0"/>
                <a:ea typeface="Calibri" panose="020F0502020204030204" pitchFamily="34" charset="0"/>
                <a:cs typeface="Times New Roman" panose="02020603050405020304" pitchFamily="18" charset="0"/>
              </a:rPr>
              <a:t>Foinsí:</a:t>
            </a:r>
          </a:p>
          <a:p>
            <a:pPr marL="742950" lvl="1" indent="-285750">
              <a:lnSpc>
                <a:spcPct val="107000"/>
              </a:lnSpc>
              <a:spcAft>
                <a:spcPts val="800"/>
              </a:spcAft>
              <a:buFont typeface="Courier New" panose="02070309020205020404" pitchFamily="49" charset="0"/>
              <a:buChar char="o"/>
              <a:tabLst>
                <a:tab pos="914400" algn="l"/>
              </a:tabLst>
            </a:pPr>
            <a:r>
              <a:rPr lang="ga-I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ga-IE"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ga-I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ga-IE"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ga-I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ga-IE"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D’fhéadfadh torthaí an-difriúil teacht aníos má dhéantar cuardach ar fhaisnéis faoi ‘Xinjiang’, mar a léirítear ar an sleamhnán seo. D’fhéadfadh an fhaisnéis sin Xinjiang a mholadh mar cheann scríbe turasóireachta nó an chaoi a gcaitheann rialtas na Síne leis na hUigiúraigh agus mionlaigh eile a cháineadh. Cé acu atá fíor agus cé acu atá bréagach?</a:t>
            </a: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D’fhéadfadh sé a bheith fíor go bhfuil Xinjiang go hálainn ar fad agus gur ceann scríbe turasóireachta iontach í, ach ní hionann sin is a rá nach sáraítear ar chearta na nUigiúrach agus ar chearta na mionlach eile ann. </a:t>
            </a: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Xinjiang a chur chun cinn mar cheann scríbe turasóireachta, baineann sé aird de na sáruithe ar chearta an duine.</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ga-IE" sz="1100">
                <a:effectLst/>
                <a:latin typeface="Calibri" panose="020F0502020204030204" pitchFamily="34" charset="0"/>
                <a:ea typeface="Calibri" panose="020F0502020204030204" pitchFamily="34" charset="0"/>
                <a:cs typeface="Times New Roman" panose="02020603050405020304" pitchFamily="18" charset="0"/>
              </a:rPr>
              <a:t>[An téacs sna híomhánna (ó chlé):</a:t>
            </a:r>
          </a:p>
          <a:p>
            <a:pPr marL="628650" lvl="1" indent="-171450">
              <a:lnSpc>
                <a:spcPct val="107000"/>
              </a:lnSpc>
              <a:spcAft>
                <a:spcPts val="800"/>
              </a:spcAft>
              <a:buFont typeface="Arial" panose="020B0604020202020204" pitchFamily="34" charset="0"/>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Físbhlagálaí de chuid na Breataine: Saol na nUigiúrach agus saol mionlach eile sa tSín. ‘Tá siad ag cur na nUigiúrach agus na ndaoine in Xinjiang as obair, agus sin í an fhírinne’</a:t>
            </a:r>
          </a:p>
          <a:p>
            <a:pPr marL="628650" lvl="1" indent="-171450">
              <a:lnSpc>
                <a:spcPct val="107000"/>
              </a:lnSpc>
              <a:spcAft>
                <a:spcPts val="800"/>
              </a:spcAft>
              <a:buFont typeface="Arial" panose="020B0604020202020204" pitchFamily="34" charset="0"/>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An fíor Xinjiang: dar le físbhlagálaí de chuid na GEARMÁINE</a:t>
            </a:r>
          </a:p>
          <a:p>
            <a:pPr marL="628650" lvl="1" indent="-171450">
              <a:lnSpc>
                <a:spcPct val="107000"/>
              </a:lnSpc>
              <a:spcAft>
                <a:spcPts val="800"/>
              </a:spcAft>
              <a:buFont typeface="Arial" panose="020B0604020202020204" pitchFamily="34" charset="0"/>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‘An í seo an chéad uair duit cuairt a thabhairt ar Xinjiang?’</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ga-IE" sz="1100">
                <a:effectLst/>
                <a:latin typeface="Calibri" panose="020F0502020204030204" pitchFamily="34" charset="0"/>
                <a:ea typeface="Calibri" panose="020F0502020204030204" pitchFamily="34" charset="0"/>
                <a:cs typeface="Times New Roman" panose="02020603050405020304" pitchFamily="18" charset="0"/>
              </a:rPr>
              <a:t>*Nóta* - Tá beochan sa sleamhnán seo.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ga-IE" sz="1100" strike="noStrike" baseline="0">
                <a:effectLst/>
                <a:latin typeface="Calibri" panose="020F0502020204030204" pitchFamily="34" charset="0"/>
                <a:ea typeface="Calibri" panose="020F0502020204030204" pitchFamily="34" charset="0"/>
                <a:cs typeface="Times New Roman" panose="02020603050405020304" pitchFamily="18" charset="0"/>
              </a:rPr>
              <a:t>Ní feiniméan nua í an bhréagaisnéis. Tá sí ann le fada, í ag scaipeadh trí na meáin thraidisiúnta, cuir i gcás nuachtáin, an teilifís nó an raidió.</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ga-IE" sz="1100" strike="noStrike" baseline="0">
                <a:effectLst/>
                <a:latin typeface="Calibri" panose="020F0502020204030204" pitchFamily="34" charset="0"/>
                <a:ea typeface="Calibri" panose="020F0502020204030204" pitchFamily="34" charset="0"/>
                <a:cs typeface="Times New Roman" panose="02020603050405020304" pitchFamily="18" charset="0"/>
              </a:rPr>
              <a:t>Mar sin, ná creid rud díreach toisc go bhfaca tú é sa nuachtán nó ar an teilifís seachas ar líne - seiceáil i gcónaí go bhfuil an fhoinse iontaofa, féach an méid atá le rá ag foinsí eile, agus lean na leideanna eile i sleamhnán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ga-IE" sz="1100">
                <a:effectLst/>
                <a:latin typeface="Calibri" panose="020F0502020204030204" pitchFamily="34" charset="0"/>
                <a:ea typeface="Calibri" panose="020F0502020204030204" pitchFamily="34" charset="0"/>
                <a:cs typeface="Times New Roman" panose="02020603050405020304" pitchFamily="18" charset="0"/>
              </a:rPr>
              <a:t>Foinse: https://www.ft.com/content/1eeedb71-d9dc-4b13-9b45-fcb7898ae9e1 </a:t>
            </a:r>
          </a:p>
          <a:p>
            <a:pPr marL="0" lvl="0" indent="0">
              <a:lnSpc>
                <a:spcPct val="107000"/>
              </a:lnSpc>
              <a:spcAft>
                <a:spcPts val="800"/>
              </a:spcAft>
              <a:buFont typeface="Courier New" panose="02070309020205020404" pitchFamily="49" charset="0"/>
              <a:buNone/>
            </a:pPr>
            <a:r>
              <a:rPr lang="ga-IE" sz="1800">
                <a:effectLst/>
                <a:latin typeface="Calibri" panose="020F0502020204030204" pitchFamily="34" charset="0"/>
                <a:ea typeface="Calibri" panose="020F0502020204030204" pitchFamily="34" charset="0"/>
              </a:rPr>
              <a:t>Foinse 5G: </a:t>
            </a:r>
            <a:r>
              <a:rPr lang="ga-IE"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a:t>Léirigh EUvsDisinfo an físeán seo agus mínítear ann an chaoi a gcruthaítear ‘físeáin bholscaireachta’ (nó físeáin bhréagaisnéise), mar shampla trí úsáid a bhaint as íomhánna gan chomhthéacs chun scéal bréagach a chruthú tríd an scéal seo ó Sputnik a bhriseadh síos. Is scéal é faoi leanaí leanaí sa Laitvia ‘mhíleataithe’ agus díonteagasc á chur ag ECAT orthu:</a:t>
            </a:r>
            <a:r>
              <a:rPr lang="ga-IE" sz="1100" baseline="0"/>
              <a:t> </a:t>
            </a:r>
            <a:r>
              <a:rPr lang="ga-IE" sz="1100">
                <a:hlinkClick r:id="rId3"/>
              </a:rPr>
              <a:t>https://www.youtube.com/watch?v=nOd2vMCDv9M&amp;feature=youtu.be</a:t>
            </a:r>
            <a:r>
              <a:rPr lang="ga-IE" sz="1100"/>
              <a:t> [fad: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ga-IE" sz="1100">
                <a:solidFill>
                  <a:schemeClr val="tx1"/>
                </a:solidFill>
                <a:effectLst/>
                <a:latin typeface="+mn-lt"/>
                <a:ea typeface="+mn-ea"/>
                <a:cs typeface="+mn-cs"/>
              </a:rPr>
              <a:t>Lig do na mic léinn a machnamh féin a dhéanamh ar a gcuid </a:t>
            </a:r>
            <a:r>
              <a:rPr lang="ga-IE" sz="1100" b="1">
                <a:solidFill>
                  <a:schemeClr val="tx1"/>
                </a:solidFill>
                <a:effectLst/>
                <a:latin typeface="+mn-lt"/>
                <a:ea typeface="+mn-ea"/>
                <a:cs typeface="+mn-cs"/>
              </a:rPr>
              <a:t>mothúchán</a:t>
            </a:r>
            <a:r>
              <a:rPr lang="ga-IE" sz="1100">
                <a:solidFill>
                  <a:schemeClr val="tx1"/>
                </a:solidFill>
                <a:effectLst/>
                <a:latin typeface="+mn-lt"/>
                <a:ea typeface="+mn-ea"/>
                <a:cs typeface="+mn-cs"/>
              </a:rPr>
              <a:t>. Céard a mhothaíonn siad nuair a fheiceann siad é seo? Cén fhreagairt a thabharfaidís air dá bhfeicfidís ar a bhfotha nuachta ar Instagram/Tiktok é? Cén fáth a bhfuil siad corraithe aige seo? An é an nuacht féin atá ann, an chaoi atá sí curtha le chéile, an pictiúr...?</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800"/>
              <a:t>Foinse:</a:t>
            </a:r>
          </a:p>
          <a:p>
            <a:r>
              <a:rPr lang="ga-I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ga-IE"/>
              <a:t>Baineann físeáin domhainbhrionnúcháin úsáid as an intleacht shaorga chun píosaí nua scannánaíochta (íomhánna, físeáin, taifeadtaí gutha) a chruthú chun imeachtaí, ráitis nó gníomhaíocht nár tharla riamh i bhfírinne a chur in iúl.</a:t>
            </a:r>
            <a:r>
              <a:rPr lang="ga-IE" sz="1200" b="0" i="0">
                <a:solidFill>
                  <a:schemeClr val="tx1"/>
                </a:solidFill>
                <a:effectLst/>
                <a:latin typeface="+mn-lt"/>
                <a:ea typeface="+mn-ea"/>
                <a:cs typeface="+mn-cs"/>
              </a:rPr>
              <a:t> Tá cuid de na píosaí nua scannánaíochta réalaíoch go maith. </a:t>
            </a: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b="0" i="0">
                <a:solidFill>
                  <a:schemeClr val="tx1"/>
                </a:solidFill>
                <a:effectLst/>
                <a:latin typeface="+mn-lt"/>
                <a:ea typeface="+mn-ea"/>
                <a:cs typeface="+mn-cs"/>
              </a:rPr>
              <a:t>San fhíseán seo, ní Keanu Reeves i ndáiríre atá ann, é ag cur a chuid scileanna glantacháin ar taispeáint.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b="0" i="0">
                <a:solidFill>
                  <a:schemeClr val="tx1"/>
                </a:solidFill>
                <a:effectLst/>
                <a:latin typeface="+mn-lt"/>
                <a:ea typeface="+mn-ea"/>
                <a:cs typeface="+mn-cs"/>
              </a:rPr>
              <a:t>Tá an tAontas agus eagraíochtaí eile ag obair go dian chun cur i gcoinne IS mhailíseach agus físeáin domhainbhrionnúcháin, ach ní féidir le duine nach saineolaí é a rá i gcónaí an bhfuil siad ag breathnú ar fhíor-íomhá nó ar fhíor-fhíseán nó ar cheann ionramháilte. </a:t>
            </a:r>
            <a:r>
              <a:rPr lang="ga-IE"/>
              <a:t>Cuir na ceisteanna atá le fáil i </a:t>
            </a:r>
            <a:r>
              <a:rPr lang="ga-IE" sz="1200" b="0" i="0">
                <a:solidFill>
                  <a:srgbClr val="FF0000"/>
                </a:solidFill>
                <a:effectLst/>
                <a:latin typeface="+mn-lt"/>
                <a:ea typeface="+mn-ea"/>
                <a:cs typeface="+mn-cs"/>
              </a:rPr>
              <a:t>Sleamhnán </a:t>
            </a:r>
            <a:r>
              <a:rPr lang="ga-IE">
                <a:solidFill>
                  <a:srgbClr val="FF0000"/>
                </a:solidFill>
              </a:rPr>
              <a:t>17</a:t>
            </a:r>
            <a:r>
              <a:rPr lang="ga-IE" sz="1200" b="0" i="0">
                <a:solidFill>
                  <a:srgbClr val="FF0000"/>
                </a:solidFill>
                <a:effectLst/>
                <a:latin typeface="+mn-lt"/>
                <a:ea typeface="+mn-ea"/>
                <a:cs typeface="+mn-cs"/>
              </a:rPr>
              <a:t> </a:t>
            </a:r>
            <a:r>
              <a:rPr lang="ga-IE" sz="1200" b="0" i="0">
                <a:solidFill>
                  <a:schemeClr val="tx1"/>
                </a:solidFill>
                <a:effectLst/>
                <a:latin typeface="+mn-lt"/>
                <a:ea typeface="+mn-ea"/>
                <a:cs typeface="+mn-cs"/>
              </a:rPr>
              <a:t>ort féin, agus cuimhnigh má bhíonn an chosúlacht ar rud éigin go bhfuil sé rómhaith le bheith fíor (nó ró-uafásach le bheith fíor), tá seans ann go bhfuil - seiceáil go cúramach!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*Nóta* - Tá beochan sa sleamhnán seo.</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ga-IE" sz="1200">
                <a:solidFill>
                  <a:schemeClr val="tx1"/>
                </a:solidFill>
                <a:effectLst/>
                <a:latin typeface="+mn-lt"/>
                <a:ea typeface="+mn-ea"/>
                <a:cs typeface="+mn-cs"/>
              </a:rPr>
              <a:t>Cur síos:</a:t>
            </a:r>
          </a:p>
          <a:p>
            <a:pPr marL="628650" lvl="1" indent="-171450">
              <a:buFontTx/>
              <a:buChar char="-"/>
            </a:pPr>
            <a:r>
              <a:rPr lang="ga-IE" sz="1200">
                <a:solidFill>
                  <a:schemeClr val="tx1"/>
                </a:solidFill>
                <a:effectLst/>
                <a:latin typeface="+mn-lt"/>
                <a:ea typeface="+mn-ea"/>
                <a:cs typeface="+mn-cs"/>
              </a:rPr>
              <a:t>Is í an chéad chéim chun tú féin a chosaint SOS A GHLACADH – ná lig don chleasaíocht tionchar a imirt ort agus tabhairt ort freagra a thabhairt ar rud éigin a d’fhéadfadh a bheith rómhaith, nó ró-olc, le bheith fíor.</a:t>
            </a:r>
          </a:p>
          <a:p>
            <a:pPr marL="628650" lvl="1" indent="-171450">
              <a:buFontTx/>
              <a:buChar char="-"/>
            </a:pPr>
            <a:r>
              <a:rPr lang="ga-IE" sz="1200">
                <a:solidFill>
                  <a:schemeClr val="tx1"/>
                </a:solidFill>
                <a:effectLst/>
                <a:latin typeface="+mn-lt"/>
                <a:ea typeface="+mn-ea"/>
                <a:cs typeface="+mn-cs"/>
              </a:rPr>
              <a:t>Ná bíodh eagla ort roinnt ama a ghlacadh chun smaoineamh faoi agus b’fhéidir an scéal a fhiosrú.</a:t>
            </a:r>
          </a:p>
          <a:p>
            <a:pPr marL="628650" lvl="1" indent="-171450">
              <a:buFontTx/>
              <a:buChar char="-"/>
            </a:pPr>
            <a:r>
              <a:rPr lang="ga-IE" sz="1200">
                <a:effectLst/>
                <a:latin typeface="+mn-lt"/>
                <a:ea typeface="+mn-ea"/>
                <a:cs typeface="+mn-cs"/>
              </a:rPr>
              <a:t>Is féidir spraoi a bhaint as fíricí a sheiceáil: tá sé cosúil le bheith i do bhleachtaire. Is fíor go dtógann sé am agus seans nach mbeidh tú i gcónaí in ann cinneadh cinnte a dhéanamh an bhfuil scéal 100% fíor nó bréagach, ach is féidir leat go leor a fhoghlaim le linn an phróisis. Mar shampla, is féidir leat foghlaim faoi theicnící maithe argóinteachta nó faoin gcaoi a ndéantar taighde eolaíoch a fhíorú.</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ga-IE"/>
              <a:t>Braitheann go leor bréagaisnéise ar an gclaonadh atá ag an duine éiginnteacht a sheachaint. </a:t>
            </a:r>
          </a:p>
          <a:p>
            <a:pPr marL="171450" indent="-171450">
              <a:buFont typeface="Arial" panose="020B0604020202020204" pitchFamily="34" charset="0"/>
              <a:buChar char="•"/>
            </a:pPr>
            <a:r>
              <a:rPr lang="ga-IE"/>
              <a:t>Is rud nádúrtha é cinnteacht a lorg, ach ná déan an botún sin – tóg do chuid ama agus cuimhnigh nach comhartha dúrachta í an éiginnteacht!</a:t>
            </a:r>
          </a:p>
          <a:p>
            <a:pPr marL="171450" indent="-171450">
              <a:buFont typeface="Arial" panose="020B0604020202020204" pitchFamily="34" charset="0"/>
              <a:buChar char="•"/>
            </a:pPr>
            <a:r>
              <a:rPr lang="ga-IE"/>
              <a:t>Nuair a léann tú scéal a spreagann mothúcháin láidre...</a:t>
            </a:r>
          </a:p>
          <a:p>
            <a:pPr marL="628650" lvl="1" indent="-171450">
              <a:buFont typeface="Arial" panose="020B0604020202020204" pitchFamily="34" charset="0"/>
              <a:buChar char="•"/>
            </a:pPr>
            <a:r>
              <a:rPr lang="ga-IE"/>
              <a:t>Glac sos</a:t>
            </a:r>
          </a:p>
          <a:p>
            <a:pPr marL="628650" lvl="1" indent="-171450">
              <a:buFont typeface="Arial" panose="020B0604020202020204" pitchFamily="34" charset="0"/>
              <a:buChar char="•"/>
            </a:pPr>
            <a:r>
              <a:rPr lang="ga-IE"/>
              <a:t>Déan do mhachnamh air agus déan iarracht na fíricí a sheiceáil</a:t>
            </a:r>
          </a:p>
          <a:p>
            <a:pPr marL="628650" lvl="1" indent="-171450">
              <a:buFont typeface="Arial" panose="020B0604020202020204" pitchFamily="34" charset="0"/>
              <a:buChar char="•"/>
            </a:pPr>
            <a:r>
              <a:rPr lang="ga-IE"/>
              <a:t>Déan cinneadh ansin – an bhfuil tú ag iarraidh an phostáil sin a chomhroinnt, nó an scéal a insint do do chuid cairde? An gceapann tú gur cheart duit é a thuairisciú d’ardán na meán sóisialta mar mhífhaisnéis? Nó b’fhéidir nach bhfuil tú cinnte fós agus nach bhfuil tú chun aon rud a dhéanamh faoi ná leis faoi láthair</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*Nóta* - Tá beochan sa sleamhnán seo.</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ga-IE" sz="1200">
                <a:effectLst/>
                <a:ea typeface="Calibri" panose="020F0502020204030204" pitchFamily="34" charset="0"/>
                <a:cs typeface="Times New Roman" panose="02020603050405020304" pitchFamily="18" charset="0"/>
              </a:rPr>
              <a:t>Mar chleachtadh, téigh siar go dtí ceann de na samplaí a bhí ann cheana (e.g. sleamhnán 13 ina bhfuil an físeán a mhaíonn gur tugadh gunnaí do leanaí agus go raibh siad ag dul isteach san arm sa Laitvia).</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ga-IE" sz="1200">
                <a:effectLst/>
              </a:rPr>
              <a:t>Tá sé tábhachtach machnamh a dhéanamh ar do chlaontacht féin. An deimhniú é an nuacht sin ar an méid ina gcreideann tú ann cheana féin? An ndéanfadh sé aon difríocht dá mba cara leat/duine cáiliúil a leanann tú a chomhroinn an nuacht seo? Cad iad na foinsí a mheasann tú a bheith iontaofa?</a:t>
            </a:r>
            <a:r>
              <a:rPr lang="ga-IE"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ga-IE" sz="1200">
                <a:effectLst/>
                <a:ea typeface="Calibri" panose="020F0502020204030204" pitchFamily="34" charset="0"/>
              </a:rPr>
              <a:t>Seiceáil...</a:t>
            </a:r>
          </a:p>
          <a:p>
            <a:pPr algn="just">
              <a:spcAft>
                <a:spcPts val="0"/>
              </a:spcAft>
            </a:pPr>
            <a:r>
              <a:rPr lang="ga-IE" sz="1200">
                <a:effectLst/>
                <a:ea typeface="Calibri" panose="020F0502020204030204" pitchFamily="34" charset="0"/>
              </a:rPr>
              <a:t> </a:t>
            </a:r>
          </a:p>
          <a:p>
            <a:pPr marL="628650" lvl="1" indent="-171450" algn="l">
              <a:spcAft>
                <a:spcPts val="0"/>
              </a:spcAft>
              <a:buFontTx/>
              <a:buChar char="-"/>
              <a:tabLst>
                <a:tab pos="457200" algn="l"/>
              </a:tabLst>
            </a:pPr>
            <a:r>
              <a:rPr lang="ga-IE" sz="1200" b="1">
                <a:effectLst/>
                <a:ea typeface="Calibri" panose="020F0502020204030204" pitchFamily="34" charset="0"/>
                <a:cs typeface="Times New Roman" panose="02020603050405020304" pitchFamily="18" charset="0"/>
              </a:rPr>
              <a:t>an t-ábhar: </a:t>
            </a:r>
            <a:r>
              <a:rPr lang="ga-IE" sz="1200">
                <a:effectLst/>
                <a:ea typeface="Calibri" panose="020F0502020204030204" pitchFamily="34" charset="0"/>
                <a:cs typeface="Times New Roman" panose="02020603050405020304" pitchFamily="18" charset="0"/>
              </a:rPr>
              <a:t>Léigh an t-alt ina iomláine – an bhfuil an t-ábhar agus an cheannlíne ag freagairt dá chéile?</a:t>
            </a:r>
          </a:p>
          <a:p>
            <a:pPr marL="628650" lvl="1" indent="-171450" algn="l">
              <a:spcAft>
                <a:spcPts val="0"/>
              </a:spcAft>
              <a:buFontTx/>
              <a:buChar char="-"/>
              <a:tabLst>
                <a:tab pos="457200" algn="l"/>
              </a:tabLst>
            </a:pPr>
            <a:r>
              <a:rPr lang="ga-IE" sz="1200" b="1">
                <a:effectLst/>
                <a:ea typeface="Calibri" panose="020F0502020204030204" pitchFamily="34" charset="0"/>
                <a:cs typeface="Times New Roman" panose="02020603050405020304" pitchFamily="18" charset="0"/>
              </a:rPr>
              <a:t>an soláthraí: </a:t>
            </a:r>
            <a:r>
              <a:rPr lang="ga-IE" sz="1200" b="0">
                <a:effectLst/>
                <a:ea typeface="Calibri" panose="020F0502020204030204" pitchFamily="34" charset="0"/>
                <a:cs typeface="Times New Roman" panose="02020603050405020304" pitchFamily="18" charset="0"/>
              </a:rPr>
              <a:t>cad iad na scéalta eile a fhoilsíonn an soláthraí sin? an bhfuil an chuma orthu go bhfuil siad iontaofa? </a:t>
            </a:r>
          </a:p>
          <a:p>
            <a:pPr marL="628650" lvl="1" indent="-171450" algn="l">
              <a:spcAft>
                <a:spcPts val="0"/>
              </a:spcAft>
              <a:buFontTx/>
              <a:buChar char="-"/>
              <a:tabLst>
                <a:tab pos="457200" algn="l"/>
              </a:tabLst>
            </a:pPr>
            <a:r>
              <a:rPr lang="ga-IE" sz="1200" b="1">
                <a:effectLst/>
                <a:latin typeface="Calibri" panose="020F0502020204030204" pitchFamily="34" charset="0"/>
                <a:ea typeface="Calibri" panose="020F0502020204030204" pitchFamily="34" charset="0"/>
                <a:cs typeface="Times New Roman" panose="02020603050405020304" pitchFamily="18" charset="0"/>
              </a:rPr>
              <a:t>URL: </a:t>
            </a:r>
            <a:r>
              <a:rPr lang="ga-IE" sz="1200">
                <a:effectLst/>
                <a:latin typeface="Calibri" panose="020F0502020204030204" pitchFamily="34" charset="0"/>
                <a:ea typeface="Calibri" panose="020F0502020204030204" pitchFamily="34" charset="0"/>
                <a:cs typeface="Times New Roman" panose="02020603050405020304" pitchFamily="18" charset="0"/>
              </a:rPr>
              <a:t>seiceáil i gcónaí an é an suíomh gréasáin bunaidh atá ann nó an bhfuil modhnú beag ar ainm nó breisiú an URL, rud nach dtabharfaí faoi deara ar an bpointe. Le suíomh gréasáin bréagaisnéise, tógtar ainmneacha foinsí nuachta a bhfuil dea-cháil orthu agus athraítear roinnt mionsonraí. Mar shampla: </a:t>
            </a:r>
            <a:r>
              <a:rPr lang="ga-IE"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ga-IE" sz="1200" b="0" baseline="0">
                <a:effectLst/>
                <a:latin typeface="Calibri" panose="020F0502020204030204" pitchFamily="34" charset="0"/>
                <a:ea typeface="Calibri" panose="020F0502020204030204" pitchFamily="34" charset="0"/>
                <a:cs typeface="Times New Roman" panose="02020603050405020304" pitchFamily="18" charset="0"/>
              </a:rPr>
              <a:t>(Imscrúdú Shaotharlann an Aontais um an Bhréagaisnéis ar shuíomhanna gréasáin nuachta dlisteanacha a chlónáil: </a:t>
            </a:r>
            <a:r>
              <a:rPr lang="ga-I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ga-IE"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ga-IE" sz="1200" b="1" baseline="0">
                <a:effectLst/>
                <a:ea typeface="Calibri" panose="020F0502020204030204" pitchFamily="34" charset="0"/>
                <a:cs typeface="Times New Roman" panose="02020603050405020304" pitchFamily="18" charset="0"/>
              </a:rPr>
              <a:t>an t-údar: </a:t>
            </a:r>
            <a:r>
              <a:rPr lang="ga-IE" sz="1200">
                <a:effectLst/>
                <a:ea typeface="Calibri" panose="020F0502020204030204" pitchFamily="34" charset="0"/>
                <a:cs typeface="Times New Roman" panose="02020603050405020304" pitchFamily="18" charset="0"/>
              </a:rPr>
              <a:t>is minic a bhíonn suíomh gréasáin nó próifíl phoiblí eile ag daoine a oibríonn sa tionscal faisnéise a d’fhéadfá a úsáid chun cabhrú leat teacht orthu agus ar a gcuid oibre.</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ga-IE" sz="1200">
                <a:effectLst/>
                <a:ea typeface="Calibri" panose="020F0502020204030204" pitchFamily="34" charset="0"/>
                <a:cs typeface="Times New Roman" panose="02020603050405020304" pitchFamily="18" charset="0"/>
              </a:rPr>
              <a:t>Comhthéacs</a:t>
            </a:r>
          </a:p>
          <a:p>
            <a:pPr marL="628650" lvl="1" indent="-171450" algn="l">
              <a:spcAft>
                <a:spcPts val="0"/>
              </a:spcAft>
              <a:buFontTx/>
              <a:buChar char="-"/>
              <a:tabLst>
                <a:tab pos="457200" algn="l"/>
              </a:tabLst>
            </a:pPr>
            <a:r>
              <a:rPr lang="ga-IE" sz="1200" b="1">
                <a:effectLst/>
                <a:ea typeface="Calibri" panose="020F0502020204030204" pitchFamily="34" charset="0"/>
                <a:cs typeface="Times New Roman" panose="02020603050405020304" pitchFamily="18" charset="0"/>
              </a:rPr>
              <a:t>an dáta: </a:t>
            </a:r>
            <a:r>
              <a:rPr lang="ga-IE" sz="1200" b="0">
                <a:effectLst/>
                <a:ea typeface="Calibri" panose="020F0502020204030204" pitchFamily="34" charset="0"/>
                <a:cs typeface="Times New Roman" panose="02020603050405020304" pitchFamily="18" charset="0"/>
              </a:rPr>
              <a:t>uaireanta déantar seanscéalta nuachta a athphostáil ar na meáin shóisialta toisc go ndéanann daoine dearmad an dáta a sheiceáil. </a:t>
            </a:r>
          </a:p>
          <a:p>
            <a:pPr marL="628650" lvl="1" indent="-171450" algn="l">
              <a:spcAft>
                <a:spcPts val="0"/>
              </a:spcAft>
              <a:buFontTx/>
              <a:buChar char="-"/>
              <a:tabLst>
                <a:tab pos="457200" algn="l"/>
              </a:tabLst>
            </a:pPr>
            <a:r>
              <a:rPr lang="ga-IE" sz="1200" b="1">
                <a:effectLst/>
                <a:ea typeface="Calibri" panose="020F0502020204030204" pitchFamily="34" charset="0"/>
                <a:cs typeface="Times New Roman" panose="02020603050405020304" pitchFamily="18" charset="0"/>
              </a:rPr>
              <a:t>Foinsí eile: </a:t>
            </a:r>
            <a:r>
              <a:rPr lang="ga-IE" sz="1200" b="0">
                <a:effectLst/>
                <a:ea typeface="Calibri" panose="020F0502020204030204" pitchFamily="34" charset="0"/>
                <a:cs typeface="Times New Roman" panose="02020603050405020304" pitchFamily="18" charset="0"/>
              </a:rPr>
              <a:t>an bhfuil an scéal á chlúdach ag foinsí eile? an dtacaíonn siad lena bhfuil á maíomh san alt bunaidh? Cén cineál foinsí iad? D’fhéadfadh sé a bheith an-úsáideach foinsí idirnáisiúnta creidiúnacha a sheiceáil (e.g. BBC, Deutsche Welle, France 24). Is féidir leat uirlisí aistriúcháin a úsáid chun rochtain a fháil ar fhoinsí i dteangacha eile seachas do theanga féin – is minic a thugann sin léargas spéisiúil duit i gcoitinne, ní hamháin agus tú díreach ag seiceáil le haghaidh bréagaisnéise.</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ga-IE" sz="1200" b="0">
                <a:effectLst/>
                <a:ea typeface="Calibri" panose="020F0502020204030204" pitchFamily="34" charset="0"/>
                <a:cs typeface="Times New Roman" panose="02020603050405020304" pitchFamily="18" charset="0"/>
              </a:rPr>
              <a:t>Déan do mhachnamh féin sula gcomhroinneann tú ábhar</a:t>
            </a:r>
          </a:p>
          <a:p>
            <a:pPr marL="628650" lvl="1" indent="-171450" algn="l">
              <a:spcAft>
                <a:spcPts val="0"/>
              </a:spcAft>
              <a:buFontTx/>
              <a:buChar char="-"/>
              <a:tabLst>
                <a:tab pos="457200" algn="l"/>
              </a:tabLst>
            </a:pPr>
            <a:r>
              <a:rPr lang="ga-IE" sz="1200" b="0">
                <a:effectLst/>
                <a:ea typeface="Calibri" panose="020F0502020204030204" pitchFamily="34" charset="0"/>
                <a:cs typeface="Times New Roman" panose="02020603050405020304" pitchFamily="18" charset="0"/>
              </a:rPr>
              <a:t>ná comhroinn alt ach amháin má tá a fhios agat go bhfuil sé fíor – murach sin d’fhéadfá a bheith ag scaipeadh mífhaisnéise trí thimpiste!</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Is é an rud is tábhachtaí is féidir leat a dhéanamh chun cabhrú leis an gcomhrac i gcoinne na bréagaisnéise gan faisnéis a chomhroinnt a d’fhéadfadh a bheith bréagach. </a:t>
            </a: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Comhroinn na leideanna a fhoghlaimíonn tú sa cheacht seo le do chairde agus le do mhuintir agus labhair leo faoin gcaoi ar féidir faisnéis bhréagach nó mhíthreorach a sheachaint.</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D’fhéadfadh sé a bheith tarraingteach aghaidh a thabhairt ar dhaoine nó fiú náire a chur orthu má chreideann siad go bhfuil faisnéis fíor nuair atá a fhios agat féin nach bhfuil, ach ní minic a chabhraíonn an cur chuige sin.</a:t>
            </a:r>
          </a:p>
          <a:p>
            <a:pPr marL="742950" lvl="1" indent="-285750">
              <a:lnSpc>
                <a:spcPct val="107000"/>
              </a:lnSpc>
              <a:buFont typeface="Courier New" panose="02070309020205020404" pitchFamily="49" charset="0"/>
              <a:buChar char="o"/>
            </a:pPr>
            <a:r>
              <a:rPr lang="ga-IE" sz="1100">
                <a:effectLst/>
                <a:latin typeface="Calibri" panose="020F0502020204030204" pitchFamily="34" charset="0"/>
                <a:ea typeface="Calibri" panose="020F0502020204030204" pitchFamily="34" charset="0"/>
                <a:cs typeface="Times New Roman" panose="02020603050405020304" pitchFamily="18" charset="0"/>
              </a:rPr>
              <a:t>Má dhéanann tú ionsaí orthu, creidfidh siad níos mó ann agus d’fhéadfadh sé dochar a dhéanamh don chaidreamh eadraibh.</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ga-IE" sz="1100">
                <a:effectLst/>
                <a:latin typeface="Calibri" panose="020F0502020204030204" pitchFamily="34" charset="0"/>
                <a:ea typeface="Calibri" panose="020F0502020204030204" pitchFamily="34" charset="0"/>
                <a:cs typeface="Times New Roman" panose="02020603050405020304" pitchFamily="18" charset="0"/>
              </a:rPr>
              <a:t>Ná bí ag súil le hathrú thar oíche</a:t>
            </a:r>
          </a:p>
          <a:p>
            <a:pPr marL="742950" lvl="1" indent="-285750">
              <a:lnSpc>
                <a:spcPct val="107000"/>
              </a:lnSpc>
              <a:buFont typeface="Courier New" panose="02070309020205020404" pitchFamily="49" charset="0"/>
              <a:buChar char="o"/>
            </a:pPr>
            <a:r>
              <a:rPr lang="ga-IE" sz="1100">
                <a:effectLst/>
                <a:latin typeface="Calibri" panose="020F0502020204030204" pitchFamily="34" charset="0"/>
                <a:ea typeface="Calibri" panose="020F0502020204030204" pitchFamily="34" charset="0"/>
                <a:cs typeface="Times New Roman" panose="02020603050405020304" pitchFamily="18" charset="0"/>
              </a:rPr>
              <a:t>D’fhéadfadh sé go leor comhráite agus roinnt mhaith bliana rud éigin a chur ina luí ar dhuine. Tóg do chuid ama agus ná caill an misneach – in ionad a rá le duine go bhfuil siad mícheart, is féidir díriú ar fhaisnéis chruinn úsáideach a chomhroinnt ó fhoinsí iontaofa.</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a-IE"/>
              <a:t>Inniu, labhróimid faoin méid is bréagaisnéis ann, an chaoi a n-oibríonn sí agus tabharfaidh mé roinnt leideanna daoibh maidir le conas an bhréagaisnéis a aithint, conas tú féin a chosaint uirthi agus conas cabhrú le daoine eile freisin!</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a:effectLst/>
                <a:latin typeface="Calibri" panose="020F0502020204030204" pitchFamily="34" charset="0"/>
                <a:ea typeface="Calibri" panose="020F0502020204030204" pitchFamily="34" charset="0"/>
                <a:cs typeface="Times New Roman" panose="02020603050405020304" pitchFamily="18" charset="0"/>
              </a:rPr>
              <a:t>*Nóta* - Tá beochaintí sa sleamhnán seo.</a:t>
            </a:r>
          </a:p>
          <a:p>
            <a:endParaRPr lang="en-IE" sz="1100"/>
          </a:p>
          <a:p>
            <a:r>
              <a:rPr lang="ga-IE" sz="1100"/>
              <a:t>Tá an tAontas ag gníomhú i gcoinne na bréagaisnéise ar go leor bealaí.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ga-IE" sz="1100"/>
              <a:t>-   Tá sé </a:t>
            </a:r>
            <a:r>
              <a:rPr lang="ga-IE" sz="1100" b="1"/>
              <a:t>ag comhoibriú</a:t>
            </a:r>
            <a:r>
              <a:rPr lang="ga-IE" sz="1100"/>
              <a:t> leis na Ballstáit, le heagraíochtaí idirnáisiúnta agus le tíortha comhpháirtíochta le teacht ar an gcur chuige is fearr chun cosc a chur le scaipeadh na bréagaisnéise.</a:t>
            </a:r>
          </a:p>
          <a:p>
            <a:endParaRPr lang="en-IE" sz="1100"/>
          </a:p>
          <a:p>
            <a:pPr marL="171450" indent="-171450">
              <a:buFontTx/>
              <a:buChar char="-"/>
            </a:pPr>
            <a:r>
              <a:rPr lang="ga-IE" sz="1100"/>
              <a:t>Tá an-iarracht á déanamh aige cumarsáid oscailte a dhéanamh faoina phleananna agus faoin ngníomh atá déanta aige. Tá an méid sin tábhachtach, mar más féidir le daoine teacht ar fhaisnéis chruinn go héasca, is lú an seans go rachaidh siad i muinín foinsí neamhiontaofa.</a:t>
            </a:r>
          </a:p>
          <a:p>
            <a:pPr marL="171450" indent="-171450">
              <a:buFontTx/>
              <a:buChar char="-"/>
            </a:pPr>
            <a:endParaRPr lang="en-IE" sz="1100"/>
          </a:p>
          <a:p>
            <a:pPr marL="171450" indent="-171450">
              <a:buFontTx/>
              <a:buChar char="-"/>
            </a:pPr>
            <a:r>
              <a:rPr lang="ga-IE" sz="1100"/>
              <a:t>Tá </a:t>
            </a:r>
            <a:r>
              <a:rPr lang="ga-IE" sz="1100" b="1"/>
              <a:t>monatóireacht agus nochtadh á ndéanamh aige ar an mbréagaisnéis</a:t>
            </a:r>
            <a:r>
              <a:rPr lang="ga-IE" sz="1100"/>
              <a:t> agus ar ionramháil faisnéise, go háirithe ar chainéil na meán sóisialta agus ar shuíomh gréasáin EUvsDisinfo</a:t>
            </a:r>
          </a:p>
          <a:p>
            <a:pPr marL="0" indent="0">
              <a:buFontTx/>
              <a:buNone/>
            </a:pPr>
            <a:endParaRPr lang="en-IE" sz="1100"/>
          </a:p>
          <a:p>
            <a:pPr marL="171450" indent="-171450">
              <a:buFontTx/>
              <a:buChar char="-"/>
            </a:pPr>
            <a:r>
              <a:rPr lang="ga-IE" sz="1100"/>
              <a:t>Tá sé ag tacú freisin le </a:t>
            </a:r>
            <a:r>
              <a:rPr lang="ga-IE" sz="1100" b="1"/>
              <a:t>litearthacht sna meáin</a:t>
            </a:r>
            <a:r>
              <a:rPr lang="ga-IE" sz="1100"/>
              <a:t> (trí thionscnaimh a mhaoiniú agus acmhainní praiticiúla cosúil leis an gceann seo a chruthú), sin agus tá sé ag tacú leis na </a:t>
            </a:r>
            <a:r>
              <a:rPr lang="ga-IE" sz="1100" b="1"/>
              <a:t>meáin neamhspleácha agus le seiceálaithe fíricí</a:t>
            </a:r>
          </a:p>
          <a:p>
            <a:pPr marL="171450" indent="-171450">
              <a:buFontTx/>
              <a:buChar char="-"/>
            </a:pPr>
            <a:endParaRPr lang="en-IE" sz="1100"/>
          </a:p>
          <a:p>
            <a:pPr marL="171450" indent="-171450">
              <a:buFontTx/>
              <a:buChar char="-"/>
            </a:pPr>
            <a:r>
              <a:rPr lang="ga-IE" sz="1100"/>
              <a:t>Tá sé ag obair le cuideachtaí na meán sóisialta chun scaipeadh na bréagaisnéise agus ionramháil faisnéise a chosc san Aontas agus chun úsáideoirí a chosaint.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ga-IE" sz="1100" b="1">
                <a:effectLst/>
                <a:latin typeface="Calibri" panose="020F0502020204030204" pitchFamily="34" charset="0"/>
                <a:ea typeface="Calibri" panose="020F0502020204030204" pitchFamily="34" charset="0"/>
                <a:cs typeface="Times New Roman" panose="02020603050405020304" pitchFamily="18" charset="0"/>
              </a:rPr>
              <a:t>Aoir/greann:</a:t>
            </a:r>
            <a:r>
              <a:rPr lang="ga-IE" sz="1100">
                <a:effectLst/>
                <a:latin typeface="Calibri" panose="020F0502020204030204" pitchFamily="34" charset="0"/>
                <a:ea typeface="Calibri" panose="020F0502020204030204" pitchFamily="34" charset="0"/>
                <a:cs typeface="Times New Roman" panose="02020603050405020304" pitchFamily="18" charset="0"/>
              </a:rPr>
              <a:t> ailt ghreannmhara le soláthraí nuachta aoraí, meastar in amanna gur ailt fíor-nuachta iad. </a:t>
            </a:r>
          </a:p>
          <a:p>
            <a:pPr marL="342900" lvl="0" indent="-342900">
              <a:lnSpc>
                <a:spcPct val="107000"/>
              </a:lnSpc>
              <a:buFont typeface="Symbol" panose="05050102010706020507" pitchFamily="18" charset="2"/>
              <a:buChar char=""/>
            </a:pPr>
            <a:r>
              <a:rPr lang="ga-IE" sz="1100" b="1">
                <a:effectLst/>
                <a:latin typeface="Calibri" panose="020F0502020204030204" pitchFamily="34" charset="0"/>
                <a:ea typeface="Calibri" panose="020F0502020204030204" pitchFamily="34" charset="0"/>
                <a:cs typeface="Times New Roman" panose="02020603050405020304" pitchFamily="18" charset="0"/>
              </a:rPr>
              <a:t>Mífhaisnéis:</a:t>
            </a:r>
            <a:r>
              <a:rPr lang="ga-IE" sz="1100">
                <a:effectLst/>
                <a:latin typeface="Calibri" panose="020F0502020204030204" pitchFamily="34" charset="0"/>
                <a:ea typeface="Calibri" panose="020F0502020204030204" pitchFamily="34" charset="0"/>
                <a:cs typeface="Times New Roman" panose="02020603050405020304" pitchFamily="18" charset="0"/>
              </a:rPr>
              <a:t> faisnéis bhréagach nó mhíthreorach, a chomhroinneann daoine a chreideann í agus nach mian leo díobháil a dhéanamh. Is minic a bhíonn siad ag iarraidh cabhrú. Mar shampla: Postálann uncail leat alt ar Facebook faoi ghairleog agus faoin gcaoi a choisceann sí ailse toisc go gceapann sé gur faisnéis úsáideach í agus nach dtuigeann sé go bhfuil sí bréagach.</a:t>
            </a:r>
          </a:p>
          <a:p>
            <a:pPr marL="342900" lvl="0" indent="-342900">
              <a:lnSpc>
                <a:spcPct val="107000"/>
              </a:lnSpc>
              <a:spcAft>
                <a:spcPts val="800"/>
              </a:spcAft>
              <a:buFont typeface="Symbol" panose="05050102010706020507" pitchFamily="18" charset="2"/>
              <a:buChar char=""/>
            </a:pPr>
            <a:r>
              <a:rPr lang="ga-IE" sz="1100" b="1">
                <a:effectLst/>
                <a:latin typeface="Calibri" panose="020F0502020204030204" pitchFamily="34" charset="0"/>
                <a:ea typeface="Calibri" panose="020F0502020204030204" pitchFamily="34" charset="0"/>
                <a:cs typeface="Times New Roman" panose="02020603050405020304" pitchFamily="18" charset="0"/>
              </a:rPr>
              <a:t>Bréagaisnéis:</a:t>
            </a:r>
            <a:r>
              <a:rPr lang="ga-IE" sz="1100">
                <a:effectLst/>
                <a:latin typeface="Calibri" panose="020F0502020204030204" pitchFamily="34" charset="0"/>
                <a:ea typeface="Calibri" panose="020F0502020204030204" pitchFamily="34" charset="0"/>
                <a:cs typeface="Times New Roman" panose="02020603050405020304" pitchFamily="18" charset="0"/>
              </a:rPr>
              <a:t> </a:t>
            </a:r>
            <a:r>
              <a:rPr lang="ga-IE"/>
              <a:t>faisnéis bhréagach a chruthaítear agus a chomhroinntear chun dallamullóg a chur ar dhaoine nó chun sprioc pholaitiúil nó eacnamaíoch a bhaint amach a d’fhéadfadh dochar a dhéanamh don phobal.</a:t>
            </a:r>
            <a:r>
              <a:rPr lang="ga-IE" sz="1100">
                <a:effectLst/>
                <a:latin typeface="Calibri" panose="020F0502020204030204" pitchFamily="34" charset="0"/>
                <a:ea typeface="Calibri" panose="020F0502020204030204" pitchFamily="34" charset="0"/>
                <a:cs typeface="Times New Roman" panose="02020603050405020304" pitchFamily="18" charset="0"/>
              </a:rPr>
              <a:t> Mar shampla: postáil ar na meáin shóisialta ina bhfuil scéalta bréagacha faoi imircigh a dhéanann coireanna san Eoraip, ar scéalta iad a cumadh chun deighilt a chruthú sa tsochaí.</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*Nóta* - Tá beochaintí sa sleamhnán seo.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D’fhéadfaí greann a mheascadh le fíor-nuacht, mura bhfuil tú cúramach.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a:solidFill>
                  <a:schemeClr val="bg1"/>
                </a:solidFill>
              </a:rPr>
              <a:t>An íomhá den Phápa agus é ag caitheamh seaicéad bolgach, postáladh í ar dtús i ngrúpa Facebook darb ainm AI Art Universe i mí an Mhárta 2023 agus níorbh fhada gur scaipeadh í go rábach. </a:t>
            </a: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Is féidir teacht ar níos mó íomhánna IS-ghinte den Phápa Proinsias anseo: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Dara pictiúr den Phápa</a:t>
            </a: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a:effectLst/>
                <a:latin typeface="Calibri" panose="020F0502020204030204" pitchFamily="34" charset="0"/>
                <a:ea typeface="Calibri" panose="020F0502020204030204" pitchFamily="34" charset="0"/>
                <a:cs typeface="Times New Roman" panose="02020603050405020304" pitchFamily="18" charset="0"/>
              </a:rPr>
              <a:t>*Nóta* - Tá beochaintí sa sleamhnán seo.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sz="1200" b="0" i="0">
                <a:solidFill>
                  <a:srgbClr val="FF0000"/>
                </a:solidFill>
                <a:effectLst/>
                <a:latin typeface="+mn-lt"/>
                <a:ea typeface="+mn-ea"/>
                <a:cs typeface="+mn-cs"/>
              </a:rPr>
              <a:t>Is minic a scaipeann faisnéis bhréagach toisc go gcreideann daoine í agus gur mian leo an méid a d’fhoghlaim siad a chomhroinnt lena gcairde nó lena muintir. Sa chás sin, tugaimid ‘mífhaisnéis’ uirthi.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ga-IE" sz="1200" b="0" i="0">
                <a:effectLst/>
                <a:latin typeface="+mn-lt"/>
                <a:ea typeface="+mn-ea"/>
                <a:cs typeface="+mn-cs"/>
              </a:rPr>
              <a:t>Le linn phaindéim COVID-19, scaipeadh go leor faisnéis mhearbhlach ar na meáin shóisialta. </a:t>
            </a:r>
            <a:r>
              <a:rPr lang="ga-IE"/>
              <a:t>Mar shampla, mhaígh go leor daoine go raibh nasc idir teicneolaíochtaí 5G agus leathadh an choróinvíris (is féidir tuilleadh a léamh faoi sin anseo: </a:t>
            </a:r>
            <a:r>
              <a:rPr lang="ga-IE">
                <a:hlinkClick r:id="rId3"/>
              </a:rPr>
              <a:t>https://www.euronews.com/2020/05/15/what-is-the-truth-behind-the-5g-coronavirus-conspiracy-theory-culture-clash</a:t>
            </a:r>
            <a:r>
              <a:rPr lang="ga-IE"/>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ga-IE" sz="1200" b="0" i="0">
                <a:effectLst/>
                <a:latin typeface="+mn-lt"/>
                <a:ea typeface="+mn-ea"/>
                <a:cs typeface="+mn-cs"/>
              </a:rPr>
              <a:t>Rinne an teoiric sin an-díobháil:</a:t>
            </a:r>
          </a:p>
          <a:p>
            <a:pPr marL="171450" indent="-171450">
              <a:buFontTx/>
              <a:buChar char="-"/>
            </a:pPr>
            <a:r>
              <a:rPr lang="ga-IE" baseline="0"/>
              <a:t>Chuir coirloisceoirí túir cheallacha faoi thine ar fud na hEorpa</a:t>
            </a:r>
          </a:p>
          <a:p>
            <a:pPr marL="171450" indent="-171450">
              <a:buFontTx/>
              <a:buChar char="-"/>
            </a:pPr>
            <a:r>
              <a:rPr lang="ga-IE" baseline="0"/>
              <a:t>Theip ar líonraí teileachumarsáide toisc gur túir seirbhíse 3G agus 4G cuid mhaith de na túir a scriosadh agus a ndearnadh loitiméireacht orthu, agus is túir iad a mbíonn braith an phobail orthu (e.g. chun glaoch a chur ar otharcharr...)</a:t>
            </a:r>
          </a:p>
          <a:p>
            <a:pPr marL="171450" indent="-171450">
              <a:buFontTx/>
              <a:buChar char="-"/>
            </a:pPr>
            <a:r>
              <a:rPr lang="ga-IE" sz="1200" b="0" i="0">
                <a:solidFill>
                  <a:schemeClr val="tx1"/>
                </a:solidFill>
                <a:effectLst/>
                <a:latin typeface="+mn-lt"/>
                <a:ea typeface="+mn-ea"/>
                <a:cs typeface="+mn-cs"/>
              </a:rPr>
              <a:t>Rinneadh fostaithe teileachumarsáide a chiapadh agus a ionsaí ar an tsráid i ngeall gur chuir siad cáblaí snáthoptaice 5G síos nó infreastruchtúr teileachumarsáide de chineál ar bith eile.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ga-IE">
                <a:solidFill>
                  <a:schemeClr val="bg1"/>
                </a:solidFill>
              </a:rPr>
              <a:t>[An teoiric chomhcheilge sin faoin nasc idir suiteáil túr 5G agus ráig COVID-19, ceaptar gur tháinig sí chun cinn i dtosach ama sa Fhrainc i mí Eanáir 2020 agus gur scaipeadh go tapa ar thíortha eile í.]</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ga-IE" sz="1800">
                <a:effectLst/>
                <a:latin typeface="Calibri" panose="020F0502020204030204" pitchFamily="34" charset="0"/>
                <a:ea typeface="Calibri" panose="020F0502020204030204" pitchFamily="34" charset="0"/>
                <a:cs typeface="Times New Roman" panose="02020603050405020304" pitchFamily="18" charset="0"/>
              </a:rPr>
              <a:t>*Nóta* - Tá beochaintí sa sleamhnán seo.</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 Seo sampla den bhréagaisnéis – tá bean ag ligean uirthi féin gur duine de bhunadh na háite í agus go bhfuil sí thíos le hidirdhealú frith-Rúiseach chun dallamullóg a chur ar dhaoine agus chun spriocanna polaitiúla na Rúise a chur chun cinn.</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 Bhí sí le feiceáil sna róil seo go léir laistigh d’aon bhliain amháin</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 Seans nach gcloífeadh ‘fíordhaoine’ go díreach leis an teachtaireacht atá na daoine taobh thiar den bholscaireacht sin a chur i luí ar dhaoine, agus mar sin úsáideann siad aisteoirí gairmiúla chun aithris a dhéanamh ar charachtair éagsúla a théann go mór i bhfeidhm ar dhaoine. Is é an aidhm atá leis sin meon ar son na Rúise agus i gcoinne na hÚcráine a chruthú.</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Foinse:</a:t>
            </a:r>
            <a:r>
              <a:rPr lang="ga-IE" sz="1200">
                <a:effectLst/>
                <a:latin typeface="Calibri" panose="020F0502020204030204" pitchFamily="34" charset="0"/>
                <a:ea typeface="Calibri" panose="020F0502020204030204" pitchFamily="34" charset="0"/>
                <a:cs typeface="Times New Roman" panose="02020603050405020304" pitchFamily="18" charset="0"/>
              </a:rPr>
              <a:t> </a:t>
            </a:r>
            <a:r>
              <a:rPr lang="ga-IE" sz="1800">
                <a:hlinkClick r:id="rId3"/>
              </a:rPr>
              <a:t>Patrúin bhréagaisnéise na Rúise: na haisteoirí céanna, seiteanna difriúla | StopFake</a:t>
            </a:r>
            <a:r>
              <a:rPr lang="ga-IE" sz="1800"/>
              <a:t>. Nasc: </a:t>
            </a:r>
            <a:r>
              <a:rPr lang="ga-IE"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ga-IE" sz="1800">
                <a:effectLst/>
                <a:latin typeface="Calibri" panose="020F0502020204030204" pitchFamily="34" charset="0"/>
                <a:ea typeface="Calibri" panose="020F0502020204030204" pitchFamily="34" charset="0"/>
                <a:cs typeface="Times New Roman" panose="02020603050405020304" pitchFamily="18" charset="0"/>
              </a:rPr>
              <a:t>An chéad íomhá &gt; físeán: (</a:t>
            </a:r>
            <a:r>
              <a:rPr lang="ga-I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ga-IE" sz="1800">
                <a:effectLst/>
                <a:latin typeface="Calibri" panose="020F0502020204030204" pitchFamily="34" charset="0"/>
                <a:ea typeface="Calibri" panose="020F0502020204030204" pitchFamily="34" charset="0"/>
                <a:cs typeface="Times New Roman" panose="02020603050405020304" pitchFamily="18" charset="0"/>
              </a:rPr>
              <a:t>)</a:t>
            </a:r>
            <a:br>
              <a:rPr lang="ga-IE" sz="1800">
                <a:effectLst/>
                <a:latin typeface="Calibri" panose="020F0502020204030204" pitchFamily="34" charset="0"/>
                <a:ea typeface="Calibri" panose="020F0502020204030204" pitchFamily="34" charset="0"/>
                <a:cs typeface="Times New Roman" panose="02020603050405020304" pitchFamily="18" charset="0"/>
              </a:rPr>
            </a:br>
            <a:r>
              <a:rPr lang="ga-IE" sz="1800">
                <a:effectLst/>
                <a:latin typeface="Calibri" panose="020F0502020204030204" pitchFamily="34" charset="0"/>
                <a:ea typeface="Calibri" panose="020F0502020204030204" pitchFamily="34" charset="0"/>
                <a:cs typeface="Times New Roman" panose="02020603050405020304" pitchFamily="18" charset="0"/>
              </a:rPr>
              <a:t>An t-am iomlán:  40” (ó 2nm 51soic go dtí 3nm 31soic)</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Tras-scríbhinn (aistrithe):</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a:t>
            </a:r>
            <a:br>
              <a:rPr lang="ga-IE" sz="1800">
                <a:effectLst/>
                <a:latin typeface="Calibri" panose="020F0502020204030204" pitchFamily="34" charset="0"/>
                <a:ea typeface="Calibri" panose="020F0502020204030204" pitchFamily="34" charset="0"/>
                <a:cs typeface="Times New Roman" panose="02020603050405020304" pitchFamily="18" charset="0"/>
              </a:rPr>
            </a:br>
            <a:r>
              <a:rPr lang="ga-IE" sz="1800">
                <a:effectLst/>
                <a:latin typeface="Calibri" panose="020F0502020204030204" pitchFamily="34" charset="0"/>
                <a:ea typeface="Calibri" panose="020F0502020204030204" pitchFamily="34" charset="0"/>
                <a:cs typeface="Times New Roman" panose="02020603050405020304" pitchFamily="18" charset="0"/>
              </a:rPr>
              <a:t>(Tógtha ó thuairisc ó stáisiún teilifíse sa Chrimé faoi shlógadh poiblí in Sevastopol na Crimé an 3 Márta 2014. Tugann an bhean Maria uirthi féin agus maíonn sí gurb as Odesa í)</a:t>
            </a:r>
          </a:p>
          <a:p>
            <a:pPr>
              <a:lnSpc>
                <a:spcPct val="107000"/>
              </a:lnSpc>
              <a:spcAft>
                <a:spcPts val="800"/>
              </a:spcAft>
            </a:pPr>
            <a:br>
              <a:rPr lang="ga-IE" sz="1800">
                <a:effectLst/>
                <a:latin typeface="Calibri" panose="020F0502020204030204" pitchFamily="34" charset="0"/>
                <a:ea typeface="Calibri" panose="020F0502020204030204" pitchFamily="34" charset="0"/>
                <a:cs typeface="Times New Roman" panose="02020603050405020304" pitchFamily="18" charset="0"/>
              </a:rPr>
            </a:br>
            <a:r>
              <a:rPr lang="ga-IE" sz="1800">
                <a:effectLst/>
                <a:latin typeface="Calibri" panose="020F0502020204030204" pitchFamily="34" charset="0"/>
                <a:ea typeface="Calibri" panose="020F0502020204030204" pitchFamily="34" charset="0"/>
                <a:cs typeface="Times New Roman" panose="02020603050405020304" pitchFamily="18" charset="0"/>
              </a:rPr>
              <a:t>Tá múinteoirí ón scoil ag glaoch agus ag lorg cosanta. Tá mo pháistí ag freastal ar scoil Rúiseach agus tá mé ar bhord na dtuismitheoirí.</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Nuair a thagaim ar scoil, fiafraíonn na páistí díom, “An rachaidh muidne isteach sa phríosún anois freisin mar gheall go bhfuilimid ag foghlaim Rúisise agus go labhraímid Rúisis?”</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Chun dul i dteagmháil leat, b’éigean dúinn ár bhfóin a mhúchadh, na ceallraí a bhaint.</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Tá tús curtha leis an ngéarleanúint - is uafásach an scéal é, uafásach.</a:t>
            </a:r>
          </a:p>
          <a:p>
            <a:pPr>
              <a:lnSpc>
                <a:spcPct val="107000"/>
              </a:lnSpc>
              <a:spcAft>
                <a:spcPts val="800"/>
              </a:spcAft>
            </a:pPr>
            <a:r>
              <a:rPr lang="ga-IE"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err="1">
                <a:solidFill>
                  <a:srgbClr val="FFEC00"/>
                </a:solidFill>
                <a:latin typeface="Arial" panose="020B0604020202020204" pitchFamily="34" charset="0"/>
                <a:ea typeface="Verdana" panose="020B0604030504040204" pitchFamily="34" charset="0"/>
                <a:cs typeface="Arial" panose="020B0604020202020204" pitchFamily="34" charset="0"/>
              </a:rPr>
              <a:t>dis</a:t>
            </a:r>
            <a:r>
              <a:rPr lang="it-IT" sz="7200" b="1" err="1">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fr-BE" sz="4800">
                <a:solidFill>
                  <a:schemeClr val="bg1"/>
                </a:solidFill>
                <a:latin typeface="Arial" panose="020B0604020202020204" pitchFamily="34" charset="0"/>
                <a:ea typeface="Verdana" panose="020B0604030504040204" pitchFamily="34" charset="0"/>
                <a:cs typeface="Arial" panose="020B0604020202020204" pitchFamily="34" charset="0"/>
              </a:rPr>
              <a:t>How to </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s</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pot and</a:t>
            </a: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fight</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2.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euvsdisinfo.eu/" TargetMode="External"/><Relationship Id="rId4" Type="http://schemas.openxmlformats.org/officeDocument/2006/relationships/image" Target="../media/image64.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image" Target="../media/image82.png"/><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0.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jpeg"/><Relationship Id="rId11" Type="http://schemas.openxmlformats.org/officeDocument/2006/relationships/hyperlink" Target="https://www.youtube.com/watch?v=2SU0F29DfUg" TargetMode="External"/><Relationship Id="rId5" Type="http://schemas.openxmlformats.org/officeDocument/2006/relationships/image" Target="../media/image28.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7.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dirty="0"/>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pic>
        <p:nvPicPr>
          <p:cNvPr id="7" name="Picture 6">
            <a:extLst>
              <a:ext uri="{FF2B5EF4-FFF2-40B4-BE49-F238E27FC236}">
                <a16:creationId xmlns:a16="http://schemas.microsoft.com/office/drawing/2014/main" id="{64F30B86-080C-E632-4FD2-0B06E6F209B4}"/>
              </a:ext>
            </a:extLst>
          </p:cNvPr>
          <p:cNvPicPr>
            <a:picLocks noChangeAspect="1"/>
          </p:cNvPicPr>
          <p:nvPr/>
        </p:nvPicPr>
        <p:blipFill>
          <a:blip r:embed="rId3"/>
          <a:stretch>
            <a:fillRect/>
          </a:stretch>
        </p:blipFill>
        <p:spPr>
          <a:xfrm>
            <a:off x="4051300" y="2482708"/>
            <a:ext cx="8140700" cy="2587643"/>
          </a:xfrm>
          <a:prstGeom prst="rect">
            <a:avLst/>
          </a:prstGeom>
        </p:spPr>
      </p:pic>
      <p:sp>
        <p:nvSpPr>
          <p:cNvPr id="4" name="TextBox 3">
            <a:extLst>
              <a:ext uri="{FF2B5EF4-FFF2-40B4-BE49-F238E27FC236}">
                <a16:creationId xmlns:a16="http://schemas.microsoft.com/office/drawing/2014/main" id="{5194A677-F055-0A78-E666-C17589C08FCD}"/>
              </a:ext>
            </a:extLst>
          </p:cNvPr>
          <p:cNvSpPr txBox="1"/>
          <p:nvPr/>
        </p:nvSpPr>
        <p:spPr>
          <a:xfrm>
            <a:off x="3797300" y="1652538"/>
            <a:ext cx="8394700" cy="3231654"/>
          </a:xfrm>
          <a:prstGeom prst="rect">
            <a:avLst/>
          </a:prstGeom>
          <a:noFill/>
        </p:spPr>
        <p:txBody>
          <a:bodyPr wrap="square" rtlCol="0">
            <a:spAutoFit/>
          </a:bodyPr>
          <a:lstStyle/>
          <a:p>
            <a:r>
              <a:rPr lang="en-IE" sz="6000" dirty="0" err="1">
                <a:solidFill>
                  <a:srgbClr val="FFFFFF"/>
                </a:solidFill>
              </a:rPr>
              <a:t>Conas</a:t>
            </a:r>
            <a:r>
              <a:rPr lang="en-IE" sz="6000" dirty="0">
                <a:solidFill>
                  <a:srgbClr val="FFFFFF"/>
                </a:solidFill>
              </a:rPr>
              <a:t> an </a:t>
            </a:r>
            <a:br>
              <a:rPr lang="en-IE" sz="6000" dirty="0">
                <a:solidFill>
                  <a:srgbClr val="FFFFFF"/>
                </a:solidFill>
              </a:rPr>
            </a:br>
            <a:r>
              <a:rPr lang="en-IE" sz="7200" b="1">
                <a:solidFill>
                  <a:srgbClr val="FFEC00"/>
                </a:solidFill>
              </a:rPr>
              <a:t>bhréag</a:t>
            </a:r>
            <a:r>
              <a:rPr lang="en-IE" sz="7200" b="1">
                <a:solidFill>
                  <a:srgbClr val="FFFFFF"/>
                </a:solidFill>
              </a:rPr>
              <a:t>aisnéis</a:t>
            </a:r>
            <a:r>
              <a:rPr lang="en-IE" sz="7200" dirty="0">
                <a:solidFill>
                  <a:srgbClr val="FFFFFF"/>
                </a:solidFill>
              </a:rPr>
              <a:t> </a:t>
            </a:r>
            <a:br>
              <a:rPr lang="en-IE" sz="7200" dirty="0">
                <a:solidFill>
                  <a:srgbClr val="FFFFFF"/>
                </a:solidFill>
              </a:rPr>
            </a:br>
            <a:r>
              <a:rPr lang="en-IE" sz="6000" dirty="0">
                <a:solidFill>
                  <a:srgbClr val="FFFFFF"/>
                </a:solidFill>
              </a:rPr>
              <a:t>a</a:t>
            </a:r>
            <a:r>
              <a:rPr lang="en-IE" sz="7200" dirty="0">
                <a:solidFill>
                  <a:srgbClr val="FFFFFF"/>
                </a:solidFill>
              </a:rPr>
              <a:t> </a:t>
            </a:r>
            <a:r>
              <a:rPr lang="en-IE" sz="6000" dirty="0" err="1">
                <a:solidFill>
                  <a:srgbClr val="FFFFFF"/>
                </a:solidFill>
              </a:rPr>
              <a:t>aithint</a:t>
            </a:r>
            <a:r>
              <a:rPr lang="en-IE" sz="6000" dirty="0">
                <a:solidFill>
                  <a:srgbClr val="FFFFFF"/>
                </a:solidFill>
              </a:rPr>
              <a:t> </a:t>
            </a:r>
            <a:r>
              <a:rPr lang="en-IE" sz="6000" dirty="0" err="1">
                <a:solidFill>
                  <a:srgbClr val="FFFFFF"/>
                </a:solidFill>
              </a:rPr>
              <a:t>agus</a:t>
            </a:r>
            <a:r>
              <a:rPr lang="en-IE" sz="6000" dirty="0">
                <a:solidFill>
                  <a:srgbClr val="FFFFFF"/>
                </a:solidFill>
              </a:rPr>
              <a:t> a </a:t>
            </a:r>
            <a:r>
              <a:rPr lang="en-IE" sz="6000" dirty="0" err="1">
                <a:solidFill>
                  <a:srgbClr val="FFFFFF"/>
                </a:solidFill>
              </a:rPr>
              <a:t>chomhrac</a:t>
            </a:r>
            <a:endParaRPr lang="en-IE" sz="7200" dirty="0">
              <a:solidFill>
                <a:srgbClr val="FFFFFF"/>
              </a:solidFill>
            </a:endParaRP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ga-IE">
                <a:latin typeface="Arial"/>
                <a:ea typeface="Verdana"/>
                <a:cs typeface="Arial"/>
              </a:rPr>
              <a:t>Cuid 2: Cén chaoi a n-oibríonn an bhréagaisnéis?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1979182"/>
            <a:ext cx="1993732" cy="1200202"/>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ga-IE" i="1" dirty="0">
                <a:latin typeface="Arial" panose="020B0604020202020204" pitchFamily="34" charset="0"/>
                <a:ea typeface="Verdana" panose="020B0604030504040204" pitchFamily="34" charset="0"/>
                <a:cs typeface="Arial" panose="020B0604020202020204" pitchFamily="34" charset="0"/>
              </a:rPr>
              <a:t>Níl a fhios agam cé a bhfuil muinín agam ann a thuilleadh!</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ga-IE" sz="2000" b="1">
                <a:solidFill>
                  <a:srgbClr val="FFEC00"/>
                </a:solidFill>
                <a:effectLst/>
                <a:latin typeface="Arial" panose="020B0604020202020204" pitchFamily="34" charset="0"/>
                <a:ea typeface="Verdana" panose="020B0604030504040204" pitchFamily="34" charset="0"/>
                <a:cs typeface="Arial" panose="020B0604020202020204" pitchFamily="34" charset="0"/>
              </a:rPr>
              <a:t>Ach céard faoi...</a:t>
            </a:r>
            <a:br>
              <a:rPr lang="ga-IE"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ga-IE">
                <a:solidFill>
                  <a:schemeClr val="bg1"/>
                </a:solidFill>
                <a:effectLst/>
                <a:latin typeface="Arial" panose="020B0604020202020204" pitchFamily="34" charset="0"/>
                <a:ea typeface="Verdana" panose="020B0604030504040204" pitchFamily="34" charset="0"/>
                <a:cs typeface="Arial" panose="020B0604020202020204" pitchFamily="34" charset="0"/>
              </a:rPr>
              <a:t>aird a tharraingt ar shaincheisteanna neamhghaolmhara, nó ar shaincheisteanna a bhfuil baint scaoilte acu leis.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ga-IE" sz="2400" b="1" dirty="0">
                <a:solidFill>
                  <a:schemeClr val="bg1"/>
                </a:solidFill>
                <a:latin typeface="Arial" panose="020B0604020202020204" pitchFamily="34" charset="0"/>
                <a:cs typeface="Arial" panose="020B0604020202020204" pitchFamily="34" charset="0"/>
              </a:rPr>
              <a:t>Ní gá go mbeadh sé d’aidhm ag an mbréagaisnéis rud éigin a chur ina luí ar dhaoine, ach mearbhall a chur orthu. I measc na mbeart a úsáidtear, tá:</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ga-IE" sz="2000" b="1">
                <a:solidFill>
                  <a:srgbClr val="FFEC00"/>
                </a:solidFill>
                <a:effectLst/>
                <a:latin typeface="Arial" panose="020B0604020202020204" pitchFamily="34" charset="0"/>
                <a:ea typeface="Verdana" panose="020B0604030504040204" pitchFamily="34" charset="0"/>
                <a:cs typeface="Arial" panose="020B0604020202020204" pitchFamily="34" charset="0"/>
              </a:rPr>
              <a:t>Bréagriocht</a:t>
            </a:r>
            <a:r>
              <a:rPr lang="ga-IE"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ga-IE">
                <a:solidFill>
                  <a:schemeClr val="bg1"/>
                </a:solidFill>
                <a:effectLst/>
                <a:latin typeface="Arial" panose="020B0604020202020204" pitchFamily="34" charset="0"/>
                <a:ea typeface="Verdana" panose="020B0604030504040204" pitchFamily="34" charset="0"/>
                <a:cs typeface="Arial" panose="020B0604020202020204" pitchFamily="34" charset="0"/>
              </a:rPr>
              <a:t>bréagléiriú a thabhairt ar sheasamh daoine eile agus ionsaí a dhéanamh air.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ga-IE" sz="2000" b="1">
                <a:solidFill>
                  <a:srgbClr val="FFEC00"/>
                </a:solidFill>
                <a:latin typeface="Arial" panose="020B0604020202020204" pitchFamily="34" charset="0"/>
                <a:ea typeface="Verdana" panose="020B0604030504040204" pitchFamily="34" charset="0"/>
                <a:cs typeface="Arial" panose="020B0604020202020204" pitchFamily="34" charset="0"/>
              </a:rPr>
              <a:t>Ionsaí</a:t>
            </a:r>
            <a:br>
              <a:rPr lang="ga-IE"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scanradh a chur ar ‘lucht an amhrais’ trí chaint ionsaitheach nó mhaslach a úsáid.</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52321" y="4317498"/>
            <a:ext cx="2931812" cy="1385700"/>
          </a:xfrm>
          <a:prstGeom prst="rect">
            <a:avLst/>
          </a:prstGeom>
          <a:noFill/>
        </p:spPr>
        <p:txBody>
          <a:bodyPr wrap="square">
            <a:spAutoFit/>
          </a:bodyPr>
          <a:lstStyle/>
          <a:p>
            <a:pPr marL="0" lvl="1">
              <a:lnSpc>
                <a:spcPct val="107000"/>
              </a:lnSpc>
              <a:spcAft>
                <a:spcPts val="1800"/>
              </a:spcAft>
              <a:tabLst>
                <a:tab pos="914400" algn="l"/>
              </a:tabLst>
            </a:pPr>
            <a:r>
              <a:rPr lang="ga-IE" sz="2000" b="1" dirty="0">
                <a:solidFill>
                  <a:srgbClr val="FFEC00"/>
                </a:solidFill>
                <a:latin typeface="Arial" panose="020B0604020202020204" pitchFamily="34" charset="0"/>
                <a:ea typeface="Verdana" panose="020B0604030504040204" pitchFamily="34" charset="0"/>
                <a:cs typeface="Arial" panose="020B0604020202020204" pitchFamily="34" charset="0"/>
              </a:rPr>
              <a:t>Magadh  </a:t>
            </a:r>
            <a:br>
              <a:rPr lang="ga-IE"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ga-IE" dirty="0">
                <a:solidFill>
                  <a:schemeClr val="bg1"/>
                </a:solidFill>
                <a:latin typeface="Arial" panose="020B0604020202020204" pitchFamily="34" charset="0"/>
                <a:ea typeface="Verdana" panose="020B0604030504040204" pitchFamily="34" charset="0"/>
                <a:cs typeface="Arial" panose="020B0604020202020204" pitchFamily="34" charset="0"/>
              </a:rPr>
              <a:t>staic </a:t>
            </a:r>
            <a:r>
              <a:rPr lang="ga-IE" sz="2000" dirty="0">
                <a:solidFill>
                  <a:schemeClr val="bg1"/>
                </a:solidFill>
                <a:latin typeface="Arial" panose="020B0604020202020204" pitchFamily="34" charset="0"/>
                <a:ea typeface="Verdana" panose="020B0604030504040204" pitchFamily="34" charset="0"/>
                <a:cs typeface="Arial" panose="020B0604020202020204" pitchFamily="34" charset="0"/>
              </a:rPr>
              <a:t>mhagaidh a dhéanamh de ‘lucht an amhrais’; úsáid a bhaint as searbhas.</a:t>
            </a:r>
            <a:r>
              <a:rPr lang="ga-IE"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ga-IE" sz="2000" b="1">
                <a:solidFill>
                  <a:srgbClr val="FFEC00"/>
                </a:solidFill>
                <a:latin typeface="Arial" panose="020B0604020202020204" pitchFamily="34" charset="0"/>
                <a:ea typeface="Verdana" panose="020B0604030504040204" pitchFamily="34" charset="0"/>
                <a:cs typeface="Arial" panose="020B0604020202020204" pitchFamily="34" charset="0"/>
              </a:rPr>
              <a:t>An t-uafás sonraí a thabhairt </a:t>
            </a:r>
            <a:r>
              <a:rPr lang="ga-IE"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ga-IE"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ga-IE" sz="1800">
                <a:solidFill>
                  <a:schemeClr val="bg1"/>
                </a:solidFill>
                <a:effectLst/>
                <a:latin typeface="Arial" panose="020B0604020202020204" pitchFamily="34" charset="0"/>
                <a:ea typeface="Verdana" panose="020B0604030504040204" pitchFamily="34" charset="0"/>
                <a:cs typeface="Arial" panose="020B0604020202020204" pitchFamily="34" charset="0"/>
              </a:rPr>
              <a:t>aird a bhaint den phríomhphointe</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4490" y="421947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ga-IE">
                <a:latin typeface="Arial"/>
                <a:ea typeface="Verdana"/>
                <a:cs typeface="Arial"/>
              </a:rPr>
              <a:t>Cuid 2:</a:t>
            </a:r>
            <a:r>
              <a:rPr lang="ga-IE" sz="1600">
                <a:latin typeface="Arial"/>
                <a:ea typeface="Verdana"/>
                <a:cs typeface="Arial"/>
              </a:rPr>
              <a:t> Cén chaoi a n-oibríonn an bhréagaisnéis?</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ga-IE">
                <a:latin typeface="Arial"/>
                <a:ea typeface="Verdana"/>
                <a:cs typeface="Arial"/>
              </a:rPr>
              <a:t>Cuid 2:</a:t>
            </a:r>
            <a:r>
              <a:rPr lang="ga-IE" sz="1600">
                <a:latin typeface="Arial"/>
                <a:ea typeface="Verdana"/>
                <a:cs typeface="Arial"/>
              </a:rPr>
              <a:t> Cén chaoi a n-oibríonn an bhréagaisnéis?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ga-IE"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ga-IE" sz="2500" b="1">
                  <a:solidFill>
                    <a:schemeClr val="bg1"/>
                  </a:solidFill>
                </a:rPr>
                <a:t>Ní ar na meáin shóisialta amháin a bhíonn an bhréagaisnéis le fáil – </a:t>
              </a:r>
              <a:br>
                <a:rPr lang="ga-IE" sz="2500" b="1">
                  <a:solidFill>
                    <a:schemeClr val="bg1"/>
                  </a:solidFill>
                </a:rPr>
              </a:br>
              <a:r>
                <a:rPr lang="ga-IE" sz="2500" b="1">
                  <a:solidFill>
                    <a:schemeClr val="bg1"/>
                  </a:solidFill>
                </a:rPr>
                <a:t>feictear í sna meáin thraidisiúnta freisin</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9FFEEE5E-9DEF-4F50-FDA0-043674EBBA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ga-IE">
                <a:latin typeface="Arial"/>
                <a:ea typeface="Verdana"/>
                <a:cs typeface="Arial"/>
              </a:rPr>
              <a:t>Cuid 2:</a:t>
            </a:r>
            <a:r>
              <a:rPr lang="ga-IE" sz="1600">
                <a:latin typeface="Arial"/>
                <a:ea typeface="Verdana"/>
                <a:cs typeface="Arial"/>
              </a:rPr>
              <a:t> Cén chaoi a n-oibríonn an bhréagaisnéis?</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50D9B9D0-BD82-E48F-E5A9-9915442A36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ga-IE">
                <a:latin typeface="Arial"/>
                <a:cs typeface="Arial"/>
              </a:rPr>
              <a:t>Cuid 2:</a:t>
            </a:r>
            <a:r>
              <a:rPr lang="ga-IE" sz="1600">
                <a:latin typeface="Arial"/>
                <a:cs typeface="Arial"/>
              </a:rPr>
              <a:t> Cén chaoi a n-oibríonn an bhréagaisnéis?</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ga-I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CUID 3 </a:t>
            </a:r>
          </a:p>
          <a:p>
            <a:r>
              <a:rPr lang="ga-IE" sz="5400" b="1">
                <a:solidFill>
                  <a:schemeClr val="bg1"/>
                </a:solidFill>
                <a:latin typeface="Arial" panose="020B0604020202020204" pitchFamily="34" charset="0"/>
                <a:ea typeface="Verdana" panose="020B0604030504040204" pitchFamily="34" charset="0"/>
                <a:cs typeface="Arial" panose="020B0604020202020204" pitchFamily="34" charset="0"/>
              </a:rPr>
              <a:t>Cén chaoi freagairt ar an mbréagaisnéis?</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ga-IE">
                <a:latin typeface="Arial"/>
                <a:ea typeface="Verdana"/>
                <a:cs typeface="Arial"/>
              </a:rPr>
              <a:t>Cuid 3:</a:t>
            </a:r>
            <a:r>
              <a:rPr lang="ga-IE" sz="1600">
                <a:latin typeface="Arial"/>
                <a:ea typeface="Verdana"/>
                <a:cs typeface="Arial"/>
              </a:rPr>
              <a:t> </a:t>
            </a:r>
            <a:r>
              <a:rPr lang="ga-IE">
                <a:latin typeface="Arial"/>
                <a:ea typeface="Verdana"/>
                <a:cs typeface="Arial"/>
              </a:rPr>
              <a:t>Cén chaoi freagairt ar an mbréagaisnéis?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1088112"/>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sz="24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Ná lig dóibh an dallamullóg a chur ort chun freagra a thabhairt!</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Glac sos</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4969042" y="5405424"/>
            <a:ext cx="60879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Déan do mhachnamh féin</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ga-IE">
                <a:latin typeface="Arial"/>
                <a:ea typeface="Verdana"/>
                <a:cs typeface="Arial"/>
              </a:rPr>
              <a:t>Cuid 3:</a:t>
            </a:r>
            <a:r>
              <a:rPr lang="ga-IE" sz="1400">
                <a:latin typeface="Arial"/>
                <a:ea typeface="Verdana"/>
                <a:cs typeface="Arial"/>
              </a:rPr>
              <a:t> </a:t>
            </a:r>
            <a:r>
              <a:rPr lang="ga-IE" sz="1600">
                <a:latin typeface="Arial"/>
                <a:ea typeface="Verdana"/>
                <a:cs typeface="Arial"/>
              </a:rPr>
              <a:t>Cén chaoi freagairt ar an mbréagaisnéis?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ga-IE" sz="4800" b="1">
                <a:solidFill>
                  <a:srgbClr val="AAFAC8"/>
                </a:solidFill>
                <a:latin typeface="Arial" panose="020B0604020202020204" pitchFamily="34" charset="0"/>
                <a:ea typeface="Verdana" panose="020B0604030504040204" pitchFamily="34" charset="0"/>
                <a:cs typeface="Arial" panose="020B0604020202020204" pitchFamily="34" charset="0"/>
              </a:rPr>
              <a:t>Nuair a bhíonn amhras ort, seiceáil an méid seo</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8527503" y="768713"/>
            <a:ext cx="2516648"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ga-IE" sz="2000" b="1">
                <a:solidFill>
                  <a:srgbClr val="AAFAC8"/>
                </a:solidFill>
                <a:latin typeface="Arial" panose="020B0604020202020204" pitchFamily="34" charset="0"/>
                <a:ea typeface="Verdana" panose="020B0604030504040204" pitchFamily="34" charset="0"/>
                <a:cs typeface="Arial" panose="020B0604020202020204" pitchFamily="34" charset="0"/>
              </a:rPr>
              <a:t>An t-ábhar</a:t>
            </a:r>
            <a:br>
              <a:rPr lang="ga-IE">
                <a:solidFill>
                  <a:schemeClr val="bg1"/>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an bhfuil an teideal agus an t-ábhar ag freagairt dá chéile? An bhfuil ciall leis an ábhar?</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604355"/>
            <a:ext cx="8930175" cy="1178531"/>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Déan do mhachnamh féin sula gcomhroinneann tú ábhar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ga-IE" sz="2000" b="1">
                <a:solidFill>
                  <a:srgbClr val="AAFAC8"/>
                </a:solidFill>
                <a:latin typeface="Arial" panose="020B0604020202020204" pitchFamily="34" charset="0"/>
                <a:ea typeface="Verdana" panose="020B0604030504040204" pitchFamily="34" charset="0"/>
                <a:cs typeface="Arial" panose="020B0604020202020204" pitchFamily="34" charset="0"/>
              </a:rPr>
              <a:t>Foinsí eile</a:t>
            </a:r>
            <a:br>
              <a:rPr lang="ga-IE">
                <a:solidFill>
                  <a:schemeClr val="bg1"/>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an bhfuil an scéal seo á thuairisciú ag foinsí eile? Céard iad?</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ga-IE" sz="2000" b="1">
                <a:solidFill>
                  <a:srgbClr val="FFEC00"/>
                </a:solidFill>
                <a:latin typeface="Arial" panose="020B0604020202020204" pitchFamily="34" charset="0"/>
                <a:ea typeface="Verdana" panose="020B0604030504040204" pitchFamily="34" charset="0"/>
                <a:cs typeface="Arial" panose="020B0604020202020204" pitchFamily="34" charset="0"/>
              </a:rPr>
              <a:t>Bí airdeallach ar do chuid claontachtaí féin!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ga-IE" sz="2000" b="1">
                <a:solidFill>
                  <a:srgbClr val="AAFAC8"/>
                </a:solidFill>
                <a:latin typeface="Arial" panose="020B0604020202020204" pitchFamily="34" charset="0"/>
                <a:ea typeface="Verdana" panose="020B0604030504040204" pitchFamily="34" charset="0"/>
                <a:cs typeface="Arial" panose="020B0604020202020204" pitchFamily="34" charset="0"/>
              </a:rPr>
              <a:t>Soláthraí / URL</a:t>
            </a:r>
            <a:br>
              <a:rPr lang="ga-IE">
                <a:solidFill>
                  <a:schemeClr val="bg1"/>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an bhfuil sé iontaofa? An é sin an rud a cheapann tú atá ann?</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ga-IE" sz="2000" b="1">
                <a:solidFill>
                  <a:srgbClr val="AAFAC8"/>
                </a:solidFill>
                <a:latin typeface="Arial" panose="020B0604020202020204" pitchFamily="34" charset="0"/>
                <a:ea typeface="Verdana" panose="020B0604030504040204" pitchFamily="34" charset="0"/>
                <a:cs typeface="Arial" panose="020B0604020202020204" pitchFamily="34" charset="0"/>
              </a:rPr>
              <a:t>Údar</a:t>
            </a:r>
            <a:br>
              <a:rPr lang="ga-IE">
                <a:solidFill>
                  <a:schemeClr val="bg1"/>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an bhfuil siad iontaofa/cáilithe?</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ga-IE" sz="2000" b="1">
                <a:solidFill>
                  <a:srgbClr val="AAFAC8"/>
                </a:solidFill>
                <a:latin typeface="Arial" panose="020B0604020202020204" pitchFamily="34" charset="0"/>
                <a:ea typeface="Verdana" panose="020B0604030504040204" pitchFamily="34" charset="0"/>
                <a:cs typeface="Arial" panose="020B0604020202020204" pitchFamily="34" charset="0"/>
              </a:rPr>
              <a:t>Dáta</a:t>
            </a:r>
            <a:br>
              <a:rPr lang="ga-IE" b="1">
                <a:solidFill>
                  <a:schemeClr val="bg1"/>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cén dáta a foilsíodh é?</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ga-IE" sz="2000" b="1">
                <a:solidFill>
                  <a:srgbClr val="AAFAC8"/>
                </a:solidFill>
                <a:latin typeface="Arial" panose="020B0604020202020204" pitchFamily="34" charset="0"/>
                <a:ea typeface="Verdana" panose="020B0604030504040204" pitchFamily="34" charset="0"/>
                <a:cs typeface="Arial" panose="020B0604020202020204" pitchFamily="34" charset="0"/>
              </a:rPr>
              <a:t>Íomhá</a:t>
            </a:r>
            <a:br>
              <a:rPr lang="ga-IE">
                <a:solidFill>
                  <a:schemeClr val="bg1"/>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an léiríonn sí i ndáiríre an méid a deirtear?</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ga-IE">
                <a:solidFill>
                  <a:schemeClr val="bg1"/>
                </a:solidFill>
                <a:latin typeface="Arial" panose="020B0604020202020204" pitchFamily="34" charset="0"/>
                <a:ea typeface="Verdana" panose="020B0604030504040204" pitchFamily="34" charset="0"/>
                <a:cs typeface="Arial" panose="020B0604020202020204" pitchFamily="34" charset="0"/>
              </a:rPr>
              <a:t>Comhroinn an méid a d’fhoghlaim tú le do chairde agus le do mhuintir, ACH...</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ga-IE"/>
              <a:t>Cén chaoi freagairt ar an mbréagaisnéis?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ga-IE"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ga-IE" sz="3200" b="1" dirty="0">
                <a:solidFill>
                  <a:srgbClr val="FBE110"/>
                </a:solidFill>
                <a:latin typeface="Arial" panose="020B0604020202020204" pitchFamily="34" charset="0"/>
                <a:ea typeface="Verdana" panose="020B0604030504040204" pitchFamily="34" charset="0"/>
                <a:cs typeface="Arial" panose="020B0604020202020204" pitchFamily="34" charset="0"/>
              </a:rPr>
              <a:t>Cad is féidir  LEAT  a dhéanamh chun an bhréagaisnéis a chomhrac?</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Ná náirigh </a:t>
            </a:r>
            <a:br>
              <a:rPr kumimoji="0" lang="ga-IE"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ga-IE"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daoine eile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ga-IE">
                <a:solidFill>
                  <a:schemeClr val="bg1"/>
                </a:solidFill>
                <a:latin typeface="Arial" panose="020B0604020202020204" pitchFamily="34" charset="0"/>
                <a:ea typeface="Verdana" panose="020B0604030504040204" pitchFamily="34" charset="0"/>
                <a:cs typeface="Arial" panose="020B0604020202020204" pitchFamily="34" charset="0"/>
              </a:rPr>
              <a:t>Léirigh ionbhá agus déan iarracht tuiscint a fháil ar dhaoine eile a chreideann sa bhréagaisnéis. Is annamh a chuireann an choimhlint rud ar bith ina luí ar dhaoine!</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ga-IE" sz="2000" b="1">
                <a:solidFill>
                  <a:srgbClr val="FFFFFF"/>
                </a:solidFill>
                <a:latin typeface="Arial" panose="020B0604020202020204" pitchFamily="34" charset="0"/>
                <a:ea typeface="Verdana" panose="020B0604030504040204" pitchFamily="34" charset="0"/>
                <a:cs typeface="Arial" panose="020B0604020202020204" pitchFamily="34" charset="0"/>
              </a:rPr>
              <a:t>Ardaigh </a:t>
            </a:r>
            <a:br>
              <a:rPr lang="ga-IE"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ga-IE" sz="2000" b="1">
                <a:solidFill>
                  <a:srgbClr val="FFFFFF"/>
                </a:solidFill>
                <a:latin typeface="Arial" panose="020B0604020202020204" pitchFamily="34" charset="0"/>
                <a:ea typeface="Verdana" panose="020B0604030504040204" pitchFamily="34" charset="0"/>
                <a:cs typeface="Arial" panose="020B0604020202020204" pitchFamily="34" charset="0"/>
              </a:rPr>
              <a:t>feasacht</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ga-IE" sz="2000" b="1">
                <a:solidFill>
                  <a:srgbClr val="FFFFFF"/>
                </a:solidFill>
                <a:latin typeface="Arial" panose="020B0604020202020204" pitchFamily="34" charset="0"/>
                <a:ea typeface="Verdana" panose="020B0604030504040204" pitchFamily="34" charset="0"/>
                <a:cs typeface="Arial" panose="020B0604020202020204" pitchFamily="34" charset="0"/>
              </a:rPr>
              <a:t>Ná creid gach a chloiseann tú</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ga-IE">
                <a:solidFill>
                  <a:schemeClr val="bg1"/>
                </a:solidFill>
                <a:latin typeface="Arial" panose="020B0604020202020204" pitchFamily="34" charset="0"/>
                <a:ea typeface="Verdana" panose="020B0604030504040204" pitchFamily="34" charset="0"/>
                <a:cs typeface="Arial" panose="020B0604020202020204" pitchFamily="34" charset="0"/>
              </a:rPr>
              <a:t>Smaoinigh go criticiúil, seiceáil do chuid foinsí agus cuimhnigh sos a ghlacadh agus machnamh a dhéanamh sula bhfreagraíonn tú.</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191022" y="587489"/>
            <a:ext cx="1145754" cy="628538"/>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ga-IE">
                <a:latin typeface="Arial"/>
                <a:ea typeface="Verdana"/>
                <a:cs typeface="Arial"/>
              </a:rPr>
              <a:t>Cuid 3:</a:t>
            </a:r>
            <a:r>
              <a:rPr lang="ga-IE" sz="1400">
                <a:latin typeface="Arial"/>
                <a:ea typeface="Verdana"/>
                <a:cs typeface="Arial"/>
              </a:rPr>
              <a:t> </a:t>
            </a:r>
            <a:r>
              <a:rPr lang="ga-IE" sz="1600">
                <a:latin typeface="Arial"/>
                <a:ea typeface="Verdana"/>
                <a:cs typeface="Arial"/>
              </a:rPr>
              <a:t>Cén chaoi freagairt ar an mbréagaisnéis?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373505"/>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ga-IE" dirty="0">
                <a:solidFill>
                  <a:schemeClr val="bg1"/>
                </a:solidFill>
                <a:latin typeface="Arial"/>
                <a:ea typeface="Verdana"/>
                <a:cs typeface="Arial"/>
              </a:rPr>
              <a:t>Cuireann an Gréasán Idirnáisiúnta um Sheiceáil Fíricí ar fáil </a:t>
            </a:r>
            <a:br>
              <a:rPr lang="ga-IE" dirty="0">
                <a:latin typeface="Arial" panose="020B0604020202020204" pitchFamily="34" charset="0"/>
                <a:ea typeface="Verdana" panose="020B0604030504040204" pitchFamily="34" charset="0"/>
                <a:cs typeface="Arial" panose="020B0604020202020204" pitchFamily="34" charset="0"/>
              </a:rPr>
            </a:br>
            <a:r>
              <a:rPr lang="ga-IE"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liosta d’eagraíochtaí seiceála fíricí</a:t>
            </a:r>
            <a:r>
              <a:rPr lang="ga-IE" dirty="0">
                <a:solidFill>
                  <a:schemeClr val="bg1"/>
                </a:solidFill>
                <a:latin typeface="Arial"/>
                <a:ea typeface="Verdana"/>
                <a:cs typeface="Arial"/>
              </a:rPr>
              <a:t> atá cláraithe le </a:t>
            </a:r>
            <a:br>
              <a:rPr lang="ga-IE" dirty="0">
                <a:latin typeface="Arial" panose="020B0604020202020204" pitchFamily="34" charset="0"/>
                <a:ea typeface="Verdana" panose="020B0604030504040204" pitchFamily="34" charset="0"/>
                <a:cs typeface="Arial" panose="020B0604020202020204" pitchFamily="34" charset="0"/>
              </a:rPr>
            </a:br>
            <a:r>
              <a:rPr lang="ga-IE"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Cód Prionsabal IFCN</a:t>
            </a:r>
            <a:r>
              <a:rPr lang="ga-IE" u="sng" dirty="0">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ga-IE"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An Gréasán Eorpach um Chaighdeáin i Seiceáil Fíricí</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ga-IE">
                <a:solidFill>
                  <a:schemeClr val="bg1"/>
                </a:solidFill>
                <a:latin typeface="Arial"/>
                <a:ea typeface="Verdana"/>
                <a:cs typeface="Arial"/>
              </a:rPr>
              <a:t>Déan seiceálacha fíricí ar líne faoi ábhar nó faoi dhuine ar leith a sheiceáil le </a:t>
            </a:r>
            <a:br>
              <a:rPr lang="ga-IE" dirty="0">
                <a:latin typeface="Arial" panose="020B0604020202020204" pitchFamily="34" charset="0"/>
                <a:ea typeface="Verdana" panose="020B0604030504040204" pitchFamily="34" charset="0"/>
                <a:cs typeface="Arial" panose="020B0604020202020204" pitchFamily="34" charset="0"/>
              </a:rPr>
            </a:br>
            <a:r>
              <a:rPr lang="ga-IE" u="sng" dirty="0">
                <a:solidFill>
                  <a:schemeClr val="bg1"/>
                </a:solidFill>
                <a:latin typeface="Arial"/>
                <a:ea typeface="Verdana"/>
                <a:cs typeface="Arial"/>
                <a:hlinkClick r:id="rId6"/>
              </a:rPr>
              <a:t>Seiceáilí Fíricí </a:t>
            </a:r>
            <a:r>
              <a:rPr lang="ga-IE"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Google</a:t>
            </a:r>
            <a:endParaRPr lang="ga-IE" u="sng">
              <a:solidFill>
                <a:schemeClr val="bg1"/>
              </a:solidFill>
              <a:latin typeface="Arial"/>
              <a:ea typeface="Verdana"/>
              <a:cs typeface="Arial"/>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ga-IE" dirty="0">
                <a:solidFill>
                  <a:schemeClr val="bg1"/>
                </a:solidFill>
                <a:latin typeface="Arial"/>
                <a:ea typeface="Verdana"/>
                <a:cs typeface="Arial"/>
              </a:rPr>
              <a:t>Féach </a:t>
            </a:r>
            <a:r>
              <a:rPr lang="ga-IE" dirty="0" err="1">
                <a:solidFill>
                  <a:schemeClr val="bg1"/>
                </a:solidFill>
                <a:latin typeface="Arial"/>
                <a:ea typeface="Verdana"/>
                <a:cs typeface="Arial"/>
              </a:rPr>
              <a:t>bréagaisnéis</a:t>
            </a:r>
            <a:r>
              <a:rPr lang="ga-IE" dirty="0">
                <a:solidFill>
                  <a:schemeClr val="bg1"/>
                </a:solidFill>
                <a:latin typeface="Arial"/>
                <a:ea typeface="Verdana"/>
                <a:cs typeface="Arial"/>
              </a:rPr>
              <a:t> a bréagnaíodh ar </a:t>
            </a:r>
            <a:r>
              <a:rPr lang="ga-IE"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ga-IE" u="sng" dirty="0">
                <a:solidFill>
                  <a:schemeClr val="bg1"/>
                </a:solidFill>
                <a:latin typeface="Arial"/>
                <a:ea typeface="Verdana"/>
                <a:cs typeface="Arial"/>
              </a:rPr>
              <a:t> </a:t>
            </a:r>
            <a:endParaRPr lang="ga-IE"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ga-IE" dirty="0">
                <a:solidFill>
                  <a:schemeClr val="bg1"/>
                </a:solidFill>
                <a:latin typeface="Arial"/>
                <a:ea typeface="Verdana"/>
                <a:cs typeface="Arial"/>
              </a:rPr>
              <a:t>Déanann </a:t>
            </a:r>
            <a:r>
              <a:rPr lang="ga-IE" u="sng" dirty="0">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ga-IE" dirty="0">
                <a:solidFill>
                  <a:schemeClr val="bg1"/>
                </a:solidFill>
                <a:latin typeface="Arial"/>
                <a:ea typeface="Verdana"/>
                <a:cs typeface="Arial"/>
              </a:rPr>
              <a:t> (an </a:t>
            </a:r>
            <a:r>
              <a:rPr lang="ga-IE" dirty="0" err="1">
                <a:solidFill>
                  <a:schemeClr val="bg1"/>
                </a:solidFill>
                <a:latin typeface="Arial"/>
                <a:ea typeface="Verdana"/>
                <a:cs typeface="Arial"/>
              </a:rPr>
              <a:t>Fhaireachlann</a:t>
            </a:r>
            <a:r>
              <a:rPr lang="ga-IE" dirty="0">
                <a:solidFill>
                  <a:schemeClr val="bg1"/>
                </a:solidFill>
                <a:latin typeface="Arial"/>
                <a:ea typeface="Verdana"/>
                <a:cs typeface="Arial"/>
              </a:rPr>
              <a:t> Eorpach um na Meáin Dhigiteacha) monatóireacht ar an </a:t>
            </a:r>
            <a:r>
              <a:rPr lang="ga-IE" dirty="0" err="1">
                <a:solidFill>
                  <a:schemeClr val="bg1"/>
                </a:solidFill>
                <a:latin typeface="Arial"/>
                <a:ea typeface="Verdana"/>
                <a:cs typeface="Arial"/>
              </a:rPr>
              <a:t>mbréagaisnéis</a:t>
            </a:r>
            <a:r>
              <a:rPr lang="ga-IE" dirty="0">
                <a:solidFill>
                  <a:schemeClr val="bg1"/>
                </a:solidFill>
                <a:latin typeface="Arial"/>
                <a:ea typeface="Verdana"/>
                <a:cs typeface="Arial"/>
              </a:rPr>
              <a:t> agus freagraíonn sé uirthi trína moil ar fud an Aontais.</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ga-IE" sz="4800" b="1">
                <a:solidFill>
                  <a:srgbClr val="AAFAC8"/>
                </a:solidFill>
                <a:latin typeface="Arial" panose="020B0604020202020204" pitchFamily="34" charset="0"/>
                <a:ea typeface="Verdana" panose="020B0604030504040204" pitchFamily="34" charset="0"/>
                <a:cs typeface="Arial" panose="020B0604020202020204" pitchFamily="34" charset="0"/>
              </a:rPr>
              <a:t>Seiceálaithe fíricí</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ga-IE" b="1">
                <a:latin typeface="Arial" panose="020B0604020202020204" pitchFamily="34" charset="0"/>
              </a:rPr>
              <a:t>Cad a fhoghlaimeoimid?</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CAD</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is bréagaisnéis ann?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1" y="1555373"/>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CÉN CHAOI</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a n-oibríonn sí?</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12344" y="1512886"/>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ga-IE" sz="4800" b="1" dirty="0">
                <a:solidFill>
                  <a:schemeClr val="bg1"/>
                </a:solidFill>
                <a:latin typeface="Arial" panose="020B0604020202020204" pitchFamily="34" charset="0"/>
                <a:ea typeface="Verdana" panose="020B0604030504040204" pitchFamily="34" charset="0"/>
                <a:cs typeface="Arial" panose="020B0604020202020204" pitchFamily="34" charset="0"/>
              </a:rPr>
              <a:t>CÉN CHAOI</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ga-IE" b="1">
                <a:solidFill>
                  <a:srgbClr val="FFFFFF"/>
                </a:solidFill>
                <a:latin typeface="Arial" panose="020B0604020202020204" pitchFamily="34" charset="0"/>
                <a:ea typeface="Verdana" panose="020B0604030504040204" pitchFamily="34" charset="0"/>
                <a:cs typeface="Arial" panose="020B0604020202020204" pitchFamily="34" charset="0"/>
              </a:rPr>
              <a:t>a bhfreagraím uirthi?</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ga-IE">
                <a:latin typeface="Arial"/>
                <a:ea typeface="Verdana"/>
                <a:cs typeface="Arial"/>
              </a:rPr>
              <a:t>Cuid 3:</a:t>
            </a:r>
            <a:r>
              <a:rPr lang="ga-IE" sz="1400">
                <a:latin typeface="Arial"/>
                <a:ea typeface="Verdana"/>
                <a:cs typeface="Arial"/>
              </a:rPr>
              <a:t> </a:t>
            </a:r>
            <a:r>
              <a:rPr lang="ga-IE" sz="1600">
                <a:latin typeface="Arial"/>
                <a:ea typeface="Verdana"/>
                <a:cs typeface="Arial"/>
              </a:rPr>
              <a:t>Cén chaoi freagairt ar an mbréagaisnéis? </a:t>
            </a:r>
          </a:p>
        </p:txBody>
      </p:sp>
      <p:graphicFrame>
        <p:nvGraphicFramePr>
          <p:cNvPr id="3" name="Table 2"/>
          <p:cNvGraphicFramePr>
            <a:graphicFrameLocks noGrp="1"/>
          </p:cNvGraphicFramePr>
          <p:nvPr>
            <p:extLst>
              <p:ext uri="{D42A27DB-BD31-4B8C-83A1-F6EECF244321}">
                <p14:modId xmlns:p14="http://schemas.microsoft.com/office/powerpoint/2010/main" val="567705538"/>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ga-IE" sz="1200" b="1" dirty="0">
                          <a:solidFill>
                            <a:schemeClr val="bg1"/>
                          </a:solidFill>
                          <a:latin typeface="Arial"/>
                          <a:ea typeface="Verdana"/>
                          <a:cs typeface="Arial"/>
                        </a:rPr>
                        <a:t>AN OSTAIR agus AN GHEARMÁIN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dirty="0">
                          <a:solidFill>
                            <a:schemeClr val="bg1"/>
                          </a:solidFill>
                          <a:latin typeface="Arial"/>
                          <a:ea typeface="Verdana"/>
                          <a:cs typeface="Arial"/>
                        </a:rPr>
                        <a:t>An DANMHAIRG, AN FHIONLAINN agus AN </a:t>
                      </a:r>
                      <a:r>
                        <a:rPr lang="ga-IE" sz="1200" b="1" dirty="0" err="1">
                          <a:solidFill>
                            <a:schemeClr val="bg1"/>
                          </a:solidFill>
                          <a:latin typeface="Arial"/>
                          <a:ea typeface="Verdana"/>
                          <a:cs typeface="Arial"/>
                        </a:rPr>
                        <a:t>tSUALAINN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ga-IE"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ga-IE" sz="1200" b="1" dirty="0">
                          <a:solidFill>
                            <a:schemeClr val="bg1"/>
                          </a:solidFill>
                          <a:latin typeface="Arial"/>
                          <a:ea typeface="Verdana"/>
                          <a:cs typeface="Arial"/>
                        </a:rPr>
                        <a:t>AN BHEILG agus AN ÍSILTÍR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dirty="0">
                          <a:solidFill>
                            <a:schemeClr val="bg1"/>
                          </a:solidFill>
                          <a:latin typeface="Arial"/>
                          <a:ea typeface="Verdana"/>
                          <a:cs typeface="Arial"/>
                        </a:rPr>
                        <a:t>AN EASTÓIN, AN LAITVIA agus AN LIOTUÁIN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ga-IE"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ga-IE" sz="1200" b="1" dirty="0">
                          <a:solidFill>
                            <a:schemeClr val="bg1"/>
                          </a:solidFill>
                          <a:latin typeface="Arial"/>
                          <a:ea typeface="Verdana"/>
                          <a:cs typeface="Arial"/>
                        </a:rPr>
                        <a:t>AN BHEILG agus LUCSAMBURG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dirty="0">
                          <a:solidFill>
                            <a:schemeClr val="bg1"/>
                          </a:solidFill>
                          <a:latin typeface="Arial"/>
                          <a:ea typeface="Verdana"/>
                          <a:cs typeface="Arial"/>
                        </a:rPr>
                        <a:t>AN FHRAINC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ga-IE"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ga-IE" sz="1200" b="1" dirty="0">
                          <a:solidFill>
                            <a:schemeClr val="bg1"/>
                          </a:solidFill>
                          <a:latin typeface="Arial"/>
                          <a:ea typeface="Verdana"/>
                          <a:cs typeface="Arial"/>
                        </a:rPr>
                        <a:t>AN BHULGÁIR agus AN RÓMÁIN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dirty="0">
                          <a:solidFill>
                            <a:schemeClr val="bg1"/>
                          </a:solidFill>
                          <a:latin typeface="Arial"/>
                          <a:ea typeface="Verdana"/>
                          <a:cs typeface="Arial"/>
                        </a:rPr>
                        <a:t>AN UNGÁIR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ga-IE"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ga-IE" sz="1200" b="1" dirty="0">
                          <a:solidFill>
                            <a:schemeClr val="bg1"/>
                          </a:solidFill>
                          <a:latin typeface="Arial"/>
                          <a:ea typeface="Verdana"/>
                          <a:cs typeface="Arial"/>
                        </a:rPr>
                        <a:t>AN CHRÓIT agus AN </a:t>
                      </a:r>
                      <a:r>
                        <a:rPr lang="ga-IE" sz="1200" b="1" dirty="0" err="1">
                          <a:solidFill>
                            <a:schemeClr val="bg1"/>
                          </a:solidFill>
                          <a:latin typeface="Arial"/>
                          <a:ea typeface="Verdana"/>
                          <a:cs typeface="Arial"/>
                        </a:rPr>
                        <a:t>tSLÓIVÉIN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dirty="0">
                          <a:solidFill>
                            <a:schemeClr val="bg1"/>
                          </a:solidFill>
                          <a:latin typeface="Arial"/>
                          <a:ea typeface="Verdana"/>
                          <a:cs typeface="Arial"/>
                        </a:rPr>
                        <a:t>ÉIRE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ga-IE"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ga-IE" sz="1200" b="1" dirty="0">
                          <a:solidFill>
                            <a:schemeClr val="bg1"/>
                          </a:solidFill>
                          <a:latin typeface="Arial"/>
                          <a:ea typeface="Verdana"/>
                          <a:cs typeface="Arial"/>
                        </a:rPr>
                        <a:t>AN CHIPIR, AN GHRÉIG agus MÁLTA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dirty="0">
                          <a:solidFill>
                            <a:schemeClr val="bg1"/>
                          </a:solidFill>
                          <a:latin typeface="Arial"/>
                          <a:ea typeface="Verdana"/>
                          <a:cs typeface="Arial"/>
                        </a:rPr>
                        <a:t>AN IODÁIL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ga-IE"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ga-IE" sz="1200" b="1" dirty="0">
                          <a:solidFill>
                            <a:schemeClr val="bg1"/>
                          </a:solidFill>
                          <a:latin typeface="Arial"/>
                          <a:ea typeface="Verdana"/>
                          <a:cs typeface="Arial"/>
                        </a:rPr>
                        <a:t>AN </a:t>
                      </a:r>
                      <a:r>
                        <a:rPr lang="ga-IE" sz="1200" b="1" dirty="0" err="1">
                          <a:solidFill>
                            <a:schemeClr val="bg1"/>
                          </a:solidFill>
                          <a:latin typeface="Arial"/>
                          <a:ea typeface="Verdana"/>
                          <a:cs typeface="Arial"/>
                        </a:rPr>
                        <a:t>tSEICIA</a:t>
                      </a:r>
                      <a:r>
                        <a:rPr lang="ga-IE" sz="1200" b="1" dirty="0">
                          <a:solidFill>
                            <a:schemeClr val="bg1"/>
                          </a:solidFill>
                          <a:latin typeface="Arial"/>
                          <a:ea typeface="Verdana"/>
                          <a:cs typeface="Arial"/>
                        </a:rPr>
                        <a:t>, AN </a:t>
                      </a:r>
                      <a:r>
                        <a:rPr lang="ga-IE" sz="1200" b="1" dirty="0" err="1">
                          <a:solidFill>
                            <a:schemeClr val="bg1"/>
                          </a:solidFill>
                          <a:latin typeface="Arial"/>
                          <a:ea typeface="Verdana"/>
                          <a:cs typeface="Arial"/>
                        </a:rPr>
                        <a:t>tSLÓVAIC</a:t>
                      </a:r>
                      <a:r>
                        <a:rPr lang="ga-IE" sz="1200" b="1" dirty="0">
                          <a:solidFill>
                            <a:schemeClr val="bg1"/>
                          </a:solidFill>
                          <a:latin typeface="Arial"/>
                          <a:ea typeface="Verdana"/>
                          <a:cs typeface="Arial"/>
                        </a:rPr>
                        <a:t> agus AN PHOLAINN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ga-IE" sz="1200" b="1" dirty="0">
                          <a:solidFill>
                            <a:schemeClr val="bg1"/>
                          </a:solidFill>
                          <a:latin typeface="Arial"/>
                          <a:ea typeface="Verdana"/>
                          <a:cs typeface="Arial"/>
                        </a:rPr>
                        <a:t>AN PHORTAINGÉIL agus AN SPÁINN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ga-IE"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ga-IE" sz="4800" b="1">
                <a:solidFill>
                  <a:srgbClr val="AAFAC8"/>
                </a:solidFill>
                <a:latin typeface="Arial" panose="020B0604020202020204" pitchFamily="34" charset="0"/>
                <a:ea typeface="Verdana" panose="020B0604030504040204" pitchFamily="34" charset="0"/>
                <a:cs typeface="Arial" panose="020B0604020202020204" pitchFamily="34" charset="0"/>
              </a:rPr>
              <a:t>Acmhainní náisiúnta seiceála fíricí</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ga-IE">
                <a:latin typeface="Arial"/>
                <a:ea typeface="Verdana"/>
                <a:cs typeface="Arial"/>
              </a:rPr>
              <a:t>Cuid 3:</a:t>
            </a:r>
            <a:r>
              <a:rPr lang="ga-IE" sz="1400">
                <a:latin typeface="Arial"/>
                <a:ea typeface="Verdana"/>
                <a:cs typeface="Arial"/>
              </a:rPr>
              <a:t> </a:t>
            </a:r>
            <a:r>
              <a:rPr lang="ga-IE" sz="1600">
                <a:latin typeface="Arial"/>
                <a:ea typeface="Verdana"/>
                <a:cs typeface="Arial"/>
              </a:rPr>
              <a:t>Cén chaoi freagairt ar an mbréagaisnéis?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232" y="492798"/>
            <a:ext cx="8016286" cy="2229813"/>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ga-IE"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CÉARD ATÁ Á DHÉANAMH</a:t>
            </a:r>
            <a:r>
              <a:rPr kumimoji="0" lang="ga-IE"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ga-IE"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AG AN AONTAS EORPACH?</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ga-IE" sz="2000" b="1">
                <a:solidFill>
                  <a:srgbClr val="FFFF00"/>
                </a:solidFill>
                <a:latin typeface="Arial" panose="020B0604020202020204" pitchFamily="34" charset="0"/>
                <a:ea typeface="Verdana"/>
                <a:cs typeface="Arial" panose="020B0604020202020204" pitchFamily="34" charset="0"/>
              </a:rPr>
              <a:t>Feasacht a ardú agus cumarsáid a dhéanamh</a:t>
            </a:r>
            <a:br>
              <a:rPr lang="ga-IE" b="1">
                <a:solidFill>
                  <a:srgbClr val="FFFF00"/>
                </a:solidFill>
                <a:latin typeface="Arial" panose="020B0604020202020204" pitchFamily="34" charset="0"/>
                <a:ea typeface="Verdana"/>
                <a:cs typeface="Arial" panose="020B0604020202020204" pitchFamily="34" charset="0"/>
              </a:rPr>
            </a:br>
            <a:r>
              <a:rPr lang="ga-IE">
                <a:solidFill>
                  <a:schemeClr val="bg1"/>
                </a:solidFill>
                <a:latin typeface="Arial" panose="020B0604020202020204" pitchFamily="34" charset="0"/>
                <a:ea typeface="Verdana"/>
                <a:cs typeface="Arial" panose="020B0604020202020204" pitchFamily="34" charset="0"/>
              </a:rPr>
              <a:t>(e.g. faisnéis iontaofa a chur ar fáil, an bhréagaisnéis a nochtadh agus a chosc)</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ga-IE" sz="2000" b="1">
                <a:solidFill>
                  <a:srgbClr val="FFFF00"/>
                </a:solidFill>
                <a:latin typeface="Arial"/>
                <a:ea typeface="Verdana"/>
                <a:cs typeface="Arial"/>
              </a:rPr>
              <a:t>Ag obair le comhpháirtithe</a:t>
            </a:r>
            <a:br>
              <a:rPr lang="ga-IE" b="1">
                <a:latin typeface="Arial" panose="020B0604020202020204" pitchFamily="34" charset="0"/>
                <a:ea typeface="Verdana"/>
                <a:cs typeface="Arial" panose="020B0604020202020204" pitchFamily="34" charset="0"/>
              </a:rPr>
            </a:br>
            <a:r>
              <a:rPr lang="ga-IE">
                <a:solidFill>
                  <a:schemeClr val="bg1"/>
                </a:solidFill>
                <a:latin typeface="Arial"/>
                <a:ea typeface="Verdana"/>
                <a:cs typeface="Arial"/>
              </a:rPr>
              <a:t>(e.g. tíortha an Aontais agus tíortha eile, eagraíochtaí idirnáisiúnta)</a:t>
            </a:r>
            <a:br>
              <a:rPr lang="ga-IE" b="1">
                <a:latin typeface="Arial" panose="020B0604020202020204" pitchFamily="34" charset="0"/>
                <a:ea typeface="Verdana" panose="020B0604030504040204" pitchFamily="34" charset="0"/>
                <a:cs typeface="Arial" panose="020B0604020202020204" pitchFamily="34" charset="0"/>
              </a:rPr>
            </a:br>
            <a:endParaRPr lang="ga-IE"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ga-IE" sz="2000" b="1">
                <a:solidFill>
                  <a:srgbClr val="FFFF00"/>
                </a:solidFill>
                <a:latin typeface="Arial" panose="020B0604020202020204" pitchFamily="34" charset="0"/>
                <a:ea typeface="Verdana" panose="020B0604030504040204" pitchFamily="34" charset="0"/>
                <a:cs typeface="Arial" panose="020B0604020202020204" pitchFamily="34" charset="0"/>
              </a:rPr>
              <a:t>Rochtain ar fhaisnéis a chur chun cinn</a:t>
            </a:r>
            <a:br>
              <a:rPr lang="ga-IE" b="1">
                <a:solidFill>
                  <a:srgbClr val="FFFF00"/>
                </a:solidFill>
                <a:latin typeface="Arial" panose="020B0604020202020204" pitchFamily="34" charset="0"/>
                <a:ea typeface="Verdana" panose="020B0604030504040204" pitchFamily="34" charset="0"/>
                <a:cs typeface="Arial" panose="020B0604020202020204" pitchFamily="34" charset="0"/>
              </a:rPr>
            </a:br>
            <a:r>
              <a:rPr lang="ga-IE">
                <a:solidFill>
                  <a:schemeClr val="bg1"/>
                </a:solidFill>
                <a:latin typeface="Arial" panose="020B0604020202020204" pitchFamily="34" charset="0"/>
                <a:ea typeface="Verdana" panose="020B0604030504040204" pitchFamily="34" charset="0"/>
                <a:cs typeface="Arial" panose="020B0604020202020204" pitchFamily="34" charset="0"/>
              </a:rPr>
              <a:t>(e.g. tacú le litearthacht sna meáin, leis na meáin neamhspleácha agus le seiceálaithe fíricí)</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ga-IE" sz="2000" b="1" dirty="0">
                <a:solidFill>
                  <a:srgbClr val="FFFF00"/>
                </a:solidFill>
                <a:latin typeface="Arial" panose="020B0604020202020204" pitchFamily="34" charset="0"/>
                <a:ea typeface="Verdana" panose="020B0604030504040204" pitchFamily="34" charset="0"/>
                <a:cs typeface="Arial" panose="020B0604020202020204" pitchFamily="34" charset="0"/>
              </a:rPr>
              <a:t>Ag obair le hardáin meán sóisialta</a:t>
            </a:r>
            <a:br>
              <a:rPr lang="ga-IE"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ga-IE" dirty="0">
                <a:solidFill>
                  <a:schemeClr val="bg1"/>
                </a:solidFill>
                <a:latin typeface="Arial" panose="020B0604020202020204" pitchFamily="34" charset="0"/>
                <a:ea typeface="Verdana" panose="020B0604030504040204" pitchFamily="34" charset="0"/>
                <a:cs typeface="Arial" panose="020B0604020202020204" pitchFamily="34" charset="0"/>
              </a:rPr>
              <a:t>(e.g. chun scaipeadh faisnéise bréagaí nó díobhálaí a íoslaghdú agus úsáideoirí a chosaint)</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676295" y="3132710"/>
            <a:ext cx="960250" cy="327140"/>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35993" y="1052611"/>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ga-I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CUID 4 </a:t>
            </a:r>
          </a:p>
          <a:p>
            <a:r>
              <a:rPr lang="ga-IE" sz="5400" b="1">
                <a:solidFill>
                  <a:schemeClr val="bg1"/>
                </a:solidFill>
                <a:latin typeface="Arial" panose="020B0604020202020204" pitchFamily="34" charset="0"/>
                <a:ea typeface="Verdana" panose="020B0604030504040204" pitchFamily="34" charset="0"/>
                <a:cs typeface="Arial" panose="020B0604020202020204" pitchFamily="34" charset="0"/>
              </a:rPr>
              <a:t>Cleachtadh</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ga-IE">
                <a:latin typeface="Arial"/>
                <a:ea typeface="Verdana"/>
                <a:cs typeface="Arial"/>
              </a:rPr>
              <a:t>Cuid 4:</a:t>
            </a:r>
            <a:r>
              <a:rPr lang="ga-IE" sz="1400">
                <a:latin typeface="Arial"/>
                <a:ea typeface="Verdana"/>
                <a:cs typeface="Arial"/>
              </a:rPr>
              <a:t> </a:t>
            </a:r>
            <a:r>
              <a:rPr lang="ga-IE" b="1">
                <a:latin typeface="Arial"/>
                <a:ea typeface="Verdana"/>
                <a:cs typeface="Arial"/>
              </a:rPr>
              <a:t>Cleachtadh</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ga-I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Roinnigí sibh féin in bhur ngrúpaí</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ga-IE" b="1">
                <a:solidFill>
                  <a:schemeClr val="bg1"/>
                </a:solidFill>
                <a:latin typeface="Arial" panose="020B0604020202020204" pitchFamily="34" charset="0"/>
                <a:ea typeface="Verdana" panose="020B0604030504040204" pitchFamily="34" charset="0"/>
                <a:cs typeface="Arial" panose="020B0604020202020204" pitchFamily="34" charset="0"/>
              </a:rPr>
              <a:t>Faighigí bhur gcás-staidéar agus bhur gcuid tascanna féin</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ga-IE" b="1">
                <a:solidFill>
                  <a:schemeClr val="bg1"/>
                </a:solidFill>
                <a:latin typeface="Arial" panose="020B0604020202020204" pitchFamily="34" charset="0"/>
                <a:ea typeface="Verdana" panose="020B0604030504040204" pitchFamily="34" charset="0"/>
                <a:cs typeface="Arial" panose="020B0604020202020204" pitchFamily="34" charset="0"/>
              </a:rPr>
              <a:t>Ullmhaígí cur i láthair</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ga-IE">
                <a:latin typeface="Arial"/>
                <a:ea typeface="Verdana"/>
                <a:cs typeface="Arial"/>
              </a:rPr>
              <a:t>Cuid 4:</a:t>
            </a:r>
            <a:r>
              <a:rPr lang="ga-IE" sz="1400">
                <a:latin typeface="Arial"/>
                <a:ea typeface="Verdana"/>
                <a:cs typeface="Arial"/>
              </a:rPr>
              <a:t> </a:t>
            </a:r>
            <a:r>
              <a:rPr lang="ga-IE">
                <a:latin typeface="Arial"/>
                <a:ea typeface="Verdana"/>
                <a:cs typeface="Arial"/>
              </a:rPr>
              <a:t>Cleachtadh</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843855"/>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ga-IE" b="1" u="sng" dirty="0">
                <a:solidFill>
                  <a:srgbClr val="FFEC00"/>
                </a:solidFill>
                <a:latin typeface="Arial"/>
                <a:ea typeface="Verdana"/>
                <a:cs typeface="Arial"/>
                <a:hlinkClick r:id="rId3"/>
              </a:rPr>
              <a:t>Cluiche na Drochnuachta</a:t>
            </a:r>
            <a:r>
              <a:rPr lang="ga-IE" b="1" u="sng" dirty="0">
                <a:solidFill>
                  <a:srgbClr val="FFEC00"/>
                </a:solidFill>
                <a:latin typeface="Arial"/>
                <a:ea typeface="Verdana"/>
                <a:cs typeface="Arial"/>
              </a:rPr>
              <a:t> </a:t>
            </a:r>
            <a:endParaRPr lang="ga-IE"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ga-IE" sz="1600" dirty="0">
                <a:solidFill>
                  <a:schemeClr val="bg1"/>
                </a:solidFill>
                <a:latin typeface="Arial"/>
                <a:ea typeface="Verdana"/>
                <a:cs typeface="Arial"/>
              </a:rPr>
              <a:t>(le fáil i dteangacha éagsúla, do dhaoine 14 bliana d’aois agus níos sine), glacann tusa ról an duine a scaipeann mífhaisnéis ar líne. </a:t>
            </a:r>
            <a:endParaRPr lang="ga-IE"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ga-IE" b="1" u="sng" dirty="0">
                <a:solidFill>
                  <a:srgbClr val="FFEC00"/>
                </a:solidFill>
                <a:latin typeface="Arial"/>
                <a:ea typeface="Verdana"/>
                <a:cs typeface="Arial"/>
                <a:hlinkClick r:id="rId4"/>
              </a:rPr>
              <a:t>Cluiche na Drochnuachta do Leanaí</a:t>
            </a:r>
            <a:r>
              <a:rPr lang="ga-IE" b="1" u="sng" dirty="0">
                <a:solidFill>
                  <a:srgbClr val="FFEC00"/>
                </a:solidFill>
                <a:latin typeface="Arial"/>
                <a:ea typeface="Verdana"/>
                <a:cs typeface="Arial"/>
              </a:rPr>
              <a:t> </a:t>
            </a:r>
            <a:endParaRPr lang="ga-IE"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ga-IE" sz="1600" dirty="0">
                <a:solidFill>
                  <a:schemeClr val="bg1"/>
                </a:solidFill>
                <a:latin typeface="Arial"/>
                <a:ea typeface="Verdana"/>
                <a:cs typeface="Arial"/>
              </a:rPr>
              <a:t>(le fáil i líon níos lú teangacha, do leanaí 8 mbliana d’aois agus níos sine)</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ga-IE" sz="3200" b="1">
                <a:solidFill>
                  <a:srgbClr val="FBE110"/>
                </a:solidFill>
                <a:latin typeface="Arial" panose="020B0604020202020204" pitchFamily="34" charset="0"/>
                <a:ea typeface="Verdana" panose="020B0604030504040204" pitchFamily="34" charset="0"/>
                <a:cs typeface="Arial" panose="020B0604020202020204" pitchFamily="34" charset="0"/>
              </a:rPr>
              <a:t>Déan a bhfuil foghlamtha agat a thástáil le cluiche</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ga-IE" b="1" u="sng" dirty="0">
                <a:solidFill>
                  <a:srgbClr val="FFEC00"/>
                </a:solidFill>
                <a:latin typeface="Arial"/>
                <a:ea typeface="Verdana"/>
                <a:cs typeface="Arial"/>
                <a:hlinkClick r:id="rId6"/>
              </a:rPr>
              <a:t>Páirc na gCat</a:t>
            </a:r>
            <a:r>
              <a:rPr lang="ga-IE" b="1" u="sng" dirty="0">
                <a:solidFill>
                  <a:srgbClr val="FFEC00"/>
                </a:solidFill>
                <a:latin typeface="Arial"/>
                <a:ea typeface="Verdana"/>
                <a:cs typeface="Arial"/>
              </a:rPr>
              <a:t> </a:t>
            </a:r>
            <a:endParaRPr lang="ga-IE"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ga-IE" sz="1600" dirty="0">
                <a:solidFill>
                  <a:schemeClr val="bg1"/>
                </a:solidFill>
                <a:latin typeface="Arial"/>
                <a:ea typeface="Verdana"/>
                <a:cs typeface="Arial"/>
              </a:rPr>
              <a:t>(Béarla, Fraincis, Ollainnis agus Rúisis; 15 bliana d’aois agus níos sine), tugtar an post duit an pobal a chur i gcoinne páirc atá beartaithe trí </a:t>
            </a:r>
            <a:r>
              <a:rPr lang="ga-IE" sz="1600" dirty="0" err="1">
                <a:solidFill>
                  <a:schemeClr val="bg1"/>
                </a:solidFill>
                <a:latin typeface="Arial"/>
                <a:ea typeface="Verdana"/>
                <a:cs typeface="Arial"/>
              </a:rPr>
              <a:t>theicnící</a:t>
            </a:r>
            <a:r>
              <a:rPr lang="ga-IE" sz="1600" dirty="0">
                <a:solidFill>
                  <a:schemeClr val="bg1"/>
                </a:solidFill>
                <a:latin typeface="Arial"/>
                <a:ea typeface="Verdana"/>
                <a:cs typeface="Arial"/>
              </a:rPr>
              <a:t> coitianta </a:t>
            </a:r>
            <a:r>
              <a:rPr lang="ga-IE" sz="1600" dirty="0" err="1">
                <a:solidFill>
                  <a:schemeClr val="bg1"/>
                </a:solidFill>
                <a:latin typeface="Arial"/>
                <a:ea typeface="Verdana"/>
                <a:cs typeface="Arial"/>
              </a:rPr>
              <a:t>bréagaisnéise</a:t>
            </a:r>
            <a:r>
              <a:rPr lang="ga-IE" sz="1600" dirty="0">
                <a:solidFill>
                  <a:schemeClr val="bg1"/>
                </a:solidFill>
                <a:latin typeface="Arial"/>
                <a:ea typeface="Verdana"/>
                <a:cs typeface="Arial"/>
              </a:rPr>
              <a:t> a úsáid.</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5432216"/>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n-US" sz="900" dirty="0" err="1">
                <a:solidFill>
                  <a:schemeClr val="bg1"/>
                </a:solidFill>
                <a:latin typeface="Arial"/>
                <a:ea typeface="Arial"/>
                <a:cs typeface="Arial"/>
                <a:sym typeface="Arial"/>
              </a:rPr>
              <a:t>Foinsí</a:t>
            </a:r>
            <a:r>
              <a:rPr lang="en-US" sz="900" dirty="0">
                <a:solidFill>
                  <a:schemeClr val="bg1"/>
                </a:solidFill>
                <a:latin typeface="Arial"/>
                <a:ea typeface="Arial"/>
                <a:cs typeface="Arial"/>
                <a:sym typeface="Arial"/>
              </a:rPr>
              <a:t>:</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n-US" sz="900" dirty="0" err="1">
                <a:solidFill>
                  <a:schemeClr val="bg1"/>
                </a:solidFill>
                <a:latin typeface="Arial" panose="020B0604020202020204" pitchFamily="34" charset="0"/>
                <a:ea typeface="Arial"/>
                <a:cs typeface="Arial" panose="020B0604020202020204" pitchFamily="34" charset="0"/>
                <a:sym typeface="Arial"/>
              </a:rPr>
              <a:t>Léirithe</a:t>
            </a:r>
            <a:r>
              <a:rPr lang="en-US" sz="900" dirty="0">
                <a:solidFill>
                  <a:schemeClr val="bg1"/>
                </a:solidFill>
                <a:latin typeface="Arial" panose="020B0604020202020204" pitchFamily="34" charset="0"/>
                <a:ea typeface="Arial"/>
                <a:cs typeface="Arial" panose="020B0604020202020204" pitchFamily="34" charset="0"/>
                <a:sym typeface="Arial"/>
              </a:rPr>
              <a:t> le </a:t>
            </a:r>
            <a:r>
              <a:rPr lang="en-US" sz="900" dirty="0" err="1">
                <a:solidFill>
                  <a:schemeClr val="bg1"/>
                </a:solidFill>
                <a:latin typeface="Arial" panose="020B0604020202020204" pitchFamily="34" charset="0"/>
                <a:ea typeface="Arial"/>
                <a:cs typeface="Arial" panose="020B0604020202020204" pitchFamily="34" charset="0"/>
                <a:sym typeface="Arial"/>
              </a:rPr>
              <a:t>upklyak</a:t>
            </a:r>
            <a:r>
              <a:rPr lang="en-US" sz="900" dirty="0">
                <a:solidFill>
                  <a:schemeClr val="bg1"/>
                </a:solidFill>
                <a:latin typeface="Arial" panose="020B0604020202020204" pitchFamily="34" charset="0"/>
                <a:ea typeface="Arial"/>
                <a:cs typeface="Arial" panose="020B0604020202020204" pitchFamily="34" charset="0"/>
                <a:sym typeface="Arial"/>
              </a:rPr>
              <a:t> </a:t>
            </a:r>
            <a:r>
              <a:rPr lang="en-US" sz="900" dirty="0" err="1">
                <a:solidFill>
                  <a:schemeClr val="bg1"/>
                </a:solidFill>
                <a:latin typeface="Arial" panose="020B0604020202020204" pitchFamily="34" charset="0"/>
                <a:ea typeface="Arial"/>
                <a:cs typeface="Arial" panose="020B0604020202020204" pitchFamily="34" charset="0"/>
                <a:sym typeface="Arial"/>
              </a:rPr>
              <a:t>ar</a:t>
            </a:r>
            <a:r>
              <a:rPr lang="en-US" sz="900" dirty="0">
                <a:solidFill>
                  <a:schemeClr val="bg1"/>
                </a:solidFill>
                <a:latin typeface="Arial" panose="020B0604020202020204" pitchFamily="34" charset="0"/>
                <a:ea typeface="Arial"/>
                <a:cs typeface="Arial" panose="020B0604020202020204" pitchFamily="34" charset="0"/>
                <a:sym typeface="Arial"/>
              </a:rPr>
              <a:t> </a:t>
            </a:r>
            <a:r>
              <a:rPr lang="en-US" sz="900" dirty="0" err="1">
                <a:solidFill>
                  <a:schemeClr val="bg1"/>
                </a:solidFill>
                <a:latin typeface="Arial" panose="020B0604020202020204" pitchFamily="34" charset="0"/>
                <a:ea typeface="Arial"/>
                <a:cs typeface="Arial" panose="020B0604020202020204" pitchFamily="34" charset="0"/>
                <a:sym typeface="Arial"/>
              </a:rPr>
              <a:t>Freepik</a:t>
            </a:r>
            <a:r>
              <a:rPr lang="en-US" sz="900" dirty="0">
                <a:solidFill>
                  <a:schemeClr val="bg1"/>
                </a:solidFill>
                <a:latin typeface="Arial" panose="020B0604020202020204" pitchFamily="34" charset="0"/>
                <a:ea typeface="Arial"/>
                <a:cs typeface="Arial" panose="020B0604020202020204" pitchFamily="34" charset="0"/>
                <a:sym typeface="Arial"/>
              </a:rPr>
              <a:t> (</a:t>
            </a:r>
            <a:r>
              <a:rPr lang="en-US" sz="900" dirty="0" err="1">
                <a:solidFill>
                  <a:schemeClr val="bg1"/>
                </a:solidFill>
                <a:latin typeface="Arial" panose="020B0604020202020204" pitchFamily="34" charset="0"/>
                <a:ea typeface="Arial"/>
                <a:cs typeface="Arial" panose="020B0604020202020204" pitchFamily="34" charset="0"/>
                <a:sym typeface="Arial"/>
              </a:rPr>
              <a:t>sleamhnáin</a:t>
            </a:r>
            <a:r>
              <a:rPr lang="en-US" sz="900" dirty="0">
                <a:solidFill>
                  <a:schemeClr val="bg1"/>
                </a:solidFill>
                <a:latin typeface="Arial" panose="020B0604020202020204" pitchFamily="34" charset="0"/>
                <a:ea typeface="Arial"/>
                <a:cs typeface="Arial" panose="020B0604020202020204" pitchFamily="34" charset="0"/>
                <a:sym typeface="Arial"/>
              </a:rPr>
              <a:t> 1,2,3,7,9,10,15,16,18,19,20,22,23,24)</a:t>
            </a:r>
          </a:p>
          <a:p>
            <a:pPr marL="342900" lvl="0" indent="-180000">
              <a:lnSpc>
                <a:spcPct val="107000"/>
              </a:lnSpc>
              <a:buFont typeface="Symbol" panose="05050102010706020507" pitchFamily="18" charset="2"/>
              <a:buChar char=""/>
              <a:tabLst>
                <a:tab pos="180000" algn="l"/>
                <a:tab pos="457200" algn="l"/>
              </a:tabLst>
            </a:pPr>
            <a:r>
              <a:rPr lang="en-US" sz="900" dirty="0" err="1">
                <a:solidFill>
                  <a:schemeClr val="bg1"/>
                </a:solidFill>
                <a:latin typeface="Arial" panose="020B0604020202020204" pitchFamily="34" charset="0"/>
                <a:ea typeface="Arial"/>
                <a:cs typeface="Arial" panose="020B0604020202020204" pitchFamily="34" charset="0"/>
                <a:sym typeface="Arial"/>
              </a:rPr>
              <a:t>Sleamhnán</a:t>
            </a:r>
            <a:r>
              <a:rPr lang="en-US" sz="900" dirty="0">
                <a:solidFill>
                  <a:schemeClr val="bg1"/>
                </a:solidFill>
                <a:latin typeface="Arial" panose="020B0604020202020204" pitchFamily="34" charset="0"/>
                <a:ea typeface="Arial"/>
                <a:cs typeface="Arial" panose="020B0604020202020204" pitchFamily="34" charset="0"/>
                <a:sym typeface="Arial"/>
              </a:rPr>
              <a:t> 4: </a:t>
            </a:r>
          </a:p>
          <a:p>
            <a:pPr marL="803275" lvl="1" indent="-179388" defTabSz="401638">
              <a:lnSpc>
                <a:spcPct val="107000"/>
              </a:lnSpc>
              <a:buFont typeface="Symbol" panose="05050102010706020507" pitchFamily="18" charset="2"/>
              <a:buChar char=""/>
              <a:tabLst>
                <a:tab pos="180000" algn="l"/>
                <a:tab pos="457200" algn="l"/>
              </a:tabLst>
            </a:pP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Postáil</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na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meáin</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shóisialta</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agus</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Olivia Rodrigo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agus</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Sabrina Carpenter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ag</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buladh</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le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chéile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endPar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803275" lvl="1" indent="-179388" defTabSz="401638">
              <a:lnSpc>
                <a:spcPct val="107000"/>
              </a:lnSpc>
              <a:buFont typeface="Symbol" panose="05050102010706020507" pitchFamily="18" charset="2"/>
              <a:buChar char=""/>
              <a:tabLst>
                <a:tab pos="180000" algn="l"/>
                <a:tab pos="457200" algn="l"/>
              </a:tabLst>
            </a:pP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Físeán</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maidir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le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drón</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iarainn</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é á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ghníomhachtú</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(3) Iran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Spectator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X: "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Nuacht</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bruite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Is</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cosúil</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go</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bhfuil</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Dróin</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Shahed</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tar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éis</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Iosrael</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bhaint</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amach</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díreach</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anois</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Cuireadh</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dearbhú</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físe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fáil</a:t>
            </a:r>
            <a:r>
              <a:rPr lang="en-IE" sz="9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https://t.co/5Mt7VfstLB" / X (twitter.com)</a:t>
            </a:r>
            <a:endPar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803275" lvl="1" indent="-179388" defTabSz="401638">
              <a:lnSpc>
                <a:spcPct val="107000"/>
              </a:lnSpc>
              <a:buFont typeface="Symbol" panose="05050102010706020507" pitchFamily="18" charset="2"/>
              <a:buChar char=""/>
              <a:tabLst>
                <a:tab pos="180000" algn="l"/>
                <a:tab pos="457200" algn="l"/>
              </a:tabLst>
            </a:pP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Clúdach</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bréige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na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hIrise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Forbes: </a:t>
            </a:r>
            <a:r>
              <a:rPr lang="de-DE" sz="9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endParaRPr lang="en-I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Sleamhnán</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6: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Íomhá</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Phápa</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Proinsias</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ar</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thaobh</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na</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láimhe</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clé</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©Pablo Xavier,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íomhá</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Phápa</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Proinsias</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ar</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thaobh</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na</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láimhe</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deise</a:t>
            </a: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a:solidFill>
                  <a:schemeClr val="bg1"/>
                </a:solidFill>
                <a:latin typeface="Arial" panose="020B0604020202020204" pitchFamily="34" charset="0"/>
                <a:cs typeface="Arial" panose="020B0604020202020204" pitchFamily="34" charset="0"/>
              </a:rPr>
              <a:t> Mazur/catholicnews.org.uk</a:t>
            </a:r>
          </a:p>
          <a:p>
            <a:pPr marL="342900" indent="-180000">
              <a:lnSpc>
                <a:spcPct val="107000"/>
              </a:lnSpc>
              <a:buFont typeface="Symbol" panose="05050102010706020507" pitchFamily="18" charset="2"/>
              <a:buChar char=""/>
              <a:tabLst>
                <a:tab pos="180000" algn="l"/>
                <a:tab pos="457200" algn="l"/>
              </a:tabLst>
            </a:pPr>
            <a:r>
              <a:rPr lang="en-IE" sz="900" dirty="0" err="1">
                <a:solidFill>
                  <a:schemeClr val="bg1"/>
                </a:solidFill>
                <a:latin typeface="Arial" panose="020B0604020202020204" pitchFamily="34" charset="0"/>
                <a:cs typeface="Arial" panose="020B0604020202020204" pitchFamily="34" charset="0"/>
              </a:rPr>
              <a:t>Sleamhnán</a:t>
            </a:r>
            <a:r>
              <a:rPr lang="en-IE" sz="900" dirty="0">
                <a:solidFill>
                  <a:schemeClr val="bg1"/>
                </a:solidFill>
                <a:latin typeface="Arial" panose="020B0604020202020204" pitchFamily="34" charset="0"/>
                <a:cs typeface="Arial" panose="020B0604020202020204" pitchFamily="34" charset="0"/>
              </a:rPr>
              <a:t> 8: </a:t>
            </a:r>
            <a:r>
              <a:rPr lang="en-US" sz="900" dirty="0" err="1">
                <a:solidFill>
                  <a:schemeClr val="bg1"/>
                </a:solidFill>
                <a:latin typeface="Arial" panose="020B0604020202020204" pitchFamily="34" charset="0"/>
                <a:cs typeface="Arial" panose="020B0604020202020204" pitchFamily="34" charset="0"/>
              </a:rPr>
              <a:t>StopFake</a:t>
            </a:r>
            <a:r>
              <a:rPr lang="en-US" sz="900" dirty="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n-US" sz="900" dirty="0">
                <a:solidFill>
                  <a:schemeClr val="bg1"/>
                </a:solidFill>
                <a:latin typeface="Arial" panose="020B0604020202020204" pitchFamily="34" charset="0"/>
                <a:cs typeface="Arial" panose="020B0604020202020204" pitchFamily="34" charset="0"/>
              </a:rPr>
              <a:t>/  , </a:t>
            </a:r>
            <a:r>
              <a:rPr lang="en-IE" sz="900" b="0" dirty="0" err="1">
                <a:solidFill>
                  <a:schemeClr val="bg1"/>
                </a:solidFill>
                <a:effectLst/>
                <a:latin typeface="Arial" panose="020B0604020202020204" pitchFamily="34" charset="0"/>
                <a:cs typeface="Arial" panose="020B0604020202020204" pitchFamily="34" charset="0"/>
              </a:rPr>
              <a:t>Foinsí</a:t>
            </a:r>
            <a:r>
              <a:rPr lang="en-IE" sz="900" b="0" dirty="0">
                <a:solidFill>
                  <a:schemeClr val="bg1"/>
                </a:solidFill>
                <a:effectLst/>
                <a:latin typeface="Arial" panose="020B0604020202020204" pitchFamily="34" charset="0"/>
                <a:cs typeface="Arial" panose="020B0604020202020204" pitchFamily="34" charset="0"/>
              </a:rPr>
              <a:t> </a:t>
            </a:r>
            <a:r>
              <a:rPr lang="en-IE" sz="900" b="0" dirty="0" err="1">
                <a:solidFill>
                  <a:schemeClr val="bg1"/>
                </a:solidFill>
                <a:effectLst/>
                <a:latin typeface="Arial" panose="020B0604020202020204" pitchFamily="34" charset="0"/>
                <a:cs typeface="Arial" panose="020B0604020202020204" pitchFamily="34" charset="0"/>
              </a:rPr>
              <a:t>na</a:t>
            </a:r>
            <a:r>
              <a:rPr lang="en-IE" sz="900" b="0" dirty="0">
                <a:solidFill>
                  <a:schemeClr val="bg1"/>
                </a:solidFill>
                <a:effectLst/>
                <a:latin typeface="Arial" panose="020B0604020202020204" pitchFamily="34" charset="0"/>
                <a:cs typeface="Arial" panose="020B0604020202020204" pitchFamily="34" charset="0"/>
              </a:rPr>
              <a:t> </a:t>
            </a:r>
            <a:r>
              <a:rPr lang="en-IE" sz="900" b="0" dirty="0" err="1">
                <a:solidFill>
                  <a:schemeClr val="bg1"/>
                </a:solidFill>
                <a:effectLst/>
                <a:latin typeface="Arial" panose="020B0604020202020204" pitchFamily="34" charset="0"/>
                <a:cs typeface="Arial" panose="020B0604020202020204" pitchFamily="34" charset="0"/>
              </a:rPr>
              <a:t>nÍomhánna</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err="1">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n-IE" sz="900" b="0" dirty="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n-IE" sz="900" dirty="0" err="1">
                <a:solidFill>
                  <a:schemeClr val="bg1"/>
                </a:solidFill>
                <a:latin typeface="Arial" panose="020B0604020202020204" pitchFamily="34" charset="0"/>
                <a:cs typeface="Arial" panose="020B0604020202020204" pitchFamily="34" charset="0"/>
              </a:rPr>
              <a:t>Sleamhnán</a:t>
            </a:r>
            <a:r>
              <a:rPr lang="en-IE" sz="900" dirty="0">
                <a:solidFill>
                  <a:schemeClr val="bg1"/>
                </a:solidFill>
                <a:latin typeface="Arial" panose="020B0604020202020204" pitchFamily="34" charset="0"/>
                <a:cs typeface="Arial" panose="020B0604020202020204" pitchFamily="34" charset="0"/>
              </a:rPr>
              <a:t> 11: </a:t>
            </a: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n-IE" sz="90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endParaRPr lang="en-IE"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US" sz="900" dirty="0" err="1">
                <a:solidFill>
                  <a:schemeClr val="bg1"/>
                </a:solidFill>
                <a:latin typeface="Arial" panose="020B0604020202020204" pitchFamily="34" charset="0"/>
                <a:cs typeface="Arial" panose="020B0604020202020204" pitchFamily="34" charset="0"/>
              </a:rPr>
              <a:t>Sleamhnán</a:t>
            </a:r>
            <a:r>
              <a:rPr lang="en-US" sz="900" dirty="0">
                <a:solidFill>
                  <a:schemeClr val="bg1"/>
                </a:solidFill>
                <a:latin typeface="Arial" panose="020B0604020202020204" pitchFamily="34" charset="0"/>
                <a:cs typeface="Arial" panose="020B0604020202020204" pitchFamily="34" charset="0"/>
              </a:rPr>
              <a:t> 12: </a:t>
            </a:r>
          </a:p>
          <a:p>
            <a:pPr marL="803275" lvl="1" indent="-174625">
              <a:lnSpc>
                <a:spcPct val="107000"/>
              </a:lnSpc>
              <a:buFont typeface="Symbol" panose="05050102010706020507" pitchFamily="18" charset="2"/>
              <a:buChar char=""/>
              <a:tabLst>
                <a:tab pos="180000" algn="l"/>
                <a:tab pos="457200" algn="l"/>
              </a:tabLst>
            </a:pPr>
            <a:r>
              <a:rPr lang="en-US" sz="900" dirty="0" err="1">
                <a:solidFill>
                  <a:schemeClr val="bg1"/>
                </a:solidFill>
                <a:latin typeface="Arial" panose="020B0604020202020204" pitchFamily="34" charset="0"/>
                <a:cs typeface="Arial" panose="020B0604020202020204" pitchFamily="34" charset="0"/>
              </a:rPr>
              <a:t>Íomhá</a:t>
            </a:r>
            <a:r>
              <a:rPr lang="en-US" sz="900" dirty="0">
                <a:solidFill>
                  <a:schemeClr val="bg1"/>
                </a:solidFill>
                <a:latin typeface="Arial" panose="020B0604020202020204" pitchFamily="34" charset="0"/>
                <a:cs typeface="Arial" panose="020B0604020202020204" pitchFamily="34" charset="0"/>
              </a:rPr>
              <a:t> de </a:t>
            </a:r>
            <a:r>
              <a:rPr lang="en-US" sz="900" dirty="0" err="1">
                <a:solidFill>
                  <a:schemeClr val="bg1"/>
                </a:solidFill>
                <a:latin typeface="Arial" panose="020B0604020202020204" pitchFamily="34" charset="0"/>
                <a:cs typeface="Arial" panose="020B0604020202020204" pitchFamily="34" charset="0"/>
              </a:rPr>
              <a:t>nuachtáin</a:t>
            </a:r>
            <a:r>
              <a:rPr lang="en-US" sz="900" dirty="0">
                <a:solidFill>
                  <a:schemeClr val="bg1"/>
                </a:solidFill>
                <a:latin typeface="Arial" panose="020B0604020202020204" pitchFamily="34" charset="0"/>
                <a:cs typeface="Arial" panose="020B0604020202020204" pitchFamily="34" charset="0"/>
              </a:rPr>
              <a:t> </a:t>
            </a:r>
            <a:r>
              <a:rPr lang="de-CH" sz="900" dirty="0">
                <a:solidFill>
                  <a:schemeClr val="bg1"/>
                </a:solidFill>
                <a:latin typeface="Arial" panose="020B0604020202020204" pitchFamily="34" charset="0"/>
                <a:cs typeface="Arial" panose="020B0604020202020204" pitchFamily="34" charset="0"/>
              </a:rPr>
              <a:t>©Adobe Stock</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US" sz="900" dirty="0" err="1">
                <a:solidFill>
                  <a:schemeClr val="bg1"/>
                </a:solidFill>
                <a:latin typeface="Arial" panose="020B0604020202020204" pitchFamily="34" charset="0"/>
                <a:cs typeface="Arial" panose="020B0604020202020204" pitchFamily="34" charset="0"/>
              </a:rPr>
              <a:t>Íomhá</a:t>
            </a:r>
            <a:r>
              <a:rPr lang="en-US" sz="900" dirty="0">
                <a:solidFill>
                  <a:schemeClr val="bg1"/>
                </a:solidFill>
                <a:latin typeface="Arial" panose="020B0604020202020204" pitchFamily="34" charset="0"/>
                <a:cs typeface="Arial" panose="020B0604020202020204" pitchFamily="34" charset="0"/>
              </a:rPr>
              <a:t> de 5G: </a:t>
            </a:r>
            <a:r>
              <a:rPr lang="fr-BE" sz="900" dirty="0">
                <a:effectLst/>
                <a:latin typeface="Arial" panose="020B0604020202020204" pitchFamily="34" charset="0"/>
                <a:ea typeface="Calibri" panose="020F0502020204030204" pitchFamily="34" charset="0"/>
                <a:cs typeface="Arial" panose="020B0604020202020204" pitchFamily="34" charset="0"/>
              </a:rPr>
              <a:t> </a:t>
            </a:r>
            <a:r>
              <a:rPr lang="fr-BE" sz="90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endParaRPr lang="en-US"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err="1">
                <a:solidFill>
                  <a:schemeClr val="bg1"/>
                </a:solidFill>
                <a:latin typeface="Arial" panose="020B0604020202020204" pitchFamily="34" charset="0"/>
                <a:cs typeface="Arial" panose="020B0604020202020204" pitchFamily="34" charset="0"/>
              </a:rPr>
              <a:t>Sleamhnán</a:t>
            </a:r>
            <a:r>
              <a:rPr lang="en-IE" sz="900" dirty="0">
                <a:solidFill>
                  <a:schemeClr val="bg1"/>
                </a:solidFill>
                <a:latin typeface="Arial" panose="020B0604020202020204" pitchFamily="34" charset="0"/>
                <a:cs typeface="Arial" panose="020B0604020202020204" pitchFamily="34" charset="0"/>
              </a:rPr>
              <a:t> 13: </a:t>
            </a:r>
            <a:r>
              <a:rPr lang="fr-BE" sz="90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fr-BE" sz="900" dirty="0">
                <a:solidFill>
                  <a:schemeClr val="bg1"/>
                </a:solidFill>
                <a:latin typeface="Arial" panose="020B0604020202020204" pitchFamily="34" charset="0"/>
                <a:cs typeface="Arial" panose="020B0604020202020204" pitchFamily="34" charset="0"/>
              </a:rPr>
              <a:t> </a:t>
            </a:r>
            <a:endParaRPr lang="en-IE"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err="1">
                <a:solidFill>
                  <a:schemeClr val="bg1"/>
                </a:solidFill>
                <a:latin typeface="Arial" panose="020B0604020202020204" pitchFamily="34" charset="0"/>
                <a:cs typeface="Arial" panose="020B0604020202020204" pitchFamily="34" charset="0"/>
              </a:rPr>
              <a:t>Sleamhnán</a:t>
            </a:r>
            <a:r>
              <a:rPr lang="en-IE" sz="900" dirty="0">
                <a:solidFill>
                  <a:schemeClr val="bg1"/>
                </a:solidFill>
                <a:latin typeface="Arial" panose="020B0604020202020204" pitchFamily="34" charset="0"/>
                <a:cs typeface="Arial" panose="020B0604020202020204" pitchFamily="34" charset="0"/>
              </a:rPr>
              <a:t> 14: </a:t>
            </a:r>
            <a:r>
              <a:rPr lang="en-GB" sz="9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endParaRPr lang="en-I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n-US" sz="800" b="1" dirty="0">
                <a:solidFill>
                  <a:schemeClr val="bg1"/>
                </a:solidFill>
                <a:latin typeface="Arial"/>
                <a:ea typeface="Arial"/>
                <a:cs typeface="Arial"/>
                <a:sym typeface="Arial"/>
              </a:rPr>
              <a:t>© An </a:t>
            </a:r>
            <a:r>
              <a:rPr lang="en-US" sz="800" b="1" dirty="0" err="1">
                <a:solidFill>
                  <a:schemeClr val="bg1"/>
                </a:solidFill>
                <a:latin typeface="Arial"/>
                <a:ea typeface="Arial"/>
                <a:cs typeface="Arial"/>
                <a:sym typeface="Arial"/>
              </a:rPr>
              <a:t>tAontas</a:t>
            </a:r>
            <a:r>
              <a:rPr lang="en-US" sz="800" b="1" dirty="0">
                <a:solidFill>
                  <a:schemeClr val="bg1"/>
                </a:solidFill>
                <a:latin typeface="Arial"/>
                <a:ea typeface="Arial"/>
                <a:cs typeface="Arial"/>
                <a:sym typeface="Arial"/>
              </a:rPr>
              <a:t> </a:t>
            </a:r>
            <a:r>
              <a:rPr lang="en-US" sz="800" b="1" dirty="0" err="1">
                <a:solidFill>
                  <a:schemeClr val="bg1"/>
                </a:solidFill>
                <a:latin typeface="Arial"/>
                <a:ea typeface="Arial"/>
                <a:cs typeface="Arial"/>
                <a:sym typeface="Arial"/>
              </a:rPr>
              <a:t>Eorpach</a:t>
            </a:r>
            <a:r>
              <a:rPr lang="en-US" sz="800" b="1" dirty="0">
                <a:solidFill>
                  <a:schemeClr val="bg1"/>
                </a:solidFill>
                <a:latin typeface="Arial"/>
                <a:ea typeface="Arial"/>
                <a:cs typeface="Arial"/>
                <a:sym typeface="Arial"/>
              </a:rPr>
              <a:t> 2024</a:t>
            </a:r>
          </a:p>
          <a:p>
            <a:pPr marL="0" marR="0" lvl="0" indent="0" algn="l" rtl="0">
              <a:spcBef>
                <a:spcPts val="0"/>
              </a:spcBef>
              <a:spcAft>
                <a:spcPts val="0"/>
              </a:spcAft>
              <a:buNone/>
            </a:pPr>
            <a:endParaRPr lang="en-US" sz="800" b="1" dirty="0">
              <a:solidFill>
                <a:schemeClr val="bg1"/>
              </a:solidFill>
              <a:latin typeface="Arial"/>
              <a:ea typeface="Arial"/>
              <a:cs typeface="Arial"/>
              <a:sym typeface="Arial"/>
            </a:endParaRPr>
          </a:p>
          <a:p>
            <a:pPr marL="0" marR="0" lvl="0" indent="0" algn="l" rtl="0">
              <a:spcBef>
                <a:spcPts val="0"/>
              </a:spcBef>
              <a:spcAft>
                <a:spcPts val="0"/>
              </a:spcAft>
              <a:buNone/>
            </a:pPr>
            <a:r>
              <a:rPr lang="en-US" sz="800" dirty="0">
                <a:solidFill>
                  <a:schemeClr val="bg1"/>
                </a:solidFill>
                <a:latin typeface="Arial"/>
                <a:ea typeface="Arial"/>
                <a:cs typeface="Arial"/>
                <a:sym typeface="Arial"/>
              </a:rPr>
              <a:t>Mura </a:t>
            </a:r>
            <a:r>
              <a:rPr lang="en-US" sz="800" dirty="0" err="1">
                <a:solidFill>
                  <a:schemeClr val="bg1"/>
                </a:solidFill>
                <a:latin typeface="Arial"/>
                <a:ea typeface="Arial"/>
                <a:cs typeface="Arial"/>
                <a:sym typeface="Arial"/>
              </a:rPr>
              <a:t>sonraítear</a:t>
            </a:r>
            <a:r>
              <a:rPr lang="en-US" sz="800" dirty="0">
                <a:solidFill>
                  <a:schemeClr val="bg1"/>
                </a:solidFill>
                <a:latin typeface="Arial"/>
                <a:ea typeface="Arial"/>
                <a:cs typeface="Arial"/>
                <a:sym typeface="Arial"/>
              </a:rPr>
              <a:t> a </a:t>
            </a:r>
            <a:r>
              <a:rPr lang="en-US" sz="800" dirty="0" err="1">
                <a:solidFill>
                  <a:schemeClr val="bg1"/>
                </a:solidFill>
                <a:latin typeface="Arial"/>
                <a:ea typeface="Arial"/>
                <a:cs typeface="Arial"/>
                <a:sym typeface="Arial"/>
              </a:rPr>
              <a:t>mhalairt</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tá</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athúsáid</a:t>
            </a:r>
            <a:r>
              <a:rPr lang="en-US" sz="800" dirty="0">
                <a:solidFill>
                  <a:schemeClr val="bg1"/>
                </a:solidFill>
                <a:latin typeface="Arial"/>
                <a:ea typeface="Arial"/>
                <a:cs typeface="Arial"/>
                <a:sym typeface="Arial"/>
              </a:rPr>
              <a:t> an chur </a:t>
            </a:r>
            <a:r>
              <a:rPr lang="en-US" sz="800" dirty="0" err="1">
                <a:solidFill>
                  <a:schemeClr val="bg1"/>
                </a:solidFill>
                <a:latin typeface="Arial"/>
                <a:ea typeface="Arial"/>
                <a:cs typeface="Arial"/>
                <a:sym typeface="Arial"/>
              </a:rPr>
              <a:t>i</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láthair</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seo</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údaraithe</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faoin</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gceadúnas</a:t>
            </a:r>
            <a:r>
              <a:rPr lang="en-US" sz="800" dirty="0">
                <a:solidFill>
                  <a:schemeClr val="bg1"/>
                </a:solidFill>
                <a:latin typeface="Arial"/>
                <a:ea typeface="Arial"/>
                <a:cs typeface="Arial"/>
                <a:sym typeface="Arial"/>
              </a:rPr>
              <a:t> CC BY 4.0. Chun </a:t>
            </a:r>
            <a:r>
              <a:rPr lang="en-US" sz="800" dirty="0" err="1">
                <a:solidFill>
                  <a:schemeClr val="bg1"/>
                </a:solidFill>
                <a:latin typeface="Arial"/>
                <a:ea typeface="Arial"/>
                <a:cs typeface="Arial"/>
                <a:sym typeface="Arial"/>
              </a:rPr>
              <a:t>eilimintí</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nach</a:t>
            </a:r>
            <a:r>
              <a:rPr lang="en-US" sz="800" dirty="0">
                <a:solidFill>
                  <a:schemeClr val="bg1"/>
                </a:solidFill>
                <a:latin typeface="Arial"/>
                <a:ea typeface="Arial"/>
                <a:cs typeface="Arial"/>
                <a:sym typeface="Arial"/>
              </a:rPr>
              <a:t> leis an </a:t>
            </a:r>
            <a:r>
              <a:rPr lang="en-US" sz="800" dirty="0" err="1">
                <a:solidFill>
                  <a:schemeClr val="bg1"/>
                </a:solidFill>
                <a:latin typeface="Arial"/>
                <a:ea typeface="Arial"/>
                <a:cs typeface="Arial"/>
                <a:sym typeface="Arial"/>
              </a:rPr>
              <a:t>Aontas</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Eorpach</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iad</a:t>
            </a:r>
            <a:r>
              <a:rPr lang="en-US" sz="800" dirty="0">
                <a:solidFill>
                  <a:schemeClr val="bg1"/>
                </a:solidFill>
                <a:latin typeface="Arial"/>
                <a:ea typeface="Arial"/>
                <a:cs typeface="Arial"/>
                <a:sym typeface="Arial"/>
              </a:rPr>
              <a:t> a </a:t>
            </a:r>
            <a:r>
              <a:rPr lang="en-US" sz="800" dirty="0" err="1">
                <a:solidFill>
                  <a:schemeClr val="bg1"/>
                </a:solidFill>
                <a:latin typeface="Arial"/>
                <a:ea typeface="Arial"/>
                <a:cs typeface="Arial"/>
                <a:sym typeface="Arial"/>
              </a:rPr>
              <a:t>úsáid</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nó</a:t>
            </a:r>
            <a:r>
              <a:rPr lang="en-US" sz="800" dirty="0">
                <a:solidFill>
                  <a:schemeClr val="bg1"/>
                </a:solidFill>
                <a:latin typeface="Arial"/>
                <a:ea typeface="Arial"/>
                <a:cs typeface="Arial"/>
                <a:sym typeface="Arial"/>
              </a:rPr>
              <a:t> a </a:t>
            </a:r>
            <a:r>
              <a:rPr lang="en-US" sz="800" dirty="0" err="1">
                <a:solidFill>
                  <a:schemeClr val="bg1"/>
                </a:solidFill>
                <a:latin typeface="Arial"/>
                <a:ea typeface="Arial"/>
                <a:cs typeface="Arial"/>
                <a:sym typeface="Arial"/>
              </a:rPr>
              <a:t>atáirgeadh</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d’fhéadfadh</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sé</a:t>
            </a:r>
            <a:r>
              <a:rPr lang="en-US" sz="800" dirty="0">
                <a:solidFill>
                  <a:schemeClr val="bg1"/>
                </a:solidFill>
                <a:latin typeface="Arial"/>
                <a:ea typeface="Arial"/>
                <a:cs typeface="Arial"/>
                <a:sym typeface="Arial"/>
              </a:rPr>
              <a:t> go </a:t>
            </a:r>
            <a:r>
              <a:rPr lang="en-US" sz="800" dirty="0" err="1">
                <a:solidFill>
                  <a:schemeClr val="bg1"/>
                </a:solidFill>
                <a:latin typeface="Arial"/>
                <a:ea typeface="Arial"/>
                <a:cs typeface="Arial"/>
                <a:sym typeface="Arial"/>
              </a:rPr>
              <a:t>mbeadh</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cead</a:t>
            </a:r>
            <a:r>
              <a:rPr lang="en-US" sz="800" dirty="0">
                <a:solidFill>
                  <a:schemeClr val="bg1"/>
                </a:solidFill>
                <a:latin typeface="Arial"/>
                <a:ea typeface="Arial"/>
                <a:cs typeface="Arial"/>
                <a:sym typeface="Arial"/>
              </a:rPr>
              <a:t> le </a:t>
            </a:r>
            <a:r>
              <a:rPr lang="en-US" sz="800" dirty="0" err="1">
                <a:solidFill>
                  <a:schemeClr val="bg1"/>
                </a:solidFill>
                <a:latin typeface="Arial"/>
                <a:ea typeface="Arial"/>
                <a:cs typeface="Arial"/>
                <a:sym typeface="Arial"/>
              </a:rPr>
              <a:t>lorg</a:t>
            </a:r>
            <a:r>
              <a:rPr lang="en-US" sz="800" dirty="0">
                <a:solidFill>
                  <a:schemeClr val="bg1"/>
                </a:solidFill>
                <a:latin typeface="Arial"/>
                <a:ea typeface="Arial"/>
                <a:cs typeface="Arial"/>
                <a:sym typeface="Arial"/>
              </a:rPr>
              <a:t> go </a:t>
            </a:r>
            <a:r>
              <a:rPr lang="en-US" sz="800" dirty="0" err="1">
                <a:solidFill>
                  <a:schemeClr val="bg1"/>
                </a:solidFill>
                <a:latin typeface="Arial"/>
                <a:ea typeface="Arial"/>
                <a:cs typeface="Arial"/>
                <a:sym typeface="Arial"/>
              </a:rPr>
              <a:t>díreach</a:t>
            </a:r>
            <a:r>
              <a:rPr lang="en-US" sz="800" dirty="0">
                <a:solidFill>
                  <a:schemeClr val="bg1"/>
                </a:solidFill>
                <a:latin typeface="Arial"/>
                <a:ea typeface="Arial"/>
                <a:cs typeface="Arial"/>
                <a:sym typeface="Arial"/>
              </a:rPr>
              <a:t> ó </a:t>
            </a:r>
            <a:r>
              <a:rPr lang="en-US" sz="800" dirty="0" err="1">
                <a:solidFill>
                  <a:schemeClr val="bg1"/>
                </a:solidFill>
                <a:latin typeface="Arial"/>
                <a:ea typeface="Arial"/>
                <a:cs typeface="Arial"/>
                <a:sym typeface="Arial"/>
              </a:rPr>
              <a:t>na</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sealbhóirí</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cirt</a:t>
            </a:r>
            <a:r>
              <a:rPr lang="en-US" sz="800" dirty="0">
                <a:solidFill>
                  <a:schemeClr val="bg1"/>
                </a:solidFill>
                <a:latin typeface="Arial"/>
                <a:ea typeface="Arial"/>
                <a:cs typeface="Arial"/>
                <a:sym typeface="Arial"/>
              </a:rPr>
              <a:t> </a:t>
            </a:r>
            <a:r>
              <a:rPr lang="en-US" sz="800" dirty="0" err="1">
                <a:solidFill>
                  <a:schemeClr val="bg1"/>
                </a:solidFill>
                <a:latin typeface="Arial"/>
                <a:ea typeface="Arial"/>
                <a:cs typeface="Arial"/>
                <a:sym typeface="Arial"/>
              </a:rPr>
              <a:t>féin</a:t>
            </a:r>
            <a:r>
              <a:rPr lang="en-US" sz="800" dirty="0">
                <a:solidFill>
                  <a:schemeClr val="bg1"/>
                </a:solidFill>
                <a:latin typeface="Arial"/>
                <a:ea typeface="Arial"/>
                <a:cs typeface="Arial"/>
                <a:sym typeface="Arial"/>
              </a:rPr>
              <a:t>.</a:t>
            </a: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n-US" sz="1050" dirty="0">
                <a:solidFill>
                  <a:schemeClr val="bg1"/>
                </a:solidFill>
                <a:latin typeface="Arial"/>
                <a:ea typeface="Arial"/>
                <a:cs typeface="Arial"/>
                <a:sym typeface="Arial"/>
              </a:rPr>
            </a:br>
            <a:endParaRPr lang="en-US"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ga-I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CUID 1 </a:t>
            </a:r>
          </a:p>
          <a:p>
            <a:r>
              <a:rPr lang="ga-IE" sz="5400" b="1">
                <a:solidFill>
                  <a:schemeClr val="bg1"/>
                </a:solidFill>
                <a:latin typeface="Arial" panose="020B0604020202020204" pitchFamily="34" charset="0"/>
                <a:ea typeface="Verdana" panose="020B0604030504040204" pitchFamily="34" charset="0"/>
                <a:cs typeface="Arial" panose="020B0604020202020204" pitchFamily="34" charset="0"/>
              </a:rPr>
              <a:t>Cad is bréagaisnéis ann?</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ga-IE">
                <a:latin typeface="Arial"/>
                <a:ea typeface="Verdana"/>
                <a:cs typeface="Arial"/>
              </a:rPr>
              <a:t>Cuid 1: Cad is bréagaisnéis ann?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ga-IE" b="1">
                <a:latin typeface="Arial"/>
                <a:ea typeface="Verdana"/>
                <a:cs typeface="Arial"/>
              </a:rPr>
              <a:t>Cuid 1: Cad is bréagaisnéis ann?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ga-IE" sz="4800">
                <a:latin typeface="Arial" panose="020B0604020202020204" pitchFamily="34" charset="0"/>
              </a:rPr>
              <a:t> CÉN FÁTH a scaipfeadh duine faisnéis nach bhfuil fíor?</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289398"/>
            <a:ext cx="10726278" cy="1703095"/>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ga-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Toisc gur </a:t>
            </a:r>
            <a:r>
              <a:rPr lang="ga-IE"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ábhar grinn</a:t>
            </a:r>
            <a:r>
              <a:rPr lang="ga-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atá ann 			</a:t>
            </a:r>
            <a:r>
              <a:rPr lang="ga-IE"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ga-IE"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Aoir/greann</a:t>
            </a:r>
          </a:p>
          <a:p>
            <a:pPr marL="285750" indent="-285750">
              <a:lnSpc>
                <a:spcPct val="150000"/>
              </a:lnSpc>
              <a:spcBef>
                <a:spcPts val="0"/>
              </a:spcBef>
              <a:buFont typeface="Courier New" panose="02070309020205020404" pitchFamily="49" charset="0"/>
              <a:buChar char="o"/>
              <a:defRPr/>
            </a:pPr>
            <a:r>
              <a:rPr lang="ga-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Toisc go g</a:t>
            </a:r>
            <a:r>
              <a:rPr lang="ga-IE"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creideann</a:t>
            </a:r>
            <a:r>
              <a:rPr lang="ga-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siad ann 		</a:t>
            </a:r>
            <a:r>
              <a:rPr lang="en-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ga-IE"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ga-IE"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Mífhaisnéis</a:t>
            </a:r>
          </a:p>
          <a:p>
            <a:pPr marL="285750" indent="-285750">
              <a:lnSpc>
                <a:spcPct val="150000"/>
              </a:lnSpc>
              <a:spcBef>
                <a:spcPts val="0"/>
              </a:spcBef>
              <a:buFont typeface="Courier New" panose="02070309020205020404" pitchFamily="49" charset="0"/>
              <a:buChar char="o"/>
              <a:defRPr/>
            </a:pPr>
            <a:r>
              <a:rPr lang="ga-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Toisc go mbíonn siad ag iarraidh </a:t>
            </a:r>
            <a:br>
              <a:rPr lang="en-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br>
            <a:r>
              <a:rPr lang="ga-IE"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dallamullóg a chur ar</a:t>
            </a:r>
            <a:r>
              <a:rPr lang="ga-IE"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dhaoine 	</a:t>
            </a:r>
            <a:r>
              <a:rPr lang="ga-IE"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n-IE"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ga-IE"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ga-IE"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Bréagaisnéis</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1" y="1760782"/>
            <a:ext cx="3441607"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ga-IE" sz="1800" b="1">
                <a:solidFill>
                  <a:schemeClr val="bg1"/>
                </a:solidFill>
                <a:effectLst/>
                <a:latin typeface="Arial" panose="020B0604020202020204" pitchFamily="34" charset="0"/>
                <a:ea typeface="+mn-ea"/>
                <a:cs typeface="Arial" panose="020B0604020202020204" pitchFamily="34" charset="0"/>
              </a:rPr>
              <a:t>Aoir - </a:t>
            </a:r>
            <a:r>
              <a:rPr lang="ga-IE" sz="1800" b="1" i="1">
                <a:solidFill>
                  <a:schemeClr val="bg1"/>
                </a:solidFill>
                <a:effectLst/>
                <a:latin typeface="Arial" panose="020B0604020202020204" pitchFamily="34" charset="0"/>
                <a:ea typeface="+mn-ea"/>
                <a:cs typeface="Arial" panose="020B0604020202020204" pitchFamily="34" charset="0"/>
              </a:rPr>
              <a:t>‘Na scórtha daoine gortaithe i dtáinrith in Lidl’</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ga-IE" b="1">
                <a:latin typeface="Arial"/>
                <a:ea typeface="Verdana"/>
                <a:cs typeface="Arial"/>
              </a:rPr>
              <a:t>Cuid 1: Cad is bréagaisnéis ann?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ga-IE">
                <a:solidFill>
                  <a:schemeClr val="bg1"/>
                </a:solidFill>
                <a:latin typeface="Arial" panose="020B0604020202020204" pitchFamily="34" charset="0"/>
                <a:cs typeface="Arial" panose="020B0604020202020204" pitchFamily="34" charset="0"/>
              </a:rPr>
              <a:t>An Pápa agus é ag caitheamh seaicéad bolgach Balenciaga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ga-IE"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ga-IE"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632033"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ga-I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Greann</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ga-IE" sz="1800" b="1">
                <a:solidFill>
                  <a:schemeClr val="bg1"/>
                </a:solidFill>
                <a:effectLst/>
                <a:latin typeface="Arial" panose="020B0604020202020204" pitchFamily="34" charset="0"/>
                <a:ea typeface="+mn-ea"/>
                <a:cs typeface="Arial" panose="020B0604020202020204" pitchFamily="34" charset="0"/>
              </a:rPr>
              <a:t>Mífhaisnéis – </a:t>
            </a:r>
            <a:r>
              <a:rPr lang="ga-IE" sz="1800" b="1" i="1">
                <a:solidFill>
                  <a:schemeClr val="bg1"/>
                </a:solidFill>
                <a:effectLst/>
                <a:latin typeface="Arial" panose="020B0604020202020204" pitchFamily="34" charset="0"/>
                <a:ea typeface="+mn-ea"/>
                <a:cs typeface="Arial" panose="020B0604020202020204" pitchFamily="34" charset="0"/>
              </a:rPr>
              <a:t>‘5G is cúis leis an gcoróinvíreas’</a:t>
            </a:r>
            <a:r>
              <a:rPr lang="ga-IE"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ga-IE" b="1">
                <a:latin typeface="Arial"/>
                <a:ea typeface="Verdana"/>
                <a:cs typeface="Arial"/>
              </a:rPr>
              <a:t>Cuid 1: Cad is bréagaisnéis ann?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ga-IE" b="1">
                <a:solidFill>
                  <a:schemeClr val="bg1"/>
                </a:solidFill>
                <a:latin typeface="Arial" panose="020B0604020202020204" pitchFamily="34" charset="0"/>
                <a:cs typeface="Arial" panose="020B0604020202020204" pitchFamily="34" charset="0"/>
              </a:rPr>
              <a:t>‘5G ba chúis leis an gcoróinvíreas agus lena scaipeadh’</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ga-IE">
                <a:solidFill>
                  <a:schemeClr val="bg1"/>
                </a:solidFill>
                <a:latin typeface="Arial" panose="020B0604020202020204" pitchFamily="34" charset="0"/>
                <a:cs typeface="Arial" panose="020B0604020202020204" pitchFamily="34" charset="0"/>
              </a:rPr>
              <a:t>Ag teacht i dtír ar:</a:t>
            </a:r>
          </a:p>
          <a:p>
            <a:pPr marL="285750" indent="-285750">
              <a:spcAft>
                <a:spcPts val="600"/>
              </a:spcAft>
              <a:buFont typeface="Courier New" panose="02070309020205020404" pitchFamily="49" charset="0"/>
              <a:buChar char="o"/>
            </a:pPr>
            <a:r>
              <a:rPr lang="ga-IE">
                <a:solidFill>
                  <a:schemeClr val="bg1"/>
                </a:solidFill>
                <a:latin typeface="Arial" panose="020B0604020202020204" pitchFamily="34" charset="0"/>
                <a:cs typeface="Arial" panose="020B0604020202020204" pitchFamily="34" charset="0"/>
              </a:rPr>
              <a:t>Teoiricí comhcheilge atá ann cheana faoin tionchar a cheaptar a bheith ag 5G ar an tsláinte;</a:t>
            </a:r>
          </a:p>
          <a:p>
            <a:pPr marL="285750" indent="-285750">
              <a:spcAft>
                <a:spcPts val="600"/>
              </a:spcAft>
              <a:buFont typeface="Courier New" panose="02070309020205020404" pitchFamily="49" charset="0"/>
              <a:buChar char="o"/>
            </a:pPr>
            <a:r>
              <a:rPr lang="ga-IE">
                <a:solidFill>
                  <a:schemeClr val="bg1"/>
                </a:solidFill>
                <a:latin typeface="Arial" panose="020B0604020202020204" pitchFamily="34" charset="0"/>
                <a:cs typeface="Arial" panose="020B0604020202020204" pitchFamily="34" charset="0"/>
              </a:rPr>
              <a:t>Éiginnteacht agus eagla i laethanta tosaigh na paindéime.</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ga-IE">
                <a:solidFill>
                  <a:schemeClr val="bg1"/>
                </a:solidFill>
                <a:latin typeface="Arial" panose="020B0604020202020204" pitchFamily="34" charset="0"/>
                <a:cs typeface="Arial" panose="020B0604020202020204" pitchFamily="34" charset="0"/>
              </a:rPr>
              <a:t>Iarmhairtí:</a:t>
            </a:r>
          </a:p>
          <a:p>
            <a:pPr marL="285750" indent="-285750">
              <a:spcAft>
                <a:spcPts val="600"/>
              </a:spcAft>
              <a:buFont typeface="Courier New" panose="02070309020205020404" pitchFamily="49" charset="0"/>
              <a:buChar char="o"/>
            </a:pPr>
            <a:r>
              <a:rPr lang="ga-IE">
                <a:solidFill>
                  <a:schemeClr val="bg1"/>
                </a:solidFill>
                <a:latin typeface="Arial" panose="020B0604020202020204" pitchFamily="34" charset="0"/>
                <a:cs typeface="Arial" panose="020B0604020202020204" pitchFamily="34" charset="0"/>
              </a:rPr>
              <a:t>Loitiméireacht ar thúir 5G;</a:t>
            </a:r>
          </a:p>
          <a:p>
            <a:pPr marL="285750" indent="-285750">
              <a:spcAft>
                <a:spcPts val="600"/>
              </a:spcAft>
              <a:buFont typeface="Courier New" panose="02070309020205020404" pitchFamily="49" charset="0"/>
              <a:buChar char="o"/>
            </a:pPr>
            <a:r>
              <a:rPr lang="ga-IE">
                <a:solidFill>
                  <a:schemeClr val="bg1"/>
                </a:solidFill>
                <a:latin typeface="Arial" panose="020B0604020202020204" pitchFamily="34" charset="0"/>
                <a:cs typeface="Arial" panose="020B0604020202020204" pitchFamily="34" charset="0"/>
              </a:rPr>
              <a:t>Cur isteach ar sheirbhísí teileachumarsáide;</a:t>
            </a:r>
          </a:p>
          <a:p>
            <a:pPr marL="285750" indent="-285750">
              <a:spcAft>
                <a:spcPts val="600"/>
              </a:spcAft>
              <a:buFont typeface="Courier New" panose="02070309020205020404" pitchFamily="49" charset="0"/>
              <a:buChar char="o"/>
            </a:pPr>
            <a:r>
              <a:rPr lang="ga-IE">
                <a:solidFill>
                  <a:schemeClr val="bg1"/>
                </a:solidFill>
                <a:latin typeface="Arial" panose="020B0604020202020204" pitchFamily="34" charset="0"/>
                <a:cs typeface="Arial" panose="020B0604020202020204" pitchFamily="34" charset="0"/>
              </a:rPr>
              <a:t>Ciapadh fostaithe seirbhísí teileachumarsáide.</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1159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ga-I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Mífhaisnéis</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ga-IE" b="1">
                <a:latin typeface="Arial"/>
                <a:ea typeface="Verdana"/>
                <a:cs typeface="Arial"/>
              </a:rPr>
              <a:t>Cuid 1: Cad is bréagaisnéis ann?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ga-IE">
                <a:latin typeface="Arial" panose="020B0604020202020204" pitchFamily="34" charset="0"/>
                <a:ea typeface="Verdana" panose="020B0604030504040204" pitchFamily="34" charset="0"/>
                <a:cs typeface="Arial" panose="020B0604020202020204" pitchFamily="34" charset="0"/>
              </a:rPr>
              <a:t>Is máthair mé ó Odesa na hÚcráine.</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ga-IE">
                <a:latin typeface="Arial" panose="020B0604020202020204" pitchFamily="34" charset="0"/>
                <a:ea typeface="Verdana" panose="020B0604030504040204" pitchFamily="34" charset="0"/>
                <a:cs typeface="Arial" panose="020B0604020202020204" pitchFamily="34" charset="0"/>
              </a:rPr>
              <a:t>Is mise an leaschathaoirleach </a:t>
            </a:r>
          </a:p>
          <a:p>
            <a:r>
              <a:rPr lang="ga-IE">
                <a:latin typeface="Arial" panose="020B0604020202020204" pitchFamily="34" charset="0"/>
                <a:ea typeface="Verdana" panose="020B0604030504040204" pitchFamily="34" charset="0"/>
                <a:cs typeface="Arial" panose="020B0604020202020204" pitchFamily="34" charset="0"/>
              </a:rPr>
              <a:t>ar fhondúireacht reiligiúnach Rúiseach.</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ga-IE">
                <a:latin typeface="Arial" panose="020B0604020202020204" pitchFamily="34" charset="0"/>
                <a:ea typeface="Verdana" panose="020B0604030504040204" pitchFamily="34" charset="0"/>
                <a:cs typeface="Arial" panose="020B0604020202020204" pitchFamily="34" charset="0"/>
              </a:rPr>
              <a:t>Is dlíodóir mé ó Donetsk na hÚcráine.</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ga-IE">
                <a:latin typeface="Arial" panose="020B0604020202020204" pitchFamily="34" charset="0"/>
                <a:ea typeface="Verdana" panose="020B0604030504040204" pitchFamily="34" charset="0"/>
                <a:cs typeface="Arial" panose="020B0604020202020204" pitchFamily="34" charset="0"/>
              </a:rPr>
              <a:t>Is saoránach de </a:t>
            </a:r>
          </a:p>
          <a:p>
            <a:r>
              <a:rPr lang="ga-IE">
                <a:latin typeface="Arial" panose="020B0604020202020204" pitchFamily="34" charset="0"/>
                <a:ea typeface="Verdana" panose="020B0604030504040204" pitchFamily="34" charset="0"/>
                <a:cs typeface="Arial" panose="020B0604020202020204" pitchFamily="34" charset="0"/>
              </a:rPr>
              <a:t>Kharkiv na hÚcráine mé.</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ga-IE" sz="2500" b="1" dirty="0">
                  <a:solidFill>
                    <a:schemeClr val="bg1"/>
                  </a:solidFill>
                  <a:latin typeface="Arial" panose="020B0604020202020204" pitchFamily="34" charset="0"/>
                  <a:ea typeface="Verdana" panose="020B0604030504040204" pitchFamily="34" charset="0"/>
                  <a:cs typeface="Arial" panose="020B0604020202020204" pitchFamily="34" charset="0"/>
                </a:rPr>
                <a:t>An duine céanna ag ligean</a:t>
              </a:r>
              <a:r>
                <a:rPr lang="en-IE" sz="2500" b="1" dirty="0">
                  <a:solidFill>
                    <a:schemeClr val="bg1"/>
                  </a:solidFill>
                  <a:latin typeface="Arial" panose="020B0604020202020204" pitchFamily="34" charset="0"/>
                  <a:ea typeface="Verdana" panose="020B0604030504040204" pitchFamily="34" charset="0"/>
                  <a:cs typeface="Arial" panose="020B0604020202020204" pitchFamily="34" charset="0"/>
                </a:rPr>
                <a:t> </a:t>
              </a:r>
              <a:br>
                <a:rPr lang="en-IE" sz="25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ga-IE" sz="2500" b="1" dirty="0">
                  <a:solidFill>
                    <a:schemeClr val="bg1"/>
                  </a:solidFill>
                  <a:latin typeface="Arial" panose="020B0604020202020204" pitchFamily="34" charset="0"/>
                  <a:ea typeface="Verdana" panose="020B0604030504040204" pitchFamily="34" charset="0"/>
                  <a:cs typeface="Arial" panose="020B0604020202020204" pitchFamily="34" charset="0"/>
                </a:rPr>
                <a:t>uirthi gur daoine éagsúla í.</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ga-I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Bréagaisnéis</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ga-IE" sz="1000" b="0">
                <a:solidFill>
                  <a:schemeClr val="bg1"/>
                </a:solidFill>
                <a:effectLst/>
                <a:latin typeface="Arial" panose="020B0604020202020204" pitchFamily="34" charset="0"/>
                <a:cs typeface="Arial" panose="020B0604020202020204" pitchFamily="34" charset="0"/>
              </a:rPr>
              <a:t>Foinse na híomhá – </a:t>
            </a:r>
            <a:r>
              <a:rPr lang="ga-IE"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ga-IE" sz="1000" b="0">
                <a:solidFill>
                  <a:schemeClr val="bg1"/>
                </a:solidFill>
                <a:effectLst/>
                <a:latin typeface="Arial" panose="020B0604020202020204" pitchFamily="34" charset="0"/>
                <a:cs typeface="Arial" panose="020B0604020202020204" pitchFamily="34" charset="0"/>
              </a:rPr>
              <a:t>, </a:t>
            </a:r>
            <a:r>
              <a:rPr lang="ga-IE"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ga-IE" sz="1000" b="0">
                <a:solidFill>
                  <a:schemeClr val="bg1"/>
                </a:solidFill>
                <a:effectLst/>
                <a:latin typeface="Arial" panose="020B0604020202020204" pitchFamily="34" charset="0"/>
                <a:cs typeface="Arial" panose="020B0604020202020204" pitchFamily="34" charset="0"/>
              </a:rPr>
              <a:t>, </a:t>
            </a:r>
            <a:r>
              <a:rPr lang="ga-IE"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ga-IE" sz="1000" b="0">
                <a:solidFill>
                  <a:schemeClr val="bg1"/>
                </a:solidFill>
                <a:effectLst/>
                <a:latin typeface="Arial" panose="020B0604020202020204" pitchFamily="34" charset="0"/>
                <a:cs typeface="Arial" panose="020B0604020202020204" pitchFamily="34" charset="0"/>
              </a:rPr>
              <a:t>, </a:t>
            </a:r>
            <a:r>
              <a:rPr lang="ga-IE"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ga-IE"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ga-I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CUID 2 </a:t>
            </a:r>
          </a:p>
          <a:p>
            <a:r>
              <a:rPr lang="ga-IE" sz="5400" b="1">
                <a:solidFill>
                  <a:schemeClr val="bg1"/>
                </a:solidFill>
                <a:latin typeface="Arial" panose="020B0604020202020204" pitchFamily="34" charset="0"/>
                <a:ea typeface="Verdana" panose="020B0604030504040204" pitchFamily="34" charset="0"/>
                <a:cs typeface="Arial" panose="020B0604020202020204" pitchFamily="34" charset="0"/>
              </a:rPr>
              <a:t>Cén chaoi a n-oibríonn an bhréagaisnéis?</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ga-IE"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8BA6C7-F226-4A17-B523-2859A7E41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D29C45D5-D1B4-4EED-B61B-568B49D1D7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84</TotalTime>
  <Words>5095</Words>
  <Application>Microsoft Office PowerPoint</Application>
  <PresentationFormat>Widescreen</PresentationFormat>
  <Paragraphs>369</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Cad a fhoghlaimeoimid?</vt:lpstr>
      <vt:lpstr>PowerPoint Presentation</vt:lpstr>
      <vt:lpstr>Cuid 1: Cad is bréagaisnéis ann? </vt:lpstr>
      <vt:lpstr>Cuid 1: Cad is bréagaisnéis ann? </vt:lpstr>
      <vt:lpstr>Aoir - ‘Na scórtha daoine gortaithe i dtáinrith in Lidl’</vt:lpstr>
      <vt:lpstr>Mífhaisnéis – ‘5G is cúis leis an gcoróinvíreas’ </vt:lpstr>
      <vt:lpstr>Cuid 1: Cad is bréagaisnéis ann? </vt:lpstr>
      <vt:lpstr>PowerPoint Presentation</vt:lpstr>
      <vt:lpstr>Cuid 2: Cén chaoi a n-oibríonn an bhréagaisnéis? </vt:lpstr>
      <vt:lpstr>Cuid 2: Cén chaoi a n-oibríonn an bhréagaisnéis?</vt:lpstr>
      <vt:lpstr>Cuid 2: Cén chaoi a n-oibríonn an bhréagaisnéis?</vt:lpstr>
      <vt:lpstr>Cuid 2: Cén chaoi a n-oibríonn an bhréagaisnéis?</vt:lpstr>
      <vt:lpstr>Cuid 2: Cén chaoi a n-oibríonn an bhréagaisnéis?</vt:lpstr>
      <vt:lpstr>PowerPoint Presentation</vt:lpstr>
      <vt:lpstr>Cuid 3: Cén chaoi freagairt ar an mbréagaisnéis? </vt:lpstr>
      <vt:lpstr>Cuid 3: Cén chaoi freagairt ar an mbréagaisnéis? </vt:lpstr>
      <vt:lpstr>Cén chaoi freagairt ar an mbréagaisnéis? </vt:lpstr>
      <vt:lpstr>Cuid 3: Cén chaoi freagairt ar an mbréagaisnéis? </vt:lpstr>
      <vt:lpstr>Cuid 3: Cén chaoi freagairt ar an mbréagaisnéis? </vt:lpstr>
      <vt:lpstr>Cuid 3: Cén chaoi freagairt ar an mbréagaisnéis? </vt:lpstr>
      <vt:lpstr>PowerPoint Presentation</vt:lpstr>
      <vt:lpstr>Cuid 4: Cleachtadh</vt:lpstr>
      <vt:lpstr>Cuid 4: Cleachtadh</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34</cp:revision>
  <cp:lastPrinted>2024-04-16T11:31:35Z</cp:lastPrinted>
  <dcterms:created xsi:type="dcterms:W3CDTF">2021-01-13T11:40:04Z</dcterms:created>
  <dcterms:modified xsi:type="dcterms:W3CDTF">2024-05-23T12:21:29Z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