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53D263-8062-8505-4F7A-09DBAA473AC8}" v="59" dt="2024-05-23T10:17:22.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330" autoAdjust="0"/>
  </p:normalViewPr>
  <p:slideViewPr>
    <p:cSldViewPr snapToGrid="0">
      <p:cViewPr varScale="1">
        <p:scale>
          <a:sx n="54" d="100"/>
          <a:sy n="54" d="100"/>
        </p:scale>
        <p:origin x="408" y="24"/>
      </p:cViewPr>
      <p:guideLst>
        <p:guide orient="horz" pos="3952"/>
        <p:guide pos="1867"/>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solidFill>
                  <a:srgbClr val="1F497D"/>
                </a:solidFill>
                <a:effectLst/>
                <a:latin typeface="Calibri" panose="020F0502020204030204" pitchFamily="34" charset="0"/>
                <a:ea typeface="Calibri" panose="020F0502020204030204" pitchFamily="34" charset="0"/>
              </a:rPr>
              <a:t>Neka dignu ruku svi koji su danas čuli neku dezinformaciju. A prošli tjedan? Možda prošli mjesec? Ili prošle godine?</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Širitelji dezinformacija koriste društvene mreže kako bi preplavili informacijski prostor.</a:t>
            </a:r>
          </a:p>
          <a:p>
            <a:pPr marL="742950" lvl="1" indent="-285750">
              <a:lnSpc>
                <a:spcPct val="107000"/>
              </a:lnSpc>
              <a:spcAft>
                <a:spcPts val="800"/>
              </a:spcAft>
              <a:buFont typeface="Courier New" panose="02070309020205020404" pitchFamily="49" charset="0"/>
              <a:buChar char="o"/>
              <a:tabLst>
                <a:tab pos="9144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Cilj im nije nužno uvjeriti u istinitost neke priče – dovoljno je da nas zbune ili toliko zatrpaju informacijama da više ne znamo kome možemo vjerovati te tako potkopaju povjerenje u glavne medije i demokraciju.</a:t>
            </a:r>
          </a:p>
          <a:p>
            <a:pPr marL="342900" lvl="0" indent="-342900">
              <a:lnSpc>
                <a:spcPct val="107000"/>
              </a:lnSpc>
              <a:spcAft>
                <a:spcPts val="800"/>
              </a:spcAft>
              <a:buFont typeface="Symbol" panose="05050102010706020507" pitchFamily="18" charset="2"/>
              <a:buChar char=""/>
              <a:tabLst>
                <a:tab pos="4572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Širitelji dezinformacija koriste razne tehnike, koje se često mogu vidjeti u komentarima na društvenim mrežama. </a:t>
            </a:r>
          </a:p>
          <a:p>
            <a:pPr marL="742950" lvl="1" indent="-285750">
              <a:lnSpc>
                <a:spcPct val="107000"/>
              </a:lnSpc>
              <a:spcAft>
                <a:spcPts val="800"/>
              </a:spcAft>
              <a:buFont typeface="Courier New" panose="02070309020205020404" pitchFamily="49" charset="0"/>
              <a:buChar char="o"/>
              <a:tabLst>
                <a:tab pos="914400" algn="l"/>
              </a:tabLst>
            </a:pPr>
            <a:r>
              <a:rPr lang="hr-HR" sz="1100" b="1">
                <a:effectLst/>
                <a:latin typeface="Calibri" panose="020F0502020204030204" pitchFamily="34" charset="0"/>
                <a:ea typeface="Calibri" panose="020F0502020204030204" pitchFamily="34" charset="0"/>
                <a:cs typeface="Times New Roman" panose="02020603050405020304" pitchFamily="18" charset="0"/>
              </a:rPr>
              <a:t>Whataboutizam</a:t>
            </a:r>
            <a:r>
              <a:rPr lang="hr-HR" sz="1100">
                <a:effectLst/>
                <a:latin typeface="Calibri" panose="020F0502020204030204" pitchFamily="34" charset="0"/>
                <a:ea typeface="Calibri" panose="020F0502020204030204" pitchFamily="34" charset="0"/>
                <a:cs typeface="Times New Roman" panose="02020603050405020304" pitchFamily="18" charset="0"/>
              </a:rPr>
              <a:t> – umjesto rasprave o temi, u komentaru se odvlači pažnja na neko drugo nepovezano ili rubno povezano pitanje. Primjer: u raspravi o ruskoj invaziji na Ukrajinu u komentaru netko iznenada kaže „A što je sa Somalijom?”. Cilj nije potaknuti konstruktivnu raspravu o Somaliji, već odvući pažnju s teme o kojoj se razgovara.</a:t>
            </a:r>
          </a:p>
          <a:p>
            <a:pPr marL="742950" lvl="1" indent="-285750">
              <a:lnSpc>
                <a:spcPct val="107000"/>
              </a:lnSpc>
              <a:spcAft>
                <a:spcPts val="800"/>
              </a:spcAft>
              <a:buFont typeface="Courier New" panose="02070309020205020404" pitchFamily="49" charset="0"/>
              <a:buChar char="o"/>
              <a:tabLst>
                <a:tab pos="914400" algn="l"/>
              </a:tabLst>
            </a:pPr>
            <a:r>
              <a:rPr lang="hr-HR" sz="1100" b="1">
                <a:effectLst/>
                <a:latin typeface="Calibri" panose="020F0502020204030204" pitchFamily="34" charset="0"/>
                <a:ea typeface="Calibri" panose="020F0502020204030204" pitchFamily="34" charset="0"/>
                <a:cs typeface="Times New Roman" panose="02020603050405020304" pitchFamily="18" charset="0"/>
              </a:rPr>
              <a:t>Zamjena teze</a:t>
            </a:r>
            <a:r>
              <a:rPr lang="hr-HR" sz="1100">
                <a:effectLst/>
                <a:latin typeface="Calibri" panose="020F0502020204030204" pitchFamily="34" charset="0"/>
                <a:ea typeface="Calibri" panose="020F0502020204030204" pitchFamily="34" charset="0"/>
                <a:cs typeface="Times New Roman" panose="02020603050405020304" pitchFamily="18" charset="0"/>
              </a:rPr>
              <a:t> – osoba u komentaru pogrešno prikazuje stajalište druge osobe i zatim to stajalište napada. Primjer: Malik na društvenu mrežu stavlja objave o važnosti postizanja klimatske neutralnosti u Europi. Sara komentira: „Ne mogu vjerovati da bi gradio vjetroelektrane u svim našim nacionalnim parkovima.” Malik to nije rekao, ali bi se moglo dogoditi da se sad upusti u raspravu o vjetroelektranama umjesto da se fokusira na širu sliku.</a:t>
            </a:r>
          </a:p>
          <a:p>
            <a:pPr marL="742950" lvl="1" indent="-285750">
              <a:lnSpc>
                <a:spcPct val="107000"/>
              </a:lnSpc>
              <a:spcAft>
                <a:spcPts val="800"/>
              </a:spcAft>
              <a:buFont typeface="Courier New" panose="02070309020205020404" pitchFamily="49" charset="0"/>
              <a:buChar char="o"/>
              <a:tabLst>
                <a:tab pos="914400" algn="l"/>
              </a:tabLst>
            </a:pPr>
            <a:r>
              <a:rPr lang="hr-HR" sz="1100" b="1">
                <a:effectLst/>
                <a:latin typeface="Calibri" panose="020F0502020204030204" pitchFamily="34" charset="0"/>
                <a:ea typeface="Calibri" panose="020F0502020204030204" pitchFamily="34" charset="0"/>
                <a:cs typeface="Times New Roman" panose="02020603050405020304" pitchFamily="18" charset="0"/>
              </a:rPr>
              <a:t>Napad</a:t>
            </a:r>
            <a:r>
              <a:rPr lang="hr-HR" sz="1100">
                <a:effectLst/>
                <a:latin typeface="Calibri" panose="020F0502020204030204" pitchFamily="34" charset="0"/>
                <a:ea typeface="Calibri" panose="020F0502020204030204" pitchFamily="34" charset="0"/>
                <a:cs typeface="Times New Roman" panose="02020603050405020304" pitchFamily="18" charset="0"/>
              </a:rPr>
              <a:t> – komentator se služi agresivnim i pogrdnim jezikom kako bi protivnika odvratio od daljnje rasprave Primjer: „U to bi samo budala mogla povjerovati.”</a:t>
            </a:r>
          </a:p>
          <a:p>
            <a:pPr marL="742950" lvl="1" indent="-285750">
              <a:lnSpc>
                <a:spcPct val="107000"/>
              </a:lnSpc>
              <a:spcAft>
                <a:spcPts val="800"/>
              </a:spcAft>
              <a:buFont typeface="Courier New" panose="02070309020205020404" pitchFamily="49" charset="0"/>
              <a:buChar char="o"/>
              <a:tabLst>
                <a:tab pos="914400" algn="l"/>
              </a:tabLst>
            </a:pPr>
            <a:r>
              <a:rPr lang="hr-HR" sz="1100" b="1">
                <a:effectLst/>
                <a:latin typeface="Calibri" panose="020F0502020204030204" pitchFamily="34" charset="0"/>
                <a:ea typeface="Calibri" panose="020F0502020204030204" pitchFamily="34" charset="0"/>
                <a:cs typeface="Times New Roman" panose="02020603050405020304" pitchFamily="18" charset="0"/>
              </a:rPr>
              <a:t>Izrugivanje</a:t>
            </a:r>
            <a:r>
              <a:rPr lang="hr-HR" sz="1100">
                <a:effectLst/>
                <a:latin typeface="Calibri" panose="020F0502020204030204" pitchFamily="34" charset="0"/>
                <a:ea typeface="Calibri" panose="020F0502020204030204" pitchFamily="34" charset="0"/>
                <a:cs typeface="Times New Roman" panose="02020603050405020304" pitchFamily="18" charset="0"/>
              </a:rPr>
              <a:t> – komentator se služi sarkazmom da bi ponizio protivnika. Primjer: Sara odgovara na Malikovu objavu: „Baš dobro da imamo ljude poput tebe da nam pokvare svaku zabavu.”</a:t>
            </a:r>
          </a:p>
          <a:p>
            <a:pPr marL="742950" lvl="1" indent="-285750">
              <a:lnSpc>
                <a:spcPct val="107000"/>
              </a:lnSpc>
              <a:spcAft>
                <a:spcPts val="800"/>
              </a:spcAft>
              <a:buFont typeface="Courier New" panose="02070309020205020404" pitchFamily="49" charset="0"/>
              <a:buChar char="o"/>
              <a:tabLst>
                <a:tab pos="914400" algn="l"/>
              </a:tabLst>
            </a:pPr>
            <a:r>
              <a:rPr lang="hr-HR" sz="1100" b="1">
                <a:effectLst/>
                <a:latin typeface="Calibri" panose="020F0502020204030204" pitchFamily="34" charset="0"/>
                <a:ea typeface="Calibri" panose="020F0502020204030204" pitchFamily="34" charset="0"/>
                <a:cs typeface="Times New Roman" panose="02020603050405020304" pitchFamily="18" charset="0"/>
              </a:rPr>
              <a:t>Zasipanje detaljima</a:t>
            </a:r>
            <a:r>
              <a:rPr lang="hr-HR" sz="1100">
                <a:effectLst/>
                <a:latin typeface="Calibri" panose="020F0502020204030204" pitchFamily="34" charset="0"/>
                <a:ea typeface="Calibri" panose="020F0502020204030204" pitchFamily="34" charset="0"/>
                <a:cs typeface="Times New Roman" panose="02020603050405020304" pitchFamily="18" charset="0"/>
              </a:rPr>
              <a:t> – komentator zasipa protivnika gomilom detalja (često tehničke prirode) kako bi mu odvratio pažnju od bitne informacije. Primjer: u raspravi o ruskoj invaziji na Ukrajinu komentator piše dugačak komentar o demografskoj strukturi malog sela u Dombasu, tvrdeći da nitko tko ne raspolaže tim informacijama nema pravo govoriti o stanju u Ukrajini. </a:t>
            </a:r>
          </a:p>
          <a:p>
            <a:pPr marL="1143000" lvl="2" indent="-228600">
              <a:lnSpc>
                <a:spcPct val="107000"/>
              </a:lnSpc>
              <a:spcAft>
                <a:spcPts val="800"/>
              </a:spcAft>
              <a:buFont typeface="Symbol" panose="05050102010706020507" pitchFamily="18" charset="2"/>
              <a:buChar char=""/>
              <a:tabLst>
                <a:tab pos="13716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Na tu je strategiju posebno teško odgovoriti. Moguće je da osoba koja se njome služi doista vjeruje u ono što govori, ali tu taktiku isto tako često namjerno koriste osobe koje žele odvesti raspravu u drugom smjeru. U redu je priznati da niste upoznati sa svim detaljima određene teme – to ne znači da su argumenti druge strane prevladali.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Društvene mreže imaju golemu ulogu u širenju i zaustavljanju dezinformacija. </a:t>
            </a: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Platforme društvenih mreža koriste algoritme da bi zadržale naš interes – nastoje prikazivati sadržaj koji će nam biti zanimljiv. </a:t>
            </a: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Ponekad je to dobro – možemo saznati više o temama koje nas istinski zanimaju. Ali ako provodimo puno vremena čitajući objave koje nas rastužuju ili u nama izazivaju ljutnju, algoritam će nam nuditi slične sadržaje. </a:t>
            </a:r>
          </a:p>
          <a:p>
            <a:pPr marL="342900" lvl="0" indent="-342900">
              <a:lnSpc>
                <a:spcPct val="107000"/>
              </a:lnSpc>
              <a:spcAft>
                <a:spcPts val="800"/>
              </a:spcAft>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Stoga se iznenada može dogoditi da smo preplavljeni zbunjujućim ili uznemirujućim sadržajima i, ako se to dogodi, dobro je napraviti stanku. </a:t>
            </a:r>
          </a:p>
          <a:p>
            <a:pPr marL="342900" lvl="0" indent="-342900">
              <a:lnSpc>
                <a:spcPct val="107000"/>
              </a:lnSpc>
              <a:spcAft>
                <a:spcPts val="800"/>
              </a:spcAft>
              <a:buFont typeface="Symbol" panose="05050102010706020507" pitchFamily="18" charset="2"/>
              <a:buChar char=""/>
              <a:tabLst>
                <a:tab pos="4572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Izvori:</a:t>
            </a:r>
          </a:p>
          <a:p>
            <a:pPr marL="742950" lvl="1" indent="-285750">
              <a:lnSpc>
                <a:spcPct val="107000"/>
              </a:lnSpc>
              <a:spcAft>
                <a:spcPts val="800"/>
              </a:spcAft>
              <a:buFont typeface="Courier New" panose="02070309020205020404" pitchFamily="49" charset="0"/>
              <a:buChar char="o"/>
              <a:tabLst>
                <a:tab pos="914400" algn="l"/>
              </a:tabLst>
            </a:pPr>
            <a:r>
              <a:rPr lang="hr-H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hr-HR"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hr-H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hr-HR"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hr-H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hr-HR"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Pretraživanjem informacija o regiji „Xinjiang” mogu se dobiti vrlo raznoliki rezultati, kako se vidi u ovom slajdu – od pohvala Xinjiangu kao privlačnoj turističkoj destinaciji do kritika zbog postupanja kineske vlade prema Ujgurima i drugim manjinama. Što je istina, a što laž?</a:t>
            </a: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Možda je istina da je Xinjiang vrlo lijep i odlična turistička destinacija, ali to ne znači da ne može ujedno biti i mjesto kršenja ljudskih prava Ujgura i drugih manjina. </a:t>
            </a: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Promicanje Xinjianga kao turističke destinacije odvraća pažnju od kršenja ljudskih prava.</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hr-HR" sz="1100">
                <a:effectLst/>
                <a:latin typeface="Calibri" panose="020F0502020204030204" pitchFamily="34" charset="0"/>
                <a:ea typeface="Calibri" panose="020F0502020204030204" pitchFamily="34" charset="0"/>
                <a:cs typeface="Times New Roman" panose="02020603050405020304" pitchFamily="18" charset="0"/>
              </a:rPr>
              <a:t>[Tekst u slikama (slijeva na desno):</a:t>
            </a:r>
          </a:p>
          <a:p>
            <a:pPr marL="628650" lvl="1" indent="-171450">
              <a:lnSpc>
                <a:spcPct val="107000"/>
              </a:lnSpc>
              <a:spcAft>
                <a:spcPts val="800"/>
              </a:spcAft>
              <a:buFont typeface="Arial" panose="020B0604020202020204" pitchFamily="34" charset="0"/>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Britanski videobloger: Život Ujgura i drugih manjina u Kini. „Oni doslovce onemogućuju Ujgurima i stanovnicima Xinjianga da rade”</a:t>
            </a:r>
          </a:p>
          <a:p>
            <a:pPr marL="628650" lvl="1" indent="-171450">
              <a:lnSpc>
                <a:spcPct val="107000"/>
              </a:lnSpc>
              <a:spcAft>
                <a:spcPts val="800"/>
              </a:spcAft>
              <a:buFont typeface="Arial" panose="020B0604020202020204" pitchFamily="34" charset="0"/>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Pravi Xinjiang: očima NJEMAČKOG videoblogera</a:t>
            </a:r>
          </a:p>
          <a:p>
            <a:pPr marL="628650" lvl="1" indent="-171450">
              <a:lnSpc>
                <a:spcPct val="107000"/>
              </a:lnSpc>
              <a:spcAft>
                <a:spcPts val="800"/>
              </a:spcAft>
              <a:buFont typeface="Arial" panose="020B0604020202020204" pitchFamily="34" charset="0"/>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„Jeste li prvi put u Xinjiangu?”</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hr-HR" sz="1100">
                <a:effectLst/>
                <a:latin typeface="Calibri" panose="020F0502020204030204" pitchFamily="34" charset="0"/>
                <a:ea typeface="Calibri" panose="020F0502020204030204" pitchFamily="34" charset="0"/>
                <a:cs typeface="Times New Roman" panose="02020603050405020304" pitchFamily="18" charset="0"/>
              </a:rPr>
              <a:t>*Napomena* – Ovaj slajd sadržava animaciju.</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hr-HR" sz="1100" strike="noStrike" baseline="0">
                <a:effectLst/>
                <a:latin typeface="Calibri" panose="020F0502020204030204" pitchFamily="34" charset="0"/>
                <a:ea typeface="Calibri" panose="020F0502020204030204" pitchFamily="34" charset="0"/>
                <a:cs typeface="Times New Roman" panose="02020603050405020304" pitchFamily="18" charset="0"/>
              </a:rPr>
              <a:t>Dezinformacije nisu nova pojava. One su i ranije bile prisutne i širile se tradicionalnim medijima kao što su novine, TV i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hr-HR" sz="1100" strike="noStrike" baseline="0">
                <a:effectLst/>
                <a:latin typeface="Calibri" panose="020F0502020204030204" pitchFamily="34" charset="0"/>
                <a:ea typeface="Calibri" panose="020F0502020204030204" pitchFamily="34" charset="0"/>
                <a:cs typeface="Times New Roman" panose="02020603050405020304" pitchFamily="18" charset="0"/>
              </a:rPr>
              <a:t>Zato nemojte povjerovati nešto samo zato što ste to vidjeli u novinama ili na televiziji, a ne na internetu – provjerite pouzdanost izvora, pogledajte što kažu drugi izvori i slijedite druge savjete iz slajda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hr-HR" sz="1100">
                <a:effectLst/>
                <a:latin typeface="Calibri" panose="020F0502020204030204" pitchFamily="34" charset="0"/>
                <a:ea typeface="Calibri" panose="020F0502020204030204" pitchFamily="34" charset="0"/>
                <a:cs typeface="Times New Roman" panose="02020603050405020304" pitchFamily="18" charset="0"/>
              </a:rPr>
              <a:t>Izvor: https://www.ft.com/content/1eeedb71-d9dc-4b13-9b45-fcb7898ae9e1 </a:t>
            </a:r>
          </a:p>
          <a:p>
            <a:pPr marL="0" lvl="0" indent="0">
              <a:lnSpc>
                <a:spcPct val="107000"/>
              </a:lnSpc>
              <a:spcAft>
                <a:spcPts val="800"/>
              </a:spcAft>
              <a:buFont typeface="Courier New" panose="02070309020205020404" pitchFamily="49" charset="0"/>
              <a:buNone/>
            </a:pPr>
            <a:r>
              <a:rPr lang="hr-HR" sz="1800">
                <a:effectLst/>
                <a:latin typeface="Calibri" panose="020F0502020204030204" pitchFamily="34" charset="0"/>
                <a:ea typeface="Calibri" panose="020F0502020204030204" pitchFamily="34" charset="0"/>
              </a:rPr>
              <a:t>Izvor 5G: </a:t>
            </a:r>
            <a:r>
              <a:rPr lang="hr-HR"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100"/>
              <a:t>U ovom videozapisu EUvsDisinfo dekonstruira Sputnikovu reportažu o djeci kao žrtvama NATO-ove indoktrinacije u „militariziranoj” Latviji da bi objasnio kako nastaju „propagandni videozapisi” (ili dezinformacijski videozapisi), npr. upotreba slika izvan </a:t>
            </a:r>
            <a:r>
              <a:rPr lang="hr-HR" sz="1100" baseline="0"/>
              <a:t>konteksta radi konstruiranja lažne priče: </a:t>
            </a:r>
            <a:r>
              <a:rPr lang="hr-HR" sz="1100">
                <a:hlinkClick r:id="rId3"/>
              </a:rPr>
              <a:t>https://www.youtube.com/watch?v=nOd2vMCDv9M&amp;feature=youtu.be</a:t>
            </a:r>
            <a:r>
              <a:rPr lang="hr-HR" sz="1100"/>
              <a:t> [trajanje: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hr-HR" sz="1100">
                <a:solidFill>
                  <a:schemeClr val="tx1"/>
                </a:solidFill>
                <a:effectLst/>
                <a:latin typeface="+mn-lt"/>
                <a:ea typeface="+mn-ea"/>
                <a:cs typeface="+mn-cs"/>
              </a:rPr>
              <a:t>Neka učenici razmisle o svojim </a:t>
            </a:r>
            <a:r>
              <a:rPr lang="hr-HR" sz="1100" b="1" u="none">
                <a:solidFill>
                  <a:schemeClr val="tx1"/>
                </a:solidFill>
                <a:effectLst/>
                <a:latin typeface="+mn-lt"/>
                <a:ea typeface="+mn-ea"/>
                <a:cs typeface="+mn-cs"/>
              </a:rPr>
              <a:t>osjećajima</a:t>
            </a:r>
            <a:r>
              <a:rPr lang="hr-HR" sz="1100">
                <a:solidFill>
                  <a:schemeClr val="tx1"/>
                </a:solidFill>
                <a:effectLst/>
                <a:latin typeface="+mn-lt"/>
                <a:ea typeface="+mn-ea"/>
                <a:cs typeface="+mn-cs"/>
              </a:rPr>
              <a:t>. Što osjećaju kad ovo vide? Kako bi reagirali da im se to pojavi među novostima na Instagramu/Tiktoku? Zašto ih to pogađa? Je li to zbog same vijesti, načina na koji je formulirana, slike...?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a:t>Izvor:</a:t>
            </a:r>
          </a:p>
          <a:p>
            <a:r>
              <a:rPr lang="hr-HR"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a:t>Uvjerljivi krivotvoreni sadržaji („deepfakes”) koriste umjetnu inteligenciju za stvaranje novih snimki (slike, videozapise, glasovne snimke) koje prikazuju događaje, izjave ili radnje koji se zapravo nisu dogodili.</a:t>
            </a:r>
            <a:r>
              <a:rPr lang="hr-HR" sz="1200" b="0" i="0">
                <a:solidFill>
                  <a:schemeClr val="tx1"/>
                </a:solidFill>
                <a:effectLst/>
                <a:latin typeface="+mn-lt"/>
                <a:ea typeface="+mn-ea"/>
                <a:cs typeface="+mn-cs"/>
              </a:rPr>
              <a:t> Rezultati mogu biti prilično uvjerljivi.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i="0">
                <a:solidFill>
                  <a:schemeClr val="tx1"/>
                </a:solidFill>
                <a:effectLst/>
                <a:latin typeface="+mn-lt"/>
                <a:ea typeface="+mn-ea"/>
                <a:cs typeface="+mn-cs"/>
              </a:rPr>
              <a:t>U ovom videu ne vidimo pravog Keanua Reevesa koji pokazuje kako se čisti.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i="0">
                <a:solidFill>
                  <a:schemeClr val="tx1"/>
                </a:solidFill>
                <a:effectLst/>
                <a:latin typeface="+mn-lt"/>
                <a:ea typeface="+mn-ea"/>
                <a:cs typeface="+mn-cs"/>
              </a:rPr>
              <a:t>EU i druge organizacije ulažu velike napore u suzbijanje zlonamjerne umjetne inteligencije i uvjerljivog krivotvorenog sadržaja, ali netko tko nije stručnjak ne može uvijek biti siguran jesu li slika ili video stvarni ili manipulirani. Postavite si pitanja iz </a:t>
            </a:r>
            <a:r>
              <a:rPr lang="hr-HR" sz="1200" b="0" i="0">
                <a:solidFill>
                  <a:srgbClr val="FF0000"/>
                </a:solidFill>
                <a:effectLst/>
                <a:latin typeface="+mn-lt"/>
                <a:ea typeface="+mn-ea"/>
                <a:cs typeface="+mn-cs"/>
              </a:rPr>
              <a:t>slajda</a:t>
            </a:r>
            <a:r>
              <a:rPr lang="hr-HR">
                <a:solidFill>
                  <a:srgbClr val="FF0000"/>
                </a:solidFill>
              </a:rPr>
              <a:t>17</a:t>
            </a:r>
            <a:r>
              <a:rPr lang="hr-HR" sz="1200" b="0" i="0">
                <a:solidFill>
                  <a:srgbClr val="FF0000"/>
                </a:solidFill>
                <a:effectLst/>
                <a:latin typeface="+mn-lt"/>
                <a:ea typeface="+mn-ea"/>
                <a:cs typeface="+mn-cs"/>
              </a:rPr>
              <a:t> </a:t>
            </a:r>
            <a:r>
              <a:rPr lang="hr-HR" sz="1200" b="0" i="0">
                <a:solidFill>
                  <a:schemeClr val="tx1"/>
                </a:solidFill>
                <a:effectLst/>
                <a:latin typeface="+mn-lt"/>
                <a:ea typeface="+mn-ea"/>
                <a:cs typeface="+mn-cs"/>
              </a:rPr>
              <a:t>i zapamtite da ono što izgleda previše dobro (ili previše šokantno) da bi bilo istinito nerijetko to i jest – dobro provjerite!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*Napomena* – Ovaj slajd sadržava animaciju.</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hr-HR" sz="1200">
                <a:solidFill>
                  <a:schemeClr val="tx1"/>
                </a:solidFill>
                <a:effectLst/>
                <a:latin typeface="+mn-lt"/>
                <a:ea typeface="+mn-ea"/>
                <a:cs typeface="+mn-cs"/>
              </a:rPr>
              <a:t>Opisi</a:t>
            </a:r>
            <a:r>
              <a:rPr lang="hr-HR" sz="1200" baseline="0">
                <a:solidFill>
                  <a:schemeClr val="tx1"/>
                </a:solidFill>
                <a:effectLst/>
                <a:latin typeface="+mn-lt"/>
                <a:ea typeface="+mn-ea"/>
                <a:cs typeface="+mn-cs"/>
              </a:rPr>
              <a:t>:</a:t>
            </a:r>
          </a:p>
          <a:p>
            <a:pPr marL="628650" lvl="1" indent="-171450">
              <a:buFontTx/>
              <a:buChar char="-"/>
            </a:pPr>
            <a:r>
              <a:rPr lang="hr-HR" sz="1200">
                <a:solidFill>
                  <a:schemeClr val="tx1"/>
                </a:solidFill>
                <a:effectLst/>
                <a:latin typeface="+mn-lt"/>
                <a:ea typeface="+mn-ea"/>
                <a:cs typeface="+mn-cs"/>
              </a:rPr>
              <a:t>Prvi korak da se zaštitite od dezinformacija je da malo ZASTANETE – nemojte ishitreno reagirati na nešto što je previše dobro ili previše loše da bi bilo istinito.</a:t>
            </a:r>
          </a:p>
          <a:p>
            <a:pPr marL="628650" lvl="1" indent="-171450">
              <a:buFontTx/>
              <a:buChar char="-"/>
            </a:pPr>
            <a:r>
              <a:rPr lang="hr-HR" sz="1200">
                <a:solidFill>
                  <a:schemeClr val="tx1"/>
                </a:solidFill>
                <a:effectLst/>
                <a:latin typeface="+mn-lt"/>
                <a:ea typeface="+mn-ea"/>
                <a:cs typeface="+mn-cs"/>
              </a:rPr>
              <a:t>Nema potrebe žuriti – razmislite, možda i dodatno istražite priču.</a:t>
            </a:r>
          </a:p>
          <a:p>
            <a:pPr marL="628650" lvl="1" indent="-171450">
              <a:buFontTx/>
              <a:buChar char="-"/>
            </a:pPr>
            <a:r>
              <a:rPr lang="hr-HR" sz="1200">
                <a:effectLst/>
                <a:latin typeface="+mn-lt"/>
                <a:ea typeface="+mn-ea"/>
                <a:cs typeface="+mn-cs"/>
              </a:rPr>
              <a:t>Provjeravanje činjenica može biti zabavno: kao da se igrate detektiva. To doduše može potrajati i možda nećete uvijek moći sa sigurnošću odlučiti je li priča 100 % točna ili netočna, ali ćete usput nešto naučiti. Na primjer, možete ponešto naučiti o dobrim argumentacijskim tehnikama ili o tome kako se provjeravaju znanstvena istraživanja.</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hr-HR"/>
              <a:t>Velika količina dezinformacija temelji se na ljudskoj težnji da se izbjegne nesigurnost. </a:t>
            </a:r>
          </a:p>
          <a:p>
            <a:pPr marL="171450" indent="-171450">
              <a:buFont typeface="Arial" panose="020B0604020202020204" pitchFamily="34" charset="0"/>
              <a:buChar char="•"/>
            </a:pPr>
            <a:r>
              <a:rPr lang="hr-HR"/>
              <a:t>Prirodno je željeti sigurnost, ali nemojte upasti u zamku – ne žurite i sjetite se da nesigurnost nije pokazatelj gluposti!</a:t>
            </a:r>
          </a:p>
          <a:p>
            <a:pPr marL="171450" indent="-171450">
              <a:buFont typeface="Arial" panose="020B0604020202020204" pitchFamily="34" charset="0"/>
              <a:buChar char="•"/>
            </a:pPr>
            <a:r>
              <a:rPr lang="hr-HR"/>
              <a:t>Kad čitate priču koja izaziva snažne emocije...</a:t>
            </a:r>
          </a:p>
          <a:p>
            <a:pPr marL="628650" lvl="1" indent="-171450">
              <a:buFont typeface="Arial" panose="020B0604020202020204" pitchFamily="34" charset="0"/>
              <a:buChar char="•"/>
            </a:pPr>
            <a:r>
              <a:rPr lang="hr-HR"/>
              <a:t>zastanite</a:t>
            </a:r>
          </a:p>
          <a:p>
            <a:pPr marL="628650" lvl="1" indent="-171450">
              <a:buFont typeface="Arial" panose="020B0604020202020204" pitchFamily="34" charset="0"/>
              <a:buChar char="•"/>
            </a:pPr>
            <a:r>
              <a:rPr lang="hr-HR"/>
              <a:t>razmislite i pokušajte provjeriti činjenice</a:t>
            </a:r>
          </a:p>
          <a:p>
            <a:pPr marL="628650" lvl="1" indent="-171450">
              <a:buFont typeface="Arial" panose="020B0604020202020204" pitchFamily="34" charset="0"/>
              <a:buChar char="•"/>
            </a:pPr>
            <a:r>
              <a:rPr lang="hr-HR"/>
              <a:t>zatim odlučite – želite li podijeliti objavu ili obavijestiti prijatelje o tome što ste pročitali? treba li možda sadržaj prijaviti platformi društvene mreže kao pogrešnu informaciju? ili možda još niste sigurni i zasad ne želite reagirati?</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*Napomena* – Ovaj slajd sadržava animaciju.</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hr-HR" sz="1200">
                <a:effectLst/>
                <a:ea typeface="Calibri" panose="020F0502020204030204" pitchFamily="34" charset="0"/>
                <a:cs typeface="Times New Roman" panose="02020603050405020304" pitchFamily="18" charset="0"/>
              </a:rPr>
              <a:t>Za vježbu, vratite se na prethodne primjere (npr. slajd 13 sa snimkom djece kojoj se navodno daje oružje kako bi se priključili vojsci u Latviji).</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hr-HR" sz="1200">
                <a:effectLst/>
              </a:rPr>
              <a:t>Važno je razmisliti o vlastitoj pristranosti. Potvrđuje li vijest ono što već vjerujete? Bi li bilo drukčije da je tu vijest podijelio prijatelj ili slavna osoba koju pratite? Koje izvore smatrate pouzdanima?</a:t>
            </a:r>
            <a:r>
              <a:rPr lang="hr-HR"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hr-HR" sz="1200">
                <a:effectLst/>
                <a:ea typeface="Calibri" panose="020F0502020204030204" pitchFamily="34" charset="0"/>
              </a:rPr>
              <a:t>Provjerite...</a:t>
            </a:r>
          </a:p>
          <a:p>
            <a:pPr algn="just">
              <a:spcAft>
                <a:spcPts val="0"/>
              </a:spcAft>
            </a:pPr>
            <a:r>
              <a:rPr lang="hr-HR" sz="1200">
                <a:effectLst/>
                <a:ea typeface="Calibri" panose="020F0502020204030204" pitchFamily="34" charset="0"/>
              </a:rPr>
              <a:t> </a:t>
            </a:r>
          </a:p>
          <a:p>
            <a:pPr marL="628650" lvl="1" indent="-171450" algn="l">
              <a:spcAft>
                <a:spcPts val="0"/>
              </a:spcAft>
              <a:buFontTx/>
              <a:buChar char="-"/>
              <a:tabLst>
                <a:tab pos="457200" algn="l"/>
              </a:tabLst>
            </a:pPr>
            <a:r>
              <a:rPr lang="hr-HR" sz="1200" b="1">
                <a:effectLst/>
                <a:ea typeface="Calibri" panose="020F0502020204030204" pitchFamily="34" charset="0"/>
                <a:cs typeface="Times New Roman" panose="02020603050405020304" pitchFamily="18" charset="0"/>
              </a:rPr>
              <a:t>sadržaj: </a:t>
            </a:r>
            <a:r>
              <a:rPr lang="hr-HR" sz="1200">
                <a:effectLst/>
                <a:ea typeface="Calibri" panose="020F0502020204030204" pitchFamily="34" charset="0"/>
                <a:cs typeface="Times New Roman" panose="02020603050405020304" pitchFamily="18" charset="0"/>
              </a:rPr>
              <a:t>Pročitajte cijeli članak – odgovara li sadržaj naslovu?</a:t>
            </a:r>
          </a:p>
          <a:p>
            <a:pPr marL="628650" lvl="1" indent="-171450" algn="l">
              <a:spcAft>
                <a:spcPts val="0"/>
              </a:spcAft>
              <a:buFontTx/>
              <a:buChar char="-"/>
              <a:tabLst>
                <a:tab pos="457200" algn="l"/>
              </a:tabLst>
            </a:pPr>
            <a:r>
              <a:rPr lang="hr-HR" sz="1200" b="1">
                <a:effectLst/>
                <a:ea typeface="Calibri" panose="020F0502020204030204" pitchFamily="34" charset="0"/>
                <a:cs typeface="Times New Roman" panose="02020603050405020304" pitchFamily="18" charset="0"/>
              </a:rPr>
              <a:t>izvor: </a:t>
            </a:r>
            <a:r>
              <a:rPr lang="hr-HR" sz="1200" b="0">
                <a:effectLst/>
                <a:ea typeface="Calibri" panose="020F0502020204030204" pitchFamily="34" charset="0"/>
                <a:cs typeface="Times New Roman" panose="02020603050405020304" pitchFamily="18" charset="0"/>
              </a:rPr>
              <a:t>Kakve još priče objavljuje taj izvor? Djeluju li pouzdano? </a:t>
            </a:r>
          </a:p>
          <a:p>
            <a:pPr marL="628650" lvl="1" indent="-171450" algn="l">
              <a:spcAft>
                <a:spcPts val="0"/>
              </a:spcAft>
              <a:buFontTx/>
              <a:buChar char="-"/>
              <a:tabLst>
                <a:tab pos="457200" algn="l"/>
              </a:tabLst>
            </a:pPr>
            <a:r>
              <a:rPr lang="hr-HR" sz="1200" b="1">
                <a:effectLst/>
                <a:latin typeface="Calibri" panose="020F0502020204030204" pitchFamily="34" charset="0"/>
                <a:ea typeface="Calibri" panose="020F0502020204030204" pitchFamily="34" charset="0"/>
                <a:cs typeface="Times New Roman" panose="02020603050405020304" pitchFamily="18" charset="0"/>
              </a:rPr>
              <a:t>URL: </a:t>
            </a:r>
            <a:r>
              <a:rPr lang="hr-HR" sz="1200">
                <a:effectLst/>
                <a:latin typeface="Calibri" panose="020F0502020204030204" pitchFamily="34" charset="0"/>
                <a:ea typeface="Calibri" panose="020F0502020204030204" pitchFamily="34" charset="0"/>
                <a:cs typeface="Times New Roman" panose="02020603050405020304" pitchFamily="18" charset="0"/>
              </a:rPr>
              <a:t>Uvijek provjerite je li izvornoj stranici ili URL-u dodana mala izmjena naziva ili ekstenzije koja površnom čitatelju može lako promaknuti. Stranice s dezinformacijama preuzimaju imena dobro poznatih izvora vijesti i promijene sitne detalje. Primjer: </a:t>
            </a:r>
            <a:r>
              <a:rPr lang="hr-HR" sz="1200" baseline="0">
                <a:effectLst/>
                <a:latin typeface="Calibri" panose="020F0502020204030204" pitchFamily="34" charset="0"/>
                <a:ea typeface="Calibri" panose="020F0502020204030204" pitchFamily="34" charset="0"/>
                <a:cs typeface="Times New Roman" panose="02020603050405020304" pitchFamily="18" charset="0"/>
              </a:rPr>
              <a:t>nevvyorktimes.com. </a:t>
            </a:r>
            <a:r>
              <a:rPr lang="hr-HR" sz="1200" b="0" baseline="0">
                <a:effectLst/>
                <a:latin typeface="Calibri" panose="020F0502020204030204" pitchFamily="34" charset="0"/>
                <a:ea typeface="Calibri" panose="020F0502020204030204" pitchFamily="34" charset="0"/>
                <a:cs typeface="Times New Roman" panose="02020603050405020304" pitchFamily="18" charset="0"/>
              </a:rPr>
              <a:t>(Istraga platforme EU Disinfo Lab o kloniranju autentičnih informativnih internetskih stranica: </a:t>
            </a:r>
            <a:r>
              <a:rPr lang="hr-H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hr-HR"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hr-HR" sz="1200" b="1" baseline="0">
                <a:effectLst/>
                <a:ea typeface="Calibri" panose="020F0502020204030204" pitchFamily="34" charset="0"/>
                <a:cs typeface="Times New Roman" panose="02020603050405020304" pitchFamily="18" charset="0"/>
              </a:rPr>
              <a:t>autora: </a:t>
            </a:r>
            <a:r>
              <a:rPr lang="hr-HR" sz="1200">
                <a:effectLst/>
                <a:ea typeface="Calibri" panose="020F0502020204030204" pitchFamily="34" charset="0"/>
                <a:cs typeface="Times New Roman" panose="02020603050405020304" pitchFamily="18" charset="0"/>
              </a:rPr>
              <a:t>Ljudi koji rade u informativnom sektoru obično imaju svoje stranice ili druge javne profile preko kojih možete pronaći njih i njihov rad.</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hr-HR" sz="1200">
                <a:effectLst/>
                <a:ea typeface="Calibri" panose="020F0502020204030204" pitchFamily="34" charset="0"/>
                <a:cs typeface="Times New Roman" panose="02020603050405020304" pitchFamily="18" charset="0"/>
              </a:rPr>
              <a:t>Kontekst</a:t>
            </a:r>
          </a:p>
          <a:p>
            <a:pPr marL="628650" lvl="1" indent="-171450" algn="l">
              <a:spcAft>
                <a:spcPts val="0"/>
              </a:spcAft>
              <a:buFontTx/>
              <a:buChar char="-"/>
              <a:tabLst>
                <a:tab pos="457200" algn="l"/>
              </a:tabLst>
            </a:pPr>
            <a:r>
              <a:rPr lang="hr-HR" sz="1200" b="1">
                <a:effectLst/>
                <a:ea typeface="Calibri" panose="020F0502020204030204" pitchFamily="34" charset="0"/>
                <a:cs typeface="Times New Roman" panose="02020603050405020304" pitchFamily="18" charset="0"/>
              </a:rPr>
              <a:t>datum: </a:t>
            </a:r>
            <a:r>
              <a:rPr lang="hr-HR" sz="1200" b="0">
                <a:effectLst/>
                <a:ea typeface="Calibri" panose="020F0502020204030204" pitchFamily="34" charset="0"/>
                <a:cs typeface="Times New Roman" panose="02020603050405020304" pitchFamily="18" charset="0"/>
              </a:rPr>
              <a:t>Katkad se stare vijesti šire društvenim mrežama jer ljudi zaborave provjeriti datum. </a:t>
            </a:r>
          </a:p>
          <a:p>
            <a:pPr marL="628650" lvl="1" indent="-171450" algn="l">
              <a:spcAft>
                <a:spcPts val="0"/>
              </a:spcAft>
              <a:buFontTx/>
              <a:buChar char="-"/>
              <a:tabLst>
                <a:tab pos="457200" algn="l"/>
              </a:tabLst>
            </a:pPr>
            <a:r>
              <a:rPr lang="hr-HR" sz="1200" b="1">
                <a:effectLst/>
                <a:ea typeface="Calibri" panose="020F0502020204030204" pitchFamily="34" charset="0"/>
                <a:cs typeface="Times New Roman" panose="02020603050405020304" pitchFamily="18" charset="0"/>
              </a:rPr>
              <a:t>druge izvore: </a:t>
            </a:r>
            <a:r>
              <a:rPr lang="hr-HR" sz="1200" b="0">
                <a:effectLst/>
                <a:ea typeface="Calibri" panose="020F0502020204030204" pitchFamily="34" charset="0"/>
                <a:cs typeface="Times New Roman" panose="02020603050405020304" pitchFamily="18" charset="0"/>
              </a:rPr>
              <a:t>Pišu li i drugi izvori o tome? Jesu li ti izvori potvrdili informacije iz izvornog članka? O kakvim je izvorima riječ? Posebno je korisno provjeriti ugledne međunarodne izvore (npr. BBC, Deutsche Welle, France 24). Alati za prevođenje korisni su za pristup izvorima na drugim jezicima – oni ne moraju biti samo sredstvo provjere dezinformacija, već i prilika za drukčiji pogled na temu.</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hr-HR" sz="1200" b="0">
                <a:effectLst/>
                <a:ea typeface="Calibri" panose="020F0502020204030204" pitchFamily="34" charset="0"/>
                <a:cs typeface="Times New Roman" panose="02020603050405020304" pitchFamily="18" charset="0"/>
              </a:rPr>
              <a:t>Razmislite prije nego što podijelite</a:t>
            </a:r>
          </a:p>
          <a:p>
            <a:pPr marL="628650" lvl="1" indent="-171450" algn="l">
              <a:spcAft>
                <a:spcPts val="0"/>
              </a:spcAft>
              <a:buFontTx/>
              <a:buChar char="-"/>
              <a:tabLst>
                <a:tab pos="457200" algn="l"/>
              </a:tabLst>
            </a:pPr>
            <a:r>
              <a:rPr lang="hr-HR" sz="1200" b="0">
                <a:effectLst/>
                <a:ea typeface="Calibri" panose="020F0502020204030204" pitchFamily="34" charset="0"/>
                <a:cs typeface="Times New Roman" panose="02020603050405020304" pitchFamily="18" charset="0"/>
              </a:rPr>
              <a:t>Dijelite samo članke za koje znate da su istiniti – u protivnom biste mogli nehotice proširiti pogrešne informacije!</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Suzbijanju dezinformacija najbolje ćete doprinijeti ako ne dijelite informacije koje možda nisu točne. </a:t>
            </a: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Savjete koje ste čuli na satu podijelite s prijateljima i obitelji, recite im kako da ne nasjednu na lažne ili zavaravajuće informacije.</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Možda ćete doći u iskušenje da se sukobite ili čak posramite ljude koji vjeruju informacijama za koje znate da su netočne, ali to uglavnom ne pomaže.</a:t>
            </a:r>
          </a:p>
          <a:p>
            <a:pPr marL="742950" lvl="1" indent="-285750">
              <a:lnSpc>
                <a:spcPct val="107000"/>
              </a:lnSpc>
              <a:buFont typeface="Courier New" panose="02070309020205020404" pitchFamily="49" charset="0"/>
              <a:buChar char="o"/>
            </a:pPr>
            <a:r>
              <a:rPr lang="hr-HR" sz="1100">
                <a:effectLst/>
                <a:latin typeface="Calibri" panose="020F0502020204030204" pitchFamily="34" charset="0"/>
                <a:ea typeface="Calibri" panose="020F0502020204030204" pitchFamily="34" charset="0"/>
                <a:cs typeface="Times New Roman" panose="02020603050405020304" pitchFamily="18" charset="0"/>
              </a:rPr>
              <a:t>Napadom ćete ih samo učvrstiti u njihovu uvjerenju, a pritom možete ugroziti svoj odnos s njima.</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r-HR" sz="1100">
                <a:effectLst/>
                <a:latin typeface="Calibri" panose="020F0502020204030204" pitchFamily="34" charset="0"/>
                <a:ea typeface="Calibri" panose="020F0502020204030204" pitchFamily="34" charset="0"/>
                <a:cs typeface="Times New Roman" panose="02020603050405020304" pitchFamily="18" charset="0"/>
              </a:rPr>
              <a:t>Ne očekujte brze promjene</a:t>
            </a:r>
          </a:p>
          <a:p>
            <a:pPr marL="742950" lvl="1" indent="-285750">
              <a:lnSpc>
                <a:spcPct val="107000"/>
              </a:lnSpc>
              <a:buFont typeface="Courier New" panose="02070309020205020404" pitchFamily="49" charset="0"/>
              <a:buChar char="o"/>
            </a:pPr>
            <a:r>
              <a:rPr lang="hr-HR" sz="1100">
                <a:effectLst/>
                <a:latin typeface="Calibri" panose="020F0502020204030204" pitchFamily="34" charset="0"/>
                <a:ea typeface="Calibri" panose="020F0502020204030204" pitchFamily="34" charset="0"/>
                <a:cs typeface="Times New Roman" panose="02020603050405020304" pitchFamily="18" charset="0"/>
              </a:rPr>
              <a:t>Da biste nekog uvjerili, ponekad su potrebni sati ili godine razgovora. Nemojte žuriti ni postati malodušni – umjesto da nekom kažete da je u krivu, radije podijelite točne i korisne informacije iz pouzdanih izvora.</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Danas ćemo razgovarati o tome što su dezinformacije i kako funkcioniraju te dati nekoliko savjeta o tome kako ih prepoznati,</a:t>
            </a:r>
            <a:r>
              <a:rPr lang="hr-HR" baseline="0"/>
              <a:t> zaštititi se od njih i pomoći drugima da se zaštite!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100">
                <a:effectLst/>
                <a:latin typeface="Calibri" panose="020F0502020204030204" pitchFamily="34" charset="0"/>
                <a:ea typeface="Calibri" panose="020F0502020204030204" pitchFamily="34" charset="0"/>
                <a:cs typeface="Times New Roman" panose="02020603050405020304" pitchFamily="18" charset="0"/>
              </a:rPr>
              <a:t>*Napomena* – Ovaj slajd sadržava animacije.</a:t>
            </a:r>
          </a:p>
          <a:p>
            <a:endParaRPr lang="en-IE" sz="1100"/>
          </a:p>
          <a:p>
            <a:r>
              <a:rPr lang="hr-HR" sz="1100"/>
              <a:t>EU se na razne načine bori protiv dezinformacija.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hr-HR" sz="1100"/>
              <a:t>–    Surađuje s državama članicama, međunarodnim organizacijama i partnerskim zemljama kako bi se pronašao najbolji način za zaustavljanje širenja dezinformacija.</a:t>
            </a:r>
          </a:p>
          <a:p>
            <a:endParaRPr lang="en-IE" sz="1100"/>
          </a:p>
          <a:p>
            <a:pPr marL="171450" indent="-171450">
              <a:buFontTx/>
              <a:buChar char="-"/>
            </a:pPr>
            <a:r>
              <a:rPr lang="hr-HR" sz="1100"/>
              <a:t>Trudi se otvoreno </a:t>
            </a:r>
            <a:r>
              <a:rPr lang="hr-HR" sz="1100" b="1"/>
              <a:t>komunicirati</a:t>
            </a:r>
            <a:r>
              <a:rPr lang="hr-HR" sz="1100"/>
              <a:t> o svojim planovima i poduzetim mjerama. To je važno jer se ljudi koji mogu lako pristupiti pouzdanim informacijama rjeđe okreću nepouzdanim izvorima.</a:t>
            </a:r>
          </a:p>
          <a:p>
            <a:pPr marL="171450" indent="-171450">
              <a:buFontTx/>
              <a:buChar char="-"/>
            </a:pPr>
            <a:endParaRPr lang="en-IE" sz="1100"/>
          </a:p>
          <a:p>
            <a:pPr marL="171450" indent="-171450">
              <a:buFontTx/>
              <a:buChar char="-"/>
            </a:pPr>
            <a:r>
              <a:rPr lang="hr-HR" sz="1100" b="1">
                <a:highlight>
                  <a:srgbClr val="FFFF00"/>
                </a:highlight>
              </a:rPr>
              <a:t>Prati i razotkriva dezinformacije</a:t>
            </a:r>
            <a:r>
              <a:rPr lang="hr-HR" sz="1100">
                <a:highlight>
                  <a:srgbClr val="FFFF00"/>
                </a:highlight>
              </a:rPr>
              <a:t> i manipuliranje informacijama</a:t>
            </a:r>
            <a:r>
              <a:rPr lang="hr-HR" sz="1100"/>
              <a:t>, posebno na kanalima društvenih mreža i internetskim stranicama EUvsDisinfo.</a:t>
            </a:r>
          </a:p>
          <a:p>
            <a:pPr marL="0" indent="0">
              <a:buFontTx/>
              <a:buNone/>
            </a:pPr>
            <a:endParaRPr lang="en-IE" sz="1100"/>
          </a:p>
          <a:p>
            <a:pPr marL="171450" indent="-171450">
              <a:buFontTx/>
              <a:buChar char="-"/>
            </a:pPr>
            <a:r>
              <a:rPr lang="hr-HR" sz="1100"/>
              <a:t>Osim toga, podupire </a:t>
            </a:r>
            <a:r>
              <a:rPr lang="hr-HR" sz="1100" b="1"/>
              <a:t>medijsku pismenost</a:t>
            </a:r>
            <a:r>
              <a:rPr lang="hr-HR" sz="1100"/>
              <a:t> (financiranjem inicijativa i izradom materijala za praktičnu primjenu poput ovog) i </a:t>
            </a:r>
            <a:r>
              <a:rPr lang="hr-HR" sz="1100" b="1"/>
              <a:t>neovisne medije i provjeravatelje činjenica</a:t>
            </a:r>
            <a:r>
              <a:rPr lang="hr-HR" sz="1100"/>
              <a:t>.</a:t>
            </a:r>
          </a:p>
          <a:p>
            <a:pPr marL="171450" indent="-171450">
              <a:buFontTx/>
              <a:buChar char="-"/>
            </a:pPr>
            <a:endParaRPr lang="en-IE" sz="1100"/>
          </a:p>
          <a:p>
            <a:pPr marL="171450" indent="-171450">
              <a:buFontTx/>
              <a:buChar char="-"/>
            </a:pPr>
            <a:r>
              <a:rPr lang="hr-HR" sz="1100"/>
              <a:t>Surađuje s poduzećima koja upravljaju društvenim mrežama kako bi spriječio širenje dezinformacija i manipuliranje informacijama u EU-u i zaštitio korisnike.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hr-HR" sz="1800">
                <a:effectLst/>
                <a:latin typeface="Calibri" panose="020F0502020204030204" pitchFamily="34" charset="0"/>
                <a:ea typeface="Calibri" panose="020F0502020204030204" pitchFamily="34" charset="0"/>
                <a:cs typeface="Times New Roman" panose="02020603050405020304" pitchFamily="18" charset="0"/>
              </a:rPr>
              <a:t>Živimo u informacijskom dobu. Informacije nikada nisu bile dostupnije.</a:t>
            </a:r>
          </a:p>
          <a:p>
            <a:pPr marL="342900" lvl="0" indent="-342900">
              <a:lnSpc>
                <a:spcPct val="107000"/>
              </a:lnSpc>
              <a:buFont typeface="Symbol" panose="05050102010706020507" pitchFamily="18" charset="2"/>
              <a:buChar char=""/>
            </a:pPr>
            <a:r>
              <a:rPr lang="hr-HR" sz="1800">
                <a:effectLst/>
                <a:latin typeface="Calibri" panose="020F0502020204030204" pitchFamily="34" charset="0"/>
                <a:ea typeface="Calibri" panose="020F0502020204030204" pitchFamily="34" charset="0"/>
                <a:cs typeface="Times New Roman" panose="02020603050405020304" pitchFamily="18" charset="0"/>
              </a:rPr>
              <a:t>No to nam ne olakšava uvijek život – ponekad je teško razlučiti što je istina, a što laž.</a:t>
            </a:r>
          </a:p>
          <a:p>
            <a:pPr marL="342900" lvl="0" indent="-342900">
              <a:lnSpc>
                <a:spcPct val="107000"/>
              </a:lnSpc>
              <a:buFont typeface="Symbol" panose="05050102010706020507" pitchFamily="18" charset="2"/>
              <a:buChar char=""/>
            </a:pPr>
            <a:r>
              <a:rPr lang="hr-HR" sz="1800">
                <a:effectLst/>
                <a:latin typeface="Calibri" panose="020F0502020204030204" pitchFamily="34" charset="0"/>
                <a:ea typeface="Calibri" panose="020F0502020204030204" pitchFamily="34" charset="0"/>
                <a:cs typeface="Times New Roman" panose="02020603050405020304" pitchFamily="18" charset="0"/>
              </a:rPr>
              <a:t>Na primjer, premda je tada to zvučalo nevjerojatno, Olivia Rodrigo i Sabrina Carpenter doista su razgovarale na modnom događanju Met Gala, dok naslovnica Forbesa na kojoj je prikazan veliki ajatolah Sayyid li Khamenei izgleda vrlo uvjerljivo, ali je ipak lažna. Slika u sredini doista prikazuje aktiviranje Željezne kupole u Izraelu, ali na krivi datum, što znači da su u to bili uključeni neki drugi akteri.</a:t>
            </a:r>
          </a:p>
          <a:p>
            <a:pPr marL="342900" lvl="0" indent="-342900">
              <a:lnSpc>
                <a:spcPct val="107000"/>
              </a:lnSpc>
              <a:buFont typeface="Symbol" panose="05050102010706020507" pitchFamily="18" charset="2"/>
              <a:buChar char=""/>
            </a:pPr>
            <a:r>
              <a:rPr lang="hr-HR" sz="1800">
                <a:effectLst/>
                <a:latin typeface="Calibri" panose="020F0502020204030204" pitchFamily="34" charset="0"/>
                <a:ea typeface="Calibri" panose="020F0502020204030204" pitchFamily="34" charset="0"/>
                <a:cs typeface="Times New Roman" panose="02020603050405020304" pitchFamily="18" charset="0"/>
              </a:rPr>
              <a:t>U ovoj prezentaciji nećemo se baviti samo dezinformacijama (kad osobe ili organizacije namjerno šire informacije za koje znaju da su lažne ili zavaravajuće) nego i drugim oblicima lažnih informacija i mogućnostima zaštite od njih.</a:t>
            </a:r>
          </a:p>
          <a:p>
            <a:pPr marL="342900" lvl="0" indent="-342900">
              <a:lnSpc>
                <a:spcPct val="107000"/>
              </a:lnSpc>
              <a:buFont typeface="Symbol" panose="05050102010706020507" pitchFamily="18" charset="2"/>
              <a:buChar char=""/>
            </a:pPr>
            <a:r>
              <a:rPr lang="hr-HR" sz="1800">
                <a:effectLst/>
                <a:latin typeface="Calibri" panose="020F0502020204030204" pitchFamily="34" charset="0"/>
                <a:ea typeface="Calibri" panose="020F0502020204030204" pitchFamily="34" charset="0"/>
                <a:cs typeface="Times New Roman" panose="02020603050405020304" pitchFamily="18" charset="0"/>
              </a:rPr>
              <a:t>Nemojte vjerovati svemu što čujete – uvijek razmislite (i provjerite činjenice!), a tek onda podijelite. </a:t>
            </a:r>
          </a:p>
          <a:p>
            <a:pPr marL="457200">
              <a:lnSpc>
                <a:spcPct val="107000"/>
              </a:lnSpc>
            </a:pPr>
            <a:r>
              <a:rPr lang="hr-HR"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Izvori:</a:t>
            </a:r>
          </a:p>
          <a:p>
            <a:pPr marL="342900" lvl="0" indent="-342900">
              <a:lnSpc>
                <a:spcPct val="107000"/>
              </a:lnSpc>
              <a:buFont typeface="Symbol" panose="05050102010706020507" pitchFamily="18" charset="2"/>
              <a:buChar char=""/>
              <a:tabLst>
                <a:tab pos="4572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objava na društvenim mrežama o susretu Olivije Rodrigo i Sabrine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videozapis o aktiviranju Željezne kupole: </a:t>
            </a:r>
            <a:r>
              <a:rPr lang="hr-HR" sz="1600">
                <a:hlinkClick r:id="rId3"/>
              </a:rPr>
              <a:t>(3) Iran Spectator on X: „</a:t>
            </a:r>
            <a:r>
              <a:rPr lang="hr-HR" sz="1600">
                <a:latin typeface="Segoe UI Emoji"/>
                <a:hlinkClick r:id="rId3"/>
              </a:rPr>
              <a:t>⚠️</a:t>
            </a:r>
            <a:r>
              <a:rPr lang="hr-HR" sz="1600">
                <a:hlinkClick r:id="rId3"/>
              </a:rPr>
              <a:t> 𝐁𝐫𝐞𝐚𝐤𝐢𝐧𝐠 𝐍𝐞𝐰𝐬 </a:t>
            </a:r>
            <a:r>
              <a:rPr lang="hr-HR" sz="1600">
                <a:latin typeface="Segoe UI Emoji"/>
                <a:hlinkClick r:id="rId3"/>
              </a:rPr>
              <a:t>⚠️</a:t>
            </a:r>
            <a:r>
              <a:rPr lang="hr-HR" sz="1600">
                <a:hlinkClick r:id="rId3"/>
              </a:rPr>
              <a:t> </a:t>
            </a:r>
            <a:r>
              <a:rPr lang="hr-HR" sz="1600">
                <a:latin typeface="Segoe UI Emoji"/>
                <a:hlinkClick r:id="rId3"/>
              </a:rPr>
              <a:t>🇮🇷</a:t>
            </a:r>
            <a:r>
              <a:rPr lang="hr-HR" sz="1600">
                <a:hlinkClick r:id="rId3"/>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342900" lvl="0" indent="-342900">
              <a:lnSpc>
                <a:spcPct val="107000"/>
              </a:lnSpc>
              <a:buFont typeface="Symbol" panose="05050102010706020507" pitchFamily="18" charset="2"/>
              <a:buChar char=""/>
              <a:tabLst>
                <a:tab pos="457200" algn="l"/>
              </a:tabLst>
            </a:pPr>
            <a:r>
              <a:rPr lang="hr-HR" sz="1100">
                <a:effectLst/>
                <a:latin typeface="Calibri" panose="020F0502020204030204" pitchFamily="34" charset="0"/>
                <a:ea typeface="Calibri" panose="020F0502020204030204" pitchFamily="34" charset="0"/>
                <a:cs typeface="Times New Roman" panose="02020603050405020304" pitchFamily="18" charset="0"/>
              </a:rPr>
              <a:t>lažna naslovnica časopisa Forbes: </a:t>
            </a:r>
            <a:r>
              <a:rPr lang="hr-HR"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hr-HR" sz="1100" b="1">
                <a:effectLst/>
                <a:latin typeface="Calibri" panose="020F0502020204030204" pitchFamily="34" charset="0"/>
                <a:ea typeface="Calibri" panose="020F0502020204030204" pitchFamily="34" charset="0"/>
                <a:cs typeface="Times New Roman" panose="02020603050405020304" pitchFamily="18" charset="0"/>
              </a:rPr>
              <a:t>Satira/humor</a:t>
            </a:r>
            <a:r>
              <a:rPr lang="hr-HR" sz="1100">
                <a:effectLst/>
                <a:latin typeface="Calibri" panose="020F0502020204030204" pitchFamily="34" charset="0"/>
                <a:ea typeface="Calibri" panose="020F0502020204030204" pitchFamily="34" charset="0"/>
                <a:cs typeface="Times New Roman" panose="02020603050405020304" pitchFamily="18" charset="0"/>
              </a:rPr>
              <a:t>: šaljivi članci iz satiričkih izvora koji se ponekad pogrešno shvate kao stvarne vijesti. </a:t>
            </a:r>
          </a:p>
          <a:p>
            <a:pPr marL="342900" lvl="0" indent="-342900">
              <a:lnSpc>
                <a:spcPct val="107000"/>
              </a:lnSpc>
              <a:buFont typeface="Symbol" panose="05050102010706020507" pitchFamily="18" charset="2"/>
              <a:buChar char=""/>
            </a:pPr>
            <a:r>
              <a:rPr lang="hr-HR" sz="1100" b="1">
                <a:effectLst/>
                <a:latin typeface="Calibri" panose="020F0502020204030204" pitchFamily="34" charset="0"/>
                <a:ea typeface="Calibri" panose="020F0502020204030204" pitchFamily="34" charset="0"/>
                <a:cs typeface="Times New Roman" panose="02020603050405020304" pitchFamily="18" charset="0"/>
              </a:rPr>
              <a:t>Pogrešne informacije</a:t>
            </a:r>
            <a:r>
              <a:rPr lang="hr-HR" sz="1100">
                <a:effectLst/>
                <a:latin typeface="Calibri" panose="020F0502020204030204" pitchFamily="34" charset="0"/>
                <a:ea typeface="Calibri" panose="020F0502020204030204" pitchFamily="34" charset="0"/>
                <a:cs typeface="Times New Roman" panose="02020603050405020304" pitchFamily="18" charset="0"/>
              </a:rPr>
              <a:t>: lažne ili zavaravajuće informacije koje dijele osobe koje u njih vjeruju bez zle namjere ili u želji da pomognu. Primjer: stariji rođak objavi članak na Facebooku o upotrebi češnjaka za prevenciju raka jer smatra da je to korisna informacija i nije svjestan da je lažna.</a:t>
            </a:r>
          </a:p>
          <a:p>
            <a:pPr marL="342900" lvl="0" indent="-342900">
              <a:lnSpc>
                <a:spcPct val="107000"/>
              </a:lnSpc>
              <a:spcAft>
                <a:spcPts val="800"/>
              </a:spcAft>
              <a:buFont typeface="Symbol" panose="05050102010706020507" pitchFamily="18" charset="2"/>
              <a:buChar char=""/>
            </a:pPr>
            <a:r>
              <a:rPr lang="hr-HR" sz="1100" b="1">
                <a:effectLst/>
                <a:latin typeface="Calibri" panose="020F0502020204030204" pitchFamily="34" charset="0"/>
                <a:ea typeface="Calibri" panose="020F0502020204030204" pitchFamily="34" charset="0"/>
                <a:cs typeface="Times New Roman" panose="02020603050405020304" pitchFamily="18" charset="0"/>
              </a:rPr>
              <a:t>Dezinformacije</a:t>
            </a:r>
            <a:r>
              <a:rPr lang="hr-HR" sz="1100">
                <a:effectLst/>
                <a:latin typeface="Calibri" panose="020F0502020204030204" pitchFamily="34" charset="0"/>
                <a:ea typeface="Calibri" panose="020F0502020204030204" pitchFamily="34" charset="0"/>
                <a:cs typeface="Times New Roman" panose="02020603050405020304" pitchFamily="18" charset="0"/>
              </a:rPr>
              <a:t>: </a:t>
            </a:r>
            <a:r>
              <a:rPr lang="hr-HR" sz="1600"/>
              <a:t>lažne informacije koje se stvaraju i dijele s namjerom obmanjivanja ili postizanja političkog ili ekonomskog cilja, a mogu nanijeti javnu štetu.</a:t>
            </a:r>
            <a:r>
              <a:rPr lang="hr-HR" sz="1100">
                <a:effectLst/>
                <a:latin typeface="Calibri" panose="020F0502020204030204" pitchFamily="34" charset="0"/>
                <a:ea typeface="Calibri" panose="020F0502020204030204" pitchFamily="34" charset="0"/>
                <a:cs typeface="Times New Roman" panose="02020603050405020304" pitchFamily="18" charset="0"/>
              </a:rPr>
              <a:t> Primjer: objava lažnih informacija na društvenim mrežama o zločinima koje su počinili migranti u Europi s ciljem da se izazove razdor u društvu.</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*Napomena* – Ovaj slajd sadržava animacije.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Humor se često može pogrešno shvatiti kao stvarna vijest – stoga valja biti oprezan.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a:solidFill>
                  <a:schemeClr val="bg1"/>
                </a:solidFill>
              </a:rPr>
              <a:t>Slika pape Franje u pernatoj jakni prvi je put objavljena u Facebook grupi AI Art Universe u ožujku 2023. i ubrzo je preplavila društvene mreže.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Ovdje možete vidjeti još slika pape Franje koje je stvorila umjetna inteligencija: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Druga papina slika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a:effectLst/>
                <a:latin typeface="Calibri" panose="020F0502020204030204" pitchFamily="34" charset="0"/>
                <a:ea typeface="Calibri" panose="020F0502020204030204" pitchFamily="34" charset="0"/>
                <a:cs typeface="Times New Roman" panose="02020603050405020304" pitchFamily="18" charset="0"/>
              </a:rPr>
              <a:t>*Napomena* – Ovaj slajd sadržava animacije.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0" i="0">
                <a:solidFill>
                  <a:srgbClr val="FF0000"/>
                </a:solidFill>
                <a:effectLst/>
                <a:latin typeface="+mn-lt"/>
                <a:ea typeface="+mn-ea"/>
                <a:cs typeface="+mn-cs"/>
              </a:rPr>
              <a:t>Lažne informacije često se šire jer ljudi stvarno u njih vjeruju i žele ih podijeliti s prijateljima ili obitelji. U tom slučaju govorimo o „pogrešnim informacijama”.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hr-HR" sz="1200" b="0" i="0">
                <a:effectLst/>
                <a:latin typeface="+mn-lt"/>
                <a:ea typeface="+mn-ea"/>
                <a:cs typeface="+mn-cs"/>
              </a:rPr>
              <a:t>Tijekom pandemije bolesti COVID-19 društvenim mrežama kolale su brojne zbunjujuće informacije. </a:t>
            </a:r>
            <a:r>
              <a:rPr lang="hr-HR"/>
              <a:t>Na primjer, mnogi su vidjeli poveznicu između tehnologija 5G i širenja koronavirusa (više o tome pročitajte ovdje: </a:t>
            </a:r>
            <a:r>
              <a:rPr lang="hr-HR">
                <a:hlinkClick r:id="rId3"/>
              </a:rPr>
              <a:t>https://www.euronews.com/2020/05/15/what-is-the-truth-behind-the-5g-coronavirus-conspiracy-theory-culture-clash</a:t>
            </a:r>
            <a:r>
              <a:rPr lang="hr-H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hr-HR" sz="1200" b="0" i="0" baseline="0">
                <a:effectLst/>
                <a:latin typeface="+mn-lt"/>
                <a:ea typeface="+mn-ea"/>
                <a:cs typeface="+mn-cs"/>
              </a:rPr>
              <a:t>Ta je teorija</a:t>
            </a:r>
            <a:r>
              <a:rPr lang="hr-HR" sz="1200" b="0" i="0">
                <a:effectLst/>
                <a:latin typeface="+mn-lt"/>
                <a:ea typeface="+mn-ea"/>
                <a:cs typeface="+mn-cs"/>
              </a:rPr>
              <a:t> prouzročila stvarnu štetu:</a:t>
            </a:r>
          </a:p>
          <a:p>
            <a:pPr marL="171450" indent="-171450">
              <a:buFontTx/>
              <a:buChar char="-"/>
            </a:pPr>
            <a:r>
              <a:rPr lang="hr-HR" baseline="0"/>
              <a:t>palili su se odašiljači po cijeloj Europi</a:t>
            </a:r>
          </a:p>
          <a:p>
            <a:pPr marL="171450" indent="-171450">
              <a:buFontTx/>
              <a:buChar char="-"/>
            </a:pPr>
            <a:r>
              <a:rPr lang="hr-HR" baseline="0"/>
              <a:t>telekomunikacijske mreže bile su u prekidu jer su uništeni i vandalizirani stupovi koji su se koristili za 3G i 4G usluge o kojima ovise mnogi (npr. pozivi hitnim službama)</a:t>
            </a:r>
          </a:p>
          <a:p>
            <a:pPr marL="171450" indent="-171450">
              <a:buFontTx/>
              <a:buChar char="-"/>
            </a:pPr>
            <a:r>
              <a:rPr lang="hr-HR" sz="1200" b="0" i="0">
                <a:solidFill>
                  <a:schemeClr val="tx1"/>
                </a:solidFill>
                <a:effectLst/>
                <a:latin typeface="+mn-lt"/>
                <a:ea typeface="+mn-ea"/>
                <a:cs typeface="+mn-cs"/>
              </a:rPr>
              <a:t>telekomunikacijski radnici koji su postavljali 5G optičke kabele i drugu telekomunikacijsku infrastrukturu bili su meta napada i uznemiravanja na ulici.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a:solidFill>
                  <a:schemeClr val="bg1"/>
                </a:solidFill>
              </a:rPr>
              <a:t>[Vjeruje se da je ta teorija zavjere o povezanosti postavljanja 5G stupova i izbijanja pandemije koronavirusa nastala u Francuskoj u siječnju 2020. i brzo se proširila na druge zemlje.]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hr-HR" sz="1800">
                <a:effectLst/>
                <a:latin typeface="Calibri" panose="020F0502020204030204" pitchFamily="34" charset="0"/>
                <a:ea typeface="Calibri" panose="020F0502020204030204" pitchFamily="34" charset="0"/>
                <a:cs typeface="Times New Roman" panose="02020603050405020304" pitchFamily="18" charset="0"/>
              </a:rPr>
              <a:t>*Napomena* – Ovaj slajd sadržava animacije.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 Ovo je primjer dezinformacije – žena se pretvara da je mještanka izložena antiruskoj diskriminaciji s namjerom obmanjivanja i promicanja ruskih političkih ciljeva.</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 U godinu dana pojavila se u svim tim ulogama.</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 Stvarne osobe možda ne bi znale posve točno izraziti poruku koju propagandisti žele prenijeti, stoga angažiraju profesionalne glumce koji mogu odglumiti razne likove koji izazivaju emotivnu reakciju. Cilj je stvaranje proruskog i antiukrajinskog raspoloženja.</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Izvor:</a:t>
            </a:r>
            <a:r>
              <a:rPr lang="hr-HR" sz="1200">
                <a:effectLst/>
                <a:latin typeface="Calibri" panose="020F0502020204030204" pitchFamily="34" charset="0"/>
                <a:ea typeface="Calibri" panose="020F0502020204030204" pitchFamily="34" charset="0"/>
                <a:cs typeface="Times New Roman" panose="02020603050405020304" pitchFamily="18" charset="0"/>
              </a:rPr>
              <a:t> </a:t>
            </a:r>
            <a:r>
              <a:rPr lang="hr-HR" sz="1800">
                <a:hlinkClick r:id="rId3"/>
              </a:rPr>
              <a:t>Russian disinfo patterns: same actors, different sets | StopFake</a:t>
            </a:r>
            <a:r>
              <a:rPr lang="hr-HR" sz="1800"/>
              <a:t>. Poveznica: </a:t>
            </a:r>
            <a:r>
              <a:rPr lang="hr-HR"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hr-HR" sz="1800">
                <a:effectLst/>
                <a:latin typeface="Calibri" panose="020F0502020204030204" pitchFamily="34" charset="0"/>
                <a:ea typeface="Calibri" panose="020F0502020204030204" pitchFamily="34" charset="0"/>
                <a:cs typeface="Times New Roman" panose="02020603050405020304" pitchFamily="18" charset="0"/>
              </a:rPr>
              <a:t>Prva slika &gt; videozapis: (</a:t>
            </a:r>
            <a:r>
              <a:rPr lang="hr-HR"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hr-HR" sz="1800">
                <a:effectLst/>
                <a:latin typeface="Calibri" panose="020F0502020204030204" pitchFamily="34" charset="0"/>
                <a:ea typeface="Calibri" panose="020F0502020204030204" pitchFamily="34" charset="0"/>
                <a:cs typeface="Times New Roman" panose="02020603050405020304" pitchFamily="18" charset="0"/>
              </a:rPr>
              <a:t>)</a:t>
            </a:r>
            <a:br>
              <a:rPr lang="hr-HR" sz="1800">
                <a:effectLst/>
                <a:latin typeface="Calibri" panose="020F0502020204030204" pitchFamily="34" charset="0"/>
                <a:ea typeface="Calibri" panose="020F0502020204030204" pitchFamily="34" charset="0"/>
                <a:cs typeface="Times New Roman" panose="02020603050405020304" pitchFamily="18" charset="0"/>
              </a:rPr>
            </a:br>
            <a:r>
              <a:rPr lang="hr-HR" sz="1800">
                <a:effectLst/>
                <a:latin typeface="Calibri" panose="020F0502020204030204" pitchFamily="34" charset="0"/>
                <a:ea typeface="Calibri" panose="020F0502020204030204" pitchFamily="34" charset="0"/>
                <a:cs typeface="Times New Roman" panose="02020603050405020304" pitchFamily="18" charset="0"/>
              </a:rPr>
              <a:t>Ukupno vrijeme:  40” (od 2 min 51 s do 3 min 31 s)</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Transkript (prijevod):</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a:t>
            </a:r>
            <a:br>
              <a:rPr lang="hr-HR" sz="1800">
                <a:effectLst/>
                <a:latin typeface="Calibri" panose="020F0502020204030204" pitchFamily="34" charset="0"/>
                <a:ea typeface="Calibri" panose="020F0502020204030204" pitchFamily="34" charset="0"/>
                <a:cs typeface="Times New Roman" panose="02020603050405020304" pitchFamily="18" charset="0"/>
              </a:rPr>
            </a:br>
            <a:r>
              <a:rPr lang="hr-HR" sz="1800">
                <a:effectLst/>
                <a:latin typeface="Calibri" panose="020F0502020204030204" pitchFamily="34" charset="0"/>
                <a:ea typeface="Calibri" panose="020F0502020204030204" pitchFamily="34" charset="0"/>
                <a:cs typeface="Times New Roman" panose="02020603050405020304" pitchFamily="18" charset="0"/>
              </a:rPr>
              <a:t>(Preuzeto iz reportaže emitirane na krimskoj TV postaji o javnom prosvjedu u Sevastopolju (Krim) 3. ožujka 2014. Žena se predstavlja kao Maria i tvrdi da je iz Odese)</a:t>
            </a:r>
          </a:p>
          <a:p>
            <a:pPr>
              <a:lnSpc>
                <a:spcPct val="107000"/>
              </a:lnSpc>
              <a:spcAft>
                <a:spcPts val="800"/>
              </a:spcAft>
            </a:pPr>
            <a:br>
              <a:rPr lang="hr-HR" sz="1800">
                <a:effectLst/>
                <a:latin typeface="Calibri" panose="020F0502020204030204" pitchFamily="34" charset="0"/>
                <a:ea typeface="Calibri" panose="020F0502020204030204" pitchFamily="34" charset="0"/>
                <a:cs typeface="Times New Roman" panose="02020603050405020304" pitchFamily="18" charset="0"/>
              </a:rPr>
            </a:br>
            <a:r>
              <a:rPr lang="hr-HR" sz="1800">
                <a:effectLst/>
                <a:latin typeface="Calibri" panose="020F0502020204030204" pitchFamily="34" charset="0"/>
                <a:ea typeface="Calibri" panose="020F0502020204030204" pitchFamily="34" charset="0"/>
                <a:cs typeface="Times New Roman" panose="02020603050405020304" pitchFamily="18" charset="0"/>
              </a:rPr>
              <a:t>Nastavnici iz škole zovu i traže zaštitu. Moja djeca idu u rusku školu i ja sam u vijeću roditelja.</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Kad dođem u školu, djeca pitaju „Hoćemo li sad i mi morati u zatvor zato što učimo i govorimo ruski?”</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Da bismo vam se obratili, morali smo isključiti mobitele i izvaditi baterije.</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Počeo je veliki progon, zaista je strašno.</a:t>
            </a:r>
          </a:p>
          <a:p>
            <a:pPr>
              <a:lnSpc>
                <a:spcPct val="107000"/>
              </a:lnSpc>
              <a:spcAft>
                <a:spcPts val="800"/>
              </a:spcAft>
            </a:pPr>
            <a:r>
              <a:rPr lang="hr-HR"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dirty="0">
                <a:solidFill>
                  <a:srgbClr val="FFEC00"/>
                </a:solidFill>
                <a:latin typeface="Arial" panose="020B0604020202020204" pitchFamily="34" charset="0"/>
                <a:ea typeface="Verdana" panose="020B0604030504040204" pitchFamily="34" charset="0"/>
                <a:cs typeface="Arial" panose="020B0604020202020204" pitchFamily="34" charset="0"/>
              </a:rPr>
              <a:t>d</a:t>
            </a:r>
            <a:r>
              <a:rPr lang="hr-HR" sz="7200" b="1" dirty="0" err="1">
                <a:solidFill>
                  <a:srgbClr val="FFEC00"/>
                </a:solidFill>
                <a:latin typeface="Arial" panose="020B0604020202020204" pitchFamily="34" charset="0"/>
                <a:ea typeface="Verdana" panose="020B0604030504040204" pitchFamily="34" charset="0"/>
                <a:cs typeface="Arial" panose="020B0604020202020204" pitchFamily="34" charset="0"/>
              </a:rPr>
              <a:t>ez</a:t>
            </a:r>
            <a:r>
              <a:rPr lang="it-IT" sz="7200" b="1" dirty="0">
                <a:solidFill>
                  <a:schemeClr val="bg1"/>
                </a:solidFill>
                <a:latin typeface="Arial" panose="020B0604020202020204" pitchFamily="34" charset="0"/>
                <a:ea typeface="Verdana" panose="020B0604030504040204" pitchFamily="34" charset="0"/>
                <a:cs typeface="Arial" panose="020B0604020202020204" pitchFamily="34" charset="0"/>
              </a:rPr>
              <a:t>informa</a:t>
            </a:r>
            <a:r>
              <a:rPr lang="hr-HR" sz="7200" b="1" dirty="0" err="1">
                <a:solidFill>
                  <a:schemeClr val="bg1"/>
                </a:solidFill>
                <a:latin typeface="Arial" panose="020B0604020202020204" pitchFamily="34" charset="0"/>
                <a:ea typeface="Verdana" panose="020B0604030504040204" pitchFamily="34" charset="0"/>
                <a:cs typeface="Arial" panose="020B0604020202020204" pitchFamily="34" charset="0"/>
              </a:rPr>
              <a:t>cije</a:t>
            </a:r>
            <a:endParaRPr lang="en-LU" sz="72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7416124" cy="830997"/>
          </a:xfrm>
          <a:prstGeom prst="rect">
            <a:avLst/>
          </a:prstGeom>
        </p:spPr>
        <p:txBody>
          <a:bodyPr wrap="square">
            <a:spAutoFit/>
          </a:bodyPr>
          <a:lstStyle/>
          <a:p>
            <a:pPr>
              <a:defRPr/>
            </a:pPr>
            <a:r>
              <a:rPr lang="hr-HR" sz="4800" dirty="0">
                <a:solidFill>
                  <a:schemeClr val="bg1"/>
                </a:solidFill>
                <a:latin typeface="Arial" panose="020B0604020202020204" pitchFamily="34" charset="0"/>
                <a:ea typeface="Verdana" panose="020B0604030504040204" pitchFamily="34" charset="0"/>
                <a:cs typeface="Arial" panose="020B0604020202020204" pitchFamily="34" charset="0"/>
              </a:rPr>
              <a:t>Kako</a:t>
            </a:r>
            <a:r>
              <a:rPr lang="fr-BE" sz="480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hr-HR" sz="4800" b="1" dirty="0">
                <a:solidFill>
                  <a:schemeClr val="bg1"/>
                </a:solidFill>
                <a:latin typeface="Arial" panose="020B0604020202020204" pitchFamily="34" charset="0"/>
                <a:ea typeface="Verdana" panose="020B0604030504040204" pitchFamily="34" charset="0"/>
                <a:cs typeface="Arial" panose="020B0604020202020204" pitchFamily="34" charset="0"/>
              </a:rPr>
              <a:t>prepoznati i suzbiti</a:t>
            </a:r>
            <a:endPar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hr-HR"/>
              <a:t>Kako prepoznati i suzbiti dezinformacije</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hr-HR" sz="2400">
                <a:latin typeface="Arial"/>
                <a:ea typeface="Verdana"/>
                <a:cs typeface="Arial"/>
              </a:rPr>
              <a:t>2. dio</a:t>
            </a:r>
            <a:r>
              <a:rPr lang="hr-HR">
                <a:latin typeface="Arial"/>
                <a:ea typeface="Verdana"/>
                <a:cs typeface="Arial"/>
              </a:rPr>
              <a:t>: Kako funkcioniraju dezinformacije?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r-HR" sz="1200" i="1">
                <a:latin typeface="Arial" panose="020B0604020202020204" pitchFamily="34" charset="0"/>
                <a:ea typeface="Verdana" panose="020B0604030504040204" pitchFamily="34" charset="0"/>
                <a:cs typeface="Arial" panose="020B0604020202020204" pitchFamily="34" charset="0"/>
              </a:rPr>
              <a:t>Više </a:t>
            </a:r>
            <a:r>
              <a:rPr lang="hr-HR" sz="1400" i="1">
                <a:latin typeface="Arial" panose="020B0604020202020204" pitchFamily="34" charset="0"/>
                <a:ea typeface="Verdana" panose="020B0604030504040204" pitchFamily="34" charset="0"/>
                <a:cs typeface="Arial" panose="020B0604020202020204" pitchFamily="34" charset="0"/>
              </a:rPr>
              <a:t>ne znam kome mogu vjerovati!</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hr-HR" sz="2000" b="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Whataboutizam</a:t>
            </a:r>
            <a:br>
              <a:rPr lang="hr-HR"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hr-HR">
                <a:solidFill>
                  <a:schemeClr val="bg1"/>
                </a:solidFill>
                <a:effectLst/>
                <a:latin typeface="Arial" panose="020B0604020202020204" pitchFamily="34" charset="0"/>
                <a:ea typeface="Verdana" panose="020B0604030504040204" pitchFamily="34" charset="0"/>
                <a:cs typeface="Arial" panose="020B0604020202020204" pitchFamily="34" charset="0"/>
              </a:rPr>
              <a:t>odvlačenje pažnje na nepovezana ili rubno povezana pitanja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hr-HR" sz="2400" b="1">
                <a:solidFill>
                  <a:schemeClr val="bg1"/>
                </a:solidFill>
                <a:latin typeface="Arial" panose="020B0604020202020204" pitchFamily="34" charset="0"/>
                <a:cs typeface="Arial" panose="020B0604020202020204" pitchFamily="34" charset="0"/>
              </a:rPr>
              <a:t>Cilj dezinformacija nije nužno uvjeriti, nego zbuniti. </a:t>
            </a:r>
            <a:br>
              <a:rPr lang="hr-HR" sz="2400" b="1">
                <a:solidFill>
                  <a:schemeClr val="bg1"/>
                </a:solidFill>
                <a:latin typeface="Arial" panose="020B0604020202020204" pitchFamily="34" charset="0"/>
                <a:cs typeface="Arial" panose="020B0604020202020204" pitchFamily="34" charset="0"/>
              </a:rPr>
            </a:br>
            <a:r>
              <a:rPr lang="hr-HR" sz="2400" b="1">
                <a:solidFill>
                  <a:schemeClr val="bg1"/>
                </a:solidFill>
                <a:latin typeface="Arial" panose="020B0604020202020204" pitchFamily="34" charset="0"/>
                <a:cs typeface="Arial" panose="020B0604020202020204" pitchFamily="34" charset="0"/>
              </a:rPr>
              <a:t>Taktike:</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hr-HR" sz="2000" b="1">
                <a:solidFill>
                  <a:srgbClr val="FFEC00"/>
                </a:solidFill>
                <a:effectLst/>
                <a:latin typeface="Arial" panose="020B0604020202020204" pitchFamily="34" charset="0"/>
                <a:ea typeface="Verdana" panose="020B0604030504040204" pitchFamily="34" charset="0"/>
                <a:cs typeface="Arial" panose="020B0604020202020204" pitchFamily="34" charset="0"/>
              </a:rPr>
              <a:t>Zamjena teze („slamnati čovjek”)</a:t>
            </a:r>
            <a:r>
              <a:rPr lang="hr-HR"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hr-HR">
                <a:solidFill>
                  <a:schemeClr val="bg1"/>
                </a:solidFill>
                <a:effectLst/>
                <a:latin typeface="Arial" panose="020B0604020202020204" pitchFamily="34" charset="0"/>
                <a:ea typeface="Verdana" panose="020B0604030504040204" pitchFamily="34" charset="0"/>
                <a:cs typeface="Arial" panose="020B0604020202020204" pitchFamily="34" charset="0"/>
              </a:rPr>
              <a:t>pogrešno prikazivanje stajališta druge osobe i zatim napadanje tog stajališta.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hr-HR" sz="2000" b="1">
                <a:solidFill>
                  <a:srgbClr val="FFEC00"/>
                </a:solidFill>
                <a:latin typeface="Arial" panose="020B0604020202020204" pitchFamily="34" charset="0"/>
                <a:ea typeface="Verdana" panose="020B0604030504040204" pitchFamily="34" charset="0"/>
                <a:cs typeface="Arial" panose="020B0604020202020204" pitchFamily="34" charset="0"/>
              </a:rPr>
              <a:t>Napad</a:t>
            </a:r>
            <a:br>
              <a:rPr lang="hr-HR"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zastrašivanje skeptika agresivnim i pogrdnim jezikom</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hr-HR" sz="2000" b="1">
                <a:solidFill>
                  <a:srgbClr val="FFEC00"/>
                </a:solidFill>
                <a:latin typeface="Arial" panose="020B0604020202020204" pitchFamily="34" charset="0"/>
                <a:ea typeface="Verdana" panose="020B0604030504040204" pitchFamily="34" charset="0"/>
                <a:cs typeface="Arial" panose="020B0604020202020204" pitchFamily="34" charset="0"/>
              </a:rPr>
              <a:t>Izrugivanje</a:t>
            </a:r>
            <a:br>
              <a:rPr lang="hr-HR" sz="1800">
                <a:solidFill>
                  <a:schemeClr val="bg1"/>
                </a:solidFill>
                <a:latin typeface="Arial" panose="020B0604020202020204" pitchFamily="34" charset="0"/>
                <a:ea typeface="Verdana" panose="020B0604030504040204" pitchFamily="34" charset="0"/>
                <a:cs typeface="Arial" panose="020B0604020202020204" pitchFamily="34" charset="0"/>
              </a:rPr>
            </a:br>
            <a:r>
              <a:rPr lang="hr-HR" sz="2000">
                <a:solidFill>
                  <a:schemeClr val="bg1"/>
                </a:solidFill>
                <a:latin typeface="Arial" panose="020B0604020202020204" pitchFamily="34" charset="0"/>
                <a:ea typeface="Verdana" panose="020B0604030504040204" pitchFamily="34" charset="0"/>
                <a:cs typeface="Arial" panose="020B0604020202020204" pitchFamily="34" charset="0"/>
              </a:rPr>
              <a:t>ismijavanje skeptika, sarkazam</a:t>
            </a:r>
            <a:r>
              <a:rPr lang="hr-HR"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58732" y="4587094"/>
            <a:ext cx="2103853" cy="1261884"/>
          </a:xfrm>
          <a:prstGeom prst="rect">
            <a:avLst/>
          </a:prstGeom>
          <a:noFill/>
        </p:spPr>
        <p:txBody>
          <a:bodyPr wrap="square">
            <a:spAutoFit/>
          </a:bodyPr>
          <a:lstStyle/>
          <a:p>
            <a:r>
              <a:rPr lang="hr-HR" sz="2000" b="1" dirty="0">
                <a:solidFill>
                  <a:srgbClr val="FFEC00"/>
                </a:solidFill>
                <a:latin typeface="Arial" panose="020B0604020202020204" pitchFamily="34" charset="0"/>
                <a:ea typeface="Verdana" panose="020B0604030504040204" pitchFamily="34" charset="0"/>
                <a:cs typeface="Arial" panose="020B0604020202020204" pitchFamily="34" charset="0"/>
              </a:rPr>
              <a:t>Zasipanje detaljima </a:t>
            </a:r>
            <a:r>
              <a:rPr lang="hr-H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hr-H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hr-HR"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odvraćanje pažnje od glavnog pitanja</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hr-HR" sz="2200">
                <a:latin typeface="Arial"/>
                <a:ea typeface="Verdana"/>
                <a:cs typeface="Arial"/>
              </a:rPr>
              <a:t>2. dio</a:t>
            </a:r>
            <a:r>
              <a:rPr lang="hr-HR" sz="1600">
                <a:latin typeface="Arial"/>
                <a:ea typeface="Verdana"/>
                <a:cs typeface="Arial"/>
              </a:rPr>
              <a:t>: Kako funkcioniraju dezinformacije?</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  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  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  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  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  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hr-HR" sz="2200">
                <a:latin typeface="Arial"/>
                <a:ea typeface="Verdana"/>
                <a:cs typeface="Arial"/>
              </a:rPr>
              <a:t>2. dio</a:t>
            </a:r>
            <a:r>
              <a:rPr lang="hr-HR" sz="1600">
                <a:latin typeface="Arial"/>
                <a:ea typeface="Verdana"/>
                <a:cs typeface="Arial"/>
              </a:rPr>
              <a:t>: Kako funkcioniraju dezinformacije?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  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hr-HR"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hr-HR" sz="2500" b="1">
                  <a:solidFill>
                    <a:schemeClr val="bg1"/>
                  </a:solidFill>
                </a:rPr>
                <a:t>Dezinformacije nisu samo na društvenim mrežama – </a:t>
              </a:r>
              <a:br>
                <a:rPr lang="hr-HR" sz="2500" b="1">
                  <a:solidFill>
                    <a:schemeClr val="bg1"/>
                  </a:solidFill>
                </a:rPr>
              </a:br>
              <a:r>
                <a:rPr lang="hr-HR" sz="2500" b="1">
                  <a:solidFill>
                    <a:schemeClr val="bg1"/>
                  </a:solidFill>
                </a:rPr>
                <a:t>prisutne su i u tradicionalnim medijima</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50AEF9DD-393E-D08D-05E0-A0BF5E3640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  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hr-HR" sz="2200">
                <a:latin typeface="Arial"/>
                <a:ea typeface="Verdana"/>
                <a:cs typeface="Arial"/>
              </a:rPr>
              <a:t>2. dio</a:t>
            </a:r>
            <a:r>
              <a:rPr lang="hr-HR" sz="1600">
                <a:latin typeface="Arial"/>
                <a:ea typeface="Verdana"/>
                <a:cs typeface="Arial"/>
              </a:rPr>
              <a:t>: Kako funkcioniraju dezinformacije?</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FBA1DD05-49F5-1EB2-D91D-6F9DD3C89D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hr-HR" sz="2200">
                <a:latin typeface="Arial"/>
                <a:cs typeface="Arial"/>
              </a:rPr>
              <a:t>2. dio</a:t>
            </a:r>
            <a:r>
              <a:rPr lang="hr-HR" sz="1600">
                <a:latin typeface="Arial"/>
                <a:cs typeface="Arial"/>
              </a:rPr>
              <a:t>: Kako funkcioniraju dezinformacije?</a:t>
            </a:r>
          </a:p>
        </p:txBody>
      </p:sp>
      <p:pic>
        <p:nvPicPr>
          <p:cNvPr id="4" name="Picture 3" descr="A red and white play button  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hr-H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3. DIO </a:t>
            </a:r>
          </a:p>
          <a:p>
            <a:r>
              <a:rPr lang="hr-HR" sz="5400" b="1">
                <a:solidFill>
                  <a:schemeClr val="bg1"/>
                </a:solidFill>
                <a:latin typeface="Arial" panose="020B0604020202020204" pitchFamily="34" charset="0"/>
                <a:ea typeface="Verdana" panose="020B0604030504040204" pitchFamily="34" charset="0"/>
                <a:cs typeface="Arial" panose="020B0604020202020204" pitchFamily="34" charset="0"/>
              </a:rPr>
              <a:t>Kako reagirati na dezinformacije?</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hr-HR" sz="2200">
                <a:latin typeface="Arial"/>
                <a:ea typeface="Verdana"/>
                <a:cs typeface="Arial"/>
              </a:rPr>
              <a:t>3. dio</a:t>
            </a:r>
            <a:r>
              <a:rPr lang="hr-HR" sz="1600">
                <a:latin typeface="Arial"/>
                <a:ea typeface="Verdana"/>
                <a:cs typeface="Arial"/>
              </a:rPr>
              <a:t>: </a:t>
            </a:r>
            <a:r>
              <a:rPr lang="hr-HR">
                <a:latin typeface="Arial"/>
                <a:ea typeface="Verdana"/>
                <a:cs typeface="Arial"/>
              </a:rPr>
              <a:t>Kako reagirati na dezinformacije?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 nasjedaj na provokacije!</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  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  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Zastani</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6764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Razmisli</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r-HR" sz="2000">
                <a:latin typeface="Arial"/>
                <a:ea typeface="Verdana"/>
                <a:cs typeface="Arial"/>
              </a:rPr>
              <a:t>3. dio</a:t>
            </a:r>
            <a:r>
              <a:rPr lang="hr-HR" sz="1400">
                <a:latin typeface="Arial"/>
                <a:ea typeface="Verdana"/>
                <a:cs typeface="Arial"/>
              </a:rPr>
              <a:t>: </a:t>
            </a:r>
            <a:r>
              <a:rPr lang="hr-HR" sz="1600">
                <a:latin typeface="Arial"/>
                <a:ea typeface="Verdana"/>
                <a:cs typeface="Arial"/>
              </a:rPr>
              <a:t>Kako reagirati na dezinformacije?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hr-HR" sz="4800" b="1" dirty="0">
                <a:solidFill>
                  <a:srgbClr val="AAFAC8"/>
                </a:solidFill>
                <a:latin typeface="Arial" panose="020B0604020202020204" pitchFamily="34" charset="0"/>
                <a:ea typeface="Verdana" panose="020B0604030504040204" pitchFamily="34" charset="0"/>
                <a:cs typeface="Arial" panose="020B0604020202020204" pitchFamily="34" charset="0"/>
              </a:rPr>
              <a:t>Ako dvojiš, provjeri</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3986784" y="774442"/>
            <a:ext cx="2840736"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hr-HR" sz="2000" b="1">
                <a:solidFill>
                  <a:srgbClr val="AAFAC8"/>
                </a:solidFill>
                <a:latin typeface="Arial" panose="020B0604020202020204" pitchFamily="34" charset="0"/>
                <a:ea typeface="Verdana" panose="020B0604030504040204" pitchFamily="34" charset="0"/>
                <a:cs typeface="Arial" panose="020B0604020202020204" pitchFamily="34" charset="0"/>
              </a:rPr>
              <a:t>Sadržaj</a:t>
            </a:r>
            <a:br>
              <a:rPr lang="hr-HR">
                <a:solidFill>
                  <a:schemeClr val="bg1"/>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Odgovara li naslov sadržaju? Je li sadržaj smislen?</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8086360"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3600" b="1" i="0" u="none" strike="noStrike" cap="none" normalizeH="0" baseline="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Razmislite prije nego što</a:t>
            </a:r>
            <a:r>
              <a:rPr kumimoji="0" lang="hr-HR"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 podijelite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hr-HR" sz="2000" b="1">
                <a:solidFill>
                  <a:srgbClr val="AAFAC8"/>
                </a:solidFill>
                <a:latin typeface="Arial" panose="020B0604020202020204" pitchFamily="34" charset="0"/>
                <a:ea typeface="Verdana" panose="020B0604030504040204" pitchFamily="34" charset="0"/>
                <a:cs typeface="Arial" panose="020B0604020202020204" pitchFamily="34" charset="0"/>
              </a:rPr>
              <a:t>Drugi izvori</a:t>
            </a:r>
            <a:br>
              <a:rPr lang="hr-HR">
                <a:solidFill>
                  <a:schemeClr val="bg1"/>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Jesu li i drugi izvori to objavili? Koji?</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hr-HR" sz="2000" b="1">
                <a:solidFill>
                  <a:srgbClr val="FFEC00"/>
                </a:solidFill>
                <a:latin typeface="Arial" panose="020B0604020202020204" pitchFamily="34" charset="0"/>
                <a:ea typeface="Verdana" panose="020B0604030504040204" pitchFamily="34" charset="0"/>
                <a:cs typeface="Arial" panose="020B0604020202020204" pitchFamily="34" charset="0"/>
              </a:rPr>
              <a:t>Budite svjesni svoje pristranosti!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hr-HR" sz="2000" b="1">
                <a:solidFill>
                  <a:srgbClr val="AAFAC8"/>
                </a:solidFill>
                <a:latin typeface="Arial" panose="020B0604020202020204" pitchFamily="34" charset="0"/>
                <a:ea typeface="Verdana" panose="020B0604030504040204" pitchFamily="34" charset="0"/>
                <a:cs typeface="Arial" panose="020B0604020202020204" pitchFamily="34" charset="0"/>
              </a:rPr>
              <a:t>Izvor/URL</a:t>
            </a:r>
            <a:br>
              <a:rPr lang="hr-HR">
                <a:solidFill>
                  <a:schemeClr val="bg1"/>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Je li pouzdan? Je li sve onako kako se čini?</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hr-HR" sz="2000" b="1">
                <a:solidFill>
                  <a:srgbClr val="AAFAC8"/>
                </a:solidFill>
                <a:latin typeface="Arial" panose="020B0604020202020204" pitchFamily="34" charset="0"/>
                <a:ea typeface="Verdana" panose="020B0604030504040204" pitchFamily="34" charset="0"/>
                <a:cs typeface="Arial" panose="020B0604020202020204" pitchFamily="34" charset="0"/>
              </a:rPr>
              <a:t>Autor</a:t>
            </a:r>
            <a:br>
              <a:rPr lang="hr-HR">
                <a:solidFill>
                  <a:schemeClr val="bg1"/>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Je li pouzdan/kompetentan?</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hr-HR" sz="2000" b="1">
                <a:solidFill>
                  <a:srgbClr val="AAFAC8"/>
                </a:solidFill>
                <a:latin typeface="Arial" panose="020B0604020202020204" pitchFamily="34" charset="0"/>
                <a:ea typeface="Verdana" panose="020B0604030504040204" pitchFamily="34" charset="0"/>
                <a:cs typeface="Arial" panose="020B0604020202020204" pitchFamily="34" charset="0"/>
              </a:rPr>
              <a:t>Datum</a:t>
            </a:r>
            <a:br>
              <a:rPr lang="hr-HR" b="1">
                <a:solidFill>
                  <a:schemeClr val="bg1"/>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Kada je objavljeno?</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hr-HR" sz="2000" b="1">
                <a:solidFill>
                  <a:srgbClr val="AAFAC8"/>
                </a:solidFill>
                <a:latin typeface="Arial" panose="020B0604020202020204" pitchFamily="34" charset="0"/>
                <a:ea typeface="Verdana" panose="020B0604030504040204" pitchFamily="34" charset="0"/>
                <a:cs typeface="Arial" panose="020B0604020202020204" pitchFamily="34" charset="0"/>
              </a:rPr>
              <a:t>Slika</a:t>
            </a:r>
            <a:br>
              <a:rPr lang="hr-HR">
                <a:solidFill>
                  <a:schemeClr val="bg1"/>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Prikazuje li stvarno ono što tvrdi da prikazuje?</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hr-HR">
                <a:solidFill>
                  <a:schemeClr val="bg1"/>
                </a:solidFill>
                <a:latin typeface="Arial" panose="020B0604020202020204" pitchFamily="34" charset="0"/>
                <a:ea typeface="Verdana" panose="020B0604030504040204" pitchFamily="34" charset="0"/>
                <a:cs typeface="Arial" panose="020B0604020202020204" pitchFamily="34" charset="0"/>
              </a:rPr>
              <a:t>Podijeli informacije s prijateljima i obitelji, ALI...</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r-HR"/>
              <a:t>Kako reagirati na dezinformacije?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hr-HR"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hr-HR" sz="3200" b="1" dirty="0">
                <a:solidFill>
                  <a:srgbClr val="FBE110"/>
                </a:solidFill>
                <a:latin typeface="Arial" panose="020B0604020202020204" pitchFamily="34" charset="0"/>
                <a:ea typeface="Verdana" panose="020B0604030504040204" pitchFamily="34" charset="0"/>
                <a:cs typeface="Arial" panose="020B0604020202020204" pitchFamily="34" charset="0"/>
              </a:rPr>
              <a:t>Kako TI možeš doprinijeti suzbijanju dezinformacija?</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Nemoj nikoga </a:t>
            </a:r>
            <a:br>
              <a:rPr kumimoji="0" lang="hr-HR"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hr-HR"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posramiti</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hr-HR">
                <a:solidFill>
                  <a:schemeClr val="bg1"/>
                </a:solidFill>
                <a:latin typeface="Arial" panose="020B0604020202020204" pitchFamily="34" charset="0"/>
                <a:ea typeface="Verdana" panose="020B0604030504040204" pitchFamily="34" charset="0"/>
                <a:cs typeface="Arial" panose="020B0604020202020204" pitchFamily="34" charset="0"/>
              </a:rPr>
              <a:t>Imaj razumijevanja za one koji vjeruju dezinformacijama. Sukobljavanje nije najbolji način da nekoga uvjeriš!</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2000" b="1">
                <a:solidFill>
                  <a:srgbClr val="FFFFFF"/>
                </a:solidFill>
                <a:latin typeface="Arial" panose="020B0604020202020204" pitchFamily="34" charset="0"/>
                <a:ea typeface="Verdana" panose="020B0604030504040204" pitchFamily="34" charset="0"/>
                <a:cs typeface="Arial" panose="020B0604020202020204" pitchFamily="34" charset="0"/>
              </a:rPr>
              <a:t>Informiraj </a:t>
            </a:r>
            <a:br>
              <a:rPr lang="hr-HR"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hr-HR" sz="2000" b="1">
                <a:solidFill>
                  <a:srgbClr val="FFFFFF"/>
                </a:solidFill>
                <a:latin typeface="Arial" panose="020B0604020202020204" pitchFamily="34" charset="0"/>
                <a:ea typeface="Verdana" panose="020B0604030504040204" pitchFamily="34" charset="0"/>
                <a:cs typeface="Arial" panose="020B0604020202020204" pitchFamily="34" charset="0"/>
              </a:rPr>
              <a:t>druge</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hr-HR" sz="2000" b="1">
                <a:solidFill>
                  <a:srgbClr val="FFFFFF"/>
                </a:solidFill>
                <a:latin typeface="Arial" panose="020B0604020202020204" pitchFamily="34" charset="0"/>
                <a:ea typeface="Verdana" panose="020B0604030504040204" pitchFamily="34" charset="0"/>
                <a:cs typeface="Arial" panose="020B0604020202020204" pitchFamily="34" charset="0"/>
              </a:rPr>
              <a:t>Ne vjeruj svemu što čuješ</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hr-HR">
                <a:solidFill>
                  <a:schemeClr val="bg1"/>
                </a:solidFill>
                <a:latin typeface="Arial" panose="020B0604020202020204" pitchFamily="34" charset="0"/>
                <a:ea typeface="Verdana" panose="020B0604030504040204" pitchFamily="34" charset="0"/>
                <a:cs typeface="Arial" panose="020B0604020202020204" pitchFamily="34" charset="0"/>
              </a:rPr>
              <a:t>Kritički razmišljaj, provjeri izvore, zastani i razmisli, nemoj odmah reagirati.</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1694688" y="864149"/>
            <a:ext cx="585216"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hr-HR" sz="2000">
                <a:latin typeface="Arial"/>
                <a:ea typeface="Verdana"/>
                <a:cs typeface="Arial"/>
              </a:rPr>
              <a:t>3. dio</a:t>
            </a:r>
            <a:r>
              <a:rPr lang="hr-HR" sz="1400">
                <a:latin typeface="Arial"/>
                <a:ea typeface="Verdana"/>
                <a:cs typeface="Arial"/>
              </a:rPr>
              <a:t>: </a:t>
            </a:r>
            <a:r>
              <a:rPr lang="hr-HR" sz="1600">
                <a:latin typeface="Arial"/>
                <a:ea typeface="Verdana"/>
                <a:cs typeface="Arial"/>
              </a:rPr>
              <a:t>Kako reagirati na dezinformacije?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4373505"/>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r-HR" dirty="0">
                <a:solidFill>
                  <a:schemeClr val="bg1"/>
                </a:solidFill>
                <a:latin typeface="Arial"/>
                <a:ea typeface="Verdana"/>
                <a:cs typeface="Arial"/>
              </a:rPr>
              <a:t>Međunarodna mreža za provjeravanje činjenica (IFCN) vodi </a:t>
            </a:r>
            <a:br>
              <a:rPr lang="hr-HR" dirty="0">
                <a:latin typeface="Arial" panose="020B0604020202020204" pitchFamily="34" charset="0"/>
                <a:ea typeface="Verdana" panose="020B0604030504040204" pitchFamily="34" charset="0"/>
                <a:cs typeface="Arial" panose="020B0604020202020204" pitchFamily="34" charset="0"/>
              </a:rPr>
            </a:br>
            <a:r>
              <a:rPr lang="hr-HR"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popis organizacija za provjeravanje činjenica</a:t>
            </a:r>
            <a:r>
              <a:rPr lang="hr-HR" dirty="0">
                <a:solidFill>
                  <a:schemeClr val="bg1"/>
                </a:solidFill>
                <a:latin typeface="Arial"/>
                <a:ea typeface="Verdana"/>
                <a:cs typeface="Arial"/>
              </a:rPr>
              <a:t> koje su prihvatile </a:t>
            </a:r>
            <a:br>
              <a:rPr lang="hr-HR" dirty="0">
                <a:latin typeface="Arial" panose="020B0604020202020204" pitchFamily="34" charset="0"/>
                <a:ea typeface="Verdana" panose="020B0604030504040204" pitchFamily="34" charset="0"/>
                <a:cs typeface="Arial" panose="020B0604020202020204" pitchFamily="34" charset="0"/>
              </a:rPr>
            </a:br>
            <a:r>
              <a:rPr lang="hr-HR"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Kodeks načela IFCN-a.</a:t>
            </a:r>
            <a:endParaRPr lang="hr-HR" u="sng">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r-HR"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Europska mreža za standarde za provjeravanje činjenica</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r-HR" dirty="0">
                <a:solidFill>
                  <a:schemeClr val="bg1"/>
                </a:solidFill>
                <a:latin typeface="Arial"/>
                <a:ea typeface="Verdana"/>
                <a:cs typeface="Arial"/>
              </a:rPr>
              <a:t>Za provjeru činjenica o nekoj temi ili osobi na internetu koristi </a:t>
            </a:r>
            <a:br>
              <a:rPr lang="hr-HR" dirty="0">
                <a:latin typeface="Arial" panose="020B0604020202020204" pitchFamily="34" charset="0"/>
                <a:ea typeface="Verdana" panose="020B0604030504040204" pitchFamily="34" charset="0"/>
                <a:cs typeface="Arial" panose="020B0604020202020204" pitchFamily="34" charset="0"/>
              </a:rPr>
            </a:br>
            <a:r>
              <a:rPr lang="hr-HR"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Googleov Fact Check Explorer</a:t>
            </a:r>
            <a:endParaRPr lang="hr-HR"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hr-HR" dirty="0">
                <a:solidFill>
                  <a:schemeClr val="bg1"/>
                </a:solidFill>
                <a:latin typeface="Arial"/>
                <a:ea typeface="Verdana"/>
                <a:cs typeface="Arial"/>
              </a:rPr>
              <a:t>Pogledaj primjere razotkrivanja dezinformacija na </a:t>
            </a:r>
            <a:r>
              <a:rPr lang="hr-HR"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hr-HR" u="sng" dirty="0">
                <a:solidFill>
                  <a:schemeClr val="bg1"/>
                </a:solidFill>
                <a:latin typeface="Arial"/>
                <a:ea typeface="Verdana"/>
                <a:cs typeface="Arial"/>
              </a:rPr>
              <a:t> </a:t>
            </a:r>
            <a:endParaRPr lang="hr-HR"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hr-HR" u="sng" dirty="0">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hr-HR" dirty="0">
                <a:solidFill>
                  <a:schemeClr val="bg1"/>
                </a:solidFill>
                <a:latin typeface="Arial"/>
                <a:ea typeface="Verdana"/>
                <a:cs typeface="Arial"/>
              </a:rPr>
              <a:t> (Europski opservatorij za digitalne medije) prati i reagira na dezinformacije putem svojih centara diljem EU-a.</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5"/>
            <a:extLst>
              <a:ext uri="{C183D7F6-B498-43B3-948B-1728B52AA6E4}">
                <adec:decorative xmlns:adec="http://schemas.microsoft.com/office/drawing/2017/decorative" val="1"/>
              </a:ext>
            </a:extLst>
          </p:cNvPr>
          <p:cNvSpPr/>
          <p:nvPr/>
        </p:nvSpPr>
        <p:spPr>
          <a:xfrm>
            <a:off x="4067728" y="3419856"/>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hr-HR" sz="4800" b="1">
                <a:solidFill>
                  <a:srgbClr val="AAFAC8"/>
                </a:solidFill>
                <a:latin typeface="Arial" panose="020B0604020202020204" pitchFamily="34" charset="0"/>
                <a:ea typeface="Verdana" panose="020B0604030504040204" pitchFamily="34" charset="0"/>
                <a:cs typeface="Arial" panose="020B0604020202020204" pitchFamily="34" charset="0"/>
              </a:rPr>
              <a:t>Provjeravatelji činjenica</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hr-HR" b="1">
                <a:latin typeface="Arial" panose="020B0604020202020204" pitchFamily="34" charset="0"/>
              </a:rPr>
              <a:t>Što ćemo naučiti?</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ŠTO</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su dezinformacije?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KAKO</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funkcioniraju?</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r-HR" sz="4800" b="1">
                <a:solidFill>
                  <a:schemeClr val="bg1"/>
                </a:solidFill>
                <a:latin typeface="Arial" panose="020B0604020202020204" pitchFamily="34" charset="0"/>
                <a:ea typeface="Verdana" panose="020B0604030504040204" pitchFamily="34" charset="0"/>
                <a:cs typeface="Arial" panose="020B0604020202020204" pitchFamily="34" charset="0"/>
              </a:rPr>
              <a:t>K</a:t>
            </a:r>
            <a:r>
              <a:rPr kumimoji="0" lang="hr-HR"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AKO</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na njih reagirati?</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r-HR" sz="2000">
                <a:latin typeface="Arial"/>
                <a:ea typeface="Verdana"/>
                <a:cs typeface="Arial"/>
              </a:rPr>
              <a:t>3. dio</a:t>
            </a:r>
            <a:r>
              <a:rPr lang="hr-HR" sz="1400">
                <a:latin typeface="Arial"/>
                <a:ea typeface="Verdana"/>
                <a:cs typeface="Arial"/>
              </a:rPr>
              <a:t>: </a:t>
            </a:r>
            <a:r>
              <a:rPr lang="hr-HR" sz="1600">
                <a:latin typeface="Arial"/>
                <a:ea typeface="Verdana"/>
                <a:cs typeface="Arial"/>
              </a:rPr>
              <a:t>Kako reagirati na dezinformacije? </a:t>
            </a:r>
          </a:p>
        </p:txBody>
      </p:sp>
      <p:graphicFrame>
        <p:nvGraphicFramePr>
          <p:cNvPr id="3" name="Table 2"/>
          <p:cNvGraphicFramePr>
            <a:graphicFrameLocks noGrp="1"/>
          </p:cNvGraphicFramePr>
          <p:nvPr>
            <p:extLst>
              <p:ext uri="{D42A27DB-BD31-4B8C-83A1-F6EECF244321}">
                <p14:modId xmlns:p14="http://schemas.microsoft.com/office/powerpoint/2010/main" val="1824802362"/>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hr-HR" sz="1200" b="1" dirty="0">
                          <a:solidFill>
                            <a:schemeClr val="bg1"/>
                          </a:solidFill>
                          <a:latin typeface="Arial"/>
                          <a:ea typeface="Verdana"/>
                          <a:cs typeface="Arial"/>
                        </a:rPr>
                        <a:t>AUSTRIJA</a:t>
                      </a:r>
                      <a:r>
                        <a:rPr lang="hr-HR" sz="1200" b="1" baseline="0" dirty="0">
                          <a:solidFill>
                            <a:schemeClr val="bg1"/>
                          </a:solidFill>
                          <a:latin typeface="Arial"/>
                          <a:ea typeface="Verdana"/>
                          <a:cs typeface="Arial"/>
                        </a:rPr>
                        <a:t>  i NJEMAČKA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dirty="0">
                          <a:solidFill>
                            <a:schemeClr val="bg1"/>
                          </a:solidFill>
                          <a:latin typeface="Arial"/>
                          <a:ea typeface="Verdana"/>
                          <a:cs typeface="Arial"/>
                        </a:rPr>
                        <a:t>DANSKA, </a:t>
                      </a:r>
                      <a:r>
                        <a:rPr lang="hr-HR" sz="1200" b="1" baseline="0" dirty="0">
                          <a:solidFill>
                            <a:schemeClr val="bg1"/>
                          </a:solidFill>
                          <a:latin typeface="Arial"/>
                          <a:ea typeface="Verdana"/>
                          <a:cs typeface="Arial"/>
                        </a:rPr>
                        <a:t>FINSKA i ŠVEDSKA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r-HR"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hr-HR" sz="1200" b="1" dirty="0">
                          <a:solidFill>
                            <a:schemeClr val="bg1"/>
                          </a:solidFill>
                          <a:latin typeface="Arial"/>
                          <a:ea typeface="Verdana"/>
                          <a:cs typeface="Arial"/>
                        </a:rPr>
                        <a:t>BELGIJA</a:t>
                      </a:r>
                      <a:r>
                        <a:rPr lang="hr-HR" sz="1200" b="1" baseline="0" dirty="0">
                          <a:solidFill>
                            <a:schemeClr val="bg1"/>
                          </a:solidFill>
                          <a:latin typeface="Arial"/>
                          <a:ea typeface="Verdana"/>
                          <a:cs typeface="Arial"/>
                        </a:rPr>
                        <a:t> i NIZOZEMSKA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dirty="0">
                          <a:solidFill>
                            <a:schemeClr val="bg1"/>
                          </a:solidFill>
                          <a:latin typeface="Arial"/>
                          <a:ea typeface="Verdana"/>
                          <a:cs typeface="Arial"/>
                        </a:rPr>
                        <a:t>ESTONIJA, </a:t>
                      </a:r>
                      <a:r>
                        <a:rPr lang="hr-HR" sz="1200" b="1" baseline="0" dirty="0">
                          <a:solidFill>
                            <a:schemeClr val="bg1"/>
                          </a:solidFill>
                          <a:latin typeface="Arial"/>
                          <a:ea typeface="Verdana"/>
                          <a:cs typeface="Arial"/>
                        </a:rPr>
                        <a:t>LATVIJA i LITVA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r-HR"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hr-HR" sz="1200" b="1" dirty="0">
                          <a:solidFill>
                            <a:schemeClr val="bg1"/>
                          </a:solidFill>
                          <a:latin typeface="Arial"/>
                          <a:ea typeface="Verdana"/>
                          <a:cs typeface="Arial"/>
                        </a:rPr>
                        <a:t>BELGIJA i LUKSEMBURG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dirty="0">
                          <a:solidFill>
                            <a:schemeClr val="bg1"/>
                          </a:solidFill>
                          <a:latin typeface="Arial"/>
                          <a:ea typeface="Verdana"/>
                          <a:cs typeface="Arial"/>
                        </a:rPr>
                        <a:t>FRANCUSKA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r-HR"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hr-HR" sz="1200" b="1" dirty="0">
                          <a:solidFill>
                            <a:schemeClr val="bg1"/>
                          </a:solidFill>
                          <a:latin typeface="Arial"/>
                          <a:ea typeface="Verdana"/>
                          <a:cs typeface="Arial"/>
                        </a:rPr>
                        <a:t>BUGARSKA i RUMUNJSKA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dirty="0">
                          <a:solidFill>
                            <a:schemeClr val="bg1"/>
                          </a:solidFill>
                          <a:latin typeface="Arial"/>
                          <a:ea typeface="Verdana"/>
                          <a:cs typeface="Arial"/>
                        </a:rPr>
                        <a:t>MAĐARSKA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r-HR"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hr-HR" sz="1200" b="1" dirty="0">
                          <a:solidFill>
                            <a:schemeClr val="bg1"/>
                          </a:solidFill>
                          <a:latin typeface="Arial"/>
                          <a:ea typeface="Verdana"/>
                          <a:cs typeface="Arial"/>
                        </a:rPr>
                        <a:t>HRVATSKA</a:t>
                      </a:r>
                      <a:r>
                        <a:rPr lang="hr-HR" sz="1200" b="1" baseline="0" dirty="0">
                          <a:solidFill>
                            <a:schemeClr val="bg1"/>
                          </a:solidFill>
                          <a:latin typeface="Arial"/>
                          <a:ea typeface="Verdana"/>
                          <a:cs typeface="Arial"/>
                        </a:rPr>
                        <a:t> i SLOVENIJA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dirty="0">
                          <a:solidFill>
                            <a:schemeClr val="bg1"/>
                          </a:solidFill>
                          <a:latin typeface="Arial"/>
                          <a:ea typeface="Verdana"/>
                          <a:cs typeface="Arial"/>
                        </a:rPr>
                        <a:t>IRSKA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r-HR"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hr-HR" sz="1200" b="1" dirty="0">
                          <a:solidFill>
                            <a:schemeClr val="bg1"/>
                          </a:solidFill>
                          <a:latin typeface="Arial"/>
                          <a:ea typeface="Verdana"/>
                          <a:cs typeface="Arial"/>
                        </a:rPr>
                        <a:t>CIPAR, GRČKA i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dirty="0">
                          <a:solidFill>
                            <a:schemeClr val="bg1"/>
                          </a:solidFill>
                          <a:latin typeface="Arial"/>
                          <a:ea typeface="Verdana"/>
                          <a:cs typeface="Arial"/>
                        </a:rPr>
                        <a:t>ITALIJA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r-HR"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hr-HR" sz="1200" b="1" dirty="0">
                          <a:solidFill>
                            <a:schemeClr val="bg1"/>
                          </a:solidFill>
                          <a:latin typeface="Arial"/>
                          <a:ea typeface="Verdana"/>
                          <a:cs typeface="Arial"/>
                        </a:rPr>
                        <a:t>ČEŠKA, SLOVAČKA</a:t>
                      </a:r>
                      <a:r>
                        <a:rPr lang="hr-HR" sz="1200" b="1" baseline="0" dirty="0">
                          <a:solidFill>
                            <a:schemeClr val="bg1"/>
                          </a:solidFill>
                          <a:latin typeface="Arial"/>
                          <a:ea typeface="Verdana"/>
                          <a:cs typeface="Arial"/>
                        </a:rPr>
                        <a:t> i POLJSKA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hr-HR" sz="1200" b="1" dirty="0">
                          <a:solidFill>
                            <a:schemeClr val="bg1"/>
                          </a:solidFill>
                          <a:latin typeface="Arial"/>
                          <a:ea typeface="Verdana"/>
                          <a:cs typeface="Arial"/>
                        </a:rPr>
                        <a:t>PORTUGAL</a:t>
                      </a:r>
                      <a:r>
                        <a:rPr lang="hr-HR" sz="1200" b="1" baseline="0" dirty="0">
                          <a:solidFill>
                            <a:schemeClr val="bg1"/>
                          </a:solidFill>
                          <a:latin typeface="Arial"/>
                          <a:ea typeface="Verdana"/>
                          <a:cs typeface="Arial"/>
                        </a:rPr>
                        <a:t> i ŠPANJOLSKA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hr-HR"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485856" y="405238"/>
            <a:ext cx="10010664" cy="1421928"/>
          </a:xfrm>
          <a:prstGeom prst="rect">
            <a:avLst/>
          </a:prstGeom>
        </p:spPr>
        <p:txBody>
          <a:bodyPr wrap="square">
            <a:spAutoFit/>
          </a:bodyPr>
          <a:lstStyle/>
          <a:p>
            <a:pPr lvl="0" defTabSz="914400">
              <a:lnSpc>
                <a:spcPct val="90000"/>
              </a:lnSpc>
              <a:spcBef>
                <a:spcPts val="1000"/>
              </a:spcBef>
            </a:pPr>
            <a:r>
              <a:rPr lang="hr-HR" sz="4800" b="1" dirty="0">
                <a:solidFill>
                  <a:srgbClr val="AAFAC8"/>
                </a:solidFill>
                <a:latin typeface="Arial" panose="020B0604020202020204" pitchFamily="34" charset="0"/>
                <a:ea typeface="Verdana" panose="020B0604030504040204" pitchFamily="34" charset="0"/>
                <a:cs typeface="Arial" panose="020B0604020202020204" pitchFamily="34" charset="0"/>
              </a:rPr>
              <a:t>Nacionalni resursi za provjeravanje činjenica</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hr-HR" sz="2000">
                <a:latin typeface="Arial"/>
                <a:ea typeface="Verdana"/>
                <a:cs typeface="Arial"/>
              </a:rPr>
              <a:t>3. dio</a:t>
            </a:r>
            <a:r>
              <a:rPr lang="hr-HR" sz="1400">
                <a:latin typeface="Arial"/>
                <a:ea typeface="Verdana"/>
                <a:cs typeface="Arial"/>
              </a:rPr>
              <a:t>: </a:t>
            </a:r>
            <a:r>
              <a:rPr lang="hr-HR" sz="1600">
                <a:latin typeface="Arial"/>
                <a:ea typeface="Verdana"/>
                <a:cs typeface="Arial"/>
              </a:rPr>
              <a:t>Kako reagirati na dezinformacije?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hr-HR"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ŠTO</a:t>
            </a:r>
            <a:r>
              <a:rPr kumimoji="0" lang="hr-HR"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hr-HR"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ČINI EU?</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hr-HR" sz="2000" b="1">
                <a:solidFill>
                  <a:srgbClr val="FFFF00"/>
                </a:solidFill>
                <a:latin typeface="Arial" panose="020B0604020202020204" pitchFamily="34" charset="0"/>
                <a:ea typeface="Verdana"/>
                <a:cs typeface="Arial" panose="020B0604020202020204" pitchFamily="34" charset="0"/>
              </a:rPr>
              <a:t>Senzibilizira i komunicira</a:t>
            </a:r>
            <a:br>
              <a:rPr lang="hr-HR" b="1">
                <a:solidFill>
                  <a:srgbClr val="FFFF00"/>
                </a:solidFill>
                <a:latin typeface="Arial" panose="020B0604020202020204" pitchFamily="34" charset="0"/>
                <a:ea typeface="Verdana"/>
                <a:cs typeface="Arial" panose="020B0604020202020204" pitchFamily="34" charset="0"/>
              </a:rPr>
            </a:br>
            <a:r>
              <a:rPr lang="hr-HR">
                <a:solidFill>
                  <a:schemeClr val="bg1"/>
                </a:solidFill>
                <a:latin typeface="Arial" panose="020B0604020202020204" pitchFamily="34" charset="0"/>
                <a:ea typeface="Verdana"/>
                <a:cs typeface="Arial" panose="020B0604020202020204" pitchFamily="34" charset="0"/>
              </a:rPr>
              <a:t>(npr. pruža pouzdane informacije, razotkriva i sprečava dezinformacije)</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hr-HR" sz="2000" b="1">
                <a:solidFill>
                  <a:srgbClr val="FFFF00"/>
                </a:solidFill>
                <a:latin typeface="Arial"/>
                <a:ea typeface="Verdana"/>
                <a:cs typeface="Arial"/>
              </a:rPr>
              <a:t>Surađuje s partnerima</a:t>
            </a:r>
            <a:br>
              <a:rPr lang="hr-HR" b="1">
                <a:latin typeface="Arial" panose="020B0604020202020204" pitchFamily="34" charset="0"/>
                <a:ea typeface="Verdana"/>
                <a:cs typeface="Arial" panose="020B0604020202020204" pitchFamily="34" charset="0"/>
              </a:rPr>
            </a:br>
            <a:r>
              <a:rPr lang="hr-HR">
                <a:solidFill>
                  <a:schemeClr val="bg1"/>
                </a:solidFill>
                <a:latin typeface="Arial"/>
                <a:ea typeface="Verdana"/>
                <a:cs typeface="Arial"/>
              </a:rPr>
              <a:t>(npr. države članice EU-a i druge zemlje, međunarodne organizacije)</a:t>
            </a:r>
            <a:br>
              <a:rPr lang="hr-HR" b="1">
                <a:latin typeface="Arial" panose="020B0604020202020204" pitchFamily="34" charset="0"/>
                <a:ea typeface="Verdana" panose="020B0604030504040204" pitchFamily="34" charset="0"/>
                <a:cs typeface="Arial" panose="020B0604020202020204" pitchFamily="34" charset="0"/>
              </a:rPr>
            </a:br>
            <a:endParaRPr lang="hr-HR"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hr-HR" sz="2000" b="1">
                <a:solidFill>
                  <a:srgbClr val="FFFF00"/>
                </a:solidFill>
                <a:latin typeface="Arial" panose="020B0604020202020204" pitchFamily="34" charset="0"/>
                <a:ea typeface="Verdana" panose="020B0604030504040204" pitchFamily="34" charset="0"/>
                <a:cs typeface="Arial" panose="020B0604020202020204" pitchFamily="34" charset="0"/>
              </a:rPr>
              <a:t>Promiče pristup informacijama</a:t>
            </a:r>
            <a:br>
              <a:rPr lang="hr-HR" b="1">
                <a:solidFill>
                  <a:srgbClr val="FFFF00"/>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(npr. podupire medijsku pismenost, neovisne medije i provjeravatelje činjenica)</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hr-HR" sz="2000" b="1">
                <a:solidFill>
                  <a:srgbClr val="FFFF00"/>
                </a:solidFill>
                <a:latin typeface="Arial" panose="020B0604020202020204" pitchFamily="34" charset="0"/>
                <a:ea typeface="Verdana" panose="020B0604030504040204" pitchFamily="34" charset="0"/>
                <a:cs typeface="Arial" panose="020B0604020202020204" pitchFamily="34" charset="0"/>
              </a:rPr>
              <a:t>Surađuje s platformama društvenih mreža</a:t>
            </a:r>
            <a:br>
              <a:rPr lang="hr-HR" b="1">
                <a:solidFill>
                  <a:srgbClr val="FFFF00"/>
                </a:solidFill>
                <a:latin typeface="Arial" panose="020B0604020202020204" pitchFamily="34" charset="0"/>
                <a:ea typeface="Verdana" panose="020B0604030504040204" pitchFamily="34" charset="0"/>
                <a:cs typeface="Arial" panose="020B0604020202020204" pitchFamily="34" charset="0"/>
              </a:rPr>
            </a:br>
            <a:r>
              <a:rPr lang="hr-HR">
                <a:solidFill>
                  <a:schemeClr val="bg1"/>
                </a:solidFill>
                <a:latin typeface="Arial" panose="020B0604020202020204" pitchFamily="34" charset="0"/>
                <a:ea typeface="Verdana" panose="020B0604030504040204" pitchFamily="34" charset="0"/>
                <a:cs typeface="Arial" panose="020B0604020202020204" pitchFamily="34" charset="0"/>
              </a:rPr>
              <a:t>(npr. radi suzbijanja širenja lažnih ili štetnih informacija i zaštite korisnika)</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hr-H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4. DIO </a:t>
            </a:r>
          </a:p>
          <a:p>
            <a:r>
              <a:rPr lang="hr-HR" sz="5400" b="1">
                <a:solidFill>
                  <a:schemeClr val="bg1"/>
                </a:solidFill>
                <a:latin typeface="Arial" panose="020B0604020202020204" pitchFamily="34" charset="0"/>
                <a:ea typeface="Verdana" panose="020B0604030504040204" pitchFamily="34" charset="0"/>
                <a:cs typeface="Arial" panose="020B0604020202020204" pitchFamily="34" charset="0"/>
              </a:rPr>
              <a:t>Praktični dio</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hr-HR" sz="2000">
                <a:latin typeface="Arial"/>
                <a:ea typeface="Verdana"/>
                <a:cs typeface="Arial"/>
              </a:rPr>
              <a:t>4. dio</a:t>
            </a:r>
            <a:r>
              <a:rPr lang="hr-HR" sz="1400">
                <a:latin typeface="Arial"/>
                <a:ea typeface="Verdana"/>
                <a:cs typeface="Arial"/>
              </a:rPr>
              <a:t>: </a:t>
            </a:r>
            <a:r>
              <a:rPr lang="hr-HR" b="1">
                <a:latin typeface="Arial"/>
                <a:ea typeface="Verdana"/>
                <a:cs typeface="Arial"/>
              </a:rPr>
              <a:t>Praktični dio</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Podijelite se u grupe</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hr-HR" b="1">
                <a:solidFill>
                  <a:schemeClr val="bg1"/>
                </a:solidFill>
                <a:latin typeface="Arial" panose="020B0604020202020204" pitchFamily="34" charset="0"/>
                <a:ea typeface="Verdana" panose="020B0604030504040204" pitchFamily="34" charset="0"/>
                <a:cs typeface="Arial" panose="020B0604020202020204" pitchFamily="34" charset="0"/>
              </a:rPr>
              <a:t>Uzmite studiju slučaja i zadatke</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hr-HR" b="1">
                <a:solidFill>
                  <a:schemeClr val="bg1"/>
                </a:solidFill>
                <a:latin typeface="Arial" panose="020B0604020202020204" pitchFamily="34" charset="0"/>
                <a:ea typeface="Verdana" panose="020B0604030504040204" pitchFamily="34" charset="0"/>
                <a:cs typeface="Arial" panose="020B0604020202020204" pitchFamily="34" charset="0"/>
              </a:rPr>
              <a:t>Pripremite prezentaciju</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hr-HR" sz="2000">
                <a:latin typeface="Arial"/>
                <a:ea typeface="Verdana"/>
                <a:cs typeface="Arial"/>
              </a:rPr>
              <a:t>4. dio</a:t>
            </a:r>
            <a:r>
              <a:rPr lang="hr-HR" sz="1400">
                <a:latin typeface="Arial"/>
                <a:ea typeface="Verdana"/>
                <a:cs typeface="Arial"/>
              </a:rPr>
              <a:t>: </a:t>
            </a:r>
            <a:r>
              <a:rPr lang="hr-HR">
                <a:latin typeface="Arial"/>
                <a:ea typeface="Verdana"/>
                <a:cs typeface="Arial"/>
              </a:rPr>
              <a:t>Praktični dio</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372957"/>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hr-HR" b="1" u="sng" dirty="0">
                <a:solidFill>
                  <a:srgbClr val="FFEC00"/>
                </a:solidFill>
                <a:latin typeface="Arial"/>
                <a:ea typeface="Verdana"/>
                <a:cs typeface="Arial"/>
                <a:hlinkClick r:id="rId3"/>
              </a:rPr>
              <a:t>Igra Bad News</a:t>
            </a:r>
            <a:r>
              <a:rPr lang="hr-HR" b="1" u="sng" dirty="0">
                <a:solidFill>
                  <a:srgbClr val="FFEC00"/>
                </a:solidFill>
                <a:latin typeface="Arial"/>
                <a:ea typeface="Verdana"/>
                <a:cs typeface="Arial"/>
              </a:rPr>
              <a:t> </a:t>
            </a:r>
            <a:endParaRPr lang="hr-H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hr-HR" sz="1600" dirty="0">
                <a:solidFill>
                  <a:schemeClr val="bg1"/>
                </a:solidFill>
                <a:latin typeface="Arial"/>
                <a:ea typeface="Verdana"/>
                <a:cs typeface="Arial"/>
              </a:rPr>
              <a:t>(dostupno na raznim jezicima, za dob od 14 godina i više), tvoja je uloga širenje pogrešnih informacija na internetu </a:t>
            </a:r>
          </a:p>
          <a:p>
            <a:pPr lvl="0">
              <a:lnSpc>
                <a:spcPct val="90000"/>
              </a:lnSpc>
              <a:spcBef>
                <a:spcPts val="600"/>
              </a:spcBef>
              <a:buClr>
                <a:schemeClr val="bg1"/>
              </a:buClr>
              <a:tabLst>
                <a:tab pos="1060450" algn="l"/>
              </a:tabLst>
            </a:pPr>
            <a:r>
              <a:rPr lang="hr-HR" b="1" u="sng" dirty="0">
                <a:solidFill>
                  <a:srgbClr val="FFEC00"/>
                </a:solidFill>
                <a:latin typeface="Arial"/>
                <a:ea typeface="Verdana"/>
                <a:cs typeface="Arial"/>
                <a:hlinkClick r:id="rId4"/>
              </a:rPr>
              <a:t>Igra Bad News za djecu</a:t>
            </a:r>
            <a:r>
              <a:rPr lang="hr-HR" b="1" u="sng" dirty="0">
                <a:solidFill>
                  <a:srgbClr val="FFEC00"/>
                </a:solidFill>
                <a:latin typeface="Arial"/>
                <a:ea typeface="Verdana"/>
                <a:cs typeface="Arial"/>
              </a:rPr>
              <a:t> </a:t>
            </a:r>
            <a:endParaRPr lang="hr-HR"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hr-HR" sz="1600" dirty="0">
                <a:solidFill>
                  <a:schemeClr val="bg1"/>
                </a:solidFill>
                <a:latin typeface="Arial"/>
                <a:ea typeface="Verdana"/>
                <a:cs typeface="Arial"/>
              </a:rPr>
              <a:t>(dostupno na manje jezika, za dob od osam godina i više)</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hr-HR" sz="3200" b="1">
                <a:solidFill>
                  <a:srgbClr val="FBE110"/>
                </a:solidFill>
                <a:latin typeface="Arial" panose="020B0604020202020204" pitchFamily="34" charset="0"/>
                <a:ea typeface="Verdana" panose="020B0604030504040204" pitchFamily="34" charset="0"/>
                <a:cs typeface="Arial" panose="020B0604020202020204" pitchFamily="34" charset="0"/>
              </a:rPr>
              <a:t>Igre za provjeru znanja</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2280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hr-HR" b="1" u="sng" dirty="0">
                <a:solidFill>
                  <a:srgbClr val="FFEC00"/>
                </a:solidFill>
                <a:latin typeface="Arial"/>
                <a:ea typeface="Verdana"/>
                <a:cs typeface="Arial"/>
                <a:hlinkClick r:id="rId6"/>
              </a:rPr>
              <a:t>Cat Park</a:t>
            </a:r>
            <a:r>
              <a:rPr lang="hr-HR" b="1" u="sng" dirty="0">
                <a:solidFill>
                  <a:srgbClr val="FFEC00"/>
                </a:solidFill>
                <a:latin typeface="Arial"/>
                <a:ea typeface="Verdana"/>
                <a:cs typeface="Arial"/>
              </a:rPr>
              <a:t> </a:t>
            </a:r>
            <a:endParaRPr lang="hr-HR"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hr-HR" sz="1600" dirty="0">
                <a:solidFill>
                  <a:schemeClr val="bg1"/>
                </a:solidFill>
                <a:latin typeface="Arial"/>
                <a:ea typeface="Verdana"/>
                <a:cs typeface="Arial"/>
              </a:rPr>
              <a:t>(engleski, francuski, nizozemski i ruski; dob 15+), tvoj je zadatak okrenuti javnost protiv planiranog parka primjenom uobičajenih tehnika dezinformiranja</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hr-HR" sz="900">
                <a:solidFill>
                  <a:schemeClr val="bg1"/>
                </a:solidFill>
                <a:latin typeface="Arial"/>
                <a:ea typeface="Arial"/>
                <a:cs typeface="Arial"/>
                <a:sym typeface="Arial"/>
              </a:rPr>
              <a:t>Izvori: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ea typeface="Arial"/>
                <a:cs typeface="Arial" panose="020B0604020202020204" pitchFamily="34" charset="0"/>
                <a:sym typeface="Arial"/>
              </a:rPr>
              <a:t>Slike na Freepiku: upklyak (slajdovi 1, 2, 3, 7, 9, 10, 15, 16, 18, 19, 20, 22, 23, 24)</a:t>
            </a:r>
          </a:p>
          <a:p>
            <a:pPr marL="342900" lvl="0" indent="-180000">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ea typeface="Arial"/>
                <a:cs typeface="Arial" panose="020B0604020202020204" pitchFamily="34" charset="0"/>
                <a:sym typeface="Arial"/>
              </a:rPr>
              <a:t>Slajd 4: </a:t>
            </a:r>
          </a:p>
          <a:p>
            <a:pPr marL="803275" lvl="1" indent="-179388" defTabSz="401638">
              <a:lnSpc>
                <a:spcPct val="107000"/>
              </a:lnSpc>
              <a:buFont typeface="Symbol" panose="05050102010706020507" pitchFamily="18" charset="2"/>
              <a:buChar char=""/>
              <a:tabLst>
                <a:tab pos="180000" algn="l"/>
                <a:tab pos="457200" algn="l"/>
              </a:tabLst>
            </a:pPr>
            <a:r>
              <a:rPr lang="hr-HR" sz="900">
                <a:solidFill>
                  <a:schemeClr val="bg1"/>
                </a:solidFill>
                <a:effectLst/>
                <a:latin typeface="Arial" panose="020B0604020202020204" pitchFamily="34" charset="0"/>
                <a:ea typeface="Calibri" panose="020F0502020204030204" pitchFamily="34" charset="0"/>
                <a:cs typeface="Arial" panose="020B0604020202020204" pitchFamily="34" charset="0"/>
              </a:rPr>
              <a:t>objava na društvenim mrežama o susretu Olivije Rodrigo i Sabrine Carpenter: </a:t>
            </a:r>
            <a:r>
              <a:rPr lang="hr-HR"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hr-HR"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o aktiviranju Željezne kupole: </a:t>
            </a:r>
            <a:r>
              <a:rPr lang="hr-H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on X: „</a:t>
            </a:r>
            <a:r>
              <a:rPr lang="hr-H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hr-H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hr-H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hr-H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hr-HR"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hr-HR"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hr-HR" sz="900">
                <a:solidFill>
                  <a:schemeClr val="bg1"/>
                </a:solidFill>
                <a:effectLst/>
                <a:latin typeface="Arial" panose="020B0604020202020204" pitchFamily="34" charset="0"/>
                <a:ea typeface="Calibri" panose="020F0502020204030204" pitchFamily="34" charset="0"/>
                <a:cs typeface="Arial" panose="020B0604020202020204" pitchFamily="34" charset="0"/>
              </a:rPr>
              <a:t>lažna naslovnica časopisa Forbes: </a:t>
            </a:r>
            <a:r>
              <a:rPr lang="hr-H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hr-HR" sz="900">
                <a:solidFill>
                  <a:schemeClr val="bg1"/>
                </a:solidFill>
                <a:effectLst/>
                <a:latin typeface="Arial" panose="020B0604020202020204" pitchFamily="34" charset="0"/>
                <a:ea typeface="Calibri" panose="020F0502020204030204" pitchFamily="34" charset="0"/>
                <a:cs typeface="Arial" panose="020B0604020202020204" pitchFamily="34" charset="0"/>
              </a:rPr>
              <a:t>Slajd 6: slika pape Franje s lijeve strane</a:t>
            </a:r>
            <a:r>
              <a:rPr lang="hr-HR" sz="900">
                <a:solidFill>
                  <a:schemeClr val="bg1"/>
                </a:solidFill>
                <a:latin typeface="Arial" panose="020B0604020202020204" pitchFamily="34" charset="0"/>
                <a:ea typeface="Calibri" panose="020F0502020204030204" pitchFamily="34" charset="0"/>
                <a:cs typeface="Arial" panose="020B0604020202020204" pitchFamily="34" charset="0"/>
              </a:rPr>
              <a:t> ©Pablo Xavier, slika pape Franje s desne strane © Mazur/catholicnews.org.uk</a:t>
            </a:r>
          </a:p>
          <a:p>
            <a:pPr marL="342900" indent="-180000">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rPr>
              <a:t>Slajd 8: StopFake: </a:t>
            </a:r>
            <a:r>
              <a:rPr lang="hr-HR"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hr-HR" sz="900">
                <a:solidFill>
                  <a:schemeClr val="bg1"/>
                </a:solidFill>
                <a:latin typeface="Arial" panose="020B0604020202020204" pitchFamily="34" charset="0"/>
                <a:cs typeface="Arial" panose="020B0604020202020204" pitchFamily="34" charset="0"/>
              </a:rPr>
              <a:t>/, </a:t>
            </a:r>
            <a:r>
              <a:rPr lang="hr-HR" sz="900" b="0">
                <a:solidFill>
                  <a:schemeClr val="bg1"/>
                </a:solidFill>
                <a:effectLst/>
                <a:latin typeface="Arial" panose="020B0604020202020204" pitchFamily="34" charset="0"/>
                <a:cs typeface="Arial" panose="020B0604020202020204" pitchFamily="34" charset="0"/>
              </a:rPr>
              <a:t>izvor slika – </a:t>
            </a:r>
            <a:r>
              <a:rPr lang="hr-HR"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hr-HR" sz="900" b="0">
                <a:solidFill>
                  <a:schemeClr val="bg1"/>
                </a:solidFill>
                <a:effectLst/>
                <a:latin typeface="Arial" panose="020B0604020202020204" pitchFamily="34" charset="0"/>
                <a:cs typeface="Arial" panose="020B0604020202020204" pitchFamily="34" charset="0"/>
              </a:rPr>
              <a:t>, </a:t>
            </a:r>
            <a:r>
              <a:rPr lang="hr-HR"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hr-HR" sz="900" b="0">
                <a:solidFill>
                  <a:schemeClr val="bg1"/>
                </a:solidFill>
                <a:effectLst/>
                <a:latin typeface="Arial" panose="020B0604020202020204" pitchFamily="34" charset="0"/>
                <a:cs typeface="Arial" panose="020B0604020202020204" pitchFamily="34" charset="0"/>
              </a:rPr>
              <a:t>, </a:t>
            </a:r>
            <a:r>
              <a:rPr lang="hr-HR"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hr-HR" sz="900" b="0">
                <a:solidFill>
                  <a:schemeClr val="bg1"/>
                </a:solidFill>
                <a:effectLst/>
                <a:latin typeface="Arial" panose="020B0604020202020204" pitchFamily="34" charset="0"/>
                <a:cs typeface="Arial" panose="020B0604020202020204" pitchFamily="34" charset="0"/>
              </a:rPr>
              <a:t>, </a:t>
            </a:r>
            <a:r>
              <a:rPr lang="hr-HR"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hr-HR"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rPr>
              <a:t>Slajd 11: </a:t>
            </a:r>
          </a:p>
          <a:p>
            <a:pPr marL="803275" lvl="1" indent="-174625">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hr-HR"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rPr>
              <a:t>Slajd 12: </a:t>
            </a:r>
          </a:p>
          <a:p>
            <a:pPr marL="803275" lvl="1" indent="-174625">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rPr>
              <a:t>slika novina ©Adobe Stock</a:t>
            </a:r>
          </a:p>
          <a:p>
            <a:pPr marL="803275" lvl="1" indent="-174625">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ea typeface="Calibri" panose="020F0502020204030204" pitchFamily="34" charset="0"/>
                <a:cs typeface="Arial" panose="020B0604020202020204" pitchFamily="34" charset="0"/>
              </a:rPr>
              <a:t>slika 5G: </a:t>
            </a:r>
            <a:r>
              <a:rPr lang="hr-HR" sz="900">
                <a:effectLst/>
                <a:latin typeface="Arial" panose="020B0604020202020204" pitchFamily="34" charset="0"/>
                <a:ea typeface="Calibri" panose="020F0502020204030204" pitchFamily="34" charset="0"/>
                <a:cs typeface="Arial" panose="020B0604020202020204" pitchFamily="34" charset="0"/>
              </a:rPr>
              <a:t> </a:t>
            </a:r>
            <a:r>
              <a:rPr lang="hr-HR"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cs typeface="Arial" panose="020B0604020202020204" pitchFamily="34" charset="0"/>
              </a:rPr>
              <a:t>Slajd 13: </a:t>
            </a:r>
            <a:r>
              <a:rPr lang="hr-HR"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hr-HR"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hr-HR" sz="900">
                <a:solidFill>
                  <a:schemeClr val="bg1"/>
                </a:solidFill>
                <a:latin typeface="Arial" panose="020B0604020202020204" pitchFamily="34" charset="0"/>
                <a:ea typeface="Calibri" panose="020F0502020204030204" pitchFamily="34" charset="0"/>
                <a:cs typeface="Arial" panose="020B0604020202020204" pitchFamily="34" charset="0"/>
              </a:rPr>
              <a:t>Slajd 14: </a:t>
            </a:r>
            <a:r>
              <a:rPr lang="hr-HR"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hr-HR" sz="800" b="1">
                <a:solidFill>
                  <a:schemeClr val="bg1"/>
                </a:solidFill>
                <a:latin typeface="Arial"/>
                <a:ea typeface="Arial"/>
                <a:cs typeface="Arial"/>
                <a:sym typeface="Arial"/>
              </a:rPr>
              <a:t>© European Union 2024</a:t>
            </a:r>
          </a:p>
          <a:p>
            <a:pPr marL="0" marR="0" lvl="0" indent="0" algn="l" rtl="0">
              <a:spcBef>
                <a:spcPts val="1800"/>
              </a:spcBef>
              <a:spcAft>
                <a:spcPts val="0"/>
              </a:spcAft>
              <a:buNone/>
            </a:pPr>
            <a:r>
              <a:rPr lang="hr-HR" sz="800">
                <a:solidFill>
                  <a:schemeClr val="bg1"/>
                </a:solidFill>
                <a:latin typeface="Arial"/>
                <a:ea typeface="Arial"/>
                <a:cs typeface="Arial"/>
                <a:sym typeface="Arial"/>
              </a:rPr>
              <a:t>Osim ako je drukčije navedeno, upotreba ove prezentacije dopuštena je uz licenciju </a:t>
            </a:r>
            <a:r>
              <a:rPr lang="hr-HR"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hr-HR" sz="800">
                <a:solidFill>
                  <a:schemeClr val="bg1"/>
                </a:solidFill>
                <a:latin typeface="Arial"/>
                <a:ea typeface="Arial"/>
                <a:cs typeface="Arial"/>
                <a:sym typeface="Arial"/>
              </a:rPr>
              <a:t>. Za svaku upotrebu ili reprodukciju elemenata koji nisu u vlasništvu EU-a možda je potrebno izravno zatražiti dopuštenje od odgovarajućih nositelja prava.</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hr-HR" sz="1050">
                <a:solidFill>
                  <a:schemeClr val="bg1"/>
                </a:solidFill>
                <a:latin typeface="Arial"/>
                <a:ea typeface="Arial"/>
                <a:cs typeface="Arial"/>
                <a:sym typeface="Arial"/>
              </a:rPr>
            </a:br>
            <a:endParaRPr lang="hr-HR"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hr-HR"/>
              <a:t>Kraj prezentacije</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hr-H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1. DIO </a:t>
            </a:r>
          </a:p>
          <a:p>
            <a:r>
              <a:rPr lang="hr-HR" sz="5400" b="1">
                <a:solidFill>
                  <a:schemeClr val="bg1"/>
                </a:solidFill>
                <a:latin typeface="Arial" panose="020B0604020202020204" pitchFamily="34" charset="0"/>
                <a:ea typeface="Verdana" panose="020B0604030504040204" pitchFamily="34" charset="0"/>
                <a:cs typeface="Arial" panose="020B0604020202020204" pitchFamily="34" charset="0"/>
              </a:rPr>
              <a:t>Što su dezinformacije?</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hr-HR" sz="2400">
                <a:latin typeface="Arial"/>
                <a:ea typeface="Verdana"/>
                <a:cs typeface="Arial"/>
              </a:rPr>
              <a:t>1. dio</a:t>
            </a:r>
            <a:r>
              <a:rPr lang="hr-HR">
                <a:latin typeface="Arial"/>
                <a:ea typeface="Verdana"/>
                <a:cs typeface="Arial"/>
              </a:rPr>
              <a:t>: Što </a:t>
            </a:r>
            <a:r>
              <a:rPr lang="hr-HR" b="1">
                <a:latin typeface="Arial"/>
                <a:ea typeface="Verdana"/>
                <a:cs typeface="Arial"/>
              </a:rPr>
              <a:t>su dezinformacije?</a:t>
            </a:r>
            <a:r>
              <a:rPr lang="hr-HR">
                <a:latin typeface="Arial"/>
                <a:ea typeface="Verdana"/>
                <a:cs typeface="Arial"/>
              </a:rPr>
              <a:t>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  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  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hr-HR" sz="2400" b="1">
                <a:latin typeface="Arial"/>
                <a:ea typeface="Verdana"/>
                <a:cs typeface="Arial"/>
              </a:rPr>
              <a:t>1. dio</a:t>
            </a:r>
            <a:r>
              <a:rPr lang="hr-HR" b="1">
                <a:latin typeface="Arial"/>
                <a:ea typeface="Verdana"/>
                <a:cs typeface="Arial"/>
              </a:rPr>
              <a:t>: Što su dezinformacije?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hr-HR" sz="4800" dirty="0">
                <a:latin typeface="Arial" panose="020B0604020202020204" pitchFamily="34" charset="0"/>
              </a:rPr>
              <a:t> ZAŠTO bi netko širio informacije koje nisu istinite?</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hr-H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Radi </a:t>
            </a:r>
            <a:r>
              <a:rPr lang="hr-H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zabave</a:t>
            </a:r>
            <a:r>
              <a:rPr lang="hr-H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hr-H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hr-H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Satira/humor</a:t>
            </a:r>
          </a:p>
          <a:p>
            <a:pPr marL="285750" indent="-285750">
              <a:lnSpc>
                <a:spcPct val="150000"/>
              </a:lnSpc>
              <a:spcBef>
                <a:spcPts val="0"/>
              </a:spcBef>
              <a:buFont typeface="Courier New" panose="02070309020205020404" pitchFamily="49" charset="0"/>
              <a:buChar char="o"/>
              <a:defRPr/>
            </a:pPr>
            <a:r>
              <a:rPr lang="hr-H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Jer u njih </a:t>
            </a:r>
            <a:r>
              <a:rPr lang="hr-H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vjeruje</a:t>
            </a:r>
            <a:r>
              <a:rPr lang="hr-H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hr-H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hr-H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Pogrešne informacije</a:t>
            </a:r>
          </a:p>
          <a:p>
            <a:pPr marL="285750" indent="-285750">
              <a:lnSpc>
                <a:spcPct val="150000"/>
              </a:lnSpc>
              <a:spcBef>
                <a:spcPts val="0"/>
              </a:spcBef>
              <a:buFont typeface="Courier New" panose="02070309020205020404" pitchFamily="49" charset="0"/>
              <a:buChar char="o"/>
              <a:defRPr/>
            </a:pPr>
            <a:r>
              <a:rPr lang="hr-H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Zato što želi nekoga </a:t>
            </a:r>
            <a:r>
              <a:rPr lang="hr-HR"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obmanuti</a:t>
            </a:r>
            <a:r>
              <a:rPr lang="hr-HR"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hr-HR"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hr-HR"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Dezinformacije</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2330050"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hr-HR" sz="1800" b="1">
                <a:solidFill>
                  <a:schemeClr val="bg1"/>
                </a:solidFill>
                <a:effectLst/>
                <a:latin typeface="Arial" panose="020B0604020202020204" pitchFamily="34" charset="0"/>
                <a:ea typeface="+mn-ea"/>
                <a:cs typeface="Arial" panose="020B0604020202020204" pitchFamily="34" charset="0"/>
              </a:rPr>
              <a:t>Satira – „Deseci ozlijeđenih u stampedu u Lidlu!”</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hr-HR" sz="2400" b="1">
                <a:latin typeface="Arial"/>
                <a:ea typeface="Verdana"/>
                <a:cs typeface="Arial"/>
              </a:rPr>
              <a:t>1. dio</a:t>
            </a:r>
            <a:r>
              <a:rPr lang="hr-HR" b="1">
                <a:latin typeface="Arial"/>
                <a:ea typeface="Verdana"/>
                <a:cs typeface="Arial"/>
              </a:rPr>
              <a:t>: Što su dezinformacije?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hr-HR">
                <a:solidFill>
                  <a:schemeClr val="bg1"/>
                </a:solidFill>
                <a:latin typeface="Arial" panose="020B0604020202020204" pitchFamily="34" charset="0"/>
                <a:cs typeface="Arial" panose="020B0604020202020204" pitchFamily="34" charset="0"/>
              </a:rPr>
              <a:t>Papa u bijeloj pernatoj jakni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hr-HR"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  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hr-HR"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hr-H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hr-HR" sz="1800" b="1">
                <a:solidFill>
                  <a:schemeClr val="bg1"/>
                </a:solidFill>
                <a:effectLst/>
                <a:latin typeface="Arial" panose="020B0604020202020204" pitchFamily="34" charset="0"/>
                <a:ea typeface="+mn-ea"/>
                <a:cs typeface="Arial" panose="020B0604020202020204" pitchFamily="34" charset="0"/>
              </a:rPr>
              <a:t>Pogrešna informacija – „</a:t>
            </a:r>
            <a:r>
              <a:rPr lang="hr-HR" sz="1800" b="1" i="1">
                <a:solidFill>
                  <a:schemeClr val="bg1"/>
                </a:solidFill>
                <a:effectLst/>
                <a:latin typeface="Arial" panose="020B0604020202020204" pitchFamily="34" charset="0"/>
                <a:ea typeface="+mn-ea"/>
                <a:cs typeface="Arial" panose="020B0604020202020204" pitchFamily="34" charset="0"/>
              </a:rPr>
              <a:t>5G je uzrokovao koronavirus</a:t>
            </a:r>
            <a:r>
              <a:rPr lang="hr-HR"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hr-HR" sz="2400" b="1">
                <a:latin typeface="Arial"/>
                <a:ea typeface="Verdana"/>
                <a:cs typeface="Arial"/>
              </a:rPr>
              <a:t>1. dio</a:t>
            </a:r>
            <a:r>
              <a:rPr lang="hr-HR" b="1">
                <a:latin typeface="Arial"/>
                <a:ea typeface="Verdana"/>
                <a:cs typeface="Arial"/>
              </a:rPr>
              <a:t>: Što su dezinformacije?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hr-HR">
                <a:solidFill>
                  <a:schemeClr val="bg1"/>
                </a:solidFill>
                <a:latin typeface="Arial" panose="020B0604020202020204" pitchFamily="34" charset="0"/>
                <a:cs typeface="Arial" panose="020B0604020202020204" pitchFamily="34" charset="0"/>
              </a:rPr>
              <a:t>„</a:t>
            </a:r>
            <a:r>
              <a:rPr lang="hr-HR" b="1">
                <a:solidFill>
                  <a:schemeClr val="bg1"/>
                </a:solidFill>
                <a:latin typeface="Arial" panose="020B0604020202020204" pitchFamily="34" charset="0"/>
                <a:cs typeface="Arial" panose="020B0604020202020204" pitchFamily="34" charset="0"/>
              </a:rPr>
              <a:t>5G je uzrokovao i potiče širenje koronavirusa</a:t>
            </a:r>
            <a:r>
              <a:rPr lang="hr-HR">
                <a:solidFill>
                  <a:schemeClr val="bg1"/>
                </a:solidFill>
                <a:latin typeface="Arial" panose="020B0604020202020204" pitchFamily="34" charset="0"/>
                <a:cs typeface="Arial" panose="020B0604020202020204" pitchFamily="34" charset="0"/>
              </a:rPr>
              <a: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hr-HR">
                <a:solidFill>
                  <a:schemeClr val="bg1"/>
                </a:solidFill>
                <a:latin typeface="Arial" panose="020B0604020202020204" pitchFamily="34" charset="0"/>
                <a:cs typeface="Arial" panose="020B0604020202020204" pitchFamily="34" charset="0"/>
              </a:rPr>
              <a:t>Pokušaj da se iskoriste:</a:t>
            </a:r>
          </a:p>
          <a:p>
            <a:pPr marL="285750" indent="-285750">
              <a:spcAft>
                <a:spcPts val="600"/>
              </a:spcAft>
              <a:buFont typeface="Courier New" panose="02070309020205020404" pitchFamily="49" charset="0"/>
              <a:buChar char="o"/>
            </a:pPr>
            <a:r>
              <a:rPr lang="hr-HR">
                <a:solidFill>
                  <a:schemeClr val="bg1"/>
                </a:solidFill>
                <a:latin typeface="Arial" panose="020B0604020202020204" pitchFamily="34" charset="0"/>
                <a:cs typeface="Arial" panose="020B0604020202020204" pitchFamily="34" charset="0"/>
              </a:rPr>
              <a:t>postojeće teorije zavjere o navodnom utjecaju 5G tehnologije na zdravlje</a:t>
            </a:r>
          </a:p>
          <a:p>
            <a:pPr marL="285750" indent="-285750">
              <a:spcAft>
                <a:spcPts val="600"/>
              </a:spcAft>
              <a:buFont typeface="Courier New" panose="02070309020205020404" pitchFamily="49" charset="0"/>
              <a:buChar char="o"/>
            </a:pPr>
            <a:r>
              <a:rPr lang="hr-HR">
                <a:solidFill>
                  <a:schemeClr val="bg1"/>
                </a:solidFill>
                <a:latin typeface="Arial" panose="020B0604020202020204" pitchFamily="34" charset="0"/>
                <a:cs typeface="Arial" panose="020B0604020202020204" pitchFamily="34" charset="0"/>
              </a:rPr>
              <a:t>nesigurnost i strah u početnoj fazi pandemije</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hr-HR">
                <a:solidFill>
                  <a:schemeClr val="bg1"/>
                </a:solidFill>
                <a:latin typeface="Arial" panose="020B0604020202020204" pitchFamily="34" charset="0"/>
                <a:cs typeface="Arial" panose="020B0604020202020204" pitchFamily="34" charset="0"/>
              </a:rPr>
              <a:t>Posljedice:</a:t>
            </a:r>
          </a:p>
          <a:p>
            <a:pPr marL="285750" indent="-285750">
              <a:spcAft>
                <a:spcPts val="600"/>
              </a:spcAft>
              <a:buFont typeface="Courier New" panose="02070309020205020404" pitchFamily="49" charset="0"/>
              <a:buChar char="o"/>
            </a:pPr>
            <a:r>
              <a:rPr lang="hr-HR">
                <a:solidFill>
                  <a:schemeClr val="bg1"/>
                </a:solidFill>
                <a:latin typeface="Arial" panose="020B0604020202020204" pitchFamily="34" charset="0"/>
                <a:cs typeface="Arial" panose="020B0604020202020204" pitchFamily="34" charset="0"/>
              </a:rPr>
              <a:t>vandalizam na 5G stupovima</a:t>
            </a:r>
          </a:p>
          <a:p>
            <a:pPr marL="285750" indent="-285750">
              <a:spcAft>
                <a:spcPts val="600"/>
              </a:spcAft>
              <a:buFont typeface="Courier New" panose="02070309020205020404" pitchFamily="49" charset="0"/>
              <a:buChar char="o"/>
            </a:pPr>
            <a:r>
              <a:rPr lang="hr-HR">
                <a:solidFill>
                  <a:schemeClr val="bg1"/>
                </a:solidFill>
                <a:latin typeface="Arial" panose="020B0604020202020204" pitchFamily="34" charset="0"/>
                <a:cs typeface="Arial" panose="020B0604020202020204" pitchFamily="34" charset="0"/>
              </a:rPr>
              <a:t>prekidi telekomunikacijskih usluga</a:t>
            </a:r>
          </a:p>
          <a:p>
            <a:pPr marL="285750" indent="-285750">
              <a:spcAft>
                <a:spcPts val="600"/>
              </a:spcAft>
              <a:buFont typeface="Courier New" panose="02070309020205020404" pitchFamily="49" charset="0"/>
              <a:buChar char="o"/>
            </a:pPr>
            <a:r>
              <a:rPr lang="hr-HR">
                <a:solidFill>
                  <a:schemeClr val="bg1"/>
                </a:solidFill>
                <a:latin typeface="Arial" panose="020B0604020202020204" pitchFamily="34" charset="0"/>
                <a:cs typeface="Arial" panose="020B0604020202020204" pitchFamily="34" charset="0"/>
              </a:rPr>
              <a:t>napadi na telekomunikacijske radnike</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764160"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hr-HR"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Pogrešne informacije</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440808"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  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  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  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hr-HR" sz="2400" b="1">
                <a:latin typeface="Arial"/>
                <a:ea typeface="Verdana"/>
                <a:cs typeface="Arial"/>
              </a:rPr>
              <a:t>1. dio</a:t>
            </a:r>
            <a:r>
              <a:rPr lang="hr-HR" b="1">
                <a:latin typeface="Arial"/>
                <a:ea typeface="Verdana"/>
                <a:cs typeface="Arial"/>
              </a:rPr>
              <a:t>: Što su dezinformacije?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r-HR">
                <a:latin typeface="Arial" panose="020B0604020202020204" pitchFamily="34" charset="0"/>
                <a:ea typeface="Verdana" panose="020B0604030504040204" pitchFamily="34" charset="0"/>
                <a:cs typeface="Arial" panose="020B0604020202020204" pitchFamily="34" charset="0"/>
              </a:rPr>
              <a:t>Majka sam iz Odese u Ukrajini.</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r-HR">
                <a:latin typeface="Arial" panose="020B0604020202020204" pitchFamily="34" charset="0"/>
                <a:ea typeface="Verdana" panose="020B0604030504040204" pitchFamily="34" charset="0"/>
                <a:cs typeface="Arial" panose="020B0604020202020204" pitchFamily="34" charset="0"/>
              </a:rPr>
              <a:t>Potpredsjednica sam </a:t>
            </a:r>
          </a:p>
          <a:p>
            <a:r>
              <a:rPr lang="hr-HR">
                <a:latin typeface="Arial" panose="020B0604020202020204" pitchFamily="34" charset="0"/>
                <a:ea typeface="Verdana" panose="020B0604030504040204" pitchFamily="34" charset="0"/>
                <a:cs typeface="Arial" panose="020B0604020202020204" pitchFamily="34" charset="0"/>
              </a:rPr>
              <a:t>ruske vjerske zaklade.</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r-HR">
                <a:latin typeface="Arial" panose="020B0604020202020204" pitchFamily="34" charset="0"/>
                <a:ea typeface="Verdana" panose="020B0604030504040204" pitchFamily="34" charset="0"/>
                <a:cs typeface="Arial" panose="020B0604020202020204" pitchFamily="34" charset="0"/>
              </a:rPr>
              <a:t>Odvjetnica sam iz Donjecka u Ukrajini.</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hr-HR">
                <a:latin typeface="Arial" panose="020B0604020202020204" pitchFamily="34" charset="0"/>
                <a:ea typeface="Verdana" panose="020B0604030504040204" pitchFamily="34" charset="0"/>
                <a:cs typeface="Arial" panose="020B0604020202020204" pitchFamily="34" charset="0"/>
              </a:rPr>
              <a:t>Stanovnica sam </a:t>
            </a:r>
          </a:p>
          <a:p>
            <a:r>
              <a:rPr lang="hr-HR">
                <a:latin typeface="Arial" panose="020B0604020202020204" pitchFamily="34" charset="0"/>
                <a:ea typeface="Verdana" panose="020B0604030504040204" pitchFamily="34" charset="0"/>
                <a:cs typeface="Arial" panose="020B0604020202020204" pitchFamily="34" charset="0"/>
              </a:rPr>
              <a:t>Harkiva u Ukrajini.</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2500" b="1">
                  <a:solidFill>
                    <a:schemeClr val="bg1"/>
                  </a:solidFill>
                  <a:latin typeface="Arial" panose="020B0604020202020204" pitchFamily="34" charset="0"/>
                  <a:ea typeface="Verdana" panose="020B0604030504040204" pitchFamily="34" charset="0"/>
                  <a:cs typeface="Arial" panose="020B0604020202020204" pitchFamily="34" charset="0"/>
                </a:rPr>
                <a:t>Ista osoba predstavlja se </a:t>
              </a:r>
              <a:br>
                <a:rPr lang="hr-HR"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hr-HR" sz="2500" b="1">
                  <a:solidFill>
                    <a:schemeClr val="bg1"/>
                  </a:solidFill>
                  <a:latin typeface="Arial" panose="020B0604020202020204" pitchFamily="34" charset="0"/>
                  <a:ea typeface="Verdana" panose="020B0604030504040204" pitchFamily="34" charset="0"/>
                  <a:cs typeface="Arial" panose="020B0604020202020204" pitchFamily="34" charset="0"/>
                </a:rPr>
                <a:t>kao različite osobe.</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hr-HR"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Dezinformacije</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hr-HR" sz="1000" b="0">
                <a:solidFill>
                  <a:schemeClr val="bg1"/>
                </a:solidFill>
                <a:effectLst/>
                <a:latin typeface="Arial" panose="020B0604020202020204" pitchFamily="34" charset="0"/>
                <a:cs typeface="Arial" panose="020B0604020202020204" pitchFamily="34" charset="0"/>
              </a:rPr>
              <a:t>Izvor slika: </a:t>
            </a:r>
            <a:r>
              <a:rPr lang="hr-HR"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hr-HR" sz="1000" b="0">
                <a:solidFill>
                  <a:schemeClr val="bg1"/>
                </a:solidFill>
                <a:effectLst/>
                <a:latin typeface="Arial" panose="020B0604020202020204" pitchFamily="34" charset="0"/>
                <a:cs typeface="Arial" panose="020B0604020202020204" pitchFamily="34" charset="0"/>
              </a:rPr>
              <a:t>, </a:t>
            </a:r>
            <a:r>
              <a:rPr lang="hr-HR"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hr-HR" sz="1000" b="0">
                <a:solidFill>
                  <a:schemeClr val="bg1"/>
                </a:solidFill>
                <a:effectLst/>
                <a:latin typeface="Arial" panose="020B0604020202020204" pitchFamily="34" charset="0"/>
                <a:cs typeface="Arial" panose="020B0604020202020204" pitchFamily="34" charset="0"/>
              </a:rPr>
              <a:t>, </a:t>
            </a:r>
            <a:r>
              <a:rPr lang="hr-HR"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hr-HR" sz="1000" b="0">
                <a:solidFill>
                  <a:schemeClr val="bg1"/>
                </a:solidFill>
                <a:effectLst/>
                <a:latin typeface="Arial" panose="020B0604020202020204" pitchFamily="34" charset="0"/>
                <a:cs typeface="Arial" panose="020B0604020202020204" pitchFamily="34" charset="0"/>
              </a:rPr>
              <a:t>, </a:t>
            </a:r>
            <a:r>
              <a:rPr lang="hr-HR"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hr-HR"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hr-HR"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2. DIO </a:t>
            </a:r>
          </a:p>
          <a:p>
            <a:r>
              <a:rPr lang="hr-HR" sz="5400" b="1">
                <a:solidFill>
                  <a:schemeClr val="bg1"/>
                </a:solidFill>
                <a:latin typeface="Arial" panose="020B0604020202020204" pitchFamily="34" charset="0"/>
                <a:ea typeface="Verdana" panose="020B0604030504040204" pitchFamily="34" charset="0"/>
                <a:cs typeface="Arial" panose="020B0604020202020204" pitchFamily="34" charset="0"/>
              </a:rPr>
              <a:t>Kako funkcioniraju dezinformacije?</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hr-HR"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EED3F77E-C470-4437-95D6-2C0ABD176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26</TotalTime>
  <Words>4094</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Kako prepoznati i suzbiti dezinformacije</vt:lpstr>
      <vt:lpstr>Što ćemo naučiti?</vt:lpstr>
      <vt:lpstr>PowerPoint Presentation</vt:lpstr>
      <vt:lpstr>1. dio: Što su dezinformacije? </vt:lpstr>
      <vt:lpstr>1. dio: Što su dezinformacije? </vt:lpstr>
      <vt:lpstr>Satira – „Deseci ozlijeđenih u stampedu u Lidlu!”</vt:lpstr>
      <vt:lpstr>Pogrešna informacija – „5G je uzrokovao koronavirus” </vt:lpstr>
      <vt:lpstr>1. dio: Što su dezinformacije? </vt:lpstr>
      <vt:lpstr>PowerPoint Presentation</vt:lpstr>
      <vt:lpstr>2. dio: Kako funkcioniraju dezinformacije? </vt:lpstr>
      <vt:lpstr>2. dio: Kako funkcioniraju dezinformacije?</vt:lpstr>
      <vt:lpstr>2. dio: Kako funkcioniraju dezinformacije?</vt:lpstr>
      <vt:lpstr>2. dio: Kako funkcioniraju dezinformacije?</vt:lpstr>
      <vt:lpstr>2. dio: Kako funkcioniraju dezinformacije?</vt:lpstr>
      <vt:lpstr>PowerPoint Presentation</vt:lpstr>
      <vt:lpstr>3. dio: Kako reagirati na dezinformacije? </vt:lpstr>
      <vt:lpstr>3. dio: Kako reagirati na dezinformacije? </vt:lpstr>
      <vt:lpstr>Kako reagirati na dezinformacije? </vt:lpstr>
      <vt:lpstr>3. dio: Kako reagirati na dezinformacije? </vt:lpstr>
      <vt:lpstr>3. dio: Kako reagirati na dezinformacije? </vt:lpstr>
      <vt:lpstr>3. dio: Kako reagirati na dezinformacije? </vt:lpstr>
      <vt:lpstr>PowerPoint Presentation</vt:lpstr>
      <vt:lpstr>4. dio: Praktični dio</vt:lpstr>
      <vt:lpstr>4. dio: Praktični dio</vt:lpstr>
      <vt:lpstr>PowerPoint Presentation</vt:lpstr>
      <vt:lpstr>Kraj prezentacije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VELIKOVA Dessislava (COMM)</cp:lastModifiedBy>
  <cp:revision>33</cp:revision>
  <cp:lastPrinted>2024-04-16T11:31:35Z</cp:lastPrinted>
  <dcterms:created xsi:type="dcterms:W3CDTF">2021-01-13T11:40:04Z</dcterms:created>
  <dcterms:modified xsi:type="dcterms:W3CDTF">2024-05-23T10:17:24Z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