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40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33B63-8D28-4C80-9B9F-0CA9A1142005}" v="3" dt="2024-05-30T13:31:55.903"/>
    <p1510:client id="{EB37DFEB-1234-2991-C862-D795339202E0}" v="2" dt="2024-05-30T13:23:39.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52"/>
        <p:guide pos="186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c5985c72-71db-4713-a971-61de3d6a2006" providerId="ADAL" clId="{1CF33B63-8D28-4C80-9B9F-0CA9A1142005}"/>
    <pc:docChg chg="modNotesMaster">
      <pc:chgData name="HENEGHAN Shane (COMM-EXT)" userId="c5985c72-71db-4713-a971-61de3d6a2006" providerId="ADAL" clId="{1CF33B63-8D28-4C80-9B9F-0CA9A1142005}" dt="2024-05-30T13:31:55.887" v="0"/>
      <pc:docMkLst>
        <pc:docMk/>
      </pc:docMkLst>
    </pc:docChg>
  </pc:docChgLst>
  <pc:docChgLst>
    <pc:chgData name="HENEGHAN Shane (COMM-EXT)" userId="S::shane.heneghan@ext.ec.europa.eu::c5985c72-71db-4713-a971-61de3d6a2006" providerId="AD" clId="Web-{EB37DFEB-1234-2991-C862-D795339202E0}"/>
    <pc:docChg chg="addSld delSld">
      <pc:chgData name="HENEGHAN Shane (COMM-EXT)" userId="S::shane.heneghan@ext.ec.europa.eu::c5985c72-71db-4713-a971-61de3d6a2006" providerId="AD" clId="Web-{EB37DFEB-1234-2991-C862-D795339202E0}" dt="2024-05-30T13:23:39.352" v="1"/>
      <pc:docMkLst>
        <pc:docMk/>
      </pc:docMkLst>
      <pc:sldChg chg="del">
        <pc:chgData name="HENEGHAN Shane (COMM-EXT)" userId="S::shane.heneghan@ext.ec.europa.eu::c5985c72-71db-4713-a971-61de3d6a2006" providerId="AD" clId="Web-{EB37DFEB-1234-2991-C862-D795339202E0}" dt="2024-05-30T13:23:39.352" v="1"/>
        <pc:sldMkLst>
          <pc:docMk/>
          <pc:sldMk cId="3147393391" sldId="356"/>
        </pc:sldMkLst>
      </pc:sldChg>
      <pc:sldChg chg="add">
        <pc:chgData name="HENEGHAN Shane (COMM-EXT)" userId="S::shane.heneghan@ext.ec.europa.eu::c5985c72-71db-4713-a971-61de3d6a2006" providerId="AD" clId="Web-{EB37DFEB-1234-2991-C862-D795339202E0}" dt="2024-05-30T13:23:36.196" v="0"/>
        <pc:sldMkLst>
          <pc:docMk/>
          <pc:sldMk cId="583647632" sldId="40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AB4D8132-973D-4D1D-921F-24FBD8963ADF}" type="datetimeFigureOut">
              <a:rPr lang="fr-BE" smtClean="0"/>
              <a:t>30-05-24</a:t>
            </a:fld>
            <a:endParaRPr lang="fr-B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800">
                <a:solidFill>
                  <a:srgbClr val="1F497D"/>
                </a:solidFill>
                <a:effectLst/>
                <a:latin typeface="Calibri" panose="020F0502020204030204" pitchFamily="34" charset="0"/>
                <a:ea typeface="Calibri" panose="020F0502020204030204" pitchFamily="34" charset="0"/>
              </a:rPr>
              <a:t>Tegye fel a kezét, aki találkozott ma a dezinformáció valamilyen formájával! Hát a múlt héten? A múlt hónapban? A múlt évben?</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A dezinformáció terjesztői a közösségi médián keresztül árasztják el az információs teret.</a:t>
            </a:r>
          </a:p>
          <a:p>
            <a:pPr marL="742950" lvl="1" indent="-285750">
              <a:lnSpc>
                <a:spcPct val="107000"/>
              </a:lnSpc>
              <a:spcAft>
                <a:spcPts val="800"/>
              </a:spcAft>
              <a:buFont typeface="Courier New" panose="02070309020205020404" pitchFamily="49" charset="0"/>
              <a:buChar char="o"/>
              <a:tabLst>
                <a:tab pos="9144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Céljuk nem feltétlenül az, hogy meggyőzzék az embereket egy-egy történet valódiságáról. Már az is elég , ha sikerül nekik annyira összezavarni és megingatni a közvéleményt, hogy azt sem tudjuk, kiben bízhatunk meg. Ezáltal alááshatják a fősodorbeli médiába és a demokráciába vetett bizalmunkat.</a:t>
            </a:r>
          </a:p>
          <a:p>
            <a:pPr marL="342900" lvl="0" indent="-342900">
              <a:lnSpc>
                <a:spcPct val="107000"/>
              </a:lnSpc>
              <a:spcAft>
                <a:spcPts val="800"/>
              </a:spcAft>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A dezinformáció terjesztésére különféle technikákat alkalmaznak –  ezekre a közösségi média kommentjeiben is gyakran láthatunk példákat. </a:t>
            </a:r>
          </a:p>
          <a:p>
            <a:pPr marL="742950" lvl="1" indent="-285750">
              <a:lnSpc>
                <a:spcPct val="107000"/>
              </a:lnSpc>
              <a:spcAft>
                <a:spcPts val="800"/>
              </a:spcAft>
              <a:buFont typeface="Courier New" panose="02070309020205020404" pitchFamily="49" charset="0"/>
              <a:buChar char="o"/>
              <a:tabLst>
                <a:tab pos="914400" algn="l"/>
              </a:tabLst>
            </a:pPr>
            <a:r>
              <a:rPr lang="hu-HU" sz="1100" b="1">
                <a:effectLst/>
                <a:latin typeface="Calibri" panose="020F0502020204030204" pitchFamily="34" charset="0"/>
                <a:ea typeface="Calibri" panose="020F0502020204030204" pitchFamily="34" charset="0"/>
                <a:cs typeface="Times New Roman" panose="02020603050405020304" pitchFamily="18" charset="0"/>
              </a:rPr>
              <a:t>Figyelemelterelés</a:t>
            </a:r>
            <a:r>
              <a:rPr lang="hu-HU" sz="1100">
                <a:effectLst/>
                <a:latin typeface="Calibri" panose="020F0502020204030204" pitchFamily="34" charset="0"/>
                <a:ea typeface="Calibri" panose="020F0502020204030204" pitchFamily="34" charset="0"/>
                <a:cs typeface="Times New Roman" panose="02020603050405020304" pitchFamily="18" charset="0"/>
              </a:rPr>
              <a:t> – a kommentelő ahelyett, hogy az adott témát vitatná meg, oda nem tartozó vagy csak nagyon lazán kapcsolódó kérdésekre hívja fel a figyelmet. Például: Az Ukrajna elleni orosz invázióról folytatott vitában egy kommentelő hirtelen megkérdezi: „És mi a helyzet Szomáliával?”. Nem Szomáliáról kíván konstruktív vitát folytatni, hanem el akarja tereli a figyelmet a beszélgetés témájáról.</a:t>
            </a:r>
          </a:p>
          <a:p>
            <a:pPr marL="742950" lvl="1" indent="-285750">
              <a:lnSpc>
                <a:spcPct val="107000"/>
              </a:lnSpc>
              <a:spcAft>
                <a:spcPts val="800"/>
              </a:spcAft>
              <a:buFont typeface="Courier New" panose="02070309020205020404" pitchFamily="49" charset="0"/>
              <a:buChar char="o"/>
              <a:tabLst>
                <a:tab pos="914400" algn="l"/>
              </a:tabLst>
            </a:pPr>
            <a:r>
              <a:rPr lang="hu-HU" sz="1100" b="1">
                <a:effectLst/>
                <a:latin typeface="Calibri" panose="020F0502020204030204" pitchFamily="34" charset="0"/>
                <a:ea typeface="Calibri" panose="020F0502020204030204" pitchFamily="34" charset="0"/>
                <a:cs typeface="Times New Roman" panose="02020603050405020304" pitchFamily="18" charset="0"/>
              </a:rPr>
              <a:t>Szalmabábérvelés</a:t>
            </a:r>
            <a:r>
              <a:rPr lang="hu-HU" sz="1100">
                <a:effectLst/>
                <a:latin typeface="Calibri" panose="020F0502020204030204" pitchFamily="34" charset="0"/>
                <a:ea typeface="Calibri" panose="020F0502020204030204" pitchFamily="34" charset="0"/>
                <a:cs typeface="Times New Roman" panose="02020603050405020304" pitchFamily="18" charset="0"/>
              </a:rPr>
              <a:t> – a kommentelő nem a beszélgetőpartner eredeti álláspontját, hanem annak egy torzított változatát támadja. Például: Malik arról posztol, hogy Európának klímasemlegessé kellene válnia. Sarah megjegyzi: „Nem tudom elhinni, hogy szélerőműparkokat szeretnél építtetni nemzeti parkjainkban”. Malik nem ezt mondta. Ha beleesik a csapdába, a szélerőműparkokról fog vitázni ahelyett, hogy az általánosabb elvet védené.</a:t>
            </a:r>
          </a:p>
          <a:p>
            <a:pPr marL="742950" lvl="1" indent="-285750">
              <a:lnSpc>
                <a:spcPct val="107000"/>
              </a:lnSpc>
              <a:spcAft>
                <a:spcPts val="800"/>
              </a:spcAft>
              <a:buFont typeface="Courier New" panose="02070309020205020404" pitchFamily="49" charset="0"/>
              <a:buChar char="o"/>
              <a:tabLst>
                <a:tab pos="914400" algn="l"/>
              </a:tabLst>
            </a:pPr>
            <a:r>
              <a:rPr lang="hu-HU" sz="1100" b="1">
                <a:effectLst/>
                <a:latin typeface="Calibri" panose="020F0502020204030204" pitchFamily="34" charset="0"/>
                <a:ea typeface="Calibri" panose="020F0502020204030204" pitchFamily="34" charset="0"/>
                <a:cs typeface="Times New Roman" panose="02020603050405020304" pitchFamily="18" charset="0"/>
              </a:rPr>
              <a:t>Támadás</a:t>
            </a:r>
            <a:r>
              <a:rPr lang="hu-HU" sz="1100">
                <a:effectLst/>
                <a:latin typeface="Calibri" panose="020F0502020204030204" pitchFamily="34" charset="0"/>
                <a:ea typeface="Calibri" panose="020F0502020204030204" pitchFamily="34" charset="0"/>
                <a:cs typeface="Times New Roman" panose="02020603050405020304" pitchFamily="18" charset="0"/>
              </a:rPr>
              <a:t> – a kommentelő agresszív vagy lealacsonyító nyelvezettel elijeszti vitapartnereit. Például: „Ezt csak egy idióta hiheti el”.</a:t>
            </a:r>
          </a:p>
          <a:p>
            <a:pPr marL="742950" lvl="1" indent="-285750">
              <a:lnSpc>
                <a:spcPct val="107000"/>
              </a:lnSpc>
              <a:spcAft>
                <a:spcPts val="800"/>
              </a:spcAft>
              <a:buFont typeface="Courier New" panose="02070309020205020404" pitchFamily="49" charset="0"/>
              <a:buChar char="o"/>
              <a:tabLst>
                <a:tab pos="914400" algn="l"/>
              </a:tabLst>
            </a:pPr>
            <a:r>
              <a:rPr lang="hu-HU" sz="1100" b="1">
                <a:effectLst/>
                <a:latin typeface="Calibri" panose="020F0502020204030204" pitchFamily="34" charset="0"/>
                <a:ea typeface="Calibri" panose="020F0502020204030204" pitchFamily="34" charset="0"/>
                <a:cs typeface="Times New Roman" panose="02020603050405020304" pitchFamily="18" charset="0"/>
              </a:rPr>
              <a:t>Gúnyolódás</a:t>
            </a:r>
            <a:r>
              <a:rPr lang="hu-HU" sz="1100">
                <a:effectLst/>
                <a:latin typeface="Calibri" panose="020F0502020204030204" pitchFamily="34" charset="0"/>
                <a:ea typeface="Calibri" panose="020F0502020204030204" pitchFamily="34" charset="0"/>
                <a:cs typeface="Times New Roman" panose="02020603050405020304" pitchFamily="18" charset="0"/>
              </a:rPr>
              <a:t> – a kommentelő becsmérli, leszólja azokat, akik nem értenek vele egyet. Például: Sarah ezt írja Malik posztjára: „Milyen jó, hogy vannak ilyen okostojások, akiktől elmegy az ember életkedve is”.</a:t>
            </a:r>
          </a:p>
          <a:p>
            <a:pPr marL="742950" lvl="1" indent="-285750">
              <a:lnSpc>
                <a:spcPct val="107000"/>
              </a:lnSpc>
              <a:spcAft>
                <a:spcPts val="800"/>
              </a:spcAft>
              <a:buFont typeface="Courier New" panose="02070309020205020404" pitchFamily="49" charset="0"/>
              <a:buChar char="o"/>
              <a:tabLst>
                <a:tab pos="914400" algn="l"/>
              </a:tabLst>
            </a:pPr>
            <a:r>
              <a:rPr lang="hu-HU" sz="1100" b="1">
                <a:effectLst/>
                <a:latin typeface="Calibri" panose="020F0502020204030204" pitchFamily="34" charset="0"/>
                <a:ea typeface="Calibri" panose="020F0502020204030204" pitchFamily="34" charset="0"/>
                <a:cs typeface="Times New Roman" panose="02020603050405020304" pitchFamily="18" charset="0"/>
              </a:rPr>
              <a:t>A részletek felnagyítása </a:t>
            </a:r>
            <a:r>
              <a:rPr lang="hu-HU" sz="1100">
                <a:effectLst/>
                <a:latin typeface="Calibri" panose="020F0502020204030204" pitchFamily="34" charset="0"/>
                <a:ea typeface="Calibri" panose="020F0502020204030204" pitchFamily="34" charset="0"/>
                <a:cs typeface="Times New Roman" panose="02020603050405020304" pitchFamily="18" charset="0"/>
              </a:rPr>
              <a:t> – a kommentelő (gyakran technikai) részletekkel bombázza a posztolót, hogy eltérítse a fő mondanivalójától. Például: Az Ukrajna elleni orosz invázióról szóló vitában valaki hosszú kommentet ír, amelyben fitogtatja tudását a Donyec-medencében található egyik kis falu demográfiai helyzetéről. Azzal érvel, hogy aki ezt nem ismeri, annak nincs joga véleményt formálni az ukrajnai helyzetről. </a:t>
            </a:r>
          </a:p>
          <a:p>
            <a:pPr marL="1143000" lvl="2" indent="-228600">
              <a:lnSpc>
                <a:spcPct val="107000"/>
              </a:lnSpc>
              <a:spcAft>
                <a:spcPts val="800"/>
              </a:spcAft>
              <a:buFont typeface="Symbol" panose="05050102010706020507" pitchFamily="18" charset="2"/>
              <a:buChar char=""/>
              <a:tabLst>
                <a:tab pos="13716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Ez ellen különösen nehéz jól érvelni. Lehetséges, hogy az illető valóban elhiszi az állítását. Gyakran azonban olyan taktikáról van szó, amellyel akkor él valaki, ha szándékosan vakvágányra kívánja terelni a beszélgetést. Nyugodtan elmondhatod, hogy nem ismered a témát részletekbe menően. Ez még nem jelenti azt, hogy a másik személy „megnyerte” a vitát.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A közösségi média óriási szerepet játszik a dezinformáció terjedésének felerősítésében vagy megállításában. </a:t>
            </a: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A közösségimédia-platform algoritmusai a felhasználók figyelmének fenntartását célozzák meg, és olyan tartalmat jelenítenek meg számukra, amelyek érdekelhetik. </a:t>
            </a: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Ez lehet jó is, ha például olyan tartalomról van szó, amely iránt valóban érdeklődsz. Ha azonban leragadsz egy szomorú vagy dühítő posztnál, az algoritmus ezután hasonló tartalmakat fog feldobni neked. </a:t>
            </a:r>
          </a:p>
          <a:p>
            <a:pPr marL="342900" lvl="0" indent="-342900">
              <a:lnSpc>
                <a:spcPct val="107000"/>
              </a:lnSpc>
              <a:spcAft>
                <a:spcPts val="800"/>
              </a:spcAft>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Ha bekerültél ebbe a spirálba, és egyre több és több ilyen tartalom kerül eléd, próbálj szünetet tartani. </a:t>
            </a:r>
          </a:p>
          <a:p>
            <a:pPr marL="342900" lvl="0" indent="-342900">
              <a:lnSpc>
                <a:spcPct val="107000"/>
              </a:lnSpc>
              <a:spcAft>
                <a:spcPts val="800"/>
              </a:spcAft>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Források:</a:t>
            </a:r>
          </a:p>
          <a:p>
            <a:pPr marL="742950" lvl="1" indent="-285750">
              <a:lnSpc>
                <a:spcPct val="107000"/>
              </a:lnSpc>
              <a:spcAft>
                <a:spcPts val="800"/>
              </a:spcAft>
              <a:buFont typeface="Courier New" panose="02070309020205020404" pitchFamily="49" charset="0"/>
              <a:buChar char="o"/>
              <a:tabLst>
                <a:tab pos="914400" algn="l"/>
              </a:tabLst>
            </a:pPr>
            <a:r>
              <a:rPr lang="hu-HU"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hu-HU"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hu-HU"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hu-HU"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hu-HU"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hu-HU"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Ha rákeresünk a „Hszincsiang” területre, nagyon eltérő eredményeket kapunk, lásd a fenti dián szereplő képeket. A találatok között van olyan, amely a hely idegenforgalmi jelentőségét dicséri, és olyan is, amely azzal vádolja a kínai kormányt, hogy elnyomja az ujgurokat (és más kisebbségek tagjait). Melyik igaz, melyik hamis?</a:t>
            </a: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Elképzelhető, hogy Hszincsiang tényleg gyönyörű és kellemes idegenforgalmi célpont, de ettől még az ott élő ujgurok és más kisebbségek emberi jogait lábbal tiporják. </a:t>
            </a: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Hszincsiang turisztikai célpontként való népszerűsítése elvonja a figyelmet az emberi jogok megsértésének problémájáról.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hu-HU" sz="1100">
                <a:effectLst/>
                <a:latin typeface="Calibri" panose="020F0502020204030204" pitchFamily="34" charset="0"/>
                <a:ea typeface="Calibri" panose="020F0502020204030204" pitchFamily="34" charset="0"/>
                <a:cs typeface="Times New Roman" panose="02020603050405020304" pitchFamily="18" charset="0"/>
              </a:rPr>
              <a:t>[Szöveg képekben (balról jobbra):</a:t>
            </a:r>
          </a:p>
          <a:p>
            <a:pPr marL="628650" lvl="1" indent="-171450">
              <a:lnSpc>
                <a:spcPct val="107000"/>
              </a:lnSpc>
              <a:spcAft>
                <a:spcPts val="800"/>
              </a:spcAft>
              <a:buFont typeface="Arial" panose="020B0604020202020204" pitchFamily="34" charset="0"/>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Brit vlogger: Az ujgurok és más kisebbségek élete Kínában. „Szó szerint eltávolítják az ujgurokat és a Hszincsiangban élőket”</a:t>
            </a:r>
          </a:p>
          <a:p>
            <a:pPr marL="628650" lvl="1" indent="-171450">
              <a:lnSpc>
                <a:spcPct val="107000"/>
              </a:lnSpc>
              <a:spcAft>
                <a:spcPts val="800"/>
              </a:spcAft>
              <a:buFont typeface="Arial" panose="020B0604020202020204" pitchFamily="34" charset="0"/>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A valódi Hszincsiang: egy NÉMET vlogger szemével</a:t>
            </a:r>
          </a:p>
          <a:p>
            <a:pPr marL="628650" lvl="1" indent="-171450">
              <a:lnSpc>
                <a:spcPct val="107000"/>
              </a:lnSpc>
              <a:spcAft>
                <a:spcPts val="800"/>
              </a:spcAft>
              <a:buFont typeface="Arial" panose="020B0604020202020204" pitchFamily="34" charset="0"/>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„Első alkalommal látogat el Hszincsiangba?”</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hu-HU" sz="11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hu-HU" sz="1100" strike="noStrike" baseline="0">
                <a:effectLst/>
                <a:latin typeface="Calibri" panose="020F0502020204030204" pitchFamily="34" charset="0"/>
                <a:ea typeface="Calibri" panose="020F0502020204030204" pitchFamily="34" charset="0"/>
                <a:cs typeface="Times New Roman" panose="02020603050405020304" pitchFamily="18" charset="0"/>
              </a:rPr>
              <a:t>A dezinformáció nem új jelenség. Régebben a hagyományos médiában (újságok, TV, rádió) terjedt.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hu-HU" sz="1100" strike="noStrike" baseline="0">
                <a:effectLst/>
                <a:latin typeface="Calibri" panose="020F0502020204030204" pitchFamily="34" charset="0"/>
                <a:ea typeface="Calibri" panose="020F0502020204030204" pitchFamily="34" charset="0"/>
                <a:cs typeface="Times New Roman" panose="02020603050405020304" pitchFamily="18" charset="0"/>
              </a:rPr>
              <a:t>Ne higgy el tehát valamit csak azért, mert a nyomtatott sajtóban olvastad vagy a TV-ben láttad. Mindig ellenőrizd le a forrás megbízhatóságát, tájékozódj más forrásokból is, és kövesd a 17. dián szereplő tanácsokat.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hu-HU" sz="1100">
                <a:effectLst/>
                <a:latin typeface="Calibri" panose="020F0502020204030204" pitchFamily="34" charset="0"/>
                <a:ea typeface="Calibri" panose="020F0502020204030204" pitchFamily="34" charset="0"/>
                <a:cs typeface="Times New Roman" panose="02020603050405020304" pitchFamily="18" charset="0"/>
              </a:rPr>
              <a:t>Forrás: https://www.ft.com/content/1eeedb71-d9dc-4b13-9b45-fcb7898ae9e1 </a:t>
            </a:r>
          </a:p>
          <a:p>
            <a:pPr marL="0" lvl="0" indent="0">
              <a:lnSpc>
                <a:spcPct val="107000"/>
              </a:lnSpc>
              <a:spcAft>
                <a:spcPts val="800"/>
              </a:spcAft>
              <a:buFont typeface="Courier New" panose="02070309020205020404" pitchFamily="49" charset="0"/>
              <a:buNone/>
            </a:pPr>
            <a:r>
              <a:rPr lang="hu-HU" sz="1800">
                <a:effectLst/>
                <a:latin typeface="Calibri" panose="020F0502020204030204" pitchFamily="34" charset="0"/>
                <a:ea typeface="Calibri" panose="020F0502020204030204" pitchFamily="34" charset="0"/>
              </a:rPr>
              <a:t>Forrás (5G): </a:t>
            </a:r>
            <a:r>
              <a:rPr lang="hu-HU"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100"/>
              <a:t>Az EUvsDisinfo által készített videó elmagyarázza, hogyan készülnek a „propagandavideók” (vagy dezinformációs videók). A Sputnik csatornán megjelenő videóval azt példázza, hogyan ollóznak össze kontextusukból kiragadott képeket, hogy elhitessék a nézőkkel: a NATO „militarizálja” a gyerekeket Lettországban: </a:t>
            </a:r>
            <a:r>
              <a:rPr lang="hu-HU" sz="1100">
                <a:hlinkClick r:id="rId3"/>
              </a:rPr>
              <a:t>https://www.youtube.com/watch?v=nOd2vMCDv9M&amp;feature=youtu.be</a:t>
            </a:r>
            <a:r>
              <a:rPr lang="hu-HU" sz="1100"/>
              <a:t> [hossz: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hu-HU" sz="1100">
                <a:solidFill>
                  <a:schemeClr val="tx1"/>
                </a:solidFill>
                <a:effectLst/>
                <a:latin typeface="+mn-lt"/>
                <a:ea typeface="+mn-ea"/>
                <a:cs typeface="+mn-cs"/>
              </a:rPr>
              <a:t>Adjon lehetőséget a tanulóknak, hogy megvizsgálhassák </a:t>
            </a:r>
            <a:r>
              <a:rPr lang="hu-HU" sz="1100" b="1" u="none">
                <a:solidFill>
                  <a:schemeClr val="tx1"/>
                </a:solidFill>
                <a:effectLst/>
                <a:latin typeface="+mn-lt"/>
                <a:ea typeface="+mn-ea"/>
                <a:cs typeface="+mn-cs"/>
              </a:rPr>
              <a:t>érzelmeiket</a:t>
            </a:r>
            <a:r>
              <a:rPr lang="hu-HU" sz="1100">
                <a:solidFill>
                  <a:schemeClr val="tx1"/>
                </a:solidFill>
                <a:effectLst/>
                <a:latin typeface="+mn-lt"/>
                <a:ea typeface="+mn-ea"/>
                <a:cs typeface="+mn-cs"/>
              </a:rPr>
              <a:t>. Mit éreznek, amikor ezt látják? Hogyan reagálnának, ha megjelenne a hírfolyamukban az Instagramon/TikTokon? Miért vált ki belőlük érzelmeket? Maga a hír, annak megkomponálása, vagy esetleg a kép tehet róla?</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a:t>Forrás:</a:t>
            </a:r>
          </a:p>
          <a:p>
            <a:r>
              <a:rPr lang="hu-HU"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hu-HU"/>
              <a:t>A deepfake (mélykamu) mesterséges intelligenciával hoz létre új felvételeket (képeket, videókat, </a:t>
            </a:r>
            <a:r>
              <a:rPr lang="hu-HU" baseline="0"/>
              <a:t>hangfelvételeket</a:t>
            </a:r>
            <a:r>
              <a:rPr lang="hu-HU"/>
              <a:t>), amelyek olyan eseményeket, nyilatkozatokat vagy tetteket jelenítenek meg, amelyek valójában sosem történtek meg.</a:t>
            </a:r>
            <a:r>
              <a:rPr lang="hu-HU" sz="1200" b="0" i="0">
                <a:solidFill>
                  <a:schemeClr val="tx1"/>
                </a:solidFill>
                <a:effectLst/>
                <a:latin typeface="+mn-lt"/>
                <a:ea typeface="+mn-ea"/>
                <a:cs typeface="+mn-cs"/>
              </a:rPr>
              <a:t> A végeredmény gyakran igazán meggyőző. </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a:solidFill>
                  <a:schemeClr val="tx1"/>
                </a:solidFill>
                <a:effectLst/>
                <a:latin typeface="+mn-lt"/>
                <a:ea typeface="+mn-ea"/>
                <a:cs typeface="+mn-cs"/>
              </a:rPr>
              <a:t>Ebben a videóban valójában nem Keanu Reeves tesz tanúbizonyságot takarítási készségeiről.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a:solidFill>
                  <a:schemeClr val="tx1"/>
                </a:solidFill>
                <a:effectLst/>
                <a:latin typeface="+mn-lt"/>
                <a:ea typeface="+mn-ea"/>
                <a:cs typeface="+mn-cs"/>
              </a:rPr>
              <a:t>Az EU és más szervezetek keményen küzdenek a rosszindulatú mesterséges intelligencia és a deepfake ellen. A laikusok nem mindig tudják megkülönböztetni a valódi és a manipulált képet/videót. </a:t>
            </a:r>
            <a:r>
              <a:rPr lang="hu-HU"/>
              <a:t>Tedd fel magadnak a 17. dián látható kérdéseket, és ne feledd, hogy ha valami túl szép (vagy túl sokkoló) ahhoz, hogy igaz legyen – akkor az valószínűleg tényleg nem az. Ellenőrizd le alaposan!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hu-HU" sz="1200">
                <a:solidFill>
                  <a:schemeClr val="tx1"/>
                </a:solidFill>
                <a:effectLst/>
                <a:latin typeface="+mn-lt"/>
                <a:ea typeface="+mn-ea"/>
                <a:cs typeface="+mn-cs"/>
              </a:rPr>
              <a:t>Magyarázat:</a:t>
            </a:r>
          </a:p>
          <a:p>
            <a:pPr marL="628650" lvl="1" indent="-171450">
              <a:buFontTx/>
              <a:buChar char="-"/>
            </a:pPr>
            <a:r>
              <a:rPr lang="hu-HU" sz="1200">
                <a:solidFill>
                  <a:schemeClr val="tx1"/>
                </a:solidFill>
                <a:effectLst/>
                <a:latin typeface="+mn-lt"/>
                <a:ea typeface="+mn-ea"/>
                <a:cs typeface="+mn-cs"/>
              </a:rPr>
              <a:t>Az első biztonsági lépés az, hogy TARTS SZÜNETET – ne reagálj hirtelen semmi olyanra, amely valószínűleg túl jó vagy túl rossz ahhoz, hogy igaz legyen.</a:t>
            </a:r>
          </a:p>
          <a:p>
            <a:pPr marL="628650" lvl="1" indent="-171450">
              <a:buFontTx/>
              <a:buChar char="-"/>
            </a:pPr>
            <a:r>
              <a:rPr lang="hu-HU" sz="1200">
                <a:solidFill>
                  <a:schemeClr val="tx1"/>
                </a:solidFill>
                <a:effectLst/>
                <a:latin typeface="+mn-lt"/>
                <a:ea typeface="+mn-ea"/>
                <a:cs typeface="+mn-cs"/>
              </a:rPr>
              <a:t>Gondold át és esetleg keress utána a történetnek.</a:t>
            </a:r>
          </a:p>
          <a:p>
            <a:pPr marL="628650" lvl="1" indent="-171450">
              <a:buFontTx/>
              <a:buChar char="-"/>
            </a:pPr>
            <a:r>
              <a:rPr lang="hu-HU" sz="1200">
                <a:effectLst/>
                <a:latin typeface="+mn-lt"/>
                <a:ea typeface="+mn-ea"/>
                <a:cs typeface="+mn-cs"/>
              </a:rPr>
              <a:t>A tényellenőrzés szórakoztató is lehet: mintha egy krimibe csöppentél volna. Igaz, olykor időrabló, és előfordulhat, hogy nem mindig lehet teljes biztonsággal kijelenteni, hogy egy történet igaz vagy hamis, de sokat tanulhatsz a folyamatban. Tanulhatsz például a helyes érvelési technikákról vagy arról, hogyan ellenőrzik a kutatók a tudományos eredményeket.</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hu-HU"/>
              <a:t>A dezinformáció gyakran arra az emberi tulajdonságra épít, hogy nem szeretjük a bizonytalanságot.  </a:t>
            </a:r>
          </a:p>
          <a:p>
            <a:pPr marL="171450" indent="-171450">
              <a:buFont typeface="Arial" panose="020B0604020202020204" pitchFamily="34" charset="0"/>
              <a:buChar char="•"/>
            </a:pPr>
            <a:r>
              <a:rPr lang="hu-HU"/>
              <a:t>Természetes, hogy a bizonyosságra törekszünk, de ne essünk bele ebbe a csapdába. A kétkedés nem a butaság jele!</a:t>
            </a:r>
          </a:p>
          <a:p>
            <a:pPr marL="171450" indent="-171450">
              <a:buFont typeface="Arial" panose="020B0604020202020204" pitchFamily="34" charset="0"/>
              <a:buChar char="•"/>
            </a:pPr>
            <a:r>
              <a:rPr lang="hu-HU"/>
              <a:t>Amikor erős érzelmeket keltő történetet olvasol...</a:t>
            </a:r>
          </a:p>
          <a:p>
            <a:pPr marL="628650" lvl="1" indent="-171450">
              <a:buFont typeface="Arial" panose="020B0604020202020204" pitchFamily="34" charset="0"/>
              <a:buChar char="•"/>
            </a:pPr>
            <a:r>
              <a:rPr lang="hu-HU"/>
              <a:t>Tarts szünetet</a:t>
            </a:r>
          </a:p>
          <a:p>
            <a:pPr marL="628650" lvl="1" indent="-171450">
              <a:buFont typeface="Arial" panose="020B0604020202020204" pitchFamily="34" charset="0"/>
              <a:buChar char="•"/>
            </a:pPr>
            <a:r>
              <a:rPr lang="hu-HU"/>
              <a:t>Gondold át és ellenőrizd a tényeket</a:t>
            </a:r>
          </a:p>
          <a:p>
            <a:pPr marL="628650" lvl="1" indent="-171450">
              <a:buFont typeface="Arial" panose="020B0604020202020204" pitchFamily="34" charset="0"/>
              <a:buChar char="•"/>
            </a:pPr>
            <a:r>
              <a:rPr lang="hu-HU"/>
              <a:t>Ezt követően döntsd el, hogy megosztod-e a posztot, beszélsz-e róla barátaidnak? Vagy félretájékoztatásról van szó és jelented a közösségimédia-platformon? Az is lehet, hogy egyelőre nem reagálsz, mert nem tudod eldönteni.</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hu-HU" sz="1200">
                <a:effectLst/>
                <a:ea typeface="Calibri" panose="020F0502020204030204" pitchFamily="34" charset="0"/>
                <a:cs typeface="Times New Roman" panose="02020603050405020304" pitchFamily="18" charset="0"/>
              </a:rPr>
              <a:t>Térjünk vissza az egyik korábbi példára (pl. a 13. dián látható videóra, amely állítólag Lettországban készült arról, hogy gyermekeket tanítanak fegyverrel bánni és besorozzák őket a hadseregbe).</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hu-HU" sz="1200">
                <a:effectLst/>
              </a:rPr>
              <a:t>Fontos, hogy elfogultságtól mentesen, objektíven vizsgáljuk meg a hírt. Ez a hír azt erősíti meg, amiben már amúgy is hiszel? Másként éreznél, ha a hírt egy számodra kedves barát/általad követett híresség stb. osztaná meg? Mit tekintesz megbízható forrásnak?</a:t>
            </a:r>
            <a:r>
              <a:rPr lang="hu-HU"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hu-HU" sz="1200">
                <a:effectLst/>
                <a:ea typeface="Calibri" panose="020F0502020204030204" pitchFamily="34" charset="0"/>
              </a:rPr>
              <a:t>Ellenőrizd:</a:t>
            </a:r>
          </a:p>
          <a:p>
            <a:pPr algn="just">
              <a:spcAft>
                <a:spcPts val="0"/>
              </a:spcAft>
            </a:pPr>
            <a:r>
              <a:rPr lang="hu-HU" sz="1200">
                <a:effectLst/>
                <a:ea typeface="Calibri" panose="020F0502020204030204" pitchFamily="34" charset="0"/>
              </a:rPr>
              <a:t> </a:t>
            </a:r>
          </a:p>
          <a:p>
            <a:pPr marL="628650" lvl="1" indent="-171450" algn="l">
              <a:spcAft>
                <a:spcPts val="0"/>
              </a:spcAft>
              <a:buFontTx/>
              <a:buChar char="-"/>
              <a:tabLst>
                <a:tab pos="457200" algn="l"/>
              </a:tabLst>
            </a:pPr>
            <a:r>
              <a:rPr lang="hu-HU" sz="1200" b="1">
                <a:effectLst/>
                <a:ea typeface="Calibri" panose="020F0502020204030204" pitchFamily="34" charset="0"/>
                <a:cs typeface="Times New Roman" panose="02020603050405020304" pitchFamily="18" charset="0"/>
              </a:rPr>
              <a:t>A tartalmat: </a:t>
            </a:r>
            <a:r>
              <a:rPr lang="hu-HU" sz="1200">
                <a:effectLst/>
                <a:ea typeface="Calibri" panose="020F0502020204030204" pitchFamily="34" charset="0"/>
                <a:cs typeface="Times New Roman" panose="02020603050405020304" pitchFamily="18" charset="0"/>
              </a:rPr>
              <a:t>Olvasd el a teljes cikket – összhangban van-e a </a:t>
            </a:r>
            <a:r>
              <a:rPr lang="hu-HU" sz="1200" b="0">
                <a:effectLst/>
                <a:ea typeface="Calibri" panose="020F0502020204030204" pitchFamily="34" charset="0"/>
                <a:cs typeface="Times New Roman" panose="02020603050405020304" pitchFamily="18" charset="0"/>
              </a:rPr>
              <a:t>cím és a tartalom</a:t>
            </a:r>
            <a:r>
              <a:rPr lang="hu-HU" sz="120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hu-HU" sz="1200" b="1">
                <a:effectLst/>
                <a:ea typeface="Calibri" panose="020F0502020204030204" pitchFamily="34" charset="0"/>
                <a:cs typeface="Times New Roman" panose="02020603050405020304" pitchFamily="18" charset="0"/>
              </a:rPr>
              <a:t>A platformot: </a:t>
            </a:r>
            <a:r>
              <a:rPr lang="hu-HU" sz="1200" b="0">
                <a:effectLst/>
                <a:ea typeface="Calibri" panose="020F0502020204030204" pitchFamily="34" charset="0"/>
                <a:cs typeface="Times New Roman" panose="02020603050405020304" pitchFamily="18" charset="0"/>
              </a:rPr>
              <a:t>Milyen egyéb híreket közöl az adott felület? Megbízhatónak tűnnek? </a:t>
            </a:r>
          </a:p>
          <a:p>
            <a:pPr marL="628650" lvl="1" indent="-171450" algn="l">
              <a:spcAft>
                <a:spcPts val="0"/>
              </a:spcAft>
              <a:buFontTx/>
              <a:buChar char="-"/>
              <a:tabLst>
                <a:tab pos="457200" algn="l"/>
              </a:tabLst>
            </a:pPr>
            <a:r>
              <a:rPr lang="hu-HU" sz="1200" b="1">
                <a:effectLst/>
                <a:latin typeface="Calibri" panose="020F0502020204030204" pitchFamily="34" charset="0"/>
                <a:ea typeface="Calibri" panose="020F0502020204030204" pitchFamily="34" charset="0"/>
                <a:cs typeface="Times New Roman" panose="02020603050405020304" pitchFamily="18" charset="0"/>
              </a:rPr>
              <a:t>Az URL-címet: </a:t>
            </a:r>
            <a:r>
              <a:rPr lang="hu-HU" sz="1200">
                <a:effectLst/>
                <a:latin typeface="Calibri" panose="020F0502020204030204" pitchFamily="34" charset="0"/>
                <a:ea typeface="Calibri" panose="020F0502020204030204" pitchFamily="34" charset="0"/>
                <a:cs typeface="Times New Roman" panose="02020603050405020304" pitchFamily="18" charset="0"/>
              </a:rPr>
              <a:t> tényleg egy jól ismert webhelyről van szó, vagy a címben kis módosítással szerepel annak neve vagy kiterjesztése, hogy hasonlítson rá? A dezinformációt terjesztő oldalak ismert hírforrások nevét veszik át néhány apró részlet megváltoztatásával. Például: </a:t>
            </a:r>
            <a:r>
              <a:rPr lang="hu-HU"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hu-HU" sz="1200" b="0" baseline="0">
                <a:effectLst/>
                <a:latin typeface="Calibri" panose="020F0502020204030204" pitchFamily="34" charset="0"/>
                <a:ea typeface="Calibri" panose="020F0502020204030204" pitchFamily="34" charset="0"/>
                <a:cs typeface="Times New Roman" panose="02020603050405020304" pitchFamily="18" charset="0"/>
              </a:rPr>
              <a:t>(Az EU Disinfo Lab cikke a témában: </a:t>
            </a:r>
            <a:r>
              <a:rPr lang="hu-HU"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hu-HU"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hu-HU" sz="1200" b="1" baseline="0">
                <a:effectLst/>
                <a:ea typeface="Calibri" panose="020F0502020204030204" pitchFamily="34" charset="0"/>
                <a:cs typeface="Times New Roman" panose="02020603050405020304" pitchFamily="18" charset="0"/>
              </a:rPr>
              <a:t>A szerzőt: </a:t>
            </a:r>
            <a:r>
              <a:rPr lang="hu-HU" sz="1200" b="0" baseline="0">
                <a:effectLst/>
                <a:ea typeface="Calibri" panose="020F0502020204030204" pitchFamily="34" charset="0"/>
                <a:cs typeface="Times New Roman" panose="02020603050405020304" pitchFamily="18" charset="0"/>
              </a:rPr>
              <a:t>Az</a:t>
            </a:r>
            <a:r>
              <a:rPr lang="hu-HU" sz="1200">
                <a:effectLst/>
                <a:ea typeface="Calibri" panose="020F0502020204030204" pitchFamily="34" charset="0"/>
                <a:cs typeface="Times New Roman" panose="02020603050405020304" pitchFamily="18" charset="0"/>
              </a:rPr>
              <a:t>információszolgáltatási ágazatban dolgozóknak gyakran saját weboldaluk vagy nyilvános profiljuk van, ahol megtalálhatjuk őket és tájékozódhatunk tevékenységeikről</a:t>
            </a:r>
            <a:r>
              <a:rPr lang="hu-HU" sz="1200">
                <a:solidFill>
                  <a:srgbClr val="FF0000"/>
                </a:solidFill>
                <a:effectLst/>
                <a:ea typeface="Calibri" panose="020F0502020204030204" pitchFamily="34" charset="0"/>
                <a:cs typeface="Times New Roman" panose="02020603050405020304" pitchFamily="18" charset="0"/>
              </a:rPr>
              <a:t> </a:t>
            </a:r>
            <a:r>
              <a:rPr lang="hu-HU" sz="120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hu-HU" sz="1200">
                <a:effectLst/>
                <a:ea typeface="Calibri" panose="020F0502020204030204" pitchFamily="34" charset="0"/>
                <a:cs typeface="Times New Roman" panose="02020603050405020304" pitchFamily="18" charset="0"/>
              </a:rPr>
              <a:t>Kontextus:</a:t>
            </a:r>
          </a:p>
          <a:p>
            <a:pPr marL="628650" lvl="1" indent="-171450" algn="l">
              <a:spcAft>
                <a:spcPts val="0"/>
              </a:spcAft>
              <a:buFontTx/>
              <a:buChar char="-"/>
              <a:tabLst>
                <a:tab pos="457200" algn="l"/>
              </a:tabLst>
            </a:pPr>
            <a:r>
              <a:rPr lang="hu-HU" sz="1200" b="1">
                <a:effectLst/>
                <a:ea typeface="Calibri" panose="020F0502020204030204" pitchFamily="34" charset="0"/>
                <a:cs typeface="Times New Roman" panose="02020603050405020304" pitchFamily="18" charset="0"/>
              </a:rPr>
              <a:t>Időpont: </a:t>
            </a:r>
            <a:r>
              <a:rPr lang="hu-HU" sz="1200" b="0">
                <a:effectLst/>
                <a:ea typeface="Calibri" panose="020F0502020204030204" pitchFamily="34" charset="0"/>
                <a:cs typeface="Times New Roman" panose="02020603050405020304" pitchFamily="18" charset="0"/>
              </a:rPr>
              <a:t>a közösségi médián gyakran jelennek meg régi történetek, mert az emberek elfelejtik megnézni a dátumot. </a:t>
            </a:r>
          </a:p>
          <a:p>
            <a:pPr marL="628650" lvl="1" indent="-171450" algn="l">
              <a:spcAft>
                <a:spcPts val="0"/>
              </a:spcAft>
              <a:buFontTx/>
              <a:buChar char="-"/>
              <a:tabLst>
                <a:tab pos="457200" algn="l"/>
              </a:tabLst>
            </a:pPr>
            <a:r>
              <a:rPr lang="hu-HU" sz="1200" b="1">
                <a:effectLst/>
                <a:ea typeface="Calibri" panose="020F0502020204030204" pitchFamily="34" charset="0"/>
                <a:cs typeface="Times New Roman" panose="02020603050405020304" pitchFamily="18" charset="0"/>
              </a:rPr>
              <a:t>Más források: </a:t>
            </a:r>
            <a:r>
              <a:rPr lang="hu-HU" sz="1200" b="0">
                <a:effectLst/>
                <a:ea typeface="Calibri" panose="020F0502020204030204" pitchFamily="34" charset="0"/>
                <a:cs typeface="Times New Roman" panose="02020603050405020304" pitchFamily="18" charset="0"/>
              </a:rPr>
              <a:t>Más források is említik a történetet? Alátámasztják az eredeti cikk állításait? Milyen forrásokról van szó? Különösen hasznos lehet, ha jó hírű nemzetközi forrásokban (pl. BBC, Deutsche Welle, France 24) nézünk utána a hírnek. Ha nem beszéled az adott nyelvet, fordítsd le a tartalmat gépi fordítóprogrammal. Más nyelvű források olvasása nem csak a dezinformáció leleplezésében lehet hasznos, általában is érdemes más perspektívából vizsgálni a világot.</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hu-HU" sz="1200" b="0">
                <a:effectLst/>
                <a:ea typeface="Calibri" panose="020F0502020204030204" pitchFamily="34" charset="0"/>
                <a:cs typeface="Times New Roman" panose="02020603050405020304" pitchFamily="18" charset="0"/>
              </a:rPr>
              <a:t>Gondolkodjunk, mielőtt megosztunk valamit</a:t>
            </a:r>
          </a:p>
          <a:p>
            <a:pPr marL="628650" lvl="1" indent="-171450" algn="l">
              <a:spcAft>
                <a:spcPts val="0"/>
              </a:spcAft>
              <a:buFontTx/>
              <a:buChar char="-"/>
              <a:tabLst>
                <a:tab pos="457200" algn="l"/>
              </a:tabLst>
            </a:pPr>
            <a:r>
              <a:rPr lang="hu-HU" sz="1200" b="0">
                <a:effectLst/>
                <a:ea typeface="Calibri" panose="020F0502020204030204" pitchFamily="34" charset="0"/>
                <a:cs typeface="Times New Roman" panose="02020603050405020304" pitchFamily="18" charset="0"/>
              </a:rPr>
              <a:t>csak akkor oszd meg a cikket, ha biztos vagy valódiságában. Ellenkező esetben elképzelhető, hogy hozzájárulsz a félretájékoztatás terjesztéséhez!</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A dezinformáció elleni küzdelem első és legfontosabb szabálya az, hogy ne osszunk meg olyan információkat, amelyek esetleg hamisak. </a:t>
            </a: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Meséld el barátaidnak és családtagjaidnak a gyakorlat során tanultakat. Beszélj velük arról, hogyan kerülhető el, hogy felüljünk a hamis vagy félrevezető információknak.</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Nem használ, ha megszégyeníted vagy más módon hozod kellemetlen helyzetbe azokat, akik készpénznek vesznek egy-egy dezinformációt (még ha nagy is a kísértés).</a:t>
            </a:r>
          </a:p>
          <a:p>
            <a:pPr marL="742950" lvl="1" indent="-285750">
              <a:lnSpc>
                <a:spcPct val="107000"/>
              </a:lnSpc>
              <a:buFont typeface="Courier New" panose="02070309020205020404" pitchFamily="49" charset="0"/>
              <a:buChar char="o"/>
            </a:pPr>
            <a:r>
              <a:rPr lang="hu-HU" sz="1100">
                <a:effectLst/>
                <a:latin typeface="Calibri" panose="020F0502020204030204" pitchFamily="34" charset="0"/>
                <a:ea typeface="Calibri" panose="020F0502020204030204" pitchFamily="34" charset="0"/>
                <a:cs typeface="Times New Roman" panose="02020603050405020304" pitchFamily="18" charset="0"/>
              </a:rPr>
              <a:t>A támadás gyakran csak felerősíti meggyőződésüket, és árt a kapcsolatotoknak.</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u-HU" sz="1100">
                <a:effectLst/>
                <a:latin typeface="Calibri" panose="020F0502020204030204" pitchFamily="34" charset="0"/>
                <a:ea typeface="Calibri" panose="020F0502020204030204" pitchFamily="34" charset="0"/>
                <a:cs typeface="Times New Roman" panose="02020603050405020304" pitchFamily="18" charset="0"/>
              </a:rPr>
              <a:t>Ne várjunk azonnali változást</a:t>
            </a:r>
          </a:p>
          <a:p>
            <a:pPr marL="742950" lvl="1" indent="-285750">
              <a:lnSpc>
                <a:spcPct val="107000"/>
              </a:lnSpc>
              <a:buFont typeface="Courier New" panose="02070309020205020404" pitchFamily="49" charset="0"/>
              <a:buChar char="o"/>
            </a:pPr>
            <a:r>
              <a:rPr lang="hu-HU" sz="1100">
                <a:effectLst/>
                <a:latin typeface="Calibri" panose="020F0502020204030204" pitchFamily="34" charset="0"/>
                <a:ea typeface="Calibri" panose="020F0502020204030204" pitchFamily="34" charset="0"/>
                <a:cs typeface="Times New Roman" panose="02020603050405020304" pitchFamily="18" charset="0"/>
              </a:rPr>
              <a:t>Sok-sok beszélgetést, akár éveket is igénybe vehet, hogy meggyőzzünk valakit. Ne add fel és ne légy türelmetlen! Ahelyett, hogy leszögeznéd, hogy nincs igaza, ossz meg vele pontos, hasznos és megbízható forrásból származó információkat.</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a:t>A mai témánk a dezinformáció és annak működése lesz. Megbeszéljük, hogyan lehet kiszűrni a szándékos álhíreket, és hogyan védhetjük magunkat és másokat ellene.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1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endParaRPr lang="en-IE" sz="1100"/>
          </a:p>
          <a:p>
            <a:r>
              <a:rPr lang="hu-HU" sz="1100"/>
              <a:t>Az EU többféleképpen lép fel a dezinformációval szemben.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hu-HU" sz="1100"/>
              <a:t>– A tagállamokkal, a nemzetközi szervezetekkel és a partnerországokkal </a:t>
            </a:r>
            <a:r>
              <a:rPr lang="hu-HU" sz="1100" b="1"/>
              <a:t>együttműködve</a:t>
            </a:r>
            <a:r>
              <a:rPr lang="hu-HU" sz="1100"/>
              <a:t> keresi a legjobb megközelítést a dezinformáció terjedésének megakadályozására.</a:t>
            </a:r>
          </a:p>
          <a:p>
            <a:endParaRPr lang="en-IE" sz="1100"/>
          </a:p>
          <a:p>
            <a:pPr marL="171450" indent="-171450">
              <a:buFontTx/>
              <a:buChar char="-"/>
            </a:pPr>
            <a:r>
              <a:rPr lang="hu-HU" sz="1100"/>
              <a:t>– Különös figyelmet fordít arra, hogy nyíltan </a:t>
            </a:r>
            <a:r>
              <a:rPr lang="hu-HU" sz="1100" b="1"/>
              <a:t>kommunikáljon</a:t>
            </a:r>
            <a:r>
              <a:rPr lang="hu-HU" sz="1100"/>
              <a:t> terveiről és intézkedéseiről. Ez azért fontos, mert ha az emberek könnyen hozzá tudnak férni a pontos információkhoz, kevésbé valószínű, hogy megbízhatatlan forrásból fognak tájékozódni.</a:t>
            </a:r>
          </a:p>
          <a:p>
            <a:pPr marL="171450" indent="-171450">
              <a:buFontTx/>
              <a:buChar char="-"/>
            </a:pPr>
            <a:endParaRPr lang="en-IE" sz="1100"/>
          </a:p>
          <a:p>
            <a:pPr marL="171450" indent="-171450">
              <a:buFontTx/>
              <a:buChar char="-"/>
            </a:pPr>
            <a:r>
              <a:rPr lang="hu-HU" sz="1100" b="1"/>
              <a:t>Nyomon követi és feltárja a dezinformációt</a:t>
            </a:r>
            <a:r>
              <a:rPr lang="hu-HU" sz="1100"/>
              <a:t> és az információmanipulációt, elsősorban az EUvsDisinfo közösségimédia-csatornán és honlapján.</a:t>
            </a:r>
          </a:p>
          <a:p>
            <a:pPr marL="0" indent="0">
              <a:buFontTx/>
              <a:buNone/>
            </a:pPr>
            <a:endParaRPr lang="en-IE" sz="1100"/>
          </a:p>
          <a:p>
            <a:pPr marL="171450" indent="-171450">
              <a:buFontTx/>
              <a:buChar char="-"/>
            </a:pPr>
            <a:r>
              <a:rPr lang="hu-HU" sz="1100"/>
              <a:t>Támogatja továbbá a </a:t>
            </a:r>
            <a:r>
              <a:rPr lang="hu-HU" sz="1100" b="1"/>
              <a:t>médiaműveltséget</a:t>
            </a:r>
            <a:r>
              <a:rPr lang="hu-HU" sz="1100"/>
              <a:t> (erre irányuló kezdeményezéseket finanszíroz és gyakorlati segédanyagokat hoz létre), valamint támogatja a </a:t>
            </a:r>
            <a:r>
              <a:rPr lang="hu-HU" sz="1100" b="1"/>
              <a:t>független médiát és tényellenőrzőket</a:t>
            </a:r>
            <a:r>
              <a:rPr lang="hu-HU" sz="1100"/>
              <a:t>.</a:t>
            </a:r>
          </a:p>
          <a:p>
            <a:pPr marL="171450" indent="-171450">
              <a:buFontTx/>
              <a:buChar char="-"/>
            </a:pPr>
            <a:endParaRPr lang="en-IE" sz="1100"/>
          </a:p>
          <a:p>
            <a:pPr marL="171450" indent="-171450">
              <a:buFontTx/>
              <a:buChar char="-"/>
            </a:pPr>
            <a:r>
              <a:rPr lang="hu-HU" sz="1100"/>
              <a:t>Együttműködik a </a:t>
            </a:r>
            <a:r>
              <a:rPr lang="hu-HU" sz="1100" b="1"/>
              <a:t>közösségimédia</a:t>
            </a:r>
            <a:r>
              <a:rPr lang="hu-HU" sz="1100"/>
              <a:t>-platformokkal a dezinformáció és az információmanipuláció uniós terjedésének megelőzése és a felhasználók védelme érdekében.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u-HU" sz="1800">
                <a:effectLst/>
                <a:latin typeface="Calibri" panose="020F0502020204030204" pitchFamily="34" charset="0"/>
                <a:ea typeface="Calibri" panose="020F0502020204030204" pitchFamily="34" charset="0"/>
                <a:cs typeface="Times New Roman" panose="02020603050405020304" pitchFamily="18" charset="0"/>
              </a:rPr>
              <a:t>Információs korban élünk. Az információk soha nem voltak olyan könnyen hozzáférhetőek, mint manapság.</a:t>
            </a:r>
          </a:p>
          <a:p>
            <a:pPr marL="342900" lvl="0" indent="-342900">
              <a:lnSpc>
                <a:spcPct val="107000"/>
              </a:lnSpc>
              <a:buFont typeface="Symbol" panose="05050102010706020507" pitchFamily="18" charset="2"/>
              <a:buChar char=""/>
            </a:pPr>
            <a:r>
              <a:rPr lang="hu-HU" sz="1800">
                <a:effectLst/>
                <a:latin typeface="Calibri" panose="020F0502020204030204" pitchFamily="34" charset="0"/>
                <a:ea typeface="Calibri" panose="020F0502020204030204" pitchFamily="34" charset="0"/>
                <a:cs typeface="Times New Roman" panose="02020603050405020304" pitchFamily="18" charset="0"/>
              </a:rPr>
              <a:t>Ez azonban nem mindig könnyíti meg az életünket  – olykor nagyon nehéz eldönteni egy információról, hogy igaz-e vagy hamis.</a:t>
            </a:r>
          </a:p>
          <a:p>
            <a:pPr marL="342900" lvl="0" indent="-342900">
              <a:lnSpc>
                <a:spcPct val="107000"/>
              </a:lnSpc>
              <a:buFont typeface="Symbol" panose="05050102010706020507" pitchFamily="18" charset="2"/>
              <a:buChar char=""/>
            </a:pPr>
            <a:r>
              <a:rPr lang="hu-HU" sz="1800">
                <a:effectLst/>
                <a:latin typeface="Calibri" panose="020F0502020204030204" pitchFamily="34" charset="0"/>
                <a:ea typeface="Calibri" panose="020F0502020204030204" pitchFamily="34" charset="0"/>
                <a:cs typeface="Times New Roman" panose="02020603050405020304" pitchFamily="18" charset="0"/>
              </a:rPr>
              <a:t>Elsőre például valószínűtlennek tűnt, hogy Olivia Rodrigo és Sabrina Carpenter tényleg beszélgettek egymással a Met Gálán. Ezzel szemben a Forbes címlapja, amin Ali Hámenei ajatollah látható, nagyon hitelesnek látszik, de valójában hamisítvány. A középső képen valóban az látható, hogy Izrael beindítja a vaskupolát, de a felvétel időpontja nem egyezik, így a hír szereplői sem ugyanazok.</a:t>
            </a:r>
          </a:p>
          <a:p>
            <a:pPr marL="342900" lvl="0" indent="-342900">
              <a:lnSpc>
                <a:spcPct val="107000"/>
              </a:lnSpc>
              <a:buFont typeface="Symbol" panose="05050102010706020507" pitchFamily="18" charset="2"/>
              <a:buChar char=""/>
            </a:pPr>
            <a:r>
              <a:rPr lang="hu-HU" sz="1800">
                <a:effectLst/>
                <a:latin typeface="Calibri" panose="020F0502020204030204" pitchFamily="34" charset="0"/>
                <a:ea typeface="Calibri" panose="020F0502020204030204" pitchFamily="34" charset="0"/>
                <a:cs typeface="Times New Roman" panose="02020603050405020304" pitchFamily="18" charset="0"/>
              </a:rPr>
              <a:t>Ebben a prezentációban megvizsgáljuk a dezinformáció jelenségét (azaz azt, amikor egy személy vagy szervezet szándékosan terjeszt olyan információkat, amelyekről tudja, hogy hamisak vagy félrevezetők), és áttekintjük a hamis információk egyéb gyakori formáit is. Végezetül pedig megnézzük, hogyan lehet védekezni a dezinformációval szemben.</a:t>
            </a:r>
          </a:p>
          <a:p>
            <a:pPr marL="342900" lvl="0" indent="-342900">
              <a:lnSpc>
                <a:spcPct val="107000"/>
              </a:lnSpc>
              <a:buFont typeface="Symbol" panose="05050102010706020507" pitchFamily="18" charset="2"/>
              <a:buChar char=""/>
            </a:pPr>
            <a:r>
              <a:rPr lang="hu-HU" sz="1800">
                <a:effectLst/>
                <a:latin typeface="Calibri" panose="020F0502020204030204" pitchFamily="34" charset="0"/>
                <a:ea typeface="Calibri" panose="020F0502020204030204" pitchFamily="34" charset="0"/>
                <a:cs typeface="Times New Roman" panose="02020603050405020304" pitchFamily="18" charset="0"/>
              </a:rPr>
              <a:t>Ügyelj arra, hogy mit hiszel el. Mindig gondold át, hogy mit osztasz meg másokkal (és ellenőrizd a hírt </a:t>
            </a:r>
            <a:r>
              <a:rPr lang="hu-HU"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tényellenőrzővel</a:t>
            </a:r>
            <a:r>
              <a:rPr lang="hu-HU" sz="180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hu-HU"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Források:</a:t>
            </a:r>
          </a:p>
          <a:p>
            <a:pPr marL="342900" lvl="0" indent="-342900">
              <a:lnSpc>
                <a:spcPct val="107000"/>
              </a:lnSpc>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Közösségimédia-poszt Olivia Rodrigo és Sabrina Carpenter találkozásáról: https://twitter.com/PopBase/status/1521984278057218050?lang=en   </a:t>
            </a:r>
          </a:p>
          <a:p>
            <a:pPr marL="342900" lvl="0" indent="-342900">
              <a:lnSpc>
                <a:spcPct val="107000"/>
              </a:lnSpc>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Videó a vaskupola beindításáról: </a:t>
            </a:r>
            <a:r>
              <a:rPr lang="hu-HU" sz="1600">
                <a:hlinkClick r:id="rId3"/>
              </a:rPr>
              <a:t>(3) Iran Spectator az X-en: „</a:t>
            </a:r>
            <a:r>
              <a:rPr lang="hu-HU" sz="1600">
                <a:latin typeface="Segoe UI Emoji"/>
                <a:hlinkClick r:id="rId3"/>
              </a:rPr>
              <a:t>⚠️</a:t>
            </a:r>
            <a:r>
              <a:rPr lang="hu-HU" sz="1600">
                <a:hlinkClick r:id="rId3"/>
              </a:rPr>
              <a:t> Rendkívüli hír </a:t>
            </a:r>
            <a:r>
              <a:rPr lang="hu-HU" sz="1600">
                <a:latin typeface="Segoe UI Emoji"/>
                <a:hlinkClick r:id="rId3"/>
              </a:rPr>
              <a:t>⚠️</a:t>
            </a:r>
            <a:r>
              <a:rPr lang="hu-HU" sz="1600">
                <a:hlinkClick r:id="rId3"/>
              </a:rPr>
              <a:t> </a:t>
            </a:r>
            <a:r>
              <a:rPr lang="hu-HU" sz="1600">
                <a:latin typeface="Segoe UI Emoji"/>
                <a:hlinkClick r:id="rId3"/>
              </a:rPr>
              <a:t>🇮🇷</a:t>
            </a:r>
            <a:r>
              <a:rPr lang="hu-HU" sz="1600">
                <a:hlinkClick r:id="rId3"/>
              </a:rPr>
              <a:t>| A 𝗦𝗵𝗮𝗵𝗲𝗱-drónok most érik el Izrael területét – Videó: https://t.co/5Mt7VfstLB” / X (twitter.com)</a:t>
            </a:r>
          </a:p>
          <a:p>
            <a:pPr marL="342900" lvl="0" indent="-342900">
              <a:lnSpc>
                <a:spcPct val="107000"/>
              </a:lnSpc>
              <a:buFont typeface="Symbol" panose="05050102010706020507" pitchFamily="18" charset="2"/>
              <a:buChar char=""/>
              <a:tabLst>
                <a:tab pos="457200" algn="l"/>
              </a:tabLst>
            </a:pPr>
            <a:r>
              <a:rPr lang="hu-HU" sz="1100">
                <a:effectLst/>
                <a:latin typeface="Calibri" panose="020F0502020204030204" pitchFamily="34" charset="0"/>
                <a:ea typeface="Calibri" panose="020F0502020204030204" pitchFamily="34" charset="0"/>
                <a:cs typeface="Times New Roman" panose="02020603050405020304" pitchFamily="18" charset="0"/>
              </a:rPr>
              <a:t>A Forbes magazin hamis címlapja: </a:t>
            </a:r>
            <a:r>
              <a:rPr lang="hu-HU"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de-CH"/>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u-HU" sz="1100" b="1">
                <a:effectLst/>
                <a:latin typeface="Calibri" panose="020F0502020204030204" pitchFamily="34" charset="0"/>
                <a:ea typeface="Calibri" panose="020F0502020204030204" pitchFamily="34" charset="0"/>
                <a:cs typeface="Times New Roman" panose="02020603050405020304" pitchFamily="18" charset="0"/>
              </a:rPr>
              <a:t>Szatíra/humor</a:t>
            </a:r>
            <a:r>
              <a:rPr lang="hu-HU" sz="1100">
                <a:effectLst/>
                <a:latin typeface="Calibri" panose="020F0502020204030204" pitchFamily="34" charset="0"/>
                <a:ea typeface="Calibri" panose="020F0502020204030204" pitchFamily="34" charset="0"/>
                <a:cs typeface="Times New Roman" panose="02020603050405020304" pitchFamily="18" charset="0"/>
              </a:rPr>
              <a:t>: a szatirikus médiaorgánumok vicces híreit gyakran félreértik, és valódi hírnek vélik. </a:t>
            </a:r>
          </a:p>
          <a:p>
            <a:pPr marL="342900" lvl="0" indent="-342900">
              <a:lnSpc>
                <a:spcPct val="107000"/>
              </a:lnSpc>
              <a:buFont typeface="Symbol" panose="05050102010706020507" pitchFamily="18" charset="2"/>
              <a:buChar char=""/>
            </a:pPr>
            <a:r>
              <a:rPr lang="hu-HU" sz="1100" b="1">
                <a:effectLst/>
                <a:latin typeface="Calibri" panose="020F0502020204030204" pitchFamily="34" charset="0"/>
                <a:ea typeface="Calibri" panose="020F0502020204030204" pitchFamily="34" charset="0"/>
                <a:cs typeface="Times New Roman" panose="02020603050405020304" pitchFamily="18" charset="0"/>
              </a:rPr>
              <a:t>Félretájékoztatás</a:t>
            </a:r>
            <a:r>
              <a:rPr lang="hu-HU" sz="1100">
                <a:effectLst/>
                <a:latin typeface="Calibri" panose="020F0502020204030204" pitchFamily="34" charset="0"/>
                <a:ea typeface="Calibri" panose="020F0502020204030204" pitchFamily="34" charset="0"/>
                <a:cs typeface="Times New Roman" panose="02020603050405020304" pitchFamily="18" charset="0"/>
              </a:rPr>
              <a:t>: hamis vagy megtévesztő információk terjesztése ártó szándék nélkül. Az ilyen híreket továbbító személyek valóban elhiszik, amit megosztanak, és gyakran a jó szándék vezérli őket. Például: Valaki cikket tesz közzé a Facebookon, mely szerint a fokhagymával megelőzhető a rák. Azt gondolja, hogy a hír hasznos lehet családtagjainak. Nem tudja, hogy az információ hamis.</a:t>
            </a:r>
          </a:p>
          <a:p>
            <a:pPr marL="342900" lvl="0" indent="-342900">
              <a:lnSpc>
                <a:spcPct val="107000"/>
              </a:lnSpc>
              <a:spcAft>
                <a:spcPts val="800"/>
              </a:spcAft>
              <a:buFont typeface="Symbol" panose="05050102010706020507" pitchFamily="18" charset="2"/>
              <a:buChar char=""/>
            </a:pPr>
            <a:r>
              <a:rPr lang="hu-HU" sz="1100" b="1">
                <a:effectLst/>
                <a:latin typeface="Calibri" panose="020F0502020204030204" pitchFamily="34" charset="0"/>
                <a:ea typeface="Calibri" panose="020F0502020204030204" pitchFamily="34" charset="0"/>
                <a:cs typeface="Times New Roman" panose="02020603050405020304" pitchFamily="18" charset="0"/>
              </a:rPr>
              <a:t>Dezinformáció</a:t>
            </a:r>
            <a:r>
              <a:rPr lang="hu-HU" sz="1100">
                <a:effectLst/>
                <a:latin typeface="Calibri" panose="020F0502020204030204" pitchFamily="34" charset="0"/>
                <a:ea typeface="Calibri" panose="020F0502020204030204" pitchFamily="34" charset="0"/>
                <a:cs typeface="Times New Roman" panose="02020603050405020304" pitchFamily="18" charset="0"/>
              </a:rPr>
              <a:t>: hamis információ, amelyet a közvélemény félrevezetése céljából, politikai vagy gazdasági érdekekből gyártanak és terjesztenek. </a:t>
            </a:r>
            <a:r>
              <a:rPr lang="hu-HU" sz="1600"/>
              <a:t> Következményei károsak a társadalomra nézve</a:t>
            </a:r>
            <a:r>
              <a:rPr lang="hu-HU" sz="1100">
                <a:effectLst/>
                <a:latin typeface="Calibri" panose="020F0502020204030204" pitchFamily="34" charset="0"/>
                <a:ea typeface="Calibri" panose="020F0502020204030204" pitchFamily="34" charset="0"/>
                <a:cs typeface="Times New Roman" panose="02020603050405020304" pitchFamily="18" charset="0"/>
              </a:rPr>
              <a:t>. Példa: a társadalom megosztása érdekében létrehozott közösségimédia-bejegyzés, amely félrevezető módon azt állítja, hogy migránsok bűncselekményeket követtek el Európában.</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Ha nem vigyázunk, a humoros hírek könnyen összetéveszthetők a valós hírekkel.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a:solidFill>
                  <a:schemeClr val="bg1"/>
                </a:solidFill>
              </a:rPr>
              <a:t>A pufidzsekis pápáról készült képet az AI Art Universe nevű Facebook-csoport tette közzé 2023 márciusában, és villámgyorsan elterjedt. </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További, MI-vel generált képek Ferenc pápáról: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A Ferenc pápáról készített második kép</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a:solidFill>
                  <a:srgbClr val="FF0000"/>
                </a:solidFill>
                <a:effectLst/>
                <a:latin typeface="+mn-lt"/>
                <a:ea typeface="+mn-ea"/>
                <a:cs typeface="+mn-cs"/>
              </a:rPr>
              <a:t>Hamis információk gyakran azért kapnak lábra, mert az emberek valóban elhiszik őket, és ismeretterjesztés céljából továbbítják őket barátaiknak, családtagjaiknak. Ebben az esetben „félretájékoztatásról” van szó.</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hu-HU" sz="1200" b="0" i="0">
                <a:effectLst/>
                <a:latin typeface="+mn-lt"/>
                <a:ea typeface="+mn-ea"/>
                <a:cs typeface="+mn-cs"/>
              </a:rPr>
              <a:t>A Covid19-világjárvány alatt sok ilyen megtévesztő hír terjedt a közösségi médiában. Egyesek például azt állították, hogy kapcsolat áll fent az 5G-technológiák és a koronavírus terjedése között </a:t>
            </a:r>
            <a:r>
              <a:rPr lang="hu-HU"/>
              <a:t> (erről bővebben: </a:t>
            </a:r>
            <a:r>
              <a:rPr lang="hu-HU">
                <a:hlinkClick r:id="rId3"/>
              </a:rPr>
              <a:t>https://www.euronews.com/2020/05/15/what-is-the-truth-behind-the-5g-coronavirus-conspiracy-theory-culture-clash</a:t>
            </a:r>
            <a:r>
              <a:rPr lang="hu-HU"/>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hu-HU" sz="1200" b="0" i="0">
                <a:effectLst/>
                <a:latin typeface="+mn-lt"/>
                <a:ea typeface="+mn-ea"/>
                <a:cs typeface="+mn-cs"/>
              </a:rPr>
              <a:t>Ez az </a:t>
            </a:r>
            <a:r>
              <a:rPr lang="hu-HU" sz="1200" b="0" i="0" baseline="0">
                <a:effectLst/>
                <a:latin typeface="+mn-lt"/>
                <a:ea typeface="+mn-ea"/>
                <a:cs typeface="+mn-cs"/>
              </a:rPr>
              <a:t>elmélet</a:t>
            </a:r>
            <a:r>
              <a:rPr lang="hu-HU" sz="1200" b="0" i="0">
                <a:effectLst/>
                <a:latin typeface="+mn-lt"/>
                <a:ea typeface="+mn-ea"/>
                <a:cs typeface="+mn-cs"/>
              </a:rPr>
              <a:t> valódi károkat okozott:</a:t>
            </a:r>
          </a:p>
          <a:p>
            <a:pPr marL="171450" indent="-171450">
              <a:buFontTx/>
              <a:buChar char="-"/>
            </a:pPr>
            <a:r>
              <a:rPr lang="hu-HU" baseline="0"/>
              <a:t>Feldühödött emberek Európa-szerte adótornyokat gyújtottak fel.</a:t>
            </a:r>
          </a:p>
          <a:p>
            <a:pPr marL="171450" indent="-171450">
              <a:buFontTx/>
              <a:buChar char="-"/>
            </a:pPr>
            <a:r>
              <a:rPr lang="hu-HU" baseline="0"/>
              <a:t>A távközlési hálózatok leálltak, mivel a megsemmisült és megrongálódott tornyok közül sok a 3G-s és 4G-s közszolgáltatáshoz kapcsolódott (pl. segélyhívó).</a:t>
            </a:r>
          </a:p>
          <a:p>
            <a:pPr marL="171450" indent="-171450">
              <a:buFontTx/>
              <a:buChar char="-"/>
            </a:pPr>
            <a:r>
              <a:rPr lang="hu-HU" sz="1200" b="0" i="0">
                <a:solidFill>
                  <a:schemeClr val="tx1"/>
                </a:solidFill>
                <a:effectLst/>
                <a:latin typeface="+mn-lt"/>
                <a:ea typeface="+mn-ea"/>
                <a:cs typeface="+mn-cs"/>
              </a:rPr>
              <a:t>Megtámadták és zaklatták az 5G-s optikai kábelek vagy más </a:t>
            </a:r>
            <a:r>
              <a:rPr lang="hu-HU" sz="1200" b="0" i="0" baseline="0">
                <a:solidFill>
                  <a:schemeClr val="tx1"/>
                </a:solidFill>
                <a:effectLst/>
                <a:latin typeface="+mn-lt"/>
                <a:ea typeface="+mn-ea"/>
                <a:cs typeface="+mn-cs"/>
              </a:rPr>
              <a:t>távközlési infrastruktúra</a:t>
            </a:r>
            <a:r>
              <a:rPr lang="hu-HU" sz="1200" b="0" i="0">
                <a:solidFill>
                  <a:schemeClr val="tx1"/>
                </a:solidFill>
                <a:effectLst/>
                <a:latin typeface="+mn-lt"/>
                <a:ea typeface="+mn-ea"/>
                <a:cs typeface="+mn-cs"/>
              </a:rPr>
              <a:t> kiépítésével megbízott távközlési alkalmazottakat.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a:solidFill>
                  <a:schemeClr val="bg1"/>
                </a:solidFill>
              </a:rPr>
              <a:t>[Ez az összeesküvés-elmélet – amely az 5G tornyok telepítését a Covid19-járvány kitörésével hozza összefüggésbe – 2020 januárjában Franciaországból indult, és hamarosan más országokban is terjedni kezdett.]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hu-HU" sz="1800">
                <a:effectLst/>
                <a:latin typeface="Calibri" panose="020F0502020204030204" pitchFamily="34" charset="0"/>
                <a:ea typeface="Calibri" panose="020F0502020204030204" pitchFamily="34" charset="0"/>
                <a:cs typeface="Times New Roman" panose="02020603050405020304" pitchFamily="18" charset="0"/>
              </a:rPr>
              <a:t>*Megjegyzés – Ez a dia animációkat tartalmaz.</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 Példa a dezinformációra: az asszony helyi lakosnak adja ki magát, és azt állítja, hogy oroszellenes diszkrimináció áldozata, hogy megtévessze az embereket és előmozdítsa az orosz politikai célokat.</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 A nő egy év leforgása alatt négy különböző személynek adta ki magát.</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 A propaganda hivatásos színészeket alkalmaz, hogy különböző, nagy érzelmi hatást kiváltó karaktereket jelenítsenek meg. A nem szakmabeilek ugyanis nem feltétlenül tudják pontosan azt az üzenetet közvetíteni, amelyet a propaganda szeretne. A cél oroszbarát és ukránellenes érzelmek előhívása.</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Forrás:</a:t>
            </a:r>
            <a:r>
              <a:rPr lang="hu-HU" sz="1200">
                <a:effectLst/>
                <a:latin typeface="Calibri" panose="020F0502020204030204" pitchFamily="34" charset="0"/>
                <a:ea typeface="Calibri" panose="020F0502020204030204" pitchFamily="34" charset="0"/>
                <a:cs typeface="Times New Roman" panose="02020603050405020304" pitchFamily="18" charset="0"/>
              </a:rPr>
              <a:t> </a:t>
            </a:r>
            <a:r>
              <a:rPr lang="hu-HU" sz="1800">
                <a:hlinkClick r:id="rId3"/>
              </a:rPr>
              <a:t>Az orosz dezinformációs technika: ugyanazok a színészek, más felállás | StopFake</a:t>
            </a:r>
            <a:r>
              <a:rPr lang="hu-HU" sz="1800"/>
              <a:t>. Link: </a:t>
            </a:r>
            <a:r>
              <a:rPr lang="hu-HU"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hu-HU" sz="1800">
                <a:effectLst/>
                <a:latin typeface="Calibri" panose="020F0502020204030204" pitchFamily="34" charset="0"/>
                <a:ea typeface="Calibri" panose="020F0502020204030204" pitchFamily="34" charset="0"/>
                <a:cs typeface="Times New Roman" panose="02020603050405020304" pitchFamily="18" charset="0"/>
              </a:rPr>
              <a:t>Első kép &gt; videó: (</a:t>
            </a:r>
            <a:r>
              <a:rPr lang="hu-HU"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hu-HU" sz="1800">
                <a:effectLst/>
                <a:latin typeface="Calibri" panose="020F0502020204030204" pitchFamily="34" charset="0"/>
                <a:ea typeface="Calibri" panose="020F0502020204030204" pitchFamily="34" charset="0"/>
                <a:cs typeface="Times New Roman" panose="02020603050405020304" pitchFamily="18" charset="0"/>
              </a:rPr>
              <a:t>)</a:t>
            </a:r>
            <a:br>
              <a:rPr lang="hu-HU" sz="1800">
                <a:effectLst/>
                <a:latin typeface="Calibri" panose="020F0502020204030204" pitchFamily="34" charset="0"/>
                <a:ea typeface="Calibri" panose="020F0502020204030204" pitchFamily="34" charset="0"/>
                <a:cs typeface="Times New Roman" panose="02020603050405020304" pitchFamily="18" charset="0"/>
              </a:rPr>
            </a:br>
            <a:r>
              <a:rPr lang="hu-HU" sz="1800">
                <a:effectLst/>
                <a:latin typeface="Calibri" panose="020F0502020204030204" pitchFamily="34" charset="0"/>
                <a:ea typeface="Calibri" panose="020F0502020204030204" pitchFamily="34" charset="0"/>
                <a:cs typeface="Times New Roman" panose="02020603050405020304" pitchFamily="18" charset="0"/>
              </a:rPr>
              <a:t>Teljes hossz:  40 másodperc (a 2. perc 51. másodpercétől a 3. perc 31. másodpercéig)</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Átirat (fordítás):</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a:t>
            </a:r>
            <a:br>
              <a:rPr lang="hu-HU" sz="1800">
                <a:effectLst/>
                <a:latin typeface="Calibri" panose="020F0502020204030204" pitchFamily="34" charset="0"/>
                <a:ea typeface="Calibri" panose="020F0502020204030204" pitchFamily="34" charset="0"/>
                <a:cs typeface="Times New Roman" panose="02020603050405020304" pitchFamily="18" charset="0"/>
              </a:rPr>
            </a:br>
            <a:r>
              <a:rPr lang="hu-HU" sz="1800">
                <a:effectLst/>
                <a:latin typeface="Calibri" panose="020F0502020204030204" pitchFamily="34" charset="0"/>
                <a:ea typeface="Calibri" panose="020F0502020204030204" pitchFamily="34" charset="0"/>
                <a:cs typeface="Times New Roman" panose="02020603050405020304" pitchFamily="18" charset="0"/>
              </a:rPr>
              <a:t>(A felvételt egy krími televíziós csatorna készítette egy szevasztopoli nyilvános tüntetésen 2024. március 3-án. A nő azt állítja, hogy Márijának hívják, és Odesszából származik.)</a:t>
            </a:r>
          </a:p>
          <a:p>
            <a:pPr>
              <a:lnSpc>
                <a:spcPct val="107000"/>
              </a:lnSpc>
              <a:spcAft>
                <a:spcPts val="800"/>
              </a:spcAft>
            </a:pPr>
            <a:br>
              <a:rPr lang="hu-HU" sz="1800">
                <a:effectLst/>
                <a:latin typeface="Calibri" panose="020F0502020204030204" pitchFamily="34" charset="0"/>
                <a:ea typeface="Calibri" panose="020F0502020204030204" pitchFamily="34" charset="0"/>
                <a:cs typeface="Times New Roman" panose="02020603050405020304" pitchFamily="18" charset="0"/>
              </a:rPr>
            </a:br>
            <a:r>
              <a:rPr lang="hu-HU" sz="1800">
                <a:effectLst/>
                <a:latin typeface="Calibri" panose="020F0502020204030204" pitchFamily="34" charset="0"/>
                <a:ea typeface="Calibri" panose="020F0502020204030204" pitchFamily="34" charset="0"/>
                <a:cs typeface="Times New Roman" panose="02020603050405020304" pitchFamily="18" charset="0"/>
              </a:rPr>
              <a:t>A tanárok telefonálnak, hogy védje meg őket valaki. A gyermekeim orosz iskolába járnak, én pedig a szülői munkaközösség tagja vagyok.</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Amikor eljövök az iskolába, a gyerekek kérdezgetik: „Mi is börtönbe kerülünk, amiért oroszul tanulunk és oroszul beszélünk?”</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Ki kellett kapcsolnunk a mobiltelefonunkat, és ki kellett belőle vennünk az akkumulátort, hogy elérhessük Önt.</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Hatalmas, szörnyű üldözés vette kezdetét.</a:t>
            </a:r>
          </a:p>
          <a:p>
            <a:pPr>
              <a:lnSpc>
                <a:spcPct val="107000"/>
              </a:lnSpc>
              <a:spcAft>
                <a:spcPts val="800"/>
              </a:spcAft>
            </a:pPr>
            <a:r>
              <a:rPr lang="hu-HU"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a:solidFill>
                  <a:schemeClr val="bg1"/>
                </a:solidFill>
                <a:latin typeface="Arial" panose="020B0604020202020204" pitchFamily="34" charset="0"/>
                <a:ea typeface="Verdana" panose="020B0604030504040204" pitchFamily="34" charset="0"/>
                <a:cs typeface="Arial" panose="020B0604020202020204" pitchFamily="34" charset="0"/>
              </a:rPr>
              <a:t>How to </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s</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pot and</a:t>
            </a: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fight</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30/05/2024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30/05/2024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2.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euvsdisinfo.eu/" TargetMode="External"/><Relationship Id="rId4" Type="http://schemas.openxmlformats.org/officeDocument/2006/relationships/image" Target="../media/image64.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2.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jpeg"/><Relationship Id="rId11" Type="http://schemas.openxmlformats.org/officeDocument/2006/relationships/hyperlink" Target="https://www.youtube.com/watch?v=2SU0F29DfUg" TargetMode="External"/><Relationship Id="rId5" Type="http://schemas.openxmlformats.org/officeDocument/2006/relationships/image" Target="../media/image28.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7.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a:xfrm>
            <a:off x="0" y="365125"/>
            <a:ext cx="10515600" cy="1325563"/>
          </a:xfrm>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 useBgFill="1">
        <p:nvSpPr>
          <p:cNvPr id="4" name="TextBox 3">
            <a:extLst>
              <a:ext uri="{FF2B5EF4-FFF2-40B4-BE49-F238E27FC236}">
                <a16:creationId xmlns:a16="http://schemas.microsoft.com/office/drawing/2014/main" id="{18C09A3F-A39D-4F85-9EEE-D80FAE895C39}"/>
              </a:ext>
            </a:extLst>
          </p:cNvPr>
          <p:cNvSpPr txBox="1"/>
          <p:nvPr/>
        </p:nvSpPr>
        <p:spPr>
          <a:xfrm>
            <a:off x="3793724" y="2490281"/>
            <a:ext cx="8398276" cy="1877437"/>
          </a:xfrm>
          <a:prstGeom prst="rect">
            <a:avLst/>
          </a:prstGeom>
        </p:spPr>
        <p:txBody>
          <a:bodyPr wrap="square" rtlCol="0">
            <a:spAutoFit/>
          </a:bodyPr>
          <a:lstStyle/>
          <a:p>
            <a:r>
              <a:rPr lang="en-IE" sz="4400" err="1">
                <a:solidFill>
                  <a:schemeClr val="bg1"/>
                </a:solidFill>
                <a:latin typeface="Arial" panose="020B0604020202020204" pitchFamily="34" charset="0"/>
                <a:cs typeface="Arial" panose="020B0604020202020204" pitchFamily="34" charset="0"/>
              </a:rPr>
              <a:t>Hogyan</a:t>
            </a:r>
            <a:r>
              <a:rPr lang="en-IE" sz="4400">
                <a:solidFill>
                  <a:schemeClr val="bg1"/>
                </a:solidFill>
                <a:latin typeface="Arial" panose="020B0604020202020204" pitchFamily="34" charset="0"/>
                <a:cs typeface="Arial" panose="020B0604020202020204" pitchFamily="34" charset="0"/>
              </a:rPr>
              <a:t> </a:t>
            </a:r>
            <a:r>
              <a:rPr lang="en-IE" sz="4400" err="1">
                <a:solidFill>
                  <a:schemeClr val="bg1"/>
                </a:solidFill>
                <a:latin typeface="Arial" panose="020B0604020202020204" pitchFamily="34" charset="0"/>
                <a:cs typeface="Arial" panose="020B0604020202020204" pitchFamily="34" charset="0"/>
              </a:rPr>
              <a:t>ismerjük</a:t>
            </a:r>
            <a:r>
              <a:rPr lang="en-IE" sz="4400">
                <a:solidFill>
                  <a:schemeClr val="bg1"/>
                </a:solidFill>
                <a:latin typeface="Arial" panose="020B0604020202020204" pitchFamily="34" charset="0"/>
                <a:cs typeface="Arial" panose="020B0604020202020204" pitchFamily="34" charset="0"/>
              </a:rPr>
              <a:t> </a:t>
            </a:r>
            <a:r>
              <a:rPr lang="en-IE" sz="4400" err="1">
                <a:solidFill>
                  <a:schemeClr val="bg1"/>
                </a:solidFill>
                <a:latin typeface="Arial" panose="020B0604020202020204" pitchFamily="34" charset="0"/>
                <a:cs typeface="Arial" panose="020B0604020202020204" pitchFamily="34" charset="0"/>
              </a:rPr>
              <a:t>fel</a:t>
            </a:r>
            <a:r>
              <a:rPr lang="en-IE" sz="4400">
                <a:solidFill>
                  <a:schemeClr val="bg1"/>
                </a:solidFill>
                <a:latin typeface="Arial" panose="020B0604020202020204" pitchFamily="34" charset="0"/>
                <a:cs typeface="Arial" panose="020B0604020202020204" pitchFamily="34" charset="0"/>
              </a:rPr>
              <a:t> </a:t>
            </a:r>
            <a:r>
              <a:rPr lang="en-IE" sz="4400" err="1">
                <a:solidFill>
                  <a:schemeClr val="bg1"/>
                </a:solidFill>
                <a:latin typeface="Arial" panose="020B0604020202020204" pitchFamily="34" charset="0"/>
                <a:cs typeface="Arial" panose="020B0604020202020204" pitchFamily="34" charset="0"/>
              </a:rPr>
              <a:t>és</a:t>
            </a:r>
            <a:r>
              <a:rPr lang="en-IE" sz="4400">
                <a:solidFill>
                  <a:schemeClr val="bg1"/>
                </a:solidFill>
                <a:latin typeface="Arial" panose="020B0604020202020204" pitchFamily="34" charset="0"/>
                <a:cs typeface="Arial" panose="020B0604020202020204" pitchFamily="34" charset="0"/>
              </a:rPr>
              <a:t> </a:t>
            </a:r>
            <a:r>
              <a:rPr lang="en-IE" sz="4400" err="1">
                <a:solidFill>
                  <a:schemeClr val="bg1"/>
                </a:solidFill>
                <a:latin typeface="Arial" panose="020B0604020202020204" pitchFamily="34" charset="0"/>
                <a:cs typeface="Arial" panose="020B0604020202020204" pitchFamily="34" charset="0"/>
              </a:rPr>
              <a:t>küzdjünk</a:t>
            </a:r>
            <a:r>
              <a:rPr lang="en-IE" sz="4400">
                <a:solidFill>
                  <a:schemeClr val="bg1"/>
                </a:solidFill>
                <a:latin typeface="Arial" panose="020B0604020202020204" pitchFamily="34" charset="0"/>
                <a:cs typeface="Arial" panose="020B0604020202020204" pitchFamily="34" charset="0"/>
              </a:rPr>
              <a:t> a </a:t>
            </a:r>
            <a:r>
              <a:rPr lang="en-IE" sz="7200" b="1" err="1">
                <a:solidFill>
                  <a:srgbClr val="FFEC00"/>
                </a:solidFill>
                <a:latin typeface="Arial" panose="020B0604020202020204" pitchFamily="34" charset="0"/>
                <a:cs typeface="Arial" panose="020B0604020202020204" pitchFamily="34" charset="0"/>
              </a:rPr>
              <a:t>dez</a:t>
            </a:r>
            <a:r>
              <a:rPr lang="en-IE" sz="7200" b="1" err="1">
                <a:solidFill>
                  <a:schemeClr val="bg1"/>
                </a:solidFill>
                <a:latin typeface="Arial" panose="020B0604020202020204" pitchFamily="34" charset="0"/>
                <a:cs typeface="Arial" panose="020B0604020202020204" pitchFamily="34" charset="0"/>
              </a:rPr>
              <a:t>információ</a:t>
            </a:r>
            <a:r>
              <a:rPr lang="en-IE" sz="4400">
                <a:solidFill>
                  <a:schemeClr val="bg1"/>
                </a:solidFill>
                <a:latin typeface="Arial" panose="020B0604020202020204" pitchFamily="34" charset="0"/>
                <a:cs typeface="Arial" panose="020B0604020202020204" pitchFamily="34" charset="0"/>
              </a:rPr>
              <a:t> </a:t>
            </a:r>
            <a:r>
              <a:rPr lang="en-IE" sz="4400" err="1">
                <a:solidFill>
                  <a:schemeClr val="bg1"/>
                </a:solidFill>
                <a:latin typeface="Arial" panose="020B0604020202020204" pitchFamily="34" charset="0"/>
                <a:cs typeface="Arial" panose="020B0604020202020204" pitchFamily="34" charset="0"/>
              </a:rPr>
              <a:t>ellen</a:t>
            </a:r>
            <a:endParaRPr lang="en-IE"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6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hu-HU" sz="2400">
                <a:latin typeface="Arial"/>
                <a:ea typeface="Verdana"/>
                <a:cs typeface="Arial"/>
              </a:rPr>
              <a:t>2. rész</a:t>
            </a:r>
            <a:r>
              <a:rPr lang="hu-HU">
                <a:latin typeface="Arial"/>
                <a:ea typeface="Verdana"/>
                <a:cs typeface="Arial"/>
              </a:rPr>
              <a:t>: Hogyan működik a dezinformáció?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u-HU" sz="1400" i="1">
                <a:latin typeface="Arial" panose="020B0604020202020204" pitchFamily="34" charset="0"/>
                <a:ea typeface="Verdana" panose="020B0604030504040204" pitchFamily="34" charset="0"/>
                <a:cs typeface="Arial" panose="020B0604020202020204" pitchFamily="34" charset="0"/>
              </a:rPr>
              <a:t>Nem tudom, ezek után kiben bízhatok meg!</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hu-HU" sz="2000" b="1">
                <a:solidFill>
                  <a:srgbClr val="FFEC00"/>
                </a:solidFill>
                <a:effectLst/>
                <a:latin typeface="Arial" panose="020B0604020202020204" pitchFamily="34" charset="0"/>
                <a:ea typeface="Verdana" panose="020B0604030504040204" pitchFamily="34" charset="0"/>
                <a:cs typeface="Arial" panose="020B0604020202020204" pitchFamily="34" charset="0"/>
              </a:rPr>
              <a:t>Figyelemelterelés</a:t>
            </a:r>
            <a:br>
              <a:rPr lang="hu-HU"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hu-HU">
                <a:solidFill>
                  <a:schemeClr val="bg1"/>
                </a:solidFill>
                <a:effectLst/>
                <a:latin typeface="Arial" panose="020B0604020202020204" pitchFamily="34" charset="0"/>
                <a:ea typeface="Verdana" panose="020B0604030504040204" pitchFamily="34" charset="0"/>
                <a:cs typeface="Arial" panose="020B0604020202020204" pitchFamily="34" charset="0"/>
              </a:rPr>
              <a:t>a témához nem vagy csak nagyon halványan kapcsolódó példákat hoz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376838" cy="830997"/>
          </a:xfrm>
          <a:prstGeom prst="rect">
            <a:avLst/>
          </a:prstGeom>
          <a:noFill/>
        </p:spPr>
        <p:txBody>
          <a:bodyPr wrap="square" rtlCol="0">
            <a:spAutoFit/>
          </a:bodyPr>
          <a:lstStyle/>
          <a:p>
            <a:r>
              <a:rPr lang="hu-HU" sz="2400" b="1">
                <a:solidFill>
                  <a:schemeClr val="bg1"/>
                </a:solidFill>
                <a:latin typeface="Arial" panose="020B0604020202020204" pitchFamily="34" charset="0"/>
                <a:cs typeface="Arial" panose="020B0604020202020204" pitchFamily="34" charset="0"/>
              </a:rPr>
              <a:t>A dezinformáció célja nem feltétlenül a meggyőzés, hanem az összezavarás. </a:t>
            </a:r>
            <a:br>
              <a:rPr lang="hu-HU" sz="2400" b="1">
                <a:solidFill>
                  <a:schemeClr val="bg1"/>
                </a:solidFill>
                <a:latin typeface="Arial" panose="020B0604020202020204" pitchFamily="34" charset="0"/>
                <a:cs typeface="Arial" panose="020B0604020202020204" pitchFamily="34" charset="0"/>
              </a:rPr>
            </a:br>
            <a:r>
              <a:rPr lang="hu-HU" sz="2400" b="1">
                <a:solidFill>
                  <a:schemeClr val="bg1"/>
                </a:solidFill>
                <a:latin typeface="Arial" panose="020B0604020202020204" pitchFamily="34" charset="0"/>
                <a:cs typeface="Arial" panose="020B0604020202020204" pitchFamily="34" charset="0"/>
              </a:rPr>
              <a:t>Dezinformációs taktikák például:</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hu-HU" sz="2000" b="1">
                <a:solidFill>
                  <a:srgbClr val="FFEC00"/>
                </a:solidFill>
                <a:effectLst/>
                <a:latin typeface="Arial" panose="020B0604020202020204" pitchFamily="34" charset="0"/>
                <a:ea typeface="Verdana" panose="020B0604030504040204" pitchFamily="34" charset="0"/>
                <a:cs typeface="Arial" panose="020B0604020202020204" pitchFamily="34" charset="0"/>
              </a:rPr>
              <a:t>Szalmabábérvelés</a:t>
            </a:r>
            <a:r>
              <a:rPr lang="hu-HU"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hu-HU">
                <a:solidFill>
                  <a:schemeClr val="bg1"/>
                </a:solidFill>
                <a:effectLst/>
                <a:latin typeface="Arial" panose="020B0604020202020204" pitchFamily="34" charset="0"/>
                <a:ea typeface="Verdana" panose="020B0604030504040204" pitchFamily="34" charset="0"/>
                <a:cs typeface="Arial" panose="020B0604020202020204" pitchFamily="34" charset="0"/>
              </a:rPr>
              <a:t>helytelenül mutatja be mások álláspontját és azt támadja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444121" y="2355375"/>
            <a:ext cx="2432381" cy="1585627"/>
          </a:xfrm>
          <a:prstGeom prst="rect">
            <a:avLst/>
          </a:prstGeom>
          <a:noFill/>
        </p:spPr>
        <p:txBody>
          <a:bodyPr wrap="square">
            <a:spAutoFit/>
          </a:bodyPr>
          <a:lstStyle/>
          <a:p>
            <a:pPr marL="0" lvl="1">
              <a:lnSpc>
                <a:spcPct val="107000"/>
              </a:lnSpc>
              <a:spcAft>
                <a:spcPts val="1800"/>
              </a:spcAft>
              <a:tabLst>
                <a:tab pos="914400" algn="l"/>
              </a:tabLst>
            </a:pPr>
            <a:r>
              <a:rPr lang="hu-HU" sz="2000" b="1">
                <a:solidFill>
                  <a:srgbClr val="FFEC00"/>
                </a:solidFill>
                <a:latin typeface="Arial" panose="020B0604020202020204" pitchFamily="34" charset="0"/>
                <a:ea typeface="Verdana" panose="020B0604030504040204" pitchFamily="34" charset="0"/>
                <a:cs typeface="Arial" panose="020B0604020202020204" pitchFamily="34" charset="0"/>
              </a:rPr>
              <a:t>Támadás</a:t>
            </a:r>
            <a:br>
              <a:rPr lang="hu-HU"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agresszív vagy lealacsonyító nyelvezettel ijeszti el a „kétkedőket”</a:t>
            </a:r>
            <a:endParaRPr lang="hu-HU">
              <a:latin typeface="Arial" panose="020B0604020202020204" pitchFamily="34"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hu-HU" sz="2000" b="1">
                <a:solidFill>
                  <a:srgbClr val="FFEC00"/>
                </a:solidFill>
                <a:latin typeface="Arial" panose="020B0604020202020204" pitchFamily="34" charset="0"/>
                <a:ea typeface="Verdana" panose="020B0604030504040204" pitchFamily="34" charset="0"/>
                <a:cs typeface="Arial" panose="020B0604020202020204" pitchFamily="34" charset="0"/>
              </a:rPr>
              <a:t>Gúnyolódás  </a:t>
            </a:r>
            <a:br>
              <a:rPr lang="hu-HU" sz="1800">
                <a:solidFill>
                  <a:schemeClr val="bg1"/>
                </a:solidFill>
                <a:latin typeface="Arial" panose="020B0604020202020204" pitchFamily="34" charset="0"/>
                <a:ea typeface="Verdana" panose="020B0604030504040204" pitchFamily="34" charset="0"/>
                <a:cs typeface="Arial" panose="020B0604020202020204" pitchFamily="34" charset="0"/>
              </a:rPr>
            </a:br>
            <a:r>
              <a:rPr lang="hu-HU" sz="2000">
                <a:solidFill>
                  <a:schemeClr val="bg1"/>
                </a:solidFill>
                <a:latin typeface="Arial" panose="020B0604020202020204" pitchFamily="34" charset="0"/>
                <a:ea typeface="Verdana" panose="020B0604030504040204" pitchFamily="34" charset="0"/>
                <a:cs typeface="Arial" panose="020B0604020202020204" pitchFamily="34" charset="0"/>
              </a:rPr>
              <a:t>kigúnyolja a „kétkedőket”, </a:t>
            </a:r>
            <a:r>
              <a:rPr lang="hu-HU" sz="2000">
                <a:solidFill>
                  <a:schemeClr val="bg1"/>
                </a:solidFill>
                <a:effectLst/>
                <a:latin typeface="Arial" panose="020B0604020202020204" pitchFamily="34" charset="0"/>
                <a:ea typeface="Verdana" panose="020B0604030504040204" pitchFamily="34" charset="0"/>
                <a:cs typeface="Arial" panose="020B0604020202020204" pitchFamily="34" charset="0"/>
              </a:rPr>
              <a:t>szarkazmus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hu-HU" sz="2000" b="1">
                <a:solidFill>
                  <a:srgbClr val="FFEC00"/>
                </a:solidFill>
                <a:latin typeface="Arial" panose="020B0604020202020204" pitchFamily="34" charset="0"/>
                <a:ea typeface="Verdana" panose="020B0604030504040204" pitchFamily="34" charset="0"/>
                <a:cs typeface="Arial" panose="020B0604020202020204" pitchFamily="34" charset="0"/>
              </a:rPr>
              <a:t>A részletek felnagyítása </a:t>
            </a:r>
            <a:r>
              <a:rPr lang="hu-HU"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hu-HU"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hu-HU" sz="1800">
                <a:solidFill>
                  <a:schemeClr val="bg1"/>
                </a:solidFill>
                <a:effectLst/>
                <a:latin typeface="Arial" panose="020B0604020202020204" pitchFamily="34" charset="0"/>
                <a:ea typeface="Verdana" panose="020B0604030504040204" pitchFamily="34" charset="0"/>
                <a:cs typeface="Arial" panose="020B0604020202020204" pitchFamily="34" charset="0"/>
              </a:rPr>
              <a:t>eltér a lényegtől</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6088"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hu-HU" sz="2200">
                <a:latin typeface="Arial"/>
                <a:ea typeface="Verdana"/>
                <a:cs typeface="Arial"/>
              </a:rPr>
              <a:t>2. rész</a:t>
            </a:r>
            <a:r>
              <a:rPr lang="hu-HU">
                <a:latin typeface="Arial"/>
                <a:ea typeface="Verdana"/>
                <a:cs typeface="Arial"/>
              </a:rPr>
              <a:t>:</a:t>
            </a:r>
            <a:r>
              <a:rPr lang="hu-HU" sz="1600">
                <a:latin typeface="Arial"/>
                <a:ea typeface="Verdana"/>
                <a:cs typeface="Arial"/>
              </a:rPr>
              <a:t> Hogyan működik a dezinformáció?</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hu-HU" sz="2200">
                <a:latin typeface="Arial"/>
                <a:ea typeface="Verdana"/>
                <a:cs typeface="Arial"/>
              </a:rPr>
              <a:t>2. rész</a:t>
            </a:r>
            <a:r>
              <a:rPr lang="hu-HU">
                <a:latin typeface="Arial"/>
                <a:ea typeface="Verdana"/>
                <a:cs typeface="Arial"/>
              </a:rPr>
              <a:t>:</a:t>
            </a:r>
            <a:r>
              <a:rPr lang="hu-HU" sz="1600">
                <a:latin typeface="Arial"/>
                <a:ea typeface="Verdana"/>
                <a:cs typeface="Arial"/>
              </a:rPr>
              <a:t> Hogyan működik a dezinformáció?</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hu-HU"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183440" y="4999329"/>
            <a:ext cx="8412166" cy="1138773"/>
            <a:chOff x="1284800" y="4993869"/>
            <a:chExt cx="6989405"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1702403" y="4993869"/>
              <a:ext cx="6571802" cy="1138773"/>
            </a:xfrm>
            <a:prstGeom prst="rect">
              <a:avLst/>
            </a:prstGeom>
            <a:noFill/>
          </p:spPr>
          <p:txBody>
            <a:bodyPr wrap="square" rtlCol="0">
              <a:spAutoFit/>
            </a:bodyPr>
            <a:lstStyle/>
            <a:p>
              <a:r>
                <a:rPr lang="hu-HU" sz="2500" b="1">
                  <a:solidFill>
                    <a:schemeClr val="bg1"/>
                  </a:solidFill>
                </a:rPr>
                <a:t>A dezinformáció nem csak a közösségi média sajátossága – megjelenik a hagyományos médiában is</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4800"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1D66467B-1929-7687-9855-67E7213801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hu-HU" sz="2200">
                <a:latin typeface="Arial"/>
                <a:ea typeface="Verdana"/>
                <a:cs typeface="Arial"/>
              </a:rPr>
              <a:t>2. rész</a:t>
            </a:r>
            <a:r>
              <a:rPr lang="hu-HU">
                <a:latin typeface="Arial"/>
                <a:ea typeface="Verdana"/>
                <a:cs typeface="Arial"/>
              </a:rPr>
              <a:t>:</a:t>
            </a:r>
            <a:r>
              <a:rPr lang="hu-HU" sz="1600">
                <a:latin typeface="Arial"/>
                <a:ea typeface="Verdana"/>
                <a:cs typeface="Arial"/>
              </a:rPr>
              <a:t> Hogyan működik a dezinformáció?</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25CA24E3-B517-1EA8-F6DF-6C1901BF2A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hu-HU" sz="2200">
                <a:latin typeface="Arial"/>
                <a:cs typeface="Arial"/>
              </a:rPr>
              <a:t>2. rész</a:t>
            </a:r>
            <a:r>
              <a:rPr lang="hu-HU">
                <a:latin typeface="Arial"/>
                <a:cs typeface="Arial"/>
              </a:rPr>
              <a:t>:</a:t>
            </a:r>
            <a:r>
              <a:rPr lang="hu-HU" sz="1600">
                <a:latin typeface="Arial"/>
                <a:cs typeface="Arial"/>
              </a:rPr>
              <a:t> Hogyan működik a dezinformáció?</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hu-HU"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3. RÉSZ </a:t>
            </a:r>
          </a:p>
          <a:p>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Hogyan reagáljunk </a:t>
            </a:r>
            <a:b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br>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a dezinformációra?</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hu-HU" sz="2200">
                <a:latin typeface="Arial"/>
                <a:ea typeface="Verdana"/>
                <a:cs typeface="Arial"/>
              </a:rPr>
              <a:t>3. rész</a:t>
            </a:r>
            <a:r>
              <a:rPr lang="hu-HU">
                <a:latin typeface="Arial"/>
                <a:ea typeface="Verdana"/>
                <a:cs typeface="Arial"/>
              </a:rPr>
              <a:t>:</a:t>
            </a:r>
            <a:r>
              <a:rPr lang="hu-HU" sz="1600">
                <a:latin typeface="Arial"/>
                <a:ea typeface="Verdana"/>
                <a:cs typeface="Arial"/>
              </a:rPr>
              <a:t> </a:t>
            </a:r>
            <a:r>
              <a:rPr lang="hu-HU">
                <a:latin typeface="Arial"/>
                <a:ea typeface="Verdana"/>
                <a:cs typeface="Arial"/>
              </a:rPr>
              <a:t>Hogyan reagáljunk a dezinformációra?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reagáljunk azonnal!</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572166" y="3973606"/>
            <a:ext cx="33971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Tartsunk szünetet</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780672" y="5405424"/>
            <a:ext cx="39308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Gondoljuk át</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298262" y="1406879"/>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u-HU" sz="2000">
                <a:latin typeface="Arial"/>
                <a:ea typeface="Verdana"/>
                <a:cs typeface="Arial"/>
              </a:rPr>
              <a:t>3. rész</a:t>
            </a:r>
            <a:r>
              <a:rPr lang="hu-HU">
                <a:latin typeface="Arial"/>
                <a:ea typeface="Verdana"/>
                <a:cs typeface="Arial"/>
              </a:rPr>
              <a:t>:</a:t>
            </a:r>
            <a:r>
              <a:rPr lang="hu-HU" sz="1400">
                <a:latin typeface="Arial"/>
                <a:ea typeface="Verdana"/>
                <a:cs typeface="Arial"/>
              </a:rPr>
              <a:t> </a:t>
            </a:r>
            <a:r>
              <a:rPr lang="hu-HU" sz="1600">
                <a:latin typeface="Arial"/>
                <a:ea typeface="Verdana"/>
                <a:cs typeface="Arial"/>
              </a:rPr>
              <a:t>Hogyan reagáljunk a dezinformációra?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hu-HU" sz="4800" b="1">
                <a:solidFill>
                  <a:srgbClr val="AAFAC8"/>
                </a:solidFill>
                <a:latin typeface="Arial" panose="020B0604020202020204" pitchFamily="34" charset="0"/>
                <a:ea typeface="Verdana" panose="020B0604030504040204" pitchFamily="34" charset="0"/>
                <a:cs typeface="Arial" panose="020B0604020202020204" pitchFamily="34" charset="0"/>
              </a:rPr>
              <a:t>Ha kétségek merülnek fel</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4383762" y="766624"/>
            <a:ext cx="3834407"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Tartalom</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összefügg egymással a cím és a tartalom? Van értelme a tartalomnak?</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951673" y="5822527"/>
            <a:ext cx="8156934"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Gondolkodjunk, mielőtt megosztjuk</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Más források</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Említik-e más források is az esetet? Melyek ezek a források?</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hu-HU" sz="2000" b="1">
                <a:solidFill>
                  <a:srgbClr val="FFEC00"/>
                </a:solidFill>
                <a:latin typeface="Arial" panose="020B0604020202020204" pitchFamily="34" charset="0"/>
                <a:ea typeface="Verdana" panose="020B0604030504040204" pitchFamily="34" charset="0"/>
                <a:cs typeface="Arial" panose="020B0604020202020204" pitchFamily="34" charset="0"/>
              </a:rPr>
              <a:t>Vizsgáljuk meg objektíven a hírt!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432351" cy="1231106"/>
          </a:xfrm>
          <a:prstGeom prst="rect">
            <a:avLst/>
          </a:prstGeom>
          <a:noFill/>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Platform/URL-cím</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Megbízható? Biztosan az, aminek látszik?</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Szerző</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Megbízható? Ért hozzá?</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Időpont</a:t>
            </a:r>
            <a:br>
              <a:rPr lang="hu-HU" b="1">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Mikor tették közzé?</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hu-HU" sz="2000" b="1">
                <a:solidFill>
                  <a:srgbClr val="AAFAC8"/>
                </a:solidFill>
                <a:latin typeface="Arial" panose="020B0604020202020204" pitchFamily="34" charset="0"/>
                <a:ea typeface="Verdana" panose="020B0604030504040204" pitchFamily="34" charset="0"/>
                <a:cs typeface="Arial" panose="020B0604020202020204" pitchFamily="34" charset="0"/>
              </a:rPr>
              <a:t>Kép</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Valóban azt ábrázolja, amit a képaláírás állít?</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hu-HU">
                <a:solidFill>
                  <a:schemeClr val="bg1"/>
                </a:solidFill>
                <a:latin typeface="Arial" panose="020B0604020202020204" pitchFamily="34" charset="0"/>
                <a:ea typeface="Verdana" panose="020B0604030504040204" pitchFamily="34" charset="0"/>
                <a:cs typeface="Arial" panose="020B0604020202020204" pitchFamily="34" charset="0"/>
              </a:rPr>
              <a:t>Mondd el barátaidnak és családtagjaidnak, hogy mit tanultál, DE...</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u-HU"/>
              <a:t>Hogyan reagáljunk a dezinformációra?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hu-HU"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hu-HU" sz="3200" b="1">
                <a:solidFill>
                  <a:srgbClr val="FBE110"/>
                </a:solidFill>
                <a:latin typeface="Arial" panose="020B0604020202020204" pitchFamily="34" charset="0"/>
                <a:ea typeface="Verdana" panose="020B0604030504040204" pitchFamily="34" charset="0"/>
                <a:cs typeface="Arial" panose="020B0604020202020204" pitchFamily="34" charset="0"/>
              </a:rPr>
              <a:t>Hogyan küzdhetsz TE is a dezinformáció ellen?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szégyenítsd meg az embereket</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hu-HU">
                <a:solidFill>
                  <a:schemeClr val="bg1"/>
                </a:solidFill>
                <a:latin typeface="Arial" panose="020B0604020202020204" pitchFamily="34" charset="0"/>
                <a:ea typeface="Verdana" panose="020B0604030504040204" pitchFamily="34" charset="0"/>
                <a:cs typeface="Arial" panose="020B0604020202020204" pitchFamily="34" charset="0"/>
              </a:rPr>
              <a:t>Légy empatikus és próbáld meg beleélni magad azoknak a helyébe, akik elhiszik a dezinformációt. Veszekedés útján ritkán lehet meggyőzni bárkit is!</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a:solidFill>
                  <a:srgbClr val="FFFFFF"/>
                </a:solidFill>
                <a:latin typeface="Arial" panose="020B0604020202020204" pitchFamily="34" charset="0"/>
                <a:ea typeface="Verdana" panose="020B0604030504040204" pitchFamily="34" charset="0"/>
                <a:cs typeface="Arial" panose="020B0604020202020204" pitchFamily="34" charset="0"/>
              </a:rPr>
              <a:t>Beszélj róla barátaiddal, családtagjaiddal</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hu-HU" sz="2000" b="1">
                <a:solidFill>
                  <a:srgbClr val="FFFFFF"/>
                </a:solidFill>
                <a:latin typeface="Arial" panose="020B0604020202020204" pitchFamily="34" charset="0"/>
                <a:ea typeface="Verdana" panose="020B0604030504040204" pitchFamily="34" charset="0"/>
                <a:cs typeface="Arial" panose="020B0604020202020204" pitchFamily="34" charset="0"/>
              </a:rPr>
              <a:t>Ne higgy el mindent, amit hallasz</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2" y="3709010"/>
            <a:ext cx="3016488" cy="1200329"/>
          </a:xfrm>
          <a:prstGeom prst="rect">
            <a:avLst/>
          </a:prstGeom>
          <a:noFill/>
        </p:spPr>
        <p:txBody>
          <a:bodyPr wrap="square" rtlCol="0">
            <a:spAutoFit/>
          </a:bodyPr>
          <a:lstStyle/>
          <a:p>
            <a:r>
              <a:rPr lang="hu-HU">
                <a:solidFill>
                  <a:schemeClr val="bg1"/>
                </a:solidFill>
                <a:latin typeface="Arial" panose="020B0604020202020204" pitchFamily="34" charset="0"/>
                <a:ea typeface="Verdana" panose="020B0604030504040204" pitchFamily="34" charset="0"/>
                <a:cs typeface="Arial" panose="020B0604020202020204" pitchFamily="34" charset="0"/>
              </a:rPr>
              <a:t>Kételkedj, ellenőrizd </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a forrást, a reakciódat </a:t>
            </a:r>
            <a:br>
              <a:rPr lang="hu-HU">
                <a:solidFill>
                  <a:schemeClr val="bg1"/>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pedig jól gondold át!</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4259580" y="941296"/>
            <a:ext cx="728982" cy="482688"/>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74423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72509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191454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hu-HU" sz="2000">
                <a:latin typeface="Arial"/>
                <a:ea typeface="Verdana"/>
                <a:cs typeface="Arial"/>
              </a:rPr>
              <a:t>3. rész</a:t>
            </a:r>
            <a:r>
              <a:rPr lang="hu-HU">
                <a:latin typeface="Arial"/>
                <a:ea typeface="Verdana"/>
                <a:cs typeface="Arial"/>
              </a:rPr>
              <a:t>:</a:t>
            </a:r>
            <a:r>
              <a:rPr lang="hu-HU" sz="1400">
                <a:latin typeface="Arial"/>
                <a:ea typeface="Verdana"/>
                <a:cs typeface="Arial"/>
              </a:rPr>
              <a:t> </a:t>
            </a:r>
            <a:r>
              <a:rPr lang="hu-HU" sz="1600">
                <a:latin typeface="Arial"/>
                <a:ea typeface="Verdana"/>
                <a:cs typeface="Arial"/>
              </a:rPr>
              <a:t>Hogyan reagáljunk a dezinformációra?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2" y="1994675"/>
            <a:ext cx="7273097" cy="4373505"/>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u-HU">
                <a:solidFill>
                  <a:schemeClr val="bg1"/>
                </a:solidFill>
                <a:latin typeface="Arial"/>
                <a:ea typeface="Verdana"/>
                <a:cs typeface="Arial"/>
              </a:rPr>
              <a:t>A Nemzetközi Tényellenőrző Hálózat </a:t>
            </a:r>
            <a:r>
              <a:rPr lang="hu-HU" u="sng">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listát tesz közzé azokról a tényellenőrző szervezetekről</a:t>
            </a:r>
            <a:r>
              <a:rPr lang="hu-HU">
                <a:solidFill>
                  <a:schemeClr val="bg1"/>
                </a:solidFill>
                <a:latin typeface="Arial"/>
                <a:ea typeface="Verdana"/>
                <a:cs typeface="Arial"/>
              </a:rPr>
              <a:t>, amelyek aláírtak a </a:t>
            </a:r>
            <a:r>
              <a:rPr lang="hu-HU" u="sng">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hálózat magatartási kódexét</a:t>
            </a:r>
            <a:endParaRPr lang="hu-HU" u="sng">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u-HU" u="sng">
                <a:solidFill>
                  <a:schemeClr val="bg1"/>
                </a:solidFill>
                <a:latin typeface="Arial"/>
                <a:ea typeface="Verdana"/>
                <a:cs typeface="Arial"/>
              </a:rPr>
              <a:t>Az európai tényellenőrző előírások hálózata (</a:t>
            </a:r>
            <a:r>
              <a:rPr lang="hu-HU" u="sng">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Standards Network</a:t>
            </a:r>
            <a:r>
              <a:rPr lang="hu-HU" u="sng">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u-HU">
                <a:solidFill>
                  <a:schemeClr val="bg1"/>
                </a:solidFill>
                <a:latin typeface="Arial"/>
                <a:ea typeface="Verdana"/>
                <a:cs typeface="Arial"/>
              </a:rPr>
              <a:t>A Google kereső „</a:t>
            </a:r>
            <a:r>
              <a:rPr lang="hu-HU" u="sng">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Fact Check Explorer</a:t>
            </a:r>
            <a:r>
              <a:rPr lang="hu-HU">
                <a:solidFill>
                  <a:schemeClr val="bg1"/>
                </a:solidFill>
                <a:latin typeface="Arial"/>
                <a:ea typeface="Verdana"/>
                <a:cs typeface="Arial"/>
              </a:rPr>
              <a:t>” szolgáltatásával különböző témákra vagy személyekre vonatkozóan végezhető tényellenőrzés</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hu-HU">
                <a:solidFill>
                  <a:schemeClr val="bg1"/>
                </a:solidFill>
                <a:latin typeface="Arial"/>
                <a:ea typeface="Verdana"/>
                <a:cs typeface="Arial"/>
              </a:rPr>
              <a:t>Az </a:t>
            </a:r>
            <a:r>
              <a:rPr lang="hu-HU" u="sng">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hu-HU">
                <a:solidFill>
                  <a:schemeClr val="bg1"/>
                </a:solidFill>
                <a:latin typeface="Arial"/>
                <a:ea typeface="Verdana"/>
                <a:cs typeface="Arial"/>
              </a:rPr>
              <a:t> webhely közzéteszi azokat a híreket, amelyek dezinformációnak bizonyultak</a:t>
            </a:r>
            <a:r>
              <a:rPr lang="hu-HU" u="sng">
                <a:solidFill>
                  <a:schemeClr val="bg1"/>
                </a:solidFill>
                <a:latin typeface="Arial"/>
                <a:ea typeface="Verdana"/>
                <a:cs typeface="Arial"/>
              </a:rPr>
              <a:t> </a:t>
            </a:r>
            <a:endParaRPr lang="hu-HU" u="sng">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u-HU">
                <a:solidFill>
                  <a:schemeClr val="bg1"/>
                </a:solidFill>
                <a:latin typeface="Arial"/>
                <a:ea typeface="Verdana"/>
                <a:cs typeface="Arial"/>
              </a:rPr>
              <a:t>Az </a:t>
            </a:r>
            <a:r>
              <a:rPr lang="hu-HU" u="sng">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hu-HU">
                <a:solidFill>
                  <a:schemeClr val="bg1"/>
                </a:solidFill>
                <a:latin typeface="Arial"/>
                <a:ea typeface="Verdana"/>
                <a:cs typeface="Arial"/>
              </a:rPr>
              <a:t> (a Digitális Média Európai Megfigyelőközpontja) uniós központjain keresztül követi nyomon és reagál a dezinformációra.</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hu-HU" sz="4800" b="1">
                <a:solidFill>
                  <a:srgbClr val="AAFAC8"/>
                </a:solidFill>
                <a:latin typeface="Arial" panose="020B0604020202020204" pitchFamily="34" charset="0"/>
                <a:ea typeface="Verdana" panose="020B0604030504040204" pitchFamily="34" charset="0"/>
                <a:cs typeface="Arial" panose="020B0604020202020204" pitchFamily="34" charset="0"/>
              </a:rPr>
              <a:t>Tényellenőrzők</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hu-HU" b="1">
                <a:latin typeface="Arial" panose="020B0604020202020204" pitchFamily="34" charset="0"/>
              </a:rPr>
              <a:t>Mit tanulunk?</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MI</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 dezinformáció?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623282"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HOGYAN</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működik?</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110764" y="2076854"/>
            <a:ext cx="2945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4800" b="1">
                <a:solidFill>
                  <a:schemeClr val="bg1"/>
                </a:solidFill>
                <a:latin typeface="Arial" panose="020B0604020202020204" pitchFamily="34" charset="0"/>
                <a:ea typeface="Verdana" panose="020B0604030504040204" pitchFamily="34" charset="0"/>
                <a:cs typeface="Arial" panose="020B0604020202020204" pitchFamily="34" charset="0"/>
              </a:rPr>
              <a:t>HOGYAN</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b="1">
                <a:solidFill>
                  <a:srgbClr val="FFFFFF"/>
                </a:solidFill>
                <a:latin typeface="Arial" panose="020B0604020202020204" pitchFamily="34" charset="0"/>
                <a:ea typeface="Verdana" panose="020B0604030504040204" pitchFamily="34" charset="0"/>
                <a:cs typeface="Arial" panose="020B0604020202020204" pitchFamily="34" charset="0"/>
              </a:rPr>
              <a:t>tudok tenni ellene?</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u-HU" sz="2000">
                <a:latin typeface="Arial"/>
                <a:ea typeface="Verdana"/>
                <a:cs typeface="Arial"/>
              </a:rPr>
              <a:t>3. rész</a:t>
            </a:r>
            <a:r>
              <a:rPr lang="hu-HU">
                <a:latin typeface="Arial"/>
                <a:ea typeface="Verdana"/>
                <a:cs typeface="Arial"/>
              </a:rPr>
              <a:t>:</a:t>
            </a:r>
            <a:r>
              <a:rPr lang="hu-HU" sz="1400">
                <a:latin typeface="Arial"/>
                <a:ea typeface="Verdana"/>
                <a:cs typeface="Arial"/>
              </a:rPr>
              <a:t> </a:t>
            </a:r>
            <a:r>
              <a:rPr lang="hu-HU" sz="1600">
                <a:latin typeface="Arial"/>
                <a:ea typeface="Verdana"/>
                <a:cs typeface="Arial"/>
              </a:rPr>
              <a:t>Hogyan reagáljunk a dezinformációra? </a:t>
            </a:r>
          </a:p>
        </p:txBody>
      </p:sp>
      <p:graphicFrame>
        <p:nvGraphicFramePr>
          <p:cNvPr id="3" name="Table 2"/>
          <p:cNvGraphicFramePr>
            <a:graphicFrameLocks noGrp="1"/>
          </p:cNvGraphicFramePr>
          <p:nvPr>
            <p:extLst>
              <p:ext uri="{D42A27DB-BD31-4B8C-83A1-F6EECF244321}">
                <p14:modId xmlns:p14="http://schemas.microsoft.com/office/powerpoint/2010/main" val="4274835453"/>
              </p:ext>
            </p:extLst>
          </p:nvPr>
        </p:nvGraphicFramePr>
        <p:xfrm>
          <a:off x="2514601" y="1833930"/>
          <a:ext cx="9155430" cy="3595919"/>
        </p:xfrm>
        <a:graphic>
          <a:graphicData uri="http://schemas.openxmlformats.org/drawingml/2006/table">
            <a:tbl>
              <a:tblPr firstRow="1" bandRow="1">
                <a:tableStyleId>{5C22544A-7EE6-4342-B048-85BDC9FD1C3A}</a:tableStyleId>
              </a:tblPr>
              <a:tblGrid>
                <a:gridCol w="2796240">
                  <a:extLst>
                    <a:ext uri="{9D8B030D-6E8A-4147-A177-3AD203B41FA5}">
                      <a16:colId xmlns:a16="http://schemas.microsoft.com/office/drawing/2014/main" val="3724898248"/>
                    </a:ext>
                  </a:extLst>
                </a:gridCol>
                <a:gridCol w="1307129">
                  <a:extLst>
                    <a:ext uri="{9D8B030D-6E8A-4147-A177-3AD203B41FA5}">
                      <a16:colId xmlns:a16="http://schemas.microsoft.com/office/drawing/2014/main" val="1111362097"/>
                    </a:ext>
                  </a:extLst>
                </a:gridCol>
                <a:gridCol w="450831">
                  <a:extLst>
                    <a:ext uri="{9D8B030D-6E8A-4147-A177-3AD203B41FA5}">
                      <a16:colId xmlns:a16="http://schemas.microsoft.com/office/drawing/2014/main" val="2561867972"/>
                    </a:ext>
                  </a:extLst>
                </a:gridCol>
                <a:gridCol w="3221845">
                  <a:extLst>
                    <a:ext uri="{9D8B030D-6E8A-4147-A177-3AD203B41FA5}">
                      <a16:colId xmlns:a16="http://schemas.microsoft.com/office/drawing/2014/main" val="506629842"/>
                    </a:ext>
                  </a:extLst>
                </a:gridCol>
                <a:gridCol w="1379385">
                  <a:extLst>
                    <a:ext uri="{9D8B030D-6E8A-4147-A177-3AD203B41FA5}">
                      <a16:colId xmlns:a16="http://schemas.microsoft.com/office/drawing/2014/main" val="3246185804"/>
                    </a:ext>
                  </a:extLst>
                </a:gridCol>
              </a:tblGrid>
              <a:tr h="489810">
                <a:tc>
                  <a:txBody>
                    <a:bodyPr/>
                    <a:lstStyle/>
                    <a:p>
                      <a:r>
                        <a:rPr lang="hu-HU" sz="1200" b="1">
                          <a:solidFill>
                            <a:schemeClr val="bg1"/>
                          </a:solidFill>
                          <a:latin typeface="Arial"/>
                          <a:ea typeface="Verdana"/>
                          <a:cs typeface="Arial"/>
                        </a:rPr>
                        <a:t>AUSZTRIA</a:t>
                      </a:r>
                      <a:r>
                        <a:rPr lang="hu-HU" sz="1200" b="1" baseline="0">
                          <a:solidFill>
                            <a:schemeClr val="bg1"/>
                          </a:solidFill>
                          <a:latin typeface="Arial"/>
                          <a:ea typeface="Verdana"/>
                          <a:cs typeface="Arial"/>
                        </a:rPr>
                        <a:t>  és NÉMETORSZÁG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1" u="sng">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DÁNIA,</a:t>
                      </a:r>
                      <a:r>
                        <a:rPr lang="hu-HU" sz="1200" b="1" baseline="0">
                          <a:solidFill>
                            <a:schemeClr val="bg1"/>
                          </a:solidFill>
                          <a:latin typeface="Arial"/>
                          <a:ea typeface="Verdana"/>
                          <a:cs typeface="Arial"/>
                        </a:rPr>
                        <a:t> FINNORSZÁG és SVÉDORSZÁG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hu-HU" sz="1200" b="1">
                          <a:solidFill>
                            <a:schemeClr val="bg1"/>
                          </a:solidFill>
                          <a:latin typeface="Arial"/>
                          <a:ea typeface="Verdana"/>
                          <a:cs typeface="Arial"/>
                        </a:rPr>
                        <a:t>BELGIUM</a:t>
                      </a:r>
                      <a:r>
                        <a:rPr lang="hu-HU" sz="1200" b="1" baseline="0">
                          <a:solidFill>
                            <a:schemeClr val="bg1"/>
                          </a:solidFill>
                          <a:latin typeface="Arial"/>
                          <a:ea typeface="Verdana"/>
                          <a:cs typeface="Arial"/>
                        </a:rPr>
                        <a:t> és HOLLANDIA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ÉSZTORSZÁG,</a:t>
                      </a:r>
                      <a:r>
                        <a:rPr lang="hu-HU" sz="1200" b="1" baseline="0">
                          <a:solidFill>
                            <a:schemeClr val="bg1"/>
                          </a:solidFill>
                          <a:latin typeface="Arial"/>
                          <a:ea typeface="Verdana"/>
                          <a:cs typeface="Arial"/>
                        </a:rPr>
                        <a:t> LETTORSZÁG és LITVÁNIA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hu-HU" sz="1200" b="1">
                          <a:solidFill>
                            <a:schemeClr val="bg1"/>
                          </a:solidFill>
                          <a:latin typeface="Arial"/>
                          <a:ea typeface="Verdana"/>
                          <a:cs typeface="Arial"/>
                        </a:rPr>
                        <a:t>BELGIUM ÉS LUXEMBURG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FRANCIAORSZÁG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hu-HU" sz="1200" b="1">
                          <a:solidFill>
                            <a:schemeClr val="bg1"/>
                          </a:solidFill>
                          <a:latin typeface="Arial"/>
                          <a:ea typeface="Verdana"/>
                          <a:cs typeface="Arial"/>
                        </a:rPr>
                        <a:t>BULGÁRIA és ROMÁNIA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MAGYARORSZÁG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LAKMUSZ–HDMO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hu-HU" sz="1200" b="1">
                          <a:solidFill>
                            <a:schemeClr val="bg1"/>
                          </a:solidFill>
                          <a:latin typeface="Arial"/>
                          <a:ea typeface="Verdana"/>
                          <a:cs typeface="Arial"/>
                        </a:rPr>
                        <a:t>HORVÁTORSZÁG</a:t>
                      </a:r>
                      <a:r>
                        <a:rPr lang="hu-HU" sz="1200" b="1" baseline="0">
                          <a:solidFill>
                            <a:schemeClr val="bg1"/>
                          </a:solidFill>
                          <a:latin typeface="Arial"/>
                          <a:ea typeface="Verdana"/>
                          <a:cs typeface="Arial"/>
                        </a:rPr>
                        <a:t> és SZLOVÉNIA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ÍRORSZÁG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hu-HU" sz="1200" b="1">
                          <a:solidFill>
                            <a:schemeClr val="bg1"/>
                          </a:solidFill>
                          <a:latin typeface="Arial"/>
                          <a:ea typeface="Verdana"/>
                          <a:cs typeface="Arial"/>
                        </a:rPr>
                        <a:t>CIPRUS, GÖRÖGORSZÁG és MÁLTA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OLASZORSZÁG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hu-HU" sz="1200" b="1">
                          <a:solidFill>
                            <a:schemeClr val="bg1"/>
                          </a:solidFill>
                          <a:latin typeface="Arial"/>
                          <a:ea typeface="Verdana"/>
                          <a:cs typeface="Arial"/>
                        </a:rPr>
                        <a:t>CSEHORSZÁG, SZLOVÁKIA</a:t>
                      </a:r>
                      <a:r>
                        <a:rPr lang="hu-HU" sz="1200" b="1" baseline="0">
                          <a:solidFill>
                            <a:schemeClr val="bg1"/>
                          </a:solidFill>
                          <a:latin typeface="Arial"/>
                          <a:ea typeface="Verdana"/>
                          <a:cs typeface="Arial"/>
                        </a:rPr>
                        <a:t> és LENGYELORSZÁG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u="sng">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u-HU" sz="1200" b="1">
                          <a:solidFill>
                            <a:schemeClr val="bg1"/>
                          </a:solidFill>
                          <a:latin typeface="Arial"/>
                          <a:ea typeface="Verdana"/>
                          <a:cs typeface="Arial"/>
                        </a:rPr>
                        <a:t>PORTUGÁLIA</a:t>
                      </a:r>
                      <a:r>
                        <a:rPr lang="hu-HU" sz="1200" b="1" baseline="0">
                          <a:solidFill>
                            <a:schemeClr val="bg1"/>
                          </a:solidFill>
                          <a:latin typeface="Arial"/>
                          <a:ea typeface="Verdana"/>
                          <a:cs typeface="Arial"/>
                        </a:rPr>
                        <a:t> és SPANYOLORSZÁG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u-HU" sz="1200" b="1" u="sng">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hu-HU" sz="4800" b="1">
                <a:solidFill>
                  <a:srgbClr val="AAFAC8"/>
                </a:solidFill>
                <a:latin typeface="Arial" panose="020B0604020202020204" pitchFamily="34" charset="0"/>
                <a:ea typeface="Verdana" panose="020B0604030504040204" pitchFamily="34" charset="0"/>
                <a:cs typeface="Arial" panose="020B0604020202020204" pitchFamily="34" charset="0"/>
              </a:rPr>
              <a:t>Tagállami tényellenőrző források</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u-HU" sz="2000">
                <a:latin typeface="Arial"/>
                <a:ea typeface="Verdana"/>
                <a:cs typeface="Arial"/>
              </a:rPr>
              <a:t>3. rész</a:t>
            </a:r>
            <a:r>
              <a:rPr lang="hu-HU">
                <a:latin typeface="Arial"/>
                <a:ea typeface="Verdana"/>
                <a:cs typeface="Arial"/>
              </a:rPr>
              <a:t>:</a:t>
            </a:r>
            <a:r>
              <a:rPr lang="hu-HU" sz="1400">
                <a:latin typeface="Arial"/>
                <a:ea typeface="Verdana"/>
                <a:cs typeface="Arial"/>
              </a:rPr>
              <a:t> </a:t>
            </a:r>
            <a:r>
              <a:rPr lang="hu-HU" sz="1600">
                <a:latin typeface="Arial"/>
                <a:ea typeface="Verdana"/>
                <a:cs typeface="Arial"/>
              </a:rPr>
              <a:t>Hogyan reagáljunk a dezinformációra?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2674620" y="1151191"/>
            <a:ext cx="4217065"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hu-HU"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MIT TESZ</a:t>
            </a:r>
            <a:r>
              <a:rPr kumimoji="0" lang="hu-HU"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hu-HU"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AZ EU?</a:t>
            </a:r>
          </a:p>
        </p:txBody>
      </p:sp>
      <p:sp>
        <p:nvSpPr>
          <p:cNvPr id="4" name="Rectangle 3"/>
          <p:cNvSpPr/>
          <p:nvPr/>
        </p:nvSpPr>
        <p:spPr>
          <a:xfrm>
            <a:off x="2806701" y="5349251"/>
            <a:ext cx="5160043" cy="1384995"/>
          </a:xfrm>
          <a:prstGeom prst="rect">
            <a:avLst/>
          </a:prstGeom>
        </p:spPr>
        <p:txBody>
          <a:bodyPr wrap="square" lIns="91440" tIns="45720" rIns="91440" bIns="45720" anchor="t">
            <a:spAutoFit/>
          </a:bodyPr>
          <a:lstStyle/>
          <a:p>
            <a:r>
              <a:rPr lang="hu-HU" sz="2000" b="1">
                <a:solidFill>
                  <a:srgbClr val="FFFF00"/>
                </a:solidFill>
                <a:latin typeface="Arial" panose="020B0604020202020204" pitchFamily="34" charset="0"/>
                <a:ea typeface="Verdana"/>
                <a:cs typeface="Arial" panose="020B0604020202020204" pitchFamily="34" charset="0"/>
              </a:rPr>
              <a:t>Beemeli a köztudatba a témát, felhívja rá a figyelmet</a:t>
            </a:r>
            <a:br>
              <a:rPr lang="hu-HU" b="1">
                <a:solidFill>
                  <a:srgbClr val="FFFF00"/>
                </a:solidFill>
                <a:latin typeface="Arial" panose="020B0604020202020204" pitchFamily="34" charset="0"/>
                <a:ea typeface="Verdana"/>
                <a:cs typeface="Arial" panose="020B0604020202020204" pitchFamily="34" charset="0"/>
              </a:rPr>
            </a:br>
            <a:r>
              <a:rPr lang="hu-HU">
                <a:solidFill>
                  <a:schemeClr val="bg1"/>
                </a:solidFill>
                <a:latin typeface="Arial" panose="020B0604020202020204" pitchFamily="34" charset="0"/>
                <a:ea typeface="Verdana"/>
                <a:cs typeface="Arial" panose="020B0604020202020204" pitchFamily="34" charset="0"/>
              </a:rPr>
              <a:t>(megbízható információkat közöl, megelőzi és leleplezi a dezinformációt)</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hu-HU" sz="2000" b="1">
                <a:solidFill>
                  <a:srgbClr val="FFFF00"/>
                </a:solidFill>
                <a:latin typeface="Arial"/>
                <a:ea typeface="Verdana"/>
                <a:cs typeface="Arial"/>
              </a:rPr>
              <a:t>Együttműködik partnereivel </a:t>
            </a:r>
            <a:br>
              <a:rPr lang="hu-HU" b="1">
                <a:latin typeface="Arial" panose="020B0604020202020204" pitchFamily="34" charset="0"/>
                <a:ea typeface="Verdana"/>
                <a:cs typeface="Arial" panose="020B0604020202020204" pitchFamily="34" charset="0"/>
              </a:rPr>
            </a:br>
            <a:r>
              <a:rPr lang="hu-HU">
                <a:solidFill>
                  <a:schemeClr val="bg1"/>
                </a:solidFill>
                <a:latin typeface="Arial"/>
                <a:ea typeface="Verdana"/>
                <a:cs typeface="Arial"/>
              </a:rPr>
              <a:t>(pl. uniós és nem uniós országok, nemzetközi szervezetek)</a:t>
            </a:r>
            <a:br>
              <a:rPr lang="hu-HU" b="1">
                <a:latin typeface="Arial" panose="020B0604020202020204" pitchFamily="34" charset="0"/>
                <a:ea typeface="Verdana" panose="020B0604030504040204" pitchFamily="34" charset="0"/>
                <a:cs typeface="Arial" panose="020B0604020202020204" pitchFamily="34" charset="0"/>
              </a:rPr>
            </a:br>
            <a:endParaRPr lang="hu-HU"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hu-HU" sz="2000" b="1">
                <a:solidFill>
                  <a:srgbClr val="FFFF00"/>
                </a:solidFill>
                <a:latin typeface="Arial" panose="020B0604020202020204" pitchFamily="34" charset="0"/>
                <a:ea typeface="Verdana" panose="020B0604030504040204" pitchFamily="34" charset="0"/>
                <a:cs typeface="Arial" panose="020B0604020202020204" pitchFamily="34" charset="0"/>
              </a:rPr>
              <a:t>Előmozdítja az információkhoz való hozzáférést</a:t>
            </a:r>
            <a:br>
              <a:rPr lang="hu-HU" b="1">
                <a:solidFill>
                  <a:srgbClr val="FFFF00"/>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(támogatja a médiatudatosságot, a független médiát és a tényellenőrzőket)</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959758" cy="1538883"/>
          </a:xfrm>
          <a:prstGeom prst="rect">
            <a:avLst/>
          </a:prstGeom>
        </p:spPr>
        <p:txBody>
          <a:bodyPr wrap="square">
            <a:spAutoFit/>
          </a:bodyPr>
          <a:lstStyle/>
          <a:p>
            <a:r>
              <a:rPr lang="hu-HU" sz="2000" b="1">
                <a:solidFill>
                  <a:srgbClr val="FFFF00"/>
                </a:solidFill>
                <a:latin typeface="Arial" panose="020B0604020202020204" pitchFamily="34" charset="0"/>
                <a:ea typeface="Verdana" panose="020B0604030504040204" pitchFamily="34" charset="0"/>
                <a:cs typeface="Arial" panose="020B0604020202020204" pitchFamily="34" charset="0"/>
              </a:rPr>
              <a:t>Együttműködik a közösségimédia-platformokkal</a:t>
            </a:r>
            <a:br>
              <a:rPr lang="hu-HU" b="1">
                <a:solidFill>
                  <a:srgbClr val="FFFF00"/>
                </a:solidFill>
                <a:latin typeface="Arial" panose="020B0604020202020204" pitchFamily="34" charset="0"/>
                <a:ea typeface="Verdana" panose="020B0604030504040204" pitchFamily="34" charset="0"/>
                <a:cs typeface="Arial" panose="020B0604020202020204" pitchFamily="34" charset="0"/>
              </a:rPr>
            </a:br>
            <a:r>
              <a:rPr lang="hu-HU">
                <a:solidFill>
                  <a:schemeClr val="bg1"/>
                </a:solidFill>
                <a:latin typeface="Arial" panose="020B0604020202020204" pitchFamily="34" charset="0"/>
                <a:ea typeface="Verdana" panose="020B0604030504040204" pitchFamily="34" charset="0"/>
                <a:cs typeface="Arial" panose="020B0604020202020204" pitchFamily="34" charset="0"/>
              </a:rPr>
              <a:t>(célja, hogy minimálisra csökkentse a hamis vagy káros információk terjedését és védje a felhasználókat)</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642001" y="3067045"/>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2153"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hu-HU"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4. RÉSZ </a:t>
            </a:r>
          </a:p>
          <a:p>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Órai gyakorlat</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hu-HU" sz="2000">
                <a:latin typeface="Arial"/>
                <a:ea typeface="Verdana"/>
                <a:cs typeface="Arial"/>
              </a:rPr>
              <a:t>4. rész</a:t>
            </a:r>
            <a:r>
              <a:rPr lang="hu-HU">
                <a:latin typeface="Arial"/>
                <a:ea typeface="Verdana"/>
                <a:cs typeface="Arial"/>
              </a:rPr>
              <a:t>:</a:t>
            </a:r>
            <a:r>
              <a:rPr lang="hu-HU" sz="1400">
                <a:latin typeface="Arial"/>
                <a:ea typeface="Verdana"/>
                <a:cs typeface="Arial"/>
              </a:rPr>
              <a:t> </a:t>
            </a:r>
            <a:r>
              <a:rPr lang="hu-HU" b="1">
                <a:latin typeface="Arial"/>
                <a:ea typeface="Verdana"/>
                <a:cs typeface="Arial"/>
              </a:rPr>
              <a:t>Órai gyakorlat</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Alkossatok csoportokat</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137660" y="1057440"/>
            <a:ext cx="3920490" cy="79202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hu-HU" b="1">
                <a:solidFill>
                  <a:schemeClr val="bg1"/>
                </a:solidFill>
                <a:latin typeface="Arial" panose="020B0604020202020204" pitchFamily="34" charset="0"/>
                <a:ea typeface="Verdana" panose="020B0604030504040204" pitchFamily="34" charset="0"/>
                <a:cs typeface="Arial" panose="020B0604020202020204" pitchFamily="34" charset="0"/>
              </a:rPr>
              <a:t>Olvassátok el az esettanulmányt és a feladatokat</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hu-HU" b="1">
                <a:solidFill>
                  <a:schemeClr val="bg1"/>
                </a:solidFill>
                <a:latin typeface="Arial" panose="020B0604020202020204" pitchFamily="34" charset="0"/>
                <a:ea typeface="Verdana" panose="020B0604030504040204" pitchFamily="34" charset="0"/>
                <a:cs typeface="Arial" panose="020B0604020202020204" pitchFamily="34" charset="0"/>
              </a:rPr>
              <a:t>Készítsetek kiselőadást</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hu-HU" sz="2000">
                <a:latin typeface="Arial"/>
                <a:ea typeface="Verdana"/>
                <a:cs typeface="Arial"/>
              </a:rPr>
              <a:t>4. rész</a:t>
            </a:r>
            <a:r>
              <a:rPr lang="hu-HU">
                <a:latin typeface="Arial"/>
                <a:ea typeface="Verdana"/>
                <a:cs typeface="Arial"/>
              </a:rPr>
              <a:t>:</a:t>
            </a:r>
            <a:r>
              <a:rPr lang="hu-HU" sz="1400">
                <a:latin typeface="Arial"/>
                <a:ea typeface="Verdana"/>
                <a:cs typeface="Arial"/>
              </a:rPr>
              <a:t> </a:t>
            </a:r>
            <a:r>
              <a:rPr lang="hu-HU">
                <a:latin typeface="Arial"/>
                <a:ea typeface="Verdana"/>
                <a:cs typeface="Arial"/>
              </a:rPr>
              <a:t>Órai gyakorlat</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3" y="1281145"/>
            <a:ext cx="3942389" cy="30654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hu-HU" b="1" u="sng">
                <a:solidFill>
                  <a:srgbClr val="FFEC00"/>
                </a:solidFill>
                <a:latin typeface="Arial"/>
                <a:ea typeface="Verdana"/>
                <a:cs typeface="Arial"/>
                <a:hlinkClick r:id="rId3"/>
              </a:rPr>
              <a:t>Bad News</a:t>
            </a:r>
            <a:r>
              <a:rPr lang="hu-HU" b="1" u="sng">
                <a:solidFill>
                  <a:srgbClr val="FFEC00"/>
                </a:solidFill>
                <a:latin typeface="Arial"/>
                <a:ea typeface="Verdana"/>
                <a:cs typeface="Arial"/>
              </a:rPr>
              <a:t> </a:t>
            </a:r>
            <a:endParaRPr lang="hu-HU"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hu-HU" sz="1600">
                <a:solidFill>
                  <a:schemeClr val="bg1"/>
                </a:solidFill>
                <a:latin typeface="Arial"/>
                <a:ea typeface="Verdana"/>
                <a:cs typeface="Arial"/>
              </a:rPr>
              <a:t>(több nyelven is elérhető, 14 éves és annál idősebb korosztály számára) A játékosnak egy olyan szereplő bőrébe kell bújnia, aki álhíreket terjeszt az interneten. </a:t>
            </a:r>
          </a:p>
          <a:p>
            <a:pPr lvl="0">
              <a:lnSpc>
                <a:spcPct val="90000"/>
              </a:lnSpc>
              <a:spcBef>
                <a:spcPts val="600"/>
              </a:spcBef>
              <a:buClr>
                <a:schemeClr val="bg1"/>
              </a:buClr>
              <a:tabLst>
                <a:tab pos="1060450" algn="l"/>
              </a:tabLst>
            </a:pPr>
            <a:r>
              <a:rPr lang="hu-HU" b="1" u="sng">
                <a:solidFill>
                  <a:srgbClr val="FFEC00"/>
                </a:solidFill>
                <a:latin typeface="Arial"/>
                <a:ea typeface="Verdana"/>
                <a:cs typeface="Arial"/>
                <a:hlinkClick r:id="rId4"/>
              </a:rPr>
              <a:t>Bad News (gyerekeknek szóló változat)</a:t>
            </a:r>
            <a:r>
              <a:rPr lang="hu-HU" b="1" u="sng">
                <a:solidFill>
                  <a:srgbClr val="FFEC00"/>
                </a:solidFill>
                <a:latin typeface="Arial"/>
                <a:ea typeface="Verdana"/>
                <a:cs typeface="Arial"/>
              </a:rPr>
              <a:t> </a:t>
            </a:r>
            <a:endParaRPr lang="hu-HU"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hu-HU" sz="1600">
                <a:solidFill>
                  <a:schemeClr val="bg1"/>
                </a:solidFill>
                <a:latin typeface="Arial"/>
                <a:ea typeface="Verdana"/>
                <a:cs typeface="Arial"/>
              </a:rPr>
              <a:t>(kevesebb nyelven érhető el, a 8 éves és annál idősebb korosztály számára)</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hu-HU" sz="3200" b="1">
                <a:solidFill>
                  <a:srgbClr val="FBE110"/>
                </a:solidFill>
                <a:latin typeface="Arial" panose="020B0604020202020204" pitchFamily="34" charset="0"/>
                <a:ea typeface="Verdana" panose="020B0604030504040204" pitchFamily="34" charset="0"/>
                <a:cs typeface="Arial" panose="020B0604020202020204" pitchFamily="34" charset="0"/>
              </a:rPr>
              <a:t>Ellenőrizzétek le a tanultakat az alábbi játékokban</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892826"/>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hu-HU" b="1" u="sng">
                <a:solidFill>
                  <a:srgbClr val="FFEC00"/>
                </a:solidFill>
                <a:latin typeface="Arial"/>
                <a:ea typeface="Verdana"/>
                <a:cs typeface="Arial"/>
                <a:hlinkClick r:id="rId6"/>
              </a:rPr>
              <a:t>Cat Park</a:t>
            </a:r>
            <a:r>
              <a:rPr lang="hu-HU" b="1" u="sng">
                <a:solidFill>
                  <a:srgbClr val="FFEC00"/>
                </a:solidFill>
                <a:latin typeface="Arial"/>
                <a:ea typeface="Verdana"/>
                <a:cs typeface="Arial"/>
              </a:rPr>
              <a:t> </a:t>
            </a:r>
            <a:endParaRPr lang="hu-HU"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hu-HU" sz="1600">
                <a:solidFill>
                  <a:schemeClr val="bg1"/>
                </a:solidFill>
                <a:latin typeface="Arial" panose="020B0604020202020204" pitchFamily="34" charset="0"/>
                <a:ea typeface="Verdana" panose="020B0604030504040204" pitchFamily="34" charset="0"/>
                <a:cs typeface="Arial" panose="020B0604020202020204" pitchFamily="34" charset="0"/>
              </a:rPr>
              <a:t>(angol, francia, holland és orosz nyelven érhető el, a 15 évesnél idősebb korosztály számára) A játékos feladata, hogy a szokásos dezinformációs technikákat felhasználva  a közvéleményt egy tervezett macskajátszótér ellen hangolja.</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hu-HU" sz="900">
                <a:solidFill>
                  <a:schemeClr val="bg1"/>
                </a:solidFill>
                <a:latin typeface="Arial"/>
                <a:ea typeface="Arial"/>
                <a:cs typeface="Arial"/>
                <a:sym typeface="Arial"/>
              </a:rPr>
              <a:t>Források: </a:t>
            </a:r>
          </a:p>
          <a:p>
            <a:pPr marL="0" marR="0" lvl="0" indent="0" algn="l" rtl="0">
              <a:spcBef>
                <a:spcPts val="1800"/>
              </a:spcBef>
              <a:spcAft>
                <a:spcPts val="0"/>
              </a:spcAft>
              <a:buNone/>
            </a:pPr>
            <a:endParaRPr lang="en-US" sz="90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ea typeface="Arial"/>
                <a:cs typeface="Arial" panose="020B0604020202020204" pitchFamily="34" charset="0"/>
                <a:sym typeface="Arial"/>
              </a:rPr>
              <a:t>Illusztrációk: upklyak a Freepik weboldalról (1., 2., 3., 7., 9., 10., 15., 16., 18., 19., 20., 22., 23., 24. dia)</a:t>
            </a:r>
          </a:p>
          <a:p>
            <a:pPr marL="342900" lvl="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ea typeface="Arial"/>
                <a:cs typeface="Arial" panose="020B0604020202020204" pitchFamily="34" charset="0"/>
                <a:sym typeface="Arial"/>
              </a:rPr>
              <a:t>4. dia: </a:t>
            </a:r>
          </a:p>
          <a:p>
            <a:pPr marL="803275" lvl="1" indent="-179388" defTabSz="401638">
              <a:lnSpc>
                <a:spcPct val="107000"/>
              </a:lnSpc>
              <a:buFont typeface="Symbol" panose="05050102010706020507" pitchFamily="18" charset="2"/>
              <a:buChar char=""/>
              <a:tabLst>
                <a:tab pos="180000" algn="l"/>
                <a:tab pos="457200" algn="l"/>
              </a:tabLst>
            </a:pPr>
            <a:r>
              <a:rPr lang="hu-HU" sz="900">
                <a:solidFill>
                  <a:schemeClr val="bg1"/>
                </a:solidFill>
                <a:effectLst/>
                <a:latin typeface="Arial" panose="020B0604020202020204" pitchFamily="34" charset="0"/>
                <a:ea typeface="Calibri" panose="020F0502020204030204" pitchFamily="34" charset="0"/>
                <a:cs typeface="Arial" panose="020B0604020202020204" pitchFamily="34" charset="0"/>
              </a:rPr>
              <a:t>Közösségimédia-poszt Olivia Rodrigo és Sabrina Carpenter találkozásáról: </a:t>
            </a:r>
            <a:r>
              <a:rPr lang="hu-HU"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hu-HU" sz="900">
                <a:solidFill>
                  <a:schemeClr val="bg1"/>
                </a:solidFill>
                <a:effectLst/>
                <a:latin typeface="Arial" panose="020B0604020202020204" pitchFamily="34" charset="0"/>
                <a:ea typeface="Calibri" panose="020F0502020204030204" pitchFamily="34" charset="0"/>
                <a:cs typeface="Arial" panose="020B0604020202020204" pitchFamily="34" charset="0"/>
              </a:rPr>
              <a:t>Videó a vaskupola beindításáról: </a:t>
            </a:r>
            <a:r>
              <a:rPr lang="hu-HU"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az X-en: „</a:t>
            </a:r>
            <a:r>
              <a:rPr lang="hu-HU"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u-HU"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Rendkívüli hír </a:t>
            </a:r>
            <a:r>
              <a:rPr lang="hu-HU"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u-HU"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hu-HU"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u-HU"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 𝗦𝗵𝗮𝗵𝗲𝗱-drónok most érik el Izrael területét – Videó: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hu-HU" sz="900">
                <a:solidFill>
                  <a:schemeClr val="bg1"/>
                </a:solidFill>
                <a:effectLst/>
                <a:latin typeface="Arial" panose="020B0604020202020204" pitchFamily="34" charset="0"/>
                <a:ea typeface="Calibri" panose="020F0502020204030204" pitchFamily="34" charset="0"/>
                <a:cs typeface="Arial" panose="020B0604020202020204" pitchFamily="34" charset="0"/>
              </a:rPr>
              <a:t>A Forbes magazin hamis címlapja: </a:t>
            </a:r>
            <a:r>
              <a:rPr lang="hu-HU"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effectLst/>
                <a:latin typeface="Arial" panose="020B0604020202020204" pitchFamily="34" charset="0"/>
                <a:ea typeface="Calibri" panose="020F0502020204030204" pitchFamily="34" charset="0"/>
                <a:cs typeface="Arial" panose="020B0604020202020204" pitchFamily="34" charset="0"/>
              </a:rPr>
              <a:t>6. dia: A jobb oldali, Ferenc pápát ábrázoló kép </a:t>
            </a:r>
            <a:r>
              <a:rPr lang="hu-HU" sz="900">
                <a:solidFill>
                  <a:schemeClr val="bg1"/>
                </a:solidFill>
                <a:latin typeface="Arial" panose="020B0604020202020204" pitchFamily="34" charset="0"/>
                <a:ea typeface="Calibri" panose="020F0502020204030204" pitchFamily="34" charset="0"/>
                <a:cs typeface="Arial" panose="020B0604020202020204" pitchFamily="34" charset="0"/>
              </a:rPr>
              <a:t>©Pablo Xavier, a bal oldali, Ferenc pápát ábrázoló kép © Mazur/catholicnews.org.uk</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rPr>
              <a:t>8. dia: StopFake: </a:t>
            </a:r>
            <a:r>
              <a:rPr lang="hu-HU"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hu-HU" sz="900">
                <a:solidFill>
                  <a:schemeClr val="bg1"/>
                </a:solidFill>
                <a:latin typeface="Arial" panose="020B0604020202020204" pitchFamily="34" charset="0"/>
                <a:cs typeface="Arial" panose="020B0604020202020204" pitchFamily="34" charset="0"/>
              </a:rPr>
              <a:t>/  , </a:t>
            </a:r>
            <a:r>
              <a:rPr lang="hu-HU" sz="900" b="0">
                <a:solidFill>
                  <a:schemeClr val="bg1"/>
                </a:solidFill>
                <a:effectLst/>
                <a:latin typeface="Arial" panose="020B0604020202020204" pitchFamily="34" charset="0"/>
                <a:cs typeface="Arial" panose="020B0604020202020204" pitchFamily="34" charset="0"/>
              </a:rPr>
              <a:t>A képek forrásai – </a:t>
            </a:r>
            <a:r>
              <a:rPr lang="hu-HU"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hu-HU" sz="900" b="0">
                <a:solidFill>
                  <a:schemeClr val="bg1"/>
                </a:solidFill>
                <a:effectLst/>
                <a:latin typeface="Arial" panose="020B0604020202020204" pitchFamily="34" charset="0"/>
                <a:cs typeface="Arial" panose="020B0604020202020204" pitchFamily="34" charset="0"/>
              </a:rPr>
              <a:t>, </a:t>
            </a:r>
            <a:r>
              <a:rPr lang="hu-HU"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hu-HU" sz="900" b="0">
                <a:solidFill>
                  <a:schemeClr val="bg1"/>
                </a:solidFill>
                <a:effectLst/>
                <a:latin typeface="Arial" panose="020B0604020202020204" pitchFamily="34" charset="0"/>
                <a:cs typeface="Arial" panose="020B0604020202020204" pitchFamily="34" charset="0"/>
              </a:rPr>
              <a:t>, </a:t>
            </a:r>
            <a:r>
              <a:rPr lang="hu-HU"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hu-HU" sz="900" b="0">
                <a:solidFill>
                  <a:schemeClr val="bg1"/>
                </a:solidFill>
                <a:effectLst/>
                <a:latin typeface="Arial" panose="020B0604020202020204" pitchFamily="34" charset="0"/>
                <a:cs typeface="Arial" panose="020B0604020202020204" pitchFamily="34" charset="0"/>
              </a:rPr>
              <a:t>, </a:t>
            </a:r>
            <a:r>
              <a:rPr lang="hu-HU"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hu-HU"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rPr>
              <a:t>11. dia: </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hu-HU"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rPr>
              <a:t>12. dia: </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rPr>
              <a:t>Újságok ©Adobe Stock</a:t>
            </a:r>
          </a:p>
          <a:p>
            <a:pPr marL="803275" lvl="1" indent="-174625">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ea typeface="Calibri" panose="020F0502020204030204" pitchFamily="34" charset="0"/>
                <a:cs typeface="Arial" panose="020B0604020202020204" pitchFamily="34" charset="0"/>
              </a:rPr>
              <a:t>5G: </a:t>
            </a:r>
            <a:r>
              <a:rPr lang="hu-HU" sz="900">
                <a:effectLst/>
                <a:latin typeface="Arial" panose="020B0604020202020204" pitchFamily="34" charset="0"/>
                <a:ea typeface="Calibri" panose="020F0502020204030204" pitchFamily="34" charset="0"/>
                <a:cs typeface="Arial" panose="020B0604020202020204" pitchFamily="34" charset="0"/>
              </a:rPr>
              <a:t> </a:t>
            </a:r>
            <a:r>
              <a:rPr lang="hu-HU"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cs typeface="Arial" panose="020B0604020202020204" pitchFamily="34" charset="0"/>
              </a:rPr>
              <a:t>13. dia: </a:t>
            </a:r>
            <a:r>
              <a:rPr lang="hu-HU"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hu-HU"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hu-HU" sz="900">
                <a:solidFill>
                  <a:schemeClr val="bg1"/>
                </a:solidFill>
                <a:latin typeface="Arial" panose="020B0604020202020204" pitchFamily="34" charset="0"/>
                <a:ea typeface="Calibri" panose="020F0502020204030204" pitchFamily="34" charset="0"/>
                <a:cs typeface="Arial" panose="020B0604020202020204" pitchFamily="34" charset="0"/>
              </a:rPr>
              <a:t>14. dia: </a:t>
            </a:r>
            <a:r>
              <a:rPr lang="hu-HU"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hu-HU" sz="800" b="1">
                <a:solidFill>
                  <a:schemeClr val="bg1"/>
                </a:solidFill>
                <a:latin typeface="Arial"/>
                <a:ea typeface="Arial"/>
                <a:cs typeface="Arial"/>
                <a:sym typeface="Arial"/>
              </a:rPr>
              <a:t>© Európai Unió 2024</a:t>
            </a:r>
          </a:p>
          <a:p>
            <a:pPr marL="0" marR="0" lvl="0" indent="0" algn="l" rtl="0">
              <a:spcBef>
                <a:spcPts val="1800"/>
              </a:spcBef>
              <a:spcAft>
                <a:spcPts val="0"/>
              </a:spcAft>
              <a:buNone/>
            </a:pPr>
            <a:r>
              <a:rPr lang="hu-HU" sz="800">
                <a:solidFill>
                  <a:schemeClr val="bg1"/>
                </a:solidFill>
                <a:latin typeface="Arial"/>
                <a:ea typeface="Arial"/>
                <a:cs typeface="Arial"/>
                <a:sym typeface="Arial"/>
              </a:rPr>
              <a:t>Eltérő rendelkezés hiányában e prezentáció további felhasználása a </a:t>
            </a:r>
            <a:r>
              <a:rPr lang="hu-HU"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hu-HU" sz="800">
                <a:solidFill>
                  <a:schemeClr val="bg1"/>
                </a:solidFill>
                <a:latin typeface="Arial"/>
                <a:ea typeface="Arial"/>
                <a:cs typeface="Arial"/>
                <a:sym typeface="Arial"/>
              </a:rPr>
              <a:t> licenc szerint engedélyezett. A nem az EU tulajdonát képező anyagok felhasználása vagy sokszorosítása tekintetében közvetlenül a szerzői jog tulajdonosához kell engedélyért fordulni.</a:t>
            </a:r>
          </a:p>
          <a:p>
            <a:pPr marL="0" marR="0" lvl="0" indent="0" algn="l" rtl="0">
              <a:spcBef>
                <a:spcPts val="1800"/>
              </a:spcBef>
              <a:spcAft>
                <a:spcPts val="0"/>
              </a:spcAft>
              <a:buNone/>
            </a:pPr>
            <a:endParaRPr lang="en-US" sz="800">
              <a:solidFill>
                <a:schemeClr val="bg1"/>
              </a:solidFill>
              <a:latin typeface="Arial"/>
              <a:ea typeface="Arial"/>
              <a:cs typeface="Arial"/>
              <a:sym typeface="Arial"/>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hu-HU" sz="1050">
                <a:solidFill>
                  <a:schemeClr val="bg1"/>
                </a:solidFill>
                <a:latin typeface="Arial"/>
                <a:ea typeface="Arial"/>
                <a:cs typeface="Arial"/>
                <a:sym typeface="Arial"/>
              </a:rPr>
            </a:br>
            <a:endParaRPr lang="hu-HU"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hu-HU"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1. RÉSZ </a:t>
            </a:r>
          </a:p>
          <a:p>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Mi a dezinformáció?</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hu-HU" sz="2400">
                <a:latin typeface="Arial"/>
                <a:ea typeface="Verdana"/>
                <a:cs typeface="Arial"/>
              </a:rPr>
              <a:t>1. rész</a:t>
            </a:r>
            <a:r>
              <a:rPr lang="hu-HU">
                <a:latin typeface="Arial"/>
                <a:ea typeface="Verdana"/>
                <a:cs typeface="Arial"/>
              </a:rPr>
              <a:t>: Mi a </a:t>
            </a:r>
            <a:r>
              <a:rPr lang="hu-HU" b="1">
                <a:latin typeface="Arial"/>
                <a:ea typeface="Verdana"/>
                <a:cs typeface="Arial"/>
              </a:rPr>
              <a:t>dezinformáció</a:t>
            </a:r>
            <a:r>
              <a:rPr lang="hu-HU">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hu-HU" sz="2400" b="1">
                <a:latin typeface="Arial"/>
                <a:ea typeface="Verdana"/>
                <a:cs typeface="Arial"/>
              </a:rPr>
              <a:t>1. rész</a:t>
            </a:r>
            <a:r>
              <a:rPr lang="hu-HU" b="1">
                <a:latin typeface="Arial"/>
                <a:ea typeface="Verdana"/>
                <a:cs typeface="Arial"/>
              </a:rPr>
              <a:t>: Mi a dezinformáció?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748818"/>
            <a:ext cx="10971906" cy="1923280"/>
          </a:xfrm>
        </p:spPr>
        <p:txBody>
          <a:bodyPr/>
          <a:lstStyle/>
          <a:p>
            <a:r>
              <a:rPr lang="hu-HU" sz="4800">
                <a:latin typeface="Arial" panose="020B0604020202020204" pitchFamily="34" charset="0"/>
              </a:rPr>
              <a:t>MIÉRT terjeszt valaki olyan információkat, amelyek nem igazak?</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Mert </a:t>
            </a:r>
            <a:r>
              <a:rPr lang="hu-HU"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viccnek szánja</a:t>
            </a: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hu-HU"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u-HU"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Szatíra/humor</a:t>
            </a:r>
          </a:p>
          <a:p>
            <a:pPr marL="285750" indent="-285750">
              <a:lnSpc>
                <a:spcPct val="150000"/>
              </a:lnSpc>
              <a:spcBef>
                <a:spcPts val="0"/>
              </a:spcBef>
              <a:buFont typeface="Courier New" panose="02070309020205020404" pitchFamily="49" charset="0"/>
              <a:buChar char="o"/>
              <a:defRPr/>
            </a:pP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Mert </a:t>
            </a:r>
            <a:r>
              <a:rPr lang="hu-HU"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elhiszi</a:t>
            </a: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hu-HU"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u-HU"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Félretájékoztatás</a:t>
            </a:r>
          </a:p>
          <a:p>
            <a:pPr marL="285750" indent="-285750">
              <a:lnSpc>
                <a:spcPct val="150000"/>
              </a:lnSpc>
              <a:spcBef>
                <a:spcPts val="0"/>
              </a:spcBef>
              <a:buFont typeface="Courier New" panose="02070309020205020404" pitchFamily="49" charset="0"/>
              <a:buChar char="o"/>
              <a:defRPr/>
            </a:pP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Mert </a:t>
            </a:r>
            <a:r>
              <a:rPr lang="hu-HU"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félre akarja vezetni </a:t>
            </a:r>
            <a:r>
              <a:rPr lang="hu-HU"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az embereket 	</a:t>
            </a:r>
            <a:r>
              <a:rPr lang="hu-HU"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u-HU"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Dezinformáció</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754380" y="1188575"/>
            <a:ext cx="2240280" cy="796912"/>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7818120" y="2677268"/>
            <a:ext cx="36736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u-HU" sz="1800" b="1">
                <a:solidFill>
                  <a:schemeClr val="bg1"/>
                </a:solidFill>
                <a:effectLst/>
                <a:latin typeface="Arial" panose="020B0604020202020204" pitchFamily="34" charset="0"/>
                <a:ea typeface="+mn-ea"/>
                <a:cs typeface="Arial" panose="020B0604020202020204" pitchFamily="34" charset="0"/>
              </a:rPr>
              <a:t>Szatíra – „</a:t>
            </a:r>
            <a:r>
              <a:rPr lang="hu-HU" sz="1800" b="1" i="1">
                <a:solidFill>
                  <a:schemeClr val="bg1"/>
                </a:solidFill>
                <a:effectLst/>
                <a:latin typeface="Arial" panose="020B0604020202020204" pitchFamily="34" charset="0"/>
                <a:ea typeface="+mn-ea"/>
                <a:cs typeface="Arial" panose="020B0604020202020204" pitchFamily="34" charset="0"/>
              </a:rPr>
              <a:t>Többen megsebesültek, miután tömegverekedés alakult ki egy Lidl áruházban</a:t>
            </a:r>
            <a:r>
              <a:rPr lang="hu-HU"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hu-HU" sz="2400" b="1">
                <a:latin typeface="Arial"/>
                <a:ea typeface="Verdana"/>
                <a:cs typeface="Arial"/>
              </a:rPr>
              <a:t>1. rész</a:t>
            </a:r>
            <a:r>
              <a:rPr lang="hu-HU" b="1">
                <a:latin typeface="Arial"/>
                <a:ea typeface="Verdana"/>
                <a:cs typeface="Arial"/>
              </a:rPr>
              <a:t>: Mi a dezinformáció?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hu-HU">
                <a:solidFill>
                  <a:schemeClr val="bg1"/>
                </a:solidFill>
                <a:latin typeface="Arial" panose="020B0604020202020204" pitchFamily="34" charset="0"/>
                <a:cs typeface="Arial" panose="020B0604020202020204" pitchFamily="34" charset="0"/>
              </a:rPr>
              <a:t>Balenciaga márkájú pufikabátot viselő pápa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hu-HU"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hu-HU"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412191"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hu-HU"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hu-HU" sz="1800" b="1">
                <a:solidFill>
                  <a:schemeClr val="bg1"/>
                </a:solidFill>
                <a:effectLst/>
                <a:latin typeface="Arial" panose="020B0604020202020204" pitchFamily="34" charset="0"/>
                <a:ea typeface="+mn-ea"/>
                <a:cs typeface="Arial" panose="020B0604020202020204" pitchFamily="34" charset="0"/>
              </a:rPr>
              <a:t>Félretájékoztatás – „</a:t>
            </a:r>
            <a:r>
              <a:rPr lang="hu-HU" sz="1800" b="1" i="1">
                <a:solidFill>
                  <a:schemeClr val="bg1"/>
                </a:solidFill>
                <a:effectLst/>
                <a:latin typeface="Arial" panose="020B0604020202020204" pitchFamily="34" charset="0"/>
                <a:ea typeface="+mn-ea"/>
                <a:cs typeface="Arial" panose="020B0604020202020204" pitchFamily="34" charset="0"/>
              </a:rPr>
              <a:t>Az 5G koronavírust okoz</a:t>
            </a:r>
            <a:r>
              <a:rPr lang="hu-HU"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hu-HU" sz="2400" b="1">
                <a:latin typeface="Arial"/>
                <a:ea typeface="Verdana"/>
                <a:cs typeface="Arial"/>
              </a:rPr>
              <a:t>1. rész</a:t>
            </a:r>
            <a:r>
              <a:rPr lang="hu-HU" b="1">
                <a:latin typeface="Arial"/>
                <a:ea typeface="Verdana"/>
                <a:cs typeface="Arial"/>
              </a:rPr>
              <a:t>: Mi a dezinformáció?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hu-HU">
                <a:solidFill>
                  <a:schemeClr val="bg1"/>
                </a:solidFill>
                <a:latin typeface="Arial" panose="020B0604020202020204" pitchFamily="34" charset="0"/>
                <a:cs typeface="Arial" panose="020B0604020202020204" pitchFamily="34" charset="0"/>
              </a:rPr>
              <a:t>„</a:t>
            </a:r>
            <a:r>
              <a:rPr lang="hu-HU" b="1">
                <a:solidFill>
                  <a:schemeClr val="bg1"/>
                </a:solidFill>
                <a:latin typeface="Arial" panose="020B0604020202020204" pitchFamily="34" charset="0"/>
                <a:cs typeface="Arial" panose="020B0604020202020204" pitchFamily="34" charset="0"/>
              </a:rPr>
              <a:t>A koronavírust az 5G okozta és terjeszti</a:t>
            </a:r>
            <a:r>
              <a:rPr lang="hu-HU">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hu-HU">
                <a:solidFill>
                  <a:schemeClr val="bg1"/>
                </a:solidFill>
                <a:latin typeface="Arial" panose="020B0604020202020204" pitchFamily="34" charset="0"/>
                <a:cs typeface="Arial" panose="020B0604020202020204" pitchFamily="34" charset="0"/>
              </a:rPr>
              <a:t>Ez az állítás kihasználja:</a:t>
            </a:r>
          </a:p>
          <a:p>
            <a:pPr marL="285750" indent="-285750">
              <a:spcAft>
                <a:spcPts val="600"/>
              </a:spcAft>
              <a:buFont typeface="Courier New" panose="02070309020205020404" pitchFamily="49" charset="0"/>
              <a:buChar char="o"/>
            </a:pPr>
            <a:r>
              <a:rPr lang="hu-HU">
                <a:solidFill>
                  <a:schemeClr val="bg1"/>
                </a:solidFill>
                <a:latin typeface="Arial" panose="020B0604020202020204" pitchFamily="34" charset="0"/>
                <a:cs typeface="Arial" panose="020B0604020202020204" pitchFamily="34" charset="0"/>
              </a:rPr>
              <a:t>az 5G feltételezett egészségügyi következményeivel kapcsolatos meglévő összeesküvés-elméleteket,</a:t>
            </a:r>
          </a:p>
          <a:p>
            <a:pPr marL="285750" indent="-285750">
              <a:spcAft>
                <a:spcPts val="600"/>
              </a:spcAft>
              <a:buFont typeface="Courier New" panose="02070309020205020404" pitchFamily="49" charset="0"/>
              <a:buChar char="o"/>
            </a:pPr>
            <a:r>
              <a:rPr lang="hu-HU">
                <a:solidFill>
                  <a:schemeClr val="bg1"/>
                </a:solidFill>
                <a:latin typeface="Arial" panose="020B0604020202020204" pitchFamily="34" charset="0"/>
                <a:cs typeface="Arial" panose="020B0604020202020204" pitchFamily="34" charset="0"/>
              </a:rPr>
              <a:t>a világjárvány elején tapasztalt bizonytalanságot és félelmet.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hu-HU">
                <a:solidFill>
                  <a:schemeClr val="bg1"/>
                </a:solidFill>
                <a:latin typeface="Arial" panose="020B0604020202020204" pitchFamily="34" charset="0"/>
                <a:cs typeface="Arial" panose="020B0604020202020204" pitchFamily="34" charset="0"/>
              </a:rPr>
              <a:t>Következményei:</a:t>
            </a:r>
          </a:p>
          <a:p>
            <a:pPr marL="285750" indent="-285750">
              <a:spcAft>
                <a:spcPts val="600"/>
              </a:spcAft>
              <a:buFont typeface="Courier New" panose="02070309020205020404" pitchFamily="49" charset="0"/>
              <a:buChar char="o"/>
            </a:pPr>
            <a:r>
              <a:rPr lang="hu-HU">
                <a:solidFill>
                  <a:schemeClr val="bg1"/>
                </a:solidFill>
                <a:latin typeface="Arial" panose="020B0604020202020204" pitchFamily="34" charset="0"/>
                <a:cs typeface="Arial" panose="020B0604020202020204" pitchFamily="34" charset="0"/>
              </a:rPr>
              <a:t>5G-tornyok megrongálása,</a:t>
            </a:r>
          </a:p>
          <a:p>
            <a:pPr marL="285750" indent="-285750">
              <a:spcAft>
                <a:spcPts val="600"/>
              </a:spcAft>
              <a:buFont typeface="Courier New" panose="02070309020205020404" pitchFamily="49" charset="0"/>
              <a:buChar char="o"/>
            </a:pPr>
            <a:r>
              <a:rPr lang="hu-HU">
                <a:solidFill>
                  <a:schemeClr val="bg1"/>
                </a:solidFill>
                <a:latin typeface="Arial" panose="020B0604020202020204" pitchFamily="34" charset="0"/>
                <a:cs typeface="Arial" panose="020B0604020202020204" pitchFamily="34" charset="0"/>
              </a:rPr>
              <a:t>zavarok a távközlési szolgáltatásokban,</a:t>
            </a:r>
          </a:p>
          <a:p>
            <a:pPr marL="285750" indent="-285750">
              <a:spcAft>
                <a:spcPts val="600"/>
              </a:spcAft>
              <a:buFont typeface="Courier New" panose="02070309020205020404" pitchFamily="49" charset="0"/>
              <a:buChar char="o"/>
            </a:pPr>
            <a:r>
              <a:rPr lang="hu-HU">
                <a:solidFill>
                  <a:schemeClr val="bg1"/>
                </a:solidFill>
                <a:latin typeface="Arial" panose="020B0604020202020204" pitchFamily="34" charset="0"/>
                <a:cs typeface="Arial" panose="020B0604020202020204" pitchFamily="34" charset="0"/>
              </a:rPr>
              <a:t>zaklatás a távközlési vállalatok alkalmazottaival szemben.</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102169"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hu-HU"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Félretájékoztatás</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hu-HU" sz="2400" b="1">
                <a:latin typeface="Arial"/>
                <a:ea typeface="Verdana"/>
                <a:cs typeface="Arial"/>
              </a:rPr>
              <a:t>1. rész</a:t>
            </a:r>
            <a:r>
              <a:rPr lang="hu-HU" b="1">
                <a:latin typeface="Arial"/>
                <a:ea typeface="Verdana"/>
                <a:cs typeface="Arial"/>
              </a:rPr>
              <a:t>: Mi a dezinformáció? </a:t>
            </a:r>
          </a:p>
        </p:txBody>
      </p:sp>
      <p:sp>
        <p:nvSpPr>
          <p:cNvPr id="28" name="Fumetto 2 27">
            <a:extLst>
              <a:ext uri="{FF2B5EF4-FFF2-40B4-BE49-F238E27FC236}">
                <a16:creationId xmlns:a16="http://schemas.microsoft.com/office/drawing/2014/main" id="{9BFC8F82-182B-8E4C-9720-0EFF769C5D2C}"/>
              </a:ext>
            </a:extLst>
          </p:cNvPr>
          <p:cNvSpPr/>
          <p:nvPr/>
        </p:nvSpPr>
        <p:spPr>
          <a:xfrm>
            <a:off x="422910" y="1248725"/>
            <a:ext cx="2298331"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u-HU">
                <a:latin typeface="Arial" panose="020B0604020202020204" pitchFamily="34" charset="0"/>
                <a:ea typeface="Verdana" panose="020B0604030504040204" pitchFamily="34" charset="0"/>
                <a:cs typeface="Arial" panose="020B0604020202020204" pitchFamily="34" charset="0"/>
              </a:rPr>
              <a:t>Odesszai családanya vagyok (Ukrajna).</a:t>
            </a:r>
          </a:p>
          <a:p>
            <a:endParaRPr lang="it-IT">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147283" y="1248725"/>
            <a:ext cx="2814468"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u-HU">
                <a:latin typeface="Arial" panose="020B0604020202020204" pitchFamily="34" charset="0"/>
                <a:ea typeface="Verdana" panose="020B0604030504040204" pitchFamily="34" charset="0"/>
                <a:cs typeface="Arial" panose="020B0604020202020204" pitchFamily="34" charset="0"/>
              </a:rPr>
              <a:t>Egy orosz egyházi szervezet </a:t>
            </a:r>
          </a:p>
          <a:p>
            <a:r>
              <a:rPr lang="hu-HU">
                <a:latin typeface="Arial" panose="020B0604020202020204" pitchFamily="34" charset="0"/>
                <a:ea typeface="Verdana" panose="020B0604030504040204" pitchFamily="34" charset="0"/>
                <a:cs typeface="Arial" panose="020B0604020202020204" pitchFamily="34" charset="0"/>
              </a:rPr>
              <a:t>alelnöke vagyok.</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u-HU">
                <a:latin typeface="Arial" panose="020B0604020202020204" pitchFamily="34" charset="0"/>
                <a:ea typeface="Verdana" panose="020B0604030504040204" pitchFamily="34" charset="0"/>
                <a:cs typeface="Arial" panose="020B0604020202020204" pitchFamily="34" charset="0"/>
              </a:rPr>
              <a:t>Donyecki ügyvéd vagyok (Ukrajna).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u-HU">
                <a:latin typeface="Arial" panose="020B0604020202020204" pitchFamily="34" charset="0"/>
                <a:ea typeface="Verdana" panose="020B0604030504040204" pitchFamily="34" charset="0"/>
                <a:cs typeface="Arial" panose="020B0604020202020204" pitchFamily="34" charset="0"/>
              </a:rPr>
              <a:t>Harkivi </a:t>
            </a:r>
          </a:p>
          <a:p>
            <a:r>
              <a:rPr lang="hu-HU">
                <a:latin typeface="Arial" panose="020B0604020202020204" pitchFamily="34" charset="0"/>
                <a:ea typeface="Verdana" panose="020B0604030504040204" pitchFamily="34" charset="0"/>
                <a:cs typeface="Arial" panose="020B0604020202020204" pitchFamily="34" charset="0"/>
              </a:rPr>
              <a:t>lakos vagyok (Ukrajna).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500" b="1">
                  <a:solidFill>
                    <a:schemeClr val="bg1"/>
                  </a:solidFill>
                  <a:latin typeface="Arial" panose="020B0604020202020204" pitchFamily="34" charset="0"/>
                  <a:ea typeface="Verdana" panose="020B0604030504040204" pitchFamily="34" charset="0"/>
                  <a:cs typeface="Arial" panose="020B0604020202020204" pitchFamily="34" charset="0"/>
                </a:rPr>
                <a:t>Egy ember más-más </a:t>
              </a:r>
              <a:br>
                <a:rPr lang="hu-HU"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hu-HU" sz="2500" b="1">
                  <a:solidFill>
                    <a:schemeClr val="bg1"/>
                  </a:solidFill>
                  <a:latin typeface="Arial" panose="020B0604020202020204" pitchFamily="34" charset="0"/>
                  <a:ea typeface="Verdana" panose="020B0604030504040204" pitchFamily="34" charset="0"/>
                  <a:cs typeface="Arial" panose="020B0604020202020204" pitchFamily="34" charset="0"/>
                </a:rPr>
                <a:t>személynek adja ki magát</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hu-HU"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Dezinformáció</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hu-HU" sz="1000" b="0">
                <a:solidFill>
                  <a:schemeClr val="bg1"/>
                </a:solidFill>
                <a:effectLst/>
                <a:latin typeface="Arial" panose="020B0604020202020204" pitchFamily="34" charset="0"/>
                <a:cs typeface="Arial" panose="020B0604020202020204" pitchFamily="34" charset="0"/>
              </a:rPr>
              <a:t>A képek forrásai – </a:t>
            </a:r>
            <a:r>
              <a:rPr lang="hu-HU"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hu-HU" sz="1000" b="0">
                <a:solidFill>
                  <a:schemeClr val="bg1"/>
                </a:solidFill>
                <a:effectLst/>
                <a:latin typeface="Arial" panose="020B0604020202020204" pitchFamily="34" charset="0"/>
                <a:cs typeface="Arial" panose="020B0604020202020204" pitchFamily="34" charset="0"/>
              </a:rPr>
              <a:t>, </a:t>
            </a:r>
            <a:r>
              <a:rPr lang="hu-HU"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hu-HU" sz="1000" b="0">
                <a:solidFill>
                  <a:schemeClr val="bg1"/>
                </a:solidFill>
                <a:effectLst/>
                <a:latin typeface="Arial" panose="020B0604020202020204" pitchFamily="34" charset="0"/>
                <a:cs typeface="Arial" panose="020B0604020202020204" pitchFamily="34" charset="0"/>
              </a:rPr>
              <a:t>, </a:t>
            </a:r>
            <a:r>
              <a:rPr lang="hu-HU"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hu-HU" sz="1000" b="0">
                <a:solidFill>
                  <a:schemeClr val="bg1"/>
                </a:solidFill>
                <a:effectLst/>
                <a:latin typeface="Arial" panose="020B0604020202020204" pitchFamily="34" charset="0"/>
                <a:cs typeface="Arial" panose="020B0604020202020204" pitchFamily="34" charset="0"/>
              </a:rPr>
              <a:t>, </a:t>
            </a:r>
            <a:r>
              <a:rPr lang="hu-HU"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hu-HU"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hu-HU"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2. RÉSZ </a:t>
            </a:r>
          </a:p>
          <a:p>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Hogyan működik </a:t>
            </a:r>
            <a:b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br>
            <a:r>
              <a:rPr lang="hu-HU" sz="5400" b="1">
                <a:solidFill>
                  <a:schemeClr val="bg1"/>
                </a:solidFill>
                <a:latin typeface="Arial" panose="020B0604020202020204" pitchFamily="34" charset="0"/>
                <a:ea typeface="Verdana" panose="020B0604030504040204" pitchFamily="34" charset="0"/>
                <a:cs typeface="Arial" panose="020B0604020202020204" pitchFamily="34" charset="0"/>
              </a:rPr>
              <a:t>a dezinformáció?</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hu-HU"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8250B-5A88-4054-A30D-563777DEDF21}">
  <ds:schemaRefs>
    <ds:schemaRef ds:uri="33e07890-6196-4e26-9dd2-53178dae8e48"/>
    <ds:schemaRef ds:uri="faa54b14-608b-44ba-8621-4287d9574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7369D2-40AD-4B6C-8202-DDA1E1E257C0}">
  <ds:schemaRefs>
    <ds:schemaRef ds:uri="33e07890-6196-4e26-9dd2-53178dae8e48"/>
    <ds:schemaRef ds:uri="faa54b14-608b-44ba-8621-4287d9574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26</Slides>
  <Notes>25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Mit tanulunk?</vt:lpstr>
      <vt:lpstr>PowerPoint Presentation</vt:lpstr>
      <vt:lpstr>1. rész: Mi a dezinformáció? </vt:lpstr>
      <vt:lpstr>1. rész: Mi a dezinformáció? </vt:lpstr>
      <vt:lpstr>Szatíra – „Többen megsebesültek, miután tömegverekedés alakult ki egy Lidl áruházban”</vt:lpstr>
      <vt:lpstr>Félretájékoztatás – „Az 5G koronavírust okoz” </vt:lpstr>
      <vt:lpstr>1. rész: Mi a dezinformáció? </vt:lpstr>
      <vt:lpstr>PowerPoint Presentation</vt:lpstr>
      <vt:lpstr>2. rész: Hogyan működik a dezinformáció? </vt:lpstr>
      <vt:lpstr>2. rész: Hogyan működik a dezinformáció?</vt:lpstr>
      <vt:lpstr>2. rész: Hogyan működik a dezinformáció?</vt:lpstr>
      <vt:lpstr>2. rész: Hogyan működik a dezinformáció?</vt:lpstr>
      <vt:lpstr>2. rész: Hogyan működik a dezinformáció?</vt:lpstr>
      <vt:lpstr>PowerPoint Presentation</vt:lpstr>
      <vt:lpstr>3. rész: Hogyan reagáljunk a dezinformációra? </vt:lpstr>
      <vt:lpstr>3. rész: Hogyan reagáljunk a dezinformációra? </vt:lpstr>
      <vt:lpstr>Hogyan reagáljunk a dezinformációra? </vt:lpstr>
      <vt:lpstr>3. rész: Hogyan reagáljunk a dezinformációra? </vt:lpstr>
      <vt:lpstr>3. rész: Hogyan reagáljunk a dezinformációra? </vt:lpstr>
      <vt:lpstr>3. rész: Hogyan reagáljunk a dezinformációra? </vt:lpstr>
      <vt:lpstr>PowerPoint Presentation</vt:lpstr>
      <vt:lpstr>4. rész: Órai gyakorlat</vt:lpstr>
      <vt:lpstr>4. rész: Órai gyakorlat</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revision>1</cp:revision>
  <cp:lastPrinted>2024-04-16T11:31:35Z</cp:lastPrinted>
  <dcterms:created xsi:type="dcterms:W3CDTF">2021-01-13T11:40:04Z</dcterms:created>
  <dcterms:modified xsi:type="dcterms:W3CDTF">2024-05-30T14:32:43Z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