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C02F2-623F-0B25-EEAE-12EF1CC71E85}" v="1" dt="2024-05-23T09:23:17.829"/>
    <p1510:client id="{20569A9B-001A-9B2C-3508-23150A139744}" v="7" dt="2024-05-23T08:43:36.883"/>
    <p1510:client id="{2069C3BA-D3BE-804F-D4BC-BE382EA1FB74}" v="16" dt="2024-05-23T08:32:54.458"/>
    <p1510:client id="{5861FE80-FE3E-87AA-355D-69D402B06136}" v="3" dt="2024-05-23T13:33:39.001"/>
    <p1510:client id="{ABCFE960-44AA-441B-08B0-DA58F84D6599}" v="74" dt="2024-05-23T08:19:09.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952"/>
        <p:guide pos="186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5861FE80-FE3E-87AA-355D-69D402B06136}"/>
    <pc:docChg chg="modSld">
      <pc:chgData name="ORETANO Manuela (COMM)" userId="S::manuela.oretano@ec.europa.eu::c302b6c1-a6cf-48e9-bad6-372049ac2824" providerId="AD" clId="Web-{5861FE80-FE3E-87AA-355D-69D402B06136}" dt="2024-05-23T13:33:37.345" v="0" actId="20577"/>
      <pc:docMkLst>
        <pc:docMk/>
      </pc:docMkLst>
      <pc:sldChg chg="modSp">
        <pc:chgData name="ORETANO Manuela (COMM)" userId="S::manuela.oretano@ec.europa.eu::c302b6c1-a6cf-48e9-bad6-372049ac2824" providerId="AD" clId="Web-{5861FE80-FE3E-87AA-355D-69D402B06136}" dt="2024-05-23T13:33:37.345" v="0" actId="20577"/>
        <pc:sldMkLst>
          <pc:docMk/>
          <pc:sldMk cId="1917629028" sldId="388"/>
        </pc:sldMkLst>
        <pc:spChg chg="mod">
          <ac:chgData name="ORETANO Manuela (COMM)" userId="S::manuela.oretano@ec.europa.eu::c302b6c1-a6cf-48e9-bad6-372049ac2824" providerId="AD" clId="Web-{5861FE80-FE3E-87AA-355D-69D402B06136}" dt="2024-05-23T13:33:37.345" v="0" actId="20577"/>
          <ac:spMkLst>
            <pc:docMk/>
            <pc:sldMk cId="1917629028" sldId="388"/>
            <ac:spMk id="21" creationId="{BC95A541-B699-FC49-8F92-76841E0C1748}"/>
          </ac:spMkLst>
        </pc:spChg>
      </pc:sldChg>
    </pc:docChg>
  </pc:docChgLst>
  <pc:docChgLst>
    <pc:chgData name="ORETANO Manuela (COMM)" userId="S::manuela.oretano@ec.europa.eu::c302b6c1-a6cf-48e9-bad6-372049ac2824" providerId="AD" clId="Web-{09CC02F2-623F-0B25-EEAE-12EF1CC71E85}"/>
    <pc:docChg chg="modSld">
      <pc:chgData name="ORETANO Manuela (COMM)" userId="S::manuela.oretano@ec.europa.eu::c302b6c1-a6cf-48e9-bad6-372049ac2824" providerId="AD" clId="Web-{09CC02F2-623F-0B25-EEAE-12EF1CC71E85}" dt="2024-05-23T09:23:17.829" v="0"/>
      <pc:docMkLst>
        <pc:docMk/>
      </pc:docMkLst>
      <pc:sldChg chg="delSp">
        <pc:chgData name="ORETANO Manuela (COMM)" userId="S::manuela.oretano@ec.europa.eu::c302b6c1-a6cf-48e9-bad6-372049ac2824" providerId="AD" clId="Web-{09CC02F2-623F-0B25-EEAE-12EF1CC71E85}" dt="2024-05-23T09:23:17.829" v="0"/>
        <pc:sldMkLst>
          <pc:docMk/>
          <pc:sldMk cId="1917629028" sldId="388"/>
        </pc:sldMkLst>
        <pc:spChg chg="del">
          <ac:chgData name="ORETANO Manuela (COMM)" userId="S::manuela.oretano@ec.europa.eu::c302b6c1-a6cf-48e9-bad6-372049ac2824" providerId="AD" clId="Web-{09CC02F2-623F-0B25-EEAE-12EF1CC71E85}" dt="2024-05-23T09:23:17.829" v="0"/>
          <ac:spMkLst>
            <pc:docMk/>
            <pc:sldMk cId="1917629028" sldId="388"/>
            <ac:spMk id="8" creationId="{CE3A5E4D-DE45-B165-5606-B183E98E4D6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a:solidFill>
                  <a:srgbClr val="1F497D"/>
                </a:solidFill>
                <a:effectLst/>
                <a:latin typeface="Calibri" panose="020F0502020204030204" pitchFamily="34" charset="0"/>
                <a:ea typeface="Calibri" panose="020F0502020204030204" pitchFamily="34" charset="0"/>
              </a:rPr>
              <a:t>Alzi la mano chi ha riscontrato oggi episodi di disinformazione! Nella scorsa settimana? Nell'ultimo mese? Nell'ultimo anno?</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it-IT" sz="1100">
                <a:effectLst/>
                <a:latin typeface="Calibri" panose="020F0502020204030204" pitchFamily="34" charset="0"/>
                <a:ea typeface="Calibri" panose="020F0502020204030204" pitchFamily="34" charset="0"/>
                <a:cs typeface="Times New Roman" panose="02020603050405020304" pitchFamily="18" charset="0"/>
              </a:rPr>
              <a:t>Gli autori della disinformazione utilizzano i social media per inondare lo spazio informativo.</a:t>
            </a:r>
          </a:p>
          <a:p>
            <a:pPr marL="742950" lvl="1" indent="-285750">
              <a:lnSpc>
                <a:spcPct val="107000"/>
              </a:lnSpc>
              <a:spcAft>
                <a:spcPts val="800"/>
              </a:spcAft>
              <a:buFont typeface="Courier New" panose="02070309020205020404" pitchFamily="49" charset="0"/>
              <a:buChar char="o"/>
              <a:tabLst>
                <a:tab pos="914400" algn="l"/>
              </a:tabLst>
            </a:pPr>
            <a:r>
              <a:rPr lang="it-IT" sz="1100">
                <a:effectLst/>
                <a:latin typeface="Calibri" panose="020F0502020204030204" pitchFamily="34" charset="0"/>
                <a:ea typeface="Calibri" panose="020F0502020204030204" pitchFamily="34" charset="0"/>
                <a:cs typeface="Times New Roman" panose="02020603050405020304" pitchFamily="18" charset="0"/>
              </a:rPr>
              <a:t>Il loro obiettivo non è necessariamente quello di convincerci di una teoria particolare: se riescono a confonderci le idee fino al punto che non sappiamo più di chi fidarci, possono minare la nostra fiducia nei media tradizionali e nella democrazia.</a:t>
            </a:r>
          </a:p>
          <a:p>
            <a:pPr marL="342900" lvl="0" indent="-342900">
              <a:lnSpc>
                <a:spcPct val="107000"/>
              </a:lnSpc>
              <a:spcAft>
                <a:spcPts val="800"/>
              </a:spcAft>
              <a:buFont typeface="Symbol" panose="05050102010706020507" pitchFamily="18" charset="2"/>
              <a:buChar char=""/>
              <a:tabLst>
                <a:tab pos="457200" algn="l"/>
              </a:tabLst>
            </a:pPr>
            <a:r>
              <a:rPr lang="it-IT" sz="1100">
                <a:effectLst/>
                <a:latin typeface="Calibri" panose="020F0502020204030204" pitchFamily="34" charset="0"/>
                <a:ea typeface="Calibri" panose="020F0502020204030204" pitchFamily="34" charset="0"/>
                <a:cs typeface="Times New Roman" panose="02020603050405020304" pitchFamily="18" charset="0"/>
              </a:rPr>
              <a:t>Per la disinformazione vengono utilizzate tecniche diverse, che spesso si possono riscontrare nei commenti sui social media. </a:t>
            </a:r>
          </a:p>
          <a:p>
            <a:pPr marL="742950" lvl="1" indent="-285750">
              <a:lnSpc>
                <a:spcPct val="107000"/>
              </a:lnSpc>
              <a:spcAft>
                <a:spcPts val="800"/>
              </a:spcAft>
              <a:buFont typeface="Courier New" panose="02070309020205020404" pitchFamily="49" charset="0"/>
              <a:buChar char="o"/>
              <a:tabLst>
                <a:tab pos="914400" algn="l"/>
              </a:tabLst>
            </a:pPr>
            <a:r>
              <a:rPr lang="it-IT" sz="1100" b="1">
                <a:effectLst/>
                <a:latin typeface="Calibri" panose="020F0502020204030204" pitchFamily="34" charset="0"/>
                <a:ea typeface="Calibri" panose="020F0502020204030204" pitchFamily="34" charset="0"/>
                <a:cs typeface="Times New Roman" panose="02020603050405020304" pitchFamily="18" charset="0"/>
              </a:rPr>
              <a:t>Benaltrismo</a:t>
            </a:r>
            <a:r>
              <a:rPr lang="it-IT" sz="1100">
                <a:effectLst/>
                <a:latin typeface="Calibri" panose="020F0502020204030204" pitchFamily="34" charset="0"/>
                <a:ea typeface="Calibri" panose="020F0502020204030204" pitchFamily="34" charset="0"/>
                <a:cs typeface="Times New Roman" panose="02020603050405020304" pitchFamily="18" charset="0"/>
              </a:rPr>
              <a:t> (in inglese Whataboutism): invece di discutere dell'argomento in questione, il commentatore richiama l'attenzione su un argomento non correlato o distante. Esempio: in una discussione sull'invasione russa dell'Ucraina, un commentante chiede improvvisamente "E allora cosa dire della Somalia?". L'obiettivo non è quello di avere un dibattito costruttivo sulla Somalia, ma piuttosto di distogliere l'attenzione dal tema in discussione.</a:t>
            </a:r>
          </a:p>
          <a:p>
            <a:pPr marL="742950" lvl="1" indent="-285750">
              <a:lnSpc>
                <a:spcPct val="107000"/>
              </a:lnSpc>
              <a:spcAft>
                <a:spcPts val="800"/>
              </a:spcAft>
              <a:buFont typeface="Courier New" panose="02070309020205020404" pitchFamily="49" charset="0"/>
              <a:buChar char="o"/>
              <a:tabLst>
                <a:tab pos="914400" algn="l"/>
              </a:tabLst>
            </a:pPr>
            <a:r>
              <a:rPr lang="it-IT" sz="1100" b="1">
                <a:effectLst/>
                <a:latin typeface="Calibri" panose="020F0502020204030204" pitchFamily="34" charset="0"/>
                <a:ea typeface="Calibri" panose="020F0502020204030204" pitchFamily="34" charset="0"/>
                <a:cs typeface="Times New Roman" panose="02020603050405020304" pitchFamily="18" charset="0"/>
              </a:rPr>
              <a:t>Argomento fantoccio</a:t>
            </a:r>
            <a:r>
              <a:rPr lang="it-IT" sz="1100">
                <a:effectLst/>
                <a:latin typeface="Calibri" panose="020F0502020204030204" pitchFamily="34" charset="0"/>
                <a:ea typeface="Calibri" panose="020F0502020204030204" pitchFamily="34" charset="0"/>
                <a:cs typeface="Times New Roman" panose="02020603050405020304" pitchFamily="18" charset="0"/>
              </a:rPr>
              <a:t>: il commentatore travisa la posizione altrui per attaccarla. Esempio: in un post Malik sostiene quanto sia importante che l'Europa diventi climaticamente neutra. Sarah commenta: "Non posso credere che vuoi trasformare i nostri parchi nazionali in parchi eolici." Malik non ha detto questo, ma viene indotto a discutere nello specifico di parchi eolici, anziché della questione generale della neutralità climatica.</a:t>
            </a:r>
          </a:p>
          <a:p>
            <a:pPr marL="742950" lvl="1" indent="-285750">
              <a:lnSpc>
                <a:spcPct val="107000"/>
              </a:lnSpc>
              <a:spcAft>
                <a:spcPts val="800"/>
              </a:spcAft>
              <a:buFont typeface="Courier New" panose="02070309020205020404" pitchFamily="49" charset="0"/>
              <a:buChar char="o"/>
              <a:tabLst>
                <a:tab pos="914400" algn="l"/>
              </a:tabLst>
            </a:pPr>
            <a:r>
              <a:rPr lang="it-IT" sz="1100" b="1">
                <a:effectLst/>
                <a:latin typeface="Calibri" panose="020F0502020204030204" pitchFamily="34" charset="0"/>
                <a:ea typeface="Calibri" panose="020F0502020204030204" pitchFamily="34" charset="0"/>
                <a:cs typeface="Times New Roman" panose="02020603050405020304" pitchFamily="18" charset="0"/>
              </a:rPr>
              <a:t>Attacco</a:t>
            </a:r>
            <a:r>
              <a:rPr lang="it-IT" sz="1100">
                <a:effectLst/>
                <a:latin typeface="Calibri" panose="020F0502020204030204" pitchFamily="34" charset="0"/>
                <a:ea typeface="Calibri" panose="020F0502020204030204" pitchFamily="34" charset="0"/>
                <a:cs typeface="Times New Roman" panose="02020603050405020304" pitchFamily="18" charset="0"/>
              </a:rPr>
              <a:t>: il commentatore utilizza un linguaggio aggressivo o sprezzante per scoraggiare l'avversario e impedirgli di proseguire la discussione. Esempio: "Soltanto un idiota potrebbe credere a tutto ciò."</a:t>
            </a:r>
          </a:p>
          <a:p>
            <a:pPr marL="742950" lvl="1" indent="-285750">
              <a:lnSpc>
                <a:spcPct val="107000"/>
              </a:lnSpc>
              <a:spcAft>
                <a:spcPts val="800"/>
              </a:spcAft>
              <a:buFont typeface="Courier New" panose="02070309020205020404" pitchFamily="49" charset="0"/>
              <a:buChar char="o"/>
              <a:tabLst>
                <a:tab pos="914400" algn="l"/>
              </a:tabLst>
            </a:pPr>
            <a:r>
              <a:rPr lang="it-IT" sz="1100" b="1">
                <a:effectLst/>
                <a:latin typeface="Calibri" panose="020F0502020204030204" pitchFamily="34" charset="0"/>
                <a:ea typeface="Calibri" panose="020F0502020204030204" pitchFamily="34" charset="0"/>
                <a:cs typeface="Times New Roman" panose="02020603050405020304" pitchFamily="18" charset="0"/>
              </a:rPr>
              <a:t>Derisione</a:t>
            </a:r>
            <a:r>
              <a:rPr lang="it-IT" sz="1100">
                <a:effectLst/>
                <a:latin typeface="Calibri" panose="020F0502020204030204" pitchFamily="34" charset="0"/>
                <a:ea typeface="Calibri" panose="020F0502020204030204" pitchFamily="34" charset="0"/>
                <a:cs typeface="Times New Roman" panose="02020603050405020304" pitchFamily="18" charset="0"/>
              </a:rPr>
              <a:t>: il commentatore utilizza il sarcasmo per denigrare gli avversari. Esempio: Sara risponde al post di Malik affermando: "Per fortuna che esistono persone come te che prendono tutto alla leggera."</a:t>
            </a:r>
          </a:p>
          <a:p>
            <a:pPr marL="742950" lvl="1" indent="-285750">
              <a:lnSpc>
                <a:spcPct val="107000"/>
              </a:lnSpc>
              <a:spcAft>
                <a:spcPts val="800"/>
              </a:spcAft>
              <a:buFont typeface="Courier New" panose="02070309020205020404" pitchFamily="49" charset="0"/>
              <a:buChar char="o"/>
              <a:tabLst>
                <a:tab pos="914400" algn="l"/>
              </a:tabLst>
            </a:pPr>
            <a:r>
              <a:rPr lang="it-IT" sz="1100" b="1">
                <a:effectLst/>
                <a:latin typeface="Calibri" panose="020F0502020204030204" pitchFamily="34" charset="0"/>
                <a:ea typeface="Calibri" panose="020F0502020204030204" pitchFamily="34" charset="0"/>
                <a:cs typeface="Times New Roman" panose="02020603050405020304" pitchFamily="18" charset="0"/>
              </a:rPr>
              <a:t>Eccesso di dettagli</a:t>
            </a:r>
            <a:r>
              <a:rPr lang="it-IT" sz="1100">
                <a:effectLst/>
                <a:latin typeface="Calibri" panose="020F0502020204030204" pitchFamily="34" charset="0"/>
                <a:ea typeface="Calibri" panose="020F0502020204030204" pitchFamily="34" charset="0"/>
                <a:cs typeface="Times New Roman" panose="02020603050405020304" pitchFamily="18" charset="0"/>
              </a:rPr>
              <a:t>: il commentatore inonda l'avversario di dettagli (spesso tecnici) per distogliere l'attenzione da informazioni importanti. Esempio: in una discussione sull'invasione russa dell'Ucraina, un commentatore scrive una lunga risposta sulla demografia di un piccolo villaggio nel Donbas, sostenendo che chiunque non ne sia al corrente, non può avere il diritto di parlare della situazione in Ucraina. </a:t>
            </a:r>
          </a:p>
          <a:p>
            <a:pPr marL="1143000" lvl="2" indent="-228600">
              <a:lnSpc>
                <a:spcPct val="107000"/>
              </a:lnSpc>
              <a:spcAft>
                <a:spcPts val="800"/>
              </a:spcAft>
              <a:buFont typeface="Symbol" panose="05050102010706020507" pitchFamily="18" charset="2"/>
              <a:buChar char=""/>
              <a:tabLst>
                <a:tab pos="1371600" algn="l"/>
              </a:tabLst>
            </a:pPr>
            <a:r>
              <a:rPr lang="it-IT" sz="1100">
                <a:effectLst/>
                <a:latin typeface="Calibri" panose="020F0502020204030204" pitchFamily="34" charset="0"/>
                <a:ea typeface="Calibri" panose="020F0502020204030204" pitchFamily="34" charset="0"/>
                <a:cs typeface="Times New Roman" panose="02020603050405020304" pitchFamily="18" charset="0"/>
              </a:rPr>
              <a:t>Può trattarsi di una strategia particolarmente difficile da contrastare. È possibile che chi se ne avvale sia realmente convinto di ciò che sostiene, ma questa tattica viene spesso utilizzata anche intenzionalmente da persone che vogliono far deragliare una discussione. Ricordate che è lecito riconoscere che non si conoscono tutti i dettagli di un determinato argomento: ciò non significa che l'interlocutore abbia ragione.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I social media svolgono un ruolo decisivo nell'amplificare o nell'impedire la diffusione della disinformazione. </a:t>
            </a:r>
          </a:p>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Le piattaforme dei social media utilizzano algoritmi per catturare la vostra attenzione: cercano di mostrare contenuti che possano essere di vostro gradimento. </a:t>
            </a:r>
          </a:p>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A volte questo è positivo: potreste scoprire di più su argomenti cui siete realmente interessati. Ma se indugiate a leggere un post perché vi fa arrabbiare o vi rattrista, l'algoritmo produrrà contenuti simili. </a:t>
            </a:r>
          </a:p>
          <a:p>
            <a:pPr marL="342900" lvl="0" indent="-342900">
              <a:lnSpc>
                <a:spcPct val="107000"/>
              </a:lnSpc>
              <a:spcAft>
                <a:spcPts val="800"/>
              </a:spcAft>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È facile ritrovarsi sopraffatti da contenuti sgradevoli, per cui, se dovesse succedere, è bene fare una pausa. </a:t>
            </a:r>
          </a:p>
          <a:p>
            <a:pPr marL="342900" lvl="0" indent="-342900">
              <a:lnSpc>
                <a:spcPct val="107000"/>
              </a:lnSpc>
              <a:spcAft>
                <a:spcPts val="800"/>
              </a:spcAft>
              <a:buFont typeface="Symbol" panose="05050102010706020507" pitchFamily="18" charset="2"/>
              <a:buChar char=""/>
              <a:tabLst>
                <a:tab pos="457200" algn="l"/>
              </a:tabLst>
            </a:pPr>
            <a:r>
              <a:rPr lang="it-IT" sz="1100">
                <a:effectLst/>
                <a:latin typeface="Calibri" panose="020F0502020204030204" pitchFamily="34" charset="0"/>
                <a:ea typeface="Calibri" panose="020F0502020204030204" pitchFamily="34" charset="0"/>
                <a:cs typeface="Times New Roman" panose="02020603050405020304" pitchFamily="18" charset="0"/>
              </a:rPr>
              <a:t>Fonti:</a:t>
            </a:r>
          </a:p>
          <a:p>
            <a:pPr marL="742950" lvl="1" indent="-285750">
              <a:lnSpc>
                <a:spcPct val="107000"/>
              </a:lnSpc>
              <a:spcAft>
                <a:spcPts val="800"/>
              </a:spcAft>
              <a:buFont typeface="Courier New" panose="02070309020205020404" pitchFamily="49" charset="0"/>
              <a:buChar char="o"/>
              <a:tabLst>
                <a:tab pos="914400" algn="l"/>
              </a:tabLst>
            </a:pPr>
            <a:r>
              <a:rPr lang="it-IT"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it-IT"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it-IT"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it-IT"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it-IT"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it-IT"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La ricerca di informazioni sullo "Xinjiang" può generare risultati molto diversi tra loro (come illustrato in questa diapositiva), che vanno dall'elogio di questa regione come meta turistica alla critica del trattamento riservato agli uiguri e ad altre minoranze da parte del governo cinese. Cosa è vero e cosa è falso?</a:t>
            </a:r>
          </a:p>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Sebbene lo Xinjiang sia effettivamente una stupenda e interessante meta turistica, ciò non significa che non possa anche essere il luogo in cui gli uiguri e altre minoranze subiscono violazioni dei diritti umani. </a:t>
            </a:r>
          </a:p>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La promozione dello Xinjiang come destinazione turistica distoglie l'attenzione dalle violazioni dei diritti umani.</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it-IT" sz="1100">
                <a:effectLst/>
                <a:latin typeface="Calibri" panose="020F0502020204030204" pitchFamily="34" charset="0"/>
                <a:ea typeface="Calibri" panose="020F0502020204030204" pitchFamily="34" charset="0"/>
                <a:cs typeface="Times New Roman" panose="02020603050405020304" pitchFamily="18" charset="0"/>
              </a:rPr>
              <a:t>[Testo nelle immagini (da sinistra a destra):</a:t>
            </a:r>
          </a:p>
          <a:p>
            <a:pPr marL="628650" lvl="1" indent="-171450">
              <a:lnSpc>
                <a:spcPct val="107000"/>
              </a:lnSpc>
              <a:spcAft>
                <a:spcPts val="800"/>
              </a:spcAft>
              <a:buFont typeface="Arial" panose="020B0604020202020204" pitchFamily="34" charset="0"/>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vlogger britannico: La vita degli uiguri e di altre minoranze in Cina. "Stanno letteralmente togliendo il lavoro agli uiguri e alla popolazione dello Xinjiang."</a:t>
            </a:r>
          </a:p>
          <a:p>
            <a:pPr marL="628650" lvl="1" indent="-171450">
              <a:lnSpc>
                <a:spcPct val="107000"/>
              </a:lnSpc>
              <a:spcAft>
                <a:spcPts val="800"/>
              </a:spcAft>
              <a:buFont typeface="Arial" panose="020B0604020202020204" pitchFamily="34" charset="0"/>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Il vero Xinjiang: secondo un vlogger TEDESCO</a:t>
            </a:r>
          </a:p>
          <a:p>
            <a:pPr marL="628650" lvl="1" indent="-171450">
              <a:lnSpc>
                <a:spcPct val="107000"/>
              </a:lnSpc>
              <a:spcAft>
                <a:spcPts val="800"/>
              </a:spcAft>
              <a:buFont typeface="Arial" panose="020B0604020202020204" pitchFamily="34" charset="0"/>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"È la prima volta che visiti lo Xinjiang?"</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it-IT" sz="1100">
                <a:effectLst/>
                <a:latin typeface="Calibri" panose="020F0502020204030204" pitchFamily="34" charset="0"/>
                <a:ea typeface="Calibri" panose="020F0502020204030204" pitchFamily="34" charset="0"/>
                <a:cs typeface="Times New Roman" panose="02020603050405020304" pitchFamily="18" charset="0"/>
              </a:rPr>
              <a:t>* Attenzione! * - Diapositiva con animazioni.</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it-IT" sz="1100" strike="noStrike" baseline="0">
                <a:effectLst/>
                <a:latin typeface="Calibri" panose="020F0502020204030204" pitchFamily="34" charset="0"/>
                <a:ea typeface="Calibri" panose="020F0502020204030204" pitchFamily="34" charset="0"/>
                <a:cs typeface="Times New Roman" panose="02020603050405020304" pitchFamily="18" charset="0"/>
              </a:rPr>
              <a:t>La disinformazione non è un fenomeno nuovo. Esiste da tempo e si diffonde anche attraverso i media tradizionali come giornali, tv o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it-IT" sz="1100" strike="noStrike" baseline="0">
                <a:effectLst/>
                <a:latin typeface="Calibri" panose="020F0502020204030204" pitchFamily="34" charset="0"/>
                <a:ea typeface="Calibri" panose="020F0502020204030204" pitchFamily="34" charset="0"/>
                <a:cs typeface="Times New Roman" panose="02020603050405020304" pitchFamily="18" charset="0"/>
              </a:rPr>
              <a:t>Quindi non date per certo qualcosa soltanto perché lo avete letto sui giornali o visto in televisione, piuttosto che online: bisogna sempre controllare che la fonte sia attendibile, verificare cosa affermano altre fonti e seguire gli ulteriori consigli contenuti nella diapositiva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it-IT" sz="1100">
                <a:effectLst/>
                <a:latin typeface="Calibri" panose="020F0502020204030204" pitchFamily="34" charset="0"/>
                <a:ea typeface="Calibri" panose="020F0502020204030204" pitchFamily="34" charset="0"/>
                <a:cs typeface="Times New Roman" panose="02020603050405020304" pitchFamily="18" charset="0"/>
              </a:rPr>
              <a:t>Fonte: https://www.ft.com/content/1eeedb71-d9dc-4b13-9b45-fcb7898ae9e1 </a:t>
            </a:r>
          </a:p>
          <a:p>
            <a:pPr marL="0" lvl="0" indent="0">
              <a:lnSpc>
                <a:spcPct val="107000"/>
              </a:lnSpc>
              <a:spcAft>
                <a:spcPts val="800"/>
              </a:spcAft>
              <a:buFont typeface="Courier New" panose="02070309020205020404" pitchFamily="49" charset="0"/>
              <a:buNone/>
            </a:pPr>
            <a:r>
              <a:rPr lang="it-IT" sz="1800">
                <a:effectLst/>
                <a:latin typeface="Calibri" panose="020F0502020204030204" pitchFamily="34" charset="0"/>
                <a:ea typeface="Calibri" panose="020F0502020204030204" pitchFamily="34" charset="0"/>
              </a:rPr>
              <a:t>Fonte 5G: </a:t>
            </a:r>
            <a:r>
              <a:rPr lang="it-IT"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Questo video, prodotto da EUvsDisinfo, spiega come vengono creati "video propagandistici" (o video disinformativi), ad esempio utilizzando immagini fuori contesto per costruire una narrazione falsa. Ne è un esempio la storia del media Sputnik sui bambini di una Lettonia "militarizzata" che vengono indottrinati dalla NATO:</a:t>
            </a:r>
            <a:r>
              <a:rPr lang="it-IT" sz="1100" baseline="0"/>
              <a:t> </a:t>
            </a:r>
            <a:r>
              <a:rPr lang="it-IT" sz="1100">
                <a:hlinkClick r:id="rId3"/>
              </a:rPr>
              <a:t>https://www.youtube.com/watch?v=nOd2vMCDv9M&amp;feature=youtu.be</a:t>
            </a:r>
            <a:r>
              <a:rPr lang="it-IT" sz="1100"/>
              <a:t> [durata: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it-IT" sz="1100">
                <a:solidFill>
                  <a:schemeClr val="tx1"/>
                </a:solidFill>
                <a:effectLst/>
                <a:latin typeface="+mn-lt"/>
                <a:ea typeface="+mn-ea"/>
                <a:cs typeface="+mn-cs"/>
              </a:rPr>
              <a:t>Dare modo agli studenti di riflettere sulle loro </a:t>
            </a:r>
            <a:r>
              <a:rPr lang="it-IT" sz="1100" b="1" u="none">
                <a:solidFill>
                  <a:schemeClr val="tx1"/>
                </a:solidFill>
                <a:effectLst/>
                <a:latin typeface="+mn-lt"/>
                <a:ea typeface="+mn-ea"/>
                <a:cs typeface="+mn-cs"/>
              </a:rPr>
              <a:t>emozioni</a:t>
            </a:r>
            <a:r>
              <a:rPr lang="it-IT" sz="1100">
                <a:solidFill>
                  <a:schemeClr val="tx1"/>
                </a:solidFill>
                <a:effectLst/>
                <a:latin typeface="+mn-lt"/>
                <a:ea typeface="+mn-ea"/>
                <a:cs typeface="+mn-cs"/>
              </a:rPr>
              <a:t>. Cosa provano quando vedono queste immagini? Come reagirebbero se apparissero nel loro feed di notizie su Instagram/TikTok? Perché le immagini li sconvolgono? La notizia in se stessa, il modo in cui viene formulata, l'immagine...?</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t>Fonte:</a:t>
            </a:r>
          </a:p>
          <a:p>
            <a:r>
              <a:rPr lang="it-IT"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it-IT"/>
              <a:t>I "deep</a:t>
            </a:r>
            <a:r>
              <a:rPr lang="it-IT" baseline="0"/>
              <a:t>fake" usano l'intelligenza artificiale</a:t>
            </a:r>
            <a:r>
              <a:rPr lang="it-IT"/>
              <a:t> </a:t>
            </a:r>
            <a:r>
              <a:rPr lang="it-IT" sz="1200" b="0" i="0">
                <a:solidFill>
                  <a:schemeClr val="tx1"/>
                </a:solidFill>
                <a:effectLst/>
                <a:latin typeface="+mn-lt"/>
                <a:ea typeface="+mn-ea"/>
                <a:cs typeface="+mn-cs"/>
              </a:rPr>
              <a:t>per creare nuovi filmati (immagini, video, </a:t>
            </a:r>
            <a:r>
              <a:rPr lang="it-IT" sz="1200" b="0" i="0" baseline="0">
                <a:solidFill>
                  <a:schemeClr val="tx1"/>
                </a:solidFill>
                <a:effectLst/>
                <a:latin typeface="+mn-lt"/>
                <a:ea typeface="+mn-ea"/>
                <a:cs typeface="+mn-cs"/>
              </a:rPr>
              <a:t>registrazioni vocali</a:t>
            </a:r>
            <a:r>
              <a:rPr lang="it-IT" sz="1200" b="0" i="0">
                <a:solidFill>
                  <a:schemeClr val="tx1"/>
                </a:solidFill>
                <a:effectLst/>
                <a:latin typeface="+mn-lt"/>
                <a:ea typeface="+mn-ea"/>
                <a:cs typeface="+mn-cs"/>
              </a:rPr>
              <a:t>) che ritraggono eventi, dichiarazioni o azioni che non hanno mai avuto luogo. I risultati possono essere molto convincenti.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a:solidFill>
                  <a:schemeClr val="tx1"/>
                </a:solidFill>
                <a:effectLst/>
                <a:latin typeface="+mn-lt"/>
                <a:ea typeface="+mn-ea"/>
                <a:cs typeface="+mn-cs"/>
              </a:rPr>
              <a:t>In questo video non è il vero Keanu Reeves a vantare le sue abilità di pulizia domestica.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a:solidFill>
                  <a:schemeClr val="tx1"/>
                </a:solidFill>
                <a:effectLst/>
                <a:latin typeface="+mn-lt"/>
                <a:ea typeface="+mn-ea"/>
                <a:cs typeface="+mn-cs"/>
              </a:rPr>
              <a:t>L'UE e altre organizzazioni sono fermamente impegnate a contrastare l'IA malevola e i deepfake, ma non è facile per una persona inesperta saper distinguere tra un'immagine o un video reale o manipolato. Rispondete alle domande della </a:t>
            </a:r>
            <a:r>
              <a:rPr lang="it-IT" sz="1200" b="0" i="0">
                <a:solidFill>
                  <a:srgbClr val="FF0000"/>
                </a:solidFill>
                <a:effectLst/>
                <a:latin typeface="+mn-lt"/>
                <a:ea typeface="+mn-ea"/>
                <a:cs typeface="+mn-cs"/>
              </a:rPr>
              <a:t>diapositiva </a:t>
            </a:r>
            <a:r>
              <a:rPr lang="it-IT">
                <a:solidFill>
                  <a:srgbClr val="FF0000"/>
                </a:solidFill>
              </a:rPr>
              <a:t>17</a:t>
            </a:r>
            <a:r>
              <a:rPr lang="it-IT" sz="1200" b="0" i="0">
                <a:solidFill>
                  <a:srgbClr val="FF0000"/>
                </a:solidFill>
                <a:effectLst/>
                <a:latin typeface="+mn-lt"/>
                <a:ea typeface="+mn-ea"/>
                <a:cs typeface="+mn-cs"/>
              </a:rPr>
              <a:t> </a:t>
            </a:r>
            <a:r>
              <a:rPr lang="it-IT" sz="1200" b="0" i="0">
                <a:solidFill>
                  <a:schemeClr val="tx1"/>
                </a:solidFill>
                <a:effectLst/>
                <a:latin typeface="+mn-lt"/>
                <a:ea typeface="+mn-ea"/>
                <a:cs typeface="+mn-cs"/>
              </a:rPr>
              <a:t>e ricordatevi che se qualcosa sembra troppo bello (o incredibile) per essere vero, è bene diffidare e verificare attentamente!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 Attenzione! * - Diapositiva con animazioni.</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a:solidFill>
                  <a:schemeClr val="tx1"/>
                </a:solidFill>
                <a:effectLst/>
                <a:latin typeface="+mn-lt"/>
                <a:ea typeface="+mn-ea"/>
                <a:cs typeface="+mn-cs"/>
              </a:rPr>
              <a:t>Descrizione:</a:t>
            </a:r>
          </a:p>
          <a:p>
            <a:pPr marL="628650" lvl="1" indent="-171450">
              <a:buFontTx/>
              <a:buChar char="-"/>
            </a:pPr>
            <a:r>
              <a:rPr lang="it-IT" sz="1200">
                <a:solidFill>
                  <a:schemeClr val="tx1"/>
                </a:solidFill>
                <a:effectLst/>
                <a:latin typeface="+mn-lt"/>
                <a:ea typeface="+mn-ea"/>
                <a:cs typeface="+mn-cs"/>
              </a:rPr>
              <a:t>La prima cosa da fare per proteggersi è PRENDERE TEMPO - resistere alla tentazione di reagire subito a qualcosa che potrebbe essere troppo bello, o troppo brutto, per essere vero.</a:t>
            </a:r>
          </a:p>
          <a:p>
            <a:pPr marL="628650" lvl="1" indent="-171450">
              <a:buFontTx/>
              <a:buChar char="-"/>
            </a:pPr>
            <a:r>
              <a:rPr lang="it-IT" sz="1200">
                <a:solidFill>
                  <a:schemeClr val="tx1"/>
                </a:solidFill>
                <a:effectLst/>
                <a:latin typeface="+mn-lt"/>
                <a:ea typeface="+mn-ea"/>
                <a:cs typeface="+mn-cs"/>
              </a:rPr>
              <a:t>Non bisogna avere paura di prendere tempo per riflettere e verificare la veridicità della storia.</a:t>
            </a:r>
          </a:p>
          <a:p>
            <a:pPr marL="628650" lvl="1" indent="-171450">
              <a:buFontTx/>
              <a:buChar char="-"/>
            </a:pPr>
            <a:r>
              <a:rPr lang="it-IT" sz="1200">
                <a:effectLst/>
                <a:latin typeface="+mn-lt"/>
                <a:ea typeface="+mn-ea"/>
                <a:cs typeface="+mn-cs"/>
              </a:rPr>
              <a:t>La verifica dei fatti può essere divertente: è come giocare a fare il detective. È vero che potrebbe volerci del tempo e che non sempre si è poi in grado di decidere se una storia è vera o falsa al 100%, ma così facendo si possono imparare molte cose. Ad esempio, si possono scoprire le buone tecniche di argomentazione o le modalità di verifica della ricerca scientifica.</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it-IT"/>
              <a:t>Gran parte della disinformazione si fonda sulla tendenza umana a evitare l'incertezza. </a:t>
            </a:r>
          </a:p>
          <a:p>
            <a:pPr marL="171450" indent="-171450">
              <a:buFont typeface="Arial" panose="020B0604020202020204" pitchFamily="34" charset="0"/>
              <a:buChar char="•"/>
            </a:pPr>
            <a:r>
              <a:rPr lang="it-IT"/>
              <a:t>È naturale cercare certezze, ma non bisogna cadere in questa trappola: prendete tempo e ricordate che l'incertezza non è segno di stupidità!</a:t>
            </a:r>
          </a:p>
          <a:p>
            <a:pPr marL="171450" indent="-171450">
              <a:buFont typeface="Arial" panose="020B0604020202020204" pitchFamily="34" charset="0"/>
              <a:buChar char="•"/>
            </a:pPr>
            <a:r>
              <a:rPr lang="it-IT"/>
              <a:t>Quando leggete una storia che stimola forti emozioni...</a:t>
            </a:r>
          </a:p>
          <a:p>
            <a:pPr marL="628650" lvl="1" indent="-171450">
              <a:buFont typeface="Arial" panose="020B0604020202020204" pitchFamily="34" charset="0"/>
              <a:buChar char="•"/>
            </a:pPr>
            <a:r>
              <a:rPr lang="it-IT"/>
              <a:t>fate una pausa</a:t>
            </a:r>
          </a:p>
          <a:p>
            <a:pPr marL="628650" lvl="1" indent="-171450">
              <a:buFont typeface="Arial" panose="020B0604020202020204" pitchFamily="34" charset="0"/>
              <a:buChar char="•"/>
            </a:pPr>
            <a:r>
              <a:rPr lang="it-IT"/>
              <a:t>pensateci su e cercate di verificare i fatti</a:t>
            </a:r>
          </a:p>
          <a:p>
            <a:pPr marL="628650" lvl="1" indent="-171450">
              <a:buFont typeface="Arial" panose="020B0604020202020204" pitchFamily="34" charset="0"/>
              <a:buChar char="•"/>
            </a:pPr>
            <a:r>
              <a:rPr lang="it-IT"/>
              <a:t>poi decidete: desiderate condividere questo post o raccontare agli amici questa storia? Ritenete opportuno segnalarla alla piattaforma del social media come disinformazione? O forse non siete ancora sicuri e preferite tergiversare per il momento. </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 Attenzione! * - Diapositiva con animazioni.</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it-IT" sz="1200">
                <a:effectLst/>
                <a:ea typeface="Calibri" panose="020F0502020204030204" pitchFamily="34" charset="0"/>
                <a:cs typeface="Times New Roman" panose="02020603050405020304" pitchFamily="18" charset="0"/>
              </a:rPr>
              <a:t>Come</a:t>
            </a:r>
            <a:r>
              <a:rPr lang="it-IT" sz="1200" baseline="0">
                <a:effectLst/>
                <a:ea typeface="Calibri" panose="020F0502020204030204" pitchFamily="34" charset="0"/>
                <a:cs typeface="Times New Roman" panose="02020603050405020304" pitchFamily="18" charset="0"/>
              </a:rPr>
              <a:t> esercizio, tornate su uno degli esempi precedenti (ad esempio il video della diapositiva 13 in cui si vedono bambini che ricevono armi e si arruolano nell'esercito della Lettonia).</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it-IT" sz="1200">
                <a:effectLst/>
              </a:rPr>
              <a:t>È importante riflettere sui propri pregiudizi. Questa notizia conferma le vostre convinzioni? Sarebbe stato diverso se questa notizia fosse stata condivisa da un amico o da una celebrità seguita sui social...? Quali fonti considerate attendibili?</a:t>
            </a:r>
            <a:r>
              <a:rPr lang="it-IT"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it-IT" sz="1200">
                <a:effectLst/>
                <a:ea typeface="Calibri" panose="020F0502020204030204" pitchFamily="34" charset="0"/>
              </a:rPr>
              <a:t>Verificate...</a:t>
            </a:r>
          </a:p>
          <a:p>
            <a:pPr algn="just">
              <a:spcAft>
                <a:spcPts val="0"/>
              </a:spcAft>
            </a:pPr>
            <a:r>
              <a:rPr lang="it-IT" sz="1200">
                <a:effectLst/>
                <a:ea typeface="Calibri" panose="020F0502020204030204" pitchFamily="34" charset="0"/>
              </a:rPr>
              <a:t> </a:t>
            </a:r>
          </a:p>
          <a:p>
            <a:pPr marL="628650" lvl="1" indent="-171450" algn="l">
              <a:spcAft>
                <a:spcPts val="0"/>
              </a:spcAft>
              <a:buFontTx/>
              <a:buChar char="-"/>
              <a:tabLst>
                <a:tab pos="457200" algn="l"/>
              </a:tabLst>
            </a:pPr>
            <a:r>
              <a:rPr lang="it-IT" sz="1200" b="1">
                <a:effectLst/>
                <a:ea typeface="Calibri" panose="020F0502020204030204" pitchFamily="34" charset="0"/>
                <a:cs typeface="Times New Roman" panose="02020603050405020304" pitchFamily="18" charset="0"/>
              </a:rPr>
              <a:t>il contenuto: </a:t>
            </a:r>
            <a:r>
              <a:rPr lang="it-IT" sz="1200">
                <a:effectLst/>
                <a:ea typeface="Calibri" panose="020F0502020204030204" pitchFamily="34" charset="0"/>
                <a:cs typeface="Times New Roman" panose="02020603050405020304" pitchFamily="18" charset="0"/>
              </a:rPr>
              <a:t>leggete tutto l'articolo - il contenuto e il titolo corrispondono?</a:t>
            </a:r>
          </a:p>
          <a:p>
            <a:pPr marL="628650" lvl="1" indent="-171450" algn="l">
              <a:spcAft>
                <a:spcPts val="0"/>
              </a:spcAft>
              <a:buFontTx/>
              <a:buChar char="-"/>
              <a:tabLst>
                <a:tab pos="457200" algn="l"/>
              </a:tabLst>
            </a:pPr>
            <a:r>
              <a:rPr lang="it-IT" sz="1200" b="1">
                <a:effectLst/>
                <a:ea typeface="Calibri" panose="020F0502020204030204" pitchFamily="34" charset="0"/>
                <a:cs typeface="Times New Roman" panose="02020603050405020304" pitchFamily="18" charset="0"/>
              </a:rPr>
              <a:t>il media: </a:t>
            </a:r>
            <a:r>
              <a:rPr lang="it-IT" sz="1200" b="0">
                <a:effectLst/>
                <a:ea typeface="Calibri" panose="020F0502020204030204" pitchFamily="34" charset="0"/>
                <a:cs typeface="Times New Roman" panose="02020603050405020304" pitchFamily="18" charset="0"/>
              </a:rPr>
              <a:t>quali altre storie vengono pubblicate da questo media? Sembrano attendibili? </a:t>
            </a:r>
          </a:p>
          <a:p>
            <a:pPr marL="628650" lvl="1" indent="-171450" algn="l">
              <a:spcAft>
                <a:spcPts val="0"/>
              </a:spcAft>
              <a:buFontTx/>
              <a:buChar char="-"/>
              <a:tabLst>
                <a:tab pos="457200" algn="l"/>
              </a:tabLst>
            </a:pPr>
            <a:r>
              <a:rPr lang="it-IT" sz="1200" b="1">
                <a:effectLst/>
                <a:latin typeface="Calibri" panose="020F0502020204030204" pitchFamily="34" charset="0"/>
                <a:ea typeface="Calibri" panose="020F0502020204030204" pitchFamily="34" charset="0"/>
                <a:cs typeface="Times New Roman" panose="02020603050405020304" pitchFamily="18" charset="0"/>
              </a:rPr>
              <a:t>l'URL: </a:t>
            </a:r>
            <a:r>
              <a:rPr lang="it-IT" sz="1200">
                <a:effectLst/>
                <a:latin typeface="Calibri" panose="020F0502020204030204" pitchFamily="34" charset="0"/>
                <a:ea typeface="Calibri" panose="020F0502020204030204" pitchFamily="34" charset="0"/>
                <a:cs typeface="Times New Roman" panose="02020603050405020304" pitchFamily="18" charset="0"/>
              </a:rPr>
              <a:t>verificate sempre se si tratta del sito originale o se l'URL è costruito con una leggera modifica nel nome o nell'estensione, che può sfuggire. I siti di disinformazione prendono i nomi di fonti di notizie ben note, cambiando piccoli dettagli. Per esempio: </a:t>
            </a:r>
            <a:r>
              <a:rPr lang="it-IT"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it-IT" sz="1200" b="0" baseline="0">
                <a:effectLst/>
                <a:latin typeface="Calibri" panose="020F0502020204030204" pitchFamily="34" charset="0"/>
                <a:ea typeface="Calibri" panose="020F0502020204030204" pitchFamily="34" charset="0"/>
                <a:cs typeface="Times New Roman" panose="02020603050405020304" pitchFamily="18" charset="0"/>
              </a:rPr>
              <a:t>(ricerca di EU Disinfo Lab sulla clonazione di siti web legittimi: </a:t>
            </a:r>
            <a:r>
              <a:rPr lang="it-IT"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it-IT"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it-IT" sz="1200" b="1" baseline="0">
                <a:effectLst/>
                <a:ea typeface="Calibri" panose="020F0502020204030204" pitchFamily="34" charset="0"/>
                <a:cs typeface="Times New Roman" panose="02020603050405020304" pitchFamily="18" charset="0"/>
              </a:rPr>
              <a:t>l'autore: </a:t>
            </a:r>
            <a:r>
              <a:rPr lang="it-IT" sz="1200" b="0" baseline="0">
                <a:effectLst/>
                <a:ea typeface="Calibri" panose="020F0502020204030204" pitchFamily="34" charset="0"/>
                <a:cs typeface="Times New Roman" panose="02020603050405020304" pitchFamily="18" charset="0"/>
              </a:rPr>
              <a:t>spesso</a:t>
            </a:r>
            <a:r>
              <a:rPr lang="it-IT" sz="1200">
                <a:effectLst/>
                <a:ea typeface="Calibri" panose="020F0502020204030204" pitchFamily="34" charset="0"/>
                <a:cs typeface="Times New Roman" panose="02020603050405020304" pitchFamily="18" charset="0"/>
              </a:rPr>
              <a:t> gli operatori del settore dell'informazione hanno siti web o altri profili pubblici che possono aiutarvi</a:t>
            </a:r>
            <a:r>
              <a:rPr lang="it-IT" sz="1200">
                <a:solidFill>
                  <a:srgbClr val="FF0000"/>
                </a:solidFill>
                <a:effectLst/>
                <a:ea typeface="Calibri" panose="020F0502020204030204" pitchFamily="34" charset="0"/>
                <a:cs typeface="Times New Roman" panose="02020603050405020304" pitchFamily="18" charset="0"/>
              </a:rPr>
              <a:t> </a:t>
            </a:r>
            <a:r>
              <a:rPr lang="it-IT" sz="1200">
                <a:effectLst/>
                <a:ea typeface="Calibri" panose="020F0502020204030204" pitchFamily="34" charset="0"/>
                <a:cs typeface="Times New Roman" panose="02020603050405020304" pitchFamily="18" charset="0"/>
              </a:rPr>
              <a:t>ad individuali e a consultare i loro articoli.</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it-IT" sz="1200">
                <a:effectLst/>
                <a:ea typeface="Calibri" panose="020F0502020204030204" pitchFamily="34" charset="0"/>
                <a:cs typeface="Times New Roman" panose="02020603050405020304" pitchFamily="18" charset="0"/>
              </a:rPr>
              <a:t>Contesto</a:t>
            </a:r>
          </a:p>
          <a:p>
            <a:pPr marL="628650" lvl="1" indent="-171450" algn="l">
              <a:spcAft>
                <a:spcPts val="0"/>
              </a:spcAft>
              <a:buFontTx/>
              <a:buChar char="-"/>
              <a:tabLst>
                <a:tab pos="457200" algn="l"/>
              </a:tabLst>
            </a:pPr>
            <a:r>
              <a:rPr lang="it-IT" sz="1200" b="1">
                <a:effectLst/>
                <a:ea typeface="Calibri" panose="020F0502020204030204" pitchFamily="34" charset="0"/>
                <a:cs typeface="Times New Roman" panose="02020603050405020304" pitchFamily="18" charset="0"/>
              </a:rPr>
              <a:t>la data: </a:t>
            </a:r>
            <a:r>
              <a:rPr lang="it-IT" sz="1200" b="0">
                <a:effectLst/>
                <a:ea typeface="Calibri" panose="020F0502020204030204" pitchFamily="34" charset="0"/>
                <a:cs typeface="Times New Roman" panose="02020603050405020304" pitchFamily="18" charset="0"/>
              </a:rPr>
              <a:t>a volte sui social media vengono riportate notizie vecchie perché le persone dimenticano di verificare la data </a:t>
            </a:r>
          </a:p>
          <a:p>
            <a:pPr marL="628650" lvl="1" indent="-171450" algn="l">
              <a:spcAft>
                <a:spcPts val="0"/>
              </a:spcAft>
              <a:buFontTx/>
              <a:buChar char="-"/>
              <a:tabLst>
                <a:tab pos="457200" algn="l"/>
              </a:tabLst>
            </a:pPr>
            <a:r>
              <a:rPr lang="it-IT" sz="1200" b="1">
                <a:effectLst/>
                <a:ea typeface="Calibri" panose="020F0502020204030204" pitchFamily="34" charset="0"/>
                <a:cs typeface="Times New Roman" panose="02020603050405020304" pitchFamily="18" charset="0"/>
              </a:rPr>
              <a:t>le altre fonti: </a:t>
            </a:r>
            <a:r>
              <a:rPr lang="it-IT" sz="1200" b="0">
                <a:effectLst/>
                <a:ea typeface="Calibri" panose="020F0502020204030204" pitchFamily="34" charset="0"/>
                <a:cs typeface="Times New Roman" panose="02020603050405020304" pitchFamily="18" charset="0"/>
              </a:rPr>
              <a:t>la notizia viene riportata da altre fonti? Le affermazioni fatte nell'articolo originale vengono confermate? Di che tipo di fonti si tratta? Può essere particolarmente utile consultare fonti internazionali attendibili (ad es. BBC, Deutsche Welle, France 24). Utilizzando gli strumenti di traduzione automatica è possibile accedere a fonti in lingue non conosciute, il che offre spesso una prospettiva interessante in generale e non soltanto per verificare la veridicità delle notizie.</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it-IT" sz="1200" b="0">
                <a:effectLst/>
                <a:ea typeface="Calibri" panose="020F0502020204030204" pitchFamily="34" charset="0"/>
                <a:cs typeface="Times New Roman" panose="02020603050405020304" pitchFamily="18" charset="0"/>
              </a:rPr>
              <a:t>Pensate prima di condividere</a:t>
            </a:r>
          </a:p>
          <a:p>
            <a:pPr marL="628650" lvl="1" indent="-171450" algn="l">
              <a:spcAft>
                <a:spcPts val="0"/>
              </a:spcAft>
              <a:buFontTx/>
              <a:buChar char="-"/>
              <a:tabLst>
                <a:tab pos="457200" algn="l"/>
              </a:tabLst>
            </a:pPr>
            <a:r>
              <a:rPr lang="it-IT" sz="1200" b="0">
                <a:effectLst/>
                <a:ea typeface="Calibri" panose="020F0502020204030204" pitchFamily="34" charset="0"/>
                <a:cs typeface="Times New Roman" panose="02020603050405020304" pitchFamily="18" charset="0"/>
              </a:rPr>
              <a:t>Condividete soltanto articoli che ritenete autentici, altrimenti potreste diffondere accidentalmente informazioni false!</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La cosa più importante che potete fare per contribuire a combattere la disinformazione è semplicemente evitare la condivisione di informazioni che potrebbero non essere veritiere. </a:t>
            </a:r>
          </a:p>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Condividete con amici e familiari i consigli che avete appreso in questa lezione e spiegate loro come evitare di essere vittima di informazioni false o fuorvianti.</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La tentazione di confrontarsi con coloro credono a informazioni che sapete essere false, e di biasimarli per questo, è forte, ma in genere non aiuta.</a:t>
            </a:r>
          </a:p>
          <a:p>
            <a:pPr marL="742950" lvl="1" indent="-285750">
              <a:lnSpc>
                <a:spcPct val="107000"/>
              </a:lnSpc>
              <a:buFont typeface="Courier New" panose="02070309020205020404" pitchFamily="49" charset="0"/>
              <a:buChar char="o"/>
            </a:pPr>
            <a:r>
              <a:rPr lang="it-IT" sz="1100">
                <a:effectLst/>
                <a:latin typeface="Calibri" panose="020F0502020204030204" pitchFamily="34" charset="0"/>
                <a:ea typeface="Calibri" panose="020F0502020204030204" pitchFamily="34" charset="0"/>
                <a:cs typeface="Times New Roman" panose="02020603050405020304" pitchFamily="18" charset="0"/>
              </a:rPr>
              <a:t>Attaccarli non farà che rafforzare le loro convinzioni e potrebbe rovinare il vostro rapporto.</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it-IT" sz="1100">
                <a:effectLst/>
                <a:latin typeface="Calibri" panose="020F0502020204030204" pitchFamily="34" charset="0"/>
                <a:ea typeface="Calibri" panose="020F0502020204030204" pitchFamily="34" charset="0"/>
                <a:cs typeface="Times New Roman" panose="02020603050405020304" pitchFamily="18" charset="0"/>
              </a:rPr>
              <a:t>Non aspettatevi cambiamenti immediati</a:t>
            </a:r>
          </a:p>
          <a:p>
            <a:pPr marL="742950" lvl="1" indent="-285750">
              <a:lnSpc>
                <a:spcPct val="107000"/>
              </a:lnSpc>
              <a:buFont typeface="Courier New" panose="02070309020205020404" pitchFamily="49" charset="0"/>
              <a:buChar char="o"/>
            </a:pPr>
            <a:r>
              <a:rPr lang="it-IT" sz="1100">
                <a:effectLst/>
                <a:latin typeface="Calibri" panose="020F0502020204030204" pitchFamily="34" charset="0"/>
                <a:ea typeface="Calibri" panose="020F0502020204030204" pitchFamily="34" charset="0"/>
                <a:cs typeface="Times New Roman" panose="02020603050405020304" pitchFamily="18" charset="0"/>
              </a:rPr>
              <a:t>Potrebbe volerci del tempo e a volte molti anni per convincere qualcuno. Datevi tempo e non perdete la speranza: invece di affermare che sono nel torto, concentratevi sulla condivisione di informazioni esatte e utili, provenienti da fonti attendibili.</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Oggi parleremo di cos'è e come funziona la disinformazione e daremo dei consigli su come individuarla, come </a:t>
            </a:r>
            <a:r>
              <a:rPr lang="it-IT" baseline="0"/>
              <a:t>proteggersi e come aiutare anche gli altri!</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effectLst/>
                <a:latin typeface="Calibri" panose="020F0502020204030204" pitchFamily="34" charset="0"/>
                <a:ea typeface="Calibri" panose="020F0502020204030204" pitchFamily="34" charset="0"/>
                <a:cs typeface="Times New Roman" panose="02020603050405020304" pitchFamily="18" charset="0"/>
              </a:rPr>
              <a:t>* Attenzione! * - Diapositiva con animazioni.</a:t>
            </a:r>
          </a:p>
          <a:p>
            <a:endParaRPr lang="en-IE" sz="1100"/>
          </a:p>
          <a:p>
            <a:r>
              <a:rPr lang="it-IT" sz="1100"/>
              <a:t>L'UE contrasta la disinformazione in molti modi.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 </a:t>
            </a:r>
            <a:r>
              <a:rPr lang="it-IT" sz="1100" b="1"/>
              <a:t>Collabora</a:t>
            </a:r>
            <a:r>
              <a:rPr lang="it-IT" sz="1100"/>
              <a:t> con i paesi membri, con le organizzazioni internazionali e con i paesi partner per trovare l'approccio migliore per impedire la diffusione della disinformazione.</a:t>
            </a:r>
          </a:p>
          <a:p>
            <a:endParaRPr lang="en-IE" sz="1100"/>
          </a:p>
          <a:p>
            <a:pPr marL="171450" indent="-171450">
              <a:buFontTx/>
              <a:buChar char="-"/>
            </a:pPr>
            <a:r>
              <a:rPr lang="it-IT" sz="1100"/>
              <a:t>Si adopera per </a:t>
            </a:r>
            <a:r>
              <a:rPr lang="it-IT" sz="1100" b="1"/>
              <a:t>comunicare</a:t>
            </a:r>
            <a:r>
              <a:rPr lang="it-IT" sz="1100"/>
              <a:t> apertamente i propri programmi e le iniziative che ha intrapreso. Ciò è importante perché, se le persone possono accedere facilmente a informazioni esatte, è meno probabile che si rivolgano a fonti inattendibili.</a:t>
            </a:r>
          </a:p>
          <a:p>
            <a:pPr marL="171450" indent="-171450">
              <a:buFontTx/>
              <a:buChar char="-"/>
            </a:pPr>
            <a:endParaRPr lang="en-IE" sz="1100"/>
          </a:p>
          <a:p>
            <a:pPr marL="171450" indent="-171450">
              <a:buFontTx/>
              <a:buChar char="-"/>
            </a:pPr>
            <a:r>
              <a:rPr lang="it-IT" sz="1100" b="1">
                <a:highlight>
                  <a:srgbClr val="FFFF00"/>
                </a:highlight>
              </a:rPr>
              <a:t>Monitora e denuncia la disinformazione </a:t>
            </a:r>
            <a:r>
              <a:rPr lang="it-IT" sz="1100">
                <a:highlight>
                  <a:srgbClr val="FFFF00"/>
                </a:highlight>
              </a:rPr>
              <a:t>e la manipolazione delle informazioni</a:t>
            </a:r>
            <a:r>
              <a:rPr lang="it-IT" sz="1100"/>
              <a:t>, in particolare sui canali social e sul sito web EUvsDisinfo.</a:t>
            </a:r>
          </a:p>
          <a:p>
            <a:pPr marL="0" indent="0">
              <a:buFontTx/>
              <a:buNone/>
            </a:pPr>
            <a:endParaRPr lang="en-IE" sz="1100"/>
          </a:p>
          <a:p>
            <a:pPr marL="171450" indent="-171450">
              <a:buFontTx/>
              <a:buChar char="-"/>
            </a:pPr>
            <a:r>
              <a:rPr lang="it-IT" sz="1100"/>
              <a:t>Promuove inoltre l'</a:t>
            </a:r>
            <a:r>
              <a:rPr lang="it-IT" sz="1100" b="1"/>
              <a:t>alfabetizzazione mediatica</a:t>
            </a:r>
            <a:r>
              <a:rPr lang="it-IT" sz="1100"/>
              <a:t> (finanziando iniziative e realizzando risorse pratiche come questa) e sostiene i </a:t>
            </a:r>
            <a:r>
              <a:rPr lang="it-IT" sz="1100" b="1"/>
              <a:t>media e verificatori dei fatti indipendenti</a:t>
            </a:r>
            <a:r>
              <a:rPr lang="it-IT" sz="1100"/>
              <a:t>.</a:t>
            </a:r>
          </a:p>
          <a:p>
            <a:pPr marL="171450" indent="-171450">
              <a:buFontTx/>
              <a:buChar char="-"/>
            </a:pPr>
            <a:endParaRPr lang="en-IE" sz="1100"/>
          </a:p>
          <a:p>
            <a:pPr marL="171450" indent="-171450">
              <a:buFontTx/>
              <a:buChar char="-"/>
            </a:pPr>
            <a:r>
              <a:rPr lang="it-IT" sz="1100"/>
              <a:t>Collabora con le imprese che operano nel campo dei </a:t>
            </a:r>
            <a:r>
              <a:rPr lang="it-IT" sz="1100" b="1"/>
              <a:t>social media</a:t>
            </a:r>
            <a:r>
              <a:rPr lang="it-IT" sz="1100"/>
              <a:t> per prevenire la diffusione di notizie false e la manipolazione delle informazioni nell'UE e proteggere gli utenti.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Viviamo nell'era dell'informazione. Le informazioni non sono mai state accessibili come oggi.</a:t>
            </a:r>
          </a:p>
          <a:p>
            <a:pPr marL="342900" lvl="0" indent="-342900">
              <a:lnSpc>
                <a:spcPct val="107000"/>
              </a:lnSpc>
              <a:buFont typeface="Symbol" panose="05050102010706020507" pitchFamily="18" charset="2"/>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Tuttavia, non sempre ciò ci facilita la vita: può diventare molto difficile distinguere il vero dal falso.</a:t>
            </a:r>
          </a:p>
          <a:p>
            <a:pPr marL="342900" lvl="0" indent="-342900">
              <a:lnSpc>
                <a:spcPct val="107000"/>
              </a:lnSpc>
              <a:buFont typeface="Symbol" panose="05050102010706020507" pitchFamily="18" charset="2"/>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Ad esempio, sebbene all'epoca sembrasse improbabile, Olivia Rodrigo e Sabrina Carpenter si sono davvero parlate al Met Gala, mentre la copertina della rivista Forbes con l'ayatollah Ali Khamenei sembra molto reale, ma in realtà è falsa. L'immagine al centro mostra l'attivazione da parte di Israele dello scudo missilistico "Iron Dome", ma la data non è corretta e quindi i protagonisti non sono gli stessi.</a:t>
            </a:r>
          </a:p>
          <a:p>
            <a:pPr marL="342900" lvl="0" indent="-342900">
              <a:lnSpc>
                <a:spcPct val="107000"/>
              </a:lnSpc>
              <a:buFont typeface="Symbol" panose="05050102010706020507" pitchFamily="18" charset="2"/>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In questa presentazione non esamineremo soltanto il problema della disinformazione (quando una persona o un'organizzazione diffondono intenzionalmente informazioni che sanno essere false o fuorvianti), ma anche altre forme di notizie false in cui potreste imbattervi, e come è possibile proteggersi.</a:t>
            </a:r>
          </a:p>
          <a:p>
            <a:pPr marL="342900" lvl="0" indent="-342900">
              <a:lnSpc>
                <a:spcPct val="107000"/>
              </a:lnSpc>
              <a:buFont typeface="Symbol" panose="05050102010706020507" pitchFamily="18" charset="2"/>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Fate attenzione a ciò che sembra vero - riflettete sempre (</a:t>
            </a:r>
            <a:r>
              <a:rPr lang="it-IT"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 controllate i fatti!</a:t>
            </a:r>
            <a:r>
              <a:rPr lang="it-IT" sz="1800">
                <a:effectLst/>
                <a:latin typeface="Calibri" panose="020F0502020204030204" pitchFamily="34" charset="0"/>
                <a:ea typeface="Calibri" panose="020F0502020204030204" pitchFamily="34" charset="0"/>
                <a:cs typeface="Times New Roman" panose="02020603050405020304" pitchFamily="18" charset="0"/>
              </a:rPr>
              <a:t>) prima di condividere. </a:t>
            </a:r>
          </a:p>
          <a:p>
            <a:pPr marL="457200">
              <a:lnSpc>
                <a:spcPct val="107000"/>
              </a:lnSpc>
            </a:pPr>
            <a:r>
              <a:rPr lang="it-IT"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Fonti:</a:t>
            </a:r>
          </a:p>
          <a:p>
            <a:pPr marL="342900" lvl="0" indent="-342900">
              <a:lnSpc>
                <a:spcPct val="107000"/>
              </a:lnSpc>
              <a:buFont typeface="Symbol" panose="05050102010706020507" pitchFamily="18" charset="2"/>
              <a:buChar char=""/>
              <a:tabLst>
                <a:tab pos="457200" algn="l"/>
              </a:tabLst>
            </a:pPr>
            <a:r>
              <a:rPr lang="it-IT" sz="1100">
                <a:effectLst/>
                <a:latin typeface="Calibri" panose="020F0502020204030204" pitchFamily="34" charset="0"/>
                <a:ea typeface="Calibri" panose="020F0502020204030204" pitchFamily="34" charset="0"/>
                <a:cs typeface="Times New Roman" panose="02020603050405020304" pitchFamily="18" charset="0"/>
              </a:rPr>
              <a:t>post social sull'incontro tra Olivia Rodrigo e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it-IT" sz="1100">
                <a:effectLst/>
                <a:latin typeface="Calibri" panose="020F0502020204030204" pitchFamily="34" charset="0"/>
                <a:ea typeface="Calibri" panose="020F0502020204030204" pitchFamily="34" charset="0"/>
                <a:cs typeface="Times New Roman" panose="02020603050405020304" pitchFamily="18" charset="0"/>
              </a:rPr>
              <a:t>video sull'attivazione dell'Iron Dome: </a:t>
            </a:r>
            <a:r>
              <a:rPr lang="it-IT" sz="1600">
                <a:hlinkClick r:id="rId3"/>
              </a:rPr>
              <a:t>(3) Iran Spectator su X: "</a:t>
            </a:r>
            <a:r>
              <a:rPr lang="it-IT" sz="1600">
                <a:latin typeface="Segoe UI Emoji"/>
                <a:hlinkClick r:id="rId3"/>
              </a:rPr>
              <a:t>⚠️</a:t>
            </a:r>
            <a:r>
              <a:rPr lang="it-IT" sz="1600">
                <a:hlinkClick r:id="rId3"/>
              </a:rPr>
              <a:t> 𝐁𝐫𝐞𝐚𝐤𝐢𝐧𝐠 𝐍𝐞𝐰𝐬 </a:t>
            </a:r>
            <a:r>
              <a:rPr lang="it-IT" sz="1600">
                <a:latin typeface="Segoe UI Emoji"/>
                <a:hlinkClick r:id="rId3"/>
              </a:rPr>
              <a:t>⚠️</a:t>
            </a:r>
            <a:r>
              <a:rPr lang="it-IT" sz="1600">
                <a:hlinkClick r:id="rId3"/>
              </a:rPr>
              <a:t> </a:t>
            </a:r>
            <a:r>
              <a:rPr lang="it-IT" sz="1600">
                <a:latin typeface="Segoe UI Emoji"/>
                <a:hlinkClick r:id="rId3"/>
              </a:rPr>
              <a:t>🇮🇷</a:t>
            </a:r>
            <a:r>
              <a:rPr lang="it-IT" sz="1600">
                <a:hlinkClick r:id="rId3"/>
              </a:rPr>
              <a:t>| 𝗧𝗵𝗲 𝗦𝗵𝗮𝗵𝗲𝗱 𝗗𝗿𝗼𝗻𝗲𝘀 𝗮𝗽𝗽𝗲𝗮𝗿 𝘁𝗼 𝗵𝗮𝘃𝗲 𝗿𝗲𝗮𝗰𝗵𝗲𝗱 𝗜𝘀𝗿𝗮𝗲𝗹 𝗿𝗶𝗴𝗵𝘁 𝗻𝗼𝘄 Conferma del video: https://t.co/5Mt7VfstLB" / X (twitter.com)</a:t>
            </a:r>
          </a:p>
          <a:p>
            <a:pPr marL="342900" lvl="0" indent="-342900">
              <a:lnSpc>
                <a:spcPct val="107000"/>
              </a:lnSpc>
              <a:buFont typeface="Symbol" panose="05050102010706020507" pitchFamily="18" charset="2"/>
              <a:buChar char=""/>
              <a:tabLst>
                <a:tab pos="457200" algn="l"/>
              </a:tabLst>
            </a:pPr>
            <a:r>
              <a:rPr lang="it-IT" sz="1100">
                <a:effectLst/>
                <a:latin typeface="Calibri" panose="020F0502020204030204" pitchFamily="34" charset="0"/>
                <a:ea typeface="Calibri" panose="020F0502020204030204" pitchFamily="34" charset="0"/>
                <a:cs typeface="Times New Roman" panose="02020603050405020304" pitchFamily="18" charset="0"/>
              </a:rPr>
              <a:t>copertina falsa della rivista Forbes: </a:t>
            </a:r>
            <a:r>
              <a:rPr lang="it-IT"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de-CH"/>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it-IT" sz="1100" b="1">
                <a:effectLst/>
                <a:latin typeface="Calibri" panose="020F0502020204030204" pitchFamily="34" charset="0"/>
                <a:ea typeface="Calibri" panose="020F0502020204030204" pitchFamily="34" charset="0"/>
                <a:cs typeface="Times New Roman" panose="02020603050405020304" pitchFamily="18" charset="0"/>
              </a:rPr>
              <a:t>Satira/umorismo</a:t>
            </a:r>
            <a:r>
              <a:rPr lang="it-IT" sz="1100">
                <a:effectLst/>
                <a:latin typeface="Calibri" panose="020F0502020204030204" pitchFamily="34" charset="0"/>
                <a:ea typeface="Calibri" panose="020F0502020204030204" pitchFamily="34" charset="0"/>
                <a:cs typeface="Times New Roman" panose="02020603050405020304" pitchFamily="18" charset="0"/>
              </a:rPr>
              <a:t>: gli articoli umoristici dei giornali satirici vengono a volte scambiati per notizie reali. </a:t>
            </a:r>
          </a:p>
          <a:p>
            <a:pPr marL="342900" lvl="0" indent="-342900">
              <a:lnSpc>
                <a:spcPct val="107000"/>
              </a:lnSpc>
              <a:buFont typeface="Symbol" panose="05050102010706020507" pitchFamily="18" charset="2"/>
              <a:buChar char=""/>
            </a:pPr>
            <a:r>
              <a:rPr lang="it-IT" sz="1100" b="1">
                <a:effectLst/>
                <a:latin typeface="Calibri" panose="020F0502020204030204" pitchFamily="34" charset="0"/>
                <a:ea typeface="Calibri" panose="020F0502020204030204" pitchFamily="34" charset="0"/>
                <a:cs typeface="Times New Roman" panose="02020603050405020304" pitchFamily="18" charset="0"/>
              </a:rPr>
              <a:t>Cattiva informazione</a:t>
            </a:r>
            <a:r>
              <a:rPr lang="it-IT" sz="1100">
                <a:effectLst/>
                <a:latin typeface="Calibri" panose="020F0502020204030204" pitchFamily="34" charset="0"/>
                <a:ea typeface="Calibri" panose="020F0502020204030204" pitchFamily="34" charset="0"/>
                <a:cs typeface="Times New Roman" panose="02020603050405020304" pitchFamily="18" charset="0"/>
              </a:rPr>
              <a:t>: informazioni false o fuorvianti condivise da persone che le prendono per vere e che non desiderano fare male a nessuno. Spesso le intenzioni sono buone. Esempio: uno zio pubblica su Facebook un articolo che vanta le proprietà antitumorali dell'aglio perché ritiene che si tratti di informazioni utili e non si rende conto che sono false.</a:t>
            </a:r>
          </a:p>
          <a:p>
            <a:pPr marL="342900" lvl="0" indent="-342900">
              <a:lnSpc>
                <a:spcPct val="107000"/>
              </a:lnSpc>
              <a:spcAft>
                <a:spcPts val="800"/>
              </a:spcAft>
              <a:buFont typeface="Symbol" panose="05050102010706020507" pitchFamily="18" charset="2"/>
              <a:buChar char=""/>
            </a:pPr>
            <a:r>
              <a:rPr lang="it-IT" sz="1100" b="1">
                <a:effectLst/>
                <a:latin typeface="Calibri" panose="020F0502020204030204" pitchFamily="34" charset="0"/>
                <a:ea typeface="Calibri" panose="020F0502020204030204" pitchFamily="34" charset="0"/>
                <a:cs typeface="Times New Roman" panose="02020603050405020304" pitchFamily="18" charset="0"/>
              </a:rPr>
              <a:t>Disinformazione</a:t>
            </a:r>
            <a:r>
              <a:rPr lang="it-IT" sz="1100">
                <a:effectLst/>
                <a:latin typeface="Calibri" panose="020F0502020204030204" pitchFamily="34" charset="0"/>
                <a:ea typeface="Calibri" panose="020F0502020204030204" pitchFamily="34" charset="0"/>
                <a:cs typeface="Times New Roman" panose="02020603050405020304" pitchFamily="18" charset="0"/>
              </a:rPr>
              <a:t>: informazioni false create e condivise per ingannare le persone, oppure per conseguire un obiettivo politico o economico</a:t>
            </a:r>
            <a:r>
              <a:rPr lang="it-IT" sz="1600"/>
              <a:t> e che possono arrecare un pregiudizio pubblico</a:t>
            </a:r>
            <a:r>
              <a:rPr lang="it-IT" sz="1100">
                <a:effectLst/>
                <a:latin typeface="Calibri" panose="020F0502020204030204" pitchFamily="34" charset="0"/>
                <a:ea typeface="Calibri" panose="020F0502020204030204" pitchFamily="34" charset="0"/>
                <a:cs typeface="Times New Roman" panose="02020603050405020304" pitchFamily="18" charset="0"/>
              </a:rPr>
              <a:t>. Esempio: un post sui social media con storie false di migranti che commettono reati in Europa, creato per dividere la società.</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 Attenzione! * - Diapositiva con animazioni.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L'umorismo può essere facilmente confuso per notizie reali, se non si presta attenzione.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solidFill>
                  <a:schemeClr val="bg1"/>
                </a:solidFill>
              </a:rPr>
              <a:t>L'immagine del Papa che indossa un piumino è stata pubblicata per la prima volta nel marzo 2023 su un gruppo Facebook chiamato AI Art Universe ed è diventata rapidamente virale.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Ulteriori immagini di Papa Francesco generate dall'IA sono disponibili al seguente indirizzo: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Seconda immagine del Papa: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effectLst/>
                <a:latin typeface="Calibri" panose="020F0502020204030204" pitchFamily="34" charset="0"/>
                <a:ea typeface="Calibri" panose="020F0502020204030204" pitchFamily="34" charset="0"/>
                <a:cs typeface="Times New Roman" panose="02020603050405020304" pitchFamily="18" charset="0"/>
              </a:rPr>
              <a:t>* Attenzione! * - Diapositiva con animazioni.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a:solidFill>
                  <a:srgbClr val="FF0000"/>
                </a:solidFill>
                <a:effectLst/>
                <a:latin typeface="+mn-lt"/>
                <a:ea typeface="+mn-ea"/>
                <a:cs typeface="+mn-cs"/>
              </a:rPr>
              <a:t>Spesso le informazioni false si diffondono perché le persone ci credono veramente e desiderano condividerle con amici o familiari. In questo caso si parla di "cattiva informazione".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it-IT" sz="1200" b="0" i="0">
                <a:effectLst/>
                <a:latin typeface="+mn-lt"/>
                <a:ea typeface="+mn-ea"/>
                <a:cs typeface="+mn-cs"/>
              </a:rPr>
              <a:t>Durante la </a:t>
            </a:r>
            <a:r>
              <a:rPr lang="it-IT" sz="1200" b="0" i="0" baseline="0">
                <a:effectLst/>
                <a:latin typeface="+mn-lt"/>
                <a:ea typeface="+mn-ea"/>
                <a:cs typeface="+mn-cs"/>
              </a:rPr>
              <a:t>pandemia di COVID-19, </a:t>
            </a:r>
            <a:r>
              <a:rPr lang="it-IT" sz="1200" b="0" i="0">
                <a:effectLst/>
                <a:latin typeface="+mn-lt"/>
                <a:ea typeface="+mn-ea"/>
                <a:cs typeface="+mn-cs"/>
              </a:rPr>
              <a:t>sui social media si sono diffuse informazioni di ogni tipo. </a:t>
            </a:r>
            <a:r>
              <a:rPr lang="it-IT"/>
              <a:t>Ad esempio, molti erano convinti che c'era un collegamento tra le tecnologie 5G e la diffusione del coronavirus (per saperne di più: </a:t>
            </a:r>
            <a:r>
              <a:rPr lang="it-IT">
                <a:hlinkClick r:id="rId3"/>
              </a:rPr>
              <a:t>https://www.euronews.com/2020/05/15/what-is-the-truth-behind-the-5g-coronavirus-conspiracy-theory-culture-clash</a:t>
            </a:r>
            <a:r>
              <a:rPr lang="it-IT"/>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it-IT" sz="1200" b="0" i="0" baseline="0">
                <a:effectLst/>
                <a:latin typeface="+mn-lt"/>
                <a:ea typeface="+mn-ea"/>
                <a:cs typeface="+mn-cs"/>
              </a:rPr>
              <a:t>Questa teoria</a:t>
            </a:r>
            <a:r>
              <a:rPr lang="it-IT" sz="1200" b="0" i="0">
                <a:effectLst/>
                <a:latin typeface="+mn-lt"/>
                <a:ea typeface="+mn-ea"/>
                <a:cs typeface="+mn-cs"/>
              </a:rPr>
              <a:t> è stata all'origine di danni reali:</a:t>
            </a:r>
          </a:p>
          <a:p>
            <a:pPr marL="171450" indent="-171450">
              <a:buFontTx/>
              <a:buChar char="-"/>
            </a:pPr>
            <a:r>
              <a:rPr lang="it-IT" baseline="0"/>
              <a:t>piromani hanno incendiato torri cellulari in tutta Europa</a:t>
            </a:r>
          </a:p>
          <a:p>
            <a:pPr marL="171450" indent="-171450">
              <a:buFontTx/>
              <a:buChar char="-"/>
            </a:pPr>
            <a:r>
              <a:rPr lang="it-IT" baseline="0"/>
              <a:t>si è verificato un malfunzionamento delle reti di telecomunicazione, poiché molte delle torri distrutte e vandalizzate erano destinate al servizio 3G e 4G, da cui dipendono gli utenti (ad es. per chiamare un'ambulanza, ecc.)</a:t>
            </a:r>
          </a:p>
          <a:p>
            <a:pPr marL="171450" indent="-171450">
              <a:buFontTx/>
              <a:buChar char="-"/>
            </a:pPr>
            <a:r>
              <a:rPr lang="it-IT" sz="1200" b="0" i="0">
                <a:solidFill>
                  <a:schemeClr val="tx1"/>
                </a:solidFill>
                <a:effectLst/>
                <a:latin typeface="+mn-lt"/>
                <a:ea typeface="+mn-ea"/>
                <a:cs typeface="+mn-cs"/>
              </a:rPr>
              <a:t>alcuni dipendenti dei servizi di telecomunicazione sono stati maltrattati e attaccati per strada perché posavano i cavi in fibra ottica del 5G o altre</a:t>
            </a:r>
            <a:r>
              <a:rPr lang="it-IT" sz="1200" b="0" i="0" baseline="0">
                <a:solidFill>
                  <a:schemeClr val="tx1"/>
                </a:solidFill>
                <a:effectLst/>
                <a:latin typeface="+mn-lt"/>
                <a:ea typeface="+mn-ea"/>
                <a:cs typeface="+mn-cs"/>
              </a:rPr>
              <a:t> infrastrutture per le telecomunicazioni.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solidFill>
                  <a:schemeClr val="bg1"/>
                </a:solidFill>
              </a:rPr>
              <a:t>[Si ritiene che questa teoria del complotto che collega l'installazione di torri 5G all'epidemia di COVID-19 sia nata in Francia nel gennaio 2020 per poi diffondersi rapidamente in altri paesi.]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it-IT" sz="1800">
                <a:effectLst/>
                <a:latin typeface="Calibri" panose="020F0502020204030204" pitchFamily="34" charset="0"/>
                <a:ea typeface="Calibri" panose="020F0502020204030204" pitchFamily="34" charset="0"/>
                <a:cs typeface="Times New Roman" panose="02020603050405020304" pitchFamily="18" charset="0"/>
              </a:rPr>
              <a:t>* Attenzione! * - Diapositiva con animazioni.</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 Questo è un esempio di disinformazione: una donna finge di essere una cittadina locale vittima di discriminazione anti-russa, per ingannare le persone e promuovere gli obiettivi politici russi.</a:t>
            </a: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 È apparsa in tutti questi ruoli nell'arco di 1 anno</a:t>
            </a: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 Le persone reali potrebbero non riprodurre esattamente il messaggio che gli autori della propaganda vogliono trasmettere, per cui utilizzano attori professionisti per impersonare vari personaggi di grande impatto emotivo. L'obiettivo è quello di generare sentimenti filorussi e anti-ucraini.</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Fonte:</a:t>
            </a:r>
            <a:r>
              <a:rPr lang="it-IT" sz="1200">
                <a:effectLst/>
                <a:latin typeface="Calibri" panose="020F0502020204030204" pitchFamily="34" charset="0"/>
                <a:ea typeface="Calibri" panose="020F0502020204030204" pitchFamily="34" charset="0"/>
                <a:cs typeface="Times New Roman" panose="02020603050405020304" pitchFamily="18" charset="0"/>
              </a:rPr>
              <a:t> </a:t>
            </a:r>
            <a:r>
              <a:rPr lang="it-IT" sz="1800">
                <a:hlinkClick r:id="rId3"/>
              </a:rPr>
              <a:t>Russian disinfo patterns: same actors, different sets | StopFake</a:t>
            </a:r>
            <a:r>
              <a:rPr lang="it-IT" sz="1800"/>
              <a:t>. Link: </a:t>
            </a:r>
            <a:r>
              <a:rPr lang="it-IT"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it-IT" sz="1800">
                <a:effectLst/>
                <a:latin typeface="Calibri" panose="020F0502020204030204" pitchFamily="34" charset="0"/>
                <a:ea typeface="Calibri" panose="020F0502020204030204" pitchFamily="34" charset="0"/>
                <a:cs typeface="Times New Roman" panose="02020603050405020304" pitchFamily="18" charset="0"/>
              </a:rPr>
              <a:t>Prima immagine &gt; video: (</a:t>
            </a:r>
            <a:r>
              <a:rPr lang="it-IT"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it-IT" sz="1800">
                <a:effectLst/>
                <a:latin typeface="Calibri" panose="020F0502020204030204" pitchFamily="34" charset="0"/>
                <a:ea typeface="Calibri" panose="020F0502020204030204" pitchFamily="34" charset="0"/>
                <a:cs typeface="Times New Roman" panose="02020603050405020304" pitchFamily="18" charset="0"/>
              </a:rPr>
              <a:t>)</a:t>
            </a:r>
            <a:br>
              <a:rPr lang="it-IT" sz="1800">
                <a:effectLst/>
                <a:latin typeface="Calibri" panose="020F0502020204030204" pitchFamily="34" charset="0"/>
                <a:ea typeface="Calibri" panose="020F0502020204030204" pitchFamily="34" charset="0"/>
                <a:cs typeface="Times New Roman" panose="02020603050405020304" pitchFamily="18" charset="0"/>
              </a:rPr>
            </a:br>
            <a:r>
              <a:rPr lang="it-IT" sz="1800">
                <a:effectLst/>
                <a:latin typeface="Calibri" panose="020F0502020204030204" pitchFamily="34" charset="0"/>
                <a:ea typeface="Calibri" panose="020F0502020204030204" pitchFamily="34" charset="0"/>
                <a:cs typeface="Times New Roman" panose="02020603050405020304" pitchFamily="18" charset="0"/>
              </a:rPr>
              <a:t>Tempo totale:  40" (da 2 minuti e 51 secondi a 3 minuti e 31 secondi)</a:t>
            </a: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Trascrizione (tradotta):</a:t>
            </a: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a:t>
            </a:r>
            <a:br>
              <a:rPr lang="it-IT" sz="1800">
                <a:effectLst/>
                <a:latin typeface="Calibri" panose="020F0502020204030204" pitchFamily="34" charset="0"/>
                <a:ea typeface="Calibri" panose="020F0502020204030204" pitchFamily="34" charset="0"/>
                <a:cs typeface="Times New Roman" panose="02020603050405020304" pitchFamily="18" charset="0"/>
              </a:rPr>
            </a:br>
            <a:r>
              <a:rPr lang="it-IT" sz="1800">
                <a:effectLst/>
                <a:latin typeface="Calibri" panose="020F0502020204030204" pitchFamily="34" charset="0"/>
                <a:ea typeface="Calibri" panose="020F0502020204030204" pitchFamily="34" charset="0"/>
                <a:cs typeface="Times New Roman" panose="02020603050405020304" pitchFamily="18" charset="0"/>
              </a:rPr>
              <a:t>(Tratto da un servizio di una stazione televisiva della Crimea su un raduno pubblico a Sebastopoli, in Crimea, il 3 marzo 2014. La donna dice di chiamarsi Maria e di essere un'abitante di Odessa.)</a:t>
            </a:r>
          </a:p>
          <a:p>
            <a:pPr>
              <a:lnSpc>
                <a:spcPct val="107000"/>
              </a:lnSpc>
              <a:spcAft>
                <a:spcPts val="800"/>
              </a:spcAft>
            </a:pPr>
            <a:br>
              <a:rPr lang="it-IT" sz="1800">
                <a:effectLst/>
                <a:latin typeface="Calibri" panose="020F0502020204030204" pitchFamily="34" charset="0"/>
                <a:ea typeface="Calibri" panose="020F0502020204030204" pitchFamily="34" charset="0"/>
                <a:cs typeface="Times New Roman" panose="02020603050405020304" pitchFamily="18" charset="0"/>
              </a:rPr>
            </a:br>
            <a:r>
              <a:rPr lang="it-IT" sz="1800">
                <a:effectLst/>
                <a:latin typeface="Calibri" panose="020F0502020204030204" pitchFamily="34" charset="0"/>
                <a:ea typeface="Calibri" panose="020F0502020204030204" pitchFamily="34" charset="0"/>
                <a:cs typeface="Times New Roman" panose="02020603050405020304" pitchFamily="18" charset="0"/>
              </a:rPr>
              <a:t>Gli insegnanti della scuola stanno chiedendo protezione. I miei figli vanno alla scuola russa e io sono nel consiglio dei genitori.</a:t>
            </a: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Quando vengo a scuola i bambini mi chiedono: "Adesso andremo in prigione anche noi perché impariamo la lingua russa e parliamo il russo?"</a:t>
            </a: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Per arrivare qui abbiamo dovuto spegnere i cellulari e togliere le batterie.</a:t>
            </a: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È iniziata un'enorme persecuzione: è davvero orribile.</a:t>
            </a:r>
          </a:p>
          <a:p>
            <a:pPr>
              <a:lnSpc>
                <a:spcPct val="107000"/>
              </a:lnSpc>
              <a:spcAft>
                <a:spcPts val="800"/>
              </a:spcAft>
            </a:pPr>
            <a:r>
              <a:rPr lang="it-IT"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a:solidFill>
                  <a:srgbClr val="FFEC00"/>
                </a:solidFill>
                <a:latin typeface="Arial" panose="020B0604020202020204" pitchFamily="34" charset="0"/>
                <a:ea typeface="Verdana" panose="020B0604030504040204" pitchFamily="34" charset="0"/>
                <a:cs typeface="Arial" panose="020B0604020202020204" pitchFamily="34" charset="0"/>
              </a:rPr>
              <a:t>dis</a:t>
            </a:r>
            <a:r>
              <a:rPr lang="it-IT" sz="7200" b="1">
                <a:solidFill>
                  <a:schemeClr val="bg1"/>
                </a:solidFill>
                <a:latin typeface="Arial" panose="020B0604020202020204" pitchFamily="34" charset="0"/>
                <a:ea typeface="Verdana" panose="020B0604030504040204" pitchFamily="34" charset="0"/>
                <a:cs typeface="Arial" panose="020B0604020202020204" pitchFamily="34" charset="0"/>
              </a:rPr>
              <a:t>informazione</a:t>
            </a:r>
            <a:endParaRPr lang="en-LU" sz="72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1850034"/>
            <a:ext cx="6458256" cy="1569660"/>
          </a:xfrm>
          <a:prstGeom prst="rect">
            <a:avLst/>
          </a:prstGeom>
        </p:spPr>
        <p:txBody>
          <a:bodyPr wrap="square">
            <a:spAutoFit/>
          </a:bodyPr>
          <a:lstStyle/>
          <a:p>
            <a:pPr>
              <a:defRPr/>
            </a:pPr>
            <a:r>
              <a:rPr lang="it-IT" sz="4800" noProof="0">
                <a:solidFill>
                  <a:schemeClr val="bg1"/>
                </a:solidFill>
                <a:latin typeface="Arial" panose="020B0604020202020204" pitchFamily="34" charset="0"/>
                <a:ea typeface="Verdana" panose="020B0604030504040204" pitchFamily="34" charset="0"/>
                <a:cs typeface="Arial" panose="020B0604020202020204" pitchFamily="34" charset="0"/>
              </a:rPr>
              <a:t>Come individuare e combattere la</a:t>
            </a:r>
            <a:r>
              <a:rPr lang="it-IT" sz="4800" b="1" noProof="0">
                <a:solidFill>
                  <a:schemeClr val="bg1"/>
                </a:solidFill>
                <a:latin typeface="Arial" panose="020B0604020202020204" pitchFamily="34" charset="0"/>
                <a:ea typeface="Verdana" panose="020B0604030504040204" pitchFamily="34" charset="0"/>
                <a:cs typeface="Arial" panose="020B0604020202020204" pitchFamily="34" charset="0"/>
              </a:rPr>
              <a:t> </a:t>
            </a: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13" Type="http://schemas.openxmlformats.org/officeDocument/2006/relationships/image" Target="../media/image60.png"/><Relationship Id="rId3" Type="http://schemas.openxmlformats.org/officeDocument/2006/relationships/hyperlink" Target="https://ifcncodeofprinciples.poynter.org/signatories" TargetMode="External"/><Relationship Id="rId7" Type="http://schemas.openxmlformats.org/officeDocument/2006/relationships/hyperlink" Target="https://euvsdisinfo.eu/" TargetMode="External"/><Relationship Id="rId12" Type="http://schemas.openxmlformats.org/officeDocument/2006/relationships/hyperlink" Target="http://www.edm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search/list:recent;hl=en" TargetMode="External"/><Relationship Id="rId11" Type="http://schemas.openxmlformats.org/officeDocument/2006/relationships/hyperlink" Target="http://www.euvsdisinfo.eu/" TargetMode="External"/><Relationship Id="rId5" Type="http://schemas.openxmlformats.org/officeDocument/2006/relationships/hyperlink" Target="https://efcsn.com/" TargetMode="External"/><Relationship Id="rId10" Type="http://schemas.openxmlformats.org/officeDocument/2006/relationships/hyperlink" Target="https://toolbox.google.com/factcheck/explorer"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it-IT" sz="2400">
                <a:latin typeface="Arial"/>
                <a:ea typeface="Verdana"/>
                <a:cs typeface="Arial"/>
              </a:rPr>
              <a:t>Parte 2</a:t>
            </a:r>
            <a:r>
              <a:rPr lang="it-IT">
                <a:latin typeface="Arial"/>
                <a:ea typeface="Verdana"/>
                <a:cs typeface="Arial"/>
              </a:rPr>
              <a:t>: Come funziona la disinformazione?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sz="1200" i="1">
                <a:latin typeface="Arial" panose="020B0604020202020204" pitchFamily="34" charset="0"/>
                <a:ea typeface="Verdana" panose="020B0604030504040204" pitchFamily="34" charset="0"/>
                <a:cs typeface="Arial" panose="020B0604020202020204" pitchFamily="34" charset="0"/>
              </a:rPr>
              <a:t>Non</a:t>
            </a:r>
            <a:r>
              <a:rPr lang="it-IT" i="1">
                <a:latin typeface="Arial" panose="020B0604020202020204" pitchFamily="34" charset="0"/>
                <a:ea typeface="Verdana" panose="020B0604030504040204" pitchFamily="34" charset="0"/>
                <a:cs typeface="Arial" panose="020B0604020202020204" pitchFamily="34" charset="0"/>
              </a:rPr>
              <a:t> </a:t>
            </a:r>
            <a:r>
              <a:rPr lang="it-IT" sz="1400" i="1">
                <a:latin typeface="Arial" panose="020B0604020202020204" pitchFamily="34" charset="0"/>
                <a:ea typeface="Verdana" panose="020B0604030504040204" pitchFamily="34" charset="0"/>
                <a:cs typeface="Arial" panose="020B0604020202020204" pitchFamily="34" charset="0"/>
              </a:rPr>
              <a:t>so più di chi mi posso fidare!</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it-IT" sz="2000" b="1">
                <a:solidFill>
                  <a:srgbClr val="FFEC00"/>
                </a:solidFill>
                <a:effectLst/>
                <a:latin typeface="Arial" panose="020B0604020202020204" pitchFamily="34" charset="0"/>
                <a:ea typeface="Verdana" panose="020B0604030504040204" pitchFamily="34" charset="0"/>
                <a:cs typeface="Arial" panose="020B0604020202020204" pitchFamily="34" charset="0"/>
              </a:rPr>
              <a:t>Benaltrismo</a:t>
            </a:r>
            <a:br>
              <a:rPr lang="it-IT"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it-IT">
                <a:solidFill>
                  <a:schemeClr val="bg1"/>
                </a:solidFill>
                <a:effectLst/>
                <a:latin typeface="Arial" panose="020B0604020202020204" pitchFamily="34" charset="0"/>
                <a:ea typeface="Verdana" panose="020B0604030504040204" pitchFamily="34" charset="0"/>
                <a:cs typeface="Arial" panose="020B0604020202020204" pitchFamily="34" charset="0"/>
              </a:rPr>
              <a:t>richiamare l'attenzione su questioni non correlate o distanti.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it-IT" sz="2400" b="1">
                <a:solidFill>
                  <a:schemeClr val="bg1"/>
                </a:solidFill>
                <a:latin typeface="Arial" panose="020B0604020202020204" pitchFamily="34" charset="0"/>
                <a:cs typeface="Arial" panose="020B0604020202020204" pitchFamily="34" charset="0"/>
              </a:rPr>
              <a:t>L'obiettivo della disinformazione non è necessariamente quello di convincere, ma di confondere. </a:t>
            </a:r>
            <a:br>
              <a:rPr lang="it-IT" sz="2400" b="1">
                <a:solidFill>
                  <a:schemeClr val="bg1"/>
                </a:solidFill>
                <a:latin typeface="Arial" panose="020B0604020202020204" pitchFamily="34" charset="0"/>
                <a:cs typeface="Arial" panose="020B0604020202020204" pitchFamily="34" charset="0"/>
              </a:rPr>
            </a:br>
            <a:r>
              <a:rPr lang="it-IT" sz="2400" b="1">
                <a:solidFill>
                  <a:schemeClr val="bg1"/>
                </a:solidFill>
                <a:latin typeface="Arial" panose="020B0604020202020204" pitchFamily="34" charset="0"/>
                <a:cs typeface="Arial" panose="020B0604020202020204" pitchFamily="34" charset="0"/>
              </a:rPr>
              <a:t>Tra le tattiche:</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330383" cy="1882310"/>
          </a:xfrm>
          <a:prstGeom prst="rect">
            <a:avLst/>
          </a:prstGeom>
          <a:noFill/>
        </p:spPr>
        <p:txBody>
          <a:bodyPr wrap="square" rtlCol="0">
            <a:spAutoFit/>
          </a:bodyPr>
          <a:lstStyle/>
          <a:p>
            <a:pPr marL="0" lvl="1">
              <a:lnSpc>
                <a:spcPct val="107000"/>
              </a:lnSpc>
              <a:spcAft>
                <a:spcPts val="1800"/>
              </a:spcAft>
              <a:tabLst>
                <a:tab pos="914400" algn="l"/>
              </a:tabLst>
            </a:pPr>
            <a:r>
              <a:rPr lang="it-IT" sz="2000" b="1">
                <a:solidFill>
                  <a:srgbClr val="FFEC00"/>
                </a:solidFill>
                <a:effectLst/>
                <a:latin typeface="Arial" panose="020B0604020202020204" pitchFamily="34" charset="0"/>
                <a:ea typeface="Verdana" panose="020B0604030504040204" pitchFamily="34" charset="0"/>
                <a:cs typeface="Arial" panose="020B0604020202020204" pitchFamily="34" charset="0"/>
              </a:rPr>
              <a:t>Argomento fantoccio</a:t>
            </a:r>
            <a:r>
              <a:rPr lang="it-IT"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it-IT" sz="2000">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effectLst/>
                <a:latin typeface="Arial" panose="020B0604020202020204" pitchFamily="34" charset="0"/>
                <a:ea typeface="Verdana" panose="020B0604030504040204" pitchFamily="34" charset="0"/>
                <a:cs typeface="Arial" panose="020B0604020202020204" pitchFamily="34" charset="0"/>
              </a:rPr>
              <a:t>travisare la posizione altrui per attaccarla. </a:t>
            </a:r>
          </a:p>
          <a:p>
            <a:endParaRPr lang="en-IE"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585627"/>
          </a:xfrm>
          <a:prstGeom prst="rect">
            <a:avLst/>
          </a:prstGeom>
          <a:noFill/>
        </p:spPr>
        <p:txBody>
          <a:bodyPr wrap="square">
            <a:spAutoFit/>
          </a:bodyPr>
          <a:lstStyle/>
          <a:p>
            <a:pPr marL="0" lvl="1">
              <a:lnSpc>
                <a:spcPct val="107000"/>
              </a:lnSpc>
              <a:spcAft>
                <a:spcPts val="1800"/>
              </a:spcAft>
              <a:tabLst>
                <a:tab pos="914400" algn="l"/>
              </a:tabLst>
            </a:pPr>
            <a:r>
              <a:rPr lang="it-IT" sz="2000" b="1">
                <a:solidFill>
                  <a:srgbClr val="FFEC00"/>
                </a:solidFill>
                <a:latin typeface="Arial" panose="020B0604020202020204" pitchFamily="34" charset="0"/>
                <a:ea typeface="Verdana" panose="020B0604030504040204" pitchFamily="34" charset="0"/>
                <a:cs typeface="Arial" panose="020B0604020202020204" pitchFamily="34" charset="0"/>
              </a:rPr>
              <a:t>Attacco </a:t>
            </a:r>
            <a:br>
              <a:rPr lang="it-IT"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spaventare gli "scettici" utilizzando un linguaggio aggressivo </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o sprezzante.</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it-IT" sz="2000" b="1">
                <a:solidFill>
                  <a:srgbClr val="FFEC00"/>
                </a:solidFill>
                <a:latin typeface="Arial" panose="020B0604020202020204" pitchFamily="34" charset="0"/>
                <a:ea typeface="Verdana" panose="020B0604030504040204" pitchFamily="34" charset="0"/>
                <a:cs typeface="Arial" panose="020B0604020202020204" pitchFamily="34" charset="0"/>
              </a:rPr>
              <a:t>Derisione  </a:t>
            </a:r>
            <a:br>
              <a:rPr lang="it-IT" sz="1800">
                <a:solidFill>
                  <a:schemeClr val="bg1"/>
                </a:solidFill>
                <a:latin typeface="Arial" panose="020B0604020202020204" pitchFamily="34" charset="0"/>
                <a:ea typeface="Verdana" panose="020B0604030504040204" pitchFamily="34" charset="0"/>
                <a:cs typeface="Arial" panose="020B0604020202020204" pitchFamily="34" charset="0"/>
              </a:rPr>
            </a:br>
            <a:r>
              <a:rPr lang="it-IT" sz="2000">
                <a:solidFill>
                  <a:schemeClr val="bg1"/>
                </a:solidFill>
                <a:latin typeface="Arial" panose="020B0604020202020204" pitchFamily="34" charset="0"/>
                <a:ea typeface="Verdana" panose="020B0604030504040204" pitchFamily="34" charset="0"/>
                <a:cs typeface="Arial" panose="020B0604020202020204" pitchFamily="34" charset="0"/>
              </a:rPr>
              <a:t>prendere in giro gli "scettici" con </a:t>
            </a:r>
            <a:r>
              <a:rPr lang="it-IT" sz="2000">
                <a:solidFill>
                  <a:schemeClr val="bg1"/>
                </a:solidFill>
                <a:effectLst/>
                <a:latin typeface="Arial" panose="020B0604020202020204" pitchFamily="34" charset="0"/>
                <a:ea typeface="Verdana" panose="020B0604030504040204" pitchFamily="34" charset="0"/>
                <a:cs typeface="Arial" panose="020B0604020202020204" pitchFamily="34" charset="0"/>
              </a:rPr>
              <a:t>sarcasmo</a:t>
            </a:r>
            <a:r>
              <a:rPr lang="it-IT" sz="2000">
                <a:solidFill>
                  <a:schemeClr val="bg1"/>
                </a:solidFill>
                <a:latin typeface="Arial" panose="020B0604020202020204" pitchFamily="34" charset="0"/>
                <a:ea typeface="Verdana" panose="020B0604030504040204" pitchFamily="34" charset="0"/>
                <a:cs typeface="Arial" panose="020B0604020202020204" pitchFamily="34" charset="0"/>
              </a:rPr>
              <a:t>.</a:t>
            </a:r>
            <a:r>
              <a:rPr lang="it-IT"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815882"/>
          </a:xfrm>
          <a:prstGeom prst="rect">
            <a:avLst/>
          </a:prstGeom>
          <a:noFill/>
        </p:spPr>
        <p:txBody>
          <a:bodyPr wrap="square">
            <a:spAutoFit/>
          </a:bodyPr>
          <a:lstStyle/>
          <a:p>
            <a:r>
              <a:rPr lang="it-IT" sz="2000" b="1">
                <a:solidFill>
                  <a:srgbClr val="FFEC00"/>
                </a:solidFill>
                <a:latin typeface="Arial" panose="020B0604020202020204" pitchFamily="34" charset="0"/>
                <a:ea typeface="Verdana" panose="020B0604030504040204" pitchFamily="34" charset="0"/>
                <a:cs typeface="Arial" panose="020B0604020202020204" pitchFamily="34" charset="0"/>
              </a:rPr>
              <a:t>Eccesso di dettagli </a:t>
            </a:r>
            <a:r>
              <a:rPr lang="it-IT"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it-IT"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it-IT" sz="1800">
                <a:solidFill>
                  <a:schemeClr val="bg1"/>
                </a:solidFill>
                <a:effectLst/>
                <a:latin typeface="Arial" panose="020B0604020202020204" pitchFamily="34" charset="0"/>
                <a:ea typeface="Verdana" panose="020B0604030504040204" pitchFamily="34" charset="0"/>
                <a:cs typeface="Arial" panose="020B0604020202020204" pitchFamily="34" charset="0"/>
              </a:rPr>
              <a:t>per distogliere l'attenzione dall'argomento principale</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it-IT" sz="2200">
                <a:latin typeface="Arial"/>
                <a:ea typeface="Verdana"/>
                <a:cs typeface="Arial"/>
              </a:rPr>
              <a:t>Parte 2</a:t>
            </a:r>
            <a:r>
              <a:rPr lang="it-IT" sz="1600">
                <a:latin typeface="Arial"/>
                <a:ea typeface="Verdana"/>
                <a:cs typeface="Arial"/>
              </a:rPr>
              <a:t>: Come funziona la disinformazione?</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it-IT" sz="2200">
                <a:latin typeface="Arial"/>
                <a:ea typeface="Verdana"/>
                <a:cs typeface="Arial"/>
              </a:rPr>
              <a:t>Parte 2</a:t>
            </a:r>
            <a:r>
              <a:rPr lang="it-IT" sz="1600">
                <a:latin typeface="Arial"/>
                <a:ea typeface="Verdana"/>
                <a:cs typeface="Arial"/>
              </a:rPr>
              <a:t>: Come funziona la disinformazione?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it-IT"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it-IT" sz="2500" b="1">
                  <a:solidFill>
                    <a:schemeClr val="bg1"/>
                  </a:solidFill>
                </a:rPr>
                <a:t>La disinformazione non è solo sui social: </a:t>
              </a:r>
              <a:br>
                <a:rPr lang="it-IT" sz="2500" b="1">
                  <a:solidFill>
                    <a:schemeClr val="bg1"/>
                  </a:solidFill>
                </a:rPr>
              </a:br>
              <a:r>
                <a:rPr lang="it-IT" sz="2500" b="1">
                  <a:solidFill>
                    <a:schemeClr val="bg1"/>
                  </a:solidFill>
                </a:rPr>
                <a:t>è presente anche nei media tradizionali.</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76225D11-AF76-B5C8-69A9-386F69935B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it-IT" sz="2200">
                <a:latin typeface="Arial"/>
                <a:ea typeface="Verdana"/>
                <a:cs typeface="Arial"/>
              </a:rPr>
              <a:t>Parte 2</a:t>
            </a:r>
            <a:r>
              <a:rPr lang="it-IT" sz="1600">
                <a:latin typeface="Arial"/>
                <a:ea typeface="Verdana"/>
                <a:cs typeface="Arial"/>
              </a:rPr>
              <a:t>: Come funziona la disinformazione?</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1D052EE0-997E-D0C3-31C2-08C1385B5A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it-IT" sz="2200">
                <a:latin typeface="Arial"/>
                <a:cs typeface="Arial"/>
              </a:rPr>
              <a:t>Parte 2</a:t>
            </a:r>
            <a:r>
              <a:rPr lang="it-IT" sz="1600">
                <a:latin typeface="Arial"/>
                <a:cs typeface="Arial"/>
              </a:rPr>
              <a:t>: Come funziona la disinformazione?</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it-I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3 </a:t>
            </a:r>
          </a:p>
          <a:p>
            <a:r>
              <a:rPr lang="it-IT" sz="5400" b="1">
                <a:solidFill>
                  <a:schemeClr val="bg1"/>
                </a:solidFill>
                <a:latin typeface="Arial" panose="020B0604020202020204" pitchFamily="34" charset="0"/>
                <a:ea typeface="Verdana" panose="020B0604030504040204" pitchFamily="34" charset="0"/>
                <a:cs typeface="Arial" panose="020B0604020202020204" pitchFamily="34" charset="0"/>
              </a:rPr>
              <a:t>Come reagire alla disinformazione?</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it-IT" sz="2200">
                <a:latin typeface="Arial"/>
                <a:ea typeface="Verdana"/>
                <a:cs typeface="Arial"/>
              </a:rPr>
              <a:t>Parte 3</a:t>
            </a:r>
            <a:r>
              <a:rPr lang="it-IT" sz="1600">
                <a:latin typeface="Arial"/>
                <a:ea typeface="Verdana"/>
                <a:cs typeface="Arial"/>
              </a:rPr>
              <a:t>: </a:t>
            </a:r>
            <a:r>
              <a:rPr lang="it-IT">
                <a:latin typeface="Arial"/>
                <a:ea typeface="Verdana"/>
                <a:cs typeface="Arial"/>
              </a:rPr>
              <a:t>Come reagire alla disinformazione?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Non reagite subito!</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069120" y="4217402"/>
            <a:ext cx="2804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Prendete tempo</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898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Riflettete</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409450" y="153312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Parte 3</a:t>
            </a:r>
            <a:r>
              <a:rPr lang="it-IT" sz="1400">
                <a:latin typeface="Arial"/>
                <a:ea typeface="Verdana"/>
                <a:cs typeface="Arial"/>
              </a:rPr>
              <a:t>: </a:t>
            </a:r>
            <a:r>
              <a:rPr lang="it-IT" sz="1600">
                <a:latin typeface="Arial"/>
                <a:ea typeface="Verdana"/>
                <a:cs typeface="Arial"/>
              </a:rPr>
              <a:t>Come reagire alla disinformazione? </a:t>
            </a:r>
          </a:p>
        </p:txBody>
      </p:sp>
      <p:sp>
        <p:nvSpPr>
          <p:cNvPr id="11" name="Rectangle 10"/>
          <p:cNvSpPr/>
          <p:nvPr/>
        </p:nvSpPr>
        <p:spPr>
          <a:xfrm>
            <a:off x="725848" y="893976"/>
            <a:ext cx="10409853" cy="757130"/>
          </a:xfrm>
          <a:prstGeom prst="rect">
            <a:avLst/>
          </a:prstGeom>
        </p:spPr>
        <p:txBody>
          <a:bodyPr wrap="square">
            <a:spAutoFit/>
          </a:bodyPr>
          <a:lstStyle/>
          <a:p>
            <a:pPr lvl="0" defTabSz="914400">
              <a:lnSpc>
                <a:spcPct val="90000"/>
              </a:lnSpc>
              <a:spcBef>
                <a:spcPts val="1000"/>
              </a:spcBef>
            </a:pPr>
            <a:r>
              <a:rPr lang="it-IT" sz="4800" b="1">
                <a:solidFill>
                  <a:srgbClr val="AAFAC8"/>
                </a:solidFill>
                <a:latin typeface="Arial" panose="020B0604020202020204" pitchFamily="34" charset="0"/>
                <a:ea typeface="Verdana" panose="020B0604030504040204" pitchFamily="34" charset="0"/>
                <a:cs typeface="Arial" panose="020B0604020202020204" pitchFamily="34" charset="0"/>
              </a:rPr>
              <a:t>In caso di dubbio, verificate</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6096000" y="857002"/>
            <a:ext cx="2889504"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it-IT" sz="2000" b="1">
                <a:solidFill>
                  <a:srgbClr val="AAFAC8"/>
                </a:solidFill>
                <a:latin typeface="Arial" panose="020B0604020202020204" pitchFamily="34" charset="0"/>
                <a:ea typeface="Verdana" panose="020B0604030504040204" pitchFamily="34" charset="0"/>
                <a:cs typeface="Arial" panose="020B0604020202020204" pitchFamily="34" charset="0"/>
              </a:rPr>
              <a:t>Contenuto</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Il titolo e il contenuto corrispondono? Il contenuto ha senso?</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21792" y="5733448"/>
            <a:ext cx="7078370" cy="646911"/>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Riflettete prima di</a:t>
            </a:r>
            <a:r>
              <a:rPr kumimoji="0" lang="it-IT"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 condividere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it-IT" sz="2000" b="1">
                <a:solidFill>
                  <a:srgbClr val="AAFAC8"/>
                </a:solidFill>
                <a:latin typeface="Arial" panose="020B0604020202020204" pitchFamily="34" charset="0"/>
                <a:ea typeface="Verdana" panose="020B0604030504040204" pitchFamily="34" charset="0"/>
                <a:cs typeface="Arial" panose="020B0604020202020204" pitchFamily="34" charset="0"/>
              </a:rPr>
              <a:t>Altre fonti</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La storia viene riportata anche da altre fonti? Quali?</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it-IT" sz="2000" b="1">
                <a:solidFill>
                  <a:srgbClr val="FFEC00"/>
                </a:solidFill>
                <a:latin typeface="Arial" panose="020B0604020202020204" pitchFamily="34" charset="0"/>
                <a:ea typeface="Verdana" panose="020B0604030504040204" pitchFamily="34" charset="0"/>
                <a:cs typeface="Arial" panose="020B0604020202020204" pitchFamily="34" charset="0"/>
              </a:rPr>
              <a:t>Siate consapevoli dei vostri pregiudizi!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it-IT" sz="2000" b="1">
                <a:solidFill>
                  <a:srgbClr val="AAFAC8"/>
                </a:solidFill>
                <a:latin typeface="Arial" panose="020B0604020202020204" pitchFamily="34" charset="0"/>
                <a:ea typeface="Verdana" panose="020B0604030504040204" pitchFamily="34" charset="0"/>
                <a:cs typeface="Arial" panose="020B0604020202020204" pitchFamily="34" charset="0"/>
              </a:rPr>
              <a:t>Media / URL</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È attendibile? Corrisponde a quello ricercato?</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480708" cy="954107"/>
          </a:xfrm>
          <a:prstGeom prst="rect">
            <a:avLst/>
          </a:prstGeom>
          <a:noFill/>
        </p:spPr>
        <p:txBody>
          <a:bodyPr wrap="square">
            <a:spAutoFit/>
          </a:bodyPr>
          <a:lstStyle/>
          <a:p>
            <a:pPr>
              <a:spcAft>
                <a:spcPts val="600"/>
              </a:spcAft>
            </a:pPr>
            <a:r>
              <a:rPr lang="it-IT" sz="2000" b="1">
                <a:solidFill>
                  <a:srgbClr val="AAFAC8"/>
                </a:solidFill>
                <a:latin typeface="Arial" panose="020B0604020202020204" pitchFamily="34" charset="0"/>
                <a:ea typeface="Verdana" panose="020B0604030504040204" pitchFamily="34" charset="0"/>
                <a:cs typeface="Arial" panose="020B0604020202020204" pitchFamily="34" charset="0"/>
              </a:rPr>
              <a:t>Autore</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È attendibile/</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qualificato?</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it-IT" sz="2000" b="1">
                <a:solidFill>
                  <a:srgbClr val="AAFAC8"/>
                </a:solidFill>
                <a:latin typeface="Arial" panose="020B0604020202020204" pitchFamily="34" charset="0"/>
                <a:ea typeface="Verdana" panose="020B0604030504040204" pitchFamily="34" charset="0"/>
                <a:cs typeface="Arial" panose="020B0604020202020204" pitchFamily="34" charset="0"/>
              </a:rPr>
              <a:t>Data</a:t>
            </a:r>
            <a:br>
              <a:rPr lang="it-IT" b="1">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A quando risale la pubblicazione?</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it-IT" sz="2000" b="1">
                <a:solidFill>
                  <a:srgbClr val="AAFAC8"/>
                </a:solidFill>
                <a:latin typeface="Arial" panose="020B0604020202020204" pitchFamily="34" charset="0"/>
                <a:ea typeface="Verdana" panose="020B0604030504040204" pitchFamily="34" charset="0"/>
                <a:cs typeface="Arial" panose="020B0604020202020204" pitchFamily="34" charset="0"/>
              </a:rPr>
              <a:t>Immagine</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Rappresenta davvero ciò che dovrebbe?</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it-IT">
                <a:solidFill>
                  <a:schemeClr val="bg1"/>
                </a:solidFill>
                <a:latin typeface="Arial" panose="020B0604020202020204" pitchFamily="34" charset="0"/>
                <a:ea typeface="Verdana" panose="020B0604030504040204" pitchFamily="34" charset="0"/>
                <a:cs typeface="Arial" panose="020B0604020202020204" pitchFamily="34" charset="0"/>
              </a:rPr>
              <a:t>Condividete ciò che avete imparato con amici e familiari, MA...</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a:t>Come reagire alla disinformazione?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it-IT"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Come potete  VOI  contribuire a combattere la disinformazione?</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Non biasimate </a:t>
            </a:r>
            <a:br>
              <a:rPr kumimoji="0" lang="it-I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it-I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gli altri</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2031325"/>
          </a:xfrm>
          <a:prstGeom prst="rect">
            <a:avLst/>
          </a:prstGeom>
          <a:noFill/>
        </p:spPr>
        <p:txBody>
          <a:bodyPr wrap="square" rtlCol="0">
            <a:spAutoFit/>
          </a:bodyPr>
          <a:lstStyle/>
          <a:p>
            <a:r>
              <a:rPr lang="it-IT">
                <a:solidFill>
                  <a:schemeClr val="bg1"/>
                </a:solidFill>
                <a:latin typeface="Arial" panose="020B0604020202020204" pitchFamily="34" charset="0"/>
                <a:ea typeface="Verdana" panose="020B0604030504040204" pitchFamily="34" charset="0"/>
                <a:cs typeface="Arial" panose="020B0604020202020204" pitchFamily="34" charset="0"/>
              </a:rPr>
              <a:t>mostrate empatia e cercate di capire coloro che si lasciano ingannare dalla disinformazione. </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Lo scontro frontale raramente convince </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le persone!</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b="1">
                <a:solidFill>
                  <a:srgbClr val="FFFFFF"/>
                </a:solidFill>
                <a:latin typeface="Arial" panose="020B0604020202020204" pitchFamily="34" charset="0"/>
                <a:ea typeface="Verdana" panose="020B0604030504040204" pitchFamily="34" charset="0"/>
                <a:cs typeface="Arial" panose="020B0604020202020204" pitchFamily="34" charset="0"/>
              </a:rPr>
              <a:t>Sensibilizzate </a:t>
            </a:r>
            <a:br>
              <a:rPr lang="it-IT"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it-IT" sz="2000" b="1">
                <a:solidFill>
                  <a:srgbClr val="FFFFFF"/>
                </a:solidFill>
                <a:latin typeface="Arial" panose="020B0604020202020204" pitchFamily="34" charset="0"/>
                <a:ea typeface="Verdana" panose="020B0604030504040204" pitchFamily="34" charset="0"/>
                <a:cs typeface="Arial" panose="020B0604020202020204" pitchFamily="34" charset="0"/>
              </a:rPr>
              <a:t>alla problematica</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it-IT" sz="2000" b="1">
                <a:solidFill>
                  <a:srgbClr val="FFFFFF"/>
                </a:solidFill>
                <a:latin typeface="Arial" panose="020B0604020202020204" pitchFamily="34" charset="0"/>
                <a:ea typeface="Verdana" panose="020B0604030504040204" pitchFamily="34" charset="0"/>
                <a:cs typeface="Arial" panose="020B0604020202020204" pitchFamily="34" charset="0"/>
              </a:rPr>
              <a:t>Non credete a tutto ciò che sentite</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it-IT">
                <a:solidFill>
                  <a:schemeClr val="bg1"/>
                </a:solidFill>
                <a:latin typeface="Arial" panose="020B0604020202020204" pitchFamily="34" charset="0"/>
                <a:ea typeface="Verdana" panose="020B0604030504040204" pitchFamily="34" charset="0"/>
                <a:cs typeface="Arial" panose="020B0604020202020204" pitchFamily="34" charset="0"/>
              </a:rPr>
              <a:t>Pensate in modo critico, controllate le vostre fonti e ricordate di prendere tempo per riflettere prima di reagire.</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3248611" y="614129"/>
            <a:ext cx="973645"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749290"/>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0793" y="1780722"/>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18316" y="1960712"/>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it-IT" sz="2000">
                <a:latin typeface="Arial"/>
                <a:ea typeface="Verdana"/>
                <a:cs typeface="Arial"/>
              </a:rPr>
              <a:t>Parte 3</a:t>
            </a:r>
            <a:r>
              <a:rPr lang="it-IT" sz="1400">
                <a:latin typeface="Arial"/>
                <a:ea typeface="Verdana"/>
                <a:cs typeface="Arial"/>
              </a:rPr>
              <a:t>: </a:t>
            </a:r>
            <a:r>
              <a:rPr lang="it-IT" sz="1600">
                <a:latin typeface="Arial"/>
                <a:ea typeface="Verdana"/>
                <a:cs typeface="Arial"/>
              </a:rPr>
              <a:t>Come reagire alla disinformazione?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7930842" cy="4124206"/>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it-IT" dirty="0">
                <a:solidFill>
                  <a:schemeClr val="bg1"/>
                </a:solidFill>
                <a:latin typeface="Arial"/>
                <a:ea typeface="Verdana"/>
                <a:cs typeface="Arial"/>
              </a:rPr>
              <a:t>La rete internazionale dei verificatori dei fatti (International Fact-Checking Network, IFCN) mette a disposizione </a:t>
            </a:r>
            <a:br>
              <a:rPr lang="it-IT" dirty="0">
                <a:latin typeface="Arial" panose="020B0604020202020204" pitchFamily="34" charset="0"/>
                <a:ea typeface="Verdana" panose="020B0604030504040204" pitchFamily="34" charset="0"/>
                <a:cs typeface="Arial" panose="020B0604020202020204" pitchFamily="34" charset="0"/>
              </a:rPr>
            </a:br>
            <a:r>
              <a:rPr lang="it-IT" dirty="0">
                <a:solidFill>
                  <a:schemeClr val="bg1"/>
                </a:solidFill>
                <a:latin typeface="Arial"/>
                <a:ea typeface="Verdana"/>
                <a:cs typeface="Arial"/>
              </a:rPr>
              <a:t>un </a:t>
            </a:r>
            <a:r>
              <a:rPr lang="it-IT"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elenco delle organizzazioni</a:t>
            </a:r>
            <a:r>
              <a:rPr lang="it-IT" dirty="0">
                <a:solidFill>
                  <a:schemeClr val="bg1"/>
                </a:solidFill>
                <a:latin typeface="Arial"/>
                <a:ea typeface="Verdana"/>
                <a:cs typeface="Arial"/>
              </a:rPr>
              <a:t> che hanno aderito</a:t>
            </a:r>
            <a:br>
              <a:rPr lang="it-IT" dirty="0">
                <a:latin typeface="Arial" panose="020B0604020202020204" pitchFamily="34" charset="0"/>
                <a:ea typeface="Verdana" panose="020B0604030504040204" pitchFamily="34" charset="0"/>
                <a:cs typeface="Arial" panose="020B0604020202020204" pitchFamily="34" charset="0"/>
              </a:rPr>
            </a:br>
            <a:r>
              <a:rPr lang="it-IT" dirty="0">
                <a:solidFill>
                  <a:schemeClr val="bg1"/>
                </a:solidFill>
                <a:latin typeface="Arial"/>
                <a:ea typeface="Verdana"/>
                <a:cs typeface="Arial"/>
              </a:rPr>
              <a:t>al </a:t>
            </a:r>
            <a:r>
              <a:rPr lang="it-IT"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codice etico dell'IFCN</a:t>
            </a:r>
            <a:r>
              <a:rPr lang="it-IT"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a:t>
            </a:r>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it-IT"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La rete europea sulle norme di verifica dei fatti</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it-IT" dirty="0">
                <a:solidFill>
                  <a:schemeClr val="bg1"/>
                </a:solidFill>
                <a:latin typeface="Arial"/>
                <a:ea typeface="Verdana"/>
                <a:cs typeface="Arial"/>
              </a:rPr>
              <a:t>Cercate le verifiche dei fatti online su un argomento o una persona con </a:t>
            </a:r>
            <a:br>
              <a:rPr lang="it-IT" dirty="0">
                <a:latin typeface="Arial" panose="020B0604020202020204" pitchFamily="34" charset="0"/>
                <a:ea typeface="Verdana" panose="020B0604030504040204" pitchFamily="34" charset="0"/>
                <a:cs typeface="Arial" panose="020B0604020202020204" pitchFamily="34" charset="0"/>
              </a:rPr>
            </a:br>
            <a:r>
              <a:rPr lang="it-IT"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Fact Check Explorer di Google</a:t>
            </a:r>
          </a:p>
          <a:p>
            <a:pPr marL="285750" indent="-285750">
              <a:lnSpc>
                <a:spcPct val="90000"/>
              </a:lnSpc>
              <a:spcAft>
                <a:spcPts val="3000"/>
              </a:spcAft>
              <a:buClr>
                <a:schemeClr val="bg1"/>
              </a:buClr>
              <a:buFont typeface="Courier New" panose="02070309020205020404" pitchFamily="49" charset="0"/>
              <a:buChar char="o"/>
              <a:tabLst>
                <a:tab pos="1060450" algn="l"/>
              </a:tabLst>
            </a:pPr>
            <a:r>
              <a:rPr lang="it-IT" dirty="0">
                <a:solidFill>
                  <a:schemeClr val="bg1"/>
                </a:solidFill>
                <a:latin typeface="Arial"/>
                <a:ea typeface="Verdana"/>
                <a:cs typeface="Arial"/>
              </a:rPr>
              <a:t>Scoprite come la disinformazione viene smascherata su </a:t>
            </a:r>
            <a:r>
              <a:rPr lang="it-IT"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a:t>
            </a:r>
            <a:r>
              <a:rPr lang="it-IT" u="sng" dirty="0">
                <a:solidFill>
                  <a:schemeClr val="bg1"/>
                </a:solidFill>
                <a:latin typeface="Arial"/>
                <a:ea typeface="Verdana"/>
                <a:cs typeface="Arial"/>
              </a:rPr>
              <a:t>.</a:t>
            </a:r>
            <a:r>
              <a:rPr lang="it-IT" u="sng" dirty="0" err="1">
                <a:solidFill>
                  <a:schemeClr val="bg1"/>
                </a:solidFill>
                <a:latin typeface="Arial"/>
                <a:ea typeface="Verdana"/>
                <a:cs typeface="Arial"/>
              </a:rPr>
              <a:t>eu</a:t>
            </a:r>
            <a:r>
              <a:rPr lang="it-IT" u="sng" dirty="0">
                <a:solidFill>
                  <a:schemeClr val="bg1"/>
                </a:solidFill>
                <a:latin typeface="Arial"/>
                <a:ea typeface="Verdana"/>
                <a:cs typeface="Arial"/>
              </a:rPr>
              <a:t> </a:t>
            </a:r>
            <a:endParaRPr lang="it-IT"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it-IT" dirty="0">
                <a:solidFill>
                  <a:schemeClr val="bg1"/>
                </a:solidFill>
                <a:latin typeface="Arial"/>
                <a:ea typeface="Verdana"/>
                <a:cs typeface="Arial"/>
              </a:rPr>
              <a:t>L'</a:t>
            </a:r>
            <a:r>
              <a:rPr lang="it-IT" u="sng" dirty="0">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it-IT" dirty="0">
                <a:solidFill>
                  <a:schemeClr val="bg1"/>
                </a:solidFill>
                <a:latin typeface="Arial"/>
                <a:ea typeface="Verdana"/>
                <a:cs typeface="Arial"/>
              </a:rPr>
              <a:t>, l'Osservatorio europeo dei media digitali, monitora e reagisce alla disinformazione tramite i suoi poli, dislocati in tutta l'UE.</a:t>
            </a:r>
          </a:p>
        </p:txBody>
      </p:sp>
      <p:sp>
        <p:nvSpPr>
          <p:cNvPr id="2" name="Rectangle 1">
            <a:hlinkClick r:id="rId3"/>
            <a:extLst>
              <a:ext uri="{C183D7F6-B498-43B3-948B-1728B52AA6E4}">
                <adec:decorative xmlns:adec="http://schemas.microsoft.com/office/drawing/2017/decorative" val="1"/>
              </a:ext>
            </a:extLst>
          </p:cNvPr>
          <p:cNvSpPr/>
          <p:nvPr/>
        </p:nvSpPr>
        <p:spPr>
          <a:xfrm>
            <a:off x="3669934" y="2522341"/>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10"/>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1"/>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2"/>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it-IT" sz="4800" b="1">
                <a:solidFill>
                  <a:srgbClr val="AAFAC8"/>
                </a:solidFill>
                <a:latin typeface="Arial" panose="020B0604020202020204" pitchFamily="34" charset="0"/>
                <a:ea typeface="Verdana" panose="020B0604030504040204" pitchFamily="34" charset="0"/>
                <a:cs typeface="Arial" panose="020B0604020202020204" pitchFamily="34" charset="0"/>
              </a:rPr>
              <a:t>Verificatori dei fatti</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it-IT" b="1">
                <a:latin typeface="Arial" panose="020B0604020202020204" pitchFamily="34" charset="0"/>
              </a:rPr>
              <a:t>Cosa impareremo oggi</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COSA</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è la disinformazione?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COME</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funziona?</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4800" b="1">
                <a:solidFill>
                  <a:schemeClr val="bg1"/>
                </a:solidFill>
                <a:latin typeface="Arial" panose="020B0604020202020204" pitchFamily="34" charset="0"/>
                <a:ea typeface="Verdana" panose="020B0604030504040204" pitchFamily="34" charset="0"/>
                <a:cs typeface="Arial" panose="020B0604020202020204" pitchFamily="34" charset="0"/>
              </a:rPr>
              <a:t>C</a:t>
            </a:r>
            <a:r>
              <a:rPr kumimoji="0" lang="it-IT"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OME</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1">
                <a:solidFill>
                  <a:srgbClr val="FFFFFF"/>
                </a:solidFill>
                <a:latin typeface="Arial" panose="020B0604020202020204" pitchFamily="34" charset="0"/>
                <a:ea typeface="Verdana" panose="020B0604030504040204" pitchFamily="34" charset="0"/>
                <a:cs typeface="Arial" panose="020B0604020202020204" pitchFamily="34" charset="0"/>
              </a:rPr>
              <a:t>r</a:t>
            </a:r>
            <a:r>
              <a:rPr kumimoji="0" lang="it-IT"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eagire?</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Parte 3</a:t>
            </a:r>
            <a:r>
              <a:rPr lang="it-IT" sz="1400">
                <a:latin typeface="Arial"/>
                <a:ea typeface="Verdana"/>
                <a:cs typeface="Arial"/>
              </a:rPr>
              <a:t>: </a:t>
            </a:r>
            <a:r>
              <a:rPr lang="it-IT" sz="1600">
                <a:latin typeface="Arial"/>
                <a:ea typeface="Verdana"/>
                <a:cs typeface="Arial"/>
              </a:rPr>
              <a:t>Come reagire alla disinformazione? </a:t>
            </a:r>
          </a:p>
        </p:txBody>
      </p:sp>
      <p:graphicFrame>
        <p:nvGraphicFramePr>
          <p:cNvPr id="3" name="Table 2"/>
          <p:cNvGraphicFramePr>
            <a:graphicFrameLocks noGrp="1"/>
          </p:cNvGraphicFramePr>
          <p:nvPr>
            <p:extLst>
              <p:ext uri="{D42A27DB-BD31-4B8C-83A1-F6EECF244321}">
                <p14:modId xmlns:p14="http://schemas.microsoft.com/office/powerpoint/2010/main" val="3073349928"/>
              </p:ext>
            </p:extLst>
          </p:nvPr>
        </p:nvGraphicFramePr>
        <p:xfrm>
          <a:off x="2780983" y="2005579"/>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it-IT" sz="1200" b="1" dirty="0">
                          <a:solidFill>
                            <a:schemeClr val="bg1"/>
                          </a:solidFill>
                          <a:latin typeface="Arial"/>
                          <a:ea typeface="Verdana"/>
                          <a:cs typeface="Arial"/>
                        </a:rPr>
                        <a:t>AUSTRIA</a:t>
                      </a:r>
                      <a:r>
                        <a:rPr lang="it-IT" sz="1200" b="1" baseline="0" dirty="0">
                          <a:solidFill>
                            <a:schemeClr val="bg1"/>
                          </a:solidFill>
                          <a:latin typeface="Arial"/>
                          <a:ea typeface="Verdana"/>
                          <a:cs typeface="Arial"/>
                        </a:rPr>
                        <a:t> e GERMANIA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dirty="0">
                          <a:solidFill>
                            <a:schemeClr val="bg1"/>
                          </a:solidFill>
                          <a:latin typeface="Arial"/>
                          <a:ea typeface="Verdana"/>
                          <a:cs typeface="Arial"/>
                        </a:rPr>
                        <a:t>DANIMARCA,</a:t>
                      </a:r>
                      <a:r>
                        <a:rPr lang="it-IT" sz="1200" b="1" baseline="0" dirty="0">
                          <a:solidFill>
                            <a:schemeClr val="bg1"/>
                          </a:solidFill>
                          <a:latin typeface="Arial"/>
                          <a:ea typeface="Verdana"/>
                          <a:cs typeface="Arial"/>
                        </a:rPr>
                        <a:t> FINLANDIA e SVEZIA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t-IT"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it-IT" sz="1200" b="1" dirty="0">
                          <a:solidFill>
                            <a:schemeClr val="bg1"/>
                          </a:solidFill>
                          <a:latin typeface="Arial"/>
                          <a:ea typeface="Verdana"/>
                          <a:cs typeface="Arial"/>
                        </a:rPr>
                        <a:t>BELGIO</a:t>
                      </a:r>
                      <a:r>
                        <a:rPr lang="it-IT" sz="1200" b="1" baseline="0" dirty="0">
                          <a:solidFill>
                            <a:schemeClr val="bg1"/>
                          </a:solidFill>
                          <a:latin typeface="Arial"/>
                          <a:ea typeface="Verdana"/>
                          <a:cs typeface="Arial"/>
                        </a:rPr>
                        <a:t> e PAESI BASSI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dirty="0">
                          <a:solidFill>
                            <a:schemeClr val="bg1"/>
                          </a:solidFill>
                          <a:latin typeface="Arial"/>
                          <a:ea typeface="Verdana"/>
                          <a:cs typeface="Arial"/>
                        </a:rPr>
                        <a:t>ESTONIA,</a:t>
                      </a:r>
                      <a:r>
                        <a:rPr lang="it-IT" sz="1200" b="1" baseline="0" dirty="0">
                          <a:solidFill>
                            <a:schemeClr val="bg1"/>
                          </a:solidFill>
                          <a:latin typeface="Arial"/>
                          <a:ea typeface="Verdana"/>
                          <a:cs typeface="Arial"/>
                        </a:rPr>
                        <a:t> LETTONIA e LITUANIA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t-IT"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it-IT" sz="1200" b="1" dirty="0">
                          <a:solidFill>
                            <a:schemeClr val="bg1"/>
                          </a:solidFill>
                          <a:latin typeface="Arial"/>
                          <a:ea typeface="Verdana"/>
                          <a:cs typeface="Arial"/>
                        </a:rPr>
                        <a:t>BELGIO e LUSSEMBURGO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dirty="0">
                          <a:solidFill>
                            <a:schemeClr val="bg1"/>
                          </a:solidFill>
                          <a:latin typeface="Arial"/>
                          <a:ea typeface="Verdana"/>
                          <a:cs typeface="Arial"/>
                        </a:rPr>
                        <a:t>FRANCIA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t-IT"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it-IT" sz="1200" b="1" dirty="0">
                          <a:solidFill>
                            <a:schemeClr val="bg1"/>
                          </a:solidFill>
                          <a:latin typeface="Arial"/>
                          <a:ea typeface="Verdana"/>
                          <a:cs typeface="Arial"/>
                        </a:rPr>
                        <a:t>BULGARIA e ROMANIA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dirty="0">
                          <a:solidFill>
                            <a:schemeClr val="bg1"/>
                          </a:solidFill>
                          <a:latin typeface="Arial"/>
                          <a:ea typeface="Verdana"/>
                          <a:cs typeface="Arial"/>
                        </a:rPr>
                        <a:t>UNGHERIA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t-IT"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it-IT" sz="1200" b="1" dirty="0">
                          <a:solidFill>
                            <a:schemeClr val="bg1"/>
                          </a:solidFill>
                          <a:latin typeface="Arial"/>
                          <a:ea typeface="Verdana"/>
                          <a:cs typeface="Arial"/>
                        </a:rPr>
                        <a:t>CROAZIA</a:t>
                      </a:r>
                      <a:r>
                        <a:rPr lang="it-IT" sz="1200" b="1" baseline="0" dirty="0">
                          <a:solidFill>
                            <a:schemeClr val="bg1"/>
                          </a:solidFill>
                          <a:latin typeface="Arial"/>
                          <a:ea typeface="Verdana"/>
                          <a:cs typeface="Arial"/>
                        </a:rPr>
                        <a:t> e SLOVENIA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dirty="0">
                          <a:solidFill>
                            <a:schemeClr val="bg1"/>
                          </a:solidFill>
                          <a:latin typeface="Arial"/>
                          <a:ea typeface="Verdana"/>
                          <a:cs typeface="Arial"/>
                        </a:rPr>
                        <a:t>IRLANDA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t-IT"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it-IT" sz="1200" b="1" dirty="0">
                          <a:solidFill>
                            <a:schemeClr val="bg1"/>
                          </a:solidFill>
                          <a:latin typeface="Arial"/>
                          <a:ea typeface="Verdana"/>
                          <a:cs typeface="Arial"/>
                        </a:rPr>
                        <a:t>CIPRO, GRECIA e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dirty="0">
                          <a:solidFill>
                            <a:schemeClr val="bg1"/>
                          </a:solidFill>
                          <a:latin typeface="Arial"/>
                          <a:ea typeface="Verdana"/>
                          <a:cs typeface="Arial"/>
                        </a:rPr>
                        <a:t>ITALIA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t-IT"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it-IT" sz="1200" b="1" dirty="0">
                          <a:solidFill>
                            <a:schemeClr val="bg1"/>
                          </a:solidFill>
                          <a:latin typeface="Arial"/>
                          <a:ea typeface="Verdana"/>
                          <a:cs typeface="Arial"/>
                        </a:rPr>
                        <a:t>CECHIA, SLOVACCHIA</a:t>
                      </a:r>
                      <a:r>
                        <a:rPr lang="it-IT" sz="1200" b="1" baseline="0" dirty="0">
                          <a:solidFill>
                            <a:schemeClr val="bg1"/>
                          </a:solidFill>
                          <a:latin typeface="Arial"/>
                          <a:ea typeface="Verdana"/>
                          <a:cs typeface="Arial"/>
                        </a:rPr>
                        <a:t> e POLONIA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b="1" dirty="0">
                          <a:solidFill>
                            <a:schemeClr val="bg1"/>
                          </a:solidFill>
                          <a:latin typeface="Arial"/>
                          <a:ea typeface="Verdana"/>
                          <a:cs typeface="Arial"/>
                        </a:rPr>
                        <a:t>PORTOGALLO</a:t>
                      </a:r>
                      <a:r>
                        <a:rPr lang="it-IT" sz="1200" b="1" baseline="0" dirty="0">
                          <a:solidFill>
                            <a:schemeClr val="bg1"/>
                          </a:solidFill>
                          <a:latin typeface="Arial"/>
                          <a:ea typeface="Verdana"/>
                          <a:cs typeface="Arial"/>
                        </a:rPr>
                        <a:t> e SPAGNA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t-IT"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97722" y="2005579"/>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597722" y="651790"/>
            <a:ext cx="10409853" cy="757130"/>
          </a:xfrm>
          <a:prstGeom prst="rect">
            <a:avLst/>
          </a:prstGeom>
        </p:spPr>
        <p:txBody>
          <a:bodyPr wrap="square">
            <a:spAutoFit/>
          </a:bodyPr>
          <a:lstStyle/>
          <a:p>
            <a:pPr lvl="0" defTabSz="914400">
              <a:lnSpc>
                <a:spcPct val="90000"/>
              </a:lnSpc>
              <a:spcBef>
                <a:spcPts val="1000"/>
              </a:spcBef>
            </a:pPr>
            <a:r>
              <a:rPr lang="it-IT" sz="4800" b="1">
                <a:solidFill>
                  <a:srgbClr val="AAFAC8"/>
                </a:solidFill>
                <a:latin typeface="Arial" panose="020B0604020202020204" pitchFamily="34" charset="0"/>
                <a:ea typeface="Verdana" panose="020B0604030504040204" pitchFamily="34" charset="0"/>
                <a:cs typeface="Arial" panose="020B0604020202020204" pitchFamily="34" charset="0"/>
              </a:rPr>
              <a:t>Risorse nazionali per la verifica dei fatti</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Parte 3</a:t>
            </a:r>
            <a:r>
              <a:rPr lang="it-IT" sz="1400">
                <a:latin typeface="Arial"/>
                <a:ea typeface="Verdana"/>
                <a:cs typeface="Arial"/>
              </a:rPr>
              <a:t>: </a:t>
            </a:r>
            <a:r>
              <a:rPr lang="it-IT" sz="1600">
                <a:latin typeface="Arial"/>
                <a:ea typeface="Verdana"/>
                <a:cs typeface="Arial"/>
              </a:rPr>
              <a:t>Come reagire alla disinformazione?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722312" y="608326"/>
            <a:ext cx="5493135" cy="2220959"/>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it-IT"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COSA</a:t>
            </a:r>
            <a:r>
              <a:rPr kumimoji="0" lang="it-IT"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it-IT"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STA FACENDO L'UE?</a:t>
            </a:r>
          </a:p>
        </p:txBody>
      </p:sp>
      <p:sp>
        <p:nvSpPr>
          <p:cNvPr id="4" name="Rectangle 3"/>
          <p:cNvSpPr/>
          <p:nvPr/>
        </p:nvSpPr>
        <p:spPr>
          <a:xfrm>
            <a:off x="2806701" y="5349251"/>
            <a:ext cx="6619932" cy="1077218"/>
          </a:xfrm>
          <a:prstGeom prst="rect">
            <a:avLst/>
          </a:prstGeom>
        </p:spPr>
        <p:txBody>
          <a:bodyPr wrap="square" lIns="91440" tIns="45720" rIns="91440" bIns="45720" anchor="t">
            <a:spAutoFit/>
          </a:bodyPr>
          <a:lstStyle/>
          <a:p>
            <a:r>
              <a:rPr lang="it-IT" sz="2000" b="1">
                <a:solidFill>
                  <a:srgbClr val="FFFF00"/>
                </a:solidFill>
                <a:latin typeface="Arial" panose="020B0604020202020204" pitchFamily="34" charset="0"/>
                <a:ea typeface="Verdana"/>
                <a:cs typeface="Arial" panose="020B0604020202020204" pitchFamily="34" charset="0"/>
              </a:rPr>
              <a:t>Svolge attività di sensibilizzazione e comunicazione</a:t>
            </a:r>
            <a:br>
              <a:rPr lang="it-IT" b="1">
                <a:solidFill>
                  <a:srgbClr val="FFFF00"/>
                </a:solidFill>
                <a:latin typeface="Arial" panose="020B0604020202020204" pitchFamily="34" charset="0"/>
                <a:ea typeface="Verdana"/>
                <a:cs typeface="Arial" panose="020B0604020202020204" pitchFamily="34" charset="0"/>
              </a:rPr>
            </a:br>
            <a:r>
              <a:rPr lang="it-IT">
                <a:solidFill>
                  <a:schemeClr val="bg1"/>
                </a:solidFill>
                <a:latin typeface="Arial" panose="020B0604020202020204" pitchFamily="34" charset="0"/>
                <a:ea typeface="Verdana"/>
                <a:cs typeface="Arial" panose="020B0604020202020204" pitchFamily="34" charset="0"/>
              </a:rPr>
              <a:t>(ad es. offre informazioni attendibili, denuncia e previene la disinformazione)</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52492"/>
            <a:ext cx="3948434" cy="1508105"/>
          </a:xfrm>
          <a:prstGeom prst="rect">
            <a:avLst/>
          </a:prstGeom>
        </p:spPr>
        <p:txBody>
          <a:bodyPr wrap="square" lIns="91440" tIns="45720" rIns="91440" bIns="45720" anchor="t">
            <a:spAutoFit/>
          </a:bodyPr>
          <a:lstStyle/>
          <a:p>
            <a:r>
              <a:rPr lang="it-IT" sz="2000" b="1">
                <a:solidFill>
                  <a:srgbClr val="FFFF00"/>
                </a:solidFill>
                <a:latin typeface="Arial"/>
                <a:ea typeface="Verdana"/>
                <a:cs typeface="Arial"/>
              </a:rPr>
              <a:t>Collabora con i partner </a:t>
            </a:r>
            <a:br>
              <a:rPr lang="it-IT" b="1">
                <a:latin typeface="Arial" panose="020B0604020202020204" pitchFamily="34" charset="0"/>
                <a:ea typeface="Verdana"/>
                <a:cs typeface="Arial" panose="020B0604020202020204" pitchFamily="34" charset="0"/>
              </a:rPr>
            </a:br>
            <a:r>
              <a:rPr lang="it-IT">
                <a:solidFill>
                  <a:schemeClr val="bg1"/>
                </a:solidFill>
                <a:latin typeface="Arial"/>
                <a:ea typeface="Verdana"/>
                <a:cs typeface="Arial"/>
              </a:rPr>
              <a:t>(ad es. i paesi dell'UE e </a:t>
            </a:r>
            <a:br>
              <a:rPr lang="it-IT">
                <a:solidFill>
                  <a:schemeClr val="bg1"/>
                </a:solidFill>
                <a:latin typeface="Arial"/>
                <a:ea typeface="Verdana"/>
                <a:cs typeface="Arial"/>
              </a:rPr>
            </a:br>
            <a:r>
              <a:rPr lang="it-IT">
                <a:solidFill>
                  <a:schemeClr val="bg1"/>
                </a:solidFill>
                <a:latin typeface="Arial"/>
                <a:ea typeface="Verdana"/>
                <a:cs typeface="Arial"/>
              </a:rPr>
              <a:t>altri paesi, le organizzazioni internazionali)</a:t>
            </a:r>
            <a:br>
              <a:rPr lang="it-IT" b="1">
                <a:latin typeface="Arial" panose="020B0604020202020204" pitchFamily="34" charset="0"/>
                <a:ea typeface="Verdana" panose="020B0604030504040204" pitchFamily="34" charset="0"/>
                <a:cs typeface="Arial" panose="020B0604020202020204" pitchFamily="34" charset="0"/>
              </a:rPr>
            </a:br>
            <a:endParaRPr lang="it-IT"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740494" cy="1631216"/>
          </a:xfrm>
          <a:prstGeom prst="rect">
            <a:avLst/>
          </a:prstGeom>
        </p:spPr>
        <p:txBody>
          <a:bodyPr wrap="square">
            <a:spAutoFit/>
          </a:bodyPr>
          <a:lstStyle/>
          <a:p>
            <a:r>
              <a:rPr lang="it-IT" sz="2000" b="1">
                <a:solidFill>
                  <a:srgbClr val="FFFF00"/>
                </a:solidFill>
                <a:latin typeface="Arial" panose="020B0604020202020204" pitchFamily="34" charset="0"/>
                <a:ea typeface="Verdana" panose="020B0604030504040204" pitchFamily="34" charset="0"/>
                <a:cs typeface="Arial" panose="020B0604020202020204" pitchFamily="34" charset="0"/>
              </a:rPr>
              <a:t>Promuove l'accesso alle informazioni</a:t>
            </a:r>
            <a:br>
              <a:rPr lang="it-IT" b="1">
                <a:solidFill>
                  <a:srgbClr val="FFFF00"/>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(ad es. sostenendo l'alfabetizzazione mediatica, i media indipendenti e </a:t>
            </a:r>
            <a:br>
              <a:rPr lang="it-IT">
                <a:solidFill>
                  <a:schemeClr val="bg1"/>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i verificatori di fatti)</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637823" cy="1538883"/>
          </a:xfrm>
          <a:prstGeom prst="rect">
            <a:avLst/>
          </a:prstGeom>
        </p:spPr>
        <p:txBody>
          <a:bodyPr wrap="square">
            <a:spAutoFit/>
          </a:bodyPr>
          <a:lstStyle/>
          <a:p>
            <a:r>
              <a:rPr lang="it-IT" sz="2000" b="1">
                <a:solidFill>
                  <a:srgbClr val="FFFF00"/>
                </a:solidFill>
                <a:latin typeface="Arial" panose="020B0604020202020204" pitchFamily="34" charset="0"/>
                <a:ea typeface="Verdana" panose="020B0604030504040204" pitchFamily="34" charset="0"/>
                <a:cs typeface="Arial" panose="020B0604020202020204" pitchFamily="34" charset="0"/>
              </a:rPr>
              <a:t>Collabora con le piattaforme dei social media</a:t>
            </a:r>
            <a:br>
              <a:rPr lang="it-IT" b="1">
                <a:solidFill>
                  <a:srgbClr val="FFFF00"/>
                </a:solidFill>
                <a:latin typeface="Arial" panose="020B0604020202020204" pitchFamily="34" charset="0"/>
                <a:ea typeface="Verdana" panose="020B0604030504040204" pitchFamily="34" charset="0"/>
                <a:cs typeface="Arial" panose="020B0604020202020204" pitchFamily="34" charset="0"/>
              </a:rPr>
            </a:br>
            <a:r>
              <a:rPr lang="it-IT">
                <a:solidFill>
                  <a:schemeClr val="bg1"/>
                </a:solidFill>
                <a:latin typeface="Arial" panose="020B0604020202020204" pitchFamily="34" charset="0"/>
                <a:ea typeface="Verdana" panose="020B0604030504040204" pitchFamily="34" charset="0"/>
                <a:cs typeface="Arial" panose="020B0604020202020204" pitchFamily="34" charset="0"/>
              </a:rPr>
              <a:t>(ad es. per ridurre al minimo la diffusione di informazioni false o dannose e proteggere gli utenti)</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64097" y="3587991"/>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329823"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it-I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4 </a:t>
            </a:r>
          </a:p>
          <a:p>
            <a:r>
              <a:rPr lang="it-IT" sz="5400" b="1">
                <a:solidFill>
                  <a:schemeClr val="bg1"/>
                </a:solidFill>
                <a:latin typeface="Arial" panose="020B0604020202020204" pitchFamily="34" charset="0"/>
                <a:ea typeface="Verdana" panose="020B0604030504040204" pitchFamily="34" charset="0"/>
                <a:cs typeface="Arial" panose="020B0604020202020204" pitchFamily="34" charset="0"/>
              </a:rPr>
              <a:t>Un po' di pratica</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it-IT" sz="2000">
                <a:latin typeface="Arial"/>
                <a:ea typeface="Verdana"/>
                <a:cs typeface="Arial"/>
              </a:rPr>
              <a:t>Parte 4</a:t>
            </a:r>
            <a:r>
              <a:rPr lang="it-IT" sz="1400">
                <a:latin typeface="Arial"/>
                <a:ea typeface="Verdana"/>
                <a:cs typeface="Arial"/>
              </a:rPr>
              <a:t>: </a:t>
            </a:r>
            <a:r>
              <a:rPr lang="it-IT" b="1">
                <a:latin typeface="Arial"/>
                <a:ea typeface="Verdana"/>
                <a:cs typeface="Arial"/>
              </a:rPr>
              <a:t>Un po' di pratica</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Dividetevi in gruppi</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it-IT" b="1">
                <a:solidFill>
                  <a:schemeClr val="bg1"/>
                </a:solidFill>
                <a:latin typeface="Arial" panose="020B0604020202020204" pitchFamily="34" charset="0"/>
                <a:ea typeface="Verdana" panose="020B0604030504040204" pitchFamily="34" charset="0"/>
                <a:cs typeface="Arial" panose="020B0604020202020204" pitchFamily="34" charset="0"/>
              </a:rPr>
              <a:t>Scegliete un caso da studiare e i relativi compiti</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it-IT" b="1">
                <a:solidFill>
                  <a:schemeClr val="bg1"/>
                </a:solidFill>
                <a:latin typeface="Arial" panose="020B0604020202020204" pitchFamily="34" charset="0"/>
                <a:ea typeface="Verdana" panose="020B0604030504040204" pitchFamily="34" charset="0"/>
                <a:cs typeface="Arial" panose="020B0604020202020204" pitchFamily="34" charset="0"/>
              </a:rPr>
              <a:t>Preparate una presentazione</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it-IT" sz="2000">
                <a:latin typeface="Arial"/>
                <a:ea typeface="Verdana"/>
                <a:cs typeface="Arial"/>
              </a:rPr>
              <a:t>Parte 4</a:t>
            </a:r>
            <a:r>
              <a:rPr lang="it-IT" sz="1400">
                <a:latin typeface="Arial"/>
                <a:ea typeface="Verdana"/>
                <a:cs typeface="Arial"/>
              </a:rPr>
              <a:t>: </a:t>
            </a:r>
            <a:r>
              <a:rPr lang="it-IT">
                <a:latin typeface="Arial"/>
                <a:ea typeface="Verdana"/>
                <a:cs typeface="Arial"/>
              </a:rPr>
              <a:t>Un po' di pratica</a:t>
            </a:r>
          </a:p>
        </p:txBody>
      </p:sp>
      <p:sp>
        <p:nvSpPr>
          <p:cNvPr id="21" name="TextBox 6">
            <a:extLst>
              <a:ext uri="{FF2B5EF4-FFF2-40B4-BE49-F238E27FC236}">
                <a16:creationId xmlns:a16="http://schemas.microsoft.com/office/drawing/2014/main" id="{BC95A541-B699-FC49-8F92-76841E0C1748}"/>
              </a:ext>
            </a:extLst>
          </p:cNvPr>
          <p:cNvSpPr txBox="1"/>
          <p:nvPr/>
        </p:nvSpPr>
        <p:spPr>
          <a:xfrm>
            <a:off x="3316224" y="1853984"/>
            <a:ext cx="3892649" cy="2970044"/>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it-IT" b="1" u="sng" dirty="0">
                <a:solidFill>
                  <a:srgbClr val="FFEC00"/>
                </a:solidFill>
                <a:latin typeface="Arial"/>
                <a:ea typeface="Verdana"/>
                <a:cs typeface="Arial"/>
                <a:hlinkClick r:id="rId3"/>
              </a:rPr>
              <a:t>Il gioco "Bad News"</a:t>
            </a:r>
            <a:r>
              <a:rPr lang="it-IT" b="1" u="sng" dirty="0">
                <a:solidFill>
                  <a:srgbClr val="FFEC00"/>
                </a:solidFill>
                <a:latin typeface="Arial"/>
                <a:ea typeface="Verdana"/>
                <a:cs typeface="Arial"/>
              </a:rPr>
              <a:t> </a:t>
            </a:r>
            <a:endParaRPr lang="it-IT"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it-IT" sz="1600" dirty="0">
                <a:solidFill>
                  <a:schemeClr val="bg1"/>
                </a:solidFill>
                <a:latin typeface="Arial"/>
                <a:ea typeface="Verdana"/>
                <a:cs typeface="Arial"/>
              </a:rPr>
              <a:t>(disponibile in diverse lingue, per giocatori dai 14 anni in su) </a:t>
            </a:r>
          </a:p>
          <a:p>
            <a:pPr lvl="0">
              <a:lnSpc>
                <a:spcPct val="90000"/>
              </a:lnSpc>
              <a:spcBef>
                <a:spcPts val="600"/>
              </a:spcBef>
              <a:buClr>
                <a:schemeClr val="bg1"/>
              </a:buClr>
              <a:tabLst>
                <a:tab pos="1060450" algn="l"/>
              </a:tabLst>
            </a:pPr>
            <a:r>
              <a:rPr lang="it-IT" sz="1600" dirty="0">
                <a:solidFill>
                  <a:schemeClr val="bg1"/>
                </a:solidFill>
                <a:latin typeface="Arial"/>
                <a:ea typeface="Verdana"/>
                <a:cs typeface="Arial"/>
              </a:rPr>
              <a:t>Consiste nello svolgere il ruolo di una persona che diffonde notizie false online.</a:t>
            </a:r>
          </a:p>
          <a:p>
            <a:pPr>
              <a:lnSpc>
                <a:spcPct val="90000"/>
              </a:lnSpc>
              <a:spcBef>
                <a:spcPts val="600"/>
              </a:spcBef>
              <a:buClr>
                <a:schemeClr val="bg1"/>
              </a:buClr>
              <a:tabLst>
                <a:tab pos="1060450" algn="l"/>
              </a:tabLst>
            </a:pPr>
            <a:endParaRPr lang="it-IT"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it-IT" b="1" u="sng" dirty="0">
                <a:solidFill>
                  <a:srgbClr val="FFEC00"/>
                </a:solidFill>
                <a:latin typeface="Arial"/>
                <a:ea typeface="Verdana"/>
                <a:cs typeface="Arial"/>
                <a:hlinkClick r:id="rId4"/>
              </a:rPr>
              <a:t>Gioco "Bad News" per ragazzi </a:t>
            </a:r>
            <a:endParaRPr lang="it-IT"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it-IT" sz="1600" dirty="0">
                <a:solidFill>
                  <a:schemeClr val="bg1"/>
                </a:solidFill>
                <a:latin typeface="Arial"/>
                <a:ea typeface="Verdana"/>
                <a:cs typeface="Arial"/>
              </a:rPr>
              <a:t>(disponibile in meno lingue, per ragazzi dagli 8 anni in su)</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27591" y="3675976"/>
            <a:ext cx="2466224" cy="26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Mettete alla prova ciò che avete imparato giocando</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5345" y="2060212"/>
            <a:ext cx="3938016" cy="1892826"/>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it-IT" b="1" u="sng" dirty="0">
                <a:solidFill>
                  <a:srgbClr val="FFEC00"/>
                </a:solidFill>
                <a:latin typeface="Arial"/>
                <a:ea typeface="Verdana"/>
                <a:cs typeface="Arial"/>
                <a:hlinkClick r:id="rId6"/>
              </a:rPr>
              <a:t>Cat Park</a:t>
            </a:r>
            <a:r>
              <a:rPr lang="it-IT" b="1" u="sng" dirty="0">
                <a:solidFill>
                  <a:srgbClr val="FFEC00"/>
                </a:solidFill>
                <a:latin typeface="Arial"/>
                <a:ea typeface="Verdana"/>
                <a:cs typeface="Arial"/>
              </a:rPr>
              <a:t> </a:t>
            </a:r>
            <a:endParaRPr lang="it-IT"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it-IT" sz="1600" dirty="0">
                <a:solidFill>
                  <a:schemeClr val="bg1"/>
                </a:solidFill>
                <a:latin typeface="Arial"/>
                <a:ea typeface="Verdana"/>
                <a:cs typeface="Arial"/>
              </a:rPr>
              <a:t>(disponibile in inglese, francese, olandese e russo, per giocatori </a:t>
            </a:r>
            <a:br>
              <a:rPr lang="it-IT" sz="1600" dirty="0">
                <a:latin typeface="Arial" panose="020B0604020202020204" pitchFamily="34" charset="0"/>
                <a:ea typeface="Verdana" panose="020B0604030504040204" pitchFamily="34" charset="0"/>
                <a:cs typeface="Arial" panose="020B0604020202020204" pitchFamily="34" charset="0"/>
              </a:rPr>
            </a:br>
            <a:r>
              <a:rPr lang="it-IT" sz="1600" dirty="0">
                <a:solidFill>
                  <a:schemeClr val="bg1"/>
                </a:solidFill>
                <a:latin typeface="Arial"/>
                <a:ea typeface="Verdana"/>
                <a:cs typeface="Arial"/>
              </a:rPr>
              <a:t>dai 15 anni in su)</a:t>
            </a:r>
          </a:p>
          <a:p>
            <a:pPr lvl="0">
              <a:lnSpc>
                <a:spcPct val="90000"/>
              </a:lnSpc>
              <a:buClr>
                <a:schemeClr val="bg1"/>
              </a:buClr>
              <a:tabLst>
                <a:tab pos="1060450" algn="l"/>
              </a:tabLst>
            </a:pPr>
            <a:r>
              <a:rPr lang="it-IT" sz="1600" dirty="0">
                <a:solidFill>
                  <a:schemeClr val="bg1"/>
                </a:solidFill>
                <a:latin typeface="Arial"/>
                <a:ea typeface="Verdana"/>
                <a:cs typeface="Arial"/>
              </a:rPr>
              <a:t>L'obiettivo è sollevare l'opinione pubblica contro la realizzazione di un parco utilizzando le più comuni tecniche </a:t>
            </a:r>
            <a:br>
              <a:rPr lang="it-IT" sz="1600" dirty="0">
                <a:latin typeface="Arial" panose="020B0604020202020204" pitchFamily="34" charset="0"/>
                <a:ea typeface="Verdana" panose="020B0604030504040204" pitchFamily="34" charset="0"/>
                <a:cs typeface="Arial" panose="020B0604020202020204" pitchFamily="34" charset="0"/>
              </a:rPr>
            </a:br>
            <a:r>
              <a:rPr lang="it-IT" sz="1600" dirty="0">
                <a:solidFill>
                  <a:schemeClr val="bg1"/>
                </a:solidFill>
                <a:latin typeface="Arial"/>
                <a:ea typeface="Verdana"/>
                <a:cs typeface="Arial"/>
              </a:rPr>
              <a:t>di disinformazione.</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it-IT" sz="900">
                <a:solidFill>
                  <a:schemeClr val="bg1"/>
                </a:solidFill>
                <a:latin typeface="Arial"/>
                <a:ea typeface="Arial"/>
                <a:cs typeface="Arial"/>
                <a:sym typeface="Arial"/>
              </a:rPr>
              <a:t>Fonti: </a:t>
            </a:r>
          </a:p>
          <a:p>
            <a:pPr marL="0" marR="0" lvl="0" indent="0" algn="l" rtl="0">
              <a:spcBef>
                <a:spcPts val="1800"/>
              </a:spcBef>
              <a:spcAft>
                <a:spcPts val="0"/>
              </a:spcAft>
              <a:buNone/>
            </a:pPr>
            <a:endParaRPr lang="en-US" sz="90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ea typeface="Arial"/>
                <a:cs typeface="Arial" panose="020B0604020202020204" pitchFamily="34" charset="0"/>
                <a:sym typeface="Arial"/>
              </a:rPr>
              <a:t>illustrazioni di upklyak su Freepik (diapositive 1,2,3,7,9,10,15,16,18,19,20,22,23,24)</a:t>
            </a:r>
          </a:p>
          <a:p>
            <a:pPr marL="342900" lvl="0" indent="-180000">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ea typeface="Arial"/>
                <a:cs typeface="Arial" panose="020B0604020202020204" pitchFamily="34" charset="0"/>
                <a:sym typeface="Arial"/>
              </a:rPr>
              <a:t>Diapositiva 4: </a:t>
            </a:r>
          </a:p>
          <a:p>
            <a:pPr marL="803275" lvl="1" indent="-179388" defTabSz="401638">
              <a:lnSpc>
                <a:spcPct val="107000"/>
              </a:lnSpc>
              <a:buFont typeface="Symbol" panose="05050102010706020507" pitchFamily="18" charset="2"/>
              <a:buChar char=""/>
              <a:tabLst>
                <a:tab pos="180000" algn="l"/>
                <a:tab pos="457200" algn="l"/>
              </a:tabLst>
            </a:pPr>
            <a:r>
              <a:rPr lang="it-IT" sz="900">
                <a:solidFill>
                  <a:schemeClr val="bg1"/>
                </a:solidFill>
                <a:effectLst/>
                <a:latin typeface="Arial" panose="020B0604020202020204" pitchFamily="34" charset="0"/>
                <a:ea typeface="Calibri" panose="020F0502020204030204" pitchFamily="34" charset="0"/>
                <a:cs typeface="Arial" panose="020B0604020202020204" pitchFamily="34" charset="0"/>
              </a:rPr>
              <a:t>post social sull'incontro tra Olivia Rodrigo e Sabrina Carpenter: </a:t>
            </a:r>
            <a:r>
              <a:rPr lang="it-IT"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it-IT" sz="900">
                <a:solidFill>
                  <a:schemeClr val="bg1"/>
                </a:solidFill>
                <a:effectLst/>
                <a:latin typeface="Arial" panose="020B0604020202020204" pitchFamily="34" charset="0"/>
                <a:ea typeface="Calibri" panose="020F0502020204030204" pitchFamily="34" charset="0"/>
                <a:cs typeface="Arial" panose="020B0604020202020204" pitchFamily="34" charset="0"/>
              </a:rPr>
              <a:t>video sull'attivazione dell'Iron Dome: </a:t>
            </a:r>
            <a:r>
              <a:rPr lang="it-I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su X: "</a:t>
            </a:r>
            <a:r>
              <a:rPr lang="it-IT"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it-I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it-IT"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it-I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it-IT"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it-IT"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Conferma del video: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it-IT" sz="900">
                <a:solidFill>
                  <a:schemeClr val="bg1"/>
                </a:solidFill>
                <a:effectLst/>
                <a:latin typeface="Arial" panose="020B0604020202020204" pitchFamily="34" charset="0"/>
                <a:ea typeface="Calibri" panose="020F0502020204030204" pitchFamily="34" charset="0"/>
                <a:cs typeface="Arial" panose="020B0604020202020204" pitchFamily="34" charset="0"/>
              </a:rPr>
              <a:t>copertina falsa della rivista Forbes: </a:t>
            </a:r>
            <a:r>
              <a:rPr lang="it-IT"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it-IT" sz="900">
                <a:solidFill>
                  <a:schemeClr val="bg1"/>
                </a:solidFill>
                <a:effectLst/>
                <a:latin typeface="Arial" panose="020B0604020202020204" pitchFamily="34" charset="0"/>
                <a:ea typeface="Calibri" panose="020F0502020204030204" pitchFamily="34" charset="0"/>
                <a:cs typeface="Arial" panose="020B0604020202020204" pitchFamily="34" charset="0"/>
              </a:rPr>
              <a:t>Diapositiva 6: immagine di Papa Francesco a sinistra</a:t>
            </a:r>
            <a:r>
              <a:rPr lang="it-IT" sz="900">
                <a:solidFill>
                  <a:schemeClr val="bg1"/>
                </a:solidFill>
                <a:latin typeface="Arial" panose="020B0604020202020204" pitchFamily="34" charset="0"/>
                <a:ea typeface="Calibri" panose="020F0502020204030204" pitchFamily="34" charset="0"/>
                <a:cs typeface="Arial" panose="020B0604020202020204" pitchFamily="34" charset="0"/>
              </a:rPr>
              <a:t> © Pablo Xavier; immagine di Papa Francesco a destra © Mazur/catholicnews.org.uk</a:t>
            </a:r>
          </a:p>
          <a:p>
            <a:pPr marL="342900" indent="-180000">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rPr>
              <a:t>Diapositiva 8: StopFake: </a:t>
            </a:r>
            <a:r>
              <a:rPr lang="it-IT"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it-IT" sz="900">
                <a:solidFill>
                  <a:schemeClr val="bg1"/>
                </a:solidFill>
                <a:latin typeface="Arial" panose="020B0604020202020204" pitchFamily="34" charset="0"/>
                <a:cs typeface="Arial" panose="020B0604020202020204" pitchFamily="34" charset="0"/>
              </a:rPr>
              <a:t>/  , </a:t>
            </a:r>
            <a:r>
              <a:rPr lang="it-IT" sz="900" b="0">
                <a:solidFill>
                  <a:schemeClr val="bg1"/>
                </a:solidFill>
                <a:effectLst/>
                <a:latin typeface="Arial" panose="020B0604020202020204" pitchFamily="34" charset="0"/>
                <a:cs typeface="Arial" panose="020B0604020202020204" pitchFamily="34" charset="0"/>
              </a:rPr>
              <a:t>Fonte immagini: </a:t>
            </a:r>
            <a:r>
              <a:rPr lang="it-IT"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it-IT" sz="900" b="0">
                <a:solidFill>
                  <a:schemeClr val="bg1"/>
                </a:solidFill>
                <a:effectLst/>
                <a:latin typeface="Arial" panose="020B0604020202020204" pitchFamily="34" charset="0"/>
                <a:cs typeface="Arial" panose="020B0604020202020204" pitchFamily="34" charset="0"/>
              </a:rPr>
              <a:t>, </a:t>
            </a:r>
            <a:r>
              <a:rPr lang="it-IT"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it-IT" sz="900" b="0">
                <a:solidFill>
                  <a:schemeClr val="bg1"/>
                </a:solidFill>
                <a:effectLst/>
                <a:latin typeface="Arial" panose="020B0604020202020204" pitchFamily="34" charset="0"/>
                <a:cs typeface="Arial" panose="020B0604020202020204" pitchFamily="34" charset="0"/>
              </a:rPr>
              <a:t>, </a:t>
            </a:r>
            <a:r>
              <a:rPr lang="it-IT"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it-IT" sz="900" b="0">
                <a:solidFill>
                  <a:schemeClr val="bg1"/>
                </a:solidFill>
                <a:effectLst/>
                <a:latin typeface="Arial" panose="020B0604020202020204" pitchFamily="34" charset="0"/>
                <a:cs typeface="Arial" panose="020B0604020202020204" pitchFamily="34" charset="0"/>
              </a:rPr>
              <a:t>, </a:t>
            </a:r>
            <a:r>
              <a:rPr lang="it-IT"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it-IT"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rPr>
              <a:t>Diapositiva 11: </a:t>
            </a:r>
          </a:p>
          <a:p>
            <a:pPr marL="803275" lvl="1" indent="-174625">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it-IT"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rPr>
              <a:t>Diapositiva 12: </a:t>
            </a:r>
          </a:p>
          <a:p>
            <a:pPr marL="803275" lvl="1" indent="-174625">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rPr>
              <a:t>immagine dei giornali © Adobe Stock</a:t>
            </a:r>
          </a:p>
          <a:p>
            <a:pPr marL="803275" lvl="1" indent="-174625">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ea typeface="Calibri" panose="020F0502020204030204" pitchFamily="34" charset="0"/>
                <a:cs typeface="Arial" panose="020B0604020202020204" pitchFamily="34" charset="0"/>
              </a:rPr>
              <a:t>immagine del 5G: </a:t>
            </a:r>
            <a:r>
              <a:rPr lang="it-IT" sz="900">
                <a:effectLst/>
                <a:latin typeface="Arial" panose="020B0604020202020204" pitchFamily="34" charset="0"/>
                <a:ea typeface="Calibri" panose="020F0502020204030204" pitchFamily="34" charset="0"/>
                <a:cs typeface="Arial" panose="020B0604020202020204" pitchFamily="34" charset="0"/>
              </a:rPr>
              <a:t> </a:t>
            </a:r>
            <a:r>
              <a:rPr lang="it-IT"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cs typeface="Arial" panose="020B0604020202020204" pitchFamily="34" charset="0"/>
              </a:rPr>
              <a:t>Diapositiva 13: </a:t>
            </a:r>
            <a:r>
              <a:rPr lang="it-IT"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it-IT"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it-IT" sz="900">
                <a:solidFill>
                  <a:schemeClr val="bg1"/>
                </a:solidFill>
                <a:latin typeface="Arial" panose="020B0604020202020204" pitchFamily="34" charset="0"/>
                <a:ea typeface="Calibri" panose="020F0502020204030204" pitchFamily="34" charset="0"/>
                <a:cs typeface="Arial" panose="020B0604020202020204" pitchFamily="34" charset="0"/>
              </a:rPr>
              <a:t>Diapositiva 14: </a:t>
            </a:r>
            <a:r>
              <a:rPr lang="it-IT"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it-IT" sz="800" b="1">
                <a:solidFill>
                  <a:schemeClr val="bg1"/>
                </a:solidFill>
                <a:latin typeface="Arial"/>
                <a:ea typeface="Arial"/>
                <a:cs typeface="Arial"/>
                <a:sym typeface="Arial"/>
              </a:rPr>
              <a:t>© Unione europea, 2024</a:t>
            </a:r>
          </a:p>
          <a:p>
            <a:pPr marL="0" marR="0" lvl="0" indent="0" algn="l" rtl="0">
              <a:spcBef>
                <a:spcPts val="1800"/>
              </a:spcBef>
              <a:spcAft>
                <a:spcPts val="0"/>
              </a:spcAft>
              <a:buNone/>
            </a:pPr>
            <a:r>
              <a:rPr lang="it-IT" sz="800">
                <a:solidFill>
                  <a:schemeClr val="bg1"/>
                </a:solidFill>
                <a:latin typeface="Arial"/>
                <a:ea typeface="Arial"/>
                <a:cs typeface="Arial"/>
                <a:sym typeface="Arial"/>
              </a:rPr>
              <a:t>Salvo diversa indicazione, il riutilizzo di questa presentazione è autorizzato a norma della licenza </a:t>
            </a:r>
            <a:r>
              <a:rPr lang="it-IT"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it-IT" sz="800">
                <a:solidFill>
                  <a:schemeClr val="bg1"/>
                </a:solidFill>
                <a:latin typeface="Arial"/>
                <a:ea typeface="Arial"/>
                <a:cs typeface="Arial"/>
                <a:sym typeface="Arial"/>
              </a:rPr>
              <a:t>. Per qualsiasi utilizzo o riproduzione di elementi che non sono di proprietà dell'UE, potrebbe essere necessaria l'autorizzazione diretta dei rispettivi titolari dei diritti.</a:t>
            </a:r>
          </a:p>
          <a:p>
            <a:pPr marL="0" marR="0" lvl="0" indent="0" algn="l" rtl="0">
              <a:spcBef>
                <a:spcPts val="1800"/>
              </a:spcBef>
              <a:spcAft>
                <a:spcPts val="0"/>
              </a:spcAft>
              <a:buNone/>
            </a:pPr>
            <a:endParaRPr lang="en-US" sz="800">
              <a:solidFill>
                <a:schemeClr val="bg1"/>
              </a:solidFill>
              <a:latin typeface="Arial"/>
              <a:ea typeface="Arial"/>
              <a:cs typeface="Arial"/>
              <a:sym typeface="Arial"/>
            </a:endParaRPr>
          </a:p>
          <a:p>
            <a:pPr marL="162900" lvl="0">
              <a:lnSpc>
                <a:spcPct val="107000"/>
              </a:lnSpc>
              <a:tabLst>
                <a:tab pos="180000" algn="l"/>
                <a:tab pos="457200" algn="l"/>
              </a:tabLst>
            </a:pPr>
            <a:endParaRPr lang="en-IE"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it-IT" sz="1050">
                <a:solidFill>
                  <a:schemeClr val="bg1"/>
                </a:solidFill>
                <a:latin typeface="Arial"/>
                <a:ea typeface="Arial"/>
                <a:cs typeface="Arial"/>
                <a:sym typeface="Arial"/>
              </a:rPr>
            </a:br>
            <a:endParaRPr lang="it-IT"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29" y="2751891"/>
            <a:ext cx="8824245" cy="1354217"/>
          </a:xfrm>
          <a:prstGeom prst="rect">
            <a:avLst/>
          </a:prstGeom>
          <a:noFill/>
        </p:spPr>
        <p:txBody>
          <a:bodyPr wrap="square" rtlCol="0">
            <a:spAutoFit/>
          </a:bodyPr>
          <a:lstStyle/>
          <a:p>
            <a:r>
              <a:rPr lang="it-I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1 </a:t>
            </a:r>
          </a:p>
          <a:p>
            <a:r>
              <a:rPr lang="it-IT" sz="5400" b="1">
                <a:solidFill>
                  <a:schemeClr val="bg1"/>
                </a:solidFill>
                <a:latin typeface="Arial" panose="020B0604020202020204" pitchFamily="34" charset="0"/>
                <a:ea typeface="Verdana" panose="020B0604030504040204" pitchFamily="34" charset="0"/>
                <a:cs typeface="Arial" panose="020B0604020202020204" pitchFamily="34" charset="0"/>
              </a:rPr>
              <a:t>Cos'è la disinformazione?</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it-IT" sz="2400">
                <a:latin typeface="Arial"/>
                <a:ea typeface="Verdana"/>
                <a:cs typeface="Arial"/>
              </a:rPr>
              <a:t>Parte 1</a:t>
            </a:r>
            <a:r>
              <a:rPr lang="it-IT">
                <a:latin typeface="Arial"/>
                <a:ea typeface="Verdana"/>
                <a:cs typeface="Arial"/>
              </a:rPr>
              <a:t>: Cos'</a:t>
            </a:r>
            <a:r>
              <a:rPr lang="it-IT" b="1">
                <a:latin typeface="Arial"/>
                <a:ea typeface="Verdana"/>
                <a:cs typeface="Arial"/>
              </a:rPr>
              <a:t>è la disinformazione?</a:t>
            </a:r>
            <a:r>
              <a:rPr lang="it-IT">
                <a:latin typeface="Arial"/>
                <a:ea typeface="Verdana"/>
                <a:cs typeface="Arial"/>
              </a:rPr>
              <a:t>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it-IT" sz="2400" b="1">
                <a:latin typeface="Arial"/>
                <a:ea typeface="Verdana"/>
                <a:cs typeface="Arial"/>
              </a:rPr>
              <a:t>Parte 1</a:t>
            </a:r>
            <a:r>
              <a:rPr lang="it-IT" b="1">
                <a:latin typeface="Arial"/>
                <a:ea typeface="Verdana"/>
                <a:cs typeface="Arial"/>
              </a:rPr>
              <a:t>: Cos'è la disinformazione?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it-IT" sz="4800">
                <a:latin typeface="Arial" panose="020B0604020202020204" pitchFamily="34" charset="0"/>
              </a:rPr>
              <a:t> PERCHÉ  qualcuno dovrebbe diffondere informazioni non vere?</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it-IT"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Per </a:t>
            </a:r>
            <a:r>
              <a:rPr lang="it-IT"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scherzo</a:t>
            </a:r>
            <a:r>
              <a:rPr lang="it-IT"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it-IT"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it-IT"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Satira/umorismo</a:t>
            </a:r>
          </a:p>
          <a:p>
            <a:pPr marL="285750" indent="-285750">
              <a:lnSpc>
                <a:spcPct val="150000"/>
              </a:lnSpc>
              <a:spcBef>
                <a:spcPts val="0"/>
              </a:spcBef>
              <a:buFont typeface="Courier New" panose="02070309020205020404" pitchFamily="49" charset="0"/>
              <a:buChar char="o"/>
              <a:defRPr/>
            </a:pPr>
            <a:r>
              <a:rPr lang="it-IT"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Perché </a:t>
            </a:r>
            <a:r>
              <a:rPr lang="it-IT"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ci crede</a:t>
            </a:r>
            <a:r>
              <a:rPr lang="it-IT"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it-IT"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it-IT"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Cattiva informazione</a:t>
            </a:r>
          </a:p>
          <a:p>
            <a:pPr marL="285750" indent="-285750">
              <a:lnSpc>
                <a:spcPct val="150000"/>
              </a:lnSpc>
              <a:spcBef>
                <a:spcPts val="0"/>
              </a:spcBef>
              <a:buFont typeface="Courier New" panose="02070309020205020404" pitchFamily="49" charset="0"/>
              <a:buChar char="o"/>
              <a:defRPr/>
            </a:pPr>
            <a:r>
              <a:rPr lang="it-IT"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Per </a:t>
            </a:r>
            <a:r>
              <a:rPr lang="it-IT"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ingannare</a:t>
            </a:r>
            <a:r>
              <a:rPr lang="it-IT"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le persone 	</a:t>
            </a:r>
            <a:r>
              <a:rPr lang="it-IT"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it-IT"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Disinformazione</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1024128" y="1760782"/>
            <a:ext cx="2779776"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1800" b="1">
                <a:solidFill>
                  <a:schemeClr val="bg1"/>
                </a:solidFill>
                <a:effectLst/>
                <a:latin typeface="Arial" panose="020B0604020202020204" pitchFamily="34" charset="0"/>
                <a:ea typeface="+mn-ea"/>
                <a:cs typeface="Arial" panose="020B0604020202020204" pitchFamily="34" charset="0"/>
              </a:rPr>
              <a:t>Satira - "</a:t>
            </a:r>
            <a:r>
              <a:rPr lang="it-IT" sz="1800" b="1" i="1">
                <a:solidFill>
                  <a:schemeClr val="bg1"/>
                </a:solidFill>
                <a:effectLst/>
                <a:latin typeface="Arial" panose="020B0604020202020204" pitchFamily="34" charset="0"/>
                <a:ea typeface="+mn-ea"/>
                <a:cs typeface="Arial" panose="020B0604020202020204" pitchFamily="34" charset="0"/>
              </a:rPr>
              <a:t>Decine di feriti a seguito di un fuggi fuggi in un supermercato Lidl</a:t>
            </a:r>
            <a:r>
              <a:rPr lang="it-IT"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it-IT" sz="2400" b="1">
                <a:latin typeface="Arial"/>
                <a:ea typeface="Verdana"/>
                <a:cs typeface="Arial"/>
              </a:rPr>
              <a:t>Parte 1</a:t>
            </a:r>
            <a:r>
              <a:rPr lang="it-IT" b="1">
                <a:latin typeface="Arial"/>
                <a:ea typeface="Verdana"/>
                <a:cs typeface="Arial"/>
              </a:rPr>
              <a:t>: Cos'è la disinformazione?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it-IT">
                <a:solidFill>
                  <a:schemeClr val="bg1"/>
                </a:solidFill>
                <a:latin typeface="Arial" panose="020B0604020202020204" pitchFamily="34" charset="0"/>
                <a:cs typeface="Arial" panose="020B0604020202020204" pitchFamily="34" charset="0"/>
              </a:rPr>
              <a:t>Papa Francesco indossa un piumino Balenciaga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it-IT"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it-IT"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70543" y="2310062"/>
            <a:ext cx="3668511" cy="646331"/>
            <a:chOff x="4262517" y="5624259"/>
            <a:chExt cx="4245202"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509558" y="5624259"/>
              <a:ext cx="3601749" cy="646331"/>
            </a:xfrm>
            <a:prstGeom prst="rect">
              <a:avLst/>
            </a:prstGeom>
            <a:noFill/>
          </p:spPr>
          <p:txBody>
            <a:bodyPr wrap="square">
              <a:spAutoFit/>
            </a:bodyPr>
            <a:lstStyle/>
            <a:p>
              <a:r>
                <a:rPr lang="it-IT"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Umorismo</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62517" y="5654101"/>
              <a:ext cx="4245202"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it-IT" sz="1800" b="1">
                <a:solidFill>
                  <a:schemeClr val="bg1"/>
                </a:solidFill>
                <a:effectLst/>
                <a:latin typeface="Arial" panose="020B0604020202020204" pitchFamily="34" charset="0"/>
                <a:ea typeface="+mn-ea"/>
                <a:cs typeface="Arial" panose="020B0604020202020204" pitchFamily="34" charset="0"/>
              </a:rPr>
              <a:t>Disinformazione - "</a:t>
            </a:r>
            <a:r>
              <a:rPr lang="it-IT" sz="1800" b="1" i="1">
                <a:solidFill>
                  <a:schemeClr val="bg1"/>
                </a:solidFill>
                <a:effectLst/>
                <a:latin typeface="Arial" panose="020B0604020202020204" pitchFamily="34" charset="0"/>
                <a:ea typeface="+mn-ea"/>
                <a:cs typeface="Arial" panose="020B0604020202020204" pitchFamily="34" charset="0"/>
              </a:rPr>
              <a:t>Il 5G provoca il coronavirus</a:t>
            </a:r>
            <a:r>
              <a:rPr lang="it-IT"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it-IT" sz="2400" b="1">
                <a:latin typeface="Arial"/>
                <a:ea typeface="Verdana"/>
                <a:cs typeface="Arial"/>
              </a:rPr>
              <a:t>Parte 1</a:t>
            </a:r>
            <a:r>
              <a:rPr lang="it-IT" b="1">
                <a:latin typeface="Arial"/>
                <a:ea typeface="Verdana"/>
                <a:cs typeface="Arial"/>
              </a:rPr>
              <a:t>: Cos'è la disinformazione?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it-IT">
                <a:solidFill>
                  <a:schemeClr val="bg1"/>
                </a:solidFill>
                <a:latin typeface="Arial" panose="020B0604020202020204" pitchFamily="34" charset="0"/>
                <a:cs typeface="Arial" panose="020B0604020202020204" pitchFamily="34" charset="0"/>
              </a:rPr>
              <a:t>"</a:t>
            </a:r>
            <a:r>
              <a:rPr lang="it-IT" b="1">
                <a:solidFill>
                  <a:schemeClr val="bg1"/>
                </a:solidFill>
                <a:latin typeface="Arial" panose="020B0604020202020204" pitchFamily="34" charset="0"/>
                <a:cs typeface="Arial" panose="020B0604020202020204" pitchFamily="34" charset="0"/>
              </a:rPr>
              <a:t>Il 5G ha provocato e diffuso il coronavirus</a:t>
            </a:r>
            <a:r>
              <a:rPr lang="it-IT">
                <a:solidFill>
                  <a:schemeClr val="bg1"/>
                </a:solidFill>
                <a:latin typeface="Arial" panose="020B0604020202020204" pitchFamily="34" charset="0"/>
                <a:cs typeface="Arial" panose="020B0604020202020204" pitchFamily="34" charset="0"/>
              </a:rPr>
              <a: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it-IT">
                <a:solidFill>
                  <a:schemeClr val="bg1"/>
                </a:solidFill>
                <a:latin typeface="Arial" panose="020B0604020202020204" pitchFamily="34" charset="0"/>
                <a:cs typeface="Arial" panose="020B0604020202020204" pitchFamily="34" charset="0"/>
              </a:rPr>
              <a:t>Fa leva su:</a:t>
            </a:r>
          </a:p>
          <a:p>
            <a:pPr marL="285750" indent="-285750">
              <a:spcAft>
                <a:spcPts val="600"/>
              </a:spcAft>
              <a:buFont typeface="Courier New" panose="02070309020205020404" pitchFamily="49" charset="0"/>
              <a:buChar char="o"/>
            </a:pPr>
            <a:r>
              <a:rPr lang="it-IT">
                <a:solidFill>
                  <a:schemeClr val="bg1"/>
                </a:solidFill>
                <a:latin typeface="Arial" panose="020B0604020202020204" pitchFamily="34" charset="0"/>
                <a:cs typeface="Arial" panose="020B0604020202020204" pitchFamily="34" charset="0"/>
              </a:rPr>
              <a:t>esistenti teorie complottiste sul presunto impatto </a:t>
            </a:r>
            <a:br>
              <a:rPr lang="it-IT">
                <a:solidFill>
                  <a:schemeClr val="bg1"/>
                </a:solidFill>
                <a:latin typeface="Arial" panose="020B0604020202020204" pitchFamily="34" charset="0"/>
                <a:cs typeface="Arial" panose="020B0604020202020204" pitchFamily="34" charset="0"/>
              </a:rPr>
            </a:br>
            <a:r>
              <a:rPr lang="it-IT">
                <a:solidFill>
                  <a:schemeClr val="bg1"/>
                </a:solidFill>
                <a:latin typeface="Arial" panose="020B0604020202020204" pitchFamily="34" charset="0"/>
                <a:cs typeface="Arial" panose="020B0604020202020204" pitchFamily="34" charset="0"/>
              </a:rPr>
              <a:t>del 5G sulla salute;</a:t>
            </a:r>
          </a:p>
          <a:p>
            <a:pPr marL="285750" indent="-285750">
              <a:spcAft>
                <a:spcPts val="600"/>
              </a:spcAft>
              <a:buFont typeface="Courier New" panose="02070309020205020404" pitchFamily="49" charset="0"/>
              <a:buChar char="o"/>
            </a:pPr>
            <a:r>
              <a:rPr lang="it-IT">
                <a:solidFill>
                  <a:schemeClr val="bg1"/>
                </a:solidFill>
                <a:latin typeface="Arial" panose="020B0604020202020204" pitchFamily="34" charset="0"/>
                <a:cs typeface="Arial" panose="020B0604020202020204" pitchFamily="34" charset="0"/>
              </a:rPr>
              <a:t>incertezza e paura all'inizio della pandemia.</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it-IT">
                <a:solidFill>
                  <a:schemeClr val="bg1"/>
                </a:solidFill>
                <a:latin typeface="Arial" panose="020B0604020202020204" pitchFamily="34" charset="0"/>
                <a:cs typeface="Arial" panose="020B0604020202020204" pitchFamily="34" charset="0"/>
              </a:rPr>
              <a:t>Conseguenze:</a:t>
            </a:r>
          </a:p>
          <a:p>
            <a:pPr marL="285750" indent="-285750">
              <a:spcAft>
                <a:spcPts val="600"/>
              </a:spcAft>
              <a:buFont typeface="Courier New" panose="02070309020205020404" pitchFamily="49" charset="0"/>
              <a:buChar char="o"/>
            </a:pPr>
            <a:r>
              <a:rPr lang="it-IT">
                <a:solidFill>
                  <a:schemeClr val="bg1"/>
                </a:solidFill>
                <a:latin typeface="Arial" panose="020B0604020202020204" pitchFamily="34" charset="0"/>
                <a:cs typeface="Arial" panose="020B0604020202020204" pitchFamily="34" charset="0"/>
              </a:rPr>
              <a:t>torri 5G vandalizzate;</a:t>
            </a:r>
          </a:p>
          <a:p>
            <a:pPr marL="285750" indent="-285750">
              <a:spcAft>
                <a:spcPts val="600"/>
              </a:spcAft>
              <a:buFont typeface="Courier New" panose="02070309020205020404" pitchFamily="49" charset="0"/>
              <a:buChar char="o"/>
            </a:pPr>
            <a:r>
              <a:rPr lang="it-IT">
                <a:solidFill>
                  <a:schemeClr val="bg1"/>
                </a:solidFill>
                <a:latin typeface="Arial" panose="020B0604020202020204" pitchFamily="34" charset="0"/>
                <a:cs typeface="Arial" panose="020B0604020202020204" pitchFamily="34" charset="0"/>
              </a:rPr>
              <a:t>interruzione dei servizi di telecomunicazione;</a:t>
            </a:r>
          </a:p>
          <a:p>
            <a:pPr marL="285750" indent="-285750">
              <a:spcAft>
                <a:spcPts val="600"/>
              </a:spcAft>
              <a:buFont typeface="Courier New" panose="02070309020205020404" pitchFamily="49" charset="0"/>
              <a:buChar char="o"/>
            </a:pPr>
            <a:r>
              <a:rPr lang="it-IT">
                <a:solidFill>
                  <a:schemeClr val="bg1"/>
                </a:solidFill>
                <a:latin typeface="Arial" panose="020B0604020202020204" pitchFamily="34" charset="0"/>
                <a:cs typeface="Arial" panose="020B0604020202020204" pitchFamily="34" charset="0"/>
              </a:rPr>
              <a:t>molestie nei confronti dei dipendenti dei servizi di telecomunicazione.</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627033" y="5270418"/>
            <a:ext cx="6004135"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it-IT"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Cattiva informazione</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it-IT" sz="2400" b="1">
                <a:latin typeface="Arial"/>
                <a:ea typeface="Verdana"/>
                <a:cs typeface="Arial"/>
              </a:rPr>
              <a:t>Parte 1</a:t>
            </a:r>
            <a:r>
              <a:rPr lang="it-IT" b="1">
                <a:latin typeface="Arial"/>
                <a:ea typeface="Verdana"/>
                <a:cs typeface="Arial"/>
              </a:rPr>
              <a:t>: Cos'è la disinformazione?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a:latin typeface="Arial" panose="020B0604020202020204" pitchFamily="34" charset="0"/>
                <a:ea typeface="Verdana" panose="020B0604030504040204" pitchFamily="34" charset="0"/>
                <a:cs typeface="Arial" panose="020B0604020202020204" pitchFamily="34" charset="0"/>
              </a:rPr>
              <a:t>Sono una madre di Odessa, in Ucraina.</a:t>
            </a: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a:latin typeface="Arial" panose="020B0604020202020204" pitchFamily="34" charset="0"/>
                <a:ea typeface="Verdana" panose="020B0604030504040204" pitchFamily="34" charset="0"/>
                <a:cs typeface="Arial" panose="020B0604020202020204" pitchFamily="34" charset="0"/>
              </a:rPr>
              <a:t>Sono la vicepresidente </a:t>
            </a:r>
          </a:p>
          <a:p>
            <a:r>
              <a:rPr lang="it-IT">
                <a:latin typeface="Arial" panose="020B0604020202020204" pitchFamily="34" charset="0"/>
                <a:ea typeface="Verdana" panose="020B0604030504040204" pitchFamily="34" charset="0"/>
                <a:cs typeface="Arial" panose="020B0604020202020204" pitchFamily="34" charset="0"/>
              </a:rPr>
              <a:t>di una fondazione religiosa russa.</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3070"/>
            <a:ext cx="1818696" cy="1077315"/>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tabLst>
                <a:tab pos="1512000" algn="l"/>
                <a:tab pos="1612800" algn="l"/>
              </a:tabLst>
            </a:pPr>
            <a:r>
              <a:rPr lang="it-IT">
                <a:latin typeface="Arial" panose="020B0604020202020204" pitchFamily="34" charset="0"/>
                <a:ea typeface="Verdana" panose="020B0604030504040204" pitchFamily="34" charset="0"/>
                <a:cs typeface="Arial" panose="020B0604020202020204" pitchFamily="34" charset="0"/>
              </a:rPr>
              <a:t>Sono un avvocato di Donetsk, in Ucraina.</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4"/>
            <a:ext cx="1818696" cy="1077315"/>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a:latin typeface="Arial" panose="020B0604020202020204" pitchFamily="34" charset="0"/>
                <a:ea typeface="Verdana" panose="020B0604030504040204" pitchFamily="34" charset="0"/>
                <a:cs typeface="Arial" panose="020B0604020202020204" pitchFamily="34" charset="0"/>
              </a:rPr>
              <a:t>Sono una cittadina </a:t>
            </a:r>
          </a:p>
          <a:p>
            <a:r>
              <a:rPr lang="it-IT">
                <a:latin typeface="Arial" panose="020B0604020202020204" pitchFamily="34" charset="0"/>
                <a:ea typeface="Verdana" panose="020B0604030504040204" pitchFamily="34" charset="0"/>
                <a:cs typeface="Arial" panose="020B0604020202020204" pitchFamily="34" charset="0"/>
              </a:rPr>
              <a:t>di Kharkiv, in Ucraina.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La stessa persona si presenta </a:t>
              </a:r>
              <a:b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in modi diversi.</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415995" y="4865481"/>
            <a:ext cx="4671580"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it-IT"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Disinformazione</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it-IT" sz="1000" b="0">
                <a:solidFill>
                  <a:schemeClr val="bg1"/>
                </a:solidFill>
                <a:effectLst/>
                <a:latin typeface="Arial" panose="020B0604020202020204" pitchFamily="34" charset="0"/>
                <a:cs typeface="Arial" panose="020B0604020202020204" pitchFamily="34" charset="0"/>
              </a:rPr>
              <a:t>Fonte immagini: </a:t>
            </a:r>
            <a:r>
              <a:rPr lang="it-IT"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it-IT" sz="1000" b="0">
                <a:solidFill>
                  <a:schemeClr val="bg1"/>
                </a:solidFill>
                <a:effectLst/>
                <a:latin typeface="Arial" panose="020B0604020202020204" pitchFamily="34" charset="0"/>
                <a:cs typeface="Arial" panose="020B0604020202020204" pitchFamily="34" charset="0"/>
              </a:rPr>
              <a:t>, </a:t>
            </a:r>
            <a:r>
              <a:rPr lang="it-IT"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it-IT" sz="1000" b="0">
                <a:solidFill>
                  <a:schemeClr val="bg1"/>
                </a:solidFill>
                <a:effectLst/>
                <a:latin typeface="Arial" panose="020B0604020202020204" pitchFamily="34" charset="0"/>
                <a:cs typeface="Arial" panose="020B0604020202020204" pitchFamily="34" charset="0"/>
              </a:rPr>
              <a:t>, </a:t>
            </a:r>
            <a:r>
              <a:rPr lang="it-IT"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it-IT" sz="1000" b="0">
                <a:solidFill>
                  <a:schemeClr val="bg1"/>
                </a:solidFill>
                <a:effectLst/>
                <a:latin typeface="Arial" panose="020B0604020202020204" pitchFamily="34" charset="0"/>
                <a:cs typeface="Arial" panose="020B0604020202020204" pitchFamily="34" charset="0"/>
              </a:rPr>
              <a:t>, </a:t>
            </a:r>
            <a:r>
              <a:rPr lang="it-IT"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it-IT"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it-I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2 </a:t>
            </a:r>
          </a:p>
          <a:p>
            <a:r>
              <a:rPr lang="it-IT" sz="5400" b="1">
                <a:solidFill>
                  <a:schemeClr val="bg1"/>
                </a:solidFill>
                <a:latin typeface="Arial" panose="020B0604020202020204" pitchFamily="34" charset="0"/>
                <a:ea typeface="Verdana" panose="020B0604030504040204" pitchFamily="34" charset="0"/>
                <a:cs typeface="Arial" panose="020B0604020202020204" pitchFamily="34" charset="0"/>
              </a:rPr>
              <a:t>Come funziona </a:t>
            </a:r>
            <a:br>
              <a:rPr lang="it-IT" sz="5400" b="1">
                <a:solidFill>
                  <a:schemeClr val="bg1"/>
                </a:solidFill>
                <a:latin typeface="Arial" panose="020B0604020202020204" pitchFamily="34" charset="0"/>
                <a:ea typeface="Verdana" panose="020B0604030504040204" pitchFamily="34" charset="0"/>
                <a:cs typeface="Arial" panose="020B0604020202020204" pitchFamily="34" charset="0"/>
              </a:rPr>
            </a:br>
            <a:r>
              <a:rPr lang="it-IT" sz="5400" b="1">
                <a:solidFill>
                  <a:schemeClr val="bg1"/>
                </a:solidFill>
                <a:latin typeface="Arial" panose="020B0604020202020204" pitchFamily="34" charset="0"/>
                <a:ea typeface="Verdana" panose="020B0604030504040204" pitchFamily="34" charset="0"/>
                <a:cs typeface="Arial" panose="020B0604020202020204" pitchFamily="34" charset="0"/>
              </a:rPr>
              <a:t>la disinformazione?</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it-IT" sz="500">
                <a:solidFill>
                  <a:schemeClr val="bg1"/>
                </a:solidFill>
                <a:latin typeface="Arial" panose="020B0604020202020204" pitchFamily="34" charset="0"/>
                <a:cs typeface="Arial" panose="020B0604020202020204" pitchFamily="34" charset="0"/>
              </a:rPr>
              <a:t>© 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0cb777b6-10cc-463b-b285-1f240af06f9f"/>
    <ds:schemaRef ds:uri="1172c1e8-1a1e-43f1-ab3b-d134b3755889"/>
    <ds:schemaRef ds:uri="33e07890-6196-4e26-9dd2-53178dae8e48"/>
    <ds:schemaRef ds:uri="96b3df18-6d14-4675-ad86-b90365ae06d0"/>
    <ds:schemaRef ds:uri="d82da31f-106c-4f12-9dab-2b09eb7d9e1b"/>
    <ds:schemaRef ds:uri="faa54b14-608b-44ba-8621-4287d9574b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21B367B8-AD99-49E9-B562-C52FC6005ACC}">
  <ds:schemaRefs>
    <ds:schemaRef ds:uri="33e07890-6196-4e26-9dd2-53178dae8e48"/>
    <ds:schemaRef ds:uri="faa54b14-608b-44ba-8621-4287d9574b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Widescreen</PresentationFormat>
  <Slides>26</Slides>
  <Notes>25</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Cosa impareremo oggi</vt:lpstr>
      <vt:lpstr>PowerPoint Presentation</vt:lpstr>
      <vt:lpstr>Parte 1: Cos'è la disinformazione? </vt:lpstr>
      <vt:lpstr>Parte 1: Cos'è la disinformazione? </vt:lpstr>
      <vt:lpstr>Satira - "Decine di feriti a seguito di un fuggi fuggi in un supermercato Lidl"</vt:lpstr>
      <vt:lpstr>Disinformazione - "Il 5G provoca il coronavirus" </vt:lpstr>
      <vt:lpstr>Parte 1: Cos'è la disinformazione? </vt:lpstr>
      <vt:lpstr>PowerPoint Presentation</vt:lpstr>
      <vt:lpstr>Parte 2: Come funziona la disinformazione? </vt:lpstr>
      <vt:lpstr>Parte 2: Come funziona la disinformazione?</vt:lpstr>
      <vt:lpstr>Parte 2: Come funziona la disinformazione?</vt:lpstr>
      <vt:lpstr>Parte 2: Come funziona la disinformazione?</vt:lpstr>
      <vt:lpstr>Parte 2: Come funziona la disinformazione?</vt:lpstr>
      <vt:lpstr>PowerPoint Presentation</vt:lpstr>
      <vt:lpstr>Parte 3: Come reagire alla disinformazione? </vt:lpstr>
      <vt:lpstr>Parte 3: Come reagire alla disinformazione? </vt:lpstr>
      <vt:lpstr>Come reagire alla disinformazione? </vt:lpstr>
      <vt:lpstr>Parte 3: Come reagire alla disinformazione? </vt:lpstr>
      <vt:lpstr>Parte 3: Come reagire alla disinformazione? </vt:lpstr>
      <vt:lpstr>Parte 3: Come reagire alla disinformazione? </vt:lpstr>
      <vt:lpstr>PowerPoint Presentation</vt:lpstr>
      <vt:lpstr>Parte 4: Un po' di pratica</vt:lpstr>
      <vt:lpstr>Parte 4: Un po' di pratica</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revision>41</cp:revision>
  <cp:lastPrinted>2024-04-16T11:31:35Z</cp:lastPrinted>
  <dcterms:created xsi:type="dcterms:W3CDTF">2021-01-13T11:40:04Z</dcterms:created>
  <dcterms:modified xsi:type="dcterms:W3CDTF">2024-05-23T13:33:50Z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0x010100EBD38489BEB9454CA08F08D42D242754</vt:lpwstr>
  </property>
  <property fmtid="{D5CDD505-2E9C-101B-9397-08002B2CF9AE}" pid="10" name="MediaServiceImageTags">
    <vt:lpwstr/>
  </property>
</Properties>
</file>