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547CD-DE05-3F3D-B2FB-8257EAF7472D}" v="60" dt="2024-05-23T10:02:53.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30" autoAdjust="0"/>
  </p:normalViewPr>
  <p:slideViewPr>
    <p:cSldViewPr snapToGrid="0">
      <p:cViewPr varScale="1">
        <p:scale>
          <a:sx n="48" d="100"/>
          <a:sy n="48" d="100"/>
        </p:scale>
        <p:origin x="53" y="293"/>
      </p:cViewPr>
      <p:guideLst>
        <p:guide orient="horz" pos="3952"/>
        <p:guide pos="1867"/>
      </p:guideLst>
    </p:cSldViewPr>
  </p:slideViewPr>
  <p:notesTextViewPr>
    <p:cViewPr>
      <p:scale>
        <a:sx n="75" d="100"/>
        <a:sy n="75" d="100"/>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solidFill>
                  <a:srgbClr val="1F497D"/>
                </a:solidFill>
                <a:effectLst/>
                <a:latin typeface="Calibri" panose="020F0502020204030204" pitchFamily="34" charset="0"/>
                <a:ea typeface="Calibri" panose="020F0502020204030204" pitchFamily="34" charset="0"/>
              </a:rPr>
              <a:t>Wie van jullie is vandaag desinformatie tegengekomen? En afgelopen week? Afgelopen maand? Afgelopen jaar?</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nl-NL" sz="1100" dirty="0">
                <a:effectLst/>
                <a:latin typeface="Calibri" panose="020F0502020204030204" pitchFamily="34" charset="0"/>
                <a:ea typeface="Calibri" panose="020F0502020204030204" pitchFamily="34" charset="0"/>
                <a:cs typeface="Times New Roman" panose="02020603050405020304" pitchFamily="18" charset="0"/>
              </a:rPr>
              <a:t>Verspreiders van desinformatie gebruiken sociale media om mensen te overspoelen met informatie.</a:t>
            </a:r>
          </a:p>
          <a:p>
            <a:pPr marL="742950" lvl="1" indent="-285750">
              <a:lnSpc>
                <a:spcPct val="107000"/>
              </a:lnSpc>
              <a:spcAft>
                <a:spcPts val="800"/>
              </a:spcAft>
              <a:buFont typeface="Courier New" panose="02070309020205020404" pitchFamily="49" charset="0"/>
              <a:buChar char="o"/>
              <a:tabLst>
                <a:tab pos="914400" algn="l"/>
              </a:tabLst>
            </a:pPr>
            <a:r>
              <a:rPr lang="nl-NL" sz="1100" dirty="0">
                <a:effectLst/>
                <a:latin typeface="Calibri" panose="020F0502020204030204" pitchFamily="34" charset="0"/>
                <a:ea typeface="Calibri" panose="020F0502020204030204" pitchFamily="34" charset="0"/>
                <a:cs typeface="Times New Roman" panose="02020603050405020304" pitchFamily="18" charset="0"/>
              </a:rPr>
              <a:t>Ze hebben niet per se tot doel ons van een bepaald verhaal te overtuigen; als ze erin slagen ons zo te verwarren of te overweldigen dat we niet meer weten wie we kunnen geloven, kunnen ze ons vertrouwen in de reguliere media en in de democratie ondermijnen.</a:t>
            </a:r>
          </a:p>
          <a:p>
            <a:pPr marL="342900" lvl="0" indent="-342900">
              <a:lnSpc>
                <a:spcPct val="107000"/>
              </a:lnSpc>
              <a:spcAft>
                <a:spcPts val="800"/>
              </a:spcAft>
              <a:buFont typeface="Symbol" panose="05050102010706020507" pitchFamily="18" charset="2"/>
              <a:buChar char=""/>
              <a:tabLst>
                <a:tab pos="457200" algn="l"/>
              </a:tabLst>
            </a:pPr>
            <a:r>
              <a:rPr lang="nl-NL" sz="1100" dirty="0">
                <a:effectLst/>
                <a:latin typeface="Calibri" panose="020F0502020204030204" pitchFamily="34" charset="0"/>
                <a:ea typeface="Calibri" panose="020F0502020204030204" pitchFamily="34" charset="0"/>
                <a:cs typeface="Times New Roman" panose="02020603050405020304" pitchFamily="18" charset="0"/>
              </a:rPr>
              <a:t>Verspreiders van desinformatie gebruiken verschillende technieken, die je vaak tegenkomt in opmerkingen op sociale media. </a:t>
            </a:r>
          </a:p>
          <a:p>
            <a:pPr marL="742950" lvl="1" indent="-285750">
              <a:lnSpc>
                <a:spcPct val="107000"/>
              </a:lnSpc>
              <a:spcAft>
                <a:spcPts val="800"/>
              </a:spcAft>
              <a:buFont typeface="Courier New" panose="02070309020205020404" pitchFamily="49" charset="0"/>
              <a:buChar char="o"/>
              <a:tabLst>
                <a:tab pos="914400" algn="l"/>
              </a:tabLst>
            </a:pPr>
            <a:r>
              <a:rPr lang="nl-NL" sz="1100" b="1" dirty="0" err="1">
                <a:effectLst/>
                <a:latin typeface="Calibri" panose="020F0502020204030204" pitchFamily="34" charset="0"/>
                <a:ea typeface="Calibri" panose="020F0502020204030204" pitchFamily="34" charset="0"/>
                <a:cs typeface="Times New Roman" panose="02020603050405020304" pitchFamily="18" charset="0"/>
              </a:rPr>
              <a:t>Whataboutisme</a:t>
            </a:r>
            <a:r>
              <a:rPr lang="nl-NL" sz="1100" dirty="0">
                <a:effectLst/>
                <a:latin typeface="Calibri" panose="020F0502020204030204" pitchFamily="34" charset="0"/>
                <a:ea typeface="Calibri" panose="020F0502020204030204" pitchFamily="34" charset="0"/>
                <a:cs typeface="Times New Roman" panose="02020603050405020304" pitchFamily="18" charset="0"/>
              </a:rPr>
              <a:t>: in plaats van het onderwerp te bespreken, wordt de aandacht gevestigd op een niet- of nauwelijks gerelateerd thema. Voorbeeld: In een discussie over de Russische invasie van Oekraïne vraagt iemand plotseling “En wat te denken van Somalië?”. Het doel daarvan is niet een constructieve discussie over Somalië te voeren, maar de aandacht van het gespreksonderwerp af te leiden.</a:t>
            </a:r>
          </a:p>
          <a:p>
            <a:pPr marL="742950" lvl="1" indent="-285750">
              <a:lnSpc>
                <a:spcPct val="107000"/>
              </a:lnSpc>
              <a:spcAft>
                <a:spcPts val="800"/>
              </a:spcAft>
              <a:buFont typeface="Courier New" panose="02070309020205020404" pitchFamily="49" charset="0"/>
              <a:buChar char="o"/>
              <a:tabLst>
                <a:tab pos="914400" algn="l"/>
              </a:tabLst>
            </a:pPr>
            <a:r>
              <a:rPr lang="nl-NL" sz="1100" b="1" dirty="0" err="1">
                <a:effectLst/>
                <a:latin typeface="Calibri" panose="020F0502020204030204" pitchFamily="34" charset="0"/>
                <a:ea typeface="Calibri" panose="020F0502020204030204" pitchFamily="34" charset="0"/>
                <a:cs typeface="Times New Roman" panose="02020603050405020304" pitchFamily="18" charset="0"/>
              </a:rPr>
              <a:t>Strawman</a:t>
            </a:r>
            <a:r>
              <a:rPr lang="nl-NL" sz="1100" dirty="0">
                <a:effectLst/>
                <a:latin typeface="Calibri" panose="020F0502020204030204" pitchFamily="34" charset="0"/>
                <a:ea typeface="Calibri" panose="020F0502020204030204" pitchFamily="34" charset="0"/>
                <a:cs typeface="Times New Roman" panose="02020603050405020304" pitchFamily="18" charset="0"/>
              </a:rPr>
              <a:t>: een verkeerde voorstelling van het standpunt van de ander geven en dat vervolgens aanvallen. Voorbeeld: Malik post dat het van belang is dat Europa klimaatneutraal wordt. Sarah merkt op: “Ik snap niet dat je windmolenparken wilt laten aanleggen in al onze nationale parken”. Malik heeft dat niet gezegd, maar nu komt hij waarschijnlijk terecht in een discussie over windmolenparken – niet over het klimaat in het algemeen.</a:t>
            </a:r>
          </a:p>
          <a:p>
            <a:pPr marL="742950" lvl="1" indent="-285750">
              <a:lnSpc>
                <a:spcPct val="107000"/>
              </a:lnSpc>
              <a:spcAft>
                <a:spcPts val="800"/>
              </a:spcAft>
              <a:buFont typeface="Courier New" panose="02070309020205020404" pitchFamily="49" charset="0"/>
              <a:buChar char="o"/>
              <a:tabLst>
                <a:tab pos="914400" algn="l"/>
              </a:tabLst>
            </a:pPr>
            <a:r>
              <a:rPr lang="nl-NL" sz="1100" b="1" dirty="0">
                <a:effectLst/>
                <a:latin typeface="Calibri" panose="020F0502020204030204" pitchFamily="34" charset="0"/>
                <a:ea typeface="Calibri" panose="020F0502020204030204" pitchFamily="34" charset="0"/>
                <a:cs typeface="Times New Roman" panose="02020603050405020304" pitchFamily="18" charset="0"/>
              </a:rPr>
              <a:t>Aanval</a:t>
            </a:r>
            <a:r>
              <a:rPr lang="nl-NL" sz="1100" dirty="0">
                <a:effectLst/>
                <a:latin typeface="Calibri" panose="020F0502020204030204" pitchFamily="34" charset="0"/>
                <a:ea typeface="Calibri" panose="020F0502020204030204" pitchFamily="34" charset="0"/>
                <a:cs typeface="Times New Roman" panose="02020603050405020304" pitchFamily="18" charset="0"/>
              </a:rPr>
              <a:t>: agressieve of misleidende taal gebruiken om de tegenstander ervan te weerhouden verder te discussiëren. Voorbeeld: “Alleen een idioot zou zoiets geloven”.</a:t>
            </a:r>
          </a:p>
          <a:p>
            <a:pPr marL="742950" lvl="1" indent="-285750">
              <a:lnSpc>
                <a:spcPct val="107000"/>
              </a:lnSpc>
              <a:spcAft>
                <a:spcPts val="800"/>
              </a:spcAft>
              <a:buFont typeface="Courier New" panose="02070309020205020404" pitchFamily="49" charset="0"/>
              <a:buChar char="o"/>
              <a:tabLst>
                <a:tab pos="914400" algn="l"/>
              </a:tabLst>
            </a:pPr>
            <a:r>
              <a:rPr lang="nl-NL" sz="1100" b="1" dirty="0">
                <a:effectLst/>
                <a:latin typeface="Calibri" panose="020F0502020204030204" pitchFamily="34" charset="0"/>
                <a:ea typeface="Calibri" panose="020F0502020204030204" pitchFamily="34" charset="0"/>
                <a:cs typeface="Times New Roman" panose="02020603050405020304" pitchFamily="18" charset="0"/>
              </a:rPr>
              <a:t>Spot</a:t>
            </a:r>
            <a:r>
              <a:rPr lang="nl-NL" sz="1100" dirty="0">
                <a:effectLst/>
                <a:latin typeface="Calibri" panose="020F0502020204030204" pitchFamily="34" charset="0"/>
                <a:ea typeface="Calibri" panose="020F0502020204030204" pitchFamily="34" charset="0"/>
                <a:cs typeface="Times New Roman" panose="02020603050405020304" pitchFamily="18" charset="0"/>
              </a:rPr>
              <a:t>: sarcasme gebruiken om tegenstanders belachelijk te maken. Voorbeeld: Sarah reageert op de post van Malik met “Ik ben zo blij met mensen zoals jij, die overal de sfeer bederven”.</a:t>
            </a:r>
          </a:p>
          <a:p>
            <a:pPr marL="742950" lvl="1" indent="-285750">
              <a:lnSpc>
                <a:spcPct val="107000"/>
              </a:lnSpc>
              <a:spcAft>
                <a:spcPts val="800"/>
              </a:spcAft>
              <a:buFont typeface="Courier New" panose="02070309020205020404" pitchFamily="49" charset="0"/>
              <a:buChar char="o"/>
              <a:tabLst>
                <a:tab pos="914400" algn="l"/>
              </a:tabLst>
            </a:pPr>
            <a:r>
              <a:rPr lang="nl-NL" sz="1100" b="1" dirty="0">
                <a:effectLst/>
                <a:latin typeface="Calibri" panose="020F0502020204030204" pitchFamily="34" charset="0"/>
                <a:ea typeface="Calibri" panose="020F0502020204030204" pitchFamily="34" charset="0"/>
                <a:cs typeface="Times New Roman" panose="02020603050405020304" pitchFamily="18" charset="0"/>
              </a:rPr>
              <a:t>Overspoelen met details</a:t>
            </a:r>
            <a:r>
              <a:rPr lang="nl-NL" sz="1100" dirty="0">
                <a:effectLst/>
                <a:latin typeface="Calibri" panose="020F0502020204030204" pitchFamily="34" charset="0"/>
                <a:ea typeface="Calibri" panose="020F0502020204030204" pitchFamily="34" charset="0"/>
                <a:cs typeface="Times New Roman" panose="02020603050405020304" pitchFamily="18" charset="0"/>
              </a:rPr>
              <a:t>: de tegenstander met (vaak technische) details overspoelen om de aandacht van de belangrijke informatie af te leiden. Voorbeeld: In een discussie over de Russische invasie van Oekraïne schrijft iemand een lange reactie over de demografie van een dorpje in de </a:t>
            </a:r>
            <a:r>
              <a:rPr lang="nl-NL" sz="1100" dirty="0" err="1">
                <a:effectLst/>
                <a:latin typeface="Calibri" panose="020F0502020204030204" pitchFamily="34" charset="0"/>
                <a:ea typeface="Calibri" panose="020F0502020204030204" pitchFamily="34" charset="0"/>
                <a:cs typeface="Times New Roman" panose="02020603050405020304" pitchFamily="18" charset="0"/>
              </a:rPr>
              <a:t>Donbas</a:t>
            </a:r>
            <a:r>
              <a:rPr lang="nl-NL" sz="1100" dirty="0">
                <a:effectLst/>
                <a:latin typeface="Calibri" panose="020F0502020204030204" pitchFamily="34" charset="0"/>
                <a:ea typeface="Calibri" panose="020F0502020204030204" pitchFamily="34" charset="0"/>
                <a:cs typeface="Times New Roman" panose="02020603050405020304" pitchFamily="18" charset="0"/>
              </a:rPr>
              <a:t>. Daarbij stelt hij dat iedereen die dit nog niet wist, niet het recht heeft om iets over de situatie in Oekraïne te zeggen. </a:t>
            </a:r>
          </a:p>
          <a:p>
            <a:pPr marL="1143000" lvl="2" indent="-228600">
              <a:lnSpc>
                <a:spcPct val="107000"/>
              </a:lnSpc>
              <a:spcAft>
                <a:spcPts val="800"/>
              </a:spcAft>
              <a:buFont typeface="Symbol" panose="05050102010706020507" pitchFamily="18" charset="2"/>
              <a:buChar char=""/>
              <a:tabLst>
                <a:tab pos="1371600" algn="l"/>
              </a:tabLst>
            </a:pPr>
            <a:r>
              <a:rPr lang="nl-NL" sz="1100" dirty="0">
                <a:effectLst/>
                <a:latin typeface="Calibri" panose="020F0502020204030204" pitchFamily="34" charset="0"/>
                <a:ea typeface="Calibri" panose="020F0502020204030204" pitchFamily="34" charset="0"/>
                <a:cs typeface="Times New Roman" panose="02020603050405020304" pitchFamily="18" charset="0"/>
              </a:rPr>
              <a:t>Het kan heel moeilijk zijn om hierop te reageren. Misschien gelooft de persoon die deze strategie gebruikt echt wat hij zegt, maar de tactiek wordt ook vaak opzettelijk ingezet door mensen die een discussie willen laten ontsporen. Onthoud dat je niet alle details over een bepaald onderwerp hoeft te kennen; het betekent niet dat de ander de discussie heeft “gewonnen”.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Sociale media spelen een enorme rol in het verder verspreiden of tegengaan van desinformatie. </a:t>
            </a: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Socialemediaplatforms gebruiken algoritmen om je te blijven prikkelen; ze proberen je inhoud te laten zien die je interessant vindt. </a:t>
            </a: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Soms is dit positief, want je kunt meer te weten komen over dingen waarvoor je echt belangstelling hebt. Maar als je langer naar een bericht kijkt omdat het je boos of verdrietig maakt, zal het algoritme je ook meer van dat soort berichten aanbieden. </a:t>
            </a:r>
          </a:p>
          <a:p>
            <a:pPr marL="342900" lvl="0" indent="-342900">
              <a:lnSpc>
                <a:spcPct val="107000"/>
              </a:lnSpc>
              <a:spcAft>
                <a:spcPts val="800"/>
              </a:spcAft>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Je kunt gemakkelijk overweldigd raken door verwarrende of schokkende inhoud, dus probeer een pauze in te lassen als dat gebeurt. </a:t>
            </a:r>
          </a:p>
          <a:p>
            <a:pPr marL="342900" lvl="0" indent="-342900">
              <a:lnSpc>
                <a:spcPct val="107000"/>
              </a:lnSpc>
              <a:spcAft>
                <a:spcPts val="800"/>
              </a:spcAft>
              <a:buFont typeface="Symbol" panose="05050102010706020507" pitchFamily="18" charset="2"/>
              <a:buChar char=""/>
              <a:tabLst>
                <a:tab pos="457200" algn="l"/>
              </a:tabLst>
            </a:pPr>
            <a:r>
              <a:rPr lang="nl-NL" sz="1100">
                <a:effectLst/>
                <a:latin typeface="Calibri" panose="020F0502020204030204" pitchFamily="34" charset="0"/>
                <a:ea typeface="Calibri" panose="020F0502020204030204" pitchFamily="34" charset="0"/>
                <a:cs typeface="Times New Roman" panose="02020603050405020304" pitchFamily="18" charset="0"/>
              </a:rPr>
              <a:t>Bronnen:</a:t>
            </a:r>
          </a:p>
          <a:p>
            <a:pPr marL="742950" lvl="1" indent="-285750">
              <a:lnSpc>
                <a:spcPct val="107000"/>
              </a:lnSpc>
              <a:spcAft>
                <a:spcPts val="800"/>
              </a:spcAft>
              <a:buFont typeface="Courier New" panose="02070309020205020404" pitchFamily="49" charset="0"/>
              <a:buChar char="o"/>
              <a:tabLst>
                <a:tab pos="914400" algn="l"/>
              </a:tabLst>
            </a:pPr>
            <a:r>
              <a:rPr lang="nl-NL"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nl-NL"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nl-NL"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nl-NL"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nl-NL"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nl-NL"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Een zoekopdracht naar informatie over “Xinjiang” kan leiden tot zeer uiteenlopende resultaten, zoals deze slide laat zien, variërend van promotie van de regio als toeristische bestemming tot kritiek op de manier waarop de Chinese regering Oeigoeren en andere minderheden behandelt. Wat is waar, wat is niet waar?</a:t>
            </a: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Xinjiang is misschien wel een prachtige regio en een geweldige toeristische bestemming, maar dit betekent niet dat het niet óók een plek kan zijn waar de mensenrechten van Oeigoeren en andere minderheden worden geschonden. </a:t>
            </a: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De promotie van Xinjiang als toeristische bestemming leidt af van de mensenrechtenschendingen.</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nl-NL" sz="1100">
                <a:effectLst/>
                <a:latin typeface="Calibri" panose="020F0502020204030204" pitchFamily="34" charset="0"/>
                <a:ea typeface="Calibri" panose="020F0502020204030204" pitchFamily="34" charset="0"/>
                <a:cs typeface="Times New Roman" panose="02020603050405020304" pitchFamily="18" charset="0"/>
              </a:rPr>
              <a:t>[Tekst in afbeeldingen (van links naar rechts):</a:t>
            </a:r>
          </a:p>
          <a:p>
            <a:pPr marL="628650" lvl="1" indent="-171450">
              <a:lnSpc>
                <a:spcPct val="107000"/>
              </a:lnSpc>
              <a:spcAft>
                <a:spcPts val="800"/>
              </a:spcAft>
              <a:buFont typeface="Arial" panose="020B0604020202020204" pitchFamily="34" charset="0"/>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Britse vlogger: Het leven van Oeigoeren en andere minderheden in China. “Ze zorgen er letterlijk voor dat Oeigoeren en mensen in Xinjiang zonder werk komen te zitten”</a:t>
            </a:r>
          </a:p>
          <a:p>
            <a:pPr marL="628650" lvl="1" indent="-171450">
              <a:lnSpc>
                <a:spcPct val="107000"/>
              </a:lnSpc>
              <a:spcAft>
                <a:spcPts val="800"/>
              </a:spcAft>
              <a:buFont typeface="Arial" panose="020B0604020202020204" pitchFamily="34" charset="0"/>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Het echte Xinjiang door de ogen van een DUITSE vlogger</a:t>
            </a:r>
          </a:p>
          <a:p>
            <a:pPr marL="628650" lvl="1" indent="-171450">
              <a:lnSpc>
                <a:spcPct val="107000"/>
              </a:lnSpc>
              <a:spcAft>
                <a:spcPts val="800"/>
              </a:spcAft>
              <a:buFont typeface="Arial" panose="020B0604020202020204" pitchFamily="34" charset="0"/>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“Is dit de eerste keer dat je Xinjiang bezoekt?”</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l-NL" sz="1100">
                <a:effectLst/>
                <a:latin typeface="Calibri" panose="020F0502020204030204" pitchFamily="34" charset="0"/>
                <a:ea typeface="Calibri" panose="020F0502020204030204" pitchFamily="34" charset="0"/>
                <a:cs typeface="Times New Roman" panose="02020603050405020304" pitchFamily="18" charset="0"/>
              </a:rPr>
              <a:t>*Opmerking* — Deze slide bevat animaties.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1100" strike="noStrike" baseline="0">
                <a:effectLst/>
                <a:latin typeface="Calibri" panose="020F0502020204030204" pitchFamily="34" charset="0"/>
                <a:ea typeface="Calibri" panose="020F0502020204030204" pitchFamily="34" charset="0"/>
                <a:cs typeface="Times New Roman" panose="02020603050405020304" pitchFamily="18" charset="0"/>
              </a:rPr>
              <a:t>Desinformatie is geen nieuw fenomeen, maar bestaat al lang en verspreidt zich ook via traditionele media zoals kranten, tv of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1100" strike="noStrike" baseline="0">
                <a:effectLst/>
                <a:latin typeface="Calibri" panose="020F0502020204030204" pitchFamily="34" charset="0"/>
                <a:ea typeface="Calibri" panose="020F0502020204030204" pitchFamily="34" charset="0"/>
                <a:cs typeface="Times New Roman" panose="02020603050405020304" pitchFamily="18" charset="0"/>
              </a:rPr>
              <a:t>Geloof dus niet zomaar iets omdat je het in de krant of op tv (in plaats van online) hebt gezien, maar controleer altijd of de bron betrouwbaar is, onderzoek wat andere bronnen zeggen en volg de andere tips op slide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nl-NL" sz="1100">
                <a:effectLst/>
                <a:latin typeface="Calibri" panose="020F0502020204030204" pitchFamily="34" charset="0"/>
                <a:ea typeface="Calibri" panose="020F0502020204030204" pitchFamily="34" charset="0"/>
                <a:cs typeface="Times New Roman" panose="02020603050405020304" pitchFamily="18" charset="0"/>
              </a:rPr>
              <a:t>Bron: https://www.ft.com/content/1eeedb71-d9dc-4b13-9b45-fcb7898ae9e1 </a:t>
            </a:r>
          </a:p>
          <a:p>
            <a:pPr marL="0" lvl="0" indent="0">
              <a:lnSpc>
                <a:spcPct val="107000"/>
              </a:lnSpc>
              <a:spcAft>
                <a:spcPts val="800"/>
              </a:spcAft>
              <a:buFont typeface="Courier New" panose="02070309020205020404" pitchFamily="49" charset="0"/>
              <a:buNone/>
            </a:pPr>
            <a:r>
              <a:rPr lang="nl-NL" sz="1800">
                <a:effectLst/>
                <a:latin typeface="Calibri" panose="020F0502020204030204" pitchFamily="34" charset="0"/>
                <a:ea typeface="Calibri" panose="020F0502020204030204" pitchFamily="34" charset="0"/>
              </a:rPr>
              <a:t>Bron 5G: </a:t>
            </a:r>
            <a:r>
              <a:rPr lang="nl-NL"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In deze video van EUvsDisinfo wordt uitgelegd hoe “propagandavideo’s” (of desinformatievideo’s) kunnen worden gemaakt door beelden uit hun context te halen om een verkeerde voorstelling van zaken te geven, aan de hand van de ontleding van een reportage van Sputnik over indoctrinatie van kinderen door de NAVO in een “gemilitariseerd” Letland:</a:t>
            </a:r>
            <a:r>
              <a:rPr lang="nl-NL" sz="1100" baseline="0"/>
              <a:t> </a:t>
            </a:r>
            <a:r>
              <a:rPr lang="nl-NL" sz="1100">
                <a:hlinkClick r:id="rId3"/>
              </a:rPr>
              <a:t>https://www.youtube.com/watch?v=nOd2vMCDv9M&amp;feature=youtu.be</a:t>
            </a:r>
            <a:r>
              <a:rPr lang="nl-NL" sz="1100"/>
              <a:t> [duur: 2.05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nl-NL" sz="1100">
                <a:solidFill>
                  <a:schemeClr val="tx1"/>
                </a:solidFill>
                <a:effectLst/>
                <a:latin typeface="+mn-lt"/>
                <a:ea typeface="+mn-ea"/>
                <a:cs typeface="+mn-cs"/>
              </a:rPr>
              <a:t>Laat de leerlingen nadenken over hun </a:t>
            </a:r>
            <a:r>
              <a:rPr lang="nl-NL" sz="1100" b="1" u="none">
                <a:solidFill>
                  <a:schemeClr val="tx1"/>
                </a:solidFill>
                <a:effectLst/>
                <a:latin typeface="+mn-lt"/>
                <a:ea typeface="+mn-ea"/>
                <a:cs typeface="+mn-cs"/>
              </a:rPr>
              <a:t>emoties</a:t>
            </a:r>
            <a:r>
              <a:rPr lang="nl-NL" sz="1100">
                <a:solidFill>
                  <a:schemeClr val="tx1"/>
                </a:solidFill>
                <a:effectLst/>
                <a:latin typeface="+mn-lt"/>
                <a:ea typeface="+mn-ea"/>
                <a:cs typeface="+mn-cs"/>
              </a:rPr>
              <a:t>. Wat voelen ze als ze dit zien? Hoe zouden ze reageren als dit in hun nieuwsfeed op Instagram/TikTok zou verschijnen? Waarom worden ze hier emotioneel van? Het nieuws zelf, de manier waarop het wordt gebracht, de foto…?</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Bron:</a:t>
            </a:r>
          </a:p>
          <a:p>
            <a:r>
              <a:rPr lang="nl-N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Deepfakes</a:t>
            </a:r>
            <a:r>
              <a:rPr lang="nl-NL" dirty="0"/>
              <a:t> maken gebruik van kunstmatige intelligentie om nieuwe beelden te creëren (foto’s, video’s, spraakopnamen) waarop gebeurtenissen, verklaringen of handelingen te zien zijn die nooit echt hebben plaatsgevonden.</a:t>
            </a:r>
            <a:r>
              <a:rPr lang="nl-NL" sz="1200" b="0" i="0" dirty="0">
                <a:solidFill>
                  <a:schemeClr val="tx1"/>
                </a:solidFill>
                <a:effectLst/>
                <a:latin typeface="+mn-lt"/>
                <a:ea typeface="+mn-ea"/>
                <a:cs typeface="+mn-cs"/>
              </a:rPr>
              <a:t> De resultaten kunnen heel geloofwaardig zijn. In deze video is het niet echt Keanu </a:t>
            </a:r>
            <a:r>
              <a:rPr lang="nl-NL" sz="1200" b="0" i="0" dirty="0" err="1">
                <a:solidFill>
                  <a:schemeClr val="tx1"/>
                </a:solidFill>
                <a:effectLst/>
                <a:latin typeface="+mn-lt"/>
                <a:ea typeface="+mn-ea"/>
                <a:cs typeface="+mn-cs"/>
              </a:rPr>
              <a:t>Reeves</a:t>
            </a:r>
            <a:r>
              <a:rPr lang="nl-NL" sz="1200" b="0" i="0" dirty="0">
                <a:solidFill>
                  <a:schemeClr val="tx1"/>
                </a:solidFill>
                <a:effectLst/>
                <a:latin typeface="+mn-lt"/>
                <a:ea typeface="+mn-ea"/>
                <a:cs typeface="+mn-cs"/>
              </a:rPr>
              <a:t> die zijn </a:t>
            </a:r>
            <a:r>
              <a:rPr lang="nl-NL" sz="1200" b="0" i="0" dirty="0" err="1">
                <a:solidFill>
                  <a:schemeClr val="tx1"/>
                </a:solidFill>
                <a:effectLst/>
                <a:latin typeface="+mn-lt"/>
                <a:ea typeface="+mn-ea"/>
                <a:cs typeface="+mn-cs"/>
              </a:rPr>
              <a:t>schoonmaakskills</a:t>
            </a:r>
            <a:r>
              <a:rPr lang="nl-NL" sz="1200" b="0" i="0" dirty="0">
                <a:solidFill>
                  <a:schemeClr val="tx1"/>
                </a:solidFill>
                <a:effectLst/>
                <a:latin typeface="+mn-lt"/>
                <a:ea typeface="+mn-ea"/>
                <a:cs typeface="+mn-cs"/>
              </a:rPr>
              <a:t> laat zien.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dirty="0">
                <a:solidFill>
                  <a:schemeClr val="tx1"/>
                </a:solidFill>
                <a:effectLst/>
                <a:latin typeface="+mn-lt"/>
                <a:ea typeface="+mn-ea"/>
                <a:cs typeface="+mn-cs"/>
              </a:rPr>
              <a:t>De EU en andere organisaties stellen alles in het werk om schadelijke AI en </a:t>
            </a:r>
            <a:r>
              <a:rPr lang="nl-NL" sz="1200" b="0" i="0" dirty="0" err="1">
                <a:solidFill>
                  <a:schemeClr val="tx1"/>
                </a:solidFill>
                <a:effectLst/>
                <a:latin typeface="+mn-lt"/>
                <a:ea typeface="+mn-ea"/>
                <a:cs typeface="+mn-cs"/>
              </a:rPr>
              <a:t>deepfakes</a:t>
            </a:r>
            <a:r>
              <a:rPr lang="nl-NL" sz="1200" b="0" i="0" dirty="0">
                <a:solidFill>
                  <a:schemeClr val="tx1"/>
                </a:solidFill>
                <a:effectLst/>
                <a:latin typeface="+mn-lt"/>
                <a:ea typeface="+mn-ea"/>
                <a:cs typeface="+mn-cs"/>
              </a:rPr>
              <a:t> tegen te gaan, maar als je geen expert bent, kun je niet altijd weten of een foto of video echt of nep is. </a:t>
            </a:r>
            <a:r>
              <a:rPr lang="nl-NL" dirty="0"/>
              <a:t>Stel jezelf de vragen van slide</a:t>
            </a:r>
            <a:r>
              <a:rPr lang="nl-NL" dirty="0">
                <a:solidFill>
                  <a:srgbClr val="FF0000"/>
                </a:solidFill>
              </a:rPr>
              <a:t> 17</a:t>
            </a:r>
            <a:r>
              <a:rPr lang="nl-NL" dirty="0"/>
              <a:t> en onthoud dat als iets te mooi (of te schokkend) lijkt om waar te zijn, het dat misschien ook is. Controleer het dus goed!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*Opmerking* — Deze slide bevat animaties.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nl-NL" sz="1200" dirty="0">
                <a:solidFill>
                  <a:schemeClr val="tx1"/>
                </a:solidFill>
                <a:effectLst/>
                <a:latin typeface="+mn-lt"/>
                <a:ea typeface="+mn-ea"/>
                <a:cs typeface="+mn-cs"/>
              </a:rPr>
              <a:t>Beschrijvingen:</a:t>
            </a:r>
          </a:p>
          <a:p>
            <a:pPr marL="628650" lvl="1" indent="-171450">
              <a:buFontTx/>
              <a:buChar char="-"/>
            </a:pPr>
            <a:r>
              <a:rPr lang="nl-NL" sz="1200" dirty="0">
                <a:solidFill>
                  <a:schemeClr val="tx1"/>
                </a:solidFill>
                <a:effectLst/>
                <a:latin typeface="+mn-lt"/>
                <a:ea typeface="+mn-ea"/>
                <a:cs typeface="+mn-cs"/>
              </a:rPr>
              <a:t>De eerste stap om jezelf te beschermen is een PAUZE in te lassen – laat je niet verleiden tot een reactie op iets wat misschien te mooi of te erg is om waar te zijn</a:t>
            </a:r>
          </a:p>
          <a:p>
            <a:pPr marL="628650" lvl="1" indent="-171450">
              <a:buFontTx/>
              <a:buChar char="-"/>
            </a:pPr>
            <a:r>
              <a:rPr lang="nl-NL" sz="1200" dirty="0">
                <a:solidFill>
                  <a:schemeClr val="tx1"/>
                </a:solidFill>
                <a:effectLst/>
                <a:latin typeface="+mn-lt"/>
                <a:ea typeface="+mn-ea"/>
                <a:cs typeface="+mn-cs"/>
              </a:rPr>
              <a:t>Neem gerust even de tijd om het verhaal te onderzoeken</a:t>
            </a:r>
          </a:p>
          <a:p>
            <a:pPr marL="628650" lvl="1" indent="-171450">
              <a:buFontTx/>
              <a:buChar char="-"/>
            </a:pPr>
            <a:r>
              <a:rPr lang="nl-NL" sz="1200" dirty="0" err="1">
                <a:effectLst/>
                <a:latin typeface="+mn-lt"/>
                <a:ea typeface="+mn-ea"/>
                <a:cs typeface="+mn-cs"/>
              </a:rPr>
              <a:t>Factchecken</a:t>
            </a:r>
            <a:r>
              <a:rPr lang="nl-NL" sz="1200" dirty="0">
                <a:effectLst/>
                <a:latin typeface="+mn-lt"/>
                <a:ea typeface="+mn-ea"/>
                <a:cs typeface="+mn-cs"/>
              </a:rPr>
              <a:t> kan leuk zijn: het is een soort detective spelen. Natuurlijk kost het tijd en kun je niet altijd met zekerheid stellen of een verhaal 100% waar of niet waar is, maar je kunt er ook veel van leren. Je kunt bijvoorbeeld iets te weten komen over goede argumentatietechnieken of de manier waarop wetenschappelijk onderzoek wordt geverifieerd.</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nl-NL" dirty="0"/>
              <a:t>Veel desinformatie komt voort uit de menselijke afkeer van onzekerheid. </a:t>
            </a:r>
          </a:p>
          <a:p>
            <a:pPr marL="171450" indent="-171450">
              <a:buFont typeface="Arial" panose="020B0604020202020204" pitchFamily="34" charset="0"/>
              <a:buChar char="•"/>
            </a:pPr>
            <a:r>
              <a:rPr lang="nl-NL" dirty="0"/>
              <a:t>De behoefte aan zekerheid is iets natuurlijks, maar let op voor deze valkuil. Neem je tijd en onthoud dat twijfelen niet betekent dat je dom bent!</a:t>
            </a:r>
          </a:p>
          <a:p>
            <a:pPr marL="171450" indent="-171450">
              <a:buFont typeface="Arial" panose="020B0604020202020204" pitchFamily="34" charset="0"/>
              <a:buChar char="•"/>
            </a:pPr>
            <a:r>
              <a:rPr lang="nl-NL" dirty="0"/>
              <a:t>Als je een verhaal leest dat sterke emoties oproept...</a:t>
            </a:r>
          </a:p>
          <a:p>
            <a:pPr marL="628650" lvl="1" indent="-171450">
              <a:buFont typeface="Arial" panose="020B0604020202020204" pitchFamily="34" charset="0"/>
              <a:buChar char="•"/>
            </a:pPr>
            <a:r>
              <a:rPr lang="nl-NL" dirty="0"/>
              <a:t>Las een pauze in</a:t>
            </a:r>
          </a:p>
          <a:p>
            <a:pPr marL="628650" lvl="1" indent="-171450">
              <a:buFont typeface="Arial" panose="020B0604020202020204" pitchFamily="34" charset="0"/>
              <a:buChar char="•"/>
            </a:pPr>
            <a:r>
              <a:rPr lang="nl-NL" dirty="0"/>
              <a:t>Denk na en probeer te </a:t>
            </a:r>
            <a:r>
              <a:rPr lang="nl-NL" dirty="0" err="1"/>
              <a:t>factchecken</a:t>
            </a:r>
            <a:endParaRPr lang="nl-NL" dirty="0"/>
          </a:p>
          <a:p>
            <a:pPr marL="628650" lvl="1" indent="-171450">
              <a:buFont typeface="Arial" panose="020B0604020202020204" pitchFamily="34" charset="0"/>
              <a:buChar char="•"/>
            </a:pPr>
            <a:r>
              <a:rPr lang="nl-NL" dirty="0"/>
              <a:t>Besluit dan of je het bericht wilt delen of je vrienden over dit verhaal wilt vertellen Denk je dat je het als misinformatie moet aangeven bij het </a:t>
            </a:r>
            <a:r>
              <a:rPr lang="nl-NL" dirty="0" err="1"/>
              <a:t>socialemediaplatform</a:t>
            </a:r>
            <a:r>
              <a:rPr lang="nl-NL" dirty="0"/>
              <a:t>? Of misschien weet je het nog steeds niet zeker en ga je nu niet reageren</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*Opmerking* — Deze slide bevat animaties.</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nl-NL" sz="1200" dirty="0">
                <a:effectLst/>
                <a:ea typeface="Calibri" panose="020F0502020204030204" pitchFamily="34" charset="0"/>
                <a:cs typeface="Times New Roman" panose="02020603050405020304" pitchFamily="18" charset="0"/>
              </a:rPr>
              <a:t>Oefening: ga terug naar een van de vorige voorbeelden (bv. slide 13 met de video van kinderen die naar verluidt geweren krijgen en zich bij het Letse leger aansluiten).</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nl-NL" sz="1200" dirty="0">
                <a:effectLst/>
              </a:rPr>
              <a:t>Het is belangrijk om na te denken over je eigen vooroordelen. Bevestigt dit nieuws wat je al dacht? Zou het een verschil hebben gemaakt als dit nieuws werd gedeeld door een goede vriend of beroemde mensen die je volgt…? Welke bronnen vind je betrouwbaar?</a:t>
            </a:r>
            <a:r>
              <a:rPr lang="nl-NL"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nl-NL" sz="1200" dirty="0">
                <a:effectLst/>
                <a:ea typeface="Calibri" panose="020F0502020204030204" pitchFamily="34" charset="0"/>
              </a:rPr>
              <a:t>Controleer de...</a:t>
            </a:r>
          </a:p>
          <a:p>
            <a:pPr algn="just">
              <a:spcAft>
                <a:spcPts val="0"/>
              </a:spcAft>
            </a:pPr>
            <a:r>
              <a:rPr lang="nl-NL" sz="1200" dirty="0">
                <a:effectLst/>
                <a:ea typeface="Calibri" panose="020F0502020204030204" pitchFamily="34" charset="0"/>
              </a:rPr>
              <a:t> </a:t>
            </a:r>
          </a:p>
          <a:p>
            <a:pPr marL="628650" lvl="1" indent="-171450" algn="l">
              <a:spcAft>
                <a:spcPts val="0"/>
              </a:spcAft>
              <a:buFontTx/>
              <a:buChar char="-"/>
              <a:tabLst>
                <a:tab pos="457200" algn="l"/>
              </a:tabLst>
            </a:pPr>
            <a:r>
              <a:rPr lang="nl-NL" sz="1200" b="1" dirty="0">
                <a:effectLst/>
                <a:ea typeface="Calibri" panose="020F0502020204030204" pitchFamily="34" charset="0"/>
                <a:cs typeface="Times New Roman" panose="02020603050405020304" pitchFamily="18" charset="0"/>
              </a:rPr>
              <a:t>inhoud: </a:t>
            </a:r>
            <a:r>
              <a:rPr lang="nl-NL" sz="1200" dirty="0">
                <a:effectLst/>
                <a:ea typeface="Calibri" panose="020F0502020204030204" pitchFamily="34" charset="0"/>
                <a:cs typeface="Times New Roman" panose="02020603050405020304" pitchFamily="18" charset="0"/>
              </a:rPr>
              <a:t>Lees het hele artikel — komen de inhoud en de kop overeen?</a:t>
            </a:r>
          </a:p>
          <a:p>
            <a:pPr marL="628650" lvl="1" indent="-171450" algn="l">
              <a:spcAft>
                <a:spcPts val="0"/>
              </a:spcAft>
              <a:buFontTx/>
              <a:buChar char="-"/>
              <a:tabLst>
                <a:tab pos="457200" algn="l"/>
              </a:tabLst>
            </a:pPr>
            <a:r>
              <a:rPr lang="nl-NL" sz="1200" b="1" dirty="0">
                <a:effectLst/>
                <a:ea typeface="Calibri" panose="020F0502020204030204" pitchFamily="34" charset="0"/>
                <a:cs typeface="Times New Roman" panose="02020603050405020304" pitchFamily="18" charset="0"/>
              </a:rPr>
              <a:t>bron: </a:t>
            </a:r>
            <a:r>
              <a:rPr lang="nl-NL" sz="1200" b="0" dirty="0">
                <a:effectLst/>
                <a:ea typeface="Calibri" panose="020F0502020204030204" pitchFamily="34" charset="0"/>
                <a:cs typeface="Times New Roman" panose="02020603050405020304" pitchFamily="18" charset="0"/>
              </a:rPr>
              <a:t>Wat voor andere verhalen worden door deze bron gepubliceerd? Maakt de bron een betrouwbare indruk? </a:t>
            </a:r>
          </a:p>
          <a:p>
            <a:pPr marL="628650" lvl="1" indent="-171450" algn="l">
              <a:spcAft>
                <a:spcPts val="0"/>
              </a:spcAft>
              <a:buFontTx/>
              <a:buChar char="-"/>
              <a:tabLst>
                <a:tab pos="457200" algn="l"/>
              </a:tabLst>
            </a:pPr>
            <a:r>
              <a:rPr lang="nl-NL" sz="1200" b="1" dirty="0">
                <a:effectLst/>
                <a:latin typeface="Calibri" panose="020F0502020204030204" pitchFamily="34" charset="0"/>
                <a:ea typeface="Calibri" panose="020F0502020204030204" pitchFamily="34" charset="0"/>
                <a:cs typeface="Times New Roman" panose="02020603050405020304" pitchFamily="18" charset="0"/>
              </a:rPr>
              <a:t>URL: </a:t>
            </a:r>
            <a:r>
              <a:rPr lang="nl-NL" sz="1200" dirty="0">
                <a:effectLst/>
                <a:latin typeface="Calibri" panose="020F0502020204030204" pitchFamily="34" charset="0"/>
                <a:ea typeface="Calibri" panose="020F0502020204030204" pitchFamily="34" charset="0"/>
                <a:cs typeface="Times New Roman" panose="02020603050405020304" pitchFamily="18" charset="0"/>
              </a:rPr>
              <a:t>Controleer altijd of dit de originele website is of dat de URL misschien een kleine verandering in de naam of de extensie bevat, die mensen gemakkelijk kan ontgaan. Sites met desinformatie nemen soms de namen van bekende nieuwsbronnen over en veranderen daarin kleine details. Bv. </a:t>
            </a:r>
            <a:r>
              <a:rPr lang="nl-NL" sz="1200" baseline="0" dirty="0">
                <a:effectLst/>
                <a:latin typeface="Calibri" panose="020F0502020204030204" pitchFamily="34" charset="0"/>
                <a:ea typeface="Calibri" panose="020F0502020204030204" pitchFamily="34" charset="0"/>
                <a:cs typeface="Times New Roman" panose="02020603050405020304" pitchFamily="18" charset="0"/>
              </a:rPr>
              <a:t>nevvyorktimes.com. </a:t>
            </a:r>
            <a:r>
              <a:rPr lang="nl-NL" sz="1200" b="0" baseline="0" dirty="0">
                <a:effectLst/>
                <a:latin typeface="Calibri" panose="020F0502020204030204" pitchFamily="34" charset="0"/>
                <a:ea typeface="Calibri" panose="020F0502020204030204" pitchFamily="34" charset="0"/>
                <a:cs typeface="Times New Roman" panose="02020603050405020304" pitchFamily="18" charset="0"/>
              </a:rPr>
              <a:t>(Onderzoek van EU </a:t>
            </a:r>
            <a:r>
              <a:rPr lang="nl-NL" sz="1200" b="0" baseline="0" dirty="0" err="1">
                <a:effectLst/>
                <a:latin typeface="Calibri" panose="020F0502020204030204" pitchFamily="34" charset="0"/>
                <a:ea typeface="Calibri" panose="020F0502020204030204" pitchFamily="34" charset="0"/>
                <a:cs typeface="Times New Roman" panose="02020603050405020304" pitchFamily="18" charset="0"/>
              </a:rPr>
              <a:t>Disinfo</a:t>
            </a:r>
            <a:r>
              <a:rPr lang="nl-NL" sz="1200" b="0" baseline="0" dirty="0">
                <a:effectLst/>
                <a:latin typeface="Calibri" panose="020F0502020204030204" pitchFamily="34" charset="0"/>
                <a:ea typeface="Calibri" panose="020F0502020204030204" pitchFamily="34" charset="0"/>
                <a:cs typeface="Times New Roman" panose="02020603050405020304" pitchFamily="18" charset="0"/>
              </a:rPr>
              <a:t> Lab naar het klonen van legitieme nieuwssites: </a:t>
            </a:r>
            <a:r>
              <a:rPr lang="nl-NL"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nl-NL"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nl-NL" sz="1200" b="1" baseline="0" dirty="0">
                <a:effectLst/>
                <a:ea typeface="Calibri" panose="020F0502020204030204" pitchFamily="34" charset="0"/>
                <a:cs typeface="Times New Roman" panose="02020603050405020304" pitchFamily="18" charset="0"/>
              </a:rPr>
              <a:t>auteur: </a:t>
            </a:r>
            <a:r>
              <a:rPr lang="nl-NL" sz="1200" dirty="0">
                <a:effectLst/>
                <a:ea typeface="Calibri" panose="020F0502020204030204" pitchFamily="34" charset="0"/>
                <a:cs typeface="Times New Roman" panose="02020603050405020304" pitchFamily="18" charset="0"/>
              </a:rPr>
              <a:t>Mensen die werkzaam zijn in de informatie-industrie hebben vaak websites of andere openbare profielen die je kunnen helpen hen en hun werk te vinden.</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nl-NL" sz="1200" dirty="0">
                <a:effectLst/>
                <a:ea typeface="Calibri" panose="020F0502020204030204" pitchFamily="34" charset="0"/>
                <a:cs typeface="Times New Roman" panose="02020603050405020304" pitchFamily="18" charset="0"/>
              </a:rPr>
              <a:t>Context</a:t>
            </a:r>
          </a:p>
          <a:p>
            <a:pPr marL="628650" lvl="1" indent="-171450" algn="l">
              <a:spcAft>
                <a:spcPts val="0"/>
              </a:spcAft>
              <a:buFontTx/>
              <a:buChar char="-"/>
              <a:tabLst>
                <a:tab pos="457200" algn="l"/>
              </a:tabLst>
            </a:pPr>
            <a:r>
              <a:rPr lang="nl-NL" sz="1200" b="1" dirty="0">
                <a:effectLst/>
                <a:ea typeface="Calibri" panose="020F0502020204030204" pitchFamily="34" charset="0"/>
                <a:cs typeface="Times New Roman" panose="02020603050405020304" pitchFamily="18" charset="0"/>
              </a:rPr>
              <a:t>datum: </a:t>
            </a:r>
            <a:r>
              <a:rPr lang="nl-NL" sz="1200" b="0" dirty="0">
                <a:effectLst/>
                <a:ea typeface="Calibri" panose="020F0502020204030204" pitchFamily="34" charset="0"/>
                <a:cs typeface="Times New Roman" panose="02020603050405020304" pitchFamily="18" charset="0"/>
              </a:rPr>
              <a:t>Soms worden oude nieuwsverhalen opnieuw op sociale media geplaatst omdat mensen vergeten de datum te controleren. </a:t>
            </a:r>
          </a:p>
          <a:p>
            <a:pPr marL="628650" lvl="1" indent="-171450" algn="l">
              <a:spcAft>
                <a:spcPts val="0"/>
              </a:spcAft>
              <a:buFontTx/>
              <a:buChar char="-"/>
              <a:tabLst>
                <a:tab pos="457200" algn="l"/>
              </a:tabLst>
            </a:pPr>
            <a:r>
              <a:rPr lang="nl-NL" sz="1200" b="1" dirty="0">
                <a:effectLst/>
                <a:ea typeface="Calibri" panose="020F0502020204030204" pitchFamily="34" charset="0"/>
                <a:cs typeface="Times New Roman" panose="02020603050405020304" pitchFamily="18" charset="0"/>
              </a:rPr>
              <a:t>andere bronnen: </a:t>
            </a:r>
            <a:r>
              <a:rPr lang="nl-NL" sz="1200" b="0" dirty="0">
                <a:effectLst/>
                <a:ea typeface="Calibri" panose="020F0502020204030204" pitchFamily="34" charset="0"/>
                <a:cs typeface="Times New Roman" panose="02020603050405020304" pitchFamily="18" charset="0"/>
              </a:rPr>
              <a:t>Maken andere bronnen melding van het verhaal? Bevestigen zij de beweringen in het originele artikel? Om wat voor bronnen gaat het? Het kan vooral nuttig zijn om gerenommeerde internationale bronnen te checken (bv. BBC, Deutsche Welle, France 24). Je kunt vertaaltools gebruiken om toegang te krijgen tot bronnen in andere talen. Dit is niet alleen nuttig bij het </a:t>
            </a:r>
            <a:r>
              <a:rPr lang="nl-NL" sz="1200" b="0" dirty="0" err="1">
                <a:effectLst/>
                <a:ea typeface="Calibri" panose="020F0502020204030204" pitchFamily="34" charset="0"/>
                <a:cs typeface="Times New Roman" panose="02020603050405020304" pitchFamily="18" charset="0"/>
              </a:rPr>
              <a:t>factchecken</a:t>
            </a:r>
            <a:r>
              <a:rPr lang="nl-NL" sz="1200" b="0" dirty="0">
                <a:effectLst/>
                <a:ea typeface="Calibri" panose="020F0502020204030204" pitchFamily="34" charset="0"/>
                <a:cs typeface="Times New Roman" panose="02020603050405020304" pitchFamily="18" charset="0"/>
              </a:rPr>
              <a:t>, maar ook om in het algemeen alternatieve perspectieven te ontdekken.</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nl-NL" sz="1200" b="0" dirty="0">
                <a:effectLst/>
                <a:ea typeface="Calibri" panose="020F0502020204030204" pitchFamily="34" charset="0"/>
                <a:cs typeface="Times New Roman" panose="02020603050405020304" pitchFamily="18" charset="0"/>
              </a:rPr>
              <a:t>Eerst denken, dan delen</a:t>
            </a:r>
          </a:p>
          <a:p>
            <a:pPr marL="628650" lvl="1" indent="-171450" algn="l">
              <a:spcAft>
                <a:spcPts val="0"/>
              </a:spcAft>
              <a:buFontTx/>
              <a:buChar char="-"/>
              <a:tabLst>
                <a:tab pos="457200" algn="l"/>
              </a:tabLst>
            </a:pPr>
            <a:r>
              <a:rPr lang="nl-NL" sz="1200" b="0" dirty="0">
                <a:effectLst/>
                <a:ea typeface="Calibri" panose="020F0502020204030204" pitchFamily="34" charset="0"/>
                <a:cs typeface="Times New Roman" panose="02020603050405020304" pitchFamily="18" charset="0"/>
              </a:rPr>
              <a:t>Deel een artikel pas als je weet dat het echt is, anders kun je per ongeluk onjuiste informatie verspreiden!</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l-NL" sz="1100" dirty="0">
                <a:effectLst/>
                <a:latin typeface="Calibri" panose="020F0502020204030204" pitchFamily="34" charset="0"/>
                <a:ea typeface="Calibri" panose="020F0502020204030204" pitchFamily="34" charset="0"/>
                <a:cs typeface="Times New Roman" panose="02020603050405020304" pitchFamily="18" charset="0"/>
              </a:rPr>
              <a:t>Het beste wat je kunt doen tegen desinformatie is geen informatie delen die misschien niet waar is. </a:t>
            </a:r>
          </a:p>
          <a:p>
            <a:pPr marL="342900" lvl="0" indent="-342900">
              <a:lnSpc>
                <a:spcPct val="107000"/>
              </a:lnSpc>
              <a:buFont typeface="Symbol" panose="05050102010706020507" pitchFamily="18" charset="2"/>
              <a:buChar char=""/>
            </a:pPr>
            <a:r>
              <a:rPr lang="nl-NL" sz="1100" dirty="0">
                <a:effectLst/>
                <a:latin typeface="Calibri" panose="020F0502020204030204" pitchFamily="34" charset="0"/>
                <a:ea typeface="Calibri" panose="020F0502020204030204" pitchFamily="34" charset="0"/>
                <a:cs typeface="Times New Roman" panose="02020603050405020304" pitchFamily="18" charset="0"/>
              </a:rPr>
              <a:t>Deel de tips van deze les met vrienden en familie en leg ze uit hoe ze kunnen voorkomen dat ze door onjuiste of misleidende informatie op het verkeerde been worden gezet.</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100" dirty="0">
                <a:effectLst/>
                <a:latin typeface="Calibri" panose="020F0502020204030204" pitchFamily="34" charset="0"/>
                <a:ea typeface="Calibri" panose="020F0502020204030204" pitchFamily="34" charset="0"/>
                <a:cs typeface="Times New Roman" panose="02020603050405020304" pitchFamily="18" charset="0"/>
              </a:rPr>
              <a:t>Het kan verleidelijk zijn om mensen te confronteren of belachelijk te maken omdat ze in informatie geloven waarvan je weet dat die niet klopt, maar dit heeft meestal geen zin.</a:t>
            </a:r>
          </a:p>
          <a:p>
            <a:pPr marL="742950" lvl="1" indent="-285750">
              <a:lnSpc>
                <a:spcPct val="107000"/>
              </a:lnSpc>
              <a:buFont typeface="Courier New" panose="02070309020205020404" pitchFamily="49" charset="0"/>
              <a:buChar char="o"/>
            </a:pPr>
            <a:r>
              <a:rPr lang="nl-NL" sz="1100" dirty="0">
                <a:effectLst/>
                <a:latin typeface="Calibri" panose="020F0502020204030204" pitchFamily="34" charset="0"/>
                <a:ea typeface="Calibri" panose="020F0502020204030204" pitchFamily="34" charset="0"/>
                <a:cs typeface="Times New Roman" panose="02020603050405020304" pitchFamily="18" charset="0"/>
              </a:rPr>
              <a:t>Als je ze aanvalt, zal dat hun overtuigingen alleen maar versterken en jullie band beschadigen.</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100" dirty="0">
                <a:effectLst/>
                <a:latin typeface="Calibri" panose="020F0502020204030204" pitchFamily="34" charset="0"/>
                <a:ea typeface="Calibri" panose="020F0502020204030204" pitchFamily="34" charset="0"/>
                <a:cs typeface="Times New Roman" panose="02020603050405020304" pitchFamily="18" charset="0"/>
              </a:rPr>
              <a:t>Verwacht niet meteen resultaat</a:t>
            </a:r>
          </a:p>
          <a:p>
            <a:pPr marL="742950" lvl="1" indent="-285750">
              <a:lnSpc>
                <a:spcPct val="107000"/>
              </a:lnSpc>
              <a:buFont typeface="Courier New" panose="02070309020205020404" pitchFamily="49" charset="0"/>
              <a:buChar char="o"/>
            </a:pPr>
            <a:r>
              <a:rPr lang="nl-NL" sz="1100" dirty="0">
                <a:effectLst/>
                <a:latin typeface="Calibri" panose="020F0502020204030204" pitchFamily="34" charset="0"/>
                <a:ea typeface="Calibri" panose="020F0502020204030204" pitchFamily="34" charset="0"/>
                <a:cs typeface="Times New Roman" panose="02020603050405020304" pitchFamily="18" charset="0"/>
              </a:rPr>
              <a:t>Er zijn soms vele gesprekken en zelfs vele jaren voor nodig om iemand te overtuigen. Neem je tijd en blijf optimistisch. In plaats van tegen mensen te zeggen dat ze ongelijk hebben, kun je je richten op het delen van accurate, nuttige informatie uit betrouwbare bronnen.</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Vandaag gaan we het hebben over desinformatie: wat is desinformatie, hoe werkt desinformatie en hoe kun je desinformatie herkennen? We geven ook tips over hoe je jezelf ertegen kunt beschermen en hoe je anderen kunt helpen.</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a:effectLst/>
                <a:latin typeface="Calibri" panose="020F0502020204030204" pitchFamily="34" charset="0"/>
                <a:ea typeface="Calibri" panose="020F0502020204030204" pitchFamily="34" charset="0"/>
                <a:cs typeface="Times New Roman" panose="02020603050405020304" pitchFamily="18" charset="0"/>
              </a:rPr>
              <a:t>*Opmerking* — Deze slide bevat animaties.</a:t>
            </a:r>
          </a:p>
          <a:p>
            <a:endParaRPr lang="en-IE" sz="1100"/>
          </a:p>
          <a:p>
            <a:r>
              <a:rPr lang="nl-NL" sz="1100"/>
              <a:t>De EU neemt veel maatregelen tegen desinformatie.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a:t>-   Ze </a:t>
            </a:r>
            <a:r>
              <a:rPr lang="nl-NL" sz="1100" b="1"/>
              <a:t>werkt samen</a:t>
            </a:r>
            <a:r>
              <a:rPr lang="nl-NL" sz="1100"/>
              <a:t> met de lidstaten, internationale organisaties en partnerlanden in de strijd tegen de verspreiding van desinformatie.</a:t>
            </a:r>
          </a:p>
          <a:p>
            <a:endParaRPr lang="en-IE" sz="1100"/>
          </a:p>
          <a:p>
            <a:pPr marL="171450" indent="-171450">
              <a:buFontTx/>
              <a:buChar char="-"/>
            </a:pPr>
            <a:r>
              <a:rPr lang="nl-NL" sz="1100"/>
              <a:t>Ze steekt veel energie in het openlijk </a:t>
            </a:r>
            <a:r>
              <a:rPr lang="nl-NL" sz="1100" b="1"/>
              <a:t>communiceren</a:t>
            </a:r>
            <a:r>
              <a:rPr lang="nl-NL" sz="1100"/>
              <a:t> over haar plannen en maatregelen. Dit is belangrijk, want als mensen gemakkelijk toegang hebben tot accurate informatie, zullen zij minder snel onbetrouwbare bronnen gebruiken.</a:t>
            </a:r>
          </a:p>
          <a:p>
            <a:pPr marL="171450" indent="-171450">
              <a:buFontTx/>
              <a:buChar char="-"/>
            </a:pPr>
            <a:endParaRPr lang="en-IE" sz="1100"/>
          </a:p>
          <a:p>
            <a:pPr marL="171450" indent="-171450">
              <a:buFontTx/>
              <a:buChar char="-"/>
            </a:pPr>
            <a:r>
              <a:rPr lang="nl-NL" sz="1100"/>
              <a:t>Ze </a:t>
            </a:r>
            <a:r>
              <a:rPr lang="nl-NL" sz="1100" b="1"/>
              <a:t>monitort en ontmaskert desinformatie</a:t>
            </a:r>
            <a:r>
              <a:rPr lang="nl-NL" sz="1100"/>
              <a:t> en informatiemanipulatie, met name op de socialemediakanalen en website van EUvsDisinfo.</a:t>
            </a:r>
          </a:p>
          <a:p>
            <a:pPr marL="0" indent="0">
              <a:buFontTx/>
              <a:buNone/>
            </a:pPr>
            <a:endParaRPr lang="en-IE" sz="1100"/>
          </a:p>
          <a:p>
            <a:pPr marL="171450" indent="-171450">
              <a:buFontTx/>
              <a:buChar char="-"/>
            </a:pPr>
            <a:r>
              <a:rPr lang="nl-NL" sz="1100"/>
              <a:t>Ze ondersteunt </a:t>
            </a:r>
            <a:r>
              <a:rPr lang="nl-NL" sz="1100" b="1"/>
              <a:t>mediageletterdheid</a:t>
            </a:r>
            <a:r>
              <a:rPr lang="nl-NL" sz="1100"/>
              <a:t> (door initiatieven te financieren en praktische hulpmiddelen – zoals dit – te ontwikkelen), </a:t>
            </a:r>
            <a:r>
              <a:rPr lang="nl-NL" sz="1100" b="1"/>
              <a:t>onafhankelijke media en factcheckers</a:t>
            </a:r>
            <a:r>
              <a:rPr lang="nl-NL" sz="1100"/>
              <a:t>.</a:t>
            </a:r>
          </a:p>
          <a:p>
            <a:pPr marL="171450" indent="-171450">
              <a:buFontTx/>
              <a:buChar char="-"/>
            </a:pPr>
            <a:endParaRPr lang="en-IE" sz="1100"/>
          </a:p>
          <a:p>
            <a:pPr marL="171450" indent="-171450">
              <a:buFontTx/>
              <a:buChar char="-"/>
            </a:pPr>
            <a:r>
              <a:rPr lang="nl-NL" sz="1100"/>
              <a:t>Ze werkt samen met </a:t>
            </a:r>
            <a:r>
              <a:rPr lang="nl-NL" sz="1100" b="1"/>
              <a:t>socialemediabedrijven</a:t>
            </a:r>
            <a:r>
              <a:rPr lang="nl-NL" sz="1100"/>
              <a:t> om de verspreiding van desinformatie en informatiemanipulatie in de EU te voorkomen en gebruikers te beschermen.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 leven in een informatietijdperk. Informatie is nog nooit zo toegankelijk geweest als nu.</a:t>
            </a:r>
          </a:p>
          <a:p>
            <a:pPr marL="342900" lvl="0" indent="-342900">
              <a:lnSpc>
                <a:spcPct val="107000"/>
              </a:lnSpc>
              <a:buFont typeface="Symbol" panose="05050102010706020507" pitchFamily="18"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Dit maakt het leven echter niet altijd gemakkelijker, want het kan heel lastig zijn om waar en niet waar uit elkaar te houden.</a:t>
            </a:r>
          </a:p>
          <a:p>
            <a:pPr marL="342900" lvl="0" indent="-342900">
              <a:lnSpc>
                <a:spcPct val="107000"/>
              </a:lnSpc>
              <a:buFont typeface="Symbol" panose="05050102010706020507" pitchFamily="18"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Zo hebben Olivia Rodrigo en Sabrina Carpenter echt met elkaar gepraat tijdens het Met Gala, ook al leek dat op dat moment onwaarschijnlijk. De omslag van het tijdschrift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Forbes</a:t>
            </a:r>
            <a:r>
              <a:rPr lang="nl-NL" sz="1800" dirty="0">
                <a:effectLst/>
                <a:latin typeface="Calibri" panose="020F0502020204030204" pitchFamily="34" charset="0"/>
                <a:ea typeface="Calibri" panose="020F0502020204030204" pitchFamily="34" charset="0"/>
                <a:cs typeface="Times New Roman" panose="02020603050405020304" pitchFamily="18" charset="0"/>
              </a:rPr>
              <a:t> met grootayatollah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Sayyid</a:t>
            </a:r>
            <a:r>
              <a:rPr lang="nl-NL" sz="1800" dirty="0">
                <a:effectLst/>
                <a:latin typeface="Calibri" panose="020F0502020204030204" pitchFamily="34" charset="0"/>
                <a:ea typeface="Calibri" panose="020F0502020204030204" pitchFamily="34" charset="0"/>
                <a:cs typeface="Times New Roman" panose="02020603050405020304" pitchFamily="18" charset="0"/>
              </a:rPr>
              <a:t> Ali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Khamenei</a:t>
            </a:r>
            <a:r>
              <a:rPr lang="nl-NL" sz="1800" dirty="0">
                <a:effectLst/>
                <a:latin typeface="Calibri" panose="020F0502020204030204" pitchFamily="34" charset="0"/>
                <a:ea typeface="Calibri" panose="020F0502020204030204" pitchFamily="34" charset="0"/>
                <a:cs typeface="Times New Roman" panose="02020603050405020304" pitchFamily="18" charset="0"/>
              </a:rPr>
              <a:t> lijkt dan weer heel echt, maar is nep. Op de foto in het midden zie je de activering van het raketafweersysteem Iron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Dome</a:t>
            </a:r>
            <a:r>
              <a:rPr lang="nl-NL" sz="1800" dirty="0">
                <a:effectLst/>
                <a:latin typeface="Calibri" panose="020F0502020204030204" pitchFamily="34" charset="0"/>
                <a:ea typeface="Calibri" panose="020F0502020204030204" pitchFamily="34" charset="0"/>
                <a:cs typeface="Times New Roman" panose="02020603050405020304" pitchFamily="18" charset="0"/>
              </a:rPr>
              <a:t> door Israël, maar met de verkeerde datum en dus met een andere aanleiding.</a:t>
            </a:r>
          </a:p>
          <a:p>
            <a:pPr marL="342900" lvl="0" indent="-342900">
              <a:lnSpc>
                <a:spcPct val="107000"/>
              </a:lnSpc>
              <a:buFont typeface="Symbol" panose="05050102010706020507" pitchFamily="18"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In deze presentatie kijken we niet alleen naar desinformatie (dus het met opzet verspreiden van foute of misleidende informatie door een persoon of organisatie), maar ook naar andere vormen van onjuiste informatie en manieren om jezelf ertegen te beschermen.</a:t>
            </a:r>
          </a:p>
          <a:p>
            <a:pPr marL="342900" lvl="0" indent="-342900">
              <a:lnSpc>
                <a:spcPct val="107000"/>
              </a:lnSpc>
              <a:buFont typeface="Symbol" panose="05050102010706020507" pitchFamily="18" charset="2"/>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Wees kritisch: denk altijd eerst na (en controleer de informatie!) voordat je iets deelt. </a:t>
            </a: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Bronnen:</a:t>
            </a:r>
          </a:p>
          <a:p>
            <a:pPr marL="342900" lvl="0" indent="-342900">
              <a:lnSpc>
                <a:spcPct val="107000"/>
              </a:lnSpc>
              <a:buFont typeface="Symbol" panose="05050102010706020507" pitchFamily="18" charset="2"/>
              <a:buChar char=""/>
              <a:tabLst>
                <a:tab pos="457200" algn="l"/>
              </a:tabLst>
            </a:pPr>
            <a:r>
              <a:rPr lang="nl-NL" sz="1100" dirty="0">
                <a:effectLst/>
                <a:latin typeface="Calibri" panose="020F0502020204030204" pitchFamily="34" charset="0"/>
                <a:ea typeface="Calibri" panose="020F0502020204030204" pitchFamily="34" charset="0"/>
                <a:cs typeface="Times New Roman" panose="02020603050405020304" pitchFamily="18" charset="0"/>
              </a:rPr>
              <a:t>Bericht op sociale media over ontmoeting tussen Olivia Rodrigo en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nl-NL" sz="1100" dirty="0">
                <a:effectLst/>
                <a:latin typeface="Calibri" panose="020F0502020204030204" pitchFamily="34" charset="0"/>
                <a:ea typeface="Calibri" panose="020F0502020204030204" pitchFamily="34" charset="0"/>
                <a:cs typeface="Times New Roman" panose="02020603050405020304" pitchFamily="18" charset="0"/>
              </a:rPr>
              <a:t>Video over activering raketafweersysteem Iron </a:t>
            </a:r>
            <a:r>
              <a:rPr lang="nl-NL" sz="1100" dirty="0" err="1">
                <a:effectLst/>
                <a:latin typeface="Calibri" panose="020F0502020204030204" pitchFamily="34" charset="0"/>
                <a:ea typeface="Calibri" panose="020F0502020204030204" pitchFamily="34" charset="0"/>
                <a:cs typeface="Times New Roman" panose="02020603050405020304" pitchFamily="18" charset="0"/>
              </a:rPr>
              <a:t>Dome</a:t>
            </a: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r>
              <a:rPr lang="nl-NL" sz="1600" dirty="0">
                <a:hlinkClick r:id="rId3"/>
              </a:rPr>
              <a:t>(3) Iran Spectator op X: “</a:t>
            </a:r>
            <a:r>
              <a:rPr lang="nl-NL" sz="1600" dirty="0">
                <a:latin typeface="Segoe UI Emoji"/>
                <a:hlinkClick r:id="rId3"/>
              </a:rPr>
              <a:t>⚠️</a:t>
            </a:r>
            <a:r>
              <a:rPr lang="nl-NL" sz="1600" dirty="0">
                <a:hlinkClick r:id="rId3"/>
              </a:rPr>
              <a:t> 𝐁𝐫𝐞𝐚𝐤𝐢𝐧𝐠 𝐍𝐞𝐰𝐬 </a:t>
            </a:r>
            <a:r>
              <a:rPr lang="nl-NL" sz="1600" dirty="0">
                <a:latin typeface="Segoe UI Emoji"/>
                <a:hlinkClick r:id="rId3"/>
              </a:rPr>
              <a:t>⚠️</a:t>
            </a:r>
            <a:r>
              <a:rPr lang="nl-NL" sz="1600" dirty="0">
                <a:hlinkClick r:id="rId3"/>
              </a:rPr>
              <a:t> </a:t>
            </a:r>
            <a:r>
              <a:rPr lang="nl-NL" sz="1600" dirty="0">
                <a:latin typeface="Segoe UI Emoji"/>
                <a:hlinkClick r:id="rId3"/>
              </a:rPr>
              <a:t>🇮🇷</a:t>
            </a:r>
            <a:r>
              <a:rPr lang="nl-NL" sz="1600" dirty="0">
                <a:hlinkClick r:id="rId3"/>
              </a:rPr>
              <a:t>| 𝗧𝗵𝗲 𝗦𝗵𝗮𝗵𝗲𝗱 𝗗𝗿𝗼𝗻𝗲𝘀 𝗮𝗽𝗽𝗲𝗮𝗿 𝘁𝗼 𝗵𝗮𝘃𝗲 𝗿𝗲𝗮𝗰𝗵𝗲𝗱 𝗜𝘀𝗿𝗮𝗲𝗹 𝗿𝗶𝗴𝗵𝘁 𝗻𝗼𝘄” Zie hieronder het videobewijs: https://t.co/5Mt7VfstLB" / X (twitter.com)</a:t>
            </a:r>
          </a:p>
          <a:p>
            <a:pPr marL="342900" lvl="0" indent="-342900">
              <a:lnSpc>
                <a:spcPct val="107000"/>
              </a:lnSpc>
              <a:buFont typeface="Symbol" panose="05050102010706020507" pitchFamily="18" charset="2"/>
              <a:buChar char=""/>
              <a:tabLst>
                <a:tab pos="457200" algn="l"/>
              </a:tabLst>
            </a:pPr>
            <a:r>
              <a:rPr lang="nl-NL" sz="1100" dirty="0">
                <a:effectLst/>
                <a:latin typeface="Calibri" panose="020F0502020204030204" pitchFamily="34" charset="0"/>
                <a:ea typeface="Calibri" panose="020F0502020204030204" pitchFamily="34" charset="0"/>
                <a:cs typeface="Times New Roman" panose="02020603050405020304" pitchFamily="18" charset="0"/>
              </a:rPr>
              <a:t>Nepcover tijdschrift </a:t>
            </a:r>
            <a:r>
              <a:rPr lang="nl-NL" sz="1100" dirty="0" err="1">
                <a:effectLst/>
                <a:latin typeface="Calibri" panose="020F0502020204030204" pitchFamily="34" charset="0"/>
                <a:ea typeface="Calibri" panose="020F0502020204030204" pitchFamily="34" charset="0"/>
                <a:cs typeface="Times New Roman" panose="02020603050405020304" pitchFamily="18" charset="0"/>
              </a:rPr>
              <a:t>Forbes</a:t>
            </a: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r>
              <a:rPr lang="nl-NL"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100" b="1">
                <a:effectLst/>
                <a:latin typeface="Calibri" panose="020F0502020204030204" pitchFamily="34" charset="0"/>
                <a:ea typeface="Calibri" panose="020F0502020204030204" pitchFamily="34" charset="0"/>
                <a:cs typeface="Times New Roman" panose="02020603050405020304" pitchFamily="18" charset="0"/>
              </a:rPr>
              <a:t>Satire/humor</a:t>
            </a:r>
            <a:r>
              <a:rPr lang="nl-NL" sz="1100">
                <a:effectLst/>
                <a:latin typeface="Calibri" panose="020F0502020204030204" pitchFamily="34" charset="0"/>
                <a:ea typeface="Calibri" panose="020F0502020204030204" pitchFamily="34" charset="0"/>
                <a:cs typeface="Times New Roman" panose="02020603050405020304" pitchFamily="18" charset="0"/>
              </a:rPr>
              <a:t>: grappig bedoelde artikelen van satirische nieuwskanalen worden soms voor echt nieuws aangezien. </a:t>
            </a:r>
          </a:p>
          <a:p>
            <a:pPr marL="342900" lvl="0" indent="-342900">
              <a:lnSpc>
                <a:spcPct val="107000"/>
              </a:lnSpc>
              <a:buFont typeface="Symbol" panose="05050102010706020507" pitchFamily="18" charset="2"/>
              <a:buChar char=""/>
            </a:pPr>
            <a:r>
              <a:rPr lang="nl-NL" sz="1100" b="1">
                <a:effectLst/>
                <a:latin typeface="Calibri" panose="020F0502020204030204" pitchFamily="34" charset="0"/>
                <a:ea typeface="Calibri" panose="020F0502020204030204" pitchFamily="34" charset="0"/>
                <a:cs typeface="Times New Roman" panose="02020603050405020304" pitchFamily="18" charset="0"/>
              </a:rPr>
              <a:t>Misinformatie</a:t>
            </a:r>
            <a:r>
              <a:rPr lang="nl-NL" sz="1100">
                <a:effectLst/>
                <a:latin typeface="Calibri" panose="020F0502020204030204" pitchFamily="34" charset="0"/>
                <a:ea typeface="Calibri" panose="020F0502020204030204" pitchFamily="34" charset="0"/>
                <a:cs typeface="Times New Roman" panose="02020603050405020304" pitchFamily="18" charset="0"/>
              </a:rPr>
              <a:t>: onjuiste of misleidende informatie die wordt gedeeld door mensen die deze informatie geloven en geen kwaad in de zin hebben. Vaak willen ze alleen maar helpen. Voorbeeld: je oom plaatst een artikel op Facebook over het voorkomen van kanker met knoflook. Hij denkt dat het nuttige informatie is en realiseert zich niet dat de inhoud niet klopt.</a:t>
            </a:r>
          </a:p>
          <a:p>
            <a:pPr marL="342900" lvl="0" indent="-342900">
              <a:lnSpc>
                <a:spcPct val="107000"/>
              </a:lnSpc>
              <a:spcAft>
                <a:spcPts val="800"/>
              </a:spcAft>
              <a:buFont typeface="Symbol" panose="05050102010706020507" pitchFamily="18" charset="2"/>
              <a:buChar char=""/>
            </a:pPr>
            <a:r>
              <a:rPr lang="nl-NL" sz="1100" b="1">
                <a:effectLst/>
                <a:latin typeface="Calibri" panose="020F0502020204030204" pitchFamily="34" charset="0"/>
                <a:ea typeface="Calibri" panose="020F0502020204030204" pitchFamily="34" charset="0"/>
                <a:cs typeface="Times New Roman" panose="02020603050405020304" pitchFamily="18" charset="0"/>
              </a:rPr>
              <a:t>Desinformatie</a:t>
            </a:r>
            <a:r>
              <a:rPr lang="nl-NL" sz="1100">
                <a:effectLst/>
                <a:latin typeface="Calibri" panose="020F0502020204030204" pitchFamily="34" charset="0"/>
                <a:ea typeface="Calibri" panose="020F0502020204030204" pitchFamily="34" charset="0"/>
                <a:cs typeface="Times New Roman" panose="02020603050405020304" pitchFamily="18" charset="0"/>
              </a:rPr>
              <a:t>: </a:t>
            </a:r>
            <a:r>
              <a:rPr lang="nl-NL"/>
              <a:t>onjuiste informatie die wordt gecreëerd en verspreid om mensen te misleiden of een politiek of economisch doel te bereiken, en die publieke schade kan veroorzaken.</a:t>
            </a:r>
            <a:r>
              <a:rPr lang="nl-NL" sz="1100">
                <a:effectLst/>
                <a:latin typeface="Calibri" panose="020F0502020204030204" pitchFamily="34" charset="0"/>
                <a:ea typeface="Calibri" panose="020F0502020204030204" pitchFamily="34" charset="0"/>
                <a:cs typeface="Times New Roman" panose="02020603050405020304" pitchFamily="18" charset="0"/>
              </a:rPr>
              <a:t> Voorbeeld: een bericht op sociale media met nepverhalen over migranten die in Europa misdrijven begaan, dat is geplaatst om verdeeldheid te zaaien.</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*Opmerking* — Deze slide bevat animaties.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Een beetje onoplettendheid en je ziet humor gemakkelijk voor echt nieuws aan.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chemeClr val="bg1"/>
                </a:solidFill>
              </a:rPr>
              <a:t>De afbeelding van de paus in een gewatteerde jas werd in maart 2023 voor het eerst geplaatst in de Facebookgroep AI Art Universe en ging al snel viraal.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Meer door AI gegenereerde beelden van paus Franciscus: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Tweede foto paus: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*Opmerking* — Deze slide bevat animaties.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dirty="0">
                <a:solidFill>
                  <a:srgbClr val="FF0000"/>
                </a:solidFill>
                <a:effectLst/>
                <a:latin typeface="+mn-lt"/>
                <a:ea typeface="+mn-ea"/>
                <a:cs typeface="+mn-cs"/>
              </a:rPr>
              <a:t>Onjuiste informatie wordt vaak verspreid omdat mensen er echt in geloven en hun vrienden of familie erover willen vertellen. We noemen het dan “misinformatie”.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nl-NL" sz="1200" b="0" i="0" dirty="0">
                <a:effectLst/>
                <a:latin typeface="+mn-lt"/>
                <a:ea typeface="+mn-ea"/>
                <a:cs typeface="+mn-cs"/>
              </a:rPr>
              <a:t>Tijdens de coronapandemie is er op sociale media veel verwarrende informatie verspreid. </a:t>
            </a:r>
            <a:r>
              <a:rPr lang="nl-NL" dirty="0"/>
              <a:t>Veel mensen beweerden bijvoorbeeld dat er een verband bestond tussen 5G-technologie en de verspreiding van het coronavirus (meer hierover: </a:t>
            </a:r>
            <a:r>
              <a:rPr lang="nl-NL" dirty="0">
                <a:hlinkClick r:id="rId3"/>
              </a:rPr>
              <a:t>https://www.euronews.com/2020/05/15/what-is-the-truth-behind-the-5g-coronavirus-conspiracy-theory-culture-clash</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nl-NL" sz="1200" b="0" i="0" dirty="0">
                <a:effectLst/>
                <a:latin typeface="+mn-lt"/>
                <a:ea typeface="+mn-ea"/>
                <a:cs typeface="+mn-cs"/>
              </a:rPr>
              <a:t>Deze theorie heeft tot echte schade geleid:</a:t>
            </a:r>
          </a:p>
          <a:p>
            <a:pPr marL="171450" indent="-171450">
              <a:buFontTx/>
              <a:buChar char="-"/>
            </a:pPr>
            <a:r>
              <a:rPr lang="nl-NL" baseline="0" dirty="0"/>
              <a:t>In heel Europa zijn zendmasten in brand gestoken</a:t>
            </a:r>
          </a:p>
          <a:p>
            <a:pPr marL="171450" indent="-171450">
              <a:buFontTx/>
              <a:buChar char="-"/>
            </a:pPr>
            <a:r>
              <a:rPr lang="nl-NL" baseline="0" dirty="0"/>
              <a:t>Telecommunicatienetwerken vielen uit omdat veel van de vernielde masten werden gebruikt voor 3G- en 4G-diensten, waar het publiek afhankelijk van is (bv. om een ambulance te bellen)</a:t>
            </a:r>
          </a:p>
          <a:p>
            <a:pPr marL="171450" indent="-171450">
              <a:buFontTx/>
              <a:buChar char="-"/>
            </a:pPr>
            <a:r>
              <a:rPr lang="nl-NL" sz="1200" b="0" i="0" dirty="0">
                <a:solidFill>
                  <a:schemeClr val="tx1"/>
                </a:solidFill>
                <a:effectLst/>
                <a:latin typeface="+mn-lt"/>
                <a:ea typeface="+mn-ea"/>
                <a:cs typeface="+mn-cs"/>
              </a:rPr>
              <a:t>Medewerkers van telecommunicatiediensten werden geïntimideerd en aangevallen op straat omdat zij 5G-glasvezelkabels of andere telecommunicatie-infrastructuur aanlegden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bg1"/>
                </a:solidFill>
              </a:rPr>
              <a:t>[Deze complottheorie, waarbij de installatie van 5G-masten wordt gelinkt aan de uitbraak van COVID-19, is vermoedelijk in januari 2020 in Frankrijk ontstaan en heeft zich snel naar andere landen verspreid.]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*Opmerking* — Deze slide bevat animaties.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Dit is een voorbeeld van desinformatie: een vrouw doet alsof ze een lokale persoon is die met anti-Russische discriminatie wordt geconfronteerd, om mensen te misleiden en Russische politieke doelen te promoten.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In één jaar verscheen ze als al deze personages.</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Echte mensen geven misschien niet de precieze boodschap af die de mensen achter deze propaganda willen overbrengen, dus worden professionele acteurs ingezet die zich voordoen als verschillende emotioneel aangrijpende personages. – Het doel is pro-Russische en anti-Oekraïense sentimenten op te wekken.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Bron:</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a:hlinkClick r:id="rId3"/>
              </a:rPr>
              <a:t>Russian </a:t>
            </a:r>
            <a:r>
              <a:rPr lang="nl-NL" sz="1800" dirty="0" err="1">
                <a:hlinkClick r:id="rId3"/>
              </a:rPr>
              <a:t>disinfo</a:t>
            </a:r>
            <a:r>
              <a:rPr lang="nl-NL" sz="1800" dirty="0">
                <a:hlinkClick r:id="rId3"/>
              </a:rPr>
              <a:t> </a:t>
            </a:r>
            <a:r>
              <a:rPr lang="nl-NL" sz="1800" dirty="0" err="1">
                <a:hlinkClick r:id="rId3"/>
              </a:rPr>
              <a:t>patterns</a:t>
            </a:r>
            <a:r>
              <a:rPr lang="nl-NL" sz="1800" dirty="0">
                <a:hlinkClick r:id="rId3"/>
              </a:rPr>
              <a:t>: </a:t>
            </a:r>
            <a:r>
              <a:rPr lang="nl-NL" sz="1800" dirty="0" err="1">
                <a:hlinkClick r:id="rId3"/>
              </a:rPr>
              <a:t>same</a:t>
            </a:r>
            <a:r>
              <a:rPr lang="nl-NL" sz="1800" dirty="0">
                <a:hlinkClick r:id="rId3"/>
              </a:rPr>
              <a:t> actors, different sets | </a:t>
            </a:r>
            <a:r>
              <a:rPr lang="nl-NL" sz="1800" dirty="0" err="1">
                <a:hlinkClick r:id="rId3"/>
              </a:rPr>
              <a:t>StopFake</a:t>
            </a:r>
            <a:r>
              <a:rPr lang="nl-NL" sz="1800" dirty="0"/>
              <a:t>. Link: </a:t>
            </a:r>
            <a:r>
              <a:rPr lang="nl-NL" sz="1800" dirty="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Eerste afbeelding &gt; video: (</a:t>
            </a:r>
            <a:r>
              <a:rPr lang="nl-N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Totale duur:  40 seconden (van 2 min 51 sec tot 3 min 31 sec)</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Transcriptie (vertaald):</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(Afkomstig uit een uitzending van een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Krimse</a:t>
            </a:r>
            <a:r>
              <a:rPr lang="nl-NL" sz="1800" dirty="0">
                <a:effectLst/>
                <a:latin typeface="Calibri" panose="020F0502020204030204" pitchFamily="34" charset="0"/>
                <a:ea typeface="Calibri" panose="020F0502020204030204" pitchFamily="34" charset="0"/>
                <a:cs typeface="Times New Roman" panose="02020603050405020304" pitchFamily="18" charset="0"/>
              </a:rPr>
              <a:t> tv-zender over een openbare bijeenkomst in Sebastopol, de Krim, op 3 maart 2014. De vrouw noemt zichzelf Maria en beweert dat ze uit Odessa komt.)</a:t>
            </a:r>
          </a:p>
          <a:p>
            <a:pPr>
              <a:lnSpc>
                <a:spcPct val="107000"/>
              </a:lnSpc>
              <a:spcAft>
                <a:spcPts val="800"/>
              </a:spcAft>
            </a:pP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Leerkrachten van de school bellen en vragen om bescherming. Mijn kinderen zitten op een Russische school en ik zit in de ouderraad.</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Als ik op school kom, vragen de kinderen “moeten wij nu ook naar de gevangenis omdat we de Russische taal leren en Russisch praten?”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Om jou te kunnen bereiken, moesten we onze mobiele telefoons uitschakelen en de accu eruit halen.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massale vervolging is begonnen, het is echt verschrikkelijk.</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dirty="0" err="1">
                <a:solidFill>
                  <a:srgbClr val="FFEC00"/>
                </a:solidFill>
                <a:latin typeface="Arial" panose="020B0604020202020204" pitchFamily="34" charset="0"/>
                <a:ea typeface="Verdana" panose="020B0604030504040204" pitchFamily="34" charset="0"/>
                <a:cs typeface="Arial" panose="020B0604020202020204" pitchFamily="34" charset="0"/>
              </a:rPr>
              <a:t>des</a:t>
            </a:r>
            <a:r>
              <a:rPr lang="it-IT" sz="7200" b="1" dirty="0" err="1">
                <a:solidFill>
                  <a:schemeClr val="bg1"/>
                </a:solidFill>
                <a:latin typeface="Arial" panose="020B0604020202020204" pitchFamily="34" charset="0"/>
                <a:ea typeface="Verdana" panose="020B0604030504040204" pitchFamily="34" charset="0"/>
                <a:cs typeface="Arial" panose="020B0604020202020204" pitchFamily="34" charset="0"/>
              </a:rPr>
              <a:t>informatie</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941981" y="1717327"/>
            <a:ext cx="6458256" cy="1569660"/>
          </a:xfrm>
          <a:prstGeom prst="rect">
            <a:avLst/>
          </a:prstGeom>
        </p:spPr>
        <p:txBody>
          <a:bodyPr wrap="square">
            <a:spAutoFit/>
          </a:bodyPr>
          <a:lstStyle/>
          <a:p>
            <a:pPr>
              <a:defRPr/>
            </a:pPr>
            <a:r>
              <a:rPr lang="fr-BE" sz="4800" b="1" dirty="0" err="1">
                <a:solidFill>
                  <a:schemeClr val="bg1"/>
                </a:solidFill>
                <a:latin typeface="Arial" panose="020B0604020202020204" pitchFamily="34" charset="0"/>
                <a:ea typeface="Verdana" panose="020B0604030504040204" pitchFamily="34" charset="0"/>
                <a:cs typeface="Arial" panose="020B0604020202020204" pitchFamily="34" charset="0"/>
              </a:rPr>
              <a:t>Herkennen</a:t>
            </a:r>
            <a:r>
              <a:rPr lang="fr-BE" sz="4800" b="1" dirty="0">
                <a:solidFill>
                  <a:schemeClr val="bg1"/>
                </a:solidFill>
                <a:latin typeface="Arial" panose="020B0604020202020204" pitchFamily="34" charset="0"/>
                <a:ea typeface="Verdana" panose="020B0604030504040204" pitchFamily="34" charset="0"/>
                <a:cs typeface="Arial" panose="020B0604020202020204" pitchFamily="34" charset="0"/>
              </a:rPr>
              <a:t> en </a:t>
            </a:r>
            <a:r>
              <a:rPr lang="fr-BE" sz="4800" b="1" dirty="0" err="1">
                <a:solidFill>
                  <a:schemeClr val="bg1"/>
                </a:solidFill>
                <a:latin typeface="Arial" panose="020B0604020202020204" pitchFamily="34" charset="0"/>
                <a:ea typeface="Verdana" panose="020B0604030504040204" pitchFamily="34" charset="0"/>
                <a:cs typeface="Arial" panose="020B0604020202020204" pitchFamily="34" charset="0"/>
              </a:rPr>
              <a:t>bestrijden</a:t>
            </a:r>
            <a:r>
              <a:rPr lang="fr-BE"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van</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www.euvsdisinf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5" Type="http://schemas.openxmlformats.org/officeDocument/2006/relationships/hyperlink" Target="https://efcsn.com/" TargetMode="External"/><Relationship Id="rId10" Type="http://schemas.openxmlformats.org/officeDocument/2006/relationships/image" Target="../media/image59.png"/><Relationship Id="rId4" Type="http://schemas.openxmlformats.org/officeDocument/2006/relationships/hyperlink" Target="https://ifcncodeofprinciples.poynter.org/" TargetMode="External"/><Relationship Id="rId9" Type="http://schemas.openxmlformats.org/officeDocument/2006/relationships/hyperlink" Target="http://www.edmo.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euvsdisinfo.eu/" TargetMode="External"/><Relationship Id="rId4" Type="http://schemas.openxmlformats.org/officeDocument/2006/relationships/image" Target="../media/image62.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7.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0.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a:bodyPr>
          <a:lstStyle/>
          <a:p>
            <a:r>
              <a:rPr lang="nl-NL">
                <a:latin typeface="Arial"/>
                <a:ea typeface="Verdana"/>
                <a:cs typeface="Arial"/>
              </a:rPr>
              <a:t>Deel 2: Hoe werkt desinformatie?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249638"/>
            <a:ext cx="2078410" cy="929745"/>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nl-NL" i="1" dirty="0">
                <a:latin typeface="Arial" panose="020B0604020202020204" pitchFamily="34" charset="0"/>
                <a:ea typeface="Verdana" panose="020B0604030504040204" pitchFamily="34" charset="0"/>
                <a:cs typeface="Arial" panose="020B0604020202020204" pitchFamily="34" charset="0"/>
              </a:rPr>
              <a:t>Ik weet niet meer wie ik kan vertrouwen!</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nl-NL" sz="2000" b="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Whataboutisme:</a:t>
            </a:r>
            <a:br>
              <a:rPr lang="nl-NL"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nl-NL">
                <a:solidFill>
                  <a:schemeClr val="bg1"/>
                </a:solidFill>
                <a:effectLst/>
                <a:latin typeface="Arial" panose="020B0604020202020204" pitchFamily="34" charset="0"/>
                <a:ea typeface="Verdana" panose="020B0604030504040204" pitchFamily="34" charset="0"/>
                <a:cs typeface="Arial" panose="020B0604020202020204" pitchFamily="34" charset="0"/>
              </a:rPr>
              <a:t>aandacht vestigen op niet- of nauwelijks gerelateerde kwesties.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nl-NL" sz="2400" b="1" dirty="0">
                <a:solidFill>
                  <a:schemeClr val="bg1"/>
                </a:solidFill>
                <a:latin typeface="Arial" panose="020B0604020202020204" pitchFamily="34" charset="0"/>
                <a:cs typeface="Arial" panose="020B0604020202020204" pitchFamily="34" charset="0"/>
              </a:rPr>
              <a:t>Het doel van desinformatie is niet per se overtuigen, maar verwarring zaaien. Tactieken zijn onder meer:</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nl-NL"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Stroman:</a:t>
            </a:r>
            <a:r>
              <a:rPr lang="nl-NL"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nl-NL" dirty="0">
                <a:solidFill>
                  <a:schemeClr val="bg1"/>
                </a:solidFill>
                <a:effectLst/>
                <a:latin typeface="Arial" panose="020B0604020202020204" pitchFamily="34" charset="0"/>
                <a:ea typeface="Verdana" panose="020B0604030504040204" pitchFamily="34" charset="0"/>
                <a:cs typeface="Arial" panose="020B0604020202020204" pitchFamily="34" charset="0"/>
              </a:rPr>
              <a:t>het standpunt van een ander verkeerd voorstellen en vervolgens aanvallen.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nl-NL" sz="2000" b="1">
                <a:solidFill>
                  <a:srgbClr val="FFEC00"/>
                </a:solidFill>
                <a:latin typeface="Arial" panose="020B0604020202020204" pitchFamily="34" charset="0"/>
                <a:ea typeface="Verdana" panose="020B0604030504040204" pitchFamily="34" charset="0"/>
                <a:cs typeface="Arial" panose="020B0604020202020204" pitchFamily="34" charset="0"/>
              </a:rPr>
              <a:t>Aanval:</a:t>
            </a:r>
            <a:br>
              <a:rPr lang="nl-NL"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nl-NL">
                <a:solidFill>
                  <a:schemeClr val="bg1"/>
                </a:solidFill>
                <a:latin typeface="Arial" panose="020B0604020202020204" pitchFamily="34" charset="0"/>
                <a:ea typeface="Verdana" panose="020B0604030504040204" pitchFamily="34" charset="0"/>
                <a:cs typeface="Arial" panose="020B0604020202020204" pitchFamily="34" charset="0"/>
              </a:rPr>
              <a:t>sceptici bang maken met agressieve of misleidende taal.</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056379"/>
          </a:xfrm>
          <a:prstGeom prst="rect">
            <a:avLst/>
          </a:prstGeom>
          <a:noFill/>
        </p:spPr>
        <p:txBody>
          <a:bodyPr wrap="square">
            <a:spAutoFit/>
          </a:bodyPr>
          <a:lstStyle/>
          <a:p>
            <a:pPr marL="0" lvl="1">
              <a:lnSpc>
                <a:spcPct val="107000"/>
              </a:lnSpc>
              <a:spcAft>
                <a:spcPts val="1800"/>
              </a:spcAft>
              <a:tabLst>
                <a:tab pos="914400" algn="l"/>
              </a:tabLst>
            </a:pPr>
            <a:r>
              <a:rPr lang="nl-NL" sz="2000" b="1" dirty="0">
                <a:solidFill>
                  <a:srgbClr val="FFEC00"/>
                </a:solidFill>
                <a:latin typeface="Arial" panose="020B0604020202020204" pitchFamily="34" charset="0"/>
                <a:ea typeface="Verdana" panose="020B0604030504040204" pitchFamily="34" charset="0"/>
                <a:cs typeface="Arial" panose="020B0604020202020204" pitchFamily="34" charset="0"/>
              </a:rPr>
              <a:t>Spot:</a:t>
            </a:r>
            <a:r>
              <a:rPr lang="nl-NL" sz="18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nl-NL" sz="2000" dirty="0">
                <a:solidFill>
                  <a:schemeClr val="bg1"/>
                </a:solidFill>
                <a:latin typeface="Arial" panose="020B0604020202020204" pitchFamily="34" charset="0"/>
                <a:ea typeface="Verdana" panose="020B0604030504040204" pitchFamily="34" charset="0"/>
                <a:cs typeface="Arial" panose="020B0604020202020204" pitchFamily="34" charset="0"/>
              </a:rPr>
              <a:t>sceptici belachelijk maken door middel van sarcasme.</a:t>
            </a:r>
            <a:r>
              <a:rPr lang="nl-NL"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nl-NL" sz="2000" b="1">
                <a:solidFill>
                  <a:srgbClr val="FFEC00"/>
                </a:solidFill>
                <a:latin typeface="Arial" panose="020B0604020202020204" pitchFamily="34" charset="0"/>
                <a:ea typeface="Verdana" panose="020B0604030504040204" pitchFamily="34" charset="0"/>
                <a:cs typeface="Arial" panose="020B0604020202020204" pitchFamily="34" charset="0"/>
              </a:rPr>
              <a:t>Overspoelen met details:</a:t>
            </a:r>
            <a:r>
              <a:rPr lang="nl-NL" sz="1800">
                <a:solidFill>
                  <a:schemeClr val="bg1"/>
                </a:solidFill>
                <a:effectLst/>
                <a:latin typeface="Arial" panose="020B0604020202020204" pitchFamily="34" charset="0"/>
                <a:ea typeface="Verdana" panose="020B0604030504040204" pitchFamily="34" charset="0"/>
                <a:cs typeface="Arial" panose="020B0604020202020204" pitchFamily="34" charset="0"/>
              </a:rPr>
              <a:t> aandacht van de hoofdzaak afleiden.</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nl-NL">
                <a:latin typeface="Arial"/>
                <a:ea typeface="Verdana"/>
                <a:cs typeface="Arial"/>
              </a:rPr>
              <a:t>Deel 2:</a:t>
            </a:r>
            <a:r>
              <a:rPr lang="nl-NL" sz="1600">
                <a:latin typeface="Arial"/>
                <a:ea typeface="Verdana"/>
                <a:cs typeface="Arial"/>
              </a:rPr>
              <a:t> Hoe werkt desinformatie?</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nl-NL">
                <a:latin typeface="Arial"/>
                <a:ea typeface="Verdana"/>
                <a:cs typeface="Arial"/>
              </a:rPr>
              <a:t>Deel 2:</a:t>
            </a:r>
            <a:r>
              <a:rPr lang="nl-NL" sz="1600">
                <a:latin typeface="Arial"/>
                <a:ea typeface="Verdana"/>
                <a:cs typeface="Arial"/>
              </a:rPr>
              <a:t> Hoe werkt desinformatie?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nl-NL"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nl-NL" sz="2500" b="1">
                  <a:solidFill>
                    <a:schemeClr val="bg1"/>
                  </a:solidFill>
                </a:rPr>
                <a:t>Desinformatie is niet alleen te vinden op sociale media, </a:t>
              </a:r>
              <a:br>
                <a:rPr lang="nl-NL" sz="2500" b="1">
                  <a:solidFill>
                    <a:schemeClr val="bg1"/>
                  </a:solidFill>
                </a:rPr>
              </a:br>
              <a:r>
                <a:rPr lang="nl-NL" sz="2500" b="1">
                  <a:solidFill>
                    <a:schemeClr val="bg1"/>
                  </a:solidFill>
                </a:rPr>
                <a:t>maar komt ook voor in traditionele media.</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nl-NL">
                <a:latin typeface="Arial"/>
                <a:ea typeface="Verdana"/>
                <a:cs typeface="Arial"/>
              </a:rPr>
              <a:t>Deel 2:</a:t>
            </a:r>
            <a:r>
              <a:rPr lang="nl-NL" sz="1600">
                <a:latin typeface="Arial"/>
                <a:ea typeface="Verdana"/>
                <a:cs typeface="Arial"/>
              </a:rPr>
              <a:t> Hoe werkt desinformatie?</a:t>
            </a:r>
          </a:p>
        </p:txBody>
      </p:sp>
      <p:pic>
        <p:nvPicPr>
          <p:cNvPr id="2" name="How to make a propaganda video_">
            <a:hlinkClick r:id="" action="ppaction://media"/>
            <a:extLst>
              <a:ext uri="{FF2B5EF4-FFF2-40B4-BE49-F238E27FC236}">
                <a16:creationId xmlns:a16="http://schemas.microsoft.com/office/drawing/2014/main" id="{9F84CBED-2C15-D9CF-549C-EA16F03EE8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0747" y="645379"/>
            <a:ext cx="6010506" cy="6010506"/>
          </a:xfrm>
          <a:prstGeom prst="rect">
            <a:avLst/>
          </a:prstGeom>
        </p:spPr>
      </p:pic>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7429860F-D78E-9566-ED72-33CD057415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nl-NL">
                <a:latin typeface="Arial"/>
                <a:cs typeface="Arial"/>
              </a:rPr>
              <a:t>Deel 2:</a:t>
            </a:r>
            <a:r>
              <a:rPr lang="nl-NL" sz="1600">
                <a:latin typeface="Arial"/>
                <a:cs typeface="Arial"/>
              </a:rPr>
              <a:t> Hoe werkt desinformatie?</a:t>
            </a:r>
          </a:p>
        </p:txBody>
      </p:sp>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nl-NL"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DEEL 3 </a:t>
            </a:r>
          </a:p>
          <a:p>
            <a:r>
              <a:rPr lang="nl-NL" sz="5400" b="1">
                <a:solidFill>
                  <a:schemeClr val="bg1"/>
                </a:solidFill>
                <a:latin typeface="Arial" panose="020B0604020202020204" pitchFamily="34" charset="0"/>
                <a:ea typeface="Verdana" panose="020B0604030504040204" pitchFamily="34" charset="0"/>
                <a:cs typeface="Arial" panose="020B0604020202020204" pitchFamily="34" charset="0"/>
              </a:rPr>
              <a:t>Reageren op desinformatie</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nl-NL">
                <a:latin typeface="Arial"/>
                <a:ea typeface="Verdana"/>
                <a:cs typeface="Arial"/>
              </a:rPr>
              <a:t>Deel 3:</a:t>
            </a:r>
            <a:r>
              <a:rPr lang="nl-NL" sz="1600">
                <a:latin typeface="Arial"/>
                <a:ea typeface="Verdana"/>
                <a:cs typeface="Arial"/>
              </a:rPr>
              <a:t> </a:t>
            </a:r>
            <a:r>
              <a:rPr lang="nl-NL">
                <a:latin typeface="Arial"/>
                <a:ea typeface="Verdana"/>
                <a:cs typeface="Arial"/>
              </a:rPr>
              <a:t>Reageren op desinformatie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Laat je niet verleiden tot een reactie!</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Las een pauze in...</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...en denk na</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nl-NL">
                <a:latin typeface="Arial"/>
                <a:ea typeface="Verdana"/>
                <a:cs typeface="Arial"/>
              </a:rPr>
              <a:t>Deel 3:</a:t>
            </a:r>
            <a:r>
              <a:rPr lang="nl-NL" sz="1400">
                <a:latin typeface="Arial"/>
                <a:ea typeface="Verdana"/>
                <a:cs typeface="Arial"/>
              </a:rPr>
              <a:t> </a:t>
            </a:r>
            <a:r>
              <a:rPr lang="nl-NL" sz="1600">
                <a:latin typeface="Arial"/>
                <a:ea typeface="Verdana"/>
                <a:cs typeface="Arial"/>
              </a:rPr>
              <a:t>Reageren op desinformatie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nl-NL" sz="4800" b="1">
                <a:solidFill>
                  <a:srgbClr val="AAFAC8"/>
                </a:solidFill>
                <a:latin typeface="Arial" panose="020B0604020202020204" pitchFamily="34" charset="0"/>
                <a:ea typeface="Verdana" panose="020B0604030504040204" pitchFamily="34" charset="0"/>
                <a:cs typeface="Arial" panose="020B0604020202020204" pitchFamily="34" charset="0"/>
              </a:rPr>
              <a:t>Als je twijfelt, controleer het dan</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4720053" y="774442"/>
            <a:ext cx="3152458"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nl-NL" sz="2000" b="1">
                <a:solidFill>
                  <a:srgbClr val="AAFAC8"/>
                </a:solidFill>
                <a:latin typeface="Arial" panose="020B0604020202020204" pitchFamily="34" charset="0"/>
                <a:ea typeface="Verdana" panose="020B0604030504040204" pitchFamily="34" charset="0"/>
                <a:cs typeface="Arial" panose="020B0604020202020204" pitchFamily="34" charset="0"/>
              </a:rPr>
              <a:t>Inhoud</a:t>
            </a:r>
            <a:br>
              <a:rPr lang="nl-NL">
                <a:solidFill>
                  <a:schemeClr val="bg1"/>
                </a:solidFill>
                <a:latin typeface="Arial" panose="020B0604020202020204" pitchFamily="34" charset="0"/>
                <a:ea typeface="Verdana" panose="020B0604030504040204" pitchFamily="34" charset="0"/>
                <a:cs typeface="Arial" panose="020B0604020202020204" pitchFamily="34" charset="0"/>
              </a:rPr>
            </a:br>
            <a:r>
              <a:rPr lang="nl-NL">
                <a:solidFill>
                  <a:schemeClr val="bg1"/>
                </a:solidFill>
                <a:latin typeface="Arial" panose="020B0604020202020204" pitchFamily="34" charset="0"/>
                <a:ea typeface="Verdana" panose="020B0604030504040204" pitchFamily="34" charset="0"/>
                <a:cs typeface="Arial" panose="020B0604020202020204" pitchFamily="34" charset="0"/>
              </a:rPr>
              <a:t>Sluiten de titel en de inhoud op elkaar aan? Is de inhoud logisch?</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5656149"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Eerst denken, dan delen</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nl-NL" sz="2000" b="1">
                <a:solidFill>
                  <a:srgbClr val="AAFAC8"/>
                </a:solidFill>
                <a:latin typeface="Arial" panose="020B0604020202020204" pitchFamily="34" charset="0"/>
                <a:ea typeface="Verdana" panose="020B0604030504040204" pitchFamily="34" charset="0"/>
                <a:cs typeface="Arial" panose="020B0604020202020204" pitchFamily="34" charset="0"/>
              </a:rPr>
              <a:t>Andere bronnen</a:t>
            </a:r>
            <a:br>
              <a:rPr lang="nl-NL">
                <a:solidFill>
                  <a:schemeClr val="bg1"/>
                </a:solidFill>
                <a:latin typeface="Arial" panose="020B0604020202020204" pitchFamily="34" charset="0"/>
                <a:ea typeface="Verdana" panose="020B0604030504040204" pitchFamily="34" charset="0"/>
                <a:cs typeface="Arial" panose="020B0604020202020204" pitchFamily="34" charset="0"/>
              </a:rPr>
            </a:br>
            <a:r>
              <a:rPr lang="nl-NL">
                <a:solidFill>
                  <a:schemeClr val="bg1"/>
                </a:solidFill>
                <a:latin typeface="Arial" panose="020B0604020202020204" pitchFamily="34" charset="0"/>
                <a:ea typeface="Verdana" panose="020B0604030504040204" pitchFamily="34" charset="0"/>
                <a:cs typeface="Arial" panose="020B0604020202020204" pitchFamily="34" charset="0"/>
              </a:rPr>
              <a:t>Wordt de inhoud door andere bronnen bevestigd? Zo ja, welke dan?</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nl-NL" sz="2000" b="1">
                <a:solidFill>
                  <a:srgbClr val="FFEC00"/>
                </a:solidFill>
                <a:latin typeface="Arial" panose="020B0604020202020204" pitchFamily="34" charset="0"/>
                <a:ea typeface="Verdana" panose="020B0604030504040204" pitchFamily="34" charset="0"/>
                <a:cs typeface="Arial" panose="020B0604020202020204" pitchFamily="34" charset="0"/>
              </a:rPr>
              <a:t>Wees je bewust van je vooroordelen!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nl-NL" sz="2000" b="1">
                <a:solidFill>
                  <a:srgbClr val="AAFAC8"/>
                </a:solidFill>
                <a:latin typeface="Arial" panose="020B0604020202020204" pitchFamily="34" charset="0"/>
                <a:ea typeface="Verdana" panose="020B0604030504040204" pitchFamily="34" charset="0"/>
                <a:cs typeface="Arial" panose="020B0604020202020204" pitchFamily="34" charset="0"/>
              </a:rPr>
              <a:t>Bron/URL</a:t>
            </a:r>
            <a:br>
              <a:rPr lang="nl-NL">
                <a:solidFill>
                  <a:schemeClr val="bg1"/>
                </a:solidFill>
                <a:latin typeface="Arial" panose="020B0604020202020204" pitchFamily="34" charset="0"/>
                <a:ea typeface="Verdana" panose="020B0604030504040204" pitchFamily="34" charset="0"/>
                <a:cs typeface="Arial" panose="020B0604020202020204" pitchFamily="34" charset="0"/>
              </a:rPr>
            </a:br>
            <a:r>
              <a:rPr lang="nl-NL">
                <a:solidFill>
                  <a:schemeClr val="bg1"/>
                </a:solidFill>
                <a:latin typeface="Arial" panose="020B0604020202020204" pitchFamily="34" charset="0"/>
                <a:ea typeface="Verdana" panose="020B0604030504040204" pitchFamily="34" charset="0"/>
                <a:cs typeface="Arial" panose="020B0604020202020204" pitchFamily="34" charset="0"/>
              </a:rPr>
              <a:t>Is deze betrouwbaar? Gaat het echt om deze bron/URL?</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nl-NL" sz="2000" b="1">
                <a:solidFill>
                  <a:srgbClr val="AAFAC8"/>
                </a:solidFill>
                <a:latin typeface="Arial" panose="020B0604020202020204" pitchFamily="34" charset="0"/>
                <a:ea typeface="Verdana" panose="020B0604030504040204" pitchFamily="34" charset="0"/>
                <a:cs typeface="Arial" panose="020B0604020202020204" pitchFamily="34" charset="0"/>
              </a:rPr>
              <a:t>Auteur</a:t>
            </a:r>
            <a:br>
              <a:rPr lang="nl-NL">
                <a:solidFill>
                  <a:schemeClr val="bg1"/>
                </a:solidFill>
                <a:latin typeface="Arial" panose="020B0604020202020204" pitchFamily="34" charset="0"/>
                <a:ea typeface="Verdana" panose="020B0604030504040204" pitchFamily="34" charset="0"/>
                <a:cs typeface="Arial" panose="020B0604020202020204" pitchFamily="34" charset="0"/>
              </a:rPr>
            </a:br>
            <a:r>
              <a:rPr lang="nl-NL">
                <a:solidFill>
                  <a:schemeClr val="bg1"/>
                </a:solidFill>
                <a:latin typeface="Arial" panose="020B0604020202020204" pitchFamily="34" charset="0"/>
                <a:ea typeface="Verdana" panose="020B0604030504040204" pitchFamily="34" charset="0"/>
                <a:cs typeface="Arial" panose="020B0604020202020204" pitchFamily="34" charset="0"/>
              </a:rPr>
              <a:t>Is de auteur betrouwbaar/gekwalificeerd?</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nl-NL" sz="2000" b="1">
                <a:solidFill>
                  <a:srgbClr val="AAFAC8"/>
                </a:solidFill>
                <a:latin typeface="Arial" panose="020B0604020202020204" pitchFamily="34" charset="0"/>
                <a:ea typeface="Verdana" panose="020B0604030504040204" pitchFamily="34" charset="0"/>
                <a:cs typeface="Arial" panose="020B0604020202020204" pitchFamily="34" charset="0"/>
              </a:rPr>
              <a:t>Datum</a:t>
            </a:r>
            <a:br>
              <a:rPr lang="nl-NL" b="1">
                <a:solidFill>
                  <a:schemeClr val="bg1"/>
                </a:solidFill>
                <a:latin typeface="Arial" panose="020B0604020202020204" pitchFamily="34" charset="0"/>
                <a:ea typeface="Verdana" panose="020B0604030504040204" pitchFamily="34" charset="0"/>
                <a:cs typeface="Arial" panose="020B0604020202020204" pitchFamily="34" charset="0"/>
              </a:rPr>
            </a:br>
            <a:r>
              <a:rPr lang="nl-NL">
                <a:solidFill>
                  <a:schemeClr val="bg1"/>
                </a:solidFill>
                <a:latin typeface="Arial" panose="020B0604020202020204" pitchFamily="34" charset="0"/>
                <a:ea typeface="Verdana" panose="020B0604030504040204" pitchFamily="34" charset="0"/>
                <a:cs typeface="Arial" panose="020B0604020202020204" pitchFamily="34" charset="0"/>
              </a:rPr>
              <a:t>Wanneer is de inhoud gepubliceerd?</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nl-NL" sz="2000" b="1">
                <a:solidFill>
                  <a:srgbClr val="AAFAC8"/>
                </a:solidFill>
                <a:latin typeface="Arial" panose="020B0604020202020204" pitchFamily="34" charset="0"/>
                <a:ea typeface="Verdana" panose="020B0604030504040204" pitchFamily="34" charset="0"/>
                <a:cs typeface="Arial" panose="020B0604020202020204" pitchFamily="34" charset="0"/>
              </a:rPr>
              <a:t>Afbeelding</a:t>
            </a:r>
            <a:br>
              <a:rPr lang="nl-NL">
                <a:solidFill>
                  <a:schemeClr val="bg1"/>
                </a:solidFill>
                <a:latin typeface="Arial" panose="020B0604020202020204" pitchFamily="34" charset="0"/>
                <a:ea typeface="Verdana" panose="020B0604030504040204" pitchFamily="34" charset="0"/>
                <a:cs typeface="Arial" panose="020B0604020202020204" pitchFamily="34" charset="0"/>
              </a:rPr>
            </a:br>
            <a:r>
              <a:rPr lang="nl-NL">
                <a:solidFill>
                  <a:schemeClr val="bg1"/>
                </a:solidFill>
                <a:latin typeface="Arial" panose="020B0604020202020204" pitchFamily="34" charset="0"/>
                <a:ea typeface="Verdana" panose="020B0604030504040204" pitchFamily="34" charset="0"/>
                <a:cs typeface="Arial" panose="020B0604020202020204" pitchFamily="34" charset="0"/>
              </a:rPr>
              <a:t>Hoort de afbeelding wel bij de inhoud?</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nl-NL">
                <a:solidFill>
                  <a:schemeClr val="bg1"/>
                </a:solidFill>
                <a:latin typeface="Arial" panose="020B0604020202020204" pitchFamily="34" charset="0"/>
                <a:ea typeface="Verdana" panose="020B0604030504040204" pitchFamily="34" charset="0"/>
                <a:cs typeface="Arial" panose="020B0604020202020204" pitchFamily="34" charset="0"/>
              </a:rPr>
              <a:t>Deel wat je hebt geleerd met vrienden en familie, MAAR...</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nl-NL"/>
              <a:t>Reageren op desinformatie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nl-NL"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nl-NL" sz="3200" b="1" dirty="0">
                <a:solidFill>
                  <a:srgbClr val="FBE110"/>
                </a:solidFill>
                <a:latin typeface="Arial" panose="020B0604020202020204" pitchFamily="34" charset="0"/>
                <a:ea typeface="Verdana" panose="020B0604030504040204" pitchFamily="34" charset="0"/>
                <a:cs typeface="Arial" panose="020B0604020202020204" pitchFamily="34" charset="0"/>
              </a:rPr>
              <a:t>Hoe kun  JIJ  bijdragen aan de bestrijding van desinformatie?</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Maak anderen </a:t>
            </a:r>
            <a:br>
              <a:rPr kumimoji="0" lang="nl-NL"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nl-NL"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niet belachelijk</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nl-NL">
                <a:solidFill>
                  <a:schemeClr val="bg1"/>
                </a:solidFill>
                <a:latin typeface="Arial" panose="020B0604020202020204" pitchFamily="34" charset="0"/>
                <a:ea typeface="Verdana" panose="020B0604030504040204" pitchFamily="34" charset="0"/>
                <a:cs typeface="Arial" panose="020B0604020202020204" pitchFamily="34" charset="0"/>
              </a:rPr>
              <a:t>Toon empathie en probeer begrip op te brengen voor mensen die desinformatie geloven. Confrontatie is zelden effectief!</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000" b="1">
                <a:solidFill>
                  <a:srgbClr val="FFFFFF"/>
                </a:solidFill>
                <a:latin typeface="Arial" panose="020B0604020202020204" pitchFamily="34" charset="0"/>
                <a:ea typeface="Verdana" panose="020B0604030504040204" pitchFamily="34" charset="0"/>
                <a:cs typeface="Arial" panose="020B0604020202020204" pitchFamily="34" charset="0"/>
              </a:rPr>
              <a:t>Deel </a:t>
            </a:r>
            <a:br>
              <a:rPr lang="nl-NL"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nl-NL" sz="2000" b="1">
                <a:solidFill>
                  <a:srgbClr val="FFFFFF"/>
                </a:solidFill>
                <a:latin typeface="Arial" panose="020B0604020202020204" pitchFamily="34" charset="0"/>
                <a:ea typeface="Verdana" panose="020B0604030504040204" pitchFamily="34" charset="0"/>
                <a:cs typeface="Arial" panose="020B0604020202020204" pitchFamily="34" charset="0"/>
              </a:rPr>
              <a:t>je kennis</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nl-NL" sz="2000" b="1">
                <a:solidFill>
                  <a:srgbClr val="FFFFFF"/>
                </a:solidFill>
                <a:latin typeface="Arial" panose="020B0604020202020204" pitchFamily="34" charset="0"/>
                <a:ea typeface="Verdana" panose="020B0604030504040204" pitchFamily="34" charset="0"/>
                <a:cs typeface="Arial" panose="020B0604020202020204" pitchFamily="34" charset="0"/>
              </a:rPr>
              <a:t>Geloof niet alles wat je hoort</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nl-NL">
                <a:solidFill>
                  <a:schemeClr val="bg1"/>
                </a:solidFill>
                <a:latin typeface="Arial" panose="020B0604020202020204" pitchFamily="34" charset="0"/>
                <a:ea typeface="Verdana" panose="020B0604030504040204" pitchFamily="34" charset="0"/>
                <a:cs typeface="Arial" panose="020B0604020202020204" pitchFamily="34" charset="0"/>
              </a:rPr>
              <a:t>Neem een kritische houding aan, controleer je bronnen en las een pauze in om na te denken voordat je reageert.</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2442753" y="618140"/>
            <a:ext cx="692093" cy="609770"/>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5675" y="1780722"/>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nl-NL">
                <a:latin typeface="Arial"/>
                <a:ea typeface="Verdana"/>
                <a:cs typeface="Arial"/>
              </a:rPr>
              <a:t>Deel 3:</a:t>
            </a:r>
            <a:r>
              <a:rPr lang="nl-NL" sz="1400">
                <a:latin typeface="Arial"/>
                <a:ea typeface="Verdana"/>
                <a:cs typeface="Arial"/>
              </a:rPr>
              <a:t> </a:t>
            </a:r>
            <a:r>
              <a:rPr lang="nl-NL" sz="1600">
                <a:latin typeface="Arial"/>
                <a:ea typeface="Verdana"/>
                <a:cs typeface="Arial"/>
              </a:rPr>
              <a:t>Reageren op desinformatie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124206"/>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nl-NL" dirty="0">
                <a:solidFill>
                  <a:schemeClr val="bg1"/>
                </a:solidFill>
                <a:latin typeface="Arial"/>
                <a:ea typeface="Verdana"/>
                <a:cs typeface="Arial"/>
              </a:rPr>
              <a:t>Het International </a:t>
            </a:r>
            <a:r>
              <a:rPr lang="nl-NL" dirty="0" err="1">
                <a:solidFill>
                  <a:schemeClr val="bg1"/>
                </a:solidFill>
                <a:latin typeface="Arial"/>
                <a:ea typeface="Verdana"/>
                <a:cs typeface="Arial"/>
              </a:rPr>
              <a:t>Fact-Checking</a:t>
            </a:r>
            <a:r>
              <a:rPr lang="nl-NL" dirty="0">
                <a:solidFill>
                  <a:schemeClr val="bg1"/>
                </a:solidFill>
                <a:latin typeface="Arial"/>
                <a:ea typeface="Verdana"/>
                <a:cs typeface="Arial"/>
              </a:rPr>
              <a:t> Network (IFCN) beschikt over een </a:t>
            </a:r>
            <a:r>
              <a:rPr lang="nl-NL"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lijst van factcheckende organisaties</a:t>
            </a:r>
            <a:r>
              <a:rPr lang="nl-NL" dirty="0">
                <a:solidFill>
                  <a:schemeClr val="bg1"/>
                </a:solidFill>
                <a:latin typeface="Arial"/>
                <a:ea typeface="Verdana"/>
                <a:cs typeface="Arial"/>
              </a:rPr>
              <a:t> die zich houden aan de </a:t>
            </a:r>
            <a:r>
              <a:rPr lang="nl-NL"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IFCN-Code of Principles</a:t>
            </a:r>
            <a:r>
              <a:rPr lang="nl-NL" dirty="0">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nl-NL" u="sng" dirty="0">
                <a:solidFill>
                  <a:schemeClr val="bg1"/>
                </a:solidFill>
                <a:latin typeface="Arial"/>
                <a:ea typeface="Verdana"/>
                <a:cs typeface="Arial"/>
              </a:rPr>
              <a:t>Het </a:t>
            </a:r>
            <a:r>
              <a:rPr lang="nl-NL"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European Fact-Checking Standards Network</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nl-NL" dirty="0">
                <a:solidFill>
                  <a:schemeClr val="bg1"/>
                </a:solidFill>
                <a:latin typeface="Arial"/>
                <a:ea typeface="Verdana"/>
                <a:cs typeface="Arial"/>
              </a:rPr>
              <a:t>Zoek naar online-</a:t>
            </a:r>
            <a:r>
              <a:rPr lang="nl-NL" dirty="0" err="1">
                <a:solidFill>
                  <a:schemeClr val="bg1"/>
                </a:solidFill>
                <a:latin typeface="Arial"/>
                <a:ea typeface="Verdana"/>
                <a:cs typeface="Arial"/>
              </a:rPr>
              <a:t>factchecks</a:t>
            </a:r>
            <a:r>
              <a:rPr lang="nl-NL" dirty="0">
                <a:solidFill>
                  <a:schemeClr val="bg1"/>
                </a:solidFill>
                <a:latin typeface="Arial"/>
                <a:ea typeface="Verdana"/>
                <a:cs typeface="Arial"/>
              </a:rPr>
              <a:t> over een onderwerp of persoon met </a:t>
            </a:r>
            <a:r>
              <a:rPr lang="nl-NL"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de Fact Check Explorer van Google</a:t>
            </a:r>
            <a:endParaRPr lang="nl-NL"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nl-NL" dirty="0">
                <a:solidFill>
                  <a:schemeClr val="bg1"/>
                </a:solidFill>
                <a:latin typeface="Arial"/>
                <a:ea typeface="Verdana"/>
                <a:cs typeface="Arial"/>
              </a:rPr>
              <a:t>Zie </a:t>
            </a:r>
            <a:r>
              <a:rPr lang="nl-NL"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nl-NL" dirty="0">
                <a:solidFill>
                  <a:schemeClr val="bg1"/>
                </a:solidFill>
                <a:latin typeface="Arial"/>
                <a:ea typeface="Verdana"/>
                <a:cs typeface="Arial"/>
              </a:rPr>
              <a:t> voor al ontkrachte desinformatie</a:t>
            </a:r>
            <a:r>
              <a:rPr lang="nl-NL" u="sng" dirty="0">
                <a:solidFill>
                  <a:schemeClr val="bg1"/>
                </a:solidFill>
                <a:latin typeface="Arial"/>
                <a:ea typeface="Verdana"/>
                <a:cs typeface="Arial"/>
              </a:rPr>
              <a:t> </a:t>
            </a:r>
            <a:endParaRPr lang="nl-NL"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nl-NL" dirty="0">
                <a:solidFill>
                  <a:schemeClr val="bg1"/>
                </a:solidFill>
                <a:latin typeface="Arial" panose="020B0604020202020204" pitchFamily="34" charset="0"/>
                <a:ea typeface="Verdana" panose="020B0604030504040204" pitchFamily="34" charset="0"/>
                <a:cs typeface="Arial" panose="020B0604020202020204" pitchFamily="34" charset="0"/>
              </a:rPr>
              <a:t>Het </a:t>
            </a:r>
            <a:r>
              <a:rPr lang="nl-NL"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EDMO</a:t>
            </a:r>
            <a:r>
              <a:rPr lang="nl-NL" dirty="0">
                <a:solidFill>
                  <a:schemeClr val="bg1"/>
                </a:solidFill>
                <a:latin typeface="Arial" panose="020B0604020202020204" pitchFamily="34" charset="0"/>
                <a:ea typeface="Verdana" panose="020B0604030504040204" pitchFamily="34" charset="0"/>
                <a:cs typeface="Arial" panose="020B0604020202020204" pitchFamily="34" charset="0"/>
              </a:rPr>
              <a:t> (Europees Waarnemingscentrum voor digitale media) heeft hubs in de hele EU die desinformatie monitoren en passende actie ondernemen.</a:t>
            </a:r>
          </a:p>
        </p:txBody>
      </p:sp>
      <p:sp>
        <p:nvSpPr>
          <p:cNvPr id="30" name="Rectangle 29">
            <a:hlinkClick r:id="rId9"/>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nl-NL" sz="4800" b="1">
                <a:solidFill>
                  <a:srgbClr val="AAFAC8"/>
                </a:solidFill>
                <a:latin typeface="Arial" panose="020B0604020202020204" pitchFamily="34" charset="0"/>
                <a:ea typeface="Verdana" panose="020B0604030504040204" pitchFamily="34" charset="0"/>
                <a:cs typeface="Arial" panose="020B0604020202020204" pitchFamily="34" charset="0"/>
              </a:rPr>
              <a:t>Factcheckers</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nl-NL" b="1">
                <a:latin typeface="Arial" panose="020B0604020202020204" pitchFamily="34" charset="0"/>
              </a:rPr>
              <a:t>Wat gaan we leren?</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WAT</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is desinformatie?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HOE</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werkt desinformatie?</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b="1">
                <a:solidFill>
                  <a:schemeClr val="bg1"/>
                </a:solidFill>
                <a:latin typeface="Arial" panose="020B0604020202020204" pitchFamily="34" charset="0"/>
                <a:ea typeface="Verdana" panose="020B0604030504040204" pitchFamily="34" charset="0"/>
                <a:cs typeface="Arial" panose="020B0604020202020204" pitchFamily="34" charset="0"/>
              </a:rPr>
              <a:t>HOE</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1">
                <a:solidFill>
                  <a:srgbClr val="FFFFFF"/>
                </a:solidFill>
                <a:latin typeface="Arial" panose="020B0604020202020204" pitchFamily="34" charset="0"/>
                <a:ea typeface="Verdana" panose="020B0604030504040204" pitchFamily="34" charset="0"/>
                <a:cs typeface="Arial" panose="020B0604020202020204" pitchFamily="34" charset="0"/>
              </a:rPr>
              <a:t>reageer ik erop?</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nl-NL">
                <a:latin typeface="Arial"/>
                <a:ea typeface="Verdana"/>
                <a:cs typeface="Arial"/>
              </a:rPr>
              <a:t>Deel 3:</a:t>
            </a:r>
            <a:r>
              <a:rPr lang="nl-NL" sz="1400">
                <a:latin typeface="Arial"/>
                <a:ea typeface="Verdana"/>
                <a:cs typeface="Arial"/>
              </a:rPr>
              <a:t> </a:t>
            </a:r>
            <a:r>
              <a:rPr lang="nl-NL" sz="1600">
                <a:latin typeface="Arial"/>
                <a:ea typeface="Verdana"/>
                <a:cs typeface="Arial"/>
              </a:rPr>
              <a:t>Reageren op desinformatie </a:t>
            </a:r>
          </a:p>
        </p:txBody>
      </p:sp>
      <p:graphicFrame>
        <p:nvGraphicFramePr>
          <p:cNvPr id="3" name="Table 2"/>
          <p:cNvGraphicFramePr>
            <a:graphicFrameLocks noGrp="1"/>
          </p:cNvGraphicFramePr>
          <p:nvPr>
            <p:extLst>
              <p:ext uri="{D42A27DB-BD31-4B8C-83A1-F6EECF244321}">
                <p14:modId xmlns:p14="http://schemas.microsoft.com/office/powerpoint/2010/main" val="2089741050"/>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nl-NL" sz="1200" b="1" dirty="0">
                          <a:solidFill>
                            <a:schemeClr val="bg1"/>
                          </a:solidFill>
                          <a:latin typeface="Arial"/>
                          <a:ea typeface="Verdana"/>
                          <a:cs typeface="Arial"/>
                        </a:rPr>
                        <a:t>OOSTENRIJK</a:t>
                      </a:r>
                      <a:r>
                        <a:rPr lang="nl-NL" sz="1200" b="1" baseline="0" dirty="0">
                          <a:solidFill>
                            <a:schemeClr val="bg1"/>
                          </a:solidFill>
                          <a:latin typeface="Arial"/>
                          <a:ea typeface="Verdana"/>
                          <a:cs typeface="Arial"/>
                        </a:rPr>
                        <a:t> en DUITSLAND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dirty="0">
                          <a:solidFill>
                            <a:schemeClr val="bg1"/>
                          </a:solidFill>
                          <a:latin typeface="Arial"/>
                          <a:ea typeface="Verdana"/>
                          <a:cs typeface="Arial"/>
                        </a:rPr>
                        <a:t>DENEMARKEN,</a:t>
                      </a:r>
                      <a:r>
                        <a:rPr lang="nl-NL" sz="1200" b="1" baseline="0" dirty="0">
                          <a:solidFill>
                            <a:schemeClr val="bg1"/>
                          </a:solidFill>
                          <a:latin typeface="Arial"/>
                          <a:ea typeface="Verdana"/>
                          <a:cs typeface="Arial"/>
                        </a:rPr>
                        <a:t> FINLAND en ZWEDEN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NL"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nl-NL" sz="1200" b="1" dirty="0">
                          <a:solidFill>
                            <a:schemeClr val="bg1"/>
                          </a:solidFill>
                          <a:latin typeface="Arial"/>
                          <a:ea typeface="Verdana"/>
                          <a:cs typeface="Arial"/>
                        </a:rPr>
                        <a:t>BELGIË</a:t>
                      </a:r>
                      <a:r>
                        <a:rPr lang="nl-NL" sz="1200" b="1" baseline="0" dirty="0">
                          <a:solidFill>
                            <a:schemeClr val="bg1"/>
                          </a:solidFill>
                          <a:latin typeface="Arial"/>
                          <a:ea typeface="Verdana"/>
                          <a:cs typeface="Arial"/>
                        </a:rPr>
                        <a:t> en NEDERLAND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dirty="0">
                          <a:solidFill>
                            <a:schemeClr val="bg1"/>
                          </a:solidFill>
                          <a:latin typeface="Arial"/>
                          <a:ea typeface="Verdana"/>
                          <a:cs typeface="Arial"/>
                        </a:rPr>
                        <a:t>ESTLAND,</a:t>
                      </a:r>
                      <a:r>
                        <a:rPr lang="nl-NL" sz="1200" b="1" baseline="0" dirty="0">
                          <a:solidFill>
                            <a:schemeClr val="bg1"/>
                          </a:solidFill>
                          <a:latin typeface="Arial"/>
                          <a:ea typeface="Verdana"/>
                          <a:cs typeface="Arial"/>
                        </a:rPr>
                        <a:t> LETLAND en LITOUWEN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NL"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nl-NL" sz="1200" b="1" dirty="0">
                          <a:solidFill>
                            <a:schemeClr val="bg1"/>
                          </a:solidFill>
                          <a:latin typeface="Arial"/>
                          <a:ea typeface="Verdana"/>
                          <a:cs typeface="Arial"/>
                        </a:rPr>
                        <a:t>BELGIË en LUXEMBURG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dirty="0">
                          <a:solidFill>
                            <a:schemeClr val="bg1"/>
                          </a:solidFill>
                          <a:latin typeface="Arial"/>
                          <a:ea typeface="Verdana"/>
                          <a:cs typeface="Arial"/>
                        </a:rPr>
                        <a:t>FRANKRIJK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NL"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nl-NL" sz="1200" b="1" dirty="0">
                          <a:solidFill>
                            <a:schemeClr val="bg1"/>
                          </a:solidFill>
                          <a:latin typeface="Arial"/>
                          <a:ea typeface="Verdana"/>
                          <a:cs typeface="Arial"/>
                        </a:rPr>
                        <a:t>BULGARIJE en ROEMENIË</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dirty="0">
                          <a:solidFill>
                            <a:schemeClr val="bg1"/>
                          </a:solidFill>
                          <a:latin typeface="Arial"/>
                          <a:ea typeface="Verdana"/>
                          <a:cs typeface="Arial"/>
                        </a:rPr>
                        <a:t>HONGARIJE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NL"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nl-NL" sz="1200" b="1" dirty="0">
                          <a:solidFill>
                            <a:schemeClr val="bg1"/>
                          </a:solidFill>
                          <a:latin typeface="Arial"/>
                          <a:ea typeface="Verdana"/>
                          <a:cs typeface="Arial"/>
                        </a:rPr>
                        <a:t>KROATIË en SLOVENIË</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dirty="0">
                          <a:solidFill>
                            <a:schemeClr val="bg1"/>
                          </a:solidFill>
                          <a:latin typeface="Arial"/>
                          <a:ea typeface="Verdana"/>
                          <a:cs typeface="Arial"/>
                        </a:rPr>
                        <a:t>IERLAND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NL"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nl-NL" sz="1200" b="1" dirty="0">
                          <a:solidFill>
                            <a:schemeClr val="bg1"/>
                          </a:solidFill>
                          <a:latin typeface="Arial"/>
                          <a:ea typeface="Verdana"/>
                          <a:cs typeface="Arial"/>
                        </a:rPr>
                        <a:t>CYPRUS, GRIEKENLAND en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dirty="0">
                          <a:solidFill>
                            <a:schemeClr val="bg1"/>
                          </a:solidFill>
                          <a:latin typeface="Arial"/>
                          <a:ea typeface="Verdana"/>
                          <a:cs typeface="Arial"/>
                        </a:rPr>
                        <a:t>ITALIË</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NL"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nl-NL" sz="1200" b="1" dirty="0">
                          <a:solidFill>
                            <a:schemeClr val="bg1"/>
                          </a:solidFill>
                          <a:latin typeface="Arial"/>
                          <a:ea typeface="Verdana"/>
                          <a:cs typeface="Arial"/>
                        </a:rPr>
                        <a:t>TSJECHIË, SLOWAKIJE en POLEN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l-NL" sz="1200" b="1" dirty="0">
                          <a:solidFill>
                            <a:schemeClr val="bg1"/>
                          </a:solidFill>
                          <a:latin typeface="Arial"/>
                          <a:ea typeface="Verdana"/>
                          <a:cs typeface="Arial"/>
                        </a:rPr>
                        <a:t>PORTUGAL en SPANJE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nl-NL"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nl-NL" sz="4800" b="1">
                <a:solidFill>
                  <a:srgbClr val="AAFAC8"/>
                </a:solidFill>
                <a:latin typeface="Arial" panose="020B0604020202020204" pitchFamily="34" charset="0"/>
                <a:ea typeface="Verdana" panose="020B0604030504040204" pitchFamily="34" charset="0"/>
                <a:cs typeface="Arial" panose="020B0604020202020204" pitchFamily="34" charset="0"/>
              </a:rPr>
              <a:t>Nationale factcheckers</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nl-NL">
                <a:latin typeface="Arial"/>
                <a:ea typeface="Verdana"/>
                <a:cs typeface="Arial"/>
              </a:rPr>
              <a:t>Deel 3:</a:t>
            </a:r>
            <a:r>
              <a:rPr lang="nl-NL" sz="1400">
                <a:latin typeface="Arial"/>
                <a:ea typeface="Verdana"/>
                <a:cs typeface="Arial"/>
              </a:rPr>
              <a:t> </a:t>
            </a:r>
            <a:r>
              <a:rPr lang="nl-NL" sz="1600">
                <a:latin typeface="Arial"/>
                <a:ea typeface="Verdana"/>
                <a:cs typeface="Arial"/>
              </a:rPr>
              <a:t>Reageren op desinformatie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9" y="1151191"/>
            <a:ext cx="5070878"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nl-NL" sz="4200" b="1" i="0" u="none" strike="noStrike" cap="none" normalizeH="0" baseline="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WAT DOET</a:t>
            </a:r>
            <a:r>
              <a:rPr kumimoji="0" lang="nl-NL" sz="42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nl-NL" sz="4200" b="1" i="0" u="none" strike="noStrike" cap="none" normalizeH="0" noProof="0" dirty="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DE EU?</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nl-NL" sz="2000" b="1">
                <a:solidFill>
                  <a:srgbClr val="FFFF00"/>
                </a:solidFill>
                <a:latin typeface="Arial" panose="020B0604020202020204" pitchFamily="34" charset="0"/>
                <a:ea typeface="Verdana"/>
                <a:cs typeface="Arial" panose="020B0604020202020204" pitchFamily="34" charset="0"/>
              </a:rPr>
              <a:t>Bewustmaking en communicatie</a:t>
            </a:r>
            <a:br>
              <a:rPr lang="nl-NL" b="1">
                <a:solidFill>
                  <a:srgbClr val="FFFF00"/>
                </a:solidFill>
                <a:latin typeface="Arial" panose="020B0604020202020204" pitchFamily="34" charset="0"/>
                <a:ea typeface="Verdana"/>
                <a:cs typeface="Arial" panose="020B0604020202020204" pitchFamily="34" charset="0"/>
              </a:rPr>
            </a:br>
            <a:r>
              <a:rPr lang="nl-NL">
                <a:solidFill>
                  <a:schemeClr val="bg1"/>
                </a:solidFill>
                <a:latin typeface="Arial" panose="020B0604020202020204" pitchFamily="34" charset="0"/>
                <a:ea typeface="Verdana"/>
                <a:cs typeface="Arial" panose="020B0604020202020204" pitchFamily="34" charset="0"/>
              </a:rPr>
              <a:t>(bv. door betrouwbare informatie aan te bieden en desinformatie aan het licht te brengen en te voorkomen)</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61141" y="3219440"/>
            <a:ext cx="3618823" cy="1231106"/>
          </a:xfrm>
          <a:prstGeom prst="rect">
            <a:avLst/>
          </a:prstGeom>
        </p:spPr>
        <p:txBody>
          <a:bodyPr wrap="square" lIns="91440" tIns="45720" rIns="91440" bIns="45720" anchor="t">
            <a:spAutoFit/>
          </a:bodyPr>
          <a:lstStyle/>
          <a:p>
            <a:r>
              <a:rPr lang="nl-NL" sz="2000" b="1" dirty="0">
                <a:solidFill>
                  <a:srgbClr val="FFFF00"/>
                </a:solidFill>
                <a:latin typeface="Arial"/>
                <a:ea typeface="Verdana"/>
                <a:cs typeface="Arial"/>
              </a:rPr>
              <a:t>Samenwerken met partners </a:t>
            </a:r>
            <a:br>
              <a:rPr lang="nl-NL" b="1" dirty="0">
                <a:latin typeface="Arial" panose="020B0604020202020204" pitchFamily="34" charset="0"/>
                <a:ea typeface="Verdana"/>
                <a:cs typeface="Arial" panose="020B0604020202020204" pitchFamily="34" charset="0"/>
              </a:rPr>
            </a:br>
            <a:r>
              <a:rPr lang="nl-NL" dirty="0">
                <a:solidFill>
                  <a:schemeClr val="bg1"/>
                </a:solidFill>
                <a:latin typeface="Arial"/>
                <a:ea typeface="Verdana"/>
                <a:cs typeface="Arial"/>
              </a:rPr>
              <a:t>(bv. EU-landen en andere landen, internationale organisaties)</a:t>
            </a:r>
            <a:br>
              <a:rPr lang="nl-NL" b="1" dirty="0">
                <a:latin typeface="Arial" panose="020B0604020202020204" pitchFamily="34" charset="0"/>
                <a:ea typeface="Verdana" panose="020B0604030504040204" pitchFamily="34" charset="0"/>
                <a:cs typeface="Arial" panose="020B0604020202020204" pitchFamily="34" charset="0"/>
              </a:rPr>
            </a:br>
            <a:endParaRPr lang="nl-NL"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nl-NL" sz="2000" b="1" dirty="0">
                <a:solidFill>
                  <a:srgbClr val="FFFF00"/>
                </a:solidFill>
                <a:latin typeface="Arial" panose="020B0604020202020204" pitchFamily="34" charset="0"/>
                <a:ea typeface="Verdana" panose="020B0604030504040204" pitchFamily="34" charset="0"/>
                <a:cs typeface="Arial" panose="020B0604020202020204" pitchFamily="34" charset="0"/>
              </a:rPr>
              <a:t>Bevorderen van toegang tot informatie</a:t>
            </a:r>
            <a:br>
              <a:rPr lang="nl-NL"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nl-NL" dirty="0">
                <a:solidFill>
                  <a:schemeClr val="bg1"/>
                </a:solidFill>
                <a:latin typeface="Arial" panose="020B0604020202020204" pitchFamily="34" charset="0"/>
                <a:ea typeface="Verdana" panose="020B0604030504040204" pitchFamily="34" charset="0"/>
                <a:cs typeface="Arial" panose="020B0604020202020204" pitchFamily="34" charset="0"/>
              </a:rPr>
              <a:t>(bv. door mediageletterdheid, onafhankelijke media en </a:t>
            </a:r>
            <a:r>
              <a:rPr lang="nl-NL" dirty="0" err="1">
                <a:solidFill>
                  <a:schemeClr val="bg1"/>
                </a:solidFill>
                <a:latin typeface="Arial" panose="020B0604020202020204" pitchFamily="34" charset="0"/>
                <a:ea typeface="Verdana" panose="020B0604030504040204" pitchFamily="34" charset="0"/>
                <a:cs typeface="Arial" panose="020B0604020202020204" pitchFamily="34" charset="0"/>
              </a:rPr>
              <a:t>factcheckers</a:t>
            </a:r>
            <a:r>
              <a:rPr lang="nl-NL" dirty="0">
                <a:solidFill>
                  <a:schemeClr val="bg1"/>
                </a:solidFill>
                <a:latin typeface="Arial" panose="020B0604020202020204" pitchFamily="34" charset="0"/>
                <a:ea typeface="Verdana" panose="020B0604030504040204" pitchFamily="34" charset="0"/>
                <a:cs typeface="Arial" panose="020B0604020202020204" pitchFamily="34" charset="0"/>
              </a:rPr>
              <a:t> te ondersteunen)</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nl-NL" sz="2000" b="1" dirty="0">
                <a:solidFill>
                  <a:srgbClr val="FFFF00"/>
                </a:solidFill>
                <a:latin typeface="Arial" panose="020B0604020202020204" pitchFamily="34" charset="0"/>
                <a:ea typeface="Verdana" panose="020B0604030504040204" pitchFamily="34" charset="0"/>
                <a:cs typeface="Arial" panose="020B0604020202020204" pitchFamily="34" charset="0"/>
              </a:rPr>
              <a:t>Samenwerken met </a:t>
            </a:r>
            <a:r>
              <a:rPr lang="nl-NL" sz="2000" b="1" dirty="0" err="1">
                <a:solidFill>
                  <a:srgbClr val="FFFF00"/>
                </a:solidFill>
                <a:latin typeface="Arial" panose="020B0604020202020204" pitchFamily="34" charset="0"/>
                <a:ea typeface="Verdana" panose="020B0604030504040204" pitchFamily="34" charset="0"/>
                <a:cs typeface="Arial" panose="020B0604020202020204" pitchFamily="34" charset="0"/>
              </a:rPr>
              <a:t>socialemediaplatforms</a:t>
            </a:r>
            <a:br>
              <a:rPr lang="nl-NL"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nl-NL" dirty="0">
                <a:solidFill>
                  <a:schemeClr val="bg1"/>
                </a:solidFill>
                <a:latin typeface="Arial" panose="020B0604020202020204" pitchFamily="34" charset="0"/>
                <a:ea typeface="Verdana" panose="020B0604030504040204" pitchFamily="34" charset="0"/>
                <a:cs typeface="Arial" panose="020B0604020202020204" pitchFamily="34" charset="0"/>
              </a:rPr>
              <a:t>(bv. om de verspreiding van onjuiste of schadelijke informatie tot een minimum te beperken en gebruikers te beschermen)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451202" y="3048868"/>
            <a:ext cx="1001358" cy="34114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nl-NL"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DEEL 4 </a:t>
            </a:r>
          </a:p>
          <a:p>
            <a:r>
              <a:rPr lang="nl-NL" sz="5400" b="1">
                <a:solidFill>
                  <a:schemeClr val="bg1"/>
                </a:solidFill>
                <a:latin typeface="Arial" panose="020B0604020202020204" pitchFamily="34" charset="0"/>
                <a:ea typeface="Verdana" panose="020B0604030504040204" pitchFamily="34" charset="0"/>
                <a:cs typeface="Arial" panose="020B0604020202020204" pitchFamily="34" charset="0"/>
              </a:rPr>
              <a:t>Oefenen</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nl-NL">
                <a:latin typeface="Arial"/>
                <a:ea typeface="Verdana"/>
                <a:cs typeface="Arial"/>
              </a:rPr>
              <a:t>Deel 4:</a:t>
            </a:r>
            <a:r>
              <a:rPr lang="nl-NL" sz="1400">
                <a:latin typeface="Arial"/>
                <a:ea typeface="Verdana"/>
                <a:cs typeface="Arial"/>
              </a:rPr>
              <a:t> </a:t>
            </a:r>
            <a:r>
              <a:rPr lang="nl-NL" b="1">
                <a:latin typeface="Arial"/>
                <a:ea typeface="Verdana"/>
                <a:cs typeface="Arial"/>
              </a:rPr>
              <a:t>Oefenen</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Maak groepen</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nl-NL" b="1">
                <a:solidFill>
                  <a:schemeClr val="bg1"/>
                </a:solidFill>
                <a:latin typeface="Arial" panose="020B0604020202020204" pitchFamily="34" charset="0"/>
                <a:ea typeface="Verdana" panose="020B0604030504040204" pitchFamily="34" charset="0"/>
                <a:cs typeface="Arial" panose="020B0604020202020204" pitchFamily="34" charset="0"/>
              </a:rPr>
              <a:t>Kies je casestudy en taken</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nl-NL" b="1">
                <a:solidFill>
                  <a:schemeClr val="bg1"/>
                </a:solidFill>
                <a:latin typeface="Arial" panose="020B0604020202020204" pitchFamily="34" charset="0"/>
                <a:ea typeface="Verdana" panose="020B0604030504040204" pitchFamily="34" charset="0"/>
                <a:cs typeface="Arial" panose="020B0604020202020204" pitchFamily="34" charset="0"/>
              </a:rPr>
              <a:t>Bereid een presentatie voor</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nl-NL">
                <a:latin typeface="Arial"/>
                <a:ea typeface="Verdana"/>
                <a:cs typeface="Arial"/>
              </a:rPr>
              <a:t>Deel 4:</a:t>
            </a:r>
            <a:r>
              <a:rPr lang="nl-NL" sz="1400">
                <a:latin typeface="Arial"/>
                <a:ea typeface="Verdana"/>
                <a:cs typeface="Arial"/>
              </a:rPr>
              <a:t> </a:t>
            </a:r>
            <a:r>
              <a:rPr lang="nl-NL">
                <a:latin typeface="Arial"/>
                <a:ea typeface="Verdana"/>
                <a:cs typeface="Arial"/>
              </a:rPr>
              <a:t>Oefenen</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5945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nl-NL" b="1" u="sng" dirty="0">
                <a:solidFill>
                  <a:srgbClr val="FFEC00"/>
                </a:solidFill>
                <a:latin typeface="Arial"/>
                <a:ea typeface="Verdana"/>
                <a:cs typeface="Arial"/>
                <a:hlinkClick r:id="rId3"/>
              </a:rPr>
              <a:t>The Bad News Game</a:t>
            </a:r>
            <a:r>
              <a:rPr lang="nl-NL" b="1" u="sng" dirty="0">
                <a:solidFill>
                  <a:srgbClr val="FFEC00"/>
                </a:solidFill>
                <a:latin typeface="Arial"/>
                <a:ea typeface="Verdana"/>
                <a:cs typeface="Arial"/>
              </a:rPr>
              <a:t> </a:t>
            </a:r>
            <a:endParaRPr lang="nl-NL"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nl-NL" sz="1600" dirty="0">
                <a:solidFill>
                  <a:schemeClr val="bg1"/>
                </a:solidFill>
                <a:latin typeface="Arial"/>
                <a:ea typeface="Verdana"/>
                <a:cs typeface="Arial"/>
              </a:rPr>
              <a:t>(beschikbaar in verschillende talen, geschikt voor 14 jaar en ouder). Kruip in de rol van iemand die online misinformatie verspreidt. </a:t>
            </a:r>
            <a:endParaRPr lang="nl-NL"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nl-NL" b="1" u="sng" dirty="0">
                <a:solidFill>
                  <a:srgbClr val="FFEC00"/>
                </a:solidFill>
                <a:latin typeface="Arial"/>
                <a:ea typeface="Verdana"/>
                <a:cs typeface="Arial"/>
                <a:hlinkClick r:id="rId4"/>
              </a:rPr>
              <a:t>Bad News Game for Kids</a:t>
            </a:r>
            <a:r>
              <a:rPr lang="nl-NL" b="1" u="sng" dirty="0">
                <a:solidFill>
                  <a:srgbClr val="FFEC00"/>
                </a:solidFill>
                <a:latin typeface="Arial"/>
                <a:ea typeface="Verdana"/>
                <a:cs typeface="Arial"/>
              </a:rPr>
              <a:t> </a:t>
            </a:r>
            <a:endParaRPr lang="nl-NL"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nl-NL" sz="1600" dirty="0">
                <a:solidFill>
                  <a:schemeClr val="bg1"/>
                </a:solidFill>
                <a:latin typeface="Arial"/>
                <a:ea typeface="Verdana"/>
                <a:cs typeface="Arial"/>
              </a:rPr>
              <a:t>(beschikbaar in minder talen, geschikt voor 8 jaar en ouder)</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nl-NL" sz="3200" b="1">
                <a:solidFill>
                  <a:srgbClr val="FBE110"/>
                </a:solidFill>
                <a:latin typeface="Arial" panose="020B0604020202020204" pitchFamily="34" charset="0"/>
                <a:ea typeface="Verdana" panose="020B0604030504040204" pitchFamily="34" charset="0"/>
                <a:cs typeface="Arial" panose="020B0604020202020204" pitchFamily="34" charset="0"/>
              </a:rPr>
              <a:t>Test wat je hebt geleerd met een game</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671227"/>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nl-NL" b="1" u="sng" dirty="0">
                <a:solidFill>
                  <a:srgbClr val="FFEC00"/>
                </a:solidFill>
                <a:latin typeface="Arial"/>
                <a:ea typeface="Verdana"/>
                <a:cs typeface="Arial"/>
                <a:hlinkClick r:id="rId6"/>
              </a:rPr>
              <a:t>Cat Park</a:t>
            </a:r>
            <a:r>
              <a:rPr lang="nl-NL" b="1" u="sng" dirty="0">
                <a:solidFill>
                  <a:srgbClr val="FFEC00"/>
                </a:solidFill>
                <a:latin typeface="Arial"/>
                <a:ea typeface="Verdana"/>
                <a:cs typeface="Arial"/>
              </a:rPr>
              <a:t> </a:t>
            </a:r>
            <a:endParaRPr lang="nl-NL"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nl-NL" sz="1600" dirty="0">
                <a:solidFill>
                  <a:schemeClr val="bg1"/>
                </a:solidFill>
                <a:latin typeface="Arial"/>
                <a:ea typeface="Verdana"/>
                <a:cs typeface="Arial"/>
              </a:rPr>
              <a:t>(Engels, Frans, Nederlands en Russisch; geschikt voor 15 jaar en ouder). Je opdracht is om het publiek met gebruikelijke desinformatietechnieken op te zetten tegen de plannen voor een kattenpark.</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nl-NL" sz="900">
                <a:solidFill>
                  <a:schemeClr val="bg1"/>
                </a:solidFill>
                <a:latin typeface="Arial"/>
                <a:ea typeface="Arial"/>
                <a:cs typeface="Arial"/>
                <a:sym typeface="Arial"/>
              </a:rPr>
              <a:t>Bronnen: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ea typeface="Arial"/>
                <a:cs typeface="Arial" panose="020B0604020202020204" pitchFamily="34" charset="0"/>
                <a:sym typeface="Arial"/>
              </a:rPr>
              <a:t>Illustraties van Upklyak op Freepik (slides 1, 2, 3, 7, 9, 10, 15, 16, 18, 19, 20, 22, 23, 24)</a:t>
            </a:r>
          </a:p>
          <a:p>
            <a:pPr marL="342900" lvl="0" indent="-180000">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ea typeface="Arial"/>
                <a:cs typeface="Arial" panose="020B0604020202020204" pitchFamily="34" charset="0"/>
                <a:sym typeface="Arial"/>
              </a:rPr>
              <a:t>Slide 4: </a:t>
            </a:r>
          </a:p>
          <a:p>
            <a:pPr marL="803275" lvl="1" indent="-179388" defTabSz="401638">
              <a:lnSpc>
                <a:spcPct val="107000"/>
              </a:lnSpc>
              <a:buFont typeface="Symbol" panose="05050102010706020507" pitchFamily="18" charset="2"/>
              <a:buChar char=""/>
              <a:tabLst>
                <a:tab pos="180000" algn="l"/>
                <a:tab pos="457200" algn="l"/>
              </a:tabLst>
            </a:pPr>
            <a:r>
              <a:rPr lang="nl-NL" sz="900">
                <a:solidFill>
                  <a:schemeClr val="bg1"/>
                </a:solidFill>
                <a:effectLst/>
                <a:latin typeface="Arial" panose="020B0604020202020204" pitchFamily="34" charset="0"/>
                <a:ea typeface="Calibri" panose="020F0502020204030204" pitchFamily="34" charset="0"/>
                <a:cs typeface="Arial" panose="020B0604020202020204" pitchFamily="34" charset="0"/>
              </a:rPr>
              <a:t>Bericht op sociale media over ontmoeting tussen Olivia Rodrigo en Sabrina Carpenter: </a:t>
            </a:r>
            <a:r>
              <a:rPr lang="nl-NL"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nl-NL"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over activering raketafweersysteem Iron Dome: </a:t>
            </a:r>
            <a:r>
              <a:rPr lang="nl-NL"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op X: “</a:t>
            </a:r>
            <a:r>
              <a:rPr lang="nl-NL"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nl-NL"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nl-NL"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nl-NL"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nl-NL"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nl-NL"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Zie hieronder het videobewijs: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nl-NL" sz="900">
                <a:solidFill>
                  <a:schemeClr val="bg1"/>
                </a:solidFill>
                <a:effectLst/>
                <a:latin typeface="Arial" panose="020B0604020202020204" pitchFamily="34" charset="0"/>
                <a:ea typeface="Calibri" panose="020F0502020204030204" pitchFamily="34" charset="0"/>
                <a:cs typeface="Arial" panose="020B0604020202020204" pitchFamily="34" charset="0"/>
              </a:rPr>
              <a:t>Nepcover tijdschrift Forbes: </a:t>
            </a:r>
            <a:r>
              <a:rPr lang="nl-NL"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nl-NL" sz="900">
                <a:solidFill>
                  <a:schemeClr val="bg1"/>
                </a:solidFill>
                <a:effectLst/>
                <a:latin typeface="Arial" panose="020B0604020202020204" pitchFamily="34" charset="0"/>
                <a:ea typeface="Calibri" panose="020F0502020204030204" pitchFamily="34" charset="0"/>
                <a:cs typeface="Arial" panose="020B0604020202020204" pitchFamily="34" charset="0"/>
              </a:rPr>
              <a:t>Slide 6: Afbeelding van paus Franciscus links </a:t>
            </a:r>
            <a:r>
              <a:rPr lang="nl-NL" sz="900">
                <a:solidFill>
                  <a:schemeClr val="bg1"/>
                </a:solidFill>
                <a:latin typeface="Arial" panose="020B0604020202020204" pitchFamily="34" charset="0"/>
                <a:ea typeface="Calibri" panose="020F0502020204030204" pitchFamily="34" charset="0"/>
                <a:cs typeface="Arial" panose="020B0604020202020204" pitchFamily="34" charset="0"/>
              </a:rPr>
              <a:t>©Pablo Xavier, afbeelding van paus Franciscus rechts ©Mazur/catholicnews.org.uk</a:t>
            </a:r>
          </a:p>
          <a:p>
            <a:pPr marL="342900" indent="-180000">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rPr>
              <a:t>Slide 8: StopFake: </a:t>
            </a:r>
            <a:r>
              <a:rPr lang="nl-NL"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nl-NL" sz="900">
                <a:solidFill>
                  <a:schemeClr val="bg1"/>
                </a:solidFill>
                <a:latin typeface="Arial" panose="020B0604020202020204" pitchFamily="34" charset="0"/>
                <a:cs typeface="Arial" panose="020B0604020202020204" pitchFamily="34" charset="0"/>
              </a:rPr>
              <a:t>/, </a:t>
            </a:r>
            <a:r>
              <a:rPr lang="nl-NL" sz="900" b="0">
                <a:solidFill>
                  <a:schemeClr val="bg1"/>
                </a:solidFill>
                <a:effectLst/>
                <a:latin typeface="Arial" panose="020B0604020202020204" pitchFamily="34" charset="0"/>
                <a:cs typeface="Arial" panose="020B0604020202020204" pitchFamily="34" charset="0"/>
              </a:rPr>
              <a:t>beeldbronnen: </a:t>
            </a:r>
            <a:r>
              <a:rPr lang="nl-NL"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nl-NL" sz="900" b="0">
                <a:solidFill>
                  <a:schemeClr val="bg1"/>
                </a:solidFill>
                <a:effectLst/>
                <a:latin typeface="Arial" panose="020B0604020202020204" pitchFamily="34" charset="0"/>
                <a:cs typeface="Arial" panose="020B0604020202020204" pitchFamily="34" charset="0"/>
              </a:rPr>
              <a:t>, </a:t>
            </a:r>
            <a:r>
              <a:rPr lang="nl-NL"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nl-NL" sz="900" b="0">
                <a:solidFill>
                  <a:schemeClr val="bg1"/>
                </a:solidFill>
                <a:effectLst/>
                <a:latin typeface="Arial" panose="020B0604020202020204" pitchFamily="34" charset="0"/>
                <a:cs typeface="Arial" panose="020B0604020202020204" pitchFamily="34" charset="0"/>
              </a:rPr>
              <a:t>, </a:t>
            </a:r>
            <a:r>
              <a:rPr lang="nl-NL"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nl-NL" sz="900" b="0">
                <a:solidFill>
                  <a:schemeClr val="bg1"/>
                </a:solidFill>
                <a:effectLst/>
                <a:latin typeface="Arial" panose="020B0604020202020204" pitchFamily="34" charset="0"/>
                <a:cs typeface="Arial" panose="020B0604020202020204" pitchFamily="34" charset="0"/>
              </a:rPr>
              <a:t>, </a:t>
            </a:r>
            <a:r>
              <a:rPr lang="nl-NL"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nl-NL"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rPr>
              <a:t>Slide 11: </a:t>
            </a:r>
          </a:p>
          <a:p>
            <a:pPr marL="803275" lvl="1" indent="-174625">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nl-NL"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rPr>
              <a:t>Slide 12: </a:t>
            </a:r>
          </a:p>
          <a:p>
            <a:pPr marL="803275" lvl="1" indent="-174625">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rPr>
              <a:t>Afbeelding kranten ©Adobe Stock</a:t>
            </a:r>
          </a:p>
          <a:p>
            <a:pPr marL="803275" lvl="1" indent="-174625">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ea typeface="Calibri" panose="020F0502020204030204" pitchFamily="34" charset="0"/>
                <a:cs typeface="Arial" panose="020B0604020202020204" pitchFamily="34" charset="0"/>
              </a:rPr>
              <a:t>Afbeelding 5G: </a:t>
            </a:r>
            <a:r>
              <a:rPr lang="nl-NL" sz="900">
                <a:effectLst/>
                <a:latin typeface="Arial" panose="020B0604020202020204" pitchFamily="34" charset="0"/>
                <a:ea typeface="Calibri" panose="020F0502020204030204" pitchFamily="34" charset="0"/>
                <a:cs typeface="Arial" panose="020B0604020202020204" pitchFamily="34" charset="0"/>
              </a:rPr>
              <a:t> </a:t>
            </a:r>
            <a:r>
              <a:rPr lang="nl-NL"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cs typeface="Arial" panose="020B0604020202020204" pitchFamily="34" charset="0"/>
              </a:rPr>
              <a:t>Slide 13: </a:t>
            </a:r>
            <a:r>
              <a:rPr lang="nl-NL"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nl-NL"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nl-NL" sz="900">
                <a:solidFill>
                  <a:schemeClr val="bg1"/>
                </a:solidFill>
                <a:latin typeface="Arial" panose="020B0604020202020204" pitchFamily="34" charset="0"/>
                <a:ea typeface="Calibri" panose="020F0502020204030204" pitchFamily="34" charset="0"/>
                <a:cs typeface="Arial" panose="020B0604020202020204" pitchFamily="34" charset="0"/>
              </a:rPr>
              <a:t>Slide 14: </a:t>
            </a:r>
            <a:r>
              <a:rPr lang="nl-NL"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nl-NL" sz="800" b="1">
                <a:solidFill>
                  <a:schemeClr val="bg1"/>
                </a:solidFill>
                <a:latin typeface="Arial"/>
                <a:ea typeface="Arial"/>
                <a:cs typeface="Arial"/>
                <a:sym typeface="Arial"/>
              </a:rPr>
              <a:t>© Europese Unie, 2024</a:t>
            </a:r>
          </a:p>
          <a:p>
            <a:pPr marL="0" marR="0" lvl="0" indent="0" algn="l" rtl="0">
              <a:spcBef>
                <a:spcPts val="1800"/>
              </a:spcBef>
              <a:spcAft>
                <a:spcPts val="0"/>
              </a:spcAft>
              <a:buNone/>
            </a:pPr>
            <a:r>
              <a:rPr lang="nl-NL" sz="800">
                <a:solidFill>
                  <a:schemeClr val="bg1"/>
                </a:solidFill>
                <a:latin typeface="Arial"/>
                <a:ea typeface="Arial"/>
                <a:cs typeface="Arial"/>
                <a:sym typeface="Arial"/>
              </a:rPr>
              <a:t>Tenzij anders vermeld, is hergebruik van deze presentatie toegestaan overeenkomstig de licentie onder </a:t>
            </a:r>
            <a:r>
              <a:rPr lang="nl-NL"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nl-NL" sz="800">
                <a:solidFill>
                  <a:schemeClr val="bg1"/>
                </a:solidFill>
                <a:latin typeface="Arial"/>
                <a:ea typeface="Arial"/>
                <a:cs typeface="Arial"/>
                <a:sym typeface="Arial"/>
              </a:rPr>
              <a:t>. Voor het gebruik of de reproductie van onderdelen die geen eigendom zijn van de EU, kan het nodig zijn de desbetreffende rechthebbenden rechtstreeks om toestemming te vragen.</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nl-NL" sz="1050">
                <a:solidFill>
                  <a:schemeClr val="bg1"/>
                </a:solidFill>
                <a:latin typeface="Arial"/>
                <a:ea typeface="Arial"/>
                <a:cs typeface="Arial"/>
                <a:sym typeface="Arial"/>
              </a:rPr>
            </a:br>
            <a:endParaRPr lang="nl-NL"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nl-NL"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DEEL 1 </a:t>
            </a:r>
          </a:p>
          <a:p>
            <a:r>
              <a:rPr lang="nl-NL" sz="5400" b="1">
                <a:solidFill>
                  <a:schemeClr val="bg1"/>
                </a:solidFill>
                <a:latin typeface="Arial" panose="020B0604020202020204" pitchFamily="34" charset="0"/>
                <a:ea typeface="Verdana" panose="020B0604030504040204" pitchFamily="34" charset="0"/>
                <a:cs typeface="Arial" panose="020B0604020202020204" pitchFamily="34" charset="0"/>
              </a:rPr>
              <a:t>Wat is desinformatie?</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nl-NL">
                <a:latin typeface="Arial"/>
                <a:ea typeface="Verdana"/>
                <a:cs typeface="Arial"/>
              </a:rPr>
              <a:t>Deel 1: Wat is desinformatie?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nl-NL" b="1">
                <a:latin typeface="Arial"/>
                <a:ea typeface="Verdana"/>
                <a:cs typeface="Arial"/>
              </a:rPr>
              <a:t>Deel 1: Wat is desinformatie?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nl-NL" sz="4800" dirty="0">
                <a:latin typeface="Arial" panose="020B0604020202020204" pitchFamily="34" charset="0"/>
              </a:rPr>
              <a:t> WAAROM  zouden mensen onjuiste informatie verspreiden?</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nl-NL"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Het gaat om een </a:t>
            </a:r>
            <a:r>
              <a:rPr lang="nl-NL"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grap</a:t>
            </a:r>
            <a:r>
              <a:rPr lang="nl-NL"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nl-NL"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nl-NL"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Satire/humor</a:t>
            </a:r>
          </a:p>
          <a:p>
            <a:pPr marL="285750" indent="-285750">
              <a:lnSpc>
                <a:spcPct val="150000"/>
              </a:lnSpc>
              <a:spcBef>
                <a:spcPts val="0"/>
              </a:spcBef>
              <a:buFont typeface="Courier New" panose="02070309020205020404" pitchFamily="49" charset="0"/>
              <a:buChar char="o"/>
              <a:defRPr/>
            </a:pPr>
            <a:r>
              <a:rPr lang="nl-NL"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Ze </a:t>
            </a:r>
            <a:r>
              <a:rPr lang="nl-NL"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geloven</a:t>
            </a:r>
            <a:r>
              <a:rPr lang="nl-NL"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 informatie 		</a:t>
            </a:r>
            <a:r>
              <a:rPr lang="nl-NL"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nl-NL"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Misinformatie</a:t>
            </a:r>
          </a:p>
          <a:p>
            <a:pPr marL="285750" indent="-285750">
              <a:lnSpc>
                <a:spcPct val="150000"/>
              </a:lnSpc>
              <a:spcBef>
                <a:spcPts val="0"/>
              </a:spcBef>
              <a:buFont typeface="Courier New" panose="02070309020205020404" pitchFamily="49" charset="0"/>
              <a:buChar char="o"/>
              <a:defRPr/>
            </a:pPr>
            <a:r>
              <a:rPr lang="nl-NL"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Ze willen anderen </a:t>
            </a:r>
            <a:r>
              <a:rPr lang="nl-NL"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misleiden</a:t>
            </a:r>
            <a:r>
              <a:rPr lang="nl-NL"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nl-NL"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nl-NL"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Desinformatie</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0" y="1760782"/>
            <a:ext cx="3193071"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sz="1800" b="1">
                <a:solidFill>
                  <a:schemeClr val="bg1"/>
                </a:solidFill>
                <a:effectLst/>
                <a:latin typeface="Arial" panose="020B0604020202020204" pitchFamily="34" charset="0"/>
                <a:ea typeface="+mn-ea"/>
                <a:cs typeface="Arial" panose="020B0604020202020204" pitchFamily="34" charset="0"/>
              </a:rPr>
              <a:t>Satire – “</a:t>
            </a:r>
            <a:r>
              <a:rPr lang="nl-NL" sz="1800" b="1" i="1">
                <a:solidFill>
                  <a:schemeClr val="bg1"/>
                </a:solidFill>
                <a:effectLst/>
                <a:latin typeface="Arial" panose="020B0604020202020204" pitchFamily="34" charset="0"/>
                <a:ea typeface="+mn-ea"/>
                <a:cs typeface="Arial" panose="020B0604020202020204" pitchFamily="34" charset="0"/>
              </a:rPr>
              <a:t>Tientallen gewonden bij stormloop op Lidl</a:t>
            </a:r>
            <a:r>
              <a:rPr lang="nl-NL"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nl-NL" b="1">
                <a:latin typeface="Arial"/>
                <a:ea typeface="Verdana"/>
                <a:cs typeface="Arial"/>
              </a:rPr>
              <a:t>Deel 1: Wat is desinformatie?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nl-NL">
                <a:solidFill>
                  <a:schemeClr val="bg1"/>
                </a:solidFill>
                <a:latin typeface="Arial" panose="020B0604020202020204" pitchFamily="34" charset="0"/>
                <a:cs typeface="Arial" panose="020B0604020202020204" pitchFamily="34" charset="0"/>
              </a:rPr>
              <a:t>Paus in gewatteerde Balenciaga-jas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nl-NL"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nl-NL"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456278"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nl-NL"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nl-NL" sz="1800" b="1">
                <a:solidFill>
                  <a:schemeClr val="bg1"/>
                </a:solidFill>
                <a:effectLst/>
                <a:latin typeface="Arial" panose="020B0604020202020204" pitchFamily="34" charset="0"/>
                <a:ea typeface="+mn-ea"/>
                <a:cs typeface="Arial" panose="020B0604020202020204" pitchFamily="34" charset="0"/>
              </a:rPr>
              <a:t>Misinformatie – “</a:t>
            </a:r>
            <a:r>
              <a:rPr lang="nl-NL" sz="1800" b="1" i="1">
                <a:solidFill>
                  <a:schemeClr val="bg1"/>
                </a:solidFill>
                <a:effectLst/>
                <a:latin typeface="Arial" panose="020B0604020202020204" pitchFamily="34" charset="0"/>
                <a:ea typeface="+mn-ea"/>
                <a:cs typeface="Arial" panose="020B0604020202020204" pitchFamily="34" charset="0"/>
              </a:rPr>
              <a:t>5G veroorzaakt corona</a:t>
            </a:r>
            <a:r>
              <a:rPr lang="nl-NL"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nl-NL" b="1">
                <a:latin typeface="Arial"/>
                <a:ea typeface="Verdana"/>
                <a:cs typeface="Arial"/>
              </a:rPr>
              <a:t>Deel 1: Wat is desinformatie?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nl-NL">
                <a:solidFill>
                  <a:schemeClr val="bg1"/>
                </a:solidFill>
                <a:latin typeface="Arial" panose="020B0604020202020204" pitchFamily="34" charset="0"/>
                <a:cs typeface="Arial" panose="020B0604020202020204" pitchFamily="34" charset="0"/>
              </a:rPr>
              <a:t>“</a:t>
            </a:r>
            <a:r>
              <a:rPr lang="nl-NL" b="1">
                <a:solidFill>
                  <a:schemeClr val="bg1"/>
                </a:solidFill>
                <a:latin typeface="Arial" panose="020B0604020202020204" pitchFamily="34" charset="0"/>
                <a:cs typeface="Arial" panose="020B0604020202020204" pitchFamily="34" charset="0"/>
              </a:rPr>
              <a:t>5G heeft coronavirus veroorzaakt en verspreid</a:t>
            </a:r>
            <a:r>
              <a:rPr lang="nl-NL">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nl-NL">
                <a:solidFill>
                  <a:schemeClr val="bg1"/>
                </a:solidFill>
                <a:latin typeface="Arial" panose="020B0604020202020204" pitchFamily="34" charset="0"/>
                <a:cs typeface="Arial" panose="020B0604020202020204" pitchFamily="34" charset="0"/>
              </a:rPr>
              <a:t>Speelt in op:</a:t>
            </a:r>
          </a:p>
          <a:p>
            <a:pPr marL="285750" indent="-285750">
              <a:spcAft>
                <a:spcPts val="600"/>
              </a:spcAft>
              <a:buFont typeface="Courier New" panose="02070309020205020404" pitchFamily="49" charset="0"/>
              <a:buChar char="o"/>
            </a:pPr>
            <a:r>
              <a:rPr lang="nl-NL">
                <a:solidFill>
                  <a:schemeClr val="bg1"/>
                </a:solidFill>
                <a:latin typeface="Arial" panose="020B0604020202020204" pitchFamily="34" charset="0"/>
                <a:cs typeface="Arial" panose="020B0604020202020204" pitchFamily="34" charset="0"/>
              </a:rPr>
              <a:t>bestaande complottheorieën over vermeende gezondheidseffecten van 5G;</a:t>
            </a:r>
          </a:p>
          <a:p>
            <a:pPr marL="285750" indent="-285750">
              <a:spcAft>
                <a:spcPts val="600"/>
              </a:spcAft>
              <a:buFont typeface="Courier New" panose="02070309020205020404" pitchFamily="49" charset="0"/>
              <a:buChar char="o"/>
            </a:pPr>
            <a:r>
              <a:rPr lang="nl-NL">
                <a:solidFill>
                  <a:schemeClr val="bg1"/>
                </a:solidFill>
                <a:latin typeface="Arial" panose="020B0604020202020204" pitchFamily="34" charset="0"/>
                <a:cs typeface="Arial" panose="020B0604020202020204" pitchFamily="34" charset="0"/>
              </a:rPr>
              <a:t>onzekerheid en angst in de begindagen van de pandemie.</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nl-NL">
                <a:solidFill>
                  <a:schemeClr val="bg1"/>
                </a:solidFill>
                <a:latin typeface="Arial" panose="020B0604020202020204" pitchFamily="34" charset="0"/>
                <a:cs typeface="Arial" panose="020B0604020202020204" pitchFamily="34" charset="0"/>
              </a:rPr>
              <a:t>Gevolgen:</a:t>
            </a:r>
          </a:p>
          <a:p>
            <a:pPr marL="285750" indent="-285750">
              <a:spcAft>
                <a:spcPts val="600"/>
              </a:spcAft>
              <a:buFont typeface="Courier New" panose="02070309020205020404" pitchFamily="49" charset="0"/>
              <a:buChar char="o"/>
            </a:pPr>
            <a:r>
              <a:rPr lang="nl-NL">
                <a:solidFill>
                  <a:schemeClr val="bg1"/>
                </a:solidFill>
                <a:latin typeface="Arial" panose="020B0604020202020204" pitchFamily="34" charset="0"/>
                <a:cs typeface="Arial" panose="020B0604020202020204" pitchFamily="34" charset="0"/>
              </a:rPr>
              <a:t>vandalisme tegen 5G-masten;</a:t>
            </a:r>
          </a:p>
          <a:p>
            <a:pPr marL="285750" indent="-285750">
              <a:spcAft>
                <a:spcPts val="600"/>
              </a:spcAft>
              <a:buFont typeface="Courier New" panose="02070309020205020404" pitchFamily="49" charset="0"/>
              <a:buChar char="o"/>
            </a:pPr>
            <a:r>
              <a:rPr lang="nl-NL">
                <a:solidFill>
                  <a:schemeClr val="bg1"/>
                </a:solidFill>
                <a:latin typeface="Arial" panose="020B0604020202020204" pitchFamily="34" charset="0"/>
                <a:cs typeface="Arial" panose="020B0604020202020204" pitchFamily="34" charset="0"/>
              </a:rPr>
              <a:t>verstoring van telecommunicatiediensten;</a:t>
            </a:r>
          </a:p>
          <a:p>
            <a:pPr marL="285750" indent="-285750">
              <a:spcAft>
                <a:spcPts val="600"/>
              </a:spcAft>
              <a:buFont typeface="Courier New" panose="02070309020205020404" pitchFamily="49" charset="0"/>
              <a:buChar char="o"/>
            </a:pPr>
            <a:r>
              <a:rPr lang="nl-NL">
                <a:solidFill>
                  <a:schemeClr val="bg1"/>
                </a:solidFill>
                <a:latin typeface="Arial" panose="020B0604020202020204" pitchFamily="34" charset="0"/>
                <a:cs typeface="Arial" panose="020B0604020202020204" pitchFamily="34" charset="0"/>
              </a:rPr>
              <a:t>intimidatie van personeel van telecomdiensten.</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91926"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nl-NL"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Misinformatie</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5" y="5323682"/>
              <a:ext cx="3812525"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nl-NL" b="1">
                <a:latin typeface="Arial"/>
                <a:ea typeface="Verdana"/>
                <a:cs typeface="Arial"/>
              </a:rPr>
              <a:t>Deel 1: Wat is desinformatie? </a:t>
            </a:r>
          </a:p>
        </p:txBody>
      </p:sp>
      <p:sp>
        <p:nvSpPr>
          <p:cNvPr id="28" name="Fumetto 2 27">
            <a:extLst>
              <a:ext uri="{FF2B5EF4-FFF2-40B4-BE49-F238E27FC236}">
                <a16:creationId xmlns:a16="http://schemas.microsoft.com/office/drawing/2014/main" id="{9BFC8F82-182B-8E4C-9720-0EFF769C5D2C}"/>
              </a:ext>
            </a:extLst>
          </p:cNvPr>
          <p:cNvSpPr/>
          <p:nvPr/>
        </p:nvSpPr>
        <p:spPr>
          <a:xfrm>
            <a:off x="409711" y="1227458"/>
            <a:ext cx="2391511" cy="1087947"/>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nl-NL" dirty="0">
                <a:latin typeface="Arial" panose="020B0604020202020204" pitchFamily="34" charset="0"/>
                <a:ea typeface="Verdana" panose="020B0604030504040204" pitchFamily="34" charset="0"/>
                <a:cs typeface="Arial" panose="020B0604020202020204" pitchFamily="34" charset="0"/>
              </a:rPr>
              <a:t>Ik ben een moeder uit Odessa, Oekraïne.</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301243" y="1242439"/>
            <a:ext cx="250654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nl-NL" dirty="0">
                <a:latin typeface="Arial" panose="020B0604020202020204" pitchFamily="34" charset="0"/>
                <a:ea typeface="Verdana" panose="020B0604030504040204" pitchFamily="34" charset="0"/>
                <a:cs typeface="Arial" panose="020B0604020202020204" pitchFamily="34" charset="0"/>
              </a:rPr>
              <a:t>Ik ben vicevoorzitter </a:t>
            </a:r>
          </a:p>
          <a:p>
            <a:r>
              <a:rPr lang="nl-NL" dirty="0">
                <a:latin typeface="Arial" panose="020B0604020202020204" pitchFamily="34" charset="0"/>
                <a:ea typeface="Verdana" panose="020B0604030504040204" pitchFamily="34" charset="0"/>
                <a:cs typeface="Arial" panose="020B0604020202020204" pitchFamily="34" charset="0"/>
              </a:rPr>
              <a:t>van een Russische religieuze stichting.</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521566" y="1274910"/>
            <a:ext cx="2284475" cy="993042"/>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nl-NL" dirty="0">
                <a:latin typeface="Arial" panose="020B0604020202020204" pitchFamily="34" charset="0"/>
                <a:ea typeface="Verdana" panose="020B0604030504040204" pitchFamily="34" charset="0"/>
                <a:cs typeface="Arial" panose="020B0604020202020204" pitchFamily="34" charset="0"/>
              </a:rPr>
              <a:t>Ik ben een advocaat uit </a:t>
            </a:r>
            <a:r>
              <a:rPr lang="nl-NL" dirty="0" err="1">
                <a:latin typeface="Arial" panose="020B0604020202020204" pitchFamily="34" charset="0"/>
                <a:ea typeface="Verdana" panose="020B0604030504040204" pitchFamily="34" charset="0"/>
                <a:cs typeface="Arial" panose="020B0604020202020204" pitchFamily="34" charset="0"/>
              </a:rPr>
              <a:t>Donetsk</a:t>
            </a:r>
            <a:r>
              <a:rPr lang="nl-NL" dirty="0">
                <a:latin typeface="Arial" panose="020B0604020202020204" pitchFamily="34" charset="0"/>
                <a:ea typeface="Verdana" panose="020B0604030504040204" pitchFamily="34" charset="0"/>
                <a:cs typeface="Arial" panose="020B0604020202020204" pitchFamily="34" charset="0"/>
              </a:rPr>
              <a:t>, Oekraïne.</a:t>
            </a:r>
          </a:p>
        </p:txBody>
      </p:sp>
      <p:sp>
        <p:nvSpPr>
          <p:cNvPr id="31" name="Fumetto 2 30">
            <a:extLst>
              <a:ext uri="{FF2B5EF4-FFF2-40B4-BE49-F238E27FC236}">
                <a16:creationId xmlns:a16="http://schemas.microsoft.com/office/drawing/2014/main" id="{87CE965F-0461-D44C-9B54-0516A13D0263}"/>
              </a:ext>
            </a:extLst>
          </p:cNvPr>
          <p:cNvSpPr/>
          <p:nvPr/>
        </p:nvSpPr>
        <p:spPr>
          <a:xfrm>
            <a:off x="9318471" y="1242439"/>
            <a:ext cx="2284475" cy="993042"/>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nl-NL">
                <a:latin typeface="Arial" panose="020B0604020202020204" pitchFamily="34" charset="0"/>
                <a:ea typeface="Verdana" panose="020B0604030504040204" pitchFamily="34" charset="0"/>
                <a:cs typeface="Arial" panose="020B0604020202020204" pitchFamily="34" charset="0"/>
              </a:rPr>
              <a:t>Ik ben een inwoner </a:t>
            </a:r>
          </a:p>
          <a:p>
            <a:r>
              <a:rPr lang="nl-NL">
                <a:latin typeface="Arial" panose="020B0604020202020204" pitchFamily="34" charset="0"/>
                <a:ea typeface="Verdana" panose="020B0604030504040204" pitchFamily="34" charset="0"/>
                <a:cs typeface="Arial" panose="020B0604020202020204" pitchFamily="34" charset="0"/>
              </a:rPr>
              <a:t>van Charkiv, Oekraïne.</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500" b="1">
                  <a:solidFill>
                    <a:schemeClr val="bg1"/>
                  </a:solidFill>
                  <a:latin typeface="Arial" panose="020B0604020202020204" pitchFamily="34" charset="0"/>
                  <a:ea typeface="Verdana" panose="020B0604030504040204" pitchFamily="34" charset="0"/>
                  <a:cs typeface="Arial" panose="020B0604020202020204" pitchFamily="34" charset="0"/>
                </a:rPr>
                <a:t>Dezelfde persoon stelt zich telkens </a:t>
              </a:r>
              <a:br>
                <a:rPr lang="nl-NL"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nl-NL" sz="2500" b="1">
                  <a:solidFill>
                    <a:schemeClr val="bg1"/>
                  </a:solidFill>
                  <a:latin typeface="Arial" panose="020B0604020202020204" pitchFamily="34" charset="0"/>
                  <a:ea typeface="Verdana" panose="020B0604030504040204" pitchFamily="34" charset="0"/>
                  <a:cs typeface="Arial" panose="020B0604020202020204" pitchFamily="34" charset="0"/>
                </a:rPr>
                <a:t>als iemand anders voor.</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nl-NL"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Desinformatie</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nl-NL" sz="1000" b="0">
                <a:solidFill>
                  <a:schemeClr val="bg1"/>
                </a:solidFill>
                <a:effectLst/>
                <a:latin typeface="Arial" panose="020B0604020202020204" pitchFamily="34" charset="0"/>
                <a:cs typeface="Arial" panose="020B0604020202020204" pitchFamily="34" charset="0"/>
              </a:rPr>
              <a:t>Beeldbronnen: </a:t>
            </a:r>
            <a:r>
              <a:rPr lang="nl-NL"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nl-NL" sz="1000" b="0">
                <a:solidFill>
                  <a:schemeClr val="bg1"/>
                </a:solidFill>
                <a:effectLst/>
                <a:latin typeface="Arial" panose="020B0604020202020204" pitchFamily="34" charset="0"/>
                <a:cs typeface="Arial" panose="020B0604020202020204" pitchFamily="34" charset="0"/>
              </a:rPr>
              <a:t>, </a:t>
            </a:r>
            <a:r>
              <a:rPr lang="nl-NL"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nl-NL" sz="1000" b="0">
                <a:solidFill>
                  <a:schemeClr val="bg1"/>
                </a:solidFill>
                <a:effectLst/>
                <a:latin typeface="Arial" panose="020B0604020202020204" pitchFamily="34" charset="0"/>
                <a:cs typeface="Arial" panose="020B0604020202020204" pitchFamily="34" charset="0"/>
              </a:rPr>
              <a:t>, </a:t>
            </a:r>
            <a:r>
              <a:rPr lang="nl-NL"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nl-NL" sz="1000" b="0">
                <a:solidFill>
                  <a:schemeClr val="bg1"/>
                </a:solidFill>
                <a:effectLst/>
                <a:latin typeface="Arial" panose="020B0604020202020204" pitchFamily="34" charset="0"/>
                <a:cs typeface="Arial" panose="020B0604020202020204" pitchFamily="34" charset="0"/>
              </a:rPr>
              <a:t>, </a:t>
            </a:r>
            <a:r>
              <a:rPr lang="nl-NL"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nl-NL"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nl-NL"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DEEL 2 </a:t>
            </a:r>
          </a:p>
          <a:p>
            <a:r>
              <a:rPr lang="nl-NL" sz="5400" b="1">
                <a:solidFill>
                  <a:schemeClr val="bg1"/>
                </a:solidFill>
                <a:latin typeface="Arial" panose="020B0604020202020204" pitchFamily="34" charset="0"/>
                <a:ea typeface="Verdana" panose="020B0604030504040204" pitchFamily="34" charset="0"/>
                <a:cs typeface="Arial" panose="020B0604020202020204" pitchFamily="34" charset="0"/>
              </a:rPr>
              <a:t>Hoe werkt desinformatie?</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nl-NL"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3.xml><?xml version="1.0" encoding="utf-8"?>
<ds:datastoreItem xmlns:ds="http://schemas.openxmlformats.org/officeDocument/2006/customXml" ds:itemID="{53D71B2D-333B-45B4-AB9A-A163BC744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56</TotalTime>
  <Words>4484</Words>
  <Application>Microsoft Office PowerPoint</Application>
  <PresentationFormat>Widescreen</PresentationFormat>
  <Paragraphs>381</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Wat gaan we leren?</vt:lpstr>
      <vt:lpstr>PowerPoint Presentation</vt:lpstr>
      <vt:lpstr>Deel 1: Wat is desinformatie? </vt:lpstr>
      <vt:lpstr>Deel 1: Wat is desinformatie? </vt:lpstr>
      <vt:lpstr>Satire – “Tientallen gewonden bij stormloop op Lidl”</vt:lpstr>
      <vt:lpstr>Misinformatie – “5G veroorzaakt corona” </vt:lpstr>
      <vt:lpstr>Deel 1: Wat is desinformatie? </vt:lpstr>
      <vt:lpstr>PowerPoint Presentation</vt:lpstr>
      <vt:lpstr>Deel 2: Hoe werkt desinformatie? </vt:lpstr>
      <vt:lpstr>Deel 2: Hoe werkt desinformatie?</vt:lpstr>
      <vt:lpstr>Deel 2: Hoe werkt desinformatie?</vt:lpstr>
      <vt:lpstr>Deel 2: Hoe werkt desinformatie?</vt:lpstr>
      <vt:lpstr>Deel 2: Hoe werkt desinformatie?</vt:lpstr>
      <vt:lpstr>PowerPoint Presentation</vt:lpstr>
      <vt:lpstr>Deel 3: Reageren op desinformatie </vt:lpstr>
      <vt:lpstr>Deel 3: Reageren op desinformatie </vt:lpstr>
      <vt:lpstr>Reageren op desinformatie </vt:lpstr>
      <vt:lpstr>Deel 3: Reageren op desinformatie </vt:lpstr>
      <vt:lpstr>Deel 3: Reageren op desinformatie </vt:lpstr>
      <vt:lpstr>Deel 3: Reageren op desinformatie </vt:lpstr>
      <vt:lpstr>PowerPoint Presentation</vt:lpstr>
      <vt:lpstr>Deel 4: Oefenen</vt:lpstr>
      <vt:lpstr>Deel 4: Oefenen</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GENTILE Luca (COMM)</cp:lastModifiedBy>
  <cp:revision>35</cp:revision>
  <cp:lastPrinted>2024-04-16T11:31:35Z</cp:lastPrinted>
  <dcterms:created xsi:type="dcterms:W3CDTF">2021-01-13T11:40:04Z</dcterms:created>
  <dcterms:modified xsi:type="dcterms:W3CDTF">2024-05-23T10:03:03Z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