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E8B592-302A-57DF-DAF7-51015BF8178D}" v="10" dt="2024-05-23T10:18:00.394"/>
    <p1510:client id="{C8E66B55-A072-A9A3-9545-08B93694D839}" v="38" dt="2024-05-23T10:19:42.4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2244" autoAdjust="0"/>
  </p:normalViewPr>
  <p:slideViewPr>
    <p:cSldViewPr snapToGrid="0">
      <p:cViewPr varScale="1">
        <p:scale>
          <a:sx n="47" d="100"/>
          <a:sy n="47" d="100"/>
        </p:scale>
        <p:origin x="125" y="82"/>
      </p:cViewPr>
      <p:guideLst>
        <p:guide orient="horz" pos="3952"/>
        <p:guide pos="1867"/>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solidFill>
                  <a:srgbClr val="1F497D"/>
                </a:solidFill>
                <a:effectLst/>
                <a:latin typeface="Calibri" panose="020F0502020204030204" pitchFamily="34" charset="0"/>
                <a:ea typeface="Calibri" panose="020F0502020204030204" pitchFamily="34" charset="0"/>
              </a:rPr>
              <a:t>Quem já se tiver deparado hoje com algum caso de desinformação, por favor levante o braço. E na semana passada? E no último mês? E no ano que passou?</a:t>
            </a: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Os responsáveis pela divulgação da desinformação utilizam as redes sociais para saturar o espaço informativo.</a:t>
            </a:r>
          </a:p>
          <a:p>
            <a:pPr marL="742950" lvl="1" indent="-285750">
              <a:lnSpc>
                <a:spcPct val="107000"/>
              </a:lnSpc>
              <a:spcAft>
                <a:spcPts val="800"/>
              </a:spcAft>
              <a:buFont typeface="Courier New" panose="02070309020205020404" pitchFamily="49" charset="0"/>
              <a:buChar char="o"/>
              <a:tabLst>
                <a:tab pos="9144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O objetivo não é necessariamente convencer os outros de que uma história é verdadeira. Se conseguirem confundir ou sobrecarregar as pessoas com tanta informação que estas deixam de saber em quem podem confiar, conseguem minar a confiança nos principais meios de comunicação social e na democracia.</a:t>
            </a:r>
          </a:p>
          <a:p>
            <a:pPr marL="342900" lvl="0" indent="-342900">
              <a:lnSpc>
                <a:spcPct val="107000"/>
              </a:lnSpc>
              <a:spcAft>
                <a:spcPts val="800"/>
              </a:spcAft>
              <a:buFont typeface="Symbol" panose="05050102010706020507" pitchFamily="18" charset="2"/>
              <a:buChar char=""/>
              <a:tabLst>
                <a:tab pos="4572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Os responsáveis pela desinformação recorrem a diferentes técnicas, que são muitas vez utilizadas nos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posts</a:t>
            </a:r>
            <a:r>
              <a:rPr lang="pt-PT" sz="1100" i="1" dirty="0">
                <a:effectLst/>
                <a:latin typeface="Calibri" panose="020F0502020204030204" pitchFamily="34" charset="0"/>
                <a:ea typeface="Calibri" panose="020F0502020204030204" pitchFamily="34" charset="0"/>
                <a:cs typeface="Times New Roman" panose="02020603050405020304" pitchFamily="18" charset="0"/>
              </a:rPr>
              <a:t> </a:t>
            </a:r>
            <a:r>
              <a:rPr lang="pt-PT" sz="1100" dirty="0">
                <a:effectLst/>
                <a:latin typeface="Calibri" panose="020F0502020204030204" pitchFamily="34" charset="0"/>
                <a:ea typeface="Calibri" panose="020F0502020204030204" pitchFamily="34" charset="0"/>
                <a:cs typeface="Times New Roman" panose="02020603050405020304" pitchFamily="18" charset="0"/>
              </a:rPr>
              <a:t>nas redes sociais. </a:t>
            </a:r>
          </a:p>
          <a:p>
            <a:pPr marL="742950" lvl="1" indent="-285750">
              <a:lnSpc>
                <a:spcPct val="107000"/>
              </a:lnSpc>
              <a:spcAft>
                <a:spcPts val="800"/>
              </a:spcAft>
              <a:buFont typeface="Courier New" panose="02070309020205020404" pitchFamily="49" charset="0"/>
              <a:buChar char="o"/>
              <a:tabLst>
                <a:tab pos="914400" algn="l"/>
              </a:tabLst>
            </a:pPr>
            <a:r>
              <a:rPr lang="pt-PT" sz="1100" b="1" i="1" dirty="0" err="1">
                <a:effectLst/>
                <a:latin typeface="Calibri" panose="020F0502020204030204" pitchFamily="34" charset="0"/>
                <a:ea typeface="Calibri" panose="020F0502020204030204" pitchFamily="34" charset="0"/>
                <a:cs typeface="Times New Roman" panose="02020603050405020304" pitchFamily="18" charset="0"/>
              </a:rPr>
              <a:t>Whataboutism</a:t>
            </a:r>
            <a:r>
              <a:rPr lang="pt-PT" sz="1100" dirty="0">
                <a:effectLst/>
                <a:latin typeface="Calibri" panose="020F0502020204030204" pitchFamily="34" charset="0"/>
                <a:ea typeface="Calibri" panose="020F0502020204030204" pitchFamily="34" charset="0"/>
                <a:cs typeface="Times New Roman" panose="02020603050405020304" pitchFamily="18" charset="0"/>
              </a:rPr>
              <a:t> – Em vez de debater a questão, o autor do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chama a atenção para outra questão que pouco ou nada tem a ver com o assunto em causa. Por exemplo: Num debate sobre a invasão russa da Ucrânia, alguém pergunta de repente «Então e aquilo que se passou na Somália?». O objetivo não é manter um debate construtivo sobre a Somália, mas sim desviar a atenção do assunto em discussão.</a:t>
            </a:r>
          </a:p>
          <a:p>
            <a:pPr marL="742950" lvl="1" indent="-285750">
              <a:lnSpc>
                <a:spcPct val="107000"/>
              </a:lnSpc>
              <a:spcAft>
                <a:spcPts val="800"/>
              </a:spcAft>
              <a:buFont typeface="Courier New" panose="02070309020205020404" pitchFamily="49" charset="0"/>
              <a:buChar char="o"/>
              <a:tabLst>
                <a:tab pos="914400" algn="l"/>
              </a:tabLs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Deturpação</a:t>
            </a:r>
            <a:r>
              <a:rPr lang="pt-PT" sz="1100" dirty="0">
                <a:effectLst/>
                <a:latin typeface="Calibri" panose="020F0502020204030204" pitchFamily="34" charset="0"/>
                <a:ea typeface="Calibri" panose="020F0502020204030204" pitchFamily="34" charset="0"/>
                <a:cs typeface="Times New Roman" panose="02020603050405020304" pitchFamily="18" charset="0"/>
              </a:rPr>
              <a:t> - O autor de um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t</a:t>
            </a:r>
            <a:r>
              <a:rPr lang="pt-PT" sz="1100" dirty="0">
                <a:effectLst/>
                <a:latin typeface="Calibri" panose="020F0502020204030204" pitchFamily="34" charset="0"/>
                <a:ea typeface="Calibri" panose="020F0502020204030204" pitchFamily="34" charset="0"/>
                <a:cs typeface="Times New Roman" panose="02020603050405020304" pitchFamily="18" charset="0"/>
              </a:rPr>
              <a:t> deturpa a posição assumida por outra pessoa e ataca essa posição. Por exemplo: O João publicou um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sobre a importância de a Europa atingir a neutralidade climática. A Sara respondeu: «Não acredito que queiras que sejam construídas torres eólicas em todos os nossos parques naturais!». Embora o João não tenha defendido tal coisa, é provável que acabe por ter de discutir especificamente a questão dos parques eólicos em vez da questão mais vasta das alterações climáticas.</a:t>
            </a:r>
          </a:p>
          <a:p>
            <a:pPr marL="742950" lvl="1" indent="-285750">
              <a:lnSpc>
                <a:spcPct val="107000"/>
              </a:lnSpc>
              <a:spcAft>
                <a:spcPts val="800"/>
              </a:spcAft>
              <a:buFont typeface="Courier New" panose="02070309020205020404" pitchFamily="49" charset="0"/>
              <a:buChar char="o"/>
              <a:tabLst>
                <a:tab pos="914400" algn="l"/>
              </a:tabLs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Atacar o outro</a:t>
            </a:r>
            <a:r>
              <a:rPr lang="pt-PT" sz="1100" dirty="0">
                <a:effectLst/>
                <a:latin typeface="Calibri" panose="020F0502020204030204" pitchFamily="34" charset="0"/>
                <a:ea typeface="Calibri" panose="020F0502020204030204" pitchFamily="34" charset="0"/>
                <a:cs typeface="Times New Roman" panose="02020603050405020304" pitchFamily="18" charset="0"/>
              </a:rPr>
              <a:t> - O autor de um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utiliza uma linguagem agressiva ou pejorativa para desincentivar a outra pessoa de continuar a discussão, dizendo por exemplo: «Só um idiota acreditaria em tal coisa».</a:t>
            </a:r>
          </a:p>
          <a:p>
            <a:pPr marL="742950" lvl="1" indent="-285750">
              <a:lnSpc>
                <a:spcPct val="107000"/>
              </a:lnSpc>
              <a:spcAft>
                <a:spcPts val="800"/>
              </a:spcAft>
              <a:buFont typeface="Courier New" panose="02070309020205020404" pitchFamily="49" charset="0"/>
              <a:buChar char="o"/>
              <a:tabLst>
                <a:tab pos="914400" algn="l"/>
              </a:tabLs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Ridicularizar o outro</a:t>
            </a:r>
            <a:r>
              <a:rPr lang="pt-PT" sz="1100" dirty="0">
                <a:effectLst/>
                <a:latin typeface="Calibri" panose="020F0502020204030204" pitchFamily="34" charset="0"/>
                <a:ea typeface="Calibri" panose="020F0502020204030204" pitchFamily="34" charset="0"/>
                <a:cs typeface="Times New Roman" panose="02020603050405020304" pitchFamily="18" charset="0"/>
              </a:rPr>
              <a:t> – O autor de um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recorre ao sarcasmo para denegrir alguém. Por exemplo: A Sara responde ao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do João dizendo «Felizmente que existem pessoas que são tão desmancha-prazeres como tu».</a:t>
            </a:r>
          </a:p>
          <a:p>
            <a:pPr marL="742950" lvl="1" indent="-285750">
              <a:lnSpc>
                <a:spcPct val="107000"/>
              </a:lnSpc>
              <a:spcAft>
                <a:spcPts val="800"/>
              </a:spcAft>
              <a:buFont typeface="Courier New" panose="02070309020205020404" pitchFamily="49" charset="0"/>
              <a:buChar char="o"/>
              <a:tabLst>
                <a:tab pos="914400" algn="l"/>
              </a:tabLst>
            </a:pPr>
            <a:r>
              <a:rPr lang="pt-PT" sz="1100" b="1" dirty="0">
                <a:effectLst/>
                <a:latin typeface="Calibri" panose="020F0502020204030204" pitchFamily="34" charset="0"/>
                <a:ea typeface="Calibri" panose="020F0502020204030204" pitchFamily="34" charset="0"/>
                <a:cs typeface="Times New Roman" panose="02020603050405020304" pitchFamily="18" charset="0"/>
              </a:rPr>
              <a:t>Sobrecarregar o outro com pormenores </a:t>
            </a:r>
            <a:r>
              <a:rPr lang="pt-PT" sz="1100" dirty="0">
                <a:effectLst/>
                <a:latin typeface="Calibri" panose="020F0502020204030204" pitchFamily="34" charset="0"/>
                <a:ea typeface="Calibri" panose="020F0502020204030204" pitchFamily="34" charset="0"/>
                <a:cs typeface="Times New Roman" panose="02020603050405020304" pitchFamily="18" charset="0"/>
              </a:rPr>
              <a:t>- O autor do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sobrecarrega as outras pessoas com pormenores (muitas vezes de caráter técnico) para desviar a atenção das informações importantes. Por exemplo: Numa discussão sobre a invasão da Ucrânia publica uma longa resposta sobre a demografia de uma pequena aldeia do Donbass, alegando que quem não tinha conhecimento disso não tem direito a pronunciar-se sobre a situação na Ucrânia. </a:t>
            </a:r>
          </a:p>
          <a:p>
            <a:pPr marL="1143000" lvl="2" indent="-228600">
              <a:lnSpc>
                <a:spcPct val="107000"/>
              </a:lnSpc>
              <a:spcAft>
                <a:spcPts val="800"/>
              </a:spcAft>
              <a:buFont typeface="Symbol" panose="05050102010706020507" pitchFamily="18" charset="2"/>
              <a:buChar char=""/>
              <a:tabLst>
                <a:tab pos="13716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Pode ser particularmente difícil responder a uma estratégia deste tipo. É possível que a pessoa que recorre a uma estratégia dessas acredite efetivamente naquilo que está a dizer, mas a tática é muitas vezes utilizada intencionalmente por pessoas que querem inviabilizar uma discussão. Não devemos esquecer-nos nunca que não há qualquer problema em reconhecer que não conhecemos todos os pormenores de uma dada questão. Isso não implica de modo algum que o outro tenha razão. </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As redes sociais desempenham um papel fundamental para ampliar ou, pelo contrário, prevenir a propagação da desinformação. </a:t>
            </a: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As plataformas das redes sociais utilizam algoritmos para manter as pessoas interessadas nas discussões, mostrando-lhe os conteúdos que mais lhes podem interessar. </a:t>
            </a: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Isto pode ser uma coisa positiva, pois permite-nos encontrar mais informação sobre os temas em que estamos interessados mas, se passarmos muito tempo a ler um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porque este nos faz ficar revoltados ou tristes, o algoritmo irá sugerir-nos cada vez mais conteúdos desse tipo. </a:t>
            </a:r>
          </a:p>
          <a:p>
            <a:pPr marL="342900" lvl="0" indent="-342900">
              <a:lnSpc>
                <a:spcPct val="107000"/>
              </a:lnSpc>
              <a:spcAft>
                <a:spcPts val="800"/>
              </a:spcAft>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É fácil ficarmos sobrecarregados por conteúdos que nos confundem ou perturbam, pelo que é melhor fazermos uma pausa quando isso sucede. </a:t>
            </a:r>
          </a:p>
          <a:p>
            <a:pPr marL="342900" lvl="0" indent="-342900">
              <a:lnSpc>
                <a:spcPct val="107000"/>
              </a:lnSpc>
              <a:spcAft>
                <a:spcPts val="800"/>
              </a:spcAft>
              <a:buFont typeface="Symbol" panose="05050102010706020507" pitchFamily="18" charset="2"/>
              <a:buChar char=""/>
              <a:tabLst>
                <a:tab pos="4572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Fontes:</a:t>
            </a:r>
          </a:p>
          <a:p>
            <a:pPr marL="742950" lvl="1" indent="-285750">
              <a:lnSpc>
                <a:spcPct val="107000"/>
              </a:lnSpc>
              <a:spcAft>
                <a:spcPts val="800"/>
              </a:spcAft>
              <a:buFont typeface="Courier New" panose="02070309020205020404" pitchFamily="49" charset="0"/>
              <a:buChar char="o"/>
              <a:tabLst>
                <a:tab pos="914400" algn="l"/>
              </a:tabLst>
            </a:pP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www.euronews.com</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/2022/09/01/un-report-slams-china-for-torture-and-sexual-violence-in-xinjiang</a:t>
            </a:r>
            <a:r>
              <a:rPr lang="pt-PT"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www.bbc.com</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news</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/world-asia-china-57780023</a:t>
            </a:r>
            <a:r>
              <a:rPr lang="pt-PT" sz="11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apnews.com</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article</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/china-tiktok-facebook-influencers-propaganda-81388bca676c560e02a1b493ea9d6760</a:t>
            </a:r>
            <a:r>
              <a:rPr lang="pt-PT" sz="11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Uma pesquisa de informações sobre «Xinjiang» pode devolver resultados muito diferentes, como mostra este diapositivo. Esses resultados podem ir desde os elogios enquanto destino turístico às críticas ao tratamento dado à minoria uigure e às outras minorias pelo Governo chinês. Qual é a informação verdadeira e qual é a falsa?</a:t>
            </a: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Embora seja verdade que Xinjiang é muito bonito e um importante destino turístico, isso não significa que não possa ser também um local onde a minoria uigure e as outras minorias são vítimas de violações dos direitos humanos. </a:t>
            </a: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A promoção de Xinjiang como destino turístico distrai a atenção prestada às violações dos direitos humanos.</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pt-PT" sz="1100" dirty="0">
                <a:effectLst/>
                <a:latin typeface="Calibri" panose="020F0502020204030204" pitchFamily="34" charset="0"/>
                <a:ea typeface="Calibri" panose="020F0502020204030204" pitchFamily="34" charset="0"/>
                <a:cs typeface="Times New Roman" panose="02020603050405020304" pitchFamily="18" charset="0"/>
              </a:rPr>
              <a:t>[Texto em imagens (da esquerda para a direita):</a:t>
            </a:r>
          </a:p>
          <a:p>
            <a:pPr marL="628650" lvl="1" indent="-171450">
              <a:lnSpc>
                <a:spcPct val="107000"/>
              </a:lnSpc>
              <a:spcAft>
                <a:spcPts val="800"/>
              </a:spcAft>
              <a:buFont typeface="Arial" panose="020B0604020202020204" pitchFamily="34" charset="0"/>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Vlogger britânico: A vida dos uigures e de outras minorias na China. «Estão literalmente a provocar o desemprego dos uigures e das outras pessoas de Xinjiang»</a:t>
            </a:r>
          </a:p>
          <a:p>
            <a:pPr marL="628650" lvl="1" indent="-171450">
              <a:lnSpc>
                <a:spcPct val="107000"/>
              </a:lnSpc>
              <a:spcAft>
                <a:spcPts val="800"/>
              </a:spcAft>
              <a:buFont typeface="Arial" panose="020B0604020202020204" pitchFamily="34" charset="0"/>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A verdadeira Xinjiang: pelos olhos de um vlogger alemão </a:t>
            </a:r>
          </a:p>
          <a:p>
            <a:pPr marL="628650" lvl="1" indent="-171450">
              <a:lnSpc>
                <a:spcPct val="107000"/>
              </a:lnSpc>
              <a:spcAft>
                <a:spcPts val="800"/>
              </a:spcAft>
              <a:buFont typeface="Arial" panose="020B0604020202020204" pitchFamily="34" charset="0"/>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«É a primeira vez que visita Xinjiang?»</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pt-PT" sz="11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uma animação.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pt-PT" sz="1100" strike="noStrike" baseline="0" dirty="0">
                <a:effectLst/>
                <a:latin typeface="Calibri" panose="020F0502020204030204" pitchFamily="34" charset="0"/>
                <a:ea typeface="Calibri" panose="020F0502020204030204" pitchFamily="34" charset="0"/>
                <a:cs typeface="Times New Roman" panose="02020603050405020304" pitchFamily="18" charset="0"/>
              </a:rPr>
              <a:t>A desinformação não é um fenómeno novo. Existe desde há muito tempo, propagando-se através dos meios de comunicação tradicionais, como os jornais, a televisão ou a rádio.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pt-PT" sz="1100" strike="noStrike" baseline="0" dirty="0">
                <a:effectLst/>
                <a:latin typeface="Calibri" panose="020F0502020204030204" pitchFamily="34" charset="0"/>
                <a:ea typeface="Calibri" panose="020F0502020204030204" pitchFamily="34" charset="0"/>
                <a:cs typeface="Times New Roman" panose="02020603050405020304" pitchFamily="18" charset="0"/>
              </a:rPr>
              <a:t>Não devemos acreditar numa notícia só porque a lemos em papel ou vimos na televisão e não na Internet: temos de averiguar sempre se a fonte é fidedigna, de comparar com as outras fontes de informação e de seguir os conselhos formulados no diapositivo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pt-PT" sz="1100" dirty="0">
                <a:effectLst/>
                <a:latin typeface="Calibri" panose="020F0502020204030204" pitchFamily="34" charset="0"/>
                <a:ea typeface="Calibri" panose="020F0502020204030204" pitchFamily="34" charset="0"/>
                <a:cs typeface="Times New Roman" panose="02020603050405020304" pitchFamily="18" charset="0"/>
              </a:rPr>
              <a:t>Fonte: </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https</a:t>
            </a:r>
            <a:r>
              <a:rPr lang="pt-PT" sz="1100" dirty="0">
                <a:effectLst/>
                <a:latin typeface="Calibri" panose="020F0502020204030204" pitchFamily="34" charset="0"/>
                <a:ea typeface="Calibri" panose="020F0502020204030204" pitchFamily="34" charset="0"/>
                <a:cs typeface="Times New Roman" panose="02020603050405020304" pitchFamily="18" charset="0"/>
              </a:rPr>
              <a:t>://</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www.ft.com</a:t>
            </a:r>
            <a:r>
              <a:rPr lang="pt-PT" sz="1100" dirty="0">
                <a:effectLst/>
                <a:latin typeface="Calibri" panose="020F0502020204030204" pitchFamily="34" charset="0"/>
                <a:ea typeface="Calibri" panose="020F0502020204030204" pitchFamily="34" charset="0"/>
                <a:cs typeface="Times New Roman" panose="02020603050405020304" pitchFamily="18" charset="0"/>
              </a:rPr>
              <a:t>/</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content</a:t>
            </a:r>
            <a:r>
              <a:rPr lang="pt-PT" sz="1100" dirty="0">
                <a:effectLst/>
                <a:latin typeface="Calibri" panose="020F0502020204030204" pitchFamily="34" charset="0"/>
                <a:ea typeface="Calibri" panose="020F0502020204030204" pitchFamily="34" charset="0"/>
                <a:cs typeface="Times New Roman" panose="02020603050405020304" pitchFamily="18" charset="0"/>
              </a:rPr>
              <a:t>/1eeedb71-d9dc-4b13-9b45-fcb7898ae9e1 </a:t>
            </a:r>
          </a:p>
          <a:p>
            <a:pPr marL="0" lvl="0" indent="0">
              <a:lnSpc>
                <a:spcPct val="107000"/>
              </a:lnSpc>
              <a:spcAft>
                <a:spcPts val="800"/>
              </a:spcAft>
              <a:buFont typeface="Courier New" panose="02070309020205020404" pitchFamily="49" charset="0"/>
              <a:buNone/>
            </a:pPr>
            <a:r>
              <a:rPr lang="pt-PT" sz="1800" dirty="0">
                <a:effectLst/>
                <a:latin typeface="Calibri" panose="020F0502020204030204" pitchFamily="34" charset="0"/>
                <a:ea typeface="Calibri" panose="020F0502020204030204" pitchFamily="34" charset="0"/>
              </a:rPr>
              <a:t>Fonte 5G: </a:t>
            </a:r>
            <a:r>
              <a:rPr lang="pt-PT" sz="1800" u="sng" dirty="0" err="1">
                <a:solidFill>
                  <a:srgbClr val="0563C1"/>
                </a:solidFill>
                <a:effectLst/>
                <a:latin typeface="Calibri" panose="020F0502020204030204" pitchFamily="34" charset="0"/>
                <a:ea typeface="Calibri" panose="020F0502020204030204" pitchFamily="34" charset="0"/>
                <a:hlinkClick r:id="rId3"/>
              </a:rPr>
              <a:t>https</a:t>
            </a:r>
            <a:r>
              <a:rPr lang="pt-PT" sz="1800" u="sng" dirty="0">
                <a:solidFill>
                  <a:srgbClr val="0563C1"/>
                </a:solidFill>
                <a:effectLst/>
                <a:latin typeface="Calibri" panose="020F0502020204030204" pitchFamily="34" charset="0"/>
                <a:ea typeface="Calibri" panose="020F0502020204030204" pitchFamily="34" charset="0"/>
                <a:hlinkClick r:id="rId3"/>
              </a:rPr>
              <a:t>://</a:t>
            </a:r>
            <a:r>
              <a:rPr lang="pt-PT" sz="1800" u="sng" dirty="0" err="1">
                <a:solidFill>
                  <a:srgbClr val="0563C1"/>
                </a:solidFill>
                <a:effectLst/>
                <a:latin typeface="Calibri" panose="020F0502020204030204" pitchFamily="34" charset="0"/>
                <a:ea typeface="Calibri" panose="020F0502020204030204" pitchFamily="34" charset="0"/>
                <a:hlinkClick r:id="rId3"/>
              </a:rPr>
              <a:t>www.nytimes.com</a:t>
            </a:r>
            <a:r>
              <a:rPr lang="pt-PT" sz="1800" u="sng" dirty="0">
                <a:solidFill>
                  <a:srgbClr val="0563C1"/>
                </a:solidFill>
                <a:effectLst/>
                <a:latin typeface="Calibri" panose="020F0502020204030204" pitchFamily="34" charset="0"/>
                <a:ea typeface="Calibri" panose="020F0502020204030204" pitchFamily="34" charset="0"/>
                <a:hlinkClick r:id="rId3"/>
              </a:rPr>
              <a:t>/2019/05/12/</a:t>
            </a:r>
            <a:r>
              <a:rPr lang="pt-PT" sz="1800" u="sng" dirty="0" err="1">
                <a:solidFill>
                  <a:srgbClr val="0563C1"/>
                </a:solidFill>
                <a:effectLst/>
                <a:latin typeface="Calibri" panose="020F0502020204030204" pitchFamily="34" charset="0"/>
                <a:ea typeface="Calibri" panose="020F0502020204030204" pitchFamily="34" charset="0"/>
                <a:hlinkClick r:id="rId3"/>
              </a:rPr>
              <a:t>science</a:t>
            </a:r>
            <a:r>
              <a:rPr lang="pt-PT" sz="1800" u="sng" dirty="0">
                <a:solidFill>
                  <a:srgbClr val="0563C1"/>
                </a:solidFill>
                <a:effectLst/>
                <a:latin typeface="Calibri" panose="020F0502020204030204" pitchFamily="34" charset="0"/>
                <a:ea typeface="Calibri" panose="020F0502020204030204" pitchFamily="34" charset="0"/>
                <a:hlinkClick r:id="rId3"/>
              </a:rPr>
              <a:t>/5g-phone-safety-health-russia.html</a:t>
            </a:r>
          </a:p>
          <a:p>
            <a:pPr marL="0" lvl="0" indent="0">
              <a:lnSpc>
                <a:spcPct val="107000"/>
              </a:lnSpc>
              <a:spcAft>
                <a:spcPts val="800"/>
              </a:spcAft>
              <a:buFont typeface="Courier New" panose="02070309020205020404" pitchFamily="49" charset="0"/>
              <a:buNone/>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100" dirty="0"/>
              <a:t>Desconstruindo uma história da Sputnik sobre as crianças numa Letónia «militarizada» a serem «</a:t>
            </a:r>
            <a:r>
              <a:rPr lang="pt-PT" sz="1100" dirty="0" err="1"/>
              <a:t>endoutrinadas</a:t>
            </a:r>
            <a:r>
              <a:rPr lang="pt-PT" sz="1100" dirty="0"/>
              <a:t>» pela NATO, este vídeo da </a:t>
            </a:r>
            <a:r>
              <a:rPr lang="pt-PT" sz="1100" dirty="0" err="1"/>
              <a:t>EUvsDisinfo</a:t>
            </a:r>
            <a:r>
              <a:rPr lang="pt-PT" sz="1100" dirty="0"/>
              <a:t> explica como criar vídeos de propaganda (ou desinformação) utilizando, por exemplo, imagens fora do contexto para construir uma falsa narrativa</a:t>
            </a:r>
            <a:r>
              <a:rPr lang="pt-PT" sz="1100" baseline="0" dirty="0"/>
              <a:t>: </a:t>
            </a:r>
            <a:r>
              <a:rPr lang="pt-PT" sz="1100" dirty="0" err="1">
                <a:hlinkClick r:id="rId3"/>
              </a:rPr>
              <a:t>https</a:t>
            </a:r>
            <a:r>
              <a:rPr lang="pt-PT" sz="1100" dirty="0">
                <a:hlinkClick r:id="rId3"/>
              </a:rPr>
              <a:t>://</a:t>
            </a:r>
            <a:r>
              <a:rPr lang="pt-PT" sz="1100" dirty="0" err="1">
                <a:hlinkClick r:id="rId3"/>
              </a:rPr>
              <a:t>www.youtube.com</a:t>
            </a:r>
            <a:r>
              <a:rPr lang="pt-PT" sz="1100" dirty="0">
                <a:hlinkClick r:id="rId3"/>
              </a:rPr>
              <a:t>/</a:t>
            </a:r>
            <a:r>
              <a:rPr lang="pt-PT" sz="1100" dirty="0" err="1">
                <a:hlinkClick r:id="rId3"/>
              </a:rPr>
              <a:t>watch?v</a:t>
            </a:r>
            <a:r>
              <a:rPr lang="pt-PT" sz="1100" dirty="0">
                <a:hlinkClick r:id="rId3"/>
              </a:rPr>
              <a:t>=nOd2vMCDv9M&amp;feature=</a:t>
            </a:r>
            <a:r>
              <a:rPr lang="pt-PT" sz="1100" dirty="0" err="1">
                <a:hlinkClick r:id="rId3"/>
              </a:rPr>
              <a:t>youtu.be</a:t>
            </a:r>
            <a:r>
              <a:rPr lang="pt-PT" sz="1100" dirty="0"/>
              <a:t> [duração: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dirty="0"/>
          </a:p>
          <a:p>
            <a:pPr marL="0" lvl="0" indent="0" algn="just">
              <a:spcAft>
                <a:spcPts val="0"/>
              </a:spcAft>
              <a:buFont typeface="Arial" panose="020B0604020202020204" pitchFamily="34" charset="0"/>
              <a:buNone/>
              <a:tabLst>
                <a:tab pos="457200" algn="l"/>
              </a:tabLst>
            </a:pPr>
            <a:r>
              <a:rPr lang="pt-PT" sz="1100" dirty="0">
                <a:solidFill>
                  <a:schemeClr val="tx1"/>
                </a:solidFill>
                <a:effectLst/>
                <a:latin typeface="+mn-lt"/>
                <a:ea typeface="+mn-ea"/>
                <a:cs typeface="+mn-cs"/>
              </a:rPr>
              <a:t>Deixe os seus alunos refletirem sobre as suas próprias </a:t>
            </a:r>
            <a:r>
              <a:rPr lang="pt-PT" sz="1100" b="1" dirty="0">
                <a:solidFill>
                  <a:schemeClr val="tx1"/>
                </a:solidFill>
                <a:effectLst/>
                <a:latin typeface="+mn-lt"/>
                <a:ea typeface="+mn-ea"/>
                <a:cs typeface="+mn-cs"/>
              </a:rPr>
              <a:t>emoções</a:t>
            </a:r>
            <a:r>
              <a:rPr lang="pt-PT" sz="1100" dirty="0">
                <a:solidFill>
                  <a:schemeClr val="tx1"/>
                </a:solidFill>
                <a:effectLst/>
                <a:latin typeface="+mn-lt"/>
                <a:ea typeface="+mn-ea"/>
                <a:cs typeface="+mn-cs"/>
              </a:rPr>
              <a:t>. O que sentem ao verem isto? Como reagiriam se isto aparecesse no </a:t>
            </a:r>
            <a:r>
              <a:rPr lang="pt-PT" sz="1100" i="1" dirty="0" err="1">
                <a:solidFill>
                  <a:schemeClr val="tx1"/>
                </a:solidFill>
                <a:effectLst/>
                <a:latin typeface="+mn-lt"/>
                <a:ea typeface="+mn-ea"/>
                <a:cs typeface="+mn-cs"/>
              </a:rPr>
              <a:t>feed</a:t>
            </a:r>
            <a:r>
              <a:rPr lang="pt-PT" sz="1100" dirty="0">
                <a:solidFill>
                  <a:schemeClr val="tx1"/>
                </a:solidFill>
                <a:effectLst/>
                <a:latin typeface="+mn-lt"/>
                <a:ea typeface="+mn-ea"/>
                <a:cs typeface="+mn-cs"/>
              </a:rPr>
              <a:t> de notícias do seu Instagram ou </a:t>
            </a:r>
            <a:r>
              <a:rPr lang="pt-PT" sz="1100" dirty="0" err="1">
                <a:solidFill>
                  <a:schemeClr val="tx1"/>
                </a:solidFill>
                <a:effectLst/>
                <a:latin typeface="+mn-lt"/>
                <a:ea typeface="+mn-ea"/>
                <a:cs typeface="+mn-cs"/>
              </a:rPr>
              <a:t>TikTok</a:t>
            </a:r>
            <a:r>
              <a:rPr lang="pt-PT" sz="1100" dirty="0">
                <a:solidFill>
                  <a:schemeClr val="tx1"/>
                </a:solidFill>
                <a:effectLst/>
                <a:latin typeface="+mn-lt"/>
                <a:ea typeface="+mn-ea"/>
                <a:cs typeface="+mn-cs"/>
              </a:rPr>
              <a:t>? Por que motivo ficaram impressionados com o vídeo? O que pensam da notícia por si só, da forma como está formulada, das imagens, etc.?</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Fonte:</a:t>
            </a:r>
          </a:p>
          <a:p>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youtube.com</a:t>
            </a:r>
            <a:r>
              <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/shorts/</a:t>
            </a:r>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FeHzQizPDNg?feature</a:t>
            </a:r>
            <a:r>
              <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shared</a:t>
            </a:r>
            <a:endPar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As falsificações profundas (</a:t>
            </a:r>
            <a:r>
              <a:rPr lang="pt-PT" i="1" dirty="0" err="1"/>
              <a:t>deepfakes</a:t>
            </a:r>
            <a:r>
              <a:rPr lang="pt-PT" dirty="0"/>
              <a:t>) utilizam a inteligência artificial para criar novos conteúdos audiovisuais (imagens, vídeos, gravações de voz) que retratam acontecimentos, declarações ou ações que, na verdade, nunca aconteceram.</a:t>
            </a:r>
            <a:r>
              <a:rPr lang="pt-PT" sz="1200" b="0" i="0" dirty="0">
                <a:solidFill>
                  <a:schemeClr val="tx1"/>
                </a:solidFill>
                <a:effectLst/>
                <a:latin typeface="+mn-lt"/>
                <a:ea typeface="+mn-ea"/>
                <a:cs typeface="+mn-cs"/>
              </a:rPr>
              <a:t> Os resultados podem ser bastante convincentes.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dirty="0">
                <a:solidFill>
                  <a:schemeClr val="tx1"/>
                </a:solidFill>
                <a:effectLst/>
                <a:latin typeface="+mn-lt"/>
                <a:ea typeface="+mn-ea"/>
                <a:cs typeface="+mn-cs"/>
              </a:rPr>
              <a:t>Neste vídeo, não é o verdadeiro </a:t>
            </a:r>
            <a:r>
              <a:rPr lang="pt-PT" sz="1200" b="0" i="0" dirty="0" err="1">
                <a:solidFill>
                  <a:schemeClr val="tx1"/>
                </a:solidFill>
                <a:effectLst/>
                <a:latin typeface="+mn-lt"/>
                <a:ea typeface="+mn-ea"/>
                <a:cs typeface="+mn-cs"/>
              </a:rPr>
              <a:t>Keanu</a:t>
            </a:r>
            <a:r>
              <a:rPr lang="pt-PT" sz="1200" b="0" i="0" dirty="0">
                <a:solidFill>
                  <a:schemeClr val="tx1"/>
                </a:solidFill>
                <a:effectLst/>
                <a:latin typeface="+mn-lt"/>
                <a:ea typeface="+mn-ea"/>
                <a:cs typeface="+mn-cs"/>
              </a:rPr>
              <a:t> </a:t>
            </a:r>
            <a:r>
              <a:rPr lang="pt-PT" sz="1200" b="0" i="0" dirty="0" err="1">
                <a:solidFill>
                  <a:schemeClr val="tx1"/>
                </a:solidFill>
                <a:effectLst/>
                <a:latin typeface="+mn-lt"/>
                <a:ea typeface="+mn-ea"/>
                <a:cs typeface="+mn-cs"/>
              </a:rPr>
              <a:t>Reeves</a:t>
            </a:r>
            <a:r>
              <a:rPr lang="pt-PT" sz="1200" b="0" i="0" dirty="0">
                <a:solidFill>
                  <a:schemeClr val="tx1"/>
                </a:solidFill>
                <a:effectLst/>
                <a:latin typeface="+mn-lt"/>
                <a:ea typeface="+mn-ea"/>
                <a:cs typeface="+mn-cs"/>
              </a:rPr>
              <a:t> que nos está a mostrar o seu talento para limpar a casa.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dirty="0">
                <a:solidFill>
                  <a:schemeClr val="tx1"/>
                </a:solidFill>
                <a:effectLst/>
                <a:latin typeface="+mn-lt"/>
                <a:ea typeface="+mn-ea"/>
                <a:cs typeface="+mn-cs"/>
              </a:rPr>
              <a:t>Embora a UE e outras organizações se esforcem por combater os </a:t>
            </a:r>
            <a:r>
              <a:rPr lang="pt-PT" sz="1200" b="0" i="1" dirty="0" err="1">
                <a:solidFill>
                  <a:schemeClr val="tx1"/>
                </a:solidFill>
                <a:effectLst/>
                <a:latin typeface="+mn-lt"/>
                <a:ea typeface="+mn-ea"/>
                <a:cs typeface="+mn-cs"/>
              </a:rPr>
              <a:t>deepfakes</a:t>
            </a:r>
            <a:r>
              <a:rPr lang="pt-PT" sz="1200" b="0" i="0" dirty="0">
                <a:solidFill>
                  <a:schemeClr val="tx1"/>
                </a:solidFill>
                <a:effectLst/>
                <a:latin typeface="+mn-lt"/>
                <a:ea typeface="+mn-ea"/>
                <a:cs typeface="+mn-cs"/>
              </a:rPr>
              <a:t> e a inteligência artificial maliciosa, nem sempre é possível a quem não é perito dizer se uma imagem ou vídeo é verdadeiro ou manipulado. </a:t>
            </a:r>
            <a:r>
              <a:rPr lang="pt-PT" dirty="0"/>
              <a:t>Responda às perguntas formuladas no</a:t>
            </a:r>
            <a:r>
              <a:rPr lang="pt-PT" sz="1200" b="0" i="0" dirty="0">
                <a:effectLst/>
                <a:latin typeface="+mn-lt"/>
                <a:ea typeface="+mn-ea"/>
                <a:cs typeface="+mn-cs"/>
              </a:rPr>
              <a:t> </a:t>
            </a:r>
            <a:r>
              <a:rPr lang="pt-PT" sz="1200" b="0" i="0" dirty="0">
                <a:solidFill>
                  <a:srgbClr val="FF0000"/>
                </a:solidFill>
                <a:effectLst/>
                <a:latin typeface="+mn-lt"/>
                <a:ea typeface="+mn-ea"/>
                <a:cs typeface="+mn-cs"/>
              </a:rPr>
              <a:t>diapositivo </a:t>
            </a:r>
            <a:r>
              <a:rPr lang="pt-PT" dirty="0">
                <a:solidFill>
                  <a:srgbClr val="FF0000"/>
                </a:solidFill>
              </a:rPr>
              <a:t>17</a:t>
            </a:r>
            <a:r>
              <a:rPr lang="pt-PT" sz="1200" b="0" i="0" dirty="0">
                <a:solidFill>
                  <a:srgbClr val="FF0000"/>
                </a:solidFill>
                <a:effectLst/>
                <a:latin typeface="+mn-lt"/>
                <a:ea typeface="+mn-ea"/>
                <a:cs typeface="+mn-cs"/>
              </a:rPr>
              <a:t> </a:t>
            </a:r>
            <a:r>
              <a:rPr lang="pt-PT" sz="1200" b="0" i="0" dirty="0">
                <a:solidFill>
                  <a:schemeClr val="tx1"/>
                </a:solidFill>
                <a:effectLst/>
                <a:latin typeface="+mn-lt"/>
                <a:ea typeface="+mn-ea"/>
                <a:cs typeface="+mn-cs"/>
              </a:rPr>
              <a:t>tendo sempre em mente que se uma coisa lhe parece demasiado boa (ou demasiado chocante) para ser verdade, é melhor desconfiar. Verifique os factos atentamente!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uma animação.</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pt-PT" sz="1200" dirty="0">
                <a:solidFill>
                  <a:schemeClr val="tx1"/>
                </a:solidFill>
                <a:effectLst/>
                <a:latin typeface="+mn-lt"/>
                <a:ea typeface="+mn-ea"/>
                <a:cs typeface="+mn-cs"/>
              </a:rPr>
              <a:t>Descrições:</a:t>
            </a:r>
          </a:p>
          <a:p>
            <a:pPr marL="628650" lvl="1" indent="-171450">
              <a:buFontTx/>
              <a:buChar char="-"/>
            </a:pPr>
            <a:r>
              <a:rPr lang="pt-PT" sz="1200" dirty="0">
                <a:solidFill>
                  <a:schemeClr val="tx1"/>
                </a:solidFill>
                <a:effectLst/>
                <a:latin typeface="+mn-lt"/>
                <a:ea typeface="+mn-ea"/>
                <a:cs typeface="+mn-cs"/>
              </a:rPr>
              <a:t>O primeiro passo a dar para nos protegermos é PARAR — Não devemos reagir a nada que pareça ser demasiado bom (ou demasiado mau) para ser verdade.</a:t>
            </a:r>
          </a:p>
          <a:p>
            <a:pPr marL="628650" lvl="1" indent="-171450">
              <a:buFontTx/>
              <a:buChar char="-"/>
            </a:pPr>
            <a:r>
              <a:rPr lang="pt-PT" sz="1200" dirty="0">
                <a:solidFill>
                  <a:schemeClr val="tx1"/>
                </a:solidFill>
                <a:effectLst/>
                <a:latin typeface="+mn-lt"/>
                <a:ea typeface="+mn-ea"/>
                <a:cs typeface="+mn-cs"/>
              </a:rPr>
              <a:t>Não devemos hesitar em levar algum tempo a pensar ou a investigar a história em causa</a:t>
            </a:r>
          </a:p>
          <a:p>
            <a:pPr marL="628650" lvl="1" indent="-171450">
              <a:buFontTx/>
              <a:buChar char="-"/>
            </a:pPr>
            <a:r>
              <a:rPr lang="pt-PT" sz="1200" dirty="0">
                <a:effectLst/>
                <a:latin typeface="+mn-lt"/>
                <a:ea typeface="+mn-ea"/>
                <a:cs typeface="+mn-cs"/>
              </a:rPr>
              <a:t>A verificação de factos pode ser uma coisa divertida: é como a atividade de um detetive. Pode levar algum tempo e nunca estaremos absolutamente certos de que uma determinada história é 100 % verdadeira ou falsa, mas podemos aprender muito nesse processo. Podemos, por exemplo, aprender boas técnicas de argumentação ou como fazer a verificação da investigação científica.</a:t>
            </a:r>
          </a:p>
          <a:p>
            <a:pPr marL="171450" indent="-171450">
              <a:buFontTx/>
              <a:buChar char="-"/>
            </a:pPr>
            <a:endParaRPr lang="en-GB" sz="1200" kern="1200" dirty="0">
              <a:effectLst/>
              <a:latin typeface="+mn-lt"/>
              <a:ea typeface="+mn-ea"/>
              <a:cs typeface="+mn-cs"/>
            </a:endParaRPr>
          </a:p>
          <a:p>
            <a:pPr marL="171450" indent="-171450">
              <a:buFont typeface="Arial" panose="020B0604020202020204" pitchFamily="34" charset="0"/>
              <a:buChar char="•"/>
            </a:pPr>
            <a:r>
              <a:rPr lang="pt-PT" dirty="0"/>
              <a:t>Muita da desinformação tira partido da tendência humana para evitar a incerteza </a:t>
            </a:r>
          </a:p>
          <a:p>
            <a:pPr marL="171450" indent="-171450">
              <a:buFont typeface="Arial" panose="020B0604020202020204" pitchFamily="34" charset="0"/>
              <a:buChar char="•"/>
            </a:pPr>
            <a:r>
              <a:rPr lang="pt-PT" dirty="0"/>
              <a:t>Embora seja natural querermos ter certezas, não devemos cair nessa armadilha. Dispomos do tempo que for preciso para refletir: a incerteza não é sinal de estupidez!</a:t>
            </a:r>
          </a:p>
          <a:p>
            <a:pPr marL="171450" indent="-171450">
              <a:buFont typeface="Arial" panose="020B0604020202020204" pitchFamily="34" charset="0"/>
              <a:buChar char="•"/>
            </a:pPr>
            <a:r>
              <a:rPr lang="pt-PT" dirty="0"/>
              <a:t>Se virmos uma história que nos provoque emoções fortes devemos:</a:t>
            </a:r>
          </a:p>
          <a:p>
            <a:pPr marL="628650" lvl="1" indent="-171450">
              <a:buFont typeface="Arial" panose="020B0604020202020204" pitchFamily="34" charset="0"/>
              <a:buChar char="•"/>
            </a:pPr>
            <a:r>
              <a:rPr lang="pt-PT" dirty="0"/>
              <a:t>Parar</a:t>
            </a:r>
          </a:p>
          <a:p>
            <a:pPr marL="628650" lvl="1" indent="-171450">
              <a:buFont typeface="Arial" panose="020B0604020202020204" pitchFamily="34" charset="0"/>
              <a:buChar char="•"/>
            </a:pPr>
            <a:r>
              <a:rPr lang="pt-PT" dirty="0"/>
              <a:t>Refletir e tentar verificar a veracidade dos factos</a:t>
            </a:r>
          </a:p>
          <a:p>
            <a:pPr marL="628650" lvl="1" indent="-171450">
              <a:buFont typeface="Arial" panose="020B0604020202020204" pitchFamily="34" charset="0"/>
              <a:buChar char="•"/>
            </a:pPr>
            <a:r>
              <a:rPr lang="pt-PT" dirty="0"/>
              <a:t>Decidir se queremos mesmo partilhar esse </a:t>
            </a:r>
            <a:r>
              <a:rPr lang="pt-PT" i="1" dirty="0" err="1"/>
              <a:t>post</a:t>
            </a:r>
            <a:r>
              <a:rPr lang="pt-PT" dirty="0"/>
              <a:t> ou informar os nossos amigos sobre essa história. Não será melhor comunicá-la à rede social como informação incorreta? Caso a dúvida se mantenha, talvez seja melhor não reagirmos logo.</a:t>
            </a:r>
          </a:p>
          <a:p>
            <a:pPr marL="171450" lvl="0" indent="-171450" algn="l" rtl="0">
              <a:spcBef>
                <a:spcPts val="0"/>
              </a:spcBef>
              <a:spcAft>
                <a:spcPts val="0"/>
              </a:spcAft>
              <a:buFontTx/>
              <a:buChar char="-"/>
            </a:pPr>
            <a:endParaRPr lang="en-US" dirty="0"/>
          </a:p>
          <a:p>
            <a:endParaRPr lang="fr-BE"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uma animação.</a:t>
            </a: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pt-PT" sz="1200" dirty="0">
                <a:effectLst/>
                <a:ea typeface="Calibri" panose="020F0502020204030204" pitchFamily="34" charset="0"/>
                <a:cs typeface="Times New Roman" panose="02020603050405020304" pitchFamily="18" charset="0"/>
              </a:rPr>
              <a:t>Para fazermos um exercício voltemos a um dos exemplos anteriores (o diapositivo 13 que tem o vídeo com as crianças alegadamente a receberem armas e a alistarem-se no exército da Letónia).</a:t>
            </a:r>
          </a:p>
          <a:p>
            <a:pPr marL="0" lvl="0" indent="0" algn="just">
              <a:spcAft>
                <a:spcPts val="0"/>
              </a:spcAft>
              <a:buFont typeface="Arial" panose="020B0604020202020204" pitchFamily="34" charset="0"/>
              <a:buNone/>
              <a:tabLst>
                <a:tab pos="457200" algn="l"/>
              </a:tabLst>
            </a:pPr>
            <a:endParaRPr lang="en-GB" sz="1200" baseline="0" dirty="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pt-PT" sz="1200" dirty="0">
                <a:effectLst/>
              </a:rPr>
              <a:t>É importante refletirmos sobre os nossos próprios preconceitos. A notícia confirma aquilo em que já acreditávamos? Faria alguma diferença se tivesse sido partilhada por um amigo de quem gostamos ou por uma das celebridades que seguimos…? Quais as fontes que consideramos fiáveis?</a:t>
            </a:r>
            <a:r>
              <a:rPr lang="pt-PT" sz="1200" dirty="0">
                <a:solidFill>
                  <a:schemeClr val="tx1"/>
                </a:solidFill>
                <a:effectLst/>
              </a:rPr>
              <a:t> </a:t>
            </a:r>
          </a:p>
          <a:p>
            <a:pPr algn="just">
              <a:spcAft>
                <a:spcPts val="0"/>
              </a:spcAft>
            </a:pPr>
            <a:endParaRPr lang="en-GB" sz="1200" dirty="0">
              <a:effectLst/>
              <a:ea typeface="Calibri" panose="020F0502020204030204" pitchFamily="34" charset="0"/>
            </a:endParaRPr>
          </a:p>
          <a:p>
            <a:pPr marL="171450" indent="-171450" algn="just">
              <a:spcAft>
                <a:spcPts val="0"/>
              </a:spcAft>
              <a:buFont typeface="Arial" panose="020B0604020202020204" pitchFamily="34" charset="0"/>
              <a:buChar char="•"/>
            </a:pPr>
            <a:r>
              <a:rPr lang="pt-PT" sz="1200" dirty="0">
                <a:effectLst/>
                <a:ea typeface="Calibri" panose="020F0502020204030204" pitchFamily="34" charset="0"/>
              </a:rPr>
              <a:t>Verificar:</a:t>
            </a:r>
          </a:p>
          <a:p>
            <a:pPr algn="just">
              <a:spcAft>
                <a:spcPts val="0"/>
              </a:spcAft>
            </a:pPr>
            <a:r>
              <a:rPr lang="pt-PT" sz="1200" dirty="0">
                <a:effectLst/>
                <a:ea typeface="Calibri" panose="020F0502020204030204" pitchFamily="34" charset="0"/>
              </a:rPr>
              <a:t> </a:t>
            </a:r>
          </a:p>
          <a:p>
            <a:pPr marL="628650" lvl="1" indent="-171450" algn="l">
              <a:spcAft>
                <a:spcPts val="0"/>
              </a:spcAft>
              <a:buFontTx/>
              <a:buChar char="-"/>
              <a:tabLst>
                <a:tab pos="457200" algn="l"/>
              </a:tabLst>
            </a:pPr>
            <a:r>
              <a:rPr lang="pt-PT" sz="1200" b="1" dirty="0">
                <a:effectLst/>
                <a:ea typeface="Calibri" panose="020F0502020204030204" pitchFamily="34" charset="0"/>
                <a:cs typeface="Times New Roman" panose="02020603050405020304" pitchFamily="18" charset="0"/>
              </a:rPr>
              <a:t>Conteúdo: </a:t>
            </a:r>
            <a:r>
              <a:rPr lang="pt-PT" sz="1200" dirty="0">
                <a:effectLst/>
                <a:ea typeface="Calibri" panose="020F0502020204030204" pitchFamily="34" charset="0"/>
                <a:cs typeface="Times New Roman" panose="02020603050405020304" pitchFamily="18" charset="0"/>
              </a:rPr>
              <a:t>Ler o artigo completo. O conteúdo corresponde ao título?</a:t>
            </a:r>
          </a:p>
          <a:p>
            <a:pPr marL="628650" lvl="1" indent="-171450" algn="l">
              <a:spcAft>
                <a:spcPts val="0"/>
              </a:spcAft>
              <a:buFontTx/>
              <a:buChar char="-"/>
              <a:tabLst>
                <a:tab pos="457200" algn="l"/>
              </a:tabLst>
            </a:pPr>
            <a:r>
              <a:rPr lang="pt-PT" sz="1200" b="1" dirty="0">
                <a:effectLst/>
                <a:ea typeface="Calibri" panose="020F0502020204030204" pitchFamily="34" charset="0"/>
                <a:cs typeface="Times New Roman" panose="02020603050405020304" pitchFamily="18" charset="0"/>
              </a:rPr>
              <a:t>Fonte</a:t>
            </a:r>
            <a:r>
              <a:rPr lang="pt-PT" sz="1200" dirty="0">
                <a:effectLst/>
                <a:ea typeface="Calibri" panose="020F0502020204030204" pitchFamily="34" charset="0"/>
                <a:cs typeface="Times New Roman" panose="02020603050405020304" pitchFamily="18" charset="0"/>
              </a:rPr>
              <a:t> – Que outras histórias foram publicadas por este meio de informação? Parecem ser fiáveis?</a:t>
            </a:r>
            <a:r>
              <a:rPr lang="pt-PT" sz="1200" b="0" dirty="0">
                <a:effectLst/>
                <a:ea typeface="Calibri" panose="020F0502020204030204" pitchFamily="34" charset="0"/>
                <a:cs typeface="Times New Roman" panose="02020603050405020304" pitchFamily="18" charset="0"/>
              </a:rPr>
              <a:t> </a:t>
            </a:r>
          </a:p>
          <a:p>
            <a:pPr marL="628650" lvl="1" indent="-171450" algn="l">
              <a:spcAft>
                <a:spcPts val="0"/>
              </a:spcAft>
              <a:buFontTx/>
              <a:buChar char="-"/>
              <a:tabLst>
                <a:tab pos="457200" algn="l"/>
              </a:tabLst>
            </a:pPr>
            <a:r>
              <a:rPr lang="pt-PT" sz="1200" b="1" dirty="0">
                <a:effectLst/>
                <a:latin typeface="Calibri" panose="020F0502020204030204" pitchFamily="34" charset="0"/>
                <a:ea typeface="Calibri" panose="020F0502020204030204" pitchFamily="34" charset="0"/>
                <a:cs typeface="Times New Roman" panose="02020603050405020304" pitchFamily="18" charset="0"/>
              </a:rPr>
              <a:t>URL</a:t>
            </a:r>
            <a:r>
              <a:rPr lang="pt-PT" sz="1200" dirty="0">
                <a:effectLst/>
                <a:latin typeface="Calibri" panose="020F0502020204030204" pitchFamily="34" charset="0"/>
                <a:ea typeface="Calibri" panose="020F0502020204030204" pitchFamily="34" charset="0"/>
                <a:cs typeface="Times New Roman" panose="02020603050405020304" pitchFamily="18" charset="0"/>
              </a:rPr>
              <a:t>: Verificar sempre se se trata do sítio Web original ou se o URL tem ligeiras alterações do nome ou da extensão que não sejam facilmente detetáveis. Os sítios Web de desinformação usam os nomes de fontes de notícias bem conhecidas, alterando pequenos pormenores. Por exemplo: </a:t>
            </a:r>
            <a:r>
              <a:rPr lang="pt-PT" sz="1200" baseline="0" dirty="0" err="1">
                <a:effectLst/>
                <a:latin typeface="Calibri" panose="020F0502020204030204" pitchFamily="34" charset="0"/>
                <a:ea typeface="Calibri" panose="020F0502020204030204" pitchFamily="34" charset="0"/>
                <a:cs typeface="Times New Roman" panose="02020603050405020304" pitchFamily="18" charset="0"/>
              </a:rPr>
              <a:t>nevvyorktimes.com</a:t>
            </a:r>
            <a:r>
              <a:rPr lang="pt-PT"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pt-PT" sz="1200" b="0" baseline="0" dirty="0">
                <a:effectLst/>
                <a:latin typeface="Calibri" panose="020F0502020204030204" pitchFamily="34" charset="0"/>
                <a:ea typeface="Calibri" panose="020F0502020204030204" pitchFamily="34" charset="0"/>
                <a:cs typeface="Times New Roman" panose="02020603050405020304" pitchFamily="18" charset="0"/>
              </a:rPr>
              <a:t>(investigação da organização EU </a:t>
            </a:r>
            <a:r>
              <a:rPr lang="pt-PT" sz="1200" b="0" baseline="0" dirty="0" err="1">
                <a:effectLst/>
                <a:latin typeface="Calibri" panose="020F0502020204030204" pitchFamily="34" charset="0"/>
                <a:ea typeface="Calibri" panose="020F0502020204030204" pitchFamily="34" charset="0"/>
                <a:cs typeface="Times New Roman" panose="02020603050405020304" pitchFamily="18" charset="0"/>
              </a:rPr>
              <a:t>Disinfo</a:t>
            </a:r>
            <a:r>
              <a:rPr lang="pt-PT" sz="1200" b="0" baseline="0" dirty="0">
                <a:effectLst/>
                <a:latin typeface="Calibri" panose="020F0502020204030204" pitchFamily="34" charset="0"/>
                <a:ea typeface="Calibri" panose="020F0502020204030204" pitchFamily="34" charset="0"/>
                <a:cs typeface="Times New Roman" panose="02020603050405020304" pitchFamily="18" charset="0"/>
              </a:rPr>
              <a:t> </a:t>
            </a:r>
            <a:r>
              <a:rPr lang="pt-PT" sz="1200" b="0" baseline="0" dirty="0" err="1">
                <a:effectLst/>
                <a:latin typeface="Calibri" panose="020F0502020204030204" pitchFamily="34" charset="0"/>
                <a:ea typeface="Calibri" panose="020F0502020204030204" pitchFamily="34" charset="0"/>
                <a:cs typeface="Times New Roman" panose="02020603050405020304" pitchFamily="18" charset="0"/>
              </a:rPr>
              <a:t>Lab</a:t>
            </a:r>
            <a:r>
              <a:rPr lang="pt-PT" sz="1200" b="0" baseline="0" dirty="0">
                <a:effectLst/>
                <a:latin typeface="Calibri" panose="020F0502020204030204" pitchFamily="34" charset="0"/>
                <a:ea typeface="Calibri" panose="020F0502020204030204" pitchFamily="34" charset="0"/>
                <a:cs typeface="Times New Roman" panose="02020603050405020304" pitchFamily="18" charset="0"/>
              </a:rPr>
              <a:t> sobre a clonagem de sítios Web de informação legítimos: </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t>
            </a:r>
            <a:r>
              <a:rPr lang="pt-PT" sz="11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www.disinfo.eu</a:t>
            </a:r>
            <a:r>
              <a:rPr lang="pt-PT" sz="11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/doppelganger/</a:t>
            </a:r>
            <a:r>
              <a:rPr lang="pt-PT" sz="1200" b="0" baseline="0" dirty="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pt-PT" sz="1200" b="1" dirty="0">
                <a:effectLst/>
                <a:ea typeface="Calibri" panose="020F0502020204030204" pitchFamily="34" charset="0"/>
                <a:cs typeface="Times New Roman" panose="02020603050405020304" pitchFamily="18" charset="0"/>
              </a:rPr>
              <a:t>Autor</a:t>
            </a:r>
            <a:r>
              <a:rPr lang="pt-PT" sz="1200" dirty="0">
                <a:effectLst/>
                <a:ea typeface="Calibri" panose="020F0502020204030204" pitchFamily="34" charset="0"/>
                <a:cs typeface="Times New Roman" panose="02020603050405020304" pitchFamily="18" charset="0"/>
              </a:rPr>
              <a:t>: Muitas vezes, as pessoas que trabalham na indústria da informação têm sítios Web ou outros perfis públicos que nos podem ajudar a encontrá-los e ao seu trabalho.</a:t>
            </a:r>
          </a:p>
          <a:p>
            <a:pPr marL="628650" lvl="1"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pt-PT" sz="1200" dirty="0">
                <a:effectLst/>
                <a:ea typeface="Calibri" panose="020F0502020204030204" pitchFamily="34" charset="0"/>
                <a:cs typeface="Times New Roman" panose="02020603050405020304" pitchFamily="18" charset="0"/>
              </a:rPr>
              <a:t>Contexto</a:t>
            </a:r>
          </a:p>
          <a:p>
            <a:pPr marL="628650" lvl="1" indent="-171450" algn="l">
              <a:spcAft>
                <a:spcPts val="0"/>
              </a:spcAft>
              <a:buFontTx/>
              <a:buChar char="-"/>
              <a:tabLst>
                <a:tab pos="457200" algn="l"/>
              </a:tabLst>
            </a:pPr>
            <a:r>
              <a:rPr lang="pt-PT" sz="1200" b="1" dirty="0">
                <a:effectLst/>
                <a:ea typeface="Calibri" panose="020F0502020204030204" pitchFamily="34" charset="0"/>
                <a:cs typeface="Times New Roman" panose="02020603050405020304" pitchFamily="18" charset="0"/>
              </a:rPr>
              <a:t>Data</a:t>
            </a:r>
            <a:r>
              <a:rPr lang="pt-PT" sz="1200" dirty="0">
                <a:effectLst/>
                <a:ea typeface="Calibri" panose="020F0502020204030204" pitchFamily="34" charset="0"/>
                <a:cs typeface="Times New Roman" panose="02020603050405020304" pitchFamily="18" charset="0"/>
              </a:rPr>
              <a:t>: Por vezes notícias antigas voltam a ser publicadas nas redes sociais e as pessoas não verificam a data das mesmas.</a:t>
            </a:r>
            <a:r>
              <a:rPr lang="pt-PT" sz="1200" b="0" dirty="0">
                <a:effectLst/>
                <a:ea typeface="Calibri" panose="020F0502020204030204" pitchFamily="34" charset="0"/>
                <a:cs typeface="Times New Roman" panose="02020603050405020304" pitchFamily="18" charset="0"/>
              </a:rPr>
              <a:t> </a:t>
            </a:r>
          </a:p>
          <a:p>
            <a:pPr marL="628650" lvl="1" indent="-171450" algn="l">
              <a:spcAft>
                <a:spcPts val="0"/>
              </a:spcAft>
              <a:buFontTx/>
              <a:buChar char="-"/>
              <a:tabLst>
                <a:tab pos="457200" algn="l"/>
              </a:tabLst>
            </a:pPr>
            <a:r>
              <a:rPr lang="pt-PT" sz="1200" b="1" dirty="0">
                <a:effectLst/>
                <a:ea typeface="Calibri" panose="020F0502020204030204" pitchFamily="34" charset="0"/>
                <a:cs typeface="Times New Roman" panose="02020603050405020304" pitchFamily="18" charset="0"/>
              </a:rPr>
              <a:t>Outras fontes</a:t>
            </a:r>
            <a:r>
              <a:rPr lang="pt-PT" sz="1200" dirty="0">
                <a:effectLst/>
                <a:ea typeface="Calibri" panose="020F0502020204030204" pitchFamily="34" charset="0"/>
                <a:cs typeface="Times New Roman" panose="02020603050405020304" pitchFamily="18" charset="0"/>
              </a:rPr>
              <a:t>: Existe alguma outra fonte que cubra essa história? Em caso afirmativo, confirma as alegações feitas no artigo original?</a:t>
            </a:r>
            <a:r>
              <a:rPr lang="pt-PT" sz="1200" b="0" dirty="0">
                <a:effectLst/>
                <a:ea typeface="Calibri" panose="020F0502020204030204" pitchFamily="34" charset="0"/>
                <a:cs typeface="Times New Roman" panose="02020603050405020304" pitchFamily="18" charset="0"/>
              </a:rPr>
              <a:t> Que tipo de fontes são? Pode ser particularmente útil verificar as fontes internacionais de referência (por exemplo, BBC, </a:t>
            </a:r>
            <a:r>
              <a:rPr lang="pt-PT" sz="1200" b="0" dirty="0" err="1">
                <a:effectLst/>
                <a:ea typeface="Calibri" panose="020F0502020204030204" pitchFamily="34" charset="0"/>
                <a:cs typeface="Times New Roman" panose="02020603050405020304" pitchFamily="18" charset="0"/>
              </a:rPr>
              <a:t>Deutsche</a:t>
            </a:r>
            <a:r>
              <a:rPr lang="pt-PT" sz="1200" b="0" dirty="0">
                <a:effectLst/>
                <a:ea typeface="Calibri" panose="020F0502020204030204" pitchFamily="34" charset="0"/>
                <a:cs typeface="Times New Roman" panose="02020603050405020304" pitchFamily="18" charset="0"/>
              </a:rPr>
              <a:t> </a:t>
            </a:r>
            <a:r>
              <a:rPr lang="pt-PT" sz="1200" b="0" dirty="0" err="1">
                <a:effectLst/>
                <a:ea typeface="Calibri" panose="020F0502020204030204" pitchFamily="34" charset="0"/>
                <a:cs typeface="Times New Roman" panose="02020603050405020304" pitchFamily="18" charset="0"/>
              </a:rPr>
              <a:t>Welle</a:t>
            </a:r>
            <a:r>
              <a:rPr lang="pt-PT" sz="1200" b="0" dirty="0">
                <a:effectLst/>
                <a:ea typeface="Calibri" panose="020F0502020204030204" pitchFamily="34" charset="0"/>
                <a:cs typeface="Times New Roman" panose="02020603050405020304" pitchFamily="18" charset="0"/>
              </a:rPr>
              <a:t>, France 24). Podem ser utilizadas ferramentas de tradução para aceder a fontes noutras línguas, o que pode proporcionar uma perspetiva interessante em geral e não só quando procuramos detetar casos de desinformação.</a:t>
            </a:r>
          </a:p>
          <a:p>
            <a:pPr marL="628650" lvl="1" indent="-171450" algn="l">
              <a:spcAft>
                <a:spcPts val="0"/>
              </a:spcAft>
              <a:buFontTx/>
              <a:buChar char="-"/>
              <a:tabLst>
                <a:tab pos="457200" algn="l"/>
              </a:tabLst>
            </a:pPr>
            <a:endParaRPr lang="en-GB" sz="1200" b="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pt-PT" sz="1200" b="0" dirty="0">
                <a:effectLst/>
                <a:ea typeface="Calibri" panose="020F0502020204030204" pitchFamily="34" charset="0"/>
                <a:cs typeface="Times New Roman" panose="02020603050405020304" pitchFamily="18" charset="0"/>
              </a:rPr>
              <a:t>Pensar antes de partilhar</a:t>
            </a:r>
          </a:p>
          <a:p>
            <a:pPr marL="628650" lvl="1" indent="-171450" algn="l">
              <a:spcAft>
                <a:spcPts val="0"/>
              </a:spcAft>
              <a:buFontTx/>
              <a:buChar char="-"/>
              <a:tabLst>
                <a:tab pos="457200" algn="l"/>
              </a:tabLst>
            </a:pPr>
            <a:r>
              <a:rPr lang="pt-PT" sz="1200" b="0" dirty="0">
                <a:effectLst/>
                <a:ea typeface="Calibri" panose="020F0502020204030204" pitchFamily="34" charset="0"/>
                <a:cs typeface="Times New Roman" panose="02020603050405020304" pitchFamily="18" charset="0"/>
              </a:rPr>
              <a:t>Só devemos partilhar artigos na Internet se tivermos a certeza de que são verdadeiros. Caso contrário podemos estar a divulgar acidentalmente informações falsas!</a:t>
            </a:r>
          </a:p>
          <a:p>
            <a:pPr marL="628650" lvl="1" indent="-171450" algn="l">
              <a:spcAft>
                <a:spcPts val="0"/>
              </a:spcAft>
              <a:buFontTx/>
              <a:buChar char="-"/>
              <a:tabLst>
                <a:tab pos="457200" algn="l"/>
              </a:tabLst>
            </a:pPr>
            <a:endParaRPr lang="en-GB" sz="1200" b="1"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dirty="0">
              <a:effectLst/>
              <a:ea typeface="Calibri" panose="020F0502020204030204" pitchFamily="34" charset="0"/>
            </a:endParaRP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A coisa mais importante que podemos fazer para ajudar a combater a desinformação é simplesmente evitar partilhar informações que possam não ser verdadeiras. </a:t>
            </a: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Partilha as sugestões que aprendeste nesta aula com os teus amigos e familiares e fala com eles sobre como podemos evitar ser enganados por informações falsas ou enganosas.</a:t>
            </a:r>
          </a:p>
          <a:p>
            <a:pPr marL="0" lvl="0" indent="0">
              <a:lnSpc>
                <a:spcPct val="107000"/>
              </a:lnSpc>
              <a:buFont typeface="Symbol" panose="05050102010706020507" pitchFamily="18" charset="2"/>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Podemos sentir vontade de confrontar ou mesmo de ridicularizar as pessoas que acreditaram em informações que sabemos que não são verdadeiras, mas isso não vai ajudar nada.</a:t>
            </a:r>
          </a:p>
          <a:p>
            <a:pPr marL="742950" lvl="1" indent="-285750">
              <a:lnSpc>
                <a:spcPct val="107000"/>
              </a:lnSpc>
              <a:buFont typeface="Courier New" panose="02070309020205020404" pitchFamily="49" charset="0"/>
              <a:buChar char="o"/>
            </a:pPr>
            <a:r>
              <a:rPr lang="pt-PT" sz="1100" dirty="0">
                <a:effectLst/>
                <a:latin typeface="Calibri" panose="020F0502020204030204" pitchFamily="34" charset="0"/>
                <a:ea typeface="Calibri" panose="020F0502020204030204" pitchFamily="34" charset="0"/>
                <a:cs typeface="Times New Roman" panose="02020603050405020304" pitchFamily="18" charset="0"/>
              </a:rPr>
              <a:t>Atacar essas pessoas só reforça as suas convicções e pode prejudicar a relação.</a:t>
            </a:r>
          </a:p>
          <a:p>
            <a:pPr marL="742950" lvl="1" indent="-285750">
              <a:lnSpc>
                <a:spcPct val="107000"/>
              </a:lnSpc>
              <a:buFont typeface="Courier New" panose="02070309020205020404" pitchFamily="49" charset="0"/>
              <a:buChar char="o"/>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pt-PT" sz="1100" dirty="0">
                <a:effectLst/>
                <a:latin typeface="Calibri" panose="020F0502020204030204" pitchFamily="34" charset="0"/>
                <a:ea typeface="Calibri" panose="020F0502020204030204" pitchFamily="34" charset="0"/>
                <a:cs typeface="Times New Roman" panose="02020603050405020304" pitchFamily="18" charset="0"/>
              </a:rPr>
              <a:t>Não esperes mudanças imediatas</a:t>
            </a:r>
          </a:p>
          <a:p>
            <a:pPr marL="742950" lvl="1" indent="-285750">
              <a:lnSpc>
                <a:spcPct val="107000"/>
              </a:lnSpc>
              <a:buFont typeface="Courier New" panose="02070309020205020404" pitchFamily="49" charset="0"/>
              <a:buChar char="o"/>
            </a:pPr>
            <a:r>
              <a:rPr lang="pt-PT" sz="1100" dirty="0">
                <a:effectLst/>
                <a:latin typeface="Calibri" panose="020F0502020204030204" pitchFamily="34" charset="0"/>
                <a:ea typeface="Calibri" panose="020F0502020204030204" pitchFamily="34" charset="0"/>
                <a:cs typeface="Times New Roman" panose="02020603050405020304" pitchFamily="18" charset="0"/>
              </a:rPr>
              <a:t>Por vezes podem ser necessárias muitas conversas e até muitos anos para convencer uma pessoa. Leva o tempo que for necessário e não percas a confiança. Em vez de dizeres às pessoas que estão enganadas, concentra-te antes em partilhar informações rigorosas e úteis provenientes de fontes fidedignas.</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PT" dirty="0"/>
              <a:t>Hoje vou falar-vos do que é a desinformação e da forma como se propaga. Vou dar-vos alguns conselhos sobre como reconhecer a desinformação, sobre formas de nos defendermos e sobre como podemos ajudar as outras pessoas a protegerem-se igualmente!
</a:t>
            </a:r>
            <a:br>
              <a:rPr lang="pt-PT" dirty="0"/>
            </a:br>
            <a:endParaRPr lang="pt-PT"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1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animações.</a:t>
            </a:r>
          </a:p>
          <a:p>
            <a:endParaRPr lang="en-IE" sz="1100" dirty="0"/>
          </a:p>
          <a:p>
            <a:r>
              <a:rPr lang="pt-PT" sz="1100" dirty="0"/>
              <a:t>A UE já adotou várias medidas para combater a desinformação: </a:t>
            </a:r>
          </a:p>
          <a:p>
            <a:endParaRPr lang="en-IE"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sz="1100" dirty="0"/>
              <a:t>- </a:t>
            </a:r>
            <a:r>
              <a:rPr lang="pt-PT" sz="1100" b="1" dirty="0"/>
              <a:t>Coopera</a:t>
            </a:r>
            <a:r>
              <a:rPr lang="pt-PT" sz="1100" dirty="0"/>
              <a:t> com os Estados-Membros, com as organizações internacionais e com os países parceiros para encontrar formas de impedir a propagação da desinformação.</a:t>
            </a:r>
          </a:p>
          <a:p>
            <a:endParaRPr lang="en-IE" sz="1100" dirty="0"/>
          </a:p>
          <a:p>
            <a:pPr marL="171450" indent="-171450">
              <a:buFontTx/>
              <a:buChar char="-"/>
            </a:pPr>
            <a:r>
              <a:rPr lang="pt-PT" sz="1100" dirty="0"/>
              <a:t>Envida todos os esforços para </a:t>
            </a:r>
            <a:r>
              <a:rPr lang="pt-PT" sz="1100" b="1" dirty="0"/>
              <a:t>comunicar</a:t>
            </a:r>
            <a:r>
              <a:rPr lang="pt-PT" sz="1100" dirty="0"/>
              <a:t> abertamente sobre os seus planos e sobre as medidas adotadas. Isto é muito importante, uma vez que as pessoas que têm acesso a informações rigorosas são menos suscetíveis de recorrer a fontes pouco fiáveis.</a:t>
            </a:r>
          </a:p>
          <a:p>
            <a:pPr marL="171450" indent="-171450">
              <a:buFontTx/>
              <a:buChar char="-"/>
            </a:pPr>
            <a:endParaRPr lang="en-IE" sz="1100" dirty="0"/>
          </a:p>
          <a:p>
            <a:pPr marL="171450" indent="-171450">
              <a:buFontTx/>
              <a:buChar char="-"/>
            </a:pPr>
            <a:r>
              <a:rPr lang="pt-PT" sz="1100" b="1" dirty="0"/>
              <a:t>Controla e denuncia os casos de desinformação</a:t>
            </a:r>
            <a:r>
              <a:rPr lang="pt-PT" sz="1100" dirty="0"/>
              <a:t> e de manipulação da informação, nomeadamente através dos canais das redes sociais e no sítio Web da </a:t>
            </a:r>
            <a:r>
              <a:rPr lang="pt-PT" sz="1100" dirty="0" err="1"/>
              <a:t>EUvsDisinfo</a:t>
            </a:r>
            <a:r>
              <a:rPr lang="pt-PT" sz="1100" dirty="0"/>
              <a:t>.</a:t>
            </a:r>
          </a:p>
          <a:p>
            <a:pPr marL="0" indent="0">
              <a:buFontTx/>
              <a:buNone/>
            </a:pPr>
            <a:endParaRPr lang="en-IE" sz="1100" dirty="0"/>
          </a:p>
          <a:p>
            <a:pPr marL="171450" indent="-171450">
              <a:buFontTx/>
              <a:buChar char="-"/>
            </a:pPr>
            <a:r>
              <a:rPr lang="pt-PT" sz="1100" dirty="0"/>
              <a:t>Apoia a </a:t>
            </a:r>
            <a:r>
              <a:rPr lang="pt-PT" sz="1100" b="1" dirty="0"/>
              <a:t>literacia mediática</a:t>
            </a:r>
            <a:r>
              <a:rPr lang="pt-PT" sz="1100" dirty="0"/>
              <a:t> (financiando iniciativas e elaborando recursos práticos como esta apresentação), bem como os </a:t>
            </a:r>
            <a:r>
              <a:rPr lang="pt-PT" sz="1100" b="1" dirty="0"/>
              <a:t>meios de comunicação social independentes e os verificadores de factos</a:t>
            </a:r>
            <a:r>
              <a:rPr lang="pt-PT" sz="1100" dirty="0"/>
              <a:t>.</a:t>
            </a:r>
          </a:p>
          <a:p>
            <a:pPr marL="171450" indent="-171450">
              <a:buFontTx/>
              <a:buChar char="-"/>
            </a:pPr>
            <a:endParaRPr lang="en-IE" sz="1100" dirty="0"/>
          </a:p>
          <a:p>
            <a:pPr marL="171450" indent="-171450">
              <a:buFontTx/>
              <a:buChar char="-"/>
            </a:pPr>
            <a:r>
              <a:rPr lang="pt-PT" sz="1100" dirty="0"/>
              <a:t>Trabalha com as empresas das </a:t>
            </a:r>
            <a:r>
              <a:rPr lang="pt-PT" sz="1100" b="1" dirty="0"/>
              <a:t>redes sociais</a:t>
            </a:r>
            <a:r>
              <a:rPr lang="pt-PT" sz="1100" dirty="0"/>
              <a:t> para prevenir a propagação da desinformação e a manipulação da informação, protegendo os utilizadores na UE. </a:t>
            </a:r>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pt-PT" sz="1800" dirty="0">
                <a:effectLst/>
                <a:latin typeface="Calibri" panose="020F0502020204030204" pitchFamily="34" charset="0"/>
                <a:ea typeface="Calibri" panose="020F0502020204030204" pitchFamily="34" charset="0"/>
                <a:cs typeface="Times New Roman" panose="02020603050405020304" pitchFamily="18" charset="0"/>
              </a:rPr>
              <a:t>Vivemos na era da informação. A informação nunca esteve tão acessível como hoje em dia.</a:t>
            </a:r>
          </a:p>
          <a:p>
            <a:pPr marL="342900" lvl="0" indent="-342900">
              <a:lnSpc>
                <a:spcPct val="107000"/>
              </a:lnSpc>
              <a:buFont typeface="Symbol" panose="05050102010706020507" pitchFamily="18" charset="2"/>
              <a:buChar char=""/>
            </a:pPr>
            <a:r>
              <a:rPr lang="pt-PT" sz="1800" dirty="0">
                <a:effectLst/>
                <a:latin typeface="Calibri" panose="020F0502020204030204" pitchFamily="34" charset="0"/>
                <a:ea typeface="Calibri" panose="020F0502020204030204" pitchFamily="34" charset="0"/>
                <a:cs typeface="Times New Roman" panose="02020603050405020304" pitchFamily="18" charset="0"/>
              </a:rPr>
              <a:t>Isto não nos torna necessariamente a vida mais fácil: por vezes é muito difícil distinguir as notícias verdadeiras das falsas.</a:t>
            </a:r>
          </a:p>
          <a:p>
            <a:pPr marL="342900" lvl="0" indent="-342900">
              <a:lnSpc>
                <a:spcPct val="107000"/>
              </a:lnSpc>
              <a:buFont typeface="Symbol" panose="05050102010706020507" pitchFamily="18" charset="2"/>
              <a:buChar char=""/>
            </a:pPr>
            <a:r>
              <a:rPr lang="pt-PT" sz="1800" dirty="0">
                <a:effectLst/>
                <a:latin typeface="Calibri" panose="020F0502020204030204" pitchFamily="34" charset="0"/>
                <a:ea typeface="Calibri" panose="020F0502020204030204" pitchFamily="34" charset="0"/>
                <a:cs typeface="Times New Roman" panose="02020603050405020304" pitchFamily="18" charset="0"/>
              </a:rPr>
              <a:t>Por exemplo, embora na altura fosse difícil de acreditar, a Olivia Rodrigo e a Sabrina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pt-PT" sz="1800" dirty="0">
                <a:effectLst/>
                <a:latin typeface="Calibri" panose="020F0502020204030204" pitchFamily="34" charset="0"/>
                <a:ea typeface="Calibri" panose="020F0502020204030204" pitchFamily="34" charset="0"/>
                <a:cs typeface="Times New Roman" panose="02020603050405020304" pitchFamily="18" charset="0"/>
              </a:rPr>
              <a:t> encontraram-se de facto na Gala do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Met</a:t>
            </a:r>
            <a:r>
              <a:rPr lang="pt-PT" sz="1800" dirty="0">
                <a:effectLst/>
                <a:latin typeface="Calibri" panose="020F0502020204030204" pitchFamily="34" charset="0"/>
                <a:ea typeface="Calibri" panose="020F0502020204030204" pitchFamily="34" charset="0"/>
                <a:cs typeface="Times New Roman" panose="02020603050405020304" pitchFamily="18" charset="0"/>
              </a:rPr>
              <a:t>. Por outro lado, a capa da revista Forbes com o Ayatollah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Sayyid</a:t>
            </a:r>
            <a:r>
              <a:rPr lang="pt-PT" sz="1800" dirty="0">
                <a:effectLst/>
                <a:latin typeface="Calibri" panose="020F0502020204030204" pitchFamily="34" charset="0"/>
                <a:ea typeface="Calibri" panose="020F0502020204030204" pitchFamily="34" charset="0"/>
                <a:cs typeface="Times New Roman" panose="02020603050405020304" pitchFamily="18" charset="0"/>
              </a:rPr>
              <a:t> li Khamenei, embora pareça verdadeira, é na realidade falsa. A fotografia do meio, embora mostre efetivamente a ativação da Cúpula de Ferro por Israel, foi tirada numa data diferente, envolvendo portanto outros protagonistas.</a:t>
            </a:r>
          </a:p>
          <a:p>
            <a:pPr marL="342900" lvl="0" indent="-342900">
              <a:lnSpc>
                <a:spcPct val="107000"/>
              </a:lnSpc>
              <a:buFont typeface="Symbol" panose="05050102010706020507" pitchFamily="18" charset="2"/>
              <a:buChar char=""/>
            </a:pPr>
            <a:r>
              <a:rPr lang="pt-PT" sz="1800" dirty="0">
                <a:effectLst/>
                <a:latin typeface="Calibri" panose="020F0502020204030204" pitchFamily="34" charset="0"/>
                <a:ea typeface="Calibri" panose="020F0502020204030204" pitchFamily="34" charset="0"/>
                <a:cs typeface="Times New Roman" panose="02020603050405020304" pitchFamily="18" charset="0"/>
              </a:rPr>
              <a:t>Nesta apresentação vamos olhar não só para a desinformação (quando uma pessoa ou organização difunde intencionalmente informações que sabe serem falsas ou enganadoras), mas também para outras formas de informação falsa que podemos encontrar e para a forma de nos protegermos.</a:t>
            </a:r>
          </a:p>
          <a:p>
            <a:pPr marL="342900" lvl="0" indent="-342900">
              <a:lnSpc>
                <a:spcPct val="107000"/>
              </a:lnSpc>
              <a:buFont typeface="Symbol" panose="05050102010706020507" pitchFamily="18" charset="2"/>
              <a:buChar char=""/>
            </a:pPr>
            <a:r>
              <a:rPr lang="pt-PT" sz="1800" dirty="0">
                <a:effectLst/>
                <a:latin typeface="Calibri" panose="020F0502020204030204" pitchFamily="34" charset="0"/>
                <a:ea typeface="Calibri" panose="020F0502020204030204" pitchFamily="34" charset="0"/>
                <a:cs typeface="Times New Roman" panose="02020603050405020304" pitchFamily="18" charset="0"/>
              </a:rPr>
              <a:t>Importa ter muito cuidado com aquilo em que acreditamos. Devemos refletir sempre (e confirmar que os factos são efetivamente verdadeiros!) antes de partilhar seja o que for.</a:t>
            </a:r>
            <a:br>
              <a:rPr lang="pt-PT" sz="1800" dirty="0">
                <a:effectLst/>
                <a:latin typeface="Calibri" panose="020F0502020204030204" pitchFamily="34" charset="0"/>
                <a:ea typeface="Calibri" panose="020F0502020204030204" pitchFamily="34" charset="0"/>
                <a:cs typeface="Times New Roman" panose="02020603050405020304" pitchFamily="18" charset="0"/>
              </a:rPr>
            </a:br>
            <a:r>
              <a:rPr lang="pt-PT"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Fontes:</a:t>
            </a:r>
          </a:p>
          <a:p>
            <a:pPr marL="342900" lvl="0" indent="-342900">
              <a:lnSpc>
                <a:spcPct val="107000"/>
              </a:lnSpc>
              <a:buFont typeface="Symbol" panose="05050102010706020507" pitchFamily="18" charset="2"/>
              <a:buChar char=""/>
              <a:tabLst>
                <a:tab pos="457200" algn="l"/>
              </a:tabLst>
            </a:pP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nas redes sociais sobre o encontro entre Olivia Rodrigo e Sabrina </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Carpenter</a:t>
            </a:r>
            <a:r>
              <a:rPr lang="pt-PT" sz="1100" dirty="0">
                <a:effectLst/>
                <a:latin typeface="Calibri" panose="020F0502020204030204" pitchFamily="34" charset="0"/>
                <a:ea typeface="Calibri" panose="020F0502020204030204" pitchFamily="34" charset="0"/>
                <a:cs typeface="Times New Roman" panose="02020603050405020304" pitchFamily="18" charset="0"/>
              </a:rPr>
              <a:t>: </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https</a:t>
            </a:r>
            <a:r>
              <a:rPr lang="pt-PT" sz="1100" dirty="0">
                <a:effectLst/>
                <a:latin typeface="Calibri" panose="020F0502020204030204" pitchFamily="34" charset="0"/>
                <a:ea typeface="Calibri" panose="020F0502020204030204" pitchFamily="34" charset="0"/>
                <a:cs typeface="Times New Roman" panose="02020603050405020304" pitchFamily="18" charset="0"/>
              </a:rPr>
              <a:t>://</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twitter.com</a:t>
            </a:r>
            <a:r>
              <a:rPr lang="pt-PT" sz="1100" dirty="0">
                <a:effectLst/>
                <a:latin typeface="Calibri" panose="020F0502020204030204" pitchFamily="34" charset="0"/>
                <a:ea typeface="Calibri" panose="020F0502020204030204" pitchFamily="34" charset="0"/>
                <a:cs typeface="Times New Roman" panose="02020603050405020304" pitchFamily="18" charset="0"/>
              </a:rPr>
              <a:t>/</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PopBase</a:t>
            </a:r>
            <a:r>
              <a:rPr lang="pt-PT" sz="1100" dirty="0">
                <a:effectLst/>
                <a:latin typeface="Calibri" panose="020F0502020204030204" pitchFamily="34" charset="0"/>
                <a:ea typeface="Calibri" panose="020F0502020204030204" pitchFamily="34" charset="0"/>
                <a:cs typeface="Times New Roman" panose="02020603050405020304" pitchFamily="18" charset="0"/>
              </a:rPr>
              <a:t>/status/1521984278057218050?lang=</a:t>
            </a:r>
            <a:r>
              <a:rPr lang="pt-PT" sz="1100" dirty="0" err="1">
                <a:effectLst/>
                <a:latin typeface="Calibri" panose="020F0502020204030204" pitchFamily="34" charset="0"/>
                <a:ea typeface="Calibri" panose="020F0502020204030204" pitchFamily="34" charset="0"/>
                <a:cs typeface="Times New Roman" panose="02020603050405020304" pitchFamily="18" charset="0"/>
              </a:rPr>
              <a:t>en</a:t>
            </a:r>
            <a:r>
              <a:rPr lang="pt-PT"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tabLst>
                <a:tab pos="4572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Vídeo sobre a ativação da Cúpula de Ferro: </a:t>
            </a:r>
            <a:r>
              <a:rPr lang="pt-PT" sz="1600" dirty="0">
                <a:hlinkClick r:id="rId3"/>
              </a:rPr>
              <a:t>(3) </a:t>
            </a:r>
            <a:r>
              <a:rPr lang="pt-PT" sz="1600" dirty="0" err="1">
                <a:hlinkClick r:id="rId3"/>
              </a:rPr>
              <a:t>Iran</a:t>
            </a:r>
            <a:r>
              <a:rPr lang="pt-PT" sz="1600" dirty="0">
                <a:hlinkClick r:id="rId3"/>
              </a:rPr>
              <a:t> </a:t>
            </a:r>
            <a:r>
              <a:rPr lang="pt-PT" sz="1600" dirty="0" err="1">
                <a:hlinkClick r:id="rId3"/>
              </a:rPr>
              <a:t>Spectator</a:t>
            </a:r>
            <a:r>
              <a:rPr lang="pt-PT" sz="1600" dirty="0">
                <a:hlinkClick r:id="rId3"/>
              </a:rPr>
              <a:t> no X: "</a:t>
            </a:r>
            <a:r>
              <a:rPr lang="pt-PT" sz="1600" dirty="0">
                <a:latin typeface="Segoe UI Emoji"/>
                <a:hlinkClick r:id="rId3"/>
              </a:rPr>
              <a:t>⚠️</a:t>
            </a:r>
            <a:r>
              <a:rPr lang="pt-PT" sz="1600" dirty="0">
                <a:hlinkClick r:id="rId3"/>
              </a:rPr>
              <a:t> 𝐁𝐫𝐞𝐚𝐤𝐢𝐧𝐠 𝐍𝐞𝐰𝐬 </a:t>
            </a:r>
            <a:r>
              <a:rPr lang="pt-PT" sz="1600" dirty="0">
                <a:latin typeface="Segoe UI Emoji"/>
                <a:hlinkClick r:id="rId3"/>
              </a:rPr>
              <a:t>⚠️</a:t>
            </a:r>
            <a:r>
              <a:rPr lang="pt-PT" sz="1600" dirty="0">
                <a:hlinkClick r:id="rId3"/>
              </a:rPr>
              <a:t> </a:t>
            </a:r>
            <a:r>
              <a:rPr lang="pt-PT" sz="1600" dirty="0">
                <a:latin typeface="Segoe UI Emoji"/>
                <a:hlinkClick r:id="rId3"/>
              </a:rPr>
              <a:t>🇮🇷</a:t>
            </a:r>
            <a:r>
              <a:rPr lang="pt-PT" sz="1600" dirty="0">
                <a:hlinkClick r:id="rId3"/>
              </a:rPr>
              <a:t>| 𝗧𝗵𝗲 𝗦𝗵𝗮𝗵𝗲𝗱 𝗗𝗿𝗼𝗻𝗲𝘀 𝗮𝗽𝗽𝗲𝗮𝗿 𝘁𝗼 𝗵𝗮𝘃𝗲 𝗿𝗲𝗮𝗰𝗵𝗲𝗱 𝗜𝘀𝗿𝗮𝗲𝗹 𝗿𝗶𝗴𝗵𝘁 𝗻𝗼𝘄 </a:t>
            </a:r>
            <a:r>
              <a:rPr lang="pt-PT" sz="1600" dirty="0" err="1">
                <a:hlinkClick r:id="rId3"/>
              </a:rPr>
              <a:t>Video</a:t>
            </a:r>
            <a:r>
              <a:rPr lang="pt-PT" sz="1600" dirty="0">
                <a:hlinkClick r:id="rId3"/>
              </a:rPr>
              <a:t> </a:t>
            </a:r>
            <a:r>
              <a:rPr lang="pt-PT" sz="1600" dirty="0" err="1">
                <a:hlinkClick r:id="rId3"/>
              </a:rPr>
              <a:t>confirmation</a:t>
            </a:r>
            <a:r>
              <a:rPr lang="pt-PT" sz="1600" dirty="0">
                <a:hlinkClick r:id="rId3"/>
              </a:rPr>
              <a:t> </a:t>
            </a:r>
            <a:r>
              <a:rPr lang="pt-PT" sz="1600" dirty="0" err="1">
                <a:hlinkClick r:id="rId3"/>
              </a:rPr>
              <a:t>has</a:t>
            </a:r>
            <a:r>
              <a:rPr lang="pt-PT" sz="1600" dirty="0">
                <a:hlinkClick r:id="rId3"/>
              </a:rPr>
              <a:t> </a:t>
            </a:r>
            <a:r>
              <a:rPr lang="pt-PT" sz="1600" dirty="0" err="1">
                <a:hlinkClick r:id="rId3"/>
              </a:rPr>
              <a:t>been</a:t>
            </a:r>
            <a:r>
              <a:rPr lang="pt-PT" sz="1600" dirty="0">
                <a:hlinkClick r:id="rId3"/>
              </a:rPr>
              <a:t> </a:t>
            </a:r>
            <a:r>
              <a:rPr lang="pt-PT" sz="1600" dirty="0" err="1">
                <a:hlinkClick r:id="rId3"/>
              </a:rPr>
              <a:t>provided</a:t>
            </a:r>
            <a:r>
              <a:rPr lang="pt-PT" sz="1600" dirty="0">
                <a:hlinkClick r:id="rId3"/>
              </a:rPr>
              <a:t>: </a:t>
            </a:r>
            <a:r>
              <a:rPr lang="pt-PT" sz="1600" dirty="0" err="1">
                <a:hlinkClick r:id="rId3"/>
              </a:rPr>
              <a:t>https</a:t>
            </a:r>
            <a:r>
              <a:rPr lang="pt-PT" sz="1600" dirty="0">
                <a:hlinkClick r:id="rId3"/>
              </a:rPr>
              <a:t>://</a:t>
            </a:r>
            <a:r>
              <a:rPr lang="pt-PT" sz="1600" dirty="0" err="1">
                <a:hlinkClick r:id="rId3"/>
              </a:rPr>
              <a:t>t.co</a:t>
            </a:r>
            <a:r>
              <a:rPr lang="pt-PT" sz="1600" dirty="0">
                <a:hlinkClick r:id="rId3"/>
              </a:rPr>
              <a:t>/5Mt7VfstLB" / X (</a:t>
            </a:r>
            <a:r>
              <a:rPr lang="pt-PT" sz="1600" dirty="0" err="1">
                <a:hlinkClick r:id="rId3"/>
              </a:rPr>
              <a:t>twitter.com</a:t>
            </a:r>
            <a:r>
              <a:rPr lang="pt-PT" sz="1600" dirty="0">
                <a:hlinkClick r:id="rId3"/>
              </a:rPr>
              <a:t>)</a:t>
            </a:r>
          </a:p>
          <a:p>
            <a:pPr marL="342900" lvl="0" indent="-342900">
              <a:lnSpc>
                <a:spcPct val="107000"/>
              </a:lnSpc>
              <a:buFont typeface="Symbol" panose="05050102010706020507" pitchFamily="18" charset="2"/>
              <a:buChar char=""/>
              <a:tabLst>
                <a:tab pos="457200" algn="l"/>
              </a:tabLst>
            </a:pPr>
            <a:r>
              <a:rPr lang="pt-PT" sz="1100" dirty="0">
                <a:effectLst/>
                <a:latin typeface="Calibri" panose="020F0502020204030204" pitchFamily="34" charset="0"/>
                <a:ea typeface="Calibri" panose="020F0502020204030204" pitchFamily="34" charset="0"/>
                <a:cs typeface="Times New Roman" panose="02020603050405020304" pitchFamily="18" charset="0"/>
              </a:rPr>
              <a:t>Capa falsa da revista Forbes: </a:t>
            </a:r>
            <a:r>
              <a:rPr lang="pt-PT" sz="1100" u="sng" dirty="0" err="1">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https</a:t>
            </a:r>
            <a:r>
              <a:rPr lang="pt-PT" sz="1100" u="sng" dirty="0">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a:t>
            </a:r>
            <a:r>
              <a:rPr lang="pt-PT" sz="1100" u="sng" dirty="0" err="1">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u.afp.com</a:t>
            </a:r>
            <a:r>
              <a:rPr lang="pt-PT" sz="1100" u="sng" dirty="0">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rPr>
              <a:t>/5Arh</a:t>
            </a:r>
          </a:p>
          <a:p>
            <a:pPr marL="342900" lvl="0" indent="-342900">
              <a:lnSpc>
                <a:spcPct val="107000"/>
              </a:lnSpc>
              <a:buFont typeface="Symbol" panose="05050102010706020507" pitchFamily="18" charset="2"/>
              <a:buChar char=""/>
              <a:tabLst>
                <a:tab pos="457200" algn="l"/>
              </a:tabLst>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a:p>
            <a:endParaRPr lang="de-CH" dirty="0"/>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pt-PT" sz="1100" b="1" dirty="0">
                <a:effectLst/>
                <a:latin typeface="Calibri" panose="020F0502020204030204" pitchFamily="34" charset="0"/>
                <a:ea typeface="Calibri" panose="020F0502020204030204" pitchFamily="34" charset="0"/>
                <a:cs typeface="Times New Roman" panose="02020603050405020304" pitchFamily="18" charset="0"/>
              </a:rPr>
              <a:t>Sátira/humor</a:t>
            </a:r>
            <a:r>
              <a:rPr lang="pt-PT" sz="1100" dirty="0">
                <a:effectLst/>
                <a:latin typeface="Calibri" panose="020F0502020204030204" pitchFamily="34" charset="0"/>
                <a:ea typeface="Calibri" panose="020F0502020204030204" pitchFamily="34" charset="0"/>
                <a:cs typeface="Times New Roman" panose="02020603050405020304" pitchFamily="18" charset="0"/>
              </a:rPr>
              <a:t>: os artigos publicados em jornais ou sites humorísticos podem às vezes ser confundidos com notícias verdadeiras. </a:t>
            </a:r>
          </a:p>
          <a:p>
            <a:pPr marL="342900" lvl="0" indent="-342900">
              <a:lnSpc>
                <a:spcPct val="107000"/>
              </a:lnSpc>
              <a:buFont typeface="Symbol" panose="05050102010706020507" pitchFamily="18" charset="2"/>
              <a:buChar char=""/>
            </a:pPr>
            <a:r>
              <a:rPr lang="pt-PT" sz="1100" b="1" dirty="0">
                <a:effectLst/>
                <a:latin typeface="Calibri" panose="020F0502020204030204" pitchFamily="34" charset="0"/>
                <a:ea typeface="Calibri" panose="020F0502020204030204" pitchFamily="34" charset="0"/>
                <a:cs typeface="Times New Roman" panose="02020603050405020304" pitchFamily="18" charset="0"/>
              </a:rPr>
              <a:t>Informação incorreta</a:t>
            </a:r>
            <a:r>
              <a:rPr lang="pt-PT" sz="1100" dirty="0">
                <a:effectLst/>
                <a:latin typeface="Calibri" panose="020F0502020204030204" pitchFamily="34" charset="0"/>
                <a:ea typeface="Calibri" panose="020F0502020204030204" pitchFamily="34" charset="0"/>
                <a:cs typeface="Times New Roman" panose="02020603050405020304" pitchFamily="18" charset="0"/>
              </a:rPr>
              <a:t>: algumas informações falsas ou enganosas podem ser partilhadas por pessoas que acreditam nelas sem a intenção de causar danos a alguém. Muitas vezes estão só a tentar ajudar, como, quando por exemplo, um familiar publica um artigo no Facebook em que se diz que o alho previne o cancro pois acha que essa informação pode ser útil sem se aperceber de que é falsa.</a:t>
            </a:r>
          </a:p>
          <a:p>
            <a:pPr marL="342900" lvl="0" indent="-342900">
              <a:lnSpc>
                <a:spcPct val="107000"/>
              </a:lnSpc>
              <a:spcAft>
                <a:spcPts val="800"/>
              </a:spcAft>
              <a:buFont typeface="Symbol" panose="05050102010706020507" pitchFamily="18" charset="2"/>
              <a:buChar char=""/>
            </a:pPr>
            <a:r>
              <a:rPr lang="pt-PT" b="1" dirty="0"/>
              <a:t>Informação incorreta</a:t>
            </a:r>
            <a:r>
              <a:rPr lang="pt-PT" dirty="0"/>
              <a:t>: informações falsas criadas e partilhadas para enganar pessoas ou alcançar objetivos políticos ou económicos e que podem causar danos ao público.</a:t>
            </a:r>
            <a:r>
              <a:rPr lang="pt-PT" sz="1100" dirty="0">
                <a:effectLst/>
                <a:latin typeface="Calibri" panose="020F0502020204030204" pitchFamily="34" charset="0"/>
                <a:ea typeface="Calibri" panose="020F0502020204030204" pitchFamily="34" charset="0"/>
                <a:cs typeface="Times New Roman" panose="02020603050405020304" pitchFamily="18" charset="0"/>
              </a:rPr>
              <a:t> Por exemplo: a publicação de um </a:t>
            </a:r>
            <a:r>
              <a:rPr lang="pt-PT" sz="1100" i="1" dirty="0" err="1">
                <a:effectLst/>
                <a:latin typeface="Calibri" panose="020F0502020204030204" pitchFamily="34" charset="0"/>
                <a:ea typeface="Calibri" panose="020F0502020204030204" pitchFamily="34" charset="0"/>
                <a:cs typeface="Times New Roman" panose="02020603050405020304" pitchFamily="18" charset="0"/>
              </a:rPr>
              <a:t>post</a:t>
            </a:r>
            <a:r>
              <a:rPr lang="pt-PT" sz="1100" dirty="0">
                <a:effectLst/>
                <a:latin typeface="Calibri" panose="020F0502020204030204" pitchFamily="34" charset="0"/>
                <a:ea typeface="Calibri" panose="020F0502020204030204" pitchFamily="34" charset="0"/>
                <a:cs typeface="Times New Roman" panose="02020603050405020304" pitchFamily="18" charset="0"/>
              </a:rPr>
              <a:t> nas redes sociais com uma história falsa sobre migrantes que cometem crimes na Europa, com o objetivo de criar divisões na sociedade.</a:t>
            </a:r>
          </a:p>
          <a:p>
            <a:endParaRPr lang="en-IE" dirty="0"/>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uma animação.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Se não tivermos cuidado, uma notícia humorística pode facilmente ser interpretada como sendo verdadeira.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solidFill>
                  <a:schemeClr val="bg1"/>
                </a:solidFill>
              </a:rPr>
              <a:t>Esta imagem do Papa com um casaco da </a:t>
            </a:r>
            <a:r>
              <a:rPr lang="pt-PT" dirty="0" err="1">
                <a:solidFill>
                  <a:schemeClr val="bg1"/>
                </a:solidFill>
              </a:rPr>
              <a:t>Balenciaga</a:t>
            </a:r>
            <a:r>
              <a:rPr lang="pt-PT" dirty="0">
                <a:solidFill>
                  <a:schemeClr val="bg1"/>
                </a:solidFill>
              </a:rPr>
              <a:t> foi publicada pela primeira vez num grupo do Facebook intitulado AI </a:t>
            </a:r>
            <a:r>
              <a:rPr lang="pt-PT" dirty="0" err="1">
                <a:solidFill>
                  <a:schemeClr val="bg1"/>
                </a:solidFill>
              </a:rPr>
              <a:t>Art</a:t>
            </a:r>
            <a:r>
              <a:rPr lang="pt-PT" dirty="0">
                <a:solidFill>
                  <a:schemeClr val="bg1"/>
                </a:solidFill>
              </a:rPr>
              <a:t> </a:t>
            </a:r>
            <a:r>
              <a:rPr lang="pt-PT" dirty="0" err="1">
                <a:solidFill>
                  <a:schemeClr val="bg1"/>
                </a:solidFill>
              </a:rPr>
              <a:t>Universe</a:t>
            </a:r>
            <a:r>
              <a:rPr lang="pt-PT" dirty="0">
                <a:solidFill>
                  <a:schemeClr val="bg1"/>
                </a:solidFill>
              </a:rPr>
              <a:t> em março de 2023 e rapidamente se tornou 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Podes encontrar outras imagens do Papa Francisco criadas por inteligência artificial em: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Segunda fotografia do Papa: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animações.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sz="1200" b="0" i="0" dirty="0">
                <a:solidFill>
                  <a:srgbClr val="FF0000"/>
                </a:solidFill>
                <a:effectLst/>
                <a:latin typeface="+mn-lt"/>
                <a:ea typeface="+mn-ea"/>
                <a:cs typeface="+mn-cs"/>
              </a:rPr>
              <a:t>Muitas vezes, as informações falsas são propagadas porque as pessoas acreditam genuinamente nelas e querem partilhá-las com os seus amigos ou familiares. Nesse caso designamo-las por «informação incorreta».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pPr>
              <a:defRPr/>
            </a:pPr>
            <a:r>
              <a:rPr lang="pt-PT" sz="1200" b="0" i="0" dirty="0">
                <a:effectLst/>
                <a:latin typeface="+mn-lt"/>
                <a:ea typeface="+mn-ea"/>
                <a:cs typeface="+mn-cs"/>
              </a:rPr>
              <a:t>Durante a pandemia de COVID-19, foram divulgadas nas redes sociais muitas informações suscetíveis de gerar confusão. </a:t>
            </a:r>
            <a:r>
              <a:rPr lang="pt-PT" dirty="0"/>
              <a:t>Por exemplo, muita gente afirmava que existia uma ligação entre as tecnologias 5G e a propagação do coronavírus (para mais informações sobre esta questão: </a:t>
            </a:r>
            <a:r>
              <a:rPr lang="pt-PT" dirty="0" err="1">
                <a:hlinkClick r:id="rId3"/>
              </a:rPr>
              <a:t>https</a:t>
            </a:r>
            <a:r>
              <a:rPr lang="pt-PT" dirty="0">
                <a:hlinkClick r:id="rId3"/>
              </a:rPr>
              <a:t>://</a:t>
            </a:r>
            <a:r>
              <a:rPr lang="pt-PT" dirty="0" err="1">
                <a:hlinkClick r:id="rId3"/>
              </a:rPr>
              <a:t>www.euronews.com</a:t>
            </a:r>
            <a:r>
              <a:rPr lang="pt-PT" dirty="0">
                <a:hlinkClick r:id="rId3"/>
              </a:rPr>
              <a:t>/2020/05/15/what-is-the-truth-behind-the-5g-coronavirus-conspiracy-theory-culture-clash</a:t>
            </a:r>
            <a:r>
              <a:rPr lang="pt-PT"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effectLst/>
              <a:latin typeface="+mn-lt"/>
              <a:ea typeface="+mn-ea"/>
              <a:cs typeface="+mn-cs"/>
            </a:endParaRPr>
          </a:p>
          <a:p>
            <a:r>
              <a:rPr lang="pt-PT" sz="1200" b="0" i="0" dirty="0">
                <a:effectLst/>
                <a:latin typeface="+mn-lt"/>
                <a:ea typeface="+mn-ea"/>
                <a:cs typeface="+mn-cs"/>
              </a:rPr>
              <a:t>Essa teoria provocou danos reais:</a:t>
            </a:r>
          </a:p>
          <a:p>
            <a:pPr marL="171450" indent="-171450">
              <a:buFontTx/>
              <a:buChar char="-"/>
            </a:pPr>
            <a:r>
              <a:rPr lang="pt-PT" baseline="0" dirty="0"/>
              <a:t>Houve pessoas que incendiaram torres de telecomunicações por toda a Europa</a:t>
            </a:r>
          </a:p>
          <a:p>
            <a:pPr marL="171450" indent="-171450">
              <a:buFontTx/>
              <a:buChar char="-"/>
            </a:pPr>
            <a:r>
              <a:rPr lang="pt-PT" baseline="0" dirty="0"/>
              <a:t>As redes de telecomunicações foram afetadas pois muitas das torres destruídas ou vandalizadas prestavam serviços 3G e 4G necessários ao público (por exemplo, para chamar uma ambulância, etc.)</a:t>
            </a:r>
          </a:p>
          <a:p>
            <a:pPr marL="171450" indent="-171450">
              <a:buFontTx/>
              <a:buChar char="-"/>
            </a:pPr>
            <a:r>
              <a:rPr lang="pt-PT" sz="1200" b="0" i="0" dirty="0">
                <a:solidFill>
                  <a:schemeClr val="tx1"/>
                </a:solidFill>
                <a:effectLst/>
                <a:latin typeface="+mn-lt"/>
                <a:ea typeface="+mn-ea"/>
                <a:cs typeface="+mn-cs"/>
              </a:rPr>
              <a:t>Alguns funcionários das empresas de telecomunicações foram assediados e atacados na rua quando instalavam cabos de fibra ótica 5G ou outras infraestruturas de telecomunicações.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solidFill>
                  <a:schemeClr val="bg1"/>
                </a:solidFill>
              </a:rPr>
              <a:t>[Diz-se que esta teoria da conspiração que associa a instalação de torres 5G ao surto de COVID-19 surgiu em França em janeiro de 2020, propagando-se depois rapidamente aos outros países.]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*Nota* - Este diapositivo contém animações.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Eis um exemplo claro de desinformação: uma mulher alega ser vítima de discriminação contra os russos, a fim de enganar as pessoas e promover os objetivos políticos da Rússia.</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 Apareceu em quatro papeis diferentes no espaço de um ano</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 As pessoas reais podem não corresponder exatamente à mensagem que os responsáveis pela propaganda querem fazer passar, pelo que recorrem a atores profissionais para representar personagens que suscitem emoções fortes. O objetivo é alimentar sentimentos pró-russos e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antiucranianos</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Fonte:</a:t>
            </a:r>
            <a:r>
              <a:rPr lang="pt-PT" sz="1200" dirty="0">
                <a:effectLst/>
                <a:latin typeface="Calibri" panose="020F0502020204030204" pitchFamily="34" charset="0"/>
                <a:ea typeface="Calibri" panose="020F0502020204030204" pitchFamily="34" charset="0"/>
                <a:cs typeface="Times New Roman" panose="02020603050405020304" pitchFamily="18" charset="0"/>
              </a:rPr>
              <a:t> </a:t>
            </a:r>
            <a:r>
              <a:rPr lang="pt-PT" sz="1800" dirty="0" err="1">
                <a:hlinkClick r:id="rId3"/>
              </a:rPr>
              <a:t>Russian</a:t>
            </a:r>
            <a:r>
              <a:rPr lang="pt-PT" sz="1800" dirty="0">
                <a:hlinkClick r:id="rId3"/>
              </a:rPr>
              <a:t> </a:t>
            </a:r>
            <a:r>
              <a:rPr lang="pt-PT" sz="1800" dirty="0" err="1">
                <a:hlinkClick r:id="rId3"/>
              </a:rPr>
              <a:t>disinfo</a:t>
            </a:r>
            <a:r>
              <a:rPr lang="pt-PT" sz="1800" dirty="0">
                <a:hlinkClick r:id="rId3"/>
              </a:rPr>
              <a:t> </a:t>
            </a:r>
            <a:r>
              <a:rPr lang="pt-PT" sz="1800" dirty="0" err="1">
                <a:hlinkClick r:id="rId3"/>
              </a:rPr>
              <a:t>patterns</a:t>
            </a:r>
            <a:r>
              <a:rPr lang="pt-PT" sz="1800" dirty="0">
                <a:hlinkClick r:id="rId3"/>
              </a:rPr>
              <a:t>: </a:t>
            </a:r>
            <a:r>
              <a:rPr lang="pt-PT" sz="1800" dirty="0" err="1">
                <a:hlinkClick r:id="rId3"/>
              </a:rPr>
              <a:t>same</a:t>
            </a:r>
            <a:r>
              <a:rPr lang="pt-PT" sz="1800" dirty="0">
                <a:hlinkClick r:id="rId3"/>
              </a:rPr>
              <a:t> </a:t>
            </a:r>
            <a:r>
              <a:rPr lang="pt-PT" sz="1800" dirty="0" err="1">
                <a:hlinkClick r:id="rId3"/>
              </a:rPr>
              <a:t>actors</a:t>
            </a:r>
            <a:r>
              <a:rPr lang="pt-PT" sz="1800" dirty="0">
                <a:hlinkClick r:id="rId3"/>
              </a:rPr>
              <a:t>, </a:t>
            </a:r>
            <a:r>
              <a:rPr lang="pt-PT" sz="1800" dirty="0" err="1">
                <a:hlinkClick r:id="rId3"/>
              </a:rPr>
              <a:t>different</a:t>
            </a:r>
            <a:r>
              <a:rPr lang="pt-PT" sz="1800" dirty="0">
                <a:hlinkClick r:id="rId3"/>
              </a:rPr>
              <a:t> sets | </a:t>
            </a:r>
            <a:r>
              <a:rPr lang="pt-PT" sz="1800" dirty="0" err="1">
                <a:hlinkClick r:id="rId3"/>
              </a:rPr>
              <a:t>StopFake</a:t>
            </a:r>
            <a:r>
              <a:rPr lang="pt-PT" sz="1800" dirty="0"/>
              <a:t>. Link: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https</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www.stopfake.org</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en</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russian</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disinfo</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patterns</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same</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actors</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different</a:t>
            </a:r>
            <a:r>
              <a:rPr lang="pt-PT" sz="1800" dirty="0">
                <a:effectLst/>
                <a:latin typeface="Calibri" panose="020F0502020204030204" pitchFamily="34" charset="0"/>
                <a:ea typeface="Calibri" panose="020F0502020204030204" pitchFamily="34" charset="0"/>
                <a:cs typeface="Times New Roman" panose="02020603050405020304" pitchFamily="18" charset="0"/>
              </a:rPr>
              <a:t>-sets/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pt-PT" sz="1800" dirty="0">
                <a:effectLst/>
                <a:latin typeface="Calibri" panose="020F0502020204030204" pitchFamily="34" charset="0"/>
                <a:ea typeface="Calibri" panose="020F0502020204030204" pitchFamily="34" charset="0"/>
                <a:cs typeface="Times New Roman" panose="02020603050405020304" pitchFamily="18" charset="0"/>
              </a:rPr>
              <a:t>Primeira imagem &gt; vídeo: (</a:t>
            </a:r>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a:t>
            </a:r>
            <a:r>
              <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a:t>
            </a:r>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youtu.be</a:t>
            </a:r>
            <a:r>
              <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/9jnq3MRLsEU?feature=</a:t>
            </a:r>
            <a:r>
              <a:rPr lang="pt-PT"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shared&amp;t</a:t>
            </a:r>
            <a:r>
              <a:rPr lang="pt-P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=171</a:t>
            </a:r>
            <a:r>
              <a:rPr lang="pt-PT" sz="1800" dirty="0">
                <a:effectLst/>
                <a:latin typeface="Calibri" panose="020F0502020204030204" pitchFamily="34" charset="0"/>
                <a:ea typeface="Calibri" panose="020F0502020204030204" pitchFamily="34" charset="0"/>
                <a:cs typeface="Times New Roman" panose="02020603050405020304" pitchFamily="18" charset="0"/>
              </a:rPr>
              <a:t>)</a:t>
            </a:r>
            <a:br>
              <a:rPr lang="pt-PT" sz="1800" dirty="0">
                <a:effectLst/>
                <a:latin typeface="Calibri" panose="020F0502020204030204" pitchFamily="34" charset="0"/>
                <a:ea typeface="Calibri" panose="020F0502020204030204" pitchFamily="34" charset="0"/>
                <a:cs typeface="Times New Roman" panose="02020603050405020304" pitchFamily="18" charset="0"/>
              </a:rPr>
            </a:br>
            <a:r>
              <a:rPr lang="pt-PT" sz="1800" dirty="0">
                <a:effectLst/>
                <a:latin typeface="Calibri" panose="020F0502020204030204" pitchFamily="34" charset="0"/>
                <a:ea typeface="Calibri" panose="020F0502020204030204" pitchFamily="34" charset="0"/>
                <a:cs typeface="Times New Roman" panose="02020603050405020304" pitchFamily="18" charset="0"/>
              </a:rPr>
              <a:t>Duração total:  40” (do minuto 2.51 ao minuto 3.31)</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Transcrição (traduzida):</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a:t>
            </a:r>
            <a:br>
              <a:rPr lang="pt-PT" sz="1800" dirty="0">
                <a:effectLst/>
                <a:latin typeface="Calibri" panose="020F0502020204030204" pitchFamily="34" charset="0"/>
                <a:ea typeface="Calibri" panose="020F0502020204030204" pitchFamily="34" charset="0"/>
                <a:cs typeface="Times New Roman" panose="02020603050405020304" pitchFamily="18" charset="0"/>
              </a:rPr>
            </a:br>
            <a:r>
              <a:rPr lang="pt-PT" sz="1800" dirty="0">
                <a:effectLst/>
                <a:latin typeface="Calibri" panose="020F0502020204030204" pitchFamily="34" charset="0"/>
                <a:ea typeface="Calibri" panose="020F0502020204030204" pitchFamily="34" charset="0"/>
                <a:cs typeface="Times New Roman" panose="02020603050405020304" pitchFamily="18" charset="0"/>
              </a:rPr>
              <a:t>(Extraído de uma notícia de uma estação televisiva da Crimeia sobre uma manifestação em Sebastopol, em 3 de março de 2014. A mulher diz que se chama Maria e que é de Odessa)</a:t>
            </a:r>
          </a:p>
          <a:p>
            <a:pPr>
              <a:lnSpc>
                <a:spcPct val="107000"/>
              </a:lnSpc>
              <a:spcAft>
                <a:spcPts val="800"/>
              </a:spcAft>
            </a:pPr>
            <a:br>
              <a:rPr lang="pt-PT" sz="1800" dirty="0">
                <a:effectLst/>
                <a:latin typeface="Calibri" panose="020F0502020204030204" pitchFamily="34" charset="0"/>
                <a:ea typeface="Calibri" panose="020F0502020204030204" pitchFamily="34" charset="0"/>
                <a:cs typeface="Times New Roman" panose="02020603050405020304" pitchFamily="18" charset="0"/>
              </a:rPr>
            </a:br>
            <a:r>
              <a:rPr lang="pt-PT" sz="1800" dirty="0">
                <a:effectLst/>
                <a:latin typeface="Calibri" panose="020F0502020204030204" pitchFamily="34" charset="0"/>
                <a:ea typeface="Calibri" panose="020F0502020204030204" pitchFamily="34" charset="0"/>
                <a:cs typeface="Times New Roman" panose="02020603050405020304" pitchFamily="18" charset="0"/>
              </a:rPr>
              <a:t>«Os professores da nossa escola precisam de ser protegidos. Os meus filhos estudam na escola russa e eu sou da associação de pais.</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Sempre que venho à escola, os meus filhos perguntam-me «Agora também podemos ser presos por aprender a língua russa e por falar em russo?»</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Para podermos contactar convosco, tivemos de desligar os telemóveis e de retirar as baterias.</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Somos constantemente perseguidos e aterrorizados.»</a:t>
            </a:r>
          </a:p>
          <a:p>
            <a:pPr>
              <a:lnSpc>
                <a:spcPct val="107000"/>
              </a:lnSpc>
              <a:spcAft>
                <a:spcPts val="800"/>
              </a:spcAft>
            </a:pPr>
            <a:r>
              <a:rPr lang="pt-PT"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263030" y="3258997"/>
            <a:ext cx="7035490" cy="1200329"/>
          </a:xfrm>
          <a:prstGeom prst="rect">
            <a:avLst/>
          </a:prstGeom>
        </p:spPr>
        <p:txBody>
          <a:bodyPr wrap="square">
            <a:spAutoFit/>
          </a:bodyPr>
          <a:lstStyle/>
          <a:p>
            <a:pPr lvl="0" defTabSz="457200">
              <a:defRPr/>
            </a:pPr>
            <a:r>
              <a:rPr lang="pt-PT" sz="7200" b="1" noProof="0" dirty="0">
                <a:solidFill>
                  <a:srgbClr val="FFEC00"/>
                </a:solidFill>
                <a:latin typeface="Arial" panose="020B0604020202020204" pitchFamily="34" charset="0"/>
                <a:ea typeface="Verdana" panose="020B0604030504040204" pitchFamily="34" charset="0"/>
                <a:cs typeface="Arial" panose="020B0604020202020204" pitchFamily="34" charset="0"/>
              </a:rPr>
              <a:t>des</a:t>
            </a:r>
            <a:r>
              <a:rPr lang="pt-PT" sz="7200" b="1" noProof="0" dirty="0">
                <a:solidFill>
                  <a:schemeClr val="bg1"/>
                </a:solidFill>
                <a:latin typeface="Arial" panose="020B0604020202020204" pitchFamily="34" charset="0"/>
                <a:ea typeface="Verdana" panose="020B0604030504040204" pitchFamily="34" charset="0"/>
                <a:cs typeface="Arial" panose="020B0604020202020204" pitchFamily="34" charset="0"/>
              </a:rPr>
              <a:t>informação</a:t>
            </a: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3715904" y="2428000"/>
            <a:ext cx="8029980" cy="830997"/>
          </a:xfrm>
          <a:prstGeom prst="rect">
            <a:avLst/>
          </a:prstGeom>
        </p:spPr>
        <p:txBody>
          <a:bodyPr wrap="square">
            <a:spAutoFit/>
          </a:bodyPr>
          <a:lstStyle/>
          <a:p>
            <a:pPr>
              <a:defRPr/>
            </a:pPr>
            <a:r>
              <a:rPr lang="pt-PT" sz="4800" noProof="0" dirty="0">
                <a:solidFill>
                  <a:schemeClr val="bg1"/>
                </a:solidFill>
                <a:latin typeface="Arial" panose="020B0604020202020204" pitchFamily="34" charset="0"/>
                <a:ea typeface="Verdana" panose="020B0604030504040204" pitchFamily="34" charset="0"/>
                <a:cs typeface="Arial" panose="020B0604020202020204" pitchFamily="34" charset="0"/>
              </a:rPr>
              <a:t>Como </a:t>
            </a:r>
            <a:r>
              <a:rPr lang="pt-PT" sz="4800" b="1" noProof="0" dirty="0">
                <a:solidFill>
                  <a:schemeClr val="bg1"/>
                </a:solidFill>
                <a:latin typeface="Arial" panose="020B0604020202020204" pitchFamily="34" charset="0"/>
                <a:ea typeface="Verdana" panose="020B0604030504040204" pitchFamily="34" charset="0"/>
                <a:cs typeface="Arial" panose="020B0604020202020204" pitchFamily="34" charset="0"/>
              </a:rPr>
              <a:t>detetar</a:t>
            </a:r>
            <a:r>
              <a:rPr lang="en-LU" sz="4800" b="1" dirty="0">
                <a:solidFill>
                  <a:schemeClr val="bg1"/>
                </a:solidFill>
                <a:latin typeface="Arial" panose="020B0604020202020204" pitchFamily="34" charset="0"/>
                <a:ea typeface="Verdana" panose="020B0604030504040204" pitchFamily="34" charset="0"/>
                <a:cs typeface="Arial" panose="020B0604020202020204" pitchFamily="34" charset="0"/>
              </a:rPr>
              <a:t> </a:t>
            </a:r>
            <a:r>
              <a:rPr lang="pt-PT" sz="4800" b="1" noProof="0" dirty="0">
                <a:solidFill>
                  <a:schemeClr val="bg1"/>
                </a:solidFill>
                <a:latin typeface="Arial" panose="020B0604020202020204" pitchFamily="34" charset="0"/>
                <a:ea typeface="Verdana" panose="020B0604030504040204" pitchFamily="34" charset="0"/>
                <a:cs typeface="Arial" panose="020B0604020202020204" pitchFamily="34" charset="0"/>
              </a:rPr>
              <a:t>e combater a</a:t>
            </a: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toolbox.google.com/factcheck/explorer"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s://edmo.e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euvsdisinfo.eu/" TargetMode="External"/><Relationship Id="rId11" Type="http://schemas.openxmlformats.org/officeDocument/2006/relationships/image" Target="../media/image60.png"/><Relationship Id="rId5" Type="http://schemas.openxmlformats.org/officeDocument/2006/relationships/hyperlink" Target="https://toolbox.google.com/factcheck/explorer/search/list:recent;hl=en" TargetMode="External"/><Relationship Id="rId10" Type="http://schemas.openxmlformats.org/officeDocument/2006/relationships/hyperlink" Target="http://www.edmo.eu/" TargetMode="External"/><Relationship Id="rId4" Type="http://schemas.openxmlformats.org/officeDocument/2006/relationships/hyperlink" Target="https://efcsn.com/" TargetMode="External"/><Relationship Id="rId9" Type="http://schemas.openxmlformats.org/officeDocument/2006/relationships/hyperlink" Target="http://www.euvsdisinfo.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intro"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en-US"/>
              <a:t>How to spot and fight disinformation</a:t>
            </a:r>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pt-PT" sz="2400">
                <a:latin typeface="Arial"/>
                <a:ea typeface="Verdana"/>
                <a:cs typeface="Arial"/>
              </a:rPr>
              <a:t>Parte 2</a:t>
            </a:r>
            <a:r>
              <a:rPr lang="pt-PT">
                <a:latin typeface="Arial"/>
                <a:ea typeface="Verdana"/>
                <a:cs typeface="Arial"/>
              </a:rPr>
              <a:t>: Como se propaga a desinformação?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pt-PT" i="1">
                <a:latin typeface="Arial" panose="020B0604020202020204" pitchFamily="34" charset="0"/>
                <a:ea typeface="Verdana" panose="020B0604030504040204" pitchFamily="34" charset="0"/>
                <a:cs typeface="Arial" panose="020B0604020202020204" pitchFamily="34" charset="0"/>
              </a:rPr>
              <a:t>Já não sabemos em quem confiar!</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1585627"/>
          </a:xfrm>
          <a:prstGeom prst="rect">
            <a:avLst/>
          </a:prstGeom>
          <a:noFill/>
        </p:spPr>
        <p:txBody>
          <a:bodyPr wrap="square" rtlCol="0">
            <a:spAutoFit/>
          </a:bodyPr>
          <a:lstStyle/>
          <a:p>
            <a:pPr marL="0" lvl="1">
              <a:lnSpc>
                <a:spcPct val="107000"/>
              </a:lnSpc>
              <a:spcAft>
                <a:spcPts val="1800"/>
              </a:spcAft>
              <a:tabLst>
                <a:tab pos="914400" algn="l"/>
              </a:tabLst>
            </a:pPr>
            <a:r>
              <a:rPr lang="pt-PT" sz="2000" b="1" i="1" dirty="0">
                <a:solidFill>
                  <a:srgbClr val="FFEC00"/>
                </a:solidFill>
                <a:effectLst/>
                <a:latin typeface="Arial" panose="020B0604020202020204" pitchFamily="34" charset="0"/>
                <a:ea typeface="Verdana" panose="020B0604030504040204" pitchFamily="34" charset="0"/>
                <a:cs typeface="Arial" panose="020B0604020202020204" pitchFamily="34" charset="0"/>
              </a:rPr>
              <a:t>«</a:t>
            </a:r>
            <a:r>
              <a:rPr lang="pt-PT" sz="2000" b="1" i="1" dirty="0" err="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a:t>
            </a:r>
            <a:r>
              <a:rPr lang="pt-PT" sz="2000" b="1" i="1" dirty="0">
                <a:solidFill>
                  <a:srgbClr val="FFEC00"/>
                </a:solidFill>
                <a:effectLst/>
                <a:latin typeface="Arial" panose="020B0604020202020204" pitchFamily="34" charset="0"/>
                <a:ea typeface="Verdana" panose="020B0604030504040204" pitchFamily="34" charset="0"/>
                <a:cs typeface="Arial" panose="020B0604020202020204" pitchFamily="34" charset="0"/>
              </a:rPr>
              <a:t>»</a:t>
            </a:r>
            <a:br>
              <a:rPr lang="pt-PT"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effectLst/>
                <a:latin typeface="Arial" panose="020B0604020202020204" pitchFamily="34" charset="0"/>
                <a:ea typeface="Verdana" panose="020B0604030504040204" pitchFamily="34" charset="0"/>
                <a:cs typeface="Arial" panose="020B0604020202020204" pitchFamily="34" charset="0"/>
              </a:rPr>
              <a:t>Chamar a atenção para questões que pouco ou nada têm a ver com o assunto.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pt-PT" sz="2400" b="1" dirty="0">
                <a:solidFill>
                  <a:schemeClr val="bg1"/>
                </a:solidFill>
                <a:latin typeface="Arial" panose="020B0604020202020204" pitchFamily="34" charset="0"/>
                <a:cs typeface="Arial" panose="020B0604020202020204" pitchFamily="34" charset="0"/>
              </a:rPr>
              <a:t>O objetivo da desinformação não é necessariamente convencer, mas sim confundir. Algumas táticas usadas:</a:t>
            </a:r>
          </a:p>
        </p:txBody>
      </p:sp>
      <p:sp>
        <p:nvSpPr>
          <p:cNvPr id="4" name="TextBox 3">
            <a:extLst>
              <a:ext uri="{FF2B5EF4-FFF2-40B4-BE49-F238E27FC236}">
                <a16:creationId xmlns:a16="http://schemas.microsoft.com/office/drawing/2014/main" id="{348B151F-64F0-9901-CB5E-04942ED8B6AB}"/>
              </a:ext>
            </a:extLst>
          </p:cNvPr>
          <p:cNvSpPr txBox="1"/>
          <p:nvPr/>
        </p:nvSpPr>
        <p:spPr>
          <a:xfrm>
            <a:off x="6496501" y="2355375"/>
            <a:ext cx="2479622" cy="2178673"/>
          </a:xfrm>
          <a:prstGeom prst="rect">
            <a:avLst/>
          </a:prstGeom>
          <a:noFill/>
        </p:spPr>
        <p:txBody>
          <a:bodyPr wrap="square" rtlCol="0">
            <a:spAutoFit/>
          </a:bodyPr>
          <a:lstStyle/>
          <a:p>
            <a:pPr marL="0" lvl="1">
              <a:lnSpc>
                <a:spcPct val="107000"/>
              </a:lnSpc>
              <a:spcAft>
                <a:spcPts val="1800"/>
              </a:spcAft>
              <a:tabLst>
                <a:tab pos="914400" algn="l"/>
              </a:tabLst>
            </a:pPr>
            <a:r>
              <a:rPr lang="pt-PT" sz="2000" b="1" dirty="0">
                <a:solidFill>
                  <a:srgbClr val="FFEC00"/>
                </a:solidFill>
                <a:effectLst/>
                <a:latin typeface="Arial" panose="020B0604020202020204" pitchFamily="34" charset="0"/>
                <a:ea typeface="Verdana" panose="020B0604030504040204" pitchFamily="34" charset="0"/>
                <a:cs typeface="Arial" panose="020B0604020202020204" pitchFamily="34" charset="0"/>
              </a:rPr>
              <a:t>Deturpar o sentido de uma afirmação</a:t>
            </a:r>
            <a:r>
              <a:rPr lang="pt-PT"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r>
              <a:rPr lang="pt-PT" dirty="0">
                <a:solidFill>
                  <a:schemeClr val="bg1"/>
                </a:solidFill>
                <a:effectLst/>
                <a:latin typeface="Arial" panose="020B0604020202020204" pitchFamily="34" charset="0"/>
                <a:ea typeface="Verdana" panose="020B0604030504040204" pitchFamily="34" charset="0"/>
                <a:cs typeface="Arial" panose="020B0604020202020204" pitchFamily="34" charset="0"/>
              </a:rPr>
              <a:t>Deturpar a posição de outras pessoas, atacando-as. </a:t>
            </a:r>
          </a:p>
          <a:p>
            <a:endParaRPr lang="en-IE"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296827" y="2355375"/>
            <a:ext cx="2734476" cy="1914948"/>
          </a:xfrm>
          <a:prstGeom prst="rect">
            <a:avLst/>
          </a:prstGeom>
          <a:noFill/>
        </p:spPr>
        <p:txBody>
          <a:bodyPr wrap="square">
            <a:spAutoFit/>
          </a:bodyPr>
          <a:lstStyle/>
          <a:p>
            <a:pPr marL="0" lvl="1">
              <a:lnSpc>
                <a:spcPct val="107000"/>
              </a:lnSpc>
              <a:spcAft>
                <a:spcPts val="1800"/>
              </a:spcAft>
              <a:tabLst>
                <a:tab pos="914400" algn="l"/>
              </a:tabLst>
            </a:pPr>
            <a:r>
              <a:rPr lang="pt-PT" sz="2000" b="1" dirty="0">
                <a:solidFill>
                  <a:srgbClr val="FFEC00"/>
                </a:solidFill>
                <a:latin typeface="Arial" panose="020B0604020202020204" pitchFamily="34" charset="0"/>
                <a:ea typeface="Verdana" panose="020B0604030504040204" pitchFamily="34" charset="0"/>
                <a:cs typeface="Arial" panose="020B0604020202020204" pitchFamily="34" charset="0"/>
              </a:rPr>
              <a:t>Atacar outras pessoas</a:t>
            </a:r>
            <a:br>
              <a:rPr lang="pt-PT" sz="20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Afastar as pessoas céticas utilizando uma linguagem agressiva ou pejorativa.</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68386" y="4227661"/>
            <a:ext cx="2931812" cy="1385700"/>
          </a:xfrm>
          <a:prstGeom prst="rect">
            <a:avLst/>
          </a:prstGeom>
          <a:noFill/>
        </p:spPr>
        <p:txBody>
          <a:bodyPr wrap="square">
            <a:spAutoFit/>
          </a:bodyPr>
          <a:lstStyle/>
          <a:p>
            <a:pPr marL="0" lvl="1">
              <a:lnSpc>
                <a:spcPct val="107000"/>
              </a:lnSpc>
              <a:spcAft>
                <a:spcPts val="1800"/>
              </a:spcAft>
              <a:tabLst>
                <a:tab pos="914400" algn="l"/>
              </a:tabLst>
            </a:pPr>
            <a:r>
              <a:rPr lang="pt-PT" sz="2000" b="1" dirty="0">
                <a:solidFill>
                  <a:srgbClr val="FFEC00"/>
                </a:solidFill>
                <a:latin typeface="Arial" panose="020B0604020202020204" pitchFamily="34" charset="0"/>
                <a:ea typeface="Verdana" panose="020B0604030504040204" pitchFamily="34" charset="0"/>
                <a:cs typeface="Arial" panose="020B0604020202020204" pitchFamily="34" charset="0"/>
              </a:rPr>
              <a:t>Ridicularizar os outros</a:t>
            </a:r>
            <a:br>
              <a:rPr lang="pt-PT"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sz="2000" dirty="0">
                <a:solidFill>
                  <a:schemeClr val="bg1"/>
                </a:solidFill>
                <a:latin typeface="Arial" panose="020B0604020202020204" pitchFamily="34" charset="0"/>
                <a:ea typeface="Verdana" panose="020B0604030504040204" pitchFamily="34" charset="0"/>
                <a:cs typeface="Arial" panose="020B0604020202020204" pitchFamily="34" charset="0"/>
              </a:rPr>
              <a:t>Gozar com as pessoas mais céticas, recorrendo ao sarcasmo.</a:t>
            </a:r>
            <a:r>
              <a:rPr lang="pt-PT" sz="20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635441" y="4229664"/>
            <a:ext cx="2103853" cy="1261884"/>
          </a:xfrm>
          <a:prstGeom prst="rect">
            <a:avLst/>
          </a:prstGeom>
          <a:noFill/>
        </p:spPr>
        <p:txBody>
          <a:bodyPr wrap="square">
            <a:spAutoFit/>
          </a:bodyPr>
          <a:lstStyle/>
          <a:p>
            <a:r>
              <a:rPr lang="pt-PT" sz="2000" b="1" dirty="0">
                <a:solidFill>
                  <a:srgbClr val="FFEC00"/>
                </a:solidFill>
                <a:latin typeface="Arial" panose="020B0604020202020204" pitchFamily="34" charset="0"/>
                <a:ea typeface="Verdana" panose="020B0604030504040204" pitchFamily="34" charset="0"/>
                <a:cs typeface="Arial" panose="020B0604020202020204" pitchFamily="34" charset="0"/>
              </a:rPr>
              <a:t>Sobrecarregar os outros com pormenores </a:t>
            </a:r>
            <a:r>
              <a:rPr lang="pt-PT"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pt-PT"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pt-PT" sz="1800" dirty="0">
                <a:solidFill>
                  <a:schemeClr val="bg1"/>
                </a:solidFill>
                <a:effectLst/>
                <a:latin typeface="Arial" panose="020B0604020202020204" pitchFamily="34" charset="0"/>
                <a:ea typeface="Verdana" panose="020B0604030504040204" pitchFamily="34" charset="0"/>
                <a:cs typeface="Arial" panose="020B0604020202020204" pitchFamily="34" charset="0"/>
              </a:rPr>
              <a:t>distraindo-os do aspeto principal da questão</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1414" y="230171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7523" y="4170022"/>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8809" y="422918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pt-PT" sz="2200">
                <a:latin typeface="Arial"/>
                <a:ea typeface="Verdana"/>
                <a:cs typeface="Arial"/>
              </a:rPr>
              <a:t>Parte 2</a:t>
            </a:r>
            <a:r>
              <a:rPr lang="pt-PT" sz="1600">
                <a:latin typeface="Arial"/>
                <a:ea typeface="Verdana"/>
                <a:cs typeface="Arial"/>
              </a:rPr>
              <a:t>: Como se propaga a desinformação?</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pt-PT" sz="2200">
                <a:latin typeface="Arial"/>
                <a:ea typeface="Verdana"/>
                <a:cs typeface="Arial"/>
              </a:rPr>
              <a:t>Parte 2</a:t>
            </a:r>
            <a:r>
              <a:rPr lang="pt-PT" sz="1600">
                <a:latin typeface="Arial"/>
                <a:ea typeface="Verdana"/>
                <a:cs typeface="Arial"/>
              </a:rPr>
              <a:t>: Como se propaga a desinformação?</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pt-PT"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1381710" y="4853853"/>
            <a:ext cx="9283202" cy="1190891"/>
            <a:chOff x="392206" y="4848393"/>
            <a:chExt cx="9283202" cy="1190891"/>
          </a:xfrm>
        </p:grpSpPr>
        <p:sp>
          <p:nvSpPr>
            <p:cNvPr id="5" name="TextBox 4">
              <a:extLst>
                <a:ext uri="{FF2B5EF4-FFF2-40B4-BE49-F238E27FC236}">
                  <a16:creationId xmlns:a16="http://schemas.microsoft.com/office/drawing/2014/main" id="{50AF40E8-0C59-F0D8-EFDD-87E9657CE55C}"/>
                </a:ext>
              </a:extLst>
            </p:cNvPr>
            <p:cNvSpPr txBox="1"/>
            <p:nvPr/>
          </p:nvSpPr>
          <p:spPr>
            <a:xfrm>
              <a:off x="862946" y="4900511"/>
              <a:ext cx="8812462" cy="1138773"/>
            </a:xfrm>
            <a:prstGeom prst="rect">
              <a:avLst/>
            </a:prstGeom>
            <a:noFill/>
          </p:spPr>
          <p:txBody>
            <a:bodyPr wrap="square" rtlCol="0">
              <a:spAutoFit/>
            </a:bodyPr>
            <a:lstStyle/>
            <a:p>
              <a:r>
                <a:rPr lang="pt-PT" sz="2500" b="1" dirty="0">
                  <a:solidFill>
                    <a:schemeClr val="bg1"/>
                  </a:solidFill>
                </a:rPr>
                <a:t>A desinformação não aparece apenas nas redes sociais. </a:t>
              </a:r>
              <a:br>
                <a:rPr lang="pt-PT" sz="2500" b="1" dirty="0">
                  <a:solidFill>
                    <a:schemeClr val="bg1"/>
                  </a:solidFill>
                </a:rPr>
              </a:br>
              <a:r>
                <a:rPr lang="pt-PT" sz="2500" b="1" dirty="0">
                  <a:solidFill>
                    <a:schemeClr val="bg1"/>
                  </a:solidFill>
                </a:rPr>
                <a:t>Ocorre igualmente nos meios de comunicação social tradicionais.</a:t>
              </a:r>
            </a:p>
            <a:p>
              <a:endParaRPr lang="en-IE" dirty="0">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206" y="4848393"/>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pt-PT" sz="2200">
                <a:latin typeface="Arial"/>
                <a:ea typeface="Verdana"/>
                <a:cs typeface="Arial"/>
              </a:rPr>
              <a:t>Parte 2</a:t>
            </a:r>
            <a:r>
              <a:rPr lang="pt-PT" sz="1600">
                <a:latin typeface="Arial"/>
                <a:ea typeface="Verdana"/>
                <a:cs typeface="Arial"/>
              </a:rPr>
              <a:t>: Como se propaga a desinformação?</a:t>
            </a:r>
          </a:p>
        </p:txBody>
      </p:sp>
      <p:pic>
        <p:nvPicPr>
          <p:cNvPr id="2" name="How to make a propaganda video_">
            <a:hlinkClick r:id="" action="ppaction://media"/>
            <a:extLst>
              <a:ext uri="{FF2B5EF4-FFF2-40B4-BE49-F238E27FC236}">
                <a16:creationId xmlns:a16="http://schemas.microsoft.com/office/drawing/2014/main" id="{E140FF47-EA5C-78D1-5C0B-ED2D93B9088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747" y="645379"/>
            <a:ext cx="6010506" cy="6010506"/>
          </a:xfrm>
          <a:prstGeom prst="rect">
            <a:avLst/>
          </a:prstGeom>
        </p:spPr>
      </p:pic>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pt-PT" sz="2200">
                <a:latin typeface="Arial"/>
                <a:cs typeface="Arial"/>
              </a:rPr>
              <a:t>Parte 2</a:t>
            </a:r>
            <a:r>
              <a:rPr lang="pt-PT" sz="1600">
                <a:latin typeface="Arial"/>
                <a:cs typeface="Arial"/>
              </a:rPr>
              <a:t>: Como se propaga a desinformação?</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pic>
        <p:nvPicPr>
          <p:cNvPr id="3" name="John Wick 4_ Dangerous Cleanup">
            <a:hlinkClick r:id="" action="ppaction://media"/>
            <a:extLst>
              <a:ext uri="{FF2B5EF4-FFF2-40B4-BE49-F238E27FC236}">
                <a16:creationId xmlns:a16="http://schemas.microsoft.com/office/drawing/2014/main" id="{7C2FA29B-AF44-8364-37CC-5574FB8E257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3242" y="553307"/>
            <a:ext cx="3425515" cy="6089804"/>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en-IE"/>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pt-P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3 </a:t>
            </a:r>
          </a:p>
          <a:p>
            <a:r>
              <a:rPr lang="pt-PT" sz="5400" b="1">
                <a:solidFill>
                  <a:schemeClr val="bg1"/>
                </a:solidFill>
                <a:latin typeface="Arial" panose="020B0604020202020204" pitchFamily="34" charset="0"/>
                <a:ea typeface="Verdana" panose="020B0604030504040204" pitchFamily="34" charset="0"/>
                <a:cs typeface="Arial" panose="020B0604020202020204" pitchFamily="34" charset="0"/>
              </a:rPr>
              <a:t>Como reagir perante a desinformação?</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pt-PT" sz="2200">
                <a:latin typeface="Arial"/>
                <a:ea typeface="Verdana"/>
                <a:cs typeface="Arial"/>
              </a:rPr>
              <a:t>Parte 3</a:t>
            </a:r>
            <a:r>
              <a:rPr lang="pt-PT" sz="1600">
                <a:latin typeface="Arial"/>
                <a:ea typeface="Verdana"/>
                <a:cs typeface="Arial"/>
              </a:rPr>
              <a:t>: </a:t>
            </a:r>
            <a:r>
              <a:rPr lang="pt-PT">
                <a:latin typeface="Arial"/>
                <a:ea typeface="Verdana"/>
                <a:cs typeface="Arial"/>
              </a:rPr>
              <a:t>Como reagir perante a desinformação?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4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Refletir antes de reagir!</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2339" y="227307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383506" y="5255452"/>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Parar</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Refletir</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pt-PT" sz="2000">
                <a:latin typeface="Arial"/>
                <a:ea typeface="Verdana"/>
                <a:cs typeface="Arial"/>
              </a:rPr>
              <a:t>Parte 3</a:t>
            </a:r>
            <a:r>
              <a:rPr lang="pt-PT" sz="1400">
                <a:latin typeface="Arial"/>
                <a:ea typeface="Verdana"/>
                <a:cs typeface="Arial"/>
              </a:rPr>
              <a:t>: </a:t>
            </a:r>
            <a:r>
              <a:rPr lang="pt-PT" sz="1600">
                <a:latin typeface="Arial"/>
                <a:ea typeface="Verdana"/>
                <a:cs typeface="Arial"/>
              </a:rPr>
              <a:t>Como reagir perante a desinformação? </a:t>
            </a:r>
          </a:p>
        </p:txBody>
      </p:sp>
      <p:sp>
        <p:nvSpPr>
          <p:cNvPr id="11" name="Rectangle 10"/>
          <p:cNvSpPr/>
          <p:nvPr/>
        </p:nvSpPr>
        <p:spPr>
          <a:xfrm>
            <a:off x="634298" y="820874"/>
            <a:ext cx="10690840" cy="590931"/>
          </a:xfrm>
          <a:prstGeom prst="rect">
            <a:avLst/>
          </a:prstGeom>
        </p:spPr>
        <p:txBody>
          <a:bodyPr wrap="square">
            <a:spAutoFit/>
          </a:bodyPr>
          <a:lstStyle/>
          <a:p>
            <a:pPr lvl="0" defTabSz="914400">
              <a:lnSpc>
                <a:spcPct val="90000"/>
              </a:lnSpc>
              <a:spcBef>
                <a:spcPts val="1000"/>
              </a:spcBef>
            </a:pPr>
            <a:r>
              <a:rPr lang="pt-PT" sz="3600" b="1" dirty="0">
                <a:solidFill>
                  <a:srgbClr val="AAFAC8"/>
                </a:solidFill>
                <a:latin typeface="Arial" panose="020B0604020202020204" pitchFamily="34" charset="0"/>
                <a:ea typeface="Verdana" panose="020B0604030504040204" pitchFamily="34" charset="0"/>
                <a:cs typeface="Arial" panose="020B0604020202020204" pitchFamily="34" charset="0"/>
              </a:rPr>
              <a:t>Em caso de dúvida,  há que verificar os factos</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3347207" y="774442"/>
            <a:ext cx="1812622" cy="712113"/>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pt-PT" sz="2000" b="1">
                <a:solidFill>
                  <a:srgbClr val="AAFAC8"/>
                </a:solidFill>
                <a:latin typeface="Arial" panose="020B0604020202020204" pitchFamily="34" charset="0"/>
                <a:ea typeface="Verdana" panose="020B0604030504040204" pitchFamily="34" charset="0"/>
                <a:cs typeface="Arial" panose="020B0604020202020204" pitchFamily="34" charset="0"/>
              </a:rPr>
              <a:t>Conteúdo</a:t>
            </a:r>
            <a:br>
              <a:rPr lang="pt-PT">
                <a:solidFill>
                  <a:schemeClr val="bg1"/>
                </a:solidFill>
                <a:latin typeface="Arial" panose="020B0604020202020204" pitchFamily="34" charset="0"/>
                <a:ea typeface="Verdana" panose="020B0604030504040204" pitchFamily="34" charset="0"/>
                <a:cs typeface="Arial" panose="020B0604020202020204" pitchFamily="34" charset="0"/>
              </a:rPr>
            </a:br>
            <a:r>
              <a:rPr lang="pt-PT">
                <a:solidFill>
                  <a:schemeClr val="bg1"/>
                </a:solidFill>
                <a:latin typeface="Arial" panose="020B0604020202020204" pitchFamily="34" charset="0"/>
                <a:ea typeface="Verdana" panose="020B0604030504040204" pitchFamily="34" charset="0"/>
                <a:cs typeface="Arial" panose="020B0604020202020204" pitchFamily="34" charset="0"/>
              </a:rPr>
              <a:t>O título corresponde ao conteúdo? Faz sentido?</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2129819" y="5799623"/>
            <a:ext cx="5871181" cy="602814"/>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3600" b="1" i="0" u="none" strike="noStrike" cap="none" normalizeH="0" noProof="0" dirty="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Pensa antes de partilhar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368815" y="5474079"/>
            <a:ext cx="1674018" cy="767259"/>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3157699" cy="1231106"/>
          </a:xfrm>
          <a:prstGeom prst="rect">
            <a:avLst/>
          </a:prstGeom>
        </p:spPr>
        <p:txBody>
          <a:bodyPr wrap="square">
            <a:spAutoFit/>
          </a:bodyPr>
          <a:lstStyle/>
          <a:p>
            <a:pPr>
              <a:spcAft>
                <a:spcPts val="600"/>
              </a:spcAft>
            </a:pPr>
            <a:r>
              <a:rPr lang="pt-PT" sz="2000" b="1" dirty="0">
                <a:solidFill>
                  <a:srgbClr val="AAFAC8"/>
                </a:solidFill>
                <a:latin typeface="Arial" panose="020B0604020202020204" pitchFamily="34" charset="0"/>
                <a:ea typeface="Verdana" panose="020B0604030504040204" pitchFamily="34" charset="0"/>
                <a:cs typeface="Arial" panose="020B0604020202020204" pitchFamily="34" charset="0"/>
              </a:rPr>
              <a:t>Outras fontes</a:t>
            </a:r>
            <a:br>
              <a:rPr lang="pt-PT"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Existem mais fontes de informação sobre essa história? Quais?</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8117982" cy="400110"/>
          </a:xfrm>
          <a:prstGeom prst="rect">
            <a:avLst/>
          </a:prstGeom>
          <a:noFill/>
        </p:spPr>
        <p:txBody>
          <a:bodyPr wrap="square">
            <a:spAutoFit/>
          </a:bodyPr>
          <a:lstStyle/>
          <a:p>
            <a:r>
              <a:rPr lang="pt-PT" sz="2000" b="1" dirty="0">
                <a:solidFill>
                  <a:srgbClr val="FFEC00"/>
                </a:solidFill>
                <a:latin typeface="Arial" panose="020B0604020202020204" pitchFamily="34" charset="0"/>
                <a:ea typeface="Verdana" panose="020B0604030504040204" pitchFamily="34" charset="0"/>
                <a:cs typeface="Arial" panose="020B0604020202020204" pitchFamily="34" charset="0"/>
              </a:rPr>
              <a:t>Temos de estar conscientes dos nossos próprios preconceitos!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548469" cy="954107"/>
          </a:xfrm>
          <a:prstGeom prst="rect">
            <a:avLst/>
          </a:prstGeom>
          <a:noFill/>
        </p:spPr>
        <p:txBody>
          <a:bodyPr wrap="square">
            <a:spAutoFit/>
          </a:bodyPr>
          <a:lstStyle/>
          <a:p>
            <a:pPr>
              <a:spcAft>
                <a:spcPts val="600"/>
              </a:spcAft>
            </a:pPr>
            <a:r>
              <a:rPr lang="pt-PT" sz="2000" b="1" dirty="0">
                <a:solidFill>
                  <a:srgbClr val="AAFAC8"/>
                </a:solidFill>
                <a:latin typeface="Arial" panose="020B0604020202020204" pitchFamily="34" charset="0"/>
                <a:ea typeface="Verdana" panose="020B0604030504040204" pitchFamily="34" charset="0"/>
                <a:cs typeface="Arial" panose="020B0604020202020204" pitchFamily="34" charset="0"/>
              </a:rPr>
              <a:t>Origem / URL</a:t>
            </a:r>
            <a:br>
              <a:rPr lang="pt-PT"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É fiável? É aquilo que julgamos que é?</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8" y="2024155"/>
            <a:ext cx="2548469" cy="677108"/>
          </a:xfrm>
          <a:prstGeom prst="rect">
            <a:avLst/>
          </a:prstGeom>
          <a:noFill/>
        </p:spPr>
        <p:txBody>
          <a:bodyPr wrap="square">
            <a:spAutoFit/>
          </a:bodyPr>
          <a:lstStyle/>
          <a:p>
            <a:pPr>
              <a:spcAft>
                <a:spcPts val="600"/>
              </a:spcAft>
            </a:pPr>
            <a:r>
              <a:rPr lang="pt-PT" sz="2000" b="1" dirty="0">
                <a:solidFill>
                  <a:srgbClr val="AAFAC8"/>
                </a:solidFill>
                <a:latin typeface="Arial" panose="020B0604020202020204" pitchFamily="34" charset="0"/>
                <a:ea typeface="Verdana" panose="020B0604030504040204" pitchFamily="34" charset="0"/>
                <a:cs typeface="Arial" panose="020B0604020202020204" pitchFamily="34" charset="0"/>
              </a:rPr>
              <a:t>Autor</a:t>
            </a:r>
            <a:br>
              <a:rPr lang="pt-PT"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É fiável ou qualificado?</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pt-PT" sz="2000" b="1">
                <a:solidFill>
                  <a:srgbClr val="AAFAC8"/>
                </a:solidFill>
                <a:latin typeface="Arial" panose="020B0604020202020204" pitchFamily="34" charset="0"/>
                <a:ea typeface="Verdana" panose="020B0604030504040204" pitchFamily="34" charset="0"/>
                <a:cs typeface="Arial" panose="020B0604020202020204" pitchFamily="34" charset="0"/>
              </a:rPr>
              <a:t>Data</a:t>
            </a:r>
            <a:br>
              <a:rPr lang="pt-PT" b="1">
                <a:solidFill>
                  <a:schemeClr val="bg1"/>
                </a:solidFill>
                <a:latin typeface="Arial" panose="020B0604020202020204" pitchFamily="34" charset="0"/>
                <a:ea typeface="Verdana" panose="020B0604030504040204" pitchFamily="34" charset="0"/>
                <a:cs typeface="Arial" panose="020B0604020202020204" pitchFamily="34" charset="0"/>
              </a:rPr>
            </a:br>
            <a:r>
              <a:rPr lang="pt-PT">
                <a:solidFill>
                  <a:schemeClr val="bg1"/>
                </a:solidFill>
                <a:latin typeface="Arial" panose="020B0604020202020204" pitchFamily="34" charset="0"/>
                <a:ea typeface="Verdana" panose="020B0604030504040204" pitchFamily="34" charset="0"/>
                <a:cs typeface="Arial" panose="020B0604020202020204" pitchFamily="34" charset="0"/>
              </a:rPr>
              <a:t>Quando foi publicado?</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pt-PT" sz="2000" b="1">
                <a:solidFill>
                  <a:srgbClr val="AAFAC8"/>
                </a:solidFill>
                <a:latin typeface="Arial" panose="020B0604020202020204" pitchFamily="34" charset="0"/>
                <a:ea typeface="Verdana" panose="020B0604030504040204" pitchFamily="34" charset="0"/>
                <a:cs typeface="Arial" panose="020B0604020202020204" pitchFamily="34" charset="0"/>
              </a:rPr>
              <a:t>Imagem</a:t>
            </a:r>
            <a:br>
              <a:rPr lang="pt-PT">
                <a:solidFill>
                  <a:schemeClr val="bg1"/>
                </a:solidFill>
                <a:latin typeface="Arial" panose="020B0604020202020204" pitchFamily="34" charset="0"/>
                <a:ea typeface="Verdana" panose="020B0604030504040204" pitchFamily="34" charset="0"/>
                <a:cs typeface="Arial" panose="020B0604020202020204" pitchFamily="34" charset="0"/>
              </a:rPr>
            </a:br>
            <a:r>
              <a:rPr lang="pt-PT">
                <a:solidFill>
                  <a:schemeClr val="bg1"/>
                </a:solidFill>
                <a:latin typeface="Arial" panose="020B0604020202020204" pitchFamily="34" charset="0"/>
                <a:ea typeface="Verdana" panose="020B0604030504040204" pitchFamily="34" charset="0"/>
                <a:cs typeface="Arial" panose="020B0604020202020204" pitchFamily="34" charset="0"/>
              </a:rPr>
              <a:t>Descreve realmente aquilo que é dito?</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pt-PT">
                <a:solidFill>
                  <a:schemeClr val="bg1"/>
                </a:solidFill>
                <a:latin typeface="Arial" panose="020B0604020202020204" pitchFamily="34" charset="0"/>
                <a:ea typeface="Verdana" panose="020B0604030504040204" pitchFamily="34" charset="0"/>
                <a:cs typeface="Arial" panose="020B0604020202020204" pitchFamily="34" charset="0"/>
              </a:rPr>
              <a:t>Partilha aquilo que acabas de aprender com os teus amigos e familiares, MAS...</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pt-PT"/>
              <a:t>Como reagir perante a desinformação?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pt-PT"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pt-PT" sz="3200" b="1" dirty="0">
                <a:solidFill>
                  <a:srgbClr val="FBE110"/>
                </a:solidFill>
                <a:latin typeface="Arial" panose="020B0604020202020204" pitchFamily="34" charset="0"/>
                <a:ea typeface="Verdana" panose="020B0604030504040204" pitchFamily="34" charset="0"/>
                <a:cs typeface="Arial" panose="020B0604020202020204" pitchFamily="34" charset="0"/>
              </a:rPr>
              <a:t>Como podemos ajudar  a combater a desinformação?</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Não julgando </a:t>
            </a:r>
            <a:br>
              <a:rPr kumimoji="0" lang="pt-P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pt-PT"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os outros</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570100" y="3683840"/>
            <a:ext cx="2816572" cy="1477328"/>
          </a:xfrm>
          <a:prstGeom prst="rect">
            <a:avLst/>
          </a:prstGeom>
          <a:noFill/>
        </p:spPr>
        <p:txBody>
          <a:bodyPr wrap="square" rtlCol="0">
            <a:spAutoFit/>
          </a:bodyPr>
          <a:lstStyle/>
          <a:p>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Mostra empatia e procura compreender as pessoas que acreditaram na desinformação. Criar antagonismo não ajuda a convencer ninguém!</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000" b="1" dirty="0">
                <a:solidFill>
                  <a:srgbClr val="FFFFFF"/>
                </a:solidFill>
                <a:latin typeface="Arial" panose="020B0604020202020204" pitchFamily="34" charset="0"/>
                <a:ea typeface="Verdana" panose="020B0604030504040204" pitchFamily="34" charset="0"/>
                <a:cs typeface="Arial" panose="020B0604020202020204" pitchFamily="34" charset="0"/>
              </a:rPr>
              <a:t>Sensibilizando </a:t>
            </a:r>
            <a:br>
              <a:rPr lang="pt-PT" sz="2000" b="1" dirty="0">
                <a:solidFill>
                  <a:srgbClr val="FFFFFF"/>
                </a:solidFill>
                <a:latin typeface="Arial" panose="020B0604020202020204" pitchFamily="34" charset="0"/>
                <a:ea typeface="Verdana" panose="020B0604030504040204" pitchFamily="34" charset="0"/>
                <a:cs typeface="Arial" panose="020B0604020202020204" pitchFamily="34" charset="0"/>
              </a:rPr>
            </a:br>
            <a:r>
              <a:rPr lang="pt-PT" sz="2000" b="1" dirty="0">
                <a:solidFill>
                  <a:srgbClr val="FFFFFF"/>
                </a:solidFill>
                <a:latin typeface="Arial" panose="020B0604020202020204" pitchFamily="34" charset="0"/>
                <a:ea typeface="Verdana" panose="020B0604030504040204" pitchFamily="34" charset="0"/>
                <a:cs typeface="Arial" panose="020B0604020202020204" pitchFamily="34" charset="0"/>
              </a:rPr>
              <a:t>as outras pessoas</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10" y="2330008"/>
            <a:ext cx="3279518"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pt-PT" sz="2000" b="1" dirty="0">
                <a:solidFill>
                  <a:srgbClr val="FFFFFF"/>
                </a:solidFill>
                <a:latin typeface="Arial" panose="020B0604020202020204" pitchFamily="34" charset="0"/>
                <a:ea typeface="Verdana" panose="020B0604030504040204" pitchFamily="34" charset="0"/>
                <a:cs typeface="Arial" panose="020B0604020202020204" pitchFamily="34" charset="0"/>
              </a:rPr>
              <a:t>Não acreditando em tudo aquilo que vemos ou ouvimos</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Pensa de forma crítica. Verifica as fontes e não te esqueças de parar para refletir antes de reagir.</a:t>
            </a:r>
          </a:p>
          <a:p>
            <a:endParaRPr lang="en-US"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3807227" y="870145"/>
            <a:ext cx="1455568" cy="70822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42666" y="170692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54522" y="1693363"/>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63676" y="1799073"/>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2325" y="3650658"/>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pt-PT" sz="2000">
                <a:latin typeface="Arial"/>
                <a:ea typeface="Verdana"/>
                <a:cs typeface="Arial"/>
              </a:rPr>
              <a:t>Parte 3</a:t>
            </a:r>
            <a:r>
              <a:rPr lang="pt-PT" sz="1400">
                <a:latin typeface="Arial"/>
                <a:ea typeface="Verdana"/>
                <a:cs typeface="Arial"/>
              </a:rPr>
              <a:t>: </a:t>
            </a:r>
            <a:r>
              <a:rPr lang="pt-PT" sz="1600">
                <a:latin typeface="Arial"/>
                <a:ea typeface="Verdana"/>
                <a:cs typeface="Arial"/>
              </a:rPr>
              <a:t>Como reagir à desinformação?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042300" y="1623977"/>
            <a:ext cx="7522286" cy="4622804"/>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pt-PT">
                <a:solidFill>
                  <a:schemeClr val="bg1"/>
                </a:solidFill>
                <a:latin typeface="Arial"/>
                <a:ea typeface="Verdana"/>
                <a:cs typeface="Arial"/>
              </a:rPr>
              <a:t>A Rede Internacional de Verificação de Factos criou </a:t>
            </a:r>
            <a:br>
              <a:rPr lang="pt-PT" dirty="0">
                <a:latin typeface="Arial" panose="020B0604020202020204" pitchFamily="34" charset="0"/>
                <a:ea typeface="Verdana" panose="020B0604030504040204" pitchFamily="34" charset="0"/>
                <a:cs typeface="Arial" panose="020B0604020202020204" pitchFamily="34" charset="0"/>
              </a:rPr>
            </a:br>
            <a:r>
              <a:rPr lang="pt-PT" u="sng">
                <a:solidFill>
                  <a:schemeClr val="bg1"/>
                </a:solidFill>
                <a:latin typeface="Arial"/>
                <a:ea typeface="Verdana"/>
                <a:cs typeface="Arial"/>
                <a:hlinkClick r:id="rId3"/>
              </a:rPr>
              <a:t>uma lista das organizações de verificação de factos</a:t>
            </a:r>
            <a:r>
              <a:rPr lang="pt-PT">
                <a:solidFill>
                  <a:schemeClr val="bg1"/>
                </a:solidFill>
                <a:latin typeface="Arial"/>
                <a:ea typeface="Verdana"/>
                <a:cs typeface="Arial"/>
              </a:rPr>
              <a:t> que subscreveram o seu código de princípios.</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pt-PT"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Rede europeia de normas de verificação de factos</a:t>
            </a:r>
            <a:endParaRPr lang="pt-PT"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pt-PT">
                <a:solidFill>
                  <a:schemeClr val="bg1"/>
                </a:solidFill>
                <a:latin typeface="Arial"/>
                <a:ea typeface="Verdana"/>
                <a:cs typeface="Arial"/>
              </a:rPr>
              <a:t>Procura resultados de verificações de factos na Internet sobre qualquer assunto ou pessoa utilizando o </a:t>
            </a:r>
            <a:br>
              <a:rPr lang="pt-PT" dirty="0">
                <a:latin typeface="Arial" panose="020B0604020202020204" pitchFamily="34" charset="0"/>
                <a:ea typeface="Verdana" panose="020B0604030504040204" pitchFamily="34" charset="0"/>
                <a:cs typeface="Arial" panose="020B0604020202020204" pitchFamily="34" charset="0"/>
              </a:rPr>
            </a:br>
            <a:r>
              <a:rPr lang="pt-PT" u="sng" dirty="0">
                <a:solidFill>
                  <a:schemeClr val="bg1"/>
                </a:solidFill>
                <a:latin typeface="Arial"/>
                <a:ea typeface="Verdana"/>
                <a:cs typeface="Arial"/>
                <a:hlinkClick r:id="rId5"/>
              </a:rPr>
              <a:t>Fact Check</a:t>
            </a:r>
            <a:r>
              <a:rPr lang="pt-PT"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 Explorer do Google</a:t>
            </a:r>
            <a:endParaRPr lang="pt-PT"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285750" indent="-285750">
              <a:lnSpc>
                <a:spcPct val="90000"/>
              </a:lnSpc>
              <a:spcAft>
                <a:spcPts val="3000"/>
              </a:spcAft>
              <a:buClr>
                <a:schemeClr val="bg1"/>
              </a:buClr>
              <a:buFont typeface="Courier New" panose="02070309020205020404" pitchFamily="49" charset="0"/>
              <a:buChar char="o"/>
              <a:tabLst>
                <a:tab pos="1060450" algn="l"/>
              </a:tabLst>
            </a:pPr>
            <a:r>
              <a:rPr lang="pt-PT">
                <a:solidFill>
                  <a:schemeClr val="bg1"/>
                </a:solidFill>
                <a:latin typeface="Arial"/>
                <a:ea typeface="Verdana"/>
                <a:cs typeface="Arial"/>
              </a:rPr>
              <a:t>Consulta os casos de desinformação que já foram desconstruídos em: </a:t>
            </a:r>
            <a:r>
              <a:rPr lang="pt-PT" u="sng">
                <a:solidFill>
                  <a:schemeClr val="bg1"/>
                </a:solidFill>
                <a:latin typeface="Arial"/>
                <a:ea typeface="Verdana"/>
                <a:cs typeface="Arial"/>
                <a:hlinkClick r:id="rId6"/>
              </a:rPr>
              <a:t>EUvsDisinfo.eu</a:t>
            </a:r>
            <a:r>
              <a:rPr lang="pt-PT" u="sng">
                <a:solidFill>
                  <a:schemeClr val="bg1"/>
                </a:solidFill>
                <a:latin typeface="Arial"/>
                <a:ea typeface="Verdana"/>
                <a:cs typeface="Arial"/>
              </a:rPr>
              <a:t> </a:t>
            </a:r>
            <a:endParaRPr lang="pt-PT" u="sng">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O Observatório Europeu dos Meios de Comunicação Digitais (</a:t>
            </a:r>
            <a:r>
              <a:rPr lang="pt-PT" u="sng" dirty="0">
                <a:solidFill>
                  <a:schemeClr val="bg1"/>
                </a:solidFill>
                <a:latin typeface="Arial" panose="020B0604020202020204" pitchFamily="34" charset="0"/>
                <a:ea typeface="Verdana" panose="020B060403050404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EDMO</a:t>
            </a: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 acompanha e reage à desinformação através dos seus polos em toda a UE.</a:t>
            </a:r>
          </a:p>
        </p:txBody>
      </p:sp>
      <p:sp>
        <p:nvSpPr>
          <p:cNvPr id="28" name="Rectangle 27">
            <a:hlinkClick r:id="rId8"/>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9"/>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0"/>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324056" y="632638"/>
            <a:ext cx="10409853" cy="757130"/>
          </a:xfrm>
          <a:prstGeom prst="rect">
            <a:avLst/>
          </a:prstGeom>
        </p:spPr>
        <p:txBody>
          <a:bodyPr wrap="square">
            <a:spAutoFit/>
          </a:bodyPr>
          <a:lstStyle/>
          <a:p>
            <a:pPr lvl="0" defTabSz="914400">
              <a:lnSpc>
                <a:spcPct val="90000"/>
              </a:lnSpc>
              <a:spcBef>
                <a:spcPts val="1000"/>
              </a:spcBef>
            </a:pPr>
            <a:r>
              <a:rPr lang="pt-PT" sz="4800" b="1" dirty="0">
                <a:solidFill>
                  <a:srgbClr val="AAFAC8"/>
                </a:solidFill>
                <a:latin typeface="Arial" panose="020B0604020202020204" pitchFamily="34" charset="0"/>
                <a:ea typeface="Verdana" panose="020B0604030504040204" pitchFamily="34" charset="0"/>
                <a:cs typeface="Arial" panose="020B0604020202020204" pitchFamily="34" charset="0"/>
              </a:rPr>
              <a:t>Verificadores de factos</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pt-PT" b="1">
                <a:latin typeface="Arial" panose="020B0604020202020204" pitchFamily="34" charset="0"/>
              </a:rPr>
              <a:t>O que vamos aprender hoje?</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601580" y="2076854"/>
            <a:ext cx="33140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O QUE É?</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601580" y="3025109"/>
            <a:ext cx="3518531"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a desinformação?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947518"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4800" b="1" i="0" u="none" strike="noStrike" cap="none" normalizeH="0" baseline="0" noProof="0" dirty="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COMO</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947519" y="3068120"/>
            <a:ext cx="2540721"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se</a:t>
            </a:r>
            <a:r>
              <a:rPr kumimoji="0" lang="pt-PT"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pt-PT" sz="28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propaga?</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449679"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4800" b="1" dirty="0">
                <a:solidFill>
                  <a:schemeClr val="bg1"/>
                </a:solidFill>
                <a:latin typeface="Arial" panose="020B0604020202020204" pitchFamily="34" charset="0"/>
                <a:ea typeface="Verdana" panose="020B0604030504040204" pitchFamily="34" charset="0"/>
                <a:cs typeface="Arial" panose="020B0604020202020204" pitchFamily="34" charset="0"/>
              </a:rPr>
              <a:t>COMO</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566484" y="3071204"/>
            <a:ext cx="243411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800"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reagir?</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pt-PT" sz="2000">
                <a:latin typeface="Arial"/>
                <a:ea typeface="Verdana"/>
                <a:cs typeface="Arial"/>
              </a:rPr>
              <a:t>Parte 3</a:t>
            </a:r>
            <a:r>
              <a:rPr lang="pt-PT" sz="1400">
                <a:latin typeface="Arial"/>
                <a:ea typeface="Verdana"/>
                <a:cs typeface="Arial"/>
              </a:rPr>
              <a:t>: </a:t>
            </a:r>
            <a:r>
              <a:rPr lang="pt-PT" sz="1600">
                <a:latin typeface="Arial"/>
                <a:ea typeface="Verdana"/>
                <a:cs typeface="Arial"/>
              </a:rPr>
              <a:t>Como reagir à desinformação? </a:t>
            </a:r>
          </a:p>
        </p:txBody>
      </p:sp>
      <p:graphicFrame>
        <p:nvGraphicFramePr>
          <p:cNvPr id="3" name="Table 2"/>
          <p:cNvGraphicFramePr>
            <a:graphicFrameLocks noGrp="1"/>
          </p:cNvGraphicFramePr>
          <p:nvPr>
            <p:extLst>
              <p:ext uri="{D42A27DB-BD31-4B8C-83A1-F6EECF244321}">
                <p14:modId xmlns:p14="http://schemas.microsoft.com/office/powerpoint/2010/main" val="3944866896"/>
              </p:ext>
            </p:extLst>
          </p:nvPr>
        </p:nvGraphicFramePr>
        <p:xfrm>
          <a:off x="2425021" y="186195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pt-PT" sz="1200" b="1" dirty="0">
                          <a:solidFill>
                            <a:schemeClr val="bg1"/>
                          </a:solidFill>
                          <a:latin typeface="Arial"/>
                          <a:ea typeface="Verdana"/>
                          <a:cs typeface="Arial"/>
                        </a:rPr>
                        <a:t>ÁUSTRIA</a:t>
                      </a:r>
                      <a:r>
                        <a:rPr lang="pt-PT" sz="1200" b="1" baseline="0" dirty="0">
                          <a:solidFill>
                            <a:schemeClr val="bg1"/>
                          </a:solidFill>
                          <a:latin typeface="Arial"/>
                          <a:ea typeface="Verdana"/>
                          <a:cs typeface="Arial"/>
                        </a:rPr>
                        <a:t> e ALEMANHA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panose="020B0604020202020204" pitchFamily="34" charset="0"/>
                          <a:ea typeface="Verdana" panose="020B0604030504040204" pitchFamily="34" charset="0"/>
                          <a:cs typeface="Arial" panose="020B0604020202020204" pitchFamily="34" charset="0"/>
                        </a:rPr>
                        <a:t>DINAMARCA,</a:t>
                      </a:r>
                      <a:r>
                        <a:rPr lang="pt-PT" sz="1200" b="1" baseline="0" dirty="0">
                          <a:solidFill>
                            <a:schemeClr val="bg1"/>
                          </a:solidFill>
                          <a:latin typeface="Arial" panose="020B0604020202020204" pitchFamily="34" charset="0"/>
                          <a:ea typeface="Verdana" panose="020B0604030504040204" pitchFamily="34" charset="0"/>
                          <a:cs typeface="Arial" panose="020B0604020202020204" pitchFamily="34" charset="0"/>
                        </a:rPr>
                        <a:t> FINLÂNDIA E SUÉCIA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pt-PT" sz="1200" b="1" dirty="0">
                          <a:solidFill>
                            <a:schemeClr val="bg1"/>
                          </a:solidFill>
                          <a:latin typeface="Arial"/>
                          <a:ea typeface="Verdana"/>
                          <a:cs typeface="Arial"/>
                        </a:rPr>
                        <a:t>BÉLGICA e PAÍSES BAIXOS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a:ea typeface="Verdana"/>
                          <a:cs typeface="Arial"/>
                        </a:rPr>
                        <a:t>ESTÓNIA, LETÓNIA e LITUÂNIA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pt-PT" sz="1200" b="1" dirty="0">
                          <a:solidFill>
                            <a:schemeClr val="bg1"/>
                          </a:solidFill>
                          <a:latin typeface="Arial"/>
                          <a:ea typeface="Verdana"/>
                          <a:cs typeface="Arial"/>
                        </a:rPr>
                        <a:t>BÉLGICA E LUXEMBURGO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a:ea typeface="Verdana"/>
                          <a:cs typeface="Arial"/>
                        </a:rPr>
                        <a:t>FRANÇA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pt-PT" sz="1200" b="1" dirty="0">
                          <a:solidFill>
                            <a:schemeClr val="bg1"/>
                          </a:solidFill>
                          <a:latin typeface="Arial"/>
                          <a:ea typeface="Verdana"/>
                          <a:cs typeface="Arial"/>
                        </a:rPr>
                        <a:t>BULGÁRIA E ROMÉNIA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a:ea typeface="Verdana"/>
                          <a:cs typeface="Arial"/>
                        </a:rPr>
                        <a:t>HUNGRIA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pt-PT" sz="1200" b="1" dirty="0">
                          <a:solidFill>
                            <a:schemeClr val="bg1"/>
                          </a:solidFill>
                          <a:latin typeface="Arial"/>
                          <a:ea typeface="Verdana"/>
                          <a:cs typeface="Arial"/>
                        </a:rPr>
                        <a:t>CROÁCIA e ESLOVÉNIA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a:ea typeface="Verdana"/>
                          <a:cs typeface="Arial"/>
                        </a:rPr>
                        <a:t>IRLANDA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pt-PT" sz="1200" b="1" dirty="0">
                          <a:solidFill>
                            <a:schemeClr val="bg1"/>
                          </a:solidFill>
                          <a:latin typeface="Arial"/>
                          <a:ea typeface="Verdana"/>
                          <a:cs typeface="Arial"/>
                        </a:rPr>
                        <a:t>CHIPRE, GRÉCIA E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panose="020B0604020202020204" pitchFamily="34" charset="0"/>
                          <a:ea typeface="Verdana" panose="020B0604030504040204" pitchFamily="34" charset="0"/>
                          <a:cs typeface="Arial" panose="020B0604020202020204" pitchFamily="34" charset="0"/>
                        </a:rPr>
                        <a:t>ITÁLIA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pt-PT" sz="1200" b="1" dirty="0">
                          <a:solidFill>
                            <a:schemeClr val="bg1"/>
                          </a:solidFill>
                          <a:latin typeface="Arial"/>
                          <a:ea typeface="Verdana"/>
                          <a:cs typeface="Arial"/>
                        </a:rPr>
                        <a:t>REPÚBLICA CHECA, ESLOVÁQUIA e POLÓNIA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pt-PT" sz="1200" b="1" dirty="0">
                          <a:solidFill>
                            <a:schemeClr val="bg1"/>
                          </a:solidFill>
                          <a:latin typeface="Arial"/>
                          <a:ea typeface="Verdana"/>
                          <a:cs typeface="Arial"/>
                        </a:rPr>
                        <a:t>PORTUGAL E ESPANHA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pt-PT"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618631"/>
          </a:xfrm>
          <a:prstGeom prst="rect">
            <a:avLst/>
          </a:prstGeom>
        </p:spPr>
        <p:txBody>
          <a:bodyPr wrap="square">
            <a:spAutoFit/>
          </a:bodyPr>
          <a:lstStyle/>
          <a:p>
            <a:pPr lvl="0" defTabSz="914400">
              <a:lnSpc>
                <a:spcPct val="90000"/>
              </a:lnSpc>
              <a:spcBef>
                <a:spcPts val="1000"/>
              </a:spcBef>
            </a:pPr>
            <a:r>
              <a:rPr lang="pt-PT" sz="3800" b="1" dirty="0">
                <a:solidFill>
                  <a:srgbClr val="AAFAC8"/>
                </a:solidFill>
                <a:latin typeface="Arial" panose="020B0604020202020204" pitchFamily="34" charset="0"/>
                <a:ea typeface="Verdana" panose="020B0604030504040204" pitchFamily="34" charset="0"/>
                <a:cs typeface="Arial" panose="020B0604020202020204" pitchFamily="34" charset="0"/>
              </a:rPr>
              <a:t>Recursos nacionais de verificação de factos</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pt-PT" sz="2000">
                <a:latin typeface="Arial"/>
                <a:ea typeface="Verdana"/>
                <a:cs typeface="Arial"/>
              </a:rPr>
              <a:t>Parte 3</a:t>
            </a:r>
            <a:r>
              <a:rPr lang="pt-PT" sz="1400">
                <a:latin typeface="Arial"/>
                <a:ea typeface="Verdana"/>
                <a:cs typeface="Arial"/>
              </a:rPr>
              <a:t>: </a:t>
            </a:r>
            <a:r>
              <a:rPr lang="pt-PT" sz="1600">
                <a:latin typeface="Arial"/>
                <a:ea typeface="Verdana"/>
                <a:cs typeface="Arial"/>
              </a:rPr>
              <a:t>Como reagir à desinformação?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813248" y="1151191"/>
            <a:ext cx="5078437"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pt-PT"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O QUE FAZ</a:t>
            </a:r>
            <a:r>
              <a:rPr kumimoji="0" lang="pt-PT"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a:t>
            </a:r>
          </a:p>
          <a:p>
            <a:pPr marL="1260000" marR="0" lvl="0" indent="0" defTabSz="914400" rtl="0" eaLnBrk="1" fontAlgn="auto" latinLnBrk="0" hangingPunct="1">
              <a:lnSpc>
                <a:spcPct val="100000"/>
              </a:lnSpc>
              <a:spcBef>
                <a:spcPts val="0"/>
              </a:spcBef>
              <a:spcAft>
                <a:spcPts val="0"/>
              </a:spcAft>
              <a:buClrTx/>
              <a:buSzTx/>
              <a:buFontTx/>
              <a:buNone/>
              <a:tabLst/>
              <a:defRPr/>
            </a:pPr>
            <a:r>
              <a:rPr kumimoji="0" lang="pt-PT"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A UE?</a:t>
            </a:r>
          </a:p>
        </p:txBody>
      </p:sp>
      <p:sp>
        <p:nvSpPr>
          <p:cNvPr id="4" name="Rectangle 3"/>
          <p:cNvSpPr/>
          <p:nvPr/>
        </p:nvSpPr>
        <p:spPr>
          <a:xfrm>
            <a:off x="3226296" y="5445076"/>
            <a:ext cx="5678817" cy="1077218"/>
          </a:xfrm>
          <a:prstGeom prst="rect">
            <a:avLst/>
          </a:prstGeom>
        </p:spPr>
        <p:txBody>
          <a:bodyPr wrap="square" lIns="91440" tIns="45720" rIns="91440" bIns="45720" anchor="t">
            <a:spAutoFit/>
          </a:bodyPr>
          <a:lstStyle/>
          <a:p>
            <a:r>
              <a:rPr lang="pt-PT" sz="2000" b="1" dirty="0">
                <a:solidFill>
                  <a:srgbClr val="FFFF00"/>
                </a:solidFill>
                <a:latin typeface="Arial" panose="020B0604020202020204" pitchFamily="34" charset="0"/>
                <a:ea typeface="Verdana"/>
                <a:cs typeface="Arial" panose="020B0604020202020204" pitchFamily="34" charset="0"/>
              </a:rPr>
              <a:t>Promove a sensibilização e a comunicação</a:t>
            </a:r>
            <a:br>
              <a:rPr lang="pt-PT" b="1" dirty="0">
                <a:solidFill>
                  <a:srgbClr val="FFFF00"/>
                </a:solidFill>
                <a:latin typeface="Arial" panose="020B0604020202020204" pitchFamily="34" charset="0"/>
                <a:ea typeface="Verdana"/>
                <a:cs typeface="Arial" panose="020B0604020202020204" pitchFamily="34" charset="0"/>
              </a:rPr>
            </a:br>
            <a:r>
              <a:rPr lang="pt-PT" dirty="0">
                <a:solidFill>
                  <a:schemeClr val="bg1"/>
                </a:solidFill>
                <a:latin typeface="Arial" panose="020B0604020202020204" pitchFamily="34" charset="0"/>
                <a:ea typeface="Verdana"/>
                <a:cs typeface="Arial" panose="020B0604020202020204" pitchFamily="34" charset="0"/>
              </a:rPr>
              <a:t>(disponibiliza informações fiáveis, denunciando e prevenindo a desinformação)</a:t>
            </a:r>
          </a:p>
          <a:p>
            <a:endParaRPr lang="en-IE" sz="800" b="1"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140610" cy="1815882"/>
          </a:xfrm>
          <a:prstGeom prst="rect">
            <a:avLst/>
          </a:prstGeom>
        </p:spPr>
        <p:txBody>
          <a:bodyPr wrap="square" lIns="91440" tIns="45720" rIns="91440" bIns="45720" anchor="t">
            <a:spAutoFit/>
          </a:bodyPr>
          <a:lstStyle/>
          <a:p>
            <a:r>
              <a:rPr lang="pt-PT" sz="2000" b="1" dirty="0">
                <a:solidFill>
                  <a:srgbClr val="FFFF00"/>
                </a:solidFill>
                <a:latin typeface="Arial"/>
                <a:ea typeface="Verdana"/>
                <a:cs typeface="Arial"/>
              </a:rPr>
              <a:t>Colabora com os seus parceiros </a:t>
            </a:r>
            <a:br>
              <a:rPr lang="pt-PT" b="1" dirty="0">
                <a:latin typeface="Arial" panose="020B0604020202020204" pitchFamily="34" charset="0"/>
                <a:ea typeface="Verdana"/>
                <a:cs typeface="Arial" panose="020B0604020202020204" pitchFamily="34" charset="0"/>
              </a:rPr>
            </a:br>
            <a:r>
              <a:rPr lang="pt-PT" dirty="0">
                <a:solidFill>
                  <a:schemeClr val="bg1"/>
                </a:solidFill>
                <a:latin typeface="Arial"/>
                <a:ea typeface="Verdana"/>
                <a:cs typeface="Arial"/>
              </a:rPr>
              <a:t>(por exemplo, com os países da UE e com outros países e organizações internacionais)</a:t>
            </a:r>
            <a:br>
              <a:rPr lang="pt-PT" b="1" dirty="0">
                <a:latin typeface="Arial" panose="020B0604020202020204" pitchFamily="34" charset="0"/>
                <a:ea typeface="Verdana" panose="020B0604030504040204" pitchFamily="34" charset="0"/>
                <a:cs typeface="Arial" panose="020B0604020202020204" pitchFamily="34" charset="0"/>
              </a:rPr>
            </a:br>
            <a:endParaRPr lang="pt-PT" b="1" dirty="0">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444456" cy="1631216"/>
          </a:xfrm>
          <a:prstGeom prst="rect">
            <a:avLst/>
          </a:prstGeom>
        </p:spPr>
        <p:txBody>
          <a:bodyPr wrap="square">
            <a:spAutoFit/>
          </a:bodyPr>
          <a:lstStyle/>
          <a:p>
            <a:r>
              <a:rPr lang="pt-PT" sz="2000" b="1" dirty="0">
                <a:solidFill>
                  <a:srgbClr val="FFFF00"/>
                </a:solidFill>
                <a:latin typeface="Arial" panose="020B0604020202020204" pitchFamily="34" charset="0"/>
                <a:ea typeface="Verdana" panose="020B0604030504040204" pitchFamily="34" charset="0"/>
                <a:cs typeface="Arial" panose="020B0604020202020204" pitchFamily="34" charset="0"/>
              </a:rPr>
              <a:t>Promove o acesso à informação</a:t>
            </a:r>
            <a:br>
              <a:rPr lang="pt-PT"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(apoia a literacia mediática, os meios de comunicação social independentes e os verificadores de factos)</a:t>
            </a:r>
          </a:p>
          <a:p>
            <a:endParaRPr lang="en-IE" sz="8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dirty="0">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765377" y="1140548"/>
            <a:ext cx="3491414" cy="1846659"/>
          </a:xfrm>
          <a:prstGeom prst="rect">
            <a:avLst/>
          </a:prstGeom>
        </p:spPr>
        <p:txBody>
          <a:bodyPr wrap="square">
            <a:spAutoFit/>
          </a:bodyPr>
          <a:lstStyle/>
          <a:p>
            <a:r>
              <a:rPr lang="pt-PT" sz="2000" b="1" dirty="0">
                <a:solidFill>
                  <a:srgbClr val="FFFF00"/>
                </a:solidFill>
                <a:latin typeface="Arial" panose="020B0604020202020204" pitchFamily="34" charset="0"/>
                <a:ea typeface="Verdana" panose="020B0604030504040204" pitchFamily="34" charset="0"/>
                <a:cs typeface="Arial" panose="020B0604020202020204" pitchFamily="34" charset="0"/>
              </a:rPr>
              <a:t>Trabalha com as plataformas das redes sociais</a:t>
            </a:r>
            <a:br>
              <a:rPr lang="pt-PT" b="1" dirty="0">
                <a:solidFill>
                  <a:srgbClr val="FFFF00"/>
                </a:solidFill>
                <a:latin typeface="Arial" panose="020B0604020202020204" pitchFamily="34" charset="0"/>
                <a:ea typeface="Verdana" panose="020B0604030504040204" pitchFamily="34" charset="0"/>
                <a:cs typeface="Arial" panose="020B0604020202020204" pitchFamily="34" charset="0"/>
              </a:rPr>
            </a:br>
            <a:r>
              <a:rPr lang="pt-PT" dirty="0">
                <a:solidFill>
                  <a:schemeClr val="bg1"/>
                </a:solidFill>
                <a:latin typeface="Arial" panose="020B0604020202020204" pitchFamily="34" charset="0"/>
                <a:ea typeface="Verdana" panose="020B0604030504040204" pitchFamily="34" charset="0"/>
                <a:cs typeface="Arial" panose="020B0604020202020204" pitchFamily="34" charset="0"/>
              </a:rPr>
              <a:t>(minimiza a propagação de informações falsas ou nocivas e protege os utilizadores)</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724740" y="3635849"/>
            <a:ext cx="2564032" cy="849555"/>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92939" y="2628867"/>
            <a:ext cx="529872" cy="1448407"/>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en-IE"/>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pt-P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4 </a:t>
            </a:r>
          </a:p>
          <a:p>
            <a:r>
              <a:rPr lang="pt-PT" sz="5400" b="1">
                <a:solidFill>
                  <a:schemeClr val="bg1"/>
                </a:solidFill>
                <a:latin typeface="Arial" panose="020B0604020202020204" pitchFamily="34" charset="0"/>
                <a:ea typeface="Verdana" panose="020B0604030504040204" pitchFamily="34" charset="0"/>
                <a:cs typeface="Arial" panose="020B0604020202020204" pitchFamily="34" charset="0"/>
              </a:rPr>
              <a:t>Prática</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0269" y="2441162"/>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pt-PT" sz="2000">
                <a:latin typeface="Arial"/>
                <a:ea typeface="Verdana"/>
                <a:cs typeface="Arial"/>
              </a:rPr>
              <a:t>Parte 4</a:t>
            </a:r>
            <a:r>
              <a:rPr lang="pt-PT" sz="1400">
                <a:latin typeface="Arial"/>
                <a:ea typeface="Verdana"/>
                <a:cs typeface="Arial"/>
              </a:rPr>
              <a:t>: </a:t>
            </a:r>
            <a:r>
              <a:rPr lang="pt-PT" b="1">
                <a:latin typeface="Arial"/>
                <a:ea typeface="Verdana"/>
                <a:cs typeface="Arial"/>
              </a:rPr>
              <a:t>Prática</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391228" y="4132285"/>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211348" y="1189967"/>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b="1" i="0" u="none" strike="noStrike" cap="none"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Formar grupos</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3954769" y="11655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pt-PT" b="1" dirty="0">
                <a:solidFill>
                  <a:schemeClr val="bg1"/>
                </a:solidFill>
                <a:latin typeface="Arial" panose="020B0604020202020204" pitchFamily="34" charset="0"/>
                <a:ea typeface="Verdana" panose="020B0604030504040204" pitchFamily="34" charset="0"/>
                <a:cs typeface="Arial" panose="020B0604020202020204" pitchFamily="34" charset="0"/>
              </a:rPr>
              <a:t>Analisar o estudo de caso </a:t>
            </a:r>
            <a:br>
              <a:rPr lang="pt-PT"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b="1" dirty="0">
                <a:solidFill>
                  <a:schemeClr val="bg1"/>
                </a:solidFill>
                <a:latin typeface="Arial" panose="020B0604020202020204" pitchFamily="34" charset="0"/>
                <a:ea typeface="Verdana" panose="020B0604030504040204" pitchFamily="34" charset="0"/>
                <a:cs typeface="Arial" panose="020B0604020202020204" pitchFamily="34" charset="0"/>
              </a:rPr>
              <a:t>e fazer os exercícios</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131740" y="1155591"/>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pt-PT" b="1" dirty="0">
                <a:solidFill>
                  <a:schemeClr val="bg1"/>
                </a:solidFill>
                <a:latin typeface="Arial" panose="020B0604020202020204" pitchFamily="34" charset="0"/>
                <a:ea typeface="Verdana" panose="020B0604030504040204" pitchFamily="34" charset="0"/>
                <a:cs typeface="Arial" panose="020B0604020202020204" pitchFamily="34" charset="0"/>
              </a:rPr>
              <a:t>Preparar uma apresentação</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12421" y="2585264"/>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739917" y="3049461"/>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pt-PT" sz="2000">
                <a:latin typeface="Arial"/>
                <a:ea typeface="Verdana"/>
                <a:cs typeface="Arial"/>
              </a:rPr>
              <a:t>Parte 4</a:t>
            </a:r>
            <a:r>
              <a:rPr lang="pt-PT" sz="1400">
                <a:latin typeface="Arial"/>
                <a:ea typeface="Verdana"/>
                <a:cs typeface="Arial"/>
              </a:rPr>
              <a:t>: </a:t>
            </a:r>
            <a:r>
              <a:rPr lang="pt-PT">
                <a:latin typeface="Arial"/>
                <a:ea typeface="Verdana"/>
                <a:cs typeface="Arial"/>
              </a:rPr>
              <a:t>Prática</a:t>
            </a:r>
          </a:p>
        </p:txBody>
      </p:sp>
      <p:sp>
        <p:nvSpPr>
          <p:cNvPr id="21" name="TextBox 6">
            <a:extLst>
              <a:ext uri="{FF2B5EF4-FFF2-40B4-BE49-F238E27FC236}">
                <a16:creationId xmlns:a16="http://schemas.microsoft.com/office/drawing/2014/main" id="{BC95A541-B699-FC49-8F92-76841E0C1748}"/>
              </a:ext>
            </a:extLst>
          </p:cNvPr>
          <p:cNvSpPr txBox="1"/>
          <p:nvPr/>
        </p:nvSpPr>
        <p:spPr>
          <a:xfrm>
            <a:off x="3122408" y="1487678"/>
            <a:ext cx="4341324" cy="2594556"/>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dirty="0">
              <a:solidFill>
                <a:schemeClr val="bg1"/>
              </a:solidFill>
            </a:endParaRPr>
          </a:p>
          <a:p>
            <a:pPr>
              <a:lnSpc>
                <a:spcPct val="90000"/>
              </a:lnSpc>
              <a:buClr>
                <a:schemeClr val="bg1"/>
              </a:buClr>
              <a:tabLst>
                <a:tab pos="1060450" algn="l"/>
              </a:tabLst>
            </a:pPr>
            <a:r>
              <a:rPr lang="pt-PT" b="1" u="sng" dirty="0">
                <a:solidFill>
                  <a:srgbClr val="FFEC00"/>
                </a:solidFill>
                <a:latin typeface="Arial"/>
                <a:ea typeface="Verdana"/>
                <a:cs typeface="Arial"/>
                <a:hlinkClick r:id="rId3"/>
              </a:rPr>
              <a:t>Jogo «Más notícias»</a:t>
            </a:r>
            <a:r>
              <a:rPr lang="pt-PT" b="1" u="sng" dirty="0">
                <a:solidFill>
                  <a:srgbClr val="FFEC00"/>
                </a:solidFill>
                <a:latin typeface="Arial"/>
                <a:ea typeface="Verdana"/>
                <a:cs typeface="Arial"/>
              </a:rPr>
              <a:t> </a:t>
            </a:r>
            <a:endParaRPr lang="pt-P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pt-PT" sz="1600" dirty="0">
                <a:solidFill>
                  <a:schemeClr val="bg1"/>
                </a:solidFill>
                <a:latin typeface="Arial" panose="020B0604020202020204" pitchFamily="34" charset="0"/>
                <a:ea typeface="Verdana" panose="020B0604030504040204" pitchFamily="34" charset="0"/>
                <a:cs typeface="Arial" panose="020B0604020202020204" pitchFamily="34" charset="0"/>
              </a:rPr>
              <a:t>(disponível em várias línguas, a partir dos 14 anos de idade) - Desempenha o papel de alguém que divulga desinformação na Internet. </a:t>
            </a:r>
          </a:p>
          <a:p>
            <a:pPr>
              <a:lnSpc>
                <a:spcPct val="90000"/>
              </a:lnSpc>
              <a:spcBef>
                <a:spcPts val="600"/>
              </a:spcBef>
              <a:buClr>
                <a:schemeClr val="bg1"/>
              </a:buClr>
              <a:tabLst>
                <a:tab pos="1060450" algn="l"/>
              </a:tabLst>
            </a:pPr>
            <a:r>
              <a:rPr lang="pt-PT" b="1" u="sng" dirty="0">
                <a:solidFill>
                  <a:srgbClr val="FFEC00"/>
                </a:solidFill>
                <a:latin typeface="Arial"/>
                <a:ea typeface="Verdana"/>
                <a:cs typeface="Arial"/>
                <a:hlinkClick r:id="rId4"/>
              </a:rPr>
              <a:t>Jogo «Más notícias» para crianças</a:t>
            </a:r>
            <a:r>
              <a:rPr lang="pt-PT" b="1" u="sng" dirty="0">
                <a:solidFill>
                  <a:srgbClr val="FFEC00"/>
                </a:solidFill>
                <a:latin typeface="Arial"/>
                <a:ea typeface="Verdana"/>
                <a:cs typeface="Arial"/>
              </a:rPr>
              <a:t> </a:t>
            </a:r>
            <a:endParaRPr lang="pt-P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pt-PT" sz="1600" dirty="0">
                <a:solidFill>
                  <a:schemeClr val="bg1"/>
                </a:solidFill>
                <a:latin typeface="Arial" panose="020B0604020202020204" pitchFamily="34" charset="0"/>
                <a:ea typeface="Verdana" panose="020B0604030504040204" pitchFamily="34" charset="0"/>
                <a:cs typeface="Arial" panose="020B0604020202020204" pitchFamily="34" charset="0"/>
              </a:rPr>
              <a:t>(disponível em menos línguas, a partir dos 8 anos)</a:t>
            </a:r>
          </a:p>
          <a:p>
            <a:pPr lvl="0">
              <a:lnSpc>
                <a:spcPct val="90000"/>
              </a:lnSpc>
              <a:buClr>
                <a:schemeClr val="bg1"/>
              </a:buClr>
              <a:tabLst>
                <a:tab pos="1060450" algn="l"/>
              </a:tabLst>
            </a:pPr>
            <a:endParaRPr lang="en-GB"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3410320" y="3365227"/>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235294" y="633587"/>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pt-PT" sz="3200" b="1">
                <a:solidFill>
                  <a:srgbClr val="FBE110"/>
                </a:solidFill>
                <a:latin typeface="Arial" panose="020B0604020202020204" pitchFamily="34" charset="0"/>
                <a:ea typeface="Verdana" panose="020B0604030504040204" pitchFamily="34" charset="0"/>
                <a:cs typeface="Arial" panose="020B0604020202020204" pitchFamily="34" charset="0"/>
              </a:rPr>
              <a:t>Testa o que aprendeste num jogo</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1732843"/>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pt-PT" b="1" u="sng" dirty="0">
                <a:solidFill>
                  <a:srgbClr val="FFEC00"/>
                </a:solidFill>
                <a:latin typeface="Arial"/>
                <a:ea typeface="Verdana"/>
                <a:cs typeface="Arial"/>
                <a:hlinkClick r:id="rId6"/>
              </a:rPr>
              <a:t>Cat Park</a:t>
            </a:r>
            <a:r>
              <a:rPr lang="pt-PT" b="1" u="sng" dirty="0">
                <a:solidFill>
                  <a:srgbClr val="FFEC00"/>
                </a:solidFill>
                <a:latin typeface="Arial"/>
                <a:ea typeface="Verdana"/>
                <a:cs typeface="Arial"/>
              </a:rPr>
              <a:t> </a:t>
            </a:r>
            <a:endParaRPr lang="pt-PT"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pt-PT" sz="1600" dirty="0">
                <a:solidFill>
                  <a:schemeClr val="bg1"/>
                </a:solidFill>
                <a:latin typeface="Arial" panose="020B0604020202020204" pitchFamily="34" charset="0"/>
                <a:ea typeface="Verdana" panose="020B0604030504040204" pitchFamily="34" charset="0"/>
                <a:cs typeface="Arial" panose="020B0604020202020204" pitchFamily="34" charset="0"/>
              </a:rPr>
              <a:t>(inglês, francês, neerlandês e russo; a partir dos 15 anos) - Convence o público a opor-se à construção de um parque, utilizando as técnicas mais comuns de desinformação.</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355178" y="566121"/>
            <a:ext cx="11006242" cy="6461344"/>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pt-PT" sz="1050" dirty="0">
                <a:solidFill>
                  <a:schemeClr val="bg1"/>
                </a:solidFill>
                <a:latin typeface="Arial"/>
                <a:ea typeface="Arial"/>
                <a:cs typeface="Arial"/>
                <a:sym typeface="Arial"/>
              </a:rPr>
              <a:t>Fontes: </a:t>
            </a:r>
          </a:p>
          <a:p>
            <a:pPr marL="0" marR="0" lvl="0" indent="0" algn="l" rtl="0">
              <a:spcBef>
                <a:spcPts val="1800"/>
              </a:spcBef>
              <a:spcAft>
                <a:spcPts val="0"/>
              </a:spcAft>
              <a:buNone/>
            </a:pPr>
            <a:endParaRPr lang="en-US" sz="1050" dirty="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ea typeface="Arial"/>
                <a:cs typeface="Arial" panose="020B0604020202020204" pitchFamily="34" charset="0"/>
                <a:sym typeface="Arial"/>
              </a:rPr>
              <a:t>Ilustrações de </a:t>
            </a:r>
            <a:r>
              <a:rPr lang="pt-PT" sz="1050" dirty="0" err="1">
                <a:solidFill>
                  <a:schemeClr val="bg1"/>
                </a:solidFill>
                <a:latin typeface="Arial" panose="020B0604020202020204" pitchFamily="34" charset="0"/>
                <a:ea typeface="Arial"/>
                <a:cs typeface="Arial" panose="020B0604020202020204" pitchFamily="34" charset="0"/>
                <a:sym typeface="Arial"/>
              </a:rPr>
              <a:t>upklyak</a:t>
            </a:r>
            <a:r>
              <a:rPr lang="pt-PT" sz="1050" dirty="0">
                <a:solidFill>
                  <a:schemeClr val="bg1"/>
                </a:solidFill>
                <a:latin typeface="Arial" panose="020B0604020202020204" pitchFamily="34" charset="0"/>
                <a:ea typeface="Arial"/>
                <a:cs typeface="Arial" panose="020B0604020202020204" pitchFamily="34" charset="0"/>
                <a:sym typeface="Arial"/>
              </a:rPr>
              <a:t> em «</a:t>
            </a:r>
            <a:r>
              <a:rPr lang="pt-PT" sz="1050" dirty="0" err="1">
                <a:solidFill>
                  <a:schemeClr val="bg1"/>
                </a:solidFill>
                <a:latin typeface="Arial" panose="020B0604020202020204" pitchFamily="34" charset="0"/>
                <a:ea typeface="Arial"/>
                <a:cs typeface="Arial" panose="020B0604020202020204" pitchFamily="34" charset="0"/>
                <a:sym typeface="Arial"/>
              </a:rPr>
              <a:t>Freepik</a:t>
            </a:r>
            <a:r>
              <a:rPr lang="pt-PT" sz="1050" dirty="0">
                <a:solidFill>
                  <a:schemeClr val="bg1"/>
                </a:solidFill>
                <a:latin typeface="Arial" panose="020B0604020202020204" pitchFamily="34" charset="0"/>
                <a:ea typeface="Arial"/>
                <a:cs typeface="Arial" panose="020B0604020202020204" pitchFamily="34" charset="0"/>
                <a:sym typeface="Arial"/>
              </a:rPr>
              <a:t>» (diapositivos 1,2,3,7,9,10,15,16,18,19,20,22,23 e 24)</a:t>
            </a:r>
          </a:p>
          <a:p>
            <a:pPr marL="342900" lvl="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ea typeface="Arial"/>
                <a:cs typeface="Arial" panose="020B0604020202020204" pitchFamily="34" charset="0"/>
                <a:sym typeface="Arial"/>
              </a:rPr>
              <a:t>Diapositivo 4: </a:t>
            </a:r>
          </a:p>
          <a:p>
            <a:pPr marL="803275" lvl="1" indent="-179388" defTabSz="401638">
              <a:lnSpc>
                <a:spcPct val="107000"/>
              </a:lnSpc>
              <a:buFont typeface="Symbol" panose="05050102010706020507" pitchFamily="18" charset="2"/>
              <a:buChar char=""/>
              <a:tabLst>
                <a:tab pos="180000" algn="l"/>
                <a:tab pos="457200" algn="l"/>
              </a:tabLst>
            </a:pP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rPr>
              <a:t>Publicação nas redes sociais sobre o encontro entre Olivia Rodrigo e Sabrina </a:t>
            </a:r>
            <a:r>
              <a:rPr lang="pt-PT" sz="105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Carpenter</a:t>
            </a: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rPr>
              <a:t>Vídeo sobre a ativação da Cúpula de Ferro: </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Iran</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Spectator</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no X: "</a:t>
            </a:r>
            <a:r>
              <a:rPr lang="pt-PT" sz="105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pt-PT" sz="105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pt-PT" sz="1050" dirty="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Video</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confirmation</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has</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been</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provided</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rPr>
              <a:t>Capa falsa da revista Forbes: </a:t>
            </a:r>
            <a:r>
              <a:rPr lang="pt-PT" sz="105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rPr>
              <a:t>Diapositivo 6: </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rPr>
              <a:t>Imagem do Papa Francisco à esquerda</a:t>
            </a:r>
            <a:r>
              <a:rPr lang="pt-PT" sz="105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rPr>
              <a:t>©Pablo Xavier, imagem do Papa Francisco à direita © Mazur/catholicnews.org.uk</a:t>
            </a:r>
          </a:p>
          <a:p>
            <a:pPr marL="34290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rPr>
              <a:t>Diapositivo 8: </a:t>
            </a:r>
            <a:r>
              <a:rPr lang="pt-PT" sz="1050" dirty="0" err="1">
                <a:solidFill>
                  <a:schemeClr val="bg1"/>
                </a:solidFill>
                <a:latin typeface="Arial" panose="020B0604020202020204" pitchFamily="34" charset="0"/>
                <a:cs typeface="Arial" panose="020B0604020202020204" pitchFamily="34" charset="0"/>
              </a:rPr>
              <a:t>StopFake</a:t>
            </a:r>
            <a:r>
              <a:rPr lang="pt-PT" sz="1050" dirty="0">
                <a:solidFill>
                  <a:schemeClr val="bg1"/>
                </a:solidFill>
                <a:latin typeface="Arial" panose="020B0604020202020204" pitchFamily="34" charset="0"/>
                <a:cs typeface="Arial" panose="020B0604020202020204" pitchFamily="34" charset="0"/>
              </a:rPr>
              <a:t>: </a:t>
            </a:r>
            <a:r>
              <a:rPr lang="pt-PT" sz="105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pt-PT" sz="1050" dirty="0">
                <a:solidFill>
                  <a:schemeClr val="bg1"/>
                </a:solidFill>
                <a:latin typeface="Arial" panose="020B0604020202020204" pitchFamily="34" charset="0"/>
                <a:cs typeface="Arial" panose="020B0604020202020204" pitchFamily="34" charset="0"/>
              </a:rPr>
              <a:t>/, Fontes das imagens:</a:t>
            </a:r>
            <a:r>
              <a:rPr lang="pt-PT" sz="1050" b="0" dirty="0">
                <a:solidFill>
                  <a:schemeClr val="bg1"/>
                </a:solidFill>
                <a:effectLst/>
                <a:latin typeface="Arial" panose="020B0604020202020204" pitchFamily="34" charset="0"/>
                <a:cs typeface="Arial" panose="020B0604020202020204" pitchFamily="34" charset="0"/>
              </a:rPr>
              <a:t> </a:t>
            </a:r>
            <a:r>
              <a:rPr lang="pt-PT" sz="1050" b="0" u="none" strike="noStrike"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a:t>
            </a:r>
            <a:r>
              <a:rPr lang="pt-PT" sz="1050" b="0" u="none" strike="noStrike" dirty="0" err="1">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ukr</a:t>
            </a:r>
            <a:r>
              <a:rPr lang="pt-PT" sz="1050" b="0" dirty="0">
                <a:solidFill>
                  <a:schemeClr val="bg1"/>
                </a:solidFill>
                <a:effectLst/>
                <a:latin typeface="Arial" panose="020B0604020202020204" pitchFamily="34" charset="0"/>
                <a:cs typeface="Arial" panose="020B0604020202020204" pitchFamily="34" charset="0"/>
              </a:rPr>
              <a:t>, </a:t>
            </a:r>
            <a:r>
              <a:rPr lang="pt-PT" sz="1050" b="0" u="none" strike="noStrike"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pt-PT" sz="1050" b="0" dirty="0">
                <a:solidFill>
                  <a:schemeClr val="bg1"/>
                </a:solidFill>
                <a:effectLst/>
                <a:latin typeface="Arial" panose="020B0604020202020204" pitchFamily="34" charset="0"/>
                <a:cs typeface="Arial" panose="020B0604020202020204" pitchFamily="34" charset="0"/>
              </a:rPr>
              <a:t>, </a:t>
            </a:r>
            <a:r>
              <a:rPr lang="pt-PT" sz="1050" b="0" u="none" strike="noStrike"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pt-PT" sz="1050" b="0" dirty="0">
                <a:solidFill>
                  <a:schemeClr val="bg1"/>
                </a:solidFill>
                <a:effectLst/>
                <a:latin typeface="Arial" panose="020B0604020202020204" pitchFamily="34" charset="0"/>
                <a:cs typeface="Arial" panose="020B0604020202020204" pitchFamily="34" charset="0"/>
              </a:rPr>
              <a:t>, </a:t>
            </a:r>
            <a:r>
              <a:rPr lang="pt-PT" sz="1050" b="0" u="none" strike="noStrike"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pt-PT" sz="1050" b="0" dirty="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rPr>
              <a:t>Diapositivo 11: </a:t>
            </a:r>
          </a:p>
          <a:p>
            <a:pPr marL="803275" lvl="1" indent="-174625">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pt-PT" sz="1050" dirty="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rPr>
              <a:t>Diapositivo 12: </a:t>
            </a:r>
          </a:p>
          <a:p>
            <a:pPr marL="803275" lvl="1" indent="-174625">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rPr>
              <a:t>Imagem de jornais © Adobe Stock</a:t>
            </a:r>
          </a:p>
          <a:p>
            <a:pPr marL="803275" lvl="1" indent="-174625">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rPr>
              <a:t>Imagem de </a:t>
            </a:r>
            <a:r>
              <a:rPr lang="pt-PT" sz="1050" dirty="0" err="1">
                <a:solidFill>
                  <a:schemeClr val="bg1"/>
                </a:solidFill>
                <a:latin typeface="Arial" panose="020B0604020202020204" pitchFamily="34" charset="0"/>
                <a:ea typeface="Calibri" panose="020F0502020204030204" pitchFamily="34" charset="0"/>
                <a:cs typeface="Arial" panose="020B0604020202020204" pitchFamily="34" charset="0"/>
              </a:rPr>
              <a:t>5G</a:t>
            </a: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pt-PT" sz="1050" dirty="0">
                <a:effectLst/>
                <a:latin typeface="Arial" panose="020B0604020202020204" pitchFamily="34" charset="0"/>
                <a:ea typeface="Calibri" panose="020F0502020204030204" pitchFamily="34" charset="0"/>
                <a:cs typeface="Arial" panose="020B0604020202020204" pitchFamily="34" charset="0"/>
              </a:rPr>
              <a:t> </a:t>
            </a:r>
            <a:r>
              <a:rPr lang="pt-PT" sz="1050" u="sng" dirty="0">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cs typeface="Arial" panose="020B0604020202020204" pitchFamily="34" charset="0"/>
              </a:rPr>
              <a:t>Diapositivo 13: </a:t>
            </a:r>
            <a:r>
              <a:rPr lang="pt-PT" sz="1050" dirty="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pt-PT" sz="1050" dirty="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pt-PT" sz="1050" dirty="0">
                <a:solidFill>
                  <a:schemeClr val="bg1"/>
                </a:solidFill>
                <a:latin typeface="Arial" panose="020B0604020202020204" pitchFamily="34" charset="0"/>
                <a:ea typeface="Calibri" panose="020F0502020204030204" pitchFamily="34" charset="0"/>
                <a:cs typeface="Arial" panose="020B0604020202020204" pitchFamily="34" charset="0"/>
              </a:rPr>
              <a:t>Diapositivo 14: </a:t>
            </a:r>
            <a:r>
              <a:rPr lang="pt-PT" sz="1050" u="sng"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dirty="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9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900" b="1" dirty="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pt-PT" sz="900" b="1" dirty="0">
                <a:solidFill>
                  <a:schemeClr val="bg1"/>
                </a:solidFill>
                <a:latin typeface="Arial"/>
                <a:ea typeface="Arial"/>
                <a:cs typeface="Arial"/>
                <a:sym typeface="Arial"/>
              </a:rPr>
              <a:t>© União Europeia, 2024</a:t>
            </a:r>
          </a:p>
          <a:p>
            <a:pPr marL="0" marR="0" lvl="0" indent="0" algn="l" rtl="0">
              <a:spcBef>
                <a:spcPts val="1800"/>
              </a:spcBef>
              <a:spcAft>
                <a:spcPts val="0"/>
              </a:spcAft>
              <a:buNone/>
            </a:pPr>
            <a:r>
              <a:rPr lang="pt-PT" sz="900" dirty="0">
                <a:solidFill>
                  <a:schemeClr val="bg1"/>
                </a:solidFill>
                <a:latin typeface="Arial"/>
                <a:ea typeface="Arial"/>
                <a:cs typeface="Arial"/>
                <a:sym typeface="Arial"/>
              </a:rPr>
              <a:t>Salvo indicação em contrário, a reutilização desta apresentação é autorizada ao abrigo da licença </a:t>
            </a:r>
            <a:r>
              <a:rPr lang="pt-PT" sz="9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a:t>
            </a:r>
            <a:r>
              <a:rPr lang="pt-PT" sz="900" u="sng" dirty="0" err="1">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BY</a:t>
            </a:r>
            <a:r>
              <a:rPr lang="pt-PT" sz="900" u="sng" dirty="0">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 4.0</a:t>
            </a:r>
            <a:r>
              <a:rPr lang="pt-PT" sz="900" dirty="0">
                <a:solidFill>
                  <a:schemeClr val="bg1"/>
                </a:solidFill>
                <a:latin typeface="Arial"/>
                <a:ea typeface="Arial"/>
                <a:cs typeface="Arial"/>
                <a:sym typeface="Arial"/>
              </a:rPr>
              <a:t>. A utilização ou reprodução de elementos que não sejam propriedade da União Europeia poderá requerer a obtenção de autorização dos titulares dos respetivos direitos.</a:t>
            </a:r>
          </a:p>
          <a:p>
            <a:pPr marL="0" marR="0" lvl="0" indent="0" algn="l" rtl="0">
              <a:spcBef>
                <a:spcPts val="1800"/>
              </a:spcBef>
              <a:spcAft>
                <a:spcPts val="0"/>
              </a:spcAft>
              <a:buNone/>
            </a:pPr>
            <a:endParaRPr lang="en-US" sz="800" dirty="0">
              <a:solidFill>
                <a:schemeClr val="bg1"/>
              </a:solidFill>
              <a:latin typeface="Arial"/>
              <a:ea typeface="Arial"/>
              <a:cs typeface="Arial"/>
              <a:sym typeface="Arial"/>
            </a:endParaRPr>
          </a:p>
          <a:p>
            <a:pPr marL="162900" lvl="0">
              <a:lnSpc>
                <a:spcPct val="107000"/>
              </a:lnSpc>
              <a:tabLst>
                <a:tab pos="180000" algn="l"/>
                <a:tab pos="457200" algn="l"/>
              </a:tabLst>
            </a:pPr>
            <a:endParaRPr lang="en-IE" sz="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pt-PT" sz="1050" dirty="0">
                <a:solidFill>
                  <a:schemeClr val="bg1"/>
                </a:solidFill>
                <a:latin typeface="Arial"/>
                <a:ea typeface="Arial"/>
                <a:cs typeface="Arial"/>
                <a:sym typeface="Arial"/>
              </a:rPr>
            </a:br>
            <a:endParaRPr lang="pt-PT" sz="1050" dirty="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400182" y="4881859"/>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en-US"/>
              <a:t>End of presentation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en-IE"/>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pt-PT" sz="2800" dirty="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1 </a:t>
            </a:r>
          </a:p>
          <a:p>
            <a:r>
              <a:rPr lang="pt-PT" sz="5400" b="1" dirty="0">
                <a:solidFill>
                  <a:schemeClr val="bg1"/>
                </a:solidFill>
                <a:latin typeface="Arial" panose="020B0604020202020204" pitchFamily="34" charset="0"/>
                <a:ea typeface="Verdana" panose="020B0604030504040204" pitchFamily="34" charset="0"/>
                <a:cs typeface="Arial" panose="020B0604020202020204" pitchFamily="34" charset="0"/>
              </a:rPr>
              <a:t>O que é a desinformação?</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pt-PT" sz="2400">
                <a:latin typeface="Arial"/>
                <a:ea typeface="Verdana"/>
                <a:cs typeface="Arial"/>
              </a:rPr>
              <a:t>Parte 1</a:t>
            </a:r>
            <a:r>
              <a:rPr lang="pt-PT">
                <a:latin typeface="Arial"/>
                <a:ea typeface="Verdana"/>
                <a:cs typeface="Arial"/>
              </a:rPr>
              <a:t>: O que é a desinformação?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pt-PT" sz="2400" b="1">
                <a:latin typeface="Arial"/>
                <a:ea typeface="Verdana"/>
                <a:cs typeface="Arial"/>
              </a:rPr>
              <a:t>Parte 1</a:t>
            </a:r>
            <a:r>
              <a:rPr lang="pt-PT" b="1">
                <a:latin typeface="Arial"/>
                <a:ea typeface="Verdana"/>
                <a:cs typeface="Arial"/>
              </a:rPr>
              <a:t>: O que é a desinformação?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1120003" y="1771454"/>
            <a:ext cx="10487279" cy="1200329"/>
          </a:xfrm>
        </p:spPr>
        <p:txBody>
          <a:bodyPr/>
          <a:lstStyle/>
          <a:p>
            <a:r>
              <a:rPr lang="pt-PT" sz="4000" dirty="0">
                <a:latin typeface="Arial" panose="020B0604020202020204" pitchFamily="34" charset="0"/>
              </a:rPr>
              <a:t>O QUE  pode levar alguém a divulgar uma informação que não é verdadeira?</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pt-P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 </a:t>
            </a:r>
            <a:r>
              <a:rPr lang="pt-PT"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brincadeira</a:t>
            </a:r>
            <a:r>
              <a:rPr lang="pt-P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pt-PT"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pt-PT"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Sátira/humor</a:t>
            </a:r>
          </a:p>
          <a:p>
            <a:pPr marL="285750" indent="-285750">
              <a:lnSpc>
                <a:spcPct val="150000"/>
              </a:lnSpc>
              <a:spcBef>
                <a:spcPts val="0"/>
              </a:spcBef>
              <a:buFont typeface="Courier New" panose="02070309020205020404" pitchFamily="49" charset="0"/>
              <a:buChar char="o"/>
              <a:defRPr/>
            </a:pPr>
            <a:r>
              <a:rPr lang="pt-P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Porque </a:t>
            </a:r>
            <a:r>
              <a:rPr lang="pt-PT"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acredita </a:t>
            </a:r>
            <a:r>
              <a:rPr lang="pt-P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que é verdadeira 	</a:t>
            </a:r>
            <a:r>
              <a:rPr lang="pt-PT"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pt-PT"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Desinformação</a:t>
            </a:r>
          </a:p>
          <a:p>
            <a:pPr marL="285750" indent="-285750">
              <a:lnSpc>
                <a:spcPct val="150000"/>
              </a:lnSpc>
              <a:spcBef>
                <a:spcPts val="0"/>
              </a:spcBef>
              <a:buFont typeface="Courier New" panose="02070309020205020404" pitchFamily="49" charset="0"/>
              <a:buChar char="o"/>
              <a:defRPr/>
            </a:pPr>
            <a:r>
              <a:rPr lang="pt-P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Para </a:t>
            </a:r>
            <a:r>
              <a:rPr lang="pt-PT" b="1" i="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enganar</a:t>
            </a:r>
            <a:r>
              <a:rPr lang="pt-PT" b="1" dirty="0">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as pessoas		</a:t>
            </a:r>
            <a:r>
              <a:rPr lang="pt-PT" sz="18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pt-PT"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Desinformação</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1120003" y="1729135"/>
            <a:ext cx="1863829" cy="64576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pt-PT" sz="1800" b="1">
                <a:solidFill>
                  <a:schemeClr val="bg1"/>
                </a:solidFill>
                <a:effectLst/>
                <a:latin typeface="Arial" panose="020B0604020202020204" pitchFamily="34" charset="0"/>
                <a:ea typeface="+mn-ea"/>
                <a:cs typeface="Arial" panose="020B0604020202020204" pitchFamily="34" charset="0"/>
              </a:rPr>
              <a:t>Sátira - «Dezenas de pessoas esmagadas numa debandada no Lidl»</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pt-PT" sz="2400" b="1">
                <a:latin typeface="Arial"/>
                <a:ea typeface="Verdana"/>
                <a:cs typeface="Arial"/>
              </a:rPr>
              <a:t>Parte 1</a:t>
            </a:r>
            <a:r>
              <a:rPr lang="pt-PT" b="1">
                <a:latin typeface="Arial"/>
                <a:ea typeface="Verdana"/>
                <a:cs typeface="Arial"/>
              </a:rPr>
              <a:t>: O que é a desinformação?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3396290" cy="1569660"/>
          </a:xfrm>
          <a:prstGeom prst="rect">
            <a:avLst/>
          </a:prstGeom>
          <a:noFill/>
        </p:spPr>
        <p:txBody>
          <a:bodyPr wrap="square" rtlCol="0">
            <a:spAutoFit/>
          </a:bodyPr>
          <a:lstStyle/>
          <a:p>
            <a:r>
              <a:rPr lang="pt-PT" sz="2000" dirty="0">
                <a:solidFill>
                  <a:schemeClr val="bg1"/>
                </a:solidFill>
                <a:latin typeface="Arial" panose="020B0604020202020204" pitchFamily="34" charset="0"/>
                <a:cs typeface="Arial" panose="020B0604020202020204" pitchFamily="34" charset="0"/>
              </a:rPr>
              <a:t>Papa Francisco </a:t>
            </a:r>
            <a:br>
              <a:rPr lang="pt-PT" sz="2000" dirty="0">
                <a:solidFill>
                  <a:schemeClr val="bg1"/>
                </a:solidFill>
                <a:latin typeface="Arial" panose="020B0604020202020204" pitchFamily="34" charset="0"/>
                <a:cs typeface="Arial" panose="020B0604020202020204" pitchFamily="34" charset="0"/>
              </a:rPr>
            </a:br>
            <a:r>
              <a:rPr lang="pt-PT" sz="2000" dirty="0">
                <a:solidFill>
                  <a:schemeClr val="bg1"/>
                </a:solidFill>
                <a:latin typeface="Arial" panose="020B0604020202020204" pitchFamily="34" charset="0"/>
                <a:cs typeface="Arial" panose="020B0604020202020204" pitchFamily="34" charset="0"/>
              </a:rPr>
              <a:t>usa casaco de inverno </a:t>
            </a:r>
            <a:br>
              <a:rPr lang="pt-PT" sz="2000" dirty="0">
                <a:solidFill>
                  <a:schemeClr val="bg1"/>
                </a:solidFill>
                <a:latin typeface="Arial" panose="020B0604020202020204" pitchFamily="34" charset="0"/>
                <a:cs typeface="Arial" panose="020B0604020202020204" pitchFamily="34" charset="0"/>
              </a:rPr>
            </a:br>
            <a:r>
              <a:rPr lang="pt-PT" sz="2000" dirty="0">
                <a:solidFill>
                  <a:schemeClr val="bg1"/>
                </a:solidFill>
                <a:latin typeface="Arial" panose="020B0604020202020204" pitchFamily="34" charset="0"/>
                <a:cs typeface="Arial" panose="020B0604020202020204" pitchFamily="34" charset="0"/>
              </a:rPr>
              <a:t>da </a:t>
            </a:r>
            <a:r>
              <a:rPr lang="pt-PT" sz="2000" dirty="0" err="1">
                <a:solidFill>
                  <a:schemeClr val="bg1"/>
                </a:solidFill>
                <a:latin typeface="Arial" panose="020B0604020202020204" pitchFamily="34" charset="0"/>
                <a:cs typeface="Arial" panose="020B0604020202020204" pitchFamily="34" charset="0"/>
              </a:rPr>
              <a:t>Balenciaga</a:t>
            </a:r>
            <a:r>
              <a:rPr lang="pt-PT" sz="2000" dirty="0">
                <a:solidFill>
                  <a:schemeClr val="bg1"/>
                </a:solidFill>
                <a:latin typeface="Arial" panose="020B0604020202020204" pitchFamily="34" charset="0"/>
                <a:cs typeface="Arial" panose="020B0604020202020204" pitchFamily="34" charset="0"/>
              </a:rPr>
              <a:t> </a:t>
            </a:r>
          </a:p>
          <a:p>
            <a:endParaRPr lang="de-CH" dirty="0">
              <a:solidFill>
                <a:schemeClr val="bg1"/>
              </a:solidFill>
            </a:endParaRPr>
          </a:p>
          <a:p>
            <a:endParaRPr lang="en-IE" dirty="0">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pt-PT"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pt-PT"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33967" y="2913354"/>
            <a:ext cx="2852078" cy="646496"/>
            <a:chOff x="4293002" y="5627469"/>
            <a:chExt cx="2975899" cy="619698"/>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279165"/>
            </a:xfrm>
            <a:prstGeom prst="rect">
              <a:avLst/>
            </a:prstGeom>
            <a:noFill/>
          </p:spPr>
          <p:txBody>
            <a:bodyPr wrap="square">
              <a:spAutoFit/>
            </a:bodyPr>
            <a:lstStyle/>
            <a:p>
              <a:r>
                <a:rPr lang="pt-PT" sz="3600" b="1" dirty="0">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pt-PT" sz="1800" b="1">
                <a:solidFill>
                  <a:schemeClr val="bg1"/>
                </a:solidFill>
                <a:effectLst/>
                <a:latin typeface="Arial" panose="020B0604020202020204" pitchFamily="34" charset="0"/>
                <a:ea typeface="+mn-ea"/>
                <a:cs typeface="Arial" panose="020B0604020202020204" pitchFamily="34" charset="0"/>
              </a:rPr>
              <a:t>Desinformação – «A tecnologia 5G está na origem do coronavírus»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pt-PT" sz="2400" b="1">
                <a:latin typeface="Arial"/>
                <a:ea typeface="Verdana"/>
                <a:cs typeface="Arial"/>
              </a:rPr>
              <a:t>Parte 1</a:t>
            </a:r>
            <a:r>
              <a:rPr lang="pt-PT" b="1">
                <a:latin typeface="Arial"/>
                <a:ea typeface="Verdana"/>
                <a:cs typeface="Arial"/>
              </a:rPr>
              <a:t>: O que é a desinformação?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627033" y="1038490"/>
            <a:ext cx="5847738" cy="4878259"/>
          </a:xfrm>
          <a:prstGeom prst="rect">
            <a:avLst/>
          </a:prstGeom>
          <a:noFill/>
        </p:spPr>
        <p:txBody>
          <a:bodyPr wrap="square" rtlCol="0">
            <a:spAutoFit/>
          </a:bodyPr>
          <a:lstStyle/>
          <a:p>
            <a:r>
              <a:rPr lang="pt-PT">
                <a:solidFill>
                  <a:schemeClr val="bg1"/>
                </a:solidFill>
                <a:latin typeface="Arial" panose="020B0604020202020204" pitchFamily="34" charset="0"/>
                <a:cs typeface="Arial" panose="020B0604020202020204" pitchFamily="34" charset="0"/>
              </a:rPr>
              <a:t>«As redes 5G causaram e propagaram o coronavírus»</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pt-PT">
                <a:solidFill>
                  <a:schemeClr val="bg1"/>
                </a:solidFill>
                <a:latin typeface="Arial" panose="020B0604020202020204" pitchFamily="34" charset="0"/>
                <a:cs typeface="Arial" panose="020B0604020202020204" pitchFamily="34" charset="0"/>
              </a:rPr>
              <a:t>A desinformação pode ser alimentada:</a:t>
            </a:r>
          </a:p>
          <a:p>
            <a:pPr marL="285750" indent="-285750">
              <a:spcAft>
                <a:spcPts val="600"/>
              </a:spcAft>
              <a:buFont typeface="Courier New" panose="02070309020205020404" pitchFamily="49" charset="0"/>
              <a:buChar char="o"/>
            </a:pPr>
            <a:r>
              <a:rPr lang="pt-PT">
                <a:solidFill>
                  <a:schemeClr val="bg1"/>
                </a:solidFill>
                <a:latin typeface="Arial" panose="020B0604020202020204" pitchFamily="34" charset="0"/>
                <a:cs typeface="Arial" panose="020B0604020202020204" pitchFamily="34" charset="0"/>
              </a:rPr>
              <a:t>pelas teorias da conspiração sobre o eventual impacto das redes 5G na saúde;</a:t>
            </a:r>
          </a:p>
          <a:p>
            <a:pPr marL="285750" indent="-285750">
              <a:spcAft>
                <a:spcPts val="600"/>
              </a:spcAft>
              <a:buFont typeface="Courier New" panose="02070309020205020404" pitchFamily="49" charset="0"/>
              <a:buChar char="o"/>
            </a:pPr>
            <a:r>
              <a:rPr lang="pt-PT">
                <a:solidFill>
                  <a:schemeClr val="bg1"/>
                </a:solidFill>
                <a:latin typeface="Arial" panose="020B0604020202020204" pitchFamily="34" charset="0"/>
                <a:cs typeface="Arial" panose="020B0604020202020204" pitchFamily="34" charset="0"/>
              </a:rPr>
              <a:t>pela incerteza e pelo medo sentidos nos primeiros tempos da pandemia.</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pt-PT">
                <a:solidFill>
                  <a:schemeClr val="bg1"/>
                </a:solidFill>
                <a:latin typeface="Arial" panose="020B0604020202020204" pitchFamily="34" charset="0"/>
                <a:cs typeface="Arial" panose="020B0604020202020204" pitchFamily="34" charset="0"/>
              </a:rPr>
              <a:t>Consequências:</a:t>
            </a:r>
          </a:p>
          <a:p>
            <a:pPr marL="285750" indent="-285750">
              <a:spcAft>
                <a:spcPts val="600"/>
              </a:spcAft>
              <a:buFont typeface="Courier New" panose="02070309020205020404" pitchFamily="49" charset="0"/>
              <a:buChar char="o"/>
            </a:pPr>
            <a:r>
              <a:rPr lang="pt-PT">
                <a:solidFill>
                  <a:schemeClr val="bg1"/>
                </a:solidFill>
                <a:latin typeface="Arial" panose="020B0604020202020204" pitchFamily="34" charset="0"/>
                <a:cs typeface="Arial" panose="020B0604020202020204" pitchFamily="34" charset="0"/>
              </a:rPr>
              <a:t>vandalismo das torres 5G;</a:t>
            </a:r>
          </a:p>
          <a:p>
            <a:pPr marL="285750" indent="-285750">
              <a:spcAft>
                <a:spcPts val="600"/>
              </a:spcAft>
              <a:buFont typeface="Courier New" panose="02070309020205020404" pitchFamily="49" charset="0"/>
              <a:buChar char="o"/>
            </a:pPr>
            <a:r>
              <a:rPr lang="pt-PT">
                <a:solidFill>
                  <a:schemeClr val="bg1"/>
                </a:solidFill>
                <a:latin typeface="Arial" panose="020B0604020202020204" pitchFamily="34" charset="0"/>
                <a:cs typeface="Arial" panose="020B0604020202020204" pitchFamily="34" charset="0"/>
              </a:rPr>
              <a:t>perturbação dos serviços de telecomunicações;</a:t>
            </a:r>
          </a:p>
          <a:p>
            <a:pPr marL="285750" indent="-285750">
              <a:spcAft>
                <a:spcPts val="600"/>
              </a:spcAft>
              <a:buFont typeface="Courier New" panose="02070309020205020404" pitchFamily="49" charset="0"/>
              <a:buChar char="o"/>
            </a:pPr>
            <a:r>
              <a:rPr lang="pt-PT">
                <a:solidFill>
                  <a:schemeClr val="bg1"/>
                </a:solidFill>
                <a:latin typeface="Arial" panose="020B0604020202020204" pitchFamily="34" charset="0"/>
                <a:cs typeface="Arial" panose="020B0604020202020204" pitchFamily="34" charset="0"/>
              </a:rPr>
              <a:t>perseguição de funcionários das empresas de telecomunicações.</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4711597" cy="646331"/>
            <a:chOff x="5431924" y="5281993"/>
            <a:chExt cx="4711597" cy="646331"/>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646331"/>
            </a:xfrm>
            <a:prstGeom prst="rect">
              <a:avLst/>
            </a:prstGeom>
            <a:noFill/>
          </p:spPr>
          <p:txBody>
            <a:bodyPr wrap="square">
              <a:spAutoFit/>
            </a:bodyPr>
            <a:lstStyle/>
            <a:p>
              <a:r>
                <a:rPr lang="pt-PT"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Desinformação</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pt-PT" sz="2400" b="1">
                <a:latin typeface="Arial"/>
                <a:ea typeface="Verdana"/>
                <a:cs typeface="Arial"/>
              </a:rPr>
              <a:t>Parte 1</a:t>
            </a:r>
            <a:r>
              <a:rPr lang="pt-PT" b="1">
                <a:latin typeface="Arial"/>
                <a:ea typeface="Verdana"/>
                <a:cs typeface="Arial"/>
              </a:rPr>
              <a:t>: O que é a desinformação?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2087890" cy="1081661"/>
          </a:xfrm>
          <a:prstGeom prst="wedgeRoundRectCallout">
            <a:avLst>
              <a:gd name="adj1" fmla="val -21676"/>
              <a:gd name="adj2" fmla="val 8521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pt-PT" dirty="0">
                <a:latin typeface="Arial" panose="020B0604020202020204" pitchFamily="34" charset="0"/>
                <a:ea typeface="Verdana" panose="020B0604030504040204" pitchFamily="34" charset="0"/>
                <a:cs typeface="Arial" panose="020B0604020202020204" pitchFamily="34" charset="0"/>
              </a:rPr>
              <a:t>Sou mãe </a:t>
            </a:r>
            <a:br>
              <a:rPr lang="pt-PT" dirty="0">
                <a:latin typeface="Arial" panose="020B0604020202020204" pitchFamily="34" charset="0"/>
                <a:ea typeface="Verdana" panose="020B0604030504040204" pitchFamily="34" charset="0"/>
                <a:cs typeface="Arial" panose="020B0604020202020204" pitchFamily="34" charset="0"/>
              </a:rPr>
            </a:br>
            <a:r>
              <a:rPr lang="pt-PT" dirty="0">
                <a:latin typeface="Arial" panose="020B0604020202020204" pitchFamily="34" charset="0"/>
                <a:ea typeface="Verdana" panose="020B0604030504040204" pitchFamily="34" charset="0"/>
                <a:cs typeface="Arial" panose="020B0604020202020204" pitchFamily="34" charset="0"/>
              </a:rPr>
              <a:t>e vivo em Odessa, na Ucrânia.</a:t>
            </a:r>
          </a:p>
          <a:p>
            <a:endParaRPr lang="it-IT" dirty="0">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pt-PT" dirty="0">
                <a:latin typeface="Arial" panose="020B0604020202020204" pitchFamily="34" charset="0"/>
                <a:ea typeface="Verdana" panose="020B0604030504040204" pitchFamily="34" charset="0"/>
                <a:cs typeface="Arial" panose="020B0604020202020204" pitchFamily="34" charset="0"/>
              </a:rPr>
              <a:t>Sou vice-presidente </a:t>
            </a:r>
          </a:p>
          <a:p>
            <a:r>
              <a:rPr lang="pt-PT" dirty="0">
                <a:latin typeface="Arial" panose="020B0604020202020204" pitchFamily="34" charset="0"/>
                <a:ea typeface="Verdana" panose="020B0604030504040204" pitchFamily="34" charset="0"/>
                <a:cs typeface="Arial" panose="020B0604020202020204" pitchFamily="34" charset="0"/>
              </a:rPr>
              <a:t>de uma fundação religiosa russa.</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506767" y="1240150"/>
            <a:ext cx="2127732" cy="989030"/>
          </a:xfrm>
          <a:prstGeom prst="wedgeRoundRectCallout">
            <a:avLst>
              <a:gd name="adj1" fmla="val -2856"/>
              <a:gd name="adj2" fmla="val 9015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pt-PT" dirty="0">
                <a:latin typeface="Arial" panose="020B0604020202020204" pitchFamily="34" charset="0"/>
                <a:ea typeface="Verdana" panose="020B0604030504040204" pitchFamily="34" charset="0"/>
                <a:cs typeface="Arial" panose="020B0604020202020204" pitchFamily="34" charset="0"/>
              </a:rPr>
              <a:t>Sou uma advogada de Donetsk, na Ucrânia.</a:t>
            </a:r>
          </a:p>
        </p:txBody>
      </p:sp>
      <p:sp>
        <p:nvSpPr>
          <p:cNvPr id="31" name="Fumetto 2 30">
            <a:extLst>
              <a:ext uri="{FF2B5EF4-FFF2-40B4-BE49-F238E27FC236}">
                <a16:creationId xmlns:a16="http://schemas.microsoft.com/office/drawing/2014/main" id="{87CE965F-0461-D44C-9B54-0516A13D0263}"/>
              </a:ext>
            </a:extLst>
          </p:cNvPr>
          <p:cNvSpPr/>
          <p:nvPr/>
        </p:nvSpPr>
        <p:spPr>
          <a:xfrm>
            <a:off x="9269835" y="1248725"/>
            <a:ext cx="2054013" cy="986756"/>
          </a:xfrm>
          <a:prstGeom prst="wedgeRoundRectCallout">
            <a:avLst>
              <a:gd name="adj1" fmla="val -8280"/>
              <a:gd name="adj2" fmla="val 98573"/>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pt-PT" dirty="0">
                <a:latin typeface="Arial" panose="020B0604020202020204" pitchFamily="34" charset="0"/>
                <a:ea typeface="Verdana" panose="020B0604030504040204" pitchFamily="34" charset="0"/>
                <a:cs typeface="Arial" panose="020B0604020202020204" pitchFamily="34" charset="0"/>
              </a:rPr>
              <a:t>Sou uma residente </a:t>
            </a:r>
          </a:p>
          <a:p>
            <a:r>
              <a:rPr lang="pt-PT" dirty="0">
                <a:latin typeface="Arial" panose="020B0604020202020204" pitchFamily="34" charset="0"/>
                <a:ea typeface="Verdana" panose="020B0604030504040204" pitchFamily="34" charset="0"/>
                <a:cs typeface="Arial" panose="020B0604020202020204" pitchFamily="34" charset="0"/>
              </a:rPr>
              <a:t>de Kharkiv, na Ucrânia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2500" b="1" dirty="0">
                  <a:solidFill>
                    <a:schemeClr val="bg1"/>
                  </a:solidFill>
                  <a:latin typeface="Arial" panose="020B0604020202020204" pitchFamily="34" charset="0"/>
                  <a:ea typeface="Verdana" panose="020B0604030504040204" pitchFamily="34" charset="0"/>
                  <a:cs typeface="Arial" panose="020B0604020202020204" pitchFamily="34" charset="0"/>
                </a:rPr>
                <a:t>A mesma pessoa</a:t>
              </a:r>
              <a:br>
                <a:rPr lang="pt-PT" sz="2500" b="1" dirty="0">
                  <a:solidFill>
                    <a:schemeClr val="bg1"/>
                  </a:solidFill>
                  <a:latin typeface="Arial" panose="020B0604020202020204" pitchFamily="34" charset="0"/>
                  <a:ea typeface="Verdana" panose="020B0604030504040204" pitchFamily="34" charset="0"/>
                  <a:cs typeface="Arial" panose="020B0604020202020204" pitchFamily="34" charset="0"/>
                </a:rPr>
              </a:br>
              <a:r>
                <a:rPr lang="pt-PT" sz="2500" b="1" dirty="0">
                  <a:solidFill>
                    <a:schemeClr val="bg1"/>
                  </a:solidFill>
                  <a:latin typeface="Arial" panose="020B0604020202020204" pitchFamily="34" charset="0"/>
                  <a:ea typeface="Verdana" panose="020B0604030504040204" pitchFamily="34" charset="0"/>
                  <a:cs typeface="Arial" panose="020B0604020202020204" pitchFamily="34" charset="0"/>
                </a:rPr>
                <a:t>aparece na televisão com diferentes identidades</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pt-PT"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Desinformação</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pt-PT" sz="1000" b="0">
                <a:solidFill>
                  <a:schemeClr val="bg1"/>
                </a:solidFill>
                <a:effectLst/>
                <a:latin typeface="Arial" panose="020B0604020202020204" pitchFamily="34" charset="0"/>
                <a:cs typeface="Arial" panose="020B0604020202020204" pitchFamily="34" charset="0"/>
              </a:rPr>
              <a:t>Fontes das imagens: </a:t>
            </a:r>
            <a:r>
              <a:rPr lang="pt-PT"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pt-PT" sz="1000" b="0">
                <a:solidFill>
                  <a:schemeClr val="bg1"/>
                </a:solidFill>
                <a:effectLst/>
                <a:latin typeface="Arial" panose="020B0604020202020204" pitchFamily="34" charset="0"/>
                <a:cs typeface="Arial" panose="020B0604020202020204" pitchFamily="34" charset="0"/>
              </a:rPr>
              <a:t>, </a:t>
            </a:r>
            <a:r>
              <a:rPr lang="pt-PT"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pt-PT" sz="1000" b="0">
                <a:solidFill>
                  <a:schemeClr val="bg1"/>
                </a:solidFill>
                <a:effectLst/>
                <a:latin typeface="Arial" panose="020B0604020202020204" pitchFamily="34" charset="0"/>
                <a:cs typeface="Arial" panose="020B0604020202020204" pitchFamily="34" charset="0"/>
              </a:rPr>
              <a:t>, </a:t>
            </a:r>
            <a:r>
              <a:rPr lang="pt-PT"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pt-PT" sz="1000" b="0">
                <a:solidFill>
                  <a:schemeClr val="bg1"/>
                </a:solidFill>
                <a:effectLst/>
                <a:latin typeface="Arial" panose="020B0604020202020204" pitchFamily="34" charset="0"/>
                <a:cs typeface="Arial" panose="020B0604020202020204" pitchFamily="34" charset="0"/>
              </a:rPr>
              <a:t>, </a:t>
            </a:r>
            <a:r>
              <a:rPr lang="pt-PT"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pt-PT"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en-IE"/>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pt-PT"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PARTE 2 </a:t>
            </a:r>
          </a:p>
          <a:p>
            <a:r>
              <a:rPr lang="pt-PT" sz="5400" b="1">
                <a:solidFill>
                  <a:schemeClr val="bg1"/>
                </a:solidFill>
                <a:latin typeface="Arial" panose="020B0604020202020204" pitchFamily="34" charset="0"/>
                <a:ea typeface="Verdana" panose="020B0604030504040204" pitchFamily="34" charset="0"/>
                <a:cs typeface="Arial" panose="020B0604020202020204" pitchFamily="34" charset="0"/>
              </a:rPr>
              <a:t>Como se propaga a desinformação?</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pt-PT"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Props1.xml><?xml version="1.0" encoding="utf-8"?>
<ds:datastoreItem xmlns:ds="http://schemas.openxmlformats.org/officeDocument/2006/customXml" ds:itemID="{D29C45D5-D1B4-4EED-B61B-568B49D1D77A}">
  <ds:schemaRefs>
    <ds:schemaRef ds:uri="http://schemas.microsoft.com/sharepoint/v3/contenttype/forms"/>
  </ds:schemaRefs>
</ds:datastoreItem>
</file>

<file path=customXml/itemProps2.xml><?xml version="1.0" encoding="utf-8"?>
<ds:datastoreItem xmlns:ds="http://schemas.openxmlformats.org/officeDocument/2006/customXml" ds:itemID="{89CBDCF7-5FAA-4AC3-A0DE-E7A38A9F12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7369D2-40AD-4B6C-8202-DDA1E1E257C0}">
  <ds:schemaRefs>
    <ds:schemaRef ds:uri="96b3df18-6d14-4675-ad86-b90365ae06d0"/>
    <ds:schemaRef ds:uri="d82da31f-106c-4f12-9dab-2b09eb7d9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cb777b6-10cc-463b-b285-1f240af06f9f"/>
    <ds:schemaRef ds:uri="1172c1e8-1a1e-43f1-ab3b-d134b3755889"/>
    <ds:schemaRef ds:uri="faa54b14-608b-44ba-8621-4287d9574b27"/>
    <ds:schemaRef ds:uri="33e07890-6196-4e26-9dd2-53178dae8e48"/>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188</TotalTime>
  <Words>4810</Words>
  <Application>Microsoft Office PowerPoint</Application>
  <PresentationFormat>Widescreen</PresentationFormat>
  <Paragraphs>380</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How to spot and fight disinformation</vt:lpstr>
      <vt:lpstr>O que vamos aprender hoje?</vt:lpstr>
      <vt:lpstr>PowerPoint Presentation</vt:lpstr>
      <vt:lpstr>Parte 1: O que é a desinformação? </vt:lpstr>
      <vt:lpstr>Parte 1: O que é a desinformação? </vt:lpstr>
      <vt:lpstr>Sátira - «Dezenas de pessoas esmagadas numa debandada no Lidl»</vt:lpstr>
      <vt:lpstr>Desinformação – «A tecnologia 5G está na origem do coronavírus» </vt:lpstr>
      <vt:lpstr>Parte 1: O que é a desinformação? </vt:lpstr>
      <vt:lpstr>PowerPoint Presentation</vt:lpstr>
      <vt:lpstr>Parte 2: Como se propaga a desinformação? </vt:lpstr>
      <vt:lpstr>Parte 2: Como se propaga a desinformação?</vt:lpstr>
      <vt:lpstr>Parte 2: Como se propaga a desinformação?</vt:lpstr>
      <vt:lpstr>Parte 2: Como se propaga a desinformação?</vt:lpstr>
      <vt:lpstr>Parte 2: Como se propaga a desinformação?</vt:lpstr>
      <vt:lpstr>PowerPoint Presentation</vt:lpstr>
      <vt:lpstr>Parte 3: Como reagir perante a desinformação? </vt:lpstr>
      <vt:lpstr>Parte 3: Como reagir perante a desinformação? </vt:lpstr>
      <vt:lpstr>Como reagir perante a desinformação? </vt:lpstr>
      <vt:lpstr>Parte 3: Como reagir à desinformação? </vt:lpstr>
      <vt:lpstr>Parte 3: Como reagir à desinformação? </vt:lpstr>
      <vt:lpstr>Parte 3: Como reagir à desinformação? </vt:lpstr>
      <vt:lpstr>PowerPoint Presentation</vt:lpstr>
      <vt:lpstr>Parte 4: Prática</vt:lpstr>
      <vt:lpstr>Parte 4: Prática</vt:lpstr>
      <vt:lpstr>PowerPoint Presentation</vt:lpstr>
      <vt:lpstr>End of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GENTILE Luca (COMM)</cp:lastModifiedBy>
  <cp:revision>48</cp:revision>
  <cp:lastPrinted>2024-04-16T11:31:35Z</cp:lastPrinted>
  <dcterms:created xsi:type="dcterms:W3CDTF">2021-01-13T11:40:04Z</dcterms:created>
  <dcterms:modified xsi:type="dcterms:W3CDTF">2024-05-23T10:19:45Z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ContentTypeId">
    <vt:lpwstr>0x010100EBD38489BEB9454CA08F08D42D242754</vt:lpwstr>
  </property>
</Properties>
</file>