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9722C5-E8AA-AFED-3DDB-443DC3E07971}" v="38" dt="2024-05-23T10:27:17.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30" autoAdjust="0"/>
  </p:normalViewPr>
  <p:slideViewPr>
    <p:cSldViewPr snapToGrid="0">
      <p:cViewPr>
        <p:scale>
          <a:sx n="50" d="100"/>
          <a:sy n="50" d="100"/>
        </p:scale>
        <p:origin x="-43" y="192"/>
      </p:cViewPr>
      <p:guideLst>
        <p:guide orient="horz" pos="3952"/>
        <p:guide pos="1867"/>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microsoft.com/office/2018/10/relationships/authors" Target="authors.xml" Id="rId39" /><Relationship Type="http://schemas.openxmlformats.org/officeDocument/2006/relationships/slide" Target="slides/slide17.xml" Id="rId21" /><Relationship Type="http://schemas.openxmlformats.org/officeDocument/2006/relationships/viewProps" Target="viewProps.xml" Id="rId34"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presProps" Target="presProps.xml" Id="rId33" /><Relationship Type="http://schemas.microsoft.com/office/2015/10/relationships/revisionInfo" Target="revisionInfo.xml" Id="rId38"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commentAuthors" Target="commentAuthors.xml" Id="rId32"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tableStyles" Target="tableStyles.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notesMaster" Target="notesMasters/notesMaster1.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theme" Target="theme/theme1.xml" Id="rId35" /><Relationship Type="http://schemas.openxmlformats.org/officeDocument/2006/relationships/slide" Target="slides/slide4.xml" Id="rId8" /><Relationship Type="http://schemas.openxmlformats.org/officeDocument/2006/relationships/customXml" Target="../customXml/item3.xml" Id="rId3"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dirty="0"/>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dirty="0"/>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dirty="0"/>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dirty="0"/>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dirty="0"/>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sz="1800" dirty="0">
                <a:solidFill>
                  <a:srgbClr val="1F497D"/>
                </a:solidFill>
                <a:effectLst/>
                <a:latin typeface="Calibri" panose="020F0502020204030204" pitchFamily="34" charset="0"/>
                <a:ea typeface="Calibri" panose="020F0502020204030204" pitchFamily="34" charset="0"/>
              </a:rPr>
              <a:t>Mâna sus cine s-a confruntat astăzi cu dezinformarea? Dar în ultima săptămână? În ultima lună? În ultimul an?</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dirty="0"/>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ro-RO" sz="1100" dirty="0">
                <a:effectLst/>
                <a:latin typeface="Calibri" panose="020F0502020204030204" pitchFamily="34" charset="0"/>
                <a:ea typeface="Calibri" panose="020F0502020204030204" pitchFamily="34" charset="0"/>
                <a:cs typeface="Times New Roman" panose="02020603050405020304" pitchFamily="18" charset="0"/>
              </a:rPr>
              <a:t>Cei care răspândesc dezinformarea utilizează platformele de comunicare socială pentru a inunda spațiul informațional.</a:t>
            </a:r>
          </a:p>
          <a:p>
            <a:pPr marL="742950" lvl="1" indent="-285750">
              <a:lnSpc>
                <a:spcPct val="107000"/>
              </a:lnSpc>
              <a:spcAft>
                <a:spcPts val="800"/>
              </a:spcAft>
              <a:buFont typeface="Courier New" panose="02070309020205020404" pitchFamily="49" charset="0"/>
              <a:buChar char="o"/>
              <a:tabLst>
                <a:tab pos="914400" algn="l"/>
              </a:tabLst>
            </a:pPr>
            <a:r>
              <a:rPr lang="ro-RO" sz="1100" dirty="0">
                <a:effectLst/>
                <a:latin typeface="Calibri" panose="020F0502020204030204" pitchFamily="34" charset="0"/>
                <a:ea typeface="Calibri" panose="020F0502020204030204" pitchFamily="34" charset="0"/>
                <a:cs typeface="Times New Roman" panose="02020603050405020304" pitchFamily="18" charset="0"/>
              </a:rPr>
              <a:t>Scopul lor nu este neapărat acela de a ne convinge să credem că o anumită știre este adevărată – dacă ne pot crea confuzie sau ne pot copleși atât de tare încât să nu mai știm în cine să avem încredere, atunci ne pot submina încrederea în principalele canale media și în democrație.</a:t>
            </a:r>
          </a:p>
          <a:p>
            <a:pPr marL="342900" lvl="0" indent="-342900">
              <a:lnSpc>
                <a:spcPct val="107000"/>
              </a:lnSpc>
              <a:spcAft>
                <a:spcPts val="800"/>
              </a:spcAft>
              <a:buFont typeface="Symbol" panose="05050102010706020507" pitchFamily="18" charset="2"/>
              <a:buChar char=""/>
              <a:tabLst>
                <a:tab pos="457200" algn="l"/>
              </a:tabLst>
            </a:pPr>
            <a:r>
              <a:rPr lang="ro-RO" sz="1100" dirty="0">
                <a:effectLst/>
                <a:latin typeface="Calibri" panose="020F0502020204030204" pitchFamily="34" charset="0"/>
                <a:ea typeface="Calibri" panose="020F0502020204030204" pitchFamily="34" charset="0"/>
                <a:cs typeface="Times New Roman" panose="02020603050405020304" pitchFamily="18" charset="0"/>
              </a:rPr>
              <a:t>Cei care răspândesc dezinformarea utilizează mai multe tehnici, pe care le putem observa adesea în comentariile de pe platformele de comunicare socială. </a:t>
            </a:r>
          </a:p>
          <a:p>
            <a:pPr marL="742950" lvl="1" indent="-285750">
              <a:lnSpc>
                <a:spcPct val="107000"/>
              </a:lnSpc>
              <a:spcAft>
                <a:spcPts val="800"/>
              </a:spcAft>
              <a:buFont typeface="Courier New" panose="02070309020205020404" pitchFamily="49" charset="0"/>
              <a:buChar char="o"/>
              <a:tabLst>
                <a:tab pos="914400" algn="l"/>
              </a:tabLst>
            </a:pPr>
            <a:r>
              <a:rPr lang="ro-RO" sz="1100" b="1" dirty="0">
                <a:effectLst/>
                <a:latin typeface="Calibri" panose="020F0502020204030204" pitchFamily="34" charset="0"/>
                <a:ea typeface="Calibri" panose="020F0502020204030204" pitchFamily="34" charset="0"/>
                <a:cs typeface="Times New Roman" panose="02020603050405020304" pitchFamily="18" charset="0"/>
              </a:rPr>
              <a:t>Diversiunea</a:t>
            </a:r>
            <a:r>
              <a:rPr lang="ro-RO" sz="1100" dirty="0">
                <a:effectLst/>
                <a:latin typeface="Calibri" panose="020F0502020204030204" pitchFamily="34" charset="0"/>
                <a:ea typeface="Calibri" panose="020F0502020204030204" pitchFamily="34" charset="0"/>
                <a:cs typeface="Times New Roman" panose="02020603050405020304" pitchFamily="18" charset="0"/>
              </a:rPr>
              <a:t> – în loc să discute subiectul în cauză, persoana care comentează atrage atenția asupra unui subiect fără nicio legătură sau vag legat de acesta. Exemplu: Într-o discuție despre invadarea Ucrainei de către Rusia, o persoană care comentează întreabă brusc: „Dar ce ziceți de Somalia?”. Scopul ei nu este de a purta o discuție constructivă cu privire la Somalia, ci mai degrabă de a distrage atenția de la subiectul conversației.</a:t>
            </a:r>
          </a:p>
          <a:p>
            <a:pPr marL="742950" lvl="1" indent="-285750">
              <a:lnSpc>
                <a:spcPct val="107000"/>
              </a:lnSpc>
              <a:spcAft>
                <a:spcPts val="800"/>
              </a:spcAft>
              <a:buFont typeface="Courier New" panose="02070309020205020404" pitchFamily="49" charset="0"/>
              <a:buChar char="o"/>
              <a:tabLst>
                <a:tab pos="914400" algn="l"/>
              </a:tabLst>
            </a:pPr>
            <a:r>
              <a:rPr lang="ro-RO" sz="1100" b="1" dirty="0">
                <a:effectLst/>
                <a:latin typeface="Calibri" panose="020F0502020204030204" pitchFamily="34" charset="0"/>
                <a:ea typeface="Calibri" panose="020F0502020204030204" pitchFamily="34" charset="0"/>
                <a:cs typeface="Times New Roman" panose="02020603050405020304" pitchFamily="18" charset="0"/>
              </a:rPr>
              <a:t>Paiața</a:t>
            </a:r>
            <a:r>
              <a:rPr lang="ro-RO" sz="1100" dirty="0">
                <a:effectLst/>
                <a:latin typeface="Calibri" panose="020F0502020204030204" pitchFamily="34" charset="0"/>
                <a:ea typeface="Calibri" panose="020F0502020204030204" pitchFamily="34" charset="0"/>
                <a:cs typeface="Times New Roman" panose="02020603050405020304" pitchFamily="18" charset="0"/>
              </a:rPr>
              <a:t> – comentatorul interpretează în mod fals poziția celeilalte persoane și o atacă pornind de la acea interpretare. Exemplu: Într-o postare, Malik spune cât este de important ca Europa să devină neutră din punct de vedere climatic. Sarah comentează: „Nu-mi vine să cred că vreți să construiți parcuri eoliene în toate parcurile noastre naționale!”. Nu asta a afirmat Malik, dar acum este foarte posibil ca el să fie antrenat într-o discuție despre parcurile eoliene, îndepărtându-se astfel de problematica de ansamblu.</a:t>
            </a:r>
          </a:p>
          <a:p>
            <a:pPr marL="742950" lvl="1" indent="-285750">
              <a:lnSpc>
                <a:spcPct val="107000"/>
              </a:lnSpc>
              <a:spcAft>
                <a:spcPts val="800"/>
              </a:spcAft>
              <a:buFont typeface="Courier New" panose="02070309020205020404" pitchFamily="49" charset="0"/>
              <a:buChar char="o"/>
              <a:tabLst>
                <a:tab pos="914400" algn="l"/>
              </a:tabLst>
            </a:pPr>
            <a:r>
              <a:rPr lang="ro-RO" sz="1100" b="1" dirty="0">
                <a:effectLst/>
                <a:latin typeface="Calibri" panose="020F0502020204030204" pitchFamily="34" charset="0"/>
                <a:ea typeface="Calibri" panose="020F0502020204030204" pitchFamily="34" charset="0"/>
                <a:cs typeface="Times New Roman" panose="02020603050405020304" pitchFamily="18" charset="0"/>
              </a:rPr>
              <a:t>Atacul</a:t>
            </a:r>
            <a:r>
              <a:rPr lang="ro-RO" sz="1100" dirty="0">
                <a:effectLst/>
                <a:latin typeface="Calibri" panose="020F0502020204030204" pitchFamily="34" charset="0"/>
                <a:ea typeface="Calibri" panose="020F0502020204030204" pitchFamily="34" charset="0"/>
                <a:cs typeface="Times New Roman" panose="02020603050405020304" pitchFamily="18" charset="0"/>
              </a:rPr>
              <a:t> – comentatorul utilizează un limbaj agresiv sau înjositor pentru a descuraja adversarul să continue discuția. Exemplu: „Trebuie să fii prost că crezi asta”.</a:t>
            </a:r>
          </a:p>
          <a:p>
            <a:pPr marL="742950" lvl="1" indent="-285750">
              <a:lnSpc>
                <a:spcPct val="107000"/>
              </a:lnSpc>
              <a:spcAft>
                <a:spcPts val="800"/>
              </a:spcAft>
              <a:buFont typeface="Courier New" panose="02070309020205020404" pitchFamily="49" charset="0"/>
              <a:buChar char="o"/>
              <a:tabLst>
                <a:tab pos="914400" algn="l"/>
              </a:tabLst>
            </a:pPr>
            <a:r>
              <a:rPr lang="ro-RO" sz="1100" b="1" dirty="0">
                <a:effectLst/>
                <a:latin typeface="Calibri" panose="020F0502020204030204" pitchFamily="34" charset="0"/>
                <a:ea typeface="Calibri" panose="020F0502020204030204" pitchFamily="34" charset="0"/>
                <a:cs typeface="Times New Roman" panose="02020603050405020304" pitchFamily="18" charset="0"/>
              </a:rPr>
              <a:t>Ridiculizarea</a:t>
            </a:r>
            <a:r>
              <a:rPr lang="ro-RO" sz="1100" dirty="0">
                <a:effectLst/>
                <a:latin typeface="Calibri" panose="020F0502020204030204" pitchFamily="34" charset="0"/>
                <a:ea typeface="Calibri" panose="020F0502020204030204" pitchFamily="34" charset="0"/>
                <a:cs typeface="Times New Roman" panose="02020603050405020304" pitchFamily="18" charset="0"/>
              </a:rPr>
              <a:t> – comentatorul utilizează sarcasmul pentru a-și discredita adversarii. Exemplu: Sara răspunde la postarea lui Malik cu „Ce bine că există oameni ca tine, care fac ca totul să devină plictisitor”.</a:t>
            </a:r>
          </a:p>
          <a:p>
            <a:pPr marL="742950" lvl="1" indent="-285750">
              <a:lnSpc>
                <a:spcPct val="107000"/>
              </a:lnSpc>
              <a:spcAft>
                <a:spcPts val="800"/>
              </a:spcAft>
              <a:buFont typeface="Courier New" panose="02070309020205020404" pitchFamily="49" charset="0"/>
              <a:buChar char="o"/>
              <a:tabLst>
                <a:tab pos="914400" algn="l"/>
              </a:tabLst>
            </a:pPr>
            <a:r>
              <a:rPr lang="ro-RO" sz="1100" b="1" dirty="0">
                <a:effectLst/>
                <a:latin typeface="Calibri" panose="020F0502020204030204" pitchFamily="34" charset="0"/>
                <a:ea typeface="Calibri" panose="020F0502020204030204" pitchFamily="34" charset="0"/>
                <a:cs typeface="Times New Roman" panose="02020603050405020304" pitchFamily="18" charset="0"/>
              </a:rPr>
              <a:t>Pierderea în detalii</a:t>
            </a:r>
            <a:r>
              <a:rPr lang="ro-RO" sz="1100" dirty="0">
                <a:effectLst/>
                <a:latin typeface="Calibri" panose="020F0502020204030204" pitchFamily="34" charset="0"/>
                <a:ea typeface="Calibri" panose="020F0502020204030204" pitchFamily="34" charset="0"/>
                <a:cs typeface="Times New Roman" panose="02020603050405020304" pitchFamily="18" charset="0"/>
              </a:rPr>
              <a:t> – comentatorul își copleșește adversarul cu detalii (adesea tehnice) pentru a distrage atenția de la informațiile importante. Exemplu: Într-o discuție despre invadarea Ucrainei de către Rusia, o persoană face o postare lungă cu privire la demografia unui mic sat din Donbas, argumentând că cei care nu cunosc situația nu au dreptul să vorbească despre situația din Ucraina. </a:t>
            </a:r>
          </a:p>
          <a:p>
            <a:pPr marL="1143000" lvl="2" indent="-228600">
              <a:lnSpc>
                <a:spcPct val="107000"/>
              </a:lnSpc>
              <a:spcAft>
                <a:spcPts val="800"/>
              </a:spcAft>
              <a:buFont typeface="Symbol" panose="05050102010706020507" pitchFamily="18" charset="2"/>
              <a:buChar char=""/>
              <a:tabLst>
                <a:tab pos="1371600" algn="l"/>
              </a:tabLst>
            </a:pPr>
            <a:r>
              <a:rPr lang="ro-RO" sz="1100" dirty="0">
                <a:effectLst/>
                <a:latin typeface="Calibri" panose="020F0502020204030204" pitchFamily="34" charset="0"/>
                <a:ea typeface="Calibri" panose="020F0502020204030204" pitchFamily="34" charset="0"/>
                <a:cs typeface="Times New Roman" panose="02020603050405020304" pitchFamily="18" charset="0"/>
              </a:rPr>
              <a:t>Aceasta poate fi o strategie la care este deosebit de dificil să se răspundă. Este posibil ca persoana care o utilizează să creadă cu adevărat ceea ce spune, dar această tactică este adesea utilizată în mod intenționat și de persoanele care doresc să deturneze discuția. Nu uitați că este în regulă să spuneți că nu cunoașteți fiecare detaliu cu privire la un anumit subiect – aceasta nu înseamnă că cealaltă persoană are dreptate. </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dirty="0"/>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Platformele de comunicare socială joacă un rol foarte important în amplificarea sau stoparea răspândirii dezinformării. </a:t>
            </a:r>
          </a:p>
          <a:p>
            <a:pPr marL="342900" lvl="0" indent="-342900">
              <a:lnSpc>
                <a:spcPct val="107000"/>
              </a:lnSpc>
              <a:buFont typeface="Symbol" panose="05050102010706020507" pitchFamily="18" charset="2"/>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Platformele de comunicare socială utilizează algoritmi pentru a vă atrage atenția – încearcă să vă arate conținutul pe care îl veți considera interesant. </a:t>
            </a:r>
          </a:p>
          <a:p>
            <a:pPr marL="342900" lvl="0" indent="-342900">
              <a:lnSpc>
                <a:spcPct val="107000"/>
              </a:lnSpc>
              <a:buFont typeface="Symbol" panose="05050102010706020507" pitchFamily="18" charset="2"/>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Uneori, este bine că se întâmplă așa – puteți afla mai multe despre subiecte care vă interesează cu adevărat. Dar, dacă petreceți mai mult timp pe o postare deoarece vă înfurie sau vă întristează, algoritmul vă va promova un conținut similar. </a:t>
            </a:r>
          </a:p>
          <a:p>
            <a:pPr marL="342900" lvl="0" indent="-342900">
              <a:lnSpc>
                <a:spcPct val="107000"/>
              </a:lnSpc>
              <a:spcAft>
                <a:spcPts val="800"/>
              </a:spcAft>
              <a:buFont typeface="Symbol" panose="05050102010706020507" pitchFamily="18" charset="2"/>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Vă puteți trezi cu ușurință copleșiți de un conținut confuz sau deranjant, deci încercați să faceți o pauză dacă observați că se întâmplă acest lucru. </a:t>
            </a:r>
          </a:p>
          <a:p>
            <a:pPr marL="342900" lvl="0" indent="-342900">
              <a:lnSpc>
                <a:spcPct val="107000"/>
              </a:lnSpc>
              <a:spcAft>
                <a:spcPts val="800"/>
              </a:spcAft>
              <a:buFont typeface="Symbol" panose="05050102010706020507" pitchFamily="18" charset="2"/>
              <a:buChar char=""/>
              <a:tabLst>
                <a:tab pos="457200" algn="l"/>
              </a:tabLst>
            </a:pPr>
            <a:r>
              <a:rPr lang="ro-RO" sz="1100" dirty="0">
                <a:effectLst/>
                <a:latin typeface="Calibri" panose="020F0502020204030204" pitchFamily="34" charset="0"/>
                <a:ea typeface="Calibri" panose="020F0502020204030204" pitchFamily="34" charset="0"/>
                <a:cs typeface="Times New Roman" panose="02020603050405020304" pitchFamily="18" charset="0"/>
              </a:rPr>
              <a:t>Surse:</a:t>
            </a:r>
          </a:p>
          <a:p>
            <a:pPr marL="742950" lvl="1" indent="-285750">
              <a:lnSpc>
                <a:spcPct val="107000"/>
              </a:lnSpc>
              <a:spcAft>
                <a:spcPts val="800"/>
              </a:spcAft>
              <a:buFont typeface="Courier New" panose="02070309020205020404" pitchFamily="49" charset="0"/>
              <a:buChar char="o"/>
              <a:tabLst>
                <a:tab pos="914400" algn="l"/>
              </a:tabLst>
            </a:pPr>
            <a:r>
              <a:rPr lang="ro-RO"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ro-RO"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ro-RO"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ro-RO"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O căutare privind „Xinjiang” poate genera rezultate foarte diferite, după cum o arată acest diapozitiv: de la promovarea regiunii ca destinație turistică  până la criticarea modului în care uigurii și alte minorități sunt tratate de guvernul chinez . Ce este adevărat și ce este fals?</a:t>
            </a:r>
          </a:p>
          <a:p>
            <a:pPr marL="342900" lvl="0" indent="-342900">
              <a:lnSpc>
                <a:spcPct val="107000"/>
              </a:lnSpc>
              <a:buFont typeface="Symbol" panose="05050102010706020507" pitchFamily="18" charset="2"/>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Deși este adevărat că Xinjiang este o regiune foarte frumoasă și o destinație turistică importantă, aceasta nu înseamnă că nu poate fi și un loc în care sunt încălcate drepturile uigurilor și ale altor minorități. </a:t>
            </a:r>
          </a:p>
          <a:p>
            <a:pPr marL="342900" lvl="0" indent="-342900">
              <a:lnSpc>
                <a:spcPct val="107000"/>
              </a:lnSpc>
              <a:buFont typeface="Symbol" panose="05050102010706020507" pitchFamily="18" charset="2"/>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Promovarea regiunii Xinjiang ca destinație turistică distrage atenția de la încălcările drepturilor omului.</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ro-RO" sz="1100" dirty="0">
                <a:effectLst/>
                <a:latin typeface="Calibri" panose="020F0502020204030204" pitchFamily="34" charset="0"/>
                <a:ea typeface="Calibri" panose="020F0502020204030204" pitchFamily="34" charset="0"/>
                <a:cs typeface="Times New Roman" panose="02020603050405020304" pitchFamily="18" charset="0"/>
              </a:rPr>
              <a:t>[Text în imagini (de la stânga la dreapta):</a:t>
            </a:r>
          </a:p>
          <a:p>
            <a:pPr marL="628650" lvl="1" indent="-171450">
              <a:lnSpc>
                <a:spcPct val="107000"/>
              </a:lnSpc>
              <a:spcAft>
                <a:spcPts val="800"/>
              </a:spcAft>
              <a:buFont typeface="Arial" panose="020B0604020202020204" pitchFamily="34" charset="0"/>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Vlogger britanic: Viața uigurilor și a altor minorități din China. „Îi lasă efectiv pe uiguri și pe oamenii din Xinjiang fără locuri de muncă”</a:t>
            </a:r>
          </a:p>
          <a:p>
            <a:pPr marL="628650" lvl="1" indent="-171450">
              <a:lnSpc>
                <a:spcPct val="107000"/>
              </a:lnSpc>
              <a:spcAft>
                <a:spcPts val="800"/>
              </a:spcAft>
              <a:buFont typeface="Arial" panose="020B0604020202020204" pitchFamily="34" charset="0"/>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Adevărata regiune Xinjiang: prin ochii unui vlogger GERMAN</a:t>
            </a:r>
          </a:p>
          <a:p>
            <a:pPr marL="628650" lvl="1" indent="-171450">
              <a:lnSpc>
                <a:spcPct val="107000"/>
              </a:lnSpc>
              <a:spcAft>
                <a:spcPts val="800"/>
              </a:spcAft>
              <a:buFont typeface="Arial" panose="020B0604020202020204" pitchFamily="34" charset="0"/>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„Este prima dumneavoastră vizită în Xinjiang?”</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dirty="0"/>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ro-RO" sz="1100" dirty="0">
                <a:effectLst/>
                <a:latin typeface="Calibri" panose="020F0502020204030204" pitchFamily="34" charset="0"/>
                <a:ea typeface="Calibri" panose="020F0502020204030204" pitchFamily="34" charset="0"/>
                <a:cs typeface="Times New Roman" panose="02020603050405020304" pitchFamily="18" charset="0"/>
              </a:rPr>
              <a:t>* Notă * – Acest diapozitiv conține animație.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ro-RO" sz="1100" strike="noStrike" baseline="0" dirty="0">
                <a:effectLst/>
                <a:latin typeface="Calibri" panose="020F0502020204030204" pitchFamily="34" charset="0"/>
                <a:ea typeface="Calibri" panose="020F0502020204030204" pitchFamily="34" charset="0"/>
                <a:cs typeface="Times New Roman" panose="02020603050405020304" pitchFamily="18" charset="0"/>
              </a:rPr>
              <a:t>Dezinformarea nu este un fenomen nou. Aceasta există de mult timp, răspândindu-se prin mijloace de informare în masă tradiționale precum presa scrisă, televiziunea sau radioul.</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ro-RO" sz="1100" strike="noStrike" baseline="0" dirty="0">
                <a:effectLst/>
                <a:latin typeface="Calibri" panose="020F0502020204030204" pitchFamily="34" charset="0"/>
                <a:ea typeface="Calibri" panose="020F0502020204030204" pitchFamily="34" charset="0"/>
                <a:cs typeface="Times New Roman" panose="02020603050405020304" pitchFamily="18" charset="0"/>
              </a:rPr>
              <a:t>Așadar, nu credeți ceva doar pentru că ați văzut acest lucru în ziar sau la televizor, nu online – verificați întotdeauna dacă sursa este fiabilă, vedeți ce afirmă alte surse și urmați celelalte sfaturi de pe diapozitivul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ro-RO" sz="1100" dirty="0">
                <a:effectLst/>
                <a:latin typeface="Calibri" panose="020F0502020204030204" pitchFamily="34" charset="0"/>
                <a:ea typeface="Calibri" panose="020F0502020204030204" pitchFamily="34" charset="0"/>
                <a:cs typeface="Times New Roman" panose="02020603050405020304" pitchFamily="18" charset="0"/>
              </a:rPr>
              <a:t>Sursă: https://www.ft.com/content/1eeedb71-d9dc-4b13-9b45-fcb7898ae9e1 </a:t>
            </a:r>
          </a:p>
          <a:p>
            <a:pPr marL="0" lvl="0" indent="0">
              <a:lnSpc>
                <a:spcPct val="107000"/>
              </a:lnSpc>
              <a:spcAft>
                <a:spcPts val="800"/>
              </a:spcAft>
              <a:buFont typeface="Courier New" panose="02070309020205020404" pitchFamily="49" charset="0"/>
              <a:buNone/>
            </a:pPr>
            <a:r>
              <a:rPr lang="ro-RO" sz="1800" dirty="0">
                <a:effectLst/>
                <a:latin typeface="Calibri" panose="020F0502020204030204" pitchFamily="34" charset="0"/>
                <a:ea typeface="Calibri" panose="020F0502020204030204" pitchFamily="34" charset="0"/>
              </a:rPr>
              <a:t>Sursă 5G: </a:t>
            </a:r>
            <a:r>
              <a:rPr lang="ro-RO" sz="1800" u="sng" dirty="0">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dirty="0"/>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100" dirty="0"/>
              <a:t>Acest material video, realizat de EUvsDisinfo, explică modul în care sunt create „videoclipurile de propagandă” (sau videoclipurile de dezinformare), de exemplu prin utilizarea unor imagini scoase din context pentru a construi un discurs fals, deconstruind o știre lansată de Sputnik despre copiii din Letonia „militarizată” care sunt îndoctrinați de NATO:</a:t>
            </a:r>
            <a:r>
              <a:rPr lang="ro-RO" sz="1100" baseline="0" dirty="0"/>
              <a:t> </a:t>
            </a:r>
            <a:r>
              <a:rPr lang="ro-RO" sz="1100" dirty="0">
                <a:hlinkClick r:id="rId3"/>
              </a:rPr>
              <a:t>https://www.youtube.com/watch?v=nOd2vMCDv9M&amp;feature=youtu.be</a:t>
            </a:r>
            <a:r>
              <a:rPr lang="ro-RO" sz="1100" dirty="0"/>
              <a:t> [durată: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dirty="0"/>
          </a:p>
          <a:p>
            <a:pPr marL="0" lvl="0" indent="0" algn="just">
              <a:spcAft>
                <a:spcPts val="0"/>
              </a:spcAft>
              <a:buFont typeface="Arial" panose="020B0604020202020204" pitchFamily="34" charset="0"/>
              <a:buNone/>
              <a:tabLst>
                <a:tab pos="457200" algn="l"/>
              </a:tabLst>
            </a:pPr>
            <a:r>
              <a:rPr lang="ro-RO" sz="1100" dirty="0">
                <a:solidFill>
                  <a:schemeClr val="tx1"/>
                </a:solidFill>
                <a:effectLst/>
                <a:latin typeface="+mn-lt"/>
                <a:ea typeface="+mn-ea"/>
                <a:cs typeface="+mn-cs"/>
              </a:rPr>
              <a:t>Lăsați-i pe elevi să-și analizeze </a:t>
            </a:r>
            <a:r>
              <a:rPr lang="ro-RO" sz="1100" b="1" u="none" dirty="0">
                <a:solidFill>
                  <a:schemeClr val="tx1"/>
                </a:solidFill>
                <a:effectLst/>
                <a:latin typeface="+mn-lt"/>
                <a:ea typeface="+mn-ea"/>
                <a:cs typeface="+mn-cs"/>
              </a:rPr>
              <a:t>emoțiile</a:t>
            </a:r>
            <a:r>
              <a:rPr lang="ro-RO" sz="1100" dirty="0">
                <a:solidFill>
                  <a:schemeClr val="tx1"/>
                </a:solidFill>
                <a:effectLst/>
                <a:latin typeface="+mn-lt"/>
                <a:ea typeface="+mn-ea"/>
                <a:cs typeface="+mn-cs"/>
              </a:rPr>
              <a:t>. Ce simt când văd acest material? Cum ar reacționa dacă acest material le-ar fi apărut în fluxul de știri de pe Instagram/TikTok? De ce se emoționează la vederea conținutului? Din cauza știrii în sine, din cauza modului în care este formulată, din cauza imaginii…?</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dirty="0"/>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dirty="0"/>
              <a:t>Sursă:</a:t>
            </a:r>
          </a:p>
          <a:p>
            <a:r>
              <a:rPr lang="ro-R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ro-RO" baseline="0" dirty="0"/>
              <a:t>Deepfake-urile folosesc inteligența artificială</a:t>
            </a:r>
            <a:r>
              <a:rPr lang="ro-RO" dirty="0"/>
              <a:t> </a:t>
            </a:r>
            <a:r>
              <a:rPr lang="ro-RO" sz="1200" b="0" i="0" dirty="0">
                <a:solidFill>
                  <a:schemeClr val="tx1"/>
                </a:solidFill>
                <a:effectLst/>
                <a:latin typeface="+mn-lt"/>
                <a:ea typeface="+mn-ea"/>
                <a:cs typeface="+mn-cs"/>
              </a:rPr>
              <a:t>pentru a crea cadre noi (imagini, videoclipuri, </a:t>
            </a:r>
            <a:r>
              <a:rPr lang="ro-RO" sz="1200" b="0" i="0" baseline="0" dirty="0">
                <a:solidFill>
                  <a:schemeClr val="tx1"/>
                </a:solidFill>
                <a:effectLst/>
                <a:latin typeface="+mn-lt"/>
                <a:ea typeface="+mn-ea"/>
                <a:cs typeface="+mn-cs"/>
              </a:rPr>
              <a:t>înregistrări vocale</a:t>
            </a:r>
            <a:r>
              <a:rPr lang="ro-RO" sz="1200" b="0" i="0" dirty="0">
                <a:solidFill>
                  <a:schemeClr val="tx1"/>
                </a:solidFill>
                <a:effectLst/>
                <a:latin typeface="+mn-lt"/>
                <a:ea typeface="+mn-ea"/>
                <a:cs typeface="+mn-cs"/>
              </a:rPr>
              <a:t>) cu scopul de a prezenta evenimente, declarații sau acțiuni care nu au avut loc în realitate. Rezultatele pot fi destul de convingătoare. </a:t>
            </a:r>
          </a:p>
          <a:p>
            <a:pPr marL="0" marR="0" lvl="0" indent="0" algn="l" defTabSz="914400" rtl="0" eaLnBrk="1" fontAlgn="auto" latinLnBrk="0" hangingPunct="1">
              <a:lnSpc>
                <a:spcPct val="100000"/>
              </a:lnSpc>
              <a:spcBef>
                <a:spcPts val="0"/>
              </a:spcBef>
              <a:spcAft>
                <a:spcPts val="0"/>
              </a:spcAft>
              <a:buClrTx/>
              <a:buSzTx/>
              <a:buFontTx/>
              <a:buNone/>
              <a:tabLst/>
              <a:defRPr/>
            </a:pPr>
            <a:r>
              <a:rPr lang="ro-RO" sz="1200" b="0" i="0" dirty="0">
                <a:solidFill>
                  <a:schemeClr val="tx1"/>
                </a:solidFill>
                <a:effectLst/>
                <a:latin typeface="+mn-lt"/>
                <a:ea typeface="+mn-ea"/>
                <a:cs typeface="+mn-cs"/>
              </a:rPr>
              <a:t>În acest videoclip, personajul care își demonstrează talentul la făcut curățenie nu este cu adevărat Keanu Reeves.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sz="1200" b="0" i="0" dirty="0">
                <a:solidFill>
                  <a:schemeClr val="tx1"/>
                </a:solidFill>
                <a:effectLst/>
                <a:latin typeface="+mn-lt"/>
                <a:ea typeface="+mn-ea"/>
                <a:cs typeface="+mn-cs"/>
              </a:rPr>
              <a:t>UE și alte organizații depun eforturi susținute pentru a contracara IA răuvoitoare și deepfake-urile, dar nu este întotdeauna posibil ca o persoană care nu este expert să își dea seama dacă o imagine sau un material video este real sau manipulat. Puneți-vă întrebările de pe</a:t>
            </a:r>
            <a:r>
              <a:rPr lang="ro-RO" sz="1200" b="0" i="0" dirty="0">
                <a:effectLst/>
                <a:latin typeface="+mn-lt"/>
                <a:ea typeface="+mn-ea"/>
                <a:cs typeface="+mn-cs"/>
              </a:rPr>
              <a:t> </a:t>
            </a:r>
            <a:r>
              <a:rPr lang="ro-RO" sz="1200" b="0" i="0" dirty="0">
                <a:solidFill>
                  <a:srgbClr val="FF0000"/>
                </a:solidFill>
                <a:effectLst/>
                <a:latin typeface="+mn-lt"/>
                <a:ea typeface="+mn-ea"/>
                <a:cs typeface="+mn-cs"/>
              </a:rPr>
              <a:t>diapozitivul</a:t>
            </a:r>
            <a:r>
              <a:rPr lang="ro-RO" dirty="0"/>
              <a:t> </a:t>
            </a:r>
            <a:r>
              <a:rPr lang="ro-RO" dirty="0">
                <a:solidFill>
                  <a:srgbClr val="FF0000"/>
                </a:solidFill>
              </a:rPr>
              <a:t>17</a:t>
            </a:r>
            <a:r>
              <a:rPr lang="ro-RO" sz="1200" b="0" i="0" dirty="0">
                <a:solidFill>
                  <a:srgbClr val="FF0000"/>
                </a:solidFill>
                <a:effectLst/>
                <a:latin typeface="+mn-lt"/>
                <a:ea typeface="+mn-ea"/>
                <a:cs typeface="+mn-cs"/>
              </a:rPr>
              <a:t> </a:t>
            </a:r>
            <a:r>
              <a:rPr lang="ro-RO" sz="1200" b="0" i="0" dirty="0">
                <a:solidFill>
                  <a:schemeClr val="tx1"/>
                </a:solidFill>
                <a:effectLst/>
                <a:latin typeface="+mn-lt"/>
                <a:ea typeface="+mn-ea"/>
                <a:cs typeface="+mn-cs"/>
              </a:rPr>
              <a:t>și amintiți-vă că, dacă ceva vi se pare prea bun pentru a fi adevărat (sau prea șocant pentru a fi adevărat), atunci probabil așa și este – verificați cu atenție!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dirty="0"/>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dirty="0"/>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1200" dirty="0">
                <a:effectLst/>
                <a:latin typeface="Calibri" panose="020F0502020204030204" pitchFamily="34" charset="0"/>
                <a:ea typeface="Calibri" panose="020F0502020204030204" pitchFamily="34" charset="0"/>
                <a:cs typeface="Times New Roman" panose="02020603050405020304" pitchFamily="18" charset="0"/>
              </a:rPr>
              <a:t>* Notă * – Acest diapozitiv conține animație.</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dirty="0">
                <a:solidFill>
                  <a:schemeClr val="tx1"/>
                </a:solidFill>
                <a:effectLst/>
                <a:latin typeface="+mn-lt"/>
                <a:ea typeface="+mn-ea"/>
                <a:cs typeface="+mn-cs"/>
              </a:rPr>
              <a:t>Descrieri</a:t>
            </a:r>
            <a:r>
              <a:rPr lang="ro-RO" sz="1200" baseline="0" dirty="0">
                <a:solidFill>
                  <a:schemeClr val="tx1"/>
                </a:solidFill>
                <a:effectLst/>
                <a:latin typeface="+mn-lt"/>
                <a:ea typeface="+mn-ea"/>
                <a:cs typeface="+mn-cs"/>
              </a:rPr>
              <a:t>:</a:t>
            </a:r>
          </a:p>
          <a:p>
            <a:pPr marL="628650" lvl="1" indent="-171450">
              <a:buFontTx/>
              <a:buChar char="-"/>
            </a:pPr>
            <a:r>
              <a:rPr lang="ro-RO" sz="1200" dirty="0">
                <a:solidFill>
                  <a:schemeClr val="tx1"/>
                </a:solidFill>
                <a:effectLst/>
                <a:latin typeface="+mn-lt"/>
                <a:ea typeface="+mn-ea"/>
                <a:cs typeface="+mn-cs"/>
              </a:rPr>
              <a:t>Primul pas pentru a vă proteja este să AȘTEPTAȚI – nu vă pripiți să reacționați la ceva care pare a fi prea bun sau prea rău pentru a fi adevărat.</a:t>
            </a:r>
          </a:p>
          <a:p>
            <a:pPr marL="628650" lvl="1" indent="-171450">
              <a:buFontTx/>
              <a:buChar char="-"/>
            </a:pPr>
            <a:r>
              <a:rPr lang="ro-RO" sz="1200" dirty="0">
                <a:solidFill>
                  <a:schemeClr val="tx1"/>
                </a:solidFill>
                <a:effectLst/>
                <a:latin typeface="+mn-lt"/>
                <a:ea typeface="+mn-ea"/>
                <a:cs typeface="+mn-cs"/>
              </a:rPr>
              <a:t>Nu vă temeți să vă dați un timp de gândire și, eventual, ceva timp pentru cercetarea subiectului.</a:t>
            </a:r>
          </a:p>
          <a:p>
            <a:pPr marL="628650" lvl="1" indent="-171450">
              <a:buFontTx/>
              <a:buChar char="-"/>
            </a:pPr>
            <a:r>
              <a:rPr lang="ro-RO" sz="1200" dirty="0">
                <a:effectLst/>
                <a:latin typeface="+mn-lt"/>
                <a:ea typeface="+mn-ea"/>
                <a:cs typeface="+mn-cs"/>
              </a:rPr>
              <a:t>Verificarea informațiilor poate fi distractivă: e ca și cum te-ai juca de-a detectivul. Este adevărat că aveți nevoie de timp și că este posibil să nu fiți întotdeauna în măsură să decideți cu certitudine dacă o știre este 100 % adevărată sau falsă, dar este o practică prin care puteți învăța multe lucruri. De exemplu, puteți afla despre bunele tehnici de argumentare sau despre modul în care se verifică cercetările științifice.</a:t>
            </a:r>
          </a:p>
          <a:p>
            <a:pPr marL="171450" indent="-171450">
              <a:buFontTx/>
              <a:buChar char="-"/>
            </a:pPr>
            <a:endParaRPr lang="en-GB" sz="1200" kern="1200" dirty="0">
              <a:effectLst/>
              <a:latin typeface="+mn-lt"/>
              <a:ea typeface="+mn-ea"/>
              <a:cs typeface="+mn-cs"/>
            </a:endParaRPr>
          </a:p>
          <a:p>
            <a:pPr marL="171450" indent="-171450">
              <a:buFont typeface="Arial" panose="020B0604020202020204" pitchFamily="34" charset="0"/>
              <a:buChar char="•"/>
            </a:pPr>
            <a:r>
              <a:rPr lang="ro-RO" dirty="0"/>
              <a:t>O mare parte a dezinformării se bazează pe faptul că oamenii au tendința de a evita incertitudinea. </a:t>
            </a:r>
          </a:p>
          <a:p>
            <a:pPr marL="171450" indent="-171450">
              <a:buFont typeface="Arial" panose="020B0604020202020204" pitchFamily="34" charset="0"/>
              <a:buChar char="•"/>
            </a:pPr>
            <a:r>
              <a:rPr lang="ro-RO" dirty="0"/>
              <a:t>Este firesc să ne dorim certitudini, dar nu cădeți în această capcană – gândiți-vă pe îndelete și rețineți că dacă ești nesigur nu înseamnă că ești prost!</a:t>
            </a:r>
          </a:p>
          <a:p>
            <a:pPr marL="171450" indent="-171450">
              <a:buFont typeface="Arial" panose="020B0604020202020204" pitchFamily="34" charset="0"/>
              <a:buChar char="•"/>
            </a:pPr>
            <a:r>
              <a:rPr lang="ro-RO" dirty="0"/>
              <a:t>Când citiți o știre care vă stârnește emoții puternice...</a:t>
            </a:r>
          </a:p>
          <a:p>
            <a:pPr marL="628650" lvl="1" indent="-171450">
              <a:buFont typeface="Arial" panose="020B0604020202020204" pitchFamily="34" charset="0"/>
              <a:buChar char="•"/>
            </a:pPr>
            <a:r>
              <a:rPr lang="ro-RO" dirty="0"/>
              <a:t>Așteptați</a:t>
            </a:r>
          </a:p>
          <a:p>
            <a:pPr marL="628650" lvl="1" indent="-171450">
              <a:buFont typeface="Arial" panose="020B0604020202020204" pitchFamily="34" charset="0"/>
              <a:buChar char="•"/>
            </a:pPr>
            <a:r>
              <a:rPr lang="ro-RO" dirty="0"/>
              <a:t>Gândiți-vă și încercați să verificați informațiile</a:t>
            </a:r>
          </a:p>
          <a:p>
            <a:pPr marL="628650" lvl="1" indent="-171450">
              <a:buFont typeface="Arial" panose="020B0604020202020204" pitchFamily="34" charset="0"/>
              <a:buChar char="•"/>
            </a:pPr>
            <a:r>
              <a:rPr lang="ro-RO" dirty="0"/>
              <a:t>și abia apoi luați o hotărâre – doriți să partajați această postare sau să le spuneți prietenilor despre această știre? Considerați că ar trebui să o raportați pe platforma de comunicare socială drept informație greșită? Sau poate că încă nu sunteți siguri și nu veți reacționa, deocamdată.</a:t>
            </a:r>
          </a:p>
          <a:p>
            <a:pPr marL="171450" lvl="0" indent="-171450" algn="l" rtl="0">
              <a:spcBef>
                <a:spcPts val="0"/>
              </a:spcBef>
              <a:spcAft>
                <a:spcPts val="0"/>
              </a:spcAft>
              <a:buFontTx/>
              <a:buChar char="-"/>
            </a:pPr>
            <a:endParaRPr lang="en-US" dirty="0"/>
          </a:p>
          <a:p>
            <a:endParaRPr lang="fr-B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dirty="0"/>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ro-RO" sz="1200" dirty="0">
                <a:effectLst/>
                <a:latin typeface="Calibri" panose="020F0502020204030204" pitchFamily="34" charset="0"/>
                <a:ea typeface="Calibri" panose="020F0502020204030204" pitchFamily="34" charset="0"/>
                <a:cs typeface="Times New Roman" panose="02020603050405020304" pitchFamily="18" charset="0"/>
              </a:rPr>
              <a:t>* Notă * – Acest diapozitiv conține animație.</a:t>
            </a: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ro-RO" sz="1200" dirty="0">
                <a:effectLst/>
                <a:ea typeface="Calibri" panose="020F0502020204030204" pitchFamily="34" charset="0"/>
                <a:cs typeface="Times New Roman" panose="02020603050405020304" pitchFamily="18" charset="0"/>
              </a:rPr>
              <a:t>Ca </a:t>
            </a:r>
            <a:r>
              <a:rPr lang="ro-RO" sz="1200" baseline="0" dirty="0">
                <a:effectLst/>
                <a:ea typeface="Calibri" panose="020F0502020204030204" pitchFamily="34" charset="0"/>
                <a:cs typeface="Times New Roman" panose="02020603050405020304" pitchFamily="18" charset="0"/>
              </a:rPr>
              <a:t>exercițiu, reveniți la unul dintre exemplele anterioare (de exemplu, diapozitivul 13 cu materialul video despre copiii din Letonia despre care se afirmă că ar fi primit arme și că s-ar înrola în armată).</a:t>
            </a:r>
          </a:p>
          <a:p>
            <a:pPr marL="0" lvl="0" indent="0" algn="just">
              <a:spcAft>
                <a:spcPts val="0"/>
              </a:spcAft>
              <a:buFont typeface="Arial" panose="020B0604020202020204" pitchFamily="34" charset="0"/>
              <a:buNone/>
              <a:tabLst>
                <a:tab pos="457200" algn="l"/>
              </a:tabLst>
            </a:pPr>
            <a:endParaRPr lang="en-GB" sz="1200" baseline="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ro-RO" sz="1200" dirty="0">
                <a:effectLst/>
              </a:rPr>
              <a:t>Este important să reflectați asupra propriilor prejudecăți. Știrea aceasta confirmă ceea ce credeați deja? Ar fi contat dacă această știre ar fi fost distribuită de un prieten pe care îl simpatizați sau de celebrități pe care le urmăriți…? Ce surse considerați că sunt demne de încredere?</a:t>
            </a:r>
            <a:r>
              <a:rPr lang="ro-RO" sz="1200" dirty="0">
                <a:solidFill>
                  <a:schemeClr val="tx1"/>
                </a:solidFill>
                <a:effectLst/>
              </a:rPr>
              <a:t> </a:t>
            </a:r>
          </a:p>
          <a:p>
            <a:pPr algn="just">
              <a:spcAft>
                <a:spcPts val="0"/>
              </a:spcAft>
            </a:pPr>
            <a:endParaRPr lang="en-GB" sz="1200" dirty="0">
              <a:effectLst/>
              <a:ea typeface="Calibri" panose="020F0502020204030204" pitchFamily="34" charset="0"/>
            </a:endParaRPr>
          </a:p>
          <a:p>
            <a:pPr marL="171450" indent="-171450" algn="just">
              <a:spcAft>
                <a:spcPts val="0"/>
              </a:spcAft>
              <a:buFont typeface="Arial" panose="020B0604020202020204" pitchFamily="34" charset="0"/>
              <a:buChar char="•"/>
            </a:pPr>
            <a:r>
              <a:rPr lang="ro-RO" sz="1200" dirty="0">
                <a:effectLst/>
                <a:ea typeface="Calibri" panose="020F0502020204030204" pitchFamily="34" charset="0"/>
              </a:rPr>
              <a:t>Verificați...</a:t>
            </a:r>
          </a:p>
          <a:p>
            <a:pPr algn="just">
              <a:spcAft>
                <a:spcPts val="0"/>
              </a:spcAft>
            </a:pPr>
            <a:r>
              <a:rPr lang="ro-RO" sz="1200" dirty="0">
                <a:effectLst/>
                <a:ea typeface="Calibri" panose="020F0502020204030204" pitchFamily="34" charset="0"/>
              </a:rPr>
              <a:t> </a:t>
            </a:r>
          </a:p>
          <a:p>
            <a:pPr marL="628650" lvl="1" indent="-171450" algn="l">
              <a:spcAft>
                <a:spcPts val="0"/>
              </a:spcAft>
              <a:buFontTx/>
              <a:buChar char="-"/>
              <a:tabLst>
                <a:tab pos="457200" algn="l"/>
              </a:tabLst>
            </a:pPr>
            <a:r>
              <a:rPr lang="ro-RO" sz="1200" b="1" dirty="0">
                <a:effectLst/>
                <a:ea typeface="Calibri" panose="020F0502020204030204" pitchFamily="34" charset="0"/>
                <a:cs typeface="Times New Roman" panose="02020603050405020304" pitchFamily="18" charset="0"/>
              </a:rPr>
              <a:t>conținutul </a:t>
            </a:r>
            <a:r>
              <a:rPr lang="ro-RO" sz="1200" dirty="0">
                <a:effectLst/>
                <a:ea typeface="Calibri" panose="020F0502020204030204" pitchFamily="34" charset="0"/>
                <a:cs typeface="Times New Roman" panose="02020603050405020304" pitchFamily="18" charset="0"/>
              </a:rPr>
              <a:t>citiți tot articolul – </a:t>
            </a:r>
            <a:r>
              <a:rPr lang="ro-RO" sz="1200" b="0" dirty="0">
                <a:effectLst/>
                <a:ea typeface="Calibri" panose="020F0502020204030204" pitchFamily="34" charset="0"/>
                <a:cs typeface="Times New Roman" panose="02020603050405020304" pitchFamily="18" charset="0"/>
              </a:rPr>
              <a:t>conținutul se potrivește cu titlul?</a:t>
            </a:r>
          </a:p>
          <a:p>
            <a:pPr marL="628650" lvl="1" indent="-171450" algn="l">
              <a:spcAft>
                <a:spcPts val="0"/>
              </a:spcAft>
              <a:buFontTx/>
              <a:buChar char="-"/>
              <a:tabLst>
                <a:tab pos="457200" algn="l"/>
              </a:tabLst>
            </a:pPr>
            <a:r>
              <a:rPr lang="ro-RO" sz="1200" b="1" dirty="0">
                <a:effectLst/>
                <a:ea typeface="Calibri" panose="020F0502020204030204" pitchFamily="34" charset="0"/>
                <a:cs typeface="Times New Roman" panose="02020603050405020304" pitchFamily="18" charset="0"/>
              </a:rPr>
              <a:t>canalul: </a:t>
            </a:r>
            <a:r>
              <a:rPr lang="ro-RO" sz="1200" b="0" dirty="0">
                <a:effectLst/>
                <a:ea typeface="Calibri" panose="020F0502020204030204" pitchFamily="34" charset="0"/>
                <a:cs typeface="Times New Roman" panose="02020603050405020304" pitchFamily="18" charset="0"/>
              </a:rPr>
              <a:t>ce alte povești se publică pe acest canal? par a fi adevărate? </a:t>
            </a:r>
          </a:p>
          <a:p>
            <a:pPr marL="628650" lvl="1" indent="-171450" algn="l">
              <a:spcAft>
                <a:spcPts val="0"/>
              </a:spcAft>
              <a:buFontTx/>
              <a:buChar char="-"/>
              <a:tabLst>
                <a:tab pos="457200" algn="l"/>
              </a:tabLst>
            </a:pPr>
            <a:r>
              <a:rPr lang="ro-RO" sz="1200" b="1" dirty="0">
                <a:effectLst/>
                <a:latin typeface="Calibri" panose="020F0502020204030204" pitchFamily="34" charset="0"/>
                <a:ea typeface="Calibri" panose="020F0502020204030204" pitchFamily="34" charset="0"/>
                <a:cs typeface="Times New Roman" panose="02020603050405020304" pitchFamily="18" charset="0"/>
              </a:rPr>
              <a:t>URL-ul: </a:t>
            </a:r>
            <a:r>
              <a:rPr lang="ro-RO" sz="1200" dirty="0">
                <a:effectLst/>
                <a:latin typeface="Calibri" panose="020F0502020204030204" pitchFamily="34" charset="0"/>
                <a:ea typeface="Calibri" panose="020F0502020204030204" pitchFamily="34" charset="0"/>
                <a:cs typeface="Times New Roman" panose="02020603050405020304" pitchFamily="18" charset="0"/>
              </a:rPr>
              <a:t>verificați întotdeauna dacă este vorba despre site-ul web original sau dacă URL-ul prezintă o mică modificare a numelui sau a extensiei, care ar putea trece cu ușurință neobservată. Site-urile de dezinformare preiau denumirea unor surse de știri de renume, modificând mici detalii. De exemplu: </a:t>
            </a:r>
            <a:r>
              <a:rPr lang="ro-RO" sz="1200" baseline="0" dirty="0">
                <a:effectLst/>
                <a:latin typeface="Calibri" panose="020F0502020204030204" pitchFamily="34" charset="0"/>
                <a:ea typeface="Calibri" panose="020F0502020204030204" pitchFamily="34" charset="0"/>
                <a:cs typeface="Times New Roman" panose="02020603050405020304" pitchFamily="18" charset="0"/>
              </a:rPr>
              <a:t>nevvyorktimes.com. </a:t>
            </a:r>
            <a:r>
              <a:rPr lang="ro-RO" sz="1200" b="0" baseline="0" dirty="0">
                <a:effectLst/>
                <a:latin typeface="Calibri" panose="020F0502020204030204" pitchFamily="34" charset="0"/>
                <a:ea typeface="Calibri" panose="020F0502020204030204" pitchFamily="34" charset="0"/>
                <a:cs typeface="Times New Roman" panose="02020603050405020304" pitchFamily="18" charset="0"/>
              </a:rPr>
              <a:t>(Cercetările efectuate de EU Disinfo Lab privind clonarea site-urilor de știri legitime: </a:t>
            </a:r>
            <a:r>
              <a:rPr lang="ro-RO"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ro-RO" sz="1200" b="0" baseline="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ro-RO" sz="1200" b="1" baseline="0" dirty="0">
                <a:effectLst/>
                <a:ea typeface="Calibri" panose="020F0502020204030204" pitchFamily="34" charset="0"/>
                <a:cs typeface="Times New Roman" panose="02020603050405020304" pitchFamily="18" charset="0"/>
              </a:rPr>
              <a:t>autorul: </a:t>
            </a:r>
            <a:r>
              <a:rPr lang="ro-RO" sz="1200" dirty="0">
                <a:effectLst/>
                <a:ea typeface="Calibri" panose="020F0502020204030204" pitchFamily="34" charset="0"/>
                <a:cs typeface="Times New Roman" panose="02020603050405020304" pitchFamily="18" charset="0"/>
              </a:rPr>
              <a:t>deseori, oamenii care lucrează în sectorul informațiilor au site-uri web sau alte profiluri publice care te pot ajuta să identifici atât persoanele, cât și activitatea acestora.</a:t>
            </a:r>
          </a:p>
          <a:p>
            <a:pPr marL="628650" lvl="1"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ro-RO" sz="1200" dirty="0">
                <a:effectLst/>
                <a:ea typeface="Calibri" panose="020F0502020204030204" pitchFamily="34" charset="0"/>
                <a:cs typeface="Times New Roman" panose="02020603050405020304" pitchFamily="18" charset="0"/>
              </a:rPr>
              <a:t>Contextul</a:t>
            </a:r>
          </a:p>
          <a:p>
            <a:pPr marL="628650" lvl="1" indent="-171450" algn="l">
              <a:spcAft>
                <a:spcPts val="0"/>
              </a:spcAft>
              <a:buFontTx/>
              <a:buChar char="-"/>
              <a:tabLst>
                <a:tab pos="457200" algn="l"/>
              </a:tabLst>
            </a:pPr>
            <a:r>
              <a:rPr lang="ro-RO" sz="1200" b="1" dirty="0">
                <a:effectLst/>
                <a:ea typeface="Calibri" panose="020F0502020204030204" pitchFamily="34" charset="0"/>
                <a:cs typeface="Times New Roman" panose="02020603050405020304" pitchFamily="18" charset="0"/>
              </a:rPr>
              <a:t>data: </a:t>
            </a:r>
            <a:r>
              <a:rPr lang="ro-RO" sz="1200" b="0" dirty="0">
                <a:effectLst/>
                <a:ea typeface="Calibri" panose="020F0502020204030204" pitchFamily="34" charset="0"/>
                <a:cs typeface="Times New Roman" panose="02020603050405020304" pitchFamily="18" charset="0"/>
              </a:rPr>
              <a:t>uneori, știrile vechi sunt redistribuite pe platformele de comunicare socială, deoarece oamenii uită să verifice data. </a:t>
            </a:r>
          </a:p>
          <a:p>
            <a:pPr marL="628650" lvl="1" indent="-171450" algn="l">
              <a:spcAft>
                <a:spcPts val="0"/>
              </a:spcAft>
              <a:buFontTx/>
              <a:buChar char="-"/>
              <a:tabLst>
                <a:tab pos="457200" algn="l"/>
              </a:tabLst>
            </a:pPr>
            <a:r>
              <a:rPr lang="ro-RO" sz="1200" b="1" dirty="0">
                <a:effectLst/>
                <a:ea typeface="Calibri" panose="020F0502020204030204" pitchFamily="34" charset="0"/>
                <a:cs typeface="Times New Roman" panose="02020603050405020304" pitchFamily="18" charset="0"/>
              </a:rPr>
              <a:t>alte surse: </a:t>
            </a:r>
            <a:r>
              <a:rPr lang="ro-RO" sz="1200" b="0" dirty="0">
                <a:effectLst/>
                <a:ea typeface="Calibri" panose="020F0502020204030204" pitchFamily="34" charset="0"/>
                <a:cs typeface="Times New Roman" panose="02020603050405020304" pitchFamily="18" charset="0"/>
              </a:rPr>
              <a:t>mai sunt alte surse care tratează această știre? Confirmă acestea afirmațiile din articolul original? Ce fel de surse sunt acestea? Poate fi deosebit de util să verificați sursele de renume internațional (precum BBC, Deutsche Welle, France 24). Puteți utiliza instrumente de traducere pentru a accesa surse în alte limbi decât limba maternă – această practică poate oferi adesea o perspectivă interesantă în general, nu doar atunci când verificați dacă s-a produs o dezinformare.</a:t>
            </a:r>
          </a:p>
          <a:p>
            <a:pPr marL="628650" lvl="1" indent="-171450" algn="l">
              <a:spcAft>
                <a:spcPts val="0"/>
              </a:spcAft>
              <a:buFontTx/>
              <a:buChar char="-"/>
              <a:tabLst>
                <a:tab pos="457200" algn="l"/>
              </a:tabLst>
            </a:pPr>
            <a:endParaRPr lang="en-GB" sz="1200" b="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ro-RO" sz="1200" b="0" dirty="0">
                <a:effectLst/>
                <a:ea typeface="Calibri" panose="020F0502020204030204" pitchFamily="34" charset="0"/>
                <a:cs typeface="Times New Roman" panose="02020603050405020304" pitchFamily="18" charset="0"/>
              </a:rPr>
              <a:t>Gândiți-vă înainte să distribuiți</a:t>
            </a:r>
          </a:p>
          <a:p>
            <a:pPr marL="628650" lvl="1" indent="-171450" algn="l">
              <a:spcAft>
                <a:spcPts val="0"/>
              </a:spcAft>
              <a:buFontTx/>
              <a:buChar char="-"/>
              <a:tabLst>
                <a:tab pos="457200" algn="l"/>
              </a:tabLst>
            </a:pPr>
            <a:r>
              <a:rPr lang="ro-RO" sz="1200" b="0" dirty="0">
                <a:effectLst/>
                <a:ea typeface="Calibri" panose="020F0502020204030204" pitchFamily="34" charset="0"/>
                <a:cs typeface="Times New Roman" panose="02020603050405020304" pitchFamily="18" charset="0"/>
              </a:rPr>
              <a:t>distribuiți un articol numai dacă știți că este autentic – în caz contrar, ați putea răspândi accidental informații greșite!</a:t>
            </a:r>
          </a:p>
          <a:p>
            <a:pPr marL="628650" lvl="1" indent="-171450" algn="l">
              <a:spcAft>
                <a:spcPts val="0"/>
              </a:spcAft>
              <a:buFontTx/>
              <a:buChar char="-"/>
              <a:tabLst>
                <a:tab pos="457200" algn="l"/>
              </a:tabLst>
            </a:pPr>
            <a:endParaRPr lang="en-GB" sz="1200" b="1"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dirty="0"/>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Cel mai important lucru pe care îl puteți face pentru a contribui la combaterea dezinformării este pur și simplu să evitați schimbul de informații care ar putea să nu fie adevărate. </a:t>
            </a:r>
          </a:p>
          <a:p>
            <a:pPr marL="342900" lvl="0" indent="-342900">
              <a:lnSpc>
                <a:spcPct val="107000"/>
              </a:lnSpc>
              <a:buFont typeface="Symbol" panose="05050102010706020507" pitchFamily="18" charset="2"/>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Împărtășiți-le învățămintele pe care le-ați desprins din această prezentare prietenilor și familiei și discutați cu aceștia în ce fel se pot feri de informații false sau înșelătoare.</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Poate fi tentant să îi combateți și chiar să îi criticați dur pe alții pentru că cred niște informații despre care știți că nu sunt adevărate, dar acest lucru nu ajută, în general.</a:t>
            </a:r>
          </a:p>
          <a:p>
            <a:pPr marL="742950" lvl="1" indent="-285750">
              <a:lnSpc>
                <a:spcPct val="107000"/>
              </a:lnSpc>
              <a:buFont typeface="Courier New" panose="02070309020205020404" pitchFamily="49" charset="0"/>
              <a:buChar char="o"/>
            </a:pPr>
            <a:r>
              <a:rPr lang="ro-RO" sz="1100" dirty="0">
                <a:effectLst/>
                <a:latin typeface="Calibri" panose="020F0502020204030204" pitchFamily="34" charset="0"/>
                <a:ea typeface="Calibri" panose="020F0502020204030204" pitchFamily="34" charset="0"/>
                <a:cs typeface="Times New Roman" panose="02020603050405020304" pitchFamily="18" charset="0"/>
              </a:rPr>
              <a:t>Atacându-i, nu veți reuși decât să le întăriți convingerile și, eventual, să vă stricați relația cu aceștia.</a:t>
            </a:r>
          </a:p>
          <a:p>
            <a:pPr marL="742950" lvl="1" indent="-285750">
              <a:lnSpc>
                <a:spcPct val="107000"/>
              </a:lnSpc>
              <a:buFont typeface="Courier New" panose="02070309020205020404" pitchFamily="49" charset="0"/>
              <a:buChar char="o"/>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o-RO" sz="1100" dirty="0">
                <a:effectLst/>
                <a:latin typeface="Calibri" panose="020F0502020204030204" pitchFamily="34" charset="0"/>
                <a:ea typeface="Calibri" panose="020F0502020204030204" pitchFamily="34" charset="0"/>
                <a:cs typeface="Times New Roman" panose="02020603050405020304" pitchFamily="18" charset="0"/>
              </a:rPr>
              <a:t>Nu vă așteptați la o schimbare imediată</a:t>
            </a:r>
          </a:p>
          <a:p>
            <a:pPr marL="742950" lvl="1" indent="-285750">
              <a:lnSpc>
                <a:spcPct val="107000"/>
              </a:lnSpc>
              <a:buFont typeface="Courier New" panose="02070309020205020404" pitchFamily="49" charset="0"/>
              <a:buChar char="o"/>
            </a:pPr>
            <a:r>
              <a:rPr lang="ro-RO" sz="1100" dirty="0">
                <a:effectLst/>
                <a:latin typeface="Calibri" panose="020F0502020204030204" pitchFamily="34" charset="0"/>
                <a:ea typeface="Calibri" panose="020F0502020204030204" pitchFamily="34" charset="0"/>
                <a:cs typeface="Times New Roman" panose="02020603050405020304" pitchFamily="18" charset="0"/>
              </a:rPr>
              <a:t>Ar putea fi nevoie de mai multe discuții și chiar de mulți ani pentru a-i convinge. Nu vă grăbiți și nu vă pierdeți încrederea – în loc să le spuneți că greșesc, vă puteți concentra pe partajarea de informații exacte și utile, din surse fiabile.</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dirty="0"/>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dirty="0"/>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Astăzi vom discuta despre ceea ce este dezinformarea și despre modul în care funcționează aceasta. Vă vom oferi și câteva sfaturi despre modul în care puteți să depistați dezinformarea, </a:t>
            </a:r>
            <a:r>
              <a:rPr lang="ro-RO" baseline="0" dirty="0"/>
              <a:t>să vă protejați împotriva acesteia și să îi ajutați și pe alții!</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dirty="0"/>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dirty="0"/>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100" dirty="0">
                <a:effectLst/>
                <a:latin typeface="Calibri" panose="020F0502020204030204" pitchFamily="34" charset="0"/>
                <a:ea typeface="Calibri" panose="020F0502020204030204" pitchFamily="34" charset="0"/>
                <a:cs typeface="Times New Roman" panose="02020603050405020304" pitchFamily="18" charset="0"/>
              </a:rPr>
              <a:t>* Notă * – Acest diapozitiv conține animații.</a:t>
            </a:r>
          </a:p>
          <a:p>
            <a:endParaRPr lang="en-IE" sz="1100" dirty="0"/>
          </a:p>
          <a:p>
            <a:r>
              <a:rPr lang="ro-RO" sz="1100" dirty="0"/>
              <a:t>UE ia măsuri împotriva dezinformării în multe feluri. </a:t>
            </a:r>
          </a:p>
          <a:p>
            <a:endParaRPr lang="en-IE"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ro-RO" sz="1100" dirty="0"/>
              <a:t>— </a:t>
            </a:r>
            <a:r>
              <a:rPr lang="ro-RO" sz="1100" b="1" dirty="0"/>
              <a:t>Cooperează</a:t>
            </a:r>
            <a:r>
              <a:rPr lang="ro-RO" sz="1100" dirty="0"/>
              <a:t> cu statele membre, cu organizații internaționale și cu țările partenere pentru a găsi cea mai bună metodă de a împiedica răspândirea dezinformării.</a:t>
            </a:r>
          </a:p>
          <a:p>
            <a:endParaRPr lang="en-IE" sz="1100" dirty="0"/>
          </a:p>
          <a:p>
            <a:pPr marL="171450" indent="-171450">
              <a:buFontTx/>
              <a:buChar char="-"/>
            </a:pPr>
            <a:r>
              <a:rPr lang="ro-RO" sz="1100" dirty="0"/>
              <a:t>UE depune eforturi substanțiale pentru </a:t>
            </a:r>
            <a:r>
              <a:rPr lang="ro-RO" sz="1100" b="1" dirty="0"/>
              <a:t>a comunica</a:t>
            </a:r>
            <a:r>
              <a:rPr lang="ro-RO" sz="1100" dirty="0"/>
              <a:t> deschis cu privire la planurile sale și la măsurile pe care le-a luat. Acest lucru este important, deoarece, dacă cetățenii pot accesa cu ușurință informații corecte, este mai puțin probabil ca aceștia să apeleze la surse nefiabile.</a:t>
            </a:r>
          </a:p>
          <a:p>
            <a:pPr marL="171450" indent="-171450">
              <a:buFontTx/>
              <a:buChar char="-"/>
            </a:pPr>
            <a:endParaRPr lang="en-IE" sz="1100" dirty="0"/>
          </a:p>
          <a:p>
            <a:pPr marL="171450" indent="-171450">
              <a:buFontTx/>
              <a:buChar char="-"/>
            </a:pPr>
            <a:r>
              <a:rPr lang="ro-RO" sz="1100" dirty="0"/>
              <a:t>UE </a:t>
            </a:r>
            <a:r>
              <a:rPr lang="ro-RO" sz="1100" b="1" dirty="0">
                <a:highlight>
                  <a:srgbClr val="FFFF00"/>
                </a:highlight>
              </a:rPr>
              <a:t>monitorizează și deconspiră dezinformarea</a:t>
            </a:r>
            <a:r>
              <a:rPr lang="ro-RO" sz="1100" dirty="0">
                <a:highlight>
                  <a:srgbClr val="FFFF00"/>
                </a:highlight>
              </a:rPr>
              <a:t> și manipularea informațiilor</a:t>
            </a:r>
            <a:r>
              <a:rPr lang="ro-RO" sz="1100" dirty="0"/>
              <a:t>, în special pe platformele de comunicare socială și pe site-ul EUvsDisinfo.</a:t>
            </a:r>
          </a:p>
          <a:p>
            <a:pPr marL="0" indent="0">
              <a:buFontTx/>
              <a:buNone/>
            </a:pPr>
            <a:endParaRPr lang="en-IE" sz="1100" dirty="0"/>
          </a:p>
          <a:p>
            <a:pPr marL="171450" indent="-171450">
              <a:buFontTx/>
              <a:buChar char="-"/>
            </a:pPr>
            <a:r>
              <a:rPr lang="ro-RO" sz="1100" dirty="0"/>
              <a:t>De asemenea, sprijină </a:t>
            </a:r>
            <a:r>
              <a:rPr lang="ro-RO" sz="1100" b="1" dirty="0"/>
              <a:t>educația în domeniul mass-mediei</a:t>
            </a:r>
            <a:r>
              <a:rPr lang="ro-RO" sz="1100" dirty="0"/>
              <a:t> (prin finanțarea de inițiative și crearea de resurse practice, precum aceasta) și sprijină, de asemenea, </a:t>
            </a:r>
            <a:r>
              <a:rPr lang="ro-RO" sz="1100" b="1" dirty="0"/>
              <a:t>mass-media independentă și verificatorii veridicității informațiilor.</a:t>
            </a:r>
          </a:p>
          <a:p>
            <a:pPr marL="171450" indent="-171450">
              <a:buFontTx/>
              <a:buChar char="-"/>
            </a:pPr>
            <a:endParaRPr lang="en-IE" sz="1100" dirty="0"/>
          </a:p>
          <a:p>
            <a:pPr marL="171450" indent="-171450">
              <a:buFontTx/>
              <a:buChar char="-"/>
            </a:pPr>
            <a:r>
              <a:rPr lang="ro-RO" sz="1100" dirty="0"/>
              <a:t>Colaborează cu companiile care dețin </a:t>
            </a:r>
            <a:r>
              <a:rPr lang="ro-RO" sz="1100" b="1" dirty="0"/>
              <a:t>platformele de comunicare socială</a:t>
            </a:r>
            <a:r>
              <a:rPr lang="ro-RO" sz="1100" dirty="0"/>
              <a:t> pentru a preveni răspândirea dezinformării și a manipulării informațiilor în UE și pentru a-i proteja pe utilizatori.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dirty="0"/>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dirty="0"/>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dirty="0"/>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dirty="0"/>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dirty="0"/>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dirty="0"/>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ro-RO" sz="1800" dirty="0">
                <a:effectLst/>
                <a:latin typeface="Calibri" panose="020F0502020204030204" pitchFamily="34" charset="0"/>
                <a:ea typeface="Calibri" panose="020F0502020204030204" pitchFamily="34" charset="0"/>
                <a:cs typeface="Times New Roman" panose="02020603050405020304" pitchFamily="18" charset="0"/>
              </a:rPr>
              <a:t>Trăim în era informațiilor. Informațiile nu au fost nicicând mai accesibile ca acum.</a:t>
            </a:r>
          </a:p>
          <a:p>
            <a:pPr marL="342900" lvl="0" indent="-342900">
              <a:lnSpc>
                <a:spcPct val="107000"/>
              </a:lnSpc>
              <a:buFont typeface="Symbol" panose="05050102010706020507" pitchFamily="18" charset="2"/>
              <a:buChar char=""/>
            </a:pPr>
            <a:r>
              <a:rPr lang="ro-RO" sz="1800" dirty="0">
                <a:effectLst/>
                <a:latin typeface="Calibri" panose="020F0502020204030204" pitchFamily="34" charset="0"/>
                <a:ea typeface="Calibri" panose="020F0502020204030204" pitchFamily="34" charset="0"/>
                <a:cs typeface="Times New Roman" panose="02020603050405020304" pitchFamily="18" charset="0"/>
              </a:rPr>
              <a:t>Totuși, acest lucru nu ne ușurează mereu viața – poate fi foarte dificil să distingem adevărul de minciună.</a:t>
            </a:r>
          </a:p>
          <a:p>
            <a:pPr marL="342900" lvl="0" indent="-342900">
              <a:lnSpc>
                <a:spcPct val="107000"/>
              </a:lnSpc>
              <a:buFont typeface="Symbol" panose="05050102010706020507" pitchFamily="18" charset="2"/>
              <a:buChar char=""/>
            </a:pPr>
            <a:r>
              <a:rPr lang="ro-RO" sz="1800" dirty="0">
                <a:effectLst/>
                <a:latin typeface="Calibri" panose="020F0502020204030204" pitchFamily="34" charset="0"/>
                <a:ea typeface="Calibri" panose="020F0502020204030204" pitchFamily="34" charset="0"/>
                <a:cs typeface="Times New Roman" panose="02020603050405020304" pitchFamily="18" charset="0"/>
              </a:rPr>
              <a:t>De exemplu, deși părea puțin probabil la momentul respectiv, Olivia Rodrigo și Sabrina Carpenter chiar au stat de vorbă la </a:t>
            </a:r>
            <a:r>
              <a:rPr lang="ro-RO" sz="1800" i="1" dirty="0">
                <a:effectLst/>
                <a:latin typeface="Calibri" panose="020F0502020204030204" pitchFamily="34" charset="0"/>
                <a:ea typeface="Calibri" panose="020F0502020204030204" pitchFamily="34" charset="0"/>
                <a:cs typeface="Times New Roman" panose="02020603050405020304" pitchFamily="18" charset="0"/>
              </a:rPr>
              <a:t>Met Gala</a:t>
            </a:r>
            <a:r>
              <a:rPr lang="ro-RO" sz="1800" dirty="0">
                <a:effectLst/>
                <a:latin typeface="Calibri" panose="020F0502020204030204" pitchFamily="34" charset="0"/>
                <a:ea typeface="Calibri" panose="020F0502020204030204" pitchFamily="34" charset="0"/>
                <a:cs typeface="Times New Roman" panose="02020603050405020304" pitchFamily="18" charset="0"/>
              </a:rPr>
              <a:t>, însă coperta Forbes cu marele ayatolah Sayyid li Khamenei, care pare foarte reală, este, de fapt, falsă. Imaginea din mijloc arată activarea de către Israel a sistemului anti-rachetă „Domul de fier”, dar la o dată greșită, implicând astfel alți actori.</a:t>
            </a:r>
          </a:p>
          <a:p>
            <a:pPr marL="342900" lvl="0" indent="-342900">
              <a:lnSpc>
                <a:spcPct val="107000"/>
              </a:lnSpc>
              <a:buFont typeface="Symbol" panose="05050102010706020507" pitchFamily="18" charset="2"/>
              <a:buChar char=""/>
            </a:pPr>
            <a:r>
              <a:rPr lang="ro-RO" sz="1800" dirty="0">
                <a:effectLst/>
                <a:latin typeface="Calibri" panose="020F0502020204030204" pitchFamily="34" charset="0"/>
                <a:ea typeface="Calibri" panose="020F0502020204030204" pitchFamily="34" charset="0"/>
                <a:cs typeface="Times New Roman" panose="02020603050405020304" pitchFamily="18" charset="0"/>
              </a:rPr>
              <a:t>În această prezentare, vom analiza nu numai dezinformarea (atunci când o persoană sau o organizație răspândește în mod intenționat informații despre care știe că sunt false sau înșelătoare), ci și alte forme de informații false la care ați putea fi expuși și modul în care vă puteți proteja de acestea.</a:t>
            </a:r>
          </a:p>
          <a:p>
            <a:pPr marL="342900" lvl="0" indent="-342900">
              <a:lnSpc>
                <a:spcPct val="107000"/>
              </a:lnSpc>
              <a:buFont typeface="Symbol" panose="05050102010706020507" pitchFamily="18" charset="2"/>
              <a:buChar char=""/>
            </a:pPr>
            <a:r>
              <a:rPr lang="ro-RO" sz="1800" dirty="0">
                <a:effectLst/>
                <a:latin typeface="Calibri" panose="020F0502020204030204" pitchFamily="34" charset="0"/>
                <a:ea typeface="Calibri" panose="020F0502020204030204" pitchFamily="34" charset="0"/>
                <a:cs typeface="Times New Roman" panose="02020603050405020304" pitchFamily="18" charset="0"/>
              </a:rPr>
              <a:t>Fiți vigilenți – gândiți-vă întotdeauna (</a:t>
            </a:r>
            <a:r>
              <a:rPr lang="ro-R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și verificați faptele!</a:t>
            </a:r>
            <a:r>
              <a:rPr lang="ro-RO" sz="1800" dirty="0">
                <a:effectLst/>
                <a:latin typeface="Calibri" panose="020F0502020204030204" pitchFamily="34" charset="0"/>
                <a:ea typeface="Calibri" panose="020F0502020204030204" pitchFamily="34" charset="0"/>
                <a:cs typeface="Times New Roman" panose="02020603050405020304" pitchFamily="18" charset="0"/>
              </a:rPr>
              <a:t>) înainte de a distribui. </a:t>
            </a:r>
          </a:p>
          <a:p>
            <a:pPr marL="457200">
              <a:lnSpc>
                <a:spcPct val="107000"/>
              </a:lnSpc>
            </a:pP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Surse:</a:t>
            </a:r>
          </a:p>
          <a:p>
            <a:pPr marL="342900" lvl="0" indent="-342900">
              <a:lnSpc>
                <a:spcPct val="107000"/>
              </a:lnSpc>
              <a:buFont typeface="Symbol" panose="05050102010706020507" pitchFamily="18" charset="2"/>
              <a:buChar char=""/>
              <a:tabLst>
                <a:tab pos="457200" algn="l"/>
              </a:tabLst>
            </a:pPr>
            <a:r>
              <a:rPr lang="ro-RO" sz="1100" dirty="0">
                <a:effectLst/>
                <a:latin typeface="Calibri" panose="020F0502020204030204" pitchFamily="34" charset="0"/>
                <a:ea typeface="Calibri" panose="020F0502020204030204" pitchFamily="34" charset="0"/>
                <a:cs typeface="Times New Roman" panose="02020603050405020304" pitchFamily="18" charset="0"/>
              </a:rPr>
              <a:t>Postarea de pe platformele de comunicare socială cu întâlnirea dintre Olivia Rodrigo și Sabrina Carpenter: https://twitter.com/PopBase/status/1521984278057218050?lang=en   </a:t>
            </a:r>
          </a:p>
          <a:p>
            <a:pPr marL="342900" lvl="0" indent="-342900">
              <a:lnSpc>
                <a:spcPct val="107000"/>
              </a:lnSpc>
              <a:buFont typeface="Symbol" panose="05050102010706020507" pitchFamily="18" charset="2"/>
              <a:buChar char=""/>
              <a:tabLst>
                <a:tab pos="457200" algn="l"/>
              </a:tabLst>
            </a:pPr>
            <a:r>
              <a:rPr lang="ro-RO" sz="1100" dirty="0">
                <a:effectLst/>
                <a:latin typeface="Calibri" panose="020F0502020204030204" pitchFamily="34" charset="0"/>
                <a:ea typeface="Calibri" panose="020F0502020204030204" pitchFamily="34" charset="0"/>
                <a:cs typeface="Times New Roman" panose="02020603050405020304" pitchFamily="18" charset="0"/>
              </a:rPr>
              <a:t>Videoclip privind activarea „Domului de fier”: </a:t>
            </a:r>
            <a:r>
              <a:rPr lang="ro-RO" sz="1600" dirty="0">
                <a:hlinkClick r:id="rId3"/>
              </a:rPr>
              <a:t>(3) Iran Spectator pe X: „</a:t>
            </a:r>
            <a:r>
              <a:rPr lang="ro-RO" sz="1600" dirty="0">
                <a:latin typeface="Segoe UI Emoji"/>
                <a:hlinkClick r:id="rId3"/>
              </a:rPr>
              <a:t>⚠️</a:t>
            </a:r>
            <a:r>
              <a:rPr lang="ro-RO" sz="1600" dirty="0">
                <a:hlinkClick r:id="rId3"/>
              </a:rPr>
              <a:t> 𝐁𝐫𝐞𝐚𝐤𝐢𝐧𝐠 𝐍𝐞𝐰𝐬 </a:t>
            </a:r>
            <a:r>
              <a:rPr lang="ro-RO" sz="1600" dirty="0">
                <a:latin typeface="Segoe UI Emoji"/>
                <a:hlinkClick r:id="rId3"/>
              </a:rPr>
              <a:t>⚠️</a:t>
            </a:r>
            <a:r>
              <a:rPr lang="ro-RO" sz="1600" dirty="0">
                <a:hlinkClick r:id="rId3"/>
              </a:rPr>
              <a:t> </a:t>
            </a:r>
            <a:r>
              <a:rPr lang="ro-RO" sz="1600" dirty="0">
                <a:latin typeface="Segoe UI Emoji"/>
                <a:hlinkClick r:id="rId3"/>
              </a:rPr>
              <a:t>🇮🇷</a:t>
            </a:r>
            <a:r>
              <a:rPr lang="ro-RO" sz="1600" dirty="0">
                <a:hlinkClick r:id="rId3"/>
              </a:rPr>
              <a:t>| 𝗧𝗵𝗲 𝗦𝗵𝗮𝗵𝗲𝗱 𝗗𝗿𝗼𝗻𝗲𝘀 𝗮𝗽𝗽𝗲𝗮𝗿 𝘁𝗼 𝗵𝗮𝘃𝗲 𝗿𝗲𝗮𝗰𝗵𝗲𝗱 𝗜𝘀𝗿𝗮𝗲𝗹 𝗿𝗶𝗴𝗵𝘁 𝗻𝗼𝘄 Video confirmation has been provided (</a:t>
            </a:r>
            <a:r>
              <a:rPr lang="ro-RO" sz="1600" b="1" dirty="0">
                <a:hlinkClick r:id="rId3"/>
              </a:rPr>
              <a:t>Se pare că dronele Shahed au atins chiar în acest moment Israelul</a:t>
            </a:r>
            <a:r>
              <a:rPr lang="ro-RO" sz="1600" dirty="0">
                <a:hlinkClick r:id="rId3"/>
              </a:rPr>
              <a:t>. A fost furnizată confirmarea video): https://t.co/5Mt7VfstLB" / X (twitter.com)</a:t>
            </a:r>
          </a:p>
          <a:p>
            <a:pPr marL="342900" lvl="0" indent="-342900">
              <a:lnSpc>
                <a:spcPct val="107000"/>
              </a:lnSpc>
              <a:buFont typeface="Symbol" panose="05050102010706020507" pitchFamily="18" charset="2"/>
              <a:buChar char=""/>
              <a:tabLst>
                <a:tab pos="457200" algn="l"/>
              </a:tabLst>
            </a:pPr>
            <a:r>
              <a:rPr lang="ro-RO" sz="1100" dirty="0">
                <a:effectLst/>
                <a:latin typeface="Calibri" panose="020F0502020204030204" pitchFamily="34" charset="0"/>
                <a:ea typeface="Calibri" panose="020F0502020204030204" pitchFamily="34" charset="0"/>
                <a:cs typeface="Times New Roman" panose="02020603050405020304" pitchFamily="18" charset="0"/>
              </a:rPr>
              <a:t>Coperta falsă a revistei Forbes: </a:t>
            </a:r>
            <a:r>
              <a:rPr lang="ro-RO"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dirty="0"/>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o-RO" sz="1100" b="1" dirty="0">
                <a:effectLst/>
                <a:latin typeface="Calibri" panose="020F0502020204030204" pitchFamily="34" charset="0"/>
                <a:ea typeface="Calibri" panose="020F0502020204030204" pitchFamily="34" charset="0"/>
                <a:cs typeface="Times New Roman" panose="02020603050405020304" pitchFamily="18" charset="0"/>
              </a:rPr>
              <a:t>Satiră/umor</a:t>
            </a:r>
            <a:r>
              <a:rPr lang="ro-RO" sz="1100" dirty="0">
                <a:effectLst/>
                <a:latin typeface="Calibri" panose="020F0502020204030204" pitchFamily="34" charset="0"/>
                <a:ea typeface="Calibri" panose="020F0502020204030204" pitchFamily="34" charset="0"/>
                <a:cs typeface="Times New Roman" panose="02020603050405020304" pitchFamily="18" charset="0"/>
              </a:rPr>
              <a:t>: articolele umoristice ale mijloacelor media de satiră se confundă uneori cu știrile adevărate. </a:t>
            </a:r>
          </a:p>
          <a:p>
            <a:pPr marL="342900" lvl="0" indent="-342900">
              <a:lnSpc>
                <a:spcPct val="107000"/>
              </a:lnSpc>
              <a:buFont typeface="Symbol" panose="05050102010706020507" pitchFamily="18" charset="2"/>
              <a:buChar char=""/>
            </a:pPr>
            <a:r>
              <a:rPr lang="ro-RO" sz="1100" b="1" dirty="0">
                <a:effectLst/>
                <a:latin typeface="Calibri" panose="020F0502020204030204" pitchFamily="34" charset="0"/>
                <a:ea typeface="Calibri" panose="020F0502020204030204" pitchFamily="34" charset="0"/>
                <a:cs typeface="Times New Roman" panose="02020603050405020304" pitchFamily="18" charset="0"/>
              </a:rPr>
              <a:t>Informații greșite</a:t>
            </a:r>
            <a:r>
              <a:rPr lang="ro-RO" sz="1100" dirty="0">
                <a:effectLst/>
                <a:latin typeface="Calibri" panose="020F0502020204030204" pitchFamily="34" charset="0"/>
                <a:ea typeface="Calibri" panose="020F0502020204030204" pitchFamily="34" charset="0"/>
                <a:cs typeface="Times New Roman" panose="02020603050405020304" pitchFamily="18" charset="0"/>
              </a:rPr>
              <a:t>: informații false sau înșelătoare partajate de persoane care cred că sunt adevărate și care nu sunt rău intenționate. Deseori, aceste persoane vor doar să ajute. Exemplu: un unchi postează pe Facebook un articol în care se spune că usturoiul previne cancerul, deoarece consideră că informația este utilă și nu își dă seama că este falsă.</a:t>
            </a:r>
          </a:p>
          <a:p>
            <a:pPr marL="342900" lvl="0" indent="-342900">
              <a:lnSpc>
                <a:spcPct val="107000"/>
              </a:lnSpc>
              <a:spcAft>
                <a:spcPts val="800"/>
              </a:spcAft>
              <a:buFont typeface="Symbol" panose="05050102010706020507" pitchFamily="18" charset="2"/>
              <a:buChar char=""/>
            </a:pPr>
            <a:r>
              <a:rPr lang="ro-RO" sz="1100" b="1" dirty="0">
                <a:effectLst/>
                <a:latin typeface="Calibri" panose="020F0502020204030204" pitchFamily="34" charset="0"/>
                <a:ea typeface="Calibri" panose="020F0502020204030204" pitchFamily="34" charset="0"/>
                <a:cs typeface="Times New Roman" panose="02020603050405020304" pitchFamily="18" charset="0"/>
              </a:rPr>
              <a:t>Dezinformare</a:t>
            </a:r>
            <a:r>
              <a:rPr lang="ro-RO" sz="1100" dirty="0">
                <a:effectLst/>
                <a:latin typeface="Calibri" panose="020F0502020204030204" pitchFamily="34" charset="0"/>
                <a:ea typeface="Calibri" panose="020F0502020204030204" pitchFamily="34" charset="0"/>
                <a:cs typeface="Times New Roman" panose="02020603050405020304" pitchFamily="18" charset="0"/>
              </a:rPr>
              <a:t>: informații false care sunt create și partajate pentru a induce oamenii în eroare sau pentru a atinge un obiectiv politic sau economic</a:t>
            </a:r>
            <a:r>
              <a:rPr lang="ro-RO" dirty="0"/>
              <a:t> </a:t>
            </a:r>
            <a:r>
              <a:rPr lang="ro-RO" sz="1600" dirty="0"/>
              <a:t>și care pot cauza prejudicii publice</a:t>
            </a:r>
            <a:r>
              <a:rPr lang="ro-RO" sz="1100" dirty="0">
                <a:effectLst/>
                <a:latin typeface="Calibri" panose="020F0502020204030204" pitchFamily="34" charset="0"/>
                <a:ea typeface="Calibri" panose="020F0502020204030204" pitchFamily="34" charset="0"/>
                <a:cs typeface="Times New Roman" panose="02020603050405020304" pitchFamily="18" charset="0"/>
              </a:rPr>
              <a:t>. Exemplu: o postare pe platformele de comunicare socială cu relatări false despre migranți care comit infracțiuni în Europa, creată pentru a diviza societatea.</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dirty="0"/>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200" dirty="0">
                <a:effectLst/>
                <a:latin typeface="Calibri" panose="020F0502020204030204" pitchFamily="34" charset="0"/>
                <a:ea typeface="Calibri" panose="020F0502020204030204" pitchFamily="34" charset="0"/>
                <a:cs typeface="Times New Roman" panose="02020603050405020304" pitchFamily="18" charset="0"/>
              </a:rPr>
              <a:t>* Notă * – Acest diapozitiv conține animații.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sz="1200" dirty="0">
                <a:effectLst/>
                <a:latin typeface="Calibri" panose="020F0502020204030204" pitchFamily="34" charset="0"/>
                <a:ea typeface="Calibri" panose="020F0502020204030204" pitchFamily="34" charset="0"/>
                <a:cs typeface="Times New Roman" panose="02020603050405020304" pitchFamily="18" charset="0"/>
              </a:rPr>
              <a:t>Umorul poate fi ușor confundat cu știrile reale, dacă nu suntem atenți.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dirty="0">
                <a:solidFill>
                  <a:schemeClr val="bg1"/>
                </a:solidFill>
              </a:rPr>
              <a:t>Imaginea Papei într-o pufoaică a fost publicată prima dată pe un grup de Facebook denumit „AI Art Universe” în martie 2023 și a devenit rapid virală. </a:t>
            </a:r>
          </a:p>
          <a:p>
            <a:pPr marL="0" marR="0" lvl="0" indent="0" algn="l" defTabSz="914400" rtl="0" eaLnBrk="1" fontAlgn="auto" latinLnBrk="0" hangingPunct="1">
              <a:lnSpc>
                <a:spcPct val="100000"/>
              </a:lnSpc>
              <a:spcBef>
                <a:spcPts val="0"/>
              </a:spcBef>
              <a:spcAft>
                <a:spcPts val="0"/>
              </a:spcAft>
              <a:buClrTx/>
              <a:buSzTx/>
              <a:buFontTx/>
              <a:buNone/>
              <a:tabLst/>
              <a:defRPr/>
            </a:pPr>
            <a:r>
              <a:rPr lang="ro-RO" sz="1200" dirty="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sz="1200" dirty="0">
                <a:effectLst/>
                <a:latin typeface="Calibri" panose="020F0502020204030204" pitchFamily="34" charset="0"/>
                <a:ea typeface="Calibri" panose="020F0502020204030204" pitchFamily="34" charset="0"/>
                <a:cs typeface="Times New Roman" panose="02020603050405020304" pitchFamily="18" charset="0"/>
              </a:rPr>
              <a:t>Mai multe imagini generate de IA cu Papa Francisc sunt disponibile aici: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sz="1200" dirty="0">
                <a:effectLst/>
                <a:latin typeface="Calibri" panose="020F0502020204030204" pitchFamily="34" charset="0"/>
                <a:ea typeface="Calibri" panose="020F0502020204030204" pitchFamily="34" charset="0"/>
                <a:cs typeface="Times New Roman" panose="02020603050405020304" pitchFamily="18" charset="0"/>
              </a:rPr>
              <a:t>A doua fotografie cu Papa:</a:t>
            </a:r>
          </a:p>
          <a:p>
            <a:pPr marL="0" marR="0" lvl="0" indent="0" algn="l" defTabSz="914400" rtl="0" eaLnBrk="1" fontAlgn="auto" latinLnBrk="0" hangingPunct="1">
              <a:lnSpc>
                <a:spcPct val="100000"/>
              </a:lnSpc>
              <a:spcBef>
                <a:spcPts val="0"/>
              </a:spcBef>
              <a:spcAft>
                <a:spcPts val="0"/>
              </a:spcAft>
              <a:buClrTx/>
              <a:buSzTx/>
              <a:buFontTx/>
              <a:buNone/>
              <a:tabLst/>
              <a:defRPr/>
            </a:pPr>
            <a:r>
              <a:rPr lang="ro-RO" sz="1200" dirty="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dirty="0"/>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200" dirty="0">
                <a:effectLst/>
                <a:latin typeface="Calibri" panose="020F0502020204030204" pitchFamily="34" charset="0"/>
                <a:ea typeface="Calibri" panose="020F0502020204030204" pitchFamily="34" charset="0"/>
                <a:cs typeface="Times New Roman" panose="02020603050405020304" pitchFamily="18" charset="0"/>
              </a:rPr>
              <a:t>* Notă * – Acest diapozitiv conține animații.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sz="1200" b="0" i="0" dirty="0">
                <a:solidFill>
                  <a:srgbClr val="FF0000"/>
                </a:solidFill>
                <a:effectLst/>
                <a:latin typeface="+mn-lt"/>
                <a:ea typeface="+mn-ea"/>
                <a:cs typeface="+mn-cs"/>
              </a:rPr>
              <a:t>Adesea, informațiile false se răspândesc pentru că oamenii chiar cred că sunt adevărate și doresc să împărtășească ceea ce au aflat cu prietenii sau familia. Este ceea ce numim „informare greșită”.</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pPr>
              <a:defRPr/>
            </a:pPr>
            <a:r>
              <a:rPr lang="ro-RO" sz="1200" b="0" i="0" dirty="0">
                <a:effectLst/>
                <a:latin typeface="+mn-lt"/>
                <a:ea typeface="+mn-ea"/>
                <a:cs typeface="+mn-cs"/>
              </a:rPr>
              <a:t>În timpul </a:t>
            </a:r>
            <a:r>
              <a:rPr lang="ro-RO" sz="1200" b="0" i="0" baseline="0" dirty="0">
                <a:effectLst/>
                <a:latin typeface="+mn-lt"/>
                <a:ea typeface="+mn-ea"/>
                <a:cs typeface="+mn-cs"/>
              </a:rPr>
              <a:t>pandemiei de COVID-19</a:t>
            </a:r>
            <a:r>
              <a:rPr lang="ro-RO" sz="1200" b="0" i="0" dirty="0">
                <a:effectLst/>
                <a:latin typeface="+mn-lt"/>
                <a:ea typeface="+mn-ea"/>
                <a:cs typeface="+mn-cs"/>
              </a:rPr>
              <a:t>, pe platformele de comunicare socială s-au distribuit multe informații care au creat confuzie. De exemplu, mulți au afirmat că există o legătură între tehnologiile 5G și răspândirea coronavirusului</a:t>
            </a:r>
            <a:r>
              <a:rPr lang="ro-RO" dirty="0"/>
              <a:t> (puteți citi mai multe informații aici: </a:t>
            </a:r>
            <a:r>
              <a:rPr lang="ro-RO" dirty="0">
                <a:hlinkClick r:id="rId3"/>
              </a:rPr>
              <a:t>https://www.euronews.com/2020/05/15/what-is-the-truth-behind-the-5g-coronavirus-conspiracy-theory-culture-clash</a:t>
            </a:r>
            <a:r>
              <a:rPr lang="ro-RO"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r>
              <a:rPr lang="ro-RO" sz="1200" b="0" i="0" baseline="0" dirty="0">
                <a:effectLst/>
                <a:latin typeface="+mn-lt"/>
                <a:ea typeface="+mn-ea"/>
                <a:cs typeface="+mn-cs"/>
              </a:rPr>
              <a:t>Această teorie</a:t>
            </a:r>
            <a:r>
              <a:rPr lang="ro-RO" sz="1200" b="0" i="0" dirty="0">
                <a:effectLst/>
                <a:latin typeface="+mn-lt"/>
                <a:ea typeface="+mn-ea"/>
                <a:cs typeface="+mn-cs"/>
              </a:rPr>
              <a:t> a cauzat prejudicii reale:</a:t>
            </a:r>
          </a:p>
          <a:p>
            <a:pPr marL="171450" indent="-171450">
              <a:buFontTx/>
              <a:buChar char="-"/>
            </a:pPr>
            <a:r>
              <a:rPr lang="ro-RO" baseline="0" dirty="0"/>
              <a:t>piromani au dat foc unor turnuri de telefonie peste tot în Europa;</a:t>
            </a:r>
          </a:p>
          <a:p>
            <a:pPr marL="171450" indent="-171450">
              <a:buFontTx/>
              <a:buChar char="-"/>
            </a:pPr>
            <a:r>
              <a:rPr lang="ro-RO" baseline="0" dirty="0"/>
              <a:t>rețelele de telecomunicații au fost perturbate, deoarece multe dintre turnurile distruse și vandalizate erau destinate serviciilor 3G și 4G de care depinde publicul (de exemplu, pentru a suna la salvare...);</a:t>
            </a:r>
          </a:p>
          <a:p>
            <a:pPr marL="171450" indent="-171450">
              <a:buFontTx/>
              <a:buChar char="-"/>
            </a:pPr>
            <a:r>
              <a:rPr lang="ro-RO" sz="1200" b="0" i="0" dirty="0">
                <a:solidFill>
                  <a:schemeClr val="tx1"/>
                </a:solidFill>
                <a:effectLst/>
                <a:latin typeface="+mn-lt"/>
                <a:ea typeface="+mn-ea"/>
                <a:cs typeface="+mn-cs"/>
              </a:rPr>
              <a:t>angajați ai firmelor de telecomunicații au fost hărțuiți și atacați pe stradă din cauză că întindeau fibră optică pentru 5G sau alte elemente ale </a:t>
            </a:r>
            <a:r>
              <a:rPr lang="ro-RO" sz="1200" b="0" i="0" baseline="0" dirty="0">
                <a:solidFill>
                  <a:schemeClr val="tx1"/>
                </a:solidFill>
                <a:effectLst/>
                <a:latin typeface="+mn-lt"/>
                <a:ea typeface="+mn-ea"/>
                <a:cs typeface="+mn-cs"/>
              </a:rPr>
              <a:t>infrastructurii de telecomunicații</a:t>
            </a:r>
            <a:r>
              <a:rPr lang="ro-RO" sz="1200" b="0" i="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dirty="0">
                <a:solidFill>
                  <a:schemeClr val="bg1"/>
                </a:solidFill>
              </a:rPr>
              <a:t>[Se consideră că această teorie a conspirației care stabilește o legătură între instalarea turnurilor 5G și epidemia de COVID-19 a apărut în Franța, în ianuarie 2020, și s-a răspândit rapid în alte țări.]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dirty="0"/>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ro-RO" sz="1800" dirty="0">
                <a:effectLst/>
                <a:latin typeface="Calibri" panose="020F0502020204030204" pitchFamily="34" charset="0"/>
                <a:ea typeface="Calibri" panose="020F0502020204030204" pitchFamily="34" charset="0"/>
                <a:cs typeface="Times New Roman" panose="02020603050405020304" pitchFamily="18" charset="0"/>
              </a:rPr>
              <a:t>* Notă * – Acest diapozitiv conține animații.</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Acesta este un exemplu de dezinformare – o femeie pretinde că este o localnică care este victimă a discriminării antiruse, pentru a induce publicul în eroare și a promova obiective politice ale Rusiei.</a:t>
            </a:r>
          </a:p>
          <a:p>
            <a:pPr>
              <a:lnSpc>
                <a:spcPct val="107000"/>
              </a:lnSpc>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A apărut sub toate aceste identități timp de 1 an.</a:t>
            </a:r>
          </a:p>
          <a:p>
            <a:pPr>
              <a:lnSpc>
                <a:spcPct val="107000"/>
              </a:lnSpc>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Deoarece există riscul ca oamenii obișnuiți să nu transmită exact mesajul pe care persoanele din spatele acestei propagande doresc să îl transmită, se face apel la actori profesioniști pentru a personaliza diverse personaje emoționante. Scopul este acela de a suscita sentimente proruse și antiucrainene.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Sursă:</a:t>
            </a:r>
            <a:r>
              <a:rPr lang="ro-RO" sz="12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i="1" dirty="0">
                <a:hlinkClick r:id="rId3"/>
              </a:rPr>
              <a:t>Russian disinfo patterns:</a:t>
            </a:r>
            <a:r>
              <a:rPr lang="ro-RO" sz="1800" dirty="0">
                <a:hlinkClick r:id="rId3"/>
              </a:rPr>
              <a:t> (Modele rusești de dezinformare:) </a:t>
            </a:r>
            <a:r>
              <a:rPr lang="ro-RO" sz="1800" i="1" dirty="0">
                <a:hlinkClick r:id="rId3"/>
              </a:rPr>
              <a:t>same actors, different sets</a:t>
            </a:r>
            <a:r>
              <a:rPr lang="ro-RO" sz="1800" dirty="0">
                <a:hlinkClick r:id="rId3"/>
              </a:rPr>
              <a:t> |(aceiași actori, cadre diferite)  </a:t>
            </a:r>
            <a:r>
              <a:rPr lang="ro-RO" sz="1800" i="1" dirty="0">
                <a:hlinkClick r:id="rId3"/>
              </a:rPr>
              <a:t>StopFake</a:t>
            </a:r>
            <a:r>
              <a:rPr lang="ro-RO" sz="1800" dirty="0"/>
              <a:t>. Link: </a:t>
            </a:r>
            <a:r>
              <a:rPr lang="ro-RO" sz="1800" dirty="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ro-RO" sz="1800" dirty="0">
                <a:effectLst/>
                <a:latin typeface="Calibri" panose="020F0502020204030204" pitchFamily="34" charset="0"/>
                <a:ea typeface="Calibri" panose="020F0502020204030204" pitchFamily="34" charset="0"/>
                <a:cs typeface="Times New Roman" panose="02020603050405020304" pitchFamily="18" charset="0"/>
              </a:rPr>
              <a:t>Prima imagine &gt; video: (</a:t>
            </a:r>
            <a:r>
              <a:rPr lang="ro-R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ro-RO" sz="1800" dirty="0">
                <a:effectLst/>
                <a:latin typeface="Calibri" panose="020F0502020204030204" pitchFamily="34" charset="0"/>
                <a:ea typeface="Calibri" panose="020F0502020204030204" pitchFamily="34" charset="0"/>
                <a:cs typeface="Times New Roman" panose="02020603050405020304" pitchFamily="18" charset="0"/>
              </a:rPr>
              <a:t>)</a:t>
            </a:r>
            <a:br>
              <a:rPr lang="ro-RO" sz="1800" dirty="0">
                <a:effectLst/>
                <a:latin typeface="Calibri" panose="020F0502020204030204" pitchFamily="34" charset="0"/>
                <a:ea typeface="Calibri" panose="020F0502020204030204" pitchFamily="34" charset="0"/>
                <a:cs typeface="Times New Roman" panose="02020603050405020304" pitchFamily="18" charset="0"/>
              </a:rPr>
            </a:br>
            <a:r>
              <a:rPr lang="ro-RO" sz="1800" dirty="0">
                <a:effectLst/>
                <a:latin typeface="Calibri" panose="020F0502020204030204" pitchFamily="34" charset="0"/>
                <a:ea typeface="Calibri" panose="020F0502020204030204" pitchFamily="34" charset="0"/>
                <a:cs typeface="Times New Roman" panose="02020603050405020304" pitchFamily="18" charset="0"/>
              </a:rPr>
              <a:t>Durata totală:  40” (de la min.2 sec.51 la min.3 sec.31)</a:t>
            </a:r>
          </a:p>
          <a:p>
            <a:pPr>
              <a:lnSpc>
                <a:spcPct val="107000"/>
              </a:lnSpc>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Transcriere (tradusă):</a:t>
            </a:r>
          </a:p>
          <a:p>
            <a:pPr>
              <a:lnSpc>
                <a:spcPct val="107000"/>
              </a:lnSpc>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t>
            </a:r>
            <a:br>
              <a:rPr lang="ro-RO" sz="1800" dirty="0">
                <a:effectLst/>
                <a:latin typeface="Calibri" panose="020F0502020204030204" pitchFamily="34" charset="0"/>
                <a:ea typeface="Calibri" panose="020F0502020204030204" pitchFamily="34" charset="0"/>
                <a:cs typeface="Times New Roman" panose="02020603050405020304" pitchFamily="18" charset="0"/>
              </a:rPr>
            </a:br>
            <a:r>
              <a:rPr lang="ro-RO" sz="1800" dirty="0">
                <a:effectLst/>
                <a:latin typeface="Calibri" panose="020F0502020204030204" pitchFamily="34" charset="0"/>
                <a:ea typeface="Calibri" panose="020F0502020204030204" pitchFamily="34" charset="0"/>
                <a:cs typeface="Times New Roman" panose="02020603050405020304" pitchFamily="18" charset="0"/>
              </a:rPr>
              <a:t>(Extras dintr-un reportaj al unui post de televiziune din Crimeea privind o manifestație publică în Sevastopol, Crimeea, la 3 martie 2014. Femeia susține că se numește Maria și că este din Odesa.)</a:t>
            </a:r>
          </a:p>
          <a:p>
            <a:pPr>
              <a:lnSpc>
                <a:spcPct val="107000"/>
              </a:lnSpc>
              <a:spcAft>
                <a:spcPts val="800"/>
              </a:spcAft>
            </a:pPr>
            <a:br>
              <a:rPr lang="ro-RO" sz="1800" dirty="0">
                <a:effectLst/>
                <a:latin typeface="Calibri" panose="020F0502020204030204" pitchFamily="34" charset="0"/>
                <a:ea typeface="Calibri" panose="020F0502020204030204" pitchFamily="34" charset="0"/>
                <a:cs typeface="Times New Roman" panose="02020603050405020304" pitchFamily="18" charset="0"/>
              </a:rPr>
            </a:br>
            <a:r>
              <a:rPr lang="ro-RO" sz="1800" dirty="0">
                <a:effectLst/>
                <a:latin typeface="Calibri" panose="020F0502020204030204" pitchFamily="34" charset="0"/>
                <a:ea typeface="Calibri" panose="020F0502020204030204" pitchFamily="34" charset="0"/>
                <a:cs typeface="Times New Roman" panose="02020603050405020304" pitchFamily="18" charset="0"/>
              </a:rPr>
              <a:t>Cadre didactice din școală sună și solicită protecție. Copiii mei învață la școala rusă și eu fac parte din Consiliul părinților.</a:t>
            </a:r>
          </a:p>
          <a:p>
            <a:pPr>
              <a:lnSpc>
                <a:spcPct val="107000"/>
              </a:lnSpc>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Când ajung la școală, copiii mei mă întreabă: „Vom merge și noi la închisoare acum din cauză că învățăm limba rusă și vorbim rusește?”</a:t>
            </a:r>
          </a:p>
          <a:p>
            <a:pPr>
              <a:lnSpc>
                <a:spcPct val="107000"/>
              </a:lnSpc>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Ca să ajungem la dumneavoastră, a trebuit să ne închidem telefoanele mobile și să scoatem bateriile.</a:t>
            </a:r>
          </a:p>
          <a:p>
            <a:pPr>
              <a:lnSpc>
                <a:spcPct val="107000"/>
              </a:lnSpc>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 început marea persecuție – este absolut îngrozitor.</a:t>
            </a:r>
          </a:p>
          <a:p>
            <a:pPr>
              <a:lnSpc>
                <a:spcPct val="107000"/>
              </a:lnSpc>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dirty="0"/>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dirty="0"/>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200329"/>
          </a:xfrm>
          <a:prstGeom prst="rect">
            <a:avLst/>
          </a:prstGeom>
        </p:spPr>
        <p:txBody>
          <a:bodyPr wrap="square">
            <a:spAutoFit/>
          </a:bodyPr>
          <a:lstStyle/>
          <a:p>
            <a:pPr lvl="0" defTabSz="457200">
              <a:defRPr/>
            </a:pPr>
            <a:r>
              <a:rPr lang="ro-RO" sz="7200" b="1" dirty="0">
                <a:solidFill>
                  <a:srgbClr val="FFEC00"/>
                </a:solidFill>
                <a:latin typeface="Arial" panose="020B0604020202020204" pitchFamily="34" charset="0"/>
                <a:ea typeface="Verdana" panose="020B0604030504040204" pitchFamily="34" charset="0"/>
                <a:cs typeface="Arial" panose="020B0604020202020204" pitchFamily="34" charset="0"/>
              </a:rPr>
              <a:t>dez</a:t>
            </a:r>
            <a:r>
              <a:rPr lang="it-IT" sz="7200" b="1" dirty="0">
                <a:solidFill>
                  <a:schemeClr val="bg1"/>
                </a:solidFill>
                <a:latin typeface="Arial" panose="020B0604020202020204" pitchFamily="34" charset="0"/>
                <a:ea typeface="Verdana" panose="020B0604030504040204" pitchFamily="34" charset="0"/>
                <a:cs typeface="Arial" panose="020B0604020202020204" pitchFamily="34" charset="0"/>
              </a:rPr>
              <a:t>informa</a:t>
            </a:r>
            <a:r>
              <a:rPr lang="ro-RO" sz="7200" b="1" dirty="0">
                <a:solidFill>
                  <a:schemeClr val="bg1"/>
                </a:solidFill>
                <a:latin typeface="Arial" panose="020B0604020202020204" pitchFamily="34" charset="0"/>
                <a:ea typeface="Verdana" panose="020B0604030504040204" pitchFamily="34" charset="0"/>
                <a:cs typeface="Arial" panose="020B0604020202020204" pitchFamily="34" charset="0"/>
              </a:rPr>
              <a:t>rea</a:t>
            </a:r>
            <a:endParaRPr lang="en-LU" sz="72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40118" y="1943958"/>
            <a:ext cx="6458256" cy="1569660"/>
          </a:xfrm>
          <a:prstGeom prst="rect">
            <a:avLst/>
          </a:prstGeom>
        </p:spPr>
        <p:txBody>
          <a:bodyPr wrap="square">
            <a:spAutoFit/>
          </a:bodyPr>
          <a:lstStyle/>
          <a:p>
            <a:pPr algn="ctr">
              <a:defRPr/>
            </a:pPr>
            <a:r>
              <a:rPr lang="ro-RO" sz="4800" dirty="0">
                <a:solidFill>
                  <a:schemeClr val="bg1"/>
                </a:solidFill>
                <a:latin typeface="Arial" panose="020B0604020202020204" pitchFamily="34" charset="0"/>
                <a:ea typeface="Verdana" panose="020B0604030504040204" pitchFamily="34" charset="0"/>
                <a:cs typeface="Arial" panose="020B0604020202020204" pitchFamily="34" charset="0"/>
              </a:rPr>
              <a:t>Cum </a:t>
            </a:r>
            <a:r>
              <a:rPr lang="pt-BR" sz="4800" b="1" dirty="0" err="1">
                <a:solidFill>
                  <a:schemeClr val="bg1"/>
                </a:solidFill>
                <a:latin typeface="Arial" panose="020B0604020202020204" pitchFamily="34" charset="0"/>
                <a:ea typeface="Verdana" panose="020B0604030504040204" pitchFamily="34" charset="0"/>
                <a:cs typeface="Arial" panose="020B0604020202020204" pitchFamily="34" charset="0"/>
              </a:rPr>
              <a:t>să</a:t>
            </a:r>
            <a:r>
              <a:rPr lang="pt-BR" sz="4800" b="1"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pt-BR" sz="4800" b="1" dirty="0" err="1">
                <a:solidFill>
                  <a:schemeClr val="bg1"/>
                </a:solidFill>
                <a:latin typeface="Arial" panose="020B0604020202020204" pitchFamily="34" charset="0"/>
                <a:ea typeface="Verdana" panose="020B0604030504040204" pitchFamily="34" charset="0"/>
                <a:cs typeface="Arial" panose="020B0604020202020204" pitchFamily="34" charset="0"/>
              </a:rPr>
              <a:t>identificăm</a:t>
            </a:r>
            <a:br>
              <a:rPr lang="ro-RO" sz="48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pt-BR" sz="4800" b="1"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pt-BR" sz="4800" b="1" dirty="0" err="1">
                <a:solidFill>
                  <a:schemeClr val="bg1"/>
                </a:solidFill>
                <a:latin typeface="Arial" panose="020B0604020202020204" pitchFamily="34" charset="0"/>
                <a:ea typeface="Verdana" panose="020B0604030504040204" pitchFamily="34" charset="0"/>
                <a:cs typeface="Arial" panose="020B0604020202020204" pitchFamily="34" charset="0"/>
              </a:rPr>
              <a:t>și</a:t>
            </a:r>
            <a:r>
              <a:rPr lang="pt-BR" sz="4800" b="1"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pt-BR" sz="4800" b="1" dirty="0" err="1">
                <a:solidFill>
                  <a:schemeClr val="bg1"/>
                </a:solidFill>
                <a:latin typeface="Arial" panose="020B0604020202020204" pitchFamily="34" charset="0"/>
                <a:ea typeface="Verdana" panose="020B0604030504040204" pitchFamily="34" charset="0"/>
                <a:cs typeface="Arial" panose="020B0604020202020204" pitchFamily="34" charset="0"/>
              </a:rPr>
              <a:t>să</a:t>
            </a:r>
            <a:r>
              <a:rPr lang="pt-BR" sz="4800" b="1" dirty="0">
                <a:solidFill>
                  <a:schemeClr val="bg1"/>
                </a:solidFill>
                <a:latin typeface="Arial" panose="020B0604020202020204" pitchFamily="34" charset="0"/>
                <a:ea typeface="Verdana" panose="020B0604030504040204" pitchFamily="34" charset="0"/>
                <a:cs typeface="Arial" panose="020B0604020202020204" pitchFamily="34" charset="0"/>
              </a:rPr>
              <a:t> combatem </a:t>
            </a:r>
            <a:r>
              <a:rPr lang="fr-BE" sz="4800" b="1" dirty="0">
                <a:solidFill>
                  <a:schemeClr val="bg1"/>
                </a:solidFill>
                <a:latin typeface="Arial" panose="020B0604020202020204" pitchFamily="34" charset="0"/>
                <a:ea typeface="Verdana" panose="020B0604030504040204" pitchFamily="34" charset="0"/>
                <a:cs typeface="Arial" panose="020B0604020202020204" pitchFamily="34" charset="0"/>
              </a:rPr>
              <a:t> </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dirty="0"/>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dirty="0"/>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dirty="0"/>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dirty="0">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dirty="0"/>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dirty="0"/>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s://euvsdisinfo.e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search/list:recent;hl=en" TargetMode="External"/><Relationship Id="rId5" Type="http://schemas.openxmlformats.org/officeDocument/2006/relationships/hyperlink" Target="https://efcsn.com/" TargetMode="External"/><Relationship Id="rId10" Type="http://schemas.openxmlformats.org/officeDocument/2006/relationships/image" Target="../media/image60.png"/><Relationship Id="rId4" Type="http://schemas.openxmlformats.org/officeDocument/2006/relationships/hyperlink" Target="https://ifcncodeofprinciples.poynter.org/" TargetMode="External"/><Relationship Id="rId9" Type="http://schemas.openxmlformats.org/officeDocument/2006/relationships/hyperlink" Target="http://www.euvsdisinfo.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hyperlink" Target="https://catpark.game/" TargetMode="External"/><Relationship Id="rId4" Type="http://schemas.openxmlformats.org/officeDocument/2006/relationships/hyperlink" Target="https://www.getbadnewsjunior.com/#intro"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dirty="0"/>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ro-RO" sz="2400" dirty="0">
                <a:latin typeface="Arial"/>
                <a:ea typeface="Verdana"/>
                <a:cs typeface="Arial"/>
              </a:rPr>
              <a:t>Partea 2</a:t>
            </a:r>
            <a:r>
              <a:rPr lang="ro-RO" dirty="0">
                <a:latin typeface="Arial"/>
                <a:ea typeface="Verdana"/>
                <a:cs typeface="Arial"/>
              </a:rPr>
              <a:t>: Cum funcționează dezinformarea?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ro-RO" sz="1200" i="1" dirty="0">
                <a:latin typeface="Arial" panose="020B0604020202020204" pitchFamily="34" charset="0"/>
                <a:ea typeface="Verdana" panose="020B0604030504040204" pitchFamily="34" charset="0"/>
                <a:cs typeface="Arial" panose="020B0604020202020204" pitchFamily="34" charset="0"/>
              </a:rPr>
              <a:t>Nu</a:t>
            </a:r>
            <a:r>
              <a:rPr lang="ro-RO" i="1" dirty="0">
                <a:latin typeface="Arial" panose="020B0604020202020204" pitchFamily="34" charset="0"/>
                <a:ea typeface="Verdana" panose="020B0604030504040204" pitchFamily="34" charset="0"/>
                <a:cs typeface="Arial" panose="020B0604020202020204" pitchFamily="34" charset="0"/>
              </a:rPr>
              <a:t> </a:t>
            </a:r>
            <a:r>
              <a:rPr lang="ro-RO" sz="1400" i="1" dirty="0">
                <a:latin typeface="Arial" panose="020B0604020202020204" pitchFamily="34" charset="0"/>
                <a:ea typeface="Verdana" panose="020B0604030504040204" pitchFamily="34" charset="0"/>
                <a:cs typeface="Arial" panose="020B0604020202020204" pitchFamily="34" charset="0"/>
              </a:rPr>
              <a:t>mai știu în cine pot să am încredere!</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ro-RO"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Diversiunea</a:t>
            </a:r>
            <a:br>
              <a:rPr lang="ro-RO"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ro-RO" dirty="0">
                <a:solidFill>
                  <a:schemeClr val="bg1"/>
                </a:solidFill>
                <a:effectLst/>
                <a:latin typeface="Arial" panose="020B0604020202020204" pitchFamily="34" charset="0"/>
                <a:ea typeface="Verdana" panose="020B0604030504040204" pitchFamily="34" charset="0"/>
                <a:cs typeface="Arial" panose="020B0604020202020204" pitchFamily="34" charset="0"/>
              </a:rPr>
              <a:t>se atrage atenția asupra unor aspecte fără nicio legătură cu subiectul sau care au o legătură vagă cu subiectul.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ro-RO" sz="2400" b="1" dirty="0">
                <a:solidFill>
                  <a:schemeClr val="bg1"/>
                </a:solidFill>
                <a:latin typeface="Arial" panose="020B0604020202020204" pitchFamily="34" charset="0"/>
                <a:cs typeface="Arial" panose="020B0604020202020204" pitchFamily="34" charset="0"/>
              </a:rPr>
              <a:t>Scopul dezinformării nu este neapărat acela de a convinge, ci acela de a crea confuzie, folosind diferite tactici:</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ro-RO"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Paiața</a:t>
            </a:r>
            <a:r>
              <a:rPr lang="ro-RO"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ro-RO" dirty="0">
                <a:solidFill>
                  <a:schemeClr val="bg1"/>
                </a:solidFill>
                <a:effectLst/>
                <a:latin typeface="Arial" panose="020B0604020202020204" pitchFamily="34" charset="0"/>
                <a:ea typeface="Verdana" panose="020B0604030504040204" pitchFamily="34" charset="0"/>
                <a:cs typeface="Arial" panose="020B0604020202020204" pitchFamily="34" charset="0"/>
              </a:rPr>
              <a:t>interpretează în mod fals poziția adversarului și o atacă.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ro-RO" sz="2000" b="1" dirty="0">
                <a:solidFill>
                  <a:srgbClr val="FFEC00"/>
                </a:solidFill>
                <a:latin typeface="Arial" panose="020B0604020202020204" pitchFamily="34" charset="0"/>
                <a:ea typeface="Verdana" panose="020B0604030504040204" pitchFamily="34" charset="0"/>
                <a:cs typeface="Arial" panose="020B0604020202020204" pitchFamily="34" charset="0"/>
              </a:rPr>
              <a:t>Atacul </a:t>
            </a:r>
            <a:br>
              <a:rPr lang="ro-RO" sz="20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„cei neîncrezători” sunt speriați prin utilizarea unui limbaj agresiv sau înjositor.</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476093" y="4320877"/>
            <a:ext cx="2931812" cy="1385700"/>
          </a:xfrm>
          <a:prstGeom prst="rect">
            <a:avLst/>
          </a:prstGeom>
          <a:noFill/>
        </p:spPr>
        <p:txBody>
          <a:bodyPr wrap="square">
            <a:spAutoFit/>
          </a:bodyPr>
          <a:lstStyle/>
          <a:p>
            <a:pPr marL="0" lvl="1">
              <a:lnSpc>
                <a:spcPct val="107000"/>
              </a:lnSpc>
              <a:spcAft>
                <a:spcPts val="1800"/>
              </a:spcAft>
              <a:tabLst>
                <a:tab pos="914400" algn="l"/>
              </a:tabLst>
            </a:pPr>
            <a:r>
              <a:rPr lang="ro-RO" sz="2000" b="1" dirty="0">
                <a:solidFill>
                  <a:srgbClr val="FFEC00"/>
                </a:solidFill>
                <a:latin typeface="Arial" panose="020B0604020202020204" pitchFamily="34" charset="0"/>
                <a:ea typeface="Verdana" panose="020B0604030504040204" pitchFamily="34" charset="0"/>
                <a:cs typeface="Arial" panose="020B0604020202020204" pitchFamily="34" charset="0"/>
              </a:rPr>
              <a:t>Ridiculizarea </a:t>
            </a:r>
            <a:br>
              <a:rPr lang="ro-RO" sz="18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ro-RO" sz="2000" dirty="0">
                <a:solidFill>
                  <a:schemeClr val="bg1"/>
                </a:solidFill>
                <a:latin typeface="Arial" panose="020B0604020202020204" pitchFamily="34" charset="0"/>
                <a:ea typeface="Verdana" panose="020B0604030504040204" pitchFamily="34" charset="0"/>
                <a:cs typeface="Arial" panose="020B0604020202020204" pitchFamily="34" charset="0"/>
              </a:rPr>
              <a:t>„cei neîncrezători” devin ținta glumelor, folosindu-se </a:t>
            </a:r>
            <a:r>
              <a:rPr lang="ro-RO"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sarcasmul</a:t>
            </a:r>
            <a:r>
              <a:rPr lang="ro-RO" sz="2000" dirty="0">
                <a:solidFill>
                  <a:schemeClr val="bg1"/>
                </a:solidFill>
                <a:latin typeface="Arial" panose="020B0604020202020204" pitchFamily="34" charset="0"/>
                <a:ea typeface="Verdana" panose="020B0604030504040204" pitchFamily="34" charset="0"/>
                <a:cs typeface="Arial" panose="020B0604020202020204" pitchFamily="34" charset="0"/>
              </a:rPr>
              <a:t>.</a:t>
            </a:r>
            <a:r>
              <a:rPr lang="ro-RO"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642885" y="4227742"/>
            <a:ext cx="2103853" cy="1261884"/>
          </a:xfrm>
          <a:prstGeom prst="rect">
            <a:avLst/>
          </a:prstGeom>
          <a:noFill/>
        </p:spPr>
        <p:txBody>
          <a:bodyPr wrap="square">
            <a:spAutoFit/>
          </a:bodyPr>
          <a:lstStyle/>
          <a:p>
            <a:r>
              <a:rPr lang="ro-RO" sz="2000" b="1" dirty="0">
                <a:solidFill>
                  <a:srgbClr val="FFEC00"/>
                </a:solidFill>
                <a:latin typeface="Arial" panose="020B0604020202020204" pitchFamily="34" charset="0"/>
                <a:ea typeface="Verdana" panose="020B0604030504040204" pitchFamily="34" charset="0"/>
                <a:cs typeface="Arial" panose="020B0604020202020204" pitchFamily="34" charset="0"/>
              </a:rPr>
              <a:t>Pierderea în detalii </a:t>
            </a:r>
            <a:r>
              <a:rPr lang="ro-RO"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ro-RO"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ro-RO"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se distrage atenția de la subiectul principal</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3829" y="4227742"/>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6952" y="4227742"/>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ro-RO" sz="2200" dirty="0">
                <a:latin typeface="Arial"/>
                <a:ea typeface="Verdana"/>
                <a:cs typeface="Arial"/>
              </a:rPr>
              <a:t>Partea 2</a:t>
            </a:r>
            <a:r>
              <a:rPr lang="ro-RO" sz="1600" dirty="0">
                <a:latin typeface="Arial"/>
                <a:ea typeface="Verdana"/>
                <a:cs typeface="Arial"/>
              </a:rPr>
              <a:t>: Cum funcționează dezinformarea?</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ro-RO" sz="2200" dirty="0">
                <a:latin typeface="Arial"/>
                <a:ea typeface="Verdana"/>
                <a:cs typeface="Arial"/>
              </a:rPr>
              <a:t>Partea 2</a:t>
            </a:r>
            <a:r>
              <a:rPr lang="ro-RO" sz="1600" dirty="0">
                <a:latin typeface="Arial"/>
                <a:ea typeface="Verdana"/>
                <a:cs typeface="Arial"/>
              </a:rPr>
              <a:t>: Cum funcționează dezinformarea?</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ro-RO" sz="1200" dirty="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ro-RO" sz="2500" b="1" dirty="0">
                  <a:solidFill>
                    <a:schemeClr val="bg1"/>
                  </a:solidFill>
                </a:rPr>
                <a:t>Dezinformarea nu apare doar pe platformele de comunicare socială, </a:t>
              </a:r>
              <a:br>
                <a:rPr lang="ro-RO" sz="2500" b="1" dirty="0">
                  <a:solidFill>
                    <a:schemeClr val="bg1"/>
                  </a:solidFill>
                </a:rPr>
              </a:br>
              <a:r>
                <a:rPr lang="ro-RO" sz="2500" b="1" dirty="0">
                  <a:solidFill>
                    <a:schemeClr val="bg1"/>
                  </a:solidFill>
                </a:rPr>
                <a:t>ci și în mass-media tradițională</a:t>
              </a:r>
            </a:p>
            <a:p>
              <a:endParaRPr lang="en-IE" dirty="0">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ro-RO" sz="2200" dirty="0">
                <a:latin typeface="Arial"/>
                <a:ea typeface="Verdana"/>
                <a:cs typeface="Arial"/>
              </a:rPr>
              <a:t>Partea 2</a:t>
            </a:r>
            <a:r>
              <a:rPr lang="ro-RO" sz="1600" dirty="0">
                <a:latin typeface="Arial"/>
                <a:ea typeface="Verdana"/>
                <a:cs typeface="Arial"/>
              </a:rPr>
              <a:t>: Cum funcționează dezinformarea?</a:t>
            </a:r>
          </a:p>
        </p:txBody>
      </p:sp>
      <p:pic>
        <p:nvPicPr>
          <p:cNvPr id="2" name="How to make a propaganda video_">
            <a:hlinkClick r:id="" action="ppaction://media"/>
            <a:extLst>
              <a:ext uri="{FF2B5EF4-FFF2-40B4-BE49-F238E27FC236}">
                <a16:creationId xmlns:a16="http://schemas.microsoft.com/office/drawing/2014/main" id="{E1892B8F-5964-0ED5-046A-D17D7FA3FCB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90747" y="645379"/>
            <a:ext cx="6010506" cy="6010506"/>
          </a:xfrm>
          <a:prstGeom prst="rect">
            <a:avLst/>
          </a:prstGeom>
        </p:spPr>
      </p:pic>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ro-RO" sz="2200" dirty="0">
                <a:latin typeface="Arial"/>
                <a:cs typeface="Arial"/>
              </a:rPr>
              <a:t>Partea 2</a:t>
            </a:r>
            <a:r>
              <a:rPr lang="ro-RO" sz="1600" dirty="0">
                <a:latin typeface="Arial"/>
                <a:cs typeface="Arial"/>
              </a:rPr>
              <a:t>: Cum funcționează dezinformarea?</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pic>
        <p:nvPicPr>
          <p:cNvPr id="3" name="John Wick 4_ Dangerous Cleanup">
            <a:hlinkClick r:id="" action="ppaction://media"/>
            <a:extLst>
              <a:ext uri="{FF2B5EF4-FFF2-40B4-BE49-F238E27FC236}">
                <a16:creationId xmlns:a16="http://schemas.microsoft.com/office/drawing/2014/main" id="{FB2402BA-9B94-ACA2-5D0D-237014DEAC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83242" y="553307"/>
            <a:ext cx="3425515" cy="6089804"/>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dirty="0"/>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ro-RO"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PARTEA 3 </a:t>
            </a:r>
          </a:p>
          <a:p>
            <a:r>
              <a:rPr lang="ro-RO" sz="5400" b="1" dirty="0">
                <a:solidFill>
                  <a:schemeClr val="bg1"/>
                </a:solidFill>
                <a:latin typeface="Arial" panose="020B0604020202020204" pitchFamily="34" charset="0"/>
                <a:ea typeface="Verdana" panose="020B0604030504040204" pitchFamily="34" charset="0"/>
                <a:cs typeface="Arial" panose="020B0604020202020204" pitchFamily="34" charset="0"/>
              </a:rPr>
              <a:t>Cum să reacționăm la dezinformare?</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ro-RO" sz="2200" dirty="0">
                <a:latin typeface="Arial"/>
                <a:ea typeface="Verdana"/>
                <a:cs typeface="Arial"/>
              </a:rPr>
              <a:t>Partea 3</a:t>
            </a:r>
            <a:r>
              <a:rPr lang="ro-RO" sz="1600" dirty="0">
                <a:latin typeface="Arial"/>
                <a:ea typeface="Verdana"/>
                <a:cs typeface="Arial"/>
              </a:rPr>
              <a:t>: </a:t>
            </a:r>
            <a:r>
              <a:rPr lang="ro-RO" dirty="0">
                <a:latin typeface="Arial"/>
                <a:ea typeface="Verdana"/>
                <a:cs typeface="Arial"/>
              </a:rPr>
              <a:t>Cum să reacționăm la dezinformare?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4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Nu te pripi să reacționezi!</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862166" y="4205092"/>
            <a:ext cx="33006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Așteaptă!</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39429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Gândește-te!</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1066800" y="1602548"/>
            <a:ext cx="3165039"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ro-RO" sz="2000" dirty="0">
                <a:latin typeface="Arial"/>
                <a:ea typeface="Verdana"/>
                <a:cs typeface="Arial"/>
              </a:rPr>
              <a:t>Partea 3</a:t>
            </a:r>
            <a:r>
              <a:rPr lang="ro-RO" sz="1400" dirty="0">
                <a:latin typeface="Arial"/>
                <a:ea typeface="Verdana"/>
                <a:cs typeface="Arial"/>
              </a:rPr>
              <a:t>: </a:t>
            </a:r>
            <a:r>
              <a:rPr lang="ro-RO" sz="1600" dirty="0">
                <a:latin typeface="Arial"/>
                <a:ea typeface="Verdana"/>
                <a:cs typeface="Arial"/>
              </a:rPr>
              <a:t>Cum să reacționăm la dezinformare?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ro-RO" sz="4800" b="1" dirty="0">
                <a:solidFill>
                  <a:srgbClr val="AAFAC8"/>
                </a:solidFill>
                <a:latin typeface="Arial" panose="020B0604020202020204" pitchFamily="34" charset="0"/>
                <a:ea typeface="Verdana" panose="020B0604030504040204" pitchFamily="34" charset="0"/>
                <a:cs typeface="Arial" panose="020B0604020202020204" pitchFamily="34" charset="0"/>
              </a:rPr>
              <a:t>Dacă ai îndoieli, verifică</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5381304" y="812926"/>
            <a:ext cx="2632396"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ro-RO" sz="2000" b="1" dirty="0">
                <a:solidFill>
                  <a:srgbClr val="AAFAC8"/>
                </a:solidFill>
                <a:latin typeface="Arial" panose="020B0604020202020204" pitchFamily="34" charset="0"/>
                <a:ea typeface="Verdana" panose="020B0604030504040204" pitchFamily="34" charset="0"/>
                <a:cs typeface="Arial" panose="020B0604020202020204" pitchFamily="34" charset="0"/>
              </a:rPr>
              <a:t>Conținutul</a:t>
            </a:r>
            <a:br>
              <a:rPr lang="ro-RO" dirty="0">
                <a:solidFill>
                  <a:schemeClr val="bg1"/>
                </a:solidFill>
                <a:latin typeface="Arial" panose="020B0604020202020204" pitchFamily="34" charset="0"/>
                <a:ea typeface="Verdana" panose="020B0604030504040204" pitchFamily="34" charset="0"/>
                <a:cs typeface="Arial" panose="020B0604020202020204" pitchFamily="34" charset="0"/>
              </a:rPr>
            </a:br>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Titlul se potrivește cu conținutul? Conținutul are sens?</a:t>
            </a:r>
          </a:p>
          <a:p>
            <a:pPr marL="285750" indent="-285750">
              <a:buFont typeface="Courier New" panose="02070309020205020404" pitchFamily="49" charset="0"/>
              <a:buChar char="o"/>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8347980"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36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Gândește-te înainte să</a:t>
            </a:r>
            <a:r>
              <a:rPr kumimoji="0" lang="ro-RO" sz="3600" b="1" i="0" u="none" strike="noStrike" cap="none" normalizeH="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 distribui</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ro-RO" sz="2000" b="1" dirty="0">
                <a:solidFill>
                  <a:srgbClr val="AAFAC8"/>
                </a:solidFill>
                <a:latin typeface="Arial" panose="020B0604020202020204" pitchFamily="34" charset="0"/>
                <a:ea typeface="Verdana" panose="020B0604030504040204" pitchFamily="34" charset="0"/>
                <a:cs typeface="Arial" panose="020B0604020202020204" pitchFamily="34" charset="0"/>
              </a:rPr>
              <a:t>Alte surse</a:t>
            </a:r>
            <a:br>
              <a:rPr lang="ro-RO" dirty="0">
                <a:solidFill>
                  <a:schemeClr val="bg1"/>
                </a:solidFill>
                <a:latin typeface="Arial" panose="020B0604020202020204" pitchFamily="34" charset="0"/>
                <a:ea typeface="Verdana" panose="020B0604030504040204" pitchFamily="34" charset="0"/>
                <a:cs typeface="Arial" panose="020B0604020202020204" pitchFamily="34" charset="0"/>
              </a:rPr>
            </a:br>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Mai sunt și alte surse care tratează această știre? Care sunt acestea?</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ro-RO" sz="2000" b="1" dirty="0">
                <a:solidFill>
                  <a:srgbClr val="FFEC00"/>
                </a:solidFill>
                <a:latin typeface="Arial" panose="020B0604020202020204" pitchFamily="34" charset="0"/>
                <a:ea typeface="Verdana" panose="020B0604030504040204" pitchFamily="34" charset="0"/>
                <a:cs typeface="Arial" panose="020B0604020202020204" pitchFamily="34" charset="0"/>
              </a:rPr>
              <a:t>Fii conștient de propriile prejudecăți!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ro-RO" sz="2000" b="1" dirty="0">
                <a:solidFill>
                  <a:srgbClr val="AAFAC8"/>
                </a:solidFill>
                <a:latin typeface="Arial" panose="020B0604020202020204" pitchFamily="34" charset="0"/>
                <a:ea typeface="Verdana" panose="020B0604030504040204" pitchFamily="34" charset="0"/>
                <a:cs typeface="Arial" panose="020B0604020202020204" pitchFamily="34" charset="0"/>
              </a:rPr>
              <a:t>Canalul/URL-ul</a:t>
            </a:r>
            <a:br>
              <a:rPr lang="ro-RO" dirty="0">
                <a:solidFill>
                  <a:schemeClr val="bg1"/>
                </a:solidFill>
                <a:latin typeface="Arial" panose="020B0604020202020204" pitchFamily="34" charset="0"/>
                <a:ea typeface="Verdana" panose="020B0604030504040204" pitchFamily="34" charset="0"/>
                <a:cs typeface="Arial" panose="020B0604020202020204" pitchFamily="34" charset="0"/>
              </a:rPr>
            </a:br>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Este de încredere? Este ceea ce crezi că este?</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ro-RO" sz="2000" b="1" dirty="0">
                <a:solidFill>
                  <a:srgbClr val="AAFAC8"/>
                </a:solidFill>
                <a:latin typeface="Arial" panose="020B0604020202020204" pitchFamily="34" charset="0"/>
                <a:ea typeface="Verdana" panose="020B0604030504040204" pitchFamily="34" charset="0"/>
                <a:cs typeface="Arial" panose="020B0604020202020204" pitchFamily="34" charset="0"/>
              </a:rPr>
              <a:t>Autorul</a:t>
            </a:r>
            <a:br>
              <a:rPr lang="ro-RO" dirty="0">
                <a:solidFill>
                  <a:schemeClr val="bg1"/>
                </a:solidFill>
                <a:latin typeface="Arial" panose="020B0604020202020204" pitchFamily="34" charset="0"/>
                <a:ea typeface="Verdana" panose="020B0604030504040204" pitchFamily="34" charset="0"/>
                <a:cs typeface="Arial" panose="020B0604020202020204" pitchFamily="34" charset="0"/>
              </a:rPr>
            </a:br>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Este de încredere/calificat?</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ro-RO" sz="2000" b="1" dirty="0">
                <a:solidFill>
                  <a:srgbClr val="AAFAC8"/>
                </a:solidFill>
                <a:latin typeface="Arial" panose="020B0604020202020204" pitchFamily="34" charset="0"/>
                <a:ea typeface="Verdana" panose="020B0604030504040204" pitchFamily="34" charset="0"/>
                <a:cs typeface="Arial" panose="020B0604020202020204" pitchFamily="34" charset="0"/>
              </a:rPr>
              <a:t>Data</a:t>
            </a:r>
            <a:br>
              <a:rPr lang="ro-RO"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Când a fost publicat?</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ro-RO" sz="2000" b="1" dirty="0">
                <a:solidFill>
                  <a:srgbClr val="AAFAC8"/>
                </a:solidFill>
                <a:latin typeface="Arial" panose="020B0604020202020204" pitchFamily="34" charset="0"/>
                <a:ea typeface="Verdana" panose="020B0604030504040204" pitchFamily="34" charset="0"/>
                <a:cs typeface="Arial" panose="020B0604020202020204" pitchFamily="34" charset="0"/>
              </a:rPr>
              <a:t>Imaginea</a:t>
            </a:r>
            <a:br>
              <a:rPr lang="ro-RO" dirty="0">
                <a:solidFill>
                  <a:schemeClr val="bg1"/>
                </a:solidFill>
                <a:latin typeface="Arial" panose="020B0604020202020204" pitchFamily="34" charset="0"/>
                <a:ea typeface="Verdana" panose="020B0604030504040204" pitchFamily="34" charset="0"/>
                <a:cs typeface="Arial" panose="020B0604020202020204" pitchFamily="34" charset="0"/>
              </a:rPr>
            </a:br>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Chiar corespunde știrii?</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Partajează ceea ce ai aflat cu prietenii și cu familia, DAR...</a:t>
            </a:r>
          </a:p>
          <a:p>
            <a:endParaRPr lang="it-IT"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ro-RO" dirty="0"/>
              <a:t>Cum să reacționăm la dezinformare?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ro-RO" sz="4800" b="1" dirty="0">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o-RO" sz="3200" b="1" dirty="0">
                <a:solidFill>
                  <a:srgbClr val="FBE110"/>
                </a:solidFill>
                <a:latin typeface="Arial" panose="020B0604020202020204" pitchFamily="34" charset="0"/>
                <a:ea typeface="Verdana" panose="020B0604030504040204" pitchFamily="34" charset="0"/>
                <a:cs typeface="Arial" panose="020B0604020202020204" pitchFamily="34" charset="0"/>
              </a:rPr>
              <a:t>Cum poți TU să contribui la combaterea dezinformării?</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0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Nu-i critica </a:t>
            </a:r>
            <a:br>
              <a:rPr kumimoji="0" lang="ro-RO" sz="20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ro-RO" sz="20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pe oameni</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Dă dovadă de empatie și încearcă să îi înțelegi pe cei care cad în capcana dezinformării. O atitudine beligerantă îi convinge rareori pe oameni!</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2000" b="1" dirty="0">
                <a:solidFill>
                  <a:srgbClr val="FFFFFF"/>
                </a:solidFill>
                <a:latin typeface="Arial" panose="020B0604020202020204" pitchFamily="34" charset="0"/>
                <a:ea typeface="Verdana" panose="020B0604030504040204" pitchFamily="34" charset="0"/>
                <a:cs typeface="Arial" panose="020B0604020202020204" pitchFamily="34" charset="0"/>
              </a:rPr>
              <a:t>Sensibilizează-i </a:t>
            </a:r>
            <a:br>
              <a:rPr lang="ro-RO" sz="2000" b="1" dirty="0">
                <a:solidFill>
                  <a:srgbClr val="FFFFFF"/>
                </a:solidFill>
                <a:latin typeface="Arial" panose="020B0604020202020204" pitchFamily="34" charset="0"/>
                <a:ea typeface="Verdana" panose="020B0604030504040204" pitchFamily="34" charset="0"/>
                <a:cs typeface="Arial" panose="020B0604020202020204" pitchFamily="34" charset="0"/>
              </a:rPr>
            </a:br>
            <a:r>
              <a:rPr lang="ro-RO" sz="2000" b="1" dirty="0">
                <a:solidFill>
                  <a:srgbClr val="FFFFFF"/>
                </a:solidFill>
                <a:latin typeface="Arial" panose="020B0604020202020204" pitchFamily="34" charset="0"/>
                <a:ea typeface="Verdana" panose="020B0604030504040204" pitchFamily="34" charset="0"/>
                <a:cs typeface="Arial" panose="020B0604020202020204" pitchFamily="34" charset="0"/>
              </a:rPr>
              <a:t>și pe alții</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ro-RO" sz="2000" b="1" dirty="0">
                <a:solidFill>
                  <a:srgbClr val="FFFFFF"/>
                </a:solidFill>
                <a:latin typeface="Arial" panose="020B0604020202020204" pitchFamily="34" charset="0"/>
                <a:ea typeface="Verdana" panose="020B0604030504040204" pitchFamily="34" charset="0"/>
                <a:cs typeface="Arial" panose="020B0604020202020204" pitchFamily="34" charset="0"/>
              </a:rPr>
              <a:t>Nu crede tot ceea ce auzi</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Gândește critic, verifică sursele și nu uita să aștepți și să te gândești înainte de a reacționa.</a:t>
            </a:r>
          </a:p>
          <a:p>
            <a:endParaRPr lang="en-US"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2492662" y="616230"/>
            <a:ext cx="680405" cy="567796"/>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60793" y="1744448"/>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51369" y="2102595"/>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ro-RO" sz="2000" dirty="0">
                <a:latin typeface="Arial"/>
                <a:ea typeface="Verdana"/>
                <a:cs typeface="Arial"/>
              </a:rPr>
              <a:t>Partea 3</a:t>
            </a:r>
            <a:r>
              <a:rPr lang="ro-RO" sz="1400" dirty="0">
                <a:latin typeface="Arial"/>
                <a:ea typeface="Verdana"/>
                <a:cs typeface="Arial"/>
              </a:rPr>
              <a:t>: </a:t>
            </a:r>
            <a:r>
              <a:rPr lang="ro-RO" sz="1600" dirty="0">
                <a:latin typeface="Arial"/>
                <a:ea typeface="Verdana"/>
                <a:cs typeface="Arial"/>
              </a:rPr>
              <a:t>Cum să reacționăm la dezinformare?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23172" y="1447847"/>
            <a:ext cx="7081327" cy="4872103"/>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ro-RO" dirty="0">
                <a:solidFill>
                  <a:schemeClr val="bg1"/>
                </a:solidFill>
                <a:latin typeface="Arial"/>
                <a:ea typeface="Verdana"/>
                <a:cs typeface="Arial"/>
              </a:rPr>
              <a:t>Rețeaua internațională de verificatori ai veridicității informațiilor (</a:t>
            </a:r>
            <a:r>
              <a:rPr lang="ro-RO" i="1" dirty="0">
                <a:solidFill>
                  <a:schemeClr val="bg1"/>
                </a:solidFill>
                <a:latin typeface="Arial"/>
                <a:ea typeface="Verdana"/>
                <a:cs typeface="Arial"/>
              </a:rPr>
              <a:t>The International </a:t>
            </a:r>
            <a:r>
              <a:rPr lang="ro-RO" i="1" dirty="0" err="1">
                <a:solidFill>
                  <a:schemeClr val="bg1"/>
                </a:solidFill>
                <a:latin typeface="Arial"/>
                <a:ea typeface="Verdana"/>
                <a:cs typeface="Arial"/>
              </a:rPr>
              <a:t>Fact-Checking</a:t>
            </a:r>
            <a:r>
              <a:rPr lang="ro-RO" i="1" dirty="0">
                <a:solidFill>
                  <a:schemeClr val="bg1"/>
                </a:solidFill>
                <a:latin typeface="Arial"/>
                <a:ea typeface="Verdana"/>
                <a:cs typeface="Arial"/>
              </a:rPr>
              <a:t> </a:t>
            </a:r>
            <a:r>
              <a:rPr lang="ro-RO" i="1" dirty="0" err="1">
                <a:solidFill>
                  <a:schemeClr val="bg1"/>
                </a:solidFill>
                <a:latin typeface="Arial"/>
                <a:ea typeface="Verdana"/>
                <a:cs typeface="Arial"/>
              </a:rPr>
              <a:t>Network</a:t>
            </a:r>
            <a:r>
              <a:rPr lang="ro-RO" i="1" dirty="0">
                <a:solidFill>
                  <a:schemeClr val="bg1"/>
                </a:solidFill>
                <a:latin typeface="Arial"/>
                <a:ea typeface="Verdana"/>
                <a:cs typeface="Arial"/>
              </a:rPr>
              <a:t> - IFCN</a:t>
            </a:r>
            <a:r>
              <a:rPr lang="ro-RO" dirty="0">
                <a:solidFill>
                  <a:schemeClr val="bg1"/>
                </a:solidFill>
                <a:latin typeface="Arial"/>
                <a:ea typeface="Verdana"/>
                <a:cs typeface="Arial"/>
              </a:rPr>
              <a:t>) oferă </a:t>
            </a:r>
            <a:br>
              <a:rPr lang="ro-RO" dirty="0">
                <a:latin typeface="Arial" panose="020B0604020202020204" pitchFamily="34" charset="0"/>
                <a:ea typeface="Verdana" panose="020B0604030504040204" pitchFamily="34" charset="0"/>
                <a:cs typeface="Arial" panose="020B0604020202020204" pitchFamily="34" charset="0"/>
              </a:rPr>
            </a:br>
            <a:r>
              <a:rPr lang="ro-RO"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o listă a organizațiilor de verificare a veridicității informațiilor</a:t>
            </a:r>
            <a:r>
              <a:rPr lang="ro-RO" dirty="0">
                <a:solidFill>
                  <a:schemeClr val="bg1"/>
                </a:solidFill>
                <a:latin typeface="Arial"/>
                <a:ea typeface="Verdana"/>
                <a:cs typeface="Arial"/>
              </a:rPr>
              <a:t> care s-au înscris în </a:t>
            </a:r>
            <a:r>
              <a:rPr lang="ro-RO"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Codul de principii al IFCN</a:t>
            </a:r>
            <a:r>
              <a:rPr lang="ro-RO"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a:t>
            </a:r>
            <a:endParaRPr lang="ro-RO">
              <a:solidFill>
                <a:schemeClr val="bg1"/>
              </a:solidFill>
              <a:latin typeface="Arial"/>
              <a:ea typeface="Verdana"/>
              <a:cs typeface="Arial"/>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ro-RO"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Rețeaua europeană de standarde de verificare a veridicității informațiilor</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ro-RO">
                <a:solidFill>
                  <a:schemeClr val="bg1"/>
                </a:solidFill>
                <a:latin typeface="Arial"/>
                <a:ea typeface="Verdana"/>
                <a:cs typeface="Arial"/>
              </a:rPr>
              <a:t>Caută online verificări ale informațiilor cu privire la o temă sau la o persoană cu </a:t>
            </a:r>
            <a:br>
              <a:rPr lang="ro-RO" dirty="0">
                <a:latin typeface="Arial" panose="020B0604020202020204" pitchFamily="34" charset="0"/>
                <a:ea typeface="Verdana" panose="020B0604030504040204" pitchFamily="34" charset="0"/>
                <a:cs typeface="Arial" panose="020B0604020202020204" pitchFamily="34" charset="0"/>
              </a:rPr>
            </a:br>
            <a:r>
              <a:rPr lang="ro-RO"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Google’s Fact Check Explorer</a:t>
            </a:r>
            <a:endParaRPr lang="ro-RO"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marL="285750" indent="-285750">
              <a:lnSpc>
                <a:spcPct val="90000"/>
              </a:lnSpc>
              <a:spcAft>
                <a:spcPts val="3000"/>
              </a:spcAft>
              <a:buClr>
                <a:schemeClr val="bg1"/>
              </a:buClr>
              <a:buFont typeface="Courier New" panose="02070309020205020404" pitchFamily="49" charset="0"/>
              <a:buChar char="o"/>
              <a:tabLst>
                <a:tab pos="1060450" algn="l"/>
              </a:tabLst>
            </a:pPr>
            <a:r>
              <a:rPr lang="ro-RO">
                <a:solidFill>
                  <a:schemeClr val="bg1"/>
                </a:solidFill>
                <a:latin typeface="Arial"/>
                <a:ea typeface="Verdana"/>
                <a:cs typeface="Arial"/>
              </a:rPr>
              <a:t>Pe </a:t>
            </a:r>
            <a:r>
              <a:rPr lang="ro-RO"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ro-RO">
                <a:solidFill>
                  <a:schemeClr val="bg1"/>
                </a:solidFill>
                <a:latin typeface="Arial"/>
                <a:ea typeface="Verdana"/>
                <a:cs typeface="Arial"/>
              </a:rPr>
              <a:t> găsești dezinformări demascate</a:t>
            </a:r>
            <a:r>
              <a:rPr lang="ro-RO" u="sng" dirty="0">
                <a:solidFill>
                  <a:schemeClr val="bg1"/>
                </a:solidFill>
                <a:latin typeface="Arial"/>
                <a:ea typeface="Verdana"/>
                <a:cs typeface="Arial"/>
              </a:rPr>
              <a:t> </a:t>
            </a:r>
            <a:endParaRPr lang="ro-RO"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ro-RO"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EDMO</a:t>
            </a:r>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 (Observatorul european al mass-mediei digitale) monitorizează dezinformarea și reacționează la aceasta prin intermediul centrelor sale din întreaga UE.</a:t>
            </a:r>
          </a:p>
        </p:txBody>
      </p:sp>
      <p:sp>
        <p:nvSpPr>
          <p:cNvPr id="29" name="Rectangle 28">
            <a:hlinkClick r:id="rId9"/>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595710" y="568266"/>
            <a:ext cx="11100990" cy="757130"/>
          </a:xfrm>
          <a:prstGeom prst="rect">
            <a:avLst/>
          </a:prstGeom>
        </p:spPr>
        <p:txBody>
          <a:bodyPr wrap="square">
            <a:spAutoFit/>
          </a:bodyPr>
          <a:lstStyle/>
          <a:p>
            <a:pPr lvl="0" defTabSz="914400">
              <a:lnSpc>
                <a:spcPct val="90000"/>
              </a:lnSpc>
              <a:spcBef>
                <a:spcPts val="1000"/>
              </a:spcBef>
            </a:pPr>
            <a:r>
              <a:rPr lang="ro-RO" sz="4800" b="1" dirty="0">
                <a:solidFill>
                  <a:srgbClr val="AAFAC8"/>
                </a:solidFill>
                <a:latin typeface="Arial" panose="020B0604020202020204" pitchFamily="34" charset="0"/>
                <a:ea typeface="Verdana" panose="020B0604030504040204" pitchFamily="34" charset="0"/>
                <a:cs typeface="Arial" panose="020B0604020202020204" pitchFamily="34" charset="0"/>
              </a:rPr>
              <a:t>Verificatorii veridicității informațiilor</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ro-RO" b="1" dirty="0">
                <a:latin typeface="Arial" panose="020B0604020202020204" pitchFamily="34" charset="0"/>
              </a:rPr>
              <a:t>Ce vom afla?</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CE</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este dezinformarea?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CUM</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funcționează?</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CUM</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să reacționez?</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ro-RO" sz="2000" dirty="0">
                <a:latin typeface="Arial"/>
                <a:ea typeface="Verdana"/>
                <a:cs typeface="Arial"/>
              </a:rPr>
              <a:t>Partea 3</a:t>
            </a:r>
            <a:r>
              <a:rPr lang="ro-RO" sz="1400" dirty="0">
                <a:latin typeface="Arial"/>
                <a:ea typeface="Verdana"/>
                <a:cs typeface="Arial"/>
              </a:rPr>
              <a:t>: </a:t>
            </a:r>
            <a:r>
              <a:rPr lang="ro-RO" sz="1600" dirty="0">
                <a:latin typeface="Arial"/>
                <a:ea typeface="Verdana"/>
                <a:cs typeface="Arial"/>
              </a:rPr>
              <a:t>Cum să reacționăm la dezinformare? </a:t>
            </a:r>
          </a:p>
        </p:txBody>
      </p:sp>
      <p:graphicFrame>
        <p:nvGraphicFramePr>
          <p:cNvPr id="3" name="Table 2"/>
          <p:cNvGraphicFramePr>
            <a:graphicFrameLocks noGrp="1"/>
          </p:cNvGraphicFramePr>
          <p:nvPr>
            <p:extLst>
              <p:ext uri="{D42A27DB-BD31-4B8C-83A1-F6EECF244321}">
                <p14:modId xmlns:p14="http://schemas.microsoft.com/office/powerpoint/2010/main" val="2724044945"/>
              </p:ext>
            </p:extLst>
          </p:nvPr>
        </p:nvGraphicFramePr>
        <p:xfrm>
          <a:off x="2913063" y="22276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AUSTRIA</a:t>
                      </a:r>
                      <a:r>
                        <a:rPr lang="ro-RO"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 și GERMANIA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DANEMARCA, </a:t>
                      </a:r>
                      <a:r>
                        <a:rPr lang="ro-RO"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FINLANDA și SUEDIA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ro-RO"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BELGIA și </a:t>
                      </a:r>
                      <a:r>
                        <a:rPr lang="ro-RO"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ȚĂRILE DE JOS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ESTONIA, </a:t>
                      </a:r>
                      <a:r>
                        <a:rPr lang="ro-RO"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LETONIA și LITUANIA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ro-RO"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BELGIA și LUXEMBURG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FRANȚA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ro-RO"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BULGARIA și ROMÂNIA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UNGARIA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ro-RO"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CROAȚIA </a:t>
                      </a:r>
                      <a:r>
                        <a:rPr lang="ro-RO"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și SLOVENIA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IRLANDA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ro-RO"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EDMO Irlanda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CIPRU, GRECIA și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ITALIA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ro-RO"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CEHIA, SLOVACIA </a:t>
                      </a:r>
                      <a:r>
                        <a:rPr lang="ro-RO"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și POLONIA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o-RO" sz="1200" b="1" dirty="0">
                          <a:solidFill>
                            <a:schemeClr val="bg1"/>
                          </a:solidFill>
                          <a:latin typeface="Arial" panose="020B0604020202020204" pitchFamily="34" charset="0"/>
                          <a:ea typeface="Verdana" panose="020B0604030504040204" pitchFamily="34" charset="0"/>
                          <a:cs typeface="Arial" panose="020B0604020202020204" pitchFamily="34" charset="0"/>
                        </a:rPr>
                        <a:t>PORTUGALIA </a:t>
                      </a:r>
                      <a:r>
                        <a:rPr lang="ro-RO"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și SPANIA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ro-RO"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9068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2811463" y="602065"/>
            <a:ext cx="9088437" cy="1421928"/>
          </a:xfrm>
          <a:prstGeom prst="rect">
            <a:avLst/>
          </a:prstGeom>
        </p:spPr>
        <p:txBody>
          <a:bodyPr wrap="square">
            <a:spAutoFit/>
          </a:bodyPr>
          <a:lstStyle/>
          <a:p>
            <a:pPr lvl="0" defTabSz="914400">
              <a:lnSpc>
                <a:spcPct val="90000"/>
              </a:lnSpc>
              <a:spcBef>
                <a:spcPts val="1000"/>
              </a:spcBef>
            </a:pPr>
            <a:r>
              <a:rPr lang="ro-RO" sz="4800" b="1" dirty="0">
                <a:solidFill>
                  <a:srgbClr val="AAFAC8"/>
                </a:solidFill>
                <a:latin typeface="Arial" panose="020B0604020202020204" pitchFamily="34" charset="0"/>
                <a:ea typeface="Verdana" panose="020B0604030504040204" pitchFamily="34" charset="0"/>
                <a:cs typeface="Arial" panose="020B0604020202020204" pitchFamily="34" charset="0"/>
              </a:rPr>
              <a:t>Resurse naționale</a:t>
            </a:r>
            <a:br>
              <a:rPr lang="ro-RO" sz="4800" b="1" dirty="0">
                <a:solidFill>
                  <a:srgbClr val="AAFAC8"/>
                </a:solidFill>
                <a:latin typeface="Arial" panose="020B0604020202020204" pitchFamily="34" charset="0"/>
                <a:ea typeface="Verdana" panose="020B0604030504040204" pitchFamily="34" charset="0"/>
                <a:cs typeface="Arial" panose="020B0604020202020204" pitchFamily="34" charset="0"/>
              </a:rPr>
            </a:br>
            <a:r>
              <a:rPr lang="ro-RO" sz="4800" b="1" dirty="0">
                <a:solidFill>
                  <a:srgbClr val="AAFAC8"/>
                </a:solidFill>
                <a:latin typeface="Arial" panose="020B0604020202020204" pitchFamily="34" charset="0"/>
                <a:ea typeface="Verdana" panose="020B0604030504040204" pitchFamily="34" charset="0"/>
                <a:cs typeface="Arial" panose="020B0604020202020204" pitchFamily="34" charset="0"/>
              </a:rPr>
              <a:t>de verificare a informațiilor</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ro-RO" sz="2000" dirty="0">
                <a:latin typeface="Arial"/>
                <a:ea typeface="Verdana"/>
                <a:cs typeface="Arial"/>
              </a:rPr>
              <a:t>Partea 3</a:t>
            </a:r>
            <a:r>
              <a:rPr lang="ro-RO" sz="1400" dirty="0">
                <a:latin typeface="Arial"/>
                <a:ea typeface="Verdana"/>
                <a:cs typeface="Arial"/>
              </a:rPr>
              <a:t>: </a:t>
            </a:r>
            <a:r>
              <a:rPr lang="ro-RO" sz="1600" dirty="0">
                <a:latin typeface="Arial"/>
                <a:ea typeface="Verdana"/>
                <a:cs typeface="Arial"/>
              </a:rPr>
              <a:t>Cum să reacționăm la dezinformare?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813248" y="1151191"/>
            <a:ext cx="5078437"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ro-RO" sz="36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CE FACE</a:t>
            </a:r>
            <a:r>
              <a:rPr kumimoji="0" lang="ro-RO"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ro-RO"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UE?</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ro-RO" sz="2000" b="1" dirty="0">
                <a:solidFill>
                  <a:srgbClr val="FFFF00"/>
                </a:solidFill>
                <a:latin typeface="Arial" panose="020B0604020202020204" pitchFamily="34" charset="0"/>
                <a:ea typeface="Verdana"/>
                <a:cs typeface="Arial" panose="020B0604020202020204" pitchFamily="34" charset="0"/>
              </a:rPr>
              <a:t>Sensibilizează și comunică</a:t>
            </a:r>
            <a:br>
              <a:rPr lang="ro-RO" b="1" dirty="0">
                <a:solidFill>
                  <a:srgbClr val="FFFF00"/>
                </a:solidFill>
                <a:latin typeface="Arial" panose="020B0604020202020204" pitchFamily="34" charset="0"/>
                <a:ea typeface="Verdana"/>
                <a:cs typeface="Arial" panose="020B0604020202020204" pitchFamily="34" charset="0"/>
              </a:rPr>
            </a:br>
            <a:r>
              <a:rPr lang="ro-RO" dirty="0">
                <a:solidFill>
                  <a:schemeClr val="bg1"/>
                </a:solidFill>
                <a:latin typeface="Arial" panose="020B0604020202020204" pitchFamily="34" charset="0"/>
                <a:ea typeface="Verdana"/>
                <a:cs typeface="Arial" panose="020B0604020202020204" pitchFamily="34" charset="0"/>
              </a:rPr>
              <a:t>(de exemplu, oferă informații fiabile, deconspiră și previne dezinformarea)</a:t>
            </a:r>
          </a:p>
          <a:p>
            <a:endParaRPr lang="en-IE" sz="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231424" y="3475373"/>
            <a:ext cx="3948434" cy="1231106"/>
          </a:xfrm>
          <a:prstGeom prst="rect">
            <a:avLst/>
          </a:prstGeom>
        </p:spPr>
        <p:txBody>
          <a:bodyPr wrap="square" lIns="91440" tIns="45720" rIns="91440" bIns="45720" anchor="t">
            <a:spAutoFit/>
          </a:bodyPr>
          <a:lstStyle/>
          <a:p>
            <a:r>
              <a:rPr lang="ro-RO" sz="2000" b="1" dirty="0">
                <a:solidFill>
                  <a:srgbClr val="FFFF00"/>
                </a:solidFill>
                <a:latin typeface="Arial"/>
                <a:ea typeface="Verdana"/>
                <a:cs typeface="Arial"/>
              </a:rPr>
              <a:t>Colaborează cu parteneri</a:t>
            </a:r>
            <a:br>
              <a:rPr lang="ro-RO" b="1" dirty="0">
                <a:latin typeface="Arial" panose="020B0604020202020204" pitchFamily="34" charset="0"/>
                <a:ea typeface="Verdana"/>
                <a:cs typeface="Arial" panose="020B0604020202020204" pitchFamily="34" charset="0"/>
              </a:rPr>
            </a:br>
            <a:r>
              <a:rPr lang="ro-RO" dirty="0">
                <a:solidFill>
                  <a:schemeClr val="bg1"/>
                </a:solidFill>
                <a:latin typeface="Arial"/>
                <a:ea typeface="Verdana"/>
                <a:cs typeface="Arial"/>
              </a:rPr>
              <a:t>(de exemplu, țările din UE și țări terțe, organizații internaționale)</a:t>
            </a:r>
            <a:br>
              <a:rPr lang="ro-RO" b="1" dirty="0">
                <a:latin typeface="Arial" panose="020B0604020202020204" pitchFamily="34" charset="0"/>
                <a:ea typeface="Verdana" panose="020B0604030504040204" pitchFamily="34" charset="0"/>
                <a:cs typeface="Arial" panose="020B0604020202020204" pitchFamily="34" charset="0"/>
              </a:rPr>
            </a:br>
            <a:endParaRPr lang="ro-RO" b="1" dirty="0">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555998" cy="1631216"/>
          </a:xfrm>
          <a:prstGeom prst="rect">
            <a:avLst/>
          </a:prstGeom>
        </p:spPr>
        <p:txBody>
          <a:bodyPr wrap="square">
            <a:spAutoFit/>
          </a:bodyPr>
          <a:lstStyle/>
          <a:p>
            <a:r>
              <a:rPr lang="ro-RO" sz="2000" b="1" dirty="0">
                <a:solidFill>
                  <a:srgbClr val="FFFF00"/>
                </a:solidFill>
                <a:latin typeface="Arial" panose="020B0604020202020204" pitchFamily="34" charset="0"/>
                <a:ea typeface="Verdana" panose="020B0604030504040204" pitchFamily="34" charset="0"/>
                <a:cs typeface="Arial" panose="020B0604020202020204" pitchFamily="34" charset="0"/>
              </a:rPr>
              <a:t>Promovează accesul la informații</a:t>
            </a:r>
            <a:br>
              <a:rPr lang="ro-RO"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(de exemplu, sprijină educația în domeniul mass-mediei, mass-media independentă și verificatorii veridicității informațiilor)</a:t>
            </a:r>
          </a:p>
          <a:p>
            <a:endParaRPr lang="en-IE" sz="8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dirty="0">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602956" cy="1815882"/>
          </a:xfrm>
          <a:prstGeom prst="rect">
            <a:avLst/>
          </a:prstGeom>
        </p:spPr>
        <p:txBody>
          <a:bodyPr wrap="square">
            <a:spAutoFit/>
          </a:bodyPr>
          <a:lstStyle/>
          <a:p>
            <a:r>
              <a:rPr lang="ro-RO" sz="2000" b="1" dirty="0">
                <a:solidFill>
                  <a:srgbClr val="FFFF00"/>
                </a:solidFill>
                <a:latin typeface="Arial" panose="020B0604020202020204" pitchFamily="34" charset="0"/>
                <a:ea typeface="Verdana" panose="020B0604030504040204" pitchFamily="34" charset="0"/>
                <a:cs typeface="Arial" panose="020B0604020202020204" pitchFamily="34" charset="0"/>
              </a:rPr>
              <a:t>Colaborează cu platformele de comunicare socială</a:t>
            </a:r>
            <a:br>
              <a:rPr lang="ro-RO"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ro-RO" dirty="0">
                <a:solidFill>
                  <a:schemeClr val="bg1"/>
                </a:solidFill>
                <a:latin typeface="Arial" panose="020B0604020202020204" pitchFamily="34" charset="0"/>
                <a:ea typeface="Verdana" panose="020B0604030504040204" pitchFamily="34" charset="0"/>
                <a:cs typeface="Arial" panose="020B0604020202020204" pitchFamily="34" charset="0"/>
              </a:rPr>
              <a:t>(de exemplu, pentru a reduce la minimum răspândirea de informații false sau dăunătoare și pentru a-i proteja pe utilizatori)</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285533">
            <a:off x="3403129" y="3145458"/>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dirty="0"/>
          </a:p>
        </p:txBody>
      </p:sp>
      <p:sp>
        <p:nvSpPr>
          <p:cNvPr id="4" name="TextBox 3">
            <a:extLst>
              <a:ext uri="{FF2B5EF4-FFF2-40B4-BE49-F238E27FC236}">
                <a16:creationId xmlns:a16="http://schemas.microsoft.com/office/drawing/2014/main" id="{667FEDEB-3107-4CD9-BD72-9C96181DD71E}"/>
              </a:ext>
            </a:extLst>
          </p:cNvPr>
          <p:cNvSpPr txBox="1"/>
          <p:nvPr/>
        </p:nvSpPr>
        <p:spPr>
          <a:xfrm>
            <a:off x="6372930" y="2751891"/>
            <a:ext cx="5408867" cy="1354217"/>
          </a:xfrm>
          <a:prstGeom prst="rect">
            <a:avLst/>
          </a:prstGeom>
          <a:noFill/>
        </p:spPr>
        <p:txBody>
          <a:bodyPr wrap="square" rtlCol="0">
            <a:spAutoFit/>
          </a:bodyPr>
          <a:lstStyle/>
          <a:p>
            <a:r>
              <a:rPr lang="ro-RO"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PARTEA 4 </a:t>
            </a:r>
          </a:p>
          <a:p>
            <a:r>
              <a:rPr lang="ro-RO" sz="5400" b="1" dirty="0">
                <a:solidFill>
                  <a:schemeClr val="bg1"/>
                </a:solidFill>
                <a:latin typeface="Arial" panose="020B0604020202020204" pitchFamily="34" charset="0"/>
                <a:ea typeface="Verdana" panose="020B0604030504040204" pitchFamily="34" charset="0"/>
                <a:cs typeface="Arial" panose="020B0604020202020204" pitchFamily="34" charset="0"/>
              </a:rPr>
              <a:t>Practică</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74724"/>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430" y="1339413"/>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39058" y="3523072"/>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ro-RO" sz="2000" dirty="0">
                <a:latin typeface="Arial"/>
                <a:ea typeface="Verdana"/>
                <a:cs typeface="Arial"/>
              </a:rPr>
              <a:t>Partea 4</a:t>
            </a:r>
            <a:r>
              <a:rPr lang="ro-RO" sz="1400" dirty="0">
                <a:latin typeface="Arial"/>
                <a:ea typeface="Verdana"/>
                <a:cs typeface="Arial"/>
              </a:rPr>
              <a:t>: </a:t>
            </a:r>
            <a:r>
              <a:rPr lang="ro-RO" b="1" dirty="0">
                <a:latin typeface="Arial"/>
                <a:ea typeface="Verdana"/>
                <a:cs typeface="Arial"/>
              </a:rPr>
              <a:t>Practică</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127020" y="4135967"/>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Împărțiți-vă în grupuri</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ro-RO" b="1" dirty="0">
                <a:solidFill>
                  <a:schemeClr val="bg1"/>
                </a:solidFill>
                <a:latin typeface="Arial" panose="020B0604020202020204" pitchFamily="34" charset="0"/>
                <a:ea typeface="Verdana" panose="020B0604030504040204" pitchFamily="34" charset="0"/>
                <a:cs typeface="Arial" panose="020B0604020202020204" pitchFamily="34" charset="0"/>
              </a:rPr>
              <a:t>Fiecare primește știrea și sarcinile</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ro-RO" b="1" dirty="0">
                <a:solidFill>
                  <a:schemeClr val="bg1"/>
                </a:solidFill>
                <a:latin typeface="Arial" panose="020B0604020202020204" pitchFamily="34" charset="0"/>
                <a:ea typeface="Verdana" panose="020B0604030504040204" pitchFamily="34" charset="0"/>
                <a:cs typeface="Arial" panose="020B0604020202020204" pitchFamily="34" charset="0"/>
              </a:rPr>
              <a:t>Pregătiți o prezentare</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347692" y="2611229"/>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ro-RO" sz="2000" dirty="0">
                <a:latin typeface="Arial"/>
                <a:ea typeface="Verdana"/>
                <a:cs typeface="Arial"/>
              </a:rPr>
              <a:t>Partea 4</a:t>
            </a:r>
            <a:r>
              <a:rPr lang="ro-RO" sz="1400" dirty="0">
                <a:latin typeface="Arial"/>
                <a:ea typeface="Verdana"/>
                <a:cs typeface="Arial"/>
              </a:rPr>
              <a:t>: </a:t>
            </a:r>
            <a:r>
              <a:rPr lang="ro-RO" dirty="0">
                <a:latin typeface="Arial"/>
                <a:ea typeface="Verdana"/>
                <a:cs typeface="Arial"/>
              </a:rPr>
              <a:t>Practică</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843855"/>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dirty="0">
              <a:solidFill>
                <a:schemeClr val="bg1"/>
              </a:solidFill>
            </a:endParaRPr>
          </a:p>
          <a:p>
            <a:pPr>
              <a:lnSpc>
                <a:spcPct val="90000"/>
              </a:lnSpc>
              <a:buClr>
                <a:schemeClr val="bg1"/>
              </a:buClr>
              <a:tabLst>
                <a:tab pos="1060450" algn="l"/>
              </a:tabLst>
            </a:pPr>
            <a:r>
              <a:rPr lang="ro-RO" b="1" u="sng" dirty="0">
                <a:solidFill>
                  <a:srgbClr val="FFEC00"/>
                </a:solidFill>
                <a:latin typeface="Arial"/>
                <a:ea typeface="Verdana"/>
                <a:cs typeface="Arial"/>
                <a:hlinkClick r:id="rId3"/>
              </a:rPr>
              <a:t>Jocul „veștilor proaste”</a:t>
            </a:r>
            <a:r>
              <a:rPr lang="ro-RO" b="1" u="sng" dirty="0">
                <a:solidFill>
                  <a:srgbClr val="FFEC00"/>
                </a:solidFill>
                <a:latin typeface="Arial"/>
                <a:ea typeface="Verdana"/>
                <a:cs typeface="Arial"/>
              </a:rPr>
              <a:t> </a:t>
            </a:r>
            <a:endParaRPr lang="ro-RO"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ro-RO" sz="1600" dirty="0">
                <a:solidFill>
                  <a:schemeClr val="bg1"/>
                </a:solidFill>
                <a:latin typeface="Arial" panose="020B0604020202020204" pitchFamily="34" charset="0"/>
                <a:ea typeface="Verdana" panose="020B0604030504040204" pitchFamily="34" charset="0"/>
                <a:cs typeface="Arial" panose="020B0604020202020204" pitchFamily="34" charset="0"/>
              </a:rPr>
              <a:t>(disponibil în mai multe limbi, pentru persoane cu vârsta de cel puțin 14 ani); joci rolul unei persoane care difuzează informații greșite online. </a:t>
            </a:r>
          </a:p>
          <a:p>
            <a:pPr>
              <a:lnSpc>
                <a:spcPct val="90000"/>
              </a:lnSpc>
              <a:spcBef>
                <a:spcPts val="600"/>
              </a:spcBef>
              <a:buClr>
                <a:schemeClr val="bg1"/>
              </a:buClr>
              <a:tabLst>
                <a:tab pos="1060450" algn="l"/>
              </a:tabLst>
            </a:pPr>
            <a:r>
              <a:rPr lang="ro-RO" b="1" u="sng" dirty="0">
                <a:solidFill>
                  <a:srgbClr val="FFEC00"/>
                </a:solidFill>
                <a:latin typeface="Arial"/>
                <a:ea typeface="Verdana"/>
                <a:cs typeface="Arial"/>
                <a:hlinkClick r:id="rId4"/>
              </a:rPr>
              <a:t>Jocul veștilor proaste pentru copii</a:t>
            </a:r>
            <a:r>
              <a:rPr lang="ro-RO" b="1" u="sng" dirty="0">
                <a:solidFill>
                  <a:srgbClr val="FFEC00"/>
                </a:solidFill>
                <a:latin typeface="Arial"/>
                <a:ea typeface="Verdana"/>
                <a:cs typeface="Arial"/>
              </a:rPr>
              <a:t> </a:t>
            </a:r>
            <a:endParaRPr lang="ro-RO"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ro-RO" sz="1600" dirty="0">
                <a:solidFill>
                  <a:schemeClr val="bg1"/>
                </a:solidFill>
                <a:latin typeface="Arial" panose="020B0604020202020204" pitchFamily="34" charset="0"/>
                <a:ea typeface="Verdana" panose="020B0604030504040204" pitchFamily="34" charset="0"/>
                <a:cs typeface="Arial" panose="020B0604020202020204" pitchFamily="34" charset="0"/>
              </a:rPr>
              <a:t>(disponibil în mai puține limbi, pentru copii cu vârsta de cel puțin 8 ani)</a:t>
            </a:r>
          </a:p>
          <a:p>
            <a:pPr lvl="0">
              <a:lnSpc>
                <a:spcPct val="90000"/>
              </a:lnSpc>
              <a:buClr>
                <a:schemeClr val="bg1"/>
              </a:buClr>
              <a:tabLst>
                <a:tab pos="1060450" algn="l"/>
              </a:tabLst>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5" name="Rectangle 24">
            <a:hlinkClick r:id="rId5"/>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ro-RO" sz="3200" b="1" dirty="0">
                <a:solidFill>
                  <a:srgbClr val="FBE110"/>
                </a:solidFill>
                <a:latin typeface="Arial" panose="020B0604020202020204" pitchFamily="34" charset="0"/>
                <a:ea typeface="Verdana" panose="020B0604030504040204" pitchFamily="34" charset="0"/>
                <a:cs typeface="Arial" panose="020B0604020202020204" pitchFamily="34" charset="0"/>
              </a:rPr>
              <a:t>Testează ceea ce ai învățat printr-un joc</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2280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ro-RO" b="1" u="sng" dirty="0">
                <a:solidFill>
                  <a:srgbClr val="FFEC00"/>
                </a:solidFill>
                <a:latin typeface="Arial"/>
                <a:ea typeface="Verdana"/>
                <a:cs typeface="Arial"/>
                <a:hlinkClick r:id="rId5"/>
              </a:rPr>
              <a:t>Parcul pentru pisici</a:t>
            </a:r>
            <a:r>
              <a:rPr lang="ro-RO" b="1" u="sng" dirty="0">
                <a:solidFill>
                  <a:srgbClr val="FFEC00"/>
                </a:solidFill>
                <a:latin typeface="Arial"/>
                <a:ea typeface="Verdana"/>
                <a:cs typeface="Arial"/>
              </a:rPr>
              <a:t> </a:t>
            </a:r>
            <a:endParaRPr lang="ro-RO"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ro-RO" sz="1600" dirty="0">
                <a:solidFill>
                  <a:schemeClr val="bg1"/>
                </a:solidFill>
                <a:latin typeface="Arial" panose="020B0604020202020204" pitchFamily="34" charset="0"/>
                <a:ea typeface="Verdana" panose="020B0604030504040204" pitchFamily="34" charset="0"/>
                <a:cs typeface="Arial" panose="020B0604020202020204" pitchFamily="34" charset="0"/>
              </a:rPr>
              <a:t>(engleză, franceză, olandeză și rusă; 15 ani +); ai ca misiune să convingi publicul că este împotriva unui parc planificat, utilizând tehnici comune de dezinformare.</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ro-RO" sz="900" dirty="0">
                <a:solidFill>
                  <a:schemeClr val="bg1"/>
                </a:solidFill>
                <a:latin typeface="Arial"/>
                <a:ea typeface="Arial"/>
                <a:cs typeface="Arial"/>
                <a:sym typeface="Arial"/>
              </a:rPr>
              <a:t>Surse: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ea typeface="Arial"/>
                <a:cs typeface="Arial" panose="020B0604020202020204" pitchFamily="34" charset="0"/>
                <a:sym typeface="Arial"/>
              </a:rPr>
              <a:t>Ilustrații de upklyak pe Freepik (diapozitivele 1,2,3,7,9,10,15,16,18,19,20,22,23,24)</a:t>
            </a:r>
          </a:p>
          <a:p>
            <a:pPr marL="342900" lvl="0" indent="-180000">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ea typeface="Arial"/>
                <a:cs typeface="Arial" panose="020B0604020202020204" pitchFamily="34" charset="0"/>
                <a:sym typeface="Arial"/>
              </a:rPr>
              <a:t>Diapozitivul 4: </a:t>
            </a:r>
          </a:p>
          <a:p>
            <a:pPr marL="803275" lvl="1" indent="-179388" defTabSz="401638">
              <a:lnSpc>
                <a:spcPct val="107000"/>
              </a:lnSpc>
              <a:buFont typeface="Symbol" panose="05050102010706020507" pitchFamily="18" charset="2"/>
              <a:buChar char=""/>
              <a:tabLst>
                <a:tab pos="180000" algn="l"/>
                <a:tab pos="457200" algn="l"/>
              </a:tabLst>
            </a:pPr>
            <a:r>
              <a:rPr lang="ro-RO"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Postarea de pe platformele de comunicare socială cu întâlnirea dintre Olivia Rodrigo și Sabrina Carpenter: </a:t>
            </a:r>
            <a:r>
              <a:rPr lang="ro-RO" sz="9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ro-RO"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Videoclip privind activarea „Domului de fier”: </a:t>
            </a:r>
            <a:r>
              <a:rPr lang="ro-RO"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pe X: „</a:t>
            </a:r>
            <a:r>
              <a:rPr lang="ro-RO" sz="900" dirty="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ro-RO"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ro-RO" sz="900" dirty="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ro-RO"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ro-RO" sz="900" dirty="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ro-RO"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Video confirmation has been provided (</a:t>
            </a:r>
            <a:r>
              <a:rPr lang="ro-RO" sz="900" b="1"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Se pare că dronele Shahed au atins chiar în acest moment Israelul</a:t>
            </a:r>
            <a:r>
              <a:rPr lang="ro-RO"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 fost furnizată confirmarea video):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ro-RO"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Coperta falsă a revistei Forbes: </a:t>
            </a:r>
            <a:r>
              <a:rPr lang="ro-RO" sz="900" u="sng"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ro-RO"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Diapozitivul 6: Imaginea Papei Francisc din stânga</a:t>
            </a:r>
            <a:r>
              <a:rPr lang="ro-RO" sz="900" dirty="0">
                <a:solidFill>
                  <a:schemeClr val="bg1"/>
                </a:solidFill>
                <a:latin typeface="Arial" panose="020B0604020202020204" pitchFamily="34" charset="0"/>
                <a:ea typeface="Calibri" panose="020F0502020204030204" pitchFamily="34" charset="0"/>
                <a:cs typeface="Arial" panose="020B0604020202020204" pitchFamily="34" charset="0"/>
              </a:rPr>
              <a:t> ©Pablo Xavier, imaginea Papei Francisc din dreapta ©Mazur/catolicnews.org.uk</a:t>
            </a:r>
          </a:p>
          <a:p>
            <a:pPr marL="342900" indent="-180000">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cs typeface="Arial" panose="020B0604020202020204" pitchFamily="34" charset="0"/>
              </a:rPr>
              <a:t>Diapozitivul 8: </a:t>
            </a:r>
            <a:r>
              <a:rPr lang="ro-RO" sz="900" i="1" dirty="0">
                <a:solidFill>
                  <a:schemeClr val="bg1"/>
                </a:solidFill>
                <a:latin typeface="Arial" panose="020B0604020202020204" pitchFamily="34" charset="0"/>
                <a:cs typeface="Arial" panose="020B0604020202020204" pitchFamily="34" charset="0"/>
              </a:rPr>
              <a:t>StopFake</a:t>
            </a:r>
            <a:r>
              <a:rPr lang="ro-RO" sz="900" dirty="0">
                <a:solidFill>
                  <a:schemeClr val="bg1"/>
                </a:solidFill>
                <a:latin typeface="Arial" panose="020B0604020202020204" pitchFamily="34" charset="0"/>
                <a:cs typeface="Arial" panose="020B0604020202020204" pitchFamily="34" charset="0"/>
              </a:rPr>
              <a:t>: </a:t>
            </a:r>
            <a:r>
              <a:rPr lang="ro-RO" sz="9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ro-RO" sz="900" dirty="0">
                <a:solidFill>
                  <a:schemeClr val="bg1"/>
                </a:solidFill>
                <a:latin typeface="Arial" panose="020B0604020202020204" pitchFamily="34" charset="0"/>
                <a:cs typeface="Arial" panose="020B0604020202020204" pitchFamily="34" charset="0"/>
              </a:rPr>
              <a:t>/, </a:t>
            </a:r>
            <a:r>
              <a:rPr lang="ro-RO" sz="900" b="0" dirty="0">
                <a:solidFill>
                  <a:schemeClr val="bg1"/>
                </a:solidFill>
                <a:effectLst/>
                <a:latin typeface="Arial" panose="020B0604020202020204" pitchFamily="34" charset="0"/>
                <a:cs typeface="Arial" panose="020B0604020202020204" pitchFamily="34" charset="0"/>
              </a:rPr>
              <a:t>Sursele imaginilor – </a:t>
            </a:r>
            <a:r>
              <a:rPr lang="ro-RO" sz="900" b="0" u="none" strike="noStrike" dirty="0">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ro-RO" sz="900" b="0" dirty="0">
                <a:solidFill>
                  <a:schemeClr val="bg1"/>
                </a:solidFill>
                <a:effectLst/>
                <a:latin typeface="Arial" panose="020B0604020202020204" pitchFamily="34" charset="0"/>
                <a:cs typeface="Arial" panose="020B0604020202020204" pitchFamily="34" charset="0"/>
              </a:rPr>
              <a:t>, </a:t>
            </a:r>
            <a:r>
              <a:rPr lang="ro-RO" sz="900" b="0" u="none"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ro-RO" sz="900" b="0" dirty="0">
                <a:solidFill>
                  <a:schemeClr val="bg1"/>
                </a:solidFill>
                <a:effectLst/>
                <a:latin typeface="Arial" panose="020B0604020202020204" pitchFamily="34" charset="0"/>
                <a:cs typeface="Arial" panose="020B0604020202020204" pitchFamily="34" charset="0"/>
              </a:rPr>
              <a:t>, </a:t>
            </a:r>
            <a:r>
              <a:rPr lang="ro-RO" sz="900" b="0" u="none" strike="noStrike"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ro-RO" sz="900" b="0" dirty="0">
                <a:solidFill>
                  <a:schemeClr val="bg1"/>
                </a:solidFill>
                <a:effectLst/>
                <a:latin typeface="Arial" panose="020B0604020202020204" pitchFamily="34" charset="0"/>
                <a:cs typeface="Arial" panose="020B0604020202020204" pitchFamily="34" charset="0"/>
              </a:rPr>
              <a:t>, </a:t>
            </a:r>
            <a:r>
              <a:rPr lang="ro-RO" sz="900" b="0" u="none" strike="noStrike"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ro-RO" sz="900" b="0" dirty="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cs typeface="Arial" panose="020B0604020202020204" pitchFamily="34" charset="0"/>
              </a:rPr>
              <a:t>Diapozitivul 11: </a:t>
            </a:r>
          </a:p>
          <a:p>
            <a:pPr marL="803275" lvl="1" indent="-174625">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ro-RO" sz="900" dirty="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cs typeface="Arial" panose="020B0604020202020204" pitchFamily="34" charset="0"/>
              </a:rPr>
              <a:t>Diapozitivul 12: </a:t>
            </a:r>
          </a:p>
          <a:p>
            <a:pPr marL="803275" lvl="1" indent="-174625">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cs typeface="Arial" panose="020B0604020202020204" pitchFamily="34" charset="0"/>
              </a:rPr>
              <a:t>Imaginea cu ziarele ©Adobe Stock</a:t>
            </a:r>
          </a:p>
          <a:p>
            <a:pPr marL="803275" lvl="1" indent="-174625">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ea typeface="Calibri" panose="020F0502020204030204" pitchFamily="34" charset="0"/>
                <a:cs typeface="Arial" panose="020B0604020202020204" pitchFamily="34" charset="0"/>
              </a:rPr>
              <a:t>Imaginea cu 5G: </a:t>
            </a:r>
            <a:r>
              <a:rPr lang="ro-RO" sz="900" dirty="0">
                <a:effectLst/>
                <a:latin typeface="Arial" panose="020B0604020202020204" pitchFamily="34" charset="0"/>
                <a:ea typeface="Calibri" panose="020F0502020204030204" pitchFamily="34" charset="0"/>
                <a:cs typeface="Arial" panose="020B0604020202020204" pitchFamily="34" charset="0"/>
              </a:rPr>
              <a:t> </a:t>
            </a:r>
            <a:r>
              <a:rPr lang="ro-RO" sz="900" u="sng" dirty="0">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cs typeface="Arial" panose="020B0604020202020204" pitchFamily="34" charset="0"/>
              </a:rPr>
              <a:t>Diapozitivul 13: </a:t>
            </a:r>
            <a:r>
              <a:rPr lang="ro-RO" sz="900" dirty="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ro-RO" sz="900" dirty="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ro-RO" sz="900" dirty="0">
                <a:solidFill>
                  <a:schemeClr val="bg1"/>
                </a:solidFill>
                <a:latin typeface="Arial" panose="020B0604020202020204" pitchFamily="34" charset="0"/>
                <a:ea typeface="Calibri" panose="020F0502020204030204" pitchFamily="34" charset="0"/>
                <a:cs typeface="Arial" panose="020B0604020202020204" pitchFamily="34" charset="0"/>
              </a:rPr>
              <a:t>Diapozitivul 14: </a:t>
            </a:r>
            <a:r>
              <a:rPr lang="ro-RO" sz="900" u="sng"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ro-RO" sz="800" b="1" dirty="0">
                <a:solidFill>
                  <a:schemeClr val="bg1"/>
                </a:solidFill>
                <a:latin typeface="Arial"/>
                <a:ea typeface="Arial"/>
                <a:cs typeface="Arial"/>
                <a:sym typeface="Arial"/>
              </a:rPr>
              <a:t>© Uniunea Europeană 2024</a:t>
            </a:r>
          </a:p>
          <a:p>
            <a:pPr marL="0" marR="0" lvl="0" indent="0" algn="l" rtl="0">
              <a:spcBef>
                <a:spcPts val="1800"/>
              </a:spcBef>
              <a:spcAft>
                <a:spcPts val="0"/>
              </a:spcAft>
              <a:buNone/>
            </a:pPr>
            <a:r>
              <a:rPr lang="ro-RO" sz="800" dirty="0">
                <a:solidFill>
                  <a:schemeClr val="bg1"/>
                </a:solidFill>
                <a:latin typeface="Arial"/>
                <a:ea typeface="Arial"/>
                <a:cs typeface="Arial"/>
                <a:sym typeface="Arial"/>
              </a:rPr>
              <a:t>Cu excepția cazului în care se prevede altfel, reutilizarea acestei prezentări este autorizată în temeiul licenței </a:t>
            </a:r>
            <a:r>
              <a:rPr lang="ro-RO" sz="800" u="sng" dirty="0">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ro-RO" sz="800" dirty="0">
                <a:solidFill>
                  <a:schemeClr val="bg1"/>
                </a:solidFill>
                <a:latin typeface="Arial"/>
                <a:ea typeface="Arial"/>
                <a:cs typeface="Arial"/>
                <a:sym typeface="Arial"/>
              </a:rPr>
              <a:t>. Pentru orice utilizare sau reproducere a elementelor care nu sunt proprietatea UE, poate fi necesară solicitarea permisiunii direct de la titularii de drepturi respectivi.</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ro-RO" sz="1050" dirty="0">
                <a:solidFill>
                  <a:schemeClr val="bg1"/>
                </a:solidFill>
                <a:latin typeface="Arial"/>
                <a:ea typeface="Arial"/>
                <a:cs typeface="Arial"/>
                <a:sym typeface="Arial"/>
              </a:rPr>
            </a:br>
            <a:endParaRPr lang="ro-RO" sz="1050" dirty="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dirty="0"/>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dirty="0"/>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ro-RO"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PARTEA 1 </a:t>
            </a:r>
          </a:p>
          <a:p>
            <a:r>
              <a:rPr lang="ro-RO" sz="5400" b="1" dirty="0">
                <a:solidFill>
                  <a:schemeClr val="bg1"/>
                </a:solidFill>
                <a:latin typeface="Arial" panose="020B0604020202020204" pitchFamily="34" charset="0"/>
                <a:ea typeface="Verdana" panose="020B0604030504040204" pitchFamily="34" charset="0"/>
                <a:cs typeface="Arial" panose="020B0604020202020204" pitchFamily="34" charset="0"/>
              </a:rPr>
              <a:t>Ce este dezinformarea?</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ro-RO" sz="2400" dirty="0">
                <a:latin typeface="Arial"/>
                <a:ea typeface="Verdana"/>
                <a:cs typeface="Arial"/>
              </a:rPr>
              <a:t>Partea 1</a:t>
            </a:r>
            <a:r>
              <a:rPr lang="ro-RO" dirty="0">
                <a:latin typeface="Arial"/>
                <a:ea typeface="Verdana"/>
                <a:cs typeface="Arial"/>
              </a:rPr>
              <a:t>: Ce </a:t>
            </a:r>
            <a:r>
              <a:rPr lang="ro-RO" b="1" dirty="0">
                <a:latin typeface="Arial"/>
                <a:ea typeface="Verdana"/>
                <a:cs typeface="Arial"/>
              </a:rPr>
              <a:t>este dezinformarea?</a:t>
            </a:r>
            <a:r>
              <a:rPr lang="ro-RO" dirty="0">
                <a:latin typeface="Arial"/>
                <a:ea typeface="Verdana"/>
                <a:cs typeface="Arial"/>
              </a:rPr>
              <a:t>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dirty="0"/>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dirty="0"/>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dirty="0"/>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dirty="0"/>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dirty="0"/>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dirty="0"/>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dirty="0"/>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dirty="0"/>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dirty="0"/>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dirty="0"/>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dirty="0"/>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dirty="0"/>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dirty="0"/>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dirty="0"/>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dirty="0"/>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dirty="0"/>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dirty="0"/>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dirty="0"/>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dirty="0"/>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dirty="0"/>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dirty="0"/>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dirty="0"/>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dirty="0"/>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dirty="0"/>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dirty="0"/>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dirty="0"/>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dirty="0"/>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dirty="0"/>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dirty="0"/>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dirty="0"/>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dirty="0"/>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dirty="0"/>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dirty="0"/>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dirty="0"/>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dirty="0"/>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dirty="0"/>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dirty="0"/>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dirty="0"/>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dirty="0"/>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dirty="0"/>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dirty="0"/>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dirty="0"/>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dirty="0"/>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dirty="0"/>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dirty="0"/>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dirty="0"/>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dirty="0"/>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dirty="0"/>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dirty="0"/>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dirty="0"/>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dirty="0"/>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dirty="0"/>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dirty="0"/>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dirty="0"/>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dirty="0"/>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dirty="0"/>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dirty="0"/>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dirty="0"/>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dirty="0"/>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dirty="0"/>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dirty="0"/>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dirty="0"/>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dirty="0"/>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dirty="0"/>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dirty="0"/>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dirty="0"/>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dirty="0"/>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dirty="0"/>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dirty="0"/>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dirty="0"/>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dirty="0"/>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dirty="0"/>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dirty="0"/>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dirty="0"/>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dirty="0"/>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dirty="0"/>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dirty="0"/>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dirty="0"/>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dirty="0"/>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dirty="0"/>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dirty="0"/>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dirty="0"/>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dirty="0"/>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dirty="0"/>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dirty="0"/>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dirty="0"/>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dirty="0"/>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dirty="0"/>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dirty="0"/>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dirty="0"/>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dirty="0"/>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dirty="0"/>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dirty="0"/>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dirty="0"/>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dirty="0"/>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dirty="0"/>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dirty="0"/>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dirty="0"/>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dirty="0"/>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dirty="0"/>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dirty="0"/>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dirty="0"/>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ro-RO" sz="2400" b="1" dirty="0">
                <a:latin typeface="Arial"/>
                <a:ea typeface="Verdana"/>
                <a:cs typeface="Arial"/>
              </a:rPr>
              <a:t>Partea 1</a:t>
            </a:r>
            <a:r>
              <a:rPr lang="ro-RO" b="1" dirty="0">
                <a:latin typeface="Arial"/>
                <a:ea typeface="Verdana"/>
                <a:cs typeface="Arial"/>
              </a:rPr>
              <a:t>: Ce este dezinformarea?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ro-RO" sz="4800" dirty="0">
                <a:latin typeface="Arial" panose="020B0604020202020204" pitchFamily="34" charset="0"/>
              </a:rPr>
              <a:t> CE MOTIVE ar avea cineva să răspândească informații false?</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ro-RO"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Pentru că este o </a:t>
            </a:r>
            <a:r>
              <a:rPr lang="ro-RO"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glumă</a:t>
            </a:r>
            <a:r>
              <a:rPr lang="ro-RO"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ro-RO"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ro-RO"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Satiră/umor</a:t>
            </a:r>
          </a:p>
          <a:p>
            <a:pPr marL="285750" indent="-285750">
              <a:lnSpc>
                <a:spcPct val="150000"/>
              </a:lnSpc>
              <a:spcBef>
                <a:spcPts val="0"/>
              </a:spcBef>
              <a:buFont typeface="Courier New" panose="02070309020205020404" pitchFamily="49" charset="0"/>
              <a:buChar char="o"/>
              <a:defRPr/>
            </a:pPr>
            <a:r>
              <a:rPr lang="ro-RO"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Pentru că acea persoană chiar </a:t>
            </a:r>
            <a:r>
              <a:rPr lang="ro-RO"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crede</a:t>
            </a:r>
            <a:r>
              <a:rPr lang="ro-RO"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că sunt adevărate 		</a:t>
            </a:r>
            <a:r>
              <a:rPr lang="ro-RO"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ro-RO"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Informare greșită</a:t>
            </a:r>
          </a:p>
          <a:p>
            <a:pPr marL="285750" indent="-285750">
              <a:lnSpc>
                <a:spcPct val="150000"/>
              </a:lnSpc>
              <a:spcBef>
                <a:spcPts val="0"/>
              </a:spcBef>
              <a:buFont typeface="Courier New" panose="02070309020205020404" pitchFamily="49" charset="0"/>
              <a:buChar char="o"/>
              <a:defRPr/>
            </a:pPr>
            <a:r>
              <a:rPr lang="ro-RO"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Pentru că dorește </a:t>
            </a:r>
            <a:r>
              <a:rPr lang="ro-RO"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să inducă oamenii în eroare</a:t>
            </a:r>
            <a:r>
              <a:rPr lang="ro-RO"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ro-RO"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ro-RO"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Dezinformare</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1016000" y="1760782"/>
            <a:ext cx="3632199"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5308600" y="3139620"/>
            <a:ext cx="420783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714322">
            <a:off x="10312586" y="3083426"/>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ro-RO" sz="1800" b="1" dirty="0">
                <a:solidFill>
                  <a:schemeClr val="bg1"/>
                </a:solidFill>
                <a:effectLst/>
                <a:latin typeface="Arial" panose="020B0604020202020204" pitchFamily="34" charset="0"/>
                <a:ea typeface="+mn-ea"/>
                <a:cs typeface="Arial" panose="020B0604020202020204" pitchFamily="34" charset="0"/>
              </a:rPr>
              <a:t>Satiră – „Zeci de răniți într-o încăierare la Lidl”</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ro-RO" sz="2400" b="1" dirty="0">
                <a:latin typeface="Arial"/>
                <a:ea typeface="Verdana"/>
                <a:cs typeface="Arial"/>
              </a:rPr>
              <a:t>Partea 1</a:t>
            </a:r>
            <a:r>
              <a:rPr lang="ro-RO" b="1" dirty="0">
                <a:latin typeface="Arial"/>
                <a:ea typeface="Verdana"/>
                <a:cs typeface="Arial"/>
              </a:rPr>
              <a:t>: Ce este dezinformarea?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ro-RO" dirty="0">
                <a:solidFill>
                  <a:schemeClr val="bg1"/>
                </a:solidFill>
                <a:latin typeface="Arial" panose="020B0604020202020204" pitchFamily="34" charset="0"/>
                <a:cs typeface="Arial" panose="020B0604020202020204" pitchFamily="34" charset="0"/>
              </a:rPr>
              <a:t>Papa purtând o pufoaică Balenciaga </a:t>
            </a:r>
          </a:p>
          <a:p>
            <a:endParaRPr lang="de-CH" dirty="0">
              <a:solidFill>
                <a:schemeClr val="bg1"/>
              </a:solidFill>
            </a:endParaRPr>
          </a:p>
          <a:p>
            <a:endParaRPr lang="en-IE" dirty="0">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ro-RO" sz="1400" dirty="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ro-RO" sz="1400" dirty="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ro-RO"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Umor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ro-RO" sz="1800" b="1" dirty="0">
                <a:solidFill>
                  <a:schemeClr val="bg1"/>
                </a:solidFill>
                <a:effectLst/>
                <a:latin typeface="Arial" panose="020B0604020202020204" pitchFamily="34" charset="0"/>
                <a:ea typeface="+mn-ea"/>
                <a:cs typeface="Arial" panose="020B0604020202020204" pitchFamily="34" charset="0"/>
              </a:rPr>
              <a:t>Informare greșită – „</a:t>
            </a:r>
            <a:r>
              <a:rPr lang="ro-RO" sz="1800" b="1" i="1" dirty="0">
                <a:solidFill>
                  <a:schemeClr val="bg1"/>
                </a:solidFill>
                <a:effectLst/>
                <a:latin typeface="Arial" panose="020B0604020202020204" pitchFamily="34" charset="0"/>
                <a:ea typeface="+mn-ea"/>
                <a:cs typeface="Arial" panose="020B0604020202020204" pitchFamily="34" charset="0"/>
              </a:rPr>
              <a:t>5G cauzează coronavirusul</a:t>
            </a:r>
            <a:r>
              <a:rPr lang="ro-RO" sz="1800" b="1" dirty="0">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ro-RO" sz="2400" b="1" dirty="0">
                <a:latin typeface="Arial"/>
                <a:ea typeface="Verdana"/>
                <a:cs typeface="Arial"/>
              </a:rPr>
              <a:t>Partea 1</a:t>
            </a:r>
            <a:r>
              <a:rPr lang="ro-RO" b="1" dirty="0">
                <a:latin typeface="Arial"/>
                <a:ea typeface="Verdana"/>
                <a:cs typeface="Arial"/>
              </a:rPr>
              <a:t>: Ce este dezinformarea?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31875" y="2770828"/>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ro-RO" dirty="0">
                <a:solidFill>
                  <a:schemeClr val="bg1"/>
                </a:solidFill>
                <a:latin typeface="Arial" panose="020B0604020202020204" pitchFamily="34" charset="0"/>
                <a:cs typeface="Arial" panose="020B0604020202020204" pitchFamily="34" charset="0"/>
              </a:rPr>
              <a:t>„</a:t>
            </a:r>
            <a:r>
              <a:rPr lang="ro-RO" b="1" dirty="0">
                <a:solidFill>
                  <a:schemeClr val="bg1"/>
                </a:solidFill>
                <a:latin typeface="Arial" panose="020B0604020202020204" pitchFamily="34" charset="0"/>
                <a:cs typeface="Arial" panose="020B0604020202020204" pitchFamily="34" charset="0"/>
              </a:rPr>
              <a:t>5G a cauzat și a răspândit coronavirusul</a:t>
            </a:r>
            <a:r>
              <a:rPr lang="ro-RO" dirty="0">
                <a:solidFill>
                  <a:schemeClr val="bg1"/>
                </a:solidFill>
                <a:latin typeface="Arial" panose="020B0604020202020204" pitchFamily="34" charset="0"/>
                <a:cs typeface="Arial" panose="020B0604020202020204" pitchFamily="34" charset="0"/>
              </a:rPr>
              <a:t>”</a:t>
            </a:r>
          </a:p>
          <a:p>
            <a:endParaRPr lang="en-IE" dirty="0">
              <a:solidFill>
                <a:schemeClr val="bg1"/>
              </a:solidFill>
              <a:latin typeface="Arial" panose="020B0604020202020204" pitchFamily="34" charset="0"/>
              <a:cs typeface="Arial" panose="020B0604020202020204" pitchFamily="34" charset="0"/>
            </a:endParaRPr>
          </a:p>
          <a:p>
            <a:pPr>
              <a:spcAft>
                <a:spcPts val="600"/>
              </a:spcAft>
            </a:pPr>
            <a:r>
              <a:rPr lang="ro-RO" dirty="0">
                <a:solidFill>
                  <a:schemeClr val="bg1"/>
                </a:solidFill>
                <a:latin typeface="Arial" panose="020B0604020202020204" pitchFamily="34" charset="0"/>
                <a:cs typeface="Arial" panose="020B0604020202020204" pitchFamily="34" charset="0"/>
              </a:rPr>
              <a:t>Se bazează pe:</a:t>
            </a:r>
          </a:p>
          <a:p>
            <a:pPr marL="285750" indent="-285750">
              <a:spcAft>
                <a:spcPts val="600"/>
              </a:spcAft>
              <a:buFont typeface="Courier New" panose="02070309020205020404" pitchFamily="49" charset="0"/>
              <a:buChar char="o"/>
            </a:pPr>
            <a:r>
              <a:rPr lang="ro-RO" dirty="0">
                <a:solidFill>
                  <a:schemeClr val="bg1"/>
                </a:solidFill>
                <a:latin typeface="Arial" panose="020B0604020202020204" pitchFamily="34" charset="0"/>
                <a:cs typeface="Arial" panose="020B0604020202020204" pitchFamily="34" charset="0"/>
              </a:rPr>
              <a:t>teoriile conspirației existente cu privire la presupusele efecte ale tehnologiei 5G asupra sănătății;</a:t>
            </a:r>
          </a:p>
          <a:p>
            <a:pPr marL="285750" indent="-285750">
              <a:spcAft>
                <a:spcPts val="600"/>
              </a:spcAft>
              <a:buFont typeface="Courier New" panose="02070309020205020404" pitchFamily="49" charset="0"/>
              <a:buChar char="o"/>
            </a:pPr>
            <a:r>
              <a:rPr lang="ro-RO" dirty="0">
                <a:solidFill>
                  <a:schemeClr val="bg1"/>
                </a:solidFill>
                <a:latin typeface="Arial" panose="020B0604020202020204" pitchFamily="34" charset="0"/>
                <a:cs typeface="Arial" panose="020B0604020202020204" pitchFamily="34" charset="0"/>
              </a:rPr>
              <a:t>incertitudinea și teama de la începutul pandemiei.</a:t>
            </a:r>
          </a:p>
          <a:p>
            <a:endParaRPr lang="en-IE" dirty="0">
              <a:solidFill>
                <a:schemeClr val="bg1"/>
              </a:solidFill>
              <a:latin typeface="Arial" panose="020B0604020202020204" pitchFamily="34" charset="0"/>
              <a:cs typeface="Arial" panose="020B0604020202020204" pitchFamily="34" charset="0"/>
            </a:endParaRPr>
          </a:p>
          <a:p>
            <a:pPr>
              <a:spcAft>
                <a:spcPts val="600"/>
              </a:spcAft>
            </a:pPr>
            <a:r>
              <a:rPr lang="ro-RO" dirty="0">
                <a:solidFill>
                  <a:schemeClr val="bg1"/>
                </a:solidFill>
                <a:latin typeface="Arial" panose="020B0604020202020204" pitchFamily="34" charset="0"/>
                <a:cs typeface="Arial" panose="020B0604020202020204" pitchFamily="34" charset="0"/>
              </a:rPr>
              <a:t>Consecințe:</a:t>
            </a:r>
          </a:p>
          <a:p>
            <a:pPr marL="285750" indent="-285750">
              <a:spcAft>
                <a:spcPts val="600"/>
              </a:spcAft>
              <a:buFont typeface="Courier New" panose="02070309020205020404" pitchFamily="49" charset="0"/>
              <a:buChar char="o"/>
            </a:pPr>
            <a:r>
              <a:rPr lang="ro-RO" dirty="0">
                <a:solidFill>
                  <a:schemeClr val="bg1"/>
                </a:solidFill>
                <a:latin typeface="Arial" panose="020B0604020202020204" pitchFamily="34" charset="0"/>
                <a:cs typeface="Arial" panose="020B0604020202020204" pitchFamily="34" charset="0"/>
              </a:rPr>
              <a:t>vandalizarea turnurilor 5G;</a:t>
            </a:r>
          </a:p>
          <a:p>
            <a:pPr marL="285750" indent="-285750">
              <a:spcAft>
                <a:spcPts val="600"/>
              </a:spcAft>
              <a:buFont typeface="Courier New" panose="02070309020205020404" pitchFamily="49" charset="0"/>
              <a:buChar char="o"/>
            </a:pPr>
            <a:r>
              <a:rPr lang="ro-RO" dirty="0">
                <a:solidFill>
                  <a:schemeClr val="bg1"/>
                </a:solidFill>
                <a:latin typeface="Arial" panose="020B0604020202020204" pitchFamily="34" charset="0"/>
                <a:cs typeface="Arial" panose="020B0604020202020204" pitchFamily="34" charset="0"/>
              </a:rPr>
              <a:t>perturbarea serviciilor de telecomunicații;</a:t>
            </a:r>
          </a:p>
          <a:p>
            <a:pPr marL="285750" indent="-285750">
              <a:spcAft>
                <a:spcPts val="600"/>
              </a:spcAft>
              <a:buFont typeface="Courier New" panose="02070309020205020404" pitchFamily="49" charset="0"/>
              <a:buChar char="o"/>
            </a:pPr>
            <a:r>
              <a:rPr lang="ro-RO" dirty="0">
                <a:solidFill>
                  <a:schemeClr val="bg1"/>
                </a:solidFill>
                <a:latin typeface="Arial" panose="020B0604020202020204" pitchFamily="34" charset="0"/>
                <a:cs typeface="Arial" panose="020B0604020202020204" pitchFamily="34" charset="0"/>
              </a:rPr>
              <a:t>hărțuirea angajaților serviciilor de telecomunicații.</a:t>
            </a:r>
          </a:p>
          <a:p>
            <a:endParaRPr lang="en-IE" sz="2000" dirty="0">
              <a:solidFill>
                <a:schemeClr val="bg1"/>
              </a:solidFill>
            </a:endParaRPr>
          </a:p>
          <a:p>
            <a:endParaRPr lang="de-CH" sz="2000" dirty="0">
              <a:solidFill>
                <a:schemeClr val="bg1"/>
              </a:solidFill>
            </a:endParaRPr>
          </a:p>
          <a:p>
            <a:endParaRPr lang="en-IE" sz="2000" dirty="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5262189" cy="646331"/>
            <a:chOff x="5431924" y="5281993"/>
            <a:chExt cx="4817689"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817689" cy="646331"/>
            </a:xfrm>
            <a:prstGeom prst="rect">
              <a:avLst/>
            </a:prstGeom>
            <a:noFill/>
          </p:spPr>
          <p:txBody>
            <a:bodyPr wrap="square">
              <a:spAutoFit/>
            </a:bodyPr>
            <a:lstStyle/>
            <a:p>
              <a:r>
                <a:rPr lang="ro-RO"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Informare greșită</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ro-RO" sz="2400" b="1" dirty="0">
                <a:latin typeface="Arial"/>
                <a:ea typeface="Verdana"/>
                <a:cs typeface="Arial"/>
              </a:rPr>
              <a:t>Partea 1</a:t>
            </a:r>
            <a:r>
              <a:rPr lang="ro-RO" b="1" dirty="0">
                <a:latin typeface="Arial"/>
                <a:ea typeface="Verdana"/>
                <a:cs typeface="Arial"/>
              </a:rPr>
              <a:t>: Ce este dezinformarea?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ro-RO" dirty="0">
                <a:latin typeface="Arial" panose="020B0604020202020204" pitchFamily="34" charset="0"/>
                <a:ea typeface="Verdana" panose="020B0604030504040204" pitchFamily="34" charset="0"/>
                <a:cs typeface="Arial" panose="020B0604020202020204" pitchFamily="34" charset="0"/>
              </a:rPr>
              <a:t>Sunt o mamă din Odesa, Ucraina.</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ro-RO" dirty="0">
                <a:latin typeface="Arial" panose="020B0604020202020204" pitchFamily="34" charset="0"/>
                <a:ea typeface="Verdana" panose="020B0604030504040204" pitchFamily="34" charset="0"/>
                <a:cs typeface="Arial" panose="020B0604020202020204" pitchFamily="34" charset="0"/>
              </a:rPr>
              <a:t>Sunt vicepreședinta </a:t>
            </a:r>
          </a:p>
          <a:p>
            <a:r>
              <a:rPr lang="ro-RO" dirty="0">
                <a:latin typeface="Arial" panose="020B0604020202020204" pitchFamily="34" charset="0"/>
                <a:ea typeface="Verdana" panose="020B0604030504040204" pitchFamily="34" charset="0"/>
                <a:cs typeface="Arial" panose="020B0604020202020204" pitchFamily="34" charset="0"/>
              </a:rPr>
              <a:t>unei fundații religioase ruse.</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ro-RO" dirty="0">
                <a:latin typeface="Arial" panose="020B0604020202020204" pitchFamily="34" charset="0"/>
                <a:ea typeface="Verdana" panose="020B0604030504040204" pitchFamily="34" charset="0"/>
                <a:cs typeface="Arial" panose="020B0604020202020204" pitchFamily="34" charset="0"/>
              </a:rPr>
              <a:t>Sunt o avocată din Donețk, Ucraina.</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1" y="1248725"/>
            <a:ext cx="1911423"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ro-RO" dirty="0">
                <a:latin typeface="Arial" panose="020B0604020202020204" pitchFamily="34" charset="0"/>
                <a:ea typeface="Verdana" panose="020B0604030504040204" pitchFamily="34" charset="0"/>
                <a:cs typeface="Arial" panose="020B0604020202020204" pitchFamily="34" charset="0"/>
              </a:rPr>
              <a:t>Sunt o cetățeană </a:t>
            </a:r>
          </a:p>
          <a:p>
            <a:r>
              <a:rPr lang="ro-RO" dirty="0">
                <a:latin typeface="Arial" panose="020B0604020202020204" pitchFamily="34" charset="0"/>
                <a:ea typeface="Verdana" panose="020B0604030504040204" pitchFamily="34" charset="0"/>
                <a:cs typeface="Arial" panose="020B0604020202020204" pitchFamily="34" charset="0"/>
              </a:rPr>
              <a:t>din Harkov, Ucraina.</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500" b="1" dirty="0">
                  <a:solidFill>
                    <a:schemeClr val="bg1"/>
                  </a:solidFill>
                  <a:latin typeface="Arial" panose="020B0604020202020204" pitchFamily="34" charset="0"/>
                  <a:ea typeface="Verdana" panose="020B0604030504040204" pitchFamily="34" charset="0"/>
                  <a:cs typeface="Arial" panose="020B0604020202020204" pitchFamily="34" charset="0"/>
                </a:rPr>
                <a:t>Aceeași persoană își asumă </a:t>
              </a:r>
              <a:br>
                <a:rPr lang="ro-RO" sz="25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ro-RO" sz="2500" b="1" dirty="0">
                  <a:solidFill>
                    <a:schemeClr val="bg1"/>
                  </a:solidFill>
                  <a:latin typeface="Arial" panose="020B0604020202020204" pitchFamily="34" charset="0"/>
                  <a:ea typeface="Verdana" panose="020B0604030504040204" pitchFamily="34" charset="0"/>
                  <a:cs typeface="Arial" panose="020B0604020202020204" pitchFamily="34" charset="0"/>
                </a:rPr>
                <a:t>identități diferite.</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ro-RO"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Dezinformare</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ro-RO" sz="1000" b="0" dirty="0">
                <a:solidFill>
                  <a:schemeClr val="bg1"/>
                </a:solidFill>
                <a:effectLst/>
                <a:latin typeface="Arial" panose="020B0604020202020204" pitchFamily="34" charset="0"/>
                <a:cs typeface="Arial" panose="020B0604020202020204" pitchFamily="34" charset="0"/>
              </a:rPr>
              <a:t>Sursa imaginii – </a:t>
            </a:r>
            <a:r>
              <a:rPr lang="ro-RO" sz="1000" b="0" u="none"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ro-RO" sz="1000" b="0" dirty="0">
                <a:solidFill>
                  <a:schemeClr val="bg1"/>
                </a:solidFill>
                <a:effectLst/>
                <a:latin typeface="Arial" panose="020B0604020202020204" pitchFamily="34" charset="0"/>
                <a:cs typeface="Arial" panose="020B0604020202020204" pitchFamily="34" charset="0"/>
              </a:rPr>
              <a:t>, </a:t>
            </a:r>
            <a:r>
              <a:rPr lang="ro-RO" sz="1000" b="0" u="none" strike="noStrike"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ro-RO" sz="1000" b="0" dirty="0">
                <a:solidFill>
                  <a:schemeClr val="bg1"/>
                </a:solidFill>
                <a:effectLst/>
                <a:latin typeface="Arial" panose="020B0604020202020204" pitchFamily="34" charset="0"/>
                <a:cs typeface="Arial" panose="020B0604020202020204" pitchFamily="34" charset="0"/>
              </a:rPr>
              <a:t>, </a:t>
            </a:r>
            <a:r>
              <a:rPr lang="ro-RO" sz="1000" b="0" u="none" strike="noStrike"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ro-RO" sz="1000" b="0" dirty="0">
                <a:solidFill>
                  <a:schemeClr val="bg1"/>
                </a:solidFill>
                <a:effectLst/>
                <a:latin typeface="Arial" panose="020B0604020202020204" pitchFamily="34" charset="0"/>
                <a:cs typeface="Arial" panose="020B0604020202020204" pitchFamily="34" charset="0"/>
              </a:rPr>
              <a:t>, </a:t>
            </a:r>
            <a:r>
              <a:rPr lang="ro-RO" sz="1000" b="0" u="none" strike="noStrike" dirty="0">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ro-RO" sz="1000" b="0" dirty="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dirty="0"/>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ro-RO"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PARTEA 2 </a:t>
            </a:r>
          </a:p>
          <a:p>
            <a:r>
              <a:rPr lang="ro-RO" sz="5400" b="1" dirty="0">
                <a:solidFill>
                  <a:schemeClr val="bg1"/>
                </a:solidFill>
                <a:latin typeface="Arial" panose="020B0604020202020204" pitchFamily="34" charset="0"/>
                <a:ea typeface="Verdana" panose="020B0604030504040204" pitchFamily="34" charset="0"/>
                <a:cs typeface="Arial" panose="020B0604020202020204" pitchFamily="34" charset="0"/>
              </a:rPr>
              <a:t>Cum funcționează dezinformarea?</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ro-RO" sz="500" dirty="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2.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3.xml><?xml version="1.0" encoding="utf-8"?>
<ds:datastoreItem xmlns:ds="http://schemas.openxmlformats.org/officeDocument/2006/customXml" ds:itemID="{75F3044B-1967-4898-839F-15880AE56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70</TotalTime>
  <Words>4821</Words>
  <Application>Microsoft Office PowerPoint</Application>
  <PresentationFormat>Widescreen</PresentationFormat>
  <Paragraphs>382</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Ce vom afla?</vt:lpstr>
      <vt:lpstr>PowerPoint Presentation</vt:lpstr>
      <vt:lpstr>Partea 1: Ce este dezinformarea? </vt:lpstr>
      <vt:lpstr>Partea 1: Ce este dezinformarea? </vt:lpstr>
      <vt:lpstr>Satiră – „Zeci de răniți într-o încăierare la Lidl”</vt:lpstr>
      <vt:lpstr>Informare greșită – „5G cauzează coronavirusul” </vt:lpstr>
      <vt:lpstr>Partea 1: Ce este dezinformarea? </vt:lpstr>
      <vt:lpstr>PowerPoint Presentation</vt:lpstr>
      <vt:lpstr>Partea 2: Cum funcționează dezinformarea? </vt:lpstr>
      <vt:lpstr>Partea 2: Cum funcționează dezinformarea?</vt:lpstr>
      <vt:lpstr>Partea 2: Cum funcționează dezinformarea?</vt:lpstr>
      <vt:lpstr>Partea 2: Cum funcționează dezinformarea?</vt:lpstr>
      <vt:lpstr>Partea 2: Cum funcționează dezinformarea?</vt:lpstr>
      <vt:lpstr>PowerPoint Presentation</vt:lpstr>
      <vt:lpstr>Partea 3: Cum să reacționăm la dezinformare? </vt:lpstr>
      <vt:lpstr>Partea 3: Cum să reacționăm la dezinformare? </vt:lpstr>
      <vt:lpstr>Cum să reacționăm la dezinformare? </vt:lpstr>
      <vt:lpstr>Partea 3: Cum să reacționăm la dezinformare? </vt:lpstr>
      <vt:lpstr>Partea 3: Cum să reacționăm la dezinformare? </vt:lpstr>
      <vt:lpstr>Partea 3: Cum să reacționăm la dezinformare? </vt:lpstr>
      <vt:lpstr>PowerPoint Presentation</vt:lpstr>
      <vt:lpstr>Partea 4: Practică</vt:lpstr>
      <vt:lpstr>Partea 4: Practică</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GENTILE Luca (COMM)</cp:lastModifiedBy>
  <cp:revision>36</cp:revision>
  <cp:lastPrinted>2024-04-16T11:31:35Z</cp:lastPrinted>
  <dcterms:created xsi:type="dcterms:W3CDTF">2021-01-13T11:40:04Z</dcterms:created>
  <dcterms:modified xsi:type="dcterms:W3CDTF">2024-05-23T10:27:17Z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