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A46CE-35F3-C374-E3E5-DAA96D42FDA8}" v="55" dt="2024-05-29T11:58:34.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varScale="1">
        <p:scale>
          <a:sx n="79" d="100"/>
          <a:sy n="79" d="100"/>
        </p:scale>
        <p:origin x="1062" y="84"/>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S::shane.heneghan@ext.ec.europa.eu::c5985c72-71db-4713-a971-61de3d6a2006" providerId="AD" clId="Web-{EF3A46CE-35F3-C374-E3E5-DAA96D42FDA8}"/>
    <pc:docChg chg="modSld">
      <pc:chgData name="HENEGHAN Shane (COMM-EXT)" userId="S::shane.heneghan@ext.ec.europa.eu::c5985c72-71db-4713-a971-61de3d6a2006" providerId="AD" clId="Web-{EF3A46CE-35F3-C374-E3E5-DAA96D42FDA8}" dt="2024-05-29T11:58:34.354" v="16" actId="20577"/>
      <pc:docMkLst>
        <pc:docMk/>
      </pc:docMkLst>
      <pc:sldChg chg="delSp modSp">
        <pc:chgData name="HENEGHAN Shane (COMM-EXT)" userId="S::shane.heneghan@ext.ec.europa.eu::c5985c72-71db-4713-a971-61de3d6a2006" providerId="AD" clId="Web-{EF3A46CE-35F3-C374-E3E5-DAA96D42FDA8}" dt="2024-05-29T11:58:34.354" v="16" actId="20577"/>
        <pc:sldMkLst>
          <pc:docMk/>
          <pc:sldMk cId="1917629028" sldId="388"/>
        </pc:sldMkLst>
        <pc:spChg chg="mod">
          <ac:chgData name="HENEGHAN Shane (COMM-EXT)" userId="S::shane.heneghan@ext.ec.europa.eu::c5985c72-71db-4713-a971-61de3d6a2006" providerId="AD" clId="Web-{EF3A46CE-35F3-C374-E3E5-DAA96D42FDA8}" dt="2024-05-29T11:58:01.993" v="15" actId="20577"/>
          <ac:spMkLst>
            <pc:docMk/>
            <pc:sldMk cId="1917629028" sldId="388"/>
            <ac:spMk id="6" creationId="{B85D524C-A2B5-43BF-9CA2-7A17377B98C9}"/>
          </ac:spMkLst>
        </pc:spChg>
        <pc:spChg chg="del mod">
          <ac:chgData name="HENEGHAN Shane (COMM-EXT)" userId="S::shane.heneghan@ext.ec.europa.eu::c5985c72-71db-4713-a971-61de3d6a2006" providerId="AD" clId="Web-{EF3A46CE-35F3-C374-E3E5-DAA96D42FDA8}" dt="2024-05-29T11:52:56.794" v="2"/>
          <ac:spMkLst>
            <pc:docMk/>
            <pc:sldMk cId="1917629028" sldId="388"/>
            <ac:spMk id="8" creationId="{CE3A5E4D-DE45-B165-5606-B183E98E4D60}"/>
          </ac:spMkLst>
        </pc:spChg>
        <pc:spChg chg="mod">
          <ac:chgData name="HENEGHAN Shane (COMM-EXT)" userId="S::shane.heneghan@ext.ec.europa.eu::c5985c72-71db-4713-a971-61de3d6a2006" providerId="AD" clId="Web-{EF3A46CE-35F3-C374-E3E5-DAA96D42FDA8}" dt="2024-05-29T11:58:34.354" v="16" actId="20577"/>
          <ac:spMkLst>
            <pc:docMk/>
            <pc:sldMk cId="1917629028" sldId="388"/>
            <ac:spMk id="21" creationId="{BC95A541-B699-FC49-8F92-76841E0C1748}"/>
          </ac:spMkLst>
        </pc:spChg>
      </pc:sldChg>
      <pc:sldChg chg="modSp">
        <pc:chgData name="HENEGHAN Shane (COMM-EXT)" userId="S::shane.heneghan@ext.ec.europa.eu::c5985c72-71db-4713-a971-61de3d6a2006" providerId="AD" clId="Web-{EF3A46CE-35F3-C374-E3E5-DAA96D42FDA8}" dt="2024-05-29T11:56:32.458" v="9" actId="20577"/>
        <pc:sldMkLst>
          <pc:docMk/>
          <pc:sldMk cId="2942379202" sldId="389"/>
        </pc:sldMkLst>
        <pc:spChg chg="mod">
          <ac:chgData name="HENEGHAN Shane (COMM-EXT)" userId="S::shane.heneghan@ext.ec.europa.eu::c5985c72-71db-4713-a971-61de3d6a2006" providerId="AD" clId="Web-{EF3A46CE-35F3-C374-E3E5-DAA96D42FDA8}" dt="2024-05-29T11:56:32.458" v="9" actId="20577"/>
          <ac:spMkLst>
            <pc:docMk/>
            <pc:sldMk cId="2942379202" sldId="389"/>
            <ac:spMk id="21" creationId="{BC95A541-B699-FC49-8F92-76841E0C1748}"/>
          </ac:spMkLst>
        </pc:spChg>
      </pc:sldChg>
      <pc:sldChg chg="modSp">
        <pc:chgData name="HENEGHAN Shane (COMM-EXT)" userId="S::shane.heneghan@ext.ec.europa.eu::c5985c72-71db-4713-a971-61de3d6a2006" providerId="AD" clId="Web-{EF3A46CE-35F3-C374-E3E5-DAA96D42FDA8}" dt="2024-05-29T11:57:23.632" v="13"/>
        <pc:sldMkLst>
          <pc:docMk/>
          <pc:sldMk cId="3458467341" sldId="390"/>
        </pc:sldMkLst>
        <pc:graphicFrameChg chg="mod modGraphic">
          <ac:chgData name="HENEGHAN Shane (COMM-EXT)" userId="S::shane.heneghan@ext.ec.europa.eu::c5985c72-71db-4713-a971-61de3d6a2006" providerId="AD" clId="Web-{EF3A46CE-35F3-C374-E3E5-DAA96D42FDA8}" dt="2024-05-29T11:57:23.632" v="13"/>
          <ac:graphicFrameMkLst>
            <pc:docMk/>
            <pc:sldMk cId="3458467341" sldId="390"/>
            <ac:graphicFrameMk id="3" creationId="{00000000-0000-0000-0000-000000000000}"/>
          </ac:graphicFrameMkLst>
        </pc:graphicFrameChg>
      </pc:sldChg>
    </pc:docChg>
  </pc:docChgLst>
  <pc:docChgLst>
    <pc:chgData name="LECOQ Eveline (COMM)" userId="35b9da78-d9fd-4970-b443-aee0f0930724" providerId="ADAL" clId="{F6BF5D4E-CAFB-4232-AF4C-E0BDC6B87F8A}"/>
    <pc:docChg chg="modSld">
      <pc:chgData name="LECOQ Eveline (COMM)" userId="35b9da78-d9fd-4970-b443-aee0f0930724" providerId="ADAL" clId="{F6BF5D4E-CAFB-4232-AF4C-E0BDC6B87F8A}" dt="2024-05-08T13:28:56.592" v="91" actId="20577"/>
      <pc:docMkLst>
        <pc:docMk/>
      </pc:docMkLst>
      <pc:sldChg chg="modNotesTx">
        <pc:chgData name="LECOQ Eveline (COMM)" userId="35b9da78-d9fd-4970-b443-aee0f0930724" providerId="ADAL" clId="{F6BF5D4E-CAFB-4232-AF4C-E0BDC6B87F8A}" dt="2024-05-08T13:28:56.592" v="91" actId="20577"/>
        <pc:sldMkLst>
          <pc:docMk/>
          <pc:sldMk cId="1969329137" sldId="39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29-05-24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800" dirty="0">
                <a:solidFill>
                  <a:srgbClr val="1F497D"/>
                </a:solidFill>
                <a:effectLst/>
                <a:latin typeface="Calibri" panose="020F0502020204030204" pitchFamily="34" charset="0"/>
                <a:ea typeface="Calibri" panose="020F0502020204030204" pitchFamily="34" charset="0"/>
              </a:rPr>
              <a:t>Zdvihnite ruky – kto ste sa dnes stretli s dezinformáciami? A minulý týždeň? </a:t>
            </a:r>
            <a:r>
              <a:rPr lang="sk-SK" sz="1800">
                <a:solidFill>
                  <a:srgbClr val="1F497D"/>
                </a:solidFill>
                <a:effectLst/>
                <a:latin typeface="Calibri" panose="020F0502020204030204" pitchFamily="34" charset="0"/>
                <a:ea typeface="Calibri" panose="020F0502020204030204" pitchFamily="34" charset="0"/>
              </a:rPr>
              <a:t>Za posledný mesiac? Za posledný rok?</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Šíritelia dezinformácií využívajú sociálne médiá na zaplavenie informačného priestoru.</a:t>
            </a:r>
          </a:p>
          <a:p>
            <a:pPr marL="742950" lvl="1" indent="-285750">
              <a:lnSpc>
                <a:spcPct val="107000"/>
              </a:lnSpc>
              <a:spcAft>
                <a:spcPts val="800"/>
              </a:spcAft>
              <a:buFont typeface="Courier New" panose="02070309020205020404" pitchFamily="49" charset="0"/>
              <a:buChar char="o"/>
              <a:tabLst>
                <a:tab pos="9144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Cieľom nie je nevyhnutne presvedčiť vás o konkrétnej správe. Ak sa im podarí zmiasť a ohúriť nás natoľko, že nebudeme vedieť, komu veriť, môžu oslabiť našu dôveru v štandardné médiá a demokraciu. </a:t>
            </a:r>
          </a:p>
          <a:p>
            <a:pPr marL="342900" lvl="0" indent="-342900">
              <a:lnSpc>
                <a:spcPct val="107000"/>
              </a:lnSpc>
              <a:spcAft>
                <a:spcPts val="800"/>
              </a:spcAft>
              <a:buFont typeface="Symbol" panose="05050102010706020507" pitchFamily="18" charset="2"/>
              <a:buChar char=""/>
              <a:tabLst>
                <a:tab pos="4572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Šíritelia dezinformácií používajú niekoľko techník, ktoré často vidieť v komentároch na sociálnych médiách. </a:t>
            </a:r>
          </a:p>
          <a:p>
            <a:pPr marL="742950" lvl="1" indent="-285750">
              <a:lnSpc>
                <a:spcPct val="107000"/>
              </a:lnSpc>
              <a:spcAft>
                <a:spcPts val="800"/>
              </a:spcAft>
              <a:buFont typeface="Courier New" panose="02070309020205020404" pitchFamily="49" charset="0"/>
              <a:buChar char="o"/>
              <a:tabLst>
                <a:tab pos="914400" algn="l"/>
              </a:tabLst>
            </a:pPr>
            <a:r>
              <a:rPr lang="sk-SK" sz="1100" b="1">
                <a:effectLst/>
                <a:latin typeface="Calibri" panose="020F0502020204030204" pitchFamily="34" charset="0"/>
                <a:ea typeface="Calibri" panose="020F0502020204030204" pitchFamily="34" charset="0"/>
                <a:cs typeface="Times New Roman" panose="02020603050405020304" pitchFamily="18" charset="0"/>
              </a:rPr>
              <a:t>Porovnávanie neporovnateľného</a:t>
            </a:r>
            <a:r>
              <a:rPr lang="sk-SK" sz="1100">
                <a:effectLst/>
                <a:latin typeface="Calibri" panose="020F0502020204030204" pitchFamily="34" charset="0"/>
                <a:ea typeface="Calibri" panose="020F0502020204030204" pitchFamily="34" charset="0"/>
                <a:cs typeface="Times New Roman" panose="02020603050405020304" pitchFamily="18" charset="0"/>
              </a:rPr>
              <a:t> – na miesto toho, aby diskutér hovoril o danej téme, presúva pozornosť na nesúvisiacu alebo len okrajovo súvisiacu tému. Príklad: V diskusii o ruskej invázii na Ukrajinu sa zrazu diskutér spýta: „A čo potom Somálsko?“ Cieľom nie je konštruktívne diskutovať o Somálsku, ale odviesť pozornosť of témy konverzácie.</a:t>
            </a:r>
          </a:p>
          <a:p>
            <a:pPr marL="742950" lvl="1" indent="-285750">
              <a:lnSpc>
                <a:spcPct val="107000"/>
              </a:lnSpc>
              <a:spcAft>
                <a:spcPts val="800"/>
              </a:spcAft>
              <a:buFont typeface="Courier New" panose="02070309020205020404" pitchFamily="49" charset="0"/>
              <a:buChar char="o"/>
              <a:tabLst>
                <a:tab pos="914400" algn="l"/>
              </a:tabLst>
            </a:pPr>
            <a:r>
              <a:rPr lang="sk-SK" sz="1100" b="1">
                <a:effectLst/>
                <a:latin typeface="Calibri" panose="020F0502020204030204" pitchFamily="34" charset="0"/>
                <a:ea typeface="Calibri" panose="020F0502020204030204" pitchFamily="34" charset="0"/>
                <a:cs typeface="Times New Roman" panose="02020603050405020304" pitchFamily="18" charset="0"/>
              </a:rPr>
              <a:t>Prekrúcanie</a:t>
            </a:r>
            <a:r>
              <a:rPr lang="sk-SK" sz="1100">
                <a:effectLst/>
                <a:latin typeface="Calibri" panose="020F0502020204030204" pitchFamily="34" charset="0"/>
                <a:ea typeface="Calibri" panose="020F0502020204030204" pitchFamily="34" charset="0"/>
                <a:cs typeface="Times New Roman" panose="02020603050405020304" pitchFamily="18" charset="0"/>
              </a:rPr>
              <a:t> – diskutér prekrúti názor druhého človeka a na ten zaútočí. Príklad: Malik uverejní príspevok o tom, aké dôležité je, aby bola Európa klimaticky neutrálna. Sára k tomu napíše: „Nechce sa mi veriť, že chceš vo všetkých našich národných parkoch postaviť veterné farmy.“ Malik to síce nepovedal, ale teraz sa mu môže ľahko stať, že rozhovor skončí konkrétnou hádkou o veterných farmách namiesto celkovej situácie.</a:t>
            </a:r>
          </a:p>
          <a:p>
            <a:pPr marL="742950" lvl="1" indent="-285750">
              <a:lnSpc>
                <a:spcPct val="107000"/>
              </a:lnSpc>
              <a:spcAft>
                <a:spcPts val="800"/>
              </a:spcAft>
              <a:buFont typeface="Courier New" panose="02070309020205020404" pitchFamily="49" charset="0"/>
              <a:buChar char="o"/>
              <a:tabLst>
                <a:tab pos="914400" algn="l"/>
              </a:tabLst>
            </a:pPr>
            <a:r>
              <a:rPr lang="sk-SK" sz="1100" b="1">
                <a:effectLst/>
                <a:latin typeface="Calibri" panose="020F0502020204030204" pitchFamily="34" charset="0"/>
                <a:ea typeface="Calibri" panose="020F0502020204030204" pitchFamily="34" charset="0"/>
                <a:cs typeface="Times New Roman" panose="02020603050405020304" pitchFamily="18" charset="0"/>
              </a:rPr>
              <a:t>Útok</a:t>
            </a:r>
            <a:r>
              <a:rPr lang="sk-SK" sz="1100">
                <a:effectLst/>
                <a:latin typeface="Calibri" panose="020F0502020204030204" pitchFamily="34" charset="0"/>
                <a:ea typeface="Calibri" panose="020F0502020204030204" pitchFamily="34" charset="0"/>
                <a:cs typeface="Times New Roman" panose="02020603050405020304" pitchFamily="18" charset="0"/>
              </a:rPr>
              <a:t> – diskutér používa agresívny a ponižujúci prejav, aby protivníka odradil od ďalšej diskusie. Príklad: „Tomu môže veriť len idiot.“</a:t>
            </a:r>
          </a:p>
          <a:p>
            <a:pPr marL="742950" lvl="1" indent="-285750">
              <a:lnSpc>
                <a:spcPct val="107000"/>
              </a:lnSpc>
              <a:spcAft>
                <a:spcPts val="800"/>
              </a:spcAft>
              <a:buFont typeface="Courier New" panose="02070309020205020404" pitchFamily="49" charset="0"/>
              <a:buChar char="o"/>
              <a:tabLst>
                <a:tab pos="914400" algn="l"/>
              </a:tabLst>
            </a:pPr>
            <a:r>
              <a:rPr lang="sk-SK" sz="1100" b="1">
                <a:effectLst/>
                <a:latin typeface="Calibri" panose="020F0502020204030204" pitchFamily="34" charset="0"/>
                <a:ea typeface="Calibri" panose="020F0502020204030204" pitchFamily="34" charset="0"/>
                <a:cs typeface="Times New Roman" panose="02020603050405020304" pitchFamily="18" charset="0"/>
              </a:rPr>
              <a:t>Zosmiešňovanie</a:t>
            </a:r>
            <a:r>
              <a:rPr lang="sk-SK" sz="1100">
                <a:effectLst/>
                <a:latin typeface="Calibri" panose="020F0502020204030204" pitchFamily="34" charset="0"/>
                <a:ea typeface="Calibri" panose="020F0502020204030204" pitchFamily="34" charset="0"/>
                <a:cs typeface="Times New Roman" panose="02020603050405020304" pitchFamily="18" charset="0"/>
              </a:rPr>
              <a:t> – diskutér si sarkasticky uťahuje z protivníka, aby ho znevážil. Príklad: Sára odpovie na Malikov príspevok: „Ešteže existujú ľudia ako Ty, ktorí vo všetkom nájdu niečo na smiech.“</a:t>
            </a:r>
          </a:p>
          <a:p>
            <a:pPr marL="742950" lvl="1" indent="-285750">
              <a:lnSpc>
                <a:spcPct val="107000"/>
              </a:lnSpc>
              <a:spcAft>
                <a:spcPts val="800"/>
              </a:spcAft>
              <a:buFont typeface="Courier New" panose="02070309020205020404" pitchFamily="49" charset="0"/>
              <a:buChar char="o"/>
              <a:tabLst>
                <a:tab pos="914400" algn="l"/>
              </a:tabLst>
            </a:pPr>
            <a:r>
              <a:rPr lang="sk-SK" sz="1100" b="1">
                <a:effectLst/>
                <a:latin typeface="Calibri" panose="020F0502020204030204" pitchFamily="34" charset="0"/>
                <a:ea typeface="Calibri" panose="020F0502020204030204" pitchFamily="34" charset="0"/>
                <a:cs typeface="Times New Roman" panose="02020603050405020304" pitchFamily="18" charset="0"/>
              </a:rPr>
              <a:t>Zahlcovanie podrobnosťami</a:t>
            </a:r>
            <a:r>
              <a:rPr lang="sk-SK" sz="1100">
                <a:effectLst/>
                <a:latin typeface="Calibri" panose="020F0502020204030204" pitchFamily="34" charset="0"/>
                <a:ea typeface="Calibri" panose="020F0502020204030204" pitchFamily="34" charset="0"/>
                <a:cs typeface="Times New Roman" panose="02020603050405020304" pitchFamily="18" charset="0"/>
              </a:rPr>
              <a:t> – diskutér ohúri protivníka detailmi (často technickej povahy), aby odviedol pozornosť od zásadnej informácie. Príklad: V diskusii o ruskej invázii na Ukrajinu diskutér napíše dlhý príspevok o demografii malej dedinky na Donbase, pričom tvrdí, že nikto, kto tieto fakty neovláda, nemá právo diskutovať o situácii na Ukrajine. </a:t>
            </a:r>
          </a:p>
          <a:p>
            <a:pPr marL="1143000" lvl="2" indent="-228600">
              <a:lnSpc>
                <a:spcPct val="107000"/>
              </a:lnSpc>
              <a:spcAft>
                <a:spcPts val="800"/>
              </a:spcAft>
              <a:buFont typeface="Symbol" panose="05050102010706020507" pitchFamily="18" charset="2"/>
              <a:buChar char=""/>
              <a:tabLst>
                <a:tab pos="13716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Na túto stratégiu môže byť zvlášť ťažké odpovedať. Možno osoba, ktorá ju používa, naozaj verí tomu, čo hovorí, ale táto taktika sa často používa aj zámerne, keď chce niekto odviesť diskusiu iným smerom. Nezabudnite, že je v poriadku priznať neznalosť všetkých detailov o určitej téme. Neznamená to, že ten druhý argumentačne zvíťazil.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Pri šírení aj blokovaní dezinformácií zohrávajú obrovskú úlohu sociálne médiá. </a:t>
            </a: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Platformy týchto médií používajú na udržanie vašej pozornosti algoritmy, a teda sa vám snažia ukazovať obsah, ktorý považujete za zaujímavý. </a:t>
            </a: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Niekedy je to tak dobre. Možno nájdete nové informácie o témach, ktoré vás skutočne zaujímajú. Ale ak strávite viac času nad príspevkom, ktorý vás hnevá alebo ste z neho smutní, algoritmus vám ponúkne podobný obsah. </a:t>
            </a:r>
          </a:p>
          <a:p>
            <a:pPr marL="342900" lvl="0" indent="-342900">
              <a:lnSpc>
                <a:spcPct val="107000"/>
              </a:lnSpc>
              <a:spcAft>
                <a:spcPts val="800"/>
              </a:spcAft>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Ľahko sa môžete ocitnúť zahltení zmätočným a rušivým obsahom. Ak sa vám zdá, že sa to deje, skúste si dať prestávku. </a:t>
            </a:r>
          </a:p>
          <a:p>
            <a:pPr marL="342900" lvl="0" indent="-342900">
              <a:lnSpc>
                <a:spcPct val="107000"/>
              </a:lnSpc>
              <a:spcAft>
                <a:spcPts val="800"/>
              </a:spcAft>
              <a:buFont typeface="Symbol" panose="05050102010706020507" pitchFamily="18" charset="2"/>
              <a:buChar char=""/>
              <a:tabLst>
                <a:tab pos="4572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Zdroje:</a:t>
            </a:r>
          </a:p>
          <a:p>
            <a:pPr marL="742950" lvl="1" indent="-285750">
              <a:lnSpc>
                <a:spcPct val="107000"/>
              </a:lnSpc>
              <a:spcAft>
                <a:spcPts val="800"/>
              </a:spcAft>
              <a:buFont typeface="Courier New" panose="02070309020205020404" pitchFamily="49" charset="0"/>
              <a:buChar char="o"/>
              <a:tabLst>
                <a:tab pos="914400" algn="l"/>
              </a:tabLst>
            </a:pPr>
            <a:r>
              <a:rPr lang="sk-S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sk-SK"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sk-S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sk-SK"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sk-S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sk-SK"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Ako vidno na tejto snímke, hľadanie informácií o Xinjiangu môže priniesť veľmi rôznorodé výsledky – od pochvalných komentárov turistov až po kritiku zaobchádzania čínskej vlády s Ujgurmi a inými menšinami. Ktoré sú pravdivé a ktoré nepravdivé?</a:t>
            </a: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Hoci to, že Xinjiang je veľmi krásna turistická destinácia, môže byť pravda, neznamená to, že zároveň nie je miestom, kde sa porušujú ľudské práva Ujgurov a iných menšín. </a:t>
            </a: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Propagovanie Xinjiangu ako turistickej destinácie odpútava pozornosť od porušovania ľudských práv.</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sk-SK" sz="1100">
                <a:effectLst/>
                <a:latin typeface="Calibri" panose="020F0502020204030204" pitchFamily="34" charset="0"/>
                <a:ea typeface="Calibri" panose="020F0502020204030204" pitchFamily="34" charset="0"/>
                <a:cs typeface="Times New Roman" panose="02020603050405020304" pitchFamily="18" charset="0"/>
              </a:rPr>
              <a:t>[Text v obrázkoch (zľava doprava):</a:t>
            </a:r>
          </a:p>
          <a:p>
            <a:pPr marL="628650" lvl="1" indent="-171450">
              <a:lnSpc>
                <a:spcPct val="107000"/>
              </a:lnSpc>
              <a:spcAft>
                <a:spcPts val="800"/>
              </a:spcAft>
              <a:buFont typeface="Arial" panose="020B0604020202020204" pitchFamily="34" charset="0"/>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Britský vloger: Život Ujgurov a iných menšín v Číne. „Vyslovene pripravujú Ujgurov a ľudí v Xinjiangu o prácu“</a:t>
            </a:r>
          </a:p>
          <a:p>
            <a:pPr marL="628650" lvl="1" indent="-171450">
              <a:lnSpc>
                <a:spcPct val="107000"/>
              </a:lnSpc>
              <a:spcAft>
                <a:spcPts val="800"/>
              </a:spcAft>
              <a:buFont typeface="Arial" panose="020B0604020202020204" pitchFamily="34" charset="0"/>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Skutočný Xinjiang: očami NEMECKÉHO vlogera</a:t>
            </a:r>
          </a:p>
          <a:p>
            <a:pPr marL="628650" lvl="1" indent="-171450">
              <a:lnSpc>
                <a:spcPct val="107000"/>
              </a:lnSpc>
              <a:spcAft>
                <a:spcPts val="800"/>
              </a:spcAft>
              <a:buFont typeface="Arial" panose="020B0604020202020204" pitchFamily="34" charset="0"/>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„Ste v Xinjiangu prvýkrát?“</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sk-SK" sz="110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animáciu.</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sk-SK" sz="1100" strike="noStrike" baseline="0">
                <a:effectLst/>
                <a:latin typeface="Calibri" panose="020F0502020204030204" pitchFamily="34" charset="0"/>
                <a:ea typeface="Calibri" panose="020F0502020204030204" pitchFamily="34" charset="0"/>
                <a:cs typeface="Times New Roman" panose="02020603050405020304" pitchFamily="18" charset="0"/>
              </a:rPr>
              <a:t>Dezinformácie nie sú novým javom. Boli tu s nami dlho a šírili sa prostredníctvom klasických médií, ako sú noviny, televízia či rádio.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sk-SK" sz="1100" strike="noStrike" baseline="0">
                <a:effectLst/>
                <a:latin typeface="Calibri" panose="020F0502020204030204" pitchFamily="34" charset="0"/>
                <a:ea typeface="Calibri" panose="020F0502020204030204" pitchFamily="34" charset="0"/>
                <a:cs typeface="Times New Roman" panose="02020603050405020304" pitchFamily="18" charset="0"/>
              </a:rPr>
              <a:t>Preto netreba veriť niečomu len preto, že ste to čítali v novinách alebo videli v televízii, a nie online. Vždy si overte spoľahlivosť zdroja, zistite, čo hovoria iné zdroje a použite ďalšie tipy uvedené na snímke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sk-SK" sz="1100">
                <a:effectLst/>
                <a:latin typeface="Calibri" panose="020F0502020204030204" pitchFamily="34" charset="0"/>
                <a:ea typeface="Calibri" panose="020F0502020204030204" pitchFamily="34" charset="0"/>
                <a:cs typeface="Times New Roman" panose="02020603050405020304" pitchFamily="18" charset="0"/>
              </a:rPr>
              <a:t>Zdroj: https://www.ft.com/content/1eeedb71-d9dc-4b13-9b45-fcb7898ae9e1 </a:t>
            </a:r>
          </a:p>
          <a:p>
            <a:pPr marL="0" lvl="0" indent="0">
              <a:lnSpc>
                <a:spcPct val="107000"/>
              </a:lnSpc>
              <a:spcAft>
                <a:spcPts val="800"/>
              </a:spcAft>
              <a:buFont typeface="Courier New" panose="02070309020205020404" pitchFamily="49" charset="0"/>
              <a:buNone/>
            </a:pPr>
            <a:r>
              <a:rPr lang="sk-SK" sz="1800">
                <a:effectLst/>
                <a:latin typeface="Calibri" panose="020F0502020204030204" pitchFamily="34" charset="0"/>
                <a:ea typeface="Calibri" panose="020F0502020204030204" pitchFamily="34" charset="0"/>
              </a:rPr>
              <a:t>Zdroj 5G: </a:t>
            </a:r>
            <a:r>
              <a:rPr lang="sk-SK"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100"/>
              <a:t>Toto video z dielne EUvsDisinfo vysvetľuje, ako sa tvoria propagandistické (alebo dezinformačné) videá napríklad obrázkami, ktoré s témou nesúvisia. </a:t>
            </a:r>
            <a:r>
              <a:rPr lang="sk-SK" sz="1100" baseline="0"/>
              <a:t>Rozoberá nepravdivý naratív Sputniku, že NATO deťom v militarizovanom Lotyšsku vtláča svoju ideológiu: </a:t>
            </a:r>
            <a:r>
              <a:rPr lang="sk-SK" sz="1100">
                <a:hlinkClick r:id="rId3"/>
              </a:rPr>
              <a:t>https://www.youtube.com/watch?v=nOd2vMCDv9M&amp;feature=youtu.be</a:t>
            </a:r>
            <a:r>
              <a:rPr lang="sk-SK" sz="1100"/>
              <a:t> [dĺžka: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sk-SK" sz="1100">
                <a:solidFill>
                  <a:schemeClr val="tx1"/>
                </a:solidFill>
                <a:effectLst/>
                <a:latin typeface="+mn-lt"/>
                <a:ea typeface="+mn-ea"/>
                <a:cs typeface="+mn-cs"/>
              </a:rPr>
              <a:t>Nechajte žiakov porozmýšľať o ich </a:t>
            </a:r>
            <a:r>
              <a:rPr lang="sk-SK" sz="1100" b="1" u="none">
                <a:solidFill>
                  <a:schemeClr val="tx1"/>
                </a:solidFill>
                <a:effectLst/>
                <a:latin typeface="+mn-lt"/>
                <a:ea typeface="+mn-ea"/>
                <a:cs typeface="+mn-cs"/>
              </a:rPr>
              <a:t>pocitoch</a:t>
            </a:r>
            <a:r>
              <a:rPr lang="sk-SK" sz="1100">
                <a:solidFill>
                  <a:schemeClr val="tx1"/>
                </a:solidFill>
                <a:effectLst/>
                <a:latin typeface="+mn-lt"/>
                <a:ea typeface="+mn-ea"/>
                <a:cs typeface="+mn-cs"/>
              </a:rPr>
              <a:t>. Aký majú pocit, keď sa na to pozerajú? Ako by reagovali, keby sa to objavilo na ich nástenke na Instagrame alebo TikToku? Vyvoláva to v nich emócie? Obsah správy, to, ako bola naformulovaná, obrazy...?</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800"/>
              <a:t>Zdroj:</a:t>
            </a:r>
          </a:p>
          <a:p>
            <a:r>
              <a:rPr lang="sk-SK"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i="0">
                <a:solidFill>
                  <a:schemeClr val="tx1"/>
                </a:solidFill>
                <a:effectLst/>
                <a:latin typeface="+mn-lt"/>
                <a:ea typeface="+mn-ea"/>
                <a:cs typeface="+mn-cs"/>
              </a:rPr>
              <a:t>Nové záznamy (obrázky, videá,</a:t>
            </a:r>
            <a:r>
              <a:rPr lang="sk-SK" sz="1200" b="0" i="0" baseline="0">
                <a:solidFill>
                  <a:schemeClr val="tx1"/>
                </a:solidFill>
                <a:effectLst/>
                <a:latin typeface="+mn-lt"/>
                <a:ea typeface="+mn-ea"/>
                <a:cs typeface="+mn-cs"/>
              </a:rPr>
              <a:t> hlasové záznamy)</a:t>
            </a:r>
            <a:r>
              <a:rPr lang="sk-SK" sz="1200" b="0" i="0">
                <a:solidFill>
                  <a:schemeClr val="tx1"/>
                </a:solidFill>
                <a:effectLst/>
                <a:latin typeface="+mn-lt"/>
                <a:ea typeface="+mn-ea"/>
                <a:cs typeface="+mn-cs"/>
              </a:rPr>
              <a:t> udalostí, vyhlásení alebo činov, ku ktorým v skutočnosti nikdy nedošlo, sa volajú </a:t>
            </a:r>
            <a:r>
              <a:rPr lang="sk-SK" sz="1200" b="0" i="0" baseline="0">
                <a:solidFill>
                  <a:schemeClr val="tx1"/>
                </a:solidFill>
                <a:effectLst/>
                <a:latin typeface="+mn-lt"/>
                <a:ea typeface="+mn-ea"/>
                <a:cs typeface="+mn-cs"/>
              </a:rPr>
              <a:t>deepfakes </a:t>
            </a:r>
            <a:r>
              <a:rPr lang="sk-SK" sz="1200" b="0" i="0">
                <a:solidFill>
                  <a:schemeClr val="tx1"/>
                </a:solidFill>
                <a:effectLst/>
                <a:latin typeface="+mn-lt"/>
                <a:ea typeface="+mn-ea"/>
                <a:cs typeface="+mn-cs"/>
              </a:rPr>
              <a:t>a na ich výrobu sa používa umelá inteligencia. Výsledky môžu byť celkom presvedčivé.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i="0">
                <a:solidFill>
                  <a:schemeClr val="tx1"/>
                </a:solidFill>
                <a:effectLst/>
                <a:latin typeface="+mn-lt"/>
                <a:ea typeface="+mn-ea"/>
                <a:cs typeface="+mn-cs"/>
              </a:rPr>
              <a:t>V tomto videu to v skutočnosti nie je Keanu Reeves, ktorý sa chváli, ako dobre vie upratovať.</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i="0">
                <a:solidFill>
                  <a:schemeClr val="tx1"/>
                </a:solidFill>
                <a:effectLst/>
                <a:latin typeface="+mn-lt"/>
                <a:ea typeface="+mn-ea"/>
                <a:cs typeface="+mn-cs"/>
              </a:rPr>
              <a:t>EÚ a ďalšie organizácie tvrdo pracujú na potláčaní zlomyseľnej umelej inteligencie a deepfakes, ale pre človeka, ktorý v tom nie je odborník, nie je vždy jednoduché určiť, či je obrázok alebo video skutočné alebo sa s ním manipulovalo. Odpovedzte si na otázky uvedené na  </a:t>
            </a:r>
            <a:r>
              <a:rPr lang="sk-SK" sz="1200" b="0" i="0">
                <a:solidFill>
                  <a:srgbClr val="FF0000"/>
                </a:solidFill>
                <a:effectLst/>
                <a:latin typeface="+mn-lt"/>
                <a:ea typeface="+mn-ea"/>
                <a:cs typeface="+mn-cs"/>
              </a:rPr>
              <a:t>snímke </a:t>
            </a:r>
            <a:r>
              <a:rPr lang="sk-SK">
                <a:solidFill>
                  <a:srgbClr val="FF0000"/>
                </a:solidFill>
              </a:rPr>
              <a:t>17</a:t>
            </a:r>
            <a:r>
              <a:rPr lang="sk-SK" sz="1200" b="0" i="0">
                <a:solidFill>
                  <a:srgbClr val="FF0000"/>
                </a:solidFill>
                <a:effectLst/>
                <a:latin typeface="+mn-lt"/>
                <a:ea typeface="+mn-ea"/>
                <a:cs typeface="+mn-cs"/>
              </a:rPr>
              <a:t> </a:t>
            </a:r>
            <a:r>
              <a:rPr lang="sk-SK" sz="1200" b="0" i="0">
                <a:solidFill>
                  <a:schemeClr val="tx1"/>
                </a:solidFill>
                <a:effectLst/>
                <a:latin typeface="+mn-lt"/>
                <a:ea typeface="+mn-ea"/>
                <a:cs typeface="+mn-cs"/>
              </a:rPr>
              <a:t>a pamätajte na to, že ak niečo vyzerá príliš dobré na to, aby to bolo skutočné (alebo príliš šokujúce), možno takým aj je. Starostlivo si to overte!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animácie.</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sk-SK" sz="1200">
                <a:solidFill>
                  <a:schemeClr val="tx1"/>
                </a:solidFill>
                <a:effectLst/>
                <a:latin typeface="+mn-lt"/>
                <a:ea typeface="+mn-ea"/>
                <a:cs typeface="+mn-cs"/>
              </a:rPr>
              <a:t>Opis</a:t>
            </a:r>
            <a:r>
              <a:rPr lang="sk-SK" sz="1200" baseline="0">
                <a:solidFill>
                  <a:schemeClr val="tx1"/>
                </a:solidFill>
                <a:effectLst/>
                <a:latin typeface="+mn-lt"/>
                <a:ea typeface="+mn-ea"/>
                <a:cs typeface="+mn-cs"/>
              </a:rPr>
              <a:t>:</a:t>
            </a:r>
          </a:p>
          <a:p>
            <a:pPr marL="628650" lvl="1" indent="-171450">
              <a:buFontTx/>
              <a:buChar char="-"/>
            </a:pPr>
            <a:r>
              <a:rPr lang="sk-SK" sz="1200">
                <a:solidFill>
                  <a:schemeClr val="tx1"/>
                </a:solidFill>
                <a:effectLst/>
                <a:latin typeface="+mn-lt"/>
                <a:ea typeface="+mn-ea"/>
                <a:cs typeface="+mn-cs"/>
              </a:rPr>
              <a:t>V prvej fáze ochrany pred dezinformáciami sa treba ZASTAVIŤ – nenechajte sa vyprovokovať, aby ste odpovedali na niečo, čo môže byť príliš dobré alebo príliš zlé na to, aby to bola pravda.</a:t>
            </a:r>
          </a:p>
          <a:p>
            <a:pPr marL="628650" lvl="1" indent="-171450">
              <a:buFontTx/>
              <a:buChar char="-"/>
            </a:pPr>
            <a:r>
              <a:rPr lang="sk-SK" sz="1200">
                <a:solidFill>
                  <a:schemeClr val="tx1"/>
                </a:solidFill>
                <a:effectLst/>
                <a:latin typeface="+mn-lt"/>
                <a:ea typeface="+mn-ea"/>
                <a:cs typeface="+mn-cs"/>
              </a:rPr>
              <a:t>Neváhajte si zobrať istý čas na premyslenie a možno aj prešetrenie správy.</a:t>
            </a:r>
          </a:p>
          <a:p>
            <a:pPr marL="628650" lvl="1" indent="-171450">
              <a:buFontTx/>
              <a:buChar char="-"/>
            </a:pPr>
            <a:r>
              <a:rPr lang="sk-SK" sz="1200">
                <a:effectLst/>
                <a:latin typeface="+mn-lt"/>
                <a:ea typeface="+mn-ea"/>
                <a:cs typeface="+mn-cs"/>
              </a:rPr>
              <a:t>Overovanie faktov môže byť zábavné: je to ako hrať sa na detektíva. Pravdaže si môžete zobrať istý čas a nie vždy sa dá naisto rozhodnúť, či je daný príbeh na 100 % pravdivý alebo nepravdivý, ale v tomto procese sa toho dá veľa naučiť. Napríklad sa môžete dozvedieť o dobrých argumentačných technikách alebo o tom, ako sa overuje vedecký výskum.</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sk-SK"/>
              <a:t>Mnohé dezinformácie stavajú na tom, že ľudia majú sklon vyhýbať sa neistote. </a:t>
            </a:r>
          </a:p>
          <a:p>
            <a:pPr marL="171450" indent="-171450">
              <a:buFont typeface="Arial" panose="020B0604020202020204" pitchFamily="34" charset="0"/>
              <a:buChar char="•"/>
            </a:pPr>
            <a:r>
              <a:rPr lang="sk-SK"/>
              <a:t>Prirodzene hľadáme istotu, ale nedajte sa chytiť do pasce. Zoberte si čas a nezabudnite, že neistota neznamená hlúposť!</a:t>
            </a:r>
          </a:p>
          <a:p>
            <a:pPr marL="171450" indent="-171450">
              <a:buFont typeface="Arial" panose="020B0604020202020204" pitchFamily="34" charset="0"/>
              <a:buChar char="•"/>
            </a:pPr>
            <a:r>
              <a:rPr lang="sk-SK"/>
              <a:t>Keď čítate článok, ktorý vyvoláva silné emócie...</a:t>
            </a:r>
          </a:p>
          <a:p>
            <a:pPr marL="628650" lvl="1" indent="-171450">
              <a:buFont typeface="Arial" panose="020B0604020202020204" pitchFamily="34" charset="0"/>
              <a:buChar char="•"/>
            </a:pPr>
            <a:r>
              <a:rPr lang="sk-SK"/>
              <a:t>Dajte si prestávku</a:t>
            </a:r>
          </a:p>
          <a:p>
            <a:pPr marL="628650" lvl="1" indent="-171450">
              <a:buFont typeface="Arial" panose="020B0604020202020204" pitchFamily="34" charset="0"/>
              <a:buChar char="•"/>
            </a:pPr>
            <a:r>
              <a:rPr lang="sk-SK"/>
              <a:t>Premyslite si to a skúste si overiť fakty</a:t>
            </a:r>
          </a:p>
          <a:p>
            <a:pPr marL="628650" lvl="1" indent="-171450">
              <a:buFont typeface="Arial" panose="020B0604020202020204" pitchFamily="34" charset="0"/>
              <a:buChar char="•"/>
            </a:pPr>
            <a:r>
              <a:rPr lang="sk-SK"/>
              <a:t>Potom sa rozhodnite. Chcete tento príspevok zdieľať alebo o ňom povedať svojim priateľom? Myslíte, že by ste ho mali nahlásiť tejto sociálnomediálnej platforme ako mylnú informáciu? Alebo si ešte stále nie ste istí a zatiaľ nebudete reagovať</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animácie.</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sk-SK" sz="1200" baseline="0">
                <a:effectLst/>
                <a:ea typeface="Calibri" panose="020F0502020204030204" pitchFamily="34" charset="0"/>
                <a:cs typeface="Times New Roman" panose="02020603050405020304" pitchFamily="18" charset="0"/>
              </a:rPr>
              <a:t>Na precvičenie sa vráťte k jednému z predchádzajúcich príkladov (napr. na snímku 13 s videom, v ktorom sa údajne deťom rozdávajú zbrane a vstupujú do lotyšskej armády).</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sk-SK" sz="1200">
                <a:effectLst/>
              </a:rPr>
              <a:t>Je dôležité, aby ste porozmýšľali o vlastných predsudkoch. Potvrdzuje táto správa niečo, čomu ste aj doteraz verili? Zmenilo by sa niečo, keby túto správu zdieľal váš obľúbený priateľ alebo celebrita, ktorú sledujete? Ktoré zdroje považujete za dôveryhodné?</a:t>
            </a:r>
            <a:r>
              <a:rPr lang="sk-SK"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sk-SK" sz="1200">
                <a:effectLst/>
                <a:ea typeface="Calibri" panose="020F0502020204030204" pitchFamily="34" charset="0"/>
              </a:rPr>
              <a:t>Overte si...</a:t>
            </a:r>
          </a:p>
          <a:p>
            <a:pPr algn="just">
              <a:spcAft>
                <a:spcPts val="0"/>
              </a:spcAft>
            </a:pPr>
            <a:r>
              <a:rPr lang="sk-SK" sz="1200">
                <a:effectLst/>
                <a:ea typeface="Calibri" panose="020F0502020204030204" pitchFamily="34" charset="0"/>
              </a:rPr>
              <a:t> </a:t>
            </a:r>
          </a:p>
          <a:p>
            <a:pPr marL="628650" lvl="1" indent="-171450" algn="l">
              <a:spcAft>
                <a:spcPts val="0"/>
              </a:spcAft>
              <a:buFontTx/>
              <a:buChar char="-"/>
              <a:tabLst>
                <a:tab pos="457200" algn="l"/>
              </a:tabLst>
            </a:pPr>
            <a:r>
              <a:rPr lang="sk-SK" sz="1200" b="1">
                <a:effectLst/>
                <a:ea typeface="Calibri" panose="020F0502020204030204" pitchFamily="34" charset="0"/>
                <a:cs typeface="Times New Roman" panose="02020603050405020304" pitchFamily="18" charset="0"/>
              </a:rPr>
              <a:t>obsah: </a:t>
            </a:r>
            <a:r>
              <a:rPr lang="sk-SK" sz="1200">
                <a:effectLst/>
                <a:ea typeface="Calibri" panose="020F0502020204030204" pitchFamily="34" charset="0"/>
                <a:cs typeface="Times New Roman" panose="02020603050405020304" pitchFamily="18" charset="0"/>
              </a:rPr>
              <a:t>Prečítajte si celý článok – hovoria </a:t>
            </a:r>
            <a:r>
              <a:rPr lang="sk-SK" sz="1200" b="0">
                <a:effectLst/>
                <a:ea typeface="Calibri" panose="020F0502020204030204" pitchFamily="34" charset="0"/>
                <a:cs typeface="Times New Roman" panose="02020603050405020304" pitchFamily="18" charset="0"/>
              </a:rPr>
              <a:t>titulka a obsah o tom istom?</a:t>
            </a:r>
          </a:p>
          <a:p>
            <a:pPr marL="628650" lvl="1" indent="-171450" algn="l">
              <a:spcAft>
                <a:spcPts val="0"/>
              </a:spcAft>
              <a:buFontTx/>
              <a:buChar char="-"/>
              <a:tabLst>
                <a:tab pos="457200" algn="l"/>
              </a:tabLst>
            </a:pPr>
            <a:r>
              <a:rPr lang="sk-SK" sz="1200" b="1">
                <a:effectLst/>
                <a:ea typeface="Calibri" panose="020F0502020204030204" pitchFamily="34" charset="0"/>
                <a:cs typeface="Times New Roman" panose="02020603050405020304" pitchFamily="18" charset="0"/>
              </a:rPr>
              <a:t>zdroj: </a:t>
            </a:r>
            <a:r>
              <a:rPr lang="sk-SK" sz="1200" b="0">
                <a:effectLst/>
                <a:ea typeface="Calibri" panose="020F0502020204030204" pitchFamily="34" charset="0"/>
                <a:cs typeface="Times New Roman" panose="02020603050405020304" pitchFamily="18" charset="0"/>
              </a:rPr>
              <a:t>aké ďalšie články tento zdroj publikuje? vyzerajú dôveryhodne? </a:t>
            </a:r>
          </a:p>
          <a:p>
            <a:pPr marL="628650" lvl="1" indent="-171450" algn="l">
              <a:spcAft>
                <a:spcPts val="0"/>
              </a:spcAft>
              <a:buFontTx/>
              <a:buChar char="-"/>
              <a:tabLst>
                <a:tab pos="457200" algn="l"/>
              </a:tabLst>
            </a:pPr>
            <a:r>
              <a:rPr lang="sk-SK" sz="1200" b="1">
                <a:effectLst/>
                <a:latin typeface="Calibri" panose="020F0502020204030204" pitchFamily="34" charset="0"/>
                <a:ea typeface="Calibri" panose="020F0502020204030204" pitchFamily="34" charset="0"/>
                <a:cs typeface="Times New Roman" panose="02020603050405020304" pitchFamily="18" charset="0"/>
              </a:rPr>
              <a:t>URL: </a:t>
            </a:r>
            <a:r>
              <a:rPr lang="sk-SK" sz="1200">
                <a:effectLst/>
                <a:latin typeface="Calibri" panose="020F0502020204030204" pitchFamily="34" charset="0"/>
                <a:ea typeface="Calibri" panose="020F0502020204030204" pitchFamily="34" charset="0"/>
                <a:cs typeface="Times New Roman" panose="02020603050405020304" pitchFamily="18" charset="0"/>
              </a:rPr>
              <a:t>vždy skontrolujte, či ide o pôvodné webové sídlo alebo je v URL mierna zmena v názve alebo prípone, ktorú si možno ľahko nevšimnúť. Dezinformačné sídla si dávajú názvy známych spravodajských sídel, ktoré mierne zmenia. Napríklad: </a:t>
            </a:r>
            <a:r>
              <a:rPr lang="sk-SK"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sk-SK" sz="1200" b="0" baseline="0">
                <a:effectLst/>
                <a:latin typeface="Calibri" panose="020F0502020204030204" pitchFamily="34" charset="0"/>
                <a:ea typeface="Calibri" panose="020F0502020204030204" pitchFamily="34" charset="0"/>
                <a:cs typeface="Times New Roman" panose="02020603050405020304" pitchFamily="18" charset="0"/>
              </a:rPr>
              <a:t>(vyšetrovanie EU Disinfo Lab toho, ako sa klonujú legitímne spravodajské sídla: </a:t>
            </a:r>
            <a:r>
              <a:rPr lang="sk-S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sk-SK"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sk-SK" sz="1200" b="1" baseline="0">
                <a:effectLst/>
                <a:ea typeface="Calibri" panose="020F0502020204030204" pitchFamily="34" charset="0"/>
                <a:cs typeface="Times New Roman" panose="02020603050405020304" pitchFamily="18" charset="0"/>
              </a:rPr>
              <a:t>autora: </a:t>
            </a:r>
            <a:r>
              <a:rPr lang="sk-SK" sz="1200">
                <a:effectLst/>
                <a:ea typeface="Calibri" panose="020F0502020204030204" pitchFamily="34" charset="0"/>
                <a:cs typeface="Times New Roman" panose="02020603050405020304" pitchFamily="18" charset="0"/>
              </a:rPr>
              <a:t>Pracovníci informačného priemyslu často majú vlastné webové sídla alebo iné verejné profily, cez ktoré sa možno dostať </a:t>
            </a:r>
            <a:r>
              <a:rPr lang="sk-SK" sz="1200">
                <a:solidFill>
                  <a:srgbClr val="FF0000"/>
                </a:solidFill>
                <a:effectLst/>
                <a:ea typeface="Calibri" panose="020F0502020204030204" pitchFamily="34" charset="0"/>
                <a:cs typeface="Times New Roman" panose="02020603050405020304" pitchFamily="18" charset="0"/>
              </a:rPr>
              <a:t> </a:t>
            </a:r>
            <a:r>
              <a:rPr lang="sk-SK" sz="1200">
                <a:effectLst/>
                <a:ea typeface="Calibri" panose="020F0502020204030204" pitchFamily="34" charset="0"/>
                <a:cs typeface="Times New Roman" panose="02020603050405020304" pitchFamily="18" charset="0"/>
              </a:rPr>
              <a:t>k nim a ich práci.</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sk-SK" sz="1200">
                <a:effectLst/>
                <a:ea typeface="Calibri" panose="020F0502020204030204" pitchFamily="34" charset="0"/>
                <a:cs typeface="Times New Roman" panose="02020603050405020304" pitchFamily="18" charset="0"/>
              </a:rPr>
              <a:t>Kontext</a:t>
            </a:r>
          </a:p>
          <a:p>
            <a:pPr marL="628650" lvl="1" indent="-171450" algn="l">
              <a:spcAft>
                <a:spcPts val="0"/>
              </a:spcAft>
              <a:buFontTx/>
              <a:buChar char="-"/>
              <a:tabLst>
                <a:tab pos="457200" algn="l"/>
              </a:tabLst>
            </a:pPr>
            <a:r>
              <a:rPr lang="sk-SK" sz="1200" b="1">
                <a:effectLst/>
                <a:ea typeface="Calibri" panose="020F0502020204030204" pitchFamily="34" charset="0"/>
                <a:cs typeface="Times New Roman" panose="02020603050405020304" pitchFamily="18" charset="0"/>
              </a:rPr>
              <a:t>dátum: </a:t>
            </a:r>
            <a:r>
              <a:rPr lang="sk-SK" sz="1200" b="0">
                <a:effectLst/>
                <a:ea typeface="Calibri" panose="020F0502020204030204" pitchFamily="34" charset="0"/>
                <a:cs typeface="Times New Roman" panose="02020603050405020304" pitchFamily="18" charset="0"/>
              </a:rPr>
              <a:t>Niekedy sa na sociálnych médiách znova uverejňujú staré správy, pretože ľudia sa zabúdajú pozrieť na dátum. </a:t>
            </a:r>
          </a:p>
          <a:p>
            <a:pPr marL="628650" lvl="1" indent="-171450" algn="l">
              <a:spcAft>
                <a:spcPts val="0"/>
              </a:spcAft>
              <a:buFontTx/>
              <a:buChar char="-"/>
              <a:tabLst>
                <a:tab pos="457200" algn="l"/>
              </a:tabLst>
            </a:pPr>
            <a:r>
              <a:rPr lang="sk-SK" sz="1200" b="1">
                <a:effectLst/>
                <a:ea typeface="Calibri" panose="020F0502020204030204" pitchFamily="34" charset="0"/>
                <a:cs typeface="Times New Roman" panose="02020603050405020304" pitchFamily="18" charset="0"/>
              </a:rPr>
              <a:t>Iné zdroje: </a:t>
            </a:r>
            <a:r>
              <a:rPr lang="sk-SK" sz="1200" b="0">
                <a:effectLst/>
                <a:ea typeface="Calibri" panose="020F0502020204030204" pitchFamily="34" charset="0"/>
                <a:cs typeface="Times New Roman" panose="02020603050405020304" pitchFamily="18" charset="0"/>
              </a:rPr>
              <a:t>je táto správa aj v iných zdrojoch? potvrdzuje tvrdenia pôvodného článku? O aké zdroje ide? Môže byť veľmi užitočné pozrieť sa na spoľahlivé medzinárodné zdroje (napr. BBC, Deutsche Welle, France 24). Na prístup k zdrojom v iných jazykoch môžete použiť prekladové nástroje. Môžete tak získať zaujímavú celkovú perspektívu, a to nielen pri overovaní dezinformácií.</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sk-SK" sz="1200" b="0">
                <a:effectLst/>
                <a:ea typeface="Calibri" panose="020F0502020204030204" pitchFamily="34" charset="0"/>
                <a:cs typeface="Times New Roman" panose="02020603050405020304" pitchFamily="18" charset="0"/>
              </a:rPr>
              <a:t>Zamyslite sa skôr, ako niečo zdieľate</a:t>
            </a:r>
          </a:p>
          <a:p>
            <a:pPr marL="628650" lvl="1" indent="-171450" algn="l">
              <a:spcAft>
                <a:spcPts val="0"/>
              </a:spcAft>
              <a:buFontTx/>
              <a:buChar char="-"/>
              <a:tabLst>
                <a:tab pos="457200" algn="l"/>
              </a:tabLst>
            </a:pPr>
            <a:r>
              <a:rPr lang="sk-SK" sz="1200" b="0">
                <a:effectLst/>
                <a:ea typeface="Calibri" panose="020F0502020204030204" pitchFamily="34" charset="0"/>
                <a:cs typeface="Times New Roman" panose="02020603050405020304" pitchFamily="18" charset="0"/>
              </a:rPr>
              <a:t>zdieľajte článok, len ak viete, že je pravdivý. Inak môžete omylom šíriť mylné informácie!</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Najviac, čo môžete urobiť pre to, aby sa nešírili dezinformácie, je jednoducho nezdieľať informácie, ktoré možno nie sú pravdivé. </a:t>
            </a: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Podeľte sa o tipy z tejto hodiny s kamarátmi a rodinnými príslušníkmi a porozprávajte sa s nimi, ako nepodľahnúť nepravdivým alebo zavádzajúcim informáciám.</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Možno vás bude lákať konfrontovať alebo dokonca zahanbiť ľudí, ktorí veria informáciám, o ktorých vy viete, že nie sú pravdivé. Ale to väčšinou nepomôže.</a:t>
            </a:r>
          </a:p>
          <a:p>
            <a:pPr marL="742950" lvl="1" indent="-285750">
              <a:lnSpc>
                <a:spcPct val="107000"/>
              </a:lnSpc>
              <a:buFont typeface="Courier New" panose="02070309020205020404" pitchFamily="49" charset="0"/>
              <a:buChar char="o"/>
            </a:pPr>
            <a:r>
              <a:rPr lang="sk-SK" sz="1100">
                <a:effectLst/>
                <a:latin typeface="Calibri" panose="020F0502020204030204" pitchFamily="34" charset="0"/>
                <a:ea typeface="Calibri" panose="020F0502020204030204" pitchFamily="34" charset="0"/>
                <a:cs typeface="Times New Roman" panose="02020603050405020304" pitchFamily="18" charset="0"/>
              </a:rPr>
              <a:t>Útokmi len posilníte ich presvedčenie a môžete nimi zničiť váš vzájomný vzťah.</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k-SK" sz="1100">
                <a:effectLst/>
                <a:latin typeface="Calibri" panose="020F0502020204030204" pitchFamily="34" charset="0"/>
                <a:ea typeface="Calibri" panose="020F0502020204030204" pitchFamily="34" charset="0"/>
                <a:cs typeface="Times New Roman" panose="02020603050405020304" pitchFamily="18" charset="0"/>
              </a:rPr>
              <a:t>Neočakávajte, že sa všetko hneď zmení.</a:t>
            </a:r>
          </a:p>
          <a:p>
            <a:pPr marL="742950" lvl="1" indent="-285750">
              <a:lnSpc>
                <a:spcPct val="107000"/>
              </a:lnSpc>
              <a:buFont typeface="Courier New" panose="02070309020205020404" pitchFamily="49" charset="0"/>
              <a:buChar char="o"/>
            </a:pPr>
            <a:r>
              <a:rPr lang="sk-SK" sz="1100">
                <a:effectLst/>
                <a:latin typeface="Calibri" panose="020F0502020204030204" pitchFamily="34" charset="0"/>
                <a:ea typeface="Calibri" panose="020F0502020204030204" pitchFamily="34" charset="0"/>
                <a:cs typeface="Times New Roman" panose="02020603050405020304" pitchFamily="18" charset="0"/>
              </a:rPr>
              <a:t>Bude si to možno vyžadovať ešte veľa rozhovorov, aby ste niekoho presvedčili, niekedy to môže trvať roky. Neponáhľajte sa a nestrácajte vieru. Radšej, ako im povedať, že nemajú pravdu, sa môžete sústrediť na zdieľanie presných a užitočných informácií zo spoľahlivých zdrojov.</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a:t>Dnes sa porozprávame o tom, čo to dezinformácie sú, ako fungujú a podelíme sa o niekoľko tipov, ako ich rozpoznať, ako </a:t>
            </a:r>
            <a:r>
              <a:rPr lang="sk-SK" baseline="0"/>
              <a:t>sa pred nimi chrániť a ako pomôcť aj druhým!</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10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animácie.</a:t>
            </a:r>
          </a:p>
          <a:p>
            <a:endParaRPr lang="en-IE" sz="1100"/>
          </a:p>
          <a:p>
            <a:r>
              <a:rPr lang="sk-SK" sz="1100"/>
              <a:t>EÚ podniká proti dezinformáciám rôzne kroky.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sk-SK" sz="1100"/>
              <a:t>–   </a:t>
            </a:r>
            <a:r>
              <a:rPr lang="sk-SK" sz="1100" b="1"/>
              <a:t>Spolupracuje</a:t>
            </a:r>
            <a:r>
              <a:rPr lang="sk-SK" sz="1100"/>
              <a:t> s členskými štátmi, medzinárodnými organizáciami a partnerskými krajinami a hľadá optimálny postup, ako zastaviť šírenie dezinformácií.</a:t>
            </a:r>
          </a:p>
          <a:p>
            <a:endParaRPr lang="en-IE" sz="1100"/>
          </a:p>
          <a:p>
            <a:pPr marL="171450" indent="-171450">
              <a:buFontTx/>
              <a:buChar char="-"/>
            </a:pPr>
            <a:r>
              <a:rPr lang="sk-SK" sz="1100"/>
              <a:t>Veľa úsilia vkladá do otvorenej </a:t>
            </a:r>
            <a:r>
              <a:rPr lang="sk-SK" sz="1100" b="1"/>
              <a:t>komunikácie</a:t>
            </a:r>
            <a:r>
              <a:rPr lang="sk-SK" sz="1100"/>
              <a:t> o svojich plánoch a doterajšej činnosti. To je dôležité, lebo ak majú ľudia jednoduchý prístup k presným informáciám, je menej pravdepodobné, že sa obrátia na nespoľahlivé zdroje.</a:t>
            </a:r>
          </a:p>
          <a:p>
            <a:pPr marL="171450" indent="-171450">
              <a:buFontTx/>
              <a:buChar char="-"/>
            </a:pPr>
            <a:endParaRPr lang="en-IE" sz="1100"/>
          </a:p>
          <a:p>
            <a:pPr marL="171450" indent="-171450">
              <a:buFontTx/>
              <a:buChar char="-"/>
            </a:pPr>
            <a:r>
              <a:rPr lang="sk-SK" sz="1100"/>
              <a:t>Zároveň </a:t>
            </a:r>
            <a:r>
              <a:rPr lang="sk-SK" sz="1100" b="1">
                <a:highlight>
                  <a:srgbClr val="FFFF00"/>
                </a:highlight>
              </a:rPr>
              <a:t>monitoruje a odhaľuje dezinformácie </a:t>
            </a:r>
            <a:r>
              <a:rPr lang="sk-SK" sz="1100">
                <a:highlight>
                  <a:srgbClr val="FFFF00"/>
                </a:highlight>
              </a:rPr>
              <a:t>a manipuláciu s informáciami </a:t>
            </a:r>
            <a:r>
              <a:rPr lang="sk-SK" sz="1100"/>
              <a:t>, najmä na sociálnomediálnych kanáloch a webovom sídle EUvsDisinfo.</a:t>
            </a:r>
          </a:p>
          <a:p>
            <a:pPr marL="0" indent="0">
              <a:buFontTx/>
              <a:buNone/>
            </a:pPr>
            <a:endParaRPr lang="en-IE" sz="1100"/>
          </a:p>
          <a:p>
            <a:pPr marL="171450" indent="-171450">
              <a:buFontTx/>
              <a:buChar char="-"/>
            </a:pPr>
            <a:r>
              <a:rPr lang="sk-SK" sz="1100"/>
              <a:t>Rovnako šíri </a:t>
            </a:r>
            <a:r>
              <a:rPr lang="sk-SK" sz="1100" b="1"/>
              <a:t>mediálnu gramotnosť </a:t>
            </a:r>
            <a:r>
              <a:rPr lang="sk-SK" sz="1100"/>
              <a:t>(financovaním iniciatív a vytváraním praktických nástrojov, akým je aj táto prezentácia), </a:t>
            </a:r>
            <a:r>
              <a:rPr lang="sk-SK" sz="1100" b="1"/>
              <a:t>podporuje nezávislé médiá a overovateľov faktov.</a:t>
            </a:r>
          </a:p>
          <a:p>
            <a:pPr marL="171450" indent="-171450">
              <a:buFontTx/>
              <a:buChar char="-"/>
            </a:pPr>
            <a:endParaRPr lang="en-IE" sz="1100"/>
          </a:p>
          <a:p>
            <a:pPr marL="171450" indent="-171450">
              <a:buFontTx/>
              <a:buChar char="-"/>
            </a:pPr>
            <a:r>
              <a:rPr lang="sk-SK" sz="1100"/>
              <a:t>Spolupracuje so spoločnosťami, ktoré vlastnia </a:t>
            </a:r>
            <a:r>
              <a:rPr lang="sk-SK" sz="1100" b="1"/>
              <a:t>sociálne médiá </a:t>
            </a:r>
            <a:r>
              <a:rPr lang="sk-SK" sz="1100"/>
              <a:t>, aby sa predchádzalo šíreniu dezinformácií a manipulácií s informáciami v EÚ a aby boli používatelia chránení.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sk-SK" sz="1800">
                <a:effectLst/>
                <a:latin typeface="Calibri" panose="020F0502020204030204" pitchFamily="34" charset="0"/>
                <a:ea typeface="Calibri" panose="020F0502020204030204" pitchFamily="34" charset="0"/>
                <a:cs typeface="Times New Roman" panose="02020603050405020304" pitchFamily="18" charset="0"/>
              </a:rPr>
              <a:t>Žijeme v informačnom veku. Informácie ešte nikdy neboli tak dostupné ako teraz.</a:t>
            </a:r>
          </a:p>
          <a:p>
            <a:pPr marL="342900" lvl="0" indent="-342900">
              <a:lnSpc>
                <a:spcPct val="107000"/>
              </a:lnSpc>
              <a:buFont typeface="Symbol" panose="05050102010706020507" pitchFamily="18" charset="2"/>
              <a:buChar char=""/>
            </a:pPr>
            <a:r>
              <a:rPr lang="sk-SK" sz="1800">
                <a:effectLst/>
                <a:latin typeface="Calibri" panose="020F0502020204030204" pitchFamily="34" charset="0"/>
                <a:ea typeface="Calibri" panose="020F0502020204030204" pitchFamily="34" charset="0"/>
                <a:cs typeface="Times New Roman" panose="02020603050405020304" pitchFamily="18" charset="0"/>
              </a:rPr>
              <a:t>Nie vždy nám však zjednodušujú život – niekedy môže byť rozoznať pravdu od lži veľmi ťažké.</a:t>
            </a:r>
          </a:p>
          <a:p>
            <a:pPr marL="342900" lvl="0" indent="-342900">
              <a:lnSpc>
                <a:spcPct val="107000"/>
              </a:lnSpc>
              <a:buFont typeface="Symbol" panose="05050102010706020507" pitchFamily="18" charset="2"/>
              <a:buChar char=""/>
            </a:pPr>
            <a:r>
              <a:rPr lang="sk-SK" sz="1800">
                <a:effectLst/>
                <a:latin typeface="Calibri" panose="020F0502020204030204" pitchFamily="34" charset="0"/>
                <a:ea typeface="Calibri" panose="020F0502020204030204" pitchFamily="34" charset="0"/>
                <a:cs typeface="Times New Roman" panose="02020603050405020304" pitchFamily="18" charset="0"/>
              </a:rPr>
              <a:t>Napríklad, hoci to vtedy vyzeralo nepravdepodobne, Olivia Rodrigo a Sabrina Carpenter sa spolu naozaj na Met Gala rozprávali, a na druhej strane obálka časopisu Forbes s veľkým ajatolláhom sajjidom Chomejním vyzerá veľmi skutočne, a pritom je falošná. Obrázok v strede naozaj zobrazuje, ako Izrael aktivuje protivzdušnú obranu Iron Dome, ale ide o iný dátum, takže sú tam prítomní iní aktéri.</a:t>
            </a:r>
          </a:p>
          <a:p>
            <a:pPr marL="342900" lvl="0" indent="-342900">
              <a:lnSpc>
                <a:spcPct val="107000"/>
              </a:lnSpc>
              <a:buFont typeface="Symbol" panose="05050102010706020507" pitchFamily="18" charset="2"/>
              <a:buChar char=""/>
            </a:pPr>
            <a:r>
              <a:rPr lang="sk-SK" sz="1800">
                <a:effectLst/>
                <a:latin typeface="Calibri" panose="020F0502020204030204" pitchFamily="34" charset="0"/>
                <a:ea typeface="Calibri" panose="020F0502020204030204" pitchFamily="34" charset="0"/>
                <a:cs typeface="Times New Roman" panose="02020603050405020304" pitchFamily="18" charset="0"/>
              </a:rPr>
              <a:t>V tejto prezentácii sa nebudeme venovať len dezinformáciám (keď nejaký človek alebo organizácia zámerne šíri informácie, o ktorých vie, že sú nepravdivé alebo zavádzajúce). Zameriame sa aj na iné podoby nepravdivých informácií, s ktorými sa môžete stretnúť, a povieme si, ako sa pred nimi chrániť.</a:t>
            </a:r>
          </a:p>
          <a:p>
            <a:pPr marL="342900" lvl="0" indent="-342900">
              <a:lnSpc>
                <a:spcPct val="107000"/>
              </a:lnSpc>
              <a:buFont typeface="Symbol" panose="05050102010706020507" pitchFamily="18" charset="2"/>
              <a:buChar char=""/>
            </a:pPr>
            <a:r>
              <a:rPr lang="sk-SK" sz="1800">
                <a:effectLst/>
                <a:latin typeface="Calibri" panose="020F0502020204030204" pitchFamily="34" charset="0"/>
                <a:ea typeface="Calibri" panose="020F0502020204030204" pitchFamily="34" charset="0"/>
                <a:cs typeface="Times New Roman" panose="02020603050405020304" pitchFamily="18" charset="0"/>
              </a:rPr>
              <a:t>Dávajte pozor, čomu uveríte – vždy sa zamyslite (</a:t>
            </a:r>
            <a:r>
              <a:rPr lang="sk-SK"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 overte si fakty!</a:t>
            </a:r>
            <a:r>
              <a:rPr lang="sk-SK" sz="1800">
                <a:effectLst/>
                <a:latin typeface="Calibri" panose="020F0502020204030204" pitchFamily="34" charset="0"/>
                <a:ea typeface="Calibri" panose="020F0502020204030204" pitchFamily="34" charset="0"/>
                <a:cs typeface="Times New Roman" panose="02020603050405020304" pitchFamily="18" charset="0"/>
              </a:rPr>
              <a:t>), až potom zdieľajte. </a:t>
            </a:r>
          </a:p>
          <a:p>
            <a:pPr marL="457200">
              <a:lnSpc>
                <a:spcPct val="107000"/>
              </a:lnSpc>
            </a:pPr>
            <a:r>
              <a:rPr lang="sk-SK"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1800">
                <a:effectLst/>
                <a:latin typeface="Calibri" panose="020F0502020204030204" pitchFamily="34" charset="0"/>
                <a:ea typeface="Calibri" panose="020F0502020204030204" pitchFamily="34" charset="0"/>
                <a:cs typeface="Times New Roman" panose="02020603050405020304" pitchFamily="18" charset="0"/>
              </a:rPr>
              <a:t>Zdroje:</a:t>
            </a:r>
          </a:p>
          <a:p>
            <a:pPr marL="342900" lvl="0" indent="-342900">
              <a:lnSpc>
                <a:spcPct val="107000"/>
              </a:lnSpc>
              <a:buFont typeface="Symbol" panose="05050102010706020507" pitchFamily="18" charset="2"/>
              <a:buChar char=""/>
              <a:tabLst>
                <a:tab pos="4572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Príspevok na sociálnych médiách o stretnutí medzi Oliviou Rodrigo a Sabrinou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Video o aktivovaní protiraketovej obrany Iron Dome: </a:t>
            </a:r>
            <a:r>
              <a:rPr lang="sk-SK" sz="1600">
                <a:hlinkClick r:id="rId3"/>
              </a:rPr>
              <a:t>3. Iran Spectator na platforme X: „</a:t>
            </a:r>
            <a:r>
              <a:rPr lang="sk-SK" sz="1600">
                <a:latin typeface="Segoe UI Emoji"/>
                <a:hlinkClick r:id="rId3"/>
              </a:rPr>
              <a:t>⚠️</a:t>
            </a:r>
            <a:r>
              <a:rPr lang="sk-SK" sz="1600">
                <a:hlinkClick r:id="rId3"/>
              </a:rPr>
              <a:t> Aktuálne </a:t>
            </a:r>
            <a:r>
              <a:rPr lang="sk-SK" sz="1600">
                <a:latin typeface="Segoe UI Emoji"/>
                <a:hlinkClick r:id="rId3"/>
              </a:rPr>
              <a:t>⚠️</a:t>
            </a:r>
            <a:r>
              <a:rPr lang="sk-SK" sz="1600">
                <a:hlinkClick r:id="rId3"/>
              </a:rPr>
              <a:t> </a:t>
            </a:r>
            <a:r>
              <a:rPr lang="sk-SK" sz="1600">
                <a:latin typeface="Segoe UI Emoji"/>
                <a:hlinkClick r:id="rId3"/>
              </a:rPr>
              <a:t>🇮🇷</a:t>
            </a:r>
            <a:r>
              <a:rPr lang="sk-SK" sz="1600">
                <a:hlinkClick r:id="rId3"/>
              </a:rPr>
              <a:t>| Vyzerá, že drony Šáhid práve zasiahli Izrael. Potvrdené priloženým videom: https://t.co/5Mt7VfstLB"/X (twitter.com)</a:t>
            </a:r>
          </a:p>
          <a:p>
            <a:pPr marL="342900" lvl="0" indent="-342900">
              <a:lnSpc>
                <a:spcPct val="107000"/>
              </a:lnSpc>
              <a:buFont typeface="Symbol" panose="05050102010706020507" pitchFamily="18" charset="2"/>
              <a:buChar char=""/>
              <a:tabLst>
                <a:tab pos="457200" algn="l"/>
              </a:tabLst>
            </a:pPr>
            <a:r>
              <a:rPr lang="sk-SK" sz="1100">
                <a:effectLst/>
                <a:latin typeface="Calibri" panose="020F0502020204030204" pitchFamily="34" charset="0"/>
                <a:ea typeface="Calibri" panose="020F0502020204030204" pitchFamily="34" charset="0"/>
                <a:cs typeface="Times New Roman" panose="02020603050405020304" pitchFamily="18" charset="0"/>
              </a:rPr>
              <a:t>Falošná titulná strana časopisu Forbes: </a:t>
            </a:r>
            <a:r>
              <a:rPr lang="sk-S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k-SK" sz="1100" b="1">
                <a:effectLst/>
                <a:latin typeface="Calibri" panose="020F0502020204030204" pitchFamily="34" charset="0"/>
                <a:ea typeface="Calibri" panose="020F0502020204030204" pitchFamily="34" charset="0"/>
                <a:cs typeface="Times New Roman" panose="02020603050405020304" pitchFamily="18" charset="0"/>
              </a:rPr>
              <a:t>Satira/humor</a:t>
            </a:r>
            <a:r>
              <a:rPr lang="sk-SK" sz="1100">
                <a:effectLst/>
                <a:latin typeface="Calibri" panose="020F0502020204030204" pitchFamily="34" charset="0"/>
                <a:ea typeface="Calibri" panose="020F0502020204030204" pitchFamily="34" charset="0"/>
                <a:cs typeface="Times New Roman" panose="02020603050405020304" pitchFamily="18" charset="0"/>
              </a:rPr>
              <a:t>: žartovné články satirických médií si niekedy ľudia pomýlia so skutočnými správami. </a:t>
            </a:r>
          </a:p>
          <a:p>
            <a:pPr marL="342900" lvl="0" indent="-342900">
              <a:lnSpc>
                <a:spcPct val="107000"/>
              </a:lnSpc>
              <a:buFont typeface="Symbol" panose="05050102010706020507" pitchFamily="18" charset="2"/>
              <a:buChar char=""/>
            </a:pPr>
            <a:r>
              <a:rPr lang="sk-SK" sz="1100" b="1">
                <a:effectLst/>
                <a:latin typeface="Calibri" panose="020F0502020204030204" pitchFamily="34" charset="0"/>
                <a:ea typeface="Calibri" panose="020F0502020204030204" pitchFamily="34" charset="0"/>
                <a:cs typeface="Times New Roman" panose="02020603050405020304" pitchFamily="18" charset="0"/>
              </a:rPr>
              <a:t>Mylné informácie</a:t>
            </a:r>
            <a:r>
              <a:rPr lang="sk-SK" sz="1100">
                <a:effectLst/>
                <a:latin typeface="Calibri" panose="020F0502020204030204" pitchFamily="34" charset="0"/>
                <a:ea typeface="Calibri" panose="020F0502020204030204" pitchFamily="34" charset="0"/>
                <a:cs typeface="Times New Roman" panose="02020603050405020304" pitchFamily="18" charset="0"/>
              </a:rPr>
              <a:t>: nepravdivé alebo zavádzajúce informácie zdieľané ľuďmi, ktorí im veria a pritom nechcú škodiť. Častokrát by len chceli pomôcť. Príklad: Strýko uverejní na Facebooku článok o tom, ako cesnak pôsobí preventívne proti rakovine, pretože si myslí, že ide o užitočnú informáciu, a neuvedomuje si, že nie je pravdivá.</a:t>
            </a:r>
          </a:p>
          <a:p>
            <a:pPr marL="342900" lvl="0" indent="-342900">
              <a:lnSpc>
                <a:spcPct val="107000"/>
              </a:lnSpc>
              <a:spcAft>
                <a:spcPts val="800"/>
              </a:spcAft>
              <a:buFont typeface="Symbol" panose="05050102010706020507" pitchFamily="18" charset="2"/>
              <a:buChar char=""/>
            </a:pPr>
            <a:r>
              <a:rPr lang="sk-SK" sz="1100" b="1">
                <a:effectLst/>
                <a:latin typeface="Calibri" panose="020F0502020204030204" pitchFamily="34" charset="0"/>
                <a:ea typeface="Calibri" panose="020F0502020204030204" pitchFamily="34" charset="0"/>
                <a:cs typeface="Times New Roman" panose="02020603050405020304" pitchFamily="18" charset="0"/>
              </a:rPr>
              <a:t>Dezinformácie</a:t>
            </a:r>
            <a:r>
              <a:rPr lang="sk-SK" sz="1100">
                <a:effectLst/>
                <a:latin typeface="Calibri" panose="020F0502020204030204" pitchFamily="34" charset="0"/>
                <a:ea typeface="Calibri" panose="020F0502020204030204" pitchFamily="34" charset="0"/>
                <a:cs typeface="Times New Roman" panose="02020603050405020304" pitchFamily="18" charset="0"/>
              </a:rPr>
              <a:t>: nepravdivé informácie, ktoré vznikli a šíria sa s cieľom zavádzať ľudí alebo s nejakým politickým alebo hospodárskym zámerom</a:t>
            </a:r>
            <a:r>
              <a:rPr lang="sk-SK" sz="1600"/>
              <a:t> a môžu spôsobiť verejnú škodu</a:t>
            </a:r>
            <a:r>
              <a:rPr lang="sk-SK" sz="1100">
                <a:effectLst/>
                <a:latin typeface="Calibri" panose="020F0502020204030204" pitchFamily="34" charset="0"/>
                <a:ea typeface="Calibri" panose="020F0502020204030204" pitchFamily="34" charset="0"/>
                <a:cs typeface="Times New Roman" panose="02020603050405020304" pitchFamily="18" charset="0"/>
              </a:rPr>
              <a:t>. Príklad: príspevok na sociálnych médiách s nepravdivými príbehmi o migrantoch, ktorí v Európe páchajú trestné činy, uverejnený s cieľom rozdeliť spoločnosť.</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Ak nedávate pozor, humor si možno ľahko pomýliť s ozajstnými správami.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a:solidFill>
                  <a:schemeClr val="bg1"/>
                </a:solidFill>
              </a:rPr>
              <a:t>Fotka pápeža v páperovom kabáte bola prvýkrát uverejnená na Facebooku v skupine AI Art Universe v marci 2023 a veľmi rýchlo sa stala virálnou. </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Ďalšie fotky pápeža Františka generované umelou inteligenciou nájdete tu: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Druhá fotka pápeža</a:t>
            </a: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200" b="0" i="0">
                <a:solidFill>
                  <a:srgbClr val="FF0000"/>
                </a:solidFill>
                <a:effectLst/>
                <a:latin typeface="+mn-lt"/>
                <a:ea typeface="+mn-ea"/>
                <a:cs typeface="+mn-cs"/>
              </a:rPr>
              <a:t>Nepravdivé informácie sa často šíria preto, že im ľudia naozaj veria a chcú sa o to, čo sa dozvedeli od rodiny alebo priateľov, podeliť. V tomto prípade ide o „mylné informácie“.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sk-SK" sz="1200" b="0" i="0">
                <a:effectLst/>
                <a:latin typeface="+mn-lt"/>
                <a:ea typeface="+mn-ea"/>
                <a:cs typeface="+mn-cs"/>
              </a:rPr>
              <a:t>Počas </a:t>
            </a:r>
            <a:r>
              <a:rPr lang="sk-SK" sz="1200" b="0" i="0" baseline="0">
                <a:effectLst/>
                <a:latin typeface="+mn-lt"/>
                <a:ea typeface="+mn-ea"/>
                <a:cs typeface="+mn-cs"/>
              </a:rPr>
              <a:t>pandémie COVID-19</a:t>
            </a:r>
            <a:r>
              <a:rPr lang="sk-SK" sz="1200" b="0" i="0">
                <a:effectLst/>
                <a:latin typeface="+mn-lt"/>
                <a:ea typeface="+mn-ea"/>
                <a:cs typeface="+mn-cs"/>
              </a:rPr>
              <a:t> sa na sociálnych médiách šírilo veľa zmätočných informácií. Napríklad mnohí tvrdili, že existuje prepojenie medzi technológiami 5G a šírením koronavírusu</a:t>
            </a:r>
            <a:r>
              <a:rPr lang="sk-SK"/>
              <a:t> (tu si o tom môžete prečítať: </a:t>
            </a:r>
            <a:r>
              <a:rPr lang="sk-SK">
                <a:hlinkClick r:id="rId3"/>
              </a:rPr>
              <a:t>https://www.euronews.com/2020/05/15/what-is-the-truth-behind-the-5g-coronavirus-conspiracy-theory-culture-clash</a:t>
            </a:r>
            <a:r>
              <a:rPr lang="sk-SK"/>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sk-SK" sz="1200" b="0" i="0" baseline="0">
                <a:effectLst/>
                <a:latin typeface="+mn-lt"/>
                <a:ea typeface="+mn-ea"/>
                <a:cs typeface="+mn-cs"/>
              </a:rPr>
              <a:t>Táto teória</a:t>
            </a:r>
            <a:r>
              <a:rPr lang="sk-SK" sz="1200" b="0" i="0">
                <a:effectLst/>
                <a:latin typeface="+mn-lt"/>
                <a:ea typeface="+mn-ea"/>
                <a:cs typeface="+mn-cs"/>
              </a:rPr>
              <a:t> spôsobila skutočné škody:</a:t>
            </a:r>
          </a:p>
          <a:p>
            <a:pPr marL="171450" indent="-171450">
              <a:buFontTx/>
              <a:buChar char="-"/>
            </a:pPr>
            <a:r>
              <a:rPr lang="sk-SK" baseline="0"/>
              <a:t>podpaľači zapaľovali stožiare s vysielačmi po celej Európe.</a:t>
            </a:r>
          </a:p>
          <a:p>
            <a:pPr marL="171450" indent="-171450">
              <a:buFontTx/>
              <a:buChar char="-"/>
            </a:pPr>
            <a:r>
              <a:rPr lang="sk-SK" baseline="0"/>
              <a:t>Popadali telekomunikačné siete, pretože mnohé zničené a poškodené stožiare boli určené pre služby 3G a 4G, od ktorých verejnosť závisí (napríklad ak chce zavolať sanitku).</a:t>
            </a:r>
          </a:p>
          <a:p>
            <a:pPr marL="171450" indent="-171450">
              <a:buFontTx/>
              <a:buChar char="-"/>
            </a:pPr>
            <a:r>
              <a:rPr lang="sk-SK" sz="1200" b="0" i="0">
                <a:solidFill>
                  <a:schemeClr val="tx1"/>
                </a:solidFill>
                <a:effectLst/>
                <a:latin typeface="+mn-lt"/>
                <a:ea typeface="+mn-ea"/>
                <a:cs typeface="+mn-cs"/>
              </a:rPr>
              <a:t>Zamestnanci telekomunikácií, ktorí inštalovali optické káble 5G a akékoľvek iné </a:t>
            </a:r>
            <a:r>
              <a:rPr lang="sk-SK" sz="1200" b="0" i="0" baseline="0">
                <a:solidFill>
                  <a:schemeClr val="tx1"/>
                </a:solidFill>
                <a:effectLst/>
                <a:latin typeface="+mn-lt"/>
                <a:ea typeface="+mn-ea"/>
                <a:cs typeface="+mn-cs"/>
              </a:rPr>
              <a:t>telekomunikačné zariadenia</a:t>
            </a:r>
            <a:r>
              <a:rPr lang="sk-SK" sz="1200" b="0" i="0">
                <a:solidFill>
                  <a:schemeClr val="tx1"/>
                </a:solidFill>
                <a:effectLst/>
                <a:latin typeface="+mn-lt"/>
                <a:ea typeface="+mn-ea"/>
                <a:cs typeface="+mn-cs"/>
              </a:rPr>
              <a:t>, sa stali obeťami obťažovania a pouličných útokov.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a:solidFill>
                  <a:schemeClr val="bg1"/>
                </a:solidFill>
              </a:rPr>
              <a:t>[O tejto konšpiračnej teórii, ktoré spája inštalácie stožiarov 5G s ohniskami ochorenia COVID-19, sa hovorí, že vznikla v januári 2020 vo Francúzsku a rýchlo sa rozšírila do ďalších krajín.]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k-SK" sz="1800" dirty="0">
                <a:effectLst/>
                <a:latin typeface="Calibri" panose="020F0502020204030204" pitchFamily="34" charset="0"/>
                <a:ea typeface="Calibri" panose="020F0502020204030204" pitchFamily="34" charset="0"/>
                <a:cs typeface="Times New Roman" panose="02020603050405020304" pitchFamily="18" charset="0"/>
              </a:rPr>
              <a:t>*Poznámka* – Táto snímka obsahuje animácie.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 Ide o príklad dezinformácie – žena predstiera, že ako miestna obyvateľka zažíva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protiruskú</a:t>
            </a:r>
            <a:r>
              <a:rPr lang="sk-SK" sz="1800" dirty="0">
                <a:effectLst/>
                <a:latin typeface="Calibri" panose="020F0502020204030204" pitchFamily="34" charset="0"/>
                <a:ea typeface="Calibri" panose="020F0502020204030204" pitchFamily="34" charset="0"/>
                <a:cs typeface="Times New Roman" panose="02020603050405020304" pitchFamily="18" charset="0"/>
              </a:rPr>
              <a:t> diskrimináciu, aby ľudí zaviedla a podporila ruské politické ciele.</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 Vo všetkých týchto úlohách sa objavila v priebehu jedného roka.</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 Šíritelia tejto propagandy chcú priniesť posolstvo, s ktorým sa skutoční ľudia nemusia stotožňovať, a preto využívajú profesionálnych hercov, ktorí stvárňujú rôzne citovo dojímavé postavy.  Cieľom je vyvolať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proruské</a:t>
            </a:r>
            <a:r>
              <a:rPr lang="sk-SK" sz="1800" dirty="0">
                <a:effectLst/>
                <a:latin typeface="Calibri" panose="020F0502020204030204" pitchFamily="34" charset="0"/>
                <a:ea typeface="Calibri" panose="020F0502020204030204" pitchFamily="34" charset="0"/>
                <a:cs typeface="Times New Roman" panose="02020603050405020304" pitchFamily="18" charset="0"/>
              </a:rPr>
              <a:t> a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protiukrajinské</a:t>
            </a:r>
            <a:r>
              <a:rPr lang="sk-SK" sz="1800" dirty="0">
                <a:effectLst/>
                <a:latin typeface="Calibri" panose="020F0502020204030204" pitchFamily="34" charset="0"/>
                <a:ea typeface="Calibri" panose="020F0502020204030204" pitchFamily="34" charset="0"/>
                <a:cs typeface="Times New Roman" panose="02020603050405020304" pitchFamily="18" charset="0"/>
              </a:rPr>
              <a:t> nálady.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Zdroj:</a:t>
            </a:r>
            <a:r>
              <a:rPr lang="sk-SK" sz="1200" dirty="0">
                <a:effectLst/>
                <a:latin typeface="Calibri" panose="020F0502020204030204" pitchFamily="34" charset="0"/>
                <a:ea typeface="Calibri" panose="020F0502020204030204" pitchFamily="34" charset="0"/>
                <a:cs typeface="Times New Roman" panose="02020603050405020304" pitchFamily="18" charset="0"/>
              </a:rPr>
              <a:t> </a:t>
            </a:r>
            <a:r>
              <a:rPr lang="sk-SK" sz="1800" dirty="0">
                <a:hlinkClick r:id="rId3"/>
              </a:rPr>
              <a:t>Ruské dezinformačné vzorce: rovnakí herci, rôzne lokality </a:t>
            </a:r>
            <a:r>
              <a:rPr lang="sk-SK" sz="1800" dirty="0" err="1">
                <a:hlinkClick r:id="rId3"/>
              </a:rPr>
              <a:t>StopFake</a:t>
            </a:r>
            <a:r>
              <a:rPr lang="sk-SK" sz="1800" dirty="0"/>
              <a:t>. Odkaz: </a:t>
            </a:r>
            <a:r>
              <a:rPr lang="sk-SK"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k-SK" sz="1800" dirty="0">
                <a:effectLst/>
                <a:latin typeface="Calibri" panose="020F0502020204030204" pitchFamily="34" charset="0"/>
                <a:ea typeface="Calibri" panose="020F0502020204030204" pitchFamily="34" charset="0"/>
                <a:cs typeface="Times New Roman" panose="02020603050405020304" pitchFamily="18" charset="0"/>
              </a:rPr>
              <a:t>Prvý obrázok &gt; video: (</a:t>
            </a:r>
            <a:r>
              <a:rPr lang="sk-SK"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sk-SK" sz="1800" dirty="0">
                <a:effectLst/>
                <a:latin typeface="Calibri" panose="020F0502020204030204" pitchFamily="34" charset="0"/>
                <a:ea typeface="Calibri" panose="020F0502020204030204" pitchFamily="34" charset="0"/>
                <a:cs typeface="Times New Roman" panose="02020603050405020304" pitchFamily="18" charset="0"/>
              </a:rPr>
              <a:t>)</a:t>
            </a:r>
            <a:br>
              <a:rPr lang="sk-SK" sz="1800" dirty="0">
                <a:effectLst/>
                <a:latin typeface="Calibri" panose="020F0502020204030204" pitchFamily="34" charset="0"/>
                <a:ea typeface="Calibri" panose="020F0502020204030204" pitchFamily="34" charset="0"/>
                <a:cs typeface="Times New Roman" panose="02020603050405020304" pitchFamily="18" charset="0"/>
              </a:rPr>
            </a:br>
            <a:r>
              <a:rPr lang="sk-SK" sz="1800" dirty="0">
                <a:effectLst/>
                <a:latin typeface="Calibri" panose="020F0502020204030204" pitchFamily="34" charset="0"/>
                <a:ea typeface="Calibri" panose="020F0502020204030204" pitchFamily="34" charset="0"/>
                <a:cs typeface="Times New Roman" panose="02020603050405020304" pitchFamily="18" charset="0"/>
              </a:rPr>
              <a:t>Celkový čas:  40” (od 2. min. 51. sek. po 3. min. 31. sek.)</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Prepis (preložený):</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a:t>
            </a:r>
            <a:br>
              <a:rPr lang="sk-SK" sz="1800" dirty="0">
                <a:effectLst/>
                <a:latin typeface="Calibri" panose="020F0502020204030204" pitchFamily="34" charset="0"/>
                <a:ea typeface="Calibri" panose="020F0502020204030204" pitchFamily="34" charset="0"/>
                <a:cs typeface="Times New Roman" panose="02020603050405020304" pitchFamily="18" charset="0"/>
              </a:rPr>
            </a:br>
            <a:r>
              <a:rPr lang="sk-SK" sz="1800" dirty="0">
                <a:effectLst/>
                <a:latin typeface="Calibri" panose="020F0502020204030204" pitchFamily="34" charset="0"/>
                <a:ea typeface="Calibri" panose="020F0502020204030204" pitchFamily="34" charset="0"/>
                <a:cs typeface="Times New Roman" panose="02020603050405020304" pitchFamily="18" charset="0"/>
              </a:rPr>
              <a:t>(prevzaté z reportáže krymskej televíznej stanice z verejného zhromaždenia 3. marca 2014 v Sevastopole na Kryme. Žena si hovorí Mária a tvrdí, že je z Odesy.)</a:t>
            </a:r>
          </a:p>
          <a:p>
            <a:pPr>
              <a:lnSpc>
                <a:spcPct val="107000"/>
              </a:lnSpc>
              <a:spcAft>
                <a:spcPts val="800"/>
              </a:spcAft>
            </a:pPr>
            <a:br>
              <a:rPr lang="sk-SK" sz="1800" dirty="0">
                <a:effectLst/>
                <a:latin typeface="Calibri" panose="020F0502020204030204" pitchFamily="34" charset="0"/>
                <a:ea typeface="Calibri" panose="020F0502020204030204" pitchFamily="34" charset="0"/>
                <a:cs typeface="Times New Roman" panose="02020603050405020304" pitchFamily="18" charset="0"/>
              </a:rPr>
            </a:br>
            <a:r>
              <a:rPr lang="sk-SK" sz="1800" dirty="0">
                <a:effectLst/>
                <a:latin typeface="Calibri" panose="020F0502020204030204" pitchFamily="34" charset="0"/>
                <a:ea typeface="Calibri" panose="020F0502020204030204" pitchFamily="34" charset="0"/>
                <a:cs typeface="Times New Roman" panose="02020603050405020304" pitchFamily="18" charset="0"/>
              </a:rPr>
              <a:t>Učitelia zo školy žiadajú ochranu. Moje deti chodia do ruskej školy a ja som členkou rodičovskej rady.</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Keď prídem do školy, deti sa ma pýtajú: „Aj my pôjdeme za to, že sa učíme a hovoríme po rusky, do väzenia?“</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Aby sme sa k vám dostali, museli sme si vypnúť mobily a vybrať z nich baterku.</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Začalo sa kruté prenasledovanie – naozaj hrôza.</a:t>
            </a:r>
          </a:p>
          <a:p>
            <a:pPr>
              <a:lnSpc>
                <a:spcPct val="107000"/>
              </a:lnSpc>
              <a:spcAft>
                <a:spcPts val="800"/>
              </a:spcAft>
            </a:pPr>
            <a:r>
              <a:rPr lang="sk-SK"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3927612" y="2966418"/>
            <a:ext cx="7284644" cy="1938992"/>
          </a:xfrm>
          <a:prstGeom prst="rect">
            <a:avLst/>
          </a:prstGeom>
        </p:spPr>
        <p:txBody>
          <a:bodyPr wrap="square">
            <a:spAutoFit/>
          </a:bodyPr>
          <a:lstStyle/>
          <a:p>
            <a:pPr lvl="0" defTabSz="457200">
              <a:defRPr/>
            </a:pPr>
            <a:r>
              <a:rPr lang="sk-SK"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dez</a:t>
            </a:r>
            <a:r>
              <a:rPr lang="it-IT" sz="7200" b="1" dirty="0" err="1">
                <a:solidFill>
                  <a:schemeClr val="bg1"/>
                </a:solidFill>
                <a:latin typeface="Arial" panose="020B0604020202020204" pitchFamily="34" charset="0"/>
                <a:ea typeface="Verdana" panose="020B0604030504040204" pitchFamily="34" charset="0"/>
                <a:cs typeface="Arial" panose="020B0604020202020204" pitchFamily="34" charset="0"/>
              </a:rPr>
              <a:t>inform</a:t>
            </a:r>
            <a:r>
              <a:rPr lang="sk-SK" sz="7200" b="1" dirty="0" err="1">
                <a:solidFill>
                  <a:schemeClr val="bg1"/>
                </a:solidFill>
                <a:latin typeface="Arial" panose="020B0604020202020204" pitchFamily="34" charset="0"/>
                <a:ea typeface="Verdana" panose="020B0604030504040204" pitchFamily="34" charset="0"/>
                <a:cs typeface="Arial" panose="020B0604020202020204" pitchFamily="34" charset="0"/>
              </a:rPr>
              <a:t>ácie</a:t>
            </a:r>
            <a:br>
              <a:rPr lang="sk-SK" sz="72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sk-SK" sz="4800" b="1" dirty="0">
                <a:solidFill>
                  <a:schemeClr val="bg1"/>
                </a:solidFill>
                <a:latin typeface="Arial" panose="020B0604020202020204" pitchFamily="34" charset="0"/>
                <a:ea typeface="Verdana" panose="020B0604030504040204" pitchFamily="34" charset="0"/>
                <a:cs typeface="Arial" panose="020B0604020202020204" pitchFamily="34" charset="0"/>
              </a:rPr>
              <a:t>a </a:t>
            </a:r>
            <a:r>
              <a:rPr lang="en-US" sz="4800" b="1" kern="1200" dirty="0" err="1">
                <a:solidFill>
                  <a:schemeClr val="bg1"/>
                </a:solidFill>
                <a:latin typeface="Arial" panose="020B0604020202020204" pitchFamily="34" charset="0"/>
                <a:ea typeface="Verdana" panose="020B0604030504040204" pitchFamily="34" charset="0"/>
                <a:cs typeface="Arial" panose="020B0604020202020204" pitchFamily="34" charset="0"/>
              </a:rPr>
              <a:t>ako</a:t>
            </a:r>
            <a:r>
              <a:rPr lang="en-US" sz="4800" b="1" kern="12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4800" b="1" kern="1200" dirty="0" err="1">
                <a:solidFill>
                  <a:schemeClr val="bg1"/>
                </a:solidFill>
                <a:latin typeface="Arial" panose="020B0604020202020204" pitchFamily="34" charset="0"/>
                <a:ea typeface="Verdana" panose="020B0604030504040204" pitchFamily="34" charset="0"/>
                <a:cs typeface="Arial" panose="020B0604020202020204" pitchFamily="34" charset="0"/>
              </a:rPr>
              <a:t>proti</a:t>
            </a:r>
            <a:r>
              <a:rPr lang="en-US" sz="4800" b="1" kern="12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4800" b="1" kern="1200" dirty="0" err="1">
                <a:solidFill>
                  <a:schemeClr val="bg1"/>
                </a:solidFill>
                <a:latin typeface="Arial" panose="020B0604020202020204" pitchFamily="34" charset="0"/>
                <a:ea typeface="Verdana" panose="020B0604030504040204" pitchFamily="34" charset="0"/>
                <a:cs typeface="Arial" panose="020B0604020202020204" pitchFamily="34" charset="0"/>
              </a:rPr>
              <a:t>nim</a:t>
            </a:r>
            <a:r>
              <a:rPr lang="en-US" sz="4800" b="1" kern="12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4800" b="1" kern="1200" dirty="0" err="1">
                <a:solidFill>
                  <a:schemeClr val="bg1"/>
                </a:solidFill>
                <a:latin typeface="Arial" panose="020B0604020202020204" pitchFamily="34" charset="0"/>
                <a:ea typeface="Verdana" panose="020B0604030504040204" pitchFamily="34" charset="0"/>
                <a:cs typeface="Arial" panose="020B0604020202020204" pitchFamily="34" charset="0"/>
              </a:rPr>
              <a:t>bojovať</a:t>
            </a:r>
            <a:endParaRPr lang="en-LU" sz="4800" b="1" kern="12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sk-SK" sz="4800" dirty="0">
                <a:solidFill>
                  <a:schemeClr val="bg1"/>
                </a:solidFill>
                <a:latin typeface="Arial" panose="020B0604020202020204" pitchFamily="34" charset="0"/>
                <a:ea typeface="Verdana" panose="020B0604030504040204" pitchFamily="34" charset="0"/>
                <a:cs typeface="Arial" panose="020B0604020202020204" pitchFamily="34" charset="0"/>
              </a:rPr>
              <a:t>Ako rozpoznať</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29/05/2024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29/05/2024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sk-SK" sz="2400">
                <a:latin typeface="Arial"/>
                <a:ea typeface="Verdana"/>
                <a:cs typeface="Arial"/>
              </a:rPr>
              <a:t>Časť 2</a:t>
            </a:r>
            <a:r>
              <a:rPr lang="sk-SK">
                <a:latin typeface="Arial"/>
                <a:ea typeface="Verdana"/>
                <a:cs typeface="Arial"/>
              </a:rPr>
              <a:t>: Ako fungujú dezinformácie?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k-SK" sz="1400" i="1">
                <a:latin typeface="Arial" panose="020B0604020202020204" pitchFamily="34" charset="0"/>
                <a:ea typeface="Verdana" panose="020B0604030504040204" pitchFamily="34" charset="0"/>
                <a:cs typeface="Arial" panose="020B0604020202020204" pitchFamily="34" charset="0"/>
              </a:rPr>
              <a:t>Už neviem, komu môžem dôverovať!</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sk-SK" sz="2000" b="1">
                <a:solidFill>
                  <a:srgbClr val="FFEC00"/>
                </a:solidFill>
                <a:effectLst/>
                <a:latin typeface="Arial" panose="020B0604020202020204" pitchFamily="34" charset="0"/>
                <a:ea typeface="Verdana" panose="020B0604030504040204" pitchFamily="34" charset="0"/>
                <a:cs typeface="Arial" panose="020B0604020202020204" pitchFamily="34" charset="0"/>
              </a:rPr>
              <a:t>Porovnávanie neporovnateľného</a:t>
            </a:r>
            <a:br>
              <a:rPr lang="sk-SK"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k-SK">
                <a:solidFill>
                  <a:schemeClr val="bg1"/>
                </a:solidFill>
                <a:effectLst/>
                <a:latin typeface="Arial" panose="020B0604020202020204" pitchFamily="34" charset="0"/>
                <a:ea typeface="Verdana" panose="020B0604030504040204" pitchFamily="34" charset="0"/>
                <a:cs typeface="Arial" panose="020B0604020202020204" pitchFamily="34" charset="0"/>
              </a:rPr>
              <a:t>presmeruje pozornosť na nesúvisiace alebo vzdialene súvisiace otázky.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sk-SK" sz="2400" b="1">
                <a:solidFill>
                  <a:schemeClr val="bg1"/>
                </a:solidFill>
                <a:latin typeface="Arial" panose="020B0604020202020204" pitchFamily="34" charset="0"/>
                <a:cs typeface="Arial" panose="020B0604020202020204" pitchFamily="34" charset="0"/>
              </a:rPr>
              <a:t>Cieľom dezinformácií nie je nevyhnutne presvedčiť, ale zmiasť. </a:t>
            </a:r>
            <a:br>
              <a:rPr lang="sk-SK" sz="2400" b="1">
                <a:solidFill>
                  <a:schemeClr val="bg1"/>
                </a:solidFill>
                <a:latin typeface="Arial" panose="020B0604020202020204" pitchFamily="34" charset="0"/>
                <a:cs typeface="Arial" panose="020B0604020202020204" pitchFamily="34" charset="0"/>
              </a:rPr>
            </a:br>
            <a:r>
              <a:rPr lang="sk-SK" sz="2400" b="1">
                <a:solidFill>
                  <a:schemeClr val="bg1"/>
                </a:solidFill>
                <a:latin typeface="Arial" panose="020B0604020202020204" pitchFamily="34" charset="0"/>
                <a:cs typeface="Arial" panose="020B0604020202020204" pitchFamily="34" charset="0"/>
              </a:rPr>
              <a:t>Taktika má tieto podoby:</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sk-SK" sz="2000" b="1">
                <a:solidFill>
                  <a:srgbClr val="FFEC00"/>
                </a:solidFill>
                <a:effectLst/>
                <a:latin typeface="Arial" panose="020B0604020202020204" pitchFamily="34" charset="0"/>
                <a:ea typeface="Verdana" panose="020B0604030504040204" pitchFamily="34" charset="0"/>
                <a:cs typeface="Arial" panose="020B0604020202020204" pitchFamily="34" charset="0"/>
              </a:rPr>
              <a:t>Prekrúcanie </a:t>
            </a:r>
            <a:r>
              <a:rPr lang="sk-SK"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sk-SK">
                <a:solidFill>
                  <a:schemeClr val="bg1"/>
                </a:solidFill>
                <a:effectLst/>
                <a:latin typeface="Arial" panose="020B0604020202020204" pitchFamily="34" charset="0"/>
                <a:ea typeface="Verdana" panose="020B0604030504040204" pitchFamily="34" charset="0"/>
                <a:cs typeface="Arial" panose="020B0604020202020204" pitchFamily="34" charset="0"/>
              </a:rPr>
              <a:t>prekrúca názory druhých a útočí na ne.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sk-SK" sz="2000" b="1">
                <a:solidFill>
                  <a:srgbClr val="FFEC00"/>
                </a:solidFill>
                <a:latin typeface="Arial" panose="020B0604020202020204" pitchFamily="34" charset="0"/>
                <a:ea typeface="Verdana" panose="020B0604030504040204" pitchFamily="34" charset="0"/>
                <a:cs typeface="Arial" panose="020B0604020202020204" pitchFamily="34" charset="0"/>
              </a:rPr>
              <a:t>Útok </a:t>
            </a:r>
            <a:br>
              <a:rPr lang="sk-SK"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sk-SK">
                <a:solidFill>
                  <a:schemeClr val="bg1"/>
                </a:solidFill>
                <a:latin typeface="Arial" panose="020B0604020202020204" pitchFamily="34" charset="0"/>
                <a:ea typeface="Verdana" panose="020B0604030504040204" pitchFamily="34" charset="0"/>
                <a:cs typeface="Arial" panose="020B0604020202020204" pitchFamily="34" charset="0"/>
              </a:rPr>
              <a:t>vystraší „pochybovačov“ agresívnym alebo ponižujúcim prejavom.</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4146825"/>
            <a:ext cx="2931812" cy="1385700"/>
          </a:xfrm>
          <a:prstGeom prst="rect">
            <a:avLst/>
          </a:prstGeom>
          <a:noFill/>
        </p:spPr>
        <p:txBody>
          <a:bodyPr wrap="square">
            <a:spAutoFit/>
          </a:bodyPr>
          <a:lstStyle/>
          <a:p>
            <a:pPr marL="0" lvl="1">
              <a:lnSpc>
                <a:spcPct val="107000"/>
              </a:lnSpc>
              <a:spcAft>
                <a:spcPts val="1800"/>
              </a:spcAft>
              <a:tabLst>
                <a:tab pos="914400" algn="l"/>
              </a:tabLst>
            </a:pPr>
            <a:r>
              <a:rPr lang="sk-SK" sz="2000" b="1" dirty="0">
                <a:solidFill>
                  <a:srgbClr val="FFEC00"/>
                </a:solidFill>
                <a:latin typeface="Arial" panose="020B0604020202020204" pitchFamily="34" charset="0"/>
                <a:ea typeface="Verdana" panose="020B0604030504040204" pitchFamily="34" charset="0"/>
                <a:cs typeface="Arial" panose="020B0604020202020204" pitchFamily="34" charset="0"/>
              </a:rPr>
              <a:t>Zosmiešňovanie  </a:t>
            </a:r>
            <a:r>
              <a:rPr lang="sk-SK" sz="1800" dirty="0">
                <a:solidFill>
                  <a:schemeClr val="bg1"/>
                </a:solidFill>
                <a:latin typeface="Arial" panose="020B0604020202020204" pitchFamily="34" charset="0"/>
                <a:ea typeface="Verdana" panose="020B0604030504040204" pitchFamily="34" charset="0"/>
                <a:cs typeface="Arial" panose="020B0604020202020204" pitchFamily="34" charset="0"/>
              </a:rPr>
              <a:t> zabáva sa na</a:t>
            </a:r>
            <a:br>
              <a:rPr lang="sk-SK"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sk-SK" sz="2000" dirty="0">
                <a:solidFill>
                  <a:schemeClr val="bg1"/>
                </a:solidFill>
                <a:latin typeface="Arial" panose="020B0604020202020204" pitchFamily="34" charset="0"/>
                <a:ea typeface="Verdana" panose="020B0604030504040204" pitchFamily="34" charset="0"/>
                <a:cs typeface="Arial" panose="020B0604020202020204" pitchFamily="34" charset="0"/>
              </a:rPr>
              <a:t>„pochybovačoch“ a robí si z nich </a:t>
            </a:r>
            <a:r>
              <a:rPr lang="sk-SK"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sarkastické žarty</a:t>
            </a:r>
            <a:r>
              <a:rPr lang="sk-SK" sz="2000" dirty="0">
                <a:solidFill>
                  <a:schemeClr val="bg1"/>
                </a:solidFill>
                <a:latin typeface="Arial" panose="020B0604020202020204" pitchFamily="34" charset="0"/>
                <a:ea typeface="Verdana" panose="020B0604030504040204" pitchFamily="34" charset="0"/>
                <a:cs typeface="Arial" panose="020B0604020202020204" pitchFamily="34" charset="0"/>
              </a:rPr>
              <a:t>.</a:t>
            </a:r>
            <a:r>
              <a:rPr lang="sk-SK"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sk-SK" sz="2000" b="1">
                <a:solidFill>
                  <a:srgbClr val="FFEC00"/>
                </a:solidFill>
                <a:latin typeface="Arial" panose="020B0604020202020204" pitchFamily="34" charset="0"/>
                <a:ea typeface="Verdana" panose="020B0604030504040204" pitchFamily="34" charset="0"/>
                <a:cs typeface="Arial" panose="020B0604020202020204" pitchFamily="34" charset="0"/>
              </a:rPr>
              <a:t>Zahlcovanie podrobnosťami chce </a:t>
            </a:r>
            <a:r>
              <a:rPr lang="sk-SK"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sk-SK"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k-SK" sz="1800">
                <a:solidFill>
                  <a:schemeClr val="bg1"/>
                </a:solidFill>
                <a:effectLst/>
                <a:latin typeface="Arial" panose="020B0604020202020204" pitchFamily="34" charset="0"/>
                <a:ea typeface="Verdana" panose="020B0604030504040204" pitchFamily="34" charset="0"/>
                <a:cs typeface="Arial" panose="020B0604020202020204" pitchFamily="34" charset="0"/>
              </a:rPr>
              <a:t>odviesť pozornosť od toho najdôležitejšieho</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sk-SK" sz="2200">
                <a:latin typeface="Arial"/>
                <a:ea typeface="Verdana"/>
                <a:cs typeface="Arial"/>
              </a:rPr>
              <a:t>Časť 2</a:t>
            </a:r>
            <a:r>
              <a:rPr lang="sk-SK" sz="1600">
                <a:latin typeface="Arial"/>
                <a:ea typeface="Verdana"/>
                <a:cs typeface="Arial"/>
              </a:rPr>
              <a:t>: Ako fungujú dezinformácie?</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sk-SK" sz="2200">
                <a:latin typeface="Arial"/>
                <a:ea typeface="Verdana"/>
                <a:cs typeface="Arial"/>
              </a:rPr>
              <a:t>Časť 2</a:t>
            </a:r>
            <a:r>
              <a:rPr lang="sk-SK" sz="1600">
                <a:latin typeface="Arial"/>
                <a:ea typeface="Verdana"/>
                <a:cs typeface="Arial"/>
              </a:rPr>
              <a:t>: Ako fungujú dezinformácie?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sk-SK"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2" y="4999329"/>
            <a:ext cx="7736759"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sk-SK" sz="2500" b="1" dirty="0">
                  <a:solidFill>
                    <a:schemeClr val="bg1"/>
                  </a:solidFill>
                </a:rPr>
                <a:t>Dezinformácie nie sú len na sociálnych médiách – </a:t>
              </a:r>
              <a:br>
                <a:rPr lang="sk-SK" sz="2500" b="1" dirty="0">
                  <a:solidFill>
                    <a:schemeClr val="bg1"/>
                  </a:solidFill>
                </a:rPr>
              </a:br>
              <a:r>
                <a:rPr lang="sk-SK" sz="2500" b="1" dirty="0">
                  <a:solidFill>
                    <a:schemeClr val="bg1"/>
                  </a:solidFill>
                </a:rPr>
                <a:t>objavujú sa aj v klasických médiách.</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3A7E6EFD-7044-55C7-E8C7-59C19D8F4F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sk-SK" sz="2200">
                <a:latin typeface="Arial"/>
                <a:ea typeface="Verdana"/>
                <a:cs typeface="Arial"/>
              </a:rPr>
              <a:t>Časť 2</a:t>
            </a:r>
            <a:r>
              <a:rPr lang="sk-SK" sz="1600">
                <a:latin typeface="Arial"/>
                <a:ea typeface="Verdana"/>
                <a:cs typeface="Arial"/>
              </a:rPr>
              <a:t>: Ako fungujú dezinformácie?</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BD953867-BBBC-357D-CA4E-82D9F01755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sk-SK" sz="2200">
                <a:latin typeface="Arial"/>
                <a:cs typeface="Arial"/>
              </a:rPr>
              <a:t>Časť 2</a:t>
            </a:r>
            <a:r>
              <a:rPr lang="sk-SK" sz="1600">
                <a:latin typeface="Arial"/>
                <a:cs typeface="Arial"/>
              </a:rPr>
              <a:t>: Ako fungujú dezinformácie?</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sk-SK"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ČASŤ 3 </a:t>
            </a:r>
          </a:p>
          <a:p>
            <a:r>
              <a:rPr lang="sk-SK" sz="5400" b="1">
                <a:solidFill>
                  <a:schemeClr val="bg1"/>
                </a:solidFill>
                <a:latin typeface="Arial" panose="020B0604020202020204" pitchFamily="34" charset="0"/>
                <a:ea typeface="Verdana" panose="020B0604030504040204" pitchFamily="34" charset="0"/>
                <a:cs typeface="Arial" panose="020B0604020202020204" pitchFamily="34" charset="0"/>
              </a:rPr>
              <a:t>Ako reagovať na dezinformácie?</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sk-SK" sz="2200">
                <a:latin typeface="Arial"/>
                <a:ea typeface="Verdana"/>
                <a:cs typeface="Arial"/>
              </a:rPr>
              <a:t>Časť 3</a:t>
            </a:r>
            <a:r>
              <a:rPr lang="sk-SK" sz="1600">
                <a:latin typeface="Arial"/>
                <a:ea typeface="Verdana"/>
                <a:cs typeface="Arial"/>
              </a:rPr>
              <a:t>: </a:t>
            </a:r>
            <a:r>
              <a:rPr lang="sk-SK">
                <a:latin typeface="Arial"/>
                <a:ea typeface="Verdana"/>
                <a:cs typeface="Arial"/>
              </a:rPr>
              <a:t>Ako odpovedať na dezinformácie?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Nedaj sa na odpoveď vyprovokovať!</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88954" y="2236324"/>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2840948"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972563" y="4348169"/>
            <a:ext cx="31213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Zastav sa</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407566" y="5370581"/>
            <a:ext cx="38667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Porozmýšľaj</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k-SK" sz="2000">
                <a:latin typeface="Arial"/>
                <a:ea typeface="Verdana"/>
                <a:cs typeface="Arial"/>
              </a:rPr>
              <a:t>Časť 3</a:t>
            </a:r>
            <a:r>
              <a:rPr lang="sk-SK" sz="1400">
                <a:latin typeface="Arial"/>
                <a:ea typeface="Verdana"/>
                <a:cs typeface="Arial"/>
              </a:rPr>
              <a:t>: </a:t>
            </a:r>
            <a:r>
              <a:rPr lang="sk-SK" sz="1600">
                <a:latin typeface="Arial"/>
                <a:ea typeface="Verdana"/>
                <a:cs typeface="Arial"/>
              </a:rPr>
              <a:t>Ako reagovať na dezinformácie? </a:t>
            </a:r>
          </a:p>
        </p:txBody>
      </p:sp>
      <p:sp>
        <p:nvSpPr>
          <p:cNvPr id="11" name="Rectangle 10"/>
          <p:cNvSpPr/>
          <p:nvPr/>
        </p:nvSpPr>
        <p:spPr>
          <a:xfrm>
            <a:off x="262325" y="653951"/>
            <a:ext cx="11607800" cy="701731"/>
          </a:xfrm>
          <a:prstGeom prst="rect">
            <a:avLst/>
          </a:prstGeom>
        </p:spPr>
        <p:txBody>
          <a:bodyPr wrap="square">
            <a:spAutoFit/>
          </a:bodyPr>
          <a:lstStyle/>
          <a:p>
            <a:pPr lvl="0" defTabSz="914400">
              <a:lnSpc>
                <a:spcPct val="90000"/>
              </a:lnSpc>
              <a:spcBef>
                <a:spcPts val="1000"/>
              </a:spcBef>
            </a:pPr>
            <a:r>
              <a:rPr lang="sk-SK" sz="4400" b="1" dirty="0">
                <a:solidFill>
                  <a:srgbClr val="AAFAC8"/>
                </a:solidFill>
                <a:latin typeface="Arial" panose="020B0604020202020204" pitchFamily="34" charset="0"/>
                <a:ea typeface="Verdana" panose="020B0604030504040204" pitchFamily="34" charset="0"/>
                <a:cs typeface="Arial" panose="020B0604020202020204" pitchFamily="34" charset="0"/>
              </a:rPr>
              <a:t>V prípade pochybností si overte správnosť</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7098607" y="571713"/>
            <a:ext cx="4831067"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sk-SK" sz="2000" b="1">
                <a:solidFill>
                  <a:srgbClr val="AAFAC8"/>
                </a:solidFill>
                <a:latin typeface="Arial" panose="020B0604020202020204" pitchFamily="34" charset="0"/>
                <a:ea typeface="Verdana" panose="020B0604030504040204" pitchFamily="34" charset="0"/>
                <a:cs typeface="Arial" panose="020B0604020202020204" pitchFamily="34" charset="0"/>
              </a:rPr>
              <a:t>Obsah</a:t>
            </a:r>
            <a:br>
              <a:rPr lang="sk-SK">
                <a:solidFill>
                  <a:schemeClr val="bg1"/>
                </a:solidFill>
                <a:latin typeface="Arial" panose="020B0604020202020204" pitchFamily="34" charset="0"/>
                <a:ea typeface="Verdana" panose="020B0604030504040204" pitchFamily="34" charset="0"/>
                <a:cs typeface="Arial" panose="020B0604020202020204" pitchFamily="34" charset="0"/>
              </a:rPr>
            </a:br>
            <a:r>
              <a:rPr lang="sk-SK">
                <a:solidFill>
                  <a:schemeClr val="bg1"/>
                </a:solidFill>
                <a:latin typeface="Arial" panose="020B0604020202020204" pitchFamily="34" charset="0"/>
                <a:ea typeface="Verdana" panose="020B0604030504040204" pitchFamily="34" charset="0"/>
                <a:cs typeface="Arial" panose="020B0604020202020204" pitchFamily="34" charset="0"/>
              </a:rPr>
              <a:t>hovorí titulka to isté, čo obsah správy? Dáva obsah zmysel?</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8284480"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Skôr, ako niečo zdieľaš, </a:t>
            </a:r>
            <a:r>
              <a:rPr kumimoji="0" lang="sk-SK" sz="36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sa zamysli</a:t>
            </a:r>
            <a:r>
              <a:rPr kumimoji="0" lang="sk-SK"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sk-SK" sz="2000" b="1">
                <a:solidFill>
                  <a:srgbClr val="AAFAC8"/>
                </a:solidFill>
                <a:latin typeface="Arial" panose="020B0604020202020204" pitchFamily="34" charset="0"/>
                <a:ea typeface="Verdana" panose="020B0604030504040204" pitchFamily="34" charset="0"/>
                <a:cs typeface="Arial" panose="020B0604020202020204" pitchFamily="34" charset="0"/>
              </a:rPr>
              <a:t>Iné zdroje</a:t>
            </a:r>
            <a:br>
              <a:rPr lang="sk-SK">
                <a:solidFill>
                  <a:schemeClr val="bg1"/>
                </a:solidFill>
                <a:latin typeface="Arial" panose="020B0604020202020204" pitchFamily="34" charset="0"/>
                <a:ea typeface="Verdana" panose="020B0604030504040204" pitchFamily="34" charset="0"/>
                <a:cs typeface="Arial" panose="020B0604020202020204" pitchFamily="34" charset="0"/>
              </a:rPr>
            </a:br>
            <a:r>
              <a:rPr lang="sk-SK">
                <a:solidFill>
                  <a:schemeClr val="bg1"/>
                </a:solidFill>
                <a:latin typeface="Arial" panose="020B0604020202020204" pitchFamily="34" charset="0"/>
                <a:ea typeface="Verdana" panose="020B0604030504040204" pitchFamily="34" charset="0"/>
                <a:cs typeface="Arial" panose="020B0604020202020204" pitchFamily="34" charset="0"/>
              </a:rPr>
              <a:t>majú túto správu aj iné zdroje? Ktoré?</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sk-SK" sz="2000" b="1">
                <a:solidFill>
                  <a:srgbClr val="FFEC00"/>
                </a:solidFill>
                <a:latin typeface="Arial" panose="020B0604020202020204" pitchFamily="34" charset="0"/>
                <a:ea typeface="Verdana" panose="020B0604030504040204" pitchFamily="34" charset="0"/>
                <a:cs typeface="Arial" panose="020B0604020202020204" pitchFamily="34" charset="0"/>
              </a:rPr>
              <a:t>Nezabúdaj na svoje predsudky!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548468" cy="1261884"/>
          </a:xfrm>
          <a:prstGeom prst="rect">
            <a:avLst/>
          </a:prstGeom>
          <a:noFill/>
        </p:spPr>
        <p:txBody>
          <a:bodyPr wrap="square">
            <a:spAutoFit/>
          </a:bodyPr>
          <a:lstStyle/>
          <a:p>
            <a:pPr>
              <a:spcAft>
                <a:spcPts val="600"/>
              </a:spcAft>
            </a:pPr>
            <a:r>
              <a:rPr lang="sk-SK" sz="2000" b="1" dirty="0">
                <a:solidFill>
                  <a:srgbClr val="AAFAC8"/>
                </a:solidFill>
                <a:latin typeface="Arial" panose="020B0604020202020204" pitchFamily="34" charset="0"/>
                <a:ea typeface="Verdana" panose="020B0604030504040204" pitchFamily="34" charset="0"/>
                <a:cs typeface="Arial" panose="020B0604020202020204" pitchFamily="34" charset="0"/>
              </a:rPr>
              <a:t>Sú zdroj a adresa URL</a:t>
            </a:r>
            <a:br>
              <a:rPr lang="sk-SK" dirty="0">
                <a:solidFill>
                  <a:schemeClr val="bg1"/>
                </a:solidFill>
                <a:latin typeface="Arial" panose="020B0604020202020204" pitchFamily="34" charset="0"/>
                <a:ea typeface="Verdana" panose="020B0604030504040204" pitchFamily="34" charset="0"/>
                <a:cs typeface="Arial" panose="020B0604020202020204" pitchFamily="34" charset="0"/>
              </a:rPr>
            </a:br>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spoľahlivé? Je to to, čo si myslíte, že to je?</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8" y="2058260"/>
            <a:ext cx="2719033" cy="677108"/>
          </a:xfrm>
          <a:prstGeom prst="rect">
            <a:avLst/>
          </a:prstGeom>
          <a:noFill/>
        </p:spPr>
        <p:txBody>
          <a:bodyPr wrap="square">
            <a:spAutoFit/>
          </a:bodyPr>
          <a:lstStyle/>
          <a:p>
            <a:pPr>
              <a:spcAft>
                <a:spcPts val="600"/>
              </a:spcAft>
            </a:pPr>
            <a:r>
              <a:rPr lang="sk-SK" sz="2000" b="1" dirty="0">
                <a:solidFill>
                  <a:srgbClr val="AAFAC8"/>
                </a:solidFill>
                <a:latin typeface="Arial" panose="020B0604020202020204" pitchFamily="34" charset="0"/>
                <a:ea typeface="Verdana" panose="020B0604030504040204" pitchFamily="34" charset="0"/>
                <a:cs typeface="Arial" panose="020B0604020202020204" pitchFamily="34" charset="0"/>
              </a:rPr>
              <a:t>Je autor</a:t>
            </a:r>
            <a:br>
              <a:rPr lang="sk-SK" dirty="0">
                <a:solidFill>
                  <a:schemeClr val="bg1"/>
                </a:solidFill>
                <a:latin typeface="Arial" panose="020B0604020202020204" pitchFamily="34" charset="0"/>
                <a:ea typeface="Verdana" panose="020B0604030504040204" pitchFamily="34" charset="0"/>
                <a:cs typeface="Arial" panose="020B0604020202020204" pitchFamily="34" charset="0"/>
              </a:rPr>
            </a:br>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spoľahlivý/kvalifikovaný?</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sk-SK" sz="2000" b="1" dirty="0">
                <a:solidFill>
                  <a:srgbClr val="AAFAC8"/>
                </a:solidFill>
                <a:latin typeface="Arial" panose="020B0604020202020204" pitchFamily="34" charset="0"/>
                <a:ea typeface="Verdana" panose="020B0604030504040204" pitchFamily="34" charset="0"/>
                <a:cs typeface="Arial" panose="020B0604020202020204" pitchFamily="34" charset="0"/>
              </a:rPr>
              <a:t>Aký je dátum</a:t>
            </a:r>
            <a:br>
              <a:rPr lang="sk-SK"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uverejnenia?</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sk-SK" sz="2000" b="1">
                <a:solidFill>
                  <a:srgbClr val="AAFAC8"/>
                </a:solidFill>
                <a:latin typeface="Arial" panose="020B0604020202020204" pitchFamily="34" charset="0"/>
                <a:ea typeface="Verdana" panose="020B0604030504040204" pitchFamily="34" charset="0"/>
                <a:cs typeface="Arial" panose="020B0604020202020204" pitchFamily="34" charset="0"/>
              </a:rPr>
              <a:t>Obrázok</a:t>
            </a:r>
            <a:br>
              <a:rPr lang="sk-SK">
                <a:solidFill>
                  <a:schemeClr val="bg1"/>
                </a:solidFill>
                <a:latin typeface="Arial" panose="020B0604020202020204" pitchFamily="34" charset="0"/>
                <a:ea typeface="Verdana" panose="020B0604030504040204" pitchFamily="34" charset="0"/>
                <a:cs typeface="Arial" panose="020B0604020202020204" pitchFamily="34" charset="0"/>
              </a:rPr>
            </a:br>
            <a:r>
              <a:rPr lang="sk-SK">
                <a:solidFill>
                  <a:schemeClr val="bg1"/>
                </a:solidFill>
                <a:latin typeface="Arial" panose="020B0604020202020204" pitchFamily="34" charset="0"/>
                <a:ea typeface="Verdana" panose="020B0604030504040204" pitchFamily="34" charset="0"/>
                <a:cs typeface="Arial" panose="020B0604020202020204" pitchFamily="34" charset="0"/>
              </a:rPr>
              <a:t>zobrazuje naozaj to, čo tvrdí?</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Podeľ sa o to, čo si sa dozvedel od rodiny a priateľov, ALE...</a:t>
            </a:r>
          </a:p>
          <a:p>
            <a:endParaRPr lang="it-IT"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k-SK"/>
              <a:t>Ako reagovať na dezinformácie?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sk-SK"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88901" y="765051"/>
            <a:ext cx="11912600"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k-SK" sz="3200" b="1" dirty="0">
                <a:solidFill>
                  <a:srgbClr val="FBE110"/>
                </a:solidFill>
                <a:latin typeface="Arial" panose="020B0604020202020204" pitchFamily="34" charset="0"/>
                <a:ea typeface="Verdana" panose="020B0604030504040204" pitchFamily="34" charset="0"/>
                <a:cs typeface="Arial" panose="020B0604020202020204" pitchFamily="34" charset="0"/>
              </a:rPr>
              <a:t>Ako môžeš práve TY prispieť k boju proti dezinformáciám?</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Nezahanbuj </a:t>
            </a:r>
            <a:br>
              <a:rPr kumimoji="0" lang="sk-SK"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sk-SK"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ostatných</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754326"/>
          </a:xfrm>
          <a:prstGeom prst="rect">
            <a:avLst/>
          </a:prstGeom>
          <a:noFill/>
        </p:spPr>
        <p:txBody>
          <a:bodyPr wrap="square" rtlCol="0">
            <a:spAutoFit/>
          </a:bodyPr>
          <a:lstStyle/>
          <a:p>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prejav empatiu a pokús sa pochopiť ľudí, ktorí sú presvedčení o dezinformáciách. Ľudia sa zriedkakedy dajú presvedčiť v hádke!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sz="2000" b="1">
                <a:solidFill>
                  <a:srgbClr val="FFFFFF"/>
                </a:solidFill>
                <a:latin typeface="Arial" panose="020B0604020202020204" pitchFamily="34" charset="0"/>
                <a:ea typeface="Verdana" panose="020B0604030504040204" pitchFamily="34" charset="0"/>
                <a:cs typeface="Arial" panose="020B0604020202020204" pitchFamily="34" charset="0"/>
              </a:rPr>
              <a:t>Zvyšuj </a:t>
            </a:r>
            <a:br>
              <a:rPr lang="sk-SK"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sk-SK" sz="2000" b="1">
                <a:solidFill>
                  <a:srgbClr val="FFFFFF"/>
                </a:solidFill>
                <a:latin typeface="Arial" panose="020B0604020202020204" pitchFamily="34" charset="0"/>
                <a:ea typeface="Verdana" panose="020B0604030504040204" pitchFamily="34" charset="0"/>
                <a:cs typeface="Arial" panose="020B0604020202020204" pitchFamily="34" charset="0"/>
              </a:rPr>
              <a:t>povedomie</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2929551"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sk-SK" sz="2000" b="1" dirty="0">
                <a:solidFill>
                  <a:srgbClr val="FFFFFF"/>
                </a:solidFill>
                <a:latin typeface="Arial" panose="020B0604020202020204" pitchFamily="34" charset="0"/>
                <a:ea typeface="Verdana" panose="020B0604030504040204" pitchFamily="34" charset="0"/>
                <a:cs typeface="Arial" panose="020B0604020202020204" pitchFamily="34" charset="0"/>
              </a:rPr>
              <a:t>Never všetkému, </a:t>
            </a:r>
            <a:br>
              <a:rPr lang="sk-SK" sz="2000" b="1" dirty="0">
                <a:solidFill>
                  <a:srgbClr val="FFFFFF"/>
                </a:solidFill>
                <a:latin typeface="Arial" panose="020B0604020202020204" pitchFamily="34" charset="0"/>
                <a:ea typeface="Verdana" panose="020B0604030504040204" pitchFamily="34" charset="0"/>
                <a:cs typeface="Arial" panose="020B0604020202020204" pitchFamily="34" charset="0"/>
              </a:rPr>
            </a:br>
            <a:r>
              <a:rPr lang="sk-SK" sz="2000" b="1" dirty="0">
                <a:solidFill>
                  <a:srgbClr val="FFFFFF"/>
                </a:solidFill>
                <a:latin typeface="Arial" panose="020B0604020202020204" pitchFamily="34" charset="0"/>
                <a:ea typeface="Verdana" panose="020B0604030504040204" pitchFamily="34" charset="0"/>
                <a:cs typeface="Arial" panose="020B0604020202020204" pitchFamily="34" charset="0"/>
              </a:rPr>
              <a:t>čo počuješ</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sk-SK">
                <a:solidFill>
                  <a:schemeClr val="bg1"/>
                </a:solidFill>
                <a:latin typeface="Arial" panose="020B0604020202020204" pitchFamily="34" charset="0"/>
                <a:ea typeface="Verdana" panose="020B0604030504040204" pitchFamily="34" charset="0"/>
                <a:cs typeface="Arial" panose="020B0604020202020204" pitchFamily="34" charset="0"/>
              </a:rPr>
              <a:t>Rozmýšľaj kriticky, skontroluj si svoje zdroje a nezabudni sa zastaviť a zamyslieť, kým zareaguješ.</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670300" y="902827"/>
            <a:ext cx="679176" cy="514580"/>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sk-SK" sz="2000">
                <a:latin typeface="Arial"/>
                <a:ea typeface="Verdana"/>
                <a:cs typeface="Arial"/>
              </a:rPr>
              <a:t>Časť 3</a:t>
            </a:r>
            <a:r>
              <a:rPr lang="sk-SK" sz="1400">
                <a:latin typeface="Arial"/>
                <a:ea typeface="Verdana"/>
                <a:cs typeface="Arial"/>
              </a:rPr>
              <a:t>: </a:t>
            </a:r>
            <a:r>
              <a:rPr lang="sk-SK" sz="1600">
                <a:latin typeface="Arial"/>
                <a:ea typeface="Verdana"/>
                <a:cs typeface="Arial"/>
              </a:rPr>
              <a:t>Ako reagovať na dezinformácie?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2" y="1994675"/>
            <a:ext cx="7957627" cy="3874907"/>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k-SK" dirty="0">
                <a:solidFill>
                  <a:schemeClr val="bg1"/>
                </a:solidFill>
                <a:latin typeface="Arial"/>
                <a:ea typeface="Verdana"/>
                <a:cs typeface="Arial"/>
              </a:rPr>
              <a:t>Medzinárodná sieť pre overovanie faktov spravuje </a:t>
            </a:r>
            <a:br>
              <a:rPr lang="sk-SK" dirty="0">
                <a:latin typeface="Arial" panose="020B0604020202020204" pitchFamily="34" charset="0"/>
                <a:ea typeface="Verdana" panose="020B0604030504040204" pitchFamily="34" charset="0"/>
                <a:cs typeface="Arial" panose="020B0604020202020204" pitchFamily="34" charset="0"/>
              </a:rPr>
            </a:br>
            <a:r>
              <a:rPr lang="sk-SK"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zoznam organizácií na overovanie faktov</a:t>
            </a:r>
            <a:r>
              <a:rPr lang="sk-SK" dirty="0">
                <a:solidFill>
                  <a:schemeClr val="bg1"/>
                </a:solidFill>
                <a:latin typeface="Arial"/>
                <a:ea typeface="Verdana"/>
                <a:cs typeface="Arial"/>
              </a:rPr>
              <a:t>, ktoré sa prihlásili </a:t>
            </a:r>
            <a:br>
              <a:rPr lang="sk-SK" dirty="0">
                <a:latin typeface="Arial" panose="020B0604020202020204" pitchFamily="34" charset="0"/>
                <a:ea typeface="Verdana" panose="020B0604030504040204" pitchFamily="34" charset="0"/>
                <a:cs typeface="Arial" panose="020B0604020202020204" pitchFamily="34" charset="0"/>
              </a:rPr>
            </a:br>
            <a:r>
              <a:rPr lang="sk-SK" dirty="0">
                <a:solidFill>
                  <a:schemeClr val="bg1"/>
                </a:solidFill>
                <a:latin typeface="Arial"/>
                <a:ea typeface="Verdana"/>
                <a:cs typeface="Arial"/>
              </a:rPr>
              <a:t>k </a:t>
            </a:r>
            <a:r>
              <a:rPr lang="sk-SK"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jej kódexu zásad</a:t>
            </a:r>
            <a:r>
              <a:rPr lang="sk-SK" dirty="0">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k-SK"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Európska sieť pre normy overovania faktov</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k-SK">
                <a:solidFill>
                  <a:schemeClr val="bg1"/>
                </a:solidFill>
                <a:latin typeface="Arial"/>
                <a:ea typeface="Verdana"/>
                <a:cs typeface="Arial"/>
              </a:rPr>
              <a:t>Vyhľadaj overené fakty o danej téme alebo osobe online pomocou </a:t>
            </a:r>
            <a:br>
              <a:rPr lang="sk-SK" dirty="0">
                <a:latin typeface="Arial" panose="020B0604020202020204" pitchFamily="34" charset="0"/>
                <a:ea typeface="Verdana" panose="020B0604030504040204" pitchFamily="34" charset="0"/>
                <a:cs typeface="Arial" panose="020B0604020202020204" pitchFamily="34" charset="0"/>
              </a:rPr>
            </a:br>
            <a:r>
              <a:rPr lang="sk-SK" u="sng" dirty="0">
                <a:solidFill>
                  <a:schemeClr val="bg1"/>
                </a:solidFill>
                <a:latin typeface="Arial"/>
                <a:ea typeface="Verdana"/>
                <a:cs typeface="Arial"/>
                <a:hlinkClick r:id="rId6"/>
              </a:rPr>
              <a:t>prehľadávača Fact Check</a:t>
            </a:r>
            <a:r>
              <a:rPr lang="sk-SK"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 Explorer spoločnosti Google</a:t>
            </a:r>
            <a:endParaRPr lang="sk-SK"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sk-SK" dirty="0">
                <a:solidFill>
                  <a:schemeClr val="bg1"/>
                </a:solidFill>
                <a:latin typeface="Arial"/>
                <a:ea typeface="Verdana"/>
                <a:cs typeface="Arial"/>
              </a:rPr>
              <a:t>Vyvrátené dezinformácie nájdeš aj na portáli </a:t>
            </a:r>
            <a:r>
              <a:rPr lang="sk-SK"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sk-SK" dirty="0">
                <a:solidFill>
                  <a:schemeClr val="bg1"/>
                </a:solidFill>
                <a:latin typeface="Arial"/>
                <a:ea typeface="Verdana"/>
                <a:cs typeface="Arial"/>
              </a:rPr>
              <a:t>.</a:t>
            </a:r>
            <a:r>
              <a:rPr lang="sk-SK" u="sng" dirty="0">
                <a:solidFill>
                  <a:schemeClr val="bg1"/>
                </a:solidFill>
                <a:latin typeface="Arial"/>
                <a:ea typeface="Verdana"/>
                <a:cs typeface="Arial"/>
              </a:rPr>
              <a:t> </a:t>
            </a:r>
            <a:endParaRPr lang="sk-SK"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k-SK"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 (Európske stredisko pre monitorovanie digitálnych médií) monitoruje dezinformácie a reaguje na ne zo svojich centier po celej EÚ.</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sk-SK" sz="4800" b="1">
                <a:solidFill>
                  <a:srgbClr val="AAFAC8"/>
                </a:solidFill>
                <a:latin typeface="Arial" panose="020B0604020202020204" pitchFamily="34" charset="0"/>
                <a:ea typeface="Verdana" panose="020B0604030504040204" pitchFamily="34" charset="0"/>
                <a:cs typeface="Arial" panose="020B0604020202020204" pitchFamily="34" charset="0"/>
              </a:rPr>
              <a:t>Overovatelia faktov</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sk-SK" b="1">
                <a:latin typeface="Arial" panose="020B0604020202020204" pitchFamily="34" charset="0"/>
              </a:rPr>
              <a:t>Čo sa naučíme?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ČO</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sú to dezinformácie?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AKO</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fungujú?</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AKO</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na ne odpovedať?</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k-SK" sz="2000">
                <a:latin typeface="Arial"/>
                <a:ea typeface="Verdana"/>
                <a:cs typeface="Arial"/>
              </a:rPr>
              <a:t>Časť 3</a:t>
            </a:r>
            <a:r>
              <a:rPr lang="sk-SK" sz="1400">
                <a:latin typeface="Arial"/>
                <a:ea typeface="Verdana"/>
                <a:cs typeface="Arial"/>
              </a:rPr>
              <a:t>: </a:t>
            </a:r>
            <a:r>
              <a:rPr lang="sk-SK" sz="1600">
                <a:latin typeface="Arial"/>
                <a:ea typeface="Verdana"/>
                <a:cs typeface="Arial"/>
              </a:rPr>
              <a:t>Ako reagovať na dezinformácie? </a:t>
            </a:r>
          </a:p>
        </p:txBody>
      </p:sp>
      <p:graphicFrame>
        <p:nvGraphicFramePr>
          <p:cNvPr id="3" name="Table 2"/>
          <p:cNvGraphicFramePr>
            <a:graphicFrameLocks noGrp="1"/>
          </p:cNvGraphicFramePr>
          <p:nvPr>
            <p:extLst>
              <p:ext uri="{D42A27DB-BD31-4B8C-83A1-F6EECF244321}">
                <p14:modId xmlns:p14="http://schemas.microsoft.com/office/powerpoint/2010/main" val="3027179695"/>
              </p:ext>
            </p:extLst>
          </p:nvPr>
        </p:nvGraphicFramePr>
        <p:xfrm>
          <a:off x="2963863" y="19355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sk-SK" sz="1200" b="1" dirty="0">
                          <a:solidFill>
                            <a:schemeClr val="bg1"/>
                          </a:solidFill>
                          <a:latin typeface="Arial"/>
                          <a:ea typeface="Verdana"/>
                          <a:cs typeface="Arial"/>
                        </a:rPr>
                        <a:t>RAKÚSKO</a:t>
                      </a:r>
                      <a:r>
                        <a:rPr lang="sk-SK" sz="1200" b="1" baseline="0" dirty="0">
                          <a:solidFill>
                            <a:schemeClr val="bg1"/>
                          </a:solidFill>
                          <a:latin typeface="Arial"/>
                          <a:ea typeface="Verdana"/>
                          <a:cs typeface="Arial"/>
                        </a:rPr>
                        <a:t> a NEMECKO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DÁNSKO,</a:t>
                      </a:r>
                      <a:r>
                        <a:rPr lang="sk-SK" sz="1200" b="1" baseline="0" dirty="0">
                          <a:solidFill>
                            <a:schemeClr val="bg1"/>
                          </a:solidFill>
                          <a:latin typeface="Arial"/>
                          <a:ea typeface="Verdana"/>
                          <a:cs typeface="Arial"/>
                        </a:rPr>
                        <a:t> FÍNSKO a ŠVÉDSKO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sk-SK" sz="1200" b="1" dirty="0">
                          <a:solidFill>
                            <a:schemeClr val="bg1"/>
                          </a:solidFill>
                          <a:latin typeface="Arial"/>
                          <a:ea typeface="Verdana"/>
                          <a:cs typeface="Arial"/>
                        </a:rPr>
                        <a:t>BELGICKO</a:t>
                      </a:r>
                      <a:r>
                        <a:rPr lang="sk-SK" sz="1200" b="1" baseline="0" dirty="0">
                          <a:solidFill>
                            <a:schemeClr val="bg1"/>
                          </a:solidFill>
                          <a:latin typeface="Arial"/>
                          <a:ea typeface="Verdana"/>
                          <a:cs typeface="Arial"/>
                        </a:rPr>
                        <a:t> a HOLANDSKO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ESTÓNSKO,</a:t>
                      </a:r>
                      <a:r>
                        <a:rPr lang="sk-SK" sz="1200" b="1" baseline="0" dirty="0">
                          <a:solidFill>
                            <a:schemeClr val="bg1"/>
                          </a:solidFill>
                          <a:latin typeface="Arial"/>
                          <a:ea typeface="Verdana"/>
                          <a:cs typeface="Arial"/>
                        </a:rPr>
                        <a:t> LOTYŠSKO a LITVA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sk-SK" sz="1200" b="1" dirty="0">
                          <a:solidFill>
                            <a:schemeClr val="bg1"/>
                          </a:solidFill>
                          <a:latin typeface="Arial"/>
                          <a:ea typeface="Verdana"/>
                          <a:cs typeface="Arial"/>
                        </a:rPr>
                        <a:t>BELGICKO a LUXEMBURSKO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FRANCÚZSKO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sk-SK" sz="1200" b="1" dirty="0">
                          <a:solidFill>
                            <a:schemeClr val="bg1"/>
                          </a:solidFill>
                          <a:latin typeface="Arial" panose="020B0604020202020204" pitchFamily="34" charset="0"/>
                          <a:ea typeface="Verdana" panose="020B0604030504040204" pitchFamily="34" charset="0"/>
                          <a:cs typeface="Arial" panose="020B0604020202020204" pitchFamily="34" charset="0"/>
                        </a:rPr>
                        <a:t>BULHARSKO a RUMUNSKO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MAĎARSKO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sk-SK" sz="1200" b="1" dirty="0">
                          <a:solidFill>
                            <a:schemeClr val="bg1"/>
                          </a:solidFill>
                          <a:latin typeface="Arial"/>
                          <a:ea typeface="Verdana"/>
                          <a:cs typeface="Arial"/>
                        </a:rPr>
                        <a:t>CHORVÁTSKO </a:t>
                      </a:r>
                      <a:r>
                        <a:rPr lang="sk-SK" sz="1200" b="1" baseline="0" dirty="0">
                          <a:solidFill>
                            <a:schemeClr val="bg1"/>
                          </a:solidFill>
                          <a:latin typeface="Arial"/>
                          <a:ea typeface="Verdana"/>
                          <a:cs typeface="Arial"/>
                        </a:rPr>
                        <a:t>a SLOVINSKO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ÍRSKO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sk-SK" sz="1200" b="1" dirty="0">
                          <a:solidFill>
                            <a:schemeClr val="bg1"/>
                          </a:solidFill>
                          <a:latin typeface="Arial"/>
                          <a:ea typeface="Verdana"/>
                          <a:cs typeface="Arial"/>
                        </a:rPr>
                        <a:t>CYPRUS, GRÉCKO a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TALIANSKO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sk-SK" sz="1200" b="1" dirty="0">
                          <a:solidFill>
                            <a:schemeClr val="bg1"/>
                          </a:solidFill>
                          <a:latin typeface="Arial" panose="020B0604020202020204" pitchFamily="34" charset="0"/>
                          <a:ea typeface="Verdana" panose="020B0604030504040204" pitchFamily="34" charset="0"/>
                          <a:cs typeface="Arial" panose="020B0604020202020204" pitchFamily="34" charset="0"/>
                        </a:rPr>
                        <a:t>ČESKO, SLOVENSKO</a:t>
                      </a:r>
                      <a:r>
                        <a:rPr lang="sk-SK"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a POĽSKO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k-SK" sz="1200" b="1" dirty="0">
                          <a:solidFill>
                            <a:schemeClr val="bg1"/>
                          </a:solidFill>
                          <a:latin typeface="Arial"/>
                          <a:ea typeface="Verdana"/>
                          <a:cs typeface="Arial"/>
                        </a:rPr>
                        <a:t>PORTUGALSKO</a:t>
                      </a:r>
                      <a:r>
                        <a:rPr lang="sk-SK" sz="1200" b="1" baseline="0" dirty="0">
                          <a:solidFill>
                            <a:schemeClr val="bg1"/>
                          </a:solidFill>
                          <a:latin typeface="Arial"/>
                          <a:ea typeface="Verdana"/>
                          <a:cs typeface="Arial"/>
                        </a:rPr>
                        <a:t> a ŠPANIELSKO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k-SK"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08898" y="412002"/>
            <a:ext cx="11392602" cy="1421928"/>
          </a:xfrm>
          <a:prstGeom prst="rect">
            <a:avLst/>
          </a:prstGeom>
        </p:spPr>
        <p:txBody>
          <a:bodyPr wrap="square">
            <a:spAutoFit/>
          </a:bodyPr>
          <a:lstStyle/>
          <a:p>
            <a:pPr lvl="0" defTabSz="914400">
              <a:lnSpc>
                <a:spcPct val="90000"/>
              </a:lnSpc>
              <a:spcBef>
                <a:spcPts val="1000"/>
              </a:spcBef>
            </a:pPr>
            <a:r>
              <a:rPr lang="sk-SK" sz="4800" b="1" dirty="0">
                <a:solidFill>
                  <a:srgbClr val="AAFAC8"/>
                </a:solidFill>
                <a:latin typeface="Arial" panose="020B0604020202020204" pitchFamily="34" charset="0"/>
                <a:ea typeface="Verdana" panose="020B0604030504040204" pitchFamily="34" charset="0"/>
                <a:cs typeface="Arial" panose="020B0604020202020204" pitchFamily="34" charset="0"/>
              </a:rPr>
              <a:t>Zdroje na overovanie faktov v jednotlivých štátoch</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k-SK" sz="2000">
                <a:latin typeface="Arial"/>
                <a:ea typeface="Verdana"/>
                <a:cs typeface="Arial"/>
              </a:rPr>
              <a:t>Časť 3</a:t>
            </a:r>
            <a:r>
              <a:rPr lang="sk-SK" sz="1400">
                <a:latin typeface="Arial"/>
                <a:ea typeface="Verdana"/>
                <a:cs typeface="Arial"/>
              </a:rPr>
              <a:t>: </a:t>
            </a:r>
            <a:r>
              <a:rPr lang="sk-SK" sz="1600">
                <a:latin typeface="Arial"/>
                <a:ea typeface="Verdana"/>
                <a:cs typeface="Arial"/>
              </a:rPr>
              <a:t>Ako reagovať na dezinformácie?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sk-SK"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ČO S TÝM </a:t>
            </a:r>
            <a:r>
              <a:rPr kumimoji="0" lang="sk-SK"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sk-SK"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ROBÍ EÚ?</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sk-SK" sz="2000" b="1">
                <a:solidFill>
                  <a:srgbClr val="FFFF00"/>
                </a:solidFill>
                <a:latin typeface="Arial" panose="020B0604020202020204" pitchFamily="34" charset="0"/>
                <a:ea typeface="Verdana"/>
                <a:cs typeface="Arial" panose="020B0604020202020204" pitchFamily="34" charset="0"/>
              </a:rPr>
              <a:t>Zvyšuje povedomie a komunikuje</a:t>
            </a:r>
            <a:br>
              <a:rPr lang="sk-SK" b="1">
                <a:solidFill>
                  <a:srgbClr val="FFFF00"/>
                </a:solidFill>
                <a:latin typeface="Arial" panose="020B0604020202020204" pitchFamily="34" charset="0"/>
                <a:ea typeface="Verdana"/>
                <a:cs typeface="Arial" panose="020B0604020202020204" pitchFamily="34" charset="0"/>
              </a:rPr>
            </a:br>
            <a:r>
              <a:rPr lang="sk-SK">
                <a:solidFill>
                  <a:schemeClr val="bg1"/>
                </a:solidFill>
                <a:latin typeface="Arial" panose="020B0604020202020204" pitchFamily="34" charset="0"/>
                <a:ea typeface="Verdana"/>
                <a:cs typeface="Arial" panose="020B0604020202020204" pitchFamily="34" charset="0"/>
              </a:rPr>
              <a:t>(napr. poskytuje spoľahlivé informácie, odhaľuje dezinformácie a predchádza ich šíreniu)</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156825" y="3393584"/>
            <a:ext cx="3948434" cy="1354217"/>
          </a:xfrm>
          <a:prstGeom prst="rect">
            <a:avLst/>
          </a:prstGeom>
        </p:spPr>
        <p:txBody>
          <a:bodyPr wrap="square" lIns="91440" tIns="45720" rIns="91440" bIns="45720" anchor="t">
            <a:spAutoFit/>
          </a:bodyPr>
          <a:lstStyle/>
          <a:p>
            <a:r>
              <a:rPr lang="sk-SK" sz="2000" b="1" dirty="0">
                <a:solidFill>
                  <a:srgbClr val="FFFF00"/>
                </a:solidFill>
                <a:latin typeface="Arial"/>
                <a:ea typeface="Verdana"/>
                <a:cs typeface="Arial"/>
              </a:rPr>
              <a:t>Spolupracuje s partnermi </a:t>
            </a:r>
            <a:br>
              <a:rPr lang="sk-SK" b="1" dirty="0">
                <a:latin typeface="Arial" panose="020B0604020202020204" pitchFamily="34" charset="0"/>
                <a:ea typeface="Verdana"/>
                <a:cs typeface="Arial" panose="020B0604020202020204" pitchFamily="34" charset="0"/>
              </a:rPr>
            </a:br>
            <a:r>
              <a:rPr lang="sk-SK" dirty="0">
                <a:solidFill>
                  <a:schemeClr val="bg1"/>
                </a:solidFill>
                <a:latin typeface="Arial"/>
                <a:ea typeface="Verdana"/>
                <a:cs typeface="Arial"/>
              </a:rPr>
              <a:t>(napr. s krajinami v EÚ aj mimo nej, s medzinárodnými organizáciami)</a:t>
            </a:r>
            <a:br>
              <a:rPr lang="sk-SK" b="1" dirty="0">
                <a:latin typeface="Arial" panose="020B0604020202020204" pitchFamily="34" charset="0"/>
                <a:ea typeface="Verdana" panose="020B0604030504040204" pitchFamily="34" charset="0"/>
                <a:cs typeface="Arial" panose="020B0604020202020204" pitchFamily="34" charset="0"/>
              </a:rPr>
            </a:br>
            <a:endParaRPr lang="sk-SK"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sk-SK" sz="2000" b="1">
                <a:solidFill>
                  <a:srgbClr val="FFFF00"/>
                </a:solidFill>
                <a:latin typeface="Arial" panose="020B0604020202020204" pitchFamily="34" charset="0"/>
                <a:ea typeface="Verdana" panose="020B0604030504040204" pitchFamily="34" charset="0"/>
                <a:cs typeface="Arial" panose="020B0604020202020204" pitchFamily="34" charset="0"/>
              </a:rPr>
              <a:t>Podporuje prístup k informáciám</a:t>
            </a:r>
            <a:br>
              <a:rPr lang="sk-SK" b="1">
                <a:solidFill>
                  <a:srgbClr val="FFFF00"/>
                </a:solidFill>
                <a:latin typeface="Arial" panose="020B0604020202020204" pitchFamily="34" charset="0"/>
                <a:ea typeface="Verdana" panose="020B0604030504040204" pitchFamily="34" charset="0"/>
                <a:cs typeface="Arial" panose="020B0604020202020204" pitchFamily="34" charset="0"/>
              </a:rPr>
            </a:br>
            <a:r>
              <a:rPr lang="sk-SK">
                <a:solidFill>
                  <a:schemeClr val="bg1"/>
                </a:solidFill>
                <a:latin typeface="Arial" panose="020B0604020202020204" pitchFamily="34" charset="0"/>
                <a:ea typeface="Verdana" panose="020B0604030504040204" pitchFamily="34" charset="0"/>
                <a:cs typeface="Arial" panose="020B0604020202020204" pitchFamily="34" charset="0"/>
              </a:rPr>
              <a:t>(napr. podporuje mediálnu gramotnosť, nezávislé médiá a overovateľov faktov)</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768056" cy="1815882"/>
          </a:xfrm>
          <a:prstGeom prst="rect">
            <a:avLst/>
          </a:prstGeom>
        </p:spPr>
        <p:txBody>
          <a:bodyPr wrap="square">
            <a:spAutoFit/>
          </a:bodyPr>
          <a:lstStyle/>
          <a:p>
            <a:r>
              <a:rPr lang="sk-SK" sz="2000" b="1" dirty="0">
                <a:solidFill>
                  <a:srgbClr val="FFFF00"/>
                </a:solidFill>
                <a:latin typeface="Arial" panose="020B0604020202020204" pitchFamily="34" charset="0"/>
                <a:ea typeface="Verdana" panose="020B0604030504040204" pitchFamily="34" charset="0"/>
                <a:cs typeface="Arial" panose="020B0604020202020204" pitchFamily="34" charset="0"/>
              </a:rPr>
              <a:t>Spolupracuje s platformami sociálnych médií</a:t>
            </a:r>
            <a:br>
              <a:rPr lang="sk-SK"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sk-SK" dirty="0">
                <a:solidFill>
                  <a:schemeClr val="bg1"/>
                </a:solidFill>
                <a:latin typeface="Arial" panose="020B0604020202020204" pitchFamily="34" charset="0"/>
                <a:ea typeface="Verdana" panose="020B0604030504040204" pitchFamily="34" charset="0"/>
                <a:cs typeface="Arial" panose="020B0604020202020204" pitchFamily="34" charset="0"/>
              </a:rPr>
              <a:t>(napr. aby sa nepravdivé alebo škodlivé informácie čo najmenej šírili a aby boli používatelia chránení)</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630439" y="31937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sk-SK"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ČASŤ 4 </a:t>
            </a:r>
          </a:p>
          <a:p>
            <a:r>
              <a:rPr lang="sk-SK" sz="5400" b="1">
                <a:solidFill>
                  <a:schemeClr val="bg1"/>
                </a:solidFill>
                <a:latin typeface="Arial" panose="020B0604020202020204" pitchFamily="34" charset="0"/>
                <a:ea typeface="Verdana" panose="020B0604030504040204" pitchFamily="34" charset="0"/>
                <a:cs typeface="Arial" panose="020B0604020202020204" pitchFamily="34" charset="0"/>
              </a:rPr>
              <a:t>Cvičenia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sk-SK" sz="2000">
                <a:latin typeface="Arial"/>
                <a:ea typeface="Verdana"/>
                <a:cs typeface="Arial"/>
              </a:rPr>
              <a:t>Časť 4</a:t>
            </a:r>
            <a:r>
              <a:rPr lang="sk-SK" sz="1400">
                <a:latin typeface="Arial"/>
                <a:ea typeface="Verdana"/>
                <a:cs typeface="Arial"/>
              </a:rPr>
              <a:t>: </a:t>
            </a:r>
            <a:r>
              <a:rPr lang="sk-SK" b="1">
                <a:latin typeface="Arial"/>
                <a:ea typeface="Verdana"/>
                <a:cs typeface="Arial"/>
              </a:rPr>
              <a:t>Cvičenia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Rozdeľte sa do skupín</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sk-SK" b="1">
                <a:solidFill>
                  <a:schemeClr val="bg1"/>
                </a:solidFill>
                <a:latin typeface="Arial" panose="020B0604020202020204" pitchFamily="34" charset="0"/>
                <a:ea typeface="Verdana" panose="020B0604030504040204" pitchFamily="34" charset="0"/>
                <a:cs typeface="Arial" panose="020B0604020202020204" pitchFamily="34" charset="0"/>
              </a:rPr>
              <a:t>Chopte sa svojej témy a úloh</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sk-SK" b="1">
                <a:solidFill>
                  <a:schemeClr val="bg1"/>
                </a:solidFill>
                <a:latin typeface="Arial" panose="020B0604020202020204" pitchFamily="34" charset="0"/>
                <a:ea typeface="Verdana" panose="020B0604030504040204" pitchFamily="34" charset="0"/>
                <a:cs typeface="Arial" panose="020B0604020202020204" pitchFamily="34" charset="0"/>
              </a:rPr>
              <a:t>Pripravte prezentáciu</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sk-SK" sz="2000">
                <a:latin typeface="Arial"/>
                <a:ea typeface="Verdana"/>
                <a:cs typeface="Arial"/>
              </a:rPr>
              <a:t>Časť 4</a:t>
            </a:r>
            <a:r>
              <a:rPr lang="sk-SK" sz="1400">
                <a:latin typeface="Arial"/>
                <a:ea typeface="Verdana"/>
                <a:cs typeface="Arial"/>
              </a:rPr>
              <a:t>: </a:t>
            </a:r>
            <a:r>
              <a:rPr lang="sk-SK">
                <a:latin typeface="Arial"/>
                <a:ea typeface="Verdana"/>
                <a:cs typeface="Arial"/>
              </a:rPr>
              <a:t>Cvičenia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dirty="0">
              <a:solidFill>
                <a:schemeClr val="bg1"/>
              </a:solidFill>
            </a:endParaRPr>
          </a:p>
          <a:p>
            <a:pPr>
              <a:lnSpc>
                <a:spcPct val="90000"/>
              </a:lnSpc>
              <a:buClr>
                <a:schemeClr val="bg1"/>
              </a:buClr>
              <a:tabLst>
                <a:tab pos="1060450" algn="l"/>
              </a:tabLst>
            </a:pPr>
            <a:r>
              <a:rPr lang="sk-SK" b="1" u="sng" dirty="0">
                <a:solidFill>
                  <a:srgbClr val="FFEC00"/>
                </a:solidFill>
                <a:latin typeface="Arial"/>
                <a:ea typeface="Verdana"/>
                <a:cs typeface="Arial"/>
                <a:hlinkClick r:id="rId3"/>
              </a:rPr>
              <a:t>Bad News Game (hra Zlé správy)</a:t>
            </a:r>
            <a:r>
              <a:rPr lang="sk-SK" b="1" u="sng" dirty="0">
                <a:solidFill>
                  <a:srgbClr val="FFEC00"/>
                </a:solidFill>
                <a:latin typeface="Arial"/>
                <a:ea typeface="Verdana"/>
                <a:cs typeface="Arial"/>
              </a:rPr>
              <a:t> </a:t>
            </a:r>
            <a:endParaRPr lang="sk-SK"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sk-SK" sz="1600" dirty="0">
                <a:solidFill>
                  <a:schemeClr val="bg1"/>
                </a:solidFill>
                <a:latin typeface="Arial" panose="020B0604020202020204" pitchFamily="34" charset="0"/>
                <a:ea typeface="Verdana" panose="020B0604030504040204" pitchFamily="34" charset="0"/>
                <a:cs typeface="Arial" panose="020B0604020202020204" pitchFamily="34" charset="0"/>
              </a:rPr>
              <a:t>(je dostupná vo viacerých jazykoch a určená žiakom od 14 rokov) hráte sa, že ste osoba, ktorá online šíri mylné informácie. </a:t>
            </a:r>
          </a:p>
          <a:p>
            <a:pPr>
              <a:lnSpc>
                <a:spcPct val="90000"/>
              </a:lnSpc>
              <a:spcBef>
                <a:spcPts val="600"/>
              </a:spcBef>
              <a:buClr>
                <a:schemeClr val="bg1"/>
              </a:buClr>
              <a:tabLst>
                <a:tab pos="1060450" algn="l"/>
              </a:tabLst>
            </a:pPr>
            <a:r>
              <a:rPr lang="sk-SK" b="1" u="sng" dirty="0">
                <a:solidFill>
                  <a:srgbClr val="FFEC00"/>
                </a:solidFill>
                <a:latin typeface="Arial"/>
                <a:ea typeface="Verdana"/>
                <a:cs typeface="Arial"/>
                <a:hlinkClick r:id="rId4"/>
              </a:rPr>
              <a:t>Bad News Game pre deti</a:t>
            </a:r>
            <a:r>
              <a:rPr lang="sk-SK" b="1" u="sng" dirty="0">
                <a:solidFill>
                  <a:srgbClr val="FFEC00"/>
                </a:solidFill>
                <a:latin typeface="Arial"/>
                <a:ea typeface="Verdana"/>
                <a:cs typeface="Arial"/>
              </a:rPr>
              <a:t> </a:t>
            </a:r>
            <a:endParaRPr lang="sk-SK"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sk-SK" sz="1600" dirty="0">
                <a:solidFill>
                  <a:schemeClr val="bg1"/>
                </a:solidFill>
                <a:latin typeface="Arial" panose="020B0604020202020204" pitchFamily="34" charset="0"/>
                <a:ea typeface="Verdana" panose="020B0604030504040204" pitchFamily="34" charset="0"/>
                <a:cs typeface="Arial" panose="020B0604020202020204" pitchFamily="34" charset="0"/>
              </a:rPr>
              <a:t>(je dostupná v menšom počte jazykov a určená žiakom od 8 rokov)</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k-SK" sz="3200" b="1">
                <a:solidFill>
                  <a:srgbClr val="FBE110"/>
                </a:solidFill>
                <a:latin typeface="Arial" panose="020B0604020202020204" pitchFamily="34" charset="0"/>
                <a:ea typeface="Verdana" panose="020B0604030504040204" pitchFamily="34" charset="0"/>
                <a:cs typeface="Arial" panose="020B0604020202020204" pitchFamily="34" charset="0"/>
              </a:rPr>
              <a:t>Preverte si hrou, čo ste sa naučili</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4147512"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sk-SK" b="1" u="sng" dirty="0">
                <a:solidFill>
                  <a:srgbClr val="FFEC00"/>
                </a:solidFill>
                <a:latin typeface="Arial"/>
                <a:ea typeface="Verdana"/>
                <a:cs typeface="Arial"/>
                <a:hlinkClick r:id="rId6"/>
              </a:rPr>
              <a:t>Cat Park (park pre mačky)</a:t>
            </a:r>
            <a:r>
              <a:rPr lang="sk-SK" b="1" u="sng" dirty="0">
                <a:solidFill>
                  <a:srgbClr val="FFEC00"/>
                </a:solidFill>
                <a:latin typeface="Arial"/>
                <a:ea typeface="Verdana"/>
                <a:cs typeface="Arial"/>
              </a:rPr>
              <a:t> </a:t>
            </a:r>
            <a:endParaRPr lang="sk-SK"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sk-SK" sz="1600" dirty="0">
                <a:solidFill>
                  <a:schemeClr val="bg1"/>
                </a:solidFill>
                <a:latin typeface="Arial" panose="020B0604020202020204" pitchFamily="34" charset="0"/>
                <a:ea typeface="Verdana" panose="020B0604030504040204" pitchFamily="34" charset="0"/>
                <a:cs typeface="Arial" panose="020B0604020202020204" pitchFamily="34" charset="0"/>
              </a:rPr>
              <a:t>(v angličtine, vo francúzštine, v holandčine a ruštine,  od 15 rokov) Vašou úlohou je obrátiť verejnú mienku proti plánovanému parku s použitím bežných dezinformačných techník.</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sk-SK" sz="900">
                <a:solidFill>
                  <a:schemeClr val="bg1"/>
                </a:solidFill>
                <a:latin typeface="Arial"/>
                <a:ea typeface="Arial"/>
                <a:cs typeface="Arial"/>
                <a:sym typeface="Arial"/>
              </a:rPr>
              <a:t>Zdroje: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ea typeface="Arial"/>
                <a:cs typeface="Arial" panose="020B0604020202020204" pitchFamily="34" charset="0"/>
                <a:sym typeface="Arial"/>
              </a:rPr>
              <a:t>Ilustrácie poskytol upklyak na Freepik (snímky 1,2,3,7,9,10,15,16,18,19,20,22,23,24)</a:t>
            </a:r>
          </a:p>
          <a:p>
            <a:pPr marL="342900" lvl="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ea typeface="Arial"/>
                <a:cs typeface="Arial" panose="020B0604020202020204" pitchFamily="34" charset="0"/>
                <a:sym typeface="Arial"/>
              </a:rPr>
              <a:t>Snímka 4 </a:t>
            </a:r>
          </a:p>
          <a:p>
            <a:pPr marL="803275" lvl="1" indent="-179388" defTabSz="401638">
              <a:lnSpc>
                <a:spcPct val="107000"/>
              </a:lnSpc>
              <a:buFont typeface="Symbol" panose="05050102010706020507" pitchFamily="18" charset="2"/>
              <a:buChar char=""/>
              <a:tabLst>
                <a:tab pos="180000" algn="l"/>
                <a:tab pos="457200" algn="l"/>
              </a:tabLst>
            </a:pPr>
            <a:r>
              <a:rPr lang="sk-SK" sz="900">
                <a:solidFill>
                  <a:schemeClr val="bg1"/>
                </a:solidFill>
                <a:effectLst/>
                <a:latin typeface="Arial" panose="020B0604020202020204" pitchFamily="34" charset="0"/>
                <a:ea typeface="Calibri" panose="020F0502020204030204" pitchFamily="34" charset="0"/>
                <a:cs typeface="Arial" panose="020B0604020202020204" pitchFamily="34" charset="0"/>
              </a:rPr>
              <a:t>Príspevok na sociálnych médiách o stretnutí medzi Oliviou Rodrigo a Sabrinou Carpenter: </a:t>
            </a:r>
            <a:r>
              <a:rPr lang="sk-SK"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sk-SK"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o aktivovaní protiraketovej obrany Iron Dome: </a:t>
            </a:r>
            <a:r>
              <a:rPr lang="sk-S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na platforme X: „</a:t>
            </a:r>
            <a:r>
              <a:rPr lang="sk-SK"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k-S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Aktuálne </a:t>
            </a:r>
            <a:r>
              <a:rPr lang="sk-SK"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k-S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sk-SK"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k-SK"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Vyzerá, že drony Šáhid práve zasiahli Izrael. Potvrdené priloženým videom: https://t.co/5Mt7VfstLB"/X (twitter.com)</a:t>
            </a:r>
          </a:p>
          <a:p>
            <a:pPr marL="803275" lvl="1" indent="-179388" defTabSz="401638">
              <a:lnSpc>
                <a:spcPct val="107000"/>
              </a:lnSpc>
              <a:buFont typeface="Symbol" panose="05050102010706020507" pitchFamily="18" charset="2"/>
              <a:buChar char=""/>
              <a:tabLst>
                <a:tab pos="180000" algn="l"/>
                <a:tab pos="457200" algn="l"/>
              </a:tabLst>
            </a:pPr>
            <a:r>
              <a:rPr lang="sk-SK" sz="900">
                <a:solidFill>
                  <a:schemeClr val="bg1"/>
                </a:solidFill>
                <a:effectLst/>
                <a:latin typeface="Arial" panose="020B0604020202020204" pitchFamily="34" charset="0"/>
                <a:ea typeface="Calibri" panose="020F0502020204030204" pitchFamily="34" charset="0"/>
                <a:cs typeface="Arial" panose="020B0604020202020204" pitchFamily="34" charset="0"/>
              </a:rPr>
              <a:t>Falošná titulná strana časopisu Forbes: </a:t>
            </a:r>
            <a:r>
              <a:rPr lang="sk-SK"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sk-SK" sz="900">
                <a:solidFill>
                  <a:schemeClr val="bg1"/>
                </a:solidFill>
                <a:effectLst/>
                <a:latin typeface="Arial" panose="020B0604020202020204" pitchFamily="34" charset="0"/>
                <a:ea typeface="Calibri" panose="020F0502020204030204" pitchFamily="34" charset="0"/>
                <a:cs typeface="Arial" panose="020B0604020202020204" pitchFamily="34" charset="0"/>
              </a:rPr>
              <a:t>Snímka 6 Vľavo fotka pápeža Františka</a:t>
            </a:r>
            <a:r>
              <a:rPr lang="sk-SK" sz="900">
                <a:solidFill>
                  <a:schemeClr val="bg1"/>
                </a:solidFill>
                <a:latin typeface="Arial" panose="020B0604020202020204" pitchFamily="34" charset="0"/>
                <a:ea typeface="Calibri" panose="020F0502020204030204" pitchFamily="34" charset="0"/>
                <a:cs typeface="Arial" panose="020B0604020202020204" pitchFamily="34" charset="0"/>
              </a:rPr>
              <a:t> ©Pablo Xavier, vpravo fotka pápeža Františka ©Mazur/catholicnews.org.uk</a:t>
            </a:r>
          </a:p>
          <a:p>
            <a:pPr marL="34290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rPr>
              <a:t>Snímka 8 StopFake: </a:t>
            </a:r>
            <a:r>
              <a:rPr lang="sk-SK"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sk-SK" sz="900">
                <a:solidFill>
                  <a:schemeClr val="bg1"/>
                </a:solidFill>
                <a:latin typeface="Arial" panose="020B0604020202020204" pitchFamily="34" charset="0"/>
                <a:cs typeface="Arial" panose="020B0604020202020204" pitchFamily="34" charset="0"/>
              </a:rPr>
              <a:t>/  , </a:t>
            </a:r>
            <a:r>
              <a:rPr lang="sk-SK" sz="900" b="0">
                <a:solidFill>
                  <a:schemeClr val="bg1"/>
                </a:solidFill>
                <a:effectLst/>
                <a:latin typeface="Arial" panose="020B0604020202020204" pitchFamily="34" charset="0"/>
                <a:cs typeface="Arial" panose="020B0604020202020204" pitchFamily="34" charset="0"/>
              </a:rPr>
              <a:t>Zdroj obrázkov – </a:t>
            </a:r>
            <a:r>
              <a:rPr lang="sk-SK"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sk-SK" sz="900" b="0">
                <a:solidFill>
                  <a:schemeClr val="bg1"/>
                </a:solidFill>
                <a:effectLst/>
                <a:latin typeface="Arial" panose="020B0604020202020204" pitchFamily="34" charset="0"/>
                <a:cs typeface="Arial" panose="020B0604020202020204" pitchFamily="34" charset="0"/>
              </a:rPr>
              <a:t>, </a:t>
            </a:r>
            <a:r>
              <a:rPr lang="sk-SK"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sk-SK" sz="900" b="0">
                <a:solidFill>
                  <a:schemeClr val="bg1"/>
                </a:solidFill>
                <a:effectLst/>
                <a:latin typeface="Arial" panose="020B0604020202020204" pitchFamily="34" charset="0"/>
                <a:cs typeface="Arial" panose="020B0604020202020204" pitchFamily="34" charset="0"/>
              </a:rPr>
              <a:t>, </a:t>
            </a:r>
            <a:r>
              <a:rPr lang="sk-SK"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sk-SK" sz="900" b="0">
                <a:solidFill>
                  <a:schemeClr val="bg1"/>
                </a:solidFill>
                <a:effectLst/>
                <a:latin typeface="Arial" panose="020B0604020202020204" pitchFamily="34" charset="0"/>
                <a:cs typeface="Arial" panose="020B0604020202020204" pitchFamily="34" charset="0"/>
              </a:rPr>
              <a:t>, </a:t>
            </a:r>
            <a:r>
              <a:rPr lang="sk-SK"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sk-SK"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rPr>
              <a:t>Snímka 11 </a:t>
            </a:r>
          </a:p>
          <a:p>
            <a:pPr marL="803275" lvl="1" indent="-174625">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sk-SK"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rPr>
              <a:t>Snímka 12 </a:t>
            </a:r>
          </a:p>
          <a:p>
            <a:pPr marL="803275" lvl="1" indent="-174625">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rPr>
              <a:t>Obrázok novín ©Adobe Stock</a:t>
            </a:r>
          </a:p>
          <a:p>
            <a:pPr marL="803275" lvl="1" indent="-174625">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ea typeface="Calibri" panose="020F0502020204030204" pitchFamily="34" charset="0"/>
                <a:cs typeface="Arial" panose="020B0604020202020204" pitchFamily="34" charset="0"/>
              </a:rPr>
              <a:t>Obrázok technológie 5G: </a:t>
            </a:r>
            <a:r>
              <a:rPr lang="sk-SK" sz="900">
                <a:effectLst/>
                <a:latin typeface="Arial" panose="020B0604020202020204" pitchFamily="34" charset="0"/>
                <a:ea typeface="Calibri" panose="020F0502020204030204" pitchFamily="34" charset="0"/>
                <a:cs typeface="Arial" panose="020B0604020202020204" pitchFamily="34" charset="0"/>
              </a:rPr>
              <a:t> </a:t>
            </a:r>
            <a:r>
              <a:rPr lang="sk-SK"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cs typeface="Arial" panose="020B0604020202020204" pitchFamily="34" charset="0"/>
              </a:rPr>
              <a:t>Snímka 13 </a:t>
            </a:r>
            <a:r>
              <a:rPr lang="sk-SK"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sk-SK"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sk-SK" sz="900">
                <a:solidFill>
                  <a:schemeClr val="bg1"/>
                </a:solidFill>
                <a:latin typeface="Arial" panose="020B0604020202020204" pitchFamily="34" charset="0"/>
                <a:ea typeface="Calibri" panose="020F0502020204030204" pitchFamily="34" charset="0"/>
                <a:cs typeface="Arial" panose="020B0604020202020204" pitchFamily="34" charset="0"/>
              </a:rPr>
              <a:t>Snímka 14 </a:t>
            </a:r>
            <a:r>
              <a:rPr lang="sk-SK"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sk-SK" sz="800" b="1">
                <a:solidFill>
                  <a:schemeClr val="bg1"/>
                </a:solidFill>
                <a:latin typeface="Arial"/>
                <a:ea typeface="Arial"/>
                <a:cs typeface="Arial"/>
                <a:sym typeface="Arial"/>
              </a:rPr>
              <a:t>© Európska únia 2024</a:t>
            </a:r>
          </a:p>
          <a:p>
            <a:pPr marL="0" marR="0" lvl="0" indent="0" algn="l" rtl="0">
              <a:spcBef>
                <a:spcPts val="1800"/>
              </a:spcBef>
              <a:spcAft>
                <a:spcPts val="0"/>
              </a:spcAft>
              <a:buNone/>
            </a:pPr>
            <a:r>
              <a:rPr lang="sk-SK" sz="800">
                <a:solidFill>
                  <a:schemeClr val="bg1"/>
                </a:solidFill>
                <a:latin typeface="Arial"/>
                <a:ea typeface="Arial"/>
                <a:cs typeface="Arial"/>
                <a:sym typeface="Arial"/>
              </a:rPr>
              <a:t>Pokiaľ nie je uvedené inak, opakované použitie tejto prezentácie je povolené na základe licencie </a:t>
            </a:r>
            <a:r>
              <a:rPr lang="sk-SK"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sk-SK" sz="800">
                <a:solidFill>
                  <a:schemeClr val="bg1"/>
                </a:solidFill>
                <a:latin typeface="Arial"/>
                <a:ea typeface="Arial"/>
                <a:cs typeface="Arial"/>
                <a:sym typeface="Arial"/>
              </a:rPr>
              <a:t>. Akékoľvek použitie alebo reprodukcia prvkov, ktoré nie sú vo vlastníctve EÚ, podlieha povoleniu priamo od príslušných držiteľov práv.</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sk-SK" sz="1050">
                <a:solidFill>
                  <a:schemeClr val="bg1"/>
                </a:solidFill>
                <a:latin typeface="Arial"/>
                <a:ea typeface="Arial"/>
                <a:cs typeface="Arial"/>
                <a:sym typeface="Arial"/>
              </a:rPr>
            </a:br>
            <a:endParaRPr lang="sk-SK"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sk-SK"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ČASŤ 1 </a:t>
            </a:r>
          </a:p>
          <a:p>
            <a:r>
              <a:rPr lang="sk-SK" sz="5400" b="1" dirty="0">
                <a:solidFill>
                  <a:schemeClr val="bg1"/>
                </a:solidFill>
                <a:latin typeface="Arial" panose="020B0604020202020204" pitchFamily="34" charset="0"/>
                <a:ea typeface="Verdana" panose="020B0604030504040204" pitchFamily="34" charset="0"/>
                <a:cs typeface="Arial" panose="020B0604020202020204" pitchFamily="34" charset="0"/>
              </a:rPr>
              <a:t>Čo sú to dezinformácie?</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sk-SK" sz="2400">
                <a:latin typeface="Arial"/>
                <a:ea typeface="Verdana"/>
                <a:cs typeface="Arial"/>
              </a:rPr>
              <a:t>Časť 1</a:t>
            </a:r>
            <a:r>
              <a:rPr lang="sk-SK">
                <a:latin typeface="Arial"/>
                <a:ea typeface="Verdana"/>
                <a:cs typeface="Arial"/>
              </a:rPr>
              <a:t>: Čo </a:t>
            </a:r>
            <a:r>
              <a:rPr lang="sk-SK" b="1">
                <a:latin typeface="Arial"/>
                <a:ea typeface="Verdana"/>
                <a:cs typeface="Arial"/>
              </a:rPr>
              <a:t>sú to dezinformácie?</a:t>
            </a:r>
            <a:r>
              <a:rPr lang="sk-SK">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sk-SK" sz="2400" b="1">
                <a:latin typeface="Arial"/>
                <a:ea typeface="Verdana"/>
                <a:cs typeface="Arial"/>
              </a:rPr>
              <a:t>Časť 1</a:t>
            </a:r>
            <a:r>
              <a:rPr lang="sk-SK" b="1">
                <a:latin typeface="Arial"/>
                <a:ea typeface="Verdana"/>
                <a:cs typeface="Arial"/>
              </a:rPr>
              <a:t>: Čo sú to dezinformácie?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sk-SK" sz="4800">
                <a:latin typeface="Arial" panose="020B0604020202020204" pitchFamily="34" charset="0"/>
              </a:rPr>
              <a:t> PREČO by niekto šíril informácie, ktoré nie sú pravdivé?</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sk-S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Pretože ide o </a:t>
            </a:r>
            <a:r>
              <a:rPr lang="sk-SK"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vtip</a:t>
            </a:r>
            <a:r>
              <a:rPr lang="sk-S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k-SK"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k-SK"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Satira/humor</a:t>
            </a:r>
          </a:p>
          <a:p>
            <a:pPr marL="285750" indent="-285750">
              <a:lnSpc>
                <a:spcPct val="150000"/>
              </a:lnSpc>
              <a:spcBef>
                <a:spcPts val="0"/>
              </a:spcBef>
              <a:buFont typeface="Courier New" panose="02070309020205020404" pitchFamily="49" charset="0"/>
              <a:buChar char="o"/>
              <a:defRPr/>
            </a:pPr>
            <a:r>
              <a:rPr lang="sk-S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Pretože im </a:t>
            </a:r>
            <a:r>
              <a:rPr lang="sk-SK"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verí</a:t>
            </a:r>
            <a:r>
              <a:rPr lang="sk-S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k-SK"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k-SK"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Mylné informácie</a:t>
            </a:r>
          </a:p>
          <a:p>
            <a:pPr marL="285750" indent="-285750">
              <a:lnSpc>
                <a:spcPct val="150000"/>
              </a:lnSpc>
              <a:spcBef>
                <a:spcPts val="0"/>
              </a:spcBef>
              <a:buFont typeface="Courier New" panose="02070309020205020404" pitchFamily="49" charset="0"/>
              <a:buChar char="o"/>
              <a:defRPr/>
            </a:pPr>
            <a:r>
              <a:rPr lang="sk-S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Pretože chcú ľudí </a:t>
            </a:r>
            <a:r>
              <a:rPr lang="sk-SK"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zavádzať</a:t>
            </a:r>
            <a:r>
              <a:rPr lang="sk-SK"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k-SK"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k-SK"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Dezinformácie</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90600" y="1651000"/>
            <a:ext cx="2438400" cy="82074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990600" y="3182709"/>
            <a:ext cx="63627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sk-SK" sz="1800" b="1">
                <a:solidFill>
                  <a:schemeClr val="bg1"/>
                </a:solidFill>
                <a:effectLst/>
                <a:latin typeface="Arial" panose="020B0604020202020204" pitchFamily="34" charset="0"/>
                <a:ea typeface="+mn-ea"/>
                <a:cs typeface="Arial" panose="020B0604020202020204" pitchFamily="34" charset="0"/>
              </a:rPr>
              <a:t>Satira – „Desiatky zranených vinou davovej psychózy v Lidli“</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sk-SK" sz="2400" b="1">
                <a:latin typeface="Arial"/>
                <a:ea typeface="Verdana"/>
                <a:cs typeface="Arial"/>
              </a:rPr>
              <a:t>Časť 1</a:t>
            </a:r>
            <a:r>
              <a:rPr lang="sk-SK" b="1">
                <a:latin typeface="Arial"/>
                <a:ea typeface="Verdana"/>
                <a:cs typeface="Arial"/>
              </a:rPr>
              <a:t>: Čo sú to dezinformácie?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sk-SK">
                <a:solidFill>
                  <a:schemeClr val="bg1"/>
                </a:solidFill>
                <a:latin typeface="Arial" panose="020B0604020202020204" pitchFamily="34" charset="0"/>
                <a:cs typeface="Arial" panose="020B0604020202020204" pitchFamily="34" charset="0"/>
              </a:rPr>
              <a:t>Pápež v páperovom kabáte od Balenciagu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sk-SK"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sk-SK"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sk-SK"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sk-SK" sz="1800" b="1">
                <a:solidFill>
                  <a:schemeClr val="bg1"/>
                </a:solidFill>
                <a:effectLst/>
                <a:latin typeface="Arial" panose="020B0604020202020204" pitchFamily="34" charset="0"/>
                <a:ea typeface="+mn-ea"/>
                <a:cs typeface="Arial" panose="020B0604020202020204" pitchFamily="34" charset="0"/>
              </a:rPr>
              <a:t>Mylná informácia – „</a:t>
            </a:r>
            <a:r>
              <a:rPr lang="sk-SK" sz="1800" b="1" i="1">
                <a:solidFill>
                  <a:schemeClr val="bg1"/>
                </a:solidFill>
                <a:effectLst/>
                <a:latin typeface="Arial" panose="020B0604020202020204" pitchFamily="34" charset="0"/>
                <a:ea typeface="+mn-ea"/>
                <a:cs typeface="Arial" panose="020B0604020202020204" pitchFamily="34" charset="0"/>
              </a:rPr>
              <a:t>5G spôsobuje koronavírus</a:t>
            </a:r>
            <a:r>
              <a:rPr lang="sk-SK"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sk-SK" sz="2400" b="1">
                <a:latin typeface="Arial"/>
                <a:ea typeface="Verdana"/>
                <a:cs typeface="Arial"/>
              </a:rPr>
              <a:t>Časť 1</a:t>
            </a:r>
            <a:r>
              <a:rPr lang="sk-SK" b="1">
                <a:latin typeface="Arial"/>
                <a:ea typeface="Verdana"/>
                <a:cs typeface="Arial"/>
              </a:rPr>
              <a:t>: Čo sú to dezinformácie?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6293418" cy="4878259"/>
          </a:xfrm>
          <a:prstGeom prst="rect">
            <a:avLst/>
          </a:prstGeom>
          <a:noFill/>
        </p:spPr>
        <p:txBody>
          <a:bodyPr wrap="square" rtlCol="0">
            <a:spAutoFit/>
          </a:bodyPr>
          <a:lstStyle/>
          <a:p>
            <a:r>
              <a:rPr lang="sk-SK" dirty="0">
                <a:solidFill>
                  <a:schemeClr val="bg1"/>
                </a:solidFill>
                <a:latin typeface="Arial" panose="020B0604020202020204" pitchFamily="34" charset="0"/>
                <a:cs typeface="Arial" panose="020B0604020202020204" pitchFamily="34" charset="0"/>
              </a:rPr>
              <a:t>„</a:t>
            </a:r>
            <a:r>
              <a:rPr lang="sk-SK" b="1" dirty="0">
                <a:solidFill>
                  <a:schemeClr val="bg1"/>
                </a:solidFill>
                <a:latin typeface="Arial" panose="020B0604020202020204" pitchFamily="34" charset="0"/>
                <a:cs typeface="Arial" panose="020B0604020202020204" pitchFamily="34" charset="0"/>
              </a:rPr>
              <a:t>Technológia 5G zapríčinila vznik a rozšírenie koronavírusu</a:t>
            </a:r>
            <a:r>
              <a:rPr lang="sk-SK" dirty="0">
                <a:solidFill>
                  <a:schemeClr val="bg1"/>
                </a:solidFill>
                <a:latin typeface="Arial" panose="020B0604020202020204" pitchFamily="34" charset="0"/>
                <a:cs typeface="Arial" panose="020B0604020202020204" pitchFamily="34" charset="0"/>
              </a:rPr>
              <a:t>“</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sk-SK" dirty="0">
                <a:solidFill>
                  <a:schemeClr val="bg1"/>
                </a:solidFill>
                <a:latin typeface="Arial" panose="020B0604020202020204" pitchFamily="34" charset="0"/>
                <a:cs typeface="Arial" panose="020B0604020202020204" pitchFamily="34" charset="0"/>
              </a:rPr>
              <a:t>Využili:</a:t>
            </a:r>
          </a:p>
          <a:p>
            <a:pPr marL="285750" indent="-285750">
              <a:spcAft>
                <a:spcPts val="600"/>
              </a:spcAft>
              <a:buFont typeface="Courier New" panose="02070309020205020404" pitchFamily="49" charset="0"/>
              <a:buChar char="o"/>
            </a:pPr>
            <a:r>
              <a:rPr lang="sk-SK" dirty="0">
                <a:solidFill>
                  <a:schemeClr val="bg1"/>
                </a:solidFill>
                <a:latin typeface="Arial" panose="020B0604020202020204" pitchFamily="34" charset="0"/>
                <a:cs typeface="Arial" panose="020B0604020202020204" pitchFamily="34" charset="0"/>
              </a:rPr>
              <a:t>doterajšie konšpiračné teórie o domnelých vplyvoch 5G na zdravie,</a:t>
            </a:r>
          </a:p>
          <a:p>
            <a:pPr marL="285750" indent="-285750">
              <a:spcAft>
                <a:spcPts val="600"/>
              </a:spcAft>
              <a:buFont typeface="Courier New" panose="02070309020205020404" pitchFamily="49" charset="0"/>
              <a:buChar char="o"/>
            </a:pPr>
            <a:r>
              <a:rPr lang="sk-SK" dirty="0">
                <a:solidFill>
                  <a:schemeClr val="bg1"/>
                </a:solidFill>
                <a:latin typeface="Arial" panose="020B0604020202020204" pitchFamily="34" charset="0"/>
                <a:cs typeface="Arial" panose="020B0604020202020204" pitchFamily="34" charset="0"/>
              </a:rPr>
              <a:t>neistotu a strach v prvých dňoch pandémie.</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sk-SK" dirty="0">
                <a:solidFill>
                  <a:schemeClr val="bg1"/>
                </a:solidFill>
                <a:latin typeface="Arial" panose="020B0604020202020204" pitchFamily="34" charset="0"/>
                <a:cs typeface="Arial" panose="020B0604020202020204" pitchFamily="34" charset="0"/>
              </a:rPr>
              <a:t>Dôsledky:</a:t>
            </a:r>
          </a:p>
          <a:p>
            <a:pPr marL="285750" indent="-285750">
              <a:spcAft>
                <a:spcPts val="600"/>
              </a:spcAft>
              <a:buFont typeface="Courier New" panose="02070309020205020404" pitchFamily="49" charset="0"/>
              <a:buChar char="o"/>
            </a:pPr>
            <a:r>
              <a:rPr lang="sk-SK" dirty="0">
                <a:solidFill>
                  <a:schemeClr val="bg1"/>
                </a:solidFill>
                <a:latin typeface="Arial" panose="020B0604020202020204" pitchFamily="34" charset="0"/>
                <a:cs typeface="Arial" panose="020B0604020202020204" pitchFamily="34" charset="0"/>
              </a:rPr>
              <a:t>barbarské ničenie veží 5G,</a:t>
            </a:r>
          </a:p>
          <a:p>
            <a:pPr marL="285750" indent="-285750">
              <a:spcAft>
                <a:spcPts val="600"/>
              </a:spcAft>
              <a:buFont typeface="Courier New" panose="02070309020205020404" pitchFamily="49" charset="0"/>
              <a:buChar char="o"/>
            </a:pPr>
            <a:r>
              <a:rPr lang="sk-SK" dirty="0">
                <a:solidFill>
                  <a:schemeClr val="bg1"/>
                </a:solidFill>
                <a:latin typeface="Arial" panose="020B0604020202020204" pitchFamily="34" charset="0"/>
                <a:cs typeface="Arial" panose="020B0604020202020204" pitchFamily="34" charset="0"/>
              </a:rPr>
              <a:t>narušenie telekomunikačných služieb,</a:t>
            </a:r>
          </a:p>
          <a:p>
            <a:pPr marL="285750" indent="-285750">
              <a:spcAft>
                <a:spcPts val="600"/>
              </a:spcAft>
              <a:buFont typeface="Courier New" panose="02070309020205020404" pitchFamily="49" charset="0"/>
              <a:buChar char="o"/>
            </a:pPr>
            <a:r>
              <a:rPr lang="sk-SK" dirty="0">
                <a:solidFill>
                  <a:schemeClr val="bg1"/>
                </a:solidFill>
                <a:latin typeface="Arial" panose="020B0604020202020204" pitchFamily="34" charset="0"/>
                <a:cs typeface="Arial" panose="020B0604020202020204" pitchFamily="34" charset="0"/>
              </a:rPr>
              <a:t>obťažovanie zamestnancov telekomunikačných služieb.</a:t>
            </a:r>
          </a:p>
          <a:p>
            <a:endParaRPr lang="en-IE" sz="2000" dirty="0">
              <a:solidFill>
                <a:schemeClr val="bg1"/>
              </a:solidFill>
            </a:endParaRPr>
          </a:p>
          <a:p>
            <a:endParaRPr lang="de-CH" sz="2000" dirty="0">
              <a:solidFill>
                <a:schemeClr val="bg1"/>
              </a:solidFill>
            </a:endParaRPr>
          </a:p>
          <a:p>
            <a:endParaRPr lang="en-IE" sz="2000" dirty="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173289"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sk-SK"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Mylné informácie:</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sk-SK" sz="2400" b="1">
                <a:latin typeface="Arial"/>
                <a:ea typeface="Verdana"/>
                <a:cs typeface="Arial"/>
              </a:rPr>
              <a:t>Časť 1</a:t>
            </a:r>
            <a:r>
              <a:rPr lang="sk-SK" b="1">
                <a:latin typeface="Arial"/>
                <a:ea typeface="Verdana"/>
                <a:cs typeface="Arial"/>
              </a:rPr>
              <a:t>: Čo sú to dezinformácie? </a:t>
            </a:r>
          </a:p>
        </p:txBody>
      </p:sp>
      <p:sp>
        <p:nvSpPr>
          <p:cNvPr id="28" name="Fumetto 2 27">
            <a:extLst>
              <a:ext uri="{FF2B5EF4-FFF2-40B4-BE49-F238E27FC236}">
                <a16:creationId xmlns:a16="http://schemas.microsoft.com/office/drawing/2014/main" id="{9BFC8F82-182B-8E4C-9720-0EFF769C5D2C}"/>
              </a:ext>
            </a:extLst>
          </p:cNvPr>
          <p:cNvSpPr/>
          <p:nvPr/>
        </p:nvSpPr>
        <p:spPr>
          <a:xfrm>
            <a:off x="707707" y="1196129"/>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k-SK" dirty="0">
                <a:latin typeface="Arial" panose="020B0604020202020204" pitchFamily="34" charset="0"/>
                <a:ea typeface="Verdana" panose="020B0604030504040204" pitchFamily="34" charset="0"/>
                <a:cs typeface="Arial" panose="020B0604020202020204" pitchFamily="34" charset="0"/>
              </a:rPr>
              <a:t>Som matka z ukrajinskej Odesy.</a:t>
            </a:r>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k-SK">
                <a:latin typeface="Arial" panose="020B0604020202020204" pitchFamily="34" charset="0"/>
                <a:ea typeface="Verdana" panose="020B0604030504040204" pitchFamily="34" charset="0"/>
                <a:cs typeface="Arial" panose="020B0604020202020204" pitchFamily="34" charset="0"/>
              </a:rPr>
              <a:t>Som podpredsedníčka </a:t>
            </a:r>
          </a:p>
          <a:p>
            <a:r>
              <a:rPr lang="sk-SK">
                <a:latin typeface="Arial" panose="020B0604020202020204" pitchFamily="34" charset="0"/>
                <a:ea typeface="Verdana" panose="020B0604030504040204" pitchFamily="34" charset="0"/>
                <a:cs typeface="Arial" panose="020B0604020202020204" pitchFamily="34" charset="0"/>
              </a:rPr>
              <a:t>ruskej náboženskej nadácie.</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k-SK">
                <a:latin typeface="Arial" panose="020B0604020202020204" pitchFamily="34" charset="0"/>
                <a:ea typeface="Verdana" panose="020B0604030504040204" pitchFamily="34" charset="0"/>
                <a:cs typeface="Arial" panose="020B0604020202020204" pitchFamily="34" charset="0"/>
              </a:rPr>
              <a:t>Som právnička z ukrajinského Donecka.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k-SK">
                <a:latin typeface="Arial" panose="020B0604020202020204" pitchFamily="34" charset="0"/>
                <a:ea typeface="Verdana" panose="020B0604030504040204" pitchFamily="34" charset="0"/>
                <a:cs typeface="Arial" panose="020B0604020202020204" pitchFamily="34" charset="0"/>
              </a:rPr>
              <a:t>Som občianka </a:t>
            </a:r>
          </a:p>
          <a:p>
            <a:r>
              <a:rPr lang="sk-SK">
                <a:latin typeface="Arial" panose="020B0604020202020204" pitchFamily="34" charset="0"/>
                <a:ea typeface="Verdana" panose="020B0604030504040204" pitchFamily="34" charset="0"/>
                <a:cs typeface="Arial" panose="020B0604020202020204" pitchFamily="34" charset="0"/>
              </a:rPr>
              <a:t>z ukrajinského Charkova.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2500" b="1">
                  <a:solidFill>
                    <a:schemeClr val="bg1"/>
                  </a:solidFill>
                  <a:latin typeface="Arial" panose="020B0604020202020204" pitchFamily="34" charset="0"/>
                  <a:ea typeface="Verdana" panose="020B0604030504040204" pitchFamily="34" charset="0"/>
                  <a:cs typeface="Arial" panose="020B0604020202020204" pitchFamily="34" charset="0"/>
                </a:rPr>
                <a:t>Tá istá osoba sa predstavuje </a:t>
              </a:r>
              <a:br>
                <a:rPr lang="sk-SK"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sk-SK" sz="2500" b="1">
                  <a:solidFill>
                    <a:schemeClr val="bg1"/>
                  </a:solidFill>
                  <a:latin typeface="Arial" panose="020B0604020202020204" pitchFamily="34" charset="0"/>
                  <a:ea typeface="Verdana" panose="020B0604030504040204" pitchFamily="34" charset="0"/>
                  <a:cs typeface="Arial" panose="020B0604020202020204" pitchFamily="34" charset="0"/>
                </a:rPr>
                <a:t>ako rôzni ľudia.</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sk-SK"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Dezinformácie</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sk-SK" sz="1000" b="0">
                <a:solidFill>
                  <a:schemeClr val="bg1"/>
                </a:solidFill>
                <a:effectLst/>
                <a:latin typeface="Arial" panose="020B0604020202020204" pitchFamily="34" charset="0"/>
                <a:cs typeface="Arial" panose="020B0604020202020204" pitchFamily="34" charset="0"/>
              </a:rPr>
              <a:t>Zdroj obrázka – </a:t>
            </a:r>
            <a:r>
              <a:rPr lang="sk-SK"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sk-SK" sz="1000" b="0">
                <a:solidFill>
                  <a:schemeClr val="bg1"/>
                </a:solidFill>
                <a:effectLst/>
                <a:latin typeface="Arial" panose="020B0604020202020204" pitchFamily="34" charset="0"/>
                <a:cs typeface="Arial" panose="020B0604020202020204" pitchFamily="34" charset="0"/>
              </a:rPr>
              <a:t>, </a:t>
            </a:r>
            <a:r>
              <a:rPr lang="sk-SK"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sk-SK" sz="1000" b="0">
                <a:solidFill>
                  <a:schemeClr val="bg1"/>
                </a:solidFill>
                <a:effectLst/>
                <a:latin typeface="Arial" panose="020B0604020202020204" pitchFamily="34" charset="0"/>
                <a:cs typeface="Arial" panose="020B0604020202020204" pitchFamily="34" charset="0"/>
              </a:rPr>
              <a:t>, </a:t>
            </a:r>
            <a:r>
              <a:rPr lang="sk-SK"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sk-SK" sz="1000" b="0">
                <a:solidFill>
                  <a:schemeClr val="bg1"/>
                </a:solidFill>
                <a:effectLst/>
                <a:latin typeface="Arial" panose="020B0604020202020204" pitchFamily="34" charset="0"/>
                <a:cs typeface="Arial" panose="020B0604020202020204" pitchFamily="34" charset="0"/>
              </a:rPr>
              <a:t>, </a:t>
            </a:r>
            <a:r>
              <a:rPr lang="sk-SK"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sk-SK"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2895600" y="2698536"/>
            <a:ext cx="8329863" cy="2238569"/>
          </a:xfrm>
          <a:prstGeom prst="rect">
            <a:avLst/>
          </a:prstGeom>
          <a:noFill/>
        </p:spPr>
        <p:txBody>
          <a:bodyPr wrap="square" rtlCol="0">
            <a:spAutoFit/>
          </a:bodyPr>
          <a:lstStyle/>
          <a:p>
            <a:r>
              <a:rPr lang="sk-SK"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ČASŤ 2 </a:t>
            </a:r>
          </a:p>
          <a:p>
            <a:r>
              <a:rPr lang="sk-SK" sz="5400" b="1" dirty="0">
                <a:solidFill>
                  <a:schemeClr val="bg1"/>
                </a:solidFill>
                <a:latin typeface="Arial" panose="020B0604020202020204" pitchFamily="34" charset="0"/>
                <a:ea typeface="Verdana" panose="020B0604030504040204" pitchFamily="34" charset="0"/>
                <a:cs typeface="Arial" panose="020B0604020202020204" pitchFamily="34" charset="0"/>
              </a:rPr>
              <a:t>Ako fungujú dezinformácie?</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sk-SK"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7372CF36-C0BA-40C3-AFF9-904F7B581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55</TotalTime>
  <Words>4284</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Čo sa naučíme?</vt:lpstr>
      <vt:lpstr>PowerPoint Presentation</vt:lpstr>
      <vt:lpstr>Časť 1: Čo sú to dezinformácie? </vt:lpstr>
      <vt:lpstr>Časť 1: Čo sú to dezinformácie? </vt:lpstr>
      <vt:lpstr>Satira – „Desiatky zranených vinou davovej psychózy v Lidli“</vt:lpstr>
      <vt:lpstr>Mylná informácia – „5G spôsobuje koronavírus“ </vt:lpstr>
      <vt:lpstr>Časť 1: Čo sú to dezinformácie? </vt:lpstr>
      <vt:lpstr>PowerPoint Presentation</vt:lpstr>
      <vt:lpstr>Časť 2: Ako fungujú dezinformácie? </vt:lpstr>
      <vt:lpstr>Časť 2: Ako fungujú dezinformácie?</vt:lpstr>
      <vt:lpstr>Časť 2: Ako fungujú dezinformácie?</vt:lpstr>
      <vt:lpstr>Časť 2: Ako fungujú dezinformácie?</vt:lpstr>
      <vt:lpstr>Časť 2: Ako fungujú dezinformácie?</vt:lpstr>
      <vt:lpstr>PowerPoint Presentation</vt:lpstr>
      <vt:lpstr>Časť 3: Ako odpovedať na dezinformácie? </vt:lpstr>
      <vt:lpstr>Časť 3: Ako reagovať na dezinformácie? </vt:lpstr>
      <vt:lpstr>Ako reagovať na dezinformácie? </vt:lpstr>
      <vt:lpstr>Časť 3: Ako reagovať na dezinformácie? </vt:lpstr>
      <vt:lpstr>Časť 3: Ako reagovať na dezinformácie? </vt:lpstr>
      <vt:lpstr>Časť 3: Ako reagovať na dezinformácie? </vt:lpstr>
      <vt:lpstr>PowerPoint Presentation</vt:lpstr>
      <vt:lpstr>Časť 4: Cvičenia</vt:lpstr>
      <vt:lpstr>Časť 4: Cvičenia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WEBER Paul (COMM)</cp:lastModifiedBy>
  <cp:revision>30</cp:revision>
  <cp:lastPrinted>2024-04-16T11:31:35Z</cp:lastPrinted>
  <dcterms:created xsi:type="dcterms:W3CDTF">2021-01-13T11:40:04Z</dcterms:created>
  <dcterms:modified xsi:type="dcterms:W3CDTF">2024-05-29T11:58:34Z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