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63950-24BE-44E2-904F-ABF8CB6951A0}" v="1" dt="2024-05-29T11:08:35.9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9330" autoAdjust="0"/>
  </p:normalViewPr>
  <p:slideViewPr>
    <p:cSldViewPr snapToGrid="0">
      <p:cViewPr varScale="1">
        <p:scale>
          <a:sx n="56" d="100"/>
          <a:sy n="56" d="100"/>
        </p:scale>
        <p:origin x="1474" y="38"/>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RY Anne-Sophie (COMM)" userId="ec5b31c5-81da-4b50-9d00-130fb64bbb08" providerId="ADAL" clId="{21963950-24BE-44E2-904F-ABF8CB6951A0}"/>
    <pc:docChg chg="modSld">
      <pc:chgData name="FABRY Anne-Sophie (COMM)" userId="ec5b31c5-81da-4b50-9d00-130fb64bbb08" providerId="ADAL" clId="{21963950-24BE-44E2-904F-ABF8CB6951A0}" dt="2024-05-29T11:08:38.614" v="1" actId="20577"/>
      <pc:docMkLst>
        <pc:docMk/>
      </pc:docMkLst>
      <pc:sldChg chg="modSp mod">
        <pc:chgData name="FABRY Anne-Sophie (COMM)" userId="ec5b31c5-81da-4b50-9d00-130fb64bbb08" providerId="ADAL" clId="{21963950-24BE-44E2-904F-ABF8CB6951A0}" dt="2024-05-29T11:08:38.614" v="1" actId="20577"/>
        <pc:sldMkLst>
          <pc:docMk/>
          <pc:sldMk cId="1917629028" sldId="388"/>
        </pc:sldMkLst>
        <pc:spChg chg="mod">
          <ac:chgData name="FABRY Anne-Sophie (COMM)" userId="ec5b31c5-81da-4b50-9d00-130fb64bbb08" providerId="ADAL" clId="{21963950-24BE-44E2-904F-ABF8CB6951A0}" dt="2024-05-29T11:08:38.614" v="1" actId="20577"/>
          <ac:spMkLst>
            <pc:docMk/>
            <pc:sldMk cId="1917629028" sldId="388"/>
            <ac:spMk id="8" creationId="{CE3A5E4D-DE45-B165-5606-B183E98E4D6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29-05-2024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a:solidFill>
                  <a:srgbClr val="1F497D"/>
                </a:solidFill>
                <a:effectLst/>
                <a:latin typeface="Calibri" panose="020F0502020204030204" pitchFamily="34" charset="0"/>
                <a:ea typeface="Calibri" panose="020F0502020204030204" pitchFamily="34" charset="0"/>
              </a:rPr>
              <a:t>Roke gor – kdo je danes naletel na dezinformacije? Pa v zadnjem tednu? V zadnjem mesecu? V zadnjem letu?</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sl-SI" sz="1100">
                <a:effectLst/>
                <a:latin typeface="Calibri" panose="020F0502020204030204" pitchFamily="34" charset="0"/>
                <a:ea typeface="Calibri" panose="020F0502020204030204" pitchFamily="34" charset="0"/>
                <a:cs typeface="Times New Roman" panose="02020603050405020304" pitchFamily="18" charset="0"/>
              </a:rPr>
              <a:t>Tisti, ki širijo dezinformacije, uporabljajo družbene medije za poplavljanje informacijskega prostora.</a:t>
            </a:r>
          </a:p>
          <a:p>
            <a:pPr marL="742950" lvl="1" indent="-285750">
              <a:lnSpc>
                <a:spcPct val="107000"/>
              </a:lnSpc>
              <a:spcAft>
                <a:spcPts val="800"/>
              </a:spcAft>
              <a:buFont typeface="Courier New" panose="02070309020205020404" pitchFamily="49" charset="0"/>
              <a:buChar char="o"/>
              <a:tabLst>
                <a:tab pos="914400" algn="l"/>
              </a:tabLst>
            </a:pPr>
            <a:r>
              <a:rPr lang="sl-SI" sz="1100">
                <a:effectLst/>
                <a:latin typeface="Calibri" panose="020F0502020204030204" pitchFamily="34" charset="0"/>
                <a:ea typeface="Calibri" panose="020F0502020204030204" pitchFamily="34" charset="0"/>
                <a:cs typeface="Times New Roman" panose="02020603050405020304" pitchFamily="18" charset="0"/>
              </a:rPr>
              <a:t>Njihov namen ni nujno, da vas prepričajo glede določene zgodbe – če nas uspejo toliko zmesti ali preobremeniti, da ne vemo, komu naj zaupamo, lahko spodkopljejo naše zaupanje v osrednje medije in demokracijo.</a:t>
            </a:r>
          </a:p>
          <a:p>
            <a:pPr marL="342900" lvl="0" indent="-342900">
              <a:lnSpc>
                <a:spcPct val="107000"/>
              </a:lnSpc>
              <a:spcAft>
                <a:spcPts val="800"/>
              </a:spcAft>
              <a:buFont typeface="Symbol" panose="05050102010706020507" pitchFamily="18" charset="2"/>
              <a:buChar char=""/>
              <a:tabLst>
                <a:tab pos="457200" algn="l"/>
              </a:tabLst>
            </a:pPr>
            <a:r>
              <a:rPr lang="sl-SI" sz="1100">
                <a:effectLst/>
                <a:latin typeface="Calibri" panose="020F0502020204030204" pitchFamily="34" charset="0"/>
                <a:ea typeface="Calibri" panose="020F0502020204030204" pitchFamily="34" charset="0"/>
                <a:cs typeface="Times New Roman" panose="02020603050405020304" pitchFamily="18" charset="0"/>
              </a:rPr>
              <a:t>Tisti, ki širijo dezinformacije, uporabljajo več tehnik, ki jih pogosto vidite v komentarjih na družbenih medijih. </a:t>
            </a:r>
          </a:p>
          <a:p>
            <a:pPr marL="742950" lvl="1" indent="-285750">
              <a:lnSpc>
                <a:spcPct val="107000"/>
              </a:lnSpc>
              <a:spcAft>
                <a:spcPts val="800"/>
              </a:spcAft>
              <a:buFont typeface="Courier New" panose="02070309020205020404" pitchFamily="49" charset="0"/>
              <a:buChar char="o"/>
              <a:tabLst>
                <a:tab pos="914400" algn="l"/>
              </a:tabLst>
            </a:pPr>
            <a:r>
              <a:rPr lang="sl-SI" sz="1100" b="1">
                <a:effectLst/>
                <a:latin typeface="Calibri" panose="020F0502020204030204" pitchFamily="34" charset="0"/>
                <a:ea typeface="Calibri" panose="020F0502020204030204" pitchFamily="34" charset="0"/>
                <a:cs typeface="Times New Roman" panose="02020603050405020304" pitchFamily="18" charset="0"/>
              </a:rPr>
              <a:t>Preusmerjanje</a:t>
            </a:r>
            <a:r>
              <a:rPr lang="sl-SI" sz="1100">
                <a:effectLst/>
                <a:latin typeface="Calibri" panose="020F0502020204030204" pitchFamily="34" charset="0"/>
                <a:ea typeface="Calibri" panose="020F0502020204030204" pitchFamily="34" charset="0"/>
                <a:cs typeface="Times New Roman" panose="02020603050405020304" pitchFamily="18" charset="0"/>
              </a:rPr>
              <a:t> – namesto da bi razpravljal o obravnavani temi, avtor komentarja izpostavi nepovezano ali komaj povezano temo. Primer: v razpravi o ruski invaziji na Ukrajino avtor komentarja nenadoma vpraša: „Kaj pa Somalija?“ Njegov namen ni konstruktivna razprava o Somaliji, temveč odvračanje pozornosti od teme pogovora.</a:t>
            </a:r>
          </a:p>
          <a:p>
            <a:pPr marL="742950" lvl="1" indent="-285750">
              <a:lnSpc>
                <a:spcPct val="107000"/>
              </a:lnSpc>
              <a:spcAft>
                <a:spcPts val="800"/>
              </a:spcAft>
              <a:buFont typeface="Courier New" panose="02070309020205020404" pitchFamily="49" charset="0"/>
              <a:buChar char="o"/>
              <a:tabLst>
                <a:tab pos="914400" algn="l"/>
              </a:tabLst>
            </a:pPr>
            <a:r>
              <a:rPr lang="sl-SI" sz="1100" b="1">
                <a:effectLst/>
                <a:latin typeface="Calibri" panose="020F0502020204030204" pitchFamily="34" charset="0"/>
                <a:ea typeface="Calibri" panose="020F0502020204030204" pitchFamily="34" charset="0"/>
                <a:cs typeface="Times New Roman" panose="02020603050405020304" pitchFamily="18" charset="0"/>
              </a:rPr>
              <a:t>Zavajanje</a:t>
            </a:r>
            <a:r>
              <a:rPr lang="sl-SI" sz="1100">
                <a:effectLst/>
                <a:latin typeface="Calibri" panose="020F0502020204030204" pitchFamily="34" charset="0"/>
                <a:ea typeface="Calibri" panose="020F0502020204030204" pitchFamily="34" charset="0"/>
                <a:cs typeface="Times New Roman" panose="02020603050405020304" pitchFamily="18" charset="0"/>
              </a:rPr>
              <a:t> – avtor komentarja napačno predstavi stališče druge osebe in nato napade to. Primer: Malik objavi, kako pomembno je, da Evropa postane podnebno nevtralna. Sara komentira: „Ne morem verjeti, da hočeš v vseh naših nacionalnih parkih zgraditi vetrne elektrarne.“ Malik tega ni rekel, vendar se zdaj zelo lahko zgodi, da se bo namesto pogovora o širši sliki pregovarjal o vetrnih elektrarnah.</a:t>
            </a:r>
          </a:p>
          <a:p>
            <a:pPr marL="742950" lvl="1" indent="-285750">
              <a:lnSpc>
                <a:spcPct val="107000"/>
              </a:lnSpc>
              <a:spcAft>
                <a:spcPts val="800"/>
              </a:spcAft>
              <a:buFont typeface="Courier New" panose="02070309020205020404" pitchFamily="49" charset="0"/>
              <a:buChar char="o"/>
              <a:tabLst>
                <a:tab pos="914400" algn="l"/>
              </a:tabLst>
            </a:pPr>
            <a:r>
              <a:rPr lang="sl-SI" sz="1100" b="1">
                <a:effectLst/>
                <a:latin typeface="Calibri" panose="020F0502020204030204" pitchFamily="34" charset="0"/>
                <a:ea typeface="Calibri" panose="020F0502020204030204" pitchFamily="34" charset="0"/>
                <a:cs typeface="Times New Roman" panose="02020603050405020304" pitchFamily="18" charset="0"/>
              </a:rPr>
              <a:t>Napad</a:t>
            </a:r>
            <a:r>
              <a:rPr lang="sl-SI" sz="1100">
                <a:effectLst/>
                <a:latin typeface="Calibri" panose="020F0502020204030204" pitchFamily="34" charset="0"/>
                <a:ea typeface="Calibri" panose="020F0502020204030204" pitchFamily="34" charset="0"/>
                <a:cs typeface="Times New Roman" panose="02020603050405020304" pitchFamily="18" charset="0"/>
              </a:rPr>
              <a:t> – avtor komentarja uporablja agresiven ali ponižujoč jezik, da odvrne nasprotnika od nadaljnje razprave. Primer: „To bi verjel samo idiot.“</a:t>
            </a:r>
          </a:p>
          <a:p>
            <a:pPr marL="742950" lvl="1" indent="-285750">
              <a:lnSpc>
                <a:spcPct val="107000"/>
              </a:lnSpc>
              <a:spcAft>
                <a:spcPts val="800"/>
              </a:spcAft>
              <a:buFont typeface="Courier New" panose="02070309020205020404" pitchFamily="49" charset="0"/>
              <a:buChar char="o"/>
              <a:tabLst>
                <a:tab pos="914400" algn="l"/>
              </a:tabLst>
            </a:pPr>
            <a:r>
              <a:rPr lang="sl-SI" sz="1100" b="1">
                <a:effectLst/>
                <a:latin typeface="Calibri" panose="020F0502020204030204" pitchFamily="34" charset="0"/>
                <a:ea typeface="Calibri" panose="020F0502020204030204" pitchFamily="34" charset="0"/>
                <a:cs typeface="Times New Roman" panose="02020603050405020304" pitchFamily="18" charset="0"/>
              </a:rPr>
              <a:t>Posmehovanje</a:t>
            </a:r>
            <a:r>
              <a:rPr lang="sl-SI" sz="1100">
                <a:effectLst/>
                <a:latin typeface="Calibri" panose="020F0502020204030204" pitchFamily="34" charset="0"/>
                <a:ea typeface="Calibri" panose="020F0502020204030204" pitchFamily="34" charset="0"/>
                <a:cs typeface="Times New Roman" panose="02020603050405020304" pitchFamily="18" charset="0"/>
              </a:rPr>
              <a:t> – avtor komentarja uporablja sarkazem za omalovaževanje nasprotnikov. Primer: Sara na Malikovo objavo odgovori: „Res sem vesela, da imamo ljudi, kot si ti, da nam pokvarite razpoloženje.“</a:t>
            </a:r>
          </a:p>
          <a:p>
            <a:pPr marL="742950" lvl="1" indent="-285750">
              <a:lnSpc>
                <a:spcPct val="107000"/>
              </a:lnSpc>
              <a:spcAft>
                <a:spcPts val="800"/>
              </a:spcAft>
              <a:buFont typeface="Courier New" panose="02070309020205020404" pitchFamily="49" charset="0"/>
              <a:buChar char="o"/>
              <a:tabLst>
                <a:tab pos="914400" algn="l"/>
              </a:tabLst>
            </a:pPr>
            <a:r>
              <a:rPr lang="sl-SI" sz="1100" b="1">
                <a:effectLst/>
                <a:latin typeface="Calibri" panose="020F0502020204030204" pitchFamily="34" charset="0"/>
                <a:ea typeface="Calibri" panose="020F0502020204030204" pitchFamily="34" charset="0"/>
                <a:cs typeface="Times New Roman" panose="02020603050405020304" pitchFamily="18" charset="0"/>
              </a:rPr>
              <a:t>Preobremenjevanje s podrobnostmi</a:t>
            </a:r>
            <a:r>
              <a:rPr lang="sl-SI" sz="1100">
                <a:effectLst/>
                <a:latin typeface="Calibri" panose="020F0502020204030204" pitchFamily="34" charset="0"/>
                <a:ea typeface="Calibri" panose="020F0502020204030204" pitchFamily="34" charset="0"/>
                <a:cs typeface="Times New Roman" panose="02020603050405020304" pitchFamily="18" charset="0"/>
              </a:rPr>
              <a:t> – avtor komentarja nasprotnika preobremeni s podrobnostmi (pogosto tehničnimi), da odvrne pozornost od pomembnih informacij. Primer: v razpravi o ruski invaziji na Ukrajino avtor komentarja napiše dolg odgovor o demografiji majhne vasi v Donbasu in trdi, da nihče, ki tega ne pozna, nima pravice govoriti o razmerah v Ukrajini. </a:t>
            </a:r>
          </a:p>
          <a:p>
            <a:pPr marL="1143000" lvl="2" indent="-228600">
              <a:lnSpc>
                <a:spcPct val="107000"/>
              </a:lnSpc>
              <a:spcAft>
                <a:spcPts val="800"/>
              </a:spcAft>
              <a:buFont typeface="Symbol" panose="05050102010706020507" pitchFamily="18" charset="2"/>
              <a:buChar char=""/>
              <a:tabLst>
                <a:tab pos="1371600" algn="l"/>
              </a:tabLst>
            </a:pPr>
            <a:r>
              <a:rPr lang="sl-SI" sz="1100">
                <a:effectLst/>
                <a:latin typeface="Calibri" panose="020F0502020204030204" pitchFamily="34" charset="0"/>
                <a:ea typeface="Calibri" panose="020F0502020204030204" pitchFamily="34" charset="0"/>
                <a:cs typeface="Times New Roman" panose="02020603050405020304" pitchFamily="18" charset="0"/>
              </a:rPr>
              <a:t>Na to strategijo se je lahko še posebej težko odzvati. Možno je, da oseba, ki jo uporablja, resnično verjame, kar pravi, vendar to taktiko pogosto namerno uporabljajo tudi ljudje, ki želijo ovirati razpravo. Ne pozabite, da ni nič narobe, če rečete, da ne poznate vseh podrobnosti o določeni temi – to ne pomeni, da je druga oseba v tej razpravi „zmagala“.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Družbeni mediji imajo ogromno vlogo pri širjenju ali preprečevanju dezinformacij. </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Platforme družbenih medijev uporabljajo algoritme, da bi ostali zainteresirani – prikazati poskušajo vsebine, ki vam bodo zanimive. </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Včasih je to dobro – morda boste izvedeli več o temah, ki vas resnično zanimajo. Toda če več časa namenite ogledu objave, ker vas jezi ali žalosti, vam bo algoritem predlagal podobno vsebino. </a:t>
            </a:r>
          </a:p>
          <a:p>
            <a:pPr marL="342900" lvl="0" indent="-342900">
              <a:lnSpc>
                <a:spcPct val="107000"/>
              </a:lnSpc>
              <a:spcAft>
                <a:spcPts val="800"/>
              </a:spcAft>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Zlahka lahko postanete preobremenjeni z vsebinami, ki zmedejo ali pretresejo, zato si v tem primeru poskusite vzeti odmor. </a:t>
            </a:r>
          </a:p>
          <a:p>
            <a:pPr marL="342900" lvl="0" indent="-342900">
              <a:lnSpc>
                <a:spcPct val="107000"/>
              </a:lnSpc>
              <a:spcAft>
                <a:spcPts val="800"/>
              </a:spcAft>
              <a:buFont typeface="Symbol" panose="05050102010706020507" pitchFamily="18" charset="2"/>
              <a:buChar char=""/>
              <a:tabLst>
                <a:tab pos="457200" algn="l"/>
              </a:tabLst>
            </a:pPr>
            <a:r>
              <a:rPr lang="sl-SI" sz="1100" dirty="0">
                <a:effectLst/>
                <a:latin typeface="Calibri" panose="020F0502020204030204" pitchFamily="34" charset="0"/>
                <a:ea typeface="Calibri" panose="020F0502020204030204" pitchFamily="34" charset="0"/>
                <a:cs typeface="Times New Roman" panose="02020603050405020304" pitchFamily="18" charset="0"/>
              </a:rPr>
              <a:t>Viri:</a:t>
            </a:r>
          </a:p>
          <a:p>
            <a:pPr marL="742950" lvl="1" indent="-285750">
              <a:lnSpc>
                <a:spcPct val="107000"/>
              </a:lnSpc>
              <a:spcAft>
                <a:spcPts val="800"/>
              </a:spcAft>
              <a:buFont typeface="Courier New" panose="02070309020205020404" pitchFamily="49" charset="0"/>
              <a:buChar char="o"/>
              <a:tabLst>
                <a:tab pos="914400" algn="l"/>
              </a:tabLst>
            </a:pPr>
            <a:r>
              <a:rPr lang="sl-S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sl-S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sl-S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Iskanje informacij za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a:t>
            </a:r>
            <a:r>
              <a:rPr lang="sl-SI" sz="1100" dirty="0">
                <a:effectLst/>
                <a:latin typeface="Calibri" panose="020F0502020204030204" pitchFamily="34" charset="0"/>
                <a:ea typeface="Calibri" panose="020F0502020204030204" pitchFamily="34" charset="0"/>
                <a:cs typeface="Times New Roman" panose="02020603050405020304" pitchFamily="18" charset="0"/>
              </a:rPr>
              <a:t>“ lahko privede do zelo različnih rezultatov, kot je prikazano na tem diapozitivu, ki segajo od njenega hvaljenja kot turistične destinacije do kritike ravnanja kitajske vlade z Ujguri in drugimi manjšinami. Kaj je res in kaj ni?</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Čeprav je morda res, da je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a:t>
            </a:r>
            <a:r>
              <a:rPr lang="sl-SI" sz="1100" dirty="0">
                <a:effectLst/>
                <a:latin typeface="Calibri" panose="020F0502020204030204" pitchFamily="34" charset="0"/>
                <a:ea typeface="Calibri" panose="020F0502020204030204" pitchFamily="34" charset="0"/>
                <a:cs typeface="Times New Roman" panose="02020603050405020304" pitchFamily="18" charset="0"/>
              </a:rPr>
              <a:t> zelo lepa in odlična turistična destinacija, to ne pomeni, da ne more biti tudi kraj, kjer se Ujgurom in drugim manjšinam kršijo človekove pravice. </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Promocija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Šindžjanga</a:t>
            </a:r>
            <a:r>
              <a:rPr lang="sl-SI" sz="1100" dirty="0">
                <a:effectLst/>
                <a:latin typeface="Calibri" panose="020F0502020204030204" pitchFamily="34" charset="0"/>
                <a:ea typeface="Calibri" panose="020F0502020204030204" pitchFamily="34" charset="0"/>
                <a:cs typeface="Times New Roman" panose="02020603050405020304" pitchFamily="18" charset="0"/>
              </a:rPr>
              <a:t> kot turistične destinacije odvrača pozornost od kršitev človekovih pravic.</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sl-SI" sz="1100" dirty="0">
                <a:effectLst/>
                <a:latin typeface="Calibri" panose="020F0502020204030204" pitchFamily="34" charset="0"/>
                <a:ea typeface="Calibri" panose="020F0502020204030204" pitchFamily="34" charset="0"/>
                <a:cs typeface="Times New Roman" panose="02020603050405020304" pitchFamily="18" charset="0"/>
              </a:rPr>
              <a:t>[Besedilo na slikah (od leve proti desni):</a:t>
            </a:r>
          </a:p>
          <a:p>
            <a:pPr marL="628650" lvl="1" indent="-171450">
              <a:lnSpc>
                <a:spcPct val="107000"/>
              </a:lnSpc>
              <a:spcAft>
                <a:spcPts val="800"/>
              </a:spcAft>
              <a:buFont typeface="Arial" panose="020B0604020202020204" pitchFamily="34" charset="0"/>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Britanski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vloger</a:t>
            </a:r>
            <a:r>
              <a:rPr lang="sl-SI" sz="1100" dirty="0">
                <a:effectLst/>
                <a:latin typeface="Calibri" panose="020F0502020204030204" pitchFamily="34" charset="0"/>
                <a:ea typeface="Calibri" panose="020F0502020204030204" pitchFamily="34" charset="0"/>
                <a:cs typeface="Times New Roman" panose="02020603050405020304" pitchFamily="18" charset="0"/>
              </a:rPr>
              <a:t>: Življenje Ujgurov in drugih manjšin na Kitajskem. „Ujgurom in ljudem v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Šindžjangu</a:t>
            </a:r>
            <a:r>
              <a:rPr lang="sl-SI" sz="1100" dirty="0">
                <a:effectLst/>
                <a:latin typeface="Calibri" panose="020F0502020204030204" pitchFamily="34" charset="0"/>
                <a:ea typeface="Calibri" panose="020F0502020204030204" pitchFamily="34" charset="0"/>
                <a:cs typeface="Times New Roman" panose="02020603050405020304" pitchFamily="18" charset="0"/>
              </a:rPr>
              <a:t> dobesedno odvzemajo možnosti za delo.“</a:t>
            </a:r>
          </a:p>
          <a:p>
            <a:pPr marL="628650" lvl="1" indent="-171450">
              <a:lnSpc>
                <a:spcPct val="107000"/>
              </a:lnSpc>
              <a:spcAft>
                <a:spcPts val="800"/>
              </a:spcAft>
              <a:buFont typeface="Arial" panose="020B0604020202020204" pitchFamily="34" charset="0"/>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Pravi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a:t>
            </a:r>
            <a:r>
              <a:rPr lang="sl-SI" sz="1100" dirty="0">
                <a:effectLst/>
                <a:latin typeface="Calibri" panose="020F0502020204030204" pitchFamily="34" charset="0"/>
                <a:ea typeface="Calibri" panose="020F0502020204030204" pitchFamily="34" charset="0"/>
                <a:cs typeface="Times New Roman" panose="02020603050405020304" pitchFamily="18" charset="0"/>
              </a:rPr>
              <a:t>: v očeh NEMŠKEGA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vlogerja</a:t>
            </a:r>
            <a:r>
              <a:rPr lang="sl-SI" sz="11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„Ste prvič v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Šindžjangu</a:t>
            </a:r>
            <a:r>
              <a:rPr lang="sl-SI"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sl-SI" sz="1100">
                <a:effectLst/>
                <a:latin typeface="Calibri" panose="020F0502020204030204" pitchFamily="34" charset="0"/>
                <a:ea typeface="Calibri" panose="020F0502020204030204" pitchFamily="34" charset="0"/>
                <a:cs typeface="Times New Roman" panose="02020603050405020304" pitchFamily="18" charset="0"/>
              </a:rPr>
              <a:t>*Opomba* – ta diapozitiv vsebuje animacijo.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sl-SI" sz="1100" strike="noStrike" baseline="0">
                <a:effectLst/>
                <a:latin typeface="Calibri" panose="020F0502020204030204" pitchFamily="34" charset="0"/>
                <a:ea typeface="Calibri" panose="020F0502020204030204" pitchFamily="34" charset="0"/>
                <a:cs typeface="Times New Roman" panose="02020603050405020304" pitchFamily="18" charset="0"/>
              </a:rPr>
              <a:t>Dezinformacije niso nov pojav. Obstajajo že dolgo in se širijo prek tradicionalnih medijev, kot so časopisi, televizija ali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sl-SI" sz="1100" strike="noStrike" baseline="0">
                <a:effectLst/>
                <a:latin typeface="Calibri" panose="020F0502020204030204" pitchFamily="34" charset="0"/>
                <a:ea typeface="Calibri" panose="020F0502020204030204" pitchFamily="34" charset="0"/>
                <a:cs typeface="Times New Roman" panose="02020603050405020304" pitchFamily="18" charset="0"/>
              </a:rPr>
              <a:t>Zato ne verjemite nečesa samo zato, ker ste to videli v časopisu ali na televiziji in ne na spletu – vedno preverite, da je vir zanesljiv, in poglejte, kaj pravijo drugi viri, ter upoštevajte druge nasvete na diapozitivu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sl-SI" sz="1100">
                <a:effectLst/>
                <a:latin typeface="Calibri" panose="020F0502020204030204" pitchFamily="34" charset="0"/>
                <a:ea typeface="Calibri" panose="020F0502020204030204" pitchFamily="34" charset="0"/>
                <a:cs typeface="Times New Roman" panose="02020603050405020304" pitchFamily="18" charset="0"/>
              </a:rPr>
              <a:t>Vir: https://www.ft.com/content/1eeedb71-d9dc-4b13-9b45-fcb7898ae9e1. </a:t>
            </a:r>
          </a:p>
          <a:p>
            <a:pPr marL="0" lvl="0" indent="0">
              <a:lnSpc>
                <a:spcPct val="107000"/>
              </a:lnSpc>
              <a:spcAft>
                <a:spcPts val="800"/>
              </a:spcAft>
              <a:buFont typeface="Courier New" panose="02070309020205020404" pitchFamily="49" charset="0"/>
              <a:buNone/>
            </a:pPr>
            <a:r>
              <a:rPr lang="sl-SI" sz="1800">
                <a:effectLst/>
                <a:latin typeface="Calibri" panose="020F0502020204030204" pitchFamily="34" charset="0"/>
                <a:ea typeface="Calibri" panose="020F0502020204030204" pitchFamily="34" charset="0"/>
              </a:rPr>
              <a:t>Vir za 5G: </a:t>
            </a:r>
            <a:r>
              <a:rPr lang="sl-SI"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100"/>
              <a:t>V tem videoposnetku, ki so ga pripravili pri EUvsDisinfo, je z razčlembo zgodbe Sputnika o otrocih v „militarizirani“ Latviji, ki jih indoktrinira Nato, pojasnjeno, kako se ustvarjajo „propagandni videoposnetki“ (ali videoposnetki z dezinformacijami), na primer z uporabo posnetkov izven konteksta za oblikovanje neresničnega diskurza:</a:t>
            </a:r>
            <a:r>
              <a:rPr lang="sl-SI" sz="1100" baseline="0"/>
              <a:t> </a:t>
            </a:r>
            <a:r>
              <a:rPr lang="sl-SI" sz="1100">
                <a:hlinkClick r:id="rId3"/>
              </a:rPr>
              <a:t>https://www.youtube.com/watch?v=nOd2vMCDv9M&amp;feature=youtu.be</a:t>
            </a:r>
            <a:r>
              <a:rPr lang="sl-SI" sz="1100"/>
              <a:t> [dolžina: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sl-SI" sz="1100">
                <a:solidFill>
                  <a:schemeClr val="tx1"/>
                </a:solidFill>
                <a:effectLst/>
                <a:latin typeface="+mn-lt"/>
                <a:ea typeface="+mn-ea"/>
                <a:cs typeface="+mn-cs"/>
              </a:rPr>
              <a:t>Naj učenci razmišljajo o svojih </a:t>
            </a:r>
            <a:r>
              <a:rPr lang="sl-SI" sz="1100" b="1">
                <a:solidFill>
                  <a:schemeClr val="tx1"/>
                </a:solidFill>
                <a:effectLst/>
                <a:latin typeface="+mn-lt"/>
                <a:ea typeface="+mn-ea"/>
                <a:cs typeface="+mn-cs"/>
              </a:rPr>
              <a:t>čustvih</a:t>
            </a:r>
            <a:r>
              <a:rPr lang="sl-SI" sz="1100">
                <a:solidFill>
                  <a:schemeClr val="tx1"/>
                </a:solidFill>
                <a:effectLst/>
                <a:latin typeface="+mn-lt"/>
                <a:ea typeface="+mn-ea"/>
                <a:cs typeface="+mn-cs"/>
              </a:rPr>
              <a:t>. Kaj občutijo, ko gledajo ta posnetek? Kako bi se odzvali, če bi se to pojavilo v njihovem prikazu novic na Instagramu/TikToku? Zakaj so ob tem čustveni? Zaradi same novice, načina, kako je oblikovana, slike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a:t>Vir:</a:t>
            </a:r>
          </a:p>
          <a:p>
            <a:r>
              <a:rPr lang="sl-SI"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a:t>Pri globokih ponaredkih se z umetno inteligenco ustvarjajo novi posnetki (slike, videoposnetki, glasovni posnetki), ki prikazujejo dogodke, izjave ali dejanja, ki se v resnici niso nikoli zgodili.</a:t>
            </a:r>
            <a:r>
              <a:rPr lang="sl-SI" sz="1200" b="0" i="0">
                <a:solidFill>
                  <a:schemeClr val="tx1"/>
                </a:solidFill>
                <a:effectLst/>
                <a:latin typeface="+mn-lt"/>
                <a:ea typeface="+mn-ea"/>
                <a:cs typeface="+mn-cs"/>
              </a:rPr>
              <a:t> Rezultati so lahko precej prepričljivi.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a:solidFill>
                  <a:schemeClr val="tx1"/>
                </a:solidFill>
                <a:effectLst/>
                <a:latin typeface="+mn-lt"/>
                <a:ea typeface="+mn-ea"/>
                <a:cs typeface="+mn-cs"/>
              </a:rPr>
              <a:t>V tem videoposnetku dejansko ni Keanu Reeves prikazoval svojih sposobnosti čiščenja.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a:solidFill>
                  <a:schemeClr val="tx1"/>
                </a:solidFill>
                <a:effectLst/>
                <a:latin typeface="+mn-lt"/>
                <a:ea typeface="+mn-ea"/>
                <a:cs typeface="+mn-cs"/>
              </a:rPr>
              <a:t>EU in druge organizacije si močno prizadevajo za boj proti zlonamerni uporabi umetne inteligence in globokih ponaredkov, vendar nekdo, ki ni strokovnjak, ne more vedno ugotoviti, ali so slike ali videoposnetki resnični ali manipulirani. </a:t>
            </a:r>
            <a:r>
              <a:rPr lang="sl-SI"/>
              <a:t>Zastavite si vprašanja na </a:t>
            </a:r>
            <a:r>
              <a:rPr lang="sl-SI" sz="1200" b="0" i="0">
                <a:solidFill>
                  <a:srgbClr val="FF0000"/>
                </a:solidFill>
                <a:effectLst/>
                <a:latin typeface="+mn-lt"/>
                <a:ea typeface="+mn-ea"/>
                <a:cs typeface="+mn-cs"/>
              </a:rPr>
              <a:t>diapozitivu </a:t>
            </a:r>
            <a:r>
              <a:rPr lang="sl-SI">
                <a:solidFill>
                  <a:srgbClr val="FF0000"/>
                </a:solidFill>
              </a:rPr>
              <a:t>17</a:t>
            </a:r>
            <a:r>
              <a:rPr lang="sl-SI" sz="1200" b="0" i="0">
                <a:solidFill>
                  <a:srgbClr val="FF0000"/>
                </a:solidFill>
                <a:effectLst/>
                <a:latin typeface="+mn-lt"/>
                <a:ea typeface="+mn-ea"/>
                <a:cs typeface="+mn-cs"/>
              </a:rPr>
              <a:t> </a:t>
            </a:r>
            <a:r>
              <a:rPr lang="sl-SI"/>
              <a:t>in ne pozabite, da če se nekaj zdi preveč dobro, da bi bilo res (ali preveč šokantno, da bi bilo res), morda tudi je – pazljivo preverite!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a:effectLst/>
                <a:latin typeface="Calibri" panose="020F0502020204030204" pitchFamily="34" charset="0"/>
                <a:ea typeface="Calibri" panose="020F0502020204030204" pitchFamily="34" charset="0"/>
                <a:cs typeface="Times New Roman" panose="02020603050405020304" pitchFamily="18" charset="0"/>
              </a:rPr>
              <a:t>*Opomba* – ta diapozitiv vsebuje animacijo.</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sl-SI" sz="1200">
                <a:solidFill>
                  <a:schemeClr val="tx1"/>
                </a:solidFill>
                <a:effectLst/>
                <a:latin typeface="+mn-lt"/>
                <a:ea typeface="+mn-ea"/>
                <a:cs typeface="+mn-cs"/>
              </a:rPr>
              <a:t>Opis:</a:t>
            </a:r>
          </a:p>
          <a:p>
            <a:pPr marL="628650" lvl="1" indent="-171450">
              <a:buFontTx/>
              <a:buChar char="-"/>
            </a:pPr>
            <a:r>
              <a:rPr lang="sl-SI" sz="1200">
                <a:solidFill>
                  <a:schemeClr val="tx1"/>
                </a:solidFill>
                <a:effectLst/>
                <a:latin typeface="+mn-lt"/>
                <a:ea typeface="+mn-ea"/>
                <a:cs typeface="+mn-cs"/>
              </a:rPr>
              <a:t>Da se zaščitite, je pravi korak, da SE USTAVITE – ne pustite se zavesti in ne odzovite se na nekaj, kar je morda preveč dobro ali preveč slabo, da bi bilo res.</a:t>
            </a:r>
          </a:p>
          <a:p>
            <a:pPr marL="628650" lvl="1" indent="-171450">
              <a:buFontTx/>
              <a:buChar char="-"/>
            </a:pPr>
            <a:r>
              <a:rPr lang="sl-SI" sz="1200">
                <a:solidFill>
                  <a:schemeClr val="tx1"/>
                </a:solidFill>
                <a:effectLst/>
                <a:latin typeface="+mn-lt"/>
                <a:ea typeface="+mn-ea"/>
                <a:cs typeface="+mn-cs"/>
              </a:rPr>
              <a:t>Ne bojte se vzeti si nekaj časa, da razmislite in morda raziščete zgodbo.</a:t>
            </a:r>
          </a:p>
          <a:p>
            <a:pPr marL="628650" lvl="1" indent="-171450">
              <a:buFontTx/>
              <a:buChar char="-"/>
            </a:pPr>
            <a:r>
              <a:rPr lang="sl-SI" sz="1200">
                <a:effectLst/>
                <a:latin typeface="+mn-lt"/>
                <a:ea typeface="+mn-ea"/>
                <a:cs typeface="+mn-cs"/>
              </a:rPr>
              <a:t>Preverjanje dejstev je lahko zabavno: je kot igranje detektivov. Res je, da lahko to vzame čas in morda ne boste vedno čisto prepričani, ali je zgodba 100 % resnična ali neresnična, vendar se pri tem lahko veliko naučite. Lahko se na primer seznanite z dobrimi tehnikami argumentiranja ali načinom preverjanja znanstvenih raziskav.</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sl-SI"/>
              <a:t>Veliko dezinformacij se zanaša na človeško težnjo po izogibanju negotovosti. </a:t>
            </a:r>
          </a:p>
          <a:p>
            <a:pPr marL="171450" indent="-171450">
              <a:buFont typeface="Arial" panose="020B0604020202020204" pitchFamily="34" charset="0"/>
              <a:buChar char="•"/>
            </a:pPr>
            <a:r>
              <a:rPr lang="sl-SI"/>
              <a:t>Naravno je, da si želite gotovost, toda ne pustite se ujeti v to past – vzemite si čas in ne pozabite, da negotovost ni znak neumnosti!</a:t>
            </a:r>
          </a:p>
          <a:p>
            <a:pPr marL="171450" indent="-171450">
              <a:buFont typeface="Arial" panose="020B0604020202020204" pitchFamily="34" charset="0"/>
              <a:buChar char="•"/>
            </a:pPr>
            <a:r>
              <a:rPr lang="sl-SI"/>
              <a:t>Ko preberete zgodbo, ki vzbudi močna čustva ...</a:t>
            </a:r>
          </a:p>
          <a:p>
            <a:pPr marL="628650" lvl="1" indent="-171450">
              <a:buFont typeface="Arial" panose="020B0604020202020204" pitchFamily="34" charset="0"/>
              <a:buChar char="•"/>
            </a:pPr>
            <a:r>
              <a:rPr lang="sl-SI"/>
              <a:t>Ustavite se.</a:t>
            </a:r>
          </a:p>
          <a:p>
            <a:pPr marL="628650" lvl="1" indent="-171450">
              <a:buFont typeface="Arial" panose="020B0604020202020204" pitchFamily="34" charset="0"/>
              <a:buChar char="•"/>
            </a:pPr>
            <a:r>
              <a:rPr lang="sl-SI"/>
              <a:t>Razmislite o vsebini in poskusite preveriti dejstva.</a:t>
            </a:r>
          </a:p>
          <a:p>
            <a:pPr marL="628650" lvl="1" indent="-171450">
              <a:buFont typeface="Arial" panose="020B0604020202020204" pitchFamily="34" charset="0"/>
              <a:buChar char="•"/>
            </a:pPr>
            <a:r>
              <a:rPr lang="sl-SI"/>
              <a:t>Potem se odločite – ali želite deliti to objavo ali povedati prijateljem o tej zgodbi? Ali mislite, da bi jo morali prijaviti platformi družbenega medija kot napačne informacije? Ali pa morda še vedno niste prepričani in se zaenkrat ne boste odzvali.</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sl-SI" sz="1200">
                <a:effectLst/>
                <a:latin typeface="Calibri" panose="020F0502020204030204" pitchFamily="34" charset="0"/>
                <a:ea typeface="Calibri" panose="020F0502020204030204" pitchFamily="34" charset="0"/>
                <a:cs typeface="Times New Roman" panose="02020603050405020304" pitchFamily="18" charset="0"/>
              </a:rPr>
              <a:t>*Opomba* – ta diapozitiv vsebuje animacijo.</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sl-SI" sz="1200">
                <a:effectLst/>
                <a:ea typeface="Calibri" panose="020F0502020204030204" pitchFamily="34" charset="0"/>
                <a:cs typeface="Times New Roman" panose="02020603050405020304" pitchFamily="18" charset="0"/>
              </a:rPr>
              <a:t>Za vajo se vrnite k enemu od prejšnjih primerov (npr. na diapozitiv 13 z videoposnetkom, na katerem naj bi otroci v Latviji dobili orožje in se pridružili vojski).</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sl-SI" sz="1200">
                <a:effectLst/>
              </a:rPr>
              <a:t>Pomembno je, da razmislite o lastni pristranskosti. Ali ta novica potrjuje tisto, v kar že verjamete? Ali bi kaj spremenilo, če bi to novico delil prijatelj ali znane osebnosti, ki jim sledite ...? Kateri viri so po vašem mnenju vredni zaupanja?</a:t>
            </a:r>
            <a:r>
              <a:rPr lang="sl-SI"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sl-SI" sz="1200">
                <a:effectLst/>
                <a:ea typeface="Calibri" panose="020F0502020204030204" pitchFamily="34" charset="0"/>
              </a:rPr>
              <a:t>Preverite ...</a:t>
            </a:r>
          </a:p>
          <a:p>
            <a:pPr algn="just">
              <a:spcAft>
                <a:spcPts val="0"/>
              </a:spcAft>
            </a:pPr>
            <a:r>
              <a:rPr lang="sl-SI" sz="1200">
                <a:effectLst/>
                <a:ea typeface="Calibri" panose="020F0502020204030204" pitchFamily="34" charset="0"/>
              </a:rPr>
              <a:t> </a:t>
            </a:r>
          </a:p>
          <a:p>
            <a:pPr marL="628650" lvl="1" indent="-171450" algn="l">
              <a:spcAft>
                <a:spcPts val="0"/>
              </a:spcAft>
              <a:buFontTx/>
              <a:buChar char="-"/>
              <a:tabLst>
                <a:tab pos="457200" algn="l"/>
              </a:tabLst>
            </a:pPr>
            <a:r>
              <a:rPr lang="sl-SI" sz="1200" b="1">
                <a:effectLst/>
                <a:ea typeface="Calibri" panose="020F0502020204030204" pitchFamily="34" charset="0"/>
                <a:cs typeface="Times New Roman" panose="02020603050405020304" pitchFamily="18" charset="0"/>
              </a:rPr>
              <a:t>Vsebino: </a:t>
            </a:r>
            <a:r>
              <a:rPr lang="sl-SI" sz="1200">
                <a:effectLst/>
                <a:ea typeface="Calibri" panose="020F0502020204030204" pitchFamily="34" charset="0"/>
                <a:cs typeface="Times New Roman" panose="02020603050405020304" pitchFamily="18" charset="0"/>
              </a:rPr>
              <a:t>preberite celoten članek – ali se vsebina in naslov ujemata?</a:t>
            </a:r>
          </a:p>
          <a:p>
            <a:pPr marL="628650" lvl="1" indent="-171450" algn="l">
              <a:spcAft>
                <a:spcPts val="0"/>
              </a:spcAft>
              <a:buFontTx/>
              <a:buChar char="-"/>
              <a:tabLst>
                <a:tab pos="457200" algn="l"/>
              </a:tabLst>
            </a:pPr>
            <a:r>
              <a:rPr lang="sl-SI" sz="1200" b="1">
                <a:effectLst/>
                <a:ea typeface="Calibri" panose="020F0502020204030204" pitchFamily="34" charset="0"/>
                <a:cs typeface="Times New Roman" panose="02020603050405020304" pitchFamily="18" charset="0"/>
              </a:rPr>
              <a:t>Medij: </a:t>
            </a:r>
            <a:r>
              <a:rPr lang="sl-SI" sz="1200">
                <a:effectLst/>
                <a:ea typeface="Calibri" panose="020F0502020204030204" pitchFamily="34" charset="0"/>
                <a:cs typeface="Times New Roman" panose="02020603050405020304" pitchFamily="18" charset="0"/>
              </a:rPr>
              <a:t>katere druge zgodbe objavlja ta medij? Ali se zdijo zanesljive?</a:t>
            </a:r>
            <a:r>
              <a:rPr lang="sl-SI" sz="1200" b="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sl-SI" sz="1200" b="1">
                <a:effectLst/>
                <a:latin typeface="Calibri" panose="020F0502020204030204" pitchFamily="34" charset="0"/>
                <a:ea typeface="Calibri" panose="020F0502020204030204" pitchFamily="34" charset="0"/>
                <a:cs typeface="Times New Roman" panose="02020603050405020304" pitchFamily="18" charset="0"/>
              </a:rPr>
              <a:t>URL: </a:t>
            </a:r>
            <a:r>
              <a:rPr lang="sl-SI" sz="1200">
                <a:effectLst/>
                <a:latin typeface="Calibri" panose="020F0502020204030204" pitchFamily="34" charset="0"/>
                <a:ea typeface="Calibri" panose="020F0502020204030204" pitchFamily="34" charset="0"/>
                <a:cs typeface="Times New Roman" panose="02020603050405020304" pitchFamily="18" charset="0"/>
              </a:rPr>
              <a:t>vedno preverite, ali gre za izvirno spletišče ali pa je URL sestavljen iz nekoliko spremenjenega imena ali razširitve, kar se lahko hitro spregleda. Strani z dezinformacijami uporabljajo imena dobro znanih virov novic, pri čemer so spremenjene majhne podrobnosti. Na primer: </a:t>
            </a:r>
            <a:r>
              <a:rPr lang="sl-SI"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sl-SI" sz="1200" b="0" baseline="0">
                <a:effectLst/>
                <a:latin typeface="Calibri" panose="020F0502020204030204" pitchFamily="34" charset="0"/>
                <a:ea typeface="Calibri" panose="020F0502020204030204" pitchFamily="34" charset="0"/>
                <a:cs typeface="Times New Roman" panose="02020603050405020304" pitchFamily="18" charset="0"/>
              </a:rPr>
              <a:t>(Raziskava organizacije EU DisinfoLab o kloniranju legitimnih novičarskih spletišč: </a:t>
            </a:r>
            <a:r>
              <a:rPr lang="sl-SI"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sl-SI"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sl-SI" sz="1200" b="1" baseline="0">
                <a:effectLst/>
                <a:ea typeface="Calibri" panose="020F0502020204030204" pitchFamily="34" charset="0"/>
                <a:cs typeface="Times New Roman" panose="02020603050405020304" pitchFamily="18" charset="0"/>
              </a:rPr>
              <a:t>Avtorja: </a:t>
            </a:r>
            <a:r>
              <a:rPr lang="sl-SI" sz="1200">
                <a:effectLst/>
                <a:ea typeface="Calibri" panose="020F0502020204030204" pitchFamily="34" charset="0"/>
                <a:cs typeface="Times New Roman" panose="02020603050405020304" pitchFamily="18" charset="0"/>
              </a:rPr>
              <a:t>ljudje, ki delajo v informacijski industriji, imajo pogosto spletišča ali druge javne profile, ki vam lahko pomagajo</a:t>
            </a:r>
            <a:r>
              <a:rPr lang="sl-SI" sz="1200">
                <a:solidFill>
                  <a:srgbClr val="FF0000"/>
                </a:solidFill>
                <a:effectLst/>
                <a:ea typeface="Calibri" panose="020F0502020204030204" pitchFamily="34" charset="0"/>
                <a:cs typeface="Times New Roman" panose="02020603050405020304" pitchFamily="18" charset="0"/>
              </a:rPr>
              <a:t> </a:t>
            </a:r>
            <a:r>
              <a:rPr lang="sl-SI" sz="1200">
                <a:effectLst/>
                <a:ea typeface="Calibri" panose="020F0502020204030204" pitchFamily="34" charset="0"/>
                <a:cs typeface="Times New Roman" panose="02020603050405020304" pitchFamily="18" charset="0"/>
              </a:rPr>
              <a:t>najti te osebe in njihovo delo.</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sl-SI" sz="1200">
                <a:effectLst/>
                <a:ea typeface="Calibri" panose="020F0502020204030204" pitchFamily="34" charset="0"/>
                <a:cs typeface="Times New Roman" panose="02020603050405020304" pitchFamily="18" charset="0"/>
              </a:rPr>
              <a:t>Kontekst</a:t>
            </a:r>
          </a:p>
          <a:p>
            <a:pPr marL="628650" lvl="1" indent="-171450" algn="l">
              <a:spcAft>
                <a:spcPts val="0"/>
              </a:spcAft>
              <a:buFontTx/>
              <a:buChar char="-"/>
              <a:tabLst>
                <a:tab pos="457200" algn="l"/>
              </a:tabLst>
            </a:pPr>
            <a:r>
              <a:rPr lang="sl-SI" sz="1200" b="1">
                <a:effectLst/>
                <a:ea typeface="Calibri" panose="020F0502020204030204" pitchFamily="34" charset="0"/>
                <a:cs typeface="Times New Roman" panose="02020603050405020304" pitchFamily="18" charset="0"/>
              </a:rPr>
              <a:t>Datum: </a:t>
            </a:r>
            <a:r>
              <a:rPr lang="sl-SI" sz="1200">
                <a:effectLst/>
                <a:ea typeface="Calibri" panose="020F0502020204030204" pitchFamily="34" charset="0"/>
                <a:cs typeface="Times New Roman" panose="02020603050405020304" pitchFamily="18" charset="0"/>
              </a:rPr>
              <a:t>včasih se na družbenih medijih ponovno objavijo stare novice, ker ljudje pozabijo preveriti datum.</a:t>
            </a:r>
            <a:r>
              <a:rPr lang="sl-SI" sz="1200" b="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sl-SI" sz="1200" b="1">
                <a:effectLst/>
                <a:ea typeface="Calibri" panose="020F0502020204030204" pitchFamily="34" charset="0"/>
                <a:cs typeface="Times New Roman" panose="02020603050405020304" pitchFamily="18" charset="0"/>
              </a:rPr>
              <a:t>Druge vire: </a:t>
            </a:r>
            <a:r>
              <a:rPr lang="sl-SI" sz="1200">
                <a:effectLst/>
                <a:ea typeface="Calibri" panose="020F0502020204030204" pitchFamily="34" charset="0"/>
                <a:cs typeface="Times New Roman" panose="02020603050405020304" pitchFamily="18" charset="0"/>
              </a:rPr>
              <a:t>ali drugi viri poročajo o tej zgodbi? Ali potrjujejo trditve iz prvotnega članka?</a:t>
            </a:r>
            <a:r>
              <a:rPr lang="sl-SI" sz="1200" b="0">
                <a:effectLst/>
                <a:ea typeface="Calibri" panose="020F0502020204030204" pitchFamily="34" charset="0"/>
                <a:cs typeface="Times New Roman" panose="02020603050405020304" pitchFamily="18" charset="0"/>
              </a:rPr>
              <a:t> Za kakšno vrsto virov gre? Zlasti koristno je preveriti ugledne mednarodne vire (npr. BBC, Deutsche Welle, France 24). Za dostop do virov, ki niso v vašem jeziku, lahko uporabite prevajalska orodja – to lahko pogosto ponudi zanimiv pogled na splošno, ne le pri preverjanju dezinformacij.</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sl-SI" sz="1200" b="0">
                <a:effectLst/>
                <a:ea typeface="Calibri" panose="020F0502020204030204" pitchFamily="34" charset="0"/>
                <a:cs typeface="Times New Roman" panose="02020603050405020304" pitchFamily="18" charset="0"/>
              </a:rPr>
              <a:t>Premislite, preden delite</a:t>
            </a:r>
          </a:p>
          <a:p>
            <a:pPr marL="628650" lvl="1" indent="-171450" algn="l">
              <a:spcAft>
                <a:spcPts val="0"/>
              </a:spcAft>
              <a:buFontTx/>
              <a:buChar char="-"/>
              <a:tabLst>
                <a:tab pos="457200" algn="l"/>
              </a:tabLst>
            </a:pPr>
            <a:r>
              <a:rPr lang="sl-SI" sz="1200" b="0">
                <a:effectLst/>
                <a:ea typeface="Calibri" panose="020F0502020204030204" pitchFamily="34" charset="0"/>
                <a:cs typeface="Times New Roman" panose="02020603050405020304" pitchFamily="18" charset="0"/>
              </a:rPr>
              <a:t>Delite članek samo, če veste, da je pristen – v nasprotnem lahko nenamerno širite napačne informacije!</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Najpomembnejše, kar lahko storite, da pomagate v boju proti dezinformacijam, je preprosto, da ne delite informacij, ki morda niso resnične. </a:t>
            </a:r>
          </a:p>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S prijatelji in družino delite nasvete, ki ste se jih izvedeli med to predstavitvijo, ter se z njimi pogovarjajte o tem, kako ne podleči vplivu neresničnih ali zavajajočih informacij.</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Čeprav je lahko mamljivo napadati in celo sramotiti ljudi, ker verjamejo informacijam, za katere veste, da niso resnične, to običajno ni v pomoč.</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Napad nanje bo le okrepil njihova prepričanja in lahko pokvari vaš odnos.</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Ne pričakujte takojšnjih sprememb.</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Morda bo potrebnih veliko pogovorov in celo več let, da bi nekoga prepričali. Vzemite si čas in ne izgubite upanja – namesto da bi jim govorili, da nimajo prav, se lahko osredotočite na deljenje točnih in koristnih informacij iz zanesljivih virov.</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Danes bomo govorili o tem, kaj so dezinformacije in kako delujejo, dobili pa boste tudi nekaj nasvetov o tem, kako prepoznati dezinformacije, kako se zaščititi pred njimi in tudi kako pomagati drugim.</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100" dirty="0">
                <a:effectLst/>
                <a:latin typeface="Calibri" panose="020F0502020204030204" pitchFamily="34" charset="0"/>
                <a:ea typeface="Calibri" panose="020F0502020204030204" pitchFamily="34" charset="0"/>
                <a:cs typeface="Times New Roman" panose="02020603050405020304" pitchFamily="18" charset="0"/>
              </a:rPr>
              <a:t>*Opomba* – ta diapozitiv vsebuje animacije.</a:t>
            </a:r>
          </a:p>
          <a:p>
            <a:endParaRPr lang="en-IE" sz="1100" dirty="0"/>
          </a:p>
          <a:p>
            <a:r>
              <a:rPr lang="sl-SI" sz="1100" dirty="0"/>
              <a:t>EU ukrepa proti dezinformacijam na številne načine.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100" dirty="0"/>
              <a:t>-   </a:t>
            </a:r>
            <a:r>
              <a:rPr lang="sl-SI" sz="1100" b="1" dirty="0"/>
              <a:t>Sodeluje</a:t>
            </a:r>
            <a:r>
              <a:rPr lang="sl-SI" sz="1100" dirty="0"/>
              <a:t> z državami članicami, mednarodnimi organizacijami in partnerskimi državami, da bi našla najboljši pristop k preprečevanju širjenja dezinformacij.</a:t>
            </a:r>
          </a:p>
          <a:p>
            <a:endParaRPr lang="en-IE" sz="1100" dirty="0"/>
          </a:p>
          <a:p>
            <a:pPr marL="171450" indent="-171450">
              <a:buFontTx/>
              <a:buChar char="-"/>
            </a:pPr>
            <a:r>
              <a:rPr lang="sl-SI" sz="1100" dirty="0"/>
              <a:t>Veliko truda vlaga v odprto </a:t>
            </a:r>
            <a:r>
              <a:rPr lang="sl-SI" sz="1100" b="1" dirty="0"/>
              <a:t>komuniciranje</a:t>
            </a:r>
            <a:r>
              <a:rPr lang="sl-SI" sz="1100" dirty="0"/>
              <a:t> o svojih načrtih in ukrepih, ki jih je sprejela. To je pomembno, saj je manj verjetno, da bodo ljudje uporabljali nezanesljive vire, če lahko zlahka dostopajo do točnih informacij.</a:t>
            </a:r>
          </a:p>
          <a:p>
            <a:pPr marL="171450" indent="-171450">
              <a:buFontTx/>
              <a:buChar char="-"/>
            </a:pPr>
            <a:endParaRPr lang="en-IE" sz="1100" dirty="0"/>
          </a:p>
          <a:p>
            <a:pPr marL="171450" indent="-171450">
              <a:buFontTx/>
              <a:buChar char="-"/>
            </a:pPr>
            <a:r>
              <a:rPr lang="sl-SI" sz="1100" b="1" dirty="0"/>
              <a:t>Spremlja in razkriva dezinformacije</a:t>
            </a:r>
            <a:r>
              <a:rPr lang="sl-SI" sz="1100" dirty="0"/>
              <a:t> in manipuliranje z informacijami, zlasti na kanalih družbenih medijev in spletišču </a:t>
            </a:r>
            <a:r>
              <a:rPr lang="sl-SI" sz="1100" dirty="0" err="1"/>
              <a:t>EUvsDisinfo</a:t>
            </a:r>
            <a:r>
              <a:rPr lang="sl-SI" sz="1100" dirty="0"/>
              <a:t>.</a:t>
            </a:r>
          </a:p>
          <a:p>
            <a:pPr marL="0" indent="0">
              <a:buFontTx/>
              <a:buNone/>
            </a:pPr>
            <a:endParaRPr lang="en-IE" sz="1100" dirty="0"/>
          </a:p>
          <a:p>
            <a:pPr marL="171450" indent="-171450">
              <a:buFontTx/>
              <a:buChar char="-"/>
            </a:pPr>
            <a:r>
              <a:rPr lang="sl-SI" sz="1100" dirty="0"/>
              <a:t>Poleg tega podpira </a:t>
            </a:r>
            <a:r>
              <a:rPr lang="sl-SI" sz="1100" b="1" dirty="0"/>
              <a:t>medijsko pismenost</a:t>
            </a:r>
            <a:r>
              <a:rPr lang="sl-SI" sz="1100" dirty="0"/>
              <a:t> (s financiranjem pobud in ustvarjanjem praktičnih virov, kot je ta) ter tudi </a:t>
            </a:r>
            <a:r>
              <a:rPr lang="sl-SI" sz="1100" b="1" dirty="0"/>
              <a:t>neodvisne medije in preverjevalce dejstev</a:t>
            </a:r>
            <a:r>
              <a:rPr lang="sl-SI" sz="1100" dirty="0"/>
              <a:t>.</a:t>
            </a:r>
          </a:p>
          <a:p>
            <a:pPr marL="171450" indent="-171450">
              <a:buFontTx/>
              <a:buChar char="-"/>
            </a:pPr>
            <a:endParaRPr lang="en-IE" sz="1100" dirty="0"/>
          </a:p>
          <a:p>
            <a:pPr marL="171450" indent="-171450">
              <a:buFontTx/>
              <a:buChar char="-"/>
            </a:pPr>
            <a:r>
              <a:rPr lang="sl-SI" sz="1100" dirty="0"/>
              <a:t>Sodeluje s ponudniki </a:t>
            </a:r>
            <a:r>
              <a:rPr lang="sl-SI" sz="1100" b="1" dirty="0"/>
              <a:t>družbenih medijev</a:t>
            </a:r>
            <a:r>
              <a:rPr lang="sl-SI" sz="1100" dirty="0"/>
              <a:t>, da bi preprečila širjenje dezinformacij in manipuliranje z informacijami v EU ter zaščitila uporabnike.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Živimo v informacijski dobi. Informacije še nikoli niso bile tako dostopne kot so danes.</a:t>
            </a:r>
          </a:p>
          <a:p>
            <a:pPr marL="342900" lvl="0" indent="-342900">
              <a:lnSpc>
                <a:spcPct val="107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Vendar to življenja ne olajša vedno – včasih je zelo težko ugotoviti, kaj je res in kaj ne.</a:t>
            </a:r>
          </a:p>
          <a:p>
            <a:pPr marL="342900" lvl="0" indent="-342900">
              <a:lnSpc>
                <a:spcPct val="107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Čeprav se je na primer takrat to zdelo malo verjetno, sta se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Olivia</a:t>
            </a:r>
            <a:r>
              <a:rPr lang="sl-SI" sz="1800" dirty="0">
                <a:effectLst/>
                <a:latin typeface="Calibri" panose="020F0502020204030204" pitchFamily="34" charset="0"/>
                <a:ea typeface="Calibri" panose="020F0502020204030204" pitchFamily="34" charset="0"/>
                <a:cs typeface="Times New Roman" panose="02020603050405020304" pitchFamily="18" charset="0"/>
              </a:rPr>
              <a:t> Rodrigo in Sabrina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sl-SI" sz="1800" dirty="0">
                <a:effectLst/>
                <a:latin typeface="Calibri" panose="020F0502020204030204" pitchFamily="34" charset="0"/>
                <a:ea typeface="Calibri" panose="020F0502020204030204" pitchFamily="34" charset="0"/>
                <a:cs typeface="Times New Roman" panose="02020603050405020304" pitchFamily="18" charset="0"/>
              </a:rPr>
              <a:t> na dogodku Met Gala res pogovarjali, medtem ko je naslovnica revije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sl-SI" sz="1800" dirty="0">
                <a:effectLst/>
                <a:latin typeface="Calibri" panose="020F0502020204030204" pitchFamily="34" charset="0"/>
                <a:ea typeface="Calibri" panose="020F0502020204030204" pitchFamily="34" charset="0"/>
                <a:cs typeface="Times New Roman" panose="02020603050405020304" pitchFamily="18" charset="0"/>
              </a:rPr>
              <a:t>, na kateri je veliki ajatola Ali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Hamenej</a:t>
            </a:r>
            <a:r>
              <a:rPr lang="sl-SI" sz="1800" dirty="0">
                <a:effectLst/>
                <a:latin typeface="Calibri" panose="020F0502020204030204" pitchFamily="34" charset="0"/>
                <a:ea typeface="Calibri" panose="020F0502020204030204" pitchFamily="34" charset="0"/>
                <a:cs typeface="Times New Roman" panose="02020603050405020304" pitchFamily="18" charset="0"/>
              </a:rPr>
              <a:t> in je videti zelo resnična, dejansko lažna. Slika na sredini prikazuje, da je Izrael aktiviral železno kupolo, vendar je datum napačen, torej so vpleteni drugi akterji.</a:t>
            </a:r>
          </a:p>
          <a:p>
            <a:pPr marL="342900" lvl="0" indent="-342900">
              <a:lnSpc>
                <a:spcPct val="107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V tej predstavitvi ne bomo obravnavali le dezinformacij (kadar oseba ali organizacija namerno širi informacije, za katere ve, da so neresnične ali zavajajoče), temveč tudi druge oblike neresničnih informacij, na katere lahko naletite, in kako se lahko zaščitite pred njimi.</a:t>
            </a:r>
          </a:p>
          <a:p>
            <a:pPr marL="342900" lvl="0" indent="-342900">
              <a:lnSpc>
                <a:spcPct val="107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Pazite, čemu verjamete – vedno razmislite (in preverite dejstva), preden delite. </a:t>
            </a:r>
          </a:p>
          <a:p>
            <a:pPr marL="457200">
              <a:lnSpc>
                <a:spcPct val="107000"/>
              </a:lnSpc>
            </a:pP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Viri:</a:t>
            </a:r>
          </a:p>
          <a:p>
            <a:pPr marL="342900" lvl="0" indent="-342900">
              <a:lnSpc>
                <a:spcPct val="107000"/>
              </a:lnSpc>
              <a:buFont typeface="Symbol" panose="05050102010706020507" pitchFamily="18" charset="2"/>
              <a:buChar char=""/>
              <a:tabLst>
                <a:tab pos="457200" algn="l"/>
              </a:tabLst>
            </a:pPr>
            <a:r>
              <a:rPr lang="sl-SI" sz="1100" dirty="0">
                <a:effectLst/>
                <a:latin typeface="Calibri" panose="020F0502020204030204" pitchFamily="34" charset="0"/>
                <a:ea typeface="Calibri" panose="020F0502020204030204" pitchFamily="34" charset="0"/>
                <a:cs typeface="Times New Roman" panose="02020603050405020304" pitchFamily="18" charset="0"/>
              </a:rPr>
              <a:t>Objava na družbenem mediju o srečanju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Olivije</a:t>
            </a:r>
            <a:r>
              <a:rPr lang="sl-SI" sz="1100" dirty="0">
                <a:effectLst/>
                <a:latin typeface="Calibri" panose="020F0502020204030204" pitchFamily="34" charset="0"/>
                <a:ea typeface="Calibri" panose="020F0502020204030204" pitchFamily="34" charset="0"/>
                <a:cs typeface="Times New Roman" panose="02020603050405020304" pitchFamily="18" charset="0"/>
              </a:rPr>
              <a:t> Rodrigo in Sabrine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sl-SI" sz="1100" dirty="0">
                <a:effectLst/>
                <a:latin typeface="Calibri" panose="020F0502020204030204" pitchFamily="34" charset="0"/>
                <a:ea typeface="Calibri" panose="020F0502020204030204" pitchFamily="34" charset="0"/>
                <a:cs typeface="Times New Roman" panose="02020603050405020304" pitchFamily="18" charset="0"/>
              </a:rPr>
              <a:t>: https://twitter.com/PopBase/status/1521984278057218050?lang=en.   </a:t>
            </a:r>
          </a:p>
          <a:p>
            <a:pPr marL="342900" lvl="0" indent="-342900">
              <a:lnSpc>
                <a:spcPct val="107000"/>
              </a:lnSpc>
              <a:buFont typeface="Symbol" panose="05050102010706020507" pitchFamily="18" charset="2"/>
              <a:buChar char=""/>
              <a:tabLst>
                <a:tab pos="457200" algn="l"/>
              </a:tabLst>
            </a:pPr>
            <a:r>
              <a:rPr lang="sl-SI" sz="1100" dirty="0">
                <a:effectLst/>
                <a:latin typeface="Calibri" panose="020F0502020204030204" pitchFamily="34" charset="0"/>
                <a:ea typeface="Calibri" panose="020F0502020204030204" pitchFamily="34" charset="0"/>
                <a:cs typeface="Times New Roman" panose="02020603050405020304" pitchFamily="18" charset="0"/>
              </a:rPr>
              <a:t>Videoposnetek aktivacije železne kupole: </a:t>
            </a:r>
            <a:r>
              <a:rPr lang="sl-SI" sz="1600" dirty="0">
                <a:hlinkClick r:id="rId3"/>
              </a:rPr>
              <a:t>(3) Iran </a:t>
            </a:r>
            <a:r>
              <a:rPr lang="sl-SI" sz="1600" dirty="0" err="1">
                <a:hlinkClick r:id="rId3"/>
              </a:rPr>
              <a:t>Spectator</a:t>
            </a:r>
            <a:r>
              <a:rPr lang="sl-SI" sz="1600" dirty="0">
                <a:hlinkClick r:id="rId3"/>
              </a:rPr>
              <a:t> na X: „</a:t>
            </a:r>
            <a:r>
              <a:rPr lang="sl-SI" sz="1600" dirty="0">
                <a:latin typeface="Segoe UI Emoji"/>
                <a:hlinkClick r:id="rId3"/>
              </a:rPr>
              <a:t>⚠️</a:t>
            </a:r>
            <a:r>
              <a:rPr lang="sl-SI" sz="1600" dirty="0">
                <a:hlinkClick r:id="rId3"/>
              </a:rPr>
              <a:t> 𝐁𝐫𝐞𝐚𝐤𝐢𝐧𝐠 𝐍𝐞𝐰𝐬 </a:t>
            </a:r>
            <a:r>
              <a:rPr lang="sl-SI" sz="1600" dirty="0">
                <a:latin typeface="Segoe UI Emoji"/>
                <a:hlinkClick r:id="rId3"/>
              </a:rPr>
              <a:t>⚠️</a:t>
            </a:r>
            <a:r>
              <a:rPr lang="sl-SI" sz="1600" dirty="0">
                <a:hlinkClick r:id="rId3"/>
              </a:rPr>
              <a:t> </a:t>
            </a:r>
            <a:r>
              <a:rPr lang="sl-SI" sz="1600" dirty="0">
                <a:latin typeface="Segoe UI Emoji"/>
                <a:hlinkClick r:id="rId3"/>
              </a:rPr>
              <a:t>🇮🇷</a:t>
            </a:r>
            <a:r>
              <a:rPr lang="sl-SI" sz="1600" dirty="0">
                <a:hlinkClick r:id="rId3"/>
              </a:rPr>
              <a:t>| 𝗧𝗵𝗲 𝗦𝗵𝗮𝗵𝗲𝗱 𝗗𝗿𝗼𝗻𝗲𝘀 𝗮𝗽𝗽𝗲𝗮𝗿 𝘁𝗼 𝗵𝗮𝘃𝗲 𝗿𝗲𝗮𝗰𝗵𝗲𝗱 𝗜𝘀𝗿𝗮𝗲𝗹 𝗿𝗶𝗴𝗵𝘁 𝗻𝗼𝘄 (Izredna novica: zdi se, da so </a:t>
            </a:r>
            <a:r>
              <a:rPr lang="sl-SI" sz="1600" dirty="0" err="1">
                <a:hlinkClick r:id="rId3"/>
              </a:rPr>
              <a:t>brezpilotniki</a:t>
            </a:r>
            <a:r>
              <a:rPr lang="sl-SI" sz="1600" dirty="0">
                <a:hlinkClick r:id="rId3"/>
              </a:rPr>
              <a:t> </a:t>
            </a:r>
            <a:r>
              <a:rPr lang="sl-SI" sz="1600" dirty="0" err="1">
                <a:hlinkClick r:id="rId3"/>
              </a:rPr>
              <a:t>šahed</a:t>
            </a:r>
            <a:r>
              <a:rPr lang="sl-SI" sz="1600" dirty="0">
                <a:hlinkClick r:id="rId3"/>
              </a:rPr>
              <a:t> pravkar dosegli Izrael). Na voljo je videoposnetek, ki to potrjuje: https://t.co/5Mt7VfstLB“ / X (twitter.com).</a:t>
            </a:r>
          </a:p>
          <a:p>
            <a:pPr marL="342900" lvl="0" indent="-342900">
              <a:lnSpc>
                <a:spcPct val="107000"/>
              </a:lnSpc>
              <a:buFont typeface="Symbol" panose="05050102010706020507" pitchFamily="18" charset="2"/>
              <a:buChar char=""/>
              <a:tabLst>
                <a:tab pos="457200" algn="l"/>
              </a:tabLst>
            </a:pPr>
            <a:r>
              <a:rPr lang="sl-SI" sz="1100" dirty="0">
                <a:effectLst/>
                <a:latin typeface="Calibri" panose="020F0502020204030204" pitchFamily="34" charset="0"/>
                <a:ea typeface="Calibri" panose="020F0502020204030204" pitchFamily="34" charset="0"/>
                <a:cs typeface="Times New Roman" panose="02020603050405020304" pitchFamily="18" charset="0"/>
              </a:rPr>
              <a:t>Lažna naslovnica revije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r>
              <a:rPr lang="sl-S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r>
              <a:rPr lang="sl-SI" sz="1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sz="1100" b="1" dirty="0">
                <a:effectLst/>
                <a:latin typeface="Calibri" panose="020F0502020204030204" pitchFamily="34" charset="0"/>
                <a:ea typeface="Calibri" panose="020F0502020204030204" pitchFamily="34" charset="0"/>
                <a:cs typeface="Times New Roman" panose="02020603050405020304" pitchFamily="18" charset="0"/>
              </a:rPr>
              <a:t>Satira/humor</a:t>
            </a:r>
            <a:r>
              <a:rPr lang="sl-SI" sz="1100" dirty="0">
                <a:effectLst/>
                <a:latin typeface="Calibri" panose="020F0502020204030204" pitchFamily="34" charset="0"/>
                <a:ea typeface="Calibri" panose="020F0502020204030204" pitchFamily="34" charset="0"/>
                <a:cs typeface="Times New Roman" panose="02020603050405020304" pitchFamily="18" charset="0"/>
              </a:rPr>
              <a:t>: šaljivi članki satiričnih medijev se včasih zmotno razumejo kot resnične novice. </a:t>
            </a:r>
          </a:p>
          <a:p>
            <a:pPr marL="342900" lvl="0" indent="-342900">
              <a:lnSpc>
                <a:spcPct val="107000"/>
              </a:lnSpc>
              <a:buFont typeface="Symbol" panose="05050102010706020507" pitchFamily="18" charset="2"/>
              <a:buChar char=""/>
            </a:pPr>
            <a:r>
              <a:rPr lang="sl-SI" sz="1100" b="1" dirty="0">
                <a:effectLst/>
                <a:latin typeface="Calibri" panose="020F0502020204030204" pitchFamily="34" charset="0"/>
                <a:ea typeface="Calibri" panose="020F0502020204030204" pitchFamily="34" charset="0"/>
                <a:cs typeface="Times New Roman" panose="02020603050405020304" pitchFamily="18" charset="0"/>
              </a:rPr>
              <a:t>Napačne informacije</a:t>
            </a:r>
            <a:r>
              <a:rPr lang="sl-SI" sz="1100" dirty="0">
                <a:effectLst/>
                <a:latin typeface="Calibri" panose="020F0502020204030204" pitchFamily="34" charset="0"/>
                <a:ea typeface="Calibri" panose="020F0502020204030204" pitchFamily="34" charset="0"/>
                <a:cs typeface="Times New Roman" panose="02020603050405020304" pitchFamily="18" charset="0"/>
              </a:rPr>
              <a:t>: neresnične ali zavajajoče informacije, ki jih delijo ljudje, ki jim verjamejo in ne želijo povzročiti škode. Pogosto želijo le pomagati. Primer: stric na Facebooku objavi članek o tem, da česen preprečuje raka, ker misli, da je to koristna informacija, in se ne zaveda, da ni resnična.</a:t>
            </a:r>
          </a:p>
          <a:p>
            <a:pPr marL="342900" lvl="0" indent="-342900">
              <a:lnSpc>
                <a:spcPct val="107000"/>
              </a:lnSpc>
              <a:spcAft>
                <a:spcPts val="800"/>
              </a:spcAft>
              <a:buFont typeface="Symbol" panose="05050102010706020507" pitchFamily="18" charset="2"/>
              <a:buChar char=""/>
            </a:pPr>
            <a:r>
              <a:rPr lang="sl-SI" sz="1100" b="1" dirty="0">
                <a:effectLst/>
                <a:latin typeface="Calibri" panose="020F0502020204030204" pitchFamily="34" charset="0"/>
                <a:ea typeface="Calibri" panose="020F0502020204030204" pitchFamily="34" charset="0"/>
                <a:cs typeface="Times New Roman" panose="02020603050405020304" pitchFamily="18" charset="0"/>
              </a:rPr>
              <a:t>Dezinformacije</a:t>
            </a:r>
            <a:r>
              <a:rPr lang="sl-SI" sz="1100" dirty="0">
                <a:effectLst/>
                <a:latin typeface="Calibri" panose="020F0502020204030204" pitchFamily="34" charset="0"/>
                <a:ea typeface="Calibri" panose="020F0502020204030204" pitchFamily="34" charset="0"/>
                <a:cs typeface="Times New Roman" panose="02020603050405020304" pitchFamily="18" charset="0"/>
              </a:rPr>
              <a:t>: neresnične informacije, ki se ustvarjajo in delijo za zavajanje ljudi ali za doseganje političnega ali gospodarskega cilja in ki lahko povzročijo javno škodo. Primer: objava na družbenem mediju z neresničnimi zgodbami o kaznivih dejanjih migrantov v Evropi, ki je bila ustvarjena za razdvajanje družbe.</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*Opomba* – ta diapozitiv vsebuje animacije.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Humor se lahko zmotno razume kot resnične novice, če niste previdni.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schemeClr val="bg1"/>
                </a:solidFill>
              </a:rPr>
              <a:t>Slika papeža v prešitem plašču je bila prvič objavljena marca 2023 v skupini AI </a:t>
            </a:r>
            <a:r>
              <a:rPr lang="sl-SI" dirty="0" err="1">
                <a:solidFill>
                  <a:schemeClr val="bg1"/>
                </a:solidFill>
              </a:rPr>
              <a:t>Art</a:t>
            </a:r>
            <a:r>
              <a:rPr lang="sl-SI" dirty="0">
                <a:solidFill>
                  <a:schemeClr val="bg1"/>
                </a:solidFill>
              </a:rPr>
              <a:t> </a:t>
            </a:r>
            <a:r>
              <a:rPr lang="sl-SI" dirty="0" err="1">
                <a:solidFill>
                  <a:schemeClr val="bg1"/>
                </a:solidFill>
              </a:rPr>
              <a:t>Universe</a:t>
            </a:r>
            <a:r>
              <a:rPr lang="sl-SI" dirty="0">
                <a:solidFill>
                  <a:schemeClr val="bg1"/>
                </a:solidFill>
              </a:rPr>
              <a:t> na Facebooku in je hitro postala </a:t>
            </a:r>
            <a:r>
              <a:rPr lang="sl-SI" dirty="0" err="1">
                <a:solidFill>
                  <a:schemeClr val="bg1"/>
                </a:solidFill>
              </a:rPr>
              <a:t>viralna</a:t>
            </a:r>
            <a:r>
              <a:rPr lang="sl-SI"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Še več slik papeža Frančiška, ustvarjenih z umetno inteligenco, je na voljo tukaj: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Druga slika papeža:</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a:effectLst/>
                <a:latin typeface="Calibri" panose="020F0502020204030204" pitchFamily="34" charset="0"/>
                <a:ea typeface="Calibri" panose="020F0502020204030204" pitchFamily="34" charset="0"/>
                <a:cs typeface="Times New Roman" panose="02020603050405020304" pitchFamily="18" charset="0"/>
              </a:rPr>
              <a:t>*Opomba* – ta diapozitiv vsebuje animacije.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a:solidFill>
                  <a:srgbClr val="FF0000"/>
                </a:solidFill>
                <a:effectLst/>
                <a:latin typeface="+mn-lt"/>
                <a:ea typeface="+mn-ea"/>
                <a:cs typeface="+mn-cs"/>
              </a:rPr>
              <a:t>Neresnične informacije se pogosto širijo, ker jim ljudje resnično verjamejo in želijo to, kar so se naučili, deliti s prijatelji ali družino. V tem primeru jih imenujemo „napačne informacije“.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sl-SI" sz="1200" b="0" i="0">
                <a:effectLst/>
                <a:latin typeface="+mn-lt"/>
                <a:ea typeface="+mn-ea"/>
                <a:cs typeface="+mn-cs"/>
              </a:rPr>
              <a:t>Med pandemijo COVID-19 se je na družbenih medijih širilo veliko informacij, ki so povzročale zmedo. </a:t>
            </a:r>
            <a:r>
              <a:rPr lang="sl-SI"/>
              <a:t>Mnogi so na primer trdili, da obstaja povezava med tehnologijami 5G in širjenjem koronavirusa (več o tem lahko preberete tukaj: </a:t>
            </a:r>
            <a:r>
              <a:rPr lang="sl-SI">
                <a:hlinkClick r:id="rId3"/>
              </a:rPr>
              <a:t>https://www.euronews.com/2020/05/15/what-is-the-truth-behind-the-5g-coronavirus-conspiracy-theory-culture-clash</a:t>
            </a:r>
            <a:r>
              <a:rPr lang="sl-SI"/>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sl-SI" sz="1200" b="0" i="0">
                <a:effectLst/>
                <a:latin typeface="+mn-lt"/>
                <a:ea typeface="+mn-ea"/>
                <a:cs typeface="+mn-cs"/>
              </a:rPr>
              <a:t>Ta teorija je povzročila dejansko škodo:</a:t>
            </a:r>
          </a:p>
          <a:p>
            <a:pPr marL="171450" indent="-171450">
              <a:buFontTx/>
              <a:buChar char="-"/>
            </a:pPr>
            <a:r>
              <a:rPr lang="sl-SI" baseline="0"/>
              <a:t>požigalci so požigali bazne postaje po vsej Evropi;</a:t>
            </a:r>
          </a:p>
          <a:p>
            <a:pPr marL="171450" indent="-171450">
              <a:buFontTx/>
              <a:buChar char="-"/>
            </a:pPr>
            <a:r>
              <a:rPr lang="sl-SI" baseline="0"/>
              <a:t>telekomunikacijska omrežja niso delovala, saj so bile številne uničene in vandalizirane postaje namenjene storitvam 3G in 4G, od katerih je javnost odvisna (npr. za klicanje reševalne službe ...);</a:t>
            </a:r>
          </a:p>
          <a:p>
            <a:pPr marL="171450" indent="-171450">
              <a:buFontTx/>
              <a:buChar char="-"/>
            </a:pPr>
            <a:r>
              <a:rPr lang="sl-SI" sz="1200" b="0" i="0">
                <a:solidFill>
                  <a:schemeClr val="tx1"/>
                </a:solidFill>
                <a:effectLst/>
                <a:latin typeface="+mn-lt"/>
                <a:ea typeface="+mn-ea"/>
                <a:cs typeface="+mn-cs"/>
              </a:rPr>
              <a:t>zaposlene v telekomunikacijskih službah so nadlegovali in napadali na ulici zaradi polaganja optičnega kabla za 5G ali nameščanja drugih vrst telekomunikacijske infrastrukture.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a:solidFill>
                  <a:schemeClr val="bg1"/>
                </a:solidFill>
              </a:rPr>
              <a:t>[Ta teorija zarote, ki povezuje postavljanje postaj za 5G z izbruhom COVID-19, naj bi se pojavila v Franciji januarja 2020 in se je hitro razširila v druge države.]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dirty="0">
                <a:effectLst/>
                <a:latin typeface="Calibri" panose="020F0502020204030204" pitchFamily="34" charset="0"/>
                <a:ea typeface="Calibri" panose="020F0502020204030204" pitchFamily="34" charset="0"/>
                <a:cs typeface="Times New Roman" panose="02020603050405020304" pitchFamily="18" charset="0"/>
              </a:rPr>
              <a:t>*Opomba* – ta diapozitiv vsebuje animacije.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 To je primer dezinformacij: ženska se pretvarja, da je lokalna prebivalka, ki se sooča s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protirusko</a:t>
            </a:r>
            <a:r>
              <a:rPr lang="sl-SI" sz="1800" dirty="0">
                <a:effectLst/>
                <a:latin typeface="Calibri" panose="020F0502020204030204" pitchFamily="34" charset="0"/>
                <a:ea typeface="Calibri" panose="020F0502020204030204" pitchFamily="34" charset="0"/>
                <a:cs typeface="Times New Roman" panose="02020603050405020304" pitchFamily="18" charset="0"/>
              </a:rPr>
              <a:t> diskriminacijo, da bi zavajala ljudi in podpirala ruske politične cilje.</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 V vseh teh vlogah je nastopila v enem letu.</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 Resnični ljudje se morda ne bi natančno držali sporočila, ki ga želijo prenesti ljudje, ki stojijo za tako propagando, zato uporabljajo poklicne igralce in igralke za upodabljanje različnih čustveno ganljivih likov. Cilj je ustvarjati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prorusko</a:t>
            </a:r>
            <a:r>
              <a:rPr lang="sl-SI" sz="1800" dirty="0">
                <a:effectLst/>
                <a:latin typeface="Calibri" panose="020F0502020204030204" pitchFamily="34" charset="0"/>
                <a:ea typeface="Calibri" panose="020F0502020204030204" pitchFamily="34" charset="0"/>
                <a:cs typeface="Times New Roman" panose="02020603050405020304" pitchFamily="18" charset="0"/>
              </a:rPr>
              <a:t> in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protiukrajinsko</a:t>
            </a:r>
            <a:r>
              <a:rPr lang="sl-SI" sz="1800" dirty="0">
                <a:effectLst/>
                <a:latin typeface="Calibri" panose="020F0502020204030204" pitchFamily="34" charset="0"/>
                <a:ea typeface="Calibri" panose="020F0502020204030204" pitchFamily="34" charset="0"/>
                <a:cs typeface="Times New Roman" panose="02020603050405020304" pitchFamily="18" charset="0"/>
              </a:rPr>
              <a:t> razpoloženje.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Vir:</a:t>
            </a:r>
            <a:r>
              <a:rPr lang="sl-SI" sz="12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dirty="0" err="1">
                <a:hlinkClick r:id="rId3"/>
              </a:rPr>
              <a:t>Russian</a:t>
            </a:r>
            <a:r>
              <a:rPr lang="sl-SI" sz="1800" dirty="0">
                <a:hlinkClick r:id="rId3"/>
              </a:rPr>
              <a:t> </a:t>
            </a:r>
            <a:r>
              <a:rPr lang="sl-SI" sz="1800" dirty="0" err="1">
                <a:hlinkClick r:id="rId3"/>
              </a:rPr>
              <a:t>disinfo</a:t>
            </a:r>
            <a:r>
              <a:rPr lang="sl-SI" sz="1800" dirty="0">
                <a:hlinkClick r:id="rId3"/>
              </a:rPr>
              <a:t> </a:t>
            </a:r>
            <a:r>
              <a:rPr lang="sl-SI" sz="1800" dirty="0" err="1">
                <a:hlinkClick r:id="rId3"/>
              </a:rPr>
              <a:t>patterns</a:t>
            </a:r>
            <a:r>
              <a:rPr lang="sl-SI" sz="1800" dirty="0">
                <a:hlinkClick r:id="rId3"/>
              </a:rPr>
              <a:t>: same </a:t>
            </a:r>
            <a:r>
              <a:rPr lang="sl-SI" sz="1800" dirty="0" err="1">
                <a:hlinkClick r:id="rId3"/>
              </a:rPr>
              <a:t>actors</a:t>
            </a:r>
            <a:r>
              <a:rPr lang="sl-SI" sz="1800" dirty="0">
                <a:hlinkClick r:id="rId3"/>
              </a:rPr>
              <a:t>, </a:t>
            </a:r>
            <a:r>
              <a:rPr lang="sl-SI" sz="1800" dirty="0" err="1">
                <a:hlinkClick r:id="rId3"/>
              </a:rPr>
              <a:t>different</a:t>
            </a:r>
            <a:r>
              <a:rPr lang="sl-SI" sz="1800" dirty="0">
                <a:hlinkClick r:id="rId3"/>
              </a:rPr>
              <a:t> </a:t>
            </a:r>
            <a:r>
              <a:rPr lang="sl-SI" sz="1800" dirty="0" err="1">
                <a:hlinkClick r:id="rId3"/>
              </a:rPr>
              <a:t>sets</a:t>
            </a:r>
            <a:r>
              <a:rPr lang="sl-SI" sz="1800" dirty="0">
                <a:hlinkClick r:id="rId3"/>
              </a:rPr>
              <a:t> (Vzorci ruskih dezinformacij: isti igralci, različna prizorišča) | </a:t>
            </a:r>
            <a:r>
              <a:rPr lang="sl-SI" sz="1800" dirty="0" err="1">
                <a:hlinkClick r:id="rId3"/>
              </a:rPr>
              <a:t>StopFake</a:t>
            </a:r>
            <a:r>
              <a:rPr lang="sl-SI" sz="1800" dirty="0"/>
              <a:t>. Povezava: </a:t>
            </a:r>
            <a:r>
              <a:rPr lang="sl-SI"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dirty="0">
                <a:effectLst/>
                <a:latin typeface="Calibri" panose="020F0502020204030204" pitchFamily="34" charset="0"/>
                <a:ea typeface="Calibri" panose="020F0502020204030204" pitchFamily="34" charset="0"/>
                <a:cs typeface="Times New Roman" panose="02020603050405020304" pitchFamily="18" charset="0"/>
              </a:rPr>
              <a:t>Prva slika &gt; videoposnetek: (</a:t>
            </a:r>
            <a:r>
              <a:rPr lang="sl-S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br>
              <a:rPr lang="sl-SI" sz="1800" dirty="0">
                <a:effectLst/>
                <a:latin typeface="Calibri" panose="020F0502020204030204" pitchFamily="34" charset="0"/>
                <a:ea typeface="Calibri" panose="020F0502020204030204" pitchFamily="34" charset="0"/>
                <a:cs typeface="Times New Roman" panose="02020603050405020304" pitchFamily="18" charset="0"/>
              </a:rPr>
            </a:br>
            <a:r>
              <a:rPr lang="sl-SI" sz="1800" dirty="0">
                <a:effectLst/>
                <a:latin typeface="Calibri" panose="020F0502020204030204" pitchFamily="34" charset="0"/>
                <a:ea typeface="Calibri" panose="020F0502020204030204" pitchFamily="34" charset="0"/>
                <a:cs typeface="Times New Roman" panose="02020603050405020304" pitchFamily="18" charset="0"/>
              </a:rPr>
              <a:t>Skupni čas:  40 s (od 2 min 51 s do 3 min 31 s).</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Prepis (prevod):</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a:t>
            </a:r>
            <a:br>
              <a:rPr lang="sl-SI" sz="1800" dirty="0">
                <a:effectLst/>
                <a:latin typeface="Calibri" panose="020F0502020204030204" pitchFamily="34" charset="0"/>
                <a:ea typeface="Calibri" panose="020F0502020204030204" pitchFamily="34" charset="0"/>
                <a:cs typeface="Times New Roman" panose="02020603050405020304" pitchFamily="18" charset="0"/>
              </a:rPr>
            </a:br>
            <a:r>
              <a:rPr lang="sl-SI" sz="1800" dirty="0">
                <a:effectLst/>
                <a:latin typeface="Calibri" panose="020F0502020204030204" pitchFamily="34" charset="0"/>
                <a:ea typeface="Calibri" panose="020F0502020204030204" pitchFamily="34" charset="0"/>
                <a:cs typeface="Times New Roman" panose="02020603050405020304" pitchFamily="18" charset="0"/>
              </a:rPr>
              <a:t>(Iz poročanja krimske televizijske postaje o javnem shodu v Sevastopolu na Krimu 3. marca 2014. Ženska pove, da ji je ime Marija, in trdi, da je iz Odese.)</a:t>
            </a:r>
          </a:p>
          <a:p>
            <a:pPr>
              <a:lnSpc>
                <a:spcPct val="107000"/>
              </a:lnSpc>
              <a:spcAft>
                <a:spcPts val="800"/>
              </a:spcAft>
            </a:pPr>
            <a:br>
              <a:rPr lang="sl-SI" sz="1800" dirty="0">
                <a:effectLst/>
                <a:latin typeface="Calibri" panose="020F0502020204030204" pitchFamily="34" charset="0"/>
                <a:ea typeface="Calibri" panose="020F0502020204030204" pitchFamily="34" charset="0"/>
                <a:cs typeface="Times New Roman" panose="02020603050405020304" pitchFamily="18" charset="0"/>
              </a:rPr>
            </a:br>
            <a:r>
              <a:rPr lang="sl-SI" sz="1800" dirty="0">
                <a:effectLst/>
                <a:latin typeface="Calibri" panose="020F0502020204030204" pitchFamily="34" charset="0"/>
                <a:ea typeface="Calibri" panose="020F0502020204030204" pitchFamily="34" charset="0"/>
                <a:cs typeface="Times New Roman" panose="02020603050405020304" pitchFamily="18" charset="0"/>
              </a:rPr>
              <a:t>Učitelji iz šole kličejo in prosijo za zaščito. Moji otroci hodijo v rusko šolo, jaz pa sem v svetu staršev.</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Ko pridem v šolo, me moji otroci sprašujejo: „Ali bomo tudi mi šli zdaj v zapor zaradi učenja ruskega jezika in govorjenja v ruščini?“</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Da smo lahko prišli do vas, smo morali izklopiti svoje mobilne telefone in odstraniti baterije.</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Začelo se je obsežno preganjanje – res je grozno.</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2354987"/>
            <a:ext cx="7284644" cy="3785652"/>
          </a:xfrm>
          <a:prstGeom prst="rect">
            <a:avLst/>
          </a:prstGeom>
        </p:spPr>
        <p:txBody>
          <a:bodyPr wrap="square">
            <a:spAutoFit/>
          </a:bodyPr>
          <a:lstStyle/>
          <a:p>
            <a:pPr lvl="0" defTabSz="457200">
              <a:defRPr/>
            </a:pPr>
            <a:r>
              <a:rPr lang="sl-SI"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Dez</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a:t>
            </a:r>
            <a:r>
              <a:rPr lang="sl-SI" sz="7200" b="1" dirty="0" err="1">
                <a:solidFill>
                  <a:schemeClr val="bg1"/>
                </a:solidFill>
                <a:latin typeface="Arial" panose="020B0604020202020204" pitchFamily="34" charset="0"/>
                <a:ea typeface="Verdana" panose="020B0604030504040204" pitchFamily="34" charset="0"/>
                <a:cs typeface="Arial" panose="020B0604020202020204" pitchFamily="34" charset="0"/>
              </a:rPr>
              <a:t>cije</a:t>
            </a:r>
            <a:r>
              <a:rPr lang="sl-SI" sz="7200" b="1" dirty="0">
                <a:solidFill>
                  <a:schemeClr val="bg1"/>
                </a:solidFill>
                <a:latin typeface="Arial" panose="020B0604020202020204" pitchFamily="34" charset="0"/>
                <a:ea typeface="Verdana" panose="020B060403050404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sl-SI" sz="4800" dirty="0">
                <a:solidFill>
                  <a:schemeClr val="bg1"/>
                </a:solidFill>
                <a:latin typeface="Arial" panose="020B0604020202020204" pitchFamily="34" charset="0"/>
                <a:ea typeface="Verdana" panose="020B0604030504040204" pitchFamily="34" charset="0"/>
                <a:cs typeface="Arial" panose="020B0604020202020204" pitchFamily="34" charset="0"/>
              </a:rPr>
              <a:t>kako </a:t>
            </a:r>
            <a:r>
              <a:rPr lang="sl-SI" sz="4800" b="1" dirty="0">
                <a:solidFill>
                  <a:schemeClr val="bg1"/>
                </a:solidFill>
                <a:latin typeface="Arial" panose="020B0604020202020204" pitchFamily="34" charset="0"/>
                <a:ea typeface="Verdana" panose="020B0604030504040204" pitchFamily="34" charset="0"/>
                <a:cs typeface="Arial" panose="020B0604020202020204" pitchFamily="34" charset="0"/>
              </a:rPr>
              <a:t>jih prepoznati in se boriti proti njim</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0" defTabSz="457200">
              <a:defRPr/>
            </a:pP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29/05/2024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29/05/2024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ifcncodeofprinciples.poynter.org/know-more/the-commitments-of-the-code-of-principles"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dm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uvsdisinfo.eu/fr/" TargetMode="External"/><Relationship Id="rId11" Type="http://schemas.openxmlformats.org/officeDocument/2006/relationships/image" Target="../media/image60.png"/><Relationship Id="rId5" Type="http://schemas.openxmlformats.org/officeDocument/2006/relationships/hyperlink" Target="https://toolbox.google.com/factcheck/explorer" TargetMode="External"/><Relationship Id="rId10" Type="http://schemas.openxmlformats.org/officeDocument/2006/relationships/hyperlink" Target="http://www.edmo.eu/" TargetMode="External"/><Relationship Id="rId4" Type="http://schemas.openxmlformats.org/officeDocument/2006/relationships/hyperlink" Target="https://efcsn.com/" TargetMode="External"/><Relationship Id="rId9" Type="http://schemas.openxmlformats.org/officeDocument/2006/relationships/hyperlink" Target="http://www.euvsdisinf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becid.ut.ee/" TargetMode="External"/><Relationship Id="rId13" Type="http://schemas.openxmlformats.org/officeDocument/2006/relationships/hyperlink" Target="https://admo.unidu.hr/" TargetMode="External"/><Relationship Id="rId18" Type="http://schemas.openxmlformats.org/officeDocument/2006/relationships/hyperlink" Target="https://iberifier.eu/" TargetMode="External"/><Relationship Id="rId3" Type="http://schemas.openxmlformats.org/officeDocument/2006/relationships/hyperlink" Target="https://gadmo.eu/" TargetMode="External"/><Relationship Id="rId7" Type="http://schemas.openxmlformats.org/officeDocument/2006/relationships/hyperlink" Target="https://becid.eu/" TargetMode="External"/><Relationship Id="rId12" Type="http://schemas.openxmlformats.org/officeDocument/2006/relationships/hyperlink" Target="https://www.hdmo.eu/" TargetMode="External"/><Relationship Id="rId17" Type="http://schemas.openxmlformats.org/officeDocument/2006/relationships/hyperlink" Target="https://cedmohub.eu/" TargetMode="External"/><Relationship Id="rId2" Type="http://schemas.openxmlformats.org/officeDocument/2006/relationships/notesSlide" Target="../notesSlides/notesSlide20.xml"/><Relationship Id="rId16" Type="http://schemas.openxmlformats.org/officeDocument/2006/relationships/hyperlink" Target="https://www.idmo.it/" TargetMode="External"/><Relationship Id="rId1" Type="http://schemas.openxmlformats.org/officeDocument/2006/relationships/slideLayout" Target="../slideLayouts/slideLayout2.xml"/><Relationship Id="rId6" Type="http://schemas.openxmlformats.org/officeDocument/2006/relationships/hyperlink" Target="https://benedmo.eu/" TargetMode="External"/><Relationship Id="rId11" Type="http://schemas.openxmlformats.org/officeDocument/2006/relationships/hyperlink" Target="https://brodhub.eu/" TargetMode="External"/><Relationship Id="rId5" Type="http://schemas.openxmlformats.org/officeDocument/2006/relationships/hyperlink" Target="https://edmo.eu/edmo-hubs/%231642079046670-a6ffd8e2-288d" TargetMode="External"/><Relationship Id="rId15" Type="http://schemas.openxmlformats.org/officeDocument/2006/relationships/hyperlink" Target="https://meddmo.eu/" TargetMode="External"/><Relationship Id="rId10" Type="http://schemas.openxmlformats.org/officeDocument/2006/relationships/hyperlink" Target="https://defacto-observatoire.fr/" TargetMode="External"/><Relationship Id="rId19" Type="http://schemas.openxmlformats.org/officeDocument/2006/relationships/image" Target="../media/image61.png"/><Relationship Id="rId4" Type="http://schemas.openxmlformats.org/officeDocument/2006/relationships/hyperlink" Target="https://nordishub.eu/" TargetMode="External"/><Relationship Id="rId9" Type="http://schemas.openxmlformats.org/officeDocument/2006/relationships/hyperlink" Target="https://belux.edmo.eu/" TargetMode="External"/><Relationship Id="rId14" Type="http://schemas.openxmlformats.org/officeDocument/2006/relationships/hyperlink" Target="https://edmohub.i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sl-SI">
                <a:latin typeface="Arial"/>
                <a:ea typeface="Verdana"/>
                <a:cs typeface="Arial"/>
              </a:rPr>
              <a:t>Del 2: Kako delujejo dezinformacije?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l-SI" i="1">
                <a:latin typeface="Arial" panose="020B0604020202020204" pitchFamily="34" charset="0"/>
                <a:ea typeface="Verdana" panose="020B0604030504040204" pitchFamily="34" charset="0"/>
                <a:cs typeface="Arial" panose="020B0604020202020204" pitchFamily="34" charset="0"/>
              </a:rPr>
              <a:t>Ne vem več, komu lahko zaupam!</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5" y="2355375"/>
            <a:ext cx="2979610" cy="1289264"/>
          </a:xfrm>
          <a:prstGeom prst="rect">
            <a:avLst/>
          </a:prstGeom>
          <a:noFill/>
        </p:spPr>
        <p:txBody>
          <a:bodyPr wrap="square" rtlCol="0">
            <a:spAutoFit/>
          </a:bodyPr>
          <a:lstStyle/>
          <a:p>
            <a:pPr marL="0" lvl="1">
              <a:lnSpc>
                <a:spcPct val="107000"/>
              </a:lnSpc>
              <a:spcAft>
                <a:spcPts val="1800"/>
              </a:spcAft>
              <a:tabLst>
                <a:tab pos="914400" algn="l"/>
              </a:tabLst>
            </a:pPr>
            <a:r>
              <a:rPr lang="sl-SI"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Preusmerjanje</a:t>
            </a:r>
            <a:br>
              <a:rPr lang="sl-SI"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l-SI" dirty="0">
                <a:solidFill>
                  <a:schemeClr val="bg1"/>
                </a:solidFill>
                <a:effectLst/>
                <a:latin typeface="Arial" panose="020B0604020202020204" pitchFamily="34" charset="0"/>
                <a:ea typeface="Verdana" panose="020B0604030504040204" pitchFamily="34" charset="0"/>
                <a:cs typeface="Arial" panose="020B0604020202020204" pitchFamily="34" charset="0"/>
              </a:rPr>
              <a:t>opozarjanje na nepovezana ali komaj povezana vprašanja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sl-SI" sz="2400" b="1">
                <a:solidFill>
                  <a:schemeClr val="bg1"/>
                </a:solidFill>
                <a:latin typeface="Arial" panose="020B0604020202020204" pitchFamily="34" charset="0"/>
                <a:cs typeface="Arial" panose="020B0604020202020204" pitchFamily="34" charset="0"/>
              </a:rPr>
              <a:t>Namen dezinformacij ni nujno prepričati, ampak povzročiti zmedo. </a:t>
            </a:r>
            <a:br>
              <a:rPr lang="sl-SI" sz="2400" b="1">
                <a:solidFill>
                  <a:schemeClr val="bg1"/>
                </a:solidFill>
                <a:latin typeface="Arial" panose="020B0604020202020204" pitchFamily="34" charset="0"/>
                <a:cs typeface="Arial" panose="020B0604020202020204" pitchFamily="34" charset="0"/>
              </a:rPr>
            </a:br>
            <a:r>
              <a:rPr lang="sl-SI" sz="2400" b="1">
                <a:solidFill>
                  <a:schemeClr val="bg1"/>
                </a:solidFill>
                <a:latin typeface="Arial" panose="020B0604020202020204" pitchFamily="34" charset="0"/>
                <a:cs typeface="Arial" panose="020B0604020202020204" pitchFamily="34" charset="0"/>
              </a:rPr>
              <a:t>Taktike vključujejo:</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1" y="2355375"/>
            <a:ext cx="2206782" cy="2145716"/>
          </a:xfrm>
          <a:prstGeom prst="rect">
            <a:avLst/>
          </a:prstGeom>
          <a:noFill/>
        </p:spPr>
        <p:txBody>
          <a:bodyPr wrap="square" rtlCol="0">
            <a:spAutoFit/>
          </a:bodyPr>
          <a:lstStyle/>
          <a:p>
            <a:pPr marL="0" lvl="1">
              <a:lnSpc>
                <a:spcPct val="107000"/>
              </a:lnSpc>
              <a:spcAft>
                <a:spcPts val="1800"/>
              </a:spcAft>
              <a:tabLst>
                <a:tab pos="914400" algn="l"/>
              </a:tabLst>
            </a:pPr>
            <a:r>
              <a:rPr lang="sl-SI"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Zavajanje</a:t>
            </a:r>
            <a:r>
              <a:rPr lang="sl-SI"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sl-SI" dirty="0">
                <a:solidFill>
                  <a:schemeClr val="bg1"/>
                </a:solidFill>
                <a:effectLst/>
                <a:latin typeface="Arial" panose="020B0604020202020204" pitchFamily="34" charset="0"/>
                <a:ea typeface="Verdana" panose="020B0604030504040204" pitchFamily="34" charset="0"/>
                <a:cs typeface="Arial" panose="020B0604020202020204" pitchFamily="34" charset="0"/>
              </a:rPr>
              <a:t>napačno predstavljanje in napadanje stališča drugih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sl-SI" sz="2000" b="1">
                <a:solidFill>
                  <a:srgbClr val="FFEC00"/>
                </a:solidFill>
                <a:latin typeface="Arial" panose="020B0604020202020204" pitchFamily="34" charset="0"/>
                <a:ea typeface="Verdana" panose="020B0604030504040204" pitchFamily="34" charset="0"/>
                <a:cs typeface="Arial" panose="020B0604020202020204" pitchFamily="34" charset="0"/>
              </a:rPr>
              <a:t>Napad </a:t>
            </a:r>
            <a:br>
              <a:rPr lang="sl-SI"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strašenje „dvomljivcev“ z uporabo agresivnega ali ponižujočega jezika</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4119318"/>
            <a:ext cx="2931812" cy="1385700"/>
          </a:xfrm>
          <a:prstGeom prst="rect">
            <a:avLst/>
          </a:prstGeom>
          <a:noFill/>
        </p:spPr>
        <p:txBody>
          <a:bodyPr wrap="square">
            <a:spAutoFit/>
          </a:bodyPr>
          <a:lstStyle/>
          <a:p>
            <a:pPr marL="0" lvl="1">
              <a:lnSpc>
                <a:spcPct val="107000"/>
              </a:lnSpc>
              <a:spcAft>
                <a:spcPts val="1800"/>
              </a:spcAft>
              <a:tabLst>
                <a:tab pos="914400" algn="l"/>
              </a:tabLst>
            </a:pPr>
            <a:r>
              <a:rPr lang="sl-SI" sz="2000" b="1" dirty="0">
                <a:solidFill>
                  <a:srgbClr val="FFEC00"/>
                </a:solidFill>
                <a:latin typeface="Arial" panose="020B0604020202020204" pitchFamily="34" charset="0"/>
                <a:ea typeface="Verdana" panose="020B0604030504040204" pitchFamily="34" charset="0"/>
                <a:cs typeface="Arial" panose="020B0604020202020204" pitchFamily="34" charset="0"/>
              </a:rPr>
              <a:t>Posmehovanje  </a:t>
            </a:r>
            <a:br>
              <a:rPr lang="sl-SI"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sz="2000" dirty="0">
                <a:solidFill>
                  <a:schemeClr val="bg1"/>
                </a:solidFill>
                <a:latin typeface="Arial" panose="020B0604020202020204" pitchFamily="34" charset="0"/>
                <a:ea typeface="Verdana" panose="020B0604030504040204" pitchFamily="34" charset="0"/>
                <a:cs typeface="Arial" panose="020B0604020202020204" pitchFamily="34" charset="0"/>
              </a:rPr>
              <a:t>zasmehovanje „dvomljivcev“, uporaba </a:t>
            </a:r>
            <a:r>
              <a:rPr lang="sl-SI"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sarkazma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609899" y="4123327"/>
            <a:ext cx="2601886" cy="1261884"/>
          </a:xfrm>
          <a:prstGeom prst="rect">
            <a:avLst/>
          </a:prstGeom>
          <a:noFill/>
        </p:spPr>
        <p:txBody>
          <a:bodyPr wrap="square">
            <a:spAutoFit/>
          </a:bodyPr>
          <a:lstStyle/>
          <a:p>
            <a:r>
              <a:rPr lang="sl-SI" sz="2000" b="1" dirty="0">
                <a:solidFill>
                  <a:srgbClr val="FFEC00"/>
                </a:solidFill>
                <a:latin typeface="Arial" panose="020B0604020202020204" pitchFamily="34" charset="0"/>
                <a:ea typeface="Verdana" panose="020B0604030504040204" pitchFamily="34" charset="0"/>
                <a:cs typeface="Arial" panose="020B0604020202020204" pitchFamily="34" charset="0"/>
              </a:rPr>
              <a:t>Preobremenjevanje s podrobnostmi </a:t>
            </a:r>
            <a:r>
              <a:rPr lang="sl-S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sl-S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l-S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odvračanje pozornosti od glavne teme</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8" y="4009233"/>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2776" y="3984499"/>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sl-SI">
                <a:latin typeface="Arial"/>
                <a:ea typeface="Verdana"/>
                <a:cs typeface="Arial"/>
              </a:rPr>
              <a:t>Del 2:</a:t>
            </a:r>
            <a:r>
              <a:rPr lang="sl-SI" sz="1600">
                <a:latin typeface="Arial"/>
                <a:ea typeface="Verdana"/>
                <a:cs typeface="Arial"/>
              </a:rPr>
              <a:t> Kako delujejo dezinformacije?</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sl-SI">
                <a:latin typeface="Arial"/>
                <a:ea typeface="Verdana"/>
                <a:cs typeface="Arial"/>
              </a:rPr>
              <a:t>Del 2:</a:t>
            </a:r>
            <a:r>
              <a:rPr lang="sl-SI" sz="1600">
                <a:latin typeface="Arial"/>
                <a:ea typeface="Verdana"/>
                <a:cs typeface="Arial"/>
              </a:rPr>
              <a:t> Kako delujejo dezinformacije?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sl-SI"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2" y="4999329"/>
            <a:ext cx="6712105"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sl-SI" sz="2500" b="1" dirty="0">
                  <a:solidFill>
                    <a:schemeClr val="bg1"/>
                  </a:solidFill>
                </a:rPr>
                <a:t>Dezinformacije niso le na družbenih medijih – </a:t>
              </a:r>
              <a:br>
                <a:rPr lang="sl-SI" sz="2500" b="1" dirty="0">
                  <a:solidFill>
                    <a:schemeClr val="bg1"/>
                  </a:solidFill>
                </a:rPr>
              </a:br>
              <a:r>
                <a:rPr lang="sl-SI" sz="2500" b="1" dirty="0">
                  <a:solidFill>
                    <a:schemeClr val="bg1"/>
                  </a:solidFill>
                </a:rPr>
                <a:t>pojavljajo se tudi v tradicionalnih medijih</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sl-SI">
                <a:latin typeface="Arial"/>
                <a:ea typeface="Verdana"/>
                <a:cs typeface="Arial"/>
              </a:rPr>
              <a:t>Del 2:</a:t>
            </a:r>
            <a:r>
              <a:rPr lang="sl-SI" sz="1600">
                <a:latin typeface="Arial"/>
                <a:ea typeface="Verdana"/>
                <a:cs typeface="Arial"/>
              </a:rPr>
              <a:t> Kako delujejo dezinformacije?</a:t>
            </a:r>
          </a:p>
        </p:txBody>
      </p:sp>
      <p:pic>
        <p:nvPicPr>
          <p:cNvPr id="2" name="How to make a propaganda video_">
            <a:hlinkClick r:id="" action="ppaction://media"/>
            <a:extLst>
              <a:ext uri="{FF2B5EF4-FFF2-40B4-BE49-F238E27FC236}">
                <a16:creationId xmlns:a16="http://schemas.microsoft.com/office/drawing/2014/main" id="{40C4762C-D6EF-2F52-26A3-9E3DFB6A6D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sl-SI">
                <a:latin typeface="Arial"/>
                <a:cs typeface="Arial"/>
              </a:rPr>
              <a:t>Del 2:</a:t>
            </a:r>
            <a:r>
              <a:rPr lang="sl-SI" sz="1600">
                <a:latin typeface="Arial"/>
                <a:cs typeface="Arial"/>
              </a:rPr>
              <a:t> Kako delujejo dezinformacije?</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pic>
        <p:nvPicPr>
          <p:cNvPr id="3" name="John Wick 4_ Dangerous Cleanup">
            <a:hlinkClick r:id="" action="ppaction://media"/>
            <a:extLst>
              <a:ext uri="{FF2B5EF4-FFF2-40B4-BE49-F238E27FC236}">
                <a16:creationId xmlns:a16="http://schemas.microsoft.com/office/drawing/2014/main" id="{1BC47917-421E-F026-EBC7-66CB76818E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3242" y="553307"/>
            <a:ext cx="3425515" cy="6089804"/>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sl-S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3 </a:t>
            </a:r>
          </a:p>
          <a:p>
            <a:r>
              <a:rPr lang="sl-SI" sz="5400" b="1">
                <a:solidFill>
                  <a:schemeClr val="bg1"/>
                </a:solidFill>
                <a:latin typeface="Arial" panose="020B0604020202020204" pitchFamily="34" charset="0"/>
                <a:ea typeface="Verdana" panose="020B0604030504040204" pitchFamily="34" charset="0"/>
                <a:cs typeface="Arial" panose="020B0604020202020204" pitchFamily="34" charset="0"/>
              </a:rPr>
              <a:t>Kako se odzvati na dezinformacije?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l-SI">
                <a:latin typeface="Arial"/>
                <a:ea typeface="Verdana"/>
                <a:cs typeface="Arial"/>
              </a:rPr>
              <a:t>Del 3:</a:t>
            </a:r>
            <a:r>
              <a:rPr lang="sl-SI" sz="1600">
                <a:latin typeface="Arial"/>
                <a:ea typeface="Verdana"/>
                <a:cs typeface="Arial"/>
              </a:rPr>
              <a:t> </a:t>
            </a:r>
            <a:r>
              <a:rPr lang="sl-SI">
                <a:latin typeface="Arial"/>
                <a:ea typeface="Verdana"/>
                <a:cs typeface="Arial"/>
              </a:rPr>
              <a:t>Kako se odzvati na dezinformacije?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odzovite se prehitro!</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028135" y="4270996"/>
            <a:ext cx="36596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Ustavite se</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780672" y="5317894"/>
            <a:ext cx="33971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Razmislite</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l-SI">
                <a:latin typeface="Arial"/>
                <a:ea typeface="Verdana"/>
                <a:cs typeface="Arial"/>
              </a:rPr>
              <a:t>Del 3:</a:t>
            </a:r>
            <a:r>
              <a:rPr lang="sl-SI" sz="1400">
                <a:latin typeface="Arial"/>
                <a:ea typeface="Verdana"/>
                <a:cs typeface="Arial"/>
              </a:rPr>
              <a:t> </a:t>
            </a:r>
            <a:r>
              <a:rPr lang="sl-SI" sz="1600">
                <a:latin typeface="Arial"/>
                <a:ea typeface="Verdana"/>
                <a:cs typeface="Arial"/>
              </a:rPr>
              <a:t>Kako se odzvati na dezinformacije?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l-SI" sz="4800" b="1">
                <a:solidFill>
                  <a:srgbClr val="AAFAC8"/>
                </a:solidFill>
                <a:latin typeface="Arial" panose="020B0604020202020204" pitchFamily="34" charset="0"/>
                <a:ea typeface="Verdana" panose="020B0604030504040204" pitchFamily="34" charset="0"/>
                <a:cs typeface="Arial" panose="020B0604020202020204" pitchFamily="34" charset="0"/>
              </a:rPr>
              <a:t>Če ste v dvomih, preverite</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598695" y="774442"/>
            <a:ext cx="2928807"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sl-SI" sz="2000" b="1">
                <a:solidFill>
                  <a:srgbClr val="AAFAC8"/>
                </a:solidFill>
                <a:latin typeface="Arial" panose="020B0604020202020204" pitchFamily="34" charset="0"/>
                <a:ea typeface="Verdana" panose="020B0604030504040204" pitchFamily="34" charset="0"/>
                <a:cs typeface="Arial" panose="020B0604020202020204" pitchFamily="34" charset="0"/>
              </a:rPr>
              <a:t>Vsebino</a:t>
            </a:r>
            <a:br>
              <a:rPr lang="sl-SI">
                <a:solidFill>
                  <a:schemeClr val="bg1"/>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Ali se naslov in vsebina ujemata? Ali je vsebina smiselna?</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Premislite, preden delite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sl-SI" sz="2000" b="1">
                <a:solidFill>
                  <a:srgbClr val="AAFAC8"/>
                </a:solidFill>
                <a:latin typeface="Arial" panose="020B0604020202020204" pitchFamily="34" charset="0"/>
                <a:ea typeface="Verdana" panose="020B0604030504040204" pitchFamily="34" charset="0"/>
                <a:cs typeface="Arial" panose="020B0604020202020204" pitchFamily="34" charset="0"/>
              </a:rPr>
              <a:t>Druge vire</a:t>
            </a:r>
            <a:br>
              <a:rPr lang="sl-SI">
                <a:solidFill>
                  <a:schemeClr val="bg1"/>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Ali drugi viri poročajo o tej zgodbi? Kateri?</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sl-SI" sz="2000" b="1">
                <a:solidFill>
                  <a:srgbClr val="FFEC00"/>
                </a:solidFill>
                <a:latin typeface="Arial" panose="020B0604020202020204" pitchFamily="34" charset="0"/>
                <a:ea typeface="Verdana" panose="020B0604030504040204" pitchFamily="34" charset="0"/>
                <a:cs typeface="Arial" panose="020B0604020202020204" pitchFamily="34" charset="0"/>
              </a:rPr>
              <a:t>Bodite pozorni na svojo pristranskost!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310431" cy="954107"/>
          </a:xfrm>
          <a:prstGeom prst="rect">
            <a:avLst/>
          </a:prstGeom>
          <a:noFill/>
        </p:spPr>
        <p:txBody>
          <a:bodyPr wrap="square">
            <a:spAutoFit/>
          </a:bodyPr>
          <a:lstStyle/>
          <a:p>
            <a:pPr>
              <a:spcAft>
                <a:spcPts val="600"/>
              </a:spcAft>
            </a:pPr>
            <a:r>
              <a:rPr lang="sl-SI" sz="2000" b="1" dirty="0">
                <a:solidFill>
                  <a:srgbClr val="AAFAC8"/>
                </a:solidFill>
                <a:latin typeface="Arial" panose="020B0604020202020204" pitchFamily="34" charset="0"/>
                <a:ea typeface="Verdana" panose="020B0604030504040204" pitchFamily="34" charset="0"/>
                <a:cs typeface="Arial" panose="020B0604020202020204" pitchFamily="34" charset="0"/>
              </a:rPr>
              <a:t>Medij/URL</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Ali je zanesljiv? Ali je to, kar mislite, da je?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8" y="2058260"/>
            <a:ext cx="2503459" cy="954107"/>
          </a:xfrm>
          <a:prstGeom prst="rect">
            <a:avLst/>
          </a:prstGeom>
          <a:noFill/>
        </p:spPr>
        <p:txBody>
          <a:bodyPr wrap="square">
            <a:spAutoFit/>
          </a:bodyPr>
          <a:lstStyle/>
          <a:p>
            <a:pPr>
              <a:spcAft>
                <a:spcPts val="600"/>
              </a:spcAft>
            </a:pPr>
            <a:r>
              <a:rPr lang="sl-SI" sz="2000" b="1" dirty="0">
                <a:solidFill>
                  <a:srgbClr val="AAFAC8"/>
                </a:solidFill>
                <a:latin typeface="Arial" panose="020B0604020202020204" pitchFamily="34" charset="0"/>
                <a:ea typeface="Verdana" panose="020B0604030504040204" pitchFamily="34" charset="0"/>
                <a:cs typeface="Arial" panose="020B0604020202020204" pitchFamily="34" charset="0"/>
              </a:rPr>
              <a:t>Avtorja</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Ali je zanesljiv/kvalificiran?</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sl-SI" sz="2000" b="1">
                <a:solidFill>
                  <a:srgbClr val="AAFAC8"/>
                </a:solidFill>
                <a:latin typeface="Arial" panose="020B0604020202020204" pitchFamily="34" charset="0"/>
                <a:ea typeface="Verdana" panose="020B0604030504040204" pitchFamily="34" charset="0"/>
                <a:cs typeface="Arial" panose="020B0604020202020204" pitchFamily="34" charset="0"/>
              </a:rPr>
              <a:t>Datum</a:t>
            </a:r>
            <a:br>
              <a:rPr lang="sl-SI" b="1">
                <a:solidFill>
                  <a:schemeClr val="bg1"/>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Kdaj je bila vsebina objavljena?</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421421" cy="954107"/>
          </a:xfrm>
          <a:prstGeom prst="rect">
            <a:avLst/>
          </a:prstGeom>
          <a:noFill/>
        </p:spPr>
        <p:txBody>
          <a:bodyPr wrap="square">
            <a:spAutoFit/>
          </a:bodyPr>
          <a:lstStyle/>
          <a:p>
            <a:pPr>
              <a:spcAft>
                <a:spcPts val="600"/>
              </a:spcAft>
            </a:pPr>
            <a:r>
              <a:rPr lang="sl-SI" sz="2000" b="1" dirty="0">
                <a:solidFill>
                  <a:srgbClr val="AAFAC8"/>
                </a:solidFill>
                <a:latin typeface="Arial" panose="020B0604020202020204" pitchFamily="34" charset="0"/>
                <a:ea typeface="Verdana" panose="020B0604030504040204" pitchFamily="34" charset="0"/>
                <a:cs typeface="Arial" panose="020B0604020202020204" pitchFamily="34" charset="0"/>
              </a:rPr>
              <a:t>Sliko</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Ali dejansko prikazuje to, kar pravi?</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sl-SI">
                <a:solidFill>
                  <a:schemeClr val="bg1"/>
                </a:solidFill>
                <a:latin typeface="Arial" panose="020B0604020202020204" pitchFamily="34" charset="0"/>
                <a:ea typeface="Verdana" panose="020B0604030504040204" pitchFamily="34" charset="0"/>
                <a:cs typeface="Arial" panose="020B0604020202020204" pitchFamily="34" charset="0"/>
              </a:rPr>
              <a:t>Delite pridobljeno znanje s prijatelji in družino, TODA ...</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l-SI"/>
              <a:t>Kako se odzvati na dezinformacije?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sl-SI"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1418895"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l-SI" sz="3200" b="1" dirty="0">
                <a:solidFill>
                  <a:srgbClr val="FBE110"/>
                </a:solidFill>
                <a:latin typeface="Arial" panose="020B0604020202020204" pitchFamily="34" charset="0"/>
                <a:ea typeface="Verdana" panose="020B0604030504040204" pitchFamily="34" charset="0"/>
                <a:cs typeface="Arial" panose="020B0604020202020204" pitchFamily="34" charset="0"/>
              </a:rPr>
              <a:t>Kako lahko  VI  prispevate k boju proti dezinformacijam?</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Ljudi </a:t>
            </a:r>
            <a:br>
              <a:rPr kumimoji="0" lang="sl-S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sl-S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sramotite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sl-SI">
                <a:solidFill>
                  <a:schemeClr val="bg1"/>
                </a:solidFill>
                <a:latin typeface="Arial" panose="020B0604020202020204" pitchFamily="34" charset="0"/>
                <a:ea typeface="Verdana" panose="020B0604030504040204" pitchFamily="34" charset="0"/>
                <a:cs typeface="Arial" panose="020B0604020202020204" pitchFamily="34" charset="0"/>
              </a:rPr>
              <a:t>Pokažite empatijo in poskusite razumeti ljudi, ki verjamejo dezinformacijam. Napadanje redko prepriča ljudi!</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2000" b="1">
                <a:solidFill>
                  <a:srgbClr val="FFFFFF"/>
                </a:solidFill>
                <a:latin typeface="Arial" panose="020B0604020202020204" pitchFamily="34" charset="0"/>
                <a:ea typeface="Verdana" panose="020B0604030504040204" pitchFamily="34" charset="0"/>
                <a:cs typeface="Arial" panose="020B0604020202020204" pitchFamily="34" charset="0"/>
              </a:rPr>
              <a:t>Ozaveščajte</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sl-SI" sz="2000" b="1">
                <a:solidFill>
                  <a:srgbClr val="FFFFFF"/>
                </a:solidFill>
                <a:latin typeface="Arial" panose="020B0604020202020204" pitchFamily="34" charset="0"/>
                <a:ea typeface="Verdana" panose="020B0604030504040204" pitchFamily="34" charset="0"/>
                <a:cs typeface="Arial" panose="020B0604020202020204" pitchFamily="34" charset="0"/>
              </a:rPr>
              <a:t>Ne verjemite vsega, kar slišite</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sl-SI">
                <a:solidFill>
                  <a:schemeClr val="bg1"/>
                </a:solidFill>
                <a:latin typeface="Arial" panose="020B0604020202020204" pitchFamily="34" charset="0"/>
                <a:ea typeface="Verdana" panose="020B0604030504040204" pitchFamily="34" charset="0"/>
                <a:cs typeface="Arial" panose="020B0604020202020204" pitchFamily="34" charset="0"/>
              </a:rPr>
              <a:t>Kritično premislite, preverite svoje vire in se ne pozabite ustaviti in razmisliti, preden se odzovete.</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964300" y="886989"/>
            <a:ext cx="666833" cy="580935"/>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7716" y="1934115"/>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sl-SI">
                <a:latin typeface="Arial"/>
                <a:ea typeface="Verdana"/>
                <a:cs typeface="Arial"/>
              </a:rPr>
              <a:t>Del 3:</a:t>
            </a:r>
            <a:r>
              <a:rPr lang="sl-SI" sz="1400">
                <a:latin typeface="Arial"/>
                <a:ea typeface="Verdana"/>
                <a:cs typeface="Arial"/>
              </a:rPr>
              <a:t> </a:t>
            </a:r>
            <a:r>
              <a:rPr lang="sl-SI" sz="1600">
                <a:latin typeface="Arial"/>
                <a:ea typeface="Verdana"/>
                <a:cs typeface="Arial"/>
              </a:rPr>
              <a:t>Kako se odzvati na dezinformacije?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622804"/>
          </a:xfrm>
          <a:prstGeom prst="rect">
            <a:avLst/>
          </a:prstGeom>
          <a:noFill/>
        </p:spPr>
        <p:txBody>
          <a:bodyPr wrap="square" rtlCol="0">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Mednarodna mreža za preverjanje dejstev (IFCN) zagotavlja </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3"/>
              </a:rPr>
              <a:t>seznam organizacij za preverjanje dejstev</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 ki so podpisale </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rPr>
              <a:t>kodeks načel IFCN</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Evropska mreža za standarde na področju preverjanja dejstev</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Poiščite preverjanja dejstev na spletu o temi ali osebi z Googlovim raziskovalcem preverjanja dejstev </a:t>
            </a:r>
            <a:br>
              <a:rPr lang="sl-SI"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t>
            </a: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rPr>
              <a:t>Google </a:t>
            </a:r>
            <a:r>
              <a:rPr lang="sl-SI" u="sng" dirty="0" err="1">
                <a:solidFill>
                  <a:schemeClr val="bg1"/>
                </a:solidFill>
                <a:latin typeface="Arial" panose="020B0604020202020204" pitchFamily="34" charset="0"/>
                <a:ea typeface="Verdana" panose="020B0604030504040204" pitchFamily="34" charset="0"/>
                <a:cs typeface="Arial" panose="020B0604020202020204" pitchFamily="34" charset="0"/>
                <a:hlinkClick r:id="rId5"/>
              </a:rPr>
              <a:t>Fact</a:t>
            </a: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rPr>
              <a:t> </a:t>
            </a:r>
            <a:r>
              <a:rPr lang="sl-SI" u="sng" dirty="0" err="1">
                <a:solidFill>
                  <a:schemeClr val="bg1"/>
                </a:solidFill>
                <a:latin typeface="Arial" panose="020B0604020202020204" pitchFamily="34" charset="0"/>
                <a:ea typeface="Verdana" panose="020B0604030504040204" pitchFamily="34" charset="0"/>
                <a:cs typeface="Arial" panose="020B0604020202020204" pitchFamily="34" charset="0"/>
                <a:hlinkClick r:id="rId5"/>
              </a:rPr>
              <a:t>Check</a:t>
            </a: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rPr>
              <a:t> Explorer</a:t>
            </a: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Oglejte si razkrinkane dezinformacije na </a:t>
            </a: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rPr>
              <a:t>EUvsDisinfo.eu </a:t>
            </a:r>
            <a:endParaRPr lang="sl-SI"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l-SI"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 (evropska opazovalnica digitalnih medijev) prek svojih središč po vsej EU spremlja dezinformacije in se nanje odziva</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8"/>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5"/>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9"/>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l-SI" sz="4800" b="1">
                <a:solidFill>
                  <a:srgbClr val="AAFAC8"/>
                </a:solidFill>
                <a:latin typeface="Arial" panose="020B0604020202020204" pitchFamily="34" charset="0"/>
                <a:ea typeface="Verdana" panose="020B0604030504040204" pitchFamily="34" charset="0"/>
                <a:cs typeface="Arial" panose="020B0604020202020204" pitchFamily="34" charset="0"/>
              </a:rPr>
              <a:t>Preverjevalci dejstev</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sl-SI" b="1">
                <a:latin typeface="Arial" panose="020B0604020202020204" pitchFamily="34" charset="0"/>
              </a:rPr>
              <a:t>Kaj se bomo naučili?</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KAJ</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so dezinformacije?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KAKO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delujejo?</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4800" b="1">
                <a:solidFill>
                  <a:schemeClr val="bg1"/>
                </a:solidFill>
                <a:latin typeface="Arial" panose="020B0604020202020204" pitchFamily="34" charset="0"/>
                <a:ea typeface="Verdana" panose="020B0604030504040204" pitchFamily="34" charset="0"/>
                <a:cs typeface="Arial" panose="020B0604020202020204" pitchFamily="34" charset="0"/>
              </a:rPr>
              <a:t>KAKO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b="1">
                <a:solidFill>
                  <a:srgbClr val="FFFFFF"/>
                </a:solidFill>
                <a:latin typeface="Arial" panose="020B0604020202020204" pitchFamily="34" charset="0"/>
                <a:ea typeface="Verdana" panose="020B0604030504040204" pitchFamily="34" charset="0"/>
                <a:cs typeface="Arial" panose="020B0604020202020204" pitchFamily="34" charset="0"/>
              </a:rPr>
              <a:t>naj se odzovem?</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l-SI">
                <a:latin typeface="Arial"/>
                <a:ea typeface="Verdana"/>
                <a:cs typeface="Arial"/>
              </a:rPr>
              <a:t>Del 3:</a:t>
            </a:r>
            <a:r>
              <a:rPr lang="sl-SI" sz="1400">
                <a:latin typeface="Arial"/>
                <a:ea typeface="Verdana"/>
                <a:cs typeface="Arial"/>
              </a:rPr>
              <a:t> </a:t>
            </a:r>
            <a:r>
              <a:rPr lang="sl-SI" sz="1600">
                <a:latin typeface="Arial"/>
                <a:ea typeface="Verdana"/>
                <a:cs typeface="Arial"/>
              </a:rPr>
              <a:t>Kako se odzvati na dezinformacije? </a:t>
            </a:r>
          </a:p>
        </p:txBody>
      </p:sp>
      <p:graphicFrame>
        <p:nvGraphicFramePr>
          <p:cNvPr id="3" name="Table 2"/>
          <p:cNvGraphicFramePr>
            <a:graphicFrameLocks noGrp="1"/>
          </p:cNvGraphicFramePr>
          <p:nvPr>
            <p:extLst>
              <p:ext uri="{D42A27DB-BD31-4B8C-83A1-F6EECF244321}">
                <p14:modId xmlns:p14="http://schemas.microsoft.com/office/powerpoint/2010/main" val="1862145384"/>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AVSTRIJA</a:t>
                      </a:r>
                      <a:r>
                        <a:rPr lang="sl-SI" sz="1200" b="1" baseline="0">
                          <a:solidFill>
                            <a:schemeClr val="bg1"/>
                          </a:solidFill>
                          <a:latin typeface="Arial" panose="020B0604020202020204" pitchFamily="34" charset="0"/>
                          <a:ea typeface="Verdana" panose="020B0604030504040204" pitchFamily="34" charset="0"/>
                          <a:cs typeface="Arial" panose="020B0604020202020204" pitchFamily="34" charset="0"/>
                        </a:rPr>
                        <a:t> in NEMČIJA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DANSKA, FINSKA in ŠVEDSKA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NORDIS</a:t>
                      </a:r>
                      <a:endParaRPr lang="sl-SI"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BELGIJA in NIZOZEMSKA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ESTONIJA, LATVIJA in LITVA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BECID</a:t>
                      </a:r>
                      <a:endParaRPr lang="sl-SI"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BELGIJA in LUKSEMBURG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FRANCIJA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BOLGARIJA in ROMUNIJA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MADŽARSKA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HRVAŠKA in SLOVENIJA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IRSKA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CIPER, GRČIJA in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ITALIJA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ČEŠKA, SLOVAŠKA in POLJSKA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l-SI" sz="1200" b="1">
                          <a:solidFill>
                            <a:schemeClr val="bg1"/>
                          </a:solidFill>
                          <a:latin typeface="Arial" panose="020B0604020202020204" pitchFamily="34" charset="0"/>
                          <a:ea typeface="Verdana" panose="020B0604030504040204" pitchFamily="34" charset="0"/>
                          <a:cs typeface="Arial" panose="020B0604020202020204" pitchFamily="34" charset="0"/>
                        </a:rPr>
                        <a:t>PORTUGALSKA in ŠPANIJA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l-SI" sz="1200" b="1" u="sng" dirty="0" err="1">
                          <a:solidFill>
                            <a:srgbClr val="AAFAC8"/>
                          </a:solidFill>
                          <a:latin typeface="Arial" panose="020B0604020202020204" pitchFamily="34" charset="0"/>
                          <a:ea typeface="Verdana" panose="020B060403050404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Iberifier</a:t>
                      </a:r>
                      <a:endParaRPr lang="sl-SI"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8">
                          <a:extLst>
                            <a:ext uri="{A12FA001-AC4F-418D-AE19-62706E023703}">
                              <ahyp:hlinkClr xmlns:ahyp="http://schemas.microsoft.com/office/drawing/2018/hyperlinkcolor" val="tx"/>
                            </a:ext>
                          </a:extLst>
                        </a:hlinkClick>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1028313" cy="757130"/>
          </a:xfrm>
          <a:prstGeom prst="rect">
            <a:avLst/>
          </a:prstGeom>
        </p:spPr>
        <p:txBody>
          <a:bodyPr wrap="square">
            <a:spAutoFit/>
          </a:bodyPr>
          <a:lstStyle/>
          <a:p>
            <a:pPr lvl="0" defTabSz="914400">
              <a:lnSpc>
                <a:spcPct val="90000"/>
              </a:lnSpc>
              <a:spcBef>
                <a:spcPts val="1000"/>
              </a:spcBef>
            </a:pPr>
            <a:r>
              <a:rPr lang="sl-SI" sz="4800" b="1" dirty="0">
                <a:solidFill>
                  <a:srgbClr val="AAFAC8"/>
                </a:solidFill>
                <a:latin typeface="Arial" panose="020B0604020202020204" pitchFamily="34" charset="0"/>
                <a:ea typeface="Verdana" panose="020B0604030504040204" pitchFamily="34" charset="0"/>
                <a:cs typeface="Arial" panose="020B0604020202020204" pitchFamily="34" charset="0"/>
              </a:rPr>
              <a:t>Nacionalni viri za preverjanje dejstev</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l-SI">
                <a:latin typeface="Arial"/>
                <a:ea typeface="Verdana"/>
                <a:cs typeface="Arial"/>
              </a:rPr>
              <a:t>Del 3:</a:t>
            </a:r>
            <a:r>
              <a:rPr lang="sl-SI" sz="1400">
                <a:latin typeface="Arial"/>
                <a:ea typeface="Verdana"/>
                <a:cs typeface="Arial"/>
              </a:rPr>
              <a:t> </a:t>
            </a:r>
            <a:r>
              <a:rPr lang="sl-SI" sz="1600">
                <a:latin typeface="Arial"/>
                <a:ea typeface="Verdana"/>
                <a:cs typeface="Arial"/>
              </a:rPr>
              <a:t>Kako se odzvati na dezinformacije?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sl-SI"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KAJ</a:t>
            </a:r>
            <a:r>
              <a:rPr kumimoji="0" lang="sl-SI"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sl-SI"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POČNE EU?</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sl-SI" sz="2000" b="1">
                <a:solidFill>
                  <a:srgbClr val="FFFF00"/>
                </a:solidFill>
                <a:latin typeface="Arial" panose="020B0604020202020204" pitchFamily="34" charset="0"/>
                <a:ea typeface="Verdana"/>
                <a:cs typeface="Arial" panose="020B0604020202020204" pitchFamily="34" charset="0"/>
              </a:rPr>
              <a:t>Ozavešča in komunicira</a:t>
            </a:r>
            <a:br>
              <a:rPr lang="sl-SI" b="1">
                <a:solidFill>
                  <a:srgbClr val="FFFF00"/>
                </a:solidFill>
                <a:latin typeface="Arial" panose="020B0604020202020204" pitchFamily="34" charset="0"/>
                <a:ea typeface="Verdana"/>
                <a:cs typeface="Arial" panose="020B0604020202020204" pitchFamily="34" charset="0"/>
              </a:rPr>
            </a:br>
            <a:r>
              <a:rPr lang="sl-SI">
                <a:solidFill>
                  <a:schemeClr val="bg1"/>
                </a:solidFill>
                <a:latin typeface="Arial" panose="020B0604020202020204" pitchFamily="34" charset="0"/>
                <a:ea typeface="Verdana"/>
                <a:cs typeface="Arial" panose="020B0604020202020204" pitchFamily="34" charset="0"/>
              </a:rPr>
              <a:t>(npr. zagotavlja zanesljive informacije, razkriva in preprečuje dezinformacije)</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sl-SI" sz="2000" b="1">
                <a:solidFill>
                  <a:srgbClr val="FFFF00"/>
                </a:solidFill>
                <a:latin typeface="Arial"/>
                <a:ea typeface="Verdana"/>
                <a:cs typeface="Arial"/>
              </a:rPr>
              <a:t>Sodeluje s partnerji </a:t>
            </a:r>
            <a:br>
              <a:rPr lang="sl-SI" b="1">
                <a:latin typeface="Arial" panose="020B0604020202020204" pitchFamily="34" charset="0"/>
                <a:ea typeface="Verdana"/>
                <a:cs typeface="Arial" panose="020B0604020202020204" pitchFamily="34" charset="0"/>
              </a:rPr>
            </a:br>
            <a:r>
              <a:rPr lang="sl-SI">
                <a:solidFill>
                  <a:schemeClr val="bg1"/>
                </a:solidFill>
                <a:latin typeface="Arial"/>
                <a:ea typeface="Verdana"/>
                <a:cs typeface="Arial"/>
              </a:rPr>
              <a:t>(npr. državami EU in drugimi državami, mednarodnimi organizacijami)</a:t>
            </a:r>
            <a:br>
              <a:rPr lang="sl-SI" b="1">
                <a:latin typeface="Arial" panose="020B0604020202020204" pitchFamily="34" charset="0"/>
                <a:ea typeface="Verdana" panose="020B0604030504040204" pitchFamily="34" charset="0"/>
                <a:cs typeface="Arial" panose="020B0604020202020204" pitchFamily="34" charset="0"/>
              </a:rPr>
            </a:br>
            <a:endParaRPr lang="sl-SI"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sl-SI" sz="2000" b="1">
                <a:solidFill>
                  <a:srgbClr val="FFFF00"/>
                </a:solidFill>
                <a:latin typeface="Arial" panose="020B0604020202020204" pitchFamily="34" charset="0"/>
                <a:ea typeface="Verdana" panose="020B0604030504040204" pitchFamily="34" charset="0"/>
                <a:cs typeface="Arial" panose="020B0604020202020204" pitchFamily="34" charset="0"/>
              </a:rPr>
              <a:t>Spodbuja dostop do informacij</a:t>
            </a:r>
            <a:br>
              <a:rPr lang="sl-SI" b="1">
                <a:solidFill>
                  <a:srgbClr val="FFFF00"/>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(npr. podpira medijsko pismenost, neodvisne medije in preverjevalce dejstev)</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sl-SI" sz="2000" b="1">
                <a:solidFill>
                  <a:srgbClr val="FFFF00"/>
                </a:solidFill>
                <a:latin typeface="Arial" panose="020B0604020202020204" pitchFamily="34" charset="0"/>
                <a:ea typeface="Verdana" panose="020B0604030504040204" pitchFamily="34" charset="0"/>
                <a:cs typeface="Arial" panose="020B0604020202020204" pitchFamily="34" charset="0"/>
              </a:rPr>
              <a:t>Sodeluje s platformami družbenih medijev</a:t>
            </a:r>
            <a:br>
              <a:rPr lang="sl-SI" b="1">
                <a:solidFill>
                  <a:srgbClr val="FFFF00"/>
                </a:solidFill>
                <a:latin typeface="Arial" panose="020B0604020202020204" pitchFamily="34" charset="0"/>
                <a:ea typeface="Verdana" panose="020B0604030504040204" pitchFamily="34" charset="0"/>
                <a:cs typeface="Arial" panose="020B0604020202020204" pitchFamily="34" charset="0"/>
              </a:rPr>
            </a:br>
            <a:r>
              <a:rPr lang="sl-SI">
                <a:solidFill>
                  <a:schemeClr val="bg1"/>
                </a:solidFill>
                <a:latin typeface="Arial" panose="020B0604020202020204" pitchFamily="34" charset="0"/>
                <a:ea typeface="Verdana" panose="020B0604030504040204" pitchFamily="34" charset="0"/>
                <a:cs typeface="Arial" panose="020B0604020202020204" pitchFamily="34" charset="0"/>
              </a:rPr>
              <a:t>(npr. za zmanjšanje širjenja neresničnih ali škodljivih informacij in zaščito uporabnikov)</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sl-S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4 </a:t>
            </a:r>
          </a:p>
          <a:p>
            <a:r>
              <a:rPr lang="sl-SI" sz="5400" b="1">
                <a:solidFill>
                  <a:schemeClr val="bg1"/>
                </a:solidFill>
                <a:latin typeface="Arial" panose="020B0604020202020204" pitchFamily="34" charset="0"/>
                <a:ea typeface="Verdana" panose="020B0604030504040204" pitchFamily="34" charset="0"/>
                <a:cs typeface="Arial" panose="020B0604020202020204" pitchFamily="34" charset="0"/>
              </a:rPr>
              <a:t>Vaja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l-SI">
                <a:latin typeface="Arial"/>
                <a:ea typeface="Verdana"/>
                <a:cs typeface="Arial"/>
              </a:rPr>
              <a:t>Del 4:</a:t>
            </a:r>
            <a:r>
              <a:rPr lang="sl-SI" sz="1400">
                <a:latin typeface="Arial"/>
                <a:ea typeface="Verdana"/>
                <a:cs typeface="Arial"/>
              </a:rPr>
              <a:t> </a:t>
            </a:r>
            <a:r>
              <a:rPr lang="sl-SI" b="1">
                <a:latin typeface="Arial"/>
                <a:ea typeface="Verdana"/>
                <a:cs typeface="Arial"/>
              </a:rPr>
              <a:t>Vaja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Razdelite se v skupine</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l-SI" b="1">
                <a:solidFill>
                  <a:schemeClr val="bg1"/>
                </a:solidFill>
                <a:latin typeface="Arial" panose="020B0604020202020204" pitchFamily="34" charset="0"/>
                <a:ea typeface="Verdana" panose="020B0604030504040204" pitchFamily="34" charset="0"/>
                <a:cs typeface="Arial" panose="020B0604020202020204" pitchFamily="34" charset="0"/>
              </a:rPr>
              <a:t>Izberite študijo primera in naloge</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l-SI" b="1">
                <a:solidFill>
                  <a:schemeClr val="bg1"/>
                </a:solidFill>
                <a:latin typeface="Arial" panose="020B0604020202020204" pitchFamily="34" charset="0"/>
                <a:ea typeface="Verdana" panose="020B0604030504040204" pitchFamily="34" charset="0"/>
                <a:cs typeface="Arial" panose="020B0604020202020204" pitchFamily="34" charset="0"/>
              </a:rPr>
              <a:t>Pripravite predstavitev</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l-SI">
                <a:latin typeface="Arial"/>
                <a:ea typeface="Verdana"/>
                <a:cs typeface="Arial"/>
              </a:rPr>
              <a:t>Del 4:</a:t>
            </a:r>
            <a:r>
              <a:rPr lang="sl-SI" sz="1400">
                <a:latin typeface="Arial"/>
                <a:ea typeface="Verdana"/>
                <a:cs typeface="Arial"/>
              </a:rPr>
              <a:t> </a:t>
            </a:r>
            <a:r>
              <a:rPr lang="sl-SI">
                <a:latin typeface="Arial"/>
                <a:ea typeface="Verdana"/>
                <a:cs typeface="Arial"/>
              </a:rPr>
              <a:t>Vaja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rtlCol="0">
            <a:spAutoFit/>
          </a:bodyPr>
          <a:lstStyle/>
          <a:p>
            <a:pPr lvl="0">
              <a:lnSpc>
                <a:spcPct val="90000"/>
              </a:lnSpc>
              <a:buClr>
                <a:schemeClr val="bg2">
                  <a:lumMod val="75000"/>
                </a:schemeClr>
              </a:buClr>
              <a:tabLst>
                <a:tab pos="1060450" algn="l"/>
              </a:tabLst>
            </a:pPr>
            <a:endParaRPr lang="en-GB" sz="1400" b="1" dirty="0">
              <a:solidFill>
                <a:schemeClr val="bg1"/>
              </a:solidFill>
            </a:endParaRPr>
          </a:p>
          <a:p>
            <a:pPr lvl="0">
              <a:lnSpc>
                <a:spcPct val="90000"/>
              </a:lnSpc>
              <a:buClr>
                <a:schemeClr val="bg1"/>
              </a:buClr>
              <a:tabLst>
                <a:tab pos="1060450" algn="l"/>
              </a:tabLst>
            </a:pP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3"/>
              </a:rPr>
              <a:t>Igra </a:t>
            </a:r>
            <a:r>
              <a:rPr lang="sl-SI" b="1" u="sng" dirty="0" err="1">
                <a:solidFill>
                  <a:srgbClr val="FFEC00"/>
                </a:solidFill>
                <a:latin typeface="Arial" panose="020B0604020202020204" pitchFamily="34" charset="0"/>
                <a:ea typeface="Verdana" panose="020B0604030504040204" pitchFamily="34" charset="0"/>
                <a:cs typeface="Arial" panose="020B0604020202020204" pitchFamily="34" charset="0"/>
                <a:hlinkClick r:id="rId3"/>
              </a:rPr>
              <a:t>Bad</a:t>
            </a: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3"/>
              </a:rPr>
              <a:t> </a:t>
            </a:r>
            <a:r>
              <a:rPr lang="sl-SI" b="1" u="sng" dirty="0" err="1">
                <a:solidFill>
                  <a:srgbClr val="FFEC00"/>
                </a:solidFill>
                <a:latin typeface="Arial" panose="020B0604020202020204" pitchFamily="34" charset="0"/>
                <a:ea typeface="Verdana" panose="020B0604030504040204" pitchFamily="34" charset="0"/>
                <a:cs typeface="Arial" panose="020B0604020202020204" pitchFamily="34" charset="0"/>
                <a:hlinkClick r:id="rId3"/>
              </a:rPr>
              <a:t>News</a:t>
            </a: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3"/>
              </a:rPr>
              <a:t> </a:t>
            </a:r>
            <a:endPar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sl-SI" sz="1600" dirty="0">
                <a:solidFill>
                  <a:schemeClr val="bg1"/>
                </a:solidFill>
                <a:latin typeface="Arial" panose="020B0604020202020204" pitchFamily="34" charset="0"/>
                <a:ea typeface="Verdana" panose="020B0604030504040204" pitchFamily="34" charset="0"/>
                <a:cs typeface="Arial" panose="020B0604020202020204" pitchFamily="34" charset="0"/>
              </a:rPr>
              <a:t>(na voljo v več jezikih, za starost 14 let in več): igrate vlogo nekoga, ki na spletu širi napačne informacije </a:t>
            </a:r>
          </a:p>
          <a:p>
            <a:pPr lvl="0">
              <a:lnSpc>
                <a:spcPct val="90000"/>
              </a:lnSpc>
              <a:spcBef>
                <a:spcPts val="600"/>
              </a:spcBef>
              <a:buClr>
                <a:schemeClr val="bg1"/>
              </a:buClr>
              <a:tabLst>
                <a:tab pos="1060450" algn="l"/>
              </a:tabLst>
            </a:pP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4"/>
              </a:rPr>
              <a:t>Igra </a:t>
            </a:r>
            <a:r>
              <a:rPr lang="sl-SI" b="1" u="sng" dirty="0" err="1">
                <a:solidFill>
                  <a:srgbClr val="FFEC00"/>
                </a:solidFill>
                <a:latin typeface="Arial" panose="020B0604020202020204" pitchFamily="34" charset="0"/>
                <a:ea typeface="Verdana" panose="020B0604030504040204" pitchFamily="34" charset="0"/>
                <a:cs typeface="Arial" panose="020B0604020202020204" pitchFamily="34" charset="0"/>
                <a:hlinkClick r:id="rId4"/>
              </a:rPr>
              <a:t>Bad</a:t>
            </a: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4"/>
              </a:rPr>
              <a:t> </a:t>
            </a:r>
            <a:r>
              <a:rPr lang="sl-SI" b="1" u="sng" dirty="0" err="1">
                <a:solidFill>
                  <a:srgbClr val="FFEC00"/>
                </a:solidFill>
                <a:latin typeface="Arial" panose="020B0604020202020204" pitchFamily="34" charset="0"/>
                <a:ea typeface="Verdana" panose="020B0604030504040204" pitchFamily="34" charset="0"/>
                <a:cs typeface="Arial" panose="020B0604020202020204" pitchFamily="34" charset="0"/>
                <a:hlinkClick r:id="rId4"/>
              </a:rPr>
              <a:t>News</a:t>
            </a: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4"/>
              </a:rPr>
              <a:t> za otroke </a:t>
            </a:r>
            <a:endPar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sl-SI" sz="1600" dirty="0">
                <a:solidFill>
                  <a:schemeClr val="bg1"/>
                </a:solidFill>
                <a:latin typeface="Arial" panose="020B0604020202020204" pitchFamily="34" charset="0"/>
                <a:ea typeface="Verdana" panose="020B0604030504040204" pitchFamily="34" charset="0"/>
                <a:cs typeface="Arial" panose="020B0604020202020204" pitchFamily="34" charset="0"/>
              </a:rPr>
              <a:t>(na voljo v manj jezikih, za starost 8 let in več)</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l-SI" sz="3200" b="1">
                <a:solidFill>
                  <a:srgbClr val="FBE110"/>
                </a:solidFill>
                <a:latin typeface="Arial" panose="020B0604020202020204" pitchFamily="34" charset="0"/>
                <a:ea typeface="Verdana" panose="020B0604030504040204" pitchFamily="34" charset="0"/>
                <a:cs typeface="Arial" panose="020B0604020202020204" pitchFamily="34" charset="0"/>
              </a:rPr>
              <a:t>V igri preverite, kaj ste se naučili</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a:spAutoFit/>
          </a:bodyPr>
          <a:lstStyle/>
          <a:p>
            <a:pPr lvl="0">
              <a:lnSpc>
                <a:spcPct val="90000"/>
              </a:lnSpc>
              <a:buClr>
                <a:schemeClr val="bg1"/>
              </a:buClr>
              <a:tabLst>
                <a:tab pos="1060450" algn="l"/>
              </a:tabLst>
            </a:pPr>
            <a:r>
              <a:rPr lang="sl-SI" b="1" u="sng" dirty="0" err="1">
                <a:solidFill>
                  <a:srgbClr val="FFEC00"/>
                </a:solidFill>
                <a:latin typeface="Arial" panose="020B0604020202020204" pitchFamily="34" charset="0"/>
                <a:ea typeface="Verdana" panose="020B0604030504040204" pitchFamily="34" charset="0"/>
                <a:cs typeface="Arial" panose="020B0604020202020204" pitchFamily="34" charset="0"/>
                <a:hlinkClick r:id="rId6"/>
              </a:rPr>
              <a:t>Cat</a:t>
            </a:r>
            <a:r>
              <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6"/>
              </a:rPr>
              <a:t> Park </a:t>
            </a:r>
            <a:endParaRPr lang="sl-S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sl-SI" sz="1600" dirty="0">
                <a:solidFill>
                  <a:schemeClr val="bg1"/>
                </a:solidFill>
                <a:latin typeface="Arial" panose="020B0604020202020204" pitchFamily="34" charset="0"/>
                <a:ea typeface="Verdana" panose="020B0604030504040204" pitchFamily="34" charset="0"/>
                <a:cs typeface="Arial" panose="020B0604020202020204" pitchFamily="34" charset="0"/>
              </a:rPr>
              <a:t>(v angleščini, francoščini, nizozemščini in ruščini, za starost od 15 let): vaša naloga je, da z uporabo običajnih tehnik dezinformiranja javnost obrnete proti načrtovanemu parku</a:t>
            </a:r>
          </a:p>
        </p:txBody>
      </p:sp>
      <p:sp>
        <p:nvSpPr>
          <p:cNvPr id="8" name="TextBox 7">
            <a:extLst>
              <a:ext uri="{FF2B5EF4-FFF2-40B4-BE49-F238E27FC236}">
                <a16:creationId xmlns:a16="http://schemas.microsoft.com/office/drawing/2014/main" id="{CE3A5E4D-DE45-B165-5606-B183E98E4D60}"/>
              </a:ext>
            </a:extLst>
          </p:cNvPr>
          <p:cNvSpPr txBox="1"/>
          <p:nvPr/>
        </p:nvSpPr>
        <p:spPr>
          <a:xfrm>
            <a:off x="3266483" y="4152977"/>
            <a:ext cx="8377493" cy="313932"/>
          </a:xfrm>
          <a:prstGeom prst="rect">
            <a:avLst/>
          </a:prstGeom>
          <a:noFill/>
        </p:spPr>
        <p:txBody>
          <a:bodyPr wrap="square">
            <a:spAutoFit/>
          </a:bodyPr>
          <a:lstStyle/>
          <a:p>
            <a:pPr lvl="0">
              <a:lnSpc>
                <a:spcPct val="90000"/>
              </a:lnSpc>
              <a:spcBef>
                <a:spcPts val="1200"/>
              </a:spcBef>
              <a:buClr>
                <a:schemeClr val="bg1"/>
              </a:buClr>
              <a:tabLst>
                <a:tab pos="1060450" algn="l"/>
              </a:tabLst>
            </a:pPr>
            <a:endParaRPr lang="sl-SI" sz="16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sl-SI" sz="900">
                <a:solidFill>
                  <a:schemeClr val="bg1"/>
                </a:solidFill>
                <a:latin typeface="Arial"/>
                <a:ea typeface="Arial"/>
                <a:cs typeface="Arial"/>
                <a:sym typeface="Arial"/>
              </a:rPr>
              <a:t>Viri: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ea typeface="Arial"/>
                <a:cs typeface="Arial" panose="020B0604020202020204" pitchFamily="34" charset="0"/>
                <a:sym typeface="Arial"/>
              </a:rPr>
              <a:t>Ilustracije avtorja upklyak na platformi Freepik (diapozitivi 1, 2, 3, 7, 9, 10, 15, 16, 18, 19, 20, 22, 23, 24).</a:t>
            </a:r>
          </a:p>
          <a:p>
            <a:pPr marL="342900" lvl="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ea typeface="Arial"/>
                <a:cs typeface="Arial" panose="020B0604020202020204" pitchFamily="34" charset="0"/>
                <a:sym typeface="Arial"/>
              </a:rPr>
              <a:t>Diapozitiv 4: </a:t>
            </a:r>
          </a:p>
          <a:p>
            <a:pPr marL="803275" lvl="1" indent="-179388" defTabSz="401638">
              <a:lnSpc>
                <a:spcPct val="107000"/>
              </a:lnSpc>
              <a:buFont typeface="Symbol" panose="05050102010706020507" pitchFamily="18" charset="2"/>
              <a:buChar char=""/>
              <a:tabLst>
                <a:tab pos="180000" algn="l"/>
                <a:tab pos="457200" algn="l"/>
              </a:tabLst>
            </a:pPr>
            <a:r>
              <a:rPr lang="sl-SI" sz="900">
                <a:solidFill>
                  <a:schemeClr val="bg1"/>
                </a:solidFill>
                <a:effectLst/>
                <a:latin typeface="Arial" panose="020B0604020202020204" pitchFamily="34" charset="0"/>
                <a:ea typeface="Calibri" panose="020F0502020204030204" pitchFamily="34" charset="0"/>
                <a:cs typeface="Arial" panose="020B0604020202020204" pitchFamily="34" charset="0"/>
              </a:rPr>
              <a:t>Objava na družbenem mediju o srečanju Olivije Rodrigo in Sabrine Carpenter: </a:t>
            </a:r>
            <a:r>
              <a:rPr lang="sl-SI"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sl-SI" sz="900">
                <a:solidFill>
                  <a:schemeClr val="bg1"/>
                </a:solidFill>
                <a:effectLst/>
                <a:latin typeface="Arial" panose="020B0604020202020204" pitchFamily="34" charset="0"/>
                <a:ea typeface="Calibri" panose="020F0502020204030204" pitchFamily="34" charset="0"/>
                <a:cs typeface="Arial" panose="020B0604020202020204" pitchFamily="34" charset="0"/>
              </a:rPr>
              <a:t>Videoposnetek aktivacije železne kupole: </a:t>
            </a:r>
            <a:r>
              <a:rPr lang="sl-S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na X: „</a:t>
            </a:r>
            <a:r>
              <a:rPr lang="sl-S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l-S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sl-S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l-S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sl-S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l-S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(Izredna novica: zdi se, da so brezpilotniki šahed pravkar dosegli Izrael). Na voljo je videoposnetek, ki to potrjuje: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sl-SI" sz="900">
                <a:solidFill>
                  <a:schemeClr val="bg1"/>
                </a:solidFill>
                <a:effectLst/>
                <a:latin typeface="Arial" panose="020B0604020202020204" pitchFamily="34" charset="0"/>
                <a:ea typeface="Calibri" panose="020F0502020204030204" pitchFamily="34" charset="0"/>
                <a:cs typeface="Arial" panose="020B0604020202020204" pitchFamily="34" charset="0"/>
              </a:rPr>
              <a:t>Lažna naslovnica revije Forbes: </a:t>
            </a:r>
            <a:r>
              <a:rPr lang="sl-SI"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effectLst/>
                <a:latin typeface="Arial" panose="020B0604020202020204" pitchFamily="34" charset="0"/>
                <a:ea typeface="Calibri" panose="020F0502020204030204" pitchFamily="34" charset="0"/>
                <a:cs typeface="Arial" panose="020B0604020202020204" pitchFamily="34" charset="0"/>
              </a:rPr>
              <a:t>Diapozitiv 6: </a:t>
            </a:r>
            <a:r>
              <a:rPr lang="sl-SI" sz="900">
                <a:solidFill>
                  <a:schemeClr val="bg1"/>
                </a:solidFill>
                <a:latin typeface="Arial" panose="020B0604020202020204" pitchFamily="34" charset="0"/>
                <a:ea typeface="Calibri" panose="020F0502020204030204" pitchFamily="34" charset="0"/>
                <a:cs typeface="Arial" panose="020B0604020202020204" pitchFamily="34" charset="0"/>
              </a:rPr>
              <a:t>Slika papeža Frančiška na levi ©Pablo Xavier, slika papeža Frančiška na desni ©Mazur/catholicnews.org.uk.</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rPr>
              <a:t>Diapozitiv 8: StopFake: </a:t>
            </a:r>
            <a:r>
              <a:rPr lang="sl-SI"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sl-SI" sz="900">
                <a:solidFill>
                  <a:schemeClr val="bg1"/>
                </a:solidFill>
                <a:latin typeface="Arial" panose="020B0604020202020204" pitchFamily="34" charset="0"/>
                <a:cs typeface="Arial" panose="020B0604020202020204" pitchFamily="34" charset="0"/>
              </a:rPr>
              <a:t>/, viri slik</a:t>
            </a:r>
            <a:r>
              <a:rPr lang="sl-SI" sz="900" b="0">
                <a:solidFill>
                  <a:schemeClr val="bg1"/>
                </a:solidFill>
                <a:effectLst/>
                <a:latin typeface="Arial" panose="020B0604020202020204" pitchFamily="34" charset="0"/>
                <a:cs typeface="Arial" panose="020B0604020202020204" pitchFamily="34" charset="0"/>
              </a:rPr>
              <a:t> – </a:t>
            </a:r>
            <a:r>
              <a:rPr lang="sl-SI"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sl-SI" sz="900" b="0">
                <a:solidFill>
                  <a:schemeClr val="bg1"/>
                </a:solidFill>
                <a:effectLst/>
                <a:latin typeface="Arial" panose="020B0604020202020204" pitchFamily="34" charset="0"/>
                <a:cs typeface="Arial" panose="020B0604020202020204" pitchFamily="34" charset="0"/>
              </a:rPr>
              <a:t>, </a:t>
            </a:r>
            <a:r>
              <a:rPr lang="sl-SI"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sl-SI" sz="900" b="0">
                <a:solidFill>
                  <a:schemeClr val="bg1"/>
                </a:solidFill>
                <a:effectLst/>
                <a:latin typeface="Arial" panose="020B0604020202020204" pitchFamily="34" charset="0"/>
                <a:cs typeface="Arial" panose="020B0604020202020204" pitchFamily="34" charset="0"/>
              </a:rPr>
              <a:t>, </a:t>
            </a:r>
            <a:r>
              <a:rPr lang="sl-SI"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l-SI" sz="900" b="0">
                <a:solidFill>
                  <a:schemeClr val="bg1"/>
                </a:solidFill>
                <a:effectLst/>
                <a:latin typeface="Arial" panose="020B0604020202020204" pitchFamily="34" charset="0"/>
                <a:cs typeface="Arial" panose="020B0604020202020204" pitchFamily="34" charset="0"/>
              </a:rPr>
              <a:t>, </a:t>
            </a:r>
            <a:r>
              <a:rPr lang="sl-SI"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sl-SI"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rPr>
              <a:t>Diapozitiv 11: </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sl-SI"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rPr>
              <a:t>Diapozitiv 12: </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rPr>
              <a:t>Slika časopisov ©Adobe Stock.</a:t>
            </a:r>
          </a:p>
          <a:p>
            <a:pPr marL="803275" lvl="1" indent="-174625">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ea typeface="Calibri" panose="020F0502020204030204" pitchFamily="34" charset="0"/>
                <a:cs typeface="Arial" panose="020B0604020202020204" pitchFamily="34" charset="0"/>
              </a:rPr>
              <a:t>Slika 5G: </a:t>
            </a:r>
            <a:r>
              <a:rPr lang="sl-SI" sz="900">
                <a:effectLst/>
                <a:latin typeface="Arial" panose="020B0604020202020204" pitchFamily="34" charset="0"/>
                <a:ea typeface="Calibri" panose="020F0502020204030204" pitchFamily="34" charset="0"/>
                <a:cs typeface="Arial" panose="020B0604020202020204" pitchFamily="34" charset="0"/>
              </a:rPr>
              <a:t> </a:t>
            </a:r>
            <a:r>
              <a:rPr lang="sl-SI"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cs typeface="Arial" panose="020B0604020202020204" pitchFamily="34" charset="0"/>
              </a:rPr>
              <a:t>Diapozitiv 13: </a:t>
            </a:r>
            <a:r>
              <a:rPr lang="sl-SI"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sl-SI"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sl-SI" sz="900">
                <a:solidFill>
                  <a:schemeClr val="bg1"/>
                </a:solidFill>
                <a:latin typeface="Arial" panose="020B0604020202020204" pitchFamily="34" charset="0"/>
                <a:ea typeface="Calibri" panose="020F0502020204030204" pitchFamily="34" charset="0"/>
                <a:cs typeface="Arial" panose="020B0604020202020204" pitchFamily="34" charset="0"/>
              </a:rPr>
              <a:t>Diapozitiv 14: </a:t>
            </a:r>
            <a:r>
              <a:rPr lang="sl-SI"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sl-SI" sz="800" b="1">
                <a:solidFill>
                  <a:schemeClr val="bg1"/>
                </a:solidFill>
                <a:latin typeface="Arial"/>
                <a:ea typeface="Arial"/>
                <a:cs typeface="Arial"/>
                <a:sym typeface="Arial"/>
              </a:rPr>
              <a:t>© Evropska unija 2024</a:t>
            </a:r>
          </a:p>
          <a:p>
            <a:pPr marL="0" marR="0" lvl="0" indent="0" algn="l" rtl="0">
              <a:spcBef>
                <a:spcPts val="1800"/>
              </a:spcBef>
              <a:spcAft>
                <a:spcPts val="0"/>
              </a:spcAft>
              <a:buNone/>
            </a:pPr>
            <a:r>
              <a:rPr lang="sl-SI" sz="800">
                <a:solidFill>
                  <a:schemeClr val="bg1"/>
                </a:solidFill>
                <a:latin typeface="Arial"/>
                <a:ea typeface="Arial"/>
                <a:cs typeface="Arial"/>
                <a:sym typeface="Arial"/>
              </a:rPr>
              <a:t>Če ni drugače navedeno, je nadaljnja uporaba te predstavitve dovoljena na podlagi licence </a:t>
            </a:r>
            <a:r>
              <a:rPr lang="sl-SI"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sl-SI" sz="800">
                <a:solidFill>
                  <a:schemeClr val="bg1"/>
                </a:solidFill>
                <a:latin typeface="Arial"/>
                <a:ea typeface="Arial"/>
                <a:cs typeface="Arial"/>
                <a:sym typeface="Arial"/>
              </a:rPr>
              <a:t>. Za uporabo ali reprodukcijo elementov, ki niso last EU, je morda treba pridobiti dovoljenje neposredno pri zadevnih imetnikih pravic.</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sl-SI" sz="1050">
                <a:solidFill>
                  <a:schemeClr val="bg1"/>
                </a:solidFill>
                <a:latin typeface="Arial"/>
                <a:ea typeface="Arial"/>
                <a:cs typeface="Arial"/>
                <a:sym typeface="Arial"/>
              </a:rPr>
            </a:br>
            <a:endParaRPr lang="sl-SI"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sl-S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1 </a:t>
            </a:r>
          </a:p>
          <a:p>
            <a:r>
              <a:rPr lang="sl-SI" sz="5400" b="1">
                <a:solidFill>
                  <a:schemeClr val="bg1"/>
                </a:solidFill>
                <a:latin typeface="Arial" panose="020B0604020202020204" pitchFamily="34" charset="0"/>
                <a:ea typeface="Verdana" panose="020B0604030504040204" pitchFamily="34" charset="0"/>
                <a:cs typeface="Arial" panose="020B0604020202020204" pitchFamily="34" charset="0"/>
              </a:rPr>
              <a:t>Kaj so dezinformacije?</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sl-SI">
                <a:latin typeface="Arial"/>
                <a:ea typeface="Verdana"/>
                <a:cs typeface="Arial"/>
              </a:rPr>
              <a:t>Del 1: Kaj so dezinformacije?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sl-SI" b="1">
                <a:latin typeface="Arial"/>
                <a:ea typeface="Verdana"/>
                <a:cs typeface="Arial"/>
              </a:rPr>
              <a:t>Del 1: Kaj so dezinformacije?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sl-SI" sz="4800">
                <a:latin typeface="Arial" panose="020B0604020202020204" pitchFamily="34" charset="0"/>
              </a:rPr>
              <a:t> ZAKAJ bi nekdo širil informacije, ki niso resnične?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sl-S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Ker gre za </a:t>
            </a:r>
            <a:r>
              <a:rPr lang="sl-S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šalo</a:t>
            </a:r>
            <a:r>
              <a:rPr lang="sl-S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l-S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l-S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Satira/humor</a:t>
            </a:r>
          </a:p>
          <a:p>
            <a:pPr marL="285750" indent="-285750">
              <a:lnSpc>
                <a:spcPct val="150000"/>
              </a:lnSpc>
              <a:spcBef>
                <a:spcPts val="0"/>
              </a:spcBef>
              <a:buFont typeface="Courier New" panose="02070309020205020404" pitchFamily="49" charset="0"/>
              <a:buChar char="o"/>
              <a:defRPr/>
            </a:pPr>
            <a:r>
              <a:rPr lang="sl-S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Ker jim </a:t>
            </a:r>
            <a:r>
              <a:rPr lang="sl-S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verjame</a:t>
            </a:r>
            <a:r>
              <a:rPr lang="sl-SI" b="1" i="1" dirty="0">
                <a:ea typeface="Verdana" panose="020B0604030504040204" pitchFamily="34" charset="0"/>
                <a:sym typeface="Wingdings" panose="05000000000000000000" pitchFamily="2" charset="2"/>
              </a:rPr>
              <a:t>			</a:t>
            </a:r>
            <a:r>
              <a:rPr lang="sl-S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l-S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Napačne informacije</a:t>
            </a:r>
          </a:p>
          <a:p>
            <a:pPr marL="285750" indent="-285750">
              <a:lnSpc>
                <a:spcPct val="150000"/>
              </a:lnSpc>
              <a:spcBef>
                <a:spcPts val="0"/>
              </a:spcBef>
              <a:buFont typeface="Courier New" panose="02070309020205020404" pitchFamily="49" charset="0"/>
              <a:buChar char="o"/>
              <a:defRPr/>
            </a:pPr>
            <a:r>
              <a:rPr lang="sl-S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Ker želi ljudi </a:t>
            </a:r>
            <a:r>
              <a:rPr lang="sl-S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zavesti </a:t>
            </a:r>
            <a:r>
              <a:rPr lang="sl-S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l-S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sl-S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Dezinformacije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2362776"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l-SI" sz="1800" b="1">
                <a:solidFill>
                  <a:schemeClr val="bg1"/>
                </a:solidFill>
                <a:effectLst/>
                <a:latin typeface="Arial" panose="020B0604020202020204" pitchFamily="34" charset="0"/>
                <a:ea typeface="+mn-ea"/>
                <a:cs typeface="Arial" panose="020B0604020202020204" pitchFamily="34" charset="0"/>
              </a:rPr>
              <a:t>Satira – </a:t>
            </a:r>
            <a:r>
              <a:rPr lang="sl-SI" sz="1800" b="1" i="1">
                <a:solidFill>
                  <a:schemeClr val="bg1"/>
                </a:solidFill>
                <a:effectLst/>
                <a:latin typeface="Arial" panose="020B0604020202020204" pitchFamily="34" charset="0"/>
                <a:ea typeface="+mn-ea"/>
                <a:cs typeface="Arial" panose="020B0604020202020204" pitchFamily="34" charset="0"/>
              </a:rPr>
              <a:t>„Več deset ranjenih v stampedu v Lidlu“</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l-SI" b="1">
                <a:latin typeface="Arial"/>
                <a:ea typeface="Verdana"/>
                <a:cs typeface="Arial"/>
              </a:rPr>
              <a:t>Del 1: Kaj so dezinformacije?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sl-SI">
                <a:solidFill>
                  <a:schemeClr val="bg1"/>
                </a:solidFill>
                <a:latin typeface="Arial" panose="020B0604020202020204" pitchFamily="34" charset="0"/>
                <a:cs typeface="Arial" panose="020B0604020202020204" pitchFamily="34" charset="0"/>
              </a:rPr>
              <a:t>Papež v prešitem plašču znamke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sl-SI"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sl-SI" sz="1400">
                  <a:solidFill>
                    <a:schemeClr val="bg1"/>
                  </a:solidFill>
                  <a:latin typeface="Arial" panose="020B0604020202020204" pitchFamily="34" charset="0"/>
                  <a:cs typeface="Arial" panose="020B0604020202020204" pitchFamily="34" charset="0"/>
                </a:rPr>
                <a:t>©Mazur/catholicnews.org.uk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sl-S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sl-SI" sz="1800" b="1">
                <a:solidFill>
                  <a:schemeClr val="bg1"/>
                </a:solidFill>
                <a:effectLst/>
                <a:latin typeface="Arial" panose="020B0604020202020204" pitchFamily="34" charset="0"/>
                <a:ea typeface="+mn-ea"/>
                <a:cs typeface="Arial" panose="020B0604020202020204" pitchFamily="34" charset="0"/>
              </a:rPr>
              <a:t>Napačne informacije – </a:t>
            </a:r>
            <a:r>
              <a:rPr lang="sl-SI" sz="1800" b="1" i="1">
                <a:solidFill>
                  <a:schemeClr val="bg1"/>
                </a:solidFill>
                <a:effectLst/>
                <a:latin typeface="Arial" panose="020B0604020202020204" pitchFamily="34" charset="0"/>
                <a:ea typeface="+mn-ea"/>
                <a:cs typeface="Arial" panose="020B0604020202020204" pitchFamily="34" charset="0"/>
              </a:rPr>
              <a:t>„5G povzroča koronavirus“</a:t>
            </a:r>
            <a:r>
              <a:rPr lang="sl-SI"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l-SI" b="1">
                <a:latin typeface="Arial"/>
                <a:ea typeface="Verdana"/>
                <a:cs typeface="Arial"/>
              </a:rPr>
              <a:t>Del 1: Kaj so dezinformacije?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sl-SI" b="1">
                <a:solidFill>
                  <a:schemeClr val="bg1"/>
                </a:solidFill>
                <a:latin typeface="Arial" panose="020B0604020202020204" pitchFamily="34" charset="0"/>
                <a:cs typeface="Arial" panose="020B0604020202020204" pitchFamily="34" charset="0"/>
              </a:rPr>
              <a:t>„5G povzročil in širil koronavirus“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sl-SI">
                <a:solidFill>
                  <a:schemeClr val="bg1"/>
                </a:solidFill>
                <a:latin typeface="Arial" panose="020B0604020202020204" pitchFamily="34" charset="0"/>
                <a:cs typeface="Arial" panose="020B0604020202020204" pitchFamily="34" charset="0"/>
              </a:rPr>
              <a:t>Izkoriščanje:</a:t>
            </a:r>
          </a:p>
          <a:p>
            <a:pPr marL="285750" indent="-285750">
              <a:spcAft>
                <a:spcPts val="600"/>
              </a:spcAft>
              <a:buFont typeface="Courier New" panose="02070309020205020404" pitchFamily="49" charset="0"/>
              <a:buChar char="o"/>
            </a:pPr>
            <a:r>
              <a:rPr lang="sl-SI">
                <a:solidFill>
                  <a:schemeClr val="bg1"/>
                </a:solidFill>
                <a:latin typeface="Arial" panose="020B0604020202020204" pitchFamily="34" charset="0"/>
                <a:cs typeface="Arial" panose="020B0604020202020204" pitchFamily="34" charset="0"/>
              </a:rPr>
              <a:t>obstoječih teorij zarote o domnevnih učinkih 5G na zdravje;</a:t>
            </a:r>
          </a:p>
          <a:p>
            <a:pPr marL="285750" indent="-285750">
              <a:spcAft>
                <a:spcPts val="600"/>
              </a:spcAft>
              <a:buFont typeface="Courier New" panose="02070309020205020404" pitchFamily="49" charset="0"/>
              <a:buChar char="o"/>
            </a:pPr>
            <a:r>
              <a:rPr lang="sl-SI">
                <a:solidFill>
                  <a:schemeClr val="bg1"/>
                </a:solidFill>
                <a:latin typeface="Arial" panose="020B0604020202020204" pitchFamily="34" charset="0"/>
                <a:cs typeface="Arial" panose="020B0604020202020204" pitchFamily="34" charset="0"/>
              </a:rPr>
              <a:t>negotovosti in strahu na začetku pandemije.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sl-SI">
                <a:solidFill>
                  <a:schemeClr val="bg1"/>
                </a:solidFill>
                <a:latin typeface="Arial" panose="020B0604020202020204" pitchFamily="34" charset="0"/>
                <a:cs typeface="Arial" panose="020B0604020202020204" pitchFamily="34" charset="0"/>
              </a:rPr>
              <a:t>Posledice:</a:t>
            </a:r>
          </a:p>
          <a:p>
            <a:pPr marL="285750" indent="-285750">
              <a:spcAft>
                <a:spcPts val="600"/>
              </a:spcAft>
              <a:buFont typeface="Courier New" panose="02070309020205020404" pitchFamily="49" charset="0"/>
              <a:buChar char="o"/>
            </a:pPr>
            <a:r>
              <a:rPr lang="sl-SI">
                <a:solidFill>
                  <a:schemeClr val="bg1"/>
                </a:solidFill>
                <a:latin typeface="Arial" panose="020B0604020202020204" pitchFamily="34" charset="0"/>
                <a:cs typeface="Arial" panose="020B0604020202020204" pitchFamily="34" charset="0"/>
              </a:rPr>
              <a:t>vandalizem postaj za 5G;</a:t>
            </a:r>
          </a:p>
          <a:p>
            <a:pPr marL="285750" indent="-285750">
              <a:spcAft>
                <a:spcPts val="600"/>
              </a:spcAft>
              <a:buFont typeface="Courier New" panose="02070309020205020404" pitchFamily="49" charset="0"/>
              <a:buChar char="o"/>
            </a:pPr>
            <a:r>
              <a:rPr lang="sl-SI">
                <a:solidFill>
                  <a:schemeClr val="bg1"/>
                </a:solidFill>
                <a:latin typeface="Arial" panose="020B0604020202020204" pitchFamily="34" charset="0"/>
                <a:cs typeface="Arial" panose="020B0604020202020204" pitchFamily="34" charset="0"/>
              </a:rPr>
              <a:t>motnje telekomunikacijskih storitev;</a:t>
            </a:r>
          </a:p>
          <a:p>
            <a:pPr marL="285750" indent="-285750">
              <a:spcAft>
                <a:spcPts val="600"/>
              </a:spcAft>
              <a:buFont typeface="Courier New" panose="02070309020205020404" pitchFamily="49" charset="0"/>
              <a:buChar char="o"/>
            </a:pPr>
            <a:r>
              <a:rPr lang="sl-SI">
                <a:solidFill>
                  <a:schemeClr val="bg1"/>
                </a:solidFill>
                <a:latin typeface="Arial" panose="020B0604020202020204" pitchFamily="34" charset="0"/>
                <a:cs typeface="Arial" panose="020B0604020202020204" pitchFamily="34" charset="0"/>
              </a:rPr>
              <a:t>nadlegovanje zaposlenih v telekomunikacijskih službah.</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984084"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sl-S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Napačne informacije</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sl-SI" b="1">
                <a:latin typeface="Arial"/>
                <a:ea typeface="Verdana"/>
                <a:cs typeface="Arial"/>
              </a:rPr>
              <a:t>Del 1: Kaj so dezinformacije?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l-SI">
                <a:latin typeface="Arial" panose="020B0604020202020204" pitchFamily="34" charset="0"/>
                <a:ea typeface="Verdana" panose="020B0604030504040204" pitchFamily="34" charset="0"/>
                <a:cs typeface="Arial" panose="020B0604020202020204" pitchFamily="34" charset="0"/>
              </a:rPr>
              <a:t>Sem mama iz Odese v Ukrajini.</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l-SI">
                <a:latin typeface="Arial" panose="020B0604020202020204" pitchFamily="34" charset="0"/>
                <a:ea typeface="Verdana" panose="020B0604030504040204" pitchFamily="34" charset="0"/>
                <a:cs typeface="Arial" panose="020B0604020202020204" pitchFamily="34" charset="0"/>
              </a:rPr>
              <a:t>Sem podpredsednica </a:t>
            </a:r>
          </a:p>
          <a:p>
            <a:r>
              <a:rPr lang="sl-SI">
                <a:latin typeface="Arial" panose="020B0604020202020204" pitchFamily="34" charset="0"/>
                <a:ea typeface="Verdana" panose="020B0604030504040204" pitchFamily="34" charset="0"/>
                <a:cs typeface="Arial" panose="020B0604020202020204" pitchFamily="34" charset="0"/>
              </a:rPr>
              <a:t>ruske verske fundacije.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l-SI">
                <a:latin typeface="Arial" panose="020B0604020202020204" pitchFamily="34" charset="0"/>
                <a:ea typeface="Verdana" panose="020B0604030504040204" pitchFamily="34" charset="0"/>
                <a:cs typeface="Arial" panose="020B0604020202020204" pitchFamily="34" charset="0"/>
              </a:rPr>
              <a:t>Sem odvetnica iz Donecka v Ukrajini.</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l-SI">
                <a:latin typeface="Arial" panose="020B0604020202020204" pitchFamily="34" charset="0"/>
                <a:ea typeface="Verdana" panose="020B0604030504040204" pitchFamily="34" charset="0"/>
                <a:cs typeface="Arial" panose="020B0604020202020204" pitchFamily="34" charset="0"/>
              </a:rPr>
              <a:t>Sem prebivalka </a:t>
            </a:r>
          </a:p>
          <a:p>
            <a:r>
              <a:rPr lang="sl-SI">
                <a:latin typeface="Arial" panose="020B0604020202020204" pitchFamily="34" charset="0"/>
                <a:ea typeface="Verdana" panose="020B0604030504040204" pitchFamily="34" charset="0"/>
                <a:cs typeface="Arial" panose="020B0604020202020204" pitchFamily="34" charset="0"/>
              </a:rPr>
              <a:t>Harkova v Ukrajini.</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500" b="1">
                  <a:solidFill>
                    <a:schemeClr val="bg1"/>
                  </a:solidFill>
                  <a:latin typeface="Arial" panose="020B0604020202020204" pitchFamily="34" charset="0"/>
                  <a:ea typeface="Verdana" panose="020B0604030504040204" pitchFamily="34" charset="0"/>
                  <a:cs typeface="Arial" panose="020B0604020202020204" pitchFamily="34" charset="0"/>
                </a:rPr>
                <a:t>Ista oseba se predstavlja </a:t>
              </a:r>
              <a:br>
                <a:rPr lang="sl-SI"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sl-SI" sz="2500" b="1">
                  <a:solidFill>
                    <a:schemeClr val="bg1"/>
                  </a:solidFill>
                  <a:latin typeface="Arial" panose="020B0604020202020204" pitchFamily="34" charset="0"/>
                  <a:ea typeface="Verdana" panose="020B0604030504040204" pitchFamily="34" charset="0"/>
                  <a:cs typeface="Arial" panose="020B0604020202020204" pitchFamily="34" charset="0"/>
                </a:rPr>
                <a:t>za različne ljudi.</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sl-S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Dezinformacije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sl-SI" sz="1000" b="0">
                <a:solidFill>
                  <a:schemeClr val="bg1"/>
                </a:solidFill>
                <a:effectLst/>
                <a:latin typeface="Arial" panose="020B0604020202020204" pitchFamily="34" charset="0"/>
                <a:cs typeface="Arial" panose="020B0604020202020204" pitchFamily="34" charset="0"/>
              </a:rPr>
              <a:t>Viri slik – </a:t>
            </a:r>
            <a:r>
              <a:rPr lang="sl-SI"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sl-SI" sz="1000" b="0">
                <a:solidFill>
                  <a:schemeClr val="bg1"/>
                </a:solidFill>
                <a:effectLst/>
                <a:latin typeface="Arial" panose="020B0604020202020204" pitchFamily="34" charset="0"/>
                <a:cs typeface="Arial" panose="020B0604020202020204" pitchFamily="34" charset="0"/>
              </a:rPr>
              <a:t>, </a:t>
            </a:r>
            <a:r>
              <a:rPr lang="sl-SI"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l-SI" sz="1000" b="0">
                <a:solidFill>
                  <a:schemeClr val="bg1"/>
                </a:solidFill>
                <a:effectLst/>
                <a:latin typeface="Arial" panose="020B0604020202020204" pitchFamily="34" charset="0"/>
                <a:cs typeface="Arial" panose="020B0604020202020204" pitchFamily="34" charset="0"/>
              </a:rPr>
              <a:t>, </a:t>
            </a:r>
            <a:r>
              <a:rPr lang="sl-SI"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sl-SI" sz="1000" b="0">
                <a:solidFill>
                  <a:schemeClr val="bg1"/>
                </a:solidFill>
                <a:effectLst/>
                <a:latin typeface="Arial" panose="020B0604020202020204" pitchFamily="34" charset="0"/>
                <a:cs typeface="Arial" panose="020B0604020202020204" pitchFamily="34" charset="0"/>
              </a:rPr>
              <a:t>, </a:t>
            </a:r>
            <a:r>
              <a:rPr lang="sl-SI"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sl-SI"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sl-S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2 </a:t>
            </a:r>
          </a:p>
          <a:p>
            <a:r>
              <a:rPr lang="sl-SI" sz="5400" b="1">
                <a:solidFill>
                  <a:schemeClr val="bg1"/>
                </a:solidFill>
                <a:latin typeface="Arial" panose="020B0604020202020204" pitchFamily="34" charset="0"/>
                <a:ea typeface="Verdana" panose="020B0604030504040204" pitchFamily="34" charset="0"/>
                <a:cs typeface="Arial" panose="020B0604020202020204" pitchFamily="34" charset="0"/>
              </a:rPr>
              <a:t>Kako delujejo dezinformacije?</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sl-SI"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2638E716-610D-4357-9879-14DC6CB59B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46</TotalTime>
  <Words>4331</Words>
  <Application>Microsoft Office PowerPoint</Application>
  <PresentationFormat>Widescreen</PresentationFormat>
  <Paragraphs>380</Paragraphs>
  <Slides>26</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Segoe UI Emoji</vt:lpstr>
      <vt:lpstr>Symbol</vt:lpstr>
      <vt:lpstr>Verdana</vt:lpstr>
      <vt:lpstr>Office Theme</vt:lpstr>
      <vt:lpstr>How to spot and fight disinformation</vt:lpstr>
      <vt:lpstr>Kaj se bomo naučili?</vt:lpstr>
      <vt:lpstr>PowerPoint Presentation</vt:lpstr>
      <vt:lpstr>Del 1: Kaj so dezinformacije? </vt:lpstr>
      <vt:lpstr>Del 1: Kaj so dezinformacije? </vt:lpstr>
      <vt:lpstr>Satira – „Več deset ranjenih v stampedu v Lidlu“</vt:lpstr>
      <vt:lpstr>Napačne informacije – „5G povzroča koronavirus“ </vt:lpstr>
      <vt:lpstr>Del 1: Kaj so dezinformacije? </vt:lpstr>
      <vt:lpstr>PowerPoint Presentation</vt:lpstr>
      <vt:lpstr>Del 2: Kako delujejo dezinformacije? </vt:lpstr>
      <vt:lpstr>Del 2: Kako delujejo dezinformacije?</vt:lpstr>
      <vt:lpstr>Del 2: Kako delujejo dezinformacije?</vt:lpstr>
      <vt:lpstr>Del 2: Kako delujejo dezinformacije?</vt:lpstr>
      <vt:lpstr>Del 2: Kako delujejo dezinformacije?</vt:lpstr>
      <vt:lpstr>PowerPoint Presentation</vt:lpstr>
      <vt:lpstr>Del 3: Kako se odzvati na dezinformacije? </vt:lpstr>
      <vt:lpstr>Del 3: Kako se odzvati na dezinformacije? </vt:lpstr>
      <vt:lpstr>Kako se odzvati na dezinformacije? </vt:lpstr>
      <vt:lpstr>Del 3: Kako se odzvati na dezinformacije? </vt:lpstr>
      <vt:lpstr>Del 3: Kako se odzvati na dezinformacije? </vt:lpstr>
      <vt:lpstr>Del 3: Kako se odzvati na dezinformacije? </vt:lpstr>
      <vt:lpstr>PowerPoint Presentation</vt:lpstr>
      <vt:lpstr>Del 4: Vaja</vt:lpstr>
      <vt:lpstr>Del 4: Vaja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FABRY Anne-Sophie (COMM)</cp:lastModifiedBy>
  <cp:revision>14</cp:revision>
  <cp:lastPrinted>2024-04-16T11:31:35Z</cp:lastPrinted>
  <dcterms:created xsi:type="dcterms:W3CDTF">2021-01-13T11:40:04Z</dcterms:created>
  <dcterms:modified xsi:type="dcterms:W3CDTF">2024-05-29T11:08:43Z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y fmtid="{D5CDD505-2E9C-101B-9397-08002B2CF9AE}" pid="10" name="MediaServiceImageTags">
    <vt:lpwstr/>
  </property>
</Properties>
</file>