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96F418E4-A391-05BD-FA45-541C6B26ABE5}" name="PROTOPAPADAKIS Alexandra (DGT)" initials="PA(" userId="S::Alexandra.PROTOPAPADAKIS@ec.europa.eu::7a64ad9c-7079-419c-89f2-75301f722a04"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C28A1-37C5-6161-F18D-038ABD9AFBFD}" v="3" dt="2024-05-23T14:18:18.154"/>
    <p1510:client id="{51A275C3-B12A-4F35-AB2B-CF7D3E8F0721}" v="59" dt="2024-05-23T14:15:37.0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3952"/>
        <p:guide pos="1867"/>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microsoft.com/office/2018/10/relationships/authors" Target="authors.xml" Id="rId39" /><Relationship Type="http://schemas.openxmlformats.org/officeDocument/2006/relationships/slide" Target="slides/slide17.xml" Id="rId21" /><Relationship Type="http://schemas.openxmlformats.org/officeDocument/2006/relationships/viewProps" Target="view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presProps" Target="presProps.xml" Id="rId33" /><Relationship Type="http://schemas.microsoft.com/office/2015/10/relationships/revisionInfo" Target="revisionInfo.xml" Id="rId38"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commentAuthors" Target="commentAuthors.xml" Id="rId32"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ableStyles" Target="tableStyles.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notesMaster" Target="notesMasters/notesMaster1.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theme" Target="theme/theme1.xml" Id="rId35" /><Relationship Type="http://schemas.openxmlformats.org/officeDocument/2006/relationships/slide" Target="slides/slide4.xml" Id="rId8" /><Relationship Type="http://schemas.openxmlformats.org/officeDocument/2006/relationships/customXml" Target="../customXml/item3.xml" Id="rId3" /></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noProof="0">
                <a:solidFill>
                  <a:srgbClr val="1F497D"/>
                </a:solidFill>
                <a:effectLst/>
                <a:latin typeface="Calibri" panose="020F0502020204030204" pitchFamily="34" charset="0"/>
                <a:ea typeface="Calibri" panose="020F0502020204030204" pitchFamily="34" charset="0"/>
              </a:rPr>
              <a:t>Räck</a:t>
            </a:r>
            <a:r>
              <a:rPr lang="sv-SE" sz="1800">
                <a:solidFill>
                  <a:srgbClr val="1F497D"/>
                </a:solidFill>
                <a:effectLst/>
                <a:latin typeface="Calibri" panose="020F0502020204030204" pitchFamily="34" charset="0"/>
                <a:ea typeface="Calibri" panose="020F0502020204030204" pitchFamily="34" charset="0"/>
              </a:rPr>
              <a:t> </a:t>
            </a:r>
            <a:r>
              <a:rPr lang="sv-SE" sz="1800" noProof="0">
                <a:solidFill>
                  <a:srgbClr val="1F497D"/>
                </a:solidFill>
                <a:effectLst/>
                <a:latin typeface="Calibri" panose="020F0502020204030204" pitchFamily="34" charset="0"/>
                <a:ea typeface="Calibri" panose="020F0502020204030204" pitchFamily="34" charset="0"/>
              </a:rPr>
              <a:t>upp</a:t>
            </a:r>
            <a:r>
              <a:rPr lang="sv-SE" sz="1800">
                <a:solidFill>
                  <a:srgbClr val="1F497D"/>
                </a:solidFill>
                <a:effectLst/>
                <a:latin typeface="Calibri" panose="020F0502020204030204" pitchFamily="34" charset="0"/>
                <a:ea typeface="Calibri" panose="020F0502020204030204" pitchFamily="34" charset="0"/>
              </a:rPr>
              <a:t> </a:t>
            </a:r>
            <a:r>
              <a:rPr lang="sv-SE" sz="1800" noProof="0">
                <a:solidFill>
                  <a:srgbClr val="1F497D"/>
                </a:solidFill>
                <a:effectLst/>
                <a:latin typeface="Calibri" panose="020F0502020204030204" pitchFamily="34" charset="0"/>
                <a:ea typeface="Calibri" panose="020F0502020204030204" pitchFamily="34" charset="0"/>
              </a:rPr>
              <a:t>en</a:t>
            </a:r>
            <a:r>
              <a:rPr lang="sv-SE" sz="1800">
                <a:solidFill>
                  <a:srgbClr val="1F497D"/>
                </a:solidFill>
                <a:effectLst/>
                <a:latin typeface="Calibri" panose="020F0502020204030204" pitchFamily="34" charset="0"/>
                <a:ea typeface="Calibri" panose="020F0502020204030204" pitchFamily="34" charset="0"/>
              </a:rPr>
              <a:t> hand: </a:t>
            </a:r>
            <a:r>
              <a:rPr lang="sv-SE" sz="1800" noProof="0">
                <a:solidFill>
                  <a:srgbClr val="1F497D"/>
                </a:solidFill>
                <a:effectLst/>
                <a:latin typeface="Calibri" panose="020F0502020204030204" pitchFamily="34" charset="0"/>
                <a:ea typeface="Calibri" panose="020F0502020204030204" pitchFamily="34" charset="0"/>
              </a:rPr>
              <a:t>vem</a:t>
            </a:r>
            <a:r>
              <a:rPr lang="sv-SE" sz="1800">
                <a:solidFill>
                  <a:srgbClr val="1F497D"/>
                </a:solidFill>
                <a:effectLst/>
                <a:latin typeface="Calibri" panose="020F0502020204030204" pitchFamily="34" charset="0"/>
                <a:ea typeface="Calibri" panose="020F0502020204030204" pitchFamily="34" charset="0"/>
              </a:rPr>
              <a:t> har stött på desinformation i dag? Eller den senaste veckan? Den senaste månaden? I år?</a:t>
            </a:r>
            <a:endParaRPr lang="sv-SE" sz="12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en-US" sz="1100" err="1">
                <a:effectLst/>
                <a:latin typeface="Calibri" panose="020F0502020204030204" pitchFamily="34" charset="0"/>
                <a:ea typeface="Calibri" panose="020F0502020204030204" pitchFamily="34" charset="0"/>
                <a:cs typeface="Times New Roman" panose="02020603050405020304" pitchFamily="18" charset="0"/>
              </a:rPr>
              <a:t>Desinformationsspridare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sociala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medier</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dränka</a:t>
            </a:r>
            <a:r>
              <a:rPr lang="en-US" sz="1100">
                <a:effectLst/>
                <a:latin typeface="Calibri" panose="020F0502020204030204" pitchFamily="34" charset="0"/>
                <a:ea typeface="Calibri" panose="020F0502020204030204" pitchFamily="34" charset="0"/>
                <a:cs typeface="Times New Roman" panose="02020603050405020304" pitchFamily="18" charset="0"/>
              </a:rPr>
              <a:t> internet.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err="1">
                <a:effectLst/>
                <a:latin typeface="Calibri" panose="020F0502020204030204" pitchFamily="34" charset="0"/>
                <a:ea typeface="Calibri" panose="020F0502020204030204" pitchFamily="34" charset="0"/>
                <a:cs typeface="Times New Roman" panose="02020603050405020304" pitchFamily="18" charset="0"/>
              </a:rPr>
              <a:t>Deras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mål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nödvändigtvis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övertyga</a:t>
            </a:r>
            <a:r>
              <a:rPr lang="en-US" sz="1100">
                <a:effectLst/>
                <a:latin typeface="Calibri" panose="020F0502020204030204" pitchFamily="34" charset="0"/>
                <a:ea typeface="Calibri" panose="020F0502020204030204" pitchFamily="34" charset="0"/>
                <a:cs typeface="Times New Roman" panose="02020603050405020304" pitchFamily="18" charset="0"/>
              </a:rPr>
              <a:t> dig om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viss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berättelse</a:t>
            </a:r>
            <a:r>
              <a:rPr lang="en-US" sz="1100">
                <a:effectLst/>
                <a:latin typeface="Calibri" panose="020F0502020204030204" pitchFamily="34" charset="0"/>
                <a:ea typeface="Calibri" panose="020F0502020204030204" pitchFamily="34" charset="0"/>
                <a:cs typeface="Times New Roman" panose="02020603050405020304" pitchFamily="18" charset="0"/>
              </a:rPr>
              <a:t>: om de </a:t>
            </a:r>
            <a:r>
              <a:rPr lang="en-US" sz="1100" err="1">
                <a:effectLst/>
                <a:latin typeface="Calibri" panose="020F0502020204030204" pitchFamily="34" charset="0"/>
                <a:ea typeface="Calibri" panose="020F0502020204030204" pitchFamily="34" charset="0"/>
                <a:cs typeface="Times New Roman" panose="02020603050405020304" pitchFamily="18" charset="0"/>
              </a:rPr>
              <a:t>lyckas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förvirra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eller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överväldiga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oss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mycket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vi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vet </a:t>
            </a:r>
            <a:r>
              <a:rPr lang="en-US" sz="1100" err="1">
                <a:effectLst/>
                <a:latin typeface="Calibri" panose="020F0502020204030204" pitchFamily="34" charset="0"/>
                <a:ea typeface="Calibri" panose="020F0502020204030204" pitchFamily="34" charset="0"/>
                <a:cs typeface="Times New Roman" panose="02020603050405020304" pitchFamily="18" charset="0"/>
              </a:rPr>
              <a:t>vem</a:t>
            </a:r>
            <a:r>
              <a:rPr lang="en-US" sz="1100">
                <a:effectLst/>
                <a:latin typeface="Calibri" panose="020F0502020204030204" pitchFamily="34" charset="0"/>
                <a:ea typeface="Calibri" panose="020F0502020204030204" pitchFamily="34" charset="0"/>
                <a:cs typeface="Times New Roman" panose="02020603050405020304" pitchFamily="18" charset="0"/>
              </a:rPr>
              <a:t> vi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lita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de </a:t>
            </a:r>
            <a:r>
              <a:rPr lang="en-US" sz="1100" err="1">
                <a:effectLst/>
                <a:latin typeface="Calibri" panose="020F0502020204030204" pitchFamily="34" charset="0"/>
                <a:ea typeface="Calibri" panose="020F0502020204030204" pitchFamily="34" charset="0"/>
                <a:cs typeface="Times New Roman" panose="02020603050405020304" pitchFamily="18" charset="0"/>
              </a:rPr>
              <a:t>underminera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vårt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förtroende</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traditionella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medier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och</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demokratin</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457200" algn="l"/>
              </a:tabLst>
            </a:pPr>
            <a:r>
              <a:rPr lang="en-US" sz="1100" err="1">
                <a:effectLst/>
                <a:latin typeface="Calibri" panose="020F0502020204030204" pitchFamily="34" charset="0"/>
                <a:ea typeface="Calibri" panose="020F0502020204030204" pitchFamily="34" charset="0"/>
                <a:cs typeface="Times New Roman" panose="02020603050405020304" pitchFamily="18" charset="0"/>
              </a:rPr>
              <a:t>Desinformationsspridare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flera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metoder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du </a:t>
            </a:r>
            <a:r>
              <a:rPr lang="en-US" sz="1100" err="1">
                <a:effectLst/>
                <a:latin typeface="Calibri" panose="020F0502020204030204" pitchFamily="34" charset="0"/>
                <a:ea typeface="Calibri" panose="020F0502020204030204" pitchFamily="34" charset="0"/>
                <a:cs typeface="Times New Roman" panose="02020603050405020304" pitchFamily="18" charset="0"/>
              </a:rPr>
              <a:t>ofta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se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kommentarer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sociala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medier</a:t>
            </a:r>
            <a:r>
              <a:rPr lang="en-US" sz="1100">
                <a:effectLst/>
                <a:latin typeface="Calibri" panose="020F0502020204030204" pitchFamily="34" charset="0"/>
                <a:ea typeface="Calibri" panose="020F0502020204030204" pitchFamily="34" charset="0"/>
                <a:cs typeface="Times New Roman" panose="02020603050405020304" pitchFamily="18" charset="0"/>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a:effectLst/>
                <a:latin typeface="Calibri" panose="020F0502020204030204" pitchFamily="34" charset="0"/>
                <a:ea typeface="Calibri" panose="020F0502020204030204" pitchFamily="34" charset="0"/>
                <a:cs typeface="Times New Roman" panose="02020603050405020304" pitchFamily="18" charset="0"/>
              </a:rPr>
              <a:t>Whataboutism </a:t>
            </a:r>
            <a:r>
              <a:rPr lang="en-US" sz="1100">
                <a:effectLst/>
                <a:latin typeface="Calibri" panose="020F0502020204030204" pitchFamily="34" charset="0"/>
                <a:ea typeface="Calibri" panose="020F0502020204030204" pitchFamily="34" charset="0"/>
                <a:cs typeface="Times New Roman" panose="02020603050405020304" pitchFamily="18" charset="0"/>
              </a:rPr>
              <a:t>– I </a:t>
            </a:r>
            <a:r>
              <a:rPr lang="en-US" sz="1100" err="1">
                <a:effectLst/>
                <a:latin typeface="Calibri" panose="020F0502020204030204" pitchFamily="34" charset="0"/>
                <a:ea typeface="Calibri" panose="020F0502020204030204" pitchFamily="34" charset="0"/>
                <a:cs typeface="Times New Roman" panose="02020603050405020304" pitchFamily="18" charset="0"/>
              </a:rPr>
              <a:t>stället</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diskutera</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aktuella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ämnet</a:t>
            </a:r>
            <a:r>
              <a:rPr lang="en-US" sz="1100">
                <a:effectLst/>
                <a:latin typeface="Calibri" panose="020F0502020204030204" pitchFamily="34" charset="0"/>
                <a:ea typeface="Calibri" panose="020F0502020204030204" pitchFamily="34" charset="0"/>
                <a:cs typeface="Times New Roman" panose="02020603050405020304" pitchFamily="18" charset="0"/>
              </a:rPr>
              <a:t> tar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upp</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ett</a:t>
            </a:r>
            <a:r>
              <a:rPr lang="en-US" sz="1100">
                <a:effectLst/>
                <a:latin typeface="Calibri" panose="020F0502020204030204" pitchFamily="34" charset="0"/>
                <a:ea typeface="Calibri" panose="020F0502020204030204" pitchFamily="34" charset="0"/>
                <a:cs typeface="Times New Roman" panose="02020603050405020304" pitchFamily="18" charset="0"/>
              </a:rPr>
              <a:t> irrelevant </a:t>
            </a:r>
            <a:r>
              <a:rPr lang="en-US" sz="1100" err="1">
                <a:effectLst/>
                <a:latin typeface="Calibri" panose="020F0502020204030204" pitchFamily="34" charset="0"/>
                <a:ea typeface="Calibri" panose="020F0502020204030204" pitchFamily="34" charset="0"/>
                <a:cs typeface="Times New Roman" panose="02020603050405020304" pitchFamily="18" charset="0"/>
              </a:rPr>
              <a:t>eller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avlägset</a:t>
            </a:r>
            <a:r>
              <a:rPr lang="en-US" sz="1100">
                <a:effectLst/>
                <a:latin typeface="Calibri" panose="020F0502020204030204" pitchFamily="34" charset="0"/>
                <a:ea typeface="Calibri" panose="020F0502020204030204" pitchFamily="34" charset="0"/>
                <a:cs typeface="Times New Roman" panose="02020603050405020304" pitchFamily="18" charset="0"/>
              </a:rPr>
              <a:t> relevant </a:t>
            </a:r>
            <a:r>
              <a:rPr lang="en-US" sz="1100" err="1">
                <a:effectLst/>
                <a:latin typeface="Calibri" panose="020F0502020204030204" pitchFamily="34" charset="0"/>
                <a:ea typeface="Calibri" panose="020F0502020204030204" pitchFamily="34" charset="0"/>
                <a:cs typeface="Times New Roman" panose="02020603050405020304" pitchFamily="18" charset="0"/>
              </a:rPr>
              <a:t>ämne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a:t>
            </a:r>
            <a:r>
              <a:rPr lang="en-US" sz="1100">
                <a:effectLst/>
                <a:latin typeface="Calibri" panose="020F0502020204030204" pitchFamily="34" charset="0"/>
                <a:ea typeface="Calibri" panose="020F0502020204030204" pitchFamily="34" charset="0"/>
                <a:cs typeface="Times New Roman" panose="02020603050405020304" pitchFamily="18" charset="0"/>
              </a:rPr>
              <a:t> om den </a:t>
            </a:r>
            <a:r>
              <a:rPr lang="en-US" sz="1100" err="1">
                <a:effectLst/>
                <a:latin typeface="Calibri" panose="020F0502020204030204" pitchFamily="34" charset="0"/>
                <a:ea typeface="Calibri" panose="020F0502020204030204" pitchFamily="34" charset="0"/>
                <a:cs typeface="Times New Roman" panose="02020603050405020304" pitchFamily="18" charset="0"/>
              </a:rPr>
              <a:t>ryska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invasionen</a:t>
            </a:r>
            <a:r>
              <a:rPr lang="en-US" sz="1100">
                <a:effectLst/>
                <a:latin typeface="Calibri" panose="020F0502020204030204" pitchFamily="34" charset="0"/>
                <a:ea typeface="Calibri" panose="020F0502020204030204" pitchFamily="34" charset="0"/>
                <a:cs typeface="Times New Roman" panose="02020603050405020304" pitchFamily="18" charset="0"/>
              </a:rPr>
              <a:t> av </a:t>
            </a:r>
            <a:r>
              <a:rPr lang="en-US" sz="1100" err="1">
                <a:effectLst/>
                <a:latin typeface="Calibri" panose="020F0502020204030204" pitchFamily="34" charset="0"/>
                <a:ea typeface="Calibri" panose="020F0502020204030204" pitchFamily="34" charset="0"/>
                <a:cs typeface="Times New Roman" panose="02020603050405020304" pitchFamily="18" charset="0"/>
              </a:rPr>
              <a:t>Ukraina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frågar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plötsligt</a:t>
            </a:r>
            <a:r>
              <a:rPr lang="en-US" sz="1100">
                <a:effectLst/>
                <a:latin typeface="Calibri" panose="020F0502020204030204" pitchFamily="34" charset="0"/>
                <a:ea typeface="Calibri" panose="020F0502020204030204" pitchFamily="34" charset="0"/>
                <a:cs typeface="Times New Roman" panose="02020603050405020304" pitchFamily="18" charset="0"/>
              </a:rPr>
              <a:t> "Men Somalia </a:t>
            </a:r>
            <a:r>
              <a:rPr lang="en-US" sz="1100" err="1">
                <a:effectLst/>
                <a:latin typeface="Calibri" panose="020F0502020204030204" pitchFamily="34" charset="0"/>
                <a:ea typeface="Calibri" panose="020F0502020204030204" pitchFamily="34" charset="0"/>
                <a:cs typeface="Times New Roman" panose="02020603050405020304" pitchFamily="18" charset="0"/>
              </a:rPr>
              <a:t>då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Deras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mål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ha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konstruktiv</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a:t>
            </a:r>
            <a:r>
              <a:rPr lang="en-US" sz="1100">
                <a:effectLst/>
                <a:latin typeface="Calibri" panose="020F0502020204030204" pitchFamily="34" charset="0"/>
                <a:ea typeface="Calibri" panose="020F0502020204030204" pitchFamily="34" charset="0"/>
                <a:cs typeface="Times New Roman" panose="02020603050405020304" pitchFamily="18" charset="0"/>
              </a:rPr>
              <a:t> om Somalia </a:t>
            </a:r>
            <a:r>
              <a:rPr lang="en-US" sz="1100" err="1">
                <a:effectLst/>
                <a:latin typeface="Calibri" panose="020F0502020204030204" pitchFamily="34" charset="0"/>
                <a:ea typeface="Calibri" panose="020F0502020204030204" pitchFamily="34" charset="0"/>
                <a:cs typeface="Times New Roman" panose="02020603050405020304" pitchFamily="18" charset="0"/>
              </a:rPr>
              <a:t>utan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avleda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uppmärksamheten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från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ämnet</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diskussionen</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err="1">
                <a:effectLst/>
                <a:latin typeface="Calibri" panose="020F0502020204030204" pitchFamily="34" charset="0"/>
                <a:ea typeface="Calibri" panose="020F0502020204030204" pitchFamily="34" charset="0"/>
                <a:cs typeface="Times New Roman" panose="02020603050405020304" pitchFamily="18" charset="0"/>
              </a:rPr>
              <a:t>Halmgubbar</a:t>
            </a:r>
            <a:r>
              <a:rPr lang="en-US" sz="1100">
                <a:effectLst/>
                <a:latin typeface="Calibri" panose="020F0502020204030204" pitchFamily="34" charset="0"/>
                <a:ea typeface="Calibri" panose="020F0502020204030204" pitchFamily="34" charset="0"/>
                <a:cs typeface="Times New Roman" panose="02020603050405020304" pitchFamily="18" charset="0"/>
              </a:rPr>
              <a:t> -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förvränger</a:t>
            </a:r>
            <a:r>
              <a:rPr lang="en-US" sz="1100">
                <a:effectLst/>
                <a:latin typeface="Calibri" panose="020F0502020204030204" pitchFamily="34" charset="0"/>
                <a:ea typeface="Calibri" panose="020F0502020204030204" pitchFamily="34" charset="0"/>
                <a:cs typeface="Times New Roman" panose="02020603050405020304" pitchFamily="18" charset="0"/>
              </a:rPr>
              <a:t> den </a:t>
            </a:r>
            <a:r>
              <a:rPr lang="en-US" sz="1100" err="1">
                <a:effectLst/>
                <a:latin typeface="Calibri" panose="020F0502020204030204" pitchFamily="34" charset="0"/>
                <a:ea typeface="Calibri" panose="020F0502020204030204" pitchFamily="34" charset="0"/>
                <a:cs typeface="Times New Roman" panose="02020603050405020304" pitchFamily="18" charset="0"/>
              </a:rPr>
              <a:t>andra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personens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åsikt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och</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attackerar</a:t>
            </a:r>
            <a:r>
              <a:rPr lang="en-US" sz="1100">
                <a:effectLst/>
                <a:latin typeface="Calibri" panose="020F0502020204030204" pitchFamily="34" charset="0"/>
                <a:ea typeface="Calibri" panose="020F0502020204030204" pitchFamily="34" charset="0"/>
                <a:cs typeface="Times New Roman" panose="02020603050405020304" pitchFamily="18" charset="0"/>
              </a:rPr>
              <a:t> den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stället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Malik </a:t>
            </a:r>
            <a:r>
              <a:rPr lang="en-US" sz="1100" err="1">
                <a:effectLst/>
                <a:latin typeface="Calibri" panose="020F0502020204030204" pitchFamily="34" charset="0"/>
                <a:ea typeface="Calibri" panose="020F0502020204030204" pitchFamily="34" charset="0"/>
                <a:cs typeface="Times New Roman" panose="02020603050405020304" pitchFamily="18" charset="0"/>
              </a:rPr>
              <a:t>postar</a:t>
            </a:r>
            <a:r>
              <a:rPr lang="en-US" sz="1100">
                <a:effectLst/>
                <a:latin typeface="Calibri" panose="020F0502020204030204" pitchFamily="34" charset="0"/>
                <a:ea typeface="Calibri" panose="020F0502020204030204" pitchFamily="34" charset="0"/>
                <a:cs typeface="Times New Roman" panose="02020603050405020304" pitchFamily="18" charset="0"/>
              </a:rPr>
              <a:t> om </a:t>
            </a:r>
            <a:r>
              <a:rPr lang="en-US" sz="1100" err="1">
                <a:effectLst/>
                <a:latin typeface="Calibri" panose="020F0502020204030204" pitchFamily="34" charset="0"/>
                <a:ea typeface="Calibri" panose="020F0502020204030204" pitchFamily="34" charset="0"/>
                <a:cs typeface="Times New Roman" panose="02020603050405020304" pitchFamily="18" charset="0"/>
              </a:rPr>
              <a:t>hur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viktigt</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Europa </a:t>
            </a:r>
            <a:r>
              <a:rPr lang="en-US" sz="1100" err="1">
                <a:effectLst/>
                <a:latin typeface="Calibri" panose="020F0502020204030204" pitchFamily="34" charset="0"/>
                <a:ea typeface="Calibri" panose="020F0502020204030204" pitchFamily="34" charset="0"/>
                <a:cs typeface="Times New Roman" panose="02020603050405020304" pitchFamily="18" charset="0"/>
              </a:rPr>
              <a:t>blir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klimatneutralt</a:t>
            </a:r>
            <a:r>
              <a:rPr lang="en-US" sz="1100">
                <a:effectLst/>
                <a:latin typeface="Calibri" panose="020F0502020204030204" pitchFamily="34" charset="0"/>
                <a:ea typeface="Calibri" panose="020F0502020204030204" pitchFamily="34" charset="0"/>
                <a:cs typeface="Times New Roman" panose="02020603050405020304" pitchFamily="18" charset="0"/>
              </a:rPr>
              <a:t>. Sara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a:t>
            </a:r>
            <a:r>
              <a:rPr lang="en-US" sz="1100">
                <a:effectLst/>
                <a:latin typeface="Calibri" panose="020F0502020204030204" pitchFamily="34" charset="0"/>
                <a:ea typeface="Calibri" panose="020F0502020204030204" pitchFamily="34" charset="0"/>
                <a:cs typeface="Times New Roman" panose="02020603050405020304" pitchFamily="18" charset="0"/>
              </a:rPr>
              <a:t>: "Jag </a:t>
            </a:r>
            <a:r>
              <a:rPr lang="en-US" sz="1100" err="1">
                <a:effectLst/>
                <a:latin typeface="Calibri" panose="020F0502020204030204" pitchFamily="34" charset="0"/>
                <a:ea typeface="Calibri" panose="020F0502020204030204" pitchFamily="34" charset="0"/>
                <a:cs typeface="Times New Roman" panose="02020603050405020304" pitchFamily="18" charset="0"/>
              </a:rPr>
              <a:t>fattar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du </a:t>
            </a:r>
            <a:r>
              <a:rPr lang="en-US" sz="1100" err="1">
                <a:effectLst/>
                <a:latin typeface="Calibri" panose="020F0502020204030204" pitchFamily="34" charset="0"/>
                <a:ea typeface="Calibri" panose="020F0502020204030204" pitchFamily="34" charset="0"/>
                <a:cs typeface="Times New Roman" panose="02020603050405020304" pitchFamily="18" charset="0"/>
              </a:rPr>
              <a:t>vill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bygga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vindkraftverk</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alla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våra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nationalparker</a:t>
            </a:r>
            <a:r>
              <a:rPr lang="en-US" sz="1100">
                <a:effectLst/>
                <a:latin typeface="Calibri" panose="020F0502020204030204" pitchFamily="34" charset="0"/>
                <a:ea typeface="Calibri" panose="020F0502020204030204" pitchFamily="34" charset="0"/>
                <a:cs typeface="Times New Roman" panose="02020603050405020304" pitchFamily="18" charset="0"/>
              </a:rPr>
              <a:t>". Malik </a:t>
            </a:r>
            <a:r>
              <a:rPr lang="en-US" sz="1100" err="1">
                <a:effectLst/>
                <a:latin typeface="Calibri" panose="020F0502020204030204" pitchFamily="34" charset="0"/>
                <a:ea typeface="Calibri" panose="020F0502020204030204" pitchFamily="34" charset="0"/>
                <a:cs typeface="Times New Roman" panose="02020603050405020304" pitchFamily="18" charset="0"/>
              </a:rPr>
              <a:t>sa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det, men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nu </a:t>
            </a:r>
            <a:r>
              <a:rPr lang="en-US" sz="1100" err="1">
                <a:effectLst/>
                <a:latin typeface="Calibri" panose="020F0502020204030204" pitchFamily="34" charset="0"/>
                <a:ea typeface="Calibri" panose="020F0502020204030204" pitchFamily="34" charset="0"/>
                <a:cs typeface="Times New Roman" panose="02020603050405020304" pitchFamily="18" charset="0"/>
              </a:rPr>
              <a:t>lätt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hänt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får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börja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bråka</a:t>
            </a:r>
            <a:r>
              <a:rPr lang="en-US" sz="1100">
                <a:effectLst/>
                <a:latin typeface="Calibri" panose="020F0502020204030204" pitchFamily="34" charset="0"/>
                <a:ea typeface="Calibri" panose="020F0502020204030204" pitchFamily="34" charset="0"/>
                <a:cs typeface="Times New Roman" panose="02020603050405020304" pitchFamily="18" charset="0"/>
              </a:rPr>
              <a:t> om </a:t>
            </a:r>
            <a:r>
              <a:rPr lang="en-US" sz="1100" err="1">
                <a:effectLst/>
                <a:latin typeface="Calibri" panose="020F0502020204030204" pitchFamily="34" charset="0"/>
                <a:ea typeface="Calibri" panose="020F0502020204030204" pitchFamily="34" charset="0"/>
                <a:cs typeface="Times New Roman" panose="02020603050405020304" pitchFamily="18" charset="0"/>
              </a:rPr>
              <a:t>vindkraftsparker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stället</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helheten</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err="1">
                <a:effectLst/>
                <a:latin typeface="Calibri" panose="020F0502020204030204" pitchFamily="34" charset="0"/>
                <a:ea typeface="Calibri" panose="020F0502020204030204" pitchFamily="34" charset="0"/>
                <a:cs typeface="Times New Roman" panose="02020603050405020304" pitchFamily="18" charset="0"/>
              </a:rPr>
              <a:t>Personangrepp</a:t>
            </a:r>
            <a:r>
              <a:rPr lang="en-US" sz="1100">
                <a:effectLst/>
                <a:latin typeface="Calibri" panose="020F0502020204030204" pitchFamily="34" charset="0"/>
                <a:ea typeface="Calibri" panose="020F0502020204030204" pitchFamily="34" charset="0"/>
                <a:cs typeface="Times New Roman" panose="02020603050405020304" pitchFamily="18" charset="0"/>
              </a:rPr>
              <a:t> -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aggressiva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eller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nedsättande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formuleringar</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avskräcka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motståndaren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från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vidare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"Bara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idiot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tro</a:t>
            </a:r>
            <a:r>
              <a:rPr lang="en-US" sz="1100">
                <a:effectLst/>
                <a:latin typeface="Calibri" panose="020F0502020204030204" pitchFamily="34" charset="0"/>
                <a:ea typeface="Calibri" panose="020F0502020204030204" pitchFamily="34" charset="0"/>
                <a:cs typeface="Times New Roman" panose="02020603050405020304" pitchFamily="18" charset="0"/>
              </a:rPr>
              <a:t> det".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err="1">
                <a:effectLst/>
                <a:latin typeface="Calibri" panose="020F0502020204030204" pitchFamily="34" charset="0"/>
                <a:ea typeface="Calibri" panose="020F0502020204030204" pitchFamily="34" charset="0"/>
                <a:cs typeface="Times New Roman" panose="02020603050405020304" pitchFamily="18" charset="0"/>
              </a:rPr>
              <a:t>Hån</a:t>
            </a:r>
            <a:r>
              <a:rPr lang="en-US" sz="1100">
                <a:effectLst/>
                <a:latin typeface="Calibri" panose="020F0502020204030204" pitchFamily="34" charset="0"/>
                <a:ea typeface="Calibri" panose="020F0502020204030204" pitchFamily="34" charset="0"/>
                <a:cs typeface="Times New Roman" panose="02020603050405020304" pitchFamily="18" charset="0"/>
              </a:rPr>
              <a:t> –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avskräcker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motståndare</a:t>
            </a:r>
            <a:r>
              <a:rPr lang="en-US" sz="1100">
                <a:effectLst/>
                <a:latin typeface="Calibri" panose="020F0502020204030204" pitchFamily="34" charset="0"/>
                <a:ea typeface="Calibri" panose="020F0502020204030204" pitchFamily="34" charset="0"/>
                <a:cs typeface="Times New Roman" panose="02020603050405020304" pitchFamily="18" charset="0"/>
              </a:rPr>
              <a:t> med </a:t>
            </a:r>
            <a:r>
              <a:rPr lang="en-US" sz="1100" err="1">
                <a:effectLst/>
                <a:latin typeface="Calibri" panose="020F0502020204030204" pitchFamily="34" charset="0"/>
                <a:ea typeface="Calibri" panose="020F0502020204030204" pitchFamily="34" charset="0"/>
                <a:cs typeface="Times New Roman" panose="02020603050405020304" pitchFamily="18" charset="0"/>
              </a:rPr>
              <a:t>sarkasm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Sara </a:t>
            </a:r>
            <a:r>
              <a:rPr lang="en-US" sz="1100" err="1">
                <a:effectLst/>
                <a:latin typeface="Calibri" panose="020F0502020204030204" pitchFamily="34" charset="0"/>
                <a:ea typeface="Calibri" panose="020F0502020204030204" pitchFamily="34" charset="0"/>
                <a:cs typeface="Times New Roman" panose="02020603050405020304" pitchFamily="18" charset="0"/>
              </a:rPr>
              <a:t>svarar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Maliks </a:t>
            </a:r>
            <a:r>
              <a:rPr lang="en-US" sz="1100" err="1">
                <a:effectLst/>
                <a:latin typeface="Calibri" panose="020F0502020204030204" pitchFamily="34" charset="0"/>
                <a:ea typeface="Calibri" panose="020F0502020204030204" pitchFamily="34" charset="0"/>
                <a:cs typeface="Times New Roman" panose="02020603050405020304" pitchFamily="18" charset="0"/>
              </a:rPr>
              <a:t>inlägg</a:t>
            </a:r>
            <a:r>
              <a:rPr lang="en-US" sz="1100">
                <a:effectLst/>
                <a:latin typeface="Calibri" panose="020F0502020204030204" pitchFamily="34" charset="0"/>
                <a:ea typeface="Calibri" panose="020F0502020204030204" pitchFamily="34" charset="0"/>
                <a:cs typeface="Times New Roman" panose="02020603050405020304" pitchFamily="18" charset="0"/>
              </a:rPr>
              <a:t> med "Jag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så</a:t>
            </a:r>
            <a:r>
              <a:rPr lang="en-US" sz="1100">
                <a:effectLst/>
                <a:latin typeface="Calibri" panose="020F0502020204030204" pitchFamily="34" charset="0"/>
                <a:ea typeface="Calibri" panose="020F0502020204030204" pitchFamily="34" charset="0"/>
                <a:cs typeface="Times New Roman" panose="02020603050405020304" pitchFamily="18" charset="0"/>
              </a:rPr>
              <a:t> glad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vi </a:t>
            </a:r>
            <a:r>
              <a:rPr lang="en-US" sz="1100" err="1">
                <a:effectLst/>
                <a:latin typeface="Calibri" panose="020F0502020204030204" pitchFamily="34" charset="0"/>
                <a:ea typeface="Calibri" panose="020F0502020204030204" pitchFamily="34" charset="0"/>
                <a:cs typeface="Times New Roman" panose="02020603050405020304" pitchFamily="18" charset="0"/>
              </a:rPr>
              <a:t>har</a:t>
            </a:r>
            <a:r>
              <a:rPr lang="en-US" sz="1100">
                <a:effectLst/>
                <a:latin typeface="Calibri" panose="020F0502020204030204" pitchFamily="34" charset="0"/>
                <a:ea typeface="Calibri" panose="020F0502020204030204" pitchFamily="34" charset="0"/>
                <a:cs typeface="Times New Roman" panose="02020603050405020304" pitchFamily="18" charset="0"/>
              </a:rPr>
              <a:t> folk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dej</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tar </a:t>
            </a:r>
            <a:r>
              <a:rPr lang="en-US" sz="1100" err="1">
                <a:effectLst/>
                <a:latin typeface="Calibri" panose="020F0502020204030204" pitchFamily="34" charset="0"/>
                <a:ea typeface="Calibri" panose="020F0502020204030204" pitchFamily="34" charset="0"/>
                <a:cs typeface="Times New Roman" panose="02020603050405020304" pitchFamily="18" charset="0"/>
              </a:rPr>
              <a:t>död</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allt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roligt</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n-US" sz="1100" b="1" err="1">
                <a:effectLst/>
                <a:latin typeface="Calibri" panose="020F0502020204030204" pitchFamily="34" charset="0"/>
                <a:ea typeface="Calibri" panose="020F0502020204030204" pitchFamily="34" charset="0"/>
                <a:cs typeface="Times New Roman" panose="02020603050405020304" pitchFamily="18" charset="0"/>
              </a:rPr>
              <a:t>Störtflod</a:t>
            </a:r>
            <a:r>
              <a:rPr lang="en-US" sz="1100" b="1">
                <a:effectLst/>
                <a:latin typeface="Calibri" panose="020F0502020204030204" pitchFamily="34" charset="0"/>
                <a:ea typeface="Calibri" panose="020F0502020204030204" pitchFamily="34" charset="0"/>
                <a:cs typeface="Times New Roman" panose="02020603050405020304" pitchFamily="18" charset="0"/>
              </a:rPr>
              <a:t> av argument </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dränker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motståndaren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ofta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tekniska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detaljer</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avleda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uppmärksamheten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från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viktig</a:t>
            </a:r>
            <a:r>
              <a:rPr lang="en-US" sz="1100">
                <a:effectLst/>
                <a:latin typeface="Calibri" panose="020F0502020204030204" pitchFamily="34" charset="0"/>
                <a:ea typeface="Calibri" panose="020F0502020204030204" pitchFamily="34" charset="0"/>
                <a:cs typeface="Times New Roman" panose="02020603050405020304" pitchFamily="18" charset="0"/>
              </a:rPr>
              <a:t> information.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a:t>
            </a:r>
            <a:r>
              <a:rPr lang="en-US" sz="1100">
                <a:effectLst/>
                <a:latin typeface="Calibri" panose="020F0502020204030204" pitchFamily="34" charset="0"/>
                <a:ea typeface="Calibri" panose="020F0502020204030204" pitchFamily="34" charset="0"/>
                <a:cs typeface="Times New Roman" panose="02020603050405020304" pitchFamily="18" charset="0"/>
              </a:rPr>
              <a:t> om den </a:t>
            </a:r>
            <a:r>
              <a:rPr lang="en-US" sz="1100" err="1">
                <a:effectLst/>
                <a:latin typeface="Calibri" panose="020F0502020204030204" pitchFamily="34" charset="0"/>
                <a:ea typeface="Calibri" panose="020F0502020204030204" pitchFamily="34" charset="0"/>
                <a:cs typeface="Times New Roman" panose="02020603050405020304" pitchFamily="18" charset="0"/>
              </a:rPr>
              <a:t>ryska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invasionen</a:t>
            </a:r>
            <a:r>
              <a:rPr lang="en-US" sz="1100">
                <a:effectLst/>
                <a:latin typeface="Calibri" panose="020F0502020204030204" pitchFamily="34" charset="0"/>
                <a:ea typeface="Calibri" panose="020F0502020204030204" pitchFamily="34" charset="0"/>
                <a:cs typeface="Times New Roman" panose="02020603050405020304" pitchFamily="18" charset="0"/>
              </a:rPr>
              <a:t> av </a:t>
            </a:r>
            <a:r>
              <a:rPr lang="en-US" sz="1100" err="1">
                <a:effectLst/>
                <a:latin typeface="Calibri" panose="020F0502020204030204" pitchFamily="34" charset="0"/>
                <a:ea typeface="Calibri" panose="020F0502020204030204" pitchFamily="34" charset="0"/>
                <a:cs typeface="Times New Roman" panose="02020603050405020304" pitchFamily="18" charset="0"/>
              </a:rPr>
              <a:t>Ukraina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skriver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kommenterare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långt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svar</a:t>
            </a:r>
            <a:r>
              <a:rPr lang="en-US" sz="1100">
                <a:effectLst/>
                <a:latin typeface="Calibri" panose="020F0502020204030204" pitchFamily="34" charset="0"/>
                <a:ea typeface="Calibri" panose="020F0502020204030204" pitchFamily="34" charset="0"/>
                <a:cs typeface="Times New Roman" panose="02020603050405020304" pitchFamily="18" charset="0"/>
              </a:rPr>
              <a:t> om </a:t>
            </a:r>
            <a:r>
              <a:rPr lang="en-US" sz="1100" err="1">
                <a:effectLst/>
                <a:latin typeface="Calibri" panose="020F0502020204030204" pitchFamily="34" charset="0"/>
                <a:ea typeface="Calibri" panose="020F0502020204030204" pitchFamily="34" charset="0"/>
                <a:cs typeface="Times New Roman" panose="02020603050405020304" pitchFamily="18" charset="0"/>
              </a:rPr>
              <a:t>befolkningsfördelningen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by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Donbass </a:t>
            </a:r>
            <a:r>
              <a:rPr lang="en-US" sz="1100" err="1">
                <a:effectLst/>
                <a:latin typeface="Calibri" panose="020F0502020204030204" pitchFamily="34" charset="0"/>
                <a:ea typeface="Calibri" panose="020F0502020204030204" pitchFamily="34" charset="0"/>
                <a:cs typeface="Times New Roman" panose="02020603050405020304" pitchFamily="18" charset="0"/>
              </a:rPr>
              <a:t>och</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hävdar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den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redan </a:t>
            </a:r>
            <a:r>
              <a:rPr lang="en-US" sz="1100" err="1">
                <a:effectLst/>
                <a:latin typeface="Calibri" panose="020F0502020204030204" pitchFamily="34" charset="0"/>
                <a:ea typeface="Calibri" panose="020F0502020204030204" pitchFamily="34" charset="0"/>
                <a:cs typeface="Times New Roman" panose="02020603050405020304" pitchFamily="18" charset="0"/>
              </a:rPr>
              <a:t>känner</a:t>
            </a:r>
            <a:r>
              <a:rPr lang="en-US" sz="1100">
                <a:effectLst/>
                <a:latin typeface="Calibri" panose="020F0502020204030204" pitchFamily="34" charset="0"/>
                <a:ea typeface="Calibri" panose="020F0502020204030204" pitchFamily="34" charset="0"/>
                <a:cs typeface="Times New Roman" panose="02020603050405020304" pitchFamily="18" charset="0"/>
              </a:rPr>
              <a:t> till det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rätt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yttra</a:t>
            </a:r>
            <a:r>
              <a:rPr lang="en-US" sz="1100">
                <a:effectLst/>
                <a:latin typeface="Calibri" panose="020F0502020204030204" pitchFamily="34" charset="0"/>
                <a:ea typeface="Calibri" panose="020F0502020204030204" pitchFamily="34" charset="0"/>
                <a:cs typeface="Times New Roman" panose="02020603050405020304" pitchFamily="18" charset="0"/>
              </a:rPr>
              <a:t> sig om </a:t>
            </a:r>
            <a:r>
              <a:rPr lang="en-US" sz="1100" err="1">
                <a:effectLst/>
                <a:latin typeface="Calibri" panose="020F0502020204030204" pitchFamily="34" charset="0"/>
                <a:ea typeface="Calibri" panose="020F0502020204030204" pitchFamily="34" charset="0"/>
                <a:cs typeface="Times New Roman" panose="02020603050405020304" pitchFamily="18" charset="0"/>
              </a:rPr>
              <a:t>situationen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Ukraina</a:t>
            </a:r>
            <a:r>
              <a:rPr lang="en-US" sz="1100">
                <a:effectLst/>
                <a:latin typeface="Calibri" panose="020F0502020204030204" pitchFamily="34" charset="0"/>
                <a:ea typeface="Calibri" panose="020F0502020204030204" pitchFamily="34" charset="0"/>
                <a:cs typeface="Times New Roman" panose="02020603050405020304" pitchFamily="18" charset="0"/>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spcAft>
                <a:spcPts val="800"/>
              </a:spcAft>
              <a:buFont typeface="Symbol" panose="05050102010706020507" pitchFamily="18" charset="2"/>
              <a:buChar char=""/>
              <a:tabLst>
                <a:tab pos="1371600" algn="l"/>
              </a:tabLst>
            </a:pPr>
            <a:r>
              <a:rPr lang="en-US" sz="1100">
                <a:effectLst/>
                <a:latin typeface="Calibri" panose="020F0502020204030204" pitchFamily="34" charset="0"/>
                <a:ea typeface="Calibri" panose="020F0502020204030204" pitchFamily="34" charset="0"/>
                <a:cs typeface="Times New Roman" panose="02020603050405020304" pitchFamily="18" charset="0"/>
              </a:rPr>
              <a:t>Det </a:t>
            </a:r>
            <a:r>
              <a:rPr lang="en-US" sz="1100" err="1">
                <a:effectLst/>
                <a:latin typeface="Calibri" panose="020F0502020204030204" pitchFamily="34" charset="0"/>
                <a:ea typeface="Calibri" panose="020F0502020204030204" pitchFamily="34" charset="0"/>
                <a:cs typeface="Times New Roman" panose="02020603050405020304" pitchFamily="18" charset="0"/>
              </a:rPr>
              <a:t>här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vara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särskilt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svår</a:t>
            </a:r>
            <a:r>
              <a:rPr lang="en-US" sz="1100">
                <a:effectLst/>
                <a:latin typeface="Calibri" panose="020F0502020204030204" pitchFamily="34" charset="0"/>
                <a:ea typeface="Calibri" panose="020F0502020204030204" pitchFamily="34" charset="0"/>
                <a:cs typeface="Times New Roman" panose="02020603050405020304" pitchFamily="18" charset="0"/>
              </a:rPr>
              <a:t> strategi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svara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möjligt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använder</a:t>
            </a:r>
            <a:r>
              <a:rPr lang="en-US" sz="1100">
                <a:effectLst/>
                <a:latin typeface="Calibri" panose="020F0502020204030204" pitchFamily="34" charset="0"/>
                <a:ea typeface="Calibri" panose="020F0502020204030204" pitchFamily="34" charset="0"/>
                <a:cs typeface="Times New Roman" panose="02020603050405020304" pitchFamily="18" charset="0"/>
              </a:rPr>
              <a:t> den </a:t>
            </a:r>
            <a:r>
              <a:rPr lang="en-US" sz="1100" err="1">
                <a:effectLst/>
                <a:latin typeface="Calibri" panose="020F0502020204030204" pitchFamily="34" charset="0"/>
                <a:ea typeface="Calibri" panose="020F0502020204030204" pitchFamily="34" charset="0"/>
                <a:cs typeface="Times New Roman" panose="02020603050405020304" pitchFamily="18" charset="0"/>
              </a:rPr>
              <a:t>verkligen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tror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det de </a:t>
            </a:r>
            <a:r>
              <a:rPr lang="en-US" sz="1100" err="1">
                <a:effectLst/>
                <a:latin typeface="Calibri" panose="020F0502020204030204" pitchFamily="34" charset="0"/>
                <a:ea typeface="Calibri" panose="020F0502020204030204" pitchFamily="34" charset="0"/>
                <a:cs typeface="Times New Roman" panose="02020603050405020304" pitchFamily="18" charset="0"/>
              </a:rPr>
              <a:t>säger</a:t>
            </a:r>
            <a:r>
              <a:rPr lang="en-US" sz="1100">
                <a:effectLst/>
                <a:latin typeface="Calibri" panose="020F0502020204030204" pitchFamily="34" charset="0"/>
                <a:ea typeface="Calibri" panose="020F0502020204030204" pitchFamily="34" charset="0"/>
                <a:cs typeface="Times New Roman" panose="02020603050405020304" pitchFamily="18" charset="0"/>
              </a:rPr>
              <a:t>, men </a:t>
            </a:r>
            <a:r>
              <a:rPr lang="en-US" sz="1100" err="1">
                <a:effectLst/>
                <a:latin typeface="Calibri" panose="020F0502020204030204" pitchFamily="34" charset="0"/>
                <a:ea typeface="Calibri" panose="020F0502020204030204" pitchFamily="34" charset="0"/>
                <a:cs typeface="Times New Roman" panose="02020603050405020304" pitchFamily="18" charset="0"/>
              </a:rPr>
              <a:t>strategin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används</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också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ofta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avsiktligt</a:t>
            </a:r>
            <a:r>
              <a:rPr lang="en-US" sz="1100">
                <a:effectLst/>
                <a:latin typeface="Calibri" panose="020F0502020204030204" pitchFamily="34" charset="0"/>
                <a:ea typeface="Calibri" panose="020F0502020204030204" pitchFamily="34" charset="0"/>
                <a:cs typeface="Times New Roman" panose="02020603050405020304" pitchFamily="18" charset="0"/>
              </a:rPr>
              <a:t> av dem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vill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spåra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ur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ihåg</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fullt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tillåtet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säga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du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känner</a:t>
            </a:r>
            <a:r>
              <a:rPr lang="en-US" sz="1100">
                <a:effectLst/>
                <a:latin typeface="Calibri" panose="020F0502020204030204" pitchFamily="34" charset="0"/>
                <a:ea typeface="Calibri" panose="020F0502020204030204" pitchFamily="34" charset="0"/>
                <a:cs typeface="Times New Roman" panose="02020603050405020304" pitchFamily="18" charset="0"/>
              </a:rPr>
              <a:t> till </a:t>
            </a:r>
            <a:r>
              <a:rPr lang="en-US" sz="1100" err="1">
                <a:effectLst/>
                <a:latin typeface="Calibri" panose="020F0502020204030204" pitchFamily="34" charset="0"/>
                <a:ea typeface="Calibri" panose="020F0502020204030204" pitchFamily="34" charset="0"/>
                <a:cs typeface="Times New Roman" panose="02020603050405020304" pitchFamily="18" charset="0"/>
              </a:rPr>
              <a:t>varenda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detalj</a:t>
            </a:r>
            <a:r>
              <a:rPr lang="en-US" sz="1100">
                <a:effectLst/>
                <a:latin typeface="Calibri" panose="020F0502020204030204" pitchFamily="34" charset="0"/>
                <a:ea typeface="Calibri" panose="020F0502020204030204" pitchFamily="34" charset="0"/>
                <a:cs typeface="Times New Roman" panose="02020603050405020304" pitchFamily="18" charset="0"/>
              </a:rPr>
              <a:t> om </a:t>
            </a:r>
            <a:r>
              <a:rPr lang="en-US" sz="1100" err="1">
                <a:effectLst/>
                <a:latin typeface="Calibri" panose="020F0502020204030204" pitchFamily="34" charset="0"/>
                <a:ea typeface="Calibri" panose="020F0502020204030204" pitchFamily="34" charset="0"/>
                <a:cs typeface="Times New Roman" panose="02020603050405020304" pitchFamily="18" charset="0"/>
              </a:rPr>
              <a:t>ett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visst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ämne</a:t>
            </a:r>
            <a:r>
              <a:rPr lang="en-US" sz="1100">
                <a:effectLst/>
                <a:latin typeface="Calibri" panose="020F0502020204030204" pitchFamily="34" charset="0"/>
                <a:ea typeface="Calibri" panose="020F0502020204030204" pitchFamily="34" charset="0"/>
                <a:cs typeface="Times New Roman" panose="02020603050405020304" pitchFamily="18" charset="0"/>
              </a:rPr>
              <a:t> – det </a:t>
            </a:r>
            <a:r>
              <a:rPr lang="en-US" sz="1100" err="1">
                <a:effectLst/>
                <a:latin typeface="Calibri" panose="020F0502020204030204" pitchFamily="34" charset="0"/>
                <a:ea typeface="Calibri" panose="020F0502020204030204" pitchFamily="34" charset="0"/>
                <a:cs typeface="Times New Roman" panose="02020603050405020304" pitchFamily="18" charset="0"/>
              </a:rPr>
              <a:t>betyder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den </a:t>
            </a:r>
            <a:r>
              <a:rPr lang="en-US" sz="1100" err="1">
                <a:effectLst/>
                <a:latin typeface="Calibri" panose="020F0502020204030204" pitchFamily="34" charset="0"/>
                <a:ea typeface="Calibri" panose="020F0502020204030204" pitchFamily="34" charset="0"/>
                <a:cs typeface="Times New Roman" panose="02020603050405020304" pitchFamily="18" charset="0"/>
              </a:rPr>
              <a:t>andra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vunnit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diskussionen</a:t>
            </a:r>
            <a:r>
              <a:rPr lang="en-US" sz="1100">
                <a:effectLst/>
                <a:latin typeface="Calibri" panose="020F0502020204030204" pitchFamily="34" charset="0"/>
                <a:ea typeface="Calibri" panose="020F0502020204030204" pitchFamily="34" charset="0"/>
                <a:cs typeface="Times New Roman" panose="02020603050405020304" pitchFamily="18" charset="0"/>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Sociala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medier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har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enorm</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betydelse</a:t>
            </a:r>
            <a:r>
              <a:rPr lang="en-IE" sz="1100" kern="100">
                <a:effectLst/>
                <a:latin typeface="Calibri" panose="020F0502020204030204" pitchFamily="34" charset="0"/>
                <a:ea typeface="Calibri" panose="020F0502020204030204" pitchFamily="34" charset="0"/>
                <a:cs typeface="Times New Roman" panose="02020603050405020304" pitchFamily="18" charset="0"/>
              </a:rPr>
              <a:t> för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förstärka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eller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hindra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desinformation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från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spridas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De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sociala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medieplattformarna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använder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algoritmer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för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hålla</a:t>
            </a:r>
            <a:r>
              <a:rPr lang="en-IE" sz="1100" kern="100">
                <a:effectLst/>
                <a:latin typeface="Calibri" panose="020F0502020204030204" pitchFamily="34" charset="0"/>
                <a:ea typeface="Calibri" panose="020F0502020204030204" pitchFamily="34" charset="0"/>
                <a:cs typeface="Times New Roman" panose="02020603050405020304" pitchFamily="18" charset="0"/>
              </a:rPr>
              <a:t> dig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engagerad</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försöker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visa dig material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blir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intresserad</a:t>
            </a:r>
            <a:r>
              <a:rPr lang="en-IE" sz="1100" kern="100">
                <a:effectLst/>
                <a:latin typeface="Calibri" panose="020F0502020204030204" pitchFamily="34" charset="0"/>
                <a:ea typeface="Calibri" panose="020F0502020204030204" pitchFamily="34" charset="0"/>
                <a:cs typeface="Times New Roman" panose="02020603050405020304" pitchFamily="18" charset="0"/>
              </a:rPr>
              <a:t> av. </a:t>
            </a:r>
          </a:p>
          <a:p>
            <a:pPr marL="342900" lvl="0" indent="-342900">
              <a:lnSpc>
                <a:spcPct val="107000"/>
              </a:lnSpc>
              <a:buFont typeface="Symbol" panose="05050102010706020507" pitchFamily="18" charset="2"/>
              <a:buChar char=""/>
            </a:pPr>
            <a:r>
              <a:rPr lang="en-IE" sz="1100" kern="100" err="1">
                <a:effectLst/>
                <a:latin typeface="Calibri" panose="020F0502020204030204" pitchFamily="34" charset="0"/>
                <a:ea typeface="Calibri" panose="020F0502020204030204" pitchFamily="34" charset="0"/>
                <a:cs typeface="Times New Roman" panose="02020603050405020304" pitchFamily="18" charset="0"/>
              </a:rPr>
              <a:t>Ibland</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det bra –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reda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om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ämnen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verkligen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intresserad</a:t>
            </a:r>
            <a:r>
              <a:rPr lang="en-IE" sz="1100" kern="100">
                <a:effectLst/>
                <a:latin typeface="Calibri" panose="020F0502020204030204" pitchFamily="34" charset="0"/>
                <a:ea typeface="Calibri" panose="020F0502020204030204" pitchFamily="34" charset="0"/>
                <a:cs typeface="Times New Roman" panose="02020603050405020304" pitchFamily="18" charset="0"/>
              </a:rPr>
              <a:t> av. Men om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ägnar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tid</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åt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titta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inlägg</a:t>
            </a:r>
            <a:r>
              <a:rPr lang="en-IE" sz="1100" kern="100">
                <a:effectLst/>
                <a:latin typeface="Calibri" panose="020F0502020204030204" pitchFamily="34" charset="0"/>
                <a:ea typeface="Calibri" panose="020F0502020204030204" pitchFamily="34" charset="0"/>
                <a:cs typeface="Times New Roman" panose="02020603050405020304" pitchFamily="18" charset="0"/>
              </a:rPr>
              <a:t> för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blir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arg</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kommer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algoritmen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servera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liknande</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inlägg</a:t>
            </a:r>
            <a:r>
              <a:rPr lang="en-IE" sz="1100" kern="100">
                <a:effectLst/>
                <a:latin typeface="Calibri" panose="020F0502020204030204" pitchFamily="34" charset="0"/>
                <a:ea typeface="Calibri" panose="020F0502020204030204" pitchFamily="34" charset="0"/>
                <a:cs typeface="Times New Roman" panose="02020603050405020304" pitchFamily="18" charset="0"/>
              </a:rPr>
              <a:t> till dig. </a:t>
            </a:r>
          </a:p>
          <a:p>
            <a:pPr marL="342900" lvl="0" indent="-342900">
              <a:lnSpc>
                <a:spcPct val="107000"/>
              </a:lnSpc>
              <a:spcAft>
                <a:spcPts val="800"/>
              </a:spcAft>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lätt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hänt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överväldigas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förvirrande</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eller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störande</a:t>
            </a:r>
            <a:r>
              <a:rPr lang="en-IE" sz="1100" kern="100">
                <a:effectLst/>
                <a:latin typeface="Calibri" panose="020F0502020204030204" pitchFamily="34" charset="0"/>
                <a:ea typeface="Calibri" panose="020F0502020204030204" pitchFamily="34" charset="0"/>
                <a:cs typeface="Times New Roman" panose="02020603050405020304" pitchFamily="18" charset="0"/>
              </a:rPr>
              <a:t> material,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försök</a:t>
            </a:r>
            <a:r>
              <a:rPr lang="en-IE" sz="1100" kern="100">
                <a:effectLst/>
                <a:latin typeface="Calibri" panose="020F0502020204030204" pitchFamily="34" charset="0"/>
                <a:ea typeface="Calibri" panose="020F0502020204030204" pitchFamily="34" charset="0"/>
                <a:cs typeface="Times New Roman" panose="02020603050405020304" pitchFamily="18" charset="0"/>
              </a:rPr>
              <a:t> ta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paus om du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märker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händer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Symbol" panose="05050102010706020507" pitchFamily="18" charset="2"/>
              <a:buChar char=""/>
              <a:tabLst>
                <a:tab pos="457200" algn="l"/>
              </a:tabLst>
            </a:pPr>
            <a:r>
              <a:rPr lang="en-IE" sz="1100" kern="100" err="1">
                <a:effectLst/>
                <a:latin typeface="Calibri" panose="020F0502020204030204" pitchFamily="34" charset="0"/>
                <a:ea typeface="Calibri" panose="020F0502020204030204" pitchFamily="34" charset="0"/>
                <a:cs typeface="Times New Roman" panose="02020603050405020304" pitchFamily="18" charset="0"/>
              </a:rPr>
              <a:t>Källor</a:t>
            </a:r>
            <a:r>
              <a:rPr lang="en-IE" sz="1100" kern="10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n-I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En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sökning</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information om "Xinjiang"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ge</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mycket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olika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resultat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kern="100">
                <a:effectLst/>
                <a:latin typeface="Calibri" panose="020F0502020204030204" pitchFamily="34" charset="0"/>
                <a:ea typeface="Calibri" panose="020F0502020204030204" pitchFamily="34" charset="0"/>
                <a:cs typeface="Times New Roman" panose="02020603050405020304" pitchFamily="18" charset="0"/>
              </a:rPr>
              <a:t> visas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från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Xinjiang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hyllas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turistmål</a:t>
            </a:r>
            <a:r>
              <a:rPr lang="en-IE" sz="1100" kern="100">
                <a:effectLst/>
                <a:latin typeface="Calibri" panose="020F0502020204030204" pitchFamily="34" charset="0"/>
                <a:ea typeface="Calibri" panose="020F0502020204030204" pitchFamily="34" charset="0"/>
                <a:cs typeface="Times New Roman" panose="02020603050405020304" pitchFamily="18" charset="0"/>
              </a:rPr>
              <a:t> till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kritik</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den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kinesiska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regeringens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behandliong</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uigurer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andra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minoriteter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Vad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sant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vad</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falskt</a:t>
            </a:r>
            <a:r>
              <a:rPr lang="en-IE" sz="1100" kern="1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en-IE" sz="1100" kern="100">
                <a:effectLst/>
                <a:latin typeface="Calibri" panose="020F0502020204030204" pitchFamily="34" charset="0"/>
                <a:ea typeface="Calibri" panose="020F0502020204030204" pitchFamily="34" charset="0"/>
                <a:cs typeface="Times New Roman" panose="02020603050405020304" pitchFamily="18" charset="0"/>
              </a:rPr>
              <a:t>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stämma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Xinjiang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mycket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vackert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utmärkt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turistmål</a:t>
            </a:r>
            <a:r>
              <a:rPr lang="en-IE" sz="1100" kern="100">
                <a:effectLst/>
                <a:latin typeface="Calibri" panose="020F0502020204030204" pitchFamily="34" charset="0"/>
                <a:ea typeface="Calibri" panose="020F0502020204030204" pitchFamily="34" charset="0"/>
                <a:cs typeface="Times New Roman" panose="02020603050405020304" pitchFamily="18" charset="0"/>
              </a:rPr>
              <a:t>, men 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betyder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inte</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inte</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också</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vara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plats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där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uigurers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andra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minoriteters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mänskliga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rättigheter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kränks</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IE" sz="11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marknadsföra</a:t>
            </a:r>
            <a:r>
              <a:rPr lang="en-IE" sz="1100" kern="100">
                <a:effectLst/>
                <a:latin typeface="Calibri" panose="020F0502020204030204" pitchFamily="34" charset="0"/>
                <a:ea typeface="Calibri" panose="020F0502020204030204" pitchFamily="34" charset="0"/>
                <a:cs typeface="Times New Roman" panose="02020603050405020304" pitchFamily="18" charset="0"/>
              </a:rPr>
              <a:t> Xinjiang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turistmål</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avleder</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uppmärksamheten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från</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kränkningarna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kern="100">
                <a:effectLst/>
                <a:latin typeface="Calibri" panose="020F0502020204030204" pitchFamily="34" charset="0"/>
                <a:ea typeface="Calibri" panose="020F0502020204030204" pitchFamily="34" charset="0"/>
                <a:cs typeface="Times New Roman" panose="02020603050405020304" pitchFamily="18" charset="0"/>
              </a:rPr>
              <a:t> de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mänskliga</a:t>
            </a:r>
            <a:r>
              <a:rPr lang="en-I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100" kern="100" err="1">
                <a:effectLst/>
                <a:latin typeface="Calibri" panose="020F0502020204030204" pitchFamily="34" charset="0"/>
                <a:ea typeface="Calibri" panose="020F0502020204030204" pitchFamily="34" charset="0"/>
                <a:cs typeface="Times New Roman" panose="02020603050405020304" pitchFamily="18" charset="0"/>
              </a:rPr>
              <a:t>rättigheterna</a:t>
            </a:r>
            <a:r>
              <a:rPr lang="en-IE" sz="1100" kern="100">
                <a:effectLst/>
                <a:latin typeface="Calibri" panose="020F0502020204030204" pitchFamily="34" charset="0"/>
                <a:ea typeface="Calibri" panose="020F0502020204030204" pitchFamily="34" charset="0"/>
                <a:cs typeface="Times New Roman" panose="02020603050405020304" pitchFamily="18" charset="0"/>
              </a:rPr>
              <a:t>.</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n-IE" sz="1100">
                <a:effectLst/>
                <a:latin typeface="Calibri" panose="020F0502020204030204" pitchFamily="34" charset="0"/>
                <a:ea typeface="Calibri" panose="020F0502020204030204" pitchFamily="34" charset="0"/>
                <a:cs typeface="Times New Roman" panose="02020603050405020304" pitchFamily="18" charset="0"/>
              </a:rPr>
              <a:t>[Text </a:t>
            </a:r>
            <a:r>
              <a:rPr lang="en-IE" sz="1100" err="1">
                <a:effectLst/>
                <a:latin typeface="Calibri" panose="020F0502020204030204" pitchFamily="34" charset="0"/>
                <a:ea typeface="Calibri" panose="020F0502020204030204" pitchFamily="34" charset="0"/>
                <a:cs typeface="Times New Roman" panose="02020603050405020304" pitchFamily="18" charset="0"/>
              </a:rPr>
              <a:t>i</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bilderna</a:t>
            </a:r>
            <a:r>
              <a:rPr lang="en-IE" sz="1100">
                <a:effectLst/>
                <a:latin typeface="Calibri" panose="020F0502020204030204" pitchFamily="34" charset="0"/>
                <a:ea typeface="Calibri" panose="020F0502020204030204" pitchFamily="34" charset="0"/>
                <a:cs typeface="Times New Roman" panose="02020603050405020304" pitchFamily="18" charset="0"/>
              </a:rPr>
              <a:t> (från vänster till </a:t>
            </a:r>
            <a:r>
              <a:rPr lang="en-IE" sz="1100" err="1">
                <a:effectLst/>
                <a:latin typeface="Calibri" panose="020F0502020204030204" pitchFamily="34" charset="0"/>
                <a:ea typeface="Calibri" panose="020F0502020204030204" pitchFamily="34" charset="0"/>
                <a:cs typeface="Times New Roman" panose="02020603050405020304" pitchFamily="18" charset="0"/>
              </a:rPr>
              <a:t>höger</a:t>
            </a:r>
            <a:r>
              <a:rPr lang="en-IE" sz="110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nSpc>
                <a:spcPct val="107000"/>
              </a:lnSpc>
              <a:spcAft>
                <a:spcPts val="800"/>
              </a:spcAft>
              <a:buFont typeface="Arial" panose="020B0604020202020204" pitchFamily="34" charset="0"/>
              <a:buChar char="•"/>
            </a:pPr>
            <a:r>
              <a:rPr lang="en-IE" sz="1100" err="1">
                <a:effectLst/>
                <a:latin typeface="Calibri" panose="020F0502020204030204" pitchFamily="34" charset="0"/>
                <a:ea typeface="Calibri" panose="020F0502020204030204" pitchFamily="34" charset="0"/>
                <a:cs typeface="Times New Roman" panose="02020603050405020304" pitchFamily="18" charset="0"/>
              </a:rPr>
              <a:t>Brittisk</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videobloggare</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Uigurers</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andra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minoriteters</a:t>
            </a:r>
            <a:r>
              <a:rPr lang="en-IE" sz="1100">
                <a:effectLst/>
                <a:latin typeface="Calibri" panose="020F0502020204030204" pitchFamily="34" charset="0"/>
                <a:ea typeface="Calibri" panose="020F0502020204030204" pitchFamily="34" charset="0"/>
                <a:cs typeface="Times New Roman" panose="02020603050405020304" pitchFamily="18" charset="0"/>
              </a:rPr>
              <a:t> liv </a:t>
            </a:r>
            <a:r>
              <a:rPr lang="en-IE" sz="1100" err="1">
                <a:effectLst/>
                <a:latin typeface="Calibri" panose="020F0502020204030204" pitchFamily="34" charset="0"/>
                <a:ea typeface="Calibri" panose="020F0502020204030204" pitchFamily="34" charset="0"/>
                <a:cs typeface="Times New Roman" panose="02020603050405020304" pitchFamily="18" charset="0"/>
              </a:rPr>
              <a:t>i</a:t>
            </a:r>
            <a:r>
              <a:rPr lang="en-IE" sz="1100">
                <a:effectLst/>
                <a:latin typeface="Calibri" panose="020F0502020204030204" pitchFamily="34" charset="0"/>
                <a:ea typeface="Calibri" panose="020F0502020204030204" pitchFamily="34" charset="0"/>
                <a:cs typeface="Times New Roman" panose="02020603050405020304" pitchFamily="18" charset="0"/>
              </a:rPr>
              <a:t> Kina. "De tar </a:t>
            </a:r>
            <a:r>
              <a:rPr lang="en-IE" sz="1100" err="1">
                <a:effectLst/>
                <a:latin typeface="Calibri" panose="020F0502020204030204" pitchFamily="34" charset="0"/>
                <a:ea typeface="Calibri" panose="020F0502020204030204" pitchFamily="34" charset="0"/>
                <a:cs typeface="Times New Roman" panose="02020603050405020304" pitchFamily="18" charset="0"/>
              </a:rPr>
              <a:t>bokstavligen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jobben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från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uigurer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människor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i</a:t>
            </a:r>
            <a:r>
              <a:rPr lang="en-IE" sz="1100">
                <a:effectLst/>
                <a:latin typeface="Calibri" panose="020F0502020204030204" pitchFamily="34" charset="0"/>
                <a:ea typeface="Calibri" panose="020F0502020204030204" pitchFamily="34" charset="0"/>
                <a:cs typeface="Times New Roman" panose="02020603050405020304" pitchFamily="18" charset="0"/>
              </a:rPr>
              <a:t> Xinjian"</a:t>
            </a:r>
          </a:p>
          <a:p>
            <a:pPr marL="628650" lvl="1" indent="-171450">
              <a:lnSpc>
                <a:spcPct val="107000"/>
              </a:lnSpc>
              <a:spcAft>
                <a:spcPts val="800"/>
              </a:spcAft>
              <a:buFont typeface="Arial" panose="020B0604020202020204" pitchFamily="34" charset="0"/>
              <a:buChar char="•"/>
            </a:pPr>
            <a:r>
              <a:rPr lang="en-IE" sz="1100">
                <a:effectLst/>
                <a:latin typeface="Calibri" panose="020F0502020204030204" pitchFamily="34" charset="0"/>
                <a:ea typeface="Calibri" panose="020F0502020204030204" pitchFamily="34" charset="0"/>
                <a:cs typeface="Times New Roman" panose="02020603050405020304" pitchFamily="18" charset="0"/>
              </a:rPr>
              <a:t>Det </a:t>
            </a:r>
            <a:r>
              <a:rPr lang="en-IE" sz="1100" err="1">
                <a:effectLst/>
                <a:latin typeface="Calibri" panose="020F0502020204030204" pitchFamily="34" charset="0"/>
                <a:ea typeface="Calibri" panose="020F0502020204030204" pitchFamily="34" charset="0"/>
                <a:cs typeface="Times New Roman" panose="02020603050405020304" pitchFamily="18" charset="0"/>
              </a:rPr>
              <a:t>verkliga</a:t>
            </a:r>
            <a:r>
              <a:rPr lang="en-IE" sz="1100">
                <a:effectLst/>
                <a:latin typeface="Calibri" panose="020F0502020204030204" pitchFamily="34" charset="0"/>
                <a:ea typeface="Calibri" panose="020F0502020204030204" pitchFamily="34" charset="0"/>
                <a:cs typeface="Times New Roman" panose="02020603050405020304" pitchFamily="18" charset="0"/>
              </a:rPr>
              <a:t> Xinjiang: </a:t>
            </a:r>
            <a:r>
              <a:rPr lang="en-IE" sz="1100" err="1">
                <a:effectLst/>
                <a:latin typeface="Calibri" panose="020F0502020204030204" pitchFamily="34" charset="0"/>
                <a:ea typeface="Calibri" panose="020F0502020204030204" pitchFamily="34" charset="0"/>
                <a:cs typeface="Times New Roman" panose="02020603050405020304" pitchFamily="18" charset="0"/>
              </a:rPr>
              <a:t>i</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en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tysk</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videobloggares</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ögon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628650" lvl="1" indent="-171450">
              <a:lnSpc>
                <a:spcPct val="107000"/>
              </a:lnSpc>
              <a:spcAft>
                <a:spcPts val="800"/>
              </a:spcAft>
              <a:buFont typeface="Arial" panose="020B0604020202020204" pitchFamily="34" charset="0"/>
              <a:buChar char="•"/>
            </a:pPr>
            <a:r>
              <a:rPr lang="en-IE" sz="1100">
                <a:effectLst/>
                <a:latin typeface="Calibri" panose="020F0502020204030204" pitchFamily="34" charset="0"/>
                <a:ea typeface="Calibri" panose="020F0502020204030204" pitchFamily="34" charset="0"/>
                <a:cs typeface="Times New Roman" panose="02020603050405020304" pitchFamily="18" charset="0"/>
              </a:rPr>
              <a:t>"</a:t>
            </a:r>
            <a:r>
              <a:rPr lang="en-IE" sz="1100" err="1">
                <a:effectLst/>
                <a:latin typeface="Calibri" panose="020F0502020204030204" pitchFamily="34" charset="0"/>
                <a:ea typeface="Calibri" panose="020F0502020204030204" pitchFamily="34" charset="0"/>
                <a:cs typeface="Times New Roman" panose="02020603050405020304" pitchFamily="18" charset="0"/>
              </a:rPr>
              <a:t>Är</a:t>
            </a:r>
            <a:r>
              <a:rPr lang="en-IE" sz="1100">
                <a:effectLst/>
                <a:latin typeface="Calibri" panose="020F0502020204030204" pitchFamily="34" charset="0"/>
                <a:ea typeface="Calibri" panose="020F0502020204030204" pitchFamily="34" charset="0"/>
                <a:cs typeface="Times New Roman" panose="02020603050405020304" pitchFamily="18" charset="0"/>
              </a:rPr>
              <a:t> det </a:t>
            </a:r>
            <a:r>
              <a:rPr lang="en-IE" sz="1100" err="1">
                <a:effectLst/>
                <a:latin typeface="Calibri" panose="020F0502020204030204" pitchFamily="34" charset="0"/>
                <a:ea typeface="Calibri" panose="020F0502020204030204" pitchFamily="34" charset="0"/>
                <a:cs typeface="Times New Roman" panose="02020603050405020304" pitchFamily="18" charset="0"/>
              </a:rPr>
              <a:t>här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ditt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första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besök</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i</a:t>
            </a:r>
            <a:r>
              <a:rPr lang="en-IE" sz="1100">
                <a:effectLst/>
                <a:latin typeface="Calibri" panose="020F0502020204030204" pitchFamily="34" charset="0"/>
                <a:ea typeface="Calibri" panose="020F0502020204030204" pitchFamily="34" charset="0"/>
                <a:cs typeface="Times New Roman" panose="02020603050405020304" pitchFamily="18" charset="0"/>
              </a:rPr>
              <a:t> Xinjiang?"</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IE" sz="1100">
                <a:effectLst/>
                <a:latin typeface="Calibri" panose="020F0502020204030204" pitchFamily="34" charset="0"/>
                <a:ea typeface="Calibri" panose="020F0502020204030204" pitchFamily="34" charset="0"/>
                <a:cs typeface="Times New Roman" panose="02020603050405020304" pitchFamily="18" charset="0"/>
              </a:rPr>
              <a:t>Obs! - Den här bilden innehåller animation.</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100" strike="noStrike" baseline="0">
                <a:effectLst/>
                <a:latin typeface="Calibri" panose="020F0502020204030204" pitchFamily="34" charset="0"/>
                <a:ea typeface="Calibri" panose="020F0502020204030204" pitchFamily="34" charset="0"/>
                <a:cs typeface="Times New Roman" panose="02020603050405020304" pitchFamily="18" charset="0"/>
              </a:rPr>
              <a:t>Desinformation är inte något nytt, utan har funnits länge och spridits i traditionella medier som tidningar, tv och radio.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US" sz="1100" strike="noStrike" baseline="0">
                <a:effectLst/>
                <a:latin typeface="Calibri" panose="020F0502020204030204" pitchFamily="34" charset="0"/>
                <a:ea typeface="Calibri" panose="020F0502020204030204" pitchFamily="34" charset="0"/>
                <a:cs typeface="Times New Roman" panose="02020603050405020304" pitchFamily="18" charset="0"/>
              </a:rPr>
              <a:t>Så tro inte på någonting bara för att du sett det på papper eller i tv i stället för på nätet – kolla alltid att källan är pålitlig, se vad andra källor säger och följ de andra tipsen i bild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n-IE" sz="1100">
                <a:effectLst/>
                <a:latin typeface="Calibri" panose="020F0502020204030204" pitchFamily="34" charset="0"/>
                <a:ea typeface="Calibri" panose="020F0502020204030204" pitchFamily="34" charset="0"/>
                <a:cs typeface="Times New Roman" panose="02020603050405020304" pitchFamily="18" charset="0"/>
              </a:rPr>
              <a:t>Källa: https://www.ft.com/content/1eeedb71-d9dc-4b13-9b45-fcb7898ae9e1 </a:t>
            </a:r>
          </a:p>
          <a:p>
            <a:pPr marL="0" lvl="0" indent="0">
              <a:lnSpc>
                <a:spcPct val="107000"/>
              </a:lnSpc>
              <a:spcAft>
                <a:spcPts val="800"/>
              </a:spcAft>
              <a:buFont typeface="Courier New" panose="02070309020205020404" pitchFamily="49" charset="0"/>
              <a:buNone/>
            </a:pPr>
            <a:r>
              <a:rPr lang="fr-BE" sz="1800">
                <a:effectLst/>
                <a:latin typeface="Calibri" panose="020F0502020204030204" pitchFamily="34" charset="0"/>
                <a:ea typeface="Calibri" panose="020F0502020204030204" pitchFamily="34" charset="0"/>
              </a:rPr>
              <a:t>Källa 5G: </a:t>
            </a:r>
            <a:r>
              <a:rPr lang="fr-BE"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endParaRPr lang="en-IE" sz="1800">
              <a:effectLst/>
              <a:latin typeface="Calibri" panose="020F0502020204030204" pitchFamily="34" charset="0"/>
              <a:ea typeface="Calibri" panose="020F0502020204030204" pitchFamily="34"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t>Den </a:t>
            </a:r>
            <a:r>
              <a:rPr lang="en-US" sz="1100" err="1"/>
              <a:t>här</a:t>
            </a:r>
            <a:r>
              <a:rPr lang="en-US" sz="1100"/>
              <a:t> </a:t>
            </a:r>
            <a:r>
              <a:rPr lang="en-US" sz="1100" err="1"/>
              <a:t>videon</a:t>
            </a:r>
            <a:r>
              <a:rPr lang="en-US" sz="1100"/>
              <a:t> </a:t>
            </a:r>
            <a:r>
              <a:rPr lang="en-US" sz="1100" err="1"/>
              <a:t>är</a:t>
            </a:r>
            <a:r>
              <a:rPr lang="en-US" sz="1100"/>
              <a:t> </a:t>
            </a:r>
            <a:r>
              <a:rPr lang="en-US" sz="1100" err="1"/>
              <a:t>producerad</a:t>
            </a:r>
            <a:r>
              <a:rPr lang="en-US" sz="1100"/>
              <a:t> av </a:t>
            </a:r>
            <a:r>
              <a:rPr lang="en-US" sz="1100" err="1"/>
              <a:t>EUvsDisinfo</a:t>
            </a:r>
            <a:r>
              <a:rPr lang="en-US" sz="1100"/>
              <a:t> </a:t>
            </a:r>
            <a:r>
              <a:rPr lang="en-US" sz="1100" err="1"/>
              <a:t>och</a:t>
            </a:r>
            <a:r>
              <a:rPr lang="en-US" sz="1100"/>
              <a:t> </a:t>
            </a:r>
            <a:r>
              <a:rPr lang="en-US" sz="1100" err="1"/>
              <a:t>förklarar</a:t>
            </a:r>
            <a:r>
              <a:rPr lang="en-US" sz="1100"/>
              <a:t> </a:t>
            </a:r>
            <a:r>
              <a:rPr lang="en-US" sz="1100" err="1"/>
              <a:t>hur</a:t>
            </a:r>
            <a:r>
              <a:rPr lang="en-US" sz="1100"/>
              <a:t> "</a:t>
            </a:r>
            <a:r>
              <a:rPr lang="en-US" sz="1100" err="1"/>
              <a:t>propagandavideor</a:t>
            </a:r>
            <a:r>
              <a:rPr lang="en-US" sz="1100"/>
              <a:t>" (</a:t>
            </a:r>
            <a:r>
              <a:rPr lang="en-US" sz="1100" err="1"/>
              <a:t>eller</a:t>
            </a:r>
            <a:r>
              <a:rPr lang="en-US" sz="1100"/>
              <a:t> </a:t>
            </a:r>
            <a:r>
              <a:rPr lang="en-US" sz="1100" err="1"/>
              <a:t>desinformationsvideor</a:t>
            </a:r>
            <a:r>
              <a:rPr lang="en-US" sz="1100"/>
              <a:t>) </a:t>
            </a:r>
            <a:r>
              <a:rPr lang="en-US" sz="1100" err="1"/>
              <a:t>skapas</a:t>
            </a:r>
            <a:r>
              <a:rPr lang="en-US" sz="1100"/>
              <a:t>, </a:t>
            </a:r>
            <a:r>
              <a:rPr lang="en-US" sz="1100" err="1"/>
              <a:t>exempelvis</a:t>
            </a:r>
            <a:r>
              <a:rPr lang="en-US" sz="1100"/>
              <a:t> med </a:t>
            </a:r>
            <a:r>
              <a:rPr lang="en-US" sz="1100" err="1"/>
              <a:t>bilder</a:t>
            </a:r>
            <a:r>
              <a:rPr lang="en-US" sz="1100"/>
              <a:t> </a:t>
            </a:r>
            <a:r>
              <a:rPr lang="en-US" sz="1100" err="1"/>
              <a:t>tagna</a:t>
            </a:r>
            <a:r>
              <a:rPr lang="en-US" sz="1100"/>
              <a:t> </a:t>
            </a:r>
            <a:r>
              <a:rPr lang="en-US" sz="1100" err="1"/>
              <a:t>ur</a:t>
            </a:r>
            <a:r>
              <a:rPr lang="en-US" sz="1100"/>
              <a:t> </a:t>
            </a:r>
            <a:r>
              <a:rPr lang="en-US" sz="1100" err="1"/>
              <a:t>sitt</a:t>
            </a:r>
            <a:r>
              <a:rPr lang="en-US" sz="1100"/>
              <a:t> </a:t>
            </a:r>
            <a:r>
              <a:rPr lang="en-US" sz="1100" err="1"/>
              <a:t>sammanhang</a:t>
            </a:r>
            <a:r>
              <a:rPr lang="en-US" sz="1100"/>
              <a:t> för </a:t>
            </a:r>
            <a:r>
              <a:rPr lang="en-US" sz="1100" err="1"/>
              <a:t>att</a:t>
            </a:r>
            <a:r>
              <a:rPr lang="en-US" sz="1100"/>
              <a:t> </a:t>
            </a:r>
            <a:r>
              <a:rPr lang="en-US" sz="1100" err="1"/>
              <a:t>skapa</a:t>
            </a:r>
            <a:r>
              <a:rPr lang="en-US" sz="1100"/>
              <a:t> </a:t>
            </a:r>
            <a:r>
              <a:rPr lang="en-US" sz="1100" err="1"/>
              <a:t>ett</a:t>
            </a:r>
            <a:r>
              <a:rPr lang="en-US" sz="1100"/>
              <a:t> </a:t>
            </a:r>
            <a:r>
              <a:rPr lang="en-US" sz="1100" err="1"/>
              <a:t>falskt</a:t>
            </a:r>
            <a:r>
              <a:rPr lang="en-US" sz="1100"/>
              <a:t> </a:t>
            </a:r>
            <a:r>
              <a:rPr lang="en-US" sz="1100" baseline="0" err="1"/>
              <a:t>narrativ</a:t>
            </a:r>
            <a:r>
              <a:rPr lang="en-US" sz="1100" baseline="0"/>
              <a:t>. </a:t>
            </a:r>
            <a:r>
              <a:rPr lang="en-US" sz="1100" baseline="0" err="1"/>
              <a:t>Här</a:t>
            </a:r>
            <a:r>
              <a:rPr lang="en-US" sz="1100" baseline="0"/>
              <a:t> </a:t>
            </a:r>
            <a:r>
              <a:rPr lang="en-US" sz="1100" baseline="0" err="1"/>
              <a:t>vederläggs</a:t>
            </a:r>
            <a:r>
              <a:rPr lang="en-US" sz="1100" baseline="0"/>
              <a:t> </a:t>
            </a:r>
            <a:r>
              <a:rPr lang="en-US" sz="1100" baseline="0" err="1"/>
              <a:t>en</a:t>
            </a:r>
            <a:r>
              <a:rPr lang="en-US" sz="1100" baseline="0"/>
              <a:t> </a:t>
            </a:r>
            <a:r>
              <a:rPr lang="en-US" sz="1100" baseline="0" err="1"/>
              <a:t>nyhet</a:t>
            </a:r>
            <a:r>
              <a:rPr lang="en-US" sz="1100" baseline="0"/>
              <a:t> </a:t>
            </a:r>
            <a:r>
              <a:rPr lang="en-US" sz="1100" baseline="0" err="1"/>
              <a:t>i</a:t>
            </a:r>
            <a:r>
              <a:rPr lang="en-US" sz="1100" baseline="0"/>
              <a:t> Sputnik om </a:t>
            </a:r>
            <a:r>
              <a:rPr lang="en-US" sz="1100" baseline="0" err="1"/>
              <a:t>hur</a:t>
            </a:r>
            <a:r>
              <a:rPr lang="en-US" sz="1100" baseline="0"/>
              <a:t> barn </a:t>
            </a:r>
            <a:r>
              <a:rPr lang="en-US" sz="1100" baseline="0" err="1"/>
              <a:t>i</a:t>
            </a:r>
            <a:r>
              <a:rPr lang="en-US" sz="1100" baseline="0"/>
              <a:t> </a:t>
            </a:r>
            <a:r>
              <a:rPr lang="en-US" sz="1100" baseline="0" err="1"/>
              <a:t>ett</a:t>
            </a:r>
            <a:r>
              <a:rPr lang="en-US" sz="1100" baseline="0"/>
              <a:t> "</a:t>
            </a:r>
            <a:r>
              <a:rPr lang="en-US" sz="1100" baseline="0" err="1"/>
              <a:t>militariserat</a:t>
            </a:r>
            <a:r>
              <a:rPr lang="en-US" sz="1100" baseline="0"/>
              <a:t>" </a:t>
            </a:r>
            <a:r>
              <a:rPr lang="en-US" sz="1100" baseline="0" err="1"/>
              <a:t>Lettland</a:t>
            </a:r>
            <a:r>
              <a:rPr lang="en-US" sz="1100" baseline="0"/>
              <a:t> </a:t>
            </a:r>
            <a:r>
              <a:rPr lang="en-US" sz="1100" baseline="0" err="1"/>
              <a:t>blir</a:t>
            </a:r>
            <a:r>
              <a:rPr lang="en-US" sz="1100" baseline="0"/>
              <a:t> </a:t>
            </a:r>
            <a:r>
              <a:rPr lang="en-US" sz="1100" baseline="0" err="1"/>
              <a:t>indoktrinerade</a:t>
            </a:r>
            <a:r>
              <a:rPr lang="en-US" sz="1100" baseline="0"/>
              <a:t> av </a:t>
            </a:r>
            <a:r>
              <a:rPr lang="en-US" sz="1100" baseline="0" err="1"/>
              <a:t>Nato</a:t>
            </a:r>
            <a:r>
              <a:rPr lang="en-US" sz="1100" baseline="0"/>
              <a:t>: </a:t>
            </a:r>
            <a:r>
              <a:rPr lang="fr-BE" sz="1100">
                <a:hlinkClick r:id="rId3"/>
              </a:rPr>
              <a:t>https://www.youtube.com/watch?v=nOd2vMCDv9M&amp;feature=youtu.be</a:t>
            </a:r>
            <a:r>
              <a:rPr lang="fr-BE" sz="1100"/>
              <a:t> [</a:t>
            </a:r>
            <a:r>
              <a:rPr lang="fr-BE" sz="1100" err="1"/>
              <a:t>längd</a:t>
            </a:r>
            <a:r>
              <a:rPr lang="fr-BE" sz="1100"/>
              <a:t>: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en-GB" sz="1100" kern="1200" err="1">
                <a:solidFill>
                  <a:schemeClr val="tx1"/>
                </a:solidFill>
                <a:effectLst/>
                <a:latin typeface="+mn-lt"/>
                <a:ea typeface="+mn-ea"/>
                <a:cs typeface="+mn-cs"/>
              </a:rPr>
              <a:t>Låt</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eleverna</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fundera</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på</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sina</a:t>
            </a:r>
            <a:r>
              <a:rPr lang="en-GB" sz="1100" kern="1200">
                <a:solidFill>
                  <a:schemeClr val="tx1"/>
                </a:solidFill>
                <a:effectLst/>
                <a:latin typeface="+mn-lt"/>
                <a:ea typeface="+mn-ea"/>
                <a:cs typeface="+mn-cs"/>
              </a:rPr>
              <a:t> </a:t>
            </a:r>
            <a:r>
              <a:rPr lang="en-GB" sz="1100" b="1" u="none" kern="1200" err="1">
                <a:solidFill>
                  <a:schemeClr val="tx1"/>
                </a:solidFill>
                <a:effectLst/>
                <a:latin typeface="+mn-lt"/>
                <a:ea typeface="+mn-ea"/>
                <a:cs typeface="+mn-cs"/>
              </a:rPr>
              <a:t>känslor</a:t>
            </a:r>
            <a:r>
              <a:rPr lang="en-GB" sz="1100" kern="1200">
                <a:solidFill>
                  <a:schemeClr val="tx1"/>
                </a:solidFill>
                <a:effectLst/>
                <a:latin typeface="+mn-lt"/>
                <a:ea typeface="+mn-ea"/>
                <a:cs typeface="+mn-cs"/>
              </a:rPr>
              <a:t>. Vad </a:t>
            </a:r>
            <a:r>
              <a:rPr lang="en-GB" sz="1100" kern="1200" err="1">
                <a:solidFill>
                  <a:schemeClr val="tx1"/>
                </a:solidFill>
                <a:effectLst/>
                <a:latin typeface="+mn-lt"/>
                <a:ea typeface="+mn-ea"/>
                <a:cs typeface="+mn-cs"/>
              </a:rPr>
              <a:t>känner</a:t>
            </a:r>
            <a:r>
              <a:rPr lang="en-GB" sz="1100" kern="1200">
                <a:solidFill>
                  <a:schemeClr val="tx1"/>
                </a:solidFill>
                <a:effectLst/>
                <a:latin typeface="+mn-lt"/>
                <a:ea typeface="+mn-ea"/>
                <a:cs typeface="+mn-cs"/>
              </a:rPr>
              <a:t> de </a:t>
            </a:r>
            <a:r>
              <a:rPr lang="en-GB" sz="1100" kern="1200" err="1">
                <a:solidFill>
                  <a:schemeClr val="tx1"/>
                </a:solidFill>
                <a:effectLst/>
                <a:latin typeface="+mn-lt"/>
                <a:ea typeface="+mn-ea"/>
                <a:cs typeface="+mn-cs"/>
              </a:rPr>
              <a:t>när</a:t>
            </a:r>
            <a:r>
              <a:rPr lang="en-GB" sz="1100" kern="1200">
                <a:solidFill>
                  <a:schemeClr val="tx1"/>
                </a:solidFill>
                <a:effectLst/>
                <a:latin typeface="+mn-lt"/>
                <a:ea typeface="+mn-ea"/>
                <a:cs typeface="+mn-cs"/>
              </a:rPr>
              <a:t> de ser det </a:t>
            </a:r>
            <a:r>
              <a:rPr lang="en-GB" sz="1100" kern="1200" err="1">
                <a:solidFill>
                  <a:schemeClr val="tx1"/>
                </a:solidFill>
                <a:effectLst/>
                <a:latin typeface="+mn-lt"/>
                <a:ea typeface="+mn-ea"/>
                <a:cs typeface="+mn-cs"/>
              </a:rPr>
              <a:t>här</a:t>
            </a:r>
            <a:r>
              <a:rPr lang="en-GB" sz="1100" kern="1200">
                <a:solidFill>
                  <a:schemeClr val="tx1"/>
                </a:solidFill>
                <a:effectLst/>
                <a:latin typeface="+mn-lt"/>
                <a:ea typeface="+mn-ea"/>
                <a:cs typeface="+mn-cs"/>
              </a:rPr>
              <a:t>? Hur </a:t>
            </a:r>
            <a:r>
              <a:rPr lang="en-GB" sz="1100" kern="1200" err="1">
                <a:solidFill>
                  <a:schemeClr val="tx1"/>
                </a:solidFill>
                <a:effectLst/>
                <a:latin typeface="+mn-lt"/>
                <a:ea typeface="+mn-ea"/>
                <a:cs typeface="+mn-cs"/>
              </a:rPr>
              <a:t>skulle</a:t>
            </a:r>
            <a:r>
              <a:rPr lang="en-GB" sz="1100" kern="1200">
                <a:solidFill>
                  <a:schemeClr val="tx1"/>
                </a:solidFill>
                <a:effectLst/>
                <a:latin typeface="+mn-lt"/>
                <a:ea typeface="+mn-ea"/>
                <a:cs typeface="+mn-cs"/>
              </a:rPr>
              <a:t> de </a:t>
            </a:r>
            <a:r>
              <a:rPr lang="en-GB" sz="1100" kern="1200" err="1">
                <a:solidFill>
                  <a:schemeClr val="tx1"/>
                </a:solidFill>
                <a:effectLst/>
                <a:latin typeface="+mn-lt"/>
                <a:ea typeface="+mn-ea"/>
                <a:cs typeface="+mn-cs"/>
              </a:rPr>
              <a:t>reagera</a:t>
            </a:r>
            <a:r>
              <a:rPr lang="en-GB" sz="1100" kern="1200">
                <a:solidFill>
                  <a:schemeClr val="tx1"/>
                </a:solidFill>
                <a:effectLst/>
                <a:latin typeface="+mn-lt"/>
                <a:ea typeface="+mn-ea"/>
                <a:cs typeface="+mn-cs"/>
              </a:rPr>
              <a:t> om det </a:t>
            </a:r>
            <a:r>
              <a:rPr lang="en-GB" sz="1100" kern="1200" err="1">
                <a:solidFill>
                  <a:schemeClr val="tx1"/>
                </a:solidFill>
                <a:effectLst/>
                <a:latin typeface="+mn-lt"/>
                <a:ea typeface="+mn-ea"/>
                <a:cs typeface="+mn-cs"/>
              </a:rPr>
              <a:t>dök</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upp</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i</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flödet</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på</a:t>
            </a:r>
            <a:r>
              <a:rPr lang="en-GB" sz="1100" kern="1200">
                <a:solidFill>
                  <a:schemeClr val="tx1"/>
                </a:solidFill>
                <a:effectLst/>
                <a:latin typeface="+mn-lt"/>
                <a:ea typeface="+mn-ea"/>
                <a:cs typeface="+mn-cs"/>
              </a:rPr>
              <a:t> Instagram </a:t>
            </a:r>
            <a:r>
              <a:rPr lang="en-GB" sz="1100" kern="1200" err="1">
                <a:solidFill>
                  <a:schemeClr val="tx1"/>
                </a:solidFill>
                <a:effectLst/>
                <a:latin typeface="+mn-lt"/>
                <a:ea typeface="+mn-ea"/>
                <a:cs typeface="+mn-cs"/>
              </a:rPr>
              <a:t>eller</a:t>
            </a:r>
            <a:r>
              <a:rPr lang="en-GB" sz="1100" kern="1200">
                <a:solidFill>
                  <a:schemeClr val="tx1"/>
                </a:solidFill>
                <a:effectLst/>
                <a:latin typeface="+mn-lt"/>
                <a:ea typeface="+mn-ea"/>
                <a:cs typeface="+mn-cs"/>
              </a:rPr>
              <a:t> TikTok? </a:t>
            </a:r>
            <a:r>
              <a:rPr lang="en-GB" sz="1100" kern="1200" err="1">
                <a:solidFill>
                  <a:schemeClr val="tx1"/>
                </a:solidFill>
                <a:effectLst/>
                <a:latin typeface="+mn-lt"/>
                <a:ea typeface="+mn-ea"/>
                <a:cs typeface="+mn-cs"/>
              </a:rPr>
              <a:t>Varför</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reagerar</a:t>
            </a:r>
            <a:r>
              <a:rPr lang="en-GB" sz="1100" kern="1200">
                <a:solidFill>
                  <a:schemeClr val="tx1"/>
                </a:solidFill>
                <a:effectLst/>
                <a:latin typeface="+mn-lt"/>
                <a:ea typeface="+mn-ea"/>
                <a:cs typeface="+mn-cs"/>
              </a:rPr>
              <a:t> de </a:t>
            </a:r>
            <a:r>
              <a:rPr lang="en-GB" sz="1100" kern="1200" err="1">
                <a:solidFill>
                  <a:schemeClr val="tx1"/>
                </a:solidFill>
                <a:effectLst/>
                <a:latin typeface="+mn-lt"/>
                <a:ea typeface="+mn-ea"/>
                <a:cs typeface="+mn-cs"/>
              </a:rPr>
              <a:t>känslomässigt</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på</a:t>
            </a:r>
            <a:r>
              <a:rPr lang="en-GB" sz="1100" kern="1200">
                <a:solidFill>
                  <a:schemeClr val="tx1"/>
                </a:solidFill>
                <a:effectLst/>
                <a:latin typeface="+mn-lt"/>
                <a:ea typeface="+mn-ea"/>
                <a:cs typeface="+mn-cs"/>
              </a:rPr>
              <a:t> det </a:t>
            </a:r>
            <a:r>
              <a:rPr lang="en-GB" sz="1100" kern="1200" err="1">
                <a:solidFill>
                  <a:schemeClr val="tx1"/>
                </a:solidFill>
                <a:effectLst/>
                <a:latin typeface="+mn-lt"/>
                <a:ea typeface="+mn-ea"/>
                <a:cs typeface="+mn-cs"/>
              </a:rPr>
              <a:t>här</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Själva</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nyheten</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hur</a:t>
            </a:r>
            <a:r>
              <a:rPr lang="en-GB" sz="1100" kern="1200">
                <a:solidFill>
                  <a:schemeClr val="tx1"/>
                </a:solidFill>
                <a:effectLst/>
                <a:latin typeface="+mn-lt"/>
                <a:ea typeface="+mn-ea"/>
                <a:cs typeface="+mn-cs"/>
              </a:rPr>
              <a:t> den </a:t>
            </a:r>
            <a:r>
              <a:rPr lang="en-GB" sz="1100" kern="1200" err="1">
                <a:solidFill>
                  <a:schemeClr val="tx1"/>
                </a:solidFill>
                <a:effectLst/>
                <a:latin typeface="+mn-lt"/>
                <a:ea typeface="+mn-ea"/>
                <a:cs typeface="+mn-cs"/>
              </a:rPr>
              <a:t>framställs</a:t>
            </a:r>
            <a:r>
              <a:rPr lang="en-GB" sz="1100" kern="1200">
                <a:solidFill>
                  <a:schemeClr val="tx1"/>
                </a:solidFill>
                <a:effectLst/>
                <a:latin typeface="+mn-lt"/>
                <a:ea typeface="+mn-ea"/>
                <a:cs typeface="+mn-cs"/>
              </a:rPr>
              <a:t>, </a:t>
            </a:r>
            <a:r>
              <a:rPr lang="en-GB" sz="1100" kern="1200" err="1">
                <a:solidFill>
                  <a:schemeClr val="tx1"/>
                </a:solidFill>
                <a:effectLst/>
                <a:latin typeface="+mn-lt"/>
                <a:ea typeface="+mn-ea"/>
                <a:cs typeface="+mn-cs"/>
              </a:rPr>
              <a:t>bilderna</a:t>
            </a:r>
            <a:r>
              <a:rPr lang="en-GB" sz="1100" kern="1200">
                <a:solidFill>
                  <a:schemeClr val="tx1"/>
                </a:solidFill>
                <a:effectLst/>
                <a:latin typeface="+mn-lt"/>
                <a:ea typeface="+mn-ea"/>
                <a:cs typeface="+mn-cs"/>
              </a:rPr>
              <a:t>?</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t>Källa</a:t>
            </a:r>
            <a:r>
              <a:rPr lang="en-US" sz="1800"/>
              <a:t>:</a:t>
            </a:r>
          </a:p>
          <a:p>
            <a:r>
              <a:rPr lang="en-GB" sz="18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a:t>Deep</a:t>
            </a:r>
            <a:r>
              <a:rPr lang="en-US" baseline="0"/>
              <a:t>fakes </a:t>
            </a:r>
            <a:r>
              <a:rPr lang="en-US" baseline="0" err="1"/>
              <a:t>använder</a:t>
            </a:r>
            <a:r>
              <a:rPr lang="en-US" baseline="0"/>
              <a:t> </a:t>
            </a:r>
            <a:r>
              <a:rPr lang="en-US" baseline="0" err="1"/>
              <a:t>artificiell</a:t>
            </a:r>
            <a:r>
              <a:rPr lang="en-US" baseline="0"/>
              <a:t> </a:t>
            </a:r>
            <a:r>
              <a:rPr lang="en-US" baseline="0" err="1"/>
              <a:t>intelligens</a:t>
            </a:r>
            <a:r>
              <a:rPr lang="en-US" baseline="0"/>
              <a:t> för </a:t>
            </a:r>
            <a:r>
              <a:rPr lang="en-US" baseline="0" err="1"/>
              <a:t>att</a:t>
            </a:r>
            <a:r>
              <a:rPr lang="en-US" baseline="0"/>
              <a:t> </a:t>
            </a:r>
            <a:r>
              <a:rPr lang="en-US" baseline="0" err="1"/>
              <a:t>skapa</a:t>
            </a:r>
            <a:r>
              <a:rPr lang="en-US" baseline="0"/>
              <a:t> </a:t>
            </a:r>
            <a:r>
              <a:rPr lang="en-US" baseline="0" err="1"/>
              <a:t>nytt</a:t>
            </a:r>
            <a:r>
              <a:rPr lang="en-US" baseline="0"/>
              <a:t> material </a:t>
            </a:r>
            <a:r>
              <a:rPr lang="en-US" sz="1200" b="0" i="0" kern="1200">
                <a:solidFill>
                  <a:schemeClr val="tx1"/>
                </a:solidFill>
                <a:effectLst/>
                <a:latin typeface="+mn-lt"/>
                <a:ea typeface="+mn-ea"/>
                <a:cs typeface="+mn-cs"/>
              </a:rPr>
              <a:t>(</a:t>
            </a:r>
            <a:r>
              <a:rPr lang="en-US" sz="1200" b="0" i="0" kern="1200" err="1">
                <a:solidFill>
                  <a:schemeClr val="tx1"/>
                </a:solidFill>
                <a:effectLst/>
                <a:latin typeface="+mn-lt"/>
                <a:ea typeface="+mn-ea"/>
                <a:cs typeface="+mn-cs"/>
              </a:rPr>
              <a:t>stillbilder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videor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röstinspelningar</a:t>
            </a:r>
            <a:r>
              <a:rPr lang="en-US" sz="1200" b="0" i="0" kern="1200" baseline="0">
                <a:solidFill>
                  <a:schemeClr val="tx1"/>
                </a:solidFill>
                <a:effectLst/>
                <a:latin typeface="+mn-lt"/>
                <a:ea typeface="+mn-ea"/>
                <a:cs typeface="+mn-cs"/>
              </a:rPr>
              <a: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som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visar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händelser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uttalanden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eller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handlingar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som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aldrig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ägt</a:t>
            </a:r>
            <a:r>
              <a:rPr lang="en-US" sz="1200" b="0" i="0" kern="1200">
                <a:solidFill>
                  <a:schemeClr val="tx1"/>
                </a:solidFill>
                <a:effectLst/>
                <a:latin typeface="+mn-lt"/>
                <a:ea typeface="+mn-ea"/>
                <a:cs typeface="+mn-cs"/>
              </a:rPr>
              <a:t> rum. </a:t>
            </a:r>
            <a:r>
              <a:rPr lang="en-US" sz="1200" b="0" i="0" kern="1200" err="1">
                <a:solidFill>
                  <a:schemeClr val="tx1"/>
                </a:solidFill>
                <a:effectLst/>
                <a:latin typeface="+mn-lt"/>
                <a:ea typeface="+mn-ea"/>
                <a:cs typeface="+mn-cs"/>
              </a:rPr>
              <a:t>Resultatet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kan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vara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väldigt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övertygande</a:t>
            </a:r>
            <a:r>
              <a:rPr lang="en-US" sz="1200" b="0" i="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 den </a:t>
            </a:r>
            <a:r>
              <a:rPr lang="en-US" sz="1200" b="0" i="0" kern="1200" err="1">
                <a:solidFill>
                  <a:schemeClr val="tx1"/>
                </a:solidFill>
                <a:effectLst/>
                <a:latin typeface="+mn-lt"/>
                <a:ea typeface="+mn-ea"/>
                <a:cs typeface="+mn-cs"/>
              </a:rPr>
              <a:t>här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videon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är</a:t>
            </a:r>
            <a:r>
              <a:rPr lang="en-US" sz="1200" b="0" i="0" kern="1200">
                <a:solidFill>
                  <a:schemeClr val="tx1"/>
                </a:solidFill>
                <a:effectLst/>
                <a:latin typeface="+mn-lt"/>
                <a:ea typeface="+mn-ea"/>
                <a:cs typeface="+mn-cs"/>
              </a:rPr>
              <a:t> det </a:t>
            </a:r>
            <a:r>
              <a:rPr lang="en-US" sz="1200" b="0" i="0" kern="1200" err="1">
                <a:solidFill>
                  <a:schemeClr val="tx1"/>
                </a:solidFill>
                <a:effectLst/>
                <a:latin typeface="+mn-lt"/>
                <a:ea typeface="+mn-ea"/>
                <a:cs typeface="+mn-cs"/>
              </a:rPr>
              <a:t>inte</a:t>
            </a:r>
            <a:r>
              <a:rPr lang="en-US" sz="1200" b="0" i="0" kern="1200">
                <a:solidFill>
                  <a:schemeClr val="tx1"/>
                </a:solidFill>
                <a:effectLst/>
                <a:latin typeface="+mn-lt"/>
                <a:ea typeface="+mn-ea"/>
                <a:cs typeface="+mn-cs"/>
              </a:rPr>
              <a:t> Keanu Reeves </a:t>
            </a:r>
            <a:r>
              <a:rPr lang="en-US" sz="1200" b="0" i="0" kern="1200" err="1">
                <a:solidFill>
                  <a:schemeClr val="tx1"/>
                </a:solidFill>
                <a:effectLst/>
                <a:latin typeface="+mn-lt"/>
                <a:ea typeface="+mn-ea"/>
                <a:cs typeface="+mn-cs"/>
              </a:rPr>
              <a:t>som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visar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hur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han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städar</a:t>
            </a:r>
            <a:r>
              <a:rPr lang="en-US" sz="1200" b="0" i="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EU </a:t>
            </a:r>
            <a:r>
              <a:rPr lang="en-US" sz="1200" b="0" i="0" kern="1200" err="1">
                <a:solidFill>
                  <a:schemeClr val="tx1"/>
                </a:solidFill>
                <a:effectLst/>
                <a:latin typeface="+mn-lt"/>
                <a:ea typeface="+mn-ea"/>
                <a:cs typeface="+mn-cs"/>
              </a:rPr>
              <a:t>och</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andra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organisationer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arbetar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hårt</a:t>
            </a:r>
            <a:r>
              <a:rPr lang="en-US" sz="1200" b="0" i="0" kern="1200">
                <a:solidFill>
                  <a:schemeClr val="tx1"/>
                </a:solidFill>
                <a:effectLst/>
                <a:latin typeface="+mn-lt"/>
                <a:ea typeface="+mn-ea"/>
                <a:cs typeface="+mn-cs"/>
              </a:rPr>
              <a:t> med </a:t>
            </a:r>
            <a:r>
              <a:rPr lang="en-US" sz="1200" b="0" i="0" kern="1200" err="1">
                <a:solidFill>
                  <a:schemeClr val="tx1"/>
                </a:solidFill>
                <a:effectLst/>
                <a:latin typeface="+mn-lt"/>
                <a:ea typeface="+mn-ea"/>
                <a:cs typeface="+mn-cs"/>
              </a:rPr>
              <a:t>att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motverka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skadlig</a:t>
            </a:r>
            <a:r>
              <a:rPr lang="en-US" sz="1200" b="0" i="0" kern="1200">
                <a:solidFill>
                  <a:schemeClr val="tx1"/>
                </a:solidFill>
                <a:effectLst/>
                <a:latin typeface="+mn-lt"/>
                <a:ea typeface="+mn-ea"/>
                <a:cs typeface="+mn-cs"/>
              </a:rPr>
              <a:t> AI </a:t>
            </a:r>
            <a:r>
              <a:rPr lang="en-US" sz="1200" b="0" i="0" kern="1200" err="1">
                <a:solidFill>
                  <a:schemeClr val="tx1"/>
                </a:solidFill>
                <a:effectLst/>
                <a:latin typeface="+mn-lt"/>
                <a:ea typeface="+mn-ea"/>
                <a:cs typeface="+mn-cs"/>
              </a:rPr>
              <a:t>och</a:t>
            </a:r>
            <a:r>
              <a:rPr lang="en-US" sz="1200" b="0" i="0" kern="1200">
                <a:solidFill>
                  <a:schemeClr val="tx1"/>
                </a:solidFill>
                <a:effectLst/>
                <a:latin typeface="+mn-lt"/>
                <a:ea typeface="+mn-ea"/>
                <a:cs typeface="+mn-cs"/>
              </a:rPr>
              <a:t> deepfakes, men det </a:t>
            </a:r>
            <a:r>
              <a:rPr lang="en-US" sz="1200" b="0" i="0" kern="1200" err="1">
                <a:solidFill>
                  <a:schemeClr val="tx1"/>
                </a:solidFill>
                <a:effectLst/>
                <a:latin typeface="+mn-lt"/>
                <a:ea typeface="+mn-ea"/>
                <a:cs typeface="+mn-cs"/>
              </a:rPr>
              <a:t>är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inte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alltid</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möjligt</a:t>
            </a:r>
            <a:r>
              <a:rPr lang="en-US" sz="1200" b="0" i="0" kern="1200">
                <a:solidFill>
                  <a:schemeClr val="tx1"/>
                </a:solidFill>
                <a:effectLst/>
                <a:latin typeface="+mn-lt"/>
                <a:ea typeface="+mn-ea"/>
                <a:cs typeface="+mn-cs"/>
              </a:rPr>
              <a:t> för </a:t>
            </a:r>
            <a:r>
              <a:rPr lang="en-US" sz="1200" b="0" i="0" kern="1200" err="1">
                <a:solidFill>
                  <a:schemeClr val="tx1"/>
                </a:solidFill>
                <a:effectLst/>
                <a:latin typeface="+mn-lt"/>
                <a:ea typeface="+mn-ea"/>
                <a:cs typeface="+mn-cs"/>
              </a:rPr>
              <a:t>lekmannen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att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avgöra</a:t>
            </a:r>
            <a:r>
              <a:rPr lang="en-US" sz="1200" b="0" i="0" kern="1200">
                <a:solidFill>
                  <a:schemeClr val="tx1"/>
                </a:solidFill>
                <a:effectLst/>
                <a:latin typeface="+mn-lt"/>
                <a:ea typeface="+mn-ea"/>
                <a:cs typeface="+mn-cs"/>
              </a:rPr>
              <a:t> om </a:t>
            </a:r>
            <a:r>
              <a:rPr lang="en-US" sz="1200" b="0" i="0" kern="1200" err="1">
                <a:solidFill>
                  <a:schemeClr val="tx1"/>
                </a:solidFill>
                <a:effectLst/>
                <a:latin typeface="+mn-lt"/>
                <a:ea typeface="+mn-ea"/>
                <a:cs typeface="+mn-cs"/>
              </a:rPr>
              <a:t>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bild</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eller</a:t>
            </a:r>
            <a:r>
              <a:rPr lang="en-US" sz="1200" b="0" i="0" kern="1200">
                <a:solidFill>
                  <a:schemeClr val="tx1"/>
                </a:solidFill>
                <a:effectLst/>
                <a:latin typeface="+mn-lt"/>
                <a:ea typeface="+mn-ea"/>
                <a:cs typeface="+mn-cs"/>
              </a:rPr>
              <a:t> video </a:t>
            </a:r>
            <a:r>
              <a:rPr lang="en-US" sz="1200" b="0" i="0" kern="1200" err="1">
                <a:solidFill>
                  <a:schemeClr val="tx1"/>
                </a:solidFill>
                <a:effectLst/>
                <a:latin typeface="+mn-lt"/>
                <a:ea typeface="+mn-ea"/>
                <a:cs typeface="+mn-cs"/>
              </a:rPr>
              <a:t>är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riktig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eller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manipulerad</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Ställ</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frågorna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i</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bild</a:t>
            </a:r>
            <a:r>
              <a:rPr lang="en-US" sz="1200" b="0" i="0" kern="1200">
                <a:solidFill>
                  <a:schemeClr val="tx1"/>
                </a:solidFill>
                <a:effectLst/>
                <a:latin typeface="+mn-lt"/>
                <a:ea typeface="+mn-ea"/>
                <a:cs typeface="+mn-cs"/>
              </a:rPr>
              <a:t> 17 </a:t>
            </a:r>
            <a:r>
              <a:rPr lang="en-US" sz="1200" b="0" i="0" kern="1200" err="1">
                <a:solidFill>
                  <a:schemeClr val="tx1"/>
                </a:solidFill>
                <a:effectLst/>
                <a:latin typeface="+mn-lt"/>
                <a:ea typeface="+mn-ea"/>
                <a:cs typeface="+mn-cs"/>
              </a:rPr>
              <a:t>och</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kom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ihåg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att</a:t>
            </a:r>
            <a:r>
              <a:rPr lang="en-US" sz="1200" b="0" i="0" kern="1200">
                <a:solidFill>
                  <a:schemeClr val="tx1"/>
                </a:solidFill>
                <a:effectLst/>
                <a:latin typeface="+mn-lt"/>
                <a:ea typeface="+mn-ea"/>
                <a:cs typeface="+mn-cs"/>
              </a:rPr>
              <a:t> om </a:t>
            </a:r>
            <a:r>
              <a:rPr lang="en-US" sz="1200" b="0" i="0" kern="1200" err="1">
                <a:solidFill>
                  <a:schemeClr val="tx1"/>
                </a:solidFill>
                <a:effectLst/>
                <a:latin typeface="+mn-lt"/>
                <a:ea typeface="+mn-ea"/>
                <a:cs typeface="+mn-cs"/>
              </a:rPr>
              <a:t>något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verkar</a:t>
            </a:r>
            <a:r>
              <a:rPr lang="en-US" sz="1200" b="0" i="0" kern="1200">
                <a:solidFill>
                  <a:schemeClr val="tx1"/>
                </a:solidFill>
                <a:effectLst/>
                <a:latin typeface="+mn-lt"/>
                <a:ea typeface="+mn-ea"/>
                <a:cs typeface="+mn-cs"/>
              </a:rPr>
              <a:t> för bra för </a:t>
            </a:r>
            <a:r>
              <a:rPr lang="en-US" sz="1200" b="0" i="0" kern="1200" err="1">
                <a:solidFill>
                  <a:schemeClr val="tx1"/>
                </a:solidFill>
                <a:effectLst/>
                <a:latin typeface="+mn-lt"/>
                <a:ea typeface="+mn-ea"/>
                <a:cs typeface="+mn-cs"/>
              </a:rPr>
              <a:t>att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vara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sant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eller</a:t>
            </a:r>
            <a:r>
              <a:rPr lang="en-US" sz="1200" b="0" i="0" kern="1200">
                <a:solidFill>
                  <a:schemeClr val="tx1"/>
                </a:solidFill>
                <a:effectLst/>
                <a:latin typeface="+mn-lt"/>
                <a:ea typeface="+mn-ea"/>
                <a:cs typeface="+mn-cs"/>
              </a:rPr>
              <a:t> för </a:t>
            </a:r>
            <a:r>
              <a:rPr lang="en-US" sz="1200" b="0" i="0" kern="1200" err="1">
                <a:solidFill>
                  <a:schemeClr val="tx1"/>
                </a:solidFill>
                <a:effectLst/>
                <a:latin typeface="+mn-lt"/>
                <a:ea typeface="+mn-ea"/>
                <a:cs typeface="+mn-cs"/>
              </a:rPr>
              <a:t>hemskt</a:t>
            </a:r>
            <a:r>
              <a:rPr lang="en-US" sz="1200" b="0" i="0" kern="1200">
                <a:solidFill>
                  <a:schemeClr val="tx1"/>
                </a:solidFill>
                <a:effectLst/>
                <a:latin typeface="+mn-lt"/>
                <a:ea typeface="+mn-ea"/>
                <a:cs typeface="+mn-cs"/>
              </a:rPr>
              <a:t> för </a:t>
            </a:r>
            <a:r>
              <a:rPr lang="en-US" sz="1200" b="0" i="0" kern="1200" err="1">
                <a:solidFill>
                  <a:schemeClr val="tx1"/>
                </a:solidFill>
                <a:effectLst/>
                <a:latin typeface="+mn-lt"/>
                <a:ea typeface="+mn-ea"/>
                <a:cs typeface="+mn-cs"/>
              </a:rPr>
              <a:t>att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vara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sant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kanske</a:t>
            </a:r>
            <a:r>
              <a:rPr lang="en-US" sz="1200" b="0" i="0" kern="1200">
                <a:solidFill>
                  <a:schemeClr val="tx1"/>
                </a:solidFill>
                <a:effectLst/>
                <a:latin typeface="+mn-lt"/>
                <a:ea typeface="+mn-ea"/>
                <a:cs typeface="+mn-cs"/>
              </a:rPr>
              <a:t> det </a:t>
            </a:r>
            <a:r>
              <a:rPr lang="en-US" sz="1200" b="0" i="0" kern="1200" err="1">
                <a:solidFill>
                  <a:schemeClr val="tx1"/>
                </a:solidFill>
                <a:effectLst/>
                <a:latin typeface="+mn-lt"/>
                <a:ea typeface="+mn-ea"/>
                <a:cs typeface="+mn-cs"/>
              </a:rPr>
              <a:t>är</a:t>
            </a:r>
            <a:r>
              <a:rPr lang="en-US" sz="1200" b="0" i="0" kern="1200">
                <a:solidFill>
                  <a:schemeClr val="tx1"/>
                </a:solidFill>
                <a:effectLst/>
                <a:latin typeface="+mn-lt"/>
                <a:ea typeface="+mn-ea"/>
                <a:cs typeface="+mn-cs"/>
              </a:rPr>
              <a:t> det – </a:t>
            </a:r>
            <a:r>
              <a:rPr lang="en-US" sz="1200" b="0" i="0" kern="1200" err="1">
                <a:solidFill>
                  <a:schemeClr val="tx1"/>
                </a:solidFill>
                <a:effectLst/>
                <a:latin typeface="+mn-lt"/>
                <a:ea typeface="+mn-ea"/>
                <a:cs typeface="+mn-cs"/>
              </a:rPr>
              <a:t>kolla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noga</a:t>
            </a:r>
            <a:r>
              <a:rPr lang="en-US" sz="1200" b="0" i="0" kern="1200">
                <a:solidFill>
                  <a:schemeClr val="tx1"/>
                </a:solidFill>
                <a:effectLst/>
                <a:latin typeface="+mn-lt"/>
                <a:ea typeface="+mn-ea"/>
                <a:cs typeface="+mn-cs"/>
              </a:rPr>
              <a:t>!</a:t>
            </a:r>
            <a:endParaRPr lang="en-US" sz="1200" b="0" i="0" kern="120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a:solidFill>
                <a:schemeClr val="tx1"/>
              </a:solidFill>
              <a:effectLst/>
              <a:latin typeface="+mn-lt"/>
              <a:ea typeface="+mn-ea"/>
              <a:cs typeface="+mn-cs"/>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Obs! - Den här bilden innehåller animation.</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n-GB" sz="1200" kern="1200">
                <a:solidFill>
                  <a:schemeClr val="tx1"/>
                </a:solidFill>
                <a:effectLst/>
                <a:latin typeface="+mn-lt"/>
                <a:ea typeface="+mn-ea"/>
                <a:cs typeface="+mn-cs"/>
              </a:rPr>
              <a:t>Beskrivningar</a:t>
            </a:r>
            <a:r>
              <a:rPr lang="en-GB" sz="1200" kern="1200" baseline="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pPr marL="628650" lvl="1" indent="-171450">
              <a:buFontTx/>
              <a:buChar char="-"/>
            </a:pPr>
            <a:r>
              <a:rPr lang="en-GB" sz="1200" kern="1200">
                <a:solidFill>
                  <a:schemeClr val="tx1"/>
                </a:solidFill>
                <a:effectLst/>
                <a:latin typeface="+mn-lt"/>
                <a:ea typeface="+mn-ea"/>
                <a:cs typeface="+mn-cs"/>
              </a:rPr>
              <a:t>Det första steget för att skydda dig själv är att STANNA UPP – bli inte lurad att reagera på något som kan vara för bra eller för dåligt för att vara sant.</a:t>
            </a:r>
          </a:p>
          <a:p>
            <a:pPr marL="628650" lvl="1" indent="-171450">
              <a:buFontTx/>
              <a:buChar char="-"/>
            </a:pPr>
            <a:r>
              <a:rPr lang="en-IE" sz="1200" kern="1200">
                <a:solidFill>
                  <a:schemeClr val="tx1"/>
                </a:solidFill>
                <a:effectLst/>
                <a:latin typeface="+mn-lt"/>
                <a:ea typeface="+mn-ea"/>
                <a:cs typeface="+mn-cs"/>
              </a:rPr>
              <a:t>Var inte rädd att ta lite extra tid att tänka efter och kanske undersöka nyheten.</a:t>
            </a:r>
            <a:endParaRPr lang="fr-BE" sz="1200" kern="1200">
              <a:effectLst/>
              <a:latin typeface="+mn-lt"/>
              <a:ea typeface="+mn-ea"/>
              <a:cs typeface="+mn-cs"/>
            </a:endParaRPr>
          </a:p>
          <a:p>
            <a:pPr marL="628650" lvl="1" indent="-171450">
              <a:buFontTx/>
              <a:buChar char="-"/>
            </a:pPr>
            <a:r>
              <a:rPr lang="en-GB" sz="1200" kern="1200">
                <a:effectLst/>
                <a:latin typeface="+mn-lt"/>
                <a:ea typeface="+mn-ea"/>
                <a:cs typeface="+mn-cs"/>
              </a:rPr>
              <a:t>Faktagranskning kan vara kul: det är som att leka detektiv. Visst kan det ta tid och du kan inte alltid vara helt säker på om en nyhet är 100 % sann eller falsk, men du kan lära dig mycket under tiden. Du kan till exempel lära dig om bra argumentationsteknik och hur vetenskaplig forskning kontrolleras.</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en-IE"/>
              <a:t>Mycket desinformation bygger på den mänskliga benägenheten att undvika osäkerhet.</a:t>
            </a:r>
          </a:p>
          <a:p>
            <a:pPr marL="171450" indent="-171450">
              <a:buFont typeface="Arial" panose="020B0604020202020204" pitchFamily="34" charset="0"/>
              <a:buChar char="•"/>
            </a:pPr>
            <a:r>
              <a:rPr lang="en-IE"/>
              <a:t>Det är naturligt att vilja vara säker, men gå inte på det – ta tid på dig och kom ihåg att man inte är dum bara för att man är osäker!</a:t>
            </a:r>
          </a:p>
          <a:p>
            <a:pPr marL="171450" indent="-171450">
              <a:buFont typeface="Arial" panose="020B0604020202020204" pitchFamily="34" charset="0"/>
              <a:buChar char="•"/>
            </a:pPr>
            <a:r>
              <a:rPr lang="en-IE"/>
              <a:t>När du läser en nyhet som väcker starka känslor:</a:t>
            </a:r>
          </a:p>
          <a:p>
            <a:pPr marL="628650" lvl="1" indent="-171450">
              <a:buFont typeface="Arial" panose="020B0604020202020204" pitchFamily="34" charset="0"/>
              <a:buChar char="•"/>
            </a:pPr>
            <a:r>
              <a:rPr lang="en-IE"/>
              <a:t>Stanna upp</a:t>
            </a:r>
          </a:p>
          <a:p>
            <a:pPr marL="628650" lvl="1" indent="-171450">
              <a:buFont typeface="Arial" panose="020B0604020202020204" pitchFamily="34" charset="0"/>
              <a:buChar char="•"/>
            </a:pPr>
            <a:r>
              <a:rPr lang="en-IE"/>
              <a:t>Tänk efter och försök granska fakta</a:t>
            </a:r>
          </a:p>
          <a:p>
            <a:pPr marL="628650" lvl="1" indent="-171450">
              <a:buFont typeface="Arial" panose="020B0604020202020204" pitchFamily="34" charset="0"/>
              <a:buChar char="•"/>
            </a:pPr>
            <a:r>
              <a:rPr lang="en-IE"/>
              <a:t>Sen beslutar du – vill du dela nyheten eller berätta för dina vänner om nyheten? Borde du kanske anmäla nyheten till plattformen som felaktig information? Eller du kanske fortfarande inte är säker och då reagerar du inte just nu.</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en-IE" sz="1200" err="1">
                <a:effectLst/>
                <a:latin typeface="Calibri" panose="020F0502020204030204" pitchFamily="34" charset="0"/>
                <a:ea typeface="Calibri" panose="020F0502020204030204" pitchFamily="34" charset="0"/>
                <a:cs typeface="Times New Roman" panose="02020603050405020304" pitchFamily="18" charset="0"/>
              </a:rPr>
              <a:t>Obs</a:t>
            </a:r>
            <a:r>
              <a:rPr lang="en-IE" sz="1200">
                <a:effectLst/>
                <a:latin typeface="Calibri" panose="020F0502020204030204" pitchFamily="34" charset="0"/>
                <a:ea typeface="Calibri" panose="020F0502020204030204" pitchFamily="34" charset="0"/>
                <a:cs typeface="Times New Roman" panose="02020603050405020304" pitchFamily="18" charset="0"/>
              </a:rPr>
              <a:t>! - Den </a:t>
            </a:r>
            <a:r>
              <a:rPr lang="en-IE" sz="1200" err="1">
                <a:effectLst/>
                <a:latin typeface="Calibri" panose="020F0502020204030204" pitchFamily="34" charset="0"/>
                <a:ea typeface="Calibri" panose="020F0502020204030204" pitchFamily="34" charset="0"/>
                <a:cs typeface="Times New Roman" panose="02020603050405020304" pitchFamily="18" charset="0"/>
              </a:rPr>
              <a:t>här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bilden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innehåller</a:t>
            </a:r>
            <a:r>
              <a:rPr lang="en-IE" sz="1200">
                <a:effectLst/>
                <a:latin typeface="Calibri" panose="020F0502020204030204" pitchFamily="34" charset="0"/>
                <a:ea typeface="Calibri" panose="020F0502020204030204" pitchFamily="34" charset="0"/>
                <a:cs typeface="Times New Roman" panose="02020603050405020304" pitchFamily="18" charset="0"/>
              </a:rPr>
              <a:t> animation.</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n-GB" sz="1200">
                <a:effectLst/>
                <a:ea typeface="Calibri" panose="020F0502020204030204" pitchFamily="34" charset="0"/>
                <a:cs typeface="Times New Roman" panose="02020603050405020304" pitchFamily="18" charset="0"/>
              </a:rPr>
              <a:t>Som </a:t>
            </a:r>
            <a:r>
              <a:rPr lang="en-GB" sz="1200" err="1">
                <a:effectLst/>
                <a:ea typeface="Calibri" panose="020F0502020204030204" pitchFamily="34" charset="0"/>
                <a:cs typeface="Times New Roman" panose="02020603050405020304" pitchFamily="18" charset="0"/>
              </a:rPr>
              <a:t>en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övning</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gå</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tillbaka</a:t>
            </a:r>
            <a:r>
              <a:rPr lang="en-GB" sz="1200">
                <a:effectLst/>
                <a:ea typeface="Calibri" panose="020F0502020204030204" pitchFamily="34" charset="0"/>
                <a:cs typeface="Times New Roman" panose="02020603050405020304" pitchFamily="18" charset="0"/>
              </a:rPr>
              <a:t> till </a:t>
            </a:r>
            <a:r>
              <a:rPr lang="en-GB" sz="1200" err="1">
                <a:effectLst/>
                <a:ea typeface="Calibri" panose="020F0502020204030204" pitchFamily="34" charset="0"/>
                <a:cs typeface="Times New Roman" panose="02020603050405020304" pitchFamily="18" charset="0"/>
              </a:rPr>
              <a:t>något</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av</a:t>
            </a:r>
            <a:r>
              <a:rPr lang="en-GB" sz="1200">
                <a:effectLst/>
                <a:ea typeface="Calibri" panose="020F0502020204030204" pitchFamily="34" charset="0"/>
                <a:cs typeface="Times New Roman" panose="02020603050405020304" pitchFamily="18" charset="0"/>
              </a:rPr>
              <a:t> de </a:t>
            </a:r>
            <a:r>
              <a:rPr lang="en-GB" sz="1200" err="1">
                <a:effectLst/>
                <a:ea typeface="Calibri" panose="020F0502020204030204" pitchFamily="34" charset="0"/>
                <a:cs typeface="Times New Roman" panose="02020603050405020304" pitchFamily="18" charset="0"/>
              </a:rPr>
              <a:t>tidigare</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exemplen</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t.ex</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bild</a:t>
            </a:r>
            <a:r>
              <a:rPr lang="en-GB" sz="1200" baseline="0">
                <a:effectLst/>
                <a:ea typeface="Calibri" panose="020F0502020204030204" pitchFamily="34" charset="0"/>
                <a:cs typeface="Times New Roman" panose="02020603050405020304" pitchFamily="18" charset="0"/>
              </a:rPr>
              <a:t> 13 med </a:t>
            </a:r>
            <a:r>
              <a:rPr lang="en-GB" sz="1200" baseline="0" err="1">
                <a:effectLst/>
                <a:ea typeface="Calibri" panose="020F0502020204030204" pitchFamily="34" charset="0"/>
                <a:cs typeface="Times New Roman" panose="02020603050405020304" pitchFamily="18" charset="0"/>
              </a:rPr>
              <a:t>videon</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av</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barnen</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som</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sägs</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få</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vapen</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och</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gå</a:t>
            </a:r>
            <a:r>
              <a:rPr lang="en-GB" sz="1200" baseline="0">
                <a:effectLst/>
                <a:ea typeface="Calibri" panose="020F0502020204030204" pitchFamily="34" charset="0"/>
                <a:cs typeface="Times New Roman" panose="02020603050405020304" pitchFamily="18" charset="0"/>
              </a:rPr>
              <a:t> med </a:t>
            </a:r>
            <a:r>
              <a:rPr lang="en-GB" sz="1200" baseline="0" err="1">
                <a:effectLst/>
                <a:ea typeface="Calibri" panose="020F0502020204030204" pitchFamily="34" charset="0"/>
                <a:cs typeface="Times New Roman" panose="02020603050405020304" pitchFamily="18" charset="0"/>
              </a:rPr>
              <a:t>i</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armén</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i</a:t>
            </a:r>
            <a:r>
              <a:rPr lang="en-GB" sz="1200" baseline="0">
                <a:effectLst/>
                <a:ea typeface="Calibri" panose="020F0502020204030204" pitchFamily="34" charset="0"/>
                <a:cs typeface="Times New Roman" panose="02020603050405020304" pitchFamily="18" charset="0"/>
              </a:rPr>
              <a:t> </a:t>
            </a:r>
            <a:r>
              <a:rPr lang="en-GB" sz="1200" baseline="0" err="1">
                <a:effectLst/>
                <a:ea typeface="Calibri" panose="020F0502020204030204" pitchFamily="34" charset="0"/>
                <a:cs typeface="Times New Roman" panose="02020603050405020304" pitchFamily="18" charset="0"/>
              </a:rPr>
              <a:t>Lettland</a:t>
            </a:r>
            <a:r>
              <a:rPr lang="en-GB" sz="1200" baseline="0">
                <a:effectLst/>
                <a:ea typeface="Calibri" panose="020F0502020204030204" pitchFamily="34" charset="0"/>
                <a:cs typeface="Times New Roman" panose="02020603050405020304" pitchFamily="18" charset="0"/>
              </a:rPr>
              <a:t>).</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n-GB" sz="1200" kern="1200">
                <a:effectLst/>
              </a:rPr>
              <a:t>Det </a:t>
            </a:r>
            <a:r>
              <a:rPr lang="en-GB" sz="1200" kern="1200" err="1">
                <a:effectLst/>
              </a:rPr>
              <a:t>är</a:t>
            </a:r>
            <a:r>
              <a:rPr lang="en-GB" sz="1200" kern="1200">
                <a:effectLst/>
              </a:rPr>
              <a:t> </a:t>
            </a:r>
            <a:r>
              <a:rPr lang="en-GB" sz="1200" kern="1200" err="1">
                <a:effectLst/>
              </a:rPr>
              <a:t>viktigt</a:t>
            </a:r>
            <a:r>
              <a:rPr lang="en-GB" sz="1200" kern="1200">
                <a:effectLst/>
              </a:rPr>
              <a:t> </a:t>
            </a:r>
            <a:r>
              <a:rPr lang="en-GB" sz="1200" kern="1200" err="1">
                <a:effectLst/>
              </a:rPr>
              <a:t>att</a:t>
            </a:r>
            <a:r>
              <a:rPr lang="en-GB" sz="1200" kern="1200">
                <a:effectLst/>
              </a:rPr>
              <a:t> du </a:t>
            </a:r>
            <a:r>
              <a:rPr lang="en-GB" sz="1200" kern="1200" err="1">
                <a:effectLst/>
              </a:rPr>
              <a:t>funderar</a:t>
            </a:r>
            <a:r>
              <a:rPr lang="en-GB" sz="1200" kern="1200">
                <a:effectLst/>
              </a:rPr>
              <a:t> på dina </a:t>
            </a:r>
            <a:r>
              <a:rPr lang="en-GB" sz="1200" kern="1200" err="1">
                <a:effectLst/>
              </a:rPr>
              <a:t>egna</a:t>
            </a:r>
            <a:r>
              <a:rPr lang="en-GB" sz="1200" kern="1200">
                <a:effectLst/>
              </a:rPr>
              <a:t> </a:t>
            </a:r>
            <a:r>
              <a:rPr lang="en-GB" sz="1200" kern="1200" err="1">
                <a:effectLst/>
              </a:rPr>
              <a:t>fördomar</a:t>
            </a:r>
            <a:r>
              <a:rPr lang="en-GB" sz="1200" kern="1200">
                <a:effectLst/>
              </a:rPr>
              <a:t>. </a:t>
            </a:r>
            <a:r>
              <a:rPr lang="en-GB" sz="1200" kern="1200" err="1">
                <a:effectLst/>
              </a:rPr>
              <a:t>Bekräftar</a:t>
            </a:r>
            <a:r>
              <a:rPr lang="en-GB" sz="1200" kern="1200">
                <a:effectLst/>
              </a:rPr>
              <a:t> den </a:t>
            </a:r>
            <a:r>
              <a:rPr lang="en-GB" sz="1200" kern="1200" err="1">
                <a:effectLst/>
              </a:rPr>
              <a:t>här</a:t>
            </a:r>
            <a:r>
              <a:rPr lang="en-GB" sz="1200" kern="1200">
                <a:effectLst/>
              </a:rPr>
              <a:t> </a:t>
            </a:r>
            <a:r>
              <a:rPr lang="en-GB" sz="1200" kern="1200" err="1">
                <a:effectLst/>
              </a:rPr>
              <a:t>nyheten</a:t>
            </a:r>
            <a:r>
              <a:rPr lang="en-GB" sz="1200" kern="1200">
                <a:effectLst/>
              </a:rPr>
              <a:t> det du redan </a:t>
            </a:r>
            <a:r>
              <a:rPr lang="en-GB" sz="1200" kern="1200" err="1">
                <a:effectLst/>
              </a:rPr>
              <a:t>tror</a:t>
            </a:r>
            <a:r>
              <a:rPr lang="en-GB" sz="1200" kern="1200">
                <a:effectLst/>
              </a:rPr>
              <a:t>? </a:t>
            </a:r>
            <a:r>
              <a:rPr lang="en-GB" sz="1200" kern="1200" err="1">
                <a:effectLst/>
              </a:rPr>
              <a:t>Skulle</a:t>
            </a:r>
            <a:r>
              <a:rPr lang="en-GB" sz="1200" kern="1200">
                <a:effectLst/>
              </a:rPr>
              <a:t> det ha </a:t>
            </a:r>
            <a:r>
              <a:rPr lang="en-GB" sz="1200" kern="1200" err="1">
                <a:effectLst/>
              </a:rPr>
              <a:t>varit</a:t>
            </a:r>
            <a:r>
              <a:rPr lang="en-GB" sz="1200" kern="1200">
                <a:effectLst/>
              </a:rPr>
              <a:t> </a:t>
            </a:r>
            <a:r>
              <a:rPr lang="en-GB" sz="1200" kern="1200" err="1">
                <a:effectLst/>
              </a:rPr>
              <a:t>annorlunda</a:t>
            </a:r>
            <a:r>
              <a:rPr lang="en-GB" sz="1200" kern="1200">
                <a:effectLst/>
              </a:rPr>
              <a:t> om </a:t>
            </a:r>
            <a:r>
              <a:rPr lang="en-GB" sz="1200" kern="1200" err="1">
                <a:effectLst/>
              </a:rPr>
              <a:t>nyheten</a:t>
            </a:r>
            <a:r>
              <a:rPr lang="en-GB" sz="1200" kern="1200">
                <a:effectLst/>
              </a:rPr>
              <a:t> </a:t>
            </a:r>
            <a:r>
              <a:rPr lang="en-GB" sz="1200" kern="1200" err="1">
                <a:effectLst/>
              </a:rPr>
              <a:t>delades</a:t>
            </a:r>
            <a:r>
              <a:rPr lang="en-GB" sz="1200" kern="1200">
                <a:effectLst/>
              </a:rPr>
              <a:t> </a:t>
            </a:r>
            <a:r>
              <a:rPr lang="en-GB" sz="1200" kern="1200" err="1">
                <a:effectLst/>
              </a:rPr>
              <a:t>av</a:t>
            </a:r>
            <a:r>
              <a:rPr lang="en-GB" sz="1200" kern="1200">
                <a:effectLst/>
              </a:rPr>
              <a:t> </a:t>
            </a:r>
            <a:r>
              <a:rPr lang="en-GB" sz="1200" kern="1200" err="1">
                <a:effectLst/>
              </a:rPr>
              <a:t>en</a:t>
            </a:r>
            <a:r>
              <a:rPr lang="en-GB" sz="1200" kern="1200">
                <a:effectLst/>
              </a:rPr>
              <a:t> </a:t>
            </a:r>
            <a:r>
              <a:rPr lang="en-GB" sz="1200" kern="1200" err="1">
                <a:effectLst/>
              </a:rPr>
              <a:t>vän</a:t>
            </a:r>
            <a:r>
              <a:rPr lang="en-GB" sz="1200" kern="1200">
                <a:effectLst/>
              </a:rPr>
              <a:t> du </a:t>
            </a:r>
            <a:r>
              <a:rPr lang="en-GB" sz="1200" kern="1200" err="1">
                <a:effectLst/>
              </a:rPr>
              <a:t>tycker</a:t>
            </a:r>
            <a:r>
              <a:rPr lang="en-GB" sz="1200" kern="1200">
                <a:effectLst/>
              </a:rPr>
              <a:t> om </a:t>
            </a:r>
            <a:r>
              <a:rPr lang="en-GB" sz="1200" kern="1200" err="1">
                <a:effectLst/>
              </a:rPr>
              <a:t>eller</a:t>
            </a:r>
            <a:r>
              <a:rPr lang="en-GB" sz="1200" kern="1200">
                <a:effectLst/>
              </a:rPr>
              <a:t> </a:t>
            </a:r>
            <a:r>
              <a:rPr lang="en-GB" sz="1200" kern="1200" err="1">
                <a:effectLst/>
              </a:rPr>
              <a:t>en</a:t>
            </a:r>
            <a:r>
              <a:rPr lang="en-GB" sz="1200" kern="1200">
                <a:effectLst/>
              </a:rPr>
              <a:t> </a:t>
            </a:r>
            <a:r>
              <a:rPr lang="en-GB" sz="1200" kern="1200" err="1">
                <a:effectLst/>
              </a:rPr>
              <a:t>kändis</a:t>
            </a:r>
            <a:r>
              <a:rPr lang="en-GB" sz="1200" kern="1200">
                <a:effectLst/>
              </a:rPr>
              <a:t> du </a:t>
            </a:r>
            <a:r>
              <a:rPr lang="en-GB" sz="1200" kern="1200" err="1">
                <a:effectLst/>
              </a:rPr>
              <a:t>följer</a:t>
            </a:r>
            <a:r>
              <a:rPr lang="en-GB" sz="1200" kern="1200">
                <a:effectLst/>
              </a:rPr>
              <a:t>? </a:t>
            </a:r>
            <a:r>
              <a:rPr lang="en-GB" sz="1200" kern="1200" err="1">
                <a:effectLst/>
              </a:rPr>
              <a:t>Vilka</a:t>
            </a:r>
            <a:r>
              <a:rPr lang="en-GB" sz="1200" kern="1200">
                <a:effectLst/>
              </a:rPr>
              <a:t> </a:t>
            </a:r>
            <a:r>
              <a:rPr lang="en-GB" sz="1200" kern="1200" err="1">
                <a:effectLst/>
              </a:rPr>
              <a:t>källor</a:t>
            </a:r>
            <a:r>
              <a:rPr lang="en-GB" sz="1200" kern="1200">
                <a:effectLst/>
              </a:rPr>
              <a:t> </a:t>
            </a:r>
            <a:r>
              <a:rPr lang="en-GB" sz="1200" kern="1200" err="1">
                <a:effectLst/>
              </a:rPr>
              <a:t>tycker</a:t>
            </a:r>
            <a:r>
              <a:rPr lang="en-GB" sz="1200" kern="1200">
                <a:effectLst/>
              </a:rPr>
              <a:t> du </a:t>
            </a:r>
            <a:r>
              <a:rPr lang="en-GB" sz="1200" kern="1200" err="1">
                <a:effectLst/>
              </a:rPr>
              <a:t>är</a:t>
            </a:r>
            <a:r>
              <a:rPr lang="en-GB" sz="1200" kern="1200">
                <a:effectLst/>
              </a:rPr>
              <a:t> </a:t>
            </a:r>
            <a:r>
              <a:rPr lang="en-GB" sz="1200" kern="1200" err="1">
                <a:effectLst/>
              </a:rPr>
              <a:t>pålitliga</a:t>
            </a:r>
            <a:r>
              <a:rPr lang="en-GB" sz="1200" kern="1200">
                <a:effectLst/>
              </a:rPr>
              <a:t>?</a:t>
            </a:r>
            <a:r>
              <a:rPr lang="en-GB" sz="1200" kern="1200">
                <a:solidFill>
                  <a:schemeClr val="tx1"/>
                </a:solidFill>
                <a:effectLst/>
              </a:rPr>
              <a:t>. </a:t>
            </a:r>
            <a:endParaRPr lang="en-GB" sz="1200">
              <a:effectLst/>
              <a:ea typeface="Calibri" panose="020F0502020204030204" pitchFamily="34" charset="0"/>
            </a:endParaRP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en-GB" sz="1200" err="1">
                <a:effectLst/>
                <a:ea typeface="Calibri" panose="020F0502020204030204" pitchFamily="34" charset="0"/>
              </a:rPr>
              <a:t>Kolla</a:t>
            </a:r>
            <a:endParaRPr lang="en-GB" sz="1200">
              <a:effectLst/>
              <a:ea typeface="Calibri" panose="020F0502020204030204" pitchFamily="34" charset="0"/>
            </a:endParaRPr>
          </a:p>
          <a:p>
            <a:pPr algn="just">
              <a:spcAft>
                <a:spcPts val="0"/>
              </a:spcAft>
            </a:pPr>
            <a:r>
              <a:rPr lang="en-GB" sz="1200">
                <a:effectLst/>
                <a:ea typeface="Calibri" panose="020F0502020204030204" pitchFamily="34" charset="0"/>
              </a:rPr>
              <a:t> </a:t>
            </a:r>
          </a:p>
          <a:p>
            <a:pPr marL="628650" lvl="1" indent="-171450" algn="l">
              <a:spcAft>
                <a:spcPts val="0"/>
              </a:spcAft>
              <a:buFontTx/>
              <a:buChar char="-"/>
              <a:tabLst>
                <a:tab pos="457200" algn="l"/>
              </a:tabLst>
            </a:pPr>
            <a:r>
              <a:rPr lang="en-GB" sz="1200" b="1" err="1">
                <a:effectLst/>
                <a:ea typeface="Calibri" panose="020F0502020204030204" pitchFamily="34" charset="0"/>
                <a:cs typeface="Times New Roman" panose="02020603050405020304" pitchFamily="18" charset="0"/>
              </a:rPr>
              <a:t>Innehåll</a:t>
            </a:r>
            <a:r>
              <a:rPr lang="en-GB" sz="1200" b="1">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läs</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hela</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artikeln</a:t>
            </a:r>
            <a:r>
              <a:rPr lang="en-GB" sz="1200">
                <a:effectLst/>
                <a:ea typeface="Calibri" panose="020F0502020204030204" pitchFamily="34" charset="0"/>
                <a:cs typeface="Times New Roman" panose="02020603050405020304" pitchFamily="18" charset="0"/>
              </a:rPr>
              <a:t> – </a:t>
            </a:r>
            <a:r>
              <a:rPr lang="en-GB" sz="1200" err="1">
                <a:effectLst/>
                <a:ea typeface="Calibri" panose="020F0502020204030204" pitchFamily="34" charset="0"/>
                <a:cs typeface="Times New Roman" panose="02020603050405020304" pitchFamily="18" charset="0"/>
              </a:rPr>
              <a:t>stämmer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artikeln</a:t>
            </a:r>
            <a:r>
              <a:rPr lang="en-GB" sz="1200">
                <a:effectLst/>
                <a:ea typeface="Calibri" panose="020F0502020204030204" pitchFamily="34" charset="0"/>
                <a:cs typeface="Times New Roman" panose="02020603050405020304" pitchFamily="18" charset="0"/>
              </a:rPr>
              <a:t> med </a:t>
            </a:r>
            <a:r>
              <a:rPr lang="en-GB" sz="1200" err="1">
                <a:effectLst/>
                <a:ea typeface="Calibri" panose="020F0502020204030204" pitchFamily="34" charset="0"/>
                <a:cs typeface="Times New Roman" panose="02020603050405020304" pitchFamily="18" charset="0"/>
              </a:rPr>
              <a:t>rubriken</a:t>
            </a:r>
            <a:r>
              <a:rPr lang="en-GB" sz="1200" b="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en-GB" sz="1200" b="1" err="1">
                <a:effectLst/>
                <a:ea typeface="Calibri" panose="020F0502020204030204" pitchFamily="34" charset="0"/>
                <a:cs typeface="Times New Roman" panose="02020603050405020304" pitchFamily="18" charset="0"/>
              </a:rPr>
              <a:t>Kanal</a:t>
            </a:r>
            <a:r>
              <a:rPr lang="en-GB" sz="1200" b="1">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vilka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andra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nyheter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publicerar</a:t>
            </a:r>
            <a:r>
              <a:rPr lang="en-GB" sz="1200" b="0">
                <a:effectLst/>
                <a:ea typeface="Calibri" panose="020F0502020204030204" pitchFamily="34" charset="0"/>
                <a:cs typeface="Times New Roman" panose="02020603050405020304" pitchFamily="18" charset="0"/>
              </a:rPr>
              <a:t> den </a:t>
            </a:r>
            <a:r>
              <a:rPr lang="en-GB" sz="1200" b="0" err="1">
                <a:effectLst/>
                <a:ea typeface="Calibri" panose="020F0502020204030204" pitchFamily="34" charset="0"/>
                <a:cs typeface="Times New Roman" panose="02020603050405020304" pitchFamily="18" charset="0"/>
              </a:rPr>
              <a:t>här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kanalen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Verkar</a:t>
            </a:r>
            <a:r>
              <a:rPr lang="en-GB" sz="1200" b="0">
                <a:effectLst/>
                <a:ea typeface="Calibri" panose="020F0502020204030204" pitchFamily="34" charset="0"/>
                <a:cs typeface="Times New Roman" panose="02020603050405020304" pitchFamily="18" charset="0"/>
              </a:rPr>
              <a:t> de </a:t>
            </a:r>
            <a:r>
              <a:rPr lang="en-GB" sz="1200" b="0" err="1">
                <a:effectLst/>
                <a:ea typeface="Calibri" panose="020F0502020204030204" pitchFamily="34" charset="0"/>
                <a:cs typeface="Times New Roman" panose="02020603050405020304" pitchFamily="18" charset="0"/>
              </a:rPr>
              <a:t>pålitliga</a:t>
            </a:r>
            <a:r>
              <a:rPr lang="en-GB" sz="1200" b="0">
                <a:effectLst/>
                <a:ea typeface="Calibri" panose="020F0502020204030204" pitchFamily="34" charset="0"/>
                <a:cs typeface="Times New Roman" panose="02020603050405020304" pitchFamily="18" charset="0"/>
              </a:rPr>
              <a:t>? </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URL: </a:t>
            </a:r>
            <a:r>
              <a:rPr lang="en-GB" sz="1200" err="1">
                <a:effectLst/>
                <a:ea typeface="Calibri" panose="020F0502020204030204" pitchFamily="34" charset="0"/>
                <a:cs typeface="Times New Roman" panose="02020603050405020304" pitchFamily="18" charset="0"/>
              </a:rPr>
              <a:t>kolla</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alltid</a:t>
            </a:r>
            <a:r>
              <a:rPr lang="en-GB" sz="1200">
                <a:effectLst/>
                <a:ea typeface="Calibri" panose="020F0502020204030204" pitchFamily="34" charset="0"/>
                <a:cs typeface="Times New Roman" panose="02020603050405020304" pitchFamily="18" charset="0"/>
              </a:rPr>
              <a:t> om det </a:t>
            </a:r>
            <a:r>
              <a:rPr lang="en-GB" sz="1200" err="1">
                <a:effectLst/>
                <a:ea typeface="Calibri" panose="020F0502020204030204" pitchFamily="34" charset="0"/>
                <a:cs typeface="Times New Roman" panose="02020603050405020304" pitchFamily="18" charset="0"/>
              </a:rPr>
              <a:t>är</a:t>
            </a:r>
            <a:r>
              <a:rPr lang="en-GB" sz="1200">
                <a:effectLst/>
                <a:ea typeface="Calibri" panose="020F0502020204030204" pitchFamily="34" charset="0"/>
                <a:cs typeface="Times New Roman" panose="02020603050405020304" pitchFamily="18" charset="0"/>
              </a:rPr>
              <a:t> den </a:t>
            </a:r>
            <a:r>
              <a:rPr lang="en-GB" sz="1200" err="1">
                <a:effectLst/>
                <a:ea typeface="Calibri" panose="020F0502020204030204" pitchFamily="34" charset="0"/>
                <a:cs typeface="Times New Roman" panose="02020603050405020304" pitchFamily="18" charset="0"/>
              </a:rPr>
              <a:t>utsprungliga</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webbplatsen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eller</a:t>
            </a:r>
            <a:r>
              <a:rPr lang="en-GB" sz="1200">
                <a:effectLst/>
                <a:ea typeface="Calibri" panose="020F0502020204030204" pitchFamily="34" charset="0"/>
                <a:cs typeface="Times New Roman" panose="02020603050405020304" pitchFamily="18" charset="0"/>
              </a:rPr>
              <a:t> om </a:t>
            </a:r>
            <a:r>
              <a:rPr lang="en-GB" sz="1200" err="1">
                <a:effectLst/>
                <a:ea typeface="Calibri" panose="020F0502020204030204" pitchFamily="34" charset="0"/>
                <a:cs typeface="Times New Roman" panose="02020603050405020304" pitchFamily="18" charset="0"/>
              </a:rPr>
              <a:t>webbadressen</a:t>
            </a:r>
            <a:r>
              <a:rPr lang="en-GB" sz="1200">
                <a:effectLst/>
                <a:ea typeface="Calibri" panose="020F0502020204030204" pitchFamily="34" charset="0"/>
                <a:cs typeface="Times New Roman" panose="02020603050405020304" pitchFamily="18" charset="0"/>
              </a:rPr>
              <a:t> (URL) </a:t>
            </a:r>
            <a:r>
              <a:rPr lang="en-GB" sz="1200" err="1">
                <a:effectLst/>
                <a:ea typeface="Calibri" panose="020F0502020204030204" pitchFamily="34" charset="0"/>
                <a:cs typeface="Times New Roman" panose="02020603050405020304" pitchFamily="18" charset="0"/>
              </a:rPr>
              <a:t>är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uppbyggd</a:t>
            </a:r>
            <a:r>
              <a:rPr lang="en-GB" sz="1200">
                <a:effectLst/>
                <a:ea typeface="Calibri" panose="020F0502020204030204" pitchFamily="34" charset="0"/>
                <a:cs typeface="Times New Roman" panose="02020603050405020304" pitchFamily="18" charset="0"/>
              </a:rPr>
              <a:t> med </a:t>
            </a:r>
            <a:r>
              <a:rPr lang="en-GB" sz="1200" err="1">
                <a:effectLst/>
                <a:ea typeface="Calibri" panose="020F0502020204030204" pitchFamily="34" charset="0"/>
                <a:cs typeface="Times New Roman" panose="02020603050405020304" pitchFamily="18" charset="0"/>
              </a:rPr>
              <a:t>en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liten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ändring</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i</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namnet</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eller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ändelsen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som</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är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lätt</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att</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missa</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Desinformationssajter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använder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namn</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på</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kända</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nyhetskällor</a:t>
            </a:r>
            <a:r>
              <a:rPr lang="en-GB" sz="1200">
                <a:effectLst/>
                <a:ea typeface="Calibri" panose="020F0502020204030204" pitchFamily="34" charset="0"/>
                <a:cs typeface="Times New Roman" panose="02020603050405020304" pitchFamily="18" charset="0"/>
              </a:rPr>
              <a:t> men </a:t>
            </a:r>
            <a:r>
              <a:rPr lang="en-GB" sz="1200" err="1">
                <a:effectLst/>
                <a:ea typeface="Calibri" panose="020F0502020204030204" pitchFamily="34" charset="0"/>
                <a:cs typeface="Times New Roman" panose="02020603050405020304" pitchFamily="18" charset="0"/>
              </a:rPr>
              <a:t>ändrar</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små</a:t>
            </a:r>
            <a:r>
              <a:rPr lang="en-GB" sz="1200">
                <a:effectLst/>
                <a:ea typeface="Calibri" panose="020F0502020204030204" pitchFamily="34" charset="0"/>
                <a:cs typeface="Times New Roman" panose="02020603050405020304" pitchFamily="18" charset="0"/>
              </a:rPr>
              <a:t> </a:t>
            </a:r>
            <a:r>
              <a:rPr lang="en-GB" sz="1200" err="1">
                <a:effectLst/>
                <a:ea typeface="Calibri" panose="020F0502020204030204" pitchFamily="34" charset="0"/>
                <a:cs typeface="Times New Roman" panose="02020603050405020304" pitchFamily="18" charset="0"/>
              </a:rPr>
              <a:t>detaljer</a:t>
            </a:r>
            <a:r>
              <a:rPr lang="en-GB" sz="1200">
                <a:effectLst/>
                <a:ea typeface="Calibri" panose="020F0502020204030204" pitchFamily="34" charset="0"/>
                <a:cs typeface="Times New Roman" panose="02020603050405020304" pitchFamily="18" charset="0"/>
              </a:rPr>
              <a:t>, till </a:t>
            </a:r>
            <a:r>
              <a:rPr lang="en-GB" sz="1200" err="1">
                <a:effectLst/>
                <a:ea typeface="Calibri" panose="020F0502020204030204" pitchFamily="34" charset="0"/>
                <a:cs typeface="Times New Roman" panose="02020603050405020304" pitchFamily="18" charset="0"/>
              </a:rPr>
              <a:t>exempel</a:t>
            </a:r>
            <a:r>
              <a:rPr lang="en-GB" sz="1200">
                <a:effectLst/>
                <a:ea typeface="Calibri" panose="020F0502020204030204" pitchFamily="34" charset="0"/>
                <a:cs typeface="Times New Roman" panose="02020603050405020304" pitchFamily="18" charset="0"/>
              </a:rPr>
              <a:t>: </a:t>
            </a:r>
            <a:r>
              <a:rPr lang="en-GB" sz="1200" baseline="0">
                <a:effectLst/>
                <a:ea typeface="Calibri" panose="020F0502020204030204" pitchFamily="34" charset="0"/>
                <a:cs typeface="Times New Roman" panose="02020603050405020304" pitchFamily="18" charset="0"/>
              </a:rPr>
              <a:t>nevvyorktimes.com. </a:t>
            </a:r>
            <a:r>
              <a:rPr lang="en-GB" sz="1200" b="0" baseline="0">
                <a:effectLst/>
                <a:ea typeface="Calibri" panose="020F0502020204030204" pitchFamily="34" charset="0"/>
                <a:cs typeface="Times New Roman" panose="02020603050405020304" pitchFamily="18" charset="0"/>
              </a:rPr>
              <a:t>(EU </a:t>
            </a:r>
            <a:r>
              <a:rPr lang="en-GB" sz="1200" b="0" baseline="0" err="1">
                <a:effectLst/>
                <a:ea typeface="Calibri" panose="020F0502020204030204" pitchFamily="34" charset="0"/>
                <a:cs typeface="Times New Roman" panose="02020603050405020304" pitchFamily="18" charset="0"/>
              </a:rPr>
              <a:t>Disinfo</a:t>
            </a:r>
            <a:r>
              <a:rPr lang="en-GB" sz="1200" b="0" baseline="0">
                <a:effectLst/>
                <a:ea typeface="Calibri" panose="020F0502020204030204" pitchFamily="34" charset="0"/>
                <a:cs typeface="Times New Roman" panose="02020603050405020304" pitchFamily="18" charset="0"/>
              </a:rPr>
              <a:t> Lab </a:t>
            </a:r>
            <a:r>
              <a:rPr lang="en-GB" sz="1200" b="0" baseline="0" err="1">
                <a:effectLst/>
                <a:ea typeface="Calibri" panose="020F0502020204030204" pitchFamily="34" charset="0"/>
                <a:cs typeface="Times New Roman" panose="02020603050405020304" pitchFamily="18" charset="0"/>
              </a:rPr>
              <a:t>undersöker</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kloning</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av</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seriösa</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nyhetssajter</a:t>
            </a:r>
            <a:r>
              <a:rPr lang="en-GB" sz="1200" b="0" baseline="0">
                <a:effectLst/>
                <a:ea typeface="Calibri" panose="020F0502020204030204" pitchFamily="34" charset="0"/>
                <a:cs typeface="Times New Roman" panose="02020603050405020304" pitchFamily="18" charset="0"/>
              </a:rPr>
              <a:t>: </a:t>
            </a:r>
            <a:r>
              <a:rPr lang="en-GB"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en-GB" sz="1200" b="0" baseline="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en-GB" sz="1200" b="1" baseline="0" err="1">
                <a:effectLst/>
                <a:ea typeface="Calibri" panose="020F0502020204030204" pitchFamily="34" charset="0"/>
                <a:cs typeface="Times New Roman" panose="02020603050405020304" pitchFamily="18" charset="0"/>
              </a:rPr>
              <a:t>Författare</a:t>
            </a:r>
            <a:r>
              <a:rPr lang="en-GB" sz="1200" b="1"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ofta</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har</a:t>
            </a:r>
            <a:r>
              <a:rPr lang="en-GB" sz="1200" b="0" baseline="0">
                <a:effectLst/>
                <a:ea typeface="Calibri" panose="020F0502020204030204" pitchFamily="34" charset="0"/>
                <a:cs typeface="Times New Roman" panose="02020603050405020304" pitchFamily="18" charset="0"/>
              </a:rPr>
              <a:t> de </a:t>
            </a:r>
            <a:r>
              <a:rPr lang="en-GB" sz="1200" b="0" baseline="0" err="1">
                <a:effectLst/>
                <a:ea typeface="Calibri" panose="020F0502020204030204" pitchFamily="34" charset="0"/>
                <a:cs typeface="Times New Roman" panose="02020603050405020304" pitchFamily="18" charset="0"/>
              </a:rPr>
              <a:t>som</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arbetar</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i</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informationsbranschen</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webbsajter</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eller</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andra</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offentliga</a:t>
            </a:r>
            <a:r>
              <a:rPr lang="en-GB" sz="1200" b="0" baseline="0">
                <a:effectLst/>
                <a:ea typeface="Calibri" panose="020F0502020204030204" pitchFamily="34" charset="0"/>
                <a:cs typeface="Times New Roman" panose="02020603050405020304" pitchFamily="18" charset="0"/>
              </a:rPr>
              <a:t> profiler </a:t>
            </a:r>
            <a:r>
              <a:rPr lang="en-GB" sz="1200" b="0" baseline="0" err="1">
                <a:effectLst/>
                <a:ea typeface="Calibri" panose="020F0502020204030204" pitchFamily="34" charset="0"/>
                <a:cs typeface="Times New Roman" panose="02020603050405020304" pitchFamily="18" charset="0"/>
              </a:rPr>
              <a:t>så</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att</a:t>
            </a:r>
            <a:r>
              <a:rPr lang="en-GB" sz="1200" b="0" baseline="0">
                <a:effectLst/>
                <a:ea typeface="Calibri" panose="020F0502020204030204" pitchFamily="34" charset="0"/>
                <a:cs typeface="Times New Roman" panose="02020603050405020304" pitchFamily="18" charset="0"/>
              </a:rPr>
              <a:t> du </a:t>
            </a:r>
            <a:r>
              <a:rPr lang="en-GB" sz="1200" b="0" baseline="0" err="1">
                <a:effectLst/>
                <a:ea typeface="Calibri" panose="020F0502020204030204" pitchFamily="34" charset="0"/>
                <a:cs typeface="Times New Roman" panose="02020603050405020304" pitchFamily="18" charset="0"/>
              </a:rPr>
              <a:t>kan</a:t>
            </a:r>
            <a:r>
              <a:rPr lang="en-GB" sz="1200" b="0" baseline="0">
                <a:effectLst/>
                <a:ea typeface="Calibri" panose="020F0502020204030204" pitchFamily="34" charset="0"/>
                <a:cs typeface="Times New Roman" panose="02020603050405020304" pitchFamily="18" charset="0"/>
              </a:rPr>
              <a:t> ta </a:t>
            </a:r>
            <a:r>
              <a:rPr lang="en-GB" sz="1200" b="0" baseline="0" err="1">
                <a:effectLst/>
                <a:ea typeface="Calibri" panose="020F0502020204030204" pitchFamily="34" charset="0"/>
                <a:cs typeface="Times New Roman" panose="02020603050405020304" pitchFamily="18" charset="0"/>
              </a:rPr>
              <a:t>reda</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på</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mer</a:t>
            </a:r>
            <a:r>
              <a:rPr lang="en-GB" sz="1200" b="0" baseline="0">
                <a:effectLst/>
                <a:ea typeface="Calibri" panose="020F0502020204030204" pitchFamily="34" charset="0"/>
                <a:cs typeface="Times New Roman" panose="02020603050405020304" pitchFamily="18" charset="0"/>
              </a:rPr>
              <a:t> om </a:t>
            </a:r>
            <a:r>
              <a:rPr lang="en-GB" sz="1200" b="0" baseline="0" err="1">
                <a:effectLst/>
                <a:ea typeface="Calibri" panose="020F0502020204030204" pitchFamily="34" charset="0"/>
                <a:cs typeface="Times New Roman" panose="02020603050405020304" pitchFamily="18" charset="0"/>
              </a:rPr>
              <a:t>dem</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och</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deras</a:t>
            </a:r>
            <a:r>
              <a:rPr lang="en-GB" sz="1200" b="0" baseline="0">
                <a:effectLst/>
                <a:ea typeface="Calibri" panose="020F0502020204030204" pitchFamily="34" charset="0"/>
                <a:cs typeface="Times New Roman" panose="02020603050405020304" pitchFamily="18" charset="0"/>
              </a:rPr>
              <a:t> </a:t>
            </a:r>
            <a:r>
              <a:rPr lang="en-GB" sz="1200" b="0" baseline="0" err="1">
                <a:effectLst/>
                <a:ea typeface="Calibri" panose="020F0502020204030204" pitchFamily="34" charset="0"/>
                <a:cs typeface="Times New Roman" panose="02020603050405020304" pitchFamily="18" charset="0"/>
              </a:rPr>
              <a:t>arbete</a:t>
            </a:r>
            <a:r>
              <a:rPr lang="en-GB" sz="120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n-GB" sz="1200" err="1">
                <a:effectLst/>
                <a:ea typeface="Calibri" panose="020F0502020204030204" pitchFamily="34" charset="0"/>
                <a:cs typeface="Times New Roman" panose="02020603050405020304" pitchFamily="18" charset="0"/>
              </a:rPr>
              <a:t>Sammanhang</a:t>
            </a:r>
            <a:endParaRPr lang="en-GB" sz="1200">
              <a:effectLst/>
              <a:ea typeface="Calibri" panose="020F0502020204030204" pitchFamily="34" charset="0"/>
              <a:cs typeface="Times New Roman" panose="02020603050405020304" pitchFamily="18" charset="0"/>
            </a:endParaRP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Datum: </a:t>
            </a:r>
            <a:r>
              <a:rPr lang="en-GB" sz="1200" b="0" err="1">
                <a:effectLst/>
                <a:ea typeface="Calibri" panose="020F0502020204030204" pitchFamily="34" charset="0"/>
                <a:cs typeface="Times New Roman" panose="02020603050405020304" pitchFamily="18" charset="0"/>
              </a:rPr>
              <a:t>ibland</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delar</a:t>
            </a:r>
            <a:r>
              <a:rPr lang="en-GB" sz="1200" b="0">
                <a:effectLst/>
                <a:ea typeface="Calibri" panose="020F0502020204030204" pitchFamily="34" charset="0"/>
                <a:cs typeface="Times New Roman" panose="02020603050405020304" pitchFamily="18" charset="0"/>
              </a:rPr>
              <a:t> folk </a:t>
            </a:r>
            <a:r>
              <a:rPr lang="en-GB" sz="1200" b="0" err="1">
                <a:effectLst/>
                <a:ea typeface="Calibri" panose="020F0502020204030204" pitchFamily="34" charset="0"/>
                <a:cs typeface="Times New Roman" panose="02020603050405020304" pitchFamily="18" charset="0"/>
              </a:rPr>
              <a:t>gamla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nyheter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på</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sociala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medier</a:t>
            </a:r>
            <a:r>
              <a:rPr lang="en-GB" sz="1200" b="0">
                <a:effectLst/>
                <a:ea typeface="Calibri" panose="020F0502020204030204" pitchFamily="34" charset="0"/>
                <a:cs typeface="Times New Roman" panose="02020603050405020304" pitchFamily="18" charset="0"/>
              </a:rPr>
              <a:t> om de </a:t>
            </a:r>
            <a:r>
              <a:rPr lang="en-GB" sz="1200" b="0" err="1">
                <a:effectLst/>
                <a:ea typeface="Calibri" panose="020F0502020204030204" pitchFamily="34" charset="0"/>
                <a:cs typeface="Times New Roman" panose="02020603050405020304" pitchFamily="18" charset="0"/>
              </a:rPr>
              <a:t>glömt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kolla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datumet</a:t>
            </a:r>
            <a:r>
              <a:rPr lang="en-GB" sz="1200" b="0">
                <a:effectLst/>
                <a:ea typeface="Calibri" panose="020F0502020204030204" pitchFamily="34" charset="0"/>
                <a:cs typeface="Times New Roman" panose="02020603050405020304" pitchFamily="18" charset="0"/>
              </a:rPr>
              <a:t>. </a:t>
            </a:r>
          </a:p>
          <a:p>
            <a:pPr marL="628650" lvl="1" indent="-171450" algn="l">
              <a:spcAft>
                <a:spcPts val="0"/>
              </a:spcAft>
              <a:buFontTx/>
              <a:buChar char="-"/>
              <a:tabLst>
                <a:tab pos="457200" algn="l"/>
              </a:tabLst>
            </a:pPr>
            <a:r>
              <a:rPr lang="en-GB" sz="1200" b="1">
                <a:effectLst/>
                <a:ea typeface="Calibri" panose="020F0502020204030204" pitchFamily="34" charset="0"/>
                <a:cs typeface="Times New Roman" panose="02020603050405020304" pitchFamily="18" charset="0"/>
              </a:rPr>
              <a:t>Andra </a:t>
            </a:r>
            <a:r>
              <a:rPr lang="en-GB" sz="1200" b="1" err="1">
                <a:effectLst/>
                <a:ea typeface="Calibri" panose="020F0502020204030204" pitchFamily="34" charset="0"/>
                <a:cs typeface="Times New Roman" panose="02020603050405020304" pitchFamily="18" charset="0"/>
              </a:rPr>
              <a:t>källor</a:t>
            </a:r>
            <a:r>
              <a:rPr lang="en-GB" sz="1200" b="1">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finns</a:t>
            </a:r>
            <a:r>
              <a:rPr lang="en-GB" sz="1200" b="0">
                <a:effectLst/>
                <a:ea typeface="Calibri" panose="020F0502020204030204" pitchFamily="34" charset="0"/>
                <a:cs typeface="Times New Roman" panose="02020603050405020304" pitchFamily="18" charset="0"/>
              </a:rPr>
              <a:t> det </a:t>
            </a:r>
            <a:r>
              <a:rPr lang="en-GB" sz="1200" b="0" err="1">
                <a:effectLst/>
                <a:ea typeface="Calibri" panose="020F0502020204030204" pitchFamily="34" charset="0"/>
                <a:cs typeface="Times New Roman" panose="02020603050405020304" pitchFamily="18" charset="0"/>
              </a:rPr>
              <a:t>andra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källor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som</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rapporterar</a:t>
            </a:r>
            <a:r>
              <a:rPr lang="en-GB" sz="1200" b="0">
                <a:effectLst/>
                <a:ea typeface="Calibri" panose="020F0502020204030204" pitchFamily="34" charset="0"/>
                <a:cs typeface="Times New Roman" panose="02020603050405020304" pitchFamily="18" charset="0"/>
              </a:rPr>
              <a:t> om </a:t>
            </a:r>
            <a:r>
              <a:rPr lang="en-GB" sz="1200" b="0" err="1">
                <a:effectLst/>
                <a:ea typeface="Calibri" panose="020F0502020204030204" pitchFamily="34" charset="0"/>
                <a:cs typeface="Times New Roman" panose="02020603050405020304" pitchFamily="18" charset="0"/>
              </a:rPr>
              <a:t>nyheten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Stöder</a:t>
            </a:r>
            <a:r>
              <a:rPr lang="en-GB" sz="1200" b="0">
                <a:effectLst/>
                <a:ea typeface="Calibri" panose="020F0502020204030204" pitchFamily="34" charset="0"/>
                <a:cs typeface="Times New Roman" panose="02020603050405020304" pitchFamily="18" charset="0"/>
              </a:rPr>
              <a:t> de </a:t>
            </a:r>
            <a:r>
              <a:rPr lang="en-GB" sz="1200" b="0" err="1">
                <a:effectLst/>
                <a:ea typeface="Calibri" panose="020F0502020204030204" pitchFamily="34" charset="0"/>
                <a:cs typeface="Times New Roman" panose="02020603050405020304" pitchFamily="18" charset="0"/>
              </a:rPr>
              <a:t>påståendena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i</a:t>
            </a:r>
            <a:r>
              <a:rPr lang="en-GB" sz="1200" b="0">
                <a:effectLst/>
                <a:ea typeface="Calibri" panose="020F0502020204030204" pitchFamily="34" charset="0"/>
                <a:cs typeface="Times New Roman" panose="02020603050405020304" pitchFamily="18" charset="0"/>
              </a:rPr>
              <a:t> den </a:t>
            </a:r>
            <a:r>
              <a:rPr lang="en-GB" sz="1200" b="0" err="1">
                <a:effectLst/>
                <a:ea typeface="Calibri" panose="020F0502020204030204" pitchFamily="34" charset="0"/>
                <a:cs typeface="Times New Roman" panose="02020603050405020304" pitchFamily="18" charset="0"/>
              </a:rPr>
              <a:t>ursprungliga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artikeln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Vilken</a:t>
            </a:r>
            <a:r>
              <a:rPr lang="en-GB" sz="1200" b="0">
                <a:effectLst/>
                <a:ea typeface="Calibri" panose="020F0502020204030204" pitchFamily="34" charset="0"/>
                <a:cs typeface="Times New Roman" panose="02020603050405020304" pitchFamily="18" charset="0"/>
              </a:rPr>
              <a:t> sorts </a:t>
            </a:r>
            <a:r>
              <a:rPr lang="en-GB" sz="1200" b="0" err="1">
                <a:effectLst/>
                <a:ea typeface="Calibri" panose="020F0502020204030204" pitchFamily="34" charset="0"/>
                <a:cs typeface="Times New Roman" panose="02020603050405020304" pitchFamily="18" charset="0"/>
              </a:rPr>
              <a:t>källor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är</a:t>
            </a:r>
            <a:r>
              <a:rPr lang="en-GB" sz="1200" b="0">
                <a:effectLst/>
                <a:ea typeface="Calibri" panose="020F0502020204030204" pitchFamily="34" charset="0"/>
                <a:cs typeface="Times New Roman" panose="02020603050405020304" pitchFamily="18" charset="0"/>
              </a:rPr>
              <a:t> de? Det </a:t>
            </a:r>
            <a:r>
              <a:rPr lang="en-GB" sz="1200" b="0" err="1">
                <a:effectLst/>
                <a:ea typeface="Calibri" panose="020F0502020204030204" pitchFamily="34" charset="0"/>
                <a:cs typeface="Times New Roman" panose="02020603050405020304" pitchFamily="18" charset="0"/>
              </a:rPr>
              <a:t>kan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vara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särskilt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användbart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kolla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välrenommerade</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internationella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källor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t.ex</a:t>
            </a:r>
            <a:r>
              <a:rPr lang="en-GB" sz="1200" b="0">
                <a:effectLst/>
                <a:ea typeface="Calibri" panose="020F0502020204030204" pitchFamily="34" charset="0"/>
                <a:cs typeface="Times New Roman" panose="02020603050405020304" pitchFamily="18" charset="0"/>
              </a:rPr>
              <a:t>. BBC, Deutsche </a:t>
            </a:r>
            <a:r>
              <a:rPr lang="en-GB" sz="1200" b="0" err="1">
                <a:effectLst/>
                <a:ea typeface="Calibri" panose="020F0502020204030204" pitchFamily="34" charset="0"/>
                <a:cs typeface="Times New Roman" panose="02020603050405020304" pitchFamily="18" charset="0"/>
              </a:rPr>
              <a:t>Welle</a:t>
            </a:r>
            <a:r>
              <a:rPr lang="en-GB" sz="1200" b="0">
                <a:effectLst/>
                <a:ea typeface="Calibri" panose="020F0502020204030204" pitchFamily="34" charset="0"/>
                <a:cs typeface="Times New Roman" panose="02020603050405020304" pitchFamily="18" charset="0"/>
              </a:rPr>
              <a:t>, France 24). Du </a:t>
            </a:r>
            <a:r>
              <a:rPr lang="en-GB" sz="1200" b="0" err="1">
                <a:effectLst/>
                <a:ea typeface="Calibri" panose="020F0502020204030204" pitchFamily="34" charset="0"/>
                <a:cs typeface="Times New Roman" panose="02020603050405020304" pitchFamily="18" charset="0"/>
              </a:rPr>
              <a:t>kan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använda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översättningsverktyg</a:t>
            </a:r>
            <a:r>
              <a:rPr lang="en-GB" sz="1200" b="0">
                <a:effectLst/>
                <a:ea typeface="Calibri" panose="020F0502020204030204" pitchFamily="34" charset="0"/>
                <a:cs typeface="Times New Roman" panose="02020603050405020304" pitchFamily="18" charset="0"/>
              </a:rPr>
              <a:t> för </a:t>
            </a:r>
            <a:r>
              <a:rPr lang="en-GB" sz="1200" b="0" err="1">
                <a:effectLst/>
                <a:ea typeface="Calibri" panose="020F0502020204030204" pitchFamily="34" charset="0"/>
                <a:cs typeface="Times New Roman" panose="02020603050405020304" pitchFamily="18" charset="0"/>
              </a:rPr>
              <a:t>att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läsa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andra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språk</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än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ditt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eget</a:t>
            </a:r>
            <a:r>
              <a:rPr lang="en-GB" sz="1200" b="0">
                <a:effectLst/>
                <a:ea typeface="Calibri" panose="020F0502020204030204" pitchFamily="34" charset="0"/>
                <a:cs typeface="Times New Roman" panose="02020603050405020304" pitchFamily="18" charset="0"/>
              </a:rPr>
              <a:t> – </a:t>
            </a:r>
            <a:r>
              <a:rPr lang="en-GB" sz="1200" b="0" err="1">
                <a:effectLst/>
                <a:ea typeface="Calibri" panose="020F0502020204030204" pitchFamily="34" charset="0"/>
                <a:cs typeface="Times New Roman" panose="02020603050405020304" pitchFamily="18" charset="0"/>
              </a:rPr>
              <a:t>detta</a:t>
            </a:r>
            <a:r>
              <a:rPr lang="en-GB" sz="1200" b="0">
                <a:effectLst/>
                <a:ea typeface="Calibri" panose="020F0502020204030204" pitchFamily="34" charset="0"/>
                <a:cs typeface="Times New Roman" panose="02020603050405020304" pitchFamily="18" charset="0"/>
              </a:rPr>
              <a:t> ger </a:t>
            </a:r>
            <a:r>
              <a:rPr lang="en-GB" sz="1200" b="0" err="1">
                <a:effectLst/>
                <a:ea typeface="Calibri" panose="020F0502020204030204" pitchFamily="34" charset="0"/>
                <a:cs typeface="Times New Roman" panose="02020603050405020304" pitchFamily="18" charset="0"/>
              </a:rPr>
              <a:t>ofta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ett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intressant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perspektiv</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även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när</a:t>
            </a:r>
            <a:r>
              <a:rPr lang="en-GB" sz="1200" b="0">
                <a:effectLst/>
                <a:ea typeface="Calibri" panose="020F0502020204030204" pitchFamily="34" charset="0"/>
                <a:cs typeface="Times New Roman" panose="02020603050405020304" pitchFamily="18" charset="0"/>
              </a:rPr>
              <a:t> du </a:t>
            </a:r>
            <a:r>
              <a:rPr lang="en-GB" sz="1200" b="0" err="1">
                <a:effectLst/>
                <a:ea typeface="Calibri" panose="020F0502020204030204" pitchFamily="34" charset="0"/>
                <a:cs typeface="Times New Roman" panose="02020603050405020304" pitchFamily="18" charset="0"/>
              </a:rPr>
              <a:t>inte</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är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ute</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efter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att</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kolla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upp</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desinformation</a:t>
            </a:r>
            <a:r>
              <a:rPr lang="en-GB" sz="1200" b="0">
                <a:effectLst/>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n-GB" sz="1200" b="0" err="1">
                <a:effectLst/>
                <a:ea typeface="Calibri" panose="020F0502020204030204" pitchFamily="34" charset="0"/>
                <a:cs typeface="Times New Roman" panose="02020603050405020304" pitchFamily="18" charset="0"/>
              </a:rPr>
              <a:t>Tänk</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efter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innan</a:t>
            </a:r>
            <a:r>
              <a:rPr lang="en-GB" sz="1200" b="0">
                <a:effectLst/>
                <a:ea typeface="Calibri" panose="020F0502020204030204" pitchFamily="34" charset="0"/>
                <a:cs typeface="Times New Roman" panose="02020603050405020304" pitchFamily="18" charset="0"/>
              </a:rPr>
              <a:t> du </a:t>
            </a:r>
            <a:r>
              <a:rPr lang="en-GB" sz="1200" b="0" err="1">
                <a:effectLst/>
                <a:ea typeface="Calibri" panose="020F0502020204030204" pitchFamily="34" charset="0"/>
                <a:cs typeface="Times New Roman" panose="02020603050405020304" pitchFamily="18" charset="0"/>
              </a:rPr>
              <a:t>delar</a:t>
            </a:r>
            <a:endParaRPr lang="en-GB" sz="1200" b="0">
              <a:effectLst/>
              <a:ea typeface="Calibri" panose="020F0502020204030204" pitchFamily="34" charset="0"/>
              <a:cs typeface="Times New Roman" panose="02020603050405020304" pitchFamily="18" charset="0"/>
            </a:endParaRPr>
          </a:p>
          <a:p>
            <a:pPr marL="628650" lvl="1" indent="-171450" algn="l">
              <a:spcAft>
                <a:spcPts val="0"/>
              </a:spcAft>
              <a:buFontTx/>
              <a:buChar char="-"/>
              <a:tabLst>
                <a:tab pos="457200" algn="l"/>
              </a:tabLst>
            </a:pPr>
            <a:r>
              <a:rPr lang="en-GB" sz="1200" b="0">
                <a:effectLst/>
                <a:ea typeface="Calibri" panose="020F0502020204030204" pitchFamily="34" charset="0"/>
                <a:cs typeface="Times New Roman" panose="02020603050405020304" pitchFamily="18" charset="0"/>
              </a:rPr>
              <a:t>Dela bara </a:t>
            </a:r>
            <a:r>
              <a:rPr lang="en-GB" sz="1200" b="0" err="1">
                <a:effectLst/>
                <a:ea typeface="Calibri" panose="020F0502020204030204" pitchFamily="34" charset="0"/>
                <a:cs typeface="Times New Roman" panose="02020603050405020304" pitchFamily="18" charset="0"/>
              </a:rPr>
              <a:t>en</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artikel</a:t>
            </a:r>
            <a:r>
              <a:rPr lang="en-GB" sz="1200" b="0">
                <a:effectLst/>
                <a:ea typeface="Calibri" panose="020F0502020204030204" pitchFamily="34" charset="0"/>
                <a:cs typeface="Times New Roman" panose="02020603050405020304" pitchFamily="18" charset="0"/>
              </a:rPr>
              <a:t> om du vet </a:t>
            </a:r>
            <a:r>
              <a:rPr lang="en-GB" sz="1200" b="0" err="1">
                <a:effectLst/>
                <a:ea typeface="Calibri" panose="020F0502020204030204" pitchFamily="34" charset="0"/>
                <a:cs typeface="Times New Roman" panose="02020603050405020304" pitchFamily="18" charset="0"/>
              </a:rPr>
              <a:t>att</a:t>
            </a:r>
            <a:r>
              <a:rPr lang="en-GB" sz="1200" b="0">
                <a:effectLst/>
                <a:ea typeface="Calibri" panose="020F0502020204030204" pitchFamily="34" charset="0"/>
                <a:cs typeface="Times New Roman" panose="02020603050405020304" pitchFamily="18" charset="0"/>
              </a:rPr>
              <a:t> den </a:t>
            </a:r>
            <a:r>
              <a:rPr lang="en-GB" sz="1200" b="0" err="1">
                <a:effectLst/>
                <a:ea typeface="Calibri" panose="020F0502020204030204" pitchFamily="34" charset="0"/>
                <a:cs typeface="Times New Roman" panose="02020603050405020304" pitchFamily="18" charset="0"/>
              </a:rPr>
              <a:t>är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äkta</a:t>
            </a:r>
            <a:r>
              <a:rPr lang="en-GB" sz="1200" b="0">
                <a:effectLst/>
                <a:ea typeface="Calibri" panose="020F0502020204030204" pitchFamily="34" charset="0"/>
                <a:cs typeface="Times New Roman" panose="02020603050405020304" pitchFamily="18" charset="0"/>
              </a:rPr>
              <a:t> – </a:t>
            </a:r>
            <a:r>
              <a:rPr lang="en-GB" sz="1200" b="0" err="1">
                <a:effectLst/>
                <a:ea typeface="Calibri" panose="020F0502020204030204" pitchFamily="34" charset="0"/>
                <a:cs typeface="Times New Roman" panose="02020603050405020304" pitchFamily="18" charset="0"/>
              </a:rPr>
              <a:t>annars</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kanske</a:t>
            </a:r>
            <a:r>
              <a:rPr lang="en-GB" sz="1200" b="0">
                <a:effectLst/>
                <a:ea typeface="Calibri" panose="020F0502020204030204" pitchFamily="34" charset="0"/>
                <a:cs typeface="Times New Roman" panose="02020603050405020304" pitchFamily="18" charset="0"/>
              </a:rPr>
              <a:t> du </a:t>
            </a:r>
            <a:r>
              <a:rPr lang="en-GB" sz="1200" b="0" err="1">
                <a:effectLst/>
                <a:ea typeface="Calibri" panose="020F0502020204030204" pitchFamily="34" charset="0"/>
                <a:cs typeface="Times New Roman" panose="02020603050405020304" pitchFamily="18" charset="0"/>
              </a:rPr>
              <a:t>råkar</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sprida</a:t>
            </a:r>
            <a:r>
              <a:rPr lang="en-GB" sz="1200" b="0">
                <a:effectLst/>
                <a:ea typeface="Calibri" panose="020F0502020204030204" pitchFamily="34" charset="0"/>
                <a:cs typeface="Times New Roman" panose="02020603050405020304" pitchFamily="18" charset="0"/>
              </a:rPr>
              <a:t> </a:t>
            </a:r>
            <a:r>
              <a:rPr lang="en-GB" sz="1200" b="0" err="1">
                <a:effectLst/>
                <a:ea typeface="Calibri" panose="020F0502020204030204" pitchFamily="34" charset="0"/>
                <a:cs typeface="Times New Roman" panose="02020603050405020304" pitchFamily="18" charset="0"/>
              </a:rPr>
              <a:t>felaktig</a:t>
            </a:r>
            <a:r>
              <a:rPr lang="en-GB" sz="1200" b="0">
                <a:effectLst/>
                <a:ea typeface="Calibri" panose="020F0502020204030204" pitchFamily="34" charset="0"/>
                <a:cs typeface="Times New Roman" panose="02020603050405020304" pitchFamily="18" charset="0"/>
              </a:rPr>
              <a:t> information!</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Det viktigaste du kan göra för att bidra till att bekämpa desinformation är helt enkelt att undvika att dela information som kanske inte är sann. </a:t>
            </a: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Dela de tips du lärt dig här med släkt och vänner och tala med dem om hur man undviker att gå på falsk eller vilseledande information.</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Det kan vara frestande att konfrontera eller till och med skambelägga andra för att de tror på information som du vet inte är sann, men det brukar inte hjälpa.</a:t>
            </a:r>
          </a:p>
          <a:p>
            <a:pPr marL="742950" lvl="1" indent="-285750">
              <a:lnSpc>
                <a:spcPct val="107000"/>
              </a:lnSpc>
              <a:buFont typeface="Courier New" panose="02070309020205020404" pitchFamily="49" charset="0"/>
              <a:buChar char="o"/>
            </a:pPr>
            <a:r>
              <a:rPr lang="en-GB" sz="1100">
                <a:effectLst/>
                <a:latin typeface="Calibri" panose="020F0502020204030204" pitchFamily="34" charset="0"/>
                <a:ea typeface="Calibri" panose="020F0502020204030204" pitchFamily="34" charset="0"/>
                <a:cs typeface="Times New Roman" panose="02020603050405020304" pitchFamily="18" charset="0"/>
              </a:rPr>
              <a:t>Att attackera dem stärker bara deras övertygelse och kan skada ert förhållande.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100">
                <a:effectLst/>
                <a:latin typeface="Calibri" panose="020F0502020204030204" pitchFamily="34" charset="0"/>
                <a:ea typeface="Calibri" panose="020F0502020204030204" pitchFamily="34" charset="0"/>
                <a:cs typeface="Times New Roman" panose="02020603050405020304" pitchFamily="18" charset="0"/>
              </a:rPr>
              <a:t>Räkna inte med förändringar genast.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100">
                <a:effectLst/>
                <a:latin typeface="Calibri" panose="020F0502020204030204" pitchFamily="34" charset="0"/>
                <a:ea typeface="Calibri" panose="020F0502020204030204" pitchFamily="34" charset="0"/>
                <a:cs typeface="Times New Roman" panose="02020603050405020304" pitchFamily="18" charset="0"/>
              </a:rPr>
              <a:t>Det kan behövas många samtal och kansker flera år för att övertyga någon. Ta god tid på dig och tappa inte sugen – i stället för att säga åt dem att de har fel kan du satsa på att dela korrekt, användbar information från pålitliga källor.</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I </a:t>
            </a:r>
            <a:r>
              <a:rPr lang="sv-SE" noProof="0"/>
              <a:t>dag</a:t>
            </a:r>
            <a:r>
              <a:rPr lang="en-IE"/>
              <a:t> ska vi tala om </a:t>
            </a:r>
            <a:r>
              <a:rPr lang="sv-SE" noProof="0"/>
              <a:t>vad</a:t>
            </a:r>
            <a:r>
              <a:rPr lang="en-IE"/>
              <a:t> </a:t>
            </a:r>
            <a:r>
              <a:rPr lang="en-IE" err="1"/>
              <a:t>desinformation</a:t>
            </a:r>
            <a:r>
              <a:rPr lang="en-IE"/>
              <a:t> </a:t>
            </a:r>
            <a:r>
              <a:rPr lang="en-IE" err="1"/>
              <a:t>är</a:t>
            </a:r>
            <a:r>
              <a:rPr lang="en-IE"/>
              <a:t> </a:t>
            </a:r>
            <a:r>
              <a:rPr lang="en-IE" err="1"/>
              <a:t>och</a:t>
            </a:r>
            <a:r>
              <a:rPr lang="en-IE"/>
              <a:t> </a:t>
            </a:r>
            <a:r>
              <a:rPr lang="en-IE" err="1"/>
              <a:t>hur</a:t>
            </a:r>
            <a:r>
              <a:rPr lang="en-IE"/>
              <a:t> den </a:t>
            </a:r>
            <a:r>
              <a:rPr lang="en-IE" err="1"/>
              <a:t>funkar</a:t>
            </a:r>
            <a:r>
              <a:rPr lang="en-IE"/>
              <a:t> </a:t>
            </a:r>
            <a:r>
              <a:rPr lang="en-IE" err="1"/>
              <a:t>och</a:t>
            </a:r>
            <a:r>
              <a:rPr lang="en-IE"/>
              <a:t> </a:t>
            </a:r>
            <a:r>
              <a:rPr lang="en-IE" err="1"/>
              <a:t>ge</a:t>
            </a:r>
            <a:r>
              <a:rPr lang="en-IE"/>
              <a:t> dig </a:t>
            </a:r>
            <a:r>
              <a:rPr lang="en-IE" err="1"/>
              <a:t>några</a:t>
            </a:r>
            <a:r>
              <a:rPr lang="en-IE"/>
              <a:t> tips om </a:t>
            </a:r>
            <a:r>
              <a:rPr lang="en-IE" err="1"/>
              <a:t>hur</a:t>
            </a:r>
            <a:r>
              <a:rPr lang="en-IE"/>
              <a:t> du </a:t>
            </a:r>
            <a:r>
              <a:rPr lang="en-IE" err="1"/>
              <a:t>känner</a:t>
            </a:r>
            <a:r>
              <a:rPr lang="en-IE"/>
              <a:t> </a:t>
            </a:r>
            <a:r>
              <a:rPr lang="en-IE" err="1"/>
              <a:t>igen</a:t>
            </a:r>
            <a:r>
              <a:rPr lang="en-IE"/>
              <a:t> </a:t>
            </a:r>
            <a:r>
              <a:rPr lang="en-IE" err="1"/>
              <a:t>desinformation</a:t>
            </a:r>
            <a:r>
              <a:rPr lang="en-IE"/>
              <a:t>, </a:t>
            </a:r>
            <a:r>
              <a:rPr lang="en-IE" err="1"/>
              <a:t>hur</a:t>
            </a:r>
            <a:r>
              <a:rPr lang="en-IE"/>
              <a:t> du </a:t>
            </a:r>
            <a:r>
              <a:rPr lang="en-IE" err="1"/>
              <a:t>skyddar</a:t>
            </a:r>
            <a:r>
              <a:rPr lang="en-IE"/>
              <a:t> dig </a:t>
            </a:r>
            <a:r>
              <a:rPr lang="en-IE" err="1"/>
              <a:t>och</a:t>
            </a:r>
            <a:r>
              <a:rPr lang="en-IE"/>
              <a:t> </a:t>
            </a:r>
            <a:r>
              <a:rPr lang="en-IE" err="1"/>
              <a:t>hur</a:t>
            </a:r>
            <a:r>
              <a:rPr lang="en-IE"/>
              <a:t> du </a:t>
            </a:r>
            <a:r>
              <a:rPr lang="en-IE" err="1"/>
              <a:t>kan</a:t>
            </a:r>
            <a:r>
              <a:rPr lang="en-IE"/>
              <a:t> </a:t>
            </a:r>
            <a:r>
              <a:rPr lang="en-IE" err="1"/>
              <a:t>hjälpa</a:t>
            </a:r>
            <a:r>
              <a:rPr lang="en-IE"/>
              <a:t> </a:t>
            </a:r>
            <a:r>
              <a:rPr lang="en-IE" err="1"/>
              <a:t>andra</a:t>
            </a:r>
            <a:r>
              <a:rPr lang="en-IE"/>
              <a:t>.</a:t>
            </a:r>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err="1">
                <a:effectLst/>
                <a:latin typeface="Calibri" panose="020F0502020204030204" pitchFamily="34" charset="0"/>
                <a:ea typeface="Calibri" panose="020F0502020204030204" pitchFamily="34" charset="0"/>
                <a:cs typeface="Times New Roman" panose="02020603050405020304" pitchFamily="18" charset="0"/>
              </a:rPr>
              <a:t>Obs</a:t>
            </a:r>
            <a:r>
              <a:rPr lang="en-IE" sz="1100">
                <a:effectLst/>
                <a:latin typeface="Calibri" panose="020F0502020204030204" pitchFamily="34" charset="0"/>
                <a:ea typeface="Calibri" panose="020F0502020204030204" pitchFamily="34" charset="0"/>
                <a:cs typeface="Times New Roman" panose="02020603050405020304" pitchFamily="18" charset="0"/>
              </a:rPr>
              <a:t>! - Den </a:t>
            </a:r>
            <a:r>
              <a:rPr lang="en-IE" sz="1100" err="1">
                <a:effectLst/>
                <a:latin typeface="Calibri" panose="020F0502020204030204" pitchFamily="34" charset="0"/>
                <a:ea typeface="Calibri" panose="020F0502020204030204" pitchFamily="34" charset="0"/>
                <a:cs typeface="Times New Roman" panose="02020603050405020304" pitchFamily="18" charset="0"/>
              </a:rPr>
              <a:t>här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bilden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har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animationer</a:t>
            </a:r>
            <a:r>
              <a:rPr lang="en-IE" sz="1100">
                <a:effectLst/>
                <a:latin typeface="Calibri" panose="020F0502020204030204" pitchFamily="34" charset="0"/>
                <a:ea typeface="Calibri" panose="020F0502020204030204" pitchFamily="34" charset="0"/>
                <a:cs typeface="Times New Roman" panose="02020603050405020304" pitchFamily="18" charset="0"/>
              </a:rPr>
              <a:t>.</a:t>
            </a:r>
          </a:p>
          <a:p>
            <a:endParaRPr lang="en-IE" sz="1100"/>
          </a:p>
          <a:p>
            <a:r>
              <a:rPr lang="en-IE" sz="1100"/>
              <a:t>EU </a:t>
            </a:r>
            <a:r>
              <a:rPr lang="en-IE" sz="1100" err="1"/>
              <a:t>arbetar</a:t>
            </a:r>
            <a:r>
              <a:rPr lang="en-IE" sz="1100"/>
              <a:t> mot </a:t>
            </a:r>
            <a:r>
              <a:rPr lang="en-IE" sz="1100" err="1"/>
              <a:t>desinformation</a:t>
            </a:r>
            <a:r>
              <a:rPr lang="en-IE" sz="1100"/>
              <a:t> </a:t>
            </a:r>
            <a:r>
              <a:rPr lang="en-IE" sz="1100" err="1"/>
              <a:t>på</a:t>
            </a:r>
            <a:r>
              <a:rPr lang="en-IE" sz="1100"/>
              <a:t> </a:t>
            </a:r>
            <a:r>
              <a:rPr lang="en-IE" sz="1100" err="1"/>
              <a:t>många</a:t>
            </a:r>
            <a:r>
              <a:rPr lang="en-IE" sz="1100"/>
              <a:t> </a:t>
            </a:r>
            <a:r>
              <a:rPr lang="en-IE" sz="1100" err="1"/>
              <a:t>sätt</a:t>
            </a:r>
            <a:r>
              <a:rPr lang="en-IE" sz="1100"/>
              <a:t>: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en-IE" sz="1100"/>
              <a:t>-   </a:t>
            </a:r>
            <a:r>
              <a:rPr lang="en-IE" sz="1100" b="1" err="1"/>
              <a:t>Samarbetar</a:t>
            </a:r>
            <a:r>
              <a:rPr lang="en-IE" sz="1100"/>
              <a:t> med EU-</a:t>
            </a:r>
            <a:r>
              <a:rPr lang="en-IE" sz="1100" err="1"/>
              <a:t>länderna</a:t>
            </a:r>
            <a:r>
              <a:rPr lang="en-IE" sz="1100"/>
              <a:t>, </a:t>
            </a:r>
            <a:r>
              <a:rPr lang="en-IE" sz="1100" err="1"/>
              <a:t>internationella</a:t>
            </a:r>
            <a:r>
              <a:rPr lang="en-IE" sz="1100"/>
              <a:t> </a:t>
            </a:r>
            <a:r>
              <a:rPr lang="en-IE" sz="1100" err="1"/>
              <a:t>organisationer</a:t>
            </a:r>
            <a:r>
              <a:rPr lang="en-IE" sz="1100"/>
              <a:t> </a:t>
            </a:r>
            <a:r>
              <a:rPr lang="en-IE" sz="1100" err="1"/>
              <a:t>och</a:t>
            </a:r>
            <a:r>
              <a:rPr lang="en-IE" sz="1100"/>
              <a:t> </a:t>
            </a:r>
            <a:r>
              <a:rPr lang="en-IE" sz="1100" err="1"/>
              <a:t>partnerländer</a:t>
            </a:r>
            <a:r>
              <a:rPr lang="en-IE" sz="1100"/>
              <a:t> för </a:t>
            </a:r>
            <a:r>
              <a:rPr lang="en-IE" sz="1100" err="1"/>
              <a:t>att</a:t>
            </a:r>
            <a:r>
              <a:rPr lang="en-IE" sz="1100"/>
              <a:t> </a:t>
            </a:r>
            <a:r>
              <a:rPr lang="en-IE" sz="1100" err="1"/>
              <a:t>på</a:t>
            </a:r>
            <a:r>
              <a:rPr lang="en-IE" sz="1100"/>
              <a:t> </a:t>
            </a:r>
            <a:r>
              <a:rPr lang="en-IE" sz="1100" err="1"/>
              <a:t>bästa</a:t>
            </a:r>
            <a:r>
              <a:rPr lang="en-IE" sz="1100"/>
              <a:t> </a:t>
            </a:r>
            <a:r>
              <a:rPr lang="en-IE" sz="1100" err="1"/>
              <a:t>sätt</a:t>
            </a:r>
            <a:r>
              <a:rPr lang="en-IE" sz="1100"/>
              <a:t> </a:t>
            </a:r>
            <a:r>
              <a:rPr lang="en-IE" sz="1100" err="1"/>
              <a:t>hindra</a:t>
            </a:r>
            <a:r>
              <a:rPr lang="en-IE" sz="1100"/>
              <a:t> </a:t>
            </a:r>
            <a:r>
              <a:rPr lang="en-IE" sz="1100" err="1"/>
              <a:t>spridning</a:t>
            </a:r>
            <a:r>
              <a:rPr lang="en-IE" sz="1100"/>
              <a:t> </a:t>
            </a:r>
            <a:r>
              <a:rPr lang="en-IE" sz="1100" err="1"/>
              <a:t>av</a:t>
            </a:r>
            <a:r>
              <a:rPr lang="en-IE" sz="1100"/>
              <a:t> </a:t>
            </a:r>
            <a:r>
              <a:rPr lang="en-IE" sz="1100" err="1"/>
              <a:t>desinformation</a:t>
            </a:r>
            <a:r>
              <a:rPr lang="en-IE" sz="1100"/>
              <a:t>.</a:t>
            </a:r>
          </a:p>
          <a:p>
            <a:endParaRPr lang="en-IE" sz="1100"/>
          </a:p>
          <a:p>
            <a:pPr marL="171450" indent="-171450">
              <a:buFontTx/>
              <a:buChar char="-"/>
            </a:pPr>
            <a:r>
              <a:rPr lang="en-IE" sz="1100" err="1"/>
              <a:t>Satsar</a:t>
            </a:r>
            <a:r>
              <a:rPr lang="en-IE" sz="1100"/>
              <a:t> </a:t>
            </a:r>
            <a:r>
              <a:rPr lang="en-IE" sz="1100" err="1"/>
              <a:t>på</a:t>
            </a:r>
            <a:r>
              <a:rPr lang="en-IE" sz="1100"/>
              <a:t> </a:t>
            </a:r>
            <a:r>
              <a:rPr lang="en-IE" sz="1100" err="1"/>
              <a:t>öppen</a:t>
            </a:r>
            <a:r>
              <a:rPr lang="en-IE" sz="1100"/>
              <a:t> </a:t>
            </a:r>
            <a:r>
              <a:rPr lang="en-IE" sz="1100" b="1" err="1"/>
              <a:t>kommunikation</a:t>
            </a:r>
            <a:r>
              <a:rPr lang="en-IE" sz="1100"/>
              <a:t> om </a:t>
            </a:r>
            <a:r>
              <a:rPr lang="en-IE" sz="1100" err="1"/>
              <a:t>vad</a:t>
            </a:r>
            <a:r>
              <a:rPr lang="en-IE" sz="1100"/>
              <a:t> EU </a:t>
            </a:r>
            <a:r>
              <a:rPr lang="en-IE" sz="1100" err="1"/>
              <a:t>planerar</a:t>
            </a:r>
            <a:r>
              <a:rPr lang="en-IE" sz="1100"/>
              <a:t> </a:t>
            </a:r>
            <a:r>
              <a:rPr lang="en-IE" sz="1100" err="1"/>
              <a:t>och</a:t>
            </a:r>
            <a:r>
              <a:rPr lang="en-IE" sz="1100"/>
              <a:t> </a:t>
            </a:r>
            <a:r>
              <a:rPr lang="en-IE" sz="1100" err="1"/>
              <a:t>har</a:t>
            </a:r>
            <a:r>
              <a:rPr lang="en-IE" sz="1100"/>
              <a:t> </a:t>
            </a:r>
            <a:r>
              <a:rPr lang="en-IE" sz="1100" err="1"/>
              <a:t>gjort</a:t>
            </a:r>
            <a:r>
              <a:rPr lang="en-IE" sz="1100"/>
              <a:t>. Det </a:t>
            </a:r>
            <a:r>
              <a:rPr lang="en-IE" sz="1100" err="1"/>
              <a:t>är</a:t>
            </a:r>
            <a:r>
              <a:rPr lang="en-IE" sz="1100"/>
              <a:t> </a:t>
            </a:r>
            <a:r>
              <a:rPr lang="en-IE" sz="1100" err="1"/>
              <a:t>viktigt</a:t>
            </a:r>
            <a:r>
              <a:rPr lang="en-IE" sz="1100"/>
              <a:t>, för om folk </a:t>
            </a:r>
            <a:r>
              <a:rPr lang="en-IE" sz="1100" err="1"/>
              <a:t>lätt</a:t>
            </a:r>
            <a:r>
              <a:rPr lang="en-IE" sz="1100"/>
              <a:t> </a:t>
            </a:r>
            <a:r>
              <a:rPr lang="en-IE" sz="1100" err="1"/>
              <a:t>kan</a:t>
            </a:r>
            <a:r>
              <a:rPr lang="en-IE" sz="1100"/>
              <a:t> </a:t>
            </a:r>
            <a:r>
              <a:rPr lang="en-IE" sz="1100" err="1"/>
              <a:t>få</a:t>
            </a:r>
            <a:r>
              <a:rPr lang="en-IE" sz="1100"/>
              <a:t> </a:t>
            </a:r>
            <a:r>
              <a:rPr lang="en-IE" sz="1100" err="1"/>
              <a:t>tillgång</a:t>
            </a:r>
            <a:r>
              <a:rPr lang="en-IE" sz="1100"/>
              <a:t> till </a:t>
            </a:r>
            <a:r>
              <a:rPr lang="en-IE" sz="1100" err="1"/>
              <a:t>korrekt</a:t>
            </a:r>
            <a:r>
              <a:rPr lang="en-IE" sz="1100"/>
              <a:t> information </a:t>
            </a:r>
            <a:r>
              <a:rPr lang="en-IE" sz="1100" err="1"/>
              <a:t>är</a:t>
            </a:r>
            <a:r>
              <a:rPr lang="en-IE" sz="1100"/>
              <a:t> de </a:t>
            </a:r>
            <a:r>
              <a:rPr lang="en-IE" sz="1100" err="1"/>
              <a:t>mindre</a:t>
            </a:r>
            <a:r>
              <a:rPr lang="en-IE" sz="1100"/>
              <a:t> </a:t>
            </a:r>
            <a:r>
              <a:rPr lang="en-IE" sz="1100" err="1"/>
              <a:t>benägna</a:t>
            </a:r>
            <a:r>
              <a:rPr lang="en-IE" sz="1100"/>
              <a:t> </a:t>
            </a:r>
            <a:r>
              <a:rPr lang="en-IE" sz="1100" err="1"/>
              <a:t>att</a:t>
            </a:r>
            <a:r>
              <a:rPr lang="en-IE" sz="1100"/>
              <a:t> </a:t>
            </a:r>
            <a:r>
              <a:rPr lang="en-IE" sz="1100" err="1"/>
              <a:t>vända</a:t>
            </a:r>
            <a:r>
              <a:rPr lang="en-IE" sz="1100"/>
              <a:t> sig till </a:t>
            </a:r>
            <a:r>
              <a:rPr lang="en-IE" sz="1100" err="1"/>
              <a:t>opålitliga</a:t>
            </a:r>
            <a:r>
              <a:rPr lang="en-IE" sz="1100"/>
              <a:t> </a:t>
            </a:r>
            <a:r>
              <a:rPr lang="en-IE" sz="1100" err="1"/>
              <a:t>källor</a:t>
            </a:r>
            <a:r>
              <a:rPr lang="en-IE" sz="1100"/>
              <a:t>.</a:t>
            </a:r>
          </a:p>
          <a:p>
            <a:pPr marL="171450" indent="-171450">
              <a:buFontTx/>
              <a:buChar char="-"/>
            </a:pPr>
            <a:endParaRPr lang="en-IE" sz="1100"/>
          </a:p>
          <a:p>
            <a:pPr marL="171450" indent="-171450">
              <a:buFontTx/>
              <a:buChar char="-"/>
            </a:pPr>
            <a:r>
              <a:rPr lang="en-IE" sz="1100" b="1" err="1">
                <a:highlight>
                  <a:srgbClr val="FFFF00"/>
                </a:highlight>
              </a:rPr>
              <a:t>Övervakar</a:t>
            </a:r>
            <a:r>
              <a:rPr lang="en-IE" sz="1100" b="1">
                <a:highlight>
                  <a:srgbClr val="FFFF00"/>
                </a:highlight>
              </a:rPr>
              <a:t> </a:t>
            </a:r>
            <a:r>
              <a:rPr lang="en-IE" sz="1100" b="1" err="1">
                <a:highlight>
                  <a:srgbClr val="FFFF00"/>
                </a:highlight>
              </a:rPr>
              <a:t>och</a:t>
            </a:r>
            <a:r>
              <a:rPr lang="en-IE" sz="1100" b="1">
                <a:highlight>
                  <a:srgbClr val="FFFF00"/>
                </a:highlight>
              </a:rPr>
              <a:t> </a:t>
            </a:r>
            <a:r>
              <a:rPr lang="en-IE" sz="1100" b="1" err="1">
                <a:highlight>
                  <a:srgbClr val="FFFF00"/>
                </a:highlight>
              </a:rPr>
              <a:t>avslöjar</a:t>
            </a:r>
            <a:r>
              <a:rPr lang="en-IE" sz="1100" b="1">
                <a:highlight>
                  <a:srgbClr val="FFFF00"/>
                </a:highlight>
              </a:rPr>
              <a:t> </a:t>
            </a:r>
            <a:r>
              <a:rPr lang="en-IE" sz="1100" b="1" err="1">
                <a:highlight>
                  <a:srgbClr val="FFFF00"/>
                </a:highlight>
              </a:rPr>
              <a:t>desinformation</a:t>
            </a:r>
            <a:r>
              <a:rPr lang="en-IE" sz="1100" b="1">
                <a:highlight>
                  <a:srgbClr val="FFFF00"/>
                </a:highlight>
              </a:rPr>
              <a:t> </a:t>
            </a:r>
            <a:r>
              <a:rPr lang="en-IE" sz="1100" err="1">
                <a:highlight>
                  <a:srgbClr val="FFFF00"/>
                </a:highlight>
              </a:rPr>
              <a:t>och</a:t>
            </a:r>
            <a:r>
              <a:rPr lang="en-IE" sz="1100">
                <a:highlight>
                  <a:srgbClr val="FFFF00"/>
                </a:highlight>
              </a:rPr>
              <a:t> </a:t>
            </a:r>
            <a:r>
              <a:rPr lang="en-IE" sz="1100" err="1">
                <a:highlight>
                  <a:srgbClr val="FFFF00"/>
                </a:highlight>
              </a:rPr>
              <a:t>informationsmanipulering</a:t>
            </a:r>
            <a:r>
              <a:rPr lang="en-IE" sz="1100"/>
              <a:t>, </a:t>
            </a:r>
            <a:r>
              <a:rPr lang="en-IE" sz="1100" err="1"/>
              <a:t>särskilt</a:t>
            </a:r>
            <a:r>
              <a:rPr lang="en-IE" sz="1100"/>
              <a:t> </a:t>
            </a:r>
            <a:r>
              <a:rPr lang="en-IE" sz="1100" err="1"/>
              <a:t>i</a:t>
            </a:r>
            <a:r>
              <a:rPr lang="en-IE" sz="1100"/>
              <a:t> </a:t>
            </a:r>
            <a:r>
              <a:rPr lang="en-IE" sz="1100" err="1"/>
              <a:t>EUvsDisinfos</a:t>
            </a:r>
            <a:r>
              <a:rPr lang="en-IE" sz="1100"/>
              <a:t> </a:t>
            </a:r>
            <a:r>
              <a:rPr lang="en-IE" sz="1100" err="1"/>
              <a:t>sociala</a:t>
            </a:r>
            <a:r>
              <a:rPr lang="en-IE" sz="1100"/>
              <a:t> </a:t>
            </a:r>
            <a:r>
              <a:rPr lang="en-IE" sz="1100" err="1"/>
              <a:t>medier</a:t>
            </a:r>
            <a:r>
              <a:rPr lang="en-IE" sz="1100"/>
              <a:t> </a:t>
            </a:r>
            <a:r>
              <a:rPr lang="en-IE" sz="1100" err="1"/>
              <a:t>och</a:t>
            </a:r>
            <a:r>
              <a:rPr lang="en-IE" sz="1100"/>
              <a:t> </a:t>
            </a:r>
            <a:r>
              <a:rPr lang="en-IE" sz="1100" err="1"/>
              <a:t>webbplats</a:t>
            </a:r>
            <a:r>
              <a:rPr lang="en-IE" sz="1100"/>
              <a:t>.</a:t>
            </a:r>
          </a:p>
          <a:p>
            <a:pPr marL="0" indent="0">
              <a:buFontTx/>
              <a:buNone/>
            </a:pPr>
            <a:endParaRPr lang="en-IE" sz="1100"/>
          </a:p>
          <a:p>
            <a:pPr marL="171450" indent="-171450">
              <a:buFontTx/>
              <a:buChar char="-"/>
            </a:pPr>
            <a:r>
              <a:rPr lang="en-IE" sz="1100" err="1"/>
              <a:t>Stöder</a:t>
            </a:r>
            <a:r>
              <a:rPr lang="en-IE" sz="1100"/>
              <a:t> </a:t>
            </a:r>
            <a:r>
              <a:rPr lang="en-IE" sz="1100" b="1" err="1"/>
              <a:t>mediekompetens</a:t>
            </a:r>
            <a:r>
              <a:rPr lang="en-IE" sz="1100" b="1"/>
              <a:t> </a:t>
            </a:r>
            <a:r>
              <a:rPr lang="en-IE" sz="1100"/>
              <a:t>(</a:t>
            </a:r>
            <a:r>
              <a:rPr lang="en-IE" sz="1100" err="1"/>
              <a:t>genom</a:t>
            </a:r>
            <a:r>
              <a:rPr lang="en-IE" sz="1100"/>
              <a:t> </a:t>
            </a:r>
            <a:r>
              <a:rPr lang="en-IE" sz="1100" err="1"/>
              <a:t>finansiering</a:t>
            </a:r>
            <a:r>
              <a:rPr lang="en-IE" sz="1100"/>
              <a:t> </a:t>
            </a:r>
            <a:r>
              <a:rPr lang="en-IE" sz="1100" err="1"/>
              <a:t>och</a:t>
            </a:r>
            <a:r>
              <a:rPr lang="en-IE" sz="1100"/>
              <a:t> </a:t>
            </a:r>
            <a:r>
              <a:rPr lang="en-IE" sz="1100" err="1"/>
              <a:t>praktiska</a:t>
            </a:r>
            <a:r>
              <a:rPr lang="en-IE" sz="1100"/>
              <a:t> </a:t>
            </a:r>
            <a:r>
              <a:rPr lang="en-IE" sz="1100" err="1"/>
              <a:t>läromedel</a:t>
            </a:r>
            <a:r>
              <a:rPr lang="en-IE" sz="1100"/>
              <a:t> </a:t>
            </a:r>
            <a:r>
              <a:rPr lang="en-IE" sz="1100" err="1"/>
              <a:t>som</a:t>
            </a:r>
            <a:r>
              <a:rPr lang="en-IE" sz="1100"/>
              <a:t> det </a:t>
            </a:r>
            <a:r>
              <a:rPr lang="en-IE" sz="1100" err="1"/>
              <a:t>här</a:t>
            </a:r>
            <a:r>
              <a:rPr lang="en-IE" sz="1100"/>
              <a:t>) </a:t>
            </a:r>
            <a:r>
              <a:rPr lang="en-IE" sz="1100" err="1"/>
              <a:t>och</a:t>
            </a:r>
            <a:r>
              <a:rPr lang="en-IE" sz="1100"/>
              <a:t> </a:t>
            </a:r>
            <a:r>
              <a:rPr lang="en-IE" sz="1100" err="1"/>
              <a:t>stöder</a:t>
            </a:r>
            <a:r>
              <a:rPr lang="en-IE" sz="1100"/>
              <a:t> </a:t>
            </a:r>
            <a:r>
              <a:rPr lang="en-IE" sz="1100" b="1" err="1"/>
              <a:t>oberoende</a:t>
            </a:r>
            <a:r>
              <a:rPr lang="en-IE" sz="1100" b="1"/>
              <a:t> </a:t>
            </a:r>
            <a:r>
              <a:rPr lang="en-IE" sz="1100" b="1" err="1"/>
              <a:t>medier</a:t>
            </a:r>
            <a:r>
              <a:rPr lang="en-IE" sz="1100" b="1"/>
              <a:t> </a:t>
            </a:r>
            <a:r>
              <a:rPr lang="en-IE" sz="1100" b="1" err="1"/>
              <a:t>och</a:t>
            </a:r>
            <a:r>
              <a:rPr lang="en-IE" sz="1100" b="1"/>
              <a:t> </a:t>
            </a:r>
            <a:r>
              <a:rPr lang="en-IE" sz="1100" b="1" err="1"/>
              <a:t>faktagranskare</a:t>
            </a:r>
            <a:r>
              <a:rPr lang="en-IE" sz="1100" b="1"/>
              <a:t>.</a:t>
            </a:r>
          </a:p>
          <a:p>
            <a:pPr marL="171450" indent="-171450">
              <a:buFontTx/>
              <a:buChar char="-"/>
            </a:pPr>
            <a:endParaRPr lang="en-IE" sz="1100"/>
          </a:p>
          <a:p>
            <a:pPr marL="171450" indent="-171450">
              <a:buFontTx/>
              <a:buChar char="-"/>
            </a:pPr>
            <a:r>
              <a:rPr lang="en-IE" sz="1100" err="1"/>
              <a:t>Samarbetar</a:t>
            </a:r>
            <a:r>
              <a:rPr lang="en-IE" sz="1100"/>
              <a:t> med </a:t>
            </a:r>
            <a:r>
              <a:rPr lang="en-IE" sz="1100" err="1"/>
              <a:t>företag</a:t>
            </a:r>
            <a:r>
              <a:rPr lang="en-IE" sz="1100"/>
              <a:t> </a:t>
            </a:r>
            <a:r>
              <a:rPr lang="en-IE" sz="1100" err="1"/>
              <a:t>inom</a:t>
            </a:r>
            <a:r>
              <a:rPr lang="en-IE" sz="1100"/>
              <a:t> </a:t>
            </a:r>
            <a:r>
              <a:rPr lang="en-IE" sz="1100" b="1" err="1"/>
              <a:t>sociala</a:t>
            </a:r>
            <a:r>
              <a:rPr lang="en-IE" sz="1100" b="1"/>
              <a:t> </a:t>
            </a:r>
            <a:r>
              <a:rPr lang="en-IE" sz="1100" b="1" err="1"/>
              <a:t>medier</a:t>
            </a:r>
            <a:r>
              <a:rPr lang="en-IE" sz="1100" b="1"/>
              <a:t> </a:t>
            </a:r>
            <a:r>
              <a:rPr lang="en-IE" sz="1100"/>
              <a:t>för </a:t>
            </a:r>
            <a:r>
              <a:rPr lang="en-IE" sz="1100" err="1"/>
              <a:t>att</a:t>
            </a:r>
            <a:r>
              <a:rPr lang="en-IE" sz="1100"/>
              <a:t> </a:t>
            </a:r>
            <a:r>
              <a:rPr lang="en-IE" sz="1100" err="1"/>
              <a:t>hindra</a:t>
            </a:r>
            <a:r>
              <a:rPr lang="en-IE" sz="1100"/>
              <a:t> </a:t>
            </a:r>
            <a:r>
              <a:rPr lang="en-IE" sz="1100" err="1"/>
              <a:t>spridning</a:t>
            </a:r>
            <a:r>
              <a:rPr lang="en-IE" sz="1100"/>
              <a:t> </a:t>
            </a:r>
            <a:r>
              <a:rPr lang="en-IE" sz="1100" err="1"/>
              <a:t>av</a:t>
            </a:r>
            <a:r>
              <a:rPr lang="en-IE" sz="1100"/>
              <a:t> </a:t>
            </a:r>
            <a:r>
              <a:rPr lang="en-IE" sz="1100" err="1"/>
              <a:t>desinformation</a:t>
            </a:r>
            <a:r>
              <a:rPr lang="en-IE" sz="1100"/>
              <a:t> </a:t>
            </a:r>
            <a:r>
              <a:rPr lang="en-IE" sz="1100" err="1"/>
              <a:t>och</a:t>
            </a:r>
            <a:r>
              <a:rPr lang="en-IE" sz="1100"/>
              <a:t> </a:t>
            </a:r>
            <a:r>
              <a:rPr lang="en-IE" sz="1100" err="1"/>
              <a:t>informationsmanipulation</a:t>
            </a:r>
            <a:r>
              <a:rPr lang="en-IE" sz="1100"/>
              <a:t> </a:t>
            </a:r>
            <a:r>
              <a:rPr lang="en-IE" sz="1100" err="1"/>
              <a:t>i</a:t>
            </a:r>
            <a:r>
              <a:rPr lang="en-IE" sz="1100"/>
              <a:t> EU </a:t>
            </a:r>
            <a:r>
              <a:rPr lang="en-IE" sz="1100" err="1"/>
              <a:t>och</a:t>
            </a:r>
            <a:r>
              <a:rPr lang="en-IE" sz="1100"/>
              <a:t> </a:t>
            </a:r>
            <a:r>
              <a:rPr lang="en-IE" sz="1100" err="1"/>
              <a:t>skydda</a:t>
            </a:r>
            <a:r>
              <a:rPr lang="en-IE" sz="1100"/>
              <a:t> </a:t>
            </a:r>
            <a:r>
              <a:rPr lang="en-IE" sz="1100" err="1"/>
              <a:t>användarna</a:t>
            </a:r>
            <a:r>
              <a:rPr lang="en-IE" sz="1100"/>
              <a:t>. </a:t>
            </a:r>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IE" sz="1800" kern="100">
                <a:effectLst/>
                <a:latin typeface="Calibri" panose="020F0502020204030204" pitchFamily="34" charset="0"/>
                <a:ea typeface="Calibri" panose="020F0502020204030204" pitchFamily="34" charset="0"/>
                <a:cs typeface="Times New Roman" panose="02020603050405020304" pitchFamily="18" charset="0"/>
              </a:rPr>
              <a:t>Vi lever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informationsålder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Information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har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aldrig</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varit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mer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lättillgänglig</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dag</a:t>
            </a:r>
            <a:r>
              <a:rPr lang="en-IE" sz="1800" kern="1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en-IE" sz="1800" kern="100">
                <a:effectLst/>
                <a:latin typeface="Calibri" panose="020F0502020204030204" pitchFamily="34" charset="0"/>
                <a:ea typeface="Calibri" panose="020F0502020204030204" pitchFamily="34" charset="0"/>
                <a:cs typeface="Times New Roman" panose="02020603050405020304" pitchFamily="18" charset="0"/>
              </a:rPr>
              <a:t>Det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gör</a:t>
            </a:r>
            <a:r>
              <a:rPr lang="en-IE" sz="1800" kern="100">
                <a:effectLst/>
                <a:latin typeface="Calibri" panose="020F0502020204030204" pitchFamily="34" charset="0"/>
                <a:ea typeface="Calibri" panose="020F0502020204030204" pitchFamily="34" charset="0"/>
                <a:cs typeface="Times New Roman" panose="02020603050405020304" pitchFamily="18" charset="0"/>
              </a:rPr>
              <a:t> dock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inte</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alltid</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livet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lättare</a:t>
            </a:r>
            <a:r>
              <a:rPr lang="en-IE" sz="1800" kern="100">
                <a:effectLst/>
                <a:latin typeface="Calibri" panose="020F0502020204030204" pitchFamily="34" charset="0"/>
                <a:ea typeface="Calibri" panose="020F0502020204030204" pitchFamily="34" charset="0"/>
                <a:cs typeface="Times New Roman" panose="02020603050405020304" pitchFamily="18" charset="0"/>
              </a:rPr>
              <a:t>: det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vara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väldigt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svårt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att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avgöra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vad</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sant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falskt</a:t>
            </a:r>
            <a:r>
              <a:rPr lang="en-IE" sz="1800" kern="1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en-IE" sz="1800" kern="100" err="1">
                <a:effectLst/>
                <a:latin typeface="Calibri" panose="020F0502020204030204" pitchFamily="34" charset="0"/>
                <a:ea typeface="Calibri" panose="020F0502020204030204" pitchFamily="34" charset="0"/>
                <a:cs typeface="Times New Roman" panose="02020603050405020304" pitchFamily="18" charset="0"/>
              </a:rPr>
              <a:t>Några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exempel</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även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om det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verkade</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osannolikt</a:t>
            </a:r>
            <a:r>
              <a:rPr lang="en-IE" sz="1800" kern="100">
                <a:effectLst/>
                <a:latin typeface="Calibri" panose="020F0502020204030204" pitchFamily="34" charset="0"/>
                <a:ea typeface="Calibri" panose="020F0502020204030204" pitchFamily="34" charset="0"/>
                <a:cs typeface="Times New Roman" panose="02020603050405020304" pitchFamily="18" charset="0"/>
              </a:rPr>
              <a:t> just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då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samtalade</a:t>
            </a:r>
            <a:r>
              <a:rPr lang="en-IE" sz="1800" kern="100">
                <a:effectLst/>
                <a:latin typeface="Calibri" panose="020F0502020204030204" pitchFamily="34" charset="0"/>
                <a:ea typeface="Calibri" panose="020F0502020204030204" pitchFamily="34" charset="0"/>
                <a:cs typeface="Times New Roman" panose="02020603050405020304" pitchFamily="18" charset="0"/>
              </a:rPr>
              <a:t> Olivia Rodrigo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kern="100">
                <a:effectLst/>
                <a:latin typeface="Calibri" panose="020F0502020204030204" pitchFamily="34" charset="0"/>
                <a:ea typeface="Calibri" panose="020F0502020204030204" pitchFamily="34" charset="0"/>
                <a:cs typeface="Times New Roman" panose="02020603050405020304" pitchFamily="18" charset="0"/>
              </a:rPr>
              <a:t> Sabrina Carpenter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verkligen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Met-</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galan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medan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Forbes-</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omslaget</a:t>
            </a:r>
            <a:r>
              <a:rPr lang="en-IE" sz="1800" kern="100">
                <a:effectLst/>
                <a:latin typeface="Calibri" panose="020F0502020204030204" pitchFamily="34" charset="0"/>
                <a:ea typeface="Calibri" panose="020F0502020204030204" pitchFamily="34" charset="0"/>
                <a:cs typeface="Times New Roman" panose="02020603050405020304" pitchFamily="18" charset="0"/>
              </a:rPr>
              <a:t> med ayatollah Sayyid Ali Khamenei ser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mycket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verkligt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ut</a:t>
            </a:r>
            <a:r>
              <a:rPr lang="en-IE" sz="1800" kern="100">
                <a:effectLst/>
                <a:latin typeface="Calibri" panose="020F0502020204030204" pitchFamily="34" charset="0"/>
                <a:ea typeface="Calibri" panose="020F0502020204030204" pitchFamily="34" charset="0"/>
                <a:cs typeface="Times New Roman" panose="02020603050405020304" pitchFamily="18" charset="0"/>
              </a:rPr>
              <a:t> men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själva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verket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fejk</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Bilden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a:t>
            </a:r>
            <a:r>
              <a:rPr lang="en-IE" sz="1800" kern="100">
                <a:effectLst/>
                <a:latin typeface="Calibri" panose="020F0502020204030204" pitchFamily="34" charset="0"/>
                <a:ea typeface="Calibri" panose="020F0502020204030204" pitchFamily="34" charset="0"/>
                <a:cs typeface="Times New Roman" panose="02020603050405020304" pitchFamily="18" charset="0"/>
              </a:rPr>
              <a:t> mitten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visar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hur</a:t>
            </a:r>
            <a:r>
              <a:rPr lang="en-IE" sz="1800" kern="100">
                <a:effectLst/>
                <a:latin typeface="Calibri" panose="020F0502020204030204" pitchFamily="34" charset="0"/>
                <a:ea typeface="Calibri" panose="020F0502020204030204" pitchFamily="34" charset="0"/>
                <a:cs typeface="Times New Roman" panose="02020603050405020304" pitchFamily="18" charset="0"/>
              </a:rPr>
              <a:t> Israel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aktiverar</a:t>
            </a:r>
            <a:r>
              <a:rPr lang="en-IE" sz="1800" kern="100">
                <a:effectLst/>
                <a:latin typeface="Calibri" panose="020F0502020204030204" pitchFamily="34" charset="0"/>
                <a:ea typeface="Calibri" panose="020F0502020204030204" pitchFamily="34" charset="0"/>
                <a:cs typeface="Times New Roman" panose="02020603050405020304" pitchFamily="18" charset="0"/>
              </a:rPr>
              <a:t> Iron dome, men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ett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annat datum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alltså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med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andra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parter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inblandade</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vad</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anges</a:t>
            </a:r>
            <a:r>
              <a:rPr lang="en-IE" sz="1800" kern="1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en-IE" sz="1800" kern="100">
                <a:effectLst/>
                <a:latin typeface="Calibri" panose="020F0502020204030204" pitchFamily="34" charset="0"/>
                <a:ea typeface="Calibri" panose="020F0502020204030204" pitchFamily="34" charset="0"/>
                <a:cs typeface="Times New Roman" panose="02020603050405020304" pitchFamily="18" charset="0"/>
              </a:rPr>
              <a:t>I den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här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presentationen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ska vi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titta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inte</a:t>
            </a:r>
            <a:r>
              <a:rPr lang="en-IE" sz="1800" kern="100">
                <a:effectLst/>
                <a:latin typeface="Calibri" panose="020F0502020204030204" pitchFamily="34" charset="0"/>
                <a:ea typeface="Calibri" panose="020F0502020204030204" pitchFamily="34" charset="0"/>
                <a:cs typeface="Times New Roman" panose="02020603050405020304" pitchFamily="18" charset="0"/>
              </a:rPr>
              <a:t> bara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desinformation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när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en</a:t>
            </a:r>
            <a:r>
              <a:rPr lang="en-IE" sz="1800" kern="100">
                <a:effectLst/>
                <a:latin typeface="Calibri" panose="020F0502020204030204" pitchFamily="34" charset="0"/>
                <a:ea typeface="Calibri" panose="020F0502020204030204" pitchFamily="34" charset="0"/>
                <a:cs typeface="Times New Roman" panose="02020603050405020304" pitchFamily="18" charset="0"/>
              </a:rPr>
              <a:t> person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eller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organisation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avsiktligt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sprider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information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som</a:t>
            </a:r>
            <a:r>
              <a:rPr lang="en-IE" sz="1800" kern="100">
                <a:effectLst/>
                <a:latin typeface="Calibri" panose="020F0502020204030204" pitchFamily="34" charset="0"/>
                <a:ea typeface="Calibri" panose="020F0502020204030204" pitchFamily="34" charset="0"/>
                <a:cs typeface="Times New Roman" panose="02020603050405020304" pitchFamily="18" charset="0"/>
              </a:rPr>
              <a:t> de vet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är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falsk</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eller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vilseledande</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utan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också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andra</a:t>
            </a:r>
            <a:r>
              <a:rPr lang="en-IE" sz="1800" kern="100">
                <a:effectLst/>
                <a:latin typeface="Calibri" panose="020F0502020204030204" pitchFamily="34" charset="0"/>
                <a:ea typeface="Calibri" panose="020F0502020204030204" pitchFamily="34" charset="0"/>
                <a:cs typeface="Times New Roman" panose="02020603050405020304" pitchFamily="18" charset="0"/>
              </a:rPr>
              <a:t> former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av</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felaktig</a:t>
            </a:r>
            <a:r>
              <a:rPr lang="en-IE" sz="1800" kern="100">
                <a:effectLst/>
                <a:latin typeface="Calibri" panose="020F0502020204030204" pitchFamily="34" charset="0"/>
                <a:ea typeface="Calibri" panose="020F0502020204030204" pitchFamily="34" charset="0"/>
                <a:cs typeface="Times New Roman" panose="02020603050405020304" pitchFamily="18" charset="0"/>
              </a:rPr>
              <a:t> information du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stöta</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och</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hur</a:t>
            </a:r>
            <a:r>
              <a:rPr lang="en-IE" sz="18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kan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skydda</a:t>
            </a:r>
            <a:r>
              <a:rPr lang="en-IE" sz="1800" kern="100">
                <a:effectLst/>
                <a:latin typeface="Calibri" panose="020F0502020204030204" pitchFamily="34" charset="0"/>
                <a:ea typeface="Calibri" panose="020F0502020204030204" pitchFamily="34" charset="0"/>
                <a:cs typeface="Times New Roman" panose="02020603050405020304" pitchFamily="18" charset="0"/>
              </a:rPr>
              <a:t> dig.</a:t>
            </a:r>
          </a:p>
          <a:p>
            <a:pPr marL="342900" lvl="0" indent="-342900">
              <a:lnSpc>
                <a:spcPct val="107000"/>
              </a:lnSpc>
              <a:buFont typeface="Symbol" panose="05050102010706020507" pitchFamily="18" charset="2"/>
              <a:buChar char=""/>
            </a:pPr>
            <a:r>
              <a:rPr lang="en-IE" sz="1800" kern="100">
                <a:effectLst/>
                <a:latin typeface="Calibri" panose="020F0502020204030204" pitchFamily="34" charset="0"/>
                <a:ea typeface="Calibri" panose="020F0502020204030204" pitchFamily="34" charset="0"/>
                <a:cs typeface="Times New Roman" panose="02020603050405020304" pitchFamily="18" charset="0"/>
              </a:rPr>
              <a:t>Var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försiktig</a:t>
            </a:r>
            <a:r>
              <a:rPr lang="en-IE" sz="1800" kern="100">
                <a:effectLst/>
                <a:latin typeface="Calibri" panose="020F0502020204030204" pitchFamily="34" charset="0"/>
                <a:ea typeface="Calibri" panose="020F0502020204030204" pitchFamily="34" charset="0"/>
                <a:cs typeface="Times New Roman" panose="02020603050405020304" pitchFamily="18" charset="0"/>
              </a:rPr>
              <a:t> med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vad</a:t>
            </a:r>
            <a:r>
              <a:rPr lang="en-IE" sz="18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tror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på</a:t>
            </a:r>
            <a:r>
              <a:rPr lang="en-IE" sz="1800" kern="100">
                <a:effectLst/>
                <a:latin typeface="Calibri" panose="020F0502020204030204" pitchFamily="34" charset="0"/>
                <a:ea typeface="Calibri" panose="020F0502020204030204" pitchFamily="34" charset="0"/>
                <a:cs typeface="Times New Roman" panose="02020603050405020304" pitchFamily="18" charset="0"/>
              </a:rPr>
              <a:t> –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tänk</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alltid</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efter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och</a:t>
            </a:r>
            <a:r>
              <a:rPr lang="en-IE" sz="1800" kern="1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kolla</a:t>
            </a:r>
            <a:r>
              <a:rPr lang="en-IE" sz="1800" kern="1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fakta</a:t>
            </a:r>
            <a:r>
              <a:rPr lang="en-IE" sz="1800" kern="1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innan</a:t>
            </a:r>
            <a:r>
              <a:rPr lang="en-IE" sz="1800" kern="100">
                <a:effectLst/>
                <a:latin typeface="Calibri" panose="020F0502020204030204" pitchFamily="34" charset="0"/>
                <a:ea typeface="Calibri" panose="020F0502020204030204" pitchFamily="34" charset="0"/>
                <a:cs typeface="Times New Roman" panose="02020603050405020304" pitchFamily="18" charset="0"/>
              </a:rPr>
              <a:t> du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delar</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r>
              <a:rPr lang="en-IE" sz="1800" kern="100" err="1">
                <a:effectLst/>
                <a:latin typeface="Calibri" panose="020F0502020204030204" pitchFamily="34" charset="0"/>
                <a:ea typeface="Calibri" panose="020F0502020204030204" pitchFamily="34" charset="0"/>
                <a:cs typeface="Times New Roman" panose="02020603050405020304" pitchFamily="18" charset="0"/>
              </a:rPr>
              <a:t>något</a:t>
            </a: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p>
          <a:p>
            <a:pPr marL="457200">
              <a:lnSpc>
                <a:spcPct val="107000"/>
              </a:lnSpc>
            </a:pPr>
            <a:r>
              <a:rPr lang="en-IE" sz="1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kern="100" err="1">
                <a:effectLst/>
                <a:latin typeface="Calibri" panose="020F0502020204030204" pitchFamily="34" charset="0"/>
                <a:ea typeface="Calibri" panose="020F0502020204030204" pitchFamily="34" charset="0"/>
                <a:cs typeface="Times New Roman" panose="02020603050405020304" pitchFamily="18" charset="0"/>
              </a:rPr>
              <a:t>Källor</a:t>
            </a:r>
            <a:r>
              <a:rPr lang="en-IE" sz="1800" kern="10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tabLst>
                <a:tab pos="457200" algn="l"/>
              </a:tabLst>
            </a:pPr>
            <a:r>
              <a:rPr lang="de-DE" sz="1100" kern="100">
                <a:effectLst/>
                <a:latin typeface="Calibri" panose="020F0502020204030204" pitchFamily="34" charset="0"/>
                <a:ea typeface="Calibri" panose="020F0502020204030204" pitchFamily="34" charset="0"/>
                <a:cs typeface="Times New Roman" panose="02020603050405020304" pitchFamily="18" charset="0"/>
              </a:rPr>
              <a:t>Post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på</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sociala</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medier</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om</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möte</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mellan</a:t>
            </a:r>
            <a:r>
              <a:rPr lang="de-DE" sz="1100" kern="100">
                <a:effectLst/>
                <a:latin typeface="Calibri" panose="020F0502020204030204" pitchFamily="34" charset="0"/>
                <a:ea typeface="Calibri" panose="020F0502020204030204" pitchFamily="34" charset="0"/>
                <a:cs typeface="Times New Roman" panose="02020603050405020304" pitchFamily="18" charset="0"/>
              </a:rPr>
              <a:t> Olivia Rodrigo och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de-DE" sz="1100" kern="100">
                <a:effectLst/>
                <a:latin typeface="Calibri" panose="020F0502020204030204" pitchFamily="34" charset="0"/>
                <a:ea typeface="Calibri" panose="020F0502020204030204" pitchFamily="34" charset="0"/>
                <a:cs typeface="Times New Roman" panose="02020603050405020304" pitchFamily="18" charset="0"/>
              </a:rPr>
              <a:t>Video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om</a:t>
            </a:r>
            <a:r>
              <a:rPr lang="de-DE" sz="1100" kern="100">
                <a:effectLst/>
                <a:latin typeface="Calibri" panose="020F0502020204030204" pitchFamily="34" charset="0"/>
                <a:ea typeface="Calibri" panose="020F0502020204030204" pitchFamily="34" charset="0"/>
                <a:cs typeface="Times New Roman" panose="02020603050405020304" pitchFamily="18" charset="0"/>
              </a:rPr>
              <a:t> hur Iron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dome</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aktiveras</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en-IE" sz="1600">
                <a:hlinkClick r:id="rId3"/>
              </a:rPr>
              <a:t>(3) Iran Spectator on X: "⚠️ 𝐁𝐫𝐞𝐚𝐤𝐢𝐧𝐠 𝐍𝐞𝐰𝐬 ⚠️ 🇮🇷| 𝗧𝗵𝗲 𝗦𝗵𝗮𝗵𝗲𝗱 𝗗𝗿𝗼𝗻𝗲𝘀 𝗮𝗽𝗽𝗲𝗮𝗿 𝘁𝗼 𝗵𝗮𝘃𝗲 𝗿𝗲𝗮𝗰𝗵𝗲𝗱 𝗜𝘀𝗿𝗮𝗲𝗹 𝗿𝗶𝗴𝗵𝘁 𝗻𝗼𝘄 Video confirmation has been provided: https://t.co/5Mt7VfstLB" / X (twitter.com)</a:t>
            </a:r>
            <a:endParaRPr lang="de-DE" sz="11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r>
              <a:rPr lang="de-DE" sz="1100" kern="100" err="1">
                <a:effectLst/>
                <a:latin typeface="Calibri" panose="020F0502020204030204" pitchFamily="34" charset="0"/>
                <a:ea typeface="Calibri" panose="020F0502020204030204" pitchFamily="34" charset="0"/>
                <a:cs typeface="Times New Roman" panose="02020603050405020304" pitchFamily="18" charset="0"/>
              </a:rPr>
              <a:t>Fejkat</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omslag</a:t>
            </a:r>
            <a:r>
              <a:rPr lang="de-DE" sz="1100" kern="100">
                <a:effectLst/>
                <a:latin typeface="Calibri" panose="020F0502020204030204" pitchFamily="34" charset="0"/>
                <a:ea typeface="Calibri" panose="020F0502020204030204" pitchFamily="34" charset="0"/>
                <a:cs typeface="Times New Roman" panose="02020603050405020304" pitchFamily="18" charset="0"/>
              </a:rPr>
              <a:t> </a:t>
            </a:r>
            <a:r>
              <a:rPr lang="de-DE" sz="1100" kern="100" err="1">
                <a:effectLst/>
                <a:latin typeface="Calibri" panose="020F0502020204030204" pitchFamily="34" charset="0"/>
                <a:ea typeface="Calibri" panose="020F0502020204030204" pitchFamily="34" charset="0"/>
                <a:cs typeface="Times New Roman" panose="02020603050405020304" pitchFamily="18" charset="0"/>
              </a:rPr>
              <a:t>till</a:t>
            </a:r>
            <a:r>
              <a:rPr lang="de-DE" sz="1100" kern="100">
                <a:effectLst/>
                <a:latin typeface="Calibri" panose="020F0502020204030204" pitchFamily="34" charset="0"/>
                <a:ea typeface="Calibri" panose="020F0502020204030204" pitchFamily="34" charset="0"/>
                <a:cs typeface="Times New Roman" panose="02020603050405020304" pitchFamily="18" charset="0"/>
              </a:rPr>
              <a:t> Forbes Magazine: </a:t>
            </a:r>
            <a:r>
              <a:rPr lang="de-DE" sz="1100" u="sng" kern="1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457200" algn="l"/>
              </a:tabLst>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de-CH"/>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100" b="1">
                <a:effectLst/>
                <a:latin typeface="Calibri" panose="020F0502020204030204" pitchFamily="34" charset="0"/>
                <a:ea typeface="Calibri" panose="020F0502020204030204" pitchFamily="34" charset="0"/>
                <a:cs typeface="Times New Roman" panose="02020603050405020304" pitchFamily="18" charset="0"/>
              </a:rPr>
              <a:t>Satir/</a:t>
            </a:r>
            <a:r>
              <a:rPr lang="en-IE" sz="1100" b="1" err="1">
                <a:effectLst/>
                <a:latin typeface="Calibri" panose="020F0502020204030204" pitchFamily="34" charset="0"/>
                <a:ea typeface="Calibri" panose="020F0502020204030204" pitchFamily="34" charset="0"/>
                <a:cs typeface="Times New Roman" panose="02020603050405020304" pitchFamily="18" charset="0"/>
              </a:rPr>
              <a:t>humor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skämt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på</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satiriska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webbsidor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förväxlas</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ibland</a:t>
            </a:r>
            <a:r>
              <a:rPr lang="en-IE" sz="1100">
                <a:effectLst/>
                <a:latin typeface="Calibri" panose="020F0502020204030204" pitchFamily="34" charset="0"/>
                <a:ea typeface="Calibri" panose="020F0502020204030204" pitchFamily="34" charset="0"/>
                <a:cs typeface="Times New Roman" panose="02020603050405020304" pitchFamily="18" charset="0"/>
              </a:rPr>
              <a:t> med </a:t>
            </a:r>
            <a:r>
              <a:rPr lang="en-IE" sz="1100" err="1">
                <a:effectLst/>
                <a:latin typeface="Calibri" panose="020F0502020204030204" pitchFamily="34" charset="0"/>
                <a:ea typeface="Calibri" panose="020F0502020204030204" pitchFamily="34" charset="0"/>
                <a:cs typeface="Times New Roman" panose="02020603050405020304" pitchFamily="18" charset="0"/>
              </a:rPr>
              <a:t>riktiga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nyheter</a:t>
            </a:r>
            <a:r>
              <a:rPr lang="en-IE" sz="11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IE" sz="1100" b="1" err="1">
                <a:effectLst/>
                <a:latin typeface="Calibri" panose="020F0502020204030204" pitchFamily="34" charset="0"/>
                <a:ea typeface="Calibri" panose="020F0502020204030204" pitchFamily="34" charset="0"/>
                <a:cs typeface="Times New Roman" panose="02020603050405020304" pitchFamily="18" charset="0"/>
              </a:rPr>
              <a:t>Felaktig</a:t>
            </a:r>
            <a:r>
              <a:rPr lang="en-IE" sz="1100" b="1">
                <a:effectLst/>
                <a:latin typeface="Calibri" panose="020F0502020204030204" pitchFamily="34" charset="0"/>
                <a:ea typeface="Calibri" panose="020F0502020204030204" pitchFamily="34" charset="0"/>
                <a:cs typeface="Times New Roman" panose="02020603050405020304" pitchFamily="18" charset="0"/>
              </a:rPr>
              <a:t> information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falsk</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eller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vilseledande</a:t>
            </a:r>
            <a:r>
              <a:rPr lang="en-IE" sz="1100">
                <a:effectLst/>
                <a:latin typeface="Calibri" panose="020F0502020204030204" pitchFamily="34" charset="0"/>
                <a:ea typeface="Calibri" panose="020F0502020204030204" pitchFamily="34" charset="0"/>
                <a:cs typeface="Times New Roman" panose="02020603050405020304" pitchFamily="18" charset="0"/>
              </a:rPr>
              <a:t> information </a:t>
            </a:r>
            <a:r>
              <a:rPr lang="en-IE" sz="1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a:effectLst/>
                <a:latin typeface="Calibri" panose="020F0502020204030204" pitchFamily="34" charset="0"/>
                <a:ea typeface="Calibri" panose="020F0502020204030204" pitchFamily="34" charset="0"/>
                <a:cs typeface="Times New Roman" panose="02020603050405020304" pitchFamily="18" charset="0"/>
              </a:rPr>
              <a:t> delas </a:t>
            </a:r>
            <a:r>
              <a:rPr lang="en-IE" sz="1100" err="1">
                <a:effectLst/>
                <a:latin typeface="Calibri" panose="020F0502020204030204" pitchFamily="34" charset="0"/>
                <a:ea typeface="Calibri" panose="020F0502020204030204" pitchFamily="34" charset="0"/>
                <a:cs typeface="Times New Roman" panose="02020603050405020304" pitchFamily="18" charset="0"/>
              </a:rPr>
              <a:t>av</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personer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tror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på</a:t>
            </a:r>
            <a:r>
              <a:rPr lang="en-IE" sz="1100">
                <a:effectLst/>
                <a:latin typeface="Calibri" panose="020F0502020204030204" pitchFamily="34" charset="0"/>
                <a:ea typeface="Calibri" panose="020F0502020204030204" pitchFamily="34" charset="0"/>
                <a:cs typeface="Times New Roman" panose="02020603050405020304" pitchFamily="18" charset="0"/>
              </a:rPr>
              <a:t> den </a:t>
            </a:r>
            <a:r>
              <a:rPr lang="en-IE" sz="1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inte</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vill</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orsaka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skada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Ofta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vill</a:t>
            </a:r>
            <a:r>
              <a:rPr lang="en-US" sz="1100">
                <a:effectLst/>
                <a:latin typeface="Calibri" panose="020F0502020204030204" pitchFamily="34" charset="0"/>
                <a:ea typeface="Calibri" panose="020F0502020204030204" pitchFamily="34" charset="0"/>
                <a:cs typeface="Times New Roman" panose="02020603050405020304" pitchFamily="18" charset="0"/>
              </a:rPr>
              <a:t> de bara </a:t>
            </a:r>
            <a:r>
              <a:rPr lang="en-US" sz="1100" err="1">
                <a:effectLst/>
                <a:latin typeface="Calibri" panose="020F0502020204030204" pitchFamily="34" charset="0"/>
                <a:ea typeface="Calibri" panose="020F0502020204030204" pitchFamily="34" charset="0"/>
                <a:cs typeface="Times New Roman" panose="02020603050405020304" pitchFamily="18" charset="0"/>
              </a:rPr>
              <a:t>vara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hjälpsamma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din </a:t>
            </a:r>
            <a:r>
              <a:rPr lang="en-US" sz="1100" err="1">
                <a:effectLst/>
                <a:latin typeface="Calibri" panose="020F0502020204030204" pitchFamily="34" charset="0"/>
                <a:ea typeface="Calibri" panose="020F0502020204030204" pitchFamily="34" charset="0"/>
                <a:cs typeface="Times New Roman" panose="02020603050405020304" pitchFamily="18" charset="0"/>
              </a:rPr>
              <a:t>morbror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postar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artikel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Facebook om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vitlök</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kan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förebygga</a:t>
            </a:r>
            <a:r>
              <a:rPr lang="en-US" sz="1100">
                <a:effectLst/>
                <a:latin typeface="Calibri" panose="020F0502020204030204" pitchFamily="34" charset="0"/>
                <a:ea typeface="Calibri" panose="020F0502020204030204" pitchFamily="34" charset="0"/>
                <a:cs typeface="Times New Roman" panose="02020603050405020304" pitchFamily="18" charset="0"/>
              </a:rPr>
              <a:t> cancer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han</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tror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användbar</a:t>
            </a:r>
            <a:r>
              <a:rPr lang="en-US" sz="1100">
                <a:effectLst/>
                <a:latin typeface="Calibri" panose="020F0502020204030204" pitchFamily="34" charset="0"/>
                <a:ea typeface="Calibri" panose="020F0502020204030204" pitchFamily="34" charset="0"/>
                <a:cs typeface="Times New Roman" panose="02020603050405020304" pitchFamily="18" charset="0"/>
              </a:rPr>
              <a:t> information </a:t>
            </a:r>
            <a:r>
              <a:rPr lang="en-US" sz="1100" err="1">
                <a:effectLst/>
                <a:latin typeface="Calibri" panose="020F0502020204030204" pitchFamily="34" charset="0"/>
                <a:ea typeface="Calibri" panose="020F0502020204030204" pitchFamily="34" charset="0"/>
                <a:cs typeface="Times New Roman" panose="02020603050405020304" pitchFamily="18" charset="0"/>
              </a:rPr>
              <a:t>och</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inte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inser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det </a:t>
            </a:r>
            <a:r>
              <a:rPr lang="en-US" sz="1100" err="1">
                <a:effectLst/>
                <a:latin typeface="Calibri" panose="020F0502020204030204" pitchFamily="34" charset="0"/>
                <a:ea typeface="Calibri" panose="020F0502020204030204" pitchFamily="34" charset="0"/>
                <a:cs typeface="Times New Roman" panose="02020603050405020304" pitchFamily="18" charset="0"/>
              </a:rPr>
              <a:t>är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fel</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E" sz="1100" b="1" err="1">
                <a:effectLst/>
                <a:latin typeface="Calibri" panose="020F0502020204030204" pitchFamily="34" charset="0"/>
                <a:ea typeface="Calibri" panose="020F0502020204030204" pitchFamily="34" charset="0"/>
                <a:cs typeface="Times New Roman" panose="02020603050405020304" pitchFamily="18" charset="0"/>
              </a:rPr>
              <a:t>Desinformation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falsk</a:t>
            </a:r>
            <a:r>
              <a:rPr lang="en-IE" sz="1100">
                <a:effectLst/>
                <a:latin typeface="Calibri" panose="020F0502020204030204" pitchFamily="34" charset="0"/>
                <a:ea typeface="Calibri" panose="020F0502020204030204" pitchFamily="34" charset="0"/>
                <a:cs typeface="Times New Roman" panose="02020603050405020304" pitchFamily="18" charset="0"/>
              </a:rPr>
              <a:t> information </a:t>
            </a:r>
            <a:r>
              <a:rPr lang="en-IE" sz="1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skapas</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och</a:t>
            </a:r>
            <a:r>
              <a:rPr lang="en-IE" sz="1100">
                <a:effectLst/>
                <a:latin typeface="Calibri" panose="020F0502020204030204" pitchFamily="34" charset="0"/>
                <a:ea typeface="Calibri" panose="020F0502020204030204" pitchFamily="34" charset="0"/>
                <a:cs typeface="Times New Roman" panose="02020603050405020304" pitchFamily="18" charset="0"/>
              </a:rPr>
              <a:t> delas för </a:t>
            </a:r>
            <a:r>
              <a:rPr lang="en-IE" sz="1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lura</a:t>
            </a:r>
            <a:r>
              <a:rPr lang="en-IE" sz="1100">
                <a:effectLst/>
                <a:latin typeface="Calibri" panose="020F0502020204030204" pitchFamily="34" charset="0"/>
                <a:ea typeface="Calibri" panose="020F0502020204030204" pitchFamily="34" charset="0"/>
                <a:cs typeface="Times New Roman" panose="02020603050405020304" pitchFamily="18" charset="0"/>
              </a:rPr>
              <a:t> folk </a:t>
            </a:r>
            <a:r>
              <a:rPr lang="en-IE" sz="1100" err="1">
                <a:effectLst/>
                <a:latin typeface="Calibri" panose="020F0502020204030204" pitchFamily="34" charset="0"/>
                <a:ea typeface="Calibri" panose="020F0502020204030204" pitchFamily="34" charset="0"/>
                <a:cs typeface="Times New Roman" panose="02020603050405020304" pitchFamily="18" charset="0"/>
              </a:rPr>
              <a:t>eller</a:t>
            </a:r>
            <a:r>
              <a:rPr lang="en-IE" sz="1100">
                <a:effectLst/>
                <a:latin typeface="Calibri" panose="020F0502020204030204" pitchFamily="34" charset="0"/>
                <a:ea typeface="Calibri" panose="020F0502020204030204" pitchFamily="34" charset="0"/>
                <a:cs typeface="Times New Roman" panose="02020603050405020304" pitchFamily="18" charset="0"/>
              </a:rPr>
              <a:t> för </a:t>
            </a:r>
            <a:r>
              <a:rPr lang="en-IE" sz="1100" err="1">
                <a:effectLst/>
                <a:latin typeface="Calibri" panose="020F0502020204030204" pitchFamily="34" charset="0"/>
                <a:ea typeface="Calibri" panose="020F0502020204030204" pitchFamily="34" charset="0"/>
                <a:cs typeface="Times New Roman" panose="02020603050405020304" pitchFamily="18" charset="0"/>
              </a:rPr>
              <a:t>att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nå</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ett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politiskt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eller</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ekonomiskt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mål</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som</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kan</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skada</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IE" sz="1100" err="1">
                <a:effectLst/>
                <a:latin typeface="Calibri" panose="020F0502020204030204" pitchFamily="34" charset="0"/>
                <a:ea typeface="Calibri" panose="020F0502020204030204" pitchFamily="34" charset="0"/>
                <a:cs typeface="Times New Roman" panose="02020603050405020304" pitchFamily="18" charset="0"/>
              </a:rPr>
              <a:t>samhället</a:t>
            </a:r>
            <a:r>
              <a:rPr lang="en-IE"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Exempel</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en</a:t>
            </a:r>
            <a:r>
              <a:rPr lang="en-US" sz="1100">
                <a:effectLst/>
                <a:latin typeface="Calibri" panose="020F0502020204030204" pitchFamily="34" charset="0"/>
                <a:ea typeface="Calibri" panose="020F0502020204030204" pitchFamily="34" charset="0"/>
                <a:cs typeface="Times New Roman" panose="02020603050405020304" pitchFamily="18" charset="0"/>
              </a:rPr>
              <a:t> post </a:t>
            </a:r>
            <a:r>
              <a:rPr lang="en-US" sz="1100" err="1">
                <a:effectLst/>
                <a:latin typeface="Calibri" panose="020F0502020204030204" pitchFamily="34" charset="0"/>
                <a:ea typeface="Calibri" panose="020F0502020204030204" pitchFamily="34" charset="0"/>
                <a:cs typeface="Times New Roman" panose="02020603050405020304" pitchFamily="18" charset="0"/>
              </a:rPr>
              <a:t>på</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sociala</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medier</a:t>
            </a:r>
            <a:r>
              <a:rPr lang="en-US" sz="1100">
                <a:effectLst/>
                <a:latin typeface="Calibri" panose="020F0502020204030204" pitchFamily="34" charset="0"/>
                <a:ea typeface="Calibri" panose="020F0502020204030204" pitchFamily="34" charset="0"/>
                <a:cs typeface="Times New Roman" panose="02020603050405020304" pitchFamily="18" charset="0"/>
              </a:rPr>
              <a:t> med </a:t>
            </a:r>
            <a:r>
              <a:rPr lang="en-US" sz="1100" err="1">
                <a:effectLst/>
                <a:latin typeface="Calibri" panose="020F0502020204030204" pitchFamily="34" charset="0"/>
                <a:ea typeface="Calibri" panose="020F0502020204030204" pitchFamily="34" charset="0"/>
                <a:cs typeface="Times New Roman" panose="02020603050405020304" pitchFamily="18" charset="0"/>
              </a:rPr>
              <a:t>fejkade</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nyheter</a:t>
            </a:r>
            <a:r>
              <a:rPr lang="en-US" sz="1100">
                <a:effectLst/>
                <a:latin typeface="Calibri" panose="020F0502020204030204" pitchFamily="34" charset="0"/>
                <a:ea typeface="Calibri" panose="020F0502020204030204" pitchFamily="34" charset="0"/>
                <a:cs typeface="Times New Roman" panose="02020603050405020304" pitchFamily="18" charset="0"/>
              </a:rPr>
              <a:t> om </a:t>
            </a:r>
            <a:r>
              <a:rPr lang="en-US" sz="1100" err="1">
                <a:effectLst/>
                <a:latin typeface="Calibri" panose="020F0502020204030204" pitchFamily="34" charset="0"/>
                <a:ea typeface="Calibri" panose="020F0502020204030204" pitchFamily="34" charset="0"/>
                <a:cs typeface="Times New Roman" panose="02020603050405020304" pitchFamily="18" charset="0"/>
              </a:rPr>
              <a:t>migranter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begår</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brott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Europa </a:t>
            </a:r>
            <a:r>
              <a:rPr lang="en-US" sz="1100" err="1">
                <a:effectLst/>
                <a:latin typeface="Calibri" panose="020F0502020204030204" pitchFamily="34" charset="0"/>
                <a:ea typeface="Calibri" panose="020F0502020204030204" pitchFamily="34" charset="0"/>
                <a:cs typeface="Times New Roman" panose="02020603050405020304" pitchFamily="18" charset="0"/>
              </a:rPr>
              <a:t>och</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som</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skapats</a:t>
            </a:r>
            <a:r>
              <a:rPr lang="en-US" sz="1100">
                <a:effectLst/>
                <a:latin typeface="Calibri" panose="020F0502020204030204" pitchFamily="34" charset="0"/>
                <a:ea typeface="Calibri" panose="020F0502020204030204" pitchFamily="34" charset="0"/>
                <a:cs typeface="Times New Roman" panose="02020603050405020304" pitchFamily="18" charset="0"/>
              </a:rPr>
              <a:t> för </a:t>
            </a:r>
            <a:r>
              <a:rPr lang="en-US" sz="1100" err="1">
                <a:effectLst/>
                <a:latin typeface="Calibri" panose="020F0502020204030204" pitchFamily="34" charset="0"/>
                <a:ea typeface="Calibri" panose="020F0502020204030204" pitchFamily="34" charset="0"/>
                <a:cs typeface="Times New Roman" panose="02020603050405020304" pitchFamily="18" charset="0"/>
              </a:rPr>
              <a:t>att</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så</a:t>
            </a:r>
            <a:r>
              <a:rPr lang="en-US" sz="1100">
                <a:effectLst/>
                <a:latin typeface="Calibri" panose="020F0502020204030204" pitchFamily="34" charset="0"/>
                <a:ea typeface="Calibri" panose="020F0502020204030204" pitchFamily="34" charset="0"/>
                <a:cs typeface="Times New Roman" panose="02020603050405020304" pitchFamily="18" charset="0"/>
              </a:rPr>
              <a:t> split </a:t>
            </a:r>
            <a:r>
              <a:rPr lang="en-US" sz="1100" err="1">
                <a:effectLst/>
                <a:latin typeface="Calibri" panose="020F0502020204030204" pitchFamily="34" charset="0"/>
                <a:ea typeface="Calibri" panose="020F0502020204030204" pitchFamily="34" charset="0"/>
                <a:cs typeface="Times New Roman" panose="02020603050405020304" pitchFamily="18" charset="0"/>
              </a:rPr>
              <a:t>i</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err="1">
                <a:effectLst/>
                <a:latin typeface="Calibri" panose="020F0502020204030204" pitchFamily="34" charset="0"/>
                <a:ea typeface="Calibri" panose="020F0502020204030204" pitchFamily="34" charset="0"/>
                <a:cs typeface="Times New Roman" panose="02020603050405020304" pitchFamily="18" charset="0"/>
              </a:rPr>
              <a:t>samhället</a:t>
            </a:r>
            <a:r>
              <a:rPr lang="en-US" sz="1100">
                <a:effectLst/>
                <a:latin typeface="Calibri" panose="020F0502020204030204" pitchFamily="34" charset="0"/>
                <a:ea typeface="Calibri" panose="020F0502020204030204" pitchFamily="34" charset="0"/>
                <a:cs typeface="Times New Roman" panose="02020603050405020304" pitchFamily="18" charset="0"/>
              </a:rPr>
              <a:t>.</a:t>
            </a:r>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err="1">
                <a:effectLst/>
                <a:latin typeface="Calibri" panose="020F0502020204030204" pitchFamily="34" charset="0"/>
                <a:ea typeface="Calibri" panose="020F0502020204030204" pitchFamily="34" charset="0"/>
                <a:cs typeface="Times New Roman" panose="02020603050405020304" pitchFamily="18" charset="0"/>
              </a:rPr>
              <a:t>Obs</a:t>
            </a:r>
            <a:r>
              <a:rPr lang="en-IE" sz="1200">
                <a:effectLst/>
                <a:latin typeface="Calibri" panose="020F0502020204030204" pitchFamily="34" charset="0"/>
                <a:ea typeface="Calibri" panose="020F0502020204030204" pitchFamily="34" charset="0"/>
                <a:cs typeface="Times New Roman" panose="02020603050405020304" pitchFamily="18" charset="0"/>
              </a:rPr>
              <a:t>! - Den </a:t>
            </a:r>
            <a:r>
              <a:rPr lang="en-IE" sz="1200" err="1">
                <a:effectLst/>
                <a:latin typeface="Calibri" panose="020F0502020204030204" pitchFamily="34" charset="0"/>
                <a:ea typeface="Calibri" panose="020F0502020204030204" pitchFamily="34" charset="0"/>
                <a:cs typeface="Times New Roman" panose="02020603050405020304" pitchFamily="18" charset="0"/>
              </a:rPr>
              <a:t>här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bilden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innehåller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animationer</a:t>
            </a:r>
            <a:r>
              <a:rPr lang="en-IE" sz="120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err="1">
                <a:effectLst/>
                <a:latin typeface="Calibri" panose="020F0502020204030204" pitchFamily="34" charset="0"/>
                <a:ea typeface="Calibri" panose="020F0502020204030204" pitchFamily="34" charset="0"/>
                <a:cs typeface="Times New Roman" panose="02020603050405020304" pitchFamily="18" charset="0"/>
              </a:rPr>
              <a:t>Humor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kan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lätt</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förväxlas</a:t>
            </a:r>
            <a:r>
              <a:rPr lang="en-IE" sz="1200">
                <a:effectLst/>
                <a:latin typeface="Calibri" panose="020F0502020204030204" pitchFamily="34" charset="0"/>
                <a:ea typeface="Calibri" panose="020F0502020204030204" pitchFamily="34" charset="0"/>
                <a:cs typeface="Times New Roman" panose="02020603050405020304" pitchFamily="18" charset="0"/>
              </a:rPr>
              <a:t> med </a:t>
            </a:r>
            <a:r>
              <a:rPr lang="en-IE" sz="1200" err="1">
                <a:effectLst/>
                <a:latin typeface="Calibri" panose="020F0502020204030204" pitchFamily="34" charset="0"/>
                <a:ea typeface="Calibri" panose="020F0502020204030204" pitchFamily="34" charset="0"/>
                <a:cs typeface="Times New Roman" panose="02020603050405020304" pitchFamily="18" charset="0"/>
              </a:rPr>
              <a:t>riktiga</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nyheter</a:t>
            </a:r>
            <a:r>
              <a:rPr lang="en-IE" sz="1200">
                <a:effectLst/>
                <a:latin typeface="Calibri" panose="020F0502020204030204" pitchFamily="34" charset="0"/>
                <a:ea typeface="Calibri" panose="020F0502020204030204" pitchFamily="34" charset="0"/>
                <a:cs typeface="Times New Roman" panose="02020603050405020304" pitchFamily="18" charset="0"/>
              </a:rPr>
              <a:t> om du </a:t>
            </a:r>
            <a:r>
              <a:rPr lang="en-IE" sz="1200" err="1">
                <a:effectLst/>
                <a:latin typeface="Calibri" panose="020F0502020204030204" pitchFamily="34" charset="0"/>
                <a:ea typeface="Calibri" panose="020F0502020204030204" pitchFamily="34" charset="0"/>
                <a:cs typeface="Times New Roman" panose="02020603050405020304" pitchFamily="18" charset="0"/>
              </a:rPr>
              <a:t>inte</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är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försiktig</a:t>
            </a:r>
            <a:r>
              <a:rPr lang="en-IE" sz="120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a:solidFill>
                  <a:schemeClr val="bg1"/>
                </a:solidFill>
              </a:rPr>
              <a:t>Bilden </a:t>
            </a:r>
            <a:r>
              <a:rPr lang="de-CH" err="1">
                <a:solidFill>
                  <a:schemeClr val="bg1"/>
                </a:solidFill>
              </a:rPr>
              <a:t>av</a:t>
            </a:r>
            <a:r>
              <a:rPr lang="de-CH">
                <a:solidFill>
                  <a:schemeClr val="bg1"/>
                </a:solidFill>
              </a:rPr>
              <a:t> </a:t>
            </a:r>
            <a:r>
              <a:rPr lang="de-CH" err="1">
                <a:solidFill>
                  <a:schemeClr val="bg1"/>
                </a:solidFill>
              </a:rPr>
              <a:t>påven</a:t>
            </a:r>
            <a:r>
              <a:rPr lang="de-CH">
                <a:solidFill>
                  <a:schemeClr val="bg1"/>
                </a:solidFill>
              </a:rPr>
              <a:t> i </a:t>
            </a:r>
            <a:r>
              <a:rPr lang="de-CH" err="1">
                <a:solidFill>
                  <a:schemeClr val="bg1"/>
                </a:solidFill>
              </a:rPr>
              <a:t>täckjacka</a:t>
            </a:r>
            <a:r>
              <a:rPr lang="de-CH">
                <a:solidFill>
                  <a:schemeClr val="bg1"/>
                </a:solidFill>
              </a:rPr>
              <a:t> </a:t>
            </a:r>
            <a:r>
              <a:rPr lang="de-CH" err="1">
                <a:solidFill>
                  <a:schemeClr val="bg1"/>
                </a:solidFill>
              </a:rPr>
              <a:t>postades</a:t>
            </a:r>
            <a:r>
              <a:rPr lang="de-CH">
                <a:solidFill>
                  <a:schemeClr val="bg1"/>
                </a:solidFill>
              </a:rPr>
              <a:t> </a:t>
            </a:r>
            <a:r>
              <a:rPr lang="de-CH" err="1">
                <a:solidFill>
                  <a:schemeClr val="bg1"/>
                </a:solidFill>
              </a:rPr>
              <a:t>först</a:t>
            </a:r>
            <a:r>
              <a:rPr lang="de-CH">
                <a:solidFill>
                  <a:schemeClr val="bg1"/>
                </a:solidFill>
              </a:rPr>
              <a:t> i </a:t>
            </a:r>
            <a:r>
              <a:rPr lang="en-US">
                <a:solidFill>
                  <a:schemeClr val="bg1"/>
                </a:solidFill>
              </a:rPr>
              <a:t>Facebook-</a:t>
            </a:r>
            <a:r>
              <a:rPr lang="en-US" err="1">
                <a:solidFill>
                  <a:schemeClr val="bg1"/>
                </a:solidFill>
              </a:rPr>
              <a:t>gruppen</a:t>
            </a:r>
            <a:r>
              <a:rPr lang="en-US">
                <a:solidFill>
                  <a:schemeClr val="bg1"/>
                </a:solidFill>
              </a:rPr>
              <a:t> AI Art Universe </a:t>
            </a:r>
            <a:r>
              <a:rPr lang="de-CH">
                <a:solidFill>
                  <a:schemeClr val="bg1"/>
                </a:solidFill>
              </a:rPr>
              <a:t>i </a:t>
            </a:r>
            <a:r>
              <a:rPr lang="de-CH" err="1">
                <a:solidFill>
                  <a:schemeClr val="bg1"/>
                </a:solidFill>
              </a:rPr>
              <a:t>mars</a:t>
            </a:r>
            <a:r>
              <a:rPr lang="de-CH">
                <a:solidFill>
                  <a:schemeClr val="bg1"/>
                </a:solidFill>
              </a:rPr>
              <a:t> 2023</a:t>
            </a:r>
            <a:r>
              <a:rPr lang="en-US">
                <a:solidFill>
                  <a:schemeClr val="bg1"/>
                </a:solidFill>
              </a:rPr>
              <a:t> </a:t>
            </a:r>
            <a:r>
              <a:rPr lang="en-US" err="1">
                <a:solidFill>
                  <a:schemeClr val="bg1"/>
                </a:solidFill>
              </a:rPr>
              <a:t>och</a:t>
            </a:r>
            <a:r>
              <a:rPr lang="en-US">
                <a:solidFill>
                  <a:schemeClr val="bg1"/>
                </a:solidFill>
              </a:rPr>
              <a:t> </a:t>
            </a:r>
            <a:r>
              <a:rPr lang="en-US" err="1">
                <a:solidFill>
                  <a:schemeClr val="bg1"/>
                </a:solidFill>
              </a:rPr>
              <a:t>blev</a:t>
            </a:r>
            <a:r>
              <a:rPr lang="en-US">
                <a:solidFill>
                  <a:schemeClr val="bg1"/>
                </a:solidFill>
              </a:rPr>
              <a:t> </a:t>
            </a:r>
            <a:r>
              <a:rPr lang="en-US" err="1">
                <a:solidFill>
                  <a:schemeClr val="bg1"/>
                </a:solidFill>
              </a:rPr>
              <a:t>snabbt</a:t>
            </a:r>
            <a:r>
              <a:rPr lang="sv-SE">
                <a:solidFill>
                  <a:schemeClr val="bg1"/>
                </a:solidFill>
              </a:rPr>
              <a:t> </a:t>
            </a:r>
            <a:r>
              <a:rPr lang="de-CH">
                <a:solidFill>
                  <a:schemeClr val="bg1"/>
                </a:solidFill>
              </a:rPr>
              <a:t>viral.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Du </a:t>
            </a:r>
            <a:r>
              <a:rPr lang="en-IE" sz="1200" err="1">
                <a:effectLst/>
                <a:latin typeface="Calibri" panose="020F0502020204030204" pitchFamily="34" charset="0"/>
                <a:ea typeface="Calibri" panose="020F0502020204030204" pitchFamily="34" charset="0"/>
                <a:cs typeface="Times New Roman" panose="02020603050405020304" pitchFamily="18" charset="0"/>
              </a:rPr>
              <a:t>kan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hitta</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fler</a:t>
            </a:r>
            <a:r>
              <a:rPr lang="en-IE" sz="1200">
                <a:effectLst/>
                <a:latin typeface="Calibri" panose="020F0502020204030204" pitchFamily="34" charset="0"/>
                <a:ea typeface="Calibri" panose="020F0502020204030204" pitchFamily="34" charset="0"/>
                <a:cs typeface="Times New Roman" panose="02020603050405020304" pitchFamily="18" charset="0"/>
              </a:rPr>
              <a:t> AI-</a:t>
            </a:r>
            <a:r>
              <a:rPr lang="en-IE" sz="1200" err="1">
                <a:effectLst/>
                <a:latin typeface="Calibri" panose="020F0502020204030204" pitchFamily="34" charset="0"/>
                <a:ea typeface="Calibri" panose="020F0502020204030204" pitchFamily="34" charset="0"/>
                <a:cs typeface="Times New Roman" panose="02020603050405020304" pitchFamily="18" charset="0"/>
              </a:rPr>
              <a:t>genererade</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bilder</a:t>
            </a:r>
            <a:r>
              <a:rPr lang="en-IE" sz="1200">
                <a:effectLst/>
                <a:latin typeface="Calibri" panose="020F0502020204030204" pitchFamily="34" charset="0"/>
                <a:ea typeface="Calibri" panose="020F0502020204030204" pitchFamily="34" charset="0"/>
                <a:cs typeface="Times New Roman" panose="02020603050405020304" pitchFamily="18" charset="0"/>
              </a:rPr>
              <a:t> av </a:t>
            </a:r>
            <a:r>
              <a:rPr lang="en-IE" sz="1200" err="1">
                <a:effectLst/>
                <a:latin typeface="Calibri" panose="020F0502020204030204" pitchFamily="34" charset="0"/>
                <a:ea typeface="Calibri" panose="020F0502020204030204" pitchFamily="34" charset="0"/>
                <a:cs typeface="Times New Roman" panose="02020603050405020304" pitchFamily="18" charset="0"/>
              </a:rPr>
              <a:t>påven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Franciskus</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här</a:t>
            </a:r>
            <a:r>
              <a:rPr lang="en-IE" sz="1200">
                <a:effectLst/>
                <a:latin typeface="Calibri" panose="020F0502020204030204" pitchFamily="34" charset="0"/>
                <a:ea typeface="Calibri" panose="020F0502020204030204" pitchFamily="34" charset="0"/>
                <a:cs typeface="Times New Roman" panose="02020603050405020304" pitchFamily="18" charset="0"/>
              </a:rPr>
              <a:t>: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Andra </a:t>
            </a:r>
            <a:r>
              <a:rPr lang="en-IE" sz="1200" err="1">
                <a:effectLst/>
                <a:latin typeface="Calibri" panose="020F0502020204030204" pitchFamily="34" charset="0"/>
                <a:ea typeface="Calibri" panose="020F0502020204030204" pitchFamily="34" charset="0"/>
                <a:cs typeface="Times New Roman" panose="02020603050405020304" pitchFamily="18" charset="0"/>
              </a:rPr>
              <a:t>bilden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av</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påven</a:t>
            </a:r>
            <a:r>
              <a:rPr lang="en-IE" sz="120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err="1">
                <a:effectLst/>
                <a:latin typeface="Calibri" panose="020F0502020204030204" pitchFamily="34" charset="0"/>
                <a:ea typeface="Calibri" panose="020F0502020204030204" pitchFamily="34" charset="0"/>
                <a:cs typeface="Times New Roman" panose="02020603050405020304" pitchFamily="18" charset="0"/>
              </a:rPr>
              <a:t>Obs</a:t>
            </a:r>
            <a:r>
              <a:rPr lang="en-IE" sz="1200">
                <a:effectLst/>
                <a:latin typeface="Calibri" panose="020F0502020204030204" pitchFamily="34" charset="0"/>
                <a:ea typeface="Calibri" panose="020F0502020204030204" pitchFamily="34" charset="0"/>
                <a:cs typeface="Times New Roman" panose="02020603050405020304" pitchFamily="18" charset="0"/>
              </a:rPr>
              <a:t>! - Den </a:t>
            </a:r>
            <a:r>
              <a:rPr lang="en-IE" sz="1200" err="1">
                <a:effectLst/>
                <a:latin typeface="Calibri" panose="020F0502020204030204" pitchFamily="34" charset="0"/>
                <a:ea typeface="Calibri" panose="020F0502020204030204" pitchFamily="34" charset="0"/>
                <a:cs typeface="Times New Roman" panose="02020603050405020304" pitchFamily="18" charset="0"/>
              </a:rPr>
              <a:t>här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bilden</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innehåller</a:t>
            </a:r>
            <a:r>
              <a:rPr lang="en-IE" sz="1200">
                <a:effectLst/>
                <a:latin typeface="Calibri" panose="020F0502020204030204" pitchFamily="34" charset="0"/>
                <a:ea typeface="Calibri" panose="020F0502020204030204" pitchFamily="34" charset="0"/>
                <a:cs typeface="Times New Roman" panose="02020603050405020304" pitchFamily="18" charset="0"/>
              </a:rPr>
              <a:t> </a:t>
            </a:r>
            <a:r>
              <a:rPr lang="en-IE" sz="1200" err="1">
                <a:effectLst/>
                <a:latin typeface="Calibri" panose="020F0502020204030204" pitchFamily="34" charset="0"/>
                <a:ea typeface="Calibri" panose="020F0502020204030204" pitchFamily="34" charset="0"/>
                <a:cs typeface="Times New Roman" panose="02020603050405020304" pitchFamily="18" charset="0"/>
              </a:rPr>
              <a:t>animationer</a:t>
            </a:r>
            <a:r>
              <a:rPr lang="en-IE" sz="120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err="1">
                <a:solidFill>
                  <a:srgbClr val="FF0000"/>
                </a:solidFill>
                <a:effectLst/>
                <a:latin typeface="+mn-lt"/>
                <a:ea typeface="+mn-ea"/>
                <a:cs typeface="+mn-cs"/>
              </a:rPr>
              <a:t>Ofta</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sprids</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falsk</a:t>
            </a:r>
            <a:r>
              <a:rPr lang="en-US" sz="1200" b="0" i="0" kern="1200">
                <a:solidFill>
                  <a:srgbClr val="FF0000"/>
                </a:solidFill>
                <a:effectLst/>
                <a:latin typeface="+mn-lt"/>
                <a:ea typeface="+mn-ea"/>
                <a:cs typeface="+mn-cs"/>
              </a:rPr>
              <a:t> information för </a:t>
            </a:r>
            <a:r>
              <a:rPr lang="en-US" sz="1200" b="0" i="0" kern="1200" err="1">
                <a:solidFill>
                  <a:srgbClr val="FF0000"/>
                </a:solidFill>
                <a:effectLst/>
                <a:latin typeface="+mn-lt"/>
                <a:ea typeface="+mn-ea"/>
                <a:cs typeface="+mn-cs"/>
              </a:rPr>
              <a:t>att</a:t>
            </a:r>
            <a:r>
              <a:rPr lang="en-US" sz="1200" b="0" i="0" kern="1200">
                <a:solidFill>
                  <a:srgbClr val="FF0000"/>
                </a:solidFill>
                <a:effectLst/>
                <a:latin typeface="+mn-lt"/>
                <a:ea typeface="+mn-ea"/>
                <a:cs typeface="+mn-cs"/>
              </a:rPr>
              <a:t> folk </a:t>
            </a:r>
            <a:r>
              <a:rPr lang="en-US" sz="1200" b="0" i="0" kern="1200" err="1">
                <a:solidFill>
                  <a:srgbClr val="FF0000"/>
                </a:solidFill>
                <a:effectLst/>
                <a:latin typeface="+mn-lt"/>
                <a:ea typeface="+mn-ea"/>
                <a:cs typeface="+mn-cs"/>
              </a:rPr>
              <a:t>ärligt</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tror</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på</a:t>
            </a:r>
            <a:r>
              <a:rPr lang="en-US" sz="1200" b="0" i="0" kern="1200">
                <a:solidFill>
                  <a:srgbClr val="FF0000"/>
                </a:solidFill>
                <a:effectLst/>
                <a:latin typeface="+mn-lt"/>
                <a:ea typeface="+mn-ea"/>
                <a:cs typeface="+mn-cs"/>
              </a:rPr>
              <a:t> den </a:t>
            </a:r>
            <a:r>
              <a:rPr lang="en-US" sz="1200" b="0" i="0" kern="1200" err="1">
                <a:solidFill>
                  <a:srgbClr val="FF0000"/>
                </a:solidFill>
                <a:effectLst/>
                <a:latin typeface="+mn-lt"/>
                <a:ea typeface="+mn-ea"/>
                <a:cs typeface="+mn-cs"/>
              </a:rPr>
              <a:t>och</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vill</a:t>
            </a:r>
            <a:r>
              <a:rPr lang="en-US" sz="1200" b="0" i="0" kern="1200">
                <a:solidFill>
                  <a:srgbClr val="FF0000"/>
                </a:solidFill>
                <a:effectLst/>
                <a:latin typeface="+mn-lt"/>
                <a:ea typeface="+mn-ea"/>
                <a:cs typeface="+mn-cs"/>
              </a:rPr>
              <a:t> dela med sig av det de </a:t>
            </a:r>
            <a:r>
              <a:rPr lang="en-US" sz="1200" b="0" i="0" kern="1200" err="1">
                <a:solidFill>
                  <a:srgbClr val="FF0000"/>
                </a:solidFill>
                <a:effectLst/>
                <a:latin typeface="+mn-lt"/>
                <a:ea typeface="+mn-ea"/>
                <a:cs typeface="+mn-cs"/>
              </a:rPr>
              <a:t>fått</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lära</a:t>
            </a:r>
            <a:r>
              <a:rPr lang="en-US" sz="1200" b="0" i="0" kern="1200">
                <a:solidFill>
                  <a:srgbClr val="FF0000"/>
                </a:solidFill>
                <a:effectLst/>
                <a:latin typeface="+mn-lt"/>
                <a:ea typeface="+mn-ea"/>
                <a:cs typeface="+mn-cs"/>
              </a:rPr>
              <a:t> sig med </a:t>
            </a:r>
            <a:r>
              <a:rPr lang="en-US" sz="1200" b="0" i="0" kern="1200" err="1">
                <a:solidFill>
                  <a:srgbClr val="FF0000"/>
                </a:solidFill>
                <a:effectLst/>
                <a:latin typeface="+mn-lt"/>
                <a:ea typeface="+mn-ea"/>
                <a:cs typeface="+mn-cs"/>
              </a:rPr>
              <a:t>släkt</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och</a:t>
            </a:r>
            <a:r>
              <a:rPr lang="en-US" sz="1200" b="0" i="0" kern="1200">
                <a:solidFill>
                  <a:srgbClr val="FF0000"/>
                </a:solidFill>
                <a:effectLst/>
                <a:latin typeface="+mn-lt"/>
                <a:ea typeface="+mn-ea"/>
                <a:cs typeface="+mn-cs"/>
              </a:rPr>
              <a:t> </a:t>
            </a:r>
            <a:r>
              <a:rPr lang="en-US" sz="1200" b="0" i="0" kern="1200" err="1">
                <a:solidFill>
                  <a:srgbClr val="FF0000"/>
                </a:solidFill>
                <a:effectLst/>
                <a:latin typeface="+mn-lt"/>
                <a:ea typeface="+mn-ea"/>
                <a:cs typeface="+mn-cs"/>
              </a:rPr>
              <a:t>vänner</a:t>
            </a:r>
            <a:r>
              <a:rPr lang="en-US" sz="1200" b="0" i="0" kern="1200">
                <a:solidFill>
                  <a:srgbClr val="FF0000"/>
                </a:solidFill>
                <a:effectLst/>
                <a:latin typeface="+mn-lt"/>
                <a:ea typeface="+mn-ea"/>
                <a:cs typeface="+mn-cs"/>
              </a:rPr>
              <a:t>. I </a:t>
            </a:r>
            <a:r>
              <a:rPr lang="en-US" sz="1200" b="0" i="0" kern="1200" err="1">
                <a:solidFill>
                  <a:srgbClr val="FF0000"/>
                </a:solidFill>
                <a:effectLst/>
                <a:latin typeface="+mn-lt"/>
                <a:ea typeface="+mn-ea"/>
                <a:cs typeface="+mn-cs"/>
              </a:rPr>
              <a:t>så</a:t>
            </a:r>
            <a:r>
              <a:rPr lang="en-US" sz="1200" b="0" i="0" kern="1200">
                <a:solidFill>
                  <a:srgbClr val="FF0000"/>
                </a:solidFill>
                <a:effectLst/>
                <a:latin typeface="+mn-lt"/>
                <a:ea typeface="+mn-ea"/>
                <a:cs typeface="+mn-cs"/>
              </a:rPr>
              <a:t> fall </a:t>
            </a:r>
            <a:r>
              <a:rPr lang="en-US" sz="1200" b="0" i="0" kern="1200" err="1">
                <a:solidFill>
                  <a:srgbClr val="FF0000"/>
                </a:solidFill>
                <a:effectLst/>
                <a:latin typeface="+mn-lt"/>
                <a:ea typeface="+mn-ea"/>
                <a:cs typeface="+mn-cs"/>
              </a:rPr>
              <a:t>kallar</a:t>
            </a:r>
            <a:r>
              <a:rPr lang="en-US" sz="1200" b="0" i="0" kern="1200">
                <a:solidFill>
                  <a:srgbClr val="FF0000"/>
                </a:solidFill>
                <a:effectLst/>
                <a:latin typeface="+mn-lt"/>
                <a:ea typeface="+mn-ea"/>
                <a:cs typeface="+mn-cs"/>
              </a:rPr>
              <a:t> vi det "</a:t>
            </a:r>
            <a:r>
              <a:rPr lang="en-US" sz="1200" b="0" i="0" kern="1200" err="1">
                <a:solidFill>
                  <a:srgbClr val="FF0000"/>
                </a:solidFill>
                <a:effectLst/>
                <a:latin typeface="+mn-lt"/>
                <a:ea typeface="+mn-ea"/>
                <a:cs typeface="+mn-cs"/>
              </a:rPr>
              <a:t>felaktig</a:t>
            </a:r>
            <a:r>
              <a:rPr lang="en-US" sz="1200" b="0" i="0" kern="1200">
                <a:solidFill>
                  <a:srgbClr val="FF0000"/>
                </a:solidFill>
                <a:effectLst/>
                <a:latin typeface="+mn-lt"/>
                <a:ea typeface="+mn-ea"/>
                <a:cs typeface="+mn-cs"/>
              </a:rPr>
              <a:t>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en-US" sz="1200" b="0" i="0" kern="1200">
                <a:effectLst/>
                <a:latin typeface="+mn-lt"/>
                <a:ea typeface="+mn-ea"/>
                <a:cs typeface="+mn-cs"/>
              </a:rPr>
              <a:t>Under</a:t>
            </a:r>
            <a:r>
              <a:rPr lang="en-US" sz="1200" b="0" i="0" kern="1200" baseline="0">
                <a:effectLst/>
                <a:latin typeface="+mn-lt"/>
                <a:ea typeface="+mn-ea"/>
                <a:cs typeface="+mn-cs"/>
              </a:rPr>
              <a:t> covid-19-pandemin </a:t>
            </a:r>
            <a:r>
              <a:rPr lang="en-US" sz="1200" b="0" i="0" kern="1200" baseline="0" err="1">
                <a:effectLst/>
                <a:latin typeface="+mn-lt"/>
                <a:ea typeface="+mn-ea"/>
                <a:cs typeface="+mn-cs"/>
              </a:rPr>
              <a:t>spreds</a:t>
            </a:r>
            <a:r>
              <a:rPr lang="en-US" sz="1200" b="0" i="0" kern="1200" baseline="0">
                <a:effectLst/>
                <a:latin typeface="+mn-lt"/>
                <a:ea typeface="+mn-ea"/>
                <a:cs typeface="+mn-cs"/>
              </a:rPr>
              <a:t> </a:t>
            </a:r>
            <a:r>
              <a:rPr lang="en-US" sz="1200" b="0" i="0" kern="1200" baseline="0" err="1">
                <a:effectLst/>
                <a:latin typeface="+mn-lt"/>
                <a:ea typeface="+mn-ea"/>
                <a:cs typeface="+mn-cs"/>
              </a:rPr>
              <a:t>mycket</a:t>
            </a:r>
            <a:r>
              <a:rPr lang="en-US" sz="1200" b="0" i="0" kern="1200" baseline="0">
                <a:effectLst/>
                <a:latin typeface="+mn-lt"/>
                <a:ea typeface="+mn-ea"/>
                <a:cs typeface="+mn-cs"/>
              </a:rPr>
              <a:t> </a:t>
            </a:r>
            <a:r>
              <a:rPr lang="en-US" sz="1200" b="0" i="0" kern="1200" baseline="0" err="1">
                <a:effectLst/>
                <a:latin typeface="+mn-lt"/>
                <a:ea typeface="+mn-ea"/>
                <a:cs typeface="+mn-cs"/>
              </a:rPr>
              <a:t>förvirrande</a:t>
            </a:r>
            <a:r>
              <a:rPr lang="en-US" sz="1200" b="0" i="0" kern="1200" baseline="0">
                <a:effectLst/>
                <a:latin typeface="+mn-lt"/>
                <a:ea typeface="+mn-ea"/>
                <a:cs typeface="+mn-cs"/>
              </a:rPr>
              <a:t> </a:t>
            </a:r>
            <a:r>
              <a:rPr lang="en-US" sz="1200" b="0" i="0" kern="1200">
                <a:effectLst/>
                <a:latin typeface="+mn-lt"/>
                <a:ea typeface="+mn-ea"/>
                <a:cs typeface="+mn-cs"/>
              </a:rPr>
              <a:t>information </a:t>
            </a:r>
            <a:r>
              <a:rPr lang="en-US" sz="1200" b="0" i="0" kern="1200" err="1">
                <a:effectLst/>
                <a:latin typeface="+mn-lt"/>
                <a:ea typeface="+mn-ea"/>
                <a:cs typeface="+mn-cs"/>
              </a:rPr>
              <a:t>på</a:t>
            </a:r>
            <a:r>
              <a:rPr lang="en-US" sz="1200" b="0" i="0" kern="1200">
                <a:effectLst/>
                <a:latin typeface="+mn-lt"/>
                <a:ea typeface="+mn-ea"/>
                <a:cs typeface="+mn-cs"/>
              </a:rPr>
              <a:t> </a:t>
            </a:r>
            <a:r>
              <a:rPr lang="en-US" sz="1200" b="0" i="0" kern="1200" err="1">
                <a:effectLst/>
                <a:latin typeface="+mn-lt"/>
                <a:ea typeface="+mn-ea"/>
                <a:cs typeface="+mn-cs"/>
              </a:rPr>
              <a:t>sociala</a:t>
            </a:r>
            <a:r>
              <a:rPr lang="en-US" sz="1200" b="0" i="0" kern="1200">
                <a:effectLst/>
                <a:latin typeface="+mn-lt"/>
                <a:ea typeface="+mn-ea"/>
                <a:cs typeface="+mn-cs"/>
              </a:rPr>
              <a:t> </a:t>
            </a:r>
            <a:r>
              <a:rPr lang="en-US" sz="1200" b="0" i="0" kern="1200" err="1">
                <a:effectLst/>
                <a:latin typeface="+mn-lt"/>
                <a:ea typeface="+mn-ea"/>
                <a:cs typeface="+mn-cs"/>
              </a:rPr>
              <a:t>medier</a:t>
            </a:r>
            <a:r>
              <a:rPr lang="en-US" sz="1200" b="0" i="0" kern="1200">
                <a:effectLst/>
                <a:latin typeface="+mn-lt"/>
                <a:ea typeface="+mn-ea"/>
                <a:cs typeface="+mn-cs"/>
              </a:rPr>
              <a:t>. Det var till </a:t>
            </a:r>
            <a:r>
              <a:rPr lang="en-US" sz="1200" b="0" i="0" kern="1200" err="1">
                <a:effectLst/>
                <a:latin typeface="+mn-lt"/>
                <a:ea typeface="+mn-ea"/>
                <a:cs typeface="+mn-cs"/>
              </a:rPr>
              <a:t>exempel</a:t>
            </a:r>
            <a:r>
              <a:rPr lang="en-US" sz="1200" b="0" i="0" kern="1200">
                <a:effectLst/>
                <a:latin typeface="+mn-lt"/>
                <a:ea typeface="+mn-ea"/>
                <a:cs typeface="+mn-cs"/>
              </a:rPr>
              <a:t> </a:t>
            </a:r>
            <a:r>
              <a:rPr lang="en-US" sz="1200" b="0" i="0" kern="1200" err="1">
                <a:effectLst/>
                <a:latin typeface="+mn-lt"/>
                <a:ea typeface="+mn-ea"/>
                <a:cs typeface="+mn-cs"/>
              </a:rPr>
              <a:t>många</a:t>
            </a:r>
            <a:r>
              <a:rPr lang="en-US" sz="1200" b="0" i="0" kern="1200">
                <a:effectLst/>
                <a:latin typeface="+mn-lt"/>
                <a:ea typeface="+mn-ea"/>
                <a:cs typeface="+mn-cs"/>
              </a:rPr>
              <a:t> </a:t>
            </a:r>
            <a:r>
              <a:rPr lang="en-US" sz="1200" b="0" i="0" kern="1200" err="1">
                <a:effectLst/>
                <a:latin typeface="+mn-lt"/>
                <a:ea typeface="+mn-ea"/>
                <a:cs typeface="+mn-cs"/>
              </a:rPr>
              <a:t>som</a:t>
            </a:r>
            <a:r>
              <a:rPr lang="en-US" sz="1200" b="0" i="0" kern="1200">
                <a:effectLst/>
                <a:latin typeface="+mn-lt"/>
                <a:ea typeface="+mn-ea"/>
                <a:cs typeface="+mn-cs"/>
              </a:rPr>
              <a:t> </a:t>
            </a:r>
            <a:r>
              <a:rPr lang="en-US" sz="1200" b="0" i="0" kern="1200" err="1">
                <a:effectLst/>
                <a:latin typeface="+mn-lt"/>
                <a:ea typeface="+mn-ea"/>
                <a:cs typeface="+mn-cs"/>
              </a:rPr>
              <a:t>hävdade</a:t>
            </a:r>
            <a:r>
              <a:rPr lang="en-US" sz="1200" b="0" i="0" kern="1200">
                <a:effectLst/>
                <a:latin typeface="+mn-lt"/>
                <a:ea typeface="+mn-ea"/>
                <a:cs typeface="+mn-cs"/>
              </a:rPr>
              <a:t> </a:t>
            </a:r>
            <a:r>
              <a:rPr lang="en-US" sz="1200" b="0" i="0" kern="1200" err="1">
                <a:effectLst/>
                <a:latin typeface="+mn-lt"/>
                <a:ea typeface="+mn-ea"/>
                <a:cs typeface="+mn-cs"/>
              </a:rPr>
              <a:t>att</a:t>
            </a:r>
            <a:r>
              <a:rPr lang="en-US" sz="1200" b="0" i="0" kern="1200">
                <a:effectLst/>
                <a:latin typeface="+mn-lt"/>
                <a:ea typeface="+mn-ea"/>
                <a:cs typeface="+mn-cs"/>
              </a:rPr>
              <a:t> det </a:t>
            </a:r>
            <a:r>
              <a:rPr lang="en-US" sz="1200" b="0" i="0" kern="1200" err="1">
                <a:effectLst/>
                <a:latin typeface="+mn-lt"/>
                <a:ea typeface="+mn-ea"/>
                <a:cs typeface="+mn-cs"/>
              </a:rPr>
              <a:t>fanns</a:t>
            </a:r>
            <a:r>
              <a:rPr lang="en-US" sz="1200" b="0" i="0" kern="1200">
                <a:effectLst/>
                <a:latin typeface="+mn-lt"/>
                <a:ea typeface="+mn-ea"/>
                <a:cs typeface="+mn-cs"/>
              </a:rPr>
              <a:t> </a:t>
            </a:r>
            <a:r>
              <a:rPr lang="en-US" sz="1200" b="0" i="0" kern="1200" err="1">
                <a:effectLst/>
                <a:latin typeface="+mn-lt"/>
                <a:ea typeface="+mn-ea"/>
                <a:cs typeface="+mn-cs"/>
              </a:rPr>
              <a:t>ett</a:t>
            </a:r>
            <a:r>
              <a:rPr lang="en-US" sz="1200" b="0" i="0" kern="1200">
                <a:effectLst/>
                <a:latin typeface="+mn-lt"/>
                <a:ea typeface="+mn-ea"/>
                <a:cs typeface="+mn-cs"/>
              </a:rPr>
              <a:t> </a:t>
            </a:r>
            <a:r>
              <a:rPr lang="en-US" sz="1200" b="0" i="0" kern="1200" err="1">
                <a:effectLst/>
                <a:latin typeface="+mn-lt"/>
                <a:ea typeface="+mn-ea"/>
                <a:cs typeface="+mn-cs"/>
              </a:rPr>
              <a:t>samband</a:t>
            </a:r>
            <a:r>
              <a:rPr lang="en-US" sz="1200" b="0" i="0" kern="1200">
                <a:effectLst/>
                <a:latin typeface="+mn-lt"/>
                <a:ea typeface="+mn-ea"/>
                <a:cs typeface="+mn-cs"/>
              </a:rPr>
              <a:t> </a:t>
            </a:r>
            <a:r>
              <a:rPr lang="en-US" sz="1200" b="0" i="0" kern="1200" err="1">
                <a:effectLst/>
                <a:latin typeface="+mn-lt"/>
                <a:ea typeface="+mn-ea"/>
                <a:cs typeface="+mn-cs"/>
              </a:rPr>
              <a:t>mellan</a:t>
            </a:r>
            <a:r>
              <a:rPr lang="en-US" sz="1200" b="0" i="0" kern="1200">
                <a:effectLst/>
                <a:latin typeface="+mn-lt"/>
                <a:ea typeface="+mn-ea"/>
                <a:cs typeface="+mn-cs"/>
              </a:rPr>
              <a:t> 5G-teknik </a:t>
            </a:r>
            <a:r>
              <a:rPr lang="en-US" sz="1200" b="0" i="0" kern="1200" err="1">
                <a:effectLst/>
                <a:latin typeface="+mn-lt"/>
                <a:ea typeface="+mn-ea"/>
                <a:cs typeface="+mn-cs"/>
              </a:rPr>
              <a:t>och</a:t>
            </a:r>
            <a:r>
              <a:rPr lang="en-US" sz="1200" b="0" i="0" kern="1200">
                <a:effectLst/>
                <a:latin typeface="+mn-lt"/>
                <a:ea typeface="+mn-ea"/>
                <a:cs typeface="+mn-cs"/>
              </a:rPr>
              <a:t> </a:t>
            </a:r>
            <a:r>
              <a:rPr lang="en-US" sz="1200" b="0" i="0" kern="1200" err="1">
                <a:effectLst/>
                <a:latin typeface="+mn-lt"/>
                <a:ea typeface="+mn-ea"/>
                <a:cs typeface="+mn-cs"/>
              </a:rPr>
              <a:t>spridningen</a:t>
            </a:r>
            <a:r>
              <a:rPr lang="en-US" sz="1200" b="0" i="0" kern="1200">
                <a:effectLst/>
                <a:latin typeface="+mn-lt"/>
                <a:ea typeface="+mn-ea"/>
                <a:cs typeface="+mn-cs"/>
              </a:rPr>
              <a:t> av coronavirus</a:t>
            </a:r>
            <a:r>
              <a:rPr lang="en-US"/>
              <a:t> (</a:t>
            </a:r>
            <a:r>
              <a:rPr lang="en-US" err="1"/>
              <a:t>läs</a:t>
            </a:r>
            <a:r>
              <a:rPr lang="en-US"/>
              <a:t> </a:t>
            </a:r>
            <a:r>
              <a:rPr lang="en-US" err="1"/>
              <a:t>mer</a:t>
            </a:r>
            <a:r>
              <a:rPr lang="en-US"/>
              <a:t> </a:t>
            </a:r>
            <a:r>
              <a:rPr lang="en-US" err="1"/>
              <a:t>här</a:t>
            </a:r>
            <a:r>
              <a:rPr lang="en-US"/>
              <a:t>: </a:t>
            </a:r>
            <a:r>
              <a:rPr lang="en-US">
                <a:hlinkClick r:id="rId3"/>
              </a:rPr>
              <a:t>https://www.euronews.com/2020/05/15/what-is-the-truth-behind-the-5g-coronavirus-conspiracy-theory-culture-clash</a:t>
            </a:r>
            <a:r>
              <a:rPr lang="en-US"/>
              <a:t>). </a:t>
            </a:r>
            <a:endParaRPr lang="en-US" sz="1200" b="0" i="0" kern="1200">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en-US" sz="1200" b="0" i="0" kern="1200" baseline="0">
                <a:effectLst/>
                <a:latin typeface="+mn-lt"/>
                <a:ea typeface="+mn-ea"/>
                <a:cs typeface="+mn-cs"/>
              </a:rPr>
              <a:t>Denna </a:t>
            </a:r>
            <a:r>
              <a:rPr lang="en-US" sz="1200" b="0" i="0" kern="1200" baseline="0" err="1">
                <a:effectLst/>
                <a:latin typeface="+mn-lt"/>
                <a:ea typeface="+mn-ea"/>
                <a:cs typeface="+mn-cs"/>
              </a:rPr>
              <a:t>teori</a:t>
            </a:r>
            <a:r>
              <a:rPr lang="en-US" sz="1200" b="0" i="0" kern="1200" baseline="0">
                <a:effectLst/>
                <a:latin typeface="+mn-lt"/>
                <a:ea typeface="+mn-ea"/>
                <a:cs typeface="+mn-cs"/>
              </a:rPr>
              <a:t> </a:t>
            </a:r>
            <a:r>
              <a:rPr lang="en-US" sz="1200" b="0" i="0" kern="1200" baseline="0" err="1">
                <a:effectLst/>
                <a:latin typeface="+mn-lt"/>
                <a:ea typeface="+mn-ea"/>
                <a:cs typeface="+mn-cs"/>
              </a:rPr>
              <a:t>har</a:t>
            </a:r>
            <a:r>
              <a:rPr lang="en-US" sz="1200" b="0" i="0" kern="1200" baseline="0">
                <a:effectLst/>
                <a:latin typeface="+mn-lt"/>
                <a:ea typeface="+mn-ea"/>
                <a:cs typeface="+mn-cs"/>
              </a:rPr>
              <a:t> </a:t>
            </a:r>
            <a:r>
              <a:rPr lang="en-US" sz="1200" b="0" i="0" kern="1200" baseline="0" err="1">
                <a:effectLst/>
                <a:latin typeface="+mn-lt"/>
                <a:ea typeface="+mn-ea"/>
                <a:cs typeface="+mn-cs"/>
              </a:rPr>
              <a:t>orsakat</a:t>
            </a:r>
            <a:r>
              <a:rPr lang="en-US" sz="1200" b="0" i="0" kern="1200" baseline="0">
                <a:effectLst/>
                <a:latin typeface="+mn-lt"/>
                <a:ea typeface="+mn-ea"/>
                <a:cs typeface="+mn-cs"/>
              </a:rPr>
              <a:t> </a:t>
            </a:r>
            <a:r>
              <a:rPr lang="en-US" sz="1200" b="0" i="0" kern="1200" baseline="0" err="1">
                <a:effectLst/>
                <a:latin typeface="+mn-lt"/>
                <a:ea typeface="+mn-ea"/>
                <a:cs typeface="+mn-cs"/>
              </a:rPr>
              <a:t>verklig</a:t>
            </a:r>
            <a:r>
              <a:rPr lang="en-US" sz="1200" b="0" i="0" kern="1200" baseline="0">
                <a:effectLst/>
                <a:latin typeface="+mn-lt"/>
                <a:ea typeface="+mn-ea"/>
                <a:cs typeface="+mn-cs"/>
              </a:rPr>
              <a:t> </a:t>
            </a:r>
            <a:r>
              <a:rPr lang="en-US" sz="1200" b="0" i="0" kern="1200" baseline="0" err="1">
                <a:effectLst/>
                <a:latin typeface="+mn-lt"/>
                <a:ea typeface="+mn-ea"/>
                <a:cs typeface="+mn-cs"/>
              </a:rPr>
              <a:t>skada</a:t>
            </a:r>
            <a:r>
              <a:rPr lang="en-US" sz="1200" b="0" i="0" kern="1200">
                <a:effectLst/>
                <a:latin typeface="+mn-lt"/>
                <a:ea typeface="+mn-ea"/>
                <a:cs typeface="+mn-cs"/>
              </a:rPr>
              <a:t>:</a:t>
            </a:r>
          </a:p>
          <a:p>
            <a:pPr marL="171450" indent="-171450">
              <a:buFontTx/>
              <a:buChar char="-"/>
            </a:pPr>
            <a:r>
              <a:rPr lang="en-IE" baseline="0" err="1"/>
              <a:t>Mordbrännare</a:t>
            </a:r>
            <a:r>
              <a:rPr lang="en-IE" baseline="0"/>
              <a:t> </a:t>
            </a:r>
            <a:r>
              <a:rPr lang="en-IE" baseline="0" err="1"/>
              <a:t>har</a:t>
            </a:r>
            <a:r>
              <a:rPr lang="en-IE" baseline="0"/>
              <a:t> </a:t>
            </a:r>
            <a:r>
              <a:rPr lang="en-IE" baseline="0" err="1"/>
              <a:t>tänt</a:t>
            </a:r>
            <a:r>
              <a:rPr lang="en-IE" baseline="0"/>
              <a:t> eld </a:t>
            </a:r>
            <a:r>
              <a:rPr lang="en-IE" baseline="0" err="1"/>
              <a:t>på</a:t>
            </a:r>
            <a:r>
              <a:rPr lang="en-IE" baseline="0"/>
              <a:t> </a:t>
            </a:r>
            <a:r>
              <a:rPr lang="en-IE" baseline="0" err="1"/>
              <a:t>mobilmaster</a:t>
            </a:r>
            <a:r>
              <a:rPr lang="en-IE" baseline="0"/>
              <a:t> </a:t>
            </a:r>
            <a:r>
              <a:rPr lang="en-IE" baseline="0" err="1"/>
              <a:t>i</a:t>
            </a:r>
            <a:r>
              <a:rPr lang="en-IE" baseline="0"/>
              <a:t> </a:t>
            </a:r>
            <a:r>
              <a:rPr lang="en-IE" baseline="0" err="1"/>
              <a:t>hela</a:t>
            </a:r>
            <a:r>
              <a:rPr lang="en-IE" baseline="0"/>
              <a:t> Europa.</a:t>
            </a:r>
          </a:p>
          <a:p>
            <a:pPr marL="171450" indent="-171450">
              <a:buFontTx/>
              <a:buChar char="-"/>
            </a:pPr>
            <a:r>
              <a:rPr lang="en-IE" baseline="0" err="1"/>
              <a:t>Telenät</a:t>
            </a:r>
            <a:r>
              <a:rPr lang="en-IE" baseline="0"/>
              <a:t> </a:t>
            </a:r>
            <a:r>
              <a:rPr lang="en-IE" baseline="0" err="1"/>
              <a:t>sviktade</a:t>
            </a:r>
            <a:r>
              <a:rPr lang="en-IE" baseline="0"/>
              <a:t> </a:t>
            </a:r>
            <a:r>
              <a:rPr lang="en-IE" baseline="0" err="1"/>
              <a:t>eftersom</a:t>
            </a:r>
            <a:r>
              <a:rPr lang="en-IE" baseline="0"/>
              <a:t> </a:t>
            </a:r>
            <a:r>
              <a:rPr lang="en-IE" baseline="0" err="1"/>
              <a:t>många</a:t>
            </a:r>
            <a:r>
              <a:rPr lang="en-IE" baseline="0"/>
              <a:t> </a:t>
            </a:r>
            <a:r>
              <a:rPr lang="en-IE" baseline="0" err="1"/>
              <a:t>av</a:t>
            </a:r>
            <a:r>
              <a:rPr lang="en-IE" baseline="0"/>
              <a:t> de </a:t>
            </a:r>
            <a:r>
              <a:rPr lang="en-IE" baseline="0" err="1"/>
              <a:t>förstörda</a:t>
            </a:r>
            <a:r>
              <a:rPr lang="en-IE" baseline="0"/>
              <a:t> </a:t>
            </a:r>
            <a:r>
              <a:rPr lang="en-IE" baseline="0" err="1"/>
              <a:t>eller</a:t>
            </a:r>
            <a:r>
              <a:rPr lang="en-IE" baseline="0"/>
              <a:t> </a:t>
            </a:r>
            <a:r>
              <a:rPr lang="en-IE" baseline="0" err="1"/>
              <a:t>vandaliserade</a:t>
            </a:r>
            <a:r>
              <a:rPr lang="en-IE" baseline="0"/>
              <a:t> </a:t>
            </a:r>
            <a:r>
              <a:rPr lang="en-IE" baseline="0" err="1"/>
              <a:t>masterna</a:t>
            </a:r>
            <a:r>
              <a:rPr lang="en-IE" baseline="0"/>
              <a:t> var för 3G- </a:t>
            </a:r>
            <a:r>
              <a:rPr lang="en-IE" baseline="0" err="1"/>
              <a:t>och</a:t>
            </a:r>
            <a:r>
              <a:rPr lang="en-IE" baseline="0"/>
              <a:t> 4G-telefoni </a:t>
            </a:r>
            <a:r>
              <a:rPr lang="en-IE" baseline="0" err="1"/>
              <a:t>som</a:t>
            </a:r>
            <a:r>
              <a:rPr lang="en-IE" baseline="0"/>
              <a:t> </a:t>
            </a:r>
            <a:r>
              <a:rPr lang="en-IE" baseline="0" err="1"/>
              <a:t>allmänheten</a:t>
            </a:r>
            <a:r>
              <a:rPr lang="en-IE" baseline="0"/>
              <a:t> </a:t>
            </a:r>
            <a:r>
              <a:rPr lang="en-IE" baseline="0" err="1"/>
              <a:t>är</a:t>
            </a:r>
            <a:r>
              <a:rPr lang="en-IE" baseline="0"/>
              <a:t> </a:t>
            </a:r>
            <a:r>
              <a:rPr lang="en-IE" baseline="0" err="1"/>
              <a:t>beroende</a:t>
            </a:r>
            <a:r>
              <a:rPr lang="en-IE" baseline="0"/>
              <a:t> </a:t>
            </a:r>
            <a:r>
              <a:rPr lang="en-IE" baseline="0" err="1"/>
              <a:t>av</a:t>
            </a:r>
            <a:r>
              <a:rPr lang="en-IE" baseline="0"/>
              <a:t> (</a:t>
            </a:r>
            <a:r>
              <a:rPr lang="en-IE" baseline="0" err="1"/>
              <a:t>t.ex</a:t>
            </a:r>
            <a:r>
              <a:rPr lang="en-IE" baseline="0"/>
              <a:t>. för </a:t>
            </a:r>
            <a:r>
              <a:rPr lang="en-IE" baseline="0" err="1"/>
              <a:t>att</a:t>
            </a:r>
            <a:r>
              <a:rPr lang="en-IE" baseline="0"/>
              <a:t> </a:t>
            </a:r>
            <a:r>
              <a:rPr lang="en-IE" baseline="0" err="1"/>
              <a:t>ringa</a:t>
            </a:r>
            <a:r>
              <a:rPr lang="en-IE" baseline="0"/>
              <a:t> </a:t>
            </a:r>
            <a:r>
              <a:rPr lang="en-IE" baseline="0" err="1"/>
              <a:t>ambulans</a:t>
            </a:r>
            <a:r>
              <a:rPr lang="en-IE" baseline="0"/>
              <a:t>).</a:t>
            </a:r>
          </a:p>
          <a:p>
            <a:pPr marL="171450" indent="-171450">
              <a:buFontTx/>
              <a:buChar char="-"/>
            </a:pPr>
            <a:r>
              <a:rPr lang="en-US" sz="1200" b="0" i="0" kern="1200" err="1">
                <a:solidFill>
                  <a:schemeClr val="tx1"/>
                </a:solidFill>
                <a:effectLst/>
                <a:latin typeface="+mn-lt"/>
                <a:ea typeface="+mn-ea"/>
                <a:cs typeface="+mn-cs"/>
              </a:rPr>
              <a:t>Telekomanställda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trakasserades</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och</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attackerades</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på</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öppen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gata</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när</a:t>
            </a:r>
            <a:r>
              <a:rPr lang="en-US" sz="1200" b="0" i="0" kern="1200">
                <a:solidFill>
                  <a:schemeClr val="tx1"/>
                </a:solidFill>
                <a:effectLst/>
                <a:latin typeface="+mn-lt"/>
                <a:ea typeface="+mn-ea"/>
                <a:cs typeface="+mn-cs"/>
              </a:rPr>
              <a:t> de </a:t>
            </a:r>
            <a:r>
              <a:rPr lang="en-US" sz="1200" b="0" i="0" kern="1200" err="1">
                <a:solidFill>
                  <a:schemeClr val="tx1"/>
                </a:solidFill>
                <a:effectLst/>
                <a:latin typeface="+mn-lt"/>
                <a:ea typeface="+mn-ea"/>
                <a:cs typeface="+mn-cs"/>
              </a:rPr>
              <a:t>drog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fiberoptisk</a:t>
            </a:r>
            <a:r>
              <a:rPr lang="en-US" sz="1200" b="0" i="0" kern="1200">
                <a:solidFill>
                  <a:schemeClr val="tx1"/>
                </a:solidFill>
                <a:effectLst/>
                <a:latin typeface="+mn-lt"/>
                <a:ea typeface="+mn-ea"/>
                <a:cs typeface="+mn-cs"/>
              </a:rPr>
              <a:t> 5G-kabel </a:t>
            </a:r>
            <a:r>
              <a:rPr lang="en-US" sz="1200" b="0" i="0" kern="1200" err="1">
                <a:solidFill>
                  <a:schemeClr val="tx1"/>
                </a:solidFill>
                <a:effectLst/>
                <a:latin typeface="+mn-lt"/>
                <a:ea typeface="+mn-ea"/>
                <a:cs typeface="+mn-cs"/>
              </a:rPr>
              <a:t>och</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jobbade</a:t>
            </a:r>
            <a:r>
              <a:rPr lang="en-US" sz="1200" b="0" i="0" kern="1200">
                <a:solidFill>
                  <a:schemeClr val="tx1"/>
                </a:solidFill>
                <a:effectLst/>
                <a:latin typeface="+mn-lt"/>
                <a:ea typeface="+mn-ea"/>
                <a:cs typeface="+mn-cs"/>
              </a:rPr>
              <a:t> med </a:t>
            </a:r>
            <a:r>
              <a:rPr lang="en-US" sz="1200" b="0" i="0" kern="1200" err="1">
                <a:solidFill>
                  <a:schemeClr val="tx1"/>
                </a:solidFill>
                <a:effectLst/>
                <a:latin typeface="+mn-lt"/>
                <a:ea typeface="+mn-ea"/>
                <a:cs typeface="+mn-cs"/>
              </a:rPr>
              <a:t>andra</a:t>
            </a:r>
            <a:r>
              <a:rPr lang="en-US" sz="1200" b="0" i="0" kern="1200">
                <a:solidFill>
                  <a:schemeClr val="tx1"/>
                </a:solidFill>
                <a:effectLst/>
                <a:latin typeface="+mn-lt"/>
                <a:ea typeface="+mn-ea"/>
                <a:cs typeface="+mn-cs"/>
              </a:rPr>
              <a:t> former av </a:t>
            </a:r>
            <a:r>
              <a:rPr lang="en-US" sz="1200" b="0" i="0" kern="1200" err="1">
                <a:solidFill>
                  <a:schemeClr val="tx1"/>
                </a:solidFill>
                <a:effectLst/>
                <a:latin typeface="+mn-lt"/>
                <a:ea typeface="+mn-ea"/>
                <a:cs typeface="+mn-cs"/>
              </a:rPr>
              <a:t>teleinfrastruktur</a:t>
            </a:r>
            <a:r>
              <a:rPr lang="en-US" sz="1200" b="0" i="0" kern="1200" baseline="0">
                <a:solidFill>
                  <a:schemeClr val="tx1"/>
                </a:solidFill>
                <a:effectLst/>
                <a:latin typeface="+mn-lt"/>
                <a:ea typeface="+mn-ea"/>
                <a:cs typeface="+mn-cs"/>
              </a:rPr>
              <a:t>.</a:t>
            </a:r>
            <a:endParaRPr lang="en-IE"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a:solidFill>
                  <a:schemeClr val="bg1"/>
                </a:solidFill>
              </a:rPr>
              <a:t>[Den här </a:t>
            </a:r>
            <a:r>
              <a:rPr lang="de-CH" err="1">
                <a:solidFill>
                  <a:schemeClr val="bg1"/>
                </a:solidFill>
              </a:rPr>
              <a:t>konspirationsteorin</a:t>
            </a:r>
            <a:r>
              <a:rPr lang="de-CH">
                <a:solidFill>
                  <a:schemeClr val="bg1"/>
                </a:solidFill>
              </a:rPr>
              <a:t> </a:t>
            </a:r>
            <a:r>
              <a:rPr lang="de-CH" err="1">
                <a:solidFill>
                  <a:schemeClr val="bg1"/>
                </a:solidFill>
              </a:rPr>
              <a:t>om</a:t>
            </a:r>
            <a:r>
              <a:rPr lang="de-CH">
                <a:solidFill>
                  <a:schemeClr val="bg1"/>
                </a:solidFill>
              </a:rPr>
              <a:t> </a:t>
            </a:r>
            <a:r>
              <a:rPr lang="de-CH" err="1">
                <a:solidFill>
                  <a:schemeClr val="bg1"/>
                </a:solidFill>
              </a:rPr>
              <a:t>ett</a:t>
            </a:r>
            <a:r>
              <a:rPr lang="de-CH">
                <a:solidFill>
                  <a:schemeClr val="bg1"/>
                </a:solidFill>
              </a:rPr>
              <a:t> </a:t>
            </a:r>
            <a:r>
              <a:rPr lang="de-CH" err="1">
                <a:solidFill>
                  <a:schemeClr val="bg1"/>
                </a:solidFill>
              </a:rPr>
              <a:t>samband</a:t>
            </a:r>
            <a:r>
              <a:rPr lang="de-CH">
                <a:solidFill>
                  <a:schemeClr val="bg1"/>
                </a:solidFill>
              </a:rPr>
              <a:t> </a:t>
            </a:r>
            <a:r>
              <a:rPr lang="de-CH" err="1">
                <a:solidFill>
                  <a:schemeClr val="bg1"/>
                </a:solidFill>
              </a:rPr>
              <a:t>mellan</a:t>
            </a:r>
            <a:r>
              <a:rPr lang="de-CH">
                <a:solidFill>
                  <a:schemeClr val="bg1"/>
                </a:solidFill>
              </a:rPr>
              <a:t> 5G-master och covid-19-utbrottet </a:t>
            </a:r>
            <a:r>
              <a:rPr lang="de-CH" err="1">
                <a:solidFill>
                  <a:schemeClr val="bg1"/>
                </a:solidFill>
              </a:rPr>
              <a:t>tros</a:t>
            </a:r>
            <a:r>
              <a:rPr lang="de-CH">
                <a:solidFill>
                  <a:schemeClr val="bg1"/>
                </a:solidFill>
              </a:rPr>
              <a:t> ha </a:t>
            </a:r>
            <a:r>
              <a:rPr lang="de-CH" err="1">
                <a:solidFill>
                  <a:schemeClr val="bg1"/>
                </a:solidFill>
              </a:rPr>
              <a:t>uppstått</a:t>
            </a:r>
            <a:r>
              <a:rPr lang="de-CH">
                <a:solidFill>
                  <a:schemeClr val="bg1"/>
                </a:solidFill>
              </a:rPr>
              <a:t> i </a:t>
            </a:r>
            <a:r>
              <a:rPr lang="de-CH" err="1">
                <a:solidFill>
                  <a:schemeClr val="bg1"/>
                </a:solidFill>
              </a:rPr>
              <a:t>Frankrike</a:t>
            </a:r>
            <a:r>
              <a:rPr lang="de-CH">
                <a:solidFill>
                  <a:schemeClr val="bg1"/>
                </a:solidFill>
              </a:rPr>
              <a:t> i </a:t>
            </a:r>
            <a:r>
              <a:rPr lang="de-CH" err="1">
                <a:solidFill>
                  <a:schemeClr val="bg1"/>
                </a:solidFill>
              </a:rPr>
              <a:t>januari</a:t>
            </a:r>
            <a:r>
              <a:rPr lang="de-CH">
                <a:solidFill>
                  <a:schemeClr val="bg1"/>
                </a:solidFill>
              </a:rPr>
              <a:t> 2020 och </a:t>
            </a:r>
            <a:r>
              <a:rPr lang="de-CH" err="1">
                <a:solidFill>
                  <a:schemeClr val="bg1"/>
                </a:solidFill>
              </a:rPr>
              <a:t>spreds</a:t>
            </a:r>
            <a:r>
              <a:rPr lang="de-CH">
                <a:solidFill>
                  <a:schemeClr val="bg1"/>
                </a:solidFill>
              </a:rPr>
              <a:t> </a:t>
            </a:r>
            <a:r>
              <a:rPr lang="de-CH" err="1">
                <a:solidFill>
                  <a:schemeClr val="bg1"/>
                </a:solidFill>
              </a:rPr>
              <a:t>snabbt</a:t>
            </a:r>
            <a:r>
              <a:rPr lang="de-CH">
                <a:solidFill>
                  <a:schemeClr val="bg1"/>
                </a:solidFill>
              </a:rPr>
              <a:t> </a:t>
            </a:r>
            <a:r>
              <a:rPr lang="de-CH" err="1">
                <a:solidFill>
                  <a:schemeClr val="bg1"/>
                </a:solidFill>
              </a:rPr>
              <a:t>till</a:t>
            </a:r>
            <a:r>
              <a:rPr lang="de-CH">
                <a:solidFill>
                  <a:schemeClr val="bg1"/>
                </a:solidFill>
              </a:rPr>
              <a:t> </a:t>
            </a:r>
            <a:r>
              <a:rPr lang="de-CH" err="1">
                <a:solidFill>
                  <a:schemeClr val="bg1"/>
                </a:solidFill>
              </a:rPr>
              <a:t>andra</a:t>
            </a:r>
            <a:r>
              <a:rPr lang="de-CH">
                <a:solidFill>
                  <a:schemeClr val="bg1"/>
                </a:solidFill>
              </a:rPr>
              <a:t> </a:t>
            </a:r>
            <a:r>
              <a:rPr lang="de-CH" err="1">
                <a:solidFill>
                  <a:schemeClr val="bg1"/>
                </a:solidFill>
              </a:rPr>
              <a:t>länder</a:t>
            </a:r>
            <a:r>
              <a:rPr lang="de-CH">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IE" sz="1800">
                <a:effectLst/>
                <a:latin typeface="Calibri" panose="020F0502020204030204" pitchFamily="34" charset="0"/>
                <a:ea typeface="Calibri" panose="020F0502020204030204" pitchFamily="34" charset="0"/>
                <a:cs typeface="Times New Roman" panose="02020603050405020304" pitchFamily="18" charset="0"/>
              </a:rPr>
              <a:t>Obs! - Den här bilden innehåller animationer.</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 Det här är ett exempel på desinformation – en kvinna påstår sig vara lokalboende som utsätts för antirysk diskriminering</a:t>
            </a:r>
            <a:r>
              <a:rPr lang="en-IE" sz="1800">
                <a:effectLst/>
                <a:latin typeface="Calibri" panose="020F0502020204030204" pitchFamily="34" charset="0"/>
                <a:ea typeface="Calibri" panose="020F0502020204030204" pitchFamily="34" charset="0"/>
                <a:cs typeface="Times New Roman" panose="02020603050405020304" pitchFamily="18" charset="0"/>
              </a:rPr>
              <a:t>, för att lura människor och främja ryska politiska mål.</a:t>
            </a:r>
          </a:p>
          <a:p>
            <a:pPr>
              <a:lnSpc>
                <a:spcPct val="107000"/>
              </a:lnSpc>
              <a:spcAft>
                <a:spcPts val="800"/>
              </a:spcAft>
            </a:pPr>
            <a:r>
              <a:rPr lang="en-IE" sz="1800">
                <a:effectLst/>
                <a:latin typeface="Calibri" panose="020F0502020204030204" pitchFamily="34" charset="0"/>
                <a:ea typeface="Calibri" panose="020F0502020204030204" pitchFamily="34" charset="0"/>
                <a:cs typeface="Times New Roman" panose="02020603050405020304" pitchFamily="18" charset="0"/>
              </a:rPr>
              <a:t>- Hon dök upp i alla de här rollerna inom ett år.</a:t>
            </a:r>
          </a:p>
          <a:p>
            <a:pPr>
              <a:lnSpc>
                <a:spcPct val="107000"/>
              </a:lnSpc>
              <a:spcAft>
                <a:spcPts val="800"/>
              </a:spcAft>
            </a:pPr>
            <a:r>
              <a:rPr lang="en-IE" sz="1800">
                <a:effectLst/>
                <a:latin typeface="Calibri" panose="020F0502020204030204" pitchFamily="34" charset="0"/>
                <a:ea typeface="Calibri" panose="020F0502020204030204" pitchFamily="34" charset="0"/>
                <a:cs typeface="Times New Roman" panose="02020603050405020304" pitchFamily="18" charset="0"/>
              </a:rPr>
              <a:t>- Vanligt folk kanske inte håller sig exakt till det budskap som propagandamakarna vill framföra, så de använder professionella skådespelare som spelar olika känslomässigt berörande roller</a:t>
            </a:r>
            <a:r>
              <a:rPr lang="en-GB" sz="1800">
                <a:effectLst/>
                <a:latin typeface="Calibri" panose="020F0502020204030204" pitchFamily="34" charset="0"/>
                <a:ea typeface="Calibri" panose="020F0502020204030204" pitchFamily="34" charset="0"/>
                <a:cs typeface="Times New Roman" panose="02020603050405020304" pitchFamily="18" charset="0"/>
              </a:rPr>
              <a:t>. Målet är att piska upp proryska och antiukrainska stämningar.</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Källa:</a:t>
            </a:r>
            <a:r>
              <a:rPr lang="en-GB" sz="1200">
                <a:effectLst/>
                <a:latin typeface="Calibri" panose="020F0502020204030204" pitchFamily="34" charset="0"/>
                <a:ea typeface="Calibri" panose="020F0502020204030204" pitchFamily="34" charset="0"/>
                <a:cs typeface="Times New Roman" panose="02020603050405020304" pitchFamily="18" charset="0"/>
              </a:rPr>
              <a:t> </a:t>
            </a:r>
            <a:r>
              <a:rPr lang="en-US" sz="1800">
                <a:hlinkClick r:id="rId3"/>
              </a:rPr>
              <a:t>Russian </a:t>
            </a:r>
            <a:r>
              <a:rPr lang="en-US" sz="1800" err="1">
                <a:hlinkClick r:id="rId3"/>
              </a:rPr>
              <a:t>disinfo</a:t>
            </a:r>
            <a:r>
              <a:rPr lang="en-US" sz="1800">
                <a:hlinkClick r:id="rId3"/>
              </a:rPr>
              <a:t> patterns: same actors, different sets | </a:t>
            </a:r>
            <a:r>
              <a:rPr lang="en-US" sz="1800" err="1">
                <a:hlinkClick r:id="rId3"/>
              </a:rPr>
              <a:t>StopFake</a:t>
            </a:r>
            <a:r>
              <a:rPr lang="en-US" sz="1800"/>
              <a:t>. Link: </a:t>
            </a:r>
            <a:r>
              <a:rPr lang="en-IE" sz="180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a:t>
            </a: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IE" sz="1800">
                <a:effectLst/>
                <a:latin typeface="Calibri" panose="020F0502020204030204" pitchFamily="34" charset="0"/>
                <a:ea typeface="Calibri" panose="020F0502020204030204" pitchFamily="34" charset="0"/>
                <a:cs typeface="Times New Roman" panose="02020603050405020304" pitchFamily="18" charset="0"/>
              </a:rPr>
              <a:t>Första bilden &gt; video: (</a:t>
            </a:r>
            <a:r>
              <a:rPr lang="lt-LT"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en-IE" sz="1800">
                <a:effectLst/>
                <a:latin typeface="Calibri" panose="020F0502020204030204" pitchFamily="34" charset="0"/>
                <a:ea typeface="Calibri" panose="020F0502020204030204" pitchFamily="34" charset="0"/>
                <a:cs typeface="Times New Roman" panose="02020603050405020304" pitchFamily="18" charset="0"/>
              </a:rPr>
              <a:t>)</a:t>
            </a:r>
            <a:br>
              <a:rPr lang="lt-LT" sz="1800">
                <a:effectLst/>
                <a:latin typeface="Calibri" panose="020F0502020204030204" pitchFamily="34" charset="0"/>
                <a:ea typeface="Calibri" panose="020F0502020204030204" pitchFamily="34" charset="0"/>
                <a:cs typeface="Times New Roman" panose="02020603050405020304" pitchFamily="18" charset="0"/>
              </a:rPr>
            </a:br>
            <a:r>
              <a:rPr lang="en-US" sz="1800">
                <a:effectLst/>
                <a:latin typeface="Calibri" panose="020F0502020204030204" pitchFamily="34" charset="0"/>
                <a:ea typeface="Calibri" panose="020F0502020204030204" pitchFamily="34" charset="0"/>
                <a:cs typeface="Times New Roman" panose="02020603050405020304" pitchFamily="18" charset="0"/>
              </a:rPr>
              <a:t>Total tid:  40s (från 2min51s till 3min31s)</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Utskrift (översättning)</a:t>
            </a:r>
            <a:r>
              <a:rPr lang="lt-LT" sz="1800">
                <a:effectLst/>
                <a:latin typeface="Calibri" panose="020F0502020204030204" pitchFamily="34" charset="0"/>
                <a:ea typeface="Calibri" panose="020F0502020204030204" pitchFamily="34" charset="0"/>
                <a:cs typeface="Times New Roman" panose="02020603050405020304" pitchFamily="18" charset="0"/>
              </a:rPr>
              <a: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800">
                <a:effectLst/>
                <a:latin typeface="Calibri" panose="020F0502020204030204" pitchFamily="34" charset="0"/>
                <a:ea typeface="Calibri" panose="020F0502020204030204" pitchFamily="34" charset="0"/>
                <a:cs typeface="Times New Roman" panose="02020603050405020304" pitchFamily="18" charset="0"/>
              </a:rPr>
              <a:t>---------------------------</a:t>
            </a:r>
            <a:br>
              <a:rPr lang="lt-LT"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(Från en krimsk TV-kanal som rapporterar om ett offentligt möte i Sevastopol på Krim den 3 mars 2014. Kvinnan kallar sig Maria och säger sig komma från Odessa)</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en-GB" sz="1800">
                <a:effectLst/>
                <a:latin typeface="Calibri" panose="020F0502020204030204" pitchFamily="34" charset="0"/>
                <a:ea typeface="Calibri" panose="020F0502020204030204" pitchFamily="34" charset="0"/>
                <a:cs typeface="Times New Roman" panose="02020603050405020304" pitchFamily="18" charset="0"/>
              </a:rPr>
            </a:br>
            <a:r>
              <a:rPr lang="en-GB" sz="1800">
                <a:effectLst/>
                <a:latin typeface="Calibri" panose="020F0502020204030204" pitchFamily="34" charset="0"/>
                <a:ea typeface="Calibri" panose="020F0502020204030204" pitchFamily="34" charset="0"/>
                <a:cs typeface="Times New Roman" panose="02020603050405020304" pitchFamily="18" charset="0"/>
              </a:rPr>
              <a:t>Lärarna från skolan ringer och ber om skydd. Mina barn går i den ryska skolan och jag är ledamot i föräldranämnden.</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När jag kommer till skolan frågar mina barn "Hamnar vi i fängelse nu för att vi lär oss ryska och talar ryska?"</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För att kontakta er måste vi stänga av våra mobiler och ta ut batterierna.</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En enorm förföljelse har startat – det är verkligen hemskt</a:t>
            </a:r>
            <a:r>
              <a:rPr lang="en-IE" sz="180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lt-LT" sz="1800">
                <a:effectLst/>
                <a:latin typeface="Calibri" panose="020F0502020204030204" pitchFamily="34" charset="0"/>
                <a:ea typeface="Calibri" panose="020F0502020204030204" pitchFamily="34" charset="0"/>
                <a:cs typeface="Times New Roman" panose="02020603050405020304" pitchFamily="18" charset="0"/>
              </a:rPr>
              <a:t>---------------------------</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a:solidFill>
                  <a:srgbClr val="FFEC00"/>
                </a:solidFill>
                <a:latin typeface="Arial" panose="020B0604020202020204" pitchFamily="34" charset="0"/>
                <a:ea typeface="Verdana" panose="020B0604030504040204" pitchFamily="34" charset="0"/>
                <a:cs typeface="Arial" panose="020B0604020202020204" pitchFamily="34" charset="0"/>
              </a:rPr>
              <a:t>des</a:t>
            </a:r>
            <a:r>
              <a:rPr lang="it-IT" sz="7200" b="1">
                <a:solidFill>
                  <a:schemeClr val="bg1"/>
                </a:solidFill>
                <a:latin typeface="Arial" panose="020B0604020202020204" pitchFamily="34" charset="0"/>
                <a:ea typeface="Verdana" panose="020B0604030504040204" pitchFamily="34" charset="0"/>
                <a:cs typeface="Arial" panose="020B0604020202020204" pitchFamily="34" charset="0"/>
              </a:rPr>
              <a:t>information</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5" y="2428000"/>
            <a:ext cx="7889509" cy="769441"/>
          </a:xfrm>
          <a:prstGeom prst="rect">
            <a:avLst/>
          </a:prstGeom>
        </p:spPr>
        <p:txBody>
          <a:bodyPr wrap="square">
            <a:spAutoFit/>
          </a:bodyPr>
          <a:lstStyle/>
          <a:p>
            <a:pPr>
              <a:defRPr/>
            </a:pPr>
            <a:r>
              <a:rPr lang="fr-BE" sz="4400">
                <a:solidFill>
                  <a:schemeClr val="bg1"/>
                </a:solidFill>
                <a:latin typeface="Arial" panose="020B0604020202020204" pitchFamily="34" charset="0"/>
                <a:ea typeface="Verdana" panose="020B0604030504040204" pitchFamily="34" charset="0"/>
                <a:cs typeface="Arial" panose="020B0604020202020204" pitchFamily="34" charset="0"/>
              </a:rPr>
              <a:t>Hur man hittar och bekämpar</a:t>
            </a:r>
            <a:endParaRPr lang="en-LU" sz="44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EUvsDisinfo.eu" TargetMode="External"/><Relationship Id="rId12"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11" Type="http://schemas.openxmlformats.org/officeDocument/2006/relationships/hyperlink" Target="http://www.edmo.eu/" TargetMode="External"/><Relationship Id="rId5" Type="http://schemas.openxmlformats.org/officeDocument/2006/relationships/hyperlink" Target="https://efcsn.com/" TargetMode="External"/><Relationship Id="rId10" Type="http://schemas.openxmlformats.org/officeDocument/2006/relationships/hyperlink" Target="http://www.euvsdisinfo.eu/"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1.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euvsdisinfo.eu/"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1.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sv-SE" noProof="0"/>
              <a:t>Hur</a:t>
            </a:r>
            <a:r>
              <a:rPr lang="sv-SE" baseline="0" noProof="0"/>
              <a:t> man hittar och bekämpar desinformation</a:t>
            </a:r>
            <a:endParaRPr lang="sv-SE" noProof="0"/>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sv-SE" sz="2400" noProof="0">
                <a:latin typeface="Arial"/>
                <a:ea typeface="Verdana"/>
                <a:cs typeface="Arial"/>
              </a:rPr>
              <a:t>Del 2</a:t>
            </a:r>
            <a:r>
              <a:rPr lang="sv-SE" noProof="0">
                <a:latin typeface="Arial"/>
                <a:ea typeface="Verdana"/>
                <a:cs typeface="Arial"/>
              </a:rPr>
              <a:t>: Hur funkar desinformation?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sv-SE" sz="1200" i="1">
                <a:latin typeface="Arial" panose="020B0604020202020204" pitchFamily="34" charset="0"/>
                <a:ea typeface="Verdana" panose="020B0604030504040204" pitchFamily="34" charset="0"/>
                <a:cs typeface="Arial" panose="020B0604020202020204" pitchFamily="34" charset="0"/>
              </a:rPr>
              <a:t>Jag </a:t>
            </a:r>
            <a:r>
              <a:rPr lang="sv-SE" sz="1400" i="1">
                <a:latin typeface="Arial" panose="020B0604020202020204" pitchFamily="34" charset="0"/>
                <a:ea typeface="Verdana" panose="020B0604030504040204" pitchFamily="34" charset="0"/>
                <a:cs typeface="Arial" panose="020B0604020202020204" pitchFamily="34" charset="0"/>
              </a:rPr>
              <a:t>vet inte vem jag kan lita på längre!</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992901"/>
          </a:xfrm>
          <a:prstGeom prst="rect">
            <a:avLst/>
          </a:prstGeom>
          <a:noFill/>
        </p:spPr>
        <p:txBody>
          <a:bodyPr wrap="square" rtlCol="0">
            <a:spAutoFit/>
          </a:bodyPr>
          <a:lstStyle/>
          <a:p>
            <a:pPr marL="0" lvl="1">
              <a:lnSpc>
                <a:spcPct val="107000"/>
              </a:lnSpc>
              <a:spcAft>
                <a:spcPts val="1800"/>
              </a:spcAft>
              <a:tabLst>
                <a:tab pos="914400" algn="l"/>
              </a:tabLst>
            </a:pPr>
            <a:r>
              <a:rPr lang="sv-SE" sz="2000" b="1" err="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a:t>
            </a:r>
            <a:br>
              <a:rPr lang="sv-SE"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sv-SE">
                <a:solidFill>
                  <a:schemeClr val="bg1"/>
                </a:solidFill>
                <a:effectLst/>
                <a:latin typeface="Arial" panose="020B0604020202020204" pitchFamily="34" charset="0"/>
                <a:ea typeface="Verdana" panose="020B0604030504040204" pitchFamily="34" charset="0"/>
                <a:cs typeface="Arial" panose="020B0604020202020204" pitchFamily="34" charset="0"/>
              </a:rPr>
              <a:t>lyfta fram irrelevanta eller avlägset relevanta frågor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sv-SE" sz="2400" b="1">
                <a:solidFill>
                  <a:schemeClr val="bg1"/>
                </a:solidFill>
                <a:latin typeface="Arial" panose="020B0604020202020204" pitchFamily="34" charset="0"/>
                <a:cs typeface="Arial" panose="020B0604020202020204" pitchFamily="34" charset="0"/>
              </a:rPr>
              <a:t>Desinformationens mål behöver inte vara att övertyga, utan att förvirra. </a:t>
            </a:r>
            <a:br>
              <a:rPr lang="sv-SE" sz="2400" b="1">
                <a:solidFill>
                  <a:schemeClr val="bg1"/>
                </a:solidFill>
                <a:latin typeface="Arial" panose="020B0604020202020204" pitchFamily="34" charset="0"/>
                <a:cs typeface="Arial" panose="020B0604020202020204" pitchFamily="34" charset="0"/>
              </a:rPr>
            </a:br>
            <a:r>
              <a:rPr lang="sv-SE" sz="2400" b="1">
                <a:solidFill>
                  <a:schemeClr val="bg1"/>
                </a:solidFill>
                <a:latin typeface="Arial" panose="020B0604020202020204" pitchFamily="34" charset="0"/>
                <a:cs typeface="Arial" panose="020B0604020202020204" pitchFamily="34" charset="0"/>
              </a:rPr>
              <a:t>Några taktiker:</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sv-S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Halmgubbar</a:t>
            </a:r>
            <a:r>
              <a:rPr lang="sv-SE"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sv-SE"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sv-SE">
                <a:solidFill>
                  <a:schemeClr val="bg1"/>
                </a:solidFill>
                <a:effectLst/>
                <a:latin typeface="Arial" panose="020B0604020202020204" pitchFamily="34" charset="0"/>
                <a:ea typeface="Verdana" panose="020B0604030504040204" pitchFamily="34" charset="0"/>
                <a:cs typeface="Arial" panose="020B0604020202020204" pitchFamily="34" charset="0"/>
              </a:rPr>
              <a:t>ge en vrångbild av någons åsikt och angripa den. </a:t>
            </a:r>
          </a:p>
          <a:p>
            <a:endParaRPr lang="en-IE"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sv-SE" sz="2000" b="1">
                <a:solidFill>
                  <a:srgbClr val="FFEC00"/>
                </a:solidFill>
                <a:latin typeface="Arial" panose="020B0604020202020204" pitchFamily="34" charset="0"/>
                <a:ea typeface="Verdana" panose="020B0604030504040204" pitchFamily="34" charset="0"/>
                <a:cs typeface="Arial" panose="020B0604020202020204" pitchFamily="34" charset="0"/>
              </a:rPr>
              <a:t>Personangrepp</a:t>
            </a:r>
            <a:br>
              <a:rPr lang="sv-SE"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skrämma bort tvivlare med aggressivt eller nedsättande språkbruk.</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385700"/>
          </a:xfrm>
          <a:prstGeom prst="rect">
            <a:avLst/>
          </a:prstGeom>
          <a:noFill/>
        </p:spPr>
        <p:txBody>
          <a:bodyPr wrap="square">
            <a:spAutoFit/>
          </a:bodyPr>
          <a:lstStyle/>
          <a:p>
            <a:pPr marL="0" lvl="1">
              <a:lnSpc>
                <a:spcPct val="107000"/>
              </a:lnSpc>
              <a:spcAft>
                <a:spcPts val="1800"/>
              </a:spcAft>
              <a:tabLst>
                <a:tab pos="914400" algn="l"/>
              </a:tabLst>
            </a:pPr>
            <a:r>
              <a:rPr lang="sv-SE" sz="2000" b="1">
                <a:solidFill>
                  <a:srgbClr val="FFEC00"/>
                </a:solidFill>
                <a:latin typeface="Arial" panose="020B0604020202020204" pitchFamily="34" charset="0"/>
                <a:ea typeface="Verdana" panose="020B0604030504040204" pitchFamily="34" charset="0"/>
                <a:cs typeface="Arial" panose="020B0604020202020204" pitchFamily="34" charset="0"/>
              </a:rPr>
              <a:t>Hån</a:t>
            </a:r>
            <a:br>
              <a:rPr lang="sv-SE" sz="1800">
                <a:solidFill>
                  <a:schemeClr val="bg1"/>
                </a:solidFill>
                <a:latin typeface="Arial" panose="020B0604020202020204" pitchFamily="34" charset="0"/>
                <a:ea typeface="Verdana" panose="020B0604030504040204" pitchFamily="34" charset="0"/>
                <a:cs typeface="Arial" panose="020B0604020202020204" pitchFamily="34" charset="0"/>
              </a:rPr>
            </a:br>
            <a:r>
              <a:rPr lang="sv-SE" sz="2000">
                <a:solidFill>
                  <a:schemeClr val="bg1"/>
                </a:solidFill>
                <a:latin typeface="Arial" panose="020B0604020202020204" pitchFamily="34" charset="0"/>
                <a:ea typeface="Verdana" panose="020B0604030504040204" pitchFamily="34" charset="0"/>
                <a:cs typeface="Arial" panose="020B0604020202020204" pitchFamily="34" charset="0"/>
              </a:rPr>
              <a:t>driva med tvivlare med </a:t>
            </a:r>
            <a:r>
              <a:rPr lang="sv-SE" sz="2000">
                <a:solidFill>
                  <a:schemeClr val="bg1"/>
                </a:solidFill>
                <a:effectLst/>
                <a:latin typeface="Arial" panose="020B0604020202020204" pitchFamily="34" charset="0"/>
                <a:ea typeface="Verdana" panose="020B0604030504040204" pitchFamily="34" charset="0"/>
                <a:cs typeface="Arial" panose="020B0604020202020204" pitchFamily="34" charset="0"/>
              </a:rPr>
              <a:t>sarkasm.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261884"/>
          </a:xfrm>
          <a:prstGeom prst="rect">
            <a:avLst/>
          </a:prstGeom>
          <a:noFill/>
        </p:spPr>
        <p:txBody>
          <a:bodyPr wrap="square">
            <a:spAutoFit/>
          </a:bodyPr>
          <a:lstStyle/>
          <a:p>
            <a:r>
              <a:rPr lang="sv-SE" sz="2000" b="1">
                <a:solidFill>
                  <a:srgbClr val="FFEC00"/>
                </a:solidFill>
                <a:latin typeface="Arial" panose="020B0604020202020204" pitchFamily="34" charset="0"/>
                <a:ea typeface="Verdana" panose="020B0604030504040204" pitchFamily="34" charset="0"/>
                <a:cs typeface="Arial" panose="020B0604020202020204" pitchFamily="34" charset="0"/>
              </a:rPr>
              <a:t>Störtflod av argument</a:t>
            </a:r>
            <a:br>
              <a:rPr lang="sv-SE"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sv-SE" sz="1800">
                <a:solidFill>
                  <a:schemeClr val="bg1"/>
                </a:solidFill>
                <a:effectLst/>
                <a:latin typeface="Arial" panose="020B0604020202020204" pitchFamily="34" charset="0"/>
                <a:ea typeface="Verdana" panose="020B0604030504040204" pitchFamily="34" charset="0"/>
                <a:cs typeface="Arial" panose="020B0604020202020204" pitchFamily="34" charset="0"/>
              </a:rPr>
              <a:t>distrahera från huvudsaken</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sv-SE" sz="2200" noProof="0">
                <a:latin typeface="Arial"/>
                <a:ea typeface="Verdana"/>
                <a:cs typeface="Arial"/>
              </a:rPr>
              <a:t>Del 2</a:t>
            </a:r>
            <a:r>
              <a:rPr lang="sv-SE" sz="1600" noProof="0">
                <a:latin typeface="Arial"/>
                <a:ea typeface="Verdana"/>
                <a:cs typeface="Arial"/>
              </a:rPr>
              <a:t>: Hur funkar desinformation?</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sv-SE" sz="2200" noProof="0">
                <a:latin typeface="Arial"/>
                <a:ea typeface="Verdana"/>
                <a:cs typeface="Arial"/>
              </a:rPr>
              <a:t>Del 2</a:t>
            </a:r>
            <a:r>
              <a:rPr lang="sv-SE" sz="1600" noProof="0">
                <a:latin typeface="Arial"/>
                <a:ea typeface="Verdana"/>
                <a:cs typeface="Arial"/>
              </a:rPr>
              <a:t>: Hur funkar desinformation?</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sv-SE"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401824" y="4999329"/>
            <a:ext cx="7802880"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113699" y="4993869"/>
              <a:ext cx="6160506" cy="1138773"/>
            </a:xfrm>
            <a:prstGeom prst="rect">
              <a:avLst/>
            </a:prstGeom>
            <a:noFill/>
          </p:spPr>
          <p:txBody>
            <a:bodyPr wrap="square" rtlCol="0">
              <a:spAutoFit/>
            </a:bodyPr>
            <a:lstStyle/>
            <a:p>
              <a:r>
                <a:rPr lang="sv-SE" sz="2500" b="1">
                  <a:solidFill>
                    <a:schemeClr val="bg1"/>
                  </a:solidFill>
                </a:rPr>
                <a:t>Desinformation finns inte bara på sociala medier –  </a:t>
              </a:r>
              <a:br>
                <a:rPr lang="sv-SE" sz="2500" b="1">
                  <a:solidFill>
                    <a:schemeClr val="bg1"/>
                  </a:solidFill>
                </a:rPr>
              </a:br>
              <a:r>
                <a:rPr lang="sv-SE" sz="2500" b="1">
                  <a:solidFill>
                    <a:schemeClr val="bg1"/>
                  </a:solidFill>
                </a:rPr>
                <a:t>utan också i traditionella medier.</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sv-SE" sz="2200" noProof="0">
                <a:latin typeface="Arial"/>
                <a:ea typeface="Verdana"/>
                <a:cs typeface="Arial"/>
              </a:rPr>
              <a:t>Del 2</a:t>
            </a:r>
            <a:r>
              <a:rPr lang="sv-SE" sz="1600" noProof="0">
                <a:latin typeface="Arial"/>
                <a:ea typeface="Verdana"/>
                <a:cs typeface="Arial"/>
              </a:rPr>
              <a:t>: Hur funkar desinformation?</a:t>
            </a:r>
          </a:p>
        </p:txBody>
      </p:sp>
      <p:pic>
        <p:nvPicPr>
          <p:cNvPr id="4" name="How to make a propaganda video_">
            <a:hlinkClick r:id="" action="ppaction://media"/>
            <a:extLst>
              <a:ext uri="{FF2B5EF4-FFF2-40B4-BE49-F238E27FC236}">
                <a16:creationId xmlns:a16="http://schemas.microsoft.com/office/drawing/2014/main" id="{C9CFEFAC-5B94-1A10-936A-78921689EE1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90747" y="645379"/>
            <a:ext cx="6010506" cy="6010506"/>
          </a:xfrm>
          <a:prstGeom prst="rect">
            <a:avLst/>
          </a:prstGeom>
        </p:spPr>
      </p:pic>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sv-SE" sz="2200" noProof="0">
                <a:latin typeface="Arial"/>
                <a:cs typeface="Arial"/>
              </a:rPr>
              <a:t>Del 2</a:t>
            </a:r>
            <a:r>
              <a:rPr lang="sv-SE" sz="1600" noProof="0">
                <a:latin typeface="Arial"/>
                <a:cs typeface="Arial"/>
              </a:rPr>
              <a:t>: Hur funkar desinformation?</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pic>
        <p:nvPicPr>
          <p:cNvPr id="3" name="John Wick 4_ Dangerous Cleanup">
            <a:hlinkClick r:id="" action="ppaction://media"/>
            <a:extLst>
              <a:ext uri="{FF2B5EF4-FFF2-40B4-BE49-F238E27FC236}">
                <a16:creationId xmlns:a16="http://schemas.microsoft.com/office/drawing/2014/main" id="{3ECEA576-4FC3-44E3-7735-BA552C22AFD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3242" y="553307"/>
            <a:ext cx="3425515" cy="6089804"/>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sv-SE" noProof="0"/>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sv-S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DEL 3 </a:t>
            </a:r>
          </a:p>
          <a:p>
            <a:r>
              <a:rPr lang="sv-SE" sz="5400" b="1">
                <a:solidFill>
                  <a:schemeClr val="bg1"/>
                </a:solidFill>
                <a:latin typeface="Arial" panose="020B0604020202020204" pitchFamily="34" charset="0"/>
                <a:ea typeface="Verdana" panose="020B0604030504040204" pitchFamily="34" charset="0"/>
                <a:cs typeface="Arial" panose="020B0604020202020204" pitchFamily="34" charset="0"/>
              </a:rPr>
              <a:t>Hur svarar jag på desinformation?</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sv-SE" sz="2200" noProof="0">
                <a:latin typeface="Arial"/>
                <a:ea typeface="Verdana"/>
                <a:cs typeface="Arial"/>
              </a:rPr>
              <a:t>Del 3</a:t>
            </a:r>
            <a:r>
              <a:rPr lang="sv-SE" sz="1600" noProof="0">
                <a:latin typeface="Arial"/>
                <a:ea typeface="Verdana"/>
                <a:cs typeface="Arial"/>
              </a:rPr>
              <a:t>: </a:t>
            </a:r>
            <a:r>
              <a:rPr lang="sv-SE" noProof="0">
                <a:latin typeface="Arial"/>
                <a:ea typeface="Verdana"/>
                <a:cs typeface="Arial"/>
              </a:rPr>
              <a:t>Hur svarar jag på desinformation?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Bli inte lurad att reagera!</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11356" y="230651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701922" y="5235436"/>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Stanna upp</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3659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Tänk efter</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sv-SE" sz="2000" noProof="0">
                <a:latin typeface="Arial"/>
                <a:ea typeface="Verdana"/>
                <a:cs typeface="Arial"/>
              </a:rPr>
              <a:t>Del 3</a:t>
            </a:r>
            <a:r>
              <a:rPr lang="sv-SE" sz="1400" noProof="0">
                <a:latin typeface="Arial"/>
                <a:ea typeface="Verdana"/>
                <a:cs typeface="Arial"/>
              </a:rPr>
              <a:t>: </a:t>
            </a:r>
            <a:r>
              <a:rPr lang="sv-SE" sz="1600" noProof="0">
                <a:latin typeface="Arial"/>
                <a:ea typeface="Verdana"/>
                <a:cs typeface="Arial"/>
              </a:rPr>
              <a:t>Hur svarar jag på desinformation?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sv-SE" sz="4800" b="1">
                <a:solidFill>
                  <a:srgbClr val="AAFAC8"/>
                </a:solidFill>
                <a:latin typeface="Arial" panose="020B0604020202020204" pitchFamily="34" charset="0"/>
                <a:ea typeface="Verdana" panose="020B0604030504040204" pitchFamily="34" charset="0"/>
                <a:cs typeface="Arial" panose="020B0604020202020204" pitchFamily="34" charset="0"/>
              </a:rPr>
              <a:t>Om du är osäker, kontrollera</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5697415" y="774442"/>
            <a:ext cx="3540369"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Innehåll</a:t>
            </a:r>
            <a:br>
              <a:rPr lang="sv-SE">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Stämmer rubriken med innehållet? Är innehållet rimligt?</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701155"/>
            <a:ext cx="6022391" cy="580736"/>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Tänk efter innan du</a:t>
            </a:r>
            <a:r>
              <a:rPr kumimoji="0" lang="sv-SE" sz="3600" b="1" i="0" u="none" strike="noStrike" cap="none" normalizeH="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 delar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Andra källor</a:t>
            </a:r>
            <a:br>
              <a:rPr lang="sv-SE">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Rapporterar andra källor om nyheten? Vilka?</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sv-SE" sz="2000" b="1">
                <a:solidFill>
                  <a:srgbClr val="FFEC00"/>
                </a:solidFill>
                <a:latin typeface="Arial" panose="020B0604020202020204" pitchFamily="34" charset="0"/>
                <a:ea typeface="Verdana" panose="020B0604030504040204" pitchFamily="34" charset="0"/>
                <a:cs typeface="Arial" panose="020B0604020202020204" pitchFamily="34" charset="0"/>
              </a:rPr>
              <a:t>Var medveten om dina fördomar!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1231106"/>
          </a:xfrm>
          <a:prstGeom prst="rect">
            <a:avLst/>
          </a:prstGeom>
          <a:noFill/>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Kanal/URL</a:t>
            </a:r>
            <a:br>
              <a:rPr lang="sv-SE">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Är den pålitlig? Är det vad du tror att det är?</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1031051"/>
          </a:xfrm>
          <a:prstGeom prst="rect">
            <a:avLst/>
          </a:prstGeom>
          <a:noFill/>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Författare</a:t>
            </a:r>
            <a:br>
              <a:rPr lang="sv-SE">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Är de pålitliga/</a:t>
            </a:r>
          </a:p>
          <a:p>
            <a:pPr>
              <a:spcAft>
                <a:spcPts val="600"/>
              </a:spcAft>
            </a:pPr>
            <a:r>
              <a:rPr lang="sv-SE">
                <a:solidFill>
                  <a:schemeClr val="bg1"/>
                </a:solidFill>
                <a:latin typeface="Arial" panose="020B0604020202020204" pitchFamily="34" charset="0"/>
                <a:ea typeface="Verdana" panose="020B0604030504040204" pitchFamily="34" charset="0"/>
                <a:cs typeface="Arial" panose="020B0604020202020204" pitchFamily="34" charset="0"/>
              </a:rPr>
              <a:t>kvalificerade?</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Datum</a:t>
            </a:r>
            <a:br>
              <a:rPr lang="sv-SE" b="1">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När publicerades det?</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sv-SE" sz="2000" b="1">
                <a:solidFill>
                  <a:srgbClr val="AAFAC8"/>
                </a:solidFill>
                <a:latin typeface="Arial" panose="020B0604020202020204" pitchFamily="34" charset="0"/>
                <a:ea typeface="Verdana" panose="020B0604030504040204" pitchFamily="34" charset="0"/>
                <a:cs typeface="Arial" panose="020B0604020202020204" pitchFamily="34" charset="0"/>
              </a:rPr>
              <a:t>Bild</a:t>
            </a:r>
            <a:br>
              <a:rPr lang="sv-SE">
                <a:solidFill>
                  <a:schemeClr val="bg1"/>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Visar den faktiskt vad som står?</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sv-SE">
                <a:solidFill>
                  <a:schemeClr val="bg1"/>
                </a:solidFill>
                <a:latin typeface="Arial" panose="020B0604020202020204" pitchFamily="34" charset="0"/>
                <a:ea typeface="Verdana" panose="020B0604030504040204" pitchFamily="34" charset="0"/>
                <a:cs typeface="Arial" panose="020B0604020202020204" pitchFamily="34" charset="0"/>
              </a:rPr>
              <a:t>Dela vad du har lärt dig med släkt och vänner, MEN ...</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sv-SE" noProof="0"/>
              <a:t>Hur svarar jag på desinformation?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sv-SE"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sv-SE" sz="3200" b="1">
                <a:solidFill>
                  <a:srgbClr val="FBE110"/>
                </a:solidFill>
                <a:latin typeface="Arial" panose="020B0604020202020204" pitchFamily="34" charset="0"/>
                <a:ea typeface="Verdana" panose="020B0604030504040204" pitchFamily="34" charset="0"/>
                <a:cs typeface="Arial" panose="020B0604020202020204" pitchFamily="34" charset="0"/>
              </a:rPr>
              <a:t>Hur kan DU bidra till att bekämpa desinformation?</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Skambelägg </a:t>
            </a:r>
            <a:br>
              <a:rPr kumimoji="0" lang="sv-S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sv-S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inte</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sv-SE">
                <a:solidFill>
                  <a:schemeClr val="bg1"/>
                </a:solidFill>
                <a:latin typeface="Arial" panose="020B0604020202020204" pitchFamily="34" charset="0"/>
                <a:ea typeface="Verdana" panose="020B0604030504040204" pitchFamily="34" charset="0"/>
                <a:cs typeface="Arial" panose="020B0604020202020204" pitchFamily="34" charset="0"/>
              </a:rPr>
              <a:t>Visa medkänsla och försök förstå dem som tror på desinformation. Konfrontation övertygar sällan!</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2000" b="1">
                <a:solidFill>
                  <a:srgbClr val="FFFFFF"/>
                </a:solidFill>
                <a:latin typeface="Arial" panose="020B0604020202020204" pitchFamily="34" charset="0"/>
                <a:ea typeface="Verdana" panose="020B0604030504040204" pitchFamily="34" charset="0"/>
                <a:cs typeface="Arial" panose="020B0604020202020204" pitchFamily="34" charset="0"/>
              </a:rPr>
              <a:t>Informera</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209877"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sv-SE" sz="2000" b="1">
                <a:solidFill>
                  <a:srgbClr val="FFFFFF"/>
                </a:solidFill>
                <a:latin typeface="Arial" panose="020B0604020202020204" pitchFamily="34" charset="0"/>
                <a:ea typeface="Verdana" panose="020B0604030504040204" pitchFamily="34" charset="0"/>
                <a:cs typeface="Arial" panose="020B0604020202020204" pitchFamily="34" charset="0"/>
              </a:rPr>
              <a:t>Tro inte på allt du hör</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sv-SE">
                <a:solidFill>
                  <a:schemeClr val="bg1"/>
                </a:solidFill>
                <a:latin typeface="Arial" panose="020B0604020202020204" pitchFamily="34" charset="0"/>
                <a:ea typeface="Verdana" panose="020B0604030504040204" pitchFamily="34" charset="0"/>
                <a:cs typeface="Arial" panose="020B0604020202020204" pitchFamily="34" charset="0"/>
              </a:rPr>
              <a:t>Tänk kritiskt, kolla källorna och stanna upp och tänk efter innan du reagerar.</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2239108" y="827574"/>
            <a:ext cx="808892" cy="646383"/>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946" y="192711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34847" y="1907979"/>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48234" y="2097428"/>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sv-SE" sz="2000" noProof="0">
                <a:latin typeface="Arial"/>
                <a:ea typeface="Verdana"/>
                <a:cs typeface="Arial"/>
              </a:rPr>
              <a:t>Del 3</a:t>
            </a:r>
            <a:r>
              <a:rPr lang="sv-SE" sz="1400" noProof="0">
                <a:latin typeface="Arial"/>
                <a:ea typeface="Verdana"/>
                <a:cs typeface="Arial"/>
              </a:rPr>
              <a:t>: </a:t>
            </a:r>
            <a:r>
              <a:rPr lang="sv-SE" sz="1600" noProof="0">
                <a:latin typeface="Arial"/>
                <a:ea typeface="Verdana"/>
                <a:cs typeface="Arial"/>
              </a:rPr>
              <a:t>Hur svarar jag på desinformation?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73973" y="1994675"/>
            <a:ext cx="6716440" cy="3874907"/>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sv-SE" dirty="0">
                <a:solidFill>
                  <a:schemeClr val="bg1"/>
                </a:solidFill>
                <a:latin typeface="Arial"/>
                <a:ea typeface="Verdana"/>
                <a:cs typeface="Arial"/>
              </a:rPr>
              <a:t>Det internationella nätverket av faktagranskare har </a:t>
            </a:r>
            <a:br>
              <a:rPr lang="sv-SE" dirty="0">
                <a:latin typeface="Arial" panose="020B0604020202020204" pitchFamily="34" charset="0"/>
                <a:ea typeface="Verdana" panose="020B0604030504040204" pitchFamily="34" charset="0"/>
                <a:cs typeface="Arial" panose="020B0604020202020204" pitchFamily="34" charset="0"/>
              </a:rPr>
            </a:br>
            <a:r>
              <a:rPr lang="sv-SE"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en lista av faktagranskande organisationer</a:t>
            </a:r>
            <a:r>
              <a:rPr lang="sv-SE" dirty="0">
                <a:solidFill>
                  <a:schemeClr val="bg1"/>
                </a:solidFill>
                <a:latin typeface="Arial"/>
                <a:ea typeface="Verdana"/>
                <a:cs typeface="Arial"/>
              </a:rPr>
              <a:t> som följer </a:t>
            </a:r>
            <a:br>
              <a:rPr lang="sv-SE" dirty="0">
                <a:latin typeface="Arial" panose="020B0604020202020204" pitchFamily="34" charset="0"/>
                <a:ea typeface="Verdana" panose="020B0604030504040204" pitchFamily="34" charset="0"/>
                <a:cs typeface="Arial" panose="020B0604020202020204" pitchFamily="34" charset="0"/>
              </a:rPr>
            </a:br>
            <a:r>
              <a:rPr lang="sv-SE"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IFCN:s principer.</a:t>
            </a:r>
            <a:endParaRPr lang="sv-SE" u="sng" dirty="0">
              <a:solidFill>
                <a:schemeClr val="bg1"/>
              </a:solidFill>
              <a:latin typeface="Arial"/>
              <a:ea typeface="Verdana"/>
              <a:cs typeface="Arial"/>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sv-SE" u="sng" dirty="0">
                <a:solidFill>
                  <a:schemeClr val="bg1"/>
                </a:solidFill>
                <a:latin typeface="Arial"/>
                <a:ea typeface="Verdana"/>
                <a:cs typeface="Arial"/>
                <a:hlinkClick r:id="rId5"/>
              </a:rPr>
              <a:t>Det </a:t>
            </a:r>
            <a:r>
              <a:rPr lang="sv-SE"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europeiska nätverket av faktagranskare</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sv-SE">
                <a:solidFill>
                  <a:schemeClr val="bg1"/>
                </a:solidFill>
                <a:latin typeface="Arial"/>
                <a:ea typeface="Verdana"/>
                <a:cs typeface="Arial"/>
              </a:rPr>
              <a:t>Sök faktagranskningar på nätet om ämnen eller personer med </a:t>
            </a:r>
            <a:r>
              <a:rPr lang="sv-SE" u="sng" dirty="0">
                <a:solidFill>
                  <a:schemeClr val="bg1"/>
                </a:solidFill>
                <a:latin typeface="Arial"/>
                <a:ea typeface="Verdana"/>
                <a:cs typeface="Arial"/>
                <a:hlinkClick r:id="rId6"/>
              </a:rPr>
              <a:t>Googles Fact</a:t>
            </a:r>
            <a:r>
              <a:rPr lang="sv-SE" u="sng" dirty="0">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 Check Explorer</a:t>
            </a:r>
          </a:p>
          <a:p>
            <a:pPr marL="285750" indent="-285750">
              <a:lnSpc>
                <a:spcPct val="90000"/>
              </a:lnSpc>
              <a:spcAft>
                <a:spcPts val="3000"/>
              </a:spcAft>
              <a:buClr>
                <a:schemeClr val="bg1"/>
              </a:buClr>
              <a:buFont typeface="Courier New" panose="02070309020205020404" pitchFamily="49" charset="0"/>
              <a:buChar char="o"/>
              <a:tabLst>
                <a:tab pos="1060450" algn="l"/>
              </a:tabLst>
            </a:pPr>
            <a:r>
              <a:rPr lang="sv-SE">
                <a:solidFill>
                  <a:schemeClr val="bg1"/>
                </a:solidFill>
                <a:latin typeface="Arial"/>
                <a:ea typeface="Verdana"/>
                <a:cs typeface="Arial"/>
              </a:rPr>
              <a:t>Se avslöjanden av desinformation på </a:t>
            </a:r>
            <a:r>
              <a:rPr lang="sv-SE" u="sng" dirty="0">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EUvsDisinfo.eu</a:t>
            </a:r>
            <a:r>
              <a:rPr lang="sv-SE" u="sng" dirty="0">
                <a:solidFill>
                  <a:schemeClr val="bg1"/>
                </a:solidFill>
                <a:latin typeface="Arial"/>
                <a:ea typeface="Verdana"/>
                <a:cs typeface="Arial"/>
              </a:rPr>
              <a:t> </a:t>
            </a:r>
            <a:endParaRPr lang="sv-SE"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sv-SE" u="sng" dirty="0">
                <a:solidFill>
                  <a:schemeClr val="bg1"/>
                </a:solidFill>
                <a:latin typeface="Arial"/>
                <a:ea typeface="Verdana"/>
                <a:cs typeface="Arial"/>
                <a:hlinkClick r:id="rId8">
                  <a:extLst>
                    <a:ext uri="{A12FA001-AC4F-418D-AE19-62706E023703}">
                      <ahyp:hlinkClr xmlns:ahyp="http://schemas.microsoft.com/office/drawing/2018/hyperlinkcolor" val="tx"/>
                    </a:ext>
                  </a:extLst>
                </a:hlinkClick>
              </a:rPr>
              <a:t>Edmo</a:t>
            </a:r>
            <a:r>
              <a:rPr lang="sv-SE" dirty="0">
                <a:solidFill>
                  <a:schemeClr val="bg1"/>
                </a:solidFill>
                <a:latin typeface="Arial"/>
                <a:ea typeface="Verdana"/>
                <a:cs typeface="Arial"/>
              </a:rPr>
              <a:t> (det europeiska observatoriet för digitala medier) övervakar och reagerar på desinformation i hela EU.</a:t>
            </a:r>
          </a:p>
        </p:txBody>
      </p:sp>
      <p:sp>
        <p:nvSpPr>
          <p:cNvPr id="2" name="Rectangle 1">
            <a:hlinkClick r:id="rId3"/>
            <a:extLst>
              <a:ext uri="{C183D7F6-B498-43B3-948B-1728B52AA6E4}">
                <adec:decorative xmlns:adec="http://schemas.microsoft.com/office/drawing/2017/decorative" val="1"/>
              </a:ext>
            </a:extLst>
          </p:cNvPr>
          <p:cNvSpPr/>
          <p:nvPr/>
        </p:nvSpPr>
        <p:spPr>
          <a:xfrm>
            <a:off x="3986609" y="2482757"/>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27">
            <a:hlinkClick r:id="rId6"/>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10"/>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1"/>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sv-SE" sz="4800" b="1">
                <a:solidFill>
                  <a:srgbClr val="AAFAC8"/>
                </a:solidFill>
                <a:latin typeface="Arial" panose="020B0604020202020204" pitchFamily="34" charset="0"/>
                <a:ea typeface="Verdana" panose="020B0604030504040204" pitchFamily="34" charset="0"/>
                <a:cs typeface="Arial" panose="020B0604020202020204" pitchFamily="34" charset="0"/>
              </a:rPr>
              <a:t>Faktagranskare</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sv-SE" b="1" noProof="0">
                <a:latin typeface="Arial" panose="020B0604020202020204" pitchFamily="34" charset="0"/>
              </a:rPr>
              <a:t>Vad ska vi lära oss?</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VAD</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är desinformation?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HUR</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funkar det?</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4800" b="1">
                <a:solidFill>
                  <a:schemeClr val="bg1"/>
                </a:solidFill>
                <a:latin typeface="Arial" panose="020B0604020202020204" pitchFamily="34" charset="0"/>
                <a:ea typeface="Verdana" panose="020B0604030504040204" pitchFamily="34" charset="0"/>
                <a:cs typeface="Arial" panose="020B0604020202020204" pitchFamily="34" charset="0"/>
              </a:rPr>
              <a:t>H</a:t>
            </a:r>
            <a:r>
              <a:rPr kumimoji="0" lang="sv-S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UR</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svarar jag?</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sv-SE" sz="2000" noProof="0">
                <a:latin typeface="Arial"/>
                <a:ea typeface="Verdana"/>
                <a:cs typeface="Arial"/>
              </a:rPr>
              <a:t>Del 3</a:t>
            </a:r>
            <a:r>
              <a:rPr lang="sv-SE" sz="1400" noProof="0">
                <a:latin typeface="Arial"/>
                <a:ea typeface="Verdana"/>
                <a:cs typeface="Arial"/>
              </a:rPr>
              <a:t>: </a:t>
            </a:r>
            <a:r>
              <a:rPr lang="sv-SE" sz="1600" noProof="0">
                <a:latin typeface="Arial"/>
                <a:ea typeface="Verdana"/>
                <a:cs typeface="Arial"/>
              </a:rPr>
              <a:t>Hur svarar jag på desinformation? </a:t>
            </a:r>
          </a:p>
        </p:txBody>
      </p:sp>
      <p:graphicFrame>
        <p:nvGraphicFramePr>
          <p:cNvPr id="3" name="Table 2"/>
          <p:cNvGraphicFramePr>
            <a:graphicFrameLocks noGrp="1"/>
          </p:cNvGraphicFramePr>
          <p:nvPr>
            <p:extLst>
              <p:ext uri="{D42A27DB-BD31-4B8C-83A1-F6EECF244321}">
                <p14:modId xmlns:p14="http://schemas.microsoft.com/office/powerpoint/2010/main" val="365728516"/>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sv-SE" sz="1200" b="1" dirty="0">
                          <a:solidFill>
                            <a:schemeClr val="bg1"/>
                          </a:solidFill>
                          <a:latin typeface="Arial"/>
                          <a:ea typeface="Verdana"/>
                          <a:cs typeface="Arial"/>
                        </a:rPr>
                        <a:t>ÖSTERRIKE</a:t>
                      </a:r>
                      <a:r>
                        <a:rPr lang="sv-SE" sz="1200" b="1" baseline="0" dirty="0">
                          <a:solidFill>
                            <a:schemeClr val="bg1"/>
                          </a:solidFill>
                          <a:latin typeface="Arial"/>
                          <a:ea typeface="Verdana"/>
                          <a:cs typeface="Arial"/>
                        </a:rPr>
                        <a:t> och TYSKLAND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DANMARK,</a:t>
                      </a:r>
                      <a:r>
                        <a:rPr lang="sv-SE" sz="1200" b="1" baseline="0" dirty="0">
                          <a:solidFill>
                            <a:schemeClr val="bg1"/>
                          </a:solidFill>
                          <a:latin typeface="Arial"/>
                          <a:ea typeface="Verdana"/>
                          <a:cs typeface="Arial"/>
                        </a:rPr>
                        <a:t> FINLAND och SVERIGE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sv-SE" sz="1200" b="1" dirty="0">
                          <a:solidFill>
                            <a:schemeClr val="bg1"/>
                          </a:solidFill>
                          <a:latin typeface="Arial"/>
                          <a:ea typeface="Verdana"/>
                          <a:cs typeface="Arial"/>
                        </a:rPr>
                        <a:t>BELGIEN </a:t>
                      </a:r>
                      <a:r>
                        <a:rPr lang="sv-SE" sz="1200" b="1" baseline="0" dirty="0">
                          <a:solidFill>
                            <a:schemeClr val="bg1"/>
                          </a:solidFill>
                          <a:latin typeface="Arial"/>
                          <a:ea typeface="Verdana"/>
                          <a:cs typeface="Arial"/>
                        </a:rPr>
                        <a:t>och NEDERLÄNDERNA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ESTLAND,</a:t>
                      </a:r>
                      <a:r>
                        <a:rPr lang="sv-SE" sz="1200" b="1" baseline="0" dirty="0">
                          <a:solidFill>
                            <a:schemeClr val="bg1"/>
                          </a:solidFill>
                          <a:latin typeface="Arial"/>
                          <a:ea typeface="Verdana"/>
                          <a:cs typeface="Arial"/>
                        </a:rPr>
                        <a:t> LETTLAND och LITAUEN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sv-SE" sz="1200" b="1" dirty="0">
                          <a:solidFill>
                            <a:schemeClr val="bg1"/>
                          </a:solidFill>
                          <a:latin typeface="Arial"/>
                          <a:ea typeface="Verdana"/>
                          <a:cs typeface="Arial"/>
                        </a:rPr>
                        <a:t>BELGIEN och LUXEMBURG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FRANKRIKE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sv-SE" sz="1200" b="1" dirty="0">
                          <a:solidFill>
                            <a:schemeClr val="bg1"/>
                          </a:solidFill>
                          <a:latin typeface="Arial"/>
                          <a:ea typeface="Verdana"/>
                          <a:cs typeface="Arial"/>
                        </a:rPr>
                        <a:t>BULGARIEN och RUMÄNIEN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UNGERN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sv-SE" sz="1200" b="1" dirty="0">
                          <a:solidFill>
                            <a:schemeClr val="bg1"/>
                          </a:solidFill>
                          <a:latin typeface="Arial"/>
                          <a:ea typeface="Verdana"/>
                          <a:cs typeface="Arial"/>
                        </a:rPr>
                        <a:t>KROATIEN</a:t>
                      </a:r>
                      <a:r>
                        <a:rPr lang="sv-SE" sz="1200" b="1" baseline="0" dirty="0">
                          <a:solidFill>
                            <a:schemeClr val="bg1"/>
                          </a:solidFill>
                          <a:latin typeface="Arial"/>
                          <a:ea typeface="Verdana"/>
                          <a:cs typeface="Arial"/>
                        </a:rPr>
                        <a:t> och SLOVENIEN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IRLAND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sv-SE" sz="1200" b="1" dirty="0">
                          <a:solidFill>
                            <a:schemeClr val="bg1"/>
                          </a:solidFill>
                          <a:latin typeface="Arial"/>
                          <a:ea typeface="Verdana"/>
                          <a:cs typeface="Arial"/>
                        </a:rPr>
                        <a:t>CYPERN, GREKLAND och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ITALIEN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sv-SE" sz="1200" b="1" dirty="0">
                          <a:solidFill>
                            <a:schemeClr val="bg1"/>
                          </a:solidFill>
                          <a:latin typeface="Arial"/>
                          <a:ea typeface="Verdana"/>
                          <a:cs typeface="Arial"/>
                        </a:rPr>
                        <a:t>TJECKIEN, SLOVAKIEN </a:t>
                      </a:r>
                      <a:r>
                        <a:rPr lang="sv-SE" sz="1200" b="1" baseline="0" dirty="0">
                          <a:solidFill>
                            <a:schemeClr val="bg1"/>
                          </a:solidFill>
                          <a:latin typeface="Arial"/>
                          <a:ea typeface="Verdana"/>
                          <a:cs typeface="Arial"/>
                        </a:rPr>
                        <a:t>och POLEN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sv-SE" sz="1200" b="1" dirty="0">
                          <a:solidFill>
                            <a:schemeClr val="bg1"/>
                          </a:solidFill>
                          <a:latin typeface="Arial"/>
                          <a:ea typeface="Verdana"/>
                          <a:cs typeface="Arial"/>
                        </a:rPr>
                        <a:t>PORTUGAL </a:t>
                      </a:r>
                      <a:r>
                        <a:rPr lang="sv-SE" sz="1200" b="1" baseline="0" dirty="0">
                          <a:solidFill>
                            <a:schemeClr val="bg1"/>
                          </a:solidFill>
                          <a:latin typeface="Arial"/>
                          <a:ea typeface="Verdana"/>
                          <a:cs typeface="Arial"/>
                        </a:rPr>
                        <a:t>och SPANIEN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sv-SE"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sv-SE" sz="4800" b="1">
                <a:solidFill>
                  <a:srgbClr val="AAFAC8"/>
                </a:solidFill>
                <a:latin typeface="Arial" panose="020B0604020202020204" pitchFamily="34" charset="0"/>
                <a:ea typeface="Verdana" panose="020B0604030504040204" pitchFamily="34" charset="0"/>
                <a:cs typeface="Arial" panose="020B0604020202020204" pitchFamily="34" charset="0"/>
              </a:rPr>
              <a:t>Nationella faktagranskare</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sv-SE" sz="2000" noProof="0">
                <a:latin typeface="Arial"/>
                <a:ea typeface="Verdana"/>
                <a:cs typeface="Arial"/>
              </a:rPr>
              <a:t>Del 3</a:t>
            </a:r>
            <a:r>
              <a:rPr lang="sv-SE" sz="1400" noProof="0">
                <a:latin typeface="Arial"/>
                <a:ea typeface="Verdana"/>
                <a:cs typeface="Arial"/>
              </a:rPr>
              <a:t>: </a:t>
            </a:r>
            <a:r>
              <a:rPr lang="sv-SE" sz="1600" noProof="0">
                <a:latin typeface="Arial"/>
                <a:ea typeface="Verdana"/>
                <a:cs typeface="Arial"/>
              </a:rPr>
              <a:t>Hur svarar jag på desinformation?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670304" y="1151191"/>
            <a:ext cx="5221381"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sv-SE" sz="3600" b="1" i="0" u="none" strike="noStrike" cap="none"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VAD GÖR</a:t>
            </a:r>
            <a:r>
              <a:rPr kumimoji="0" lang="sv-SE"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EU?</a:t>
            </a: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sv-SE" sz="2000" b="1">
                <a:solidFill>
                  <a:srgbClr val="FFFF00"/>
                </a:solidFill>
                <a:latin typeface="Arial" panose="020B0604020202020204" pitchFamily="34" charset="0"/>
                <a:ea typeface="Verdana"/>
                <a:cs typeface="Arial" panose="020B0604020202020204" pitchFamily="34" charset="0"/>
              </a:rPr>
              <a:t>Information och kommunikation</a:t>
            </a:r>
            <a:br>
              <a:rPr lang="sv-SE" b="1">
                <a:solidFill>
                  <a:srgbClr val="FFFF00"/>
                </a:solidFill>
                <a:latin typeface="Arial" panose="020B0604020202020204" pitchFamily="34" charset="0"/>
                <a:ea typeface="Verdana"/>
                <a:cs typeface="Arial" panose="020B0604020202020204" pitchFamily="34" charset="0"/>
              </a:rPr>
            </a:br>
            <a:r>
              <a:rPr lang="sv-SE">
                <a:solidFill>
                  <a:schemeClr val="bg1"/>
                </a:solidFill>
                <a:latin typeface="Arial" panose="020B0604020202020204" pitchFamily="34" charset="0"/>
                <a:ea typeface="Verdana"/>
                <a:cs typeface="Arial" panose="020B0604020202020204" pitchFamily="34" charset="0"/>
              </a:rPr>
              <a:t>(t.ex. ge tillförlitlig information, avslöja och förebygga desinformation)</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69117"/>
            <a:ext cx="3948434" cy="1231106"/>
          </a:xfrm>
          <a:prstGeom prst="rect">
            <a:avLst/>
          </a:prstGeom>
        </p:spPr>
        <p:txBody>
          <a:bodyPr wrap="square" lIns="91440" tIns="45720" rIns="91440" bIns="45720" anchor="t">
            <a:spAutoFit/>
          </a:bodyPr>
          <a:lstStyle/>
          <a:p>
            <a:r>
              <a:rPr lang="sv-SE" sz="2000" b="1">
                <a:solidFill>
                  <a:srgbClr val="FFFF00"/>
                </a:solidFill>
                <a:latin typeface="Arial"/>
                <a:ea typeface="Verdana"/>
                <a:cs typeface="Arial"/>
              </a:rPr>
              <a:t>Samarbete med partner</a:t>
            </a:r>
            <a:br>
              <a:rPr lang="sv-SE" b="1">
                <a:latin typeface="Arial" panose="020B0604020202020204" pitchFamily="34" charset="0"/>
                <a:ea typeface="Verdana"/>
                <a:cs typeface="Arial" panose="020B0604020202020204" pitchFamily="34" charset="0"/>
              </a:rPr>
            </a:br>
            <a:r>
              <a:rPr lang="sv-SE">
                <a:solidFill>
                  <a:schemeClr val="bg1"/>
                </a:solidFill>
                <a:latin typeface="Arial"/>
                <a:ea typeface="Verdana"/>
                <a:cs typeface="Arial"/>
              </a:rPr>
              <a:t>(t.ex. med EU-länder och andra länder, internationella organisationer)</a:t>
            </a:r>
            <a:br>
              <a:rPr lang="sv-SE" b="1">
                <a:latin typeface="Arial" panose="020B0604020202020204" pitchFamily="34" charset="0"/>
                <a:ea typeface="Verdana" panose="020B0604030504040204" pitchFamily="34" charset="0"/>
                <a:cs typeface="Arial" panose="020B0604020202020204" pitchFamily="34" charset="0"/>
              </a:rPr>
            </a:br>
            <a:endParaRPr lang="sv-SE" b="1">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r>
              <a:rPr lang="sv-SE" sz="2000" b="1">
                <a:solidFill>
                  <a:srgbClr val="FFFF00"/>
                </a:solidFill>
                <a:latin typeface="Arial" panose="020B0604020202020204" pitchFamily="34" charset="0"/>
                <a:ea typeface="Verdana" panose="020B0604030504040204" pitchFamily="34" charset="0"/>
                <a:cs typeface="Arial" panose="020B0604020202020204" pitchFamily="34" charset="0"/>
              </a:rPr>
              <a:t>Tillgång till information</a:t>
            </a:r>
            <a:br>
              <a:rPr lang="sv-SE" b="1">
                <a:solidFill>
                  <a:srgbClr val="FFFF00"/>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(t.ex. stöd till mediekompetens, oberoende medier och faktagranskare)</a:t>
            </a:r>
          </a:p>
          <a:p>
            <a:endParaRPr lang="en-IE" sz="80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815882"/>
          </a:xfrm>
          <a:prstGeom prst="rect">
            <a:avLst/>
          </a:prstGeom>
        </p:spPr>
        <p:txBody>
          <a:bodyPr wrap="square">
            <a:spAutoFit/>
          </a:bodyPr>
          <a:lstStyle/>
          <a:p>
            <a:r>
              <a:rPr lang="sv-SE" sz="2000" b="1">
                <a:solidFill>
                  <a:srgbClr val="FFFF00"/>
                </a:solidFill>
                <a:latin typeface="Arial" panose="020B0604020202020204" pitchFamily="34" charset="0"/>
                <a:ea typeface="Verdana" panose="020B0604030504040204" pitchFamily="34" charset="0"/>
                <a:cs typeface="Arial" panose="020B0604020202020204" pitchFamily="34" charset="0"/>
              </a:rPr>
              <a:t>Samarbete med sociala medier</a:t>
            </a:r>
            <a:br>
              <a:rPr lang="sv-SE" b="1">
                <a:solidFill>
                  <a:srgbClr val="FFFF00"/>
                </a:solidFill>
                <a:latin typeface="Arial" panose="020B0604020202020204" pitchFamily="34" charset="0"/>
                <a:ea typeface="Verdana" panose="020B0604030504040204" pitchFamily="34" charset="0"/>
                <a:cs typeface="Arial" panose="020B0604020202020204" pitchFamily="34" charset="0"/>
              </a:rPr>
            </a:br>
            <a:r>
              <a:rPr lang="sv-SE">
                <a:solidFill>
                  <a:schemeClr val="bg1"/>
                </a:solidFill>
                <a:latin typeface="Arial" panose="020B0604020202020204" pitchFamily="34" charset="0"/>
                <a:ea typeface="Verdana" panose="020B0604030504040204" pitchFamily="34" charset="0"/>
                <a:cs typeface="Arial" panose="020B0604020202020204" pitchFamily="34" charset="0"/>
              </a:rPr>
              <a:t>(t.ex. för att minimera spridning av falsk eller skadlig information och skydda användarna)</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312939" y="3142900"/>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sv-SE" noProof="0"/>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sv-S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DEL 4 </a:t>
            </a:r>
          </a:p>
          <a:p>
            <a:r>
              <a:rPr lang="sv-SE" sz="5400" b="1">
                <a:solidFill>
                  <a:schemeClr val="bg1"/>
                </a:solidFill>
                <a:latin typeface="Arial" panose="020B0604020202020204" pitchFamily="34" charset="0"/>
                <a:ea typeface="Verdana" panose="020B0604030504040204" pitchFamily="34" charset="0"/>
                <a:cs typeface="Arial" panose="020B0604020202020204" pitchFamily="34" charset="0"/>
              </a:rPr>
              <a:t>I praktiken</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sv-SE" sz="2000" noProof="0">
                <a:latin typeface="Arial"/>
                <a:ea typeface="Verdana"/>
                <a:cs typeface="Arial"/>
              </a:rPr>
              <a:t>Del 4</a:t>
            </a:r>
            <a:r>
              <a:rPr lang="sv-SE" sz="1400" noProof="0">
                <a:latin typeface="Arial"/>
                <a:ea typeface="Verdana"/>
                <a:cs typeface="Arial"/>
              </a:rPr>
              <a:t>: </a:t>
            </a:r>
            <a:r>
              <a:rPr lang="sv-SE" b="1" noProof="0">
                <a:latin typeface="Arial"/>
                <a:ea typeface="Verdana"/>
                <a:cs typeface="Arial"/>
              </a:rPr>
              <a:t>I praktiken</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Dela in er i grupper</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sv-SE" b="1">
                <a:solidFill>
                  <a:schemeClr val="bg1"/>
                </a:solidFill>
                <a:latin typeface="Arial" panose="020B0604020202020204" pitchFamily="34" charset="0"/>
                <a:ea typeface="Verdana" panose="020B0604030504040204" pitchFamily="34" charset="0"/>
                <a:cs typeface="Arial" panose="020B0604020202020204" pitchFamily="34" charset="0"/>
              </a:rPr>
              <a:t>Välj en fallstudie och arbetsuppgifter</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sv-SE" b="1">
                <a:solidFill>
                  <a:schemeClr val="bg1"/>
                </a:solidFill>
                <a:latin typeface="Arial" panose="020B0604020202020204" pitchFamily="34" charset="0"/>
                <a:ea typeface="Verdana" panose="020B0604030504040204" pitchFamily="34" charset="0"/>
                <a:cs typeface="Arial" panose="020B0604020202020204" pitchFamily="34" charset="0"/>
              </a:rPr>
              <a:t>Gör en presentation</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sv-SE" sz="2000" noProof="0">
                <a:latin typeface="Arial"/>
                <a:ea typeface="Verdana"/>
                <a:cs typeface="Arial"/>
              </a:rPr>
              <a:t>Del 4</a:t>
            </a:r>
            <a:r>
              <a:rPr lang="sv-SE" sz="1400" noProof="0">
                <a:latin typeface="Arial"/>
                <a:ea typeface="Verdana"/>
                <a:cs typeface="Arial"/>
              </a:rPr>
              <a:t>: </a:t>
            </a:r>
            <a:r>
              <a:rPr lang="sv-SE" noProof="0">
                <a:latin typeface="Arial"/>
                <a:ea typeface="Verdana"/>
                <a:cs typeface="Arial"/>
              </a:rPr>
              <a:t>I praktiken</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1929759"/>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a:solidFill>
                <a:schemeClr val="bg1"/>
              </a:solidFill>
            </a:endParaRPr>
          </a:p>
          <a:p>
            <a:pPr>
              <a:lnSpc>
                <a:spcPct val="90000"/>
              </a:lnSpc>
              <a:buClr>
                <a:schemeClr val="bg1"/>
              </a:buClr>
              <a:tabLst>
                <a:tab pos="1060450" algn="l"/>
              </a:tabLst>
            </a:pPr>
            <a:r>
              <a:rPr lang="sv-SE" b="1" u="sng" dirty="0">
                <a:solidFill>
                  <a:srgbClr val="FFEC00"/>
                </a:solidFill>
                <a:latin typeface="Arial"/>
                <a:ea typeface="Verdana"/>
                <a:cs typeface="Arial"/>
                <a:hlinkClick r:id="rId3"/>
              </a:rPr>
              <a:t>Bad News game</a:t>
            </a:r>
            <a:r>
              <a:rPr lang="sv-SE" b="1" u="sng" dirty="0">
                <a:solidFill>
                  <a:srgbClr val="FFEC00"/>
                </a:solidFill>
                <a:latin typeface="Arial"/>
                <a:ea typeface="Verdana"/>
                <a:cs typeface="Arial"/>
              </a:rPr>
              <a:t> </a:t>
            </a:r>
            <a:endParaRPr lang="sv-S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sv-SE" sz="1600" dirty="0">
                <a:solidFill>
                  <a:schemeClr val="bg1"/>
                </a:solidFill>
                <a:latin typeface="Arial"/>
                <a:ea typeface="Verdana"/>
                <a:cs typeface="Arial"/>
              </a:rPr>
              <a:t>(finns på flera språk, från 14 år)</a:t>
            </a:r>
            <a:br>
              <a:rPr lang="sv-SE" sz="1600" dirty="0">
                <a:latin typeface="Arial" panose="020B0604020202020204" pitchFamily="34" charset="0"/>
                <a:ea typeface="Verdana" panose="020B0604030504040204" pitchFamily="34" charset="0"/>
                <a:cs typeface="Arial" panose="020B0604020202020204" pitchFamily="34" charset="0"/>
              </a:rPr>
            </a:br>
            <a:r>
              <a:rPr lang="sv-SE" sz="1600" dirty="0">
                <a:solidFill>
                  <a:schemeClr val="bg1"/>
                </a:solidFill>
                <a:latin typeface="Arial"/>
                <a:ea typeface="Verdana"/>
                <a:cs typeface="Arial"/>
              </a:rPr>
              <a:t>Du sprider </a:t>
            </a:r>
            <a:r>
              <a:rPr lang="sv-SE" sz="1600" dirty="0" err="1">
                <a:solidFill>
                  <a:schemeClr val="bg1"/>
                </a:solidFill>
                <a:latin typeface="Arial"/>
                <a:ea typeface="Verdana"/>
                <a:cs typeface="Arial"/>
              </a:rPr>
              <a:t>fejknyheter</a:t>
            </a:r>
            <a:r>
              <a:rPr lang="sv-SE" sz="1600" dirty="0">
                <a:solidFill>
                  <a:schemeClr val="bg1"/>
                </a:solidFill>
                <a:latin typeface="Arial"/>
                <a:ea typeface="Verdana"/>
                <a:cs typeface="Arial"/>
              </a:rPr>
              <a:t> på nätet. </a:t>
            </a:r>
            <a:endParaRPr lang="sv-SE" sz="16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sv-SE" b="1" u="sng" dirty="0">
                <a:solidFill>
                  <a:srgbClr val="FFEC00"/>
                </a:solidFill>
                <a:latin typeface="Arial"/>
                <a:ea typeface="Verdana"/>
                <a:cs typeface="Arial"/>
                <a:hlinkClick r:id="rId4"/>
              </a:rPr>
              <a:t>Bad News game – för barn</a:t>
            </a:r>
            <a:r>
              <a:rPr lang="sv-SE" b="1" u="sng" dirty="0">
                <a:solidFill>
                  <a:srgbClr val="FFEC00"/>
                </a:solidFill>
                <a:latin typeface="Arial"/>
                <a:ea typeface="Verdana"/>
                <a:cs typeface="Arial"/>
              </a:rPr>
              <a:t> </a:t>
            </a:r>
            <a:endParaRPr lang="sv-S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sv-SE" sz="1600" dirty="0">
                <a:solidFill>
                  <a:schemeClr val="bg1"/>
                </a:solidFill>
                <a:latin typeface="Arial"/>
                <a:ea typeface="Verdana"/>
                <a:cs typeface="Arial"/>
              </a:rPr>
              <a:t>(finns på färre språk, från 8 år)</a:t>
            </a:r>
          </a:p>
          <a:p>
            <a:pPr lvl="0">
              <a:lnSpc>
                <a:spcPct val="90000"/>
              </a:lnSpc>
              <a:buClr>
                <a:schemeClr val="bg1"/>
              </a:buClr>
              <a:tabLst>
                <a:tab pos="1060450" algn="l"/>
              </a:tabLst>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5289606" y="3796624"/>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sv-SE" sz="3200" b="1">
                <a:solidFill>
                  <a:srgbClr val="FBE110"/>
                </a:solidFill>
                <a:latin typeface="Arial" panose="020B0604020202020204" pitchFamily="34" charset="0"/>
                <a:ea typeface="Verdana" panose="020B0604030504040204" pitchFamily="34" charset="0"/>
                <a:cs typeface="Arial" panose="020B0604020202020204" pitchFamily="34" charset="0"/>
              </a:rPr>
              <a:t>Testa vad du har lärt dig i ett spel</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449628"/>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sv-SE" b="1" u="sng" dirty="0">
                <a:solidFill>
                  <a:srgbClr val="FFEC00"/>
                </a:solidFill>
                <a:latin typeface="Arial"/>
                <a:ea typeface="Verdana"/>
                <a:cs typeface="Arial"/>
                <a:hlinkClick r:id="rId6"/>
              </a:rPr>
              <a:t>Cat </a:t>
            </a:r>
            <a:r>
              <a:rPr lang="sv-SE" b="1" u="sng" dirty="0">
                <a:solidFill>
                  <a:srgbClr val="FFEC00"/>
                </a:solidFill>
                <a:latin typeface="Arial"/>
                <a:ea typeface="Verdana"/>
                <a:cs typeface="Arial"/>
                <a:hlinkClick r:id="rId6"/>
              </a:rPr>
              <a:t>Park</a:t>
            </a:r>
            <a:r>
              <a:rPr lang="sv-SE" b="1" u="sng" dirty="0">
                <a:solidFill>
                  <a:srgbClr val="FFEC00"/>
                </a:solidFill>
                <a:latin typeface="Arial"/>
                <a:ea typeface="Verdana"/>
                <a:cs typeface="Arial"/>
              </a:rPr>
              <a:t> </a:t>
            </a:r>
            <a:endParaRPr lang="sv-S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sv-SE" sz="1600" dirty="0">
                <a:solidFill>
                  <a:schemeClr val="bg1"/>
                </a:solidFill>
                <a:latin typeface="Arial"/>
                <a:ea typeface="Verdana"/>
                <a:cs typeface="Arial"/>
              </a:rPr>
              <a:t>(finns på engelska, franska, nederländska och ryska, från 15 år)</a:t>
            </a:r>
            <a:br>
              <a:rPr lang="sv-SE" sz="1600" dirty="0">
                <a:latin typeface="Arial" panose="020B0604020202020204" pitchFamily="34" charset="0"/>
                <a:ea typeface="Verdana" panose="020B0604030504040204" pitchFamily="34" charset="0"/>
                <a:cs typeface="Arial" panose="020B0604020202020204" pitchFamily="34" charset="0"/>
              </a:rPr>
            </a:br>
            <a:r>
              <a:rPr lang="sv-SE" sz="1600" dirty="0">
                <a:solidFill>
                  <a:schemeClr val="bg1"/>
                </a:solidFill>
                <a:latin typeface="Arial"/>
                <a:ea typeface="Verdana"/>
                <a:cs typeface="Arial"/>
              </a:rPr>
              <a:t>Du ska få allmänheten att vara mot en planerad park med hjälp av vanliga metoder för desinformation.</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sv-SE" sz="900">
                <a:solidFill>
                  <a:schemeClr val="bg1"/>
                </a:solidFill>
                <a:latin typeface="Arial"/>
                <a:ea typeface="Arial"/>
                <a:cs typeface="Arial"/>
                <a:sym typeface="Arial"/>
              </a:rPr>
              <a:t>Källor: </a:t>
            </a:r>
          </a:p>
          <a:p>
            <a:pPr marL="0" marR="0" lvl="0" indent="0" algn="l" rtl="0">
              <a:spcBef>
                <a:spcPts val="1800"/>
              </a:spcBef>
              <a:spcAft>
                <a:spcPts val="0"/>
              </a:spcAft>
              <a:buNone/>
            </a:pPr>
            <a:endParaRPr lang="en-US" sz="90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ea typeface="Arial"/>
                <a:cs typeface="Arial" panose="020B0604020202020204" pitchFamily="34" charset="0"/>
                <a:sym typeface="Arial"/>
              </a:rPr>
              <a:t>Illustrationer av </a:t>
            </a:r>
            <a:r>
              <a:rPr lang="sv-SE" sz="900" err="1">
                <a:solidFill>
                  <a:schemeClr val="bg1"/>
                </a:solidFill>
                <a:latin typeface="Arial" panose="020B0604020202020204" pitchFamily="34" charset="0"/>
                <a:ea typeface="Arial"/>
                <a:cs typeface="Arial" panose="020B0604020202020204" pitchFamily="34" charset="0"/>
                <a:sym typeface="Arial"/>
              </a:rPr>
              <a:t>upklyak</a:t>
            </a:r>
            <a:r>
              <a:rPr lang="sv-SE" sz="900">
                <a:solidFill>
                  <a:schemeClr val="bg1"/>
                </a:solidFill>
                <a:latin typeface="Arial" panose="020B0604020202020204" pitchFamily="34" charset="0"/>
                <a:ea typeface="Arial"/>
                <a:cs typeface="Arial" panose="020B0604020202020204" pitchFamily="34" charset="0"/>
                <a:sym typeface="Arial"/>
              </a:rPr>
              <a:t> på </a:t>
            </a:r>
            <a:r>
              <a:rPr lang="sv-SE" sz="900" err="1">
                <a:solidFill>
                  <a:schemeClr val="bg1"/>
                </a:solidFill>
                <a:latin typeface="Arial" panose="020B0604020202020204" pitchFamily="34" charset="0"/>
                <a:ea typeface="Arial"/>
                <a:cs typeface="Arial" panose="020B0604020202020204" pitchFamily="34" charset="0"/>
                <a:sym typeface="Arial"/>
              </a:rPr>
              <a:t>Freepik</a:t>
            </a:r>
            <a:r>
              <a:rPr lang="sv-SE" sz="900">
                <a:solidFill>
                  <a:schemeClr val="bg1"/>
                </a:solidFill>
                <a:latin typeface="Arial" panose="020B0604020202020204" pitchFamily="34" charset="0"/>
                <a:ea typeface="Arial"/>
                <a:cs typeface="Arial" panose="020B0604020202020204" pitchFamily="34" charset="0"/>
                <a:sym typeface="Arial"/>
              </a:rPr>
              <a:t> (bilderna 1,2,3,7,9,10,15,16,18,19,20,22,23,24)</a:t>
            </a:r>
          </a:p>
          <a:p>
            <a:pPr marL="342900" lvl="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ea typeface="Arial"/>
                <a:cs typeface="Arial" panose="020B0604020202020204" pitchFamily="34" charset="0"/>
                <a:sym typeface="Arial"/>
              </a:rPr>
              <a:t>Bild 4: </a:t>
            </a:r>
          </a:p>
          <a:p>
            <a:pPr marL="803275" lvl="1" indent="-179388" defTabSz="401638">
              <a:lnSpc>
                <a:spcPct val="107000"/>
              </a:lnSpc>
              <a:buFont typeface="Symbol" panose="05050102010706020507" pitchFamily="18" charset="2"/>
              <a:buChar char=""/>
              <a:tabLst>
                <a:tab pos="180000" algn="l"/>
                <a:tab pos="457200" algn="l"/>
              </a:tabLst>
            </a:pP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rPr>
              <a:t>Inlägg i sociala medier om möte mellan Olivia Rodrigo och Sabrina Carpenter: </a:t>
            </a: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rPr>
              <a:t>Video om </a:t>
            </a:r>
            <a:r>
              <a:rPr lang="sv-SE" sz="900" err="1">
                <a:solidFill>
                  <a:schemeClr val="bg1"/>
                </a:solidFill>
                <a:effectLst/>
                <a:latin typeface="Arial" panose="020B0604020202020204" pitchFamily="34" charset="0"/>
                <a:ea typeface="Calibri" panose="020F0502020204030204" pitchFamily="34" charset="0"/>
                <a:cs typeface="Arial" panose="020B0604020202020204" pitchFamily="34" charset="0"/>
              </a:rPr>
              <a:t>Iron</a:t>
            </a: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rPr>
              <a:t> Dome i aktion: </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a:t>
            </a:r>
            <a:r>
              <a:rPr lang="sv-SE" sz="90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Spectator</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på X: "</a:t>
            </a:r>
            <a:r>
              <a:rPr lang="sv-S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sv-S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sv-S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Video </a:t>
            </a:r>
            <a:r>
              <a:rPr lang="sv-SE" sz="90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confirmation</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has </a:t>
            </a:r>
            <a:r>
              <a:rPr lang="sv-SE" sz="90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been</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sv-SE" sz="90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provided</a:t>
            </a:r>
            <a:r>
              <a:rPr lang="sv-S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rPr>
              <a:t>Fejkat omslag till Forbes Magazine: </a:t>
            </a:r>
            <a:r>
              <a:rPr lang="sv-SE"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effectLst/>
                <a:latin typeface="Arial" panose="020B0604020202020204" pitchFamily="34" charset="0"/>
                <a:ea typeface="Calibri" panose="020F0502020204030204" pitchFamily="34" charset="0"/>
                <a:cs typeface="Arial" panose="020B0604020202020204" pitchFamily="34" charset="0"/>
              </a:rPr>
              <a:t>Bild 6: Bild av påven Franciskus till </a:t>
            </a:r>
            <a:r>
              <a:rPr lang="sv-SE" sz="900" err="1">
                <a:solidFill>
                  <a:schemeClr val="bg1"/>
                </a:solidFill>
                <a:effectLst/>
                <a:latin typeface="Arial" panose="020B0604020202020204" pitchFamily="34" charset="0"/>
                <a:ea typeface="Calibri" panose="020F0502020204030204" pitchFamily="34" charset="0"/>
                <a:cs typeface="Arial" panose="020B0604020202020204" pitchFamily="34" charset="0"/>
              </a:rPr>
              <a:t>vänster</a:t>
            </a:r>
            <a:r>
              <a:rPr lang="sv-SE" sz="900" err="1">
                <a:solidFill>
                  <a:schemeClr val="bg1"/>
                </a:solidFill>
                <a:latin typeface="Arial" panose="020B0604020202020204" pitchFamily="34" charset="0"/>
                <a:ea typeface="Calibri" panose="020F0502020204030204" pitchFamily="34" charset="0"/>
                <a:cs typeface="Arial" panose="020B0604020202020204" pitchFamily="34" charset="0"/>
              </a:rPr>
              <a:t>©Pablo</a:t>
            </a:r>
            <a:r>
              <a:rPr lang="sv-SE" sz="900">
                <a:solidFill>
                  <a:schemeClr val="bg1"/>
                </a:solidFill>
                <a:latin typeface="Arial" panose="020B0604020202020204" pitchFamily="34" charset="0"/>
                <a:ea typeface="Calibri" panose="020F0502020204030204" pitchFamily="34" charset="0"/>
                <a:cs typeface="Arial" panose="020B0604020202020204" pitchFamily="34" charset="0"/>
              </a:rPr>
              <a:t> Xavier, bild av påven Franciskus till höger © Mazur/catholicnews.org.uk</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rPr>
              <a:t>Bild 8: </a:t>
            </a:r>
            <a:r>
              <a:rPr lang="sv-SE" sz="900" err="1">
                <a:solidFill>
                  <a:schemeClr val="bg1"/>
                </a:solidFill>
                <a:latin typeface="Arial" panose="020B0604020202020204" pitchFamily="34" charset="0"/>
                <a:cs typeface="Arial" panose="020B0604020202020204" pitchFamily="34" charset="0"/>
              </a:rPr>
              <a:t>StopFake</a:t>
            </a:r>
            <a:r>
              <a:rPr lang="sv-SE" sz="900">
                <a:solidFill>
                  <a:schemeClr val="bg1"/>
                </a:solidFill>
                <a:latin typeface="Arial" panose="020B0604020202020204" pitchFamily="34" charset="0"/>
                <a:cs typeface="Arial" panose="020B0604020202020204" pitchFamily="34" charset="0"/>
              </a:rPr>
              <a:t>: </a:t>
            </a:r>
            <a:r>
              <a:rPr lang="sv-SE" sz="90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sv-SE" sz="900">
                <a:solidFill>
                  <a:schemeClr val="bg1"/>
                </a:solidFill>
                <a:latin typeface="Arial" panose="020B0604020202020204" pitchFamily="34" charset="0"/>
                <a:cs typeface="Arial" panose="020B0604020202020204" pitchFamily="34" charset="0"/>
              </a:rPr>
              <a:t>/  , </a:t>
            </a:r>
            <a:r>
              <a:rPr lang="sv-SE" sz="900" b="0">
                <a:solidFill>
                  <a:schemeClr val="bg1"/>
                </a:solidFill>
                <a:effectLst/>
                <a:latin typeface="Arial" panose="020B0604020202020204" pitchFamily="34" charset="0"/>
                <a:cs typeface="Arial" panose="020B0604020202020204" pitchFamily="34" charset="0"/>
              </a:rPr>
              <a:t>bildkälla – </a:t>
            </a:r>
            <a:r>
              <a:rPr lang="sv-SE" sz="900" b="0" u="none" strike="noStrike" err="1">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sv-SE" sz="900" b="0">
                <a:solidFill>
                  <a:schemeClr val="bg1"/>
                </a:solidFill>
                <a:effectLst/>
                <a:latin typeface="Arial" panose="020B0604020202020204" pitchFamily="34" charset="0"/>
                <a:cs typeface="Arial" panose="020B0604020202020204" pitchFamily="34" charset="0"/>
              </a:rPr>
              <a:t>, </a:t>
            </a:r>
            <a:r>
              <a:rPr lang="sv-SE" sz="9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sv-SE" sz="900" b="0">
                <a:solidFill>
                  <a:schemeClr val="bg1"/>
                </a:solidFill>
                <a:effectLst/>
                <a:latin typeface="Arial" panose="020B0604020202020204" pitchFamily="34" charset="0"/>
                <a:cs typeface="Arial" panose="020B0604020202020204" pitchFamily="34" charset="0"/>
              </a:rPr>
              <a:t>, </a:t>
            </a:r>
            <a:r>
              <a:rPr lang="sv-SE" sz="9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sv-SE" sz="900" b="0">
                <a:solidFill>
                  <a:schemeClr val="bg1"/>
                </a:solidFill>
                <a:effectLst/>
                <a:latin typeface="Arial" panose="020B0604020202020204" pitchFamily="34" charset="0"/>
                <a:cs typeface="Arial" panose="020B0604020202020204" pitchFamily="34" charset="0"/>
              </a:rPr>
              <a:t>, </a:t>
            </a:r>
            <a:r>
              <a:rPr lang="sv-SE" sz="9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sv-SE" sz="900" b="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rPr>
              <a:t>Bild 11: </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sv-SE" sz="90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rPr>
              <a:t>Bild 12: </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rPr>
              <a:t>Bild av tidningar © Adobe Stock</a:t>
            </a:r>
          </a:p>
          <a:p>
            <a:pPr marL="803275" lvl="1" indent="-174625">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ea typeface="Calibri" panose="020F0502020204030204" pitchFamily="34" charset="0"/>
                <a:cs typeface="Arial" panose="020B0604020202020204" pitchFamily="34" charset="0"/>
              </a:rPr>
              <a:t>Bild av 5G: </a:t>
            </a:r>
            <a:r>
              <a:rPr lang="sv-SE" sz="900">
                <a:effectLst/>
                <a:latin typeface="Arial" panose="020B0604020202020204" pitchFamily="34" charset="0"/>
                <a:ea typeface="Calibri" panose="020F0502020204030204" pitchFamily="34" charset="0"/>
                <a:cs typeface="Arial" panose="020B0604020202020204" pitchFamily="34" charset="0"/>
              </a:rPr>
              <a:t> </a:t>
            </a:r>
            <a:r>
              <a:rPr lang="sv-SE" sz="900" u="sng">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cs typeface="Arial" panose="020B0604020202020204" pitchFamily="34" charset="0"/>
              </a:rPr>
              <a:t>Bild 13: </a:t>
            </a:r>
            <a:r>
              <a:rPr lang="sv-SE" sz="90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sv-SE" sz="90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sv-SE" sz="900">
                <a:solidFill>
                  <a:schemeClr val="bg1"/>
                </a:solidFill>
                <a:latin typeface="Arial" panose="020B0604020202020204" pitchFamily="34" charset="0"/>
                <a:ea typeface="Calibri" panose="020F0502020204030204" pitchFamily="34" charset="0"/>
                <a:cs typeface="Arial" panose="020B0604020202020204" pitchFamily="34" charset="0"/>
              </a:rPr>
              <a:t>Bild 14: </a:t>
            </a:r>
            <a:r>
              <a:rPr lang="sv-SE"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sv-SE" sz="800" b="1">
                <a:solidFill>
                  <a:schemeClr val="bg1"/>
                </a:solidFill>
                <a:latin typeface="Arial"/>
                <a:ea typeface="Arial"/>
                <a:cs typeface="Arial"/>
                <a:sym typeface="Arial"/>
              </a:rPr>
              <a:t>© Europeiska unionen 2024</a:t>
            </a:r>
          </a:p>
          <a:p>
            <a:pPr marL="0" marR="0" lvl="0" indent="0" algn="l" rtl="0">
              <a:spcBef>
                <a:spcPts val="1800"/>
              </a:spcBef>
              <a:spcAft>
                <a:spcPts val="0"/>
              </a:spcAft>
              <a:buNone/>
            </a:pPr>
            <a:r>
              <a:rPr lang="sv-SE" sz="800">
                <a:solidFill>
                  <a:schemeClr val="bg1"/>
                </a:solidFill>
                <a:latin typeface="Arial"/>
                <a:ea typeface="Arial"/>
                <a:cs typeface="Arial"/>
                <a:sym typeface="Arial"/>
              </a:rPr>
              <a:t>Om inget annat anges är det tillåtet att vidareutnyttja denna presentation inom ramen för licensen </a:t>
            </a:r>
            <a:r>
              <a:rPr lang="sv-SE" sz="800" u="sng">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sv-SE" sz="800">
                <a:solidFill>
                  <a:schemeClr val="bg1"/>
                </a:solidFill>
                <a:latin typeface="Arial"/>
                <a:ea typeface="Arial"/>
                <a:cs typeface="Arial"/>
                <a:sym typeface="Arial"/>
              </a:rPr>
              <a:t>. Tillstånd för användning och reproduktion av delar som inte ägs av EU kan behöva sökas direkt från respektive upphovsrättsinnehavare.</a:t>
            </a:r>
          </a:p>
          <a:p>
            <a:pPr marL="0" marR="0" lvl="0" indent="0" algn="l" rtl="0">
              <a:spcBef>
                <a:spcPts val="1800"/>
              </a:spcBef>
              <a:spcAft>
                <a:spcPts val="0"/>
              </a:spcAft>
              <a:buNone/>
            </a:pPr>
            <a:endParaRPr lang="en-US" sz="800">
              <a:solidFill>
                <a:schemeClr val="bg1"/>
              </a:solidFill>
              <a:latin typeface="Arial"/>
              <a:ea typeface="Arial"/>
              <a:cs typeface="Arial"/>
              <a:sym typeface="Arial"/>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sv-SE" sz="1050">
                <a:solidFill>
                  <a:schemeClr val="bg1"/>
                </a:solidFill>
                <a:latin typeface="Arial"/>
                <a:ea typeface="Arial"/>
                <a:cs typeface="Arial"/>
                <a:sym typeface="Arial"/>
              </a:rPr>
            </a:br>
            <a:endParaRPr lang="sv-SE" sz="105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sv-SE" noProof="0"/>
              <a:t>Slut på presentationen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sv-SE" noProof="0"/>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sv-S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DEL 1 </a:t>
            </a:r>
          </a:p>
          <a:p>
            <a:r>
              <a:rPr lang="sv-SE" sz="5400" b="1">
                <a:solidFill>
                  <a:schemeClr val="bg1"/>
                </a:solidFill>
                <a:latin typeface="Arial" panose="020B0604020202020204" pitchFamily="34" charset="0"/>
                <a:ea typeface="Verdana" panose="020B0604030504040204" pitchFamily="34" charset="0"/>
                <a:cs typeface="Arial" panose="020B0604020202020204" pitchFamily="34" charset="0"/>
              </a:rPr>
              <a:t>Vad är desinformation?</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sv-SE" sz="2400" noProof="0">
                <a:latin typeface="Arial"/>
                <a:ea typeface="Verdana"/>
                <a:cs typeface="Arial"/>
              </a:rPr>
              <a:t>Del 1</a:t>
            </a:r>
            <a:r>
              <a:rPr lang="sv-SE" noProof="0">
                <a:latin typeface="Arial"/>
                <a:ea typeface="Verdana"/>
                <a:cs typeface="Arial"/>
              </a:rPr>
              <a:t>: Vad </a:t>
            </a:r>
            <a:r>
              <a:rPr lang="sv-SE" b="1" noProof="0">
                <a:latin typeface="Arial"/>
                <a:ea typeface="Verdana"/>
                <a:cs typeface="Arial"/>
              </a:rPr>
              <a:t>är desinformation?</a:t>
            </a:r>
            <a:r>
              <a:rPr lang="sv-SE" noProof="0">
                <a:latin typeface="Arial"/>
                <a:ea typeface="Verdana"/>
                <a:cs typeface="Arial"/>
              </a:rPr>
              <a:t>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sv-SE" sz="2400" b="1" noProof="0">
                <a:latin typeface="Arial"/>
                <a:ea typeface="Verdana"/>
                <a:cs typeface="Arial"/>
              </a:rPr>
              <a:t>Del 1</a:t>
            </a:r>
            <a:r>
              <a:rPr lang="sv-SE" b="1" noProof="0">
                <a:latin typeface="Arial"/>
                <a:ea typeface="Verdana"/>
                <a:cs typeface="Arial"/>
              </a:rPr>
              <a:t>: Vad är desinformation?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sv-SE" sz="4800" noProof="0">
                <a:latin typeface="Arial" panose="020B0604020202020204" pitchFamily="34" charset="0"/>
              </a:rPr>
              <a:t> VARFÖR  vill någon sprida information som inte är sann?</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Som ett </a:t>
            </a:r>
            <a:r>
              <a:rPr lang="sv-S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skämt</a:t>
            </a: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sv-S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sv-S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Satir/humor</a:t>
            </a:r>
          </a:p>
          <a:p>
            <a:pPr marL="285750" indent="-285750">
              <a:lnSpc>
                <a:spcPct val="150000"/>
              </a:lnSpc>
              <a:spcBef>
                <a:spcPts val="0"/>
              </a:spcBef>
              <a:buFont typeface="Courier New" panose="02070309020205020404" pitchFamily="49" charset="0"/>
              <a:buChar char="o"/>
              <a:defRPr/>
            </a:pP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För att de </a:t>
            </a:r>
            <a:r>
              <a:rPr lang="sv-S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tror</a:t>
            </a: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på den 		</a:t>
            </a:r>
            <a:r>
              <a:rPr lang="sv-S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sv-S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Felaktig information</a:t>
            </a:r>
          </a:p>
          <a:p>
            <a:pPr marL="285750" indent="-285750">
              <a:lnSpc>
                <a:spcPct val="150000"/>
              </a:lnSpc>
              <a:spcBef>
                <a:spcPts val="0"/>
              </a:spcBef>
              <a:buFont typeface="Courier New" panose="02070309020205020404" pitchFamily="49" charset="0"/>
              <a:buChar char="o"/>
              <a:defRPr/>
            </a:pP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För att de vill </a:t>
            </a:r>
            <a:r>
              <a:rPr lang="sv-S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vilseleda</a:t>
            </a:r>
            <a:r>
              <a:rPr lang="sv-S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sv-S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sv-S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Desinformation</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2" y="1760782"/>
            <a:ext cx="2836018"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1800" b="1" noProof="0">
                <a:solidFill>
                  <a:schemeClr val="bg1"/>
                </a:solidFill>
                <a:effectLst/>
                <a:latin typeface="Arial" panose="020B0604020202020204" pitchFamily="34" charset="0"/>
                <a:ea typeface="+mn-ea"/>
                <a:cs typeface="Arial" panose="020B0604020202020204" pitchFamily="34" charset="0"/>
              </a:rPr>
              <a:t>Satir – ”</a:t>
            </a:r>
            <a:r>
              <a:rPr lang="sv-SE" sz="1800" b="1" i="1" noProof="0">
                <a:solidFill>
                  <a:schemeClr val="bg1"/>
                </a:solidFill>
                <a:effectLst/>
                <a:latin typeface="Arial" panose="020B0604020202020204" pitchFamily="34" charset="0"/>
                <a:ea typeface="+mn-ea"/>
                <a:cs typeface="Arial" panose="020B0604020202020204" pitchFamily="34" charset="0"/>
              </a:rPr>
              <a:t>Dussintals nedtrampade på Lidl</a:t>
            </a:r>
            <a:r>
              <a:rPr lang="sv-SE" sz="1800" b="1" noProof="0">
                <a:solidFill>
                  <a:schemeClr val="bg1"/>
                </a:solidFill>
                <a:effectLst/>
                <a:latin typeface="Arial" panose="020B0604020202020204" pitchFamily="34" charset="0"/>
                <a:ea typeface="+mn-ea"/>
                <a:cs typeface="Arial" panose="020B0604020202020204" pitchFamily="34" charset="0"/>
              </a:rPr>
              <a:t>”</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sv-SE" sz="2400" b="1">
                <a:latin typeface="Arial"/>
                <a:ea typeface="Verdana"/>
                <a:cs typeface="Arial"/>
              </a:rPr>
              <a:t>Del 1</a:t>
            </a:r>
            <a:r>
              <a:rPr lang="sv-SE" b="1">
                <a:latin typeface="Arial"/>
                <a:ea typeface="Verdana"/>
                <a:cs typeface="Arial"/>
              </a:rPr>
              <a:t>: Vad är desinformation?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sv-SE">
                <a:solidFill>
                  <a:schemeClr val="bg1"/>
                </a:solidFill>
                <a:latin typeface="Arial" panose="020B0604020202020204" pitchFamily="34" charset="0"/>
                <a:cs typeface="Arial" panose="020B0604020202020204" pitchFamily="34" charset="0"/>
              </a:rPr>
              <a:t>Påven i Balenciaga-täckjacka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sv-SE"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sv-SE"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788426"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sv-S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Humor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sv-SE" sz="1800" b="1" noProof="0">
                <a:solidFill>
                  <a:schemeClr val="bg1"/>
                </a:solidFill>
                <a:effectLst/>
                <a:latin typeface="Arial" panose="020B0604020202020204" pitchFamily="34" charset="0"/>
                <a:ea typeface="+mn-ea"/>
                <a:cs typeface="Arial" panose="020B0604020202020204" pitchFamily="34" charset="0"/>
              </a:rPr>
              <a:t>Felinformation – ”</a:t>
            </a:r>
            <a:r>
              <a:rPr lang="sv-SE" sz="1800" b="1" i="1" noProof="0">
                <a:solidFill>
                  <a:schemeClr val="bg1"/>
                </a:solidFill>
                <a:effectLst/>
                <a:latin typeface="Arial" panose="020B0604020202020204" pitchFamily="34" charset="0"/>
                <a:ea typeface="+mn-ea"/>
                <a:cs typeface="Arial" panose="020B0604020202020204" pitchFamily="34" charset="0"/>
              </a:rPr>
              <a:t>5G orsakar coronavirus</a:t>
            </a:r>
            <a:r>
              <a:rPr lang="sv-SE" sz="1800" b="1" noProof="0">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sv-SE" sz="2400" b="1">
                <a:latin typeface="Arial"/>
                <a:ea typeface="Verdana"/>
                <a:cs typeface="Arial"/>
              </a:rPr>
              <a:t>Del 1</a:t>
            </a:r>
            <a:r>
              <a:rPr lang="sv-SE" b="1">
                <a:latin typeface="Arial"/>
                <a:ea typeface="Verdana"/>
                <a:cs typeface="Arial"/>
              </a:rPr>
              <a:t>: Vad är desinformation?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583936" y="1038490"/>
            <a:ext cx="5890835" cy="4606406"/>
          </a:xfrm>
          <a:prstGeom prst="rect">
            <a:avLst/>
          </a:prstGeom>
          <a:noFill/>
        </p:spPr>
        <p:txBody>
          <a:bodyPr wrap="square" rtlCol="0">
            <a:spAutoFit/>
          </a:bodyPr>
          <a:lstStyle/>
          <a:p>
            <a:r>
              <a:rPr lang="sv-SE">
                <a:solidFill>
                  <a:schemeClr val="bg1"/>
                </a:solidFill>
                <a:latin typeface="Arial" panose="020B0604020202020204" pitchFamily="34" charset="0"/>
                <a:cs typeface="Arial" panose="020B0604020202020204" pitchFamily="34" charset="0"/>
              </a:rPr>
              <a:t>"</a:t>
            </a:r>
            <a:r>
              <a:rPr lang="sv-SE" b="1">
                <a:solidFill>
                  <a:schemeClr val="bg1"/>
                </a:solidFill>
                <a:latin typeface="Arial" panose="020B0604020202020204" pitchFamily="34" charset="0"/>
                <a:cs typeface="Arial" panose="020B0604020202020204" pitchFamily="34" charset="0"/>
              </a:rPr>
              <a:t>5G orsakade och spred coronavirus”</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sv-SE">
                <a:solidFill>
                  <a:schemeClr val="bg1"/>
                </a:solidFill>
                <a:latin typeface="Arial" panose="020B0604020202020204" pitchFamily="34" charset="0"/>
                <a:cs typeface="Arial" panose="020B0604020202020204" pitchFamily="34" charset="0"/>
              </a:rPr>
              <a:t>Bakgrund</a:t>
            </a:r>
          </a:p>
          <a:p>
            <a:pPr marL="285750" indent="-285750">
              <a:spcAft>
                <a:spcPts val="600"/>
              </a:spcAft>
              <a:buFont typeface="Courier New" panose="02070309020205020404" pitchFamily="49" charset="0"/>
              <a:buChar char="o"/>
            </a:pPr>
            <a:r>
              <a:rPr lang="sv-SE">
                <a:solidFill>
                  <a:schemeClr val="bg1"/>
                </a:solidFill>
                <a:latin typeface="Arial" panose="020B0604020202020204" pitchFamily="34" charset="0"/>
                <a:cs typeface="Arial" panose="020B0604020202020204" pitchFamily="34" charset="0"/>
              </a:rPr>
              <a:t>Befintliga konspirationsteorier om 5G:s inverkan på hälsan.</a:t>
            </a:r>
          </a:p>
          <a:p>
            <a:pPr marL="285750" indent="-285750">
              <a:spcAft>
                <a:spcPts val="600"/>
              </a:spcAft>
              <a:buFont typeface="Courier New" panose="02070309020205020404" pitchFamily="49" charset="0"/>
              <a:buChar char="o"/>
            </a:pPr>
            <a:r>
              <a:rPr lang="sv-SE">
                <a:solidFill>
                  <a:schemeClr val="bg1"/>
                </a:solidFill>
                <a:latin typeface="Arial" panose="020B0604020202020204" pitchFamily="34" charset="0"/>
                <a:cs typeface="Arial" panose="020B0604020202020204" pitchFamily="34" charset="0"/>
              </a:rPr>
              <a:t>Osäkerhet och rädsla under pandemins början.</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sv-SE">
                <a:solidFill>
                  <a:schemeClr val="bg1"/>
                </a:solidFill>
                <a:latin typeface="Arial" panose="020B0604020202020204" pitchFamily="34" charset="0"/>
                <a:cs typeface="Arial" panose="020B0604020202020204" pitchFamily="34" charset="0"/>
              </a:rPr>
              <a:t>Konsekvenser</a:t>
            </a:r>
          </a:p>
          <a:p>
            <a:pPr marL="285750" indent="-285750">
              <a:spcAft>
                <a:spcPts val="600"/>
              </a:spcAft>
              <a:buFont typeface="Courier New" panose="02070309020205020404" pitchFamily="49" charset="0"/>
              <a:buChar char="o"/>
            </a:pPr>
            <a:r>
              <a:rPr lang="sv-SE">
                <a:solidFill>
                  <a:schemeClr val="bg1"/>
                </a:solidFill>
                <a:latin typeface="Arial" panose="020B0604020202020204" pitchFamily="34" charset="0"/>
                <a:cs typeface="Arial" panose="020B0604020202020204" pitchFamily="34" charset="0"/>
              </a:rPr>
              <a:t>Skadegörelse på 5G-master</a:t>
            </a:r>
          </a:p>
          <a:p>
            <a:pPr marL="285750" indent="-285750">
              <a:spcAft>
                <a:spcPts val="600"/>
              </a:spcAft>
              <a:buFont typeface="Courier New" panose="02070309020205020404" pitchFamily="49" charset="0"/>
              <a:buChar char="o"/>
            </a:pPr>
            <a:r>
              <a:rPr lang="sv-SE">
                <a:solidFill>
                  <a:schemeClr val="bg1"/>
                </a:solidFill>
                <a:latin typeface="Arial" panose="020B0604020202020204" pitchFamily="34" charset="0"/>
                <a:cs typeface="Arial" panose="020B0604020202020204" pitchFamily="34" charset="0"/>
              </a:rPr>
              <a:t>Störning av telekommunikation</a:t>
            </a:r>
          </a:p>
          <a:p>
            <a:pPr marL="285750" indent="-285750">
              <a:spcAft>
                <a:spcPts val="600"/>
              </a:spcAft>
              <a:buFont typeface="Courier New" panose="02070309020205020404" pitchFamily="49" charset="0"/>
              <a:buChar char="o"/>
            </a:pPr>
            <a:r>
              <a:rPr lang="sv-SE">
                <a:solidFill>
                  <a:schemeClr val="bg1"/>
                </a:solidFill>
                <a:latin typeface="Arial" panose="020B0604020202020204" pitchFamily="34" charset="0"/>
                <a:cs typeface="Arial" panose="020B0604020202020204" pitchFamily="34" charset="0"/>
              </a:rPr>
              <a:t>Trakasserier av telekomanställda</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5847738" cy="1200329"/>
            <a:chOff x="5431924" y="5281993"/>
            <a:chExt cx="4711597" cy="1200329"/>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1200329"/>
            </a:xfrm>
            <a:prstGeom prst="rect">
              <a:avLst/>
            </a:prstGeom>
            <a:noFill/>
          </p:spPr>
          <p:txBody>
            <a:bodyPr wrap="square">
              <a:spAutoFit/>
            </a:bodyPr>
            <a:lstStyle/>
            <a:p>
              <a:r>
                <a:rPr lang="sv-S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Felaktig information</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sv-SE" sz="2400" b="1" noProof="0">
                <a:latin typeface="Arial"/>
                <a:ea typeface="Verdana"/>
                <a:cs typeface="Arial"/>
              </a:rPr>
              <a:t>Del 1</a:t>
            </a:r>
            <a:r>
              <a:rPr lang="sv-SE" b="1" noProof="0">
                <a:latin typeface="Arial"/>
                <a:ea typeface="Verdana"/>
                <a:cs typeface="Arial"/>
              </a:rPr>
              <a:t>: Vad är desinformation?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1945816"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sv-SE">
                <a:latin typeface="Arial" panose="020B0604020202020204" pitchFamily="34" charset="0"/>
                <a:ea typeface="Verdana" panose="020B0604030504040204" pitchFamily="34" charset="0"/>
                <a:cs typeface="Arial" panose="020B0604020202020204" pitchFamily="34" charset="0"/>
              </a:rPr>
              <a:t>Jag är mamma från Odessa i Ukraina.</a:t>
            </a:r>
          </a:p>
          <a:p>
            <a:endParaRPr lang="it-IT">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sv-SE">
                <a:latin typeface="Arial" panose="020B0604020202020204" pitchFamily="34" charset="0"/>
                <a:ea typeface="Verdana" panose="020B0604030504040204" pitchFamily="34" charset="0"/>
                <a:cs typeface="Arial" panose="020B0604020202020204" pitchFamily="34" charset="0"/>
              </a:rPr>
              <a:t>Jag är vice ordförande </a:t>
            </a:r>
          </a:p>
          <a:p>
            <a:r>
              <a:rPr lang="sv-SE">
                <a:latin typeface="Arial" panose="020B0604020202020204" pitchFamily="34" charset="0"/>
                <a:ea typeface="Verdana" panose="020B0604030504040204" pitchFamily="34" charset="0"/>
                <a:cs typeface="Arial" panose="020B0604020202020204" pitchFamily="34" charset="0"/>
              </a:rPr>
              <a:t>i en rysk religiös stiftelse.</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2737"/>
            <a:ext cx="1771186" cy="989030"/>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sv-SE">
                <a:latin typeface="Arial" panose="020B0604020202020204" pitchFamily="34" charset="0"/>
                <a:ea typeface="Verdana" panose="020B0604030504040204" pitchFamily="34" charset="0"/>
                <a:cs typeface="Arial" panose="020B0604020202020204" pitchFamily="34" charset="0"/>
              </a:rPr>
              <a:t>Jag är jurist från Donetsk i Ukraina.</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48725"/>
            <a:ext cx="1818696" cy="986756"/>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sv-SE">
                <a:latin typeface="Arial" panose="020B0604020202020204" pitchFamily="34" charset="0"/>
                <a:ea typeface="Verdana" panose="020B0604030504040204" pitchFamily="34" charset="0"/>
                <a:cs typeface="Arial" panose="020B0604020202020204" pitchFamily="34" charset="0"/>
              </a:rPr>
              <a:t>Jag är bosatt </a:t>
            </a:r>
          </a:p>
          <a:p>
            <a:r>
              <a:rPr lang="sv-SE">
                <a:latin typeface="Arial" panose="020B0604020202020204" pitchFamily="34" charset="0"/>
                <a:ea typeface="Verdana" panose="020B0604030504040204" pitchFamily="34" charset="0"/>
                <a:cs typeface="Arial" panose="020B0604020202020204" pitchFamily="34" charset="0"/>
              </a:rPr>
              <a:t>i Charkiv i Ukraina</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500" b="1">
                  <a:solidFill>
                    <a:schemeClr val="bg1"/>
                  </a:solidFill>
                  <a:latin typeface="Arial" panose="020B0604020202020204" pitchFamily="34" charset="0"/>
                  <a:ea typeface="Verdana" panose="020B0604030504040204" pitchFamily="34" charset="0"/>
                  <a:cs typeface="Arial" panose="020B0604020202020204" pitchFamily="34" charset="0"/>
                </a:rPr>
                <a:t>Samma person utger sig vara </a:t>
              </a:r>
              <a:br>
                <a:rPr lang="sv-SE" sz="2500" b="1">
                  <a:solidFill>
                    <a:schemeClr val="bg1"/>
                  </a:solidFill>
                  <a:latin typeface="Arial" panose="020B0604020202020204" pitchFamily="34" charset="0"/>
                  <a:ea typeface="Verdana" panose="020B0604030504040204" pitchFamily="34" charset="0"/>
                  <a:cs typeface="Arial" panose="020B0604020202020204" pitchFamily="34" charset="0"/>
                </a:rPr>
              </a:br>
              <a:r>
                <a:rPr lang="sv-SE" sz="2500" b="1">
                  <a:solidFill>
                    <a:schemeClr val="bg1"/>
                  </a:solidFill>
                  <a:latin typeface="Arial" panose="020B0604020202020204" pitchFamily="34" charset="0"/>
                  <a:ea typeface="Verdana" panose="020B0604030504040204" pitchFamily="34" charset="0"/>
                  <a:cs typeface="Arial" panose="020B0604020202020204" pitchFamily="34" charset="0"/>
                </a:rPr>
                <a:t>olika människor.</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sv-S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Desinformation</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sv-SE" sz="1000" b="0">
                <a:solidFill>
                  <a:schemeClr val="bg1"/>
                </a:solidFill>
                <a:effectLst/>
                <a:latin typeface="Arial" panose="020B0604020202020204" pitchFamily="34" charset="0"/>
                <a:cs typeface="Arial" panose="020B0604020202020204" pitchFamily="34" charset="0"/>
              </a:rPr>
              <a:t>Bildkälla: </a:t>
            </a:r>
            <a:r>
              <a:rPr lang="sv-SE"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sv-SE" sz="1000" b="0">
                <a:solidFill>
                  <a:schemeClr val="bg1"/>
                </a:solidFill>
                <a:effectLst/>
                <a:latin typeface="Arial" panose="020B0604020202020204" pitchFamily="34" charset="0"/>
                <a:cs typeface="Arial" panose="020B0604020202020204" pitchFamily="34" charset="0"/>
              </a:rPr>
              <a:t>, </a:t>
            </a:r>
            <a:r>
              <a:rPr lang="sv-SE"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sv-SE" sz="1000" b="0">
                <a:solidFill>
                  <a:schemeClr val="bg1"/>
                </a:solidFill>
                <a:effectLst/>
                <a:latin typeface="Arial" panose="020B0604020202020204" pitchFamily="34" charset="0"/>
                <a:cs typeface="Arial" panose="020B0604020202020204" pitchFamily="34" charset="0"/>
              </a:rPr>
              <a:t>, </a:t>
            </a:r>
            <a:r>
              <a:rPr lang="sv-SE"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sv-SE" sz="1000" b="0">
                <a:solidFill>
                  <a:schemeClr val="bg1"/>
                </a:solidFill>
                <a:effectLst/>
                <a:latin typeface="Arial" panose="020B0604020202020204" pitchFamily="34" charset="0"/>
                <a:cs typeface="Arial" panose="020B0604020202020204" pitchFamily="34" charset="0"/>
              </a:rPr>
              <a:t>, </a:t>
            </a:r>
            <a:r>
              <a:rPr lang="sv-SE"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sv-SE"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sv-SE" noProof="0"/>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sv-S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DEL 2 </a:t>
            </a:r>
          </a:p>
          <a:p>
            <a:r>
              <a:rPr lang="sv-SE" sz="5400" b="1">
                <a:solidFill>
                  <a:schemeClr val="bg1"/>
                </a:solidFill>
                <a:latin typeface="Arial" panose="020B0604020202020204" pitchFamily="34" charset="0"/>
                <a:ea typeface="Verdana" panose="020B0604030504040204" pitchFamily="34" charset="0"/>
                <a:cs typeface="Arial" panose="020B0604020202020204" pitchFamily="34" charset="0"/>
              </a:rPr>
              <a:t>Hur funkar desinformation?</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sv-SE"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FCD781-B1CB-4188-829B-C61B28E39D37}">
  <ds:schemaRefs>
    <ds:schemaRef ds:uri="33e07890-6196-4e26-9dd2-53178dae8e48"/>
    <ds:schemaRef ds:uri="faa54b14-608b-44ba-8621-4287d9574b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47369D2-40AD-4B6C-8202-DDA1E1E257C0}">
  <ds:schemaRefs>
    <ds:schemaRef ds:uri="0cb777b6-10cc-463b-b285-1f240af06f9f"/>
    <ds:schemaRef ds:uri="1172c1e8-1a1e-43f1-ab3b-d134b3755889"/>
    <ds:schemaRef ds:uri="33e07890-6196-4e26-9dd2-53178dae8e48"/>
    <ds:schemaRef ds:uri="96b3df18-6d14-4675-ad86-b90365ae06d0"/>
    <ds:schemaRef ds:uri="d82da31f-106c-4f12-9dab-2b09eb7d9e1b"/>
    <ds:schemaRef ds:uri="faa54b14-608b-44ba-8621-4287d9574b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29C45D5-D1B4-4EED-B61B-568B49D1D7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4241</Words>
  <Application>Microsoft Office PowerPoint</Application>
  <PresentationFormat>Widescreen</PresentationFormat>
  <Paragraphs>382</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Hur man hittar och bekämpar desinformation</vt:lpstr>
      <vt:lpstr>Vad ska vi lära oss?</vt:lpstr>
      <vt:lpstr>PowerPoint Presentation</vt:lpstr>
      <vt:lpstr>Del 1: Vad är desinformation? </vt:lpstr>
      <vt:lpstr>Del 1: Vad är desinformation? </vt:lpstr>
      <vt:lpstr>Satir – ”Dussintals nedtrampade på Lidl”</vt:lpstr>
      <vt:lpstr>Felinformation – ”5G orsakar coronavirus” </vt:lpstr>
      <vt:lpstr>Del 1: Vad är desinformation? </vt:lpstr>
      <vt:lpstr>PowerPoint Presentation</vt:lpstr>
      <vt:lpstr>Del 2: Hur funkar desinformation? </vt:lpstr>
      <vt:lpstr>Del 2: Hur funkar desinformation?</vt:lpstr>
      <vt:lpstr>Del 2: Hur funkar desinformation?</vt:lpstr>
      <vt:lpstr>Del 2: Hur funkar desinformation?</vt:lpstr>
      <vt:lpstr>Del 2: Hur funkar desinformation?</vt:lpstr>
      <vt:lpstr>PowerPoint Presentation</vt:lpstr>
      <vt:lpstr>Del 3: Hur svarar jag på desinformation? </vt:lpstr>
      <vt:lpstr>Del 3: Hur svarar jag på desinformation? </vt:lpstr>
      <vt:lpstr>Hur svarar jag på desinformation? </vt:lpstr>
      <vt:lpstr>Del 3: Hur svarar jag på desinformation? </vt:lpstr>
      <vt:lpstr>Del 3: Hur svarar jag på desinformation? </vt:lpstr>
      <vt:lpstr>Del 3: Hur svarar jag på desinformation? </vt:lpstr>
      <vt:lpstr>PowerPoint Presentation</vt:lpstr>
      <vt:lpstr>Del 4: I praktiken</vt:lpstr>
      <vt:lpstr>Del 4: I praktiken</vt:lpstr>
      <vt:lpstr>PowerPoint Presentation</vt:lpstr>
      <vt:lpstr>Slut på presentationen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LENTINI Alessandro (COMM)</cp:lastModifiedBy>
  <cp:revision>19</cp:revision>
  <cp:lastPrinted>2024-04-16T11:31:35Z</cp:lastPrinted>
  <dcterms:created xsi:type="dcterms:W3CDTF">2021-01-13T11:40:04Z</dcterms:created>
  <dcterms:modified xsi:type="dcterms:W3CDTF">2024-05-23T14:18:18Z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MediaServiceImageTags">
    <vt:lpwstr/>
  </property>
  <property fmtid="{D5CDD505-2E9C-101B-9397-08002B2CF9AE}" pid="10" name="ContentTypeId">
    <vt:lpwstr>0x010100ECFDF3D715AA394A9B15E0E0FAA07E37</vt:lpwstr>
  </property>
</Properties>
</file>