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74" autoAdjust="0"/>
  </p:normalViewPr>
  <p:slideViewPr>
    <p:cSldViewPr snapToGrid="0">
      <p:cViewPr varScale="1">
        <p:scale>
          <a:sx n="50" d="100"/>
          <a:sy n="50" d="100"/>
        </p:scale>
        <p:origin x="124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040" cy="308592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s-CZ" sz="2000" b="1" strike="noStrike" dirty="0">
                <a:latin typeface="Arial"/>
              </a:rPr>
              <a:t>Která zpráva je nepravdivá?</a:t>
            </a:r>
          </a:p>
          <a:p>
            <a:pPr marL="216000" indent="-216000">
              <a:lnSpc>
                <a:spcPct val="100000"/>
              </a:lnSpc>
            </a:pPr>
            <a:endParaRPr lang="fr-BE" sz="2000" b="0" strike="noStrike" spc="-1" dirty="0">
              <a:latin typeface="Arial"/>
            </a:endParaRPr>
          </a:p>
          <a:p>
            <a:pPr marL="216000" indent="-216000">
              <a:lnSpc>
                <a:spcPct val="100000"/>
              </a:lnSpc>
            </a:pPr>
            <a:r>
              <a:rPr lang="cs-CZ" sz="2000" b="0" strike="noStrike" dirty="0">
                <a:latin typeface="Arial"/>
              </a:rPr>
              <a:t>Úvodní aktivita: Začněme jednoduchým příkladem, kterému nejspíš </a:t>
            </a:r>
            <a:r>
              <a:rPr lang="cs-CZ" sz="2000" b="0" strike="noStrike" dirty="0" smtClean="0">
                <a:latin typeface="Arial"/>
              </a:rPr>
              <a:t>nikdo </a:t>
            </a:r>
            <a:r>
              <a:rPr lang="cs-CZ" sz="2000" b="0" strike="noStrike" dirty="0">
                <a:latin typeface="Arial"/>
              </a:rPr>
              <a:t>neuvěří, ale možná se zasmějete. </a:t>
            </a:r>
          </a:p>
          <a:p>
            <a:pPr marL="216000" indent="-216000">
              <a:lnSpc>
                <a:spcPct val="100000"/>
              </a:lnSpc>
            </a:pPr>
            <a:endParaRPr lang="fr-BE" sz="2000" b="0" strike="noStrike" spc="-1" dirty="0">
              <a:latin typeface="Arial"/>
            </a:endParaRPr>
          </a:p>
          <a:p>
            <a:pPr marL="216000" indent="-216000">
              <a:lnSpc>
                <a:spcPct val="100000"/>
              </a:lnSpc>
            </a:pPr>
            <a:r>
              <a:rPr lang="cs-CZ" sz="2000" b="0" strike="noStrike" dirty="0">
                <a:latin typeface="Arial"/>
              </a:rPr>
              <a:t>Zdroj: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s-CZ" sz="1200" b="0" strike="noStrike" dirty="0">
                <a:latin typeface="Arial"/>
                <a:ea typeface="Calibri"/>
              </a:rPr>
              <a:t>JAK FUNGUJÍ DEZINFOMACE </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cs-CZ" sz="1200" b="0" strike="noStrike" dirty="0">
                <a:latin typeface="Arial"/>
                <a:ea typeface="Calibri"/>
              </a:rPr>
              <a:t>Výukové cíle</a:t>
            </a:r>
          </a:p>
          <a:p>
            <a:pPr marL="171360" indent="-171000">
              <a:lnSpc>
                <a:spcPct val="100000"/>
              </a:lnSpc>
              <a:buClr>
                <a:srgbClr val="000000"/>
              </a:buClr>
              <a:buFont typeface="Wingdings" charset="2"/>
              <a:buChar char="-"/>
              <a:tabLst>
                <a:tab pos="0" algn="l"/>
              </a:tabLst>
            </a:pPr>
            <a:r>
              <a:rPr lang="cs-CZ" sz="1200" b="0" strike="noStrike" dirty="0">
                <a:latin typeface="Arial"/>
                <a:ea typeface="Calibri"/>
              </a:rPr>
              <a:t>pochopit hlavní aktéry, chování a obsah vymezující dezinformace,</a:t>
            </a:r>
          </a:p>
          <a:p>
            <a:pPr marL="171360" indent="-171000">
              <a:lnSpc>
                <a:spcPct val="100000"/>
              </a:lnSpc>
              <a:buClr>
                <a:srgbClr val="000000"/>
              </a:buClr>
              <a:buFont typeface="Wingdings" charset="2"/>
              <a:buChar char="-"/>
              <a:tabLst>
                <a:tab pos="0" algn="l"/>
              </a:tabLst>
            </a:pPr>
            <a:r>
              <a:rPr lang="cs-CZ" sz="1200" b="0" strike="noStrike" dirty="0">
                <a:latin typeface="Arial"/>
                <a:ea typeface="Calibri"/>
              </a:rPr>
              <a:t>pochopit, že šiřitelé dezinformací často usilují o to, aby u čtenářů vyvolali emocionální reakci,</a:t>
            </a:r>
          </a:p>
          <a:p>
            <a:pPr marL="171360" indent="-171000">
              <a:lnSpc>
                <a:spcPct val="100000"/>
              </a:lnSpc>
              <a:buClr>
                <a:srgbClr val="000000"/>
              </a:buClr>
              <a:buFont typeface="Wingdings" charset="2"/>
              <a:buChar char="-"/>
              <a:tabLst>
                <a:tab pos="0" algn="l"/>
              </a:tabLst>
            </a:pPr>
            <a:r>
              <a:rPr lang="cs-CZ" sz="1200" b="0" strike="noStrike" dirty="0">
                <a:latin typeface="Arial"/>
                <a:ea typeface="Calibri"/>
              </a:rPr>
              <a:t>pochopit, že dezinformace ohrožují nás všechny, prodiskutovat důvody, proč je to nebezpečné.</a:t>
            </a:r>
          </a:p>
          <a:p>
            <a:pPr>
              <a:lnSpc>
                <a:spcPct val="100000"/>
              </a:lnSpc>
              <a:tabLst>
                <a:tab pos="0" algn="l"/>
              </a:tabLst>
            </a:pPr>
            <a:endParaRPr lang="fr-BE" sz="1200" b="0" strike="noStrike" spc="-1" dirty="0">
              <a:latin typeface="Arial"/>
            </a:endParaRPr>
          </a:p>
          <a:p>
            <a:pPr>
              <a:lnSpc>
                <a:spcPct val="100000"/>
              </a:lnSpc>
              <a:tabLst>
                <a:tab pos="0" algn="l"/>
              </a:tabLst>
            </a:pPr>
            <a:r>
              <a:rPr lang="cs-CZ" sz="2000" b="0" strike="noStrike" dirty="0">
                <a:latin typeface="Arial"/>
                <a:ea typeface="Calibri"/>
              </a:rPr>
              <a:t>Popisy:</a:t>
            </a:r>
            <a:r>
              <a:rPr lang="cs-CZ" dirty="0"/>
              <a:t/>
            </a:r>
            <a:br>
              <a:rPr lang="cs-CZ" dirty="0"/>
            </a:br>
            <a:r>
              <a:rPr lang="cs-CZ" sz="2000" b="0" strike="noStrike" dirty="0">
                <a:latin typeface="Arial"/>
                <a:ea typeface="Calibri"/>
              </a:rPr>
              <a:t>– Kdy začneme něčemu věřit a kdy jsme ochotni udělat něco navíc, abychom podpořili nějakou věc?</a:t>
            </a:r>
          </a:p>
          <a:p>
            <a:pPr>
              <a:lnSpc>
                <a:spcPct val="100000"/>
              </a:lnSpc>
              <a:tabLst>
                <a:tab pos="0" algn="l"/>
              </a:tabLst>
            </a:pPr>
            <a:r>
              <a:rPr lang="cs-CZ" sz="2000" b="0" strike="noStrike" dirty="0">
                <a:latin typeface="Arial"/>
                <a:ea typeface="Calibri"/>
              </a:rPr>
              <a:t>– Dezinformování je proces, není dílem okamžiku:</a:t>
            </a:r>
          </a:p>
          <a:p>
            <a:pPr>
              <a:lnSpc>
                <a:spcPct val="100000"/>
              </a:lnSpc>
              <a:tabLst>
                <a:tab pos="0" algn="l"/>
              </a:tabLst>
            </a:pPr>
            <a:r>
              <a:rPr lang="cs-CZ" sz="2000" b="0" strike="noStrike" dirty="0">
                <a:latin typeface="Arial"/>
                <a:ea typeface="Calibri"/>
              </a:rPr>
              <a:t>– V roce 1998 byla zveřejněna nepravdivá výzkumná zpráva spojující vakcínu proti spalničkám s autismem.</a:t>
            </a:r>
            <a:r>
              <a:rPr lang="cs-CZ" sz="2000" b="0" strike="noStrike" dirty="0">
                <a:latin typeface="Wingdings"/>
                <a:ea typeface="Calibri"/>
              </a:rPr>
              <a:t></a:t>
            </a:r>
            <a:r>
              <a:rPr lang="cs-CZ" sz="2000" b="0" strike="noStrike" dirty="0">
                <a:latin typeface="Times New Roman"/>
                <a:ea typeface="Calibri"/>
              </a:rPr>
              <a:t> </a:t>
            </a:r>
            <a:r>
              <a:rPr lang="cs-CZ" sz="1200" b="0" strike="noStrike" dirty="0">
                <a:solidFill>
                  <a:srgbClr val="000000"/>
                </a:solidFill>
                <a:latin typeface="Times New Roman"/>
                <a:ea typeface="Arial"/>
              </a:rPr>
              <a:t>Falešný výzkum podněcuje obavy z očkování, což má za následek nárůst výskytu spalniček.</a:t>
            </a:r>
          </a:p>
          <a:p>
            <a:pPr>
              <a:lnSpc>
                <a:spcPct val="100000"/>
              </a:lnSpc>
              <a:tabLst>
                <a:tab pos="0" algn="l"/>
              </a:tabLst>
            </a:pPr>
            <a:r>
              <a:rPr lang="cs-CZ" sz="2000" b="0" strike="noStrike" dirty="0">
                <a:solidFill>
                  <a:srgbClr val="000000"/>
                </a:solidFill>
                <a:latin typeface="Times New Roman"/>
                <a:ea typeface="Arial"/>
              </a:rPr>
              <a:t>– Motivace k podpoře určité </a:t>
            </a:r>
            <a:r>
              <a:rPr lang="cs-CZ" sz="2000" b="0" strike="noStrike" dirty="0" smtClean="0">
                <a:solidFill>
                  <a:srgbClr val="000000"/>
                </a:solidFill>
                <a:latin typeface="Times New Roman"/>
                <a:ea typeface="Arial"/>
              </a:rPr>
              <a:t>myšlenky/věci </a:t>
            </a:r>
            <a:r>
              <a:rPr lang="cs-CZ" sz="2000" b="0" strike="noStrike" dirty="0">
                <a:solidFill>
                  <a:srgbClr val="000000"/>
                </a:solidFill>
                <a:latin typeface="Times New Roman"/>
                <a:ea typeface="Arial"/>
              </a:rPr>
              <a:t>z důvodu politického nebo finančního </a:t>
            </a:r>
            <a:r>
              <a:rPr lang="cs-CZ" sz="2000" b="0" strike="noStrike" dirty="0" smtClean="0">
                <a:solidFill>
                  <a:srgbClr val="000000"/>
                </a:solidFill>
                <a:latin typeface="Times New Roman"/>
                <a:ea typeface="Arial"/>
              </a:rPr>
              <a:t>zisku.</a:t>
            </a:r>
            <a:endParaRPr lang="cs-CZ" sz="2000" b="0" strike="noStrike" dirty="0">
              <a:solidFill>
                <a:srgbClr val="000000"/>
              </a:solidFill>
              <a:latin typeface="Times New Roman"/>
              <a:ea typeface="Arial"/>
            </a:endParaRPr>
          </a:p>
          <a:p>
            <a:pPr>
              <a:lnSpc>
                <a:spcPct val="100000"/>
              </a:lnSpc>
              <a:tabLst>
                <a:tab pos="0" algn="l"/>
              </a:tabLst>
            </a:pPr>
            <a:r>
              <a:rPr lang="cs-CZ" sz="1200" b="0" strike="noStrike" dirty="0">
                <a:solidFill>
                  <a:srgbClr val="000000"/>
                </a:solidFill>
                <a:latin typeface="Times New Roman"/>
                <a:ea typeface="Arial"/>
              </a:rPr>
              <a:t>– Žáci by se měli zamyslet nad tím, že není možné vést skutečnou debatu, pokud každý nemůže činit kvalifikovaná rozhodnutí podložená fakty, a ačkoli jsou všechny názory přijatelné, šíření lží přijatelné není.</a:t>
            </a: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s-CZ" sz="2000" b="0" strike="noStrike">
                <a:latin typeface="Arial"/>
              </a:rPr>
              <a:t>Náměty k diskuzi:</a:t>
            </a:r>
            <a:r>
              <a:rPr lang="cs-CZ"/>
              <a:t/>
            </a:r>
            <a:br>
              <a:rPr lang="cs-CZ"/>
            </a:br>
            <a:endParaRPr lang="cs-CZ"/>
          </a:p>
          <a:p>
            <a:pPr marL="171360" indent="-171000">
              <a:lnSpc>
                <a:spcPct val="100000"/>
              </a:lnSpc>
              <a:buClr>
                <a:srgbClr val="000000"/>
              </a:buClr>
              <a:buFont typeface="StarSymbol"/>
              <a:buChar char="-"/>
              <a:tabLst>
                <a:tab pos="0" algn="l"/>
              </a:tabLst>
            </a:pPr>
            <a:r>
              <a:rPr lang="cs-CZ" sz="2000" b="0" strike="noStrike">
                <a:latin typeface="Arial"/>
              </a:rPr>
              <a:t>Zveličování rozdílů je nástrojem k oslabení společenství.</a:t>
            </a:r>
          </a:p>
          <a:p>
            <a:pPr marL="171360" indent="-171000">
              <a:lnSpc>
                <a:spcPct val="100000"/>
              </a:lnSpc>
              <a:buClr>
                <a:srgbClr val="000000"/>
              </a:buClr>
              <a:buFont typeface="StarSymbol"/>
              <a:buChar char="-"/>
              <a:tabLst>
                <a:tab pos="0" algn="l"/>
              </a:tabLst>
            </a:pPr>
            <a:r>
              <a:rPr lang="cs-CZ" sz="2000" b="0" strike="noStrike">
                <a:latin typeface="Arial"/>
              </a:rPr>
              <a:t>Je obtížnější oslabit silné společenství, které sjednocují sdílené hodnoty a společná identita.</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cs-CZ" sz="2000" b="0" strike="noStrike" dirty="0">
                <a:latin typeface="Arial"/>
              </a:rPr>
              <a:t>Proto se dezinformace používají k tomu, aby lidi rozdělovaly a zdůrazňovaly vnitřní rozdíly.</a:t>
            </a:r>
          </a:p>
          <a:p>
            <a:pPr marL="171360" indent="-171000">
              <a:lnSpc>
                <a:spcPct val="100000"/>
              </a:lnSpc>
              <a:buClr>
                <a:srgbClr val="000000"/>
              </a:buClr>
              <a:buFont typeface="StarSymbol"/>
              <a:buChar char="-"/>
            </a:pPr>
            <a:r>
              <a:rPr lang="cs-CZ" sz="1200" b="0" strike="noStrike" dirty="0">
                <a:latin typeface="Arial"/>
                <a:ea typeface="Arial"/>
              </a:rPr>
              <a:t>Šiřitelé dezinformací chtějí polarizovat společnost a podporovat rozdělení na „my a oni</a:t>
            </a:r>
            <a:r>
              <a:rPr lang="cs-CZ" sz="1200" b="0" strike="noStrike" dirty="0" smtClean="0">
                <a:latin typeface="Arial"/>
                <a:ea typeface="Arial"/>
              </a:rPr>
              <a:t>“.</a:t>
            </a:r>
            <a:endParaRPr lang="cs-CZ" sz="1200" b="0" strike="noStrike" dirty="0">
              <a:latin typeface="Arial"/>
              <a:ea typeface="Arial"/>
            </a:endParaRPr>
          </a:p>
          <a:p>
            <a:pPr marL="171360" indent="-171000">
              <a:lnSpc>
                <a:spcPct val="100000"/>
              </a:lnSpc>
              <a:buClr>
                <a:srgbClr val="000000"/>
              </a:buClr>
              <a:buFont typeface="StarSymbol"/>
              <a:buChar char="-"/>
            </a:pPr>
            <a:r>
              <a:rPr lang="cs-CZ" sz="2000" b="0" strike="noStrike" dirty="0">
                <a:latin typeface="Arial"/>
                <a:ea typeface="Arial"/>
              </a:rPr>
              <a:t>Když jsou bývalí přátelé rozděleni, je mnohem snazší bojovat proti </a:t>
            </a:r>
            <a:r>
              <a:rPr lang="cs-CZ" sz="2000" b="0" strike="noStrike" dirty="0" smtClean="0">
                <a:latin typeface="Arial"/>
                <a:ea typeface="Arial"/>
              </a:rPr>
              <a:t>jednotlivým menším skupinám </a:t>
            </a:r>
            <a:r>
              <a:rPr lang="cs-CZ" sz="2000" b="0" strike="noStrike" dirty="0">
                <a:latin typeface="Arial"/>
                <a:ea typeface="Arial"/>
              </a:rPr>
              <a:t>zvlášť.</a:t>
            </a:r>
          </a:p>
          <a:p>
            <a:pPr marL="171360" indent="-171000">
              <a:lnSpc>
                <a:spcPct val="100000"/>
              </a:lnSpc>
              <a:buClr>
                <a:srgbClr val="000000"/>
              </a:buClr>
              <a:buFont typeface="StarSymbol"/>
              <a:buChar char="-"/>
            </a:pPr>
            <a:r>
              <a:rPr lang="cs-CZ" sz="1200" b="0" strike="noStrike" dirty="0">
                <a:latin typeface="Arial"/>
                <a:ea typeface="Arial"/>
              </a:rPr>
              <a:t>Velká část pokroku, jehož civilizace dosáhla, však spočívá v nalezení kompromisů mezi zájmy různých skupin.</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040" cy="308592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s-CZ" sz="1200" b="0" strike="noStrike" dirty="0">
                <a:solidFill>
                  <a:srgbClr val="000000"/>
                </a:solidFill>
                <a:latin typeface="+mn-lt"/>
                <a:ea typeface="+mn-ea"/>
              </a:rPr>
              <a:t>Všichni se můžeme stát obětí dezinformací. Je to nebezpečný jev, který může:</a:t>
            </a:r>
          </a:p>
          <a:p>
            <a:pPr marL="216000" indent="-216000">
              <a:lnSpc>
                <a:spcPct val="100000"/>
              </a:lnSpc>
            </a:pPr>
            <a:r>
              <a:rPr lang="cs-CZ" sz="1200" b="1" strike="noStrike" dirty="0">
                <a:solidFill>
                  <a:srgbClr val="000000"/>
                </a:solidFill>
                <a:latin typeface="+mn-lt"/>
                <a:ea typeface="+mn-ea"/>
              </a:rPr>
              <a:t>– šířit nedůvěru ve veřejné instituce</a:t>
            </a:r>
            <a:r>
              <a:rPr lang="cs-CZ" sz="1200" b="0" strike="noStrike" dirty="0">
                <a:solidFill>
                  <a:srgbClr val="000000"/>
                </a:solidFill>
                <a:latin typeface="+mn-lt"/>
                <a:ea typeface="+mn-ea"/>
              </a:rPr>
              <a:t>, která může vést k politické apatii nebo k radikalizaci,</a:t>
            </a:r>
          </a:p>
          <a:p>
            <a:pPr marL="216000" indent="-216000">
              <a:lnSpc>
                <a:spcPct val="100000"/>
              </a:lnSpc>
            </a:pPr>
            <a:r>
              <a:rPr lang="cs-CZ" sz="1200" b="1" strike="noStrike" dirty="0">
                <a:solidFill>
                  <a:srgbClr val="000000"/>
                </a:solidFill>
                <a:latin typeface="+mn-lt"/>
                <a:ea typeface="+mn-ea"/>
              </a:rPr>
              <a:t>– šířit nedůvěru ve vědecké a lékařské informace</a:t>
            </a:r>
            <a:r>
              <a:rPr lang="cs-CZ" sz="1200" b="0" strike="noStrike" dirty="0">
                <a:solidFill>
                  <a:srgbClr val="000000"/>
                </a:solidFill>
                <a:latin typeface="+mn-lt"/>
                <a:ea typeface="+mn-ea"/>
              </a:rPr>
              <a:t>, což může mít závažné </a:t>
            </a:r>
            <a:r>
              <a:rPr lang="cs-CZ" sz="1200" b="0" strike="noStrike" dirty="0" smtClean="0">
                <a:solidFill>
                  <a:srgbClr val="000000"/>
                </a:solidFill>
                <a:latin typeface="+mn-lt"/>
                <a:ea typeface="+mn-ea"/>
              </a:rPr>
              <a:t>zdravotní</a:t>
            </a:r>
            <a:r>
              <a:rPr lang="cs-CZ" sz="1200" b="0" strike="noStrike" dirty="0" smtClean="0">
                <a:solidFill>
                  <a:srgbClr val="FF0000"/>
                </a:solidFill>
                <a:latin typeface="+mn-lt"/>
                <a:ea typeface="+mn-ea"/>
              </a:rPr>
              <a:t> </a:t>
            </a:r>
            <a:r>
              <a:rPr lang="cs-CZ" sz="1200" b="0" strike="noStrike" dirty="0">
                <a:solidFill>
                  <a:srgbClr val="000000"/>
                </a:solidFill>
                <a:latin typeface="+mn-lt"/>
                <a:ea typeface="+mn-ea"/>
              </a:rPr>
              <a:t>důsledky.</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s-CZ" sz="2000" b="0" strike="noStrike" dirty="0">
                <a:latin typeface="Arial"/>
                <a:ea typeface="+mn-ea"/>
              </a:rPr>
              <a:t>Státem kontrolovaná média, jako je </a:t>
            </a:r>
            <a:r>
              <a:rPr lang="cs-CZ" sz="2000" b="0" strike="noStrike" dirty="0" err="1">
                <a:latin typeface="Arial"/>
                <a:ea typeface="+mn-ea"/>
              </a:rPr>
              <a:t>Russia</a:t>
            </a:r>
            <a:r>
              <a:rPr lang="cs-CZ" sz="2000" b="0" strike="noStrike" dirty="0">
                <a:latin typeface="Arial"/>
                <a:ea typeface="+mn-ea"/>
              </a:rPr>
              <a:t> </a:t>
            </a:r>
            <a:r>
              <a:rPr lang="cs-CZ" sz="2000" b="0" strike="noStrike" dirty="0" err="1">
                <a:latin typeface="Arial"/>
                <a:ea typeface="+mn-ea"/>
              </a:rPr>
              <a:t>Today</a:t>
            </a:r>
            <a:r>
              <a:rPr lang="cs-CZ" sz="2000" b="0" strike="noStrike" dirty="0">
                <a:latin typeface="Arial"/>
                <a:ea typeface="+mn-ea"/>
              </a:rPr>
              <a:t>, jsou mezi šiřiteli dezinformací „obvyklými podezřelými“; jejich cílem je zejména rozsévat nedůvěru a rozdělovat společnost v EU a západním světě. Běžným postupem šiřitelů dezinformací, zejména těch, kteří jsou napojeni na Kreml, je vzbuzovat nedůvěru v demokratické instituce a snažit se oslabit Evropskou unii záměrným zahlcováním informačního prostoru falešnými příběhy. V těchto příkladech se </a:t>
            </a:r>
            <a:r>
              <a:rPr lang="cs-CZ" sz="2000" b="0" strike="noStrike" dirty="0" err="1">
                <a:latin typeface="Arial"/>
                <a:ea typeface="+mn-ea"/>
              </a:rPr>
              <a:t>Russia</a:t>
            </a:r>
            <a:r>
              <a:rPr lang="cs-CZ" sz="2000" b="0" strike="noStrike" dirty="0">
                <a:latin typeface="Arial"/>
                <a:ea typeface="+mn-ea"/>
              </a:rPr>
              <a:t> </a:t>
            </a:r>
            <a:r>
              <a:rPr lang="cs-CZ" sz="2000" b="0" strike="noStrike" dirty="0" err="1">
                <a:latin typeface="Arial"/>
                <a:ea typeface="+mn-ea"/>
              </a:rPr>
              <a:t>Today</a:t>
            </a:r>
            <a:r>
              <a:rPr lang="cs-CZ" sz="2000" b="0" strike="noStrike" dirty="0">
                <a:latin typeface="Arial"/>
                <a:ea typeface="+mn-ea"/>
              </a:rPr>
              <a:t> zaměřuje na přípravek </a:t>
            </a:r>
            <a:r>
              <a:rPr lang="cs-CZ" sz="2000" b="0" strike="noStrike" dirty="0" err="1">
                <a:latin typeface="Arial"/>
                <a:ea typeface="+mn-ea"/>
              </a:rPr>
              <a:t>Remdesivir</a:t>
            </a:r>
            <a:r>
              <a:rPr lang="cs-CZ" sz="2000" b="0" strike="noStrike" dirty="0">
                <a:latin typeface="Arial"/>
                <a:ea typeface="+mn-ea"/>
              </a:rPr>
              <a:t> schválený</a:t>
            </a:r>
            <a:r>
              <a:rPr lang="cs-CZ" b="0" strike="noStrike" dirty="0"/>
              <a:t> v EU v červenci 2020 </a:t>
            </a:r>
            <a:r>
              <a:rPr lang="cs-CZ" sz="1200" b="0" strike="noStrike" dirty="0">
                <a:solidFill>
                  <a:srgbClr val="000000"/>
                </a:solidFill>
                <a:latin typeface="+mn-lt"/>
                <a:ea typeface="+mn-ea"/>
              </a:rPr>
              <a:t>k léčbě onemocnění COVID-19, a to u dospělých a dospívajících od 12 let se zápalem plic, kteří vyžadují doplňkovou léčbu kyslíkem. </a:t>
            </a:r>
            <a:r>
              <a:rPr lang="cs-CZ" sz="1200" b="0" strike="noStrike" dirty="0" err="1">
                <a:solidFill>
                  <a:srgbClr val="000000"/>
                </a:solidFill>
                <a:latin typeface="+mn-lt"/>
                <a:ea typeface="+mn-ea"/>
              </a:rPr>
              <a:t>Prokremelská</a:t>
            </a:r>
            <a:r>
              <a:rPr lang="cs-CZ" sz="1200" b="0" strike="noStrike" dirty="0">
                <a:solidFill>
                  <a:srgbClr val="000000"/>
                </a:solidFill>
                <a:latin typeface="+mn-lt"/>
                <a:ea typeface="+mn-ea"/>
              </a:rPr>
              <a:t> média propagovala celou řadu klamavých příběhů o tom, že EU nakupuje velké zásoby léčivého přípravku </a:t>
            </a:r>
            <a:r>
              <a:rPr lang="cs-CZ" sz="1200" b="0" strike="noStrike" dirty="0" err="1">
                <a:solidFill>
                  <a:srgbClr val="000000"/>
                </a:solidFill>
                <a:latin typeface="+mn-lt"/>
                <a:ea typeface="+mn-ea"/>
              </a:rPr>
              <a:t>Remdesivir</a:t>
            </a:r>
            <a:r>
              <a:rPr lang="cs-CZ" sz="1200" b="0" strike="noStrike" dirty="0">
                <a:solidFill>
                  <a:srgbClr val="000000"/>
                </a:solidFill>
                <a:latin typeface="+mn-lt"/>
                <a:ea typeface="+mn-ea"/>
              </a:rPr>
              <a:t>, který WHO údajně považuje za neúčinný. Reportáže popisovaly tento krok jako zásadní selhání zdravotní politiky EU a „největší skandál zdravotní krize“. Ve skutečnosti je podle WHO jistota výsledků nízká a neprokázalo se, že by přípravek </a:t>
            </a:r>
            <a:r>
              <a:rPr lang="cs-CZ" sz="1200" b="0" strike="noStrike" dirty="0" err="1">
                <a:solidFill>
                  <a:srgbClr val="000000"/>
                </a:solidFill>
                <a:latin typeface="+mn-lt"/>
                <a:ea typeface="+mn-ea"/>
              </a:rPr>
              <a:t>Remdesivir</a:t>
            </a:r>
            <a:r>
              <a:rPr lang="cs-CZ" sz="1200" b="0" strike="noStrike" dirty="0">
                <a:solidFill>
                  <a:srgbClr val="000000"/>
                </a:solidFill>
                <a:latin typeface="+mn-lt"/>
                <a:ea typeface="+mn-ea"/>
              </a:rPr>
              <a:t> </a:t>
            </a:r>
            <a:r>
              <a:rPr lang="cs-CZ" sz="1200" b="0" i="1" strike="noStrike" dirty="0">
                <a:solidFill>
                  <a:srgbClr val="000000"/>
                </a:solidFill>
                <a:latin typeface="+mn-lt"/>
                <a:ea typeface="+mn-ea"/>
              </a:rPr>
              <a:t>neměl</a:t>
            </a:r>
            <a:r>
              <a:rPr lang="cs-CZ" sz="1200" b="0" strike="noStrike" dirty="0">
                <a:solidFill>
                  <a:srgbClr val="000000"/>
                </a:solidFill>
                <a:latin typeface="+mn-lt"/>
                <a:ea typeface="+mn-ea"/>
              </a:rPr>
              <a:t> žádný přínos. Doporučení je </a:t>
            </a:r>
            <a:r>
              <a:rPr lang="cs-CZ" sz="1200" b="0" i="1" strike="noStrike" dirty="0">
                <a:solidFill>
                  <a:srgbClr val="000000"/>
                </a:solidFill>
                <a:latin typeface="+mn-lt"/>
                <a:ea typeface="+mn-ea"/>
              </a:rPr>
              <a:t>podmíněné</a:t>
            </a:r>
            <a:r>
              <a:rPr lang="cs-CZ" sz="1200" b="0" strike="noStrike" dirty="0">
                <a:solidFill>
                  <a:srgbClr val="000000"/>
                </a:solidFill>
                <a:latin typeface="+mn-lt"/>
                <a:ea typeface="+mn-ea"/>
              </a:rPr>
              <a:t> – vydává se, pokud jsou důkazy o přínosech a rizicích určité intervence méně jisté. </a:t>
            </a:r>
          </a:p>
          <a:p>
            <a:pPr>
              <a:lnSpc>
                <a:spcPct val="100000"/>
              </a:lnSpc>
              <a:tabLst>
                <a:tab pos="0" algn="l"/>
              </a:tabLst>
            </a:pPr>
            <a:endParaRPr lang="fr-BE" sz="1200" b="0" strike="noStrike" spc="-1" dirty="0">
              <a:latin typeface="Arial"/>
            </a:endParaRPr>
          </a:p>
          <a:p>
            <a:pPr>
              <a:lnSpc>
                <a:spcPct val="100000"/>
              </a:lnSpc>
              <a:tabLst>
                <a:tab pos="0" algn="l"/>
              </a:tabLst>
            </a:pPr>
            <a:r>
              <a:rPr lang="cs-CZ" sz="1200" b="0" strike="noStrike" dirty="0">
                <a:solidFill>
                  <a:srgbClr val="000000"/>
                </a:solidFill>
                <a:latin typeface="+mn-lt"/>
                <a:ea typeface="+mn-ea"/>
              </a:rPr>
              <a:t>Tuto metodu velmi často využívají nepřátelští aktéři, kteří šíří dezinformace z důvodu politického a finančního prospěchu: cílem je spíše oslabit EU nebo západní země tím, že jsou jejich politiky a hodnoty prezentovány jako neúspěch, což podkopává důvěru veřejnosti v instituce a orgány zapojené do těchto rozhodnutí. Šířením informací, jako je uvedený příběh, vnášejí dezinformátoři do situace již tak plné nejistoty ještě více zmatků, v důsledku čehož veřejnost často ignoruje pokyny vnitrostátních orgánů a vědeckých odborníků. </a:t>
            </a:r>
          </a:p>
          <a:p>
            <a:pPr>
              <a:lnSpc>
                <a:spcPct val="100000"/>
              </a:lnSpc>
              <a:tabLst>
                <a:tab pos="0" algn="l"/>
              </a:tabLst>
            </a:pPr>
            <a:endParaRPr lang="fr-BE" sz="1200" b="0" strike="noStrike" spc="-1" dirty="0">
              <a:latin typeface="Arial"/>
            </a:endParaRPr>
          </a:p>
          <a:p>
            <a:pPr>
              <a:lnSpc>
                <a:spcPct val="100000"/>
              </a:lnSpc>
              <a:tabLst>
                <a:tab pos="0" algn="l"/>
              </a:tabLst>
            </a:pPr>
            <a:r>
              <a:rPr lang="cs-CZ" sz="2000" b="0" strike="noStrike" dirty="0">
                <a:solidFill>
                  <a:srgbClr val="000000"/>
                </a:solidFill>
                <a:latin typeface="+mn-lt"/>
                <a:ea typeface="+mn-ea"/>
              </a:rPr>
              <a:t>Zdroj: https://www.youtube.com/watch?v=e7jiPDxxx3o&amp;ab_channel=RTFrance</a:t>
            </a:r>
          </a:p>
          <a:p>
            <a:pPr>
              <a:lnSpc>
                <a:spcPct val="100000"/>
              </a:lnSpc>
              <a:tabLst>
                <a:tab pos="0" algn="l"/>
              </a:tabLst>
            </a:pPr>
            <a:r>
              <a:rPr lang="cs-CZ" sz="2000" b="0" strike="noStrike" dirty="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cs-CZ" sz="2000" b="0" strike="noStrike" dirty="0">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040" cy="308592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s-CZ" sz="2000" b="0" strike="noStrike" dirty="0">
                <a:latin typeface="Arial"/>
              </a:rPr>
              <a:t>Ať už je cílem šiřitelů konkrétních dezinformací politický nebo finanční zisk, obrovskou úlohu při šíření nebo naopak zastavení dezinformací hrají sociální média. </a:t>
            </a:r>
            <a:r>
              <a:rPr lang="cs-CZ" sz="2000" b="0" strike="noStrike" dirty="0" smtClean="0">
                <a:latin typeface="Arial"/>
              </a:rPr>
              <a:t>Náměty </a:t>
            </a:r>
            <a:r>
              <a:rPr lang="cs-CZ" sz="2000" b="0" strike="noStrike" dirty="0">
                <a:latin typeface="Arial"/>
              </a:rPr>
              <a:t>k diskusi:</a:t>
            </a:r>
            <a:r>
              <a:rPr lang="cs-CZ" dirty="0"/>
              <a:t/>
            </a:r>
            <a:br>
              <a:rPr lang="cs-CZ" dirty="0"/>
            </a:br>
            <a:endParaRPr lang="cs-CZ" dirty="0"/>
          </a:p>
          <a:p>
            <a:pPr marL="171360" indent="-171000">
              <a:lnSpc>
                <a:spcPct val="100000"/>
              </a:lnSpc>
              <a:buClr>
                <a:srgbClr val="000000"/>
              </a:buClr>
              <a:buFont typeface="StarSymbol"/>
              <a:buChar char="-"/>
            </a:pPr>
            <a:r>
              <a:rPr lang="cs-CZ" sz="2000" b="0" strike="noStrike" dirty="0">
                <a:latin typeface="Arial"/>
              </a:rPr>
              <a:t>Sociální média používá každý, včetně nás a všech těch, kterým důvěřujeme, jako naši přátelé a rodina. Proto musíme být obzvláště opatrní, pokud jde o informace, které vidíme nebo dostáváme. Na snímku je příklad zprávy v aplikaci </a:t>
            </a:r>
            <a:r>
              <a:rPr lang="cs-CZ" sz="2000" b="0" strike="noStrike" dirty="0" err="1">
                <a:latin typeface="Arial"/>
              </a:rPr>
              <a:t>WhatsApp</a:t>
            </a:r>
            <a:r>
              <a:rPr lang="cs-CZ" sz="2000" b="0" strike="noStrike" dirty="0">
                <a:latin typeface="Arial"/>
              </a:rPr>
              <a:t>, která uvádí naprosto nepravdivé informace o falešném léku na </a:t>
            </a:r>
            <a:r>
              <a:rPr lang="cs-CZ" sz="2000" b="0" strike="noStrike" dirty="0" err="1">
                <a:latin typeface="Arial"/>
              </a:rPr>
              <a:t>koronavirus</a:t>
            </a:r>
            <a:r>
              <a:rPr lang="cs-CZ" sz="2000" b="0" strike="noStrike" dirty="0">
                <a:latin typeface="Arial"/>
              </a:rPr>
              <a:t>. (vlevo)</a:t>
            </a:r>
          </a:p>
          <a:p>
            <a:pPr marL="171360" indent="-171000">
              <a:lnSpc>
                <a:spcPct val="100000"/>
              </a:lnSpc>
              <a:buClr>
                <a:srgbClr val="000000"/>
              </a:buClr>
              <a:buFont typeface="StarSymbol"/>
              <a:buChar char="-"/>
            </a:pPr>
            <a:r>
              <a:rPr lang="cs-CZ" sz="2000" b="0" strike="noStrike" dirty="0" err="1">
                <a:latin typeface="Arial"/>
              </a:rPr>
              <a:t>Clickbait</a:t>
            </a:r>
            <a:r>
              <a:rPr lang="cs-CZ" sz="2000" b="0" strike="noStrike" dirty="0">
                <a:latin typeface="Arial"/>
              </a:rPr>
              <a:t> (vytváření zisků podle počtu kliknutí) &gt; záměrné vytváření titulků nebo obrázků/videí tak, aby působily přitažlivě a tajemně a lidé na ně co nejvíce klikali. Pamatujete si na článek „Papež podporuje </a:t>
            </a:r>
            <a:r>
              <a:rPr lang="cs-CZ" sz="2000" b="0" strike="noStrike" dirty="0" err="1">
                <a:latin typeface="Arial"/>
              </a:rPr>
              <a:t>Trumpa</a:t>
            </a:r>
            <a:r>
              <a:rPr lang="cs-CZ" sz="2000" b="0" strike="noStrike" dirty="0">
                <a:latin typeface="Arial"/>
              </a:rPr>
              <a:t>“ na začátku této prezentace? Podívejte se na další příklad s titulkem „EU chce sloučit Spojené království s Francií“. (nahoře uprostřed)</a:t>
            </a:r>
          </a:p>
          <a:p>
            <a:pPr marL="171360" indent="-171000">
              <a:lnSpc>
                <a:spcPct val="100000"/>
              </a:lnSpc>
              <a:buClr>
                <a:srgbClr val="000000"/>
              </a:buClr>
              <a:buFont typeface="StarSymbol"/>
              <a:buChar char="-"/>
            </a:pPr>
            <a:r>
              <a:rPr lang="cs-CZ" sz="2000" b="0" strike="noStrike" dirty="0">
                <a:latin typeface="Arial"/>
              </a:rPr>
              <a:t>Zcela vymyšlené příběhy, jako je výše uvedený příspěvek na </a:t>
            </a:r>
            <a:r>
              <a:rPr lang="cs-CZ" sz="2000" b="0" strike="noStrike" dirty="0" err="1">
                <a:latin typeface="Arial"/>
              </a:rPr>
              <a:t>Instagramu</a:t>
            </a:r>
            <a:r>
              <a:rPr lang="cs-CZ" sz="2000" b="0" strike="noStrike" dirty="0">
                <a:latin typeface="Arial"/>
              </a:rPr>
              <a:t> z dubna 2020, v němž se tvrdí, že byla vyvinuta vakcína proti </a:t>
            </a:r>
            <a:r>
              <a:rPr lang="cs-CZ" sz="2000" b="0" strike="noStrike" dirty="0" err="1">
                <a:latin typeface="Arial"/>
              </a:rPr>
              <a:t>koronaviru</a:t>
            </a:r>
            <a:r>
              <a:rPr lang="cs-CZ" sz="2000" b="0" strike="noStrike" dirty="0">
                <a:latin typeface="Arial"/>
              </a:rPr>
              <a:t>, i když v té době žádná taková vakcína neexistovala a ani nebyl v této oblasti zahájen žádný pokročilý výzkum. (dole uprostřed)</a:t>
            </a:r>
          </a:p>
          <a:p>
            <a:pPr marL="171360" indent="-171000">
              <a:lnSpc>
                <a:spcPct val="100000"/>
              </a:lnSpc>
              <a:buClr>
                <a:srgbClr val="000000"/>
              </a:buClr>
              <a:buFont typeface="StarSymbol"/>
              <a:buChar char="-"/>
            </a:pPr>
            <a:r>
              <a:rPr lang="cs-CZ" sz="2000" b="0" strike="noStrike" dirty="0">
                <a:latin typeface="Arial"/>
              </a:rPr>
              <a:t>Umělé zveličování &gt; virální rozšíření zprávy nebo příběhu pomocí neautentických prostředků: falešných profilů a </a:t>
            </a:r>
            <a:r>
              <a:rPr lang="cs-CZ" sz="2000" b="0" strike="noStrike" dirty="0" err="1">
                <a:latin typeface="Arial"/>
              </a:rPr>
              <a:t>botů</a:t>
            </a:r>
            <a:r>
              <a:rPr lang="cs-CZ" sz="2000" b="0" strike="noStrike" dirty="0">
                <a:latin typeface="Arial"/>
              </a:rPr>
              <a:t>, které zaplavují příspěvky komentáři a sdílejí je, aby přilákaly více čtenářů. Profily, které jsou úmyslně vytvořeny tak, aby vypadaly jako profily „běžných“ lidí s normálním zaměstnáním a koníčky, ale jsou provozovány zcela uměle nebo je provozují továrny trollů. Výše uvedený příklad ukazuje reakce na různé příspěvky na účtech na </a:t>
            </a:r>
            <a:r>
              <a:rPr lang="cs-CZ" sz="2000" b="0" strike="noStrike" dirty="0" err="1">
                <a:latin typeface="Arial"/>
              </a:rPr>
              <a:t>Twitteru</a:t>
            </a:r>
            <a:r>
              <a:rPr lang="cs-CZ" sz="2000" b="0" strike="noStrike" dirty="0">
                <a:latin typeface="Arial"/>
              </a:rPr>
              <a:t> používající podobné formulace nebo totožný text, což svědčí o koordinovaném zasílání zpráv. Zdroj: Zpráva Institutu pro strategický dialog a Aliance pro zajištění demokracie – https://www.isdglobal.org/wp-content/uploads/2020/08/ISDG-proCCP.pdf</a:t>
            </a:r>
          </a:p>
          <a:p>
            <a:pPr marL="171360" indent="-171000">
              <a:lnSpc>
                <a:spcPct val="100000"/>
              </a:lnSpc>
              <a:buClr>
                <a:srgbClr val="000000"/>
              </a:buClr>
              <a:buFont typeface="StarSymbol"/>
              <a:buChar char="-"/>
            </a:pPr>
            <a:r>
              <a:rPr lang="cs-CZ" sz="2000" b="0" strike="noStrike" dirty="0">
                <a:latin typeface="Arial"/>
              </a:rPr>
              <a:t>Použití obrazového materiálu mimo kontext: příklad uvidíme na dalších snímcích. Velmi běžnou dezinformační technikou je opakované použití starších záběrů (často názorných nebo šokujících) pro aktuální událost nebo ve zcela odlišných souvislostech.</a:t>
            </a:r>
          </a:p>
          <a:p>
            <a:pPr>
              <a:lnSpc>
                <a:spcPct val="100000"/>
              </a:lnSpc>
            </a:pPr>
            <a:endParaRPr lang="fr-BE" sz="2000" b="0" strike="noStrike" spc="-1" dirty="0">
              <a:latin typeface="Arial"/>
            </a:endParaRPr>
          </a:p>
          <a:p>
            <a:pPr>
              <a:lnSpc>
                <a:spcPct val="100000"/>
              </a:lnSpc>
              <a:tabLst>
                <a:tab pos="0" algn="l"/>
              </a:tabLst>
            </a:pPr>
            <a:r>
              <a:rPr lang="cs-CZ" sz="2000" b="0" strike="noStrike" dirty="0">
                <a:latin typeface="Arial"/>
              </a:rPr>
              <a:t>Více informací: </a:t>
            </a:r>
            <a:r>
              <a:rPr lang="cs-CZ" sz="2000" b="0" u="sng" strike="noStrike" dirty="0">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cs-CZ" sz="2000" b="0" strike="noStrike" dirty="0" err="1">
                <a:latin typeface="Arial"/>
                <a:ea typeface="+mn-ea"/>
              </a:rPr>
              <a:t>TikTok</a:t>
            </a:r>
            <a:r>
              <a:rPr lang="cs-CZ" sz="2000" b="0" strike="noStrike" dirty="0">
                <a:latin typeface="Arial"/>
                <a:ea typeface="+mn-ea"/>
              </a:rPr>
              <a:t> – aplikace s krátkými videi – zaznamenal neuvěřitelně rychlý nárůst počtu uživatelů, zejména mezi dospívajícími. S rostoucí popularitou v Evropě a ve Spojených státech</a:t>
            </a:r>
            <a:r>
              <a:rPr lang="cs-CZ" sz="1200" b="0" strike="noStrike" dirty="0">
                <a:solidFill>
                  <a:srgbClr val="000000"/>
                </a:solidFill>
                <a:latin typeface="+mn-lt"/>
                <a:ea typeface="+mn-ea"/>
              </a:rPr>
              <a:t> se však </a:t>
            </a:r>
            <a:r>
              <a:rPr lang="cs-CZ" sz="1200" b="0" strike="noStrike" dirty="0" err="1">
                <a:solidFill>
                  <a:srgbClr val="000000"/>
                </a:solidFill>
                <a:latin typeface="+mn-lt"/>
                <a:ea typeface="+mn-ea"/>
              </a:rPr>
              <a:t>TikTok</a:t>
            </a:r>
            <a:r>
              <a:rPr lang="cs-CZ" sz="1200" b="0" strike="noStrike" dirty="0">
                <a:solidFill>
                  <a:srgbClr val="000000"/>
                </a:solidFill>
                <a:latin typeface="+mn-lt"/>
                <a:ea typeface="+mn-ea"/>
              </a:rPr>
              <a:t> stal rovněž prostorem, který se plní falešným obsahem, často politickým, jakož i příspěvky proti očkování a mylnými informacemi ohledně změny klimatu, jako jsou například útoky na švédskou environmentální aktivistku Gretu Thunbergovou. </a:t>
            </a:r>
          </a:p>
          <a:p>
            <a:pPr marL="171360" indent="-171000">
              <a:lnSpc>
                <a:spcPct val="100000"/>
              </a:lnSpc>
              <a:buClr>
                <a:srgbClr val="000000"/>
              </a:buClr>
              <a:buFont typeface="StarSymbol"/>
              <a:buChar char="-"/>
            </a:pPr>
            <a:r>
              <a:rPr lang="cs-CZ" sz="1200" b="0" strike="noStrike" dirty="0">
                <a:solidFill>
                  <a:srgbClr val="000000"/>
                </a:solidFill>
                <a:latin typeface="+mn-lt"/>
                <a:ea typeface="+mn-ea"/>
              </a:rPr>
              <a:t>Začátkem tohoto roku se na platformě </a:t>
            </a:r>
            <a:r>
              <a:rPr lang="cs-CZ" sz="1200" b="0" strike="noStrike" dirty="0" err="1">
                <a:solidFill>
                  <a:srgbClr val="000000"/>
                </a:solidFill>
                <a:latin typeface="+mn-lt"/>
                <a:ea typeface="+mn-ea"/>
              </a:rPr>
              <a:t>TikTok</a:t>
            </a:r>
            <a:r>
              <a:rPr lang="cs-CZ" sz="1200" b="0" strike="noStrike" dirty="0">
                <a:solidFill>
                  <a:srgbClr val="000000"/>
                </a:solidFill>
                <a:latin typeface="+mn-lt"/>
                <a:ea typeface="+mn-ea"/>
              </a:rPr>
              <a:t> objevilo několik videí, která šířila nepodložená tvrzení a již vyvrácené konspirační teorie o pandemii COVID-19.</a:t>
            </a:r>
          </a:p>
          <a:p>
            <a:pPr marL="171360" indent="-171000">
              <a:lnSpc>
                <a:spcPct val="100000"/>
              </a:lnSpc>
              <a:buClr>
                <a:srgbClr val="000000"/>
              </a:buClr>
              <a:buFont typeface="StarSymbol"/>
              <a:buChar char="-"/>
            </a:pPr>
            <a:r>
              <a:rPr lang="cs-CZ" sz="1200" b="0" strike="noStrike" dirty="0">
                <a:solidFill>
                  <a:srgbClr val="000000"/>
                </a:solidFill>
                <a:latin typeface="+mn-lt"/>
                <a:ea typeface="+mn-ea"/>
              </a:rPr>
              <a:t>Videa, jako je to, které zde uvádíme, měla tisíce celkových shlédnutí a tvrdilo se v nich, že „čínská vláda virus původně použila jako způsob kontroly obyvatelstva“ nebo že epidemie je „ve skutečnosti biochemickým útokem vlády“, který má odvést pozornost. V dalším videu se uvádí, že „lidé jsou přesvědčeni, že Čína se rozhodla »neúmyslně« vypustit virus... jako způsob kontroly obyvatelstva.“</a:t>
            </a:r>
          </a:p>
          <a:p>
            <a:pPr marL="171360" indent="-171000">
              <a:lnSpc>
                <a:spcPct val="100000"/>
              </a:lnSpc>
              <a:buClr>
                <a:srgbClr val="000000"/>
              </a:buClr>
              <a:buFont typeface="StarSymbol"/>
              <a:buChar char="-"/>
            </a:pPr>
            <a:r>
              <a:rPr lang="cs-CZ" sz="1200" b="0" strike="noStrike" dirty="0">
                <a:solidFill>
                  <a:srgbClr val="000000"/>
                </a:solidFill>
                <a:latin typeface="+mn-lt"/>
                <a:ea typeface="+mn-ea"/>
              </a:rPr>
              <a:t>Od té doby již </a:t>
            </a:r>
            <a:r>
              <a:rPr lang="cs-CZ" sz="1200" b="0" strike="noStrike" dirty="0" err="1">
                <a:solidFill>
                  <a:srgbClr val="000000"/>
                </a:solidFill>
                <a:latin typeface="+mn-lt"/>
                <a:ea typeface="+mn-ea"/>
              </a:rPr>
              <a:t>TikTok</a:t>
            </a:r>
            <a:r>
              <a:rPr lang="cs-CZ" sz="1200" b="0" strike="noStrike" dirty="0">
                <a:solidFill>
                  <a:srgbClr val="000000"/>
                </a:solidFill>
                <a:latin typeface="+mn-lt"/>
                <a:ea typeface="+mn-ea"/>
              </a:rPr>
              <a:t> vypracoval jasné pokyny proti zavádějícím informacím, včetně zdravotních dezinformací, na své platformě, ale každý, kdo tuto aplikaci používá, ví, jak rychle je možné odstartovat a šířit nové trendy, </a:t>
            </a:r>
            <a:r>
              <a:rPr lang="cs-CZ" sz="1200" b="0" strike="noStrike" dirty="0" err="1">
                <a:solidFill>
                  <a:srgbClr val="000000"/>
                </a:solidFill>
                <a:latin typeface="+mn-lt"/>
                <a:ea typeface="+mn-ea"/>
              </a:rPr>
              <a:t>hashtagy</a:t>
            </a:r>
            <a:r>
              <a:rPr lang="cs-CZ" sz="1200" b="0" strike="noStrike" dirty="0">
                <a:solidFill>
                  <a:srgbClr val="000000"/>
                </a:solidFill>
                <a:latin typeface="+mn-lt"/>
                <a:ea typeface="+mn-ea"/>
              </a:rPr>
              <a:t> a výzvy, takže při sledování a sdílení tohoto obsahu je na místě ostražitost.</a:t>
            </a:r>
          </a:p>
          <a:p>
            <a:pPr>
              <a:lnSpc>
                <a:spcPct val="100000"/>
              </a:lnSpc>
            </a:pPr>
            <a:endParaRPr lang="fr-BE" sz="1200" b="0" strike="noStrike" spc="-1" dirty="0">
              <a:latin typeface="Arial"/>
            </a:endParaRPr>
          </a:p>
          <a:p>
            <a:pPr>
              <a:lnSpc>
                <a:spcPct val="100000"/>
              </a:lnSpc>
            </a:pPr>
            <a:r>
              <a:rPr lang="cs-CZ" sz="1200" b="0" strike="noStrike" dirty="0">
                <a:solidFill>
                  <a:srgbClr val="000000"/>
                </a:solidFill>
                <a:latin typeface="+mn-lt"/>
                <a:ea typeface="+mn-ea"/>
              </a:rPr>
              <a:t>Zdroje: https://www.poynter.org/fact-checking/2019/misinformation-makes-its-way-to-tiktok/</a:t>
            </a:r>
          </a:p>
          <a:p>
            <a:pPr>
              <a:lnSpc>
                <a:spcPct val="100000"/>
              </a:lnSpc>
            </a:pPr>
            <a:r>
              <a:rPr lang="cs-CZ" sz="2000" b="0" strike="noStrike" dirty="0">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040" cy="308592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s-CZ" sz="2000" b="0" strike="noStrike" dirty="0">
                <a:latin typeface="Arial"/>
              </a:rPr>
              <a:t>Podívejte se na toto video velmi pozorně – vypadá velmi realisticky, že? Asi vás nepřekvapí, že papež při své návštěvě Spojených států žádný trik s ubrusem nepředvedl a že tento klip je zcela vykonstruovaný: jedná se o tzv. „</a:t>
            </a:r>
            <a:r>
              <a:rPr lang="cs-CZ" sz="2000" b="0" strike="noStrike" dirty="0" err="1">
                <a:latin typeface="Arial"/>
              </a:rPr>
              <a:t>deep</a:t>
            </a:r>
            <a:r>
              <a:rPr lang="cs-CZ" sz="2000" b="0" strike="noStrike" dirty="0">
                <a:latin typeface="Arial"/>
              </a:rPr>
              <a:t> </a:t>
            </a:r>
            <a:r>
              <a:rPr lang="cs-CZ" sz="2000" b="0" strike="noStrike" dirty="0" err="1">
                <a:latin typeface="Arial"/>
              </a:rPr>
              <a:t>fake</a:t>
            </a:r>
            <a:r>
              <a:rPr lang="cs-CZ" sz="2000" b="0" strike="noStrike" dirty="0">
                <a:latin typeface="Arial"/>
              </a:rPr>
              <a:t>“. Zde je porovnání s původní verzí: https://www.youtube.com/watch?v=ABy_1sL-R3s&amp;feature=emb_title</a:t>
            </a:r>
          </a:p>
          <a:p>
            <a:pPr>
              <a:lnSpc>
                <a:spcPct val="100000"/>
              </a:lnSpc>
              <a:tabLst>
                <a:tab pos="0" algn="l"/>
              </a:tabLst>
            </a:pPr>
            <a:endParaRPr lang="fr-BE" sz="2000" b="0" strike="noStrike" spc="-1" dirty="0">
              <a:latin typeface="Arial"/>
            </a:endParaRPr>
          </a:p>
          <a:p>
            <a:pPr>
              <a:lnSpc>
                <a:spcPct val="100000"/>
              </a:lnSpc>
              <a:tabLst>
                <a:tab pos="0" algn="l"/>
              </a:tabLst>
            </a:pPr>
            <a:r>
              <a:rPr lang="cs-CZ" sz="2000" b="0" strike="noStrike" dirty="0">
                <a:latin typeface="Arial"/>
                <a:ea typeface="+mn-ea"/>
              </a:rPr>
              <a:t>„</a:t>
            </a:r>
            <a:r>
              <a:rPr lang="cs-CZ" sz="2000" b="0" strike="noStrike" dirty="0" err="1">
                <a:latin typeface="Arial"/>
                <a:ea typeface="+mn-ea"/>
              </a:rPr>
              <a:t>Deepfake</a:t>
            </a:r>
            <a:r>
              <a:rPr lang="cs-CZ" sz="2000" b="0" strike="noStrike" dirty="0">
                <a:latin typeface="Arial"/>
                <a:ea typeface="+mn-ea"/>
              </a:rPr>
              <a:t>“ je dnešní verze </a:t>
            </a:r>
            <a:r>
              <a:rPr lang="cs-CZ" sz="2000" b="0" strike="noStrike" dirty="0" err="1">
                <a:latin typeface="Arial"/>
                <a:ea typeface="+mn-ea"/>
              </a:rPr>
              <a:t>Photoshopu</a:t>
            </a:r>
            <a:r>
              <a:rPr lang="cs-CZ" sz="2000" b="0" strike="noStrike" dirty="0">
                <a:latin typeface="Arial"/>
                <a:ea typeface="+mn-ea"/>
              </a:rPr>
              <a:t>: využívá umělou inteligenci</a:t>
            </a:r>
            <a:r>
              <a:rPr lang="cs-CZ" b="0" strike="noStrike" dirty="0"/>
              <a:t> k vytvoření nových záběrů (obrázků, videí, hlasových nahrávek), které zachycují události, prohlášení nebo činy, které se ve skutečnosti nikdy nestaly.</a:t>
            </a:r>
            <a:r>
              <a:rPr lang="cs-CZ" sz="1200" b="0" strike="noStrike" dirty="0">
                <a:solidFill>
                  <a:srgbClr val="000000"/>
                </a:solidFill>
                <a:latin typeface="+mn-lt"/>
                <a:ea typeface="+mn-ea"/>
              </a:rPr>
              <a:t> Výsledky mohou být velmi přesvědčivé. </a:t>
            </a:r>
            <a:r>
              <a:rPr lang="cs-CZ" sz="1200" b="0" strike="noStrike" dirty="0" err="1">
                <a:solidFill>
                  <a:srgbClr val="000000"/>
                </a:solidFill>
                <a:latin typeface="+mn-lt"/>
                <a:ea typeface="+mn-ea"/>
              </a:rPr>
              <a:t>Deepfake</a:t>
            </a:r>
            <a:r>
              <a:rPr lang="cs-CZ" sz="1200" b="0" strike="noStrike" dirty="0">
                <a:solidFill>
                  <a:srgbClr val="000000"/>
                </a:solidFill>
                <a:latin typeface="+mn-lt"/>
                <a:ea typeface="+mn-ea"/>
              </a:rPr>
              <a:t> se liší od jiných forem nepravdivých informací tím, že je velmi obtížné zjistit, že se jedná o podvrh. </a:t>
            </a:r>
            <a:r>
              <a:rPr lang="cs-CZ" sz="1200" b="0" strike="noStrike" dirty="0" err="1">
                <a:solidFill>
                  <a:srgbClr val="000000"/>
                </a:solidFill>
                <a:latin typeface="+mn-lt"/>
                <a:ea typeface="+mn-ea"/>
              </a:rPr>
              <a:t>Deepfake</a:t>
            </a:r>
            <a:r>
              <a:rPr lang="cs-CZ" sz="1200" b="0" strike="noStrike" dirty="0">
                <a:solidFill>
                  <a:srgbClr val="000000"/>
                </a:solidFill>
                <a:latin typeface="+mn-lt"/>
                <a:ea typeface="+mn-ea"/>
              </a:rPr>
              <a:t> jsou falešná videa vytvořená pomocí digitálního softwaru, strojového učení a záměny obličeje.</a:t>
            </a:r>
          </a:p>
          <a:p>
            <a:pPr>
              <a:lnSpc>
                <a:spcPct val="100000"/>
              </a:lnSpc>
              <a:tabLst>
                <a:tab pos="0" algn="l"/>
              </a:tabLst>
            </a:pPr>
            <a:endParaRPr lang="fr-BE" sz="1200" b="0" strike="noStrike" spc="-1" dirty="0">
              <a:latin typeface="Arial"/>
            </a:endParaRPr>
          </a:p>
          <a:p>
            <a:pPr>
              <a:lnSpc>
                <a:spcPct val="100000"/>
              </a:lnSpc>
              <a:tabLst>
                <a:tab pos="0" algn="l"/>
              </a:tabLst>
            </a:pPr>
            <a:r>
              <a:rPr lang="cs-CZ" sz="2000" b="0" strike="noStrike" dirty="0">
                <a:solidFill>
                  <a:srgbClr val="000000"/>
                </a:solidFill>
                <a:latin typeface="+mn-lt"/>
                <a:ea typeface="+mn-ea"/>
              </a:rPr>
              <a:t>Více informací najdete zde: https://www.betterinternetforkids.eu/web/</a:t>
            </a:r>
            <a:r>
              <a:rPr lang="cs-CZ" sz="2000" b="0" strike="noStrike" dirty="0" err="1">
                <a:solidFill>
                  <a:srgbClr val="000000"/>
                </a:solidFill>
                <a:latin typeface="+mn-lt"/>
                <a:ea typeface="+mn-ea"/>
              </a:rPr>
              <a:t>portal</a:t>
            </a:r>
            <a:r>
              <a:rPr lang="cs-CZ" sz="2000" b="0" strike="noStrike" dirty="0">
                <a:solidFill>
                  <a:srgbClr val="000000"/>
                </a:solidFill>
                <a:latin typeface="+mn-lt"/>
                <a:ea typeface="+mn-ea"/>
              </a:rPr>
              <a:t>/</a:t>
            </a:r>
            <a:r>
              <a:rPr lang="cs-CZ" sz="2000" b="0" strike="noStrike" dirty="0" err="1">
                <a:solidFill>
                  <a:srgbClr val="000000"/>
                </a:solidFill>
                <a:latin typeface="+mn-lt"/>
                <a:ea typeface="+mn-ea"/>
              </a:rPr>
              <a:t>practice</a:t>
            </a:r>
            <a:r>
              <a:rPr lang="cs-CZ" sz="2000" b="0" strike="noStrike" dirty="0">
                <a:solidFill>
                  <a:srgbClr val="000000"/>
                </a:solidFill>
                <a:latin typeface="+mn-lt"/>
                <a:ea typeface="+mn-ea"/>
              </a:rPr>
              <a:t>/</a:t>
            </a:r>
            <a:r>
              <a:rPr lang="cs-CZ" sz="2000" b="0" strike="noStrike" dirty="0" err="1">
                <a:solidFill>
                  <a:srgbClr val="000000"/>
                </a:solidFill>
                <a:latin typeface="+mn-lt"/>
                <a:ea typeface="+mn-ea"/>
              </a:rPr>
              <a:t>awareness</a:t>
            </a:r>
            <a:r>
              <a:rPr lang="cs-CZ" sz="2000" b="0" strike="noStrike" dirty="0">
                <a:solidFill>
                  <a:srgbClr val="000000"/>
                </a:solidFill>
                <a:latin typeface="+mn-lt"/>
                <a:ea typeface="+mn-ea"/>
              </a:rPr>
              <a:t>/</a:t>
            </a:r>
            <a:r>
              <a:rPr lang="cs-CZ" sz="2000" b="0" strike="noStrike" dirty="0" err="1">
                <a:solidFill>
                  <a:srgbClr val="000000"/>
                </a:solidFill>
                <a:latin typeface="+mn-lt"/>
                <a:ea typeface="+mn-ea"/>
              </a:rPr>
              <a:t>detail?articleId</a:t>
            </a:r>
            <a:r>
              <a:rPr lang="cs-CZ" sz="2000" b="0" strike="noStrike" dirty="0">
                <a:solidFill>
                  <a:srgbClr val="000000"/>
                </a:solidFill>
                <a:latin typeface="+mn-lt"/>
                <a:ea typeface="+mn-ea"/>
              </a:rPr>
              <a:t>=5398982#:~:text=Deepfakes%20are%20computer%2Dcreated%20artificial,action%20that%20never%20actually%20happened.&amp;text=Deepfakes%20are%20fake%20videos%20created,machine%20learning%20and%20face%20swapping.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040" cy="308592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s-CZ" sz="2000" b="0" strike="noStrike" dirty="0">
                <a:latin typeface="Arial"/>
              </a:rPr>
              <a:t>Dalším příkladem použití audiovizuálního materiálu vytrženého z kontextu k vytvoření smyšleného příběhu je tato reportáž portálu Sputnik o tom, jak jsou děti v „militarizovaném“ Lotyšsku indoktrinovány organizací NATO: </a:t>
            </a:r>
            <a:r>
              <a:rPr lang="cs-CZ" sz="2000" b="0" u="sng" strike="noStrike" dirty="0">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dirty="0">
              <a:latin typeface="Arial"/>
            </a:endParaRPr>
          </a:p>
          <a:p>
            <a:pPr algn="just">
              <a:lnSpc>
                <a:spcPct val="100000"/>
              </a:lnSpc>
              <a:tabLst>
                <a:tab pos="0" algn="l"/>
              </a:tabLst>
            </a:pPr>
            <a:r>
              <a:rPr lang="cs-CZ" sz="1200" b="0" strike="noStrike" dirty="0">
                <a:solidFill>
                  <a:srgbClr val="000000"/>
                </a:solidFill>
                <a:latin typeface="+mn-lt"/>
                <a:ea typeface="+mn-ea"/>
              </a:rPr>
              <a:t>Nechte studenty, aby přemýšleli o svých </a:t>
            </a:r>
            <a:r>
              <a:rPr lang="cs-CZ" sz="1200" b="1" strike="noStrike" dirty="0">
                <a:solidFill>
                  <a:srgbClr val="000000"/>
                </a:solidFill>
                <a:latin typeface="+mn-lt"/>
                <a:ea typeface="+mn-ea"/>
              </a:rPr>
              <a:t>pocitech</a:t>
            </a:r>
            <a:r>
              <a:rPr lang="cs-CZ" sz="1200" b="0" strike="noStrike" dirty="0">
                <a:solidFill>
                  <a:srgbClr val="000000"/>
                </a:solidFill>
                <a:latin typeface="+mn-lt"/>
                <a:ea typeface="+mn-ea"/>
              </a:rPr>
              <a:t>. Co cítí, když se dívají na tyto záběry? Jak by reagovali, kdyby se objevily mezi jejich nejnovějšími zprávami na </a:t>
            </a:r>
            <a:r>
              <a:rPr lang="cs-CZ" sz="1200" b="0" strike="noStrike" dirty="0" err="1">
                <a:solidFill>
                  <a:srgbClr val="000000"/>
                </a:solidFill>
                <a:latin typeface="+mn-lt"/>
                <a:ea typeface="+mn-ea"/>
              </a:rPr>
              <a:t>Instagramu</a:t>
            </a:r>
            <a:r>
              <a:rPr lang="cs-CZ" sz="1200" b="0" strike="noStrike" dirty="0">
                <a:solidFill>
                  <a:srgbClr val="000000"/>
                </a:solidFill>
                <a:latin typeface="+mn-lt"/>
                <a:ea typeface="+mn-ea"/>
              </a:rPr>
              <a:t>/</a:t>
            </a:r>
            <a:r>
              <a:rPr lang="cs-CZ" sz="1200" b="0" strike="noStrike" dirty="0" err="1">
                <a:solidFill>
                  <a:srgbClr val="000000"/>
                </a:solidFill>
                <a:latin typeface="+mn-lt"/>
                <a:ea typeface="+mn-ea"/>
              </a:rPr>
              <a:t>TikToku</a:t>
            </a:r>
            <a:r>
              <a:rPr lang="cs-CZ" sz="1200" b="0" strike="noStrike" dirty="0">
                <a:solidFill>
                  <a:srgbClr val="000000"/>
                </a:solidFill>
                <a:latin typeface="+mn-lt"/>
                <a:ea typeface="+mn-ea"/>
              </a:rPr>
              <a:t>? Co na ně zapůsobilo? Samotná zpráva, to, jak je formulována, obrázek…?</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cs-CZ" sz="1200" b="0" strike="noStrike" dirty="0">
                <a:solidFill>
                  <a:srgbClr val="000000"/>
                </a:solidFill>
                <a:latin typeface="+mn-lt"/>
                <a:ea typeface="+mn-ea"/>
              </a:rPr>
              <a:t>Uveďte další kapitolu: reakce na dezinformace</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s-CZ" sz="1200" b="0" strike="noStrike" dirty="0">
                <a:solidFill>
                  <a:srgbClr val="000000"/>
                </a:solidFill>
                <a:latin typeface="Arial"/>
              </a:rPr>
              <a:t>JAK REAGOVAT NA DEZINFORMACE</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cs-CZ" sz="1200" b="0" strike="noStrike" dirty="0">
                <a:solidFill>
                  <a:srgbClr val="000000"/>
                </a:solidFill>
                <a:latin typeface="Arial"/>
                <a:ea typeface="Calibri"/>
              </a:rPr>
              <a:t>Výukové cíle:</a:t>
            </a:r>
            <a:r>
              <a:rPr lang="cs-CZ" dirty="0"/>
              <a:t/>
            </a:r>
            <a:br>
              <a:rPr lang="cs-CZ" dirty="0"/>
            </a:br>
            <a:r>
              <a:rPr lang="cs-CZ" sz="1200" b="0" strike="noStrike" dirty="0">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cs-CZ" sz="1200" b="0" strike="noStrike" dirty="0">
                <a:solidFill>
                  <a:srgbClr val="000000"/>
                </a:solidFill>
                <a:latin typeface="Arial"/>
                <a:ea typeface="Calibri"/>
              </a:rPr>
              <a:t>pochopit, že na zamezení šíření dezinformací se musí podílet každý z nás, protože dezinformace ohrožují demokracii (a potenciálně i naše životy),</a:t>
            </a:r>
          </a:p>
          <a:p>
            <a:pPr marL="171360" indent="-171000">
              <a:lnSpc>
                <a:spcPct val="100000"/>
              </a:lnSpc>
              <a:buClr>
                <a:srgbClr val="000000"/>
              </a:buClr>
              <a:buFont typeface="Wingdings" charset="2"/>
              <a:buChar char="-"/>
              <a:tabLst>
                <a:tab pos="0" algn="l"/>
              </a:tabLst>
            </a:pPr>
            <a:r>
              <a:rPr lang="cs-CZ" sz="1200" b="0" strike="noStrike" dirty="0">
                <a:solidFill>
                  <a:srgbClr val="000000"/>
                </a:solidFill>
                <a:latin typeface="Arial"/>
                <a:ea typeface="Calibri"/>
              </a:rPr>
              <a:t>diskutovat o jednotlivých krocích posuzování pravdivosti obsahu, včetně nutnosti zamyslet se, než budeme cokoli sdílet, a o klíčových prvcích v procesu ověřování faktů,</a:t>
            </a:r>
          </a:p>
          <a:p>
            <a:pPr marL="171360" indent="-171000">
              <a:lnSpc>
                <a:spcPct val="100000"/>
              </a:lnSpc>
              <a:buClr>
                <a:srgbClr val="000000"/>
              </a:buClr>
              <a:buFont typeface="Wingdings" charset="2"/>
              <a:buChar char="-"/>
              <a:tabLst>
                <a:tab pos="0" algn="l"/>
              </a:tabLst>
            </a:pPr>
            <a:r>
              <a:rPr lang="cs-CZ" sz="1200" b="0" strike="noStrike" dirty="0">
                <a:solidFill>
                  <a:srgbClr val="000000"/>
                </a:solidFill>
                <a:latin typeface="Arial"/>
                <a:ea typeface="Calibri"/>
              </a:rPr>
              <a:t>naučit se, jak s druhými hovořit o dezinformacích a jejich rizicích a jak </a:t>
            </a:r>
            <a:r>
              <a:rPr lang="cs-CZ" sz="1200" b="0" strike="noStrike" dirty="0" smtClean="0">
                <a:solidFill>
                  <a:srgbClr val="000000"/>
                </a:solidFill>
                <a:latin typeface="Arial"/>
                <a:ea typeface="Calibri"/>
              </a:rPr>
              <a:t>zamezit tomu, aby rozesílali škodlivé </a:t>
            </a:r>
            <a:r>
              <a:rPr lang="cs-CZ" sz="1200" b="0" strike="noStrike" dirty="0">
                <a:solidFill>
                  <a:srgbClr val="000000"/>
                </a:solidFill>
                <a:latin typeface="Arial"/>
                <a:ea typeface="Calibri"/>
              </a:rPr>
              <a:t>a </a:t>
            </a:r>
            <a:r>
              <a:rPr lang="cs-CZ" sz="1200" b="0" strike="noStrike" dirty="0" smtClean="0">
                <a:solidFill>
                  <a:srgbClr val="000000"/>
                </a:solidFill>
                <a:latin typeface="Arial"/>
                <a:ea typeface="Calibri"/>
              </a:rPr>
              <a:t>nepravdivé příběhy.</a:t>
            </a:r>
            <a:endParaRPr lang="cs-CZ" sz="1200" b="0" strike="noStrike" dirty="0">
              <a:solidFill>
                <a:srgbClr val="000000"/>
              </a:solidFill>
              <a:latin typeface="Arial"/>
              <a:ea typeface="Calibri"/>
            </a:endParaRP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s-CZ" sz="2000" b="0" strike="noStrike">
                <a:latin typeface="Arial"/>
              </a:rPr>
              <a:t>Někdy je těžké rozlišit, co je pravda a co ne</a:t>
            </a:r>
          </a:p>
          <a:p>
            <a:pPr>
              <a:lnSpc>
                <a:spcPct val="100000"/>
              </a:lnSpc>
              <a:tabLst>
                <a:tab pos="0" algn="l"/>
              </a:tabLst>
            </a:pPr>
            <a:endParaRPr lang="fr-BE" sz="2000" b="0" strike="noStrike" spc="-1">
              <a:latin typeface="Arial"/>
            </a:endParaRPr>
          </a:p>
          <a:p>
            <a:pPr>
              <a:lnSpc>
                <a:spcPct val="100000"/>
              </a:lnSpc>
              <a:tabLst>
                <a:tab pos="0" algn="l"/>
              </a:tabLst>
            </a:pPr>
            <a:r>
              <a:rPr lang="cs-CZ" sz="2000" b="0" strike="noStrike">
                <a:latin typeface="Arial"/>
              </a:rPr>
              <a:t>Řešení: obě zprávy jsou nepravdivé </a:t>
            </a:r>
          </a:p>
          <a:p>
            <a:pPr>
              <a:lnSpc>
                <a:spcPct val="100000"/>
              </a:lnSpc>
              <a:tabLst>
                <a:tab pos="0" algn="l"/>
              </a:tabLst>
            </a:pPr>
            <a:endParaRPr lang="fr-BE" sz="2000" b="0" strike="noStrike" spc="-1">
              <a:latin typeface="Arial"/>
            </a:endParaRPr>
          </a:p>
          <a:p>
            <a:pPr marL="228600" indent="-228240">
              <a:lnSpc>
                <a:spcPct val="100000"/>
              </a:lnSpc>
              <a:buClr>
                <a:srgbClr val="000000"/>
              </a:buClr>
              <a:buFont typeface="StarSymbol"/>
              <a:buAutoNum type="arabicParenR"/>
              <a:tabLst>
                <a:tab pos="0" algn="l"/>
              </a:tabLst>
            </a:pPr>
            <a:r>
              <a:rPr lang="cs-CZ" sz="2000" b="0" strike="noStrike">
                <a:latin typeface="Arial"/>
              </a:rPr>
              <a:t>Zavádějící příběh: klimatická aktivistka se zbraní v ruce? Fotka patří jiné osobě, která se z určitého úhlu podobá Gretě Thunbergové (zdroj: www.snopes.com a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cs-CZ" sz="2000" b="0" strike="noStrike">
                <a:latin typeface="Arial"/>
              </a:rPr>
              <a:t>Vymyšlená zpráva: příběh není pravdivý a zpravodajský zdroj (dailypresser.com) jednoduše neexistuje.</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s-CZ" sz="1200" b="0" strike="noStrike">
                <a:solidFill>
                  <a:srgbClr val="000000"/>
                </a:solidFill>
                <a:latin typeface="+mn-lt"/>
                <a:ea typeface="+mn-ea"/>
              </a:rPr>
              <a:t>Popisy:</a:t>
            </a:r>
          </a:p>
          <a:p>
            <a:pPr marL="171360" indent="-171000">
              <a:lnSpc>
                <a:spcPct val="100000"/>
              </a:lnSpc>
              <a:buClr>
                <a:srgbClr val="000000"/>
              </a:buClr>
              <a:buFont typeface="StarSymbol"/>
              <a:buChar char="-"/>
              <a:tabLst>
                <a:tab pos="0" algn="l"/>
              </a:tabLst>
            </a:pPr>
            <a:r>
              <a:rPr lang="cs-CZ" sz="1200" b="0" strike="noStrike">
                <a:solidFill>
                  <a:srgbClr val="000000"/>
                </a:solidFill>
                <a:latin typeface="+mn-lt"/>
                <a:ea typeface="+mn-ea"/>
              </a:rPr>
              <a:t>První krok k ochraně před dezinformacemi je vědět o nich a uvědomovat si, že se jejich cílem můžete stát i vy.</a:t>
            </a:r>
          </a:p>
          <a:p>
            <a:pPr marL="171360" indent="-171000">
              <a:lnSpc>
                <a:spcPct val="100000"/>
              </a:lnSpc>
              <a:buClr>
                <a:srgbClr val="000000"/>
              </a:buClr>
              <a:buFont typeface="StarSymbol"/>
              <a:buChar char="-"/>
              <a:tabLst>
                <a:tab pos="0" algn="l"/>
              </a:tabLst>
            </a:pPr>
            <a:r>
              <a:rPr lang="cs-CZ" sz="1200" b="0" strike="noStrike">
                <a:solidFill>
                  <a:srgbClr val="000000"/>
                </a:solidFill>
                <a:latin typeface="+mn-lt"/>
                <a:ea typeface="+mn-ea"/>
              </a:rPr>
              <a:t>Druhý účinný krok je ověřování faktů, a to může být i zábava: je to jako hrát si na detektivy a žákům by se tato aktivita mohla opravdu líbit. Většinou je pravda, že taková aktivita je dosti časově náročná, ale tím by se studenti neměli nechat odradit, protože určité aspekty jednotlivých informací nám často již hodně napoví o kvalitě předávané zprávy. </a:t>
            </a:r>
          </a:p>
          <a:p>
            <a:pPr marL="171360" indent="-171000">
              <a:lnSpc>
                <a:spcPct val="100000"/>
              </a:lnSpc>
              <a:buClr>
                <a:srgbClr val="000000"/>
              </a:buClr>
              <a:buFont typeface="StarSymbol"/>
              <a:buChar char="-"/>
              <a:tabLst>
                <a:tab pos="0" algn="l"/>
              </a:tabLst>
            </a:pPr>
            <a:r>
              <a:rPr lang="cs-CZ" sz="2000" b="0" strike="noStrike">
                <a:solidFill>
                  <a:srgbClr val="000000"/>
                </a:solidFill>
                <a:latin typeface="+mn-lt"/>
                <a:ea typeface="+mn-ea"/>
              </a:rPr>
              <a:t>K informacím je vždy</a:t>
            </a:r>
            <a:r>
              <a:rPr lang="cs-CZ" sz="1200" b="0" strike="noStrike">
                <a:solidFill>
                  <a:srgbClr val="000000"/>
                </a:solidFill>
                <a:latin typeface="+mn-lt"/>
                <a:ea typeface="Arial"/>
              </a:rPr>
              <a:t> nutné přistupovat kriticky.</a:t>
            </a:r>
          </a:p>
          <a:p>
            <a:pPr marL="171360" indent="-171000">
              <a:lnSpc>
                <a:spcPct val="100000"/>
              </a:lnSpc>
              <a:buClr>
                <a:srgbClr val="000000"/>
              </a:buClr>
              <a:buFont typeface="StarSymbol"/>
              <a:buChar char="-"/>
              <a:tabLst>
                <a:tab pos="0" algn="l"/>
              </a:tabLst>
            </a:pPr>
            <a:r>
              <a:rPr lang="cs-CZ" sz="2000" b="0" strike="noStrike">
                <a:solidFill>
                  <a:srgbClr val="000000"/>
                </a:solidFill>
                <a:latin typeface="+mn-lt"/>
                <a:ea typeface="Arial"/>
              </a:rPr>
              <a:t>Jak podporovat důvěru v instituce a média?</a:t>
            </a:r>
          </a:p>
          <a:p>
            <a:pPr marL="171360" indent="-171000">
              <a:lnSpc>
                <a:spcPct val="100000"/>
              </a:lnSpc>
              <a:buClr>
                <a:srgbClr val="000000"/>
              </a:buClr>
              <a:buFont typeface="StarSymbol"/>
              <a:buChar char="-"/>
              <a:tabLst>
                <a:tab pos="0" algn="l"/>
              </a:tabLst>
            </a:pPr>
            <a:r>
              <a:rPr lang="cs-CZ" sz="2000" b="0" strike="noStrike">
                <a:solidFill>
                  <a:srgbClr val="000000"/>
                </a:solidFill>
                <a:latin typeface="+mn-lt"/>
                <a:ea typeface="Arial"/>
              </a:rPr>
              <a:t>Co by se stalo, kdybychom v době krize nedůvěřovali tomu, co nám říkají naše autority?</a:t>
            </a:r>
          </a:p>
          <a:p>
            <a:pPr marL="171360" indent="-171000">
              <a:lnSpc>
                <a:spcPct val="100000"/>
              </a:lnSpc>
              <a:buClr>
                <a:srgbClr val="000000"/>
              </a:buClr>
              <a:buFont typeface="StarSymbol"/>
              <a:buChar char="-"/>
              <a:tabLst>
                <a:tab pos="0" algn="l"/>
              </a:tabLst>
            </a:pPr>
            <a:r>
              <a:rPr lang="cs-CZ" sz="2000" b="0" strike="noStrike">
                <a:solidFill>
                  <a:srgbClr val="000000"/>
                </a:solidFill>
                <a:latin typeface="+mn-lt"/>
                <a:ea typeface="Arial"/>
              </a:rPr>
              <a:t>Důležitý je</a:t>
            </a:r>
            <a:r>
              <a:rPr lang="cs-CZ" sz="2000" b="1" i="1" strike="noStrike">
                <a:solidFill>
                  <a:srgbClr val="000000"/>
                </a:solidFill>
                <a:latin typeface="+mn-lt"/>
                <a:ea typeface="Arial"/>
              </a:rPr>
              <a:t> zdroj</a:t>
            </a:r>
            <a:r>
              <a:rPr lang="cs-CZ" sz="2000" strike="noStrike">
                <a:solidFill>
                  <a:srgbClr val="000000"/>
                </a:solidFill>
                <a:latin typeface="+mn-lt"/>
                <a:ea typeface="Arial"/>
              </a:rPr>
              <a:t> </a:t>
            </a:r>
            <a:r>
              <a:rPr lang="cs-CZ" sz="2000" b="0" strike="noStrike">
                <a:solidFill>
                  <a:srgbClr val="000000"/>
                </a:solidFill>
                <a:latin typeface="+mn-lt"/>
                <a:ea typeface="Arial"/>
              </a:rPr>
              <a:t>– je dobré zachovat si určitou míru skepticismu, a obzvláště důležité je to v případě nespolehlivých zdrojů.</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cs-CZ" sz="1200" b="0" strike="noStrike" dirty="0">
                <a:latin typeface="Arial"/>
                <a:ea typeface="Calibri"/>
              </a:rPr>
              <a:t>V rámci nácviku se vraťte k některému z předchozích příkladů (např. video dětí, které údajně dostávají zbraně a vstupují do armády v Lotyšsku, nebo falešná fotografie týkající se nalezení vakcíny proti onemocnění COVID-19).</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cs-CZ" sz="1200" b="0" strike="noStrike" dirty="0">
                <a:latin typeface="Arial"/>
                <a:ea typeface="Calibri"/>
              </a:rPr>
              <a:t>Nechte žáky, aby se zamysleli nad tím, zda nejsou</a:t>
            </a:r>
            <a:r>
              <a:rPr lang="cs-CZ" sz="1200" strike="noStrike" dirty="0">
                <a:latin typeface="Arial"/>
                <a:ea typeface="Calibri"/>
              </a:rPr>
              <a:t> </a:t>
            </a:r>
            <a:r>
              <a:rPr lang="cs-CZ" sz="1200" b="1" strike="noStrike" dirty="0">
                <a:latin typeface="Arial"/>
                <a:ea typeface="Calibri"/>
              </a:rPr>
              <a:t>zaujatí</a:t>
            </a:r>
            <a:r>
              <a:rPr lang="cs-CZ" sz="1200" strike="noStrike" dirty="0">
                <a:latin typeface="Arial"/>
                <a:ea typeface="Calibri"/>
              </a:rPr>
              <a:t>.</a:t>
            </a:r>
            <a:r>
              <a:rPr lang="cs-CZ" sz="1200" b="0" strike="noStrike" dirty="0">
                <a:latin typeface="Arial"/>
                <a:ea typeface="Calibri"/>
              </a:rPr>
              <a:t> Mají pocit, že daná zpráva potvrzuje něco, čemu již věří? Bylo by to jiné, kdyby tuto zprávu sdílel jejich dobrý kamarád nebo známé osobnosti, které sledují…? Diskutujte o tom,</a:t>
            </a:r>
            <a:r>
              <a:rPr lang="cs-CZ" sz="1200" strike="noStrike" dirty="0">
                <a:latin typeface="Arial"/>
                <a:ea typeface="Calibri"/>
              </a:rPr>
              <a:t> </a:t>
            </a:r>
            <a:r>
              <a:rPr lang="cs-CZ" sz="1200" b="1" strike="noStrike" dirty="0">
                <a:latin typeface="Arial"/>
                <a:ea typeface="Calibri"/>
              </a:rPr>
              <a:t>jak mohou ověřit,</a:t>
            </a:r>
            <a:r>
              <a:rPr lang="cs-CZ" sz="1200" b="0" strike="noStrike" dirty="0">
                <a:latin typeface="Arial"/>
                <a:ea typeface="Calibri"/>
              </a:rPr>
              <a:t> zda je informace pravdivá (kroky podle kompasu): ověření obsahu / kanálu sdělení / </a:t>
            </a:r>
            <a:r>
              <a:rPr lang="cs-CZ" sz="1200" b="0" strike="noStrike" dirty="0" smtClean="0">
                <a:latin typeface="Arial"/>
                <a:ea typeface="Calibri"/>
              </a:rPr>
              <a:t>autora</a:t>
            </a:r>
            <a:r>
              <a:rPr lang="fr-FR" sz="1200" b="0" strike="noStrike" dirty="0" smtClean="0">
                <a:latin typeface="Arial"/>
                <a:ea typeface="Calibri"/>
              </a:rPr>
              <a:t> </a:t>
            </a:r>
            <a:r>
              <a:rPr lang="cs-CZ" sz="1200" b="0" strike="noStrike" dirty="0" smtClean="0">
                <a:latin typeface="Arial"/>
                <a:ea typeface="Calibri"/>
              </a:rPr>
              <a:t>/</a:t>
            </a:r>
            <a:r>
              <a:rPr lang="fr-FR" sz="1200" b="0" strike="noStrike" dirty="0" smtClean="0">
                <a:latin typeface="Arial"/>
                <a:ea typeface="Calibri"/>
              </a:rPr>
              <a:t> </a:t>
            </a:r>
            <a:r>
              <a:rPr lang="cs-CZ" sz="1200" b="0" strike="noStrike" dirty="0" smtClean="0">
                <a:latin typeface="Arial"/>
                <a:ea typeface="Calibri"/>
              </a:rPr>
              <a:t>zdrojů </a:t>
            </a:r>
            <a:r>
              <a:rPr lang="cs-CZ" sz="1200" b="0" strike="noStrike" dirty="0">
                <a:latin typeface="Arial"/>
                <a:ea typeface="Calibri"/>
              </a:rPr>
              <a:t>/</a:t>
            </a:r>
            <a:r>
              <a:rPr lang="cs-CZ" sz="1200" b="0" strike="noStrike" dirty="0">
                <a:solidFill>
                  <a:srgbClr val="000000"/>
                </a:solidFill>
                <a:latin typeface="Arial"/>
                <a:ea typeface="Calibri"/>
              </a:rPr>
              <a:t> obrázků / bořiči mýtů. Nechte žáky přemýšlet o tom, co je důvěryhodným zdrojem a co nikoli. PŘEMÝŠLEJTE, NEŽ BUDETE SDÍLET!! Pro inspiraci přehrajte video z </a:t>
            </a:r>
            <a:r>
              <a:rPr lang="cs-CZ" sz="1200" b="0" strike="noStrike" dirty="0" err="1">
                <a:solidFill>
                  <a:srgbClr val="000000"/>
                </a:solidFill>
                <a:latin typeface="Arial"/>
                <a:ea typeface="Calibri"/>
              </a:rPr>
              <a:t>EUvsDisinfo</a:t>
            </a:r>
            <a:r>
              <a:rPr lang="cs-CZ" sz="1200" b="0" strike="noStrike" dirty="0">
                <a:solidFill>
                  <a:srgbClr val="000000"/>
                </a:solidFill>
                <a:latin typeface="Arial"/>
                <a:ea typeface="Calibri"/>
              </a:rPr>
              <a:t>: </a:t>
            </a:r>
            <a:r>
              <a:rPr lang="cs-CZ" sz="1200" b="0" u="sng" strike="noStrike" dirty="0">
                <a:solidFill>
                  <a:srgbClr val="000000"/>
                </a:solidFill>
                <a:uFillTx/>
                <a:latin typeface="Arial"/>
                <a:ea typeface="Calibri"/>
                <a:hlinkClick r:id="rId3"/>
              </a:rPr>
              <a:t>https://www.facebook.com/</a:t>
            </a:r>
            <a:r>
              <a:rPr lang="cs-CZ" sz="1200" b="0" u="sng" strike="noStrike" dirty="0" err="1">
                <a:solidFill>
                  <a:srgbClr val="000000"/>
                </a:solidFill>
                <a:uFillTx/>
                <a:latin typeface="Arial"/>
                <a:ea typeface="Calibri"/>
                <a:hlinkClick r:id="rId3"/>
              </a:rPr>
              <a:t>watch</a:t>
            </a:r>
            <a:r>
              <a:rPr lang="cs-CZ" sz="1200" b="0" u="sng" strike="noStrike" dirty="0">
                <a:solidFill>
                  <a:srgbClr val="000000"/>
                </a:solidFill>
                <a:uFillTx/>
                <a:latin typeface="Arial"/>
                <a:ea typeface="Calibri"/>
                <a:hlinkClick r:id="rId3"/>
              </a:rPr>
              <a:t>/?v=3192621760756370</a:t>
            </a:r>
            <a:r>
              <a:rPr lang="cs-CZ" sz="1200" b="0" u="sng" strike="noStrike" dirty="0">
                <a:solidFill>
                  <a:srgbClr val="000000"/>
                </a:solidFill>
                <a:uFillTx/>
                <a:latin typeface="Arial"/>
                <a:ea typeface="Calibri"/>
              </a:rPr>
              <a:t>; </a:t>
            </a:r>
            <a:r>
              <a:rPr lang="cs-CZ" sz="1200" b="0" strike="noStrike" dirty="0">
                <a:solidFill>
                  <a:srgbClr val="000000"/>
                </a:solidFill>
                <a:latin typeface="Arial"/>
                <a:ea typeface="Calibri"/>
              </a:rPr>
              <a:t> </a:t>
            </a:r>
            <a:r>
              <a:rPr lang="cs-CZ" sz="1200" b="0" u="sng" strike="noStrike" dirty="0">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cs-CZ" sz="1200" b="0" strike="noStrike" dirty="0">
                <a:solidFill>
                  <a:srgbClr val="000000"/>
                </a:solidFill>
                <a:latin typeface="Arial"/>
                <a:ea typeface="Calibri"/>
              </a:rPr>
              <a:t>Konkrétněji: </a:t>
            </a:r>
          </a:p>
          <a:p>
            <a:pPr algn="just">
              <a:lnSpc>
                <a:spcPct val="100000"/>
              </a:lnSpc>
              <a:tabLst>
                <a:tab pos="0" algn="l"/>
              </a:tabLst>
            </a:pPr>
            <a:r>
              <a:rPr lang="cs-CZ"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cs-CZ" sz="1200" b="0" strike="noStrike" dirty="0">
                <a:solidFill>
                  <a:srgbClr val="000000"/>
                </a:solidFill>
                <a:latin typeface="Arial"/>
                <a:ea typeface="Calibri"/>
              </a:rPr>
              <a:t>Přečtěte si celý článek –</a:t>
            </a:r>
            <a:r>
              <a:rPr lang="cs-CZ" sz="1200" strike="noStrike" dirty="0">
                <a:solidFill>
                  <a:srgbClr val="000000"/>
                </a:solidFill>
                <a:latin typeface="Arial"/>
                <a:ea typeface="Calibri"/>
              </a:rPr>
              <a:t> </a:t>
            </a:r>
            <a:r>
              <a:rPr lang="cs-CZ" sz="1200" b="1" strike="noStrike" dirty="0">
                <a:solidFill>
                  <a:srgbClr val="000000"/>
                </a:solidFill>
                <a:latin typeface="Arial"/>
                <a:ea typeface="Calibri"/>
              </a:rPr>
              <a:t>odpovídá obsah titulku?</a:t>
            </a:r>
          </a:p>
          <a:p>
            <a:pPr marL="171360" indent="-171000">
              <a:lnSpc>
                <a:spcPct val="100000"/>
              </a:lnSpc>
              <a:buClr>
                <a:srgbClr val="000000"/>
              </a:buClr>
              <a:buFont typeface="Arial"/>
              <a:buChar char="-"/>
              <a:tabLst>
                <a:tab pos="457200" algn="l"/>
              </a:tabLst>
            </a:pPr>
            <a:r>
              <a:rPr lang="cs-CZ" sz="1200" b="0" strike="noStrike" dirty="0">
                <a:solidFill>
                  <a:srgbClr val="000000"/>
                </a:solidFill>
                <a:latin typeface="Arial"/>
                <a:ea typeface="Calibri"/>
              </a:rPr>
              <a:t>Jak mohu</a:t>
            </a:r>
            <a:r>
              <a:rPr lang="cs-CZ" sz="1200" strike="noStrike" dirty="0">
                <a:solidFill>
                  <a:srgbClr val="000000"/>
                </a:solidFill>
                <a:latin typeface="Arial"/>
                <a:ea typeface="Calibri"/>
              </a:rPr>
              <a:t> </a:t>
            </a:r>
            <a:r>
              <a:rPr lang="cs-CZ" sz="1200" b="1" strike="noStrike" dirty="0">
                <a:solidFill>
                  <a:srgbClr val="000000"/>
                </a:solidFill>
                <a:latin typeface="Arial"/>
                <a:ea typeface="Calibri"/>
              </a:rPr>
              <a:t>ověřit spolehlivost webové stránky?</a:t>
            </a:r>
            <a:r>
              <a:rPr lang="cs-CZ" sz="1200" b="0" strike="noStrike" dirty="0">
                <a:solidFill>
                  <a:srgbClr val="000000"/>
                </a:solidFill>
                <a:latin typeface="Arial"/>
                <a:ea typeface="Calibri"/>
              </a:rPr>
              <a:t> Analýza URL: vždy zkontrolujte, zda se jedná o původní webovou stránku, nebo zda je adresa URL vytvořena nepatrnou změnou názvu nebo přípony, které si roztěkaný nebo ukvapený čtenář nevšimne. Dezinformační stránky přejímají názvy známých zpravodajských zdrojů, které drobně upraví. Například: (snímek na začátku prezentace) </a:t>
            </a:r>
            <a:r>
              <a:rPr lang="cs-CZ" sz="1200" b="0" strike="noStrike" dirty="0" smtClean="0">
                <a:solidFill>
                  <a:srgbClr val="000000"/>
                </a:solidFill>
                <a:latin typeface="Arial"/>
                <a:ea typeface="Calibri"/>
              </a:rPr>
              <a:t>dailypresser.com </a:t>
            </a:r>
            <a:r>
              <a:rPr lang="cs-CZ" sz="1200" b="0" strike="noStrike" dirty="0">
                <a:solidFill>
                  <a:srgbClr val="000000"/>
                </a:solidFill>
                <a:latin typeface="Arial"/>
                <a:ea typeface="Calibri"/>
              </a:rPr>
              <a:t>nebo nevvyorktimes.com.</a:t>
            </a:r>
          </a:p>
          <a:p>
            <a:pPr marL="171360" indent="-171000">
              <a:lnSpc>
                <a:spcPct val="100000"/>
              </a:lnSpc>
              <a:buClr>
                <a:srgbClr val="000000"/>
              </a:buClr>
              <a:buFont typeface="Arial"/>
              <a:buChar char="-"/>
              <a:tabLst>
                <a:tab pos="457200" algn="l"/>
              </a:tabLst>
            </a:pPr>
            <a:r>
              <a:rPr lang="cs-CZ" sz="1200" b="1" strike="noStrike" dirty="0">
                <a:latin typeface="Arial"/>
                <a:ea typeface="Calibri"/>
              </a:rPr>
              <a:t>Ověřte</a:t>
            </a:r>
            <a:r>
              <a:rPr lang="cs-CZ" sz="1200" b="1" strike="noStrike" dirty="0">
                <a:solidFill>
                  <a:srgbClr val="FF0000"/>
                </a:solidFill>
                <a:latin typeface="Arial"/>
                <a:ea typeface="Calibri"/>
              </a:rPr>
              <a:t> datum a autora:</a:t>
            </a:r>
            <a:r>
              <a:rPr lang="cs-CZ" sz="1200" b="0" strike="noStrike" dirty="0">
                <a:solidFill>
                  <a:srgbClr val="FF0000"/>
                </a:solidFill>
                <a:latin typeface="Arial"/>
                <a:ea typeface="Calibri"/>
              </a:rPr>
              <a:t> známé osobnosti mívají na sociálních médiích často (ale ne vždy) „ověřené“ účty, stejně jako média a novináři. Lidé, kteří působí v informačním průmyslu, často mívají internetové stránky nebo jiné veřejné profily, které vám při vyhledávání těchto osob a jejich práce mohou pomoci.</a:t>
            </a:r>
          </a:p>
          <a:p>
            <a:pPr marL="171360" indent="-171000">
              <a:lnSpc>
                <a:spcPct val="100000"/>
              </a:lnSpc>
              <a:buClr>
                <a:srgbClr val="000000"/>
              </a:buClr>
              <a:buFont typeface="Arial"/>
              <a:buChar char="-"/>
              <a:tabLst>
                <a:tab pos="457200" algn="l"/>
              </a:tabLst>
            </a:pPr>
            <a:r>
              <a:rPr lang="cs-CZ" sz="1200" b="1" strike="noStrike" dirty="0">
                <a:solidFill>
                  <a:srgbClr val="FF0000"/>
                </a:solidFill>
                <a:latin typeface="Arial"/>
                <a:ea typeface="Calibri"/>
              </a:rPr>
              <a:t>Vyhledejte daný příběh na internetu</a:t>
            </a:r>
            <a:r>
              <a:rPr lang="cs-CZ" sz="1200" b="0" strike="noStrike" dirty="0">
                <a:solidFill>
                  <a:srgbClr val="FF0000"/>
                </a:solidFill>
                <a:latin typeface="Arial"/>
                <a:ea typeface="Calibri"/>
              </a:rPr>
              <a:t> – podporují tvrzení v něm uvedená i jiné zdroje? Víte, o jaké zdroje se jedná?</a:t>
            </a:r>
          </a:p>
          <a:p>
            <a:pPr marL="171360" indent="-171000">
              <a:lnSpc>
                <a:spcPct val="100000"/>
              </a:lnSpc>
              <a:buClr>
                <a:srgbClr val="000000"/>
              </a:buClr>
              <a:buFont typeface="Arial"/>
              <a:buChar char="-"/>
              <a:tabLst>
                <a:tab pos="457200" algn="l"/>
              </a:tabLst>
            </a:pPr>
            <a:r>
              <a:rPr lang="cs-CZ" sz="1200" b="0" strike="noStrike" dirty="0">
                <a:solidFill>
                  <a:srgbClr val="FF0000"/>
                </a:solidFill>
                <a:latin typeface="Arial"/>
                <a:ea typeface="Calibri"/>
              </a:rPr>
              <a:t>Zkontrolujte</a:t>
            </a:r>
            <a:r>
              <a:rPr lang="cs-CZ" sz="1200" b="1" strike="noStrike" dirty="0">
                <a:solidFill>
                  <a:srgbClr val="FF0000"/>
                </a:solidFill>
                <a:latin typeface="Arial"/>
                <a:ea typeface="Calibri"/>
              </a:rPr>
              <a:t>, zda obrázky nevypadají zvláštně nebo upraveně.</a:t>
            </a:r>
            <a:r>
              <a:rPr lang="cs-CZ" sz="1200" b="0" strike="noStrike" dirty="0">
                <a:solidFill>
                  <a:srgbClr val="FF0000"/>
                </a:solidFill>
                <a:latin typeface="Arial"/>
                <a:ea typeface="Calibri"/>
              </a:rPr>
              <a:t> Pokud ano, můžete provést zpětné vyhledávání na Google pomocí obrázku: </a:t>
            </a:r>
            <a:r>
              <a:rPr lang="cs-CZ" sz="2000" b="0" u="sng" strike="noStrike" dirty="0">
                <a:solidFill>
                  <a:srgbClr val="000000"/>
                </a:solidFill>
                <a:uFillTx/>
                <a:latin typeface="Arial"/>
                <a:ea typeface="Calibri"/>
                <a:hlinkClick r:id="rId5"/>
              </a:rPr>
              <a:t>https://support.google.com/</a:t>
            </a:r>
            <a:r>
              <a:rPr lang="cs-CZ" sz="2000" b="0" u="sng" strike="noStrike" dirty="0" err="1">
                <a:solidFill>
                  <a:srgbClr val="000000"/>
                </a:solidFill>
                <a:uFillTx/>
                <a:latin typeface="Arial"/>
                <a:ea typeface="Calibri"/>
                <a:hlinkClick r:id="rId5"/>
              </a:rPr>
              <a:t>websearch</a:t>
            </a:r>
            <a:r>
              <a:rPr lang="cs-CZ" sz="2000" b="0" u="sng" strike="noStrike" dirty="0">
                <a:solidFill>
                  <a:srgbClr val="000000"/>
                </a:solidFill>
                <a:uFillTx/>
                <a:latin typeface="Arial"/>
                <a:ea typeface="Calibri"/>
                <a:hlinkClick r:id="rId5"/>
              </a:rPr>
              <a:t>/</a:t>
            </a:r>
            <a:r>
              <a:rPr lang="cs-CZ" sz="2000" b="0" u="sng" strike="noStrike" dirty="0" err="1">
                <a:solidFill>
                  <a:srgbClr val="000000"/>
                </a:solidFill>
                <a:uFillTx/>
                <a:latin typeface="Arial"/>
                <a:ea typeface="Calibri"/>
                <a:hlinkClick r:id="rId5"/>
              </a:rPr>
              <a:t>answer</a:t>
            </a:r>
            <a:r>
              <a:rPr lang="cs-CZ" sz="2000" b="0" u="sng" strike="noStrike" dirty="0">
                <a:solidFill>
                  <a:srgbClr val="000000"/>
                </a:solidFill>
                <a:uFillTx/>
                <a:latin typeface="Arial"/>
                <a:ea typeface="Calibri"/>
                <a:hlinkClick r:id="rId5"/>
              </a:rPr>
              <a:t>/1325808?co=GENIE.Platform%3DAndroid&amp;hl=cs</a:t>
            </a:r>
            <a:r>
              <a:rPr lang="cs-CZ" sz="1200" b="0" strike="noStrike" dirty="0">
                <a:solidFill>
                  <a:srgbClr val="000000"/>
                </a:solidFill>
                <a:latin typeface="Arial"/>
                <a:ea typeface="Calibri"/>
              </a:rPr>
              <a:t>. Možná zjistíte, že obrázek se týká jiné události nebo je dřívějšího data.</a:t>
            </a:r>
          </a:p>
          <a:p>
            <a:pPr marL="171360" indent="-171000">
              <a:lnSpc>
                <a:spcPct val="100000"/>
              </a:lnSpc>
              <a:buClr>
                <a:srgbClr val="000000"/>
              </a:buClr>
              <a:buFont typeface="Arial"/>
              <a:buChar char="-"/>
              <a:tabLst>
                <a:tab pos="457200" algn="l"/>
              </a:tabLst>
            </a:pPr>
            <a:r>
              <a:rPr lang="cs-CZ" sz="1200" b="1" strike="noStrike" dirty="0">
                <a:solidFill>
                  <a:srgbClr val="000000"/>
                </a:solidFill>
                <a:latin typeface="Arial"/>
                <a:ea typeface="Calibri"/>
              </a:rPr>
              <a:t>Zamyslete se nad kontextem</a:t>
            </a:r>
            <a:r>
              <a:rPr lang="cs-CZ" sz="1200" b="0" strike="noStrike" dirty="0">
                <a:solidFill>
                  <a:srgbClr val="000000"/>
                </a:solidFill>
                <a:latin typeface="Arial"/>
                <a:ea typeface="Calibri"/>
              </a:rPr>
              <a:t> dané informace: představte si, že vám výrobce telefonů tvrdí, že se zdvojnásobil prodej. Nyní doplňte kontext: byl prosinec, svátky, obchody nabízely řadu slev a nákup telefonu zkrátka vyšel o něco levněji. To se dalo čekat, ne? To samé se často děje i ve veřejných diskusích o politických otázkách.</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s-CZ" sz="2000" b="0" strike="noStrike">
                <a:latin typeface="Arial"/>
              </a:rPr>
              <a:t>Různé platformy mají různé způsoby, jak nakládat s dezinformacemi, mylnými informacemi a potenciálně škodlivým obsahem. Můžete jim ale pomoci tím, že budete</a:t>
            </a:r>
            <a:r>
              <a:rPr lang="cs-CZ" sz="2000" strike="noStrike">
                <a:latin typeface="Arial"/>
              </a:rPr>
              <a:t> </a:t>
            </a:r>
            <a:r>
              <a:rPr lang="cs-CZ" sz="2000" b="1" strike="noStrike">
                <a:latin typeface="Arial"/>
              </a:rPr>
              <a:t>aktivně nahlašovat</a:t>
            </a:r>
            <a:r>
              <a:rPr lang="cs-CZ" sz="2000" b="0" strike="noStrike">
                <a:latin typeface="Arial"/>
              </a:rPr>
              <a:t> příběhy a příspěvky, které se vám budou zdát podezřelé (buď kvůli jejich obsahu, nebo proto, že se domníváte, že účet, ze kterého jsou odesílány, nepatří skutečné osobě, nebo že přidávání příspěvků/komentářů probíhá koordinovaně a neautenticky). Platformy mají obvykle funkci, jejíž pomocí to snadno provedete.</a:t>
            </a:r>
          </a:p>
          <a:p>
            <a:pPr>
              <a:lnSpc>
                <a:spcPct val="100000"/>
              </a:lnSpc>
              <a:tabLst>
                <a:tab pos="0" algn="l"/>
              </a:tabLst>
            </a:pPr>
            <a:endParaRPr lang="fr-BE" sz="2000" b="0" strike="noStrike" spc="-1">
              <a:latin typeface="Arial"/>
            </a:endParaRPr>
          </a:p>
          <a:p>
            <a:pPr>
              <a:lnSpc>
                <a:spcPct val="100000"/>
              </a:lnSpc>
              <a:tabLst>
                <a:tab pos="0" algn="l"/>
              </a:tabLst>
            </a:pPr>
            <a:r>
              <a:rPr lang="cs-CZ" sz="2000" b="0" strike="noStrike">
                <a:latin typeface="Arial"/>
              </a:rPr>
              <a:t>Více informací: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s-CZ" sz="2000" b="1" strike="noStrike" dirty="0">
                <a:latin typeface="Arial"/>
              </a:rPr>
              <a:t>Pokud ověřování faktů podrobíte své přátele a rodinu, bude velmi důležité, jaký přístup zvolíte! Často to rozhodne o tom, zda vám budou naslouchat nebo změní svůj názor. Uvádíme zde několik nápadů, jak k těmto obtížným rozhovorům přistupovat.</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cs-CZ" sz="1200" b="0" i="1" strike="noStrike" dirty="0">
                <a:solidFill>
                  <a:srgbClr val="000000"/>
                </a:solidFill>
                <a:latin typeface="+mn-lt"/>
                <a:ea typeface="+mn-ea"/>
              </a:rPr>
              <a:t>– Největší chyba, kterou můžete učinit</a:t>
            </a:r>
            <a:r>
              <a:rPr lang="cs-CZ" sz="1200" b="0" strike="noStrike" dirty="0">
                <a:solidFill>
                  <a:srgbClr val="000000"/>
                </a:solidFill>
                <a:latin typeface="+mn-lt"/>
                <a:ea typeface="+mn-ea"/>
              </a:rPr>
              <a:t>: Urazit někoho, kdo věří mylným informacím, je sice lákavé pokušení, ale je to nesmírně kontraproduktivní.  Mnozí z těchto lidí mohou mít pochopitelné, i když scestné, obavy, které se týkají jejich konkrétní situace, nikoli však obyvatelstva obecně. U jejich dítěte se možná vyskytla reakce na očkování, protože lékaři nevěděli o existenci alergie, a mohou tak mít k očkování nedůvěru. Útok by je v takovém případě v jejich přesvědčení jen utvrdil.</a:t>
            </a:r>
          </a:p>
          <a:p>
            <a:pPr marL="457200">
              <a:lnSpc>
                <a:spcPct val="100000"/>
              </a:lnSpc>
              <a:tabLst>
                <a:tab pos="0" algn="l"/>
              </a:tabLst>
            </a:pPr>
            <a:r>
              <a:rPr lang="cs-CZ" sz="1200" b="0" i="1" strike="noStrike" dirty="0">
                <a:solidFill>
                  <a:srgbClr val="000000"/>
                </a:solidFill>
                <a:latin typeface="+mn-lt"/>
                <a:ea typeface="+mn-ea"/>
              </a:rPr>
              <a:t>– Oslovit zarputilé zastánce můžeme tak, že sdílíme jejich obavy</a:t>
            </a:r>
            <a:r>
              <a:rPr lang="cs-CZ" sz="1200" b="0" strike="noStrike" dirty="0">
                <a:solidFill>
                  <a:srgbClr val="000000"/>
                </a:solidFill>
                <a:latin typeface="+mn-lt"/>
                <a:ea typeface="+mn-ea"/>
              </a:rPr>
              <a:t>: Lidé, kteří věří mylným informacím (např. odpůrci očkování) jsou koneckonců jen lidé, kteří pouze chtějí zajistit bezpečí svých dětí. Z důkazů však vyplývá, že očkování je (přinejmenším) bezpečnější než zůstat nenaočkován. </a:t>
            </a:r>
            <a:r>
              <a:rPr lang="cs-CZ" sz="1200" b="0" i="1" strike="noStrike" dirty="0">
                <a:solidFill>
                  <a:srgbClr val="000000"/>
                </a:solidFill>
                <a:latin typeface="+mn-lt"/>
                <a:ea typeface="+mn-ea"/>
              </a:rPr>
              <a:t>Pokud to vysvětlíte přátelsky a empaticky, máte největší šanci, že lidé změní svůj názor</a:t>
            </a:r>
            <a:r>
              <a:rPr lang="cs-CZ" sz="1200" b="0" strike="noStrike" dirty="0">
                <a:solidFill>
                  <a:srgbClr val="000000"/>
                </a:solidFill>
                <a:latin typeface="+mn-lt"/>
                <a:ea typeface="+mn-ea"/>
              </a:rPr>
              <a:t>; </a:t>
            </a:r>
            <a:r>
              <a:rPr lang="cs-CZ" sz="1200" b="0" i="1" strike="noStrike" dirty="0">
                <a:solidFill>
                  <a:srgbClr val="000000"/>
                </a:solidFill>
                <a:latin typeface="+mn-lt"/>
                <a:ea typeface="+mn-ea"/>
              </a:rPr>
              <a:t>jinými slovy, je nutné být trpělivý a ohleduplný. </a:t>
            </a:r>
          </a:p>
          <a:p>
            <a:pPr>
              <a:lnSpc>
                <a:spcPct val="100000"/>
              </a:lnSpc>
              <a:tabLst>
                <a:tab pos="0" algn="l"/>
              </a:tabLst>
            </a:pPr>
            <a:endParaRPr lang="fr-BE" sz="1200" b="0" strike="noStrike" spc="-1" dirty="0">
              <a:latin typeface="Arial"/>
            </a:endParaRPr>
          </a:p>
          <a:p>
            <a:pPr>
              <a:lnSpc>
                <a:spcPct val="100000"/>
              </a:lnSpc>
              <a:tabLst>
                <a:tab pos="0" algn="l"/>
              </a:tabLst>
            </a:pPr>
            <a:r>
              <a:rPr lang="cs-CZ" sz="1200" b="0" i="1" strike="noStrike" dirty="0">
                <a:solidFill>
                  <a:srgbClr val="000000"/>
                </a:solidFill>
                <a:latin typeface="+mn-lt"/>
                <a:ea typeface="+mn-ea"/>
              </a:rPr>
              <a:t>– Vědecký proces je plný nejistot, což se dostatečně dobře nevysvětluje.</a:t>
            </a:r>
            <a:r>
              <a:rPr lang="cs-CZ" sz="1200" b="0" strike="noStrike" dirty="0">
                <a:solidFill>
                  <a:srgbClr val="000000"/>
                </a:solidFill>
                <a:latin typeface="+mn-lt"/>
                <a:ea typeface="+mn-ea"/>
              </a:rPr>
              <a:t> U všech informací, které poskytnete, musíte rovněž otevřeně uvést, do jaké míry existuje vědecký konsenzus nebo jistota. I když by to při rozhovorech s přáteli a rodinou nemělo být hlavním poselstvím, je třeba to zmínit a přesně zohlednit míru nejistoty mezi odborníky. Lidé musí pochopit, že věda je proces pokusů a omylů a že rozhodnutí jsou přijímána na základě těch nejlepších informací, které jsou v daném okamžiku k dispozici, ale které se mohou v důsledku nových studií změnit.</a:t>
            </a:r>
          </a:p>
          <a:p>
            <a:pPr>
              <a:lnSpc>
                <a:spcPct val="100000"/>
              </a:lnSpc>
              <a:tabLst>
                <a:tab pos="0" algn="l"/>
              </a:tabLst>
            </a:pPr>
            <a:endParaRPr lang="fr-BE" sz="1200" b="0" strike="noStrike" spc="-1" dirty="0">
              <a:latin typeface="Arial"/>
            </a:endParaRPr>
          </a:p>
          <a:p>
            <a:pPr>
              <a:lnSpc>
                <a:spcPct val="100000"/>
              </a:lnSpc>
              <a:tabLst>
                <a:tab pos="0" algn="l"/>
              </a:tabLst>
            </a:pPr>
            <a:r>
              <a:rPr lang="cs-CZ" sz="1200" b="0" strike="noStrike" dirty="0">
                <a:solidFill>
                  <a:srgbClr val="000000"/>
                </a:solidFill>
                <a:latin typeface="+mn-lt"/>
                <a:ea typeface="+mn-ea"/>
              </a:rPr>
              <a:t>Více se můžete dozvědět zde:</a:t>
            </a:r>
          </a:p>
          <a:p>
            <a:pPr>
              <a:lnSpc>
                <a:spcPct val="100000"/>
              </a:lnSpc>
              <a:tabLst>
                <a:tab pos="0" algn="l"/>
              </a:tabLst>
            </a:pPr>
            <a:r>
              <a:rPr lang="cs-CZ"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cs-CZ" sz="2000" b="0" u="sng" strike="noStrike" dirty="0">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cs-CZ" sz="2000" b="0" strike="noStrike">
                <a:latin typeface="Arial"/>
              </a:rPr>
              <a:t>Pochopení dezinformací – snímky 4–24</a:t>
            </a:r>
          </a:p>
          <a:p>
            <a:pPr marL="171360" indent="-171000">
              <a:lnSpc>
                <a:spcPct val="100000"/>
              </a:lnSpc>
              <a:buClr>
                <a:srgbClr val="000000"/>
              </a:buClr>
              <a:buFont typeface="StarSymbol"/>
              <a:buChar char="-"/>
            </a:pPr>
            <a:r>
              <a:rPr lang="cs-CZ" sz="2000" b="0" strike="noStrike">
                <a:latin typeface="Arial"/>
              </a:rPr>
              <a:t>Práce ve skupině – snímek 25</a:t>
            </a:r>
          </a:p>
          <a:p>
            <a:pPr marL="171360" indent="-171000">
              <a:lnSpc>
                <a:spcPct val="100000"/>
              </a:lnSpc>
              <a:buClr>
                <a:srgbClr val="000000"/>
              </a:buClr>
              <a:buFont typeface="StarSymbol"/>
              <a:buChar char="-"/>
            </a:pPr>
            <a:r>
              <a:rPr lang="cs-CZ" sz="2000" b="0" strike="noStrike">
                <a:latin typeface="Arial"/>
              </a:rPr>
              <a:t>Prezentace a diskuse – snímek 25</a:t>
            </a:r>
          </a:p>
          <a:p>
            <a:pPr marL="171360" indent="-171000">
              <a:lnSpc>
                <a:spcPct val="100000"/>
              </a:lnSpc>
              <a:buClr>
                <a:srgbClr val="000000"/>
              </a:buClr>
              <a:buFont typeface="StarSymbol"/>
              <a:buChar char="-"/>
            </a:pPr>
            <a:r>
              <a:rPr lang="cs-CZ" sz="2000" b="0" strike="noStrike">
                <a:latin typeface="Arial"/>
              </a:rPr>
              <a:t>Shrnutí a tipy, jak zjistit více – snímky 26–34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s-CZ" sz="2000" b="0" strike="noStrike">
                <a:latin typeface="Arial"/>
              </a:rPr>
              <a:t>Budeme hovořit o definicích a technikách a poskytneme několik rad, jak dezinformace snadno poznat, chránit se před nimi a jak dalším lidem pomoci k tomu, aby byli také ostražitější.</a:t>
            </a: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cs-CZ" sz="1200" b="0" strike="noStrike" dirty="0">
                <a:latin typeface="Arial"/>
                <a:ea typeface="Calibri"/>
              </a:rPr>
              <a:t>CO JSOU </a:t>
            </a:r>
            <a:r>
              <a:rPr lang="cs-CZ" sz="1200" b="0" strike="noStrike" dirty="0" smtClean="0">
                <a:latin typeface="Arial"/>
                <a:ea typeface="Calibri"/>
              </a:rPr>
              <a:t>DEZINFO</a:t>
            </a:r>
            <a:r>
              <a:rPr lang="fr-FR" sz="1200" b="0" strike="noStrike" dirty="0" smtClean="0">
                <a:latin typeface="Arial"/>
                <a:ea typeface="Calibri"/>
              </a:rPr>
              <a:t>R</a:t>
            </a:r>
            <a:r>
              <a:rPr lang="cs-CZ" sz="1200" b="0" strike="noStrike" dirty="0" smtClean="0">
                <a:latin typeface="Arial"/>
                <a:ea typeface="Calibri"/>
              </a:rPr>
              <a:t>MACE </a:t>
            </a:r>
            <a:endParaRPr lang="cs-CZ" sz="1200" b="0" strike="noStrike" dirty="0">
              <a:latin typeface="Arial"/>
              <a:ea typeface="Calibri"/>
            </a:endParaRPr>
          </a:p>
          <a:p>
            <a:pPr marL="216000" indent="-216000" algn="just">
              <a:lnSpc>
                <a:spcPct val="100000"/>
              </a:lnSpc>
            </a:pPr>
            <a:endParaRPr lang="fr-BE" sz="1200" b="0" strike="noStrike" spc="-1" dirty="0">
              <a:latin typeface="Arial"/>
            </a:endParaRPr>
          </a:p>
          <a:p>
            <a:pPr marL="171360" indent="-171000" algn="just">
              <a:lnSpc>
                <a:spcPct val="100000"/>
              </a:lnSpc>
              <a:buClr>
                <a:srgbClr val="000000"/>
              </a:buClr>
              <a:buFont typeface="Wingdings" charset="2"/>
              <a:buChar char=""/>
            </a:pPr>
            <a:r>
              <a:rPr lang="cs-CZ" sz="1200" b="0" strike="noStrike" dirty="0">
                <a:latin typeface="Arial"/>
                <a:ea typeface="Calibri"/>
              </a:rPr>
              <a:t>Výukové cíle: </a:t>
            </a:r>
          </a:p>
          <a:p>
            <a:pPr marL="171360" indent="-171000" algn="just">
              <a:lnSpc>
                <a:spcPct val="100000"/>
              </a:lnSpc>
              <a:buClr>
                <a:srgbClr val="000000"/>
              </a:buClr>
              <a:buFont typeface="Wingdings" charset="2"/>
              <a:buChar char="-"/>
            </a:pPr>
            <a:r>
              <a:rPr lang="cs-CZ" sz="1200" b="0" strike="noStrike" dirty="0">
                <a:latin typeface="Arial"/>
                <a:ea typeface="Calibri"/>
              </a:rPr>
              <a:t>začít s definicemi a rozlišovat mezi uvedenými pojmy,</a:t>
            </a:r>
          </a:p>
          <a:p>
            <a:pPr marL="171360" indent="-171000" algn="just">
              <a:lnSpc>
                <a:spcPct val="100000"/>
              </a:lnSpc>
              <a:buClr>
                <a:srgbClr val="000000"/>
              </a:buClr>
              <a:buFont typeface="Wingdings" charset="2"/>
              <a:buChar char="-"/>
            </a:pPr>
            <a:r>
              <a:rPr lang="cs-CZ" sz="1200" b="0" strike="noStrike" dirty="0">
                <a:solidFill>
                  <a:srgbClr val="000000"/>
                </a:solidFill>
                <a:latin typeface="Arial"/>
                <a:ea typeface="Calibri"/>
              </a:rPr>
              <a:t>posoudit nebezpečí jednotlivých případových studií a to, jak by se daly použít jako dezinformační příběh,</a:t>
            </a:r>
          </a:p>
          <a:p>
            <a:pPr marL="171360" indent="-171000" algn="just">
              <a:lnSpc>
                <a:spcPct val="100000"/>
              </a:lnSpc>
              <a:buClr>
                <a:srgbClr val="000000"/>
              </a:buClr>
              <a:buFont typeface="Wingdings" charset="2"/>
              <a:buChar char="-"/>
            </a:pPr>
            <a:r>
              <a:rPr lang="cs-CZ" sz="1200" b="0" strike="noStrike" dirty="0">
                <a:solidFill>
                  <a:srgbClr val="000000"/>
                </a:solidFill>
                <a:latin typeface="Arial"/>
                <a:ea typeface="Calibri"/>
              </a:rPr>
              <a:t>zdůraznit význam hodnot: podpora svobody a plurality médií, dodržování základních práv, jako je svoboda projevu, neexistuje žádné „ministerstvo pravdy“.</a:t>
            </a:r>
          </a:p>
          <a:p>
            <a:pPr algn="just">
              <a:lnSpc>
                <a:spcPct val="100000"/>
              </a:lnSpc>
            </a:pPr>
            <a:endParaRPr lang="fr-BE" sz="1200" b="0" strike="noStrike" spc="-1" dirty="0">
              <a:latin typeface="Arial"/>
            </a:endParaRPr>
          </a:p>
          <a:p>
            <a:pPr algn="just">
              <a:lnSpc>
                <a:spcPct val="100000"/>
              </a:lnSpc>
            </a:pPr>
            <a:r>
              <a:rPr lang="cs-CZ" sz="1200" b="0" strike="noStrike" dirty="0">
                <a:solidFill>
                  <a:srgbClr val="000000"/>
                </a:solidFill>
                <a:latin typeface="Arial"/>
                <a:ea typeface="Calibri"/>
              </a:rPr>
              <a:t>Zeptejte se žáků, zda vědí, co jsou dezinformace. Porovnejte příklady, které žáci uvedou, s příslušnou definicí. Jedná se ve všech případech o dezinformace?</a:t>
            </a:r>
          </a:p>
          <a:p>
            <a:pPr algn="just">
              <a:lnSpc>
                <a:spcPct val="100000"/>
              </a:lnSpc>
            </a:pPr>
            <a:r>
              <a:rPr lang="cs-CZ" sz="1200" b="0" strike="noStrike" dirty="0">
                <a:solidFill>
                  <a:srgbClr val="000000"/>
                </a:solidFill>
                <a:latin typeface="Arial"/>
                <a:ea typeface="Calibri"/>
              </a:rPr>
              <a:t>Pokud ne, o co tedy? (Může se jednat například o nepříjemné zprávy nebo názory, marketing, chyby nebo nedorozumění.)</a:t>
            </a:r>
          </a:p>
          <a:p>
            <a:pPr algn="just">
              <a:lnSpc>
                <a:spcPct val="100000"/>
              </a:lnSpc>
            </a:pPr>
            <a:endParaRPr lang="fr-BE" sz="1200" b="0" strike="noStrike" spc="-1" dirty="0">
              <a:latin typeface="Arial"/>
            </a:endParaRPr>
          </a:p>
          <a:p>
            <a:pPr>
              <a:lnSpc>
                <a:spcPct val="100000"/>
              </a:lnSpc>
            </a:pPr>
            <a:r>
              <a:rPr lang="cs-CZ" sz="1200" b="1" strike="noStrike" dirty="0">
                <a:solidFill>
                  <a:srgbClr val="000000"/>
                </a:solidFill>
                <a:latin typeface="Arial"/>
                <a:ea typeface="Calibri"/>
              </a:rPr>
              <a:t>Názory nebo fakta?</a:t>
            </a:r>
            <a:r>
              <a:rPr lang="cs-CZ" sz="1200" b="0" strike="noStrike" dirty="0">
                <a:solidFill>
                  <a:srgbClr val="000000"/>
                </a:solidFill>
                <a:latin typeface="Arial"/>
                <a:ea typeface="Calibri"/>
              </a:rPr>
              <a:t> Vysvětlete rozdíl mezi názorem a faktem.</a:t>
            </a:r>
          </a:p>
          <a:p>
            <a:pPr>
              <a:lnSpc>
                <a:spcPct val="100000"/>
              </a:lnSpc>
            </a:pPr>
            <a:r>
              <a:rPr lang="cs-CZ" sz="1200" b="0" strike="noStrike" dirty="0">
                <a:solidFill>
                  <a:srgbClr val="000000"/>
                </a:solidFill>
                <a:latin typeface="Arial"/>
                <a:ea typeface="Calibri"/>
              </a:rPr>
              <a:t>Co jsou fakta? Fakta lze ověřit a podložit důkazy.</a:t>
            </a:r>
          </a:p>
          <a:p>
            <a:pPr>
              <a:lnSpc>
                <a:spcPct val="100000"/>
              </a:lnSpc>
            </a:pPr>
            <a:r>
              <a:rPr lang="cs-CZ" sz="1200" b="0" strike="noStrike" dirty="0">
                <a:solidFill>
                  <a:srgbClr val="000000"/>
                </a:solidFill>
                <a:latin typeface="Arial"/>
                <a:ea typeface="Calibri"/>
              </a:rPr>
              <a:t>Co jsou názory? Názory jsou založeny na přesvědčení nebo úhlu pohledu, nikoli na důkazech, které lze ověřit. Někteří lidé si možná myslí, že je to naopak. </a:t>
            </a:r>
          </a:p>
          <a:p>
            <a:pPr>
              <a:lnSpc>
                <a:spcPct val="100000"/>
              </a:lnSpc>
            </a:pPr>
            <a:endParaRPr lang="fr-BE" sz="1200" b="0" strike="noStrike" spc="-1" dirty="0">
              <a:latin typeface="Arial"/>
            </a:endParaRPr>
          </a:p>
          <a:p>
            <a:pPr>
              <a:lnSpc>
                <a:spcPct val="100000"/>
              </a:lnSpc>
            </a:pPr>
            <a:r>
              <a:rPr lang="cs-CZ" sz="1200" b="0" i="1" strike="noStrike" dirty="0">
                <a:solidFill>
                  <a:srgbClr val="000000"/>
                </a:solidFill>
                <a:latin typeface="Arial"/>
                <a:ea typeface="Calibri"/>
              </a:rPr>
              <a:t>Navrhovaná (volitelná) aktivita: </a:t>
            </a:r>
            <a:r>
              <a:rPr lang="cs-CZ" sz="1200" b="0" strike="noStrike" dirty="0">
                <a:solidFill>
                  <a:srgbClr val="000000"/>
                </a:solidFill>
                <a:latin typeface="Arial"/>
                <a:ea typeface="Calibri"/>
              </a:rPr>
              <a:t>Vyzvěte </a:t>
            </a:r>
            <a:r>
              <a:rPr lang="cs-CZ" sz="1200" b="0" strike="noStrike" dirty="0" smtClean="0">
                <a:solidFill>
                  <a:srgbClr val="000000"/>
                </a:solidFill>
                <a:latin typeface="Arial"/>
                <a:ea typeface="Calibri"/>
              </a:rPr>
              <a:t>žáky, </a:t>
            </a:r>
            <a:r>
              <a:rPr lang="cs-CZ" sz="1200" b="0" strike="noStrike" dirty="0">
                <a:solidFill>
                  <a:srgbClr val="000000"/>
                </a:solidFill>
                <a:latin typeface="Arial"/>
                <a:ea typeface="Calibri"/>
              </a:rPr>
              <a:t>aby si přečetli novinový článek a podtrhali části, které vyjadřují názory, ověřili části, které jsou fakta se spolehlivým zdrojem, a části, které vypadají jako fakta, ale neuvádějí zdroje. </a:t>
            </a:r>
            <a:r>
              <a:rPr lang="cs-CZ" sz="1200" b="0" strike="noStrike" dirty="0" smtClean="0">
                <a:solidFill>
                  <a:srgbClr val="000000"/>
                </a:solidFill>
                <a:latin typeface="Arial"/>
                <a:ea typeface="Calibri"/>
              </a:rPr>
              <a:t>Požádejte je, </a:t>
            </a:r>
            <a:r>
              <a:rPr lang="cs-CZ" sz="1200" b="0" strike="noStrike" dirty="0">
                <a:solidFill>
                  <a:srgbClr val="000000"/>
                </a:solidFill>
                <a:latin typeface="Arial"/>
                <a:ea typeface="Calibri"/>
              </a:rPr>
              <a:t>aby se o svá zjištění podělili s ostatními.</a:t>
            </a:r>
          </a:p>
          <a:p>
            <a:pPr>
              <a:lnSpc>
                <a:spcPct val="100000"/>
              </a:lnSpc>
            </a:pPr>
            <a:endParaRPr lang="fr-BE" sz="1200" b="0" strike="noStrike" spc="-1" dirty="0">
              <a:latin typeface="Arial"/>
            </a:endParaRPr>
          </a:p>
          <a:p>
            <a:pPr>
              <a:lnSpc>
                <a:spcPct val="100000"/>
              </a:lnSpc>
            </a:pPr>
            <a:r>
              <a:rPr lang="cs-CZ" sz="2000" b="0" strike="noStrike" dirty="0">
                <a:solidFill>
                  <a:srgbClr val="000000"/>
                </a:solidFill>
                <a:latin typeface="Arial"/>
                <a:ea typeface="Calibri"/>
              </a:rPr>
              <a:t>S nepravdivými informacemi se setkáváme všude, musíme ale odlišit dezinformace od jiných typů nepravdivých informací, konkrétně mylných informací, a to na základě ÚMYSLU:</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cs-CZ" sz="2000" b="0" strike="noStrike" dirty="0">
                <a:solidFill>
                  <a:srgbClr val="000000"/>
                </a:solidFill>
                <a:latin typeface="Arial"/>
                <a:ea typeface="Calibri"/>
              </a:rPr>
              <a:t>Dezinformace jsou nepravdivé informace, které jsou vytvářeny a sdíleny</a:t>
            </a:r>
            <a:r>
              <a:rPr lang="cs-CZ" sz="2000" strike="noStrike" dirty="0">
                <a:solidFill>
                  <a:srgbClr val="000000"/>
                </a:solidFill>
                <a:latin typeface="Arial"/>
                <a:ea typeface="Calibri"/>
              </a:rPr>
              <a:t> </a:t>
            </a:r>
            <a:r>
              <a:rPr lang="cs-CZ" sz="2000" b="1" strike="noStrike" dirty="0">
                <a:solidFill>
                  <a:srgbClr val="000000"/>
                </a:solidFill>
                <a:latin typeface="Arial"/>
                <a:ea typeface="Calibri"/>
              </a:rPr>
              <a:t>s cílem úmyslně škodit</a:t>
            </a:r>
            <a:r>
              <a:rPr lang="cs-CZ" sz="2000" strike="noStrike" dirty="0">
                <a:solidFill>
                  <a:srgbClr val="000000"/>
                </a:solidFill>
                <a:latin typeface="Arial"/>
                <a:ea typeface="Calibri"/>
              </a:rPr>
              <a:t>.</a:t>
            </a:r>
            <a:r>
              <a:rPr lang="cs-CZ" sz="2000" b="0" strike="noStrike" dirty="0">
                <a:solidFill>
                  <a:srgbClr val="000000"/>
                </a:solidFill>
                <a:latin typeface="Arial"/>
                <a:ea typeface="Calibri"/>
              </a:rPr>
              <a:t> Příklad: </a:t>
            </a:r>
            <a:r>
              <a:rPr lang="cs-CZ" sz="2000" b="0" strike="noStrike" dirty="0" err="1">
                <a:solidFill>
                  <a:srgbClr val="000000"/>
                </a:solidFill>
                <a:latin typeface="Arial"/>
                <a:ea typeface="Calibri"/>
              </a:rPr>
              <a:t>tweet</a:t>
            </a:r>
            <a:r>
              <a:rPr lang="cs-CZ" sz="2000" b="0" strike="noStrike" dirty="0">
                <a:solidFill>
                  <a:srgbClr val="000000"/>
                </a:solidFill>
                <a:latin typeface="Arial"/>
                <a:ea typeface="Calibri"/>
              </a:rPr>
              <a:t> o migrantech páchajících trestné činy v Evropě, jehož cílem je rozdělit společnost.</a:t>
            </a:r>
          </a:p>
          <a:p>
            <a:pPr marL="171360" indent="-171000">
              <a:lnSpc>
                <a:spcPct val="100000"/>
              </a:lnSpc>
              <a:spcAft>
                <a:spcPts val="601"/>
              </a:spcAft>
              <a:buClr>
                <a:srgbClr val="000000"/>
              </a:buClr>
              <a:buFont typeface="Wingdings" charset="2"/>
              <a:buChar char="-"/>
            </a:pPr>
            <a:r>
              <a:rPr lang="cs-CZ" sz="2000" b="0" strike="noStrike" dirty="0">
                <a:solidFill>
                  <a:srgbClr val="000000"/>
                </a:solidFill>
                <a:latin typeface="Arial"/>
                <a:ea typeface="Calibri"/>
              </a:rPr>
              <a:t>Mylné informace jsou nepravdivé informace</a:t>
            </a:r>
            <a:r>
              <a:rPr lang="cs-CZ" sz="2000" strike="noStrike" dirty="0">
                <a:solidFill>
                  <a:srgbClr val="000000"/>
                </a:solidFill>
                <a:latin typeface="Arial"/>
                <a:ea typeface="Calibri"/>
              </a:rPr>
              <a:t> </a:t>
            </a:r>
            <a:r>
              <a:rPr lang="cs-CZ" sz="2000" b="1" strike="noStrike" dirty="0">
                <a:solidFill>
                  <a:srgbClr val="000000"/>
                </a:solidFill>
                <a:latin typeface="Arial"/>
                <a:ea typeface="Calibri"/>
              </a:rPr>
              <a:t>sdílené lidmi, kteří si neuvědomují, že jsou nepravdivé, a nemají v úmyslu nikoho poškodit.</a:t>
            </a:r>
            <a:r>
              <a:rPr lang="cs-CZ" sz="2000" b="0" strike="noStrike" dirty="0">
                <a:solidFill>
                  <a:srgbClr val="000000"/>
                </a:solidFill>
                <a:latin typeface="Arial"/>
                <a:ea typeface="Calibri"/>
              </a:rPr>
              <a:t> Často se jen snaží pomoci. Příklad: vaše teta sdílí na </a:t>
            </a:r>
            <a:r>
              <a:rPr lang="cs-CZ" sz="2000" b="0" strike="noStrike" dirty="0" err="1">
                <a:solidFill>
                  <a:srgbClr val="000000"/>
                </a:solidFill>
                <a:latin typeface="Arial"/>
                <a:ea typeface="Calibri"/>
              </a:rPr>
              <a:t>Facebooku</a:t>
            </a:r>
            <a:r>
              <a:rPr lang="cs-CZ" sz="2000" b="0" strike="noStrike" dirty="0">
                <a:solidFill>
                  <a:srgbClr val="000000"/>
                </a:solidFill>
                <a:latin typeface="Arial"/>
                <a:ea typeface="Calibri"/>
              </a:rPr>
              <a:t> článek nebo mem o tom, že česnek chrání před onemocněním COVID-19, protože si myslí, že je to užitečná informace, a neuvědomuje si, že je nepravdivá.</a:t>
            </a:r>
          </a:p>
          <a:p>
            <a:pPr marL="171360" indent="-171000">
              <a:lnSpc>
                <a:spcPct val="100000"/>
              </a:lnSpc>
              <a:buClr>
                <a:srgbClr val="000000"/>
              </a:buClr>
              <a:buFont typeface="Wingdings" charset="2"/>
              <a:buChar char="-"/>
            </a:pPr>
            <a:r>
              <a:rPr lang="cs-CZ" sz="2000" b="0" strike="noStrike" dirty="0">
                <a:solidFill>
                  <a:srgbClr val="000000"/>
                </a:solidFill>
                <a:latin typeface="Arial"/>
                <a:ea typeface="Calibri"/>
              </a:rPr>
              <a:t>Vyvíjení vlivu – koordinovaná snaha ovlivnit cílovou skupinu pomocí různých nelegitimních a klamavých prostředků, a to za účelem podpory nepřátelských cílů.</a:t>
            </a:r>
          </a:p>
          <a:p>
            <a:pPr marL="171360" indent="-171000">
              <a:lnSpc>
                <a:spcPct val="100000"/>
              </a:lnSpc>
              <a:buClr>
                <a:srgbClr val="000000"/>
              </a:buClr>
              <a:buFont typeface="Wingdings" charset="2"/>
              <a:buChar char="-"/>
            </a:pPr>
            <a:r>
              <a:rPr lang="cs-CZ" sz="1200" b="0" strike="noStrike" dirty="0">
                <a:solidFill>
                  <a:srgbClr val="000000"/>
                </a:solidFill>
                <a:latin typeface="Arial"/>
                <a:ea typeface="Calibri"/>
              </a:rPr>
              <a:t>Zahraniční vměšování – </a:t>
            </a:r>
            <a:r>
              <a:rPr lang="cs-CZ" sz="2000" b="0" strike="noStrike" dirty="0">
                <a:solidFill>
                  <a:srgbClr val="000000"/>
                </a:solidFill>
                <a:latin typeface="Arial"/>
                <a:ea typeface="Calibri"/>
              </a:rPr>
              <a:t>nátlaková, klamavá nebo tajná činnost cizího státu nebo jeho agentů, jejímž cílem je narušit svobodné utváření a vyjádření politické vůle, například během voleb.</a:t>
            </a:r>
          </a:p>
          <a:p>
            <a:pPr>
              <a:lnSpc>
                <a:spcPct val="100000"/>
              </a:lnSpc>
              <a:tabLst>
                <a:tab pos="0" algn="l"/>
              </a:tabLst>
            </a:pPr>
            <a:endParaRPr lang="fr-BE" sz="2000" b="0" strike="noStrike" spc="-1" dirty="0">
              <a:latin typeface="Arial"/>
            </a:endParaRPr>
          </a:p>
          <a:p>
            <a:pPr>
              <a:lnSpc>
                <a:spcPct val="100000"/>
              </a:lnSpc>
              <a:tabLst>
                <a:tab pos="0" algn="l"/>
              </a:tabLst>
            </a:pPr>
            <a:r>
              <a:rPr lang="cs-CZ" sz="2000" b="0" strike="noStrike" dirty="0">
                <a:solidFill>
                  <a:srgbClr val="000000"/>
                </a:solidFill>
                <a:latin typeface="Arial"/>
                <a:ea typeface="Calibri"/>
              </a:rPr>
              <a:t>Žáci možná budou znát pojmem „falešné zprávy“ (</a:t>
            </a:r>
            <a:r>
              <a:rPr lang="cs-CZ" sz="2000" b="0" strike="noStrike" dirty="0" err="1">
                <a:solidFill>
                  <a:srgbClr val="000000"/>
                </a:solidFill>
                <a:latin typeface="Arial"/>
                <a:ea typeface="Calibri"/>
              </a:rPr>
              <a:t>fake</a:t>
            </a:r>
            <a:r>
              <a:rPr lang="cs-CZ" sz="2000" b="0" strike="noStrike" dirty="0">
                <a:solidFill>
                  <a:srgbClr val="000000"/>
                </a:solidFill>
                <a:latin typeface="Arial"/>
                <a:ea typeface="Calibri"/>
              </a:rPr>
              <a:t> </a:t>
            </a:r>
            <a:r>
              <a:rPr lang="cs-CZ" sz="2000" b="0" strike="noStrike" dirty="0" err="1">
                <a:solidFill>
                  <a:srgbClr val="000000"/>
                </a:solidFill>
                <a:latin typeface="Arial"/>
                <a:ea typeface="Calibri"/>
              </a:rPr>
              <a:t>news</a:t>
            </a:r>
            <a:r>
              <a:rPr lang="cs-CZ" sz="2000" b="0" strike="noStrike" dirty="0">
                <a:solidFill>
                  <a:srgbClr val="000000"/>
                </a:solidFill>
                <a:latin typeface="Arial"/>
                <a:ea typeface="Calibri"/>
              </a:rPr>
              <a:t>), nicméně nedoporučujeme jej používat. Když politici obviňují nezávislé novináře ze zveřejňování „falešných zpráv“ jen proto, že jsou novináři kritičtí, je něco špatně. Nechceme, aby výraz „falešné zprávy“ vedl k </a:t>
            </a:r>
            <a:r>
              <a:rPr lang="cs-CZ" sz="2000" b="0" strike="noStrike" dirty="0" err="1">
                <a:solidFill>
                  <a:srgbClr val="000000"/>
                </a:solidFill>
                <a:latin typeface="Arial"/>
                <a:ea typeface="Calibri"/>
              </a:rPr>
              <a:t>delegitimizaci</a:t>
            </a:r>
            <a:r>
              <a:rPr lang="cs-CZ" sz="2000" b="0" strike="noStrike" dirty="0">
                <a:solidFill>
                  <a:srgbClr val="000000"/>
                </a:solidFill>
                <a:latin typeface="Arial"/>
                <a:ea typeface="Calibri"/>
              </a:rPr>
              <a:t> médií.</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s-CZ" sz="2000" b="0" strike="noStrike" dirty="0">
                <a:latin typeface="Arial"/>
              </a:rPr>
              <a:t>Začněte přehráním videa na snímku (https://www.youtube.com/</a:t>
            </a:r>
            <a:r>
              <a:rPr lang="cs-CZ" sz="2000" b="0" strike="noStrike" dirty="0" err="1">
                <a:latin typeface="Arial"/>
              </a:rPr>
              <a:t>watch?v</a:t>
            </a:r>
            <a:r>
              <a:rPr lang="cs-CZ" sz="2000" b="0" strike="noStrike" dirty="0">
                <a:latin typeface="Arial"/>
              </a:rPr>
              <a:t>=d8uRYqsu2W4)</a:t>
            </a:r>
            <a:r>
              <a:rPr lang="cs-CZ" dirty="0"/>
              <a:t/>
            </a:r>
            <a:br>
              <a:rPr lang="cs-CZ" dirty="0"/>
            </a:br>
            <a:r>
              <a:rPr lang="cs-CZ" sz="2000" b="0" strike="noStrike" dirty="0">
                <a:latin typeface="Arial"/>
              </a:rPr>
              <a:t>Celkový čas: 1 min 40 s</a:t>
            </a:r>
          </a:p>
          <a:p>
            <a:pPr marL="216000" indent="-216000">
              <a:lnSpc>
                <a:spcPct val="100000"/>
              </a:lnSpc>
            </a:pPr>
            <a:endParaRPr lang="fr-BE" sz="2000" b="0" strike="noStrike" spc="-1" dirty="0">
              <a:latin typeface="Arial"/>
            </a:endParaRPr>
          </a:p>
          <a:p>
            <a:pPr marL="216000" indent="-216000">
              <a:lnSpc>
                <a:spcPct val="100000"/>
              </a:lnSpc>
            </a:pPr>
            <a:r>
              <a:rPr lang="cs-CZ" sz="2000" b="0" strike="noStrike" dirty="0">
                <a:latin typeface="Arial"/>
              </a:rPr>
              <a:t>Přepis:</a:t>
            </a:r>
          </a:p>
          <a:p>
            <a:pPr marL="139680">
              <a:lnSpc>
                <a:spcPct val="100000"/>
              </a:lnSpc>
              <a:tabLst>
                <a:tab pos="0" algn="l"/>
              </a:tabLst>
            </a:pPr>
            <a:r>
              <a:rPr lang="cs-CZ" sz="1200" b="0" strike="noStrike" dirty="0">
                <a:solidFill>
                  <a:srgbClr val="000000"/>
                </a:solidFill>
                <a:latin typeface="Arial"/>
              </a:rPr>
              <a:t>---------------------------</a:t>
            </a:r>
            <a:r>
              <a:rPr lang="cs-CZ" dirty="0"/>
              <a:t/>
            </a:r>
            <a:br>
              <a:rPr lang="cs-CZ" dirty="0"/>
            </a:br>
            <a:r>
              <a:rPr lang="cs-CZ" sz="2000" b="0" strike="noStrike" dirty="0">
                <a:solidFill>
                  <a:srgbClr val="000000"/>
                </a:solidFill>
                <a:latin typeface="Arial"/>
              </a:rPr>
              <a:t>(mluvený komentář)	</a:t>
            </a:r>
          </a:p>
          <a:p>
            <a:pPr marL="139680">
              <a:lnSpc>
                <a:spcPct val="100000"/>
              </a:lnSpc>
              <a:tabLst>
                <a:tab pos="0" algn="l"/>
              </a:tabLst>
            </a:pPr>
            <a:r>
              <a:rPr lang="cs-CZ" sz="2000" b="0" strike="noStrike" dirty="0">
                <a:solidFill>
                  <a:srgbClr val="000000"/>
                </a:solidFill>
                <a:latin typeface="Arial"/>
              </a:rPr>
              <a:t>Pro miliony rodin bojujících s autismem to znamenalo možnou odpověď na jejich otázky. Přelomová lékařská studie, která spojovala očkování dětí s touto poruchou. Dnes je však tato studie označována za „zavádějící“, a někdy dokonce i za promyšlený podvod.</a:t>
            </a:r>
          </a:p>
          <a:p>
            <a:pPr marL="139680">
              <a:lnSpc>
                <a:spcPct val="100000"/>
              </a:lnSpc>
              <a:tabLst>
                <a:tab pos="0" algn="l"/>
              </a:tabLst>
            </a:pPr>
            <a:r>
              <a:rPr lang="cs-CZ" sz="2000" b="0" strike="noStrike" dirty="0">
                <a:solidFill>
                  <a:srgbClr val="000000"/>
                </a:solidFill>
                <a:latin typeface="Arial"/>
              </a:rPr>
              <a:t>(</a:t>
            </a:r>
            <a:r>
              <a:rPr lang="cs-CZ" sz="2000" b="0" strike="noStrike" dirty="0" err="1">
                <a:solidFill>
                  <a:srgbClr val="000000"/>
                </a:solidFill>
                <a:latin typeface="Arial"/>
              </a:rPr>
              <a:t>Fiona</a:t>
            </a:r>
            <a:r>
              <a:rPr lang="cs-CZ" sz="2000" b="0" strike="noStrike" dirty="0">
                <a:solidFill>
                  <a:srgbClr val="000000"/>
                </a:solidFill>
                <a:latin typeface="Arial"/>
              </a:rPr>
              <a:t> </a:t>
            </a:r>
            <a:r>
              <a:rPr lang="cs-CZ" sz="2000" b="0" strike="noStrike" dirty="0" err="1">
                <a:solidFill>
                  <a:srgbClr val="000000"/>
                </a:solidFill>
                <a:latin typeface="Arial"/>
              </a:rPr>
              <a:t>Godleeová</a:t>
            </a:r>
            <a:r>
              <a:rPr lang="cs-CZ" sz="2000" b="0" strike="noStrike" dirty="0">
                <a:solidFill>
                  <a:srgbClr val="000000"/>
                </a:solidFill>
                <a:latin typeface="Arial"/>
              </a:rPr>
              <a:t>, redaktorka, </a:t>
            </a:r>
            <a:r>
              <a:rPr lang="cs-CZ" sz="2000" b="0" strike="noStrike" dirty="0" err="1">
                <a:solidFill>
                  <a:srgbClr val="000000"/>
                </a:solidFill>
                <a:latin typeface="Arial"/>
              </a:rPr>
              <a:t>British</a:t>
            </a:r>
            <a:r>
              <a:rPr lang="cs-CZ" sz="2000" b="0" strike="noStrike" dirty="0">
                <a:solidFill>
                  <a:srgbClr val="000000"/>
                </a:solidFill>
                <a:latin typeface="Arial"/>
              </a:rPr>
              <a:t> </a:t>
            </a:r>
            <a:r>
              <a:rPr lang="cs-CZ" sz="2000" b="0" strike="noStrike" dirty="0" err="1">
                <a:solidFill>
                  <a:srgbClr val="000000"/>
                </a:solidFill>
                <a:latin typeface="Arial"/>
              </a:rPr>
              <a:t>Medical</a:t>
            </a:r>
            <a:r>
              <a:rPr lang="cs-CZ" sz="2000" b="0" strike="noStrike" dirty="0">
                <a:solidFill>
                  <a:srgbClr val="000000"/>
                </a:solidFill>
                <a:latin typeface="Arial"/>
              </a:rPr>
              <a:t> </a:t>
            </a:r>
            <a:r>
              <a:rPr lang="cs-CZ" sz="2000" b="0" strike="noStrike" dirty="0" err="1">
                <a:solidFill>
                  <a:srgbClr val="000000"/>
                </a:solidFill>
                <a:latin typeface="Arial"/>
              </a:rPr>
              <a:t>Journal</a:t>
            </a:r>
            <a:r>
              <a:rPr lang="cs-CZ" sz="2000" b="0" strike="noStrike" dirty="0">
                <a:solidFill>
                  <a:srgbClr val="000000"/>
                </a:solidFill>
                <a:latin typeface="Arial"/>
              </a:rPr>
              <a:t>)	</a:t>
            </a:r>
          </a:p>
          <a:p>
            <a:pPr marL="139680">
              <a:lnSpc>
                <a:spcPct val="100000"/>
              </a:lnSpc>
              <a:tabLst>
                <a:tab pos="0" algn="l"/>
              </a:tabLst>
            </a:pPr>
            <a:r>
              <a:rPr lang="cs-CZ" sz="2000" b="0" strike="noStrike" dirty="0">
                <a:solidFill>
                  <a:srgbClr val="000000"/>
                </a:solidFill>
                <a:latin typeface="Arial"/>
              </a:rPr>
              <a:t>Od začátku jsme věděli, že tato studie nebyla spolehlivá. Dostalo se jí obrovské mediální pozornosti. Hovoří však proti ní veškeré důkazy, všechny epidemiologické studie a studie zabývající se krevní populací dětí, podle nichž neexistuje žádný důkaz o této souvislosti.</a:t>
            </a:r>
          </a:p>
          <a:p>
            <a:pPr marL="139680">
              <a:lnSpc>
                <a:spcPct val="100000"/>
              </a:lnSpc>
              <a:tabLst>
                <a:tab pos="0" algn="l"/>
              </a:tabLst>
            </a:pPr>
            <a:r>
              <a:rPr lang="cs-CZ" sz="2000" b="0" strike="noStrike" dirty="0">
                <a:solidFill>
                  <a:srgbClr val="000000"/>
                </a:solidFill>
                <a:latin typeface="Arial"/>
              </a:rPr>
              <a:t>(mluvený komentář)	</a:t>
            </a:r>
          </a:p>
          <a:p>
            <a:pPr marL="139680">
              <a:lnSpc>
                <a:spcPct val="100000"/>
              </a:lnSpc>
              <a:tabLst>
                <a:tab pos="0" algn="l"/>
              </a:tabLst>
            </a:pPr>
            <a:r>
              <a:rPr lang="cs-CZ" sz="2000" b="0" strike="noStrike" dirty="0">
                <a:solidFill>
                  <a:srgbClr val="000000"/>
                </a:solidFill>
                <a:latin typeface="Arial"/>
              </a:rPr>
              <a:t>V roce 1998 byla publikována práce Andrewa </a:t>
            </a:r>
            <a:r>
              <a:rPr lang="cs-CZ" sz="2000" b="0" strike="noStrike" dirty="0" err="1">
                <a:solidFill>
                  <a:srgbClr val="000000"/>
                </a:solidFill>
                <a:latin typeface="Arial"/>
              </a:rPr>
              <a:t>Wakefielda</a:t>
            </a:r>
            <a:r>
              <a:rPr lang="cs-CZ" sz="2000" b="0" strike="noStrike" dirty="0">
                <a:solidFill>
                  <a:srgbClr val="000000"/>
                </a:solidFill>
                <a:latin typeface="Arial"/>
              </a:rPr>
              <a:t> a jeho spolupracovníků, která vyděsila pacienty a přispěla k poklesu </a:t>
            </a:r>
            <a:r>
              <a:rPr lang="cs-CZ" sz="2000" b="0" strike="noStrike" dirty="0" err="1">
                <a:solidFill>
                  <a:srgbClr val="000000"/>
                </a:solidFill>
                <a:latin typeface="Arial"/>
              </a:rPr>
              <a:t>proočkovanosti</a:t>
            </a:r>
            <a:r>
              <a:rPr lang="cs-CZ" sz="2000" b="0" strike="noStrike" dirty="0">
                <a:solidFill>
                  <a:srgbClr val="000000"/>
                </a:solidFill>
                <a:latin typeface="Arial"/>
              </a:rPr>
              <a:t> po celém světě. </a:t>
            </a:r>
            <a:r>
              <a:rPr lang="cs-CZ" sz="2000" b="0" strike="noStrike" dirty="0" err="1">
                <a:solidFill>
                  <a:srgbClr val="000000"/>
                </a:solidFill>
                <a:latin typeface="Arial"/>
              </a:rPr>
              <a:t>Wakefield</a:t>
            </a:r>
            <a:r>
              <a:rPr lang="cs-CZ" sz="2000" b="0" strike="noStrike" dirty="0">
                <a:solidFill>
                  <a:srgbClr val="000000"/>
                </a:solidFill>
                <a:latin typeface="Arial"/>
              </a:rPr>
              <a:t> tvrdil, že 12 dětí bylo zdravých, dokud nedostaly kombinovanou vakcínu proti spalničkám, příušnicím a zarděnkám.</a:t>
            </a:r>
          </a:p>
          <a:p>
            <a:pPr marL="139680">
              <a:lnSpc>
                <a:spcPct val="100000"/>
              </a:lnSpc>
              <a:tabLst>
                <a:tab pos="0" algn="l"/>
              </a:tabLst>
            </a:pPr>
            <a:r>
              <a:rPr lang="cs-CZ" sz="2000" b="0" strike="noStrike" dirty="0">
                <a:solidFill>
                  <a:srgbClr val="000000"/>
                </a:solidFill>
                <a:latin typeface="Arial"/>
              </a:rPr>
              <a:t>Jeho práce však byla později stažena a nový výzkum zjistil, že </a:t>
            </a:r>
            <a:r>
              <a:rPr lang="cs-CZ" sz="2000" b="0" strike="noStrike" dirty="0" err="1">
                <a:solidFill>
                  <a:srgbClr val="000000"/>
                </a:solidFill>
                <a:latin typeface="Arial"/>
              </a:rPr>
              <a:t>Wakefield</a:t>
            </a:r>
            <a:r>
              <a:rPr lang="cs-CZ" sz="2000" b="0" strike="noStrike" dirty="0">
                <a:solidFill>
                  <a:srgbClr val="000000"/>
                </a:solidFill>
                <a:latin typeface="Arial"/>
              </a:rPr>
              <a:t> a jeho spolupracovníci ve svých studiích měnili fakta o pacientech. </a:t>
            </a:r>
            <a:r>
              <a:rPr lang="cs-CZ" sz="2000" b="0" strike="noStrike" dirty="0" err="1">
                <a:solidFill>
                  <a:srgbClr val="000000"/>
                </a:solidFill>
                <a:latin typeface="Arial"/>
              </a:rPr>
              <a:t>Wakefield</a:t>
            </a:r>
            <a:r>
              <a:rPr lang="cs-CZ" sz="2000" b="0" strike="noStrike" dirty="0">
                <a:solidFill>
                  <a:srgbClr val="000000"/>
                </a:solidFill>
                <a:latin typeface="Arial"/>
              </a:rPr>
              <a:t> má ale i nadále své příznivce. Jedním z nich je </a:t>
            </a:r>
            <a:r>
              <a:rPr lang="cs-CZ" sz="2000" b="0" strike="noStrike" dirty="0" err="1">
                <a:solidFill>
                  <a:srgbClr val="000000"/>
                </a:solidFill>
                <a:latin typeface="Arial"/>
              </a:rPr>
              <a:t>Jamie</a:t>
            </a:r>
            <a:r>
              <a:rPr lang="cs-CZ" sz="2000" b="0" strike="noStrike" dirty="0">
                <a:solidFill>
                  <a:srgbClr val="000000"/>
                </a:solidFill>
                <a:latin typeface="Arial"/>
              </a:rPr>
              <a:t> </a:t>
            </a:r>
            <a:r>
              <a:rPr lang="cs-CZ" sz="2000" b="0" strike="noStrike" dirty="0" err="1">
                <a:solidFill>
                  <a:srgbClr val="000000"/>
                </a:solidFill>
                <a:latin typeface="Arial"/>
              </a:rPr>
              <a:t>Handley</a:t>
            </a:r>
            <a:r>
              <a:rPr lang="cs-CZ" sz="2000" b="0" strike="noStrike" dirty="0">
                <a:solidFill>
                  <a:srgbClr val="000000"/>
                </a:solidFill>
                <a:latin typeface="Arial"/>
              </a:rPr>
              <a:t>, který je otcem autistického syna.</a:t>
            </a:r>
          </a:p>
          <a:p>
            <a:pPr marL="139680">
              <a:lnSpc>
                <a:spcPct val="100000"/>
              </a:lnSpc>
              <a:tabLst>
                <a:tab pos="0" algn="l"/>
              </a:tabLst>
            </a:pPr>
            <a:r>
              <a:rPr lang="cs-CZ" sz="2000" b="0" strike="noStrike" dirty="0">
                <a:solidFill>
                  <a:srgbClr val="000000"/>
                </a:solidFill>
                <a:latin typeface="Arial"/>
              </a:rPr>
              <a:t>(JB </a:t>
            </a:r>
            <a:r>
              <a:rPr lang="cs-CZ" sz="2000" b="0" strike="noStrike" dirty="0" err="1">
                <a:solidFill>
                  <a:srgbClr val="000000"/>
                </a:solidFill>
                <a:latin typeface="Arial"/>
              </a:rPr>
              <a:t>Handley</a:t>
            </a:r>
            <a:r>
              <a:rPr lang="cs-CZ" sz="2000" b="0" strike="noStrike" dirty="0">
                <a:solidFill>
                  <a:srgbClr val="000000"/>
                </a:solidFill>
                <a:latin typeface="Arial"/>
              </a:rPr>
              <a:t>, zakladatel organizace </a:t>
            </a:r>
            <a:r>
              <a:rPr lang="cs-CZ" sz="2000" b="0" strike="noStrike" dirty="0" err="1">
                <a:solidFill>
                  <a:srgbClr val="000000"/>
                </a:solidFill>
                <a:latin typeface="Arial"/>
              </a:rPr>
              <a:t>Generation</a:t>
            </a:r>
            <a:r>
              <a:rPr lang="cs-CZ" sz="2000" b="0" strike="noStrike" dirty="0">
                <a:solidFill>
                  <a:srgbClr val="000000"/>
                </a:solidFill>
                <a:latin typeface="Arial"/>
              </a:rPr>
              <a:t> </a:t>
            </a:r>
            <a:r>
              <a:rPr lang="cs-CZ" sz="2000" b="0" strike="noStrike" dirty="0" err="1">
                <a:solidFill>
                  <a:srgbClr val="000000"/>
                </a:solidFill>
                <a:latin typeface="Arial"/>
              </a:rPr>
              <a:t>Rescue</a:t>
            </a:r>
            <a:r>
              <a:rPr lang="cs-CZ" sz="2000" b="0" strike="noStrike" dirty="0">
                <a:solidFill>
                  <a:srgbClr val="000000"/>
                </a:solidFill>
                <a:latin typeface="Arial"/>
              </a:rPr>
              <a:t>)	</a:t>
            </a:r>
          </a:p>
          <a:p>
            <a:pPr marL="139680">
              <a:lnSpc>
                <a:spcPct val="100000"/>
              </a:lnSpc>
              <a:tabLst>
                <a:tab pos="0" algn="l"/>
              </a:tabLst>
            </a:pPr>
            <a:r>
              <a:rPr lang="cs-CZ" sz="2000" b="0" strike="noStrike" dirty="0">
                <a:solidFill>
                  <a:srgbClr val="000000"/>
                </a:solidFill>
                <a:latin typeface="Arial"/>
              </a:rPr>
              <a:t>Ví se, že vakcíny způsobují poškození mozku, takže člověk nemusí být jaderný fyzik, aby pochopil souvislost: dítě vzali k lékaři, bylo zdravé, vyšlo z ordinace a nastal problém. A tyhle věci způsobují u některých dětí poškození mozku. Proto se všichni točíme na místě a dosud nebyl proveden seriózní vědecký výzkum.</a:t>
            </a:r>
          </a:p>
          <a:p>
            <a:pPr marL="139680">
              <a:lnSpc>
                <a:spcPct val="100000"/>
              </a:lnSpc>
              <a:tabLst>
                <a:tab pos="0" algn="l"/>
              </a:tabLst>
            </a:pPr>
            <a:r>
              <a:rPr lang="cs-CZ" sz="2000" b="0" strike="noStrike" dirty="0">
                <a:solidFill>
                  <a:srgbClr val="000000"/>
                </a:solidFill>
                <a:latin typeface="Arial"/>
              </a:rPr>
              <a:t>(mluvený komentář)	</a:t>
            </a:r>
          </a:p>
          <a:p>
            <a:pPr marL="139680">
              <a:lnSpc>
                <a:spcPct val="100000"/>
              </a:lnSpc>
              <a:tabLst>
                <a:tab pos="0" algn="l"/>
              </a:tabLst>
            </a:pPr>
            <a:r>
              <a:rPr lang="cs-CZ" sz="2000" b="0" strike="noStrike" dirty="0" err="1">
                <a:solidFill>
                  <a:srgbClr val="000000"/>
                </a:solidFill>
                <a:latin typeface="Arial"/>
              </a:rPr>
              <a:t>Wakefieldovi</a:t>
            </a:r>
            <a:r>
              <a:rPr lang="cs-CZ" sz="2000" b="0" strike="noStrike" dirty="0">
                <a:solidFill>
                  <a:srgbClr val="000000"/>
                </a:solidFill>
                <a:latin typeface="Arial"/>
              </a:rPr>
              <a:t> bylo loni v květnu zakázáno provozovat ve Velké Británii lékařskou praxi. Od té doby žádné další studie souvislost mezi vakcínou MMR a autismem neprokázaly.</a:t>
            </a:r>
          </a:p>
          <a:p>
            <a:pPr marL="139680">
              <a:lnSpc>
                <a:spcPct val="100000"/>
              </a:lnSpc>
              <a:tabLst>
                <a:tab pos="0" algn="l"/>
              </a:tabLst>
            </a:pPr>
            <a:r>
              <a:rPr lang="cs-CZ" sz="2000" b="0" strike="noStrike" dirty="0">
                <a:solidFill>
                  <a:srgbClr val="000000"/>
                </a:solidFill>
                <a:latin typeface="Arial"/>
              </a:rPr>
              <a:t>Vyjádření Andrewa </a:t>
            </a:r>
            <a:r>
              <a:rPr lang="cs-CZ" sz="2000" b="0" strike="noStrike" dirty="0" err="1">
                <a:solidFill>
                  <a:srgbClr val="000000"/>
                </a:solidFill>
                <a:latin typeface="Arial"/>
              </a:rPr>
              <a:t>Wakefielda</a:t>
            </a:r>
            <a:r>
              <a:rPr lang="cs-CZ" sz="2000" b="0" strike="noStrike" dirty="0">
                <a:solidFill>
                  <a:srgbClr val="000000"/>
                </a:solidFill>
                <a:latin typeface="Arial"/>
              </a:rPr>
              <a:t> se nám nepodařilo získat. </a:t>
            </a:r>
            <a:r>
              <a:rPr lang="cs-CZ" sz="2000" b="0" strike="noStrike" dirty="0" err="1">
                <a:solidFill>
                  <a:srgbClr val="000000"/>
                </a:solidFill>
                <a:latin typeface="Arial"/>
              </a:rPr>
              <a:t>Rosenson</a:t>
            </a:r>
            <a:r>
              <a:rPr lang="cs-CZ" sz="2000" b="0" strike="noStrike" dirty="0">
                <a:solidFill>
                  <a:srgbClr val="000000"/>
                </a:solidFill>
                <a:latin typeface="Arial"/>
              </a:rPr>
              <a:t>, </a:t>
            </a:r>
            <a:r>
              <a:rPr lang="cs-CZ" sz="2000" b="0" strike="noStrike" dirty="0" err="1">
                <a:solidFill>
                  <a:srgbClr val="000000"/>
                </a:solidFill>
                <a:latin typeface="Arial"/>
              </a:rPr>
              <a:t>Associated</a:t>
            </a:r>
            <a:r>
              <a:rPr lang="cs-CZ" sz="2000" b="0" strike="noStrike" dirty="0">
                <a:solidFill>
                  <a:srgbClr val="000000"/>
                </a:solidFill>
                <a:latin typeface="Arial"/>
              </a:rPr>
              <a:t> </a:t>
            </a:r>
            <a:r>
              <a:rPr lang="cs-CZ" sz="2000" b="0" strike="noStrike" dirty="0" err="1">
                <a:solidFill>
                  <a:srgbClr val="000000"/>
                </a:solidFill>
                <a:latin typeface="Arial"/>
              </a:rPr>
              <a:t>Press</a:t>
            </a:r>
            <a:r>
              <a:rPr lang="cs-CZ"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cs-CZ"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cs-CZ" sz="2000" b="0" strike="noStrike" dirty="0">
                <a:solidFill>
                  <a:srgbClr val="000000"/>
                </a:solidFill>
                <a:latin typeface="Arial"/>
              </a:rPr>
              <a:t>Náměty k diskuzi:</a:t>
            </a:r>
          </a:p>
          <a:p>
            <a:pPr marL="311040" indent="-171000">
              <a:lnSpc>
                <a:spcPct val="100000"/>
              </a:lnSpc>
              <a:buClr>
                <a:srgbClr val="000000"/>
              </a:buClr>
              <a:buFont typeface="StarSymbol"/>
              <a:buChar char="-"/>
              <a:tabLst>
                <a:tab pos="0" algn="l"/>
              </a:tabLst>
            </a:pPr>
            <a:r>
              <a:rPr lang="cs-CZ" sz="2000" b="0" strike="noStrike" dirty="0">
                <a:solidFill>
                  <a:srgbClr val="000000"/>
                </a:solidFill>
                <a:latin typeface="Arial"/>
              </a:rPr>
              <a:t>Společnost vyžaduje, aby členové akademických institucí dodržovali vysoké akademické standardy, takže je potřeba pochopit, proč jsou tyto standardy nutné. Jen tato jedna</a:t>
            </a:r>
            <a:r>
              <a:rPr lang="cs-CZ" sz="2000" b="0" strike="noStrike" dirty="0">
                <a:latin typeface="Arial"/>
              </a:rPr>
              <a:t> </a:t>
            </a:r>
            <a:r>
              <a:rPr lang="cs-CZ" sz="2000" b="0" strike="noStrike" dirty="0">
                <a:solidFill>
                  <a:srgbClr val="FF0000"/>
                </a:solidFill>
                <a:latin typeface="Arial"/>
              </a:rPr>
              <a:t>akademická studie, která byla již mnohokrát vyvrácena, je jedním z největších důvodů, proč hnutí proti očkování vzniklo a je stále tak rozšířené. I když nebyla pravdivá, podařilo se jí získat dostatek mediální pozornosti na to, aby poškodila veřejné vnímání </a:t>
            </a:r>
            <a:r>
              <a:rPr lang="cs-CZ" sz="2000" b="0" strike="noStrike" dirty="0" smtClean="0">
                <a:solidFill>
                  <a:srgbClr val="FF0000"/>
                </a:solidFill>
                <a:latin typeface="Arial"/>
              </a:rPr>
              <a:t>vakcín, </a:t>
            </a:r>
            <a:r>
              <a:rPr lang="cs-CZ" sz="2000" b="0" strike="noStrike" dirty="0">
                <a:solidFill>
                  <a:srgbClr val="FF0000"/>
                </a:solidFill>
                <a:latin typeface="Arial"/>
              </a:rPr>
              <a:t>které se opakovaně ukázaly jako bezpečné a účinné. </a:t>
            </a:r>
          </a:p>
          <a:p>
            <a:pPr marL="311040" indent="-171000">
              <a:lnSpc>
                <a:spcPct val="100000"/>
              </a:lnSpc>
              <a:buClr>
                <a:srgbClr val="000000"/>
              </a:buClr>
              <a:buFont typeface="StarSymbol"/>
              <a:buChar char="-"/>
              <a:tabLst>
                <a:tab pos="0" algn="l"/>
              </a:tabLst>
            </a:pPr>
            <a:r>
              <a:rPr lang="cs-CZ" sz="2000" b="0" strike="noStrike" dirty="0">
                <a:solidFill>
                  <a:srgbClr val="FF0000"/>
                </a:solidFill>
                <a:latin typeface="Arial"/>
              </a:rPr>
              <a:t>Každý má sice právo na svobodu projevu, ale to se nerovná právu záměrně šířit lži, zvláště když mohou poškodit veřejné zdraví. </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cs-CZ" sz="2000" b="0" strike="noStrike" dirty="0">
                <a:solidFill>
                  <a:srgbClr val="FF0000"/>
                </a:solidFill>
                <a:latin typeface="Arial"/>
              </a:rPr>
              <a:t>Proč je to špatně:</a:t>
            </a:r>
          </a:p>
          <a:p>
            <a:pPr marL="311040" indent="-171000">
              <a:lnSpc>
                <a:spcPct val="100000"/>
              </a:lnSpc>
              <a:buClr>
                <a:srgbClr val="000000"/>
              </a:buClr>
              <a:buFont typeface="StarSymbol"/>
              <a:buChar char="-"/>
              <a:tabLst>
                <a:tab pos="0" algn="l"/>
              </a:tabLst>
            </a:pPr>
            <a:r>
              <a:rPr lang="cs-CZ" sz="2000" b="0" strike="noStrike" dirty="0">
                <a:solidFill>
                  <a:srgbClr val="FF0000"/>
                </a:solidFill>
                <a:latin typeface="Arial"/>
              </a:rPr>
              <a:t>Lidé mají potřebu dávat si věci rychle do souvislostí, a to i přesto, že můžou být v rozporu s vědeckými poznatky.</a:t>
            </a:r>
          </a:p>
          <a:p>
            <a:pPr marL="311040" indent="-171000">
              <a:lnSpc>
                <a:spcPct val="100000"/>
              </a:lnSpc>
              <a:buClr>
                <a:srgbClr val="000000"/>
              </a:buClr>
              <a:buFont typeface="StarSymbol"/>
              <a:buChar char="-"/>
              <a:tabLst>
                <a:tab pos="0" algn="l"/>
              </a:tabLst>
            </a:pPr>
            <a:r>
              <a:rPr lang="cs-CZ" sz="2000" b="0" strike="noStrike" dirty="0">
                <a:solidFill>
                  <a:srgbClr val="FF0000"/>
                </a:solidFill>
                <a:latin typeface="Arial"/>
              </a:rPr>
              <a:t>Přenášení viny pomáhá zakrýt potenciální faktory, jako je například individuální odpovědnost nebo prokázané příčiny vzniku autismu. Autismus je například obvykle diagnostikován přibližně ve stejném věku, v jakém se děti očkují vakcínou MMR (tj. vakcína proti spalničkám). Tento fakt obvykle ignorují lidé, pro které je přijatelnější uvěřit, že jejich dítě autismus dostalo, než přijmout skutečnost, že tuto diagnózu nemohli ovlivnit.</a:t>
            </a:r>
          </a:p>
          <a:p>
            <a:pPr marL="311040" indent="-171000">
              <a:lnSpc>
                <a:spcPct val="100000"/>
              </a:lnSpc>
              <a:buClr>
                <a:srgbClr val="000000"/>
              </a:buClr>
              <a:buFont typeface="StarSymbol"/>
              <a:buChar char="-"/>
              <a:tabLst>
                <a:tab pos="0" algn="l"/>
              </a:tabLst>
            </a:pPr>
            <a:r>
              <a:rPr lang="cs-CZ" sz="2000" b="0" strike="noStrike" dirty="0">
                <a:solidFill>
                  <a:srgbClr val="FF0000"/>
                </a:solidFill>
                <a:latin typeface="Arial"/>
              </a:rPr>
              <a:t>Když se taková nepravdivá zpráva dostatečně rozšíří, hrozí, že zásadně naruší systém očkování. Mnoho lidí by mohlo zcela zbytečně ztratit imunitu proti závažným onemocněním.</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s-CZ" sz="1200" b="0" strike="noStrike" dirty="0">
                <a:latin typeface="+mn-lt"/>
                <a:ea typeface="+mn-ea"/>
              </a:rPr>
              <a:t>Od počátku pandemie COVID-19 se na sociálních médiích šíří mnoho zavádějících informací, z nichž celá řada tvrdí, že existuje souvislost mezi technologiemi 5G a šířením </a:t>
            </a:r>
            <a:r>
              <a:rPr lang="cs-CZ" sz="1200" b="0" strike="noStrike" dirty="0" err="1">
                <a:latin typeface="+mn-lt"/>
                <a:ea typeface="+mn-ea"/>
              </a:rPr>
              <a:t>koronaviru</a:t>
            </a:r>
            <a:r>
              <a:rPr lang="cs-CZ" sz="1200" b="0" strike="noStrike" dirty="0">
                <a:latin typeface="+mn-lt"/>
                <a:ea typeface="+mn-ea"/>
              </a:rPr>
              <a:t>. Na jedné straně máme všichni právo na svobodné vyjádření, můžeme být opatrní nebo dokonce skeptičtí vůči novým technologiím a jejich možnému vlivu na naše životy a zdraví, na tom není nic špatného.</a:t>
            </a:r>
          </a:p>
          <a:p>
            <a:pPr marL="216000" indent="-216000">
              <a:lnSpc>
                <a:spcPct val="100000"/>
              </a:lnSpc>
            </a:pPr>
            <a:endParaRPr lang="fr-BE" sz="1200" b="0" strike="noStrike" spc="-1" dirty="0">
              <a:latin typeface="Arial"/>
            </a:endParaRPr>
          </a:p>
          <a:p>
            <a:pPr marL="216000" indent="-216000">
              <a:lnSpc>
                <a:spcPct val="100000"/>
              </a:lnSpc>
            </a:pPr>
            <a:r>
              <a:rPr lang="cs-CZ" sz="1200" b="0" strike="noStrike" dirty="0">
                <a:latin typeface="+mn-lt"/>
                <a:ea typeface="+mn-ea"/>
              </a:rPr>
              <a:t>JENŽE tato teorie přináší škodlivé důsledky v reálném světě, jako je například zapalování telekomunikační infrastruktury a fyzické útoky na pracovníky, kteří tuto infrastrukturu instalují.</a:t>
            </a:r>
          </a:p>
          <a:p>
            <a:pPr>
              <a:lnSpc>
                <a:spcPct val="100000"/>
              </a:lnSpc>
              <a:tabLst>
                <a:tab pos="0" algn="l"/>
              </a:tabLst>
            </a:pPr>
            <a:endParaRPr lang="fr-BE" sz="1200" b="0" strike="noStrike" spc="-1" dirty="0">
              <a:latin typeface="Arial"/>
            </a:endParaRPr>
          </a:p>
          <a:p>
            <a:pPr>
              <a:lnSpc>
                <a:spcPct val="100000"/>
              </a:lnSpc>
              <a:tabLst>
                <a:tab pos="0" algn="l"/>
              </a:tabLst>
            </a:pPr>
            <a:r>
              <a:rPr lang="cs-CZ" sz="2000" b="0" strike="noStrike" dirty="0">
                <a:latin typeface="+mn-lt"/>
                <a:ea typeface="+mn-ea"/>
              </a:rPr>
              <a:t>Proč je to špatně:</a:t>
            </a:r>
          </a:p>
          <a:p>
            <a:pPr marL="171360" indent="-171000">
              <a:lnSpc>
                <a:spcPct val="100000"/>
              </a:lnSpc>
              <a:buClr>
                <a:srgbClr val="000000"/>
              </a:buClr>
              <a:buFont typeface="StarSymbol"/>
              <a:buChar char="-"/>
              <a:tabLst>
                <a:tab pos="0" algn="l"/>
              </a:tabLst>
            </a:pPr>
            <a:r>
              <a:rPr lang="cs-CZ" sz="2000" b="0" strike="noStrike" dirty="0">
                <a:latin typeface="+mn-lt"/>
                <a:ea typeface="+mn-ea"/>
              </a:rPr>
              <a:t>n</a:t>
            </a:r>
            <a:r>
              <a:rPr lang="cs-CZ" sz="2000" b="0" strike="noStrike" dirty="0" smtClean="0">
                <a:latin typeface="+mn-lt"/>
                <a:ea typeface="+mn-ea"/>
              </a:rPr>
              <a:t>ičení </a:t>
            </a:r>
            <a:r>
              <a:rPr lang="cs-CZ" sz="2000" b="0" strike="noStrike" dirty="0">
                <a:latin typeface="+mn-lt"/>
                <a:ea typeface="+mn-ea"/>
              </a:rPr>
              <a:t>v reálném světě: žháři po celé Evropě zapalují mobilní vysílače,</a:t>
            </a:r>
          </a:p>
          <a:p>
            <a:pPr marL="171360" indent="-171000">
              <a:lnSpc>
                <a:spcPct val="100000"/>
              </a:lnSpc>
              <a:buClr>
                <a:srgbClr val="000000"/>
              </a:buClr>
              <a:buFont typeface="StarSymbol"/>
              <a:buChar char="-"/>
              <a:tabLst>
                <a:tab pos="0" algn="l"/>
              </a:tabLst>
            </a:pPr>
            <a:r>
              <a:rPr lang="cs-CZ" sz="2000" b="0" strike="noStrike" dirty="0">
                <a:latin typeface="+mn-lt"/>
                <a:ea typeface="+mn-ea"/>
              </a:rPr>
              <a:t>v</a:t>
            </a:r>
            <a:r>
              <a:rPr lang="cs-CZ" sz="2000" b="0" strike="noStrike" dirty="0" smtClean="0">
                <a:latin typeface="+mn-lt"/>
                <a:ea typeface="+mn-ea"/>
              </a:rPr>
              <a:t>ýpadky </a:t>
            </a:r>
            <a:r>
              <a:rPr lang="cs-CZ" sz="2000" b="0" strike="noStrike" dirty="0">
                <a:latin typeface="+mn-lt"/>
                <a:ea typeface="+mn-ea"/>
              </a:rPr>
              <a:t>telekomunikačních sítí, protože celá řada zničených nebo poškozených vysílačů byla určena pro sítě 3G a 4G, na kterých je veřejnost závislá,</a:t>
            </a:r>
          </a:p>
          <a:p>
            <a:pPr marL="171360" indent="-171000">
              <a:lnSpc>
                <a:spcPct val="100000"/>
              </a:lnSpc>
              <a:buClr>
                <a:srgbClr val="000000"/>
              </a:buClr>
              <a:buFont typeface="StarSymbol"/>
              <a:buChar char="-"/>
              <a:tabLst>
                <a:tab pos="0" algn="l"/>
              </a:tabLst>
            </a:pPr>
            <a:r>
              <a:rPr lang="cs-CZ" sz="1200" b="0" strike="noStrike" dirty="0">
                <a:solidFill>
                  <a:srgbClr val="000000"/>
                </a:solidFill>
                <a:latin typeface="+mn-lt"/>
                <a:ea typeface="+mn-ea"/>
              </a:rPr>
              <a:t>z</a:t>
            </a:r>
            <a:r>
              <a:rPr lang="cs-CZ" sz="1200" b="0" strike="noStrike" dirty="0" smtClean="0">
                <a:solidFill>
                  <a:srgbClr val="000000"/>
                </a:solidFill>
                <a:latin typeface="+mn-lt"/>
                <a:ea typeface="+mn-ea"/>
              </a:rPr>
              <a:t>aměstnanci </a:t>
            </a:r>
            <a:r>
              <a:rPr lang="cs-CZ" sz="1200" b="0" strike="noStrike" dirty="0">
                <a:solidFill>
                  <a:srgbClr val="000000"/>
                </a:solidFill>
                <a:latin typeface="+mn-lt"/>
                <a:ea typeface="+mn-ea"/>
              </a:rPr>
              <a:t>telekomunikací jsou na ulici napadáni za to, že pokládají optické kabely pro sítě 5G nebo jiné typy telekomunikační infrastruktury.</a:t>
            </a:r>
          </a:p>
          <a:p>
            <a:pPr>
              <a:lnSpc>
                <a:spcPct val="100000"/>
              </a:lnSpc>
              <a:tabLst>
                <a:tab pos="0" algn="l"/>
              </a:tabLst>
            </a:pPr>
            <a:endParaRPr lang="fr-BE" sz="1200" b="0" strike="noStrike" spc="-1" dirty="0">
              <a:latin typeface="Arial"/>
            </a:endParaRPr>
          </a:p>
          <a:p>
            <a:pPr>
              <a:lnSpc>
                <a:spcPct val="100000"/>
              </a:lnSpc>
              <a:tabLst>
                <a:tab pos="0" algn="l"/>
              </a:tabLst>
            </a:pPr>
            <a:r>
              <a:rPr lang="cs-CZ" sz="1200" b="0" strike="noStrike" dirty="0">
                <a:solidFill>
                  <a:srgbClr val="000000"/>
                </a:solidFill>
                <a:latin typeface="+mn-lt"/>
                <a:ea typeface="+mn-ea"/>
              </a:rPr>
              <a:t>„Když se lidé cítí ohroženi, ztrácejí kontrolu nebo se snaží vysvětlit významnou událost, mají více sklony nebo jsou náchylnější k tomu, aby hledali vysvětlení v konspiračních teoriích. Poněkud nelogicky dává lidem větší pocit kontroly, když si představí, že se věci nedějí náhodou, ale že je řídí tajemné skupiny a organizace. Nahodilost je pro lidi velmi zneklidňující.“ John </a:t>
            </a:r>
            <a:r>
              <a:rPr lang="cs-CZ" sz="1200" b="0" strike="noStrike" dirty="0" err="1">
                <a:solidFill>
                  <a:srgbClr val="000000"/>
                </a:solidFill>
                <a:latin typeface="+mn-lt"/>
                <a:ea typeface="+mn-ea"/>
              </a:rPr>
              <a:t>Cook</a:t>
            </a:r>
            <a:r>
              <a:rPr lang="cs-CZ" sz="1200" b="0" strike="noStrike" dirty="0">
                <a:solidFill>
                  <a:srgbClr val="000000"/>
                </a:solidFill>
                <a:latin typeface="+mn-lt"/>
                <a:ea typeface="+mn-ea"/>
              </a:rPr>
              <a:t>, odborník na dezinformace, Centrum pro komunikaci o změně klimatu, Universita George </a:t>
            </a:r>
            <a:r>
              <a:rPr lang="cs-CZ" sz="1200" b="0" strike="noStrike" dirty="0" err="1">
                <a:solidFill>
                  <a:srgbClr val="000000"/>
                </a:solidFill>
                <a:latin typeface="+mn-lt"/>
                <a:ea typeface="+mn-ea"/>
              </a:rPr>
              <a:t>Mason</a:t>
            </a:r>
            <a:endParaRPr lang="cs-CZ" sz="1200" b="0" strike="noStrike" dirty="0">
              <a:solidFill>
                <a:srgbClr val="000000"/>
              </a:solidFill>
              <a:latin typeface="+mn-lt"/>
              <a:ea typeface="+mn-ea"/>
            </a:endParaRP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cs-CZ" sz="2000" b="0" strike="noStrike" dirty="0">
                <a:latin typeface="Arial"/>
              </a:rPr>
              <a:t>Náměty k diskuzi:</a:t>
            </a:r>
          </a:p>
          <a:p>
            <a:pPr>
              <a:lnSpc>
                <a:spcPct val="100000"/>
              </a:lnSpc>
              <a:tabLst>
                <a:tab pos="0" algn="l"/>
              </a:tabLst>
            </a:pPr>
            <a:r>
              <a:rPr lang="cs-CZ" sz="2000" b="0" strike="noStrike" dirty="0">
                <a:latin typeface="Arial"/>
              </a:rPr>
              <a:t>– Nevhodné rady týkající se zdraví mohou přesvědčit lidi, aby se neléčili, případně aby podceňovali nebo přeceňovali určité onemocnění.</a:t>
            </a:r>
            <a:r>
              <a:rPr lang="cs-CZ" sz="2000" b="0" strike="noStrike" dirty="0">
                <a:solidFill>
                  <a:srgbClr val="FF0000"/>
                </a:solidFill>
                <a:latin typeface="Arial"/>
              </a:rPr>
              <a:t> Dobrým příkladem je tento obrázek v souvislosti s onemocněním COVID-19. Takto vypadá originál, který někteří z vás mohli zahlédnout na sociálních médiích, nebo dokonce v některých konverzacích na </a:t>
            </a:r>
            <a:r>
              <a:rPr lang="cs-CZ" sz="2000" b="0" strike="noStrike" dirty="0" err="1">
                <a:solidFill>
                  <a:srgbClr val="FF0000"/>
                </a:solidFill>
                <a:latin typeface="Arial"/>
              </a:rPr>
              <a:t>WhatsApp</a:t>
            </a:r>
            <a:r>
              <a:rPr lang="cs-CZ" sz="2000" b="0" strike="noStrike" dirty="0">
                <a:solidFill>
                  <a:srgbClr val="FF0000"/>
                </a:solidFill>
                <a:latin typeface="Arial"/>
              </a:rPr>
              <a:t>: https://factcheck.afp.com/gargling-warm-salt-water-or-vinegar-does-not-prevent-coronavirus-infection-health-experts-say</a:t>
            </a:r>
          </a:p>
          <a:p>
            <a:pPr>
              <a:lnSpc>
                <a:spcPct val="100000"/>
              </a:lnSpc>
              <a:tabLst>
                <a:tab pos="0" algn="l"/>
              </a:tabLst>
            </a:pPr>
            <a:endParaRPr lang="fr-BE" sz="2000" b="0" strike="noStrike" spc="-1" dirty="0">
              <a:latin typeface="Arial"/>
            </a:endParaRPr>
          </a:p>
          <a:p>
            <a:pPr>
              <a:lnSpc>
                <a:spcPct val="100000"/>
              </a:lnSpc>
              <a:tabLst>
                <a:tab pos="0" algn="l"/>
              </a:tabLst>
            </a:pPr>
            <a:r>
              <a:rPr lang="cs-CZ" sz="2000" b="0" strike="noStrike" dirty="0">
                <a:solidFill>
                  <a:srgbClr val="FF0000"/>
                </a:solidFill>
                <a:latin typeface="Arial"/>
              </a:rPr>
              <a:t>Proč je to špatně:</a:t>
            </a:r>
          </a:p>
          <a:p>
            <a:pPr marL="171360" indent="-171000">
              <a:lnSpc>
                <a:spcPct val="100000"/>
              </a:lnSpc>
              <a:buClr>
                <a:srgbClr val="000000"/>
              </a:buClr>
              <a:buFont typeface="StarSymbol"/>
              <a:buChar char="-"/>
              <a:tabLst>
                <a:tab pos="0" algn="l"/>
              </a:tabLst>
            </a:pPr>
            <a:r>
              <a:rPr lang="cs-CZ" sz="2000" b="0" strike="noStrike" dirty="0">
                <a:solidFill>
                  <a:srgbClr val="FF0000"/>
                </a:solidFill>
                <a:latin typeface="Arial"/>
              </a:rPr>
              <a:t>V tomto případě není doporučované pití horké vody tolik nebezpečné, ale co kdyby se taková dezinformace týkala pití nějaké skutečně nebezpečné kapaliny, jako je například chlorové bělidlo?</a:t>
            </a:r>
          </a:p>
          <a:p>
            <a:pPr marL="171360" indent="-171000">
              <a:lnSpc>
                <a:spcPct val="100000"/>
              </a:lnSpc>
              <a:buClr>
                <a:srgbClr val="000000"/>
              </a:buClr>
              <a:buFont typeface="StarSymbol"/>
              <a:buChar char="-"/>
              <a:tabLst>
                <a:tab pos="0" algn="l"/>
              </a:tabLst>
            </a:pPr>
            <a:r>
              <a:rPr lang="cs-CZ" sz="2000" b="0" strike="noStrike" dirty="0">
                <a:solidFill>
                  <a:srgbClr val="FF0000"/>
                </a:solidFill>
                <a:latin typeface="Arial"/>
              </a:rPr>
              <a:t>Ze studie zveřejněné v americkém časopise pro tropickou medicínu a hygienu (</a:t>
            </a:r>
            <a:r>
              <a:rPr lang="cs-CZ" sz="2000" b="0" strike="noStrike" dirty="0" err="1">
                <a:solidFill>
                  <a:srgbClr val="FF0000"/>
                </a:solidFill>
                <a:latin typeface="Arial"/>
              </a:rPr>
              <a:t>American</a:t>
            </a:r>
            <a:r>
              <a:rPr lang="cs-CZ" sz="2000" b="0" strike="noStrike" dirty="0">
                <a:solidFill>
                  <a:srgbClr val="FF0000"/>
                </a:solidFill>
                <a:latin typeface="Arial"/>
              </a:rPr>
              <a:t> </a:t>
            </a:r>
            <a:r>
              <a:rPr lang="cs-CZ" sz="2000" b="0" strike="noStrike" dirty="0" err="1">
                <a:solidFill>
                  <a:srgbClr val="FF0000"/>
                </a:solidFill>
                <a:latin typeface="Arial"/>
              </a:rPr>
              <a:t>Journal</a:t>
            </a:r>
            <a:r>
              <a:rPr lang="cs-CZ" sz="2000" b="0" strike="noStrike" dirty="0">
                <a:solidFill>
                  <a:srgbClr val="FF0000"/>
                </a:solidFill>
                <a:latin typeface="Arial"/>
              </a:rPr>
              <a:t> </a:t>
            </a:r>
            <a:r>
              <a:rPr lang="cs-CZ" sz="2000" b="0" strike="noStrike" dirty="0" err="1">
                <a:solidFill>
                  <a:srgbClr val="FF0000"/>
                </a:solidFill>
                <a:latin typeface="Arial"/>
              </a:rPr>
              <a:t>of</a:t>
            </a:r>
            <a:r>
              <a:rPr lang="cs-CZ" sz="2000" b="0" strike="noStrike" dirty="0">
                <a:solidFill>
                  <a:srgbClr val="FF0000"/>
                </a:solidFill>
                <a:latin typeface="Arial"/>
              </a:rPr>
              <a:t> </a:t>
            </a:r>
            <a:r>
              <a:rPr lang="cs-CZ" sz="2000" b="0" strike="noStrike" dirty="0" err="1">
                <a:solidFill>
                  <a:srgbClr val="FF0000"/>
                </a:solidFill>
                <a:latin typeface="Arial"/>
              </a:rPr>
              <a:t>Tropical</a:t>
            </a:r>
            <a:r>
              <a:rPr lang="cs-CZ" sz="2000" b="0" strike="noStrike" dirty="0">
                <a:solidFill>
                  <a:srgbClr val="FF0000"/>
                </a:solidFill>
                <a:latin typeface="Arial"/>
              </a:rPr>
              <a:t> </a:t>
            </a:r>
            <a:r>
              <a:rPr lang="cs-CZ" sz="2000" b="0" strike="noStrike" dirty="0" err="1">
                <a:solidFill>
                  <a:srgbClr val="FF0000"/>
                </a:solidFill>
                <a:latin typeface="Arial"/>
              </a:rPr>
              <a:t>Medicine</a:t>
            </a:r>
            <a:r>
              <a:rPr lang="cs-CZ" sz="2000" b="0" strike="noStrike" dirty="0">
                <a:solidFill>
                  <a:srgbClr val="FF0000"/>
                </a:solidFill>
                <a:latin typeface="Arial"/>
              </a:rPr>
              <a:t> and </a:t>
            </a:r>
            <a:r>
              <a:rPr lang="cs-CZ" sz="2000" b="0" strike="noStrike" dirty="0" err="1">
                <a:solidFill>
                  <a:srgbClr val="FF0000"/>
                </a:solidFill>
                <a:latin typeface="Arial"/>
              </a:rPr>
              <a:t>Hygiene</a:t>
            </a:r>
            <a:r>
              <a:rPr lang="cs-CZ" sz="2000" b="0" strike="noStrike" dirty="0">
                <a:solidFill>
                  <a:srgbClr val="FF0000"/>
                </a:solidFill>
                <a:latin typeface="Arial"/>
              </a:rPr>
              <a:t>) totiž vyplývá, že dezinformace a mylné informace o </a:t>
            </a:r>
            <a:r>
              <a:rPr lang="cs-CZ" sz="2000" b="0" strike="noStrike" dirty="0" err="1">
                <a:solidFill>
                  <a:srgbClr val="FF0000"/>
                </a:solidFill>
                <a:latin typeface="Arial"/>
              </a:rPr>
              <a:t>koronaviru</a:t>
            </a:r>
            <a:r>
              <a:rPr lang="cs-CZ" sz="2000" b="0" strike="noStrike" dirty="0">
                <a:solidFill>
                  <a:srgbClr val="FF0000"/>
                </a:solidFill>
                <a:latin typeface="Arial"/>
              </a:rPr>
              <a:t> již vedly k úmrtí nejméně 800 a možná i více osob (k srpnu 2020) a hospitalizaci přibližně 6 000 lidí. Tato studie zkoumala fámy, stigmatizační a konspirační teorie související s onemocněním COVID-19, které kolují po internetu, a jejich dopad na veřejné zdraví.</a:t>
            </a:r>
          </a:p>
          <a:p>
            <a:pPr marL="171360" indent="-171000">
              <a:lnSpc>
                <a:spcPct val="100000"/>
              </a:lnSpc>
              <a:buClr>
                <a:srgbClr val="000000"/>
              </a:buClr>
              <a:buFont typeface="StarSymbol"/>
              <a:buChar char="-"/>
              <a:tabLst>
                <a:tab pos="0" algn="l"/>
              </a:tabLst>
            </a:pPr>
            <a:r>
              <a:rPr lang="cs-CZ" sz="1200" b="0" strike="noStrike" dirty="0">
                <a:solidFill>
                  <a:srgbClr val="FF0000"/>
                </a:solidFill>
                <a:latin typeface="+mn-lt"/>
                <a:ea typeface="+mn-ea"/>
              </a:rPr>
              <a:t>Často jsou tyto nepravdivé informace šířeny neúmyslně, ale v řadě jiných případů je rozšiřují zdroje, které se snaží získat co nejvíce kliknutí díky titulkům a příběhům pečlivě vytvořeným tak, aby přitahovaly pozornost (tzv. </a:t>
            </a:r>
            <a:r>
              <a:rPr lang="cs-CZ" sz="1200" b="0" strike="noStrike" dirty="0" err="1">
                <a:solidFill>
                  <a:srgbClr val="FF0000"/>
                </a:solidFill>
                <a:latin typeface="+mn-lt"/>
                <a:ea typeface="+mn-ea"/>
              </a:rPr>
              <a:t>clickbaitová</a:t>
            </a:r>
            <a:r>
              <a:rPr lang="cs-CZ" sz="1200" b="0" strike="noStrike" dirty="0">
                <a:solidFill>
                  <a:srgbClr val="FF0000"/>
                </a:solidFill>
                <a:latin typeface="+mn-lt"/>
                <a:ea typeface="+mn-ea"/>
              </a:rPr>
              <a:t> žurnalistika, například „Vědci říkají, že rakovinu by mohl vyléčit tento starodávný lék. Klikněte zde pro více informací!“), nebo dokonce zlomyslní aktéři, kteří se snaží rozsévat chaos, zmatek a zanášet informační prostředí mnohými a často rozporuplnými příběhy.</a:t>
            </a: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cs-CZ" sz="2000" b="0" strike="noStrike" dirty="0">
                <a:latin typeface="Arial"/>
              </a:rPr>
              <a:t>Začněte přehráním videa na snímku (https://www.youtube.com/</a:t>
            </a:r>
            <a:r>
              <a:rPr lang="cs-CZ" sz="2000" b="0" strike="noStrike" dirty="0" err="1">
                <a:latin typeface="Arial"/>
              </a:rPr>
              <a:t>watch?v</a:t>
            </a:r>
            <a:r>
              <a:rPr lang="cs-CZ" sz="2000" b="0" strike="noStrike" dirty="0">
                <a:latin typeface="Arial"/>
              </a:rPr>
              <a:t>=9jnq3MRLsEU)</a:t>
            </a:r>
            <a:r>
              <a:rPr lang="cs-CZ" dirty="0"/>
              <a:t/>
            </a:r>
            <a:br>
              <a:rPr lang="cs-CZ" dirty="0"/>
            </a:br>
            <a:r>
              <a:rPr lang="cs-CZ" sz="2000" b="0" strike="noStrike" dirty="0">
                <a:latin typeface="Arial"/>
              </a:rPr>
              <a:t>Celkový čas:  40”(od 2. minuty 51. sekundy do 3. minuty 31. sekundy)</a:t>
            </a:r>
          </a:p>
          <a:p>
            <a:pPr marL="216000" indent="-216000">
              <a:lnSpc>
                <a:spcPct val="100000"/>
              </a:lnSpc>
            </a:pPr>
            <a:endParaRPr lang="fr-BE" sz="2000" b="0" strike="noStrike" spc="-1" dirty="0">
              <a:latin typeface="Arial"/>
            </a:endParaRPr>
          </a:p>
          <a:p>
            <a:pPr marL="216000" indent="-216000">
              <a:lnSpc>
                <a:spcPct val="100000"/>
              </a:lnSpc>
            </a:pPr>
            <a:r>
              <a:rPr lang="cs-CZ" sz="2000" b="0" strike="noStrike" dirty="0">
                <a:latin typeface="Arial"/>
              </a:rPr>
              <a:t>Přepis (přeložený):</a:t>
            </a:r>
          </a:p>
          <a:p>
            <a:pPr marL="139680">
              <a:lnSpc>
                <a:spcPct val="100000"/>
              </a:lnSpc>
              <a:tabLst>
                <a:tab pos="0" algn="l"/>
              </a:tabLst>
            </a:pPr>
            <a:r>
              <a:rPr lang="cs-CZ" sz="1200" b="0" strike="noStrike" dirty="0">
                <a:solidFill>
                  <a:srgbClr val="000000"/>
                </a:solidFill>
                <a:latin typeface="Arial"/>
              </a:rPr>
              <a:t>---------------------------</a:t>
            </a:r>
            <a:r>
              <a:rPr lang="cs-CZ" dirty="0"/>
              <a:t/>
            </a:r>
            <a:br>
              <a:rPr lang="cs-CZ" dirty="0"/>
            </a:br>
            <a:r>
              <a:rPr lang="cs-CZ" sz="2000" b="0" strike="noStrike" dirty="0">
                <a:solidFill>
                  <a:srgbClr val="000000"/>
                </a:solidFill>
                <a:latin typeface="Arial"/>
              </a:rPr>
              <a:t>(Marie, která o sobě tvrdí, že žije v Oděse a že 3. března 2014 přijela na manifestaci do Sevastopolu na Krymu)</a:t>
            </a:r>
            <a:r>
              <a:rPr lang="cs-CZ" dirty="0"/>
              <a:t/>
            </a:r>
            <a:br>
              <a:rPr lang="cs-CZ" dirty="0"/>
            </a:br>
            <a:r>
              <a:rPr lang="cs-CZ" sz="2000" b="0" strike="noStrike" dirty="0">
                <a:solidFill>
                  <a:srgbClr val="000000"/>
                </a:solidFill>
                <a:latin typeface="Arial"/>
              </a:rPr>
              <a:t>(úryvek je z reportáže krymské televizní stanice NTS o této manifestaci)</a:t>
            </a:r>
            <a:r>
              <a:rPr lang="cs-CZ" dirty="0"/>
              <a:t/>
            </a:r>
            <a:br>
              <a:rPr lang="cs-CZ" dirty="0"/>
            </a:br>
            <a:r>
              <a:rPr lang="cs-CZ" sz="2000" b="0" strike="noStrike" dirty="0">
                <a:solidFill>
                  <a:srgbClr val="000000"/>
                </a:solidFill>
                <a:latin typeface="Arial"/>
              </a:rPr>
              <a:t>//</a:t>
            </a:r>
          </a:p>
          <a:p>
            <a:pPr marL="139680">
              <a:lnSpc>
                <a:spcPct val="100000"/>
              </a:lnSpc>
              <a:tabLst>
                <a:tab pos="0" algn="l"/>
              </a:tabLst>
            </a:pPr>
            <a:r>
              <a:rPr lang="cs-CZ" sz="2000" b="0" strike="noStrike" dirty="0">
                <a:solidFill>
                  <a:srgbClr val="000000"/>
                </a:solidFill>
                <a:latin typeface="Arial"/>
              </a:rPr>
              <a:t>Učitelé ze školy nám volají a žádají o ochranu.</a:t>
            </a:r>
            <a:r>
              <a:rPr lang="cs-CZ" dirty="0"/>
              <a:t/>
            </a:r>
            <a:br>
              <a:rPr lang="cs-CZ" dirty="0"/>
            </a:br>
            <a:r>
              <a:rPr lang="cs-CZ" sz="2000" b="0" strike="noStrike" dirty="0">
                <a:solidFill>
                  <a:srgbClr val="000000"/>
                </a:solidFill>
                <a:latin typeface="Arial"/>
              </a:rPr>
              <a:t>Moje děti chodí do ruské školy a já jsem členka rodičovského výboru.</a:t>
            </a:r>
          </a:p>
          <a:p>
            <a:pPr marL="139680">
              <a:lnSpc>
                <a:spcPct val="100000"/>
              </a:lnSpc>
              <a:tabLst>
                <a:tab pos="0" algn="l"/>
              </a:tabLst>
            </a:pPr>
            <a:r>
              <a:rPr lang="cs-CZ" sz="2000" b="0" strike="noStrike" dirty="0">
                <a:solidFill>
                  <a:srgbClr val="000000"/>
                </a:solidFill>
                <a:latin typeface="Arial"/>
              </a:rPr>
              <a:t>Když přijdu do školy, děti se mě ptají: „A budeme teď muset i my do vězení za to, že se ve škole učíme ruštinu a mluvíme rusky?“</a:t>
            </a:r>
          </a:p>
          <a:p>
            <a:pPr marL="139680">
              <a:lnSpc>
                <a:spcPct val="100000"/>
              </a:lnSpc>
              <a:tabLst>
                <a:tab pos="0" algn="l"/>
              </a:tabLst>
            </a:pPr>
            <a:r>
              <a:rPr lang="cs-CZ" sz="2000" b="0" strike="noStrike" dirty="0">
                <a:solidFill>
                  <a:srgbClr val="000000"/>
                </a:solidFill>
                <a:latin typeface="Arial"/>
              </a:rPr>
              <a:t>Abychom za vámi mohli přijet, museli jsme si vypnout mobilní telefony a vyndat z nich baterie.</a:t>
            </a:r>
          </a:p>
          <a:p>
            <a:pPr marL="139680">
              <a:lnSpc>
                <a:spcPct val="100000"/>
              </a:lnSpc>
              <a:tabLst>
                <a:tab pos="0" algn="l"/>
              </a:tabLst>
            </a:pPr>
            <a:r>
              <a:rPr lang="cs-CZ" sz="2000" b="0" strike="noStrike" dirty="0">
                <a:solidFill>
                  <a:srgbClr val="000000"/>
                </a:solidFill>
                <a:latin typeface="Arial"/>
              </a:rPr>
              <a:t>Začalo obrovské pronásledování – je to opravdu strašné.</a:t>
            </a:r>
          </a:p>
          <a:p>
            <a:pPr marL="139680">
              <a:lnSpc>
                <a:spcPct val="100000"/>
              </a:lnSpc>
              <a:tabLst>
                <a:tab pos="0" algn="l"/>
              </a:tabLst>
            </a:pPr>
            <a:r>
              <a:rPr lang="cs-CZ"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cs-CZ" sz="2000" b="0" strike="noStrike" dirty="0">
                <a:solidFill>
                  <a:srgbClr val="000000"/>
                </a:solidFill>
                <a:latin typeface="Arial"/>
              </a:rPr>
              <a:t>//</a:t>
            </a:r>
          </a:p>
          <a:p>
            <a:pPr marL="139680">
              <a:lnSpc>
                <a:spcPct val="100000"/>
              </a:lnSpc>
              <a:tabLst>
                <a:tab pos="0" algn="l"/>
              </a:tabLst>
            </a:pPr>
            <a:r>
              <a:rPr lang="cs-CZ" sz="2000" b="0" strike="noStrike" dirty="0">
                <a:solidFill>
                  <a:srgbClr val="000000"/>
                </a:solidFill>
                <a:latin typeface="Arial"/>
              </a:rPr>
              <a:t>Různá videa se stejnými účastníky:</a:t>
            </a:r>
          </a:p>
          <a:p>
            <a:pPr marL="139680">
              <a:lnSpc>
                <a:spcPct val="100000"/>
              </a:lnSpc>
              <a:tabLst>
                <a:tab pos="0" algn="l"/>
              </a:tabLst>
            </a:pPr>
            <a:r>
              <a:rPr lang="cs-CZ" sz="2000" b="0" strike="noStrike" dirty="0">
                <a:solidFill>
                  <a:srgbClr val="000000"/>
                </a:solidFill>
                <a:latin typeface="Arial"/>
              </a:rPr>
              <a:t>https://www.youtube.com/watch?v=Onui6ivzf4o (Charkov)</a:t>
            </a:r>
          </a:p>
          <a:p>
            <a:pPr marL="139680">
              <a:lnSpc>
                <a:spcPct val="100000"/>
              </a:lnSpc>
              <a:tabLst>
                <a:tab pos="0" algn="l"/>
              </a:tabLst>
            </a:pPr>
            <a:r>
              <a:rPr lang="cs-CZ" sz="2000" b="0" strike="noStrike" dirty="0">
                <a:solidFill>
                  <a:srgbClr val="000000"/>
                </a:solidFill>
                <a:latin typeface="Arial"/>
              </a:rPr>
              <a:t>https://www.youtube.com/watch?v=9jnq3MRLsEU (Sevastopol)</a:t>
            </a:r>
          </a:p>
          <a:p>
            <a:pPr marL="139680">
              <a:lnSpc>
                <a:spcPct val="100000"/>
              </a:lnSpc>
              <a:tabLst>
                <a:tab pos="0" algn="l"/>
              </a:tabLst>
            </a:pPr>
            <a:r>
              <a:rPr lang="cs-CZ" sz="2000" b="0" strike="noStrike" dirty="0">
                <a:solidFill>
                  <a:srgbClr val="000000"/>
                </a:solidFill>
                <a:latin typeface="Arial"/>
              </a:rPr>
              <a:t>https://www.youtube.com/watch?v=mYlDRUnzvsc („referendum“ na Krymu)</a:t>
            </a:r>
          </a:p>
          <a:p>
            <a:pPr marL="139680">
              <a:lnSpc>
                <a:spcPct val="100000"/>
              </a:lnSpc>
              <a:tabLst>
                <a:tab pos="0" algn="l"/>
              </a:tabLst>
            </a:pPr>
            <a:r>
              <a:rPr lang="cs-CZ" sz="2000" b="0" strike="noStrike" dirty="0">
                <a:solidFill>
                  <a:srgbClr val="000000"/>
                </a:solidFill>
                <a:latin typeface="Arial"/>
              </a:rPr>
              <a:t>https://www.youtube.com/watch?v=3YM-Og-g_jY (Kyjev)</a:t>
            </a:r>
          </a:p>
          <a:p>
            <a:pPr marL="139680">
              <a:lnSpc>
                <a:spcPct val="100000"/>
              </a:lnSpc>
              <a:tabLst>
                <a:tab pos="0" algn="l"/>
              </a:tabLst>
            </a:pPr>
            <a:r>
              <a:rPr lang="cs-CZ" sz="2000" b="0" strike="noStrike" dirty="0">
                <a:solidFill>
                  <a:srgbClr val="000000"/>
                </a:solidFill>
                <a:latin typeface="Arial"/>
              </a:rPr>
              <a:t>https://www.youtube.com/watch?v=x4jWXVQ-Jog (</a:t>
            </a:r>
            <a:r>
              <a:rPr lang="cs-CZ" sz="2000" b="0" strike="noStrike" dirty="0" err="1">
                <a:solidFill>
                  <a:srgbClr val="000000"/>
                </a:solidFill>
                <a:latin typeface="Arial"/>
              </a:rPr>
              <a:t>Luhansk</a:t>
            </a:r>
            <a:r>
              <a:rPr lang="cs-CZ" sz="2000" b="0" strike="noStrike" dirty="0">
                <a:solidFill>
                  <a:srgbClr val="000000"/>
                </a:solidFill>
                <a:latin typeface="Arial"/>
              </a:rPr>
              <a:t>) &gt; video není k dispozici</a:t>
            </a:r>
          </a:p>
          <a:p>
            <a:pPr marL="139680">
              <a:lnSpc>
                <a:spcPct val="100000"/>
              </a:lnSpc>
              <a:tabLst>
                <a:tab pos="0" algn="l"/>
              </a:tabLst>
            </a:pPr>
            <a:r>
              <a:rPr lang="cs-CZ" sz="2000" b="0" strike="noStrike" dirty="0">
                <a:solidFill>
                  <a:srgbClr val="000000"/>
                </a:solidFill>
                <a:latin typeface="Arial"/>
              </a:rPr>
              <a:t>https://www.youtube.com/watch?v=JzcBu28nqV0 (</a:t>
            </a:r>
            <a:r>
              <a:rPr lang="cs-CZ" sz="2000" b="0" strike="noStrike" dirty="0" err="1">
                <a:solidFill>
                  <a:srgbClr val="000000"/>
                </a:solidFill>
                <a:latin typeface="Arial"/>
              </a:rPr>
              <a:t>Krivoj</a:t>
            </a:r>
            <a:r>
              <a:rPr lang="cs-CZ" sz="2000" b="0" strike="noStrike" dirty="0">
                <a:solidFill>
                  <a:srgbClr val="000000"/>
                </a:solidFill>
                <a:latin typeface="Arial"/>
              </a:rPr>
              <a:t> </a:t>
            </a:r>
            <a:r>
              <a:rPr lang="cs-CZ" sz="2000" b="0" strike="noStrike" dirty="0" err="1">
                <a:solidFill>
                  <a:srgbClr val="000000"/>
                </a:solidFill>
                <a:latin typeface="Arial"/>
              </a:rPr>
              <a:t>Rog</a:t>
            </a:r>
            <a:r>
              <a:rPr lang="cs-CZ"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cs-CZ" sz="2000" b="0" strike="noStrike" dirty="0">
                <a:solidFill>
                  <a:srgbClr val="000000"/>
                </a:solidFill>
                <a:latin typeface="Arial"/>
              </a:rPr>
              <a:t>Náměty k diskuzi:</a:t>
            </a:r>
          </a:p>
          <a:p>
            <a:pPr marL="139680">
              <a:lnSpc>
                <a:spcPct val="100000"/>
              </a:lnSpc>
              <a:tabLst>
                <a:tab pos="0" algn="l"/>
              </a:tabLst>
            </a:pPr>
            <a:r>
              <a:rPr lang="cs-CZ" sz="2000" b="0" strike="noStrike" dirty="0">
                <a:solidFill>
                  <a:srgbClr val="000000"/>
                </a:solidFill>
                <a:latin typeface="Arial"/>
              </a:rPr>
              <a:t>– Autoři propagandy musí zajistit konzistentnost svého sdělení, takže angažují profesionální herce, aby ztvárnili různé postavy, které vzbuzují silné emoce.</a:t>
            </a:r>
          </a:p>
          <a:p>
            <a:pPr marL="139680">
              <a:lnSpc>
                <a:spcPct val="100000"/>
              </a:lnSpc>
              <a:tabLst>
                <a:tab pos="0" algn="l"/>
              </a:tabLst>
            </a:pPr>
            <a:r>
              <a:rPr lang="cs-CZ" sz="2000" b="0" strike="noStrike" dirty="0">
                <a:solidFill>
                  <a:srgbClr val="000000"/>
                </a:solidFill>
                <a:latin typeface="Arial"/>
              </a:rPr>
              <a:t>Použití skutečných příkladů by nevyznělo tak radikálně, protože argumenty by byly vyvážené a konečné působení na diváka by bylo objektivní. Místo toho je před námi vykonstruovaná nenávist vůči hnutí za nezávislost Ukrajiny a jeho stoupencům.</a:t>
            </a:r>
          </a:p>
          <a:p>
            <a:pPr>
              <a:lnSpc>
                <a:spcPct val="100000"/>
              </a:lnSpc>
              <a:tabLst>
                <a:tab pos="0" algn="l"/>
              </a:tabLst>
            </a:pPr>
            <a:endParaRPr lang="fr-BE" sz="2000" b="0" strike="noStrike" spc="-1" dirty="0">
              <a:latin typeface="Arial"/>
            </a:endParaRPr>
          </a:p>
          <a:p>
            <a:pPr>
              <a:lnSpc>
                <a:spcPct val="100000"/>
              </a:lnSpc>
              <a:tabLst>
                <a:tab pos="0" algn="l"/>
              </a:tabLst>
            </a:pPr>
            <a:r>
              <a:rPr lang="cs-CZ" sz="2000" b="0" strike="noStrike" dirty="0">
                <a:solidFill>
                  <a:srgbClr val="000000"/>
                </a:solidFill>
                <a:latin typeface="Arial"/>
              </a:rPr>
              <a:t>Proč je to špatně:</a:t>
            </a:r>
          </a:p>
          <a:p>
            <a:pPr>
              <a:lnSpc>
                <a:spcPct val="100000"/>
              </a:lnSpc>
              <a:tabLst>
                <a:tab pos="0" algn="l"/>
              </a:tabLst>
            </a:pPr>
            <a:r>
              <a:rPr lang="cs-CZ" sz="2000" b="0" strike="noStrike" dirty="0">
                <a:solidFill>
                  <a:srgbClr val="000000"/>
                </a:solidFill>
                <a:latin typeface="Arial"/>
              </a:rPr>
              <a:t>Jsou používány falešné informace k očerňování oponentů bez ohledu na skutečná fakta.</a:t>
            </a:r>
          </a:p>
          <a:p>
            <a:pPr>
              <a:lnSpc>
                <a:spcPct val="100000"/>
              </a:lnSpc>
              <a:tabLst>
                <a:tab pos="0" algn="l"/>
              </a:tabLst>
            </a:pPr>
            <a:r>
              <a:rPr lang="cs-CZ" sz="2000" b="0" strike="noStrike" dirty="0">
                <a:solidFill>
                  <a:srgbClr val="000000"/>
                </a:solidFill>
                <a:latin typeface="Arial"/>
              </a:rPr>
              <a:t>Extrémní (falešný) popis situace je vydáván za skutečnost a podněcuje touhu po pomstě.</a:t>
            </a:r>
          </a:p>
          <a:p>
            <a:pPr>
              <a:lnSpc>
                <a:spcPct val="100000"/>
              </a:lnSpc>
              <a:tabLst>
                <a:tab pos="0" algn="l"/>
              </a:tabLst>
            </a:pPr>
            <a:r>
              <a:rPr lang="cs-CZ" sz="2000" b="0" strike="noStrike" dirty="0">
                <a:solidFill>
                  <a:srgbClr val="000000"/>
                </a:solidFill>
                <a:latin typeface="Arial"/>
              </a:rPr>
              <a:t>Emoční manipulace využívá různé sociální skupiny jako nepřímý argument na podporu „extrémních protiopatření“.</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8000" b="1" strike="noStrike">
                <a:solidFill>
                  <a:srgbClr val="FF5D00"/>
                </a:solidFill>
                <a:latin typeface="Arial"/>
              </a:rPr>
              <a:t>dez</a:t>
            </a:r>
            <a:r>
              <a:rPr lang="cs-CZ" sz="8000" b="1" strike="noStrike">
                <a:solidFill>
                  <a:srgbClr val="164193"/>
                </a:solidFill>
                <a:latin typeface="Arial"/>
              </a:rPr>
              <a:t>informace</a:t>
            </a:r>
          </a:p>
        </p:txBody>
      </p:sp>
      <p:sp>
        <p:nvSpPr>
          <p:cNvPr id="283" name="CustomShape 2"/>
          <p:cNvSpPr/>
          <p:nvPr/>
        </p:nvSpPr>
        <p:spPr>
          <a:xfrm>
            <a:off x="2955239" y="3429000"/>
            <a:ext cx="4395129" cy="51696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800" b="0" strike="noStrike" dirty="0">
                <a:solidFill>
                  <a:srgbClr val="164193"/>
                </a:solidFill>
                <a:latin typeface="Arial"/>
              </a:rPr>
              <a:t>POZNEJTE A POTÍREJTE</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571500"/>
          </a:xfrm>
          <a:prstGeom prst="rect">
            <a:avLst/>
          </a:prstGeom>
          <a:solidFill>
            <a:srgbClr val="0B1741"/>
          </a:solidFill>
          <a:ln w="0">
            <a:noFill/>
          </a:ln>
        </p:spPr>
        <p:txBody>
          <a:bodyPr lIns="720000" tIns="72000" anchor="ctr">
            <a:noAutofit/>
          </a:bodyPr>
          <a:lstStyle/>
          <a:p>
            <a:pPr>
              <a:lnSpc>
                <a:spcPct val="90000"/>
              </a:lnSpc>
            </a:pPr>
            <a:r>
              <a:rPr lang="cs-CZ" sz="1800" b="0" strike="noStrike" dirty="0">
                <a:solidFill>
                  <a:srgbClr val="FFFFFF"/>
                </a:solidFill>
                <a:latin typeface="Arial"/>
              </a:rPr>
              <a:t>CO JSOU DEZINFORMACE –</a:t>
            </a:r>
            <a:r>
              <a:rPr lang="cs-CZ" sz="1800" strike="noStrike" dirty="0">
                <a:solidFill>
                  <a:srgbClr val="FFFFFF"/>
                </a:solidFill>
                <a:latin typeface="Arial"/>
              </a:rPr>
              <a:t> </a:t>
            </a:r>
            <a:r>
              <a:rPr lang="cs-CZ" sz="1800" b="1" strike="noStrike" dirty="0">
                <a:solidFill>
                  <a:srgbClr val="FFFFFF"/>
                </a:solidFill>
                <a:latin typeface="Arial"/>
              </a:rPr>
              <a:t>JEDNA A TÁŽ OSOBA V ROLI RŮZNÝCH </a:t>
            </a:r>
            <a:r>
              <a:rPr lang="cs-CZ" sz="1800" b="1" strike="noStrike" dirty="0" smtClean="0">
                <a:solidFill>
                  <a:srgbClr val="FFFFFF"/>
                </a:solidFill>
                <a:latin typeface="Arial"/>
              </a:rPr>
              <a:t>PROTIUKRAJINSKY NALADĚNÝCH </a:t>
            </a:r>
            <a:r>
              <a:rPr lang="cs-CZ" sz="1800" b="1" strike="noStrike" dirty="0">
                <a:solidFill>
                  <a:srgbClr val="FFFFFF"/>
                </a:solidFill>
                <a:latin typeface="Arial"/>
              </a:rPr>
              <a:t>OBČANŮ</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cs-CZ" sz="1400" b="1" strike="noStrike">
                <a:solidFill>
                  <a:srgbClr val="FFFFFF"/>
                </a:solidFill>
                <a:latin typeface="Arial"/>
              </a:rPr>
              <a:t>Jsem Marie, matka žijící na Krymu.</a:t>
            </a:r>
          </a:p>
        </p:txBody>
      </p:sp>
      <p:sp>
        <p:nvSpPr>
          <p:cNvPr id="387" name="CustomShape 3"/>
          <p:cNvSpPr/>
          <p:nvPr/>
        </p:nvSpPr>
        <p:spPr>
          <a:xfrm>
            <a:off x="3541320" y="1670040"/>
            <a:ext cx="2472618"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nSpc>
                <a:spcPts val="1380"/>
              </a:lnSpc>
            </a:pPr>
            <a:r>
              <a:rPr lang="cs-CZ" sz="1400" b="1" strike="noStrike" dirty="0">
                <a:solidFill>
                  <a:srgbClr val="FFFFFF"/>
                </a:solidFill>
                <a:latin typeface="Arial"/>
              </a:rPr>
              <a:t>Teď </a:t>
            </a:r>
            <a:r>
              <a:rPr lang="cs-CZ" sz="1400" b="1" strike="noStrike" dirty="0" smtClean="0">
                <a:solidFill>
                  <a:srgbClr val="FFFFFF"/>
                </a:solidFill>
                <a:latin typeface="Arial"/>
              </a:rPr>
              <a:t>jsem místopředsedkyně </a:t>
            </a:r>
            <a:endParaRPr lang="cs-CZ" sz="1400" b="1" strike="noStrike" dirty="0">
              <a:solidFill>
                <a:srgbClr val="FFFFFF"/>
              </a:solidFill>
              <a:latin typeface="Arial"/>
            </a:endParaRPr>
          </a:p>
          <a:p>
            <a:pPr>
              <a:lnSpc>
                <a:spcPts val="1380"/>
              </a:lnSpc>
            </a:pPr>
            <a:r>
              <a:rPr lang="cs-CZ" sz="1400" b="1" strike="noStrike" dirty="0">
                <a:solidFill>
                  <a:srgbClr val="FFFFFF"/>
                </a:solidFill>
                <a:latin typeface="Arial"/>
              </a:rPr>
              <a:t>kulturní nadace </a:t>
            </a:r>
            <a:r>
              <a:rPr lang="cs-CZ" sz="1400" b="1" strike="noStrike" dirty="0" smtClean="0">
                <a:solidFill>
                  <a:srgbClr val="FFFFFF"/>
                </a:solidFill>
                <a:latin typeface="Arial"/>
              </a:rPr>
              <a:t>v </a:t>
            </a:r>
            <a:r>
              <a:rPr lang="cs-CZ" sz="1400" b="1" strike="noStrike" dirty="0" err="1">
                <a:solidFill>
                  <a:srgbClr val="FFFFFF"/>
                </a:solidFill>
                <a:latin typeface="Arial"/>
              </a:rPr>
              <a:t>Luhansku</a:t>
            </a:r>
            <a:endParaRPr lang="cs-CZ" sz="1400" b="1" strike="noStrike" dirty="0">
              <a:solidFill>
                <a:srgbClr val="FFFFFF"/>
              </a:solidFill>
              <a:latin typeface="Arial"/>
            </a:endParaRP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cs-CZ" sz="1400" b="1" strike="noStrike">
                <a:solidFill>
                  <a:srgbClr val="FFFFFF"/>
                </a:solidFill>
                <a:latin typeface="Arial"/>
              </a:rPr>
              <a:t>Teď jsem rusky mluvící obyvatelka lotyšské Rigy</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cs-CZ" sz="1400" b="1" strike="noStrike">
                <a:solidFill>
                  <a:srgbClr val="FFFFFF"/>
                </a:solidFill>
                <a:latin typeface="Arial"/>
              </a:rPr>
              <a:t>Teď žiji </a:t>
            </a:r>
          </a:p>
          <a:p>
            <a:pPr algn="ctr">
              <a:lnSpc>
                <a:spcPts val="1380"/>
              </a:lnSpc>
            </a:pPr>
            <a:r>
              <a:rPr lang="cs-CZ" sz="1400" b="1" strike="noStrike">
                <a:solidFill>
                  <a:srgbClr val="FFFFFF"/>
                </a:solidFill>
                <a:latin typeface="Arial"/>
              </a:rPr>
              <a:t>v Charkově na Ukrajině</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1</a:t>
            </a:r>
          </a:p>
        </p:txBody>
      </p:sp>
      <p:sp>
        <p:nvSpPr>
          <p:cNvPr id="391" name="CustomShape 7"/>
          <p:cNvSpPr/>
          <p:nvPr/>
        </p:nvSpPr>
        <p:spPr>
          <a:xfrm>
            <a:off x="1525465" y="4915730"/>
            <a:ext cx="8976946"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cs-CZ" sz="2000" b="1" strike="noStrike" dirty="0">
                <a:solidFill>
                  <a:srgbClr val="FFFFFF"/>
                </a:solidFill>
                <a:latin typeface="Arial"/>
              </a:rPr>
              <a:t>POUŽITÍ SKUTEČNÉ OSOBY JAKO HEREČKY VE SMYŠLENÉM PŘÍBĚHU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FUNGUJÍ DEZINFORMACE –</a:t>
            </a:r>
            <a:r>
              <a:rPr lang="cs-CZ" sz="1800" strike="noStrike">
                <a:solidFill>
                  <a:srgbClr val="FFFFFF"/>
                </a:solidFill>
                <a:latin typeface="Arial"/>
              </a:rPr>
              <a:t> </a:t>
            </a:r>
            <a:r>
              <a:rPr lang="cs-CZ" sz="1800" b="1" strike="noStrike">
                <a:solidFill>
                  <a:srgbClr val="FFFFFF"/>
                </a:solidFill>
                <a:latin typeface="Arial"/>
              </a:rPr>
              <a:t>DEZINFORMAČNÍ PROCES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cs-CZ" sz="4800" b="1" strike="noStrike" dirty="0" smtClean="0">
                <a:solidFill>
                  <a:srgbClr val="FFFFFF"/>
                </a:solidFill>
                <a:latin typeface="Arial"/>
              </a:rPr>
              <a:t>PODPOŘIT</a:t>
            </a:r>
            <a:endParaRPr lang="cs-CZ" sz="4800" b="1" strike="noStrike" dirty="0">
              <a:solidFill>
                <a:srgbClr val="FFFFFF"/>
              </a:solidFill>
              <a:latin typeface="Arial"/>
            </a:endParaRP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52545"/>
            <a:ext cx="3251880" cy="934831"/>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cs-CZ" sz="4800" b="1" strike="noStrike" dirty="0" smtClean="0">
                <a:solidFill>
                  <a:srgbClr val="FFFFFF"/>
                </a:solidFill>
                <a:latin typeface="Arial"/>
              </a:rPr>
              <a:t>UVĚŘIT</a:t>
            </a:r>
            <a:endParaRPr lang="cs-CZ" sz="4800" b="1" strike="noStrike" dirty="0">
              <a:solidFill>
                <a:srgbClr val="FFFFFF"/>
              </a:solidFill>
              <a:latin typeface="Arial"/>
            </a:endParaRP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390879" y="4252544"/>
            <a:ext cx="3179797"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cs-CZ" sz="4800" b="1" strike="noStrike" dirty="0" smtClean="0">
                <a:solidFill>
                  <a:srgbClr val="FFFFFF"/>
                </a:solidFill>
                <a:latin typeface="Arial"/>
              </a:rPr>
              <a:t>JEDNAT</a:t>
            </a:r>
            <a:endParaRPr lang="cs-CZ" sz="4800" b="1" strike="noStrike" dirty="0">
              <a:solidFill>
                <a:srgbClr val="FFFFFF"/>
              </a:solidFill>
              <a:latin typeface="Arial"/>
            </a:endParaRP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FUNGUJÍ DEZINFORMACE –</a:t>
            </a:r>
            <a:r>
              <a:rPr lang="cs-CZ" sz="1800" strike="noStrike">
                <a:solidFill>
                  <a:srgbClr val="FFFFFF"/>
                </a:solidFill>
                <a:latin typeface="Arial"/>
              </a:rPr>
              <a:t> </a:t>
            </a:r>
            <a:r>
              <a:rPr lang="cs-CZ" sz="1800" b="1" strike="noStrike">
                <a:solidFill>
                  <a:srgbClr val="FFFFFF"/>
                </a:solidFill>
                <a:latin typeface="Arial"/>
              </a:rPr>
              <a:t>DEZINFORMAČNÍ PROCES II – EVROPSKÉ HODNOTY</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122800" y="2705400"/>
            <a:ext cx="2057760" cy="2029680"/>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cs-CZ" sz="1700" b="1" strike="noStrike">
                  <a:solidFill>
                    <a:srgbClr val="FF5D00"/>
                  </a:solidFill>
                  <a:latin typeface="Arial"/>
                </a:rPr>
                <a:t>JEDNOTA V</a:t>
              </a:r>
            </a:p>
            <a:p>
              <a:pPr algn="ctr">
                <a:lnSpc>
                  <a:spcPts val="1760"/>
                </a:lnSpc>
              </a:pPr>
              <a:r>
                <a:rPr lang="cs-CZ" sz="1700" b="1" strike="noStrike">
                  <a:solidFill>
                    <a:srgbClr val="FF5D00"/>
                  </a:solidFill>
                  <a:latin typeface="Arial"/>
                </a:rPr>
                <a:t>ROZMANITOSTI</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cs-CZ" sz="1400" b="1" strike="noStrike">
                  <a:solidFill>
                    <a:srgbClr val="FFFFFF"/>
                  </a:solidFill>
                  <a:latin typeface="Arial"/>
                </a:rPr>
                <a:t>EVROPSKÉ HODNOTY</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FUNGUJÍ DEZINFORMACE –</a:t>
            </a:r>
            <a:r>
              <a:rPr lang="cs-CZ" sz="1800" strike="noStrike">
                <a:solidFill>
                  <a:srgbClr val="FFFFFF"/>
                </a:solidFill>
                <a:latin typeface="Arial"/>
              </a:rPr>
              <a:t> </a:t>
            </a:r>
            <a:r>
              <a:rPr lang="cs-CZ" sz="1800" b="1" strike="noStrike">
                <a:solidFill>
                  <a:srgbClr val="FFFFFF"/>
                </a:solidFill>
                <a:latin typeface="Arial"/>
              </a:rPr>
              <a:t>DEZINFORMAČNÍ PROCES II – EVROPSKÉ HODNOTY</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2800" y="2797560"/>
            <a:ext cx="1945800" cy="193752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cs-CZ" sz="1700" b="1" strike="noStrike">
                  <a:solidFill>
                    <a:srgbClr val="FF5D00"/>
                  </a:solidFill>
                  <a:latin typeface="Arial"/>
                </a:rPr>
                <a:t>JEDNOTA V</a:t>
              </a:r>
            </a:p>
            <a:p>
              <a:pPr algn="ctr">
                <a:lnSpc>
                  <a:spcPts val="1760"/>
                </a:lnSpc>
              </a:pPr>
              <a:r>
                <a:rPr lang="cs-CZ" sz="1700" b="1" strike="noStrike">
                  <a:solidFill>
                    <a:srgbClr val="FF5D00"/>
                  </a:solidFill>
                  <a:latin typeface="Arial"/>
                </a:rPr>
                <a:t>ROZMANITOSTI</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cs-CZ" sz="1400" b="1" strike="noStrike">
                  <a:solidFill>
                    <a:srgbClr val="FFFFFF"/>
                  </a:solidFill>
                  <a:latin typeface="Arial"/>
                </a:rPr>
                <a:t>EVROPSKÉ HODNOTY</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40" y="1749240"/>
            <a:ext cx="2182860" cy="82728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cs-CZ" sz="2000" b="1" strike="noStrike" dirty="0">
                <a:solidFill>
                  <a:srgbClr val="FFFFFF"/>
                </a:solidFill>
                <a:latin typeface="Arial"/>
              </a:rPr>
              <a:t>Narůstá nedůvěra a</a:t>
            </a:r>
          </a:p>
          <a:p>
            <a:pPr>
              <a:lnSpc>
                <a:spcPts val="2001"/>
              </a:lnSpc>
            </a:pPr>
            <a:r>
              <a:rPr lang="cs-CZ" sz="2000" b="1" strike="noStrike" dirty="0">
                <a:solidFill>
                  <a:srgbClr val="FFFFFF"/>
                </a:solidFill>
                <a:latin typeface="Arial"/>
              </a:rPr>
              <a:t>podezíravost</a:t>
            </a:r>
          </a:p>
        </p:txBody>
      </p:sp>
      <p:sp>
        <p:nvSpPr>
          <p:cNvPr id="497" name="CustomShape 41"/>
          <p:cNvSpPr/>
          <p:nvPr/>
        </p:nvSpPr>
        <p:spPr>
          <a:xfrm>
            <a:off x="714240" y="2892240"/>
            <a:ext cx="3505320" cy="85752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cs-CZ" sz="2000" b="1" strike="noStrike" dirty="0">
                <a:solidFill>
                  <a:srgbClr val="FFFFFF"/>
                </a:solidFill>
                <a:latin typeface="Arial"/>
              </a:rPr>
              <a:t>Důvěra v hodnoty jako demokracie a rovnost se pomalu vytrácí</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FUNGUJÍ DEZINFORMACE –</a:t>
            </a:r>
            <a:r>
              <a:rPr lang="cs-CZ" sz="1800" strike="noStrike">
                <a:solidFill>
                  <a:srgbClr val="FFFFFF"/>
                </a:solidFill>
                <a:latin typeface="Arial"/>
              </a:rPr>
              <a:t> </a:t>
            </a:r>
            <a:r>
              <a:rPr lang="cs-CZ" sz="1800" b="1" strike="noStrike">
                <a:solidFill>
                  <a:srgbClr val="FFFFFF"/>
                </a:solidFill>
                <a:latin typeface="Arial"/>
              </a:rPr>
              <a:t>DEZINFORMAČNÍ PROCES II – EVROPSKÉ HODNOTY</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cs-CZ" sz="1400" b="1" strike="noStrike">
                <a:solidFill>
                  <a:srgbClr val="FFFFFF"/>
                </a:solidFill>
                <a:latin typeface="Arial"/>
              </a:rPr>
              <a:t>POSILUJÍ PROTIEVROPSKÉ HODNOTY</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cs-CZ" sz="1700" b="1" strike="noStrike">
                  <a:solidFill>
                    <a:srgbClr val="FF5D00"/>
                  </a:solidFill>
                  <a:latin typeface="Arial"/>
                </a:rPr>
                <a:t>JEDNOTA V</a:t>
              </a:r>
            </a:p>
            <a:p>
              <a:pPr algn="ctr">
                <a:lnSpc>
                  <a:spcPts val="1760"/>
                </a:lnSpc>
              </a:pPr>
              <a:r>
                <a:rPr lang="cs-CZ" sz="1700" b="1" strike="noStrike">
                  <a:solidFill>
                    <a:srgbClr val="FF5D00"/>
                  </a:solidFill>
                  <a:latin typeface="Arial"/>
                </a:rPr>
                <a:t>ROZMANITOSTI</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cs-CZ" sz="1400" b="1" strike="noStrike">
                  <a:solidFill>
                    <a:srgbClr val="FFFFFF"/>
                  </a:solidFill>
                  <a:latin typeface="Arial"/>
                </a:rPr>
                <a:t>EVROPSKÉ HODNOTY</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cs-CZ" sz="1400" b="1" strike="noStrike">
                <a:solidFill>
                  <a:srgbClr val="FFFFFF"/>
                </a:solidFill>
                <a:latin typeface="Arial"/>
              </a:rPr>
              <a:t>PANUJE ZMATEK A NEROZHODNOST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42383"/>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dirty="0">
                <a:solidFill>
                  <a:srgbClr val="FFFFFF"/>
                </a:solidFill>
                <a:latin typeface="Arial"/>
              </a:rPr>
              <a:t>JAK FUNGUJÍ DEZINFORMACE –</a:t>
            </a:r>
            <a:r>
              <a:rPr lang="cs-CZ" sz="1800" strike="noStrike" dirty="0">
                <a:solidFill>
                  <a:srgbClr val="FFFFFF"/>
                </a:solidFill>
                <a:latin typeface="Arial"/>
              </a:rPr>
              <a:t> </a:t>
            </a:r>
            <a:r>
              <a:rPr lang="cs-CZ" sz="1800" b="1" strike="noStrike" dirty="0">
                <a:solidFill>
                  <a:srgbClr val="FFFFFF"/>
                </a:solidFill>
                <a:latin typeface="Arial"/>
              </a:rPr>
              <a:t>DEZINFORMAČNÍ PROCES II – PROTI EU: ZE ZPRAVODAJSKÉ SÍTĚ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FUNGUJÍ DEZINFORMACE –</a:t>
            </a:r>
            <a:r>
              <a:rPr lang="cs-CZ" sz="1800" strike="noStrike">
                <a:solidFill>
                  <a:srgbClr val="FFFFFF"/>
                </a:solidFill>
                <a:latin typeface="Arial"/>
              </a:rPr>
              <a:t> </a:t>
            </a:r>
            <a:r>
              <a:rPr lang="cs-CZ" sz="1800" b="1" strike="noStrike">
                <a:solidFill>
                  <a:srgbClr val="FFFFFF"/>
                </a:solidFill>
                <a:latin typeface="Arial"/>
              </a:rPr>
              <a:t>DEZINFORMAČNÍ PROCES II – EVROPSKÉ HODNOTY</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FUNGUJÍ DEZINFORMACE</a:t>
            </a:r>
            <a:r>
              <a:rPr lang="cs-CZ" sz="1800" strike="noStrike">
                <a:solidFill>
                  <a:srgbClr val="FFFFFF"/>
                </a:solidFill>
                <a:latin typeface="Arial"/>
              </a:rPr>
              <a:t> – </a:t>
            </a:r>
            <a:r>
              <a:rPr lang="cs-CZ" sz="1800" b="1" strike="noStrike">
                <a:solidFill>
                  <a:srgbClr val="FFFFFF"/>
                </a:solidFill>
                <a:latin typeface="Arial"/>
              </a:rPr>
              <a:t>ÚLOHA SOCIÁLNÍCH MÉDIÍ</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cs-CZ" sz="2000" b="1" strike="noStrike" dirty="0" smtClean="0">
                <a:solidFill>
                  <a:srgbClr val="FFFFFF"/>
                </a:solidFill>
                <a:latin typeface="Arial"/>
              </a:rPr>
              <a:t>    ÚLOHA </a:t>
            </a:r>
            <a:r>
              <a:rPr lang="cs-CZ" sz="2000" b="1" strike="noStrike" dirty="0">
                <a:solidFill>
                  <a:srgbClr val="FFFFFF"/>
                </a:solidFill>
                <a:latin typeface="Arial"/>
              </a:rPr>
              <a:t>SOCIÁLNÍCH MÉDIÍ</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FUNGUJÍ DEZINFORMACE —</a:t>
            </a:r>
            <a:r>
              <a:rPr lang="cs-CZ" sz="1800" strike="noStrike">
                <a:solidFill>
                  <a:srgbClr val="FFFFFF"/>
                </a:solidFill>
                <a:latin typeface="Arial"/>
              </a:rPr>
              <a:t> </a:t>
            </a:r>
            <a:r>
              <a:rPr lang="cs-CZ" sz="1800" b="1" strike="noStrike">
                <a:solidFill>
                  <a:srgbClr val="FFFFFF"/>
                </a:solidFill>
                <a:latin typeface="Arial"/>
              </a:rPr>
              <a:t>JAK SE DÁ MANIPULOVAT S OBSAHEM?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FUNGUJÍ DEZINFORMACE —</a:t>
            </a:r>
            <a:r>
              <a:rPr lang="cs-CZ" sz="1800" strike="noStrike">
                <a:solidFill>
                  <a:srgbClr val="FFFFFF"/>
                </a:solidFill>
                <a:latin typeface="Arial"/>
              </a:rPr>
              <a:t> </a:t>
            </a:r>
            <a:r>
              <a:rPr lang="cs-CZ" sz="1800" b="1" strike="noStrike">
                <a:solidFill>
                  <a:srgbClr val="FFFFFF"/>
                </a:solidFill>
                <a:latin typeface="Arial"/>
              </a:rPr>
              <a:t>JAK SE DÁ MANIPULOVAT S OBSAHEM?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NĚKOLIK PŘÍKLADŮ</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2400" b="1" strike="noStrike">
                <a:solidFill>
                  <a:srgbClr val="FFFFFF"/>
                </a:solidFill>
                <a:latin typeface="Arial"/>
              </a:rPr>
              <a:t>Greta má v ruce kulomet!</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2400" b="1" strike="noStrike">
                <a:solidFill>
                  <a:srgbClr val="FFFFFF"/>
                </a:solidFill>
                <a:latin typeface="Arial"/>
              </a:rPr>
              <a:t>Papež podporuje politického vůdce!</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cs-CZ" sz="1400" b="1" strike="noStrike">
                <a:solidFill>
                  <a:srgbClr val="0B1741"/>
                </a:solidFill>
                <a:latin typeface="Arial"/>
              </a:rPr>
              <a:t>NĚKDO NA TWITTERU ŘÍKÁ</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cs-CZ" sz="1400" b="1" strike="noStrike">
                <a:solidFill>
                  <a:srgbClr val="0B1741"/>
                </a:solidFill>
                <a:latin typeface="Arial"/>
              </a:rPr>
              <a:t>NA FACEBOOKU NĚKDO JINÝ ZVEŘEJNÍ</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REAGOVAT NA DEZINFORMACE</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4000" b="1" strike="noStrike">
                <a:solidFill>
                  <a:srgbClr val="FFFFFF"/>
                </a:solidFill>
                <a:latin typeface="Arial"/>
              </a:rPr>
              <a:t>Přemýšlejte,</a:t>
            </a:r>
          </a:p>
        </p:txBody>
      </p:sp>
      <p:sp>
        <p:nvSpPr>
          <p:cNvPr id="535" name="CustomShape 3"/>
          <p:cNvSpPr/>
          <p:nvPr/>
        </p:nvSpPr>
        <p:spPr>
          <a:xfrm>
            <a:off x="3608280" y="214704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600" b="1" strike="noStrike">
                <a:solidFill>
                  <a:srgbClr val="FFFFFF"/>
                </a:solidFill>
                <a:latin typeface="Arial"/>
              </a:rPr>
              <a:t>než budete sdílet!</a:t>
            </a:r>
          </a:p>
        </p:txBody>
      </p:sp>
      <p:sp>
        <p:nvSpPr>
          <p:cNvPr id="536" name="CustomShape 4"/>
          <p:cNvSpPr/>
          <p:nvPr/>
        </p:nvSpPr>
        <p:spPr>
          <a:xfrm>
            <a:off x="9028800" y="1530000"/>
            <a:ext cx="279684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4000" b="1" strike="noStrike" dirty="0">
                <a:solidFill>
                  <a:srgbClr val="FFFFFF"/>
                </a:solidFill>
                <a:latin typeface="Arial"/>
              </a:rPr>
              <a:t>Nahlašujte</a:t>
            </a:r>
          </a:p>
        </p:txBody>
      </p:sp>
      <p:sp>
        <p:nvSpPr>
          <p:cNvPr id="537" name="CustomShape 5"/>
          <p:cNvSpPr/>
          <p:nvPr/>
        </p:nvSpPr>
        <p:spPr>
          <a:xfrm>
            <a:off x="9217440" y="21470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600" b="1" strike="noStrike">
                <a:solidFill>
                  <a:srgbClr val="FFFFFF"/>
                </a:solidFill>
                <a:latin typeface="Arial"/>
              </a:rPr>
              <a:t>platformám</a:t>
            </a:r>
          </a:p>
        </p:txBody>
      </p:sp>
      <p:sp>
        <p:nvSpPr>
          <p:cNvPr id="538" name="CustomShape 6"/>
          <p:cNvSpPr/>
          <p:nvPr/>
        </p:nvSpPr>
        <p:spPr>
          <a:xfrm>
            <a:off x="6762711" y="4809420"/>
            <a:ext cx="4909458"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600" b="1" strike="noStrike" dirty="0">
                <a:solidFill>
                  <a:srgbClr val="FFFFFF"/>
                </a:solidFill>
                <a:latin typeface="Arial"/>
              </a:rPr>
              <a:t>Staňte se osobním ověřovatelem faktů pro vaše </a:t>
            </a:r>
          </a:p>
        </p:txBody>
      </p:sp>
      <p:sp>
        <p:nvSpPr>
          <p:cNvPr id="539" name="CustomShape 7"/>
          <p:cNvSpPr/>
          <p:nvPr/>
        </p:nvSpPr>
        <p:spPr>
          <a:xfrm>
            <a:off x="2461861" y="527562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4000" b="1" strike="noStrike" dirty="0">
                <a:solidFill>
                  <a:srgbClr val="FFFFFF"/>
                </a:solidFill>
                <a:latin typeface="Arial"/>
              </a:rPr>
              <a:t>Ověřujte fakta</a:t>
            </a:r>
          </a:p>
        </p:txBody>
      </p:sp>
      <p:sp>
        <p:nvSpPr>
          <p:cNvPr id="540" name="CustomShape 8"/>
          <p:cNvSpPr/>
          <p:nvPr/>
        </p:nvSpPr>
        <p:spPr>
          <a:xfrm>
            <a:off x="6762711" y="5156903"/>
            <a:ext cx="4612417"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4000" b="1" strike="noStrike" dirty="0">
                <a:solidFill>
                  <a:srgbClr val="FFFFFF"/>
                </a:solidFill>
                <a:latin typeface="Arial"/>
              </a:rPr>
              <a:t>příbuzné a přátele</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REAGOVAT NA DEZINFORMACE –</a:t>
            </a:r>
            <a:r>
              <a:rPr lang="cs-CZ" sz="1800" strike="noStrike">
                <a:solidFill>
                  <a:srgbClr val="FFFFFF"/>
                </a:solidFill>
                <a:latin typeface="Arial"/>
              </a:rPr>
              <a:t> </a:t>
            </a:r>
            <a:r>
              <a:rPr lang="cs-CZ" sz="1800" b="1" strike="noStrike">
                <a:solidFill>
                  <a:srgbClr val="FFFFFF"/>
                </a:solidFill>
                <a:latin typeface="Arial"/>
              </a:rPr>
              <a:t>PŘEMÝŠLEJTE, NEŽ BUDETE SDÍLET, A OVĚŘUJTE FAKTA</a:t>
            </a:r>
          </a:p>
        </p:txBody>
      </p:sp>
      <p:sp>
        <p:nvSpPr>
          <p:cNvPr id="546" name="CustomShape 3"/>
          <p:cNvSpPr/>
          <p:nvPr/>
        </p:nvSpPr>
        <p:spPr>
          <a:xfrm>
            <a:off x="584279" y="2877120"/>
            <a:ext cx="4972459" cy="10911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6500" b="1" strike="noStrike" dirty="0" smtClean="0">
                <a:solidFill>
                  <a:srgbClr val="FFFFFF"/>
                </a:solidFill>
                <a:latin typeface="Arial"/>
              </a:rPr>
              <a:t>Pochybuj</a:t>
            </a:r>
            <a:endParaRPr lang="cs-CZ" sz="6500" b="1" strike="noStrike" dirty="0">
              <a:solidFill>
                <a:srgbClr val="FFFFFF"/>
              </a:solidFill>
              <a:latin typeface="Arial"/>
            </a:endParaRPr>
          </a:p>
        </p:txBody>
      </p:sp>
      <p:sp>
        <p:nvSpPr>
          <p:cNvPr id="547" name="CustomShape 4"/>
          <p:cNvSpPr/>
          <p:nvPr/>
        </p:nvSpPr>
        <p:spPr>
          <a:xfrm>
            <a:off x="3092586" y="4029092"/>
            <a:ext cx="6148329" cy="10911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cs-CZ" sz="6500" b="1" strike="noStrike" dirty="0" smtClean="0">
                <a:solidFill>
                  <a:srgbClr val="FFFFFF"/>
                </a:solidFill>
                <a:latin typeface="Arial"/>
              </a:rPr>
              <a:t>Ověřuj </a:t>
            </a:r>
            <a:r>
              <a:rPr lang="cs-CZ" sz="6500" b="1" strike="noStrike" dirty="0">
                <a:solidFill>
                  <a:srgbClr val="FFFFFF"/>
                </a:solidFill>
                <a:latin typeface="Arial"/>
              </a:rPr>
              <a:t>fakta</a:t>
            </a:r>
          </a:p>
        </p:txBody>
      </p:sp>
      <p:sp>
        <p:nvSpPr>
          <p:cNvPr id="548" name="CustomShape 5"/>
          <p:cNvSpPr/>
          <p:nvPr/>
        </p:nvSpPr>
        <p:spPr>
          <a:xfrm>
            <a:off x="6743700" y="2877120"/>
            <a:ext cx="5172044" cy="10911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6500" b="1" strike="noStrike" dirty="0" smtClean="0">
                <a:solidFill>
                  <a:srgbClr val="FFFFFF"/>
                </a:solidFill>
                <a:latin typeface="Arial"/>
              </a:rPr>
              <a:t>Rozhodni </a:t>
            </a:r>
            <a:r>
              <a:rPr lang="cs-CZ" sz="6500" b="1" strike="noStrike" dirty="0">
                <a:solidFill>
                  <a:srgbClr val="FFFFFF"/>
                </a:solidFill>
                <a:latin typeface="Arial"/>
              </a:rPr>
              <a:t>se</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REAGOVAT NA DEZINFORMACE –</a:t>
            </a:r>
            <a:r>
              <a:rPr lang="cs-CZ" sz="1800" strike="noStrike">
                <a:solidFill>
                  <a:srgbClr val="FFFFFF"/>
                </a:solidFill>
                <a:latin typeface="Arial"/>
              </a:rPr>
              <a:t> </a:t>
            </a:r>
            <a:r>
              <a:rPr lang="cs-CZ" sz="1800" b="1" strike="noStrike">
                <a:solidFill>
                  <a:srgbClr val="FFFFFF"/>
                </a:solidFill>
                <a:latin typeface="Arial"/>
              </a:rPr>
              <a:t>OVĚŘOVÁNÍ FAKTŮ</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600" b="1" strike="noStrike">
                <a:solidFill>
                  <a:srgbClr val="FFFFFF"/>
                </a:solidFill>
                <a:latin typeface="Arial"/>
              </a:rPr>
              <a:t>Ověřte obsah</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752200"/>
            <a:ext cx="22986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600" b="1" strike="noStrike">
                <a:solidFill>
                  <a:srgbClr val="FFFFFF"/>
                </a:solidFill>
                <a:latin typeface="Arial"/>
              </a:rPr>
              <a:t>Ověřte kanál sdělení</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600" b="1" strike="noStrike" dirty="0">
                <a:solidFill>
                  <a:srgbClr val="FFFFFF"/>
                </a:solidFill>
                <a:latin typeface="Arial"/>
              </a:rPr>
              <a:t>Ověřte autora</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600" b="1" strike="noStrike" dirty="0">
                <a:solidFill>
                  <a:srgbClr val="FFFFFF"/>
                </a:solidFill>
                <a:latin typeface="Arial"/>
              </a:rPr>
              <a:t>Ověřte zdroje</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600" b="1" strike="noStrike" dirty="0">
                <a:solidFill>
                  <a:srgbClr val="FFFFFF"/>
                </a:solidFill>
                <a:latin typeface="Arial"/>
              </a:rPr>
              <a:t>Ověřte obrázky</a:t>
            </a:r>
          </a:p>
        </p:txBody>
      </p:sp>
      <p:sp>
        <p:nvSpPr>
          <p:cNvPr id="558" name="CustomShape 8"/>
          <p:cNvSpPr/>
          <p:nvPr/>
        </p:nvSpPr>
        <p:spPr>
          <a:xfrm>
            <a:off x="1503485" y="4881240"/>
            <a:ext cx="3263635"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600" b="1" strike="noStrike">
                <a:solidFill>
                  <a:srgbClr val="FFFFFF"/>
                </a:solidFill>
                <a:latin typeface="Arial"/>
              </a:rPr>
              <a:t>Přemýšlejte, než budete sdílet</a:t>
            </a:r>
          </a:p>
        </p:txBody>
      </p:sp>
      <p:sp>
        <p:nvSpPr>
          <p:cNvPr id="559" name="CustomShape 9"/>
          <p:cNvSpPr/>
          <p:nvPr/>
        </p:nvSpPr>
        <p:spPr>
          <a:xfrm>
            <a:off x="1195754" y="3830040"/>
            <a:ext cx="3215326"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600" b="1" strike="noStrike">
                <a:solidFill>
                  <a:srgbClr val="FFFFFF"/>
                </a:solidFill>
                <a:latin typeface="Arial"/>
              </a:rPr>
              <a:t>Přemýšlejte, zda nejste zaujatí</a:t>
            </a:r>
          </a:p>
        </p:txBody>
      </p:sp>
      <p:sp>
        <p:nvSpPr>
          <p:cNvPr id="560" name="CustomShape 10"/>
          <p:cNvSpPr/>
          <p:nvPr/>
        </p:nvSpPr>
        <p:spPr>
          <a:xfrm>
            <a:off x="1696915" y="2752200"/>
            <a:ext cx="3035285"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600" b="1" strike="noStrike">
                <a:solidFill>
                  <a:srgbClr val="FFFFFF"/>
                </a:solidFill>
                <a:latin typeface="Arial"/>
              </a:rPr>
              <a:t>Přidejte se k bořitelům mýtů</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cs-CZ" sz="4000" b="1" strike="noStrike">
                <a:solidFill>
                  <a:srgbClr val="FFFFFF"/>
                </a:solidFill>
                <a:latin typeface="Arial"/>
              </a:rPr>
              <a:t>Máte-li pochybnosti, ověřte fakta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REAGOVAT NA DEZINFORMACE</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1984500" y="2775960"/>
            <a:ext cx="280800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4000" b="1" strike="noStrike" dirty="0">
                <a:solidFill>
                  <a:srgbClr val="FFFFFF"/>
                </a:solidFill>
                <a:latin typeface="Arial"/>
              </a:rPr>
              <a:t>Nahlašujte</a:t>
            </a:r>
          </a:p>
        </p:txBody>
      </p:sp>
      <p:sp>
        <p:nvSpPr>
          <p:cNvPr id="566" name="CustomShape 4"/>
          <p:cNvSpPr/>
          <p:nvPr/>
        </p:nvSpPr>
        <p:spPr>
          <a:xfrm>
            <a:off x="1520280" y="347580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600" b="1" strike="noStrike">
                <a:solidFill>
                  <a:srgbClr val="FFFFFF"/>
                </a:solidFill>
                <a:latin typeface="Arial"/>
              </a:rPr>
              <a:t>platformám</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JAK REAGOVAT NA DEZINFORMACE</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3</a:t>
            </a:r>
          </a:p>
        </p:txBody>
      </p:sp>
      <p:sp>
        <p:nvSpPr>
          <p:cNvPr id="579" name="CustomShape 3"/>
          <p:cNvSpPr/>
          <p:nvPr/>
        </p:nvSpPr>
        <p:spPr>
          <a:xfrm>
            <a:off x="7482253" y="1229123"/>
            <a:ext cx="4624754" cy="80902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ts val="2761"/>
              </a:lnSpc>
            </a:pPr>
            <a:r>
              <a:rPr lang="cs-CZ" sz="2800" b="1" strike="noStrike" dirty="0">
                <a:solidFill>
                  <a:srgbClr val="FFFFFF"/>
                </a:solidFill>
                <a:latin typeface="Arial"/>
              </a:rPr>
              <a:t>NIKOHO </a:t>
            </a:r>
            <a:r>
              <a:rPr lang="cs-CZ" sz="2800" b="1" strike="noStrike" dirty="0" smtClean="0">
                <a:solidFill>
                  <a:srgbClr val="FFFFFF"/>
                </a:solidFill>
                <a:latin typeface="Arial"/>
              </a:rPr>
              <a:t>NEZAHANBUJTE</a:t>
            </a:r>
            <a:endParaRPr lang="cs-CZ" sz="2800" b="1" strike="noStrike" dirty="0">
              <a:solidFill>
                <a:srgbClr val="FFFFFF"/>
              </a:solidFill>
              <a:latin typeface="Arial"/>
            </a:endParaRPr>
          </a:p>
          <a:p>
            <a:pPr>
              <a:lnSpc>
                <a:spcPts val="2761"/>
              </a:lnSpc>
            </a:pPr>
            <a:r>
              <a:rPr lang="cs-CZ" sz="2800" b="1" strike="noStrike" dirty="0">
                <a:solidFill>
                  <a:srgbClr val="FFFFFF"/>
                </a:solidFill>
                <a:latin typeface="Arial"/>
              </a:rPr>
              <a:t>BUĎTE EMPATIČTÍ</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0920" y="200340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cs-CZ" sz="1800" b="0" strike="noStrike" dirty="0">
                <a:solidFill>
                  <a:srgbClr val="FFFFFF"/>
                </a:solidFill>
                <a:latin typeface="Arial"/>
              </a:rPr>
              <a:t>Přístup </a:t>
            </a:r>
          </a:p>
          <a:p>
            <a:pPr>
              <a:lnSpc>
                <a:spcPts val="1760"/>
              </a:lnSpc>
            </a:pPr>
            <a:r>
              <a:rPr lang="cs-CZ" sz="1800" b="0" strike="noStrike" dirty="0">
                <a:solidFill>
                  <a:srgbClr val="FFFFFF"/>
                </a:solidFill>
                <a:latin typeface="Arial"/>
              </a:rPr>
              <a:t>„</a:t>
            </a:r>
            <a:r>
              <a:rPr lang="cs-CZ" sz="1800" b="1" strike="noStrike" dirty="0">
                <a:solidFill>
                  <a:srgbClr val="FFFFFF"/>
                </a:solidFill>
                <a:latin typeface="Arial"/>
              </a:rPr>
              <a:t>vy se mýlíte a já mám pravdu</a:t>
            </a:r>
            <a:r>
              <a:rPr lang="cs-CZ" sz="1800" b="0" strike="noStrike" dirty="0">
                <a:solidFill>
                  <a:srgbClr val="FFFFFF"/>
                </a:solidFill>
                <a:latin typeface="Arial"/>
              </a:rPr>
              <a:t>“</a:t>
            </a:r>
          </a:p>
          <a:p>
            <a:pPr>
              <a:lnSpc>
                <a:spcPts val="1760"/>
              </a:lnSpc>
            </a:pPr>
            <a:r>
              <a:rPr lang="cs-CZ" sz="1800" b="0" strike="noStrike" dirty="0">
                <a:solidFill>
                  <a:srgbClr val="FFFFFF"/>
                </a:solidFill>
                <a:latin typeface="Arial"/>
              </a:rPr>
              <a:t>nefunguje</a:t>
            </a:r>
          </a:p>
        </p:txBody>
      </p:sp>
      <p:sp>
        <p:nvSpPr>
          <p:cNvPr id="582" name="CustomShape 5"/>
          <p:cNvSpPr/>
          <p:nvPr/>
        </p:nvSpPr>
        <p:spPr>
          <a:xfrm>
            <a:off x="3111950" y="4183256"/>
            <a:ext cx="6242539"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2000" b="1" strike="noStrike" dirty="0" smtClean="0">
                <a:solidFill>
                  <a:srgbClr val="FFFFFF"/>
                </a:solidFill>
                <a:latin typeface="Arial"/>
              </a:rPr>
              <a:t>Jak </a:t>
            </a:r>
            <a:r>
              <a:rPr lang="cs-CZ" sz="2000" b="1" strike="noStrike" dirty="0">
                <a:solidFill>
                  <a:srgbClr val="FFFFFF"/>
                </a:solidFill>
                <a:latin typeface="Arial"/>
              </a:rPr>
              <a:t>o dezinformacích mluvit s přáteli a s rodinou</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cs-CZ" sz="2800" b="1" strike="noStrike">
                <a:solidFill>
                  <a:srgbClr val="FFFFFF"/>
                </a:solidFill>
                <a:latin typeface="Arial"/>
              </a:rPr>
              <a:t>NEČEKEJTE ZMĚNU HNED</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cs-CZ" sz="1800" b="0" strike="noStrike">
                <a:solidFill>
                  <a:srgbClr val="FFFFFF"/>
                </a:solidFill>
                <a:latin typeface="Arial"/>
              </a:rPr>
              <a:t>Chceme-li, aby lidé přestali šířit dezinformace, musíme být slušní a trpěliví</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cs-CZ" sz="2800" b="1" strike="noStrike">
                <a:solidFill>
                  <a:srgbClr val="FFFFFF"/>
                </a:solidFill>
                <a:latin typeface="Arial"/>
              </a:rPr>
              <a:t>BUĎTE AKTIVNÍ</a:t>
            </a:r>
          </a:p>
        </p:txBody>
      </p:sp>
      <p:sp>
        <p:nvSpPr>
          <p:cNvPr id="586" name="CustomShape 9"/>
          <p:cNvSpPr/>
          <p:nvPr/>
        </p:nvSpPr>
        <p:spPr>
          <a:xfrm>
            <a:off x="355680" y="1995120"/>
            <a:ext cx="3770640" cy="5525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cs-CZ" sz="1800" b="0" strike="noStrike" dirty="0">
                <a:solidFill>
                  <a:srgbClr val="FFFFFF"/>
                </a:solidFill>
                <a:latin typeface="Arial"/>
              </a:rPr>
              <a:t>Bránit šíření zavádějících informací je povinností </a:t>
            </a:r>
            <a:r>
              <a:rPr lang="cs-CZ" sz="1800" b="0" strike="noStrike" dirty="0" smtClean="0">
                <a:solidFill>
                  <a:srgbClr val="FFFFFF"/>
                </a:solidFill>
                <a:latin typeface="Arial"/>
              </a:rPr>
              <a:t>nás </a:t>
            </a:r>
            <a:r>
              <a:rPr lang="cs-CZ" sz="1800" b="0" strike="noStrike" dirty="0">
                <a:solidFill>
                  <a:srgbClr val="FFFFFF"/>
                </a:solidFill>
                <a:latin typeface="Arial"/>
              </a:rPr>
              <a:t>VŠECH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SKUPINOVÁ PRÁCE</a:t>
            </a:r>
            <a:r>
              <a:rPr lang="cs-CZ" sz="1800" strike="noStrike">
                <a:solidFill>
                  <a:srgbClr val="FFFFFF"/>
                </a:solidFill>
                <a:latin typeface="Arial"/>
              </a:rPr>
              <a:t> – </a:t>
            </a:r>
            <a:r>
              <a:rPr lang="cs-CZ" sz="1800" b="1" strike="noStrike">
                <a:solidFill>
                  <a:srgbClr val="FFFFFF"/>
                </a:solidFill>
                <a:latin typeface="Arial"/>
              </a:rPr>
              <a:t>ÚKOLY PRO 3–4 SKUPINY</a:t>
            </a:r>
          </a:p>
        </p:txBody>
      </p:sp>
      <p:sp>
        <p:nvSpPr>
          <p:cNvPr id="588" name="CustomShape 2"/>
          <p:cNvSpPr/>
          <p:nvPr/>
        </p:nvSpPr>
        <p:spPr>
          <a:xfrm>
            <a:off x="4696560" y="1078920"/>
            <a:ext cx="30405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2000" b="1" strike="noStrike">
                <a:solidFill>
                  <a:srgbClr val="FFFFFF"/>
                </a:solidFill>
                <a:latin typeface="Arial"/>
              </a:rPr>
              <a:t>Úkoly pro 3–4 skupiny</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cs-CZ" sz="1800" b="1" strike="noStrike">
                <a:solidFill>
                  <a:srgbClr val="FFFFFF"/>
                </a:solidFill>
                <a:latin typeface="Arial"/>
              </a:rPr>
              <a:t>ROZDĚLTE SE DO SKUPIN</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cs-CZ" sz="1800" b="1" strike="noStrike">
                <a:solidFill>
                  <a:srgbClr val="FFFFFF"/>
                </a:solidFill>
                <a:latin typeface="Arial"/>
              </a:rPr>
              <a:t>OBDRŽÍTE PŘÍPADOVOU STUDII A ÚKOLY</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cs-CZ" sz="1800" b="1" strike="noStrike">
                <a:solidFill>
                  <a:srgbClr val="FFFFFF"/>
                </a:solidFill>
                <a:latin typeface="Arial"/>
              </a:rPr>
              <a:t>PŘIPRAVTE PREZENTACI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SHRNUTÍ –</a:t>
            </a:r>
            <a:r>
              <a:rPr lang="cs-CZ" sz="1800" strike="noStrike">
                <a:solidFill>
                  <a:srgbClr val="FFFFFF"/>
                </a:solidFill>
                <a:latin typeface="Arial"/>
              </a:rPr>
              <a:t> </a:t>
            </a:r>
            <a:r>
              <a:rPr lang="cs-CZ" sz="1800" b="1" strike="noStrike">
                <a:solidFill>
                  <a:srgbClr val="FFFFFF"/>
                </a:solidFill>
                <a:latin typeface="Arial"/>
              </a:rPr>
              <a:t>CO JSME SE NAUČILI?</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5</a:t>
            </a:r>
          </a:p>
        </p:txBody>
      </p:sp>
      <p:sp>
        <p:nvSpPr>
          <p:cNvPr id="623" name="CustomShape 3"/>
          <p:cNvSpPr/>
          <p:nvPr/>
        </p:nvSpPr>
        <p:spPr>
          <a:xfrm>
            <a:off x="3225240"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8000" b="1" strike="noStrike">
                <a:solidFill>
                  <a:srgbClr val="FF5D00"/>
                </a:solidFill>
                <a:latin typeface="Arial"/>
              </a:rPr>
              <a:t>Co</a:t>
            </a:r>
          </a:p>
        </p:txBody>
      </p:sp>
      <p:sp>
        <p:nvSpPr>
          <p:cNvPr id="624" name="CustomShape 4"/>
          <p:cNvSpPr/>
          <p:nvPr/>
        </p:nvSpPr>
        <p:spPr>
          <a:xfrm>
            <a:off x="3225240" y="254196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8000" b="1" strike="noStrike">
                <a:solidFill>
                  <a:srgbClr val="164193"/>
                </a:solidFill>
                <a:latin typeface="Arial"/>
              </a:rPr>
              <a:t>Jak</a:t>
            </a:r>
          </a:p>
        </p:txBody>
      </p:sp>
      <p:sp>
        <p:nvSpPr>
          <p:cNvPr id="625" name="CustomShape 5"/>
          <p:cNvSpPr/>
          <p:nvPr/>
        </p:nvSpPr>
        <p:spPr>
          <a:xfrm>
            <a:off x="3225240" y="3495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8000" b="1" strike="noStrike">
                <a:solidFill>
                  <a:srgbClr val="164193"/>
                </a:solidFill>
                <a:latin typeface="Arial"/>
              </a:rPr>
              <a:t>Jak</a:t>
            </a:r>
          </a:p>
        </p:txBody>
      </p:sp>
      <p:sp>
        <p:nvSpPr>
          <p:cNvPr id="626" name="CustomShape 6"/>
          <p:cNvSpPr/>
          <p:nvPr/>
        </p:nvSpPr>
        <p:spPr>
          <a:xfrm>
            <a:off x="6095880" y="2093400"/>
            <a:ext cx="221976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600" b="1" strike="noStrike">
                <a:solidFill>
                  <a:srgbClr val="FFFFFF"/>
                </a:solidFill>
                <a:latin typeface="Arial"/>
              </a:rPr>
              <a:t>jsou dezinformace? </a:t>
            </a:r>
          </a:p>
        </p:txBody>
      </p:sp>
      <p:sp>
        <p:nvSpPr>
          <p:cNvPr id="627" name="CustomShape 7"/>
          <p:cNvSpPr/>
          <p:nvPr/>
        </p:nvSpPr>
        <p:spPr>
          <a:xfrm>
            <a:off x="6095880" y="30639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600" b="1" strike="noStrike" dirty="0">
                <a:solidFill>
                  <a:srgbClr val="FFFFFF"/>
                </a:solidFill>
                <a:latin typeface="Arial"/>
              </a:rPr>
              <a:t>dezinformace fungují?</a:t>
            </a:r>
          </a:p>
        </p:txBody>
      </p:sp>
      <p:sp>
        <p:nvSpPr>
          <p:cNvPr id="628" name="CustomShape 8"/>
          <p:cNvSpPr/>
          <p:nvPr/>
        </p:nvSpPr>
        <p:spPr>
          <a:xfrm>
            <a:off x="6095879" y="3995280"/>
            <a:ext cx="4208705"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cs-CZ" sz="1600" b="1" strike="noStrike" dirty="0">
                <a:solidFill>
                  <a:srgbClr val="FFFFFF"/>
                </a:solidFill>
                <a:latin typeface="Arial"/>
              </a:rPr>
              <a:t>bychom měli na dezinformace reagovat? </a:t>
            </a:r>
          </a:p>
        </p:txBody>
      </p:sp>
      <p:sp>
        <p:nvSpPr>
          <p:cNvPr id="629" name="CustomShape 9"/>
          <p:cNvSpPr/>
          <p:nvPr/>
        </p:nvSpPr>
        <p:spPr>
          <a:xfrm>
            <a:off x="3225240" y="4431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8000" b="1" strike="noStrike">
                <a:solidFill>
                  <a:srgbClr val="F49900"/>
                </a:solidFill>
                <a:latin typeface="Arial"/>
              </a:rPr>
              <a:t>Tipy,</a:t>
            </a:r>
          </a:p>
        </p:txBody>
      </p:sp>
      <p:sp>
        <p:nvSpPr>
          <p:cNvPr id="630" name="CustomShape 10"/>
          <p:cNvSpPr/>
          <p:nvPr/>
        </p:nvSpPr>
        <p:spPr>
          <a:xfrm>
            <a:off x="6095880" y="4926240"/>
            <a:ext cx="2353528"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cs-CZ" sz="1600" b="1" strike="noStrike" dirty="0">
                <a:solidFill>
                  <a:srgbClr val="FFFFFF"/>
                </a:solidFill>
                <a:latin typeface="Arial"/>
              </a:rPr>
              <a:t>jak se dozvědět více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TIPY, JAK SE DOZVĚDĚT VÍCE</a:t>
            </a:r>
            <a:r>
              <a:rPr lang="cs-CZ" sz="1800" strike="noStrike">
                <a:solidFill>
                  <a:srgbClr val="FFFFFF"/>
                </a:solidFill>
                <a:latin typeface="Arial"/>
              </a:rPr>
              <a:t> – </a:t>
            </a:r>
            <a:r>
              <a:rPr lang="cs-CZ" sz="1800" b="1" strike="noStrike">
                <a:solidFill>
                  <a:srgbClr val="FFFFFF"/>
                </a:solidFill>
                <a:latin typeface="Arial"/>
              </a:rPr>
              <a:t>ONLINE HRY O DEZINFORMACÍCH (EXTERNÍ ZDROJE)</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cs-CZ" sz="1400" strike="noStrike">
                <a:latin typeface="Arial"/>
              </a:rPr>
              <a:t>Hra </a:t>
            </a:r>
            <a:r>
              <a:rPr lang="cs-CZ" sz="1400" b="1" u="sng" strike="noStrike">
                <a:solidFill>
                  <a:srgbClr val="964277"/>
                </a:solidFill>
                <a:uFillTx/>
                <a:latin typeface="Arial"/>
                <a:hlinkClick r:id="rId3"/>
              </a:rPr>
              <a:t>Bad News</a:t>
            </a:r>
            <a:r>
              <a:rPr lang="cs-CZ" sz="1400" strike="noStrike">
                <a:latin typeface="Arial"/>
              </a:rPr>
              <a:t> (v několika jazycích) a hra pro děti </a:t>
            </a:r>
            <a:r>
              <a:rPr lang="cs-CZ" sz="1400" u="sng" strike="noStrike">
                <a:solidFill>
                  <a:srgbClr val="964277"/>
                </a:solidFill>
                <a:uFillTx/>
                <a:latin typeface="Arial"/>
                <a:hlinkClick r:id="rId4"/>
              </a:rPr>
              <a:t>Bad News for Kids</a:t>
            </a:r>
            <a:r>
              <a:rPr lang="cs-CZ" sz="1400" strike="noStrike">
                <a:latin typeface="Arial"/>
              </a:rPr>
              <a:t> (jen v některých jazycích).</a:t>
            </a:r>
            <a:r>
              <a:rPr lang="cs-CZ" sz="1400" b="0" strike="noStrike">
                <a:solidFill>
                  <a:srgbClr val="808080"/>
                </a:solidFill>
                <a:latin typeface="Arial"/>
              </a:rPr>
              <a:t>  </a:t>
            </a:r>
            <a:r>
              <a:rPr lang="cs-CZ"/>
              <a:t/>
            </a:r>
            <a:br>
              <a:rPr lang="cs-CZ"/>
            </a:br>
            <a:r>
              <a:rPr lang="cs-CZ" sz="1400" b="0" strike="noStrike">
                <a:solidFill>
                  <a:srgbClr val="808080"/>
                </a:solidFill>
                <a:latin typeface="Arial"/>
              </a:rPr>
              <a:t>Vytvořte si vlastní falešné zprávy. Standardní verze: od 15 let. Dětská verze: od 8 let.</a:t>
            </a:r>
          </a:p>
          <a:p>
            <a:pPr marL="1035000">
              <a:lnSpc>
                <a:spcPct val="90000"/>
              </a:lnSpc>
              <a:spcBef>
                <a:spcPts val="1199"/>
              </a:spcBef>
              <a:tabLst>
                <a:tab pos="1060560" algn="l"/>
              </a:tabLst>
            </a:pPr>
            <a:r>
              <a:rPr lang="cs-CZ" sz="1200" b="0" i="1" strike="noStrike">
                <a:solidFill>
                  <a:srgbClr val="808080"/>
                </a:solidFill>
                <a:latin typeface="Arial"/>
              </a:rPr>
              <a:t>K dispozici v několika jazycích.</a:t>
            </a:r>
          </a:p>
          <a:p>
            <a:pPr marL="863640" indent="-285480">
              <a:lnSpc>
                <a:spcPct val="90000"/>
              </a:lnSpc>
              <a:spcBef>
                <a:spcPts val="1199"/>
              </a:spcBef>
              <a:buClr>
                <a:srgbClr val="4365E2"/>
              </a:buClr>
              <a:buFont typeface="Arial"/>
              <a:buChar char="•"/>
              <a:tabLst>
                <a:tab pos="1060560" algn="l"/>
              </a:tabLst>
            </a:pPr>
            <a:r>
              <a:rPr lang="cs-CZ" sz="1400" b="1" u="sng" strike="noStrike">
                <a:solidFill>
                  <a:srgbClr val="964277"/>
                </a:solidFill>
                <a:uFillTx/>
                <a:latin typeface="Arial"/>
                <a:hlinkClick r:id="rId5"/>
              </a:rPr>
              <a:t>Skutečné nebo Photoshop?</a:t>
            </a:r>
            <a:r>
              <a:rPr lang="cs-CZ" sz="1400" b="1" strike="noStrike">
                <a:solidFill>
                  <a:srgbClr val="1D848A"/>
                </a:solidFill>
                <a:latin typeface="Arial"/>
              </a:rPr>
              <a:t> </a:t>
            </a:r>
            <a:r>
              <a:rPr lang="cs-CZ" sz="1400" b="0" strike="noStrike">
                <a:solidFill>
                  <a:srgbClr val="808080"/>
                </a:solidFill>
                <a:latin typeface="Arial"/>
              </a:rPr>
              <a:t>(EN) Otestujte si své pozorovací schopnosti, abyste lépe pochopili manipulaci s obrazem.</a:t>
            </a:r>
          </a:p>
          <a:p>
            <a:pPr marL="577800">
              <a:lnSpc>
                <a:spcPct val="90000"/>
              </a:lnSpc>
              <a:spcBef>
                <a:spcPts val="1199"/>
              </a:spcBef>
              <a:tabLst>
                <a:tab pos="1060560" algn="l"/>
              </a:tabLst>
            </a:pPr>
            <a:r>
              <a:rPr lang="cs-CZ" sz="1200" b="0" i="1" strike="noStrike">
                <a:solidFill>
                  <a:srgbClr val="808080"/>
                </a:solidFill>
                <a:latin typeface="Arial"/>
              </a:rPr>
              <a:t>	K dispozici pouze v angličtině.</a:t>
            </a:r>
          </a:p>
          <a:p>
            <a:pPr marL="863640" indent="-285480">
              <a:lnSpc>
                <a:spcPct val="90000"/>
              </a:lnSpc>
              <a:spcBef>
                <a:spcPts val="1199"/>
              </a:spcBef>
              <a:buClr>
                <a:srgbClr val="4365E2"/>
              </a:buClr>
              <a:buFont typeface="Arial"/>
              <a:buChar char="•"/>
              <a:tabLst>
                <a:tab pos="1060560" algn="l"/>
              </a:tabLst>
            </a:pPr>
            <a:r>
              <a:rPr lang="cs-CZ" sz="1400" b="1" u="sng" strike="noStrike">
                <a:solidFill>
                  <a:srgbClr val="964277"/>
                </a:solidFill>
                <a:uFillTx/>
                <a:latin typeface="Arial"/>
                <a:hlinkClick r:id="rId6"/>
              </a:rPr>
              <a:t>Fakescape</a:t>
            </a:r>
            <a:r>
              <a:rPr lang="cs-CZ" sz="1400" strike="noStrike">
                <a:latin typeface="Arial"/>
              </a:rPr>
              <a:t> (CZ a EN).</a:t>
            </a:r>
            <a:r>
              <a:rPr lang="cs-CZ" sz="1400" b="0" strike="noStrike">
                <a:solidFill>
                  <a:srgbClr val="808080"/>
                </a:solidFill>
                <a:latin typeface="Arial"/>
              </a:rPr>
              <a:t> Hry, které učí studenty, jak „uniknout“ falešným zprávám. Na vyžádání a pro lektory zdarma. Od 13 let.</a:t>
            </a:r>
          </a:p>
          <a:p>
            <a:pPr marL="577800">
              <a:lnSpc>
                <a:spcPct val="90000"/>
              </a:lnSpc>
              <a:spcBef>
                <a:spcPts val="1199"/>
              </a:spcBef>
              <a:tabLst>
                <a:tab pos="1060560" algn="l"/>
              </a:tabLst>
            </a:pPr>
            <a:r>
              <a:rPr lang="cs-CZ" sz="1200" b="0" i="1" strike="noStrike">
                <a:solidFill>
                  <a:srgbClr val="808080"/>
                </a:solidFill>
                <a:latin typeface="Arial"/>
              </a:rPr>
              <a:t>	K dispozici v angličtině a v češtině.</a:t>
            </a:r>
          </a:p>
          <a:p>
            <a:pPr marL="863640" indent="-285480">
              <a:lnSpc>
                <a:spcPct val="90000"/>
              </a:lnSpc>
              <a:spcBef>
                <a:spcPts val="1199"/>
              </a:spcBef>
              <a:buClr>
                <a:srgbClr val="4365E2"/>
              </a:buClr>
              <a:buFont typeface="Arial"/>
              <a:buChar char="•"/>
              <a:tabLst>
                <a:tab pos="1060560" algn="l"/>
              </a:tabLst>
            </a:pPr>
            <a:r>
              <a:rPr lang="cs-CZ" sz="1400" b="1" u="sng" strike="noStrike">
                <a:solidFill>
                  <a:srgbClr val="964277"/>
                </a:solidFill>
                <a:uFillTx/>
                <a:latin typeface="Arial"/>
                <a:hlinkClick r:id="rId7"/>
              </a:rPr>
              <a:t>Fakey</a:t>
            </a:r>
            <a:r>
              <a:rPr lang="cs-CZ" sz="1400" b="0" strike="noStrike">
                <a:solidFill>
                  <a:srgbClr val="1D848A"/>
                </a:solidFill>
                <a:latin typeface="Arial"/>
              </a:rPr>
              <a:t> </a:t>
            </a:r>
            <a:r>
              <a:rPr lang="cs-CZ" sz="1400" b="0" strike="noStrike">
                <a:solidFill>
                  <a:srgbClr val="808080"/>
                </a:solidFill>
                <a:latin typeface="Arial"/>
              </a:rPr>
              <a:t>(EN). Hra, která učí mediální gramotnost a zkoumá, jak lidé reagují na mylné informace. Od 16 let.</a:t>
            </a:r>
          </a:p>
          <a:p>
            <a:pPr marL="577800">
              <a:lnSpc>
                <a:spcPct val="90000"/>
              </a:lnSpc>
              <a:spcBef>
                <a:spcPts val="1199"/>
              </a:spcBef>
              <a:tabLst>
                <a:tab pos="1060560" algn="l"/>
              </a:tabLst>
            </a:pPr>
            <a:r>
              <a:rPr lang="cs-CZ" sz="1200" b="0" i="1" strike="noStrike">
                <a:solidFill>
                  <a:srgbClr val="808080"/>
                </a:solidFill>
                <a:latin typeface="Arial"/>
              </a:rPr>
              <a:t>	K dispozici pouze v angličtině.</a:t>
            </a:r>
          </a:p>
          <a:p>
            <a:pPr marL="863640" indent="-285480">
              <a:lnSpc>
                <a:spcPct val="90000"/>
              </a:lnSpc>
              <a:spcBef>
                <a:spcPts val="1199"/>
              </a:spcBef>
              <a:buClr>
                <a:srgbClr val="4365E2"/>
              </a:buClr>
              <a:buFont typeface="Arial"/>
              <a:buChar char="•"/>
              <a:tabLst>
                <a:tab pos="1060560" algn="l"/>
              </a:tabLst>
            </a:pPr>
            <a:r>
              <a:rPr lang="cs-CZ" sz="1400" b="1" u="sng" strike="noStrike">
                <a:solidFill>
                  <a:srgbClr val="964277"/>
                </a:solidFill>
                <a:uFillTx/>
                <a:latin typeface="Arial"/>
                <a:hlinkClick r:id="rId8"/>
              </a:rPr>
              <a:t>Escape Fake</a:t>
            </a:r>
            <a:r>
              <a:rPr lang="cs-CZ" sz="1400" b="1" strike="noStrike">
                <a:solidFill>
                  <a:srgbClr val="1D848A"/>
                </a:solidFill>
                <a:latin typeface="Arial"/>
              </a:rPr>
              <a:t> </a:t>
            </a:r>
            <a:r>
              <a:rPr lang="cs-CZ" sz="1400" b="0" strike="noStrike">
                <a:solidFill>
                  <a:srgbClr val="808080"/>
                </a:solidFill>
                <a:latin typeface="Arial"/>
              </a:rPr>
              <a:t>(DE a EN). Herní aplikace ke stažení, která hravou formou učí mediální gramotnost. Od 15 let.</a:t>
            </a:r>
          </a:p>
          <a:p>
            <a:pPr marL="577800">
              <a:lnSpc>
                <a:spcPct val="90000"/>
              </a:lnSpc>
              <a:spcBef>
                <a:spcPts val="1199"/>
              </a:spcBef>
              <a:tabLst>
                <a:tab pos="1060560" algn="l"/>
              </a:tabLst>
            </a:pPr>
            <a:r>
              <a:rPr lang="cs-CZ" sz="1200" b="0" i="1" strike="noStrike">
                <a:solidFill>
                  <a:srgbClr val="808080"/>
                </a:solidFill>
                <a:latin typeface="Arial"/>
              </a:rPr>
              <a:t>	K dispozici v angličtině a němčině.</a:t>
            </a:r>
          </a:p>
          <a:p>
            <a:pPr marL="863640" indent="-285480">
              <a:lnSpc>
                <a:spcPct val="90000"/>
              </a:lnSpc>
              <a:spcBef>
                <a:spcPts val="1199"/>
              </a:spcBef>
              <a:buClr>
                <a:srgbClr val="4365E2"/>
              </a:buClr>
              <a:buFont typeface="Arial"/>
              <a:buChar char="•"/>
              <a:tabLst>
                <a:tab pos="1060560" algn="l"/>
              </a:tabLst>
            </a:pPr>
            <a:r>
              <a:rPr lang="cs-CZ" sz="1400" b="1" u="sng" strike="noStrike">
                <a:solidFill>
                  <a:srgbClr val="964277"/>
                </a:solidFill>
                <a:uFillTx/>
                <a:latin typeface="Arial"/>
                <a:hlinkClick r:id="rId9"/>
              </a:rPr>
              <a:t>Troll Factory</a:t>
            </a:r>
            <a:r>
              <a:rPr lang="cs-CZ" sz="1400" b="1" strike="noStrike">
                <a:solidFill>
                  <a:srgbClr val="1D848A"/>
                </a:solidFill>
                <a:latin typeface="Arial"/>
              </a:rPr>
              <a:t> </a:t>
            </a:r>
            <a:r>
              <a:rPr lang="cs-CZ" sz="1400" b="0" strike="noStrike">
                <a:solidFill>
                  <a:srgbClr val="808080"/>
                </a:solidFill>
                <a:latin typeface="Arial"/>
              </a:rPr>
              <a:t>(EN). Hráč se stává trollem, který vytváří falešné zprávy. Od 16 let.</a:t>
            </a:r>
          </a:p>
          <a:p>
            <a:pPr marL="577800">
              <a:lnSpc>
                <a:spcPct val="90000"/>
              </a:lnSpc>
              <a:spcBef>
                <a:spcPts val="1199"/>
              </a:spcBef>
              <a:tabLst>
                <a:tab pos="1060560" algn="l"/>
              </a:tabLst>
            </a:pPr>
            <a:r>
              <a:rPr lang="cs-CZ" sz="1200" b="0" i="1" strike="noStrike">
                <a:solidFill>
                  <a:srgbClr val="808080"/>
                </a:solidFill>
                <a:latin typeface="Arial"/>
              </a:rPr>
              <a:t>	K dispozici pouze v angličtině.</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TIPY, JAK SE DOZVĚDĚT VÍCE</a:t>
            </a:r>
            <a:r>
              <a:rPr lang="cs-CZ" sz="1800" strike="noStrike">
                <a:solidFill>
                  <a:srgbClr val="FFFFFF"/>
                </a:solidFill>
                <a:latin typeface="Arial"/>
              </a:rPr>
              <a:t> – </a:t>
            </a:r>
            <a:r>
              <a:rPr lang="cs-CZ" sz="1800" b="1" strike="noStrike">
                <a:solidFill>
                  <a:srgbClr val="FFFFFF"/>
                </a:solidFill>
                <a:latin typeface="Arial"/>
              </a:rPr>
              <a:t>OVĚŘOVATELÉ FAKTŮ</a:t>
            </a:r>
          </a:p>
        </p:txBody>
      </p:sp>
      <p:sp>
        <p:nvSpPr>
          <p:cNvPr id="638" name="CustomShape 2"/>
          <p:cNvSpPr/>
          <p:nvPr/>
        </p:nvSpPr>
        <p:spPr>
          <a:xfrm>
            <a:off x="2768760" y="2522160"/>
            <a:ext cx="8301600" cy="224531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cs-CZ" sz="1400" b="0" strike="noStrike" dirty="0">
                <a:solidFill>
                  <a:srgbClr val="808080"/>
                </a:solidFill>
                <a:latin typeface="Arial"/>
              </a:rPr>
              <a:t>Seznamy organizací zabývajících se ověřováním faktů ve vaší zemi aktualizuje </a:t>
            </a:r>
            <a:r>
              <a:rPr lang="cs-CZ" sz="1400" b="1" u="sng" strike="noStrike" dirty="0" err="1">
                <a:solidFill>
                  <a:srgbClr val="964277"/>
                </a:solidFill>
                <a:uFillTx/>
                <a:latin typeface="Arial"/>
                <a:hlinkClick r:id="rId3"/>
              </a:rPr>
              <a:t>Poynterův</a:t>
            </a:r>
            <a:r>
              <a:rPr lang="cs-CZ" sz="1400" b="1" u="sng" strike="noStrike" dirty="0">
                <a:solidFill>
                  <a:srgbClr val="964277"/>
                </a:solidFill>
                <a:uFillTx/>
                <a:latin typeface="Arial"/>
                <a:hlinkClick r:id="rId3"/>
              </a:rPr>
              <a:t> institut</a:t>
            </a:r>
            <a:r>
              <a:rPr lang="cs-CZ" sz="1400" b="1" strike="noStrike" dirty="0">
                <a:solidFill>
                  <a:srgbClr val="1D848A"/>
                </a:solidFill>
                <a:latin typeface="Arial"/>
              </a:rPr>
              <a:t> </a:t>
            </a:r>
            <a:r>
              <a:rPr lang="cs-CZ" dirty="0"/>
              <a:t/>
            </a:r>
            <a:br>
              <a:rPr lang="cs-CZ" dirty="0"/>
            </a:br>
            <a:r>
              <a:rPr lang="cs-CZ" sz="1400" b="0" strike="noStrike" dirty="0">
                <a:solidFill>
                  <a:srgbClr val="808080"/>
                </a:solidFill>
                <a:latin typeface="Arial"/>
              </a:rPr>
              <a:t>a</a:t>
            </a:r>
            <a:r>
              <a:rPr lang="cs-CZ" sz="1400" b="0" strike="noStrike" dirty="0">
                <a:solidFill>
                  <a:srgbClr val="1D848A"/>
                </a:solidFill>
                <a:latin typeface="Arial"/>
              </a:rPr>
              <a:t> </a:t>
            </a:r>
            <a:r>
              <a:rPr lang="cs-CZ" sz="1400" b="1" u="sng" strike="noStrike" dirty="0" err="1">
                <a:solidFill>
                  <a:srgbClr val="964277"/>
                </a:solidFill>
                <a:uFillTx/>
                <a:latin typeface="Arial"/>
                <a:hlinkClick r:id="rId4"/>
              </a:rPr>
              <a:t>Facebook</a:t>
            </a:r>
            <a:endParaRPr lang="cs-CZ" sz="1400" b="1" u="sng" strike="noStrike" dirty="0">
              <a:solidFill>
                <a:srgbClr val="964277"/>
              </a:solidFill>
              <a:uFillTx/>
              <a:latin typeface="Arial"/>
              <a:hlinkClick r:id="rId4"/>
            </a:endParaRP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cs-CZ" sz="1400" b="0" strike="noStrike" dirty="0">
                <a:solidFill>
                  <a:srgbClr val="808080"/>
                </a:solidFill>
                <a:latin typeface="Arial"/>
              </a:rPr>
              <a:t>Vyhledání výsledků ověření faktů z internetu o určitém tématu nebo osobě prostřednictvím </a:t>
            </a:r>
            <a:r>
              <a:rPr lang="cs-CZ" dirty="0"/>
              <a:t/>
            </a:r>
            <a:br>
              <a:rPr lang="cs-CZ" dirty="0"/>
            </a:br>
            <a:r>
              <a:rPr lang="cs-CZ" sz="1400" b="1" u="sng" strike="noStrike" dirty="0" err="1">
                <a:solidFill>
                  <a:srgbClr val="964277"/>
                </a:solidFill>
                <a:uFillTx/>
                <a:latin typeface="Arial"/>
                <a:hlinkClick r:id="rId5"/>
              </a:rPr>
              <a:t>Google’s</a:t>
            </a:r>
            <a:r>
              <a:rPr lang="cs-CZ" sz="1400" b="1" u="sng" strike="noStrike" dirty="0">
                <a:solidFill>
                  <a:srgbClr val="964277"/>
                </a:solidFill>
                <a:uFillTx/>
                <a:latin typeface="Arial"/>
                <a:hlinkClick r:id="rId5"/>
              </a:rPr>
              <a:t> </a:t>
            </a:r>
            <a:r>
              <a:rPr lang="cs-CZ" sz="1400" b="1" u="sng" strike="noStrike" dirty="0" err="1">
                <a:solidFill>
                  <a:srgbClr val="964277"/>
                </a:solidFill>
                <a:uFillTx/>
                <a:latin typeface="Arial"/>
                <a:hlinkClick r:id="rId5"/>
              </a:rPr>
              <a:t>Fact</a:t>
            </a:r>
            <a:r>
              <a:rPr lang="cs-CZ" sz="1400" b="1" u="sng" strike="noStrike" dirty="0">
                <a:solidFill>
                  <a:srgbClr val="964277"/>
                </a:solidFill>
                <a:uFillTx/>
                <a:latin typeface="Arial"/>
                <a:hlinkClick r:id="rId5"/>
              </a:rPr>
              <a:t> </a:t>
            </a:r>
            <a:r>
              <a:rPr lang="cs-CZ" sz="1400" b="1" u="sng" strike="noStrike" dirty="0" err="1">
                <a:solidFill>
                  <a:srgbClr val="964277"/>
                </a:solidFill>
                <a:uFillTx/>
                <a:latin typeface="Arial"/>
                <a:hlinkClick r:id="rId5"/>
              </a:rPr>
              <a:t>Check</a:t>
            </a:r>
            <a:r>
              <a:rPr lang="cs-CZ" sz="1400" b="1" u="sng" strike="noStrike" dirty="0">
                <a:solidFill>
                  <a:srgbClr val="964277"/>
                </a:solidFill>
                <a:uFillTx/>
                <a:latin typeface="Arial"/>
                <a:hlinkClick r:id="rId5"/>
              </a:rPr>
              <a:t> Explorer</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cs-CZ" sz="1400" b="1" u="sng" strike="noStrike" dirty="0">
                <a:solidFill>
                  <a:srgbClr val="964277"/>
                </a:solidFill>
                <a:uFillTx/>
                <a:latin typeface="Arial"/>
                <a:hlinkClick r:id="rId6"/>
              </a:rPr>
              <a:t>„Naučte se rozlišovat“</a:t>
            </a:r>
            <a:r>
              <a:rPr lang="cs-CZ" sz="1400" strike="noStrike" dirty="0">
                <a:latin typeface="Arial"/>
              </a:rPr>
              <a:t> – </a:t>
            </a:r>
            <a:r>
              <a:rPr lang="cs-CZ" sz="1400" dirty="0">
                <a:solidFill>
                  <a:srgbClr val="808080"/>
                </a:solidFill>
                <a:latin typeface="Arial"/>
              </a:rPr>
              <a:t>Příručka pro školitele mediální gramotnosti od neziskové organizace pro globální rozvoj a vzdělávání </a:t>
            </a:r>
            <a:r>
              <a:rPr lang="cs-CZ" sz="1400" b="0" strike="noStrike" dirty="0" smtClean="0">
                <a:solidFill>
                  <a:srgbClr val="808080"/>
                </a:solidFill>
                <a:latin typeface="Arial"/>
              </a:rPr>
              <a:t>IREX</a:t>
            </a:r>
            <a:endParaRPr lang="cs-CZ" sz="1400" b="0" strike="noStrike" dirty="0">
              <a:solidFill>
                <a:srgbClr val="808080"/>
              </a:solidFill>
              <a:latin typeface="Arial"/>
            </a:endParaRP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cs-CZ" sz="1400" b="1" u="sng" strike="noStrike" dirty="0">
                <a:solidFill>
                  <a:srgbClr val="964277"/>
                </a:solidFill>
                <a:uFillTx/>
                <a:latin typeface="Arial"/>
                <a:hlinkClick r:id="rId7"/>
              </a:rPr>
              <a:t>Skupina EU zaměřená na boj proti dezinformacím</a:t>
            </a:r>
            <a:r>
              <a:rPr lang="cs-CZ" sz="1400" b="1" strike="noStrike" dirty="0">
                <a:solidFill>
                  <a:srgbClr val="1D848A"/>
                </a:solidFill>
                <a:latin typeface="Arial"/>
              </a:rPr>
              <a:t> </a:t>
            </a:r>
            <a:r>
              <a:rPr lang="cs-CZ" sz="1400" b="0" strike="noStrike" dirty="0">
                <a:solidFill>
                  <a:srgbClr val="808080"/>
                </a:solidFill>
                <a:latin typeface="Arial"/>
              </a:rPr>
              <a:t>a </a:t>
            </a:r>
            <a:r>
              <a:rPr lang="cs-CZ" sz="1400" b="1" strike="noStrike" dirty="0">
                <a:solidFill>
                  <a:srgbClr val="808080"/>
                </a:solidFill>
                <a:latin typeface="Arial"/>
              </a:rPr>
              <a:t>kampaň „</a:t>
            </a:r>
            <a:r>
              <a:rPr lang="cs-CZ" sz="1400" b="1" u="sng" strike="noStrike" dirty="0">
                <a:solidFill>
                  <a:srgbClr val="964277"/>
                </a:solidFill>
                <a:uFillTx/>
                <a:latin typeface="Arial"/>
                <a:hlinkClick r:id="rId8"/>
              </a:rPr>
              <a:t>Přemýšlejte, než budete sdílet</a:t>
            </a:r>
            <a:r>
              <a:rPr lang="cs-CZ" sz="1400" b="1" strike="noStrike" dirty="0">
                <a:solidFill>
                  <a:srgbClr val="808080"/>
                </a:solidFill>
                <a:latin typeface="Arial"/>
              </a:rPr>
              <a:t>“</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TIPY, JAK SE DOZVĚDĚT VÍCE</a:t>
            </a:r>
            <a:r>
              <a:rPr lang="cs-CZ" sz="1800" strike="noStrike">
                <a:solidFill>
                  <a:srgbClr val="FFFFFF"/>
                </a:solidFill>
                <a:latin typeface="Arial"/>
              </a:rPr>
              <a:t> – </a:t>
            </a:r>
            <a:r>
              <a:rPr lang="cs-CZ" sz="1800" b="1" strike="noStrike">
                <a:solidFill>
                  <a:srgbClr val="FFFFFF"/>
                </a:solidFill>
                <a:latin typeface="Arial"/>
              </a:rPr>
              <a:t>VNITROSTÁTNÍ ZDROJE</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s-CZ" sz="1400" b="1" strike="noStrike" dirty="0">
                <a:solidFill>
                  <a:srgbClr val="0A1641"/>
                </a:solidFill>
                <a:latin typeface="Arial"/>
              </a:rPr>
              <a:t>RAKOUSKO</a:t>
            </a:r>
          </a:p>
          <a:p>
            <a:pPr marL="182880" indent="-182520">
              <a:lnSpc>
                <a:spcPct val="90000"/>
              </a:lnSpc>
              <a:spcBef>
                <a:spcPts val="1199"/>
              </a:spcBef>
              <a:buClr>
                <a:srgbClr val="40BAD2"/>
              </a:buClr>
              <a:buFont typeface="Wingdings 2" charset="2"/>
              <a:buChar char=""/>
            </a:pPr>
            <a:r>
              <a:rPr lang="cs-CZ" sz="1200" b="1" u="sng" strike="noStrike" dirty="0" err="1">
                <a:solidFill>
                  <a:srgbClr val="964277"/>
                </a:solidFill>
                <a:uFillTx/>
                <a:latin typeface="Arial"/>
                <a:hlinkClick r:id="rId3"/>
              </a:rPr>
              <a:t>Mediamanual</a:t>
            </a:r>
            <a:endParaRPr lang="cs-CZ" sz="1200" b="1" u="sng" strike="noStrike" dirty="0">
              <a:solidFill>
                <a:srgbClr val="964277"/>
              </a:solidFill>
              <a:uFillTx/>
              <a:latin typeface="Arial"/>
              <a:hlinkClick r:id="rId3"/>
            </a:endParaRPr>
          </a:p>
          <a:p>
            <a:pPr marL="182880" indent="-182520">
              <a:lnSpc>
                <a:spcPct val="90000"/>
              </a:lnSpc>
              <a:spcBef>
                <a:spcPts val="1199"/>
              </a:spcBef>
              <a:buClr>
                <a:srgbClr val="40BAD2"/>
              </a:buClr>
              <a:buFont typeface="Wingdings 2" charset="2"/>
              <a:buChar char=""/>
            </a:pPr>
            <a:r>
              <a:rPr lang="cs-CZ" sz="1200" b="1" u="sng" strike="noStrike" dirty="0" err="1">
                <a:solidFill>
                  <a:srgbClr val="964277"/>
                </a:solidFill>
                <a:uFillTx/>
                <a:latin typeface="Arial"/>
                <a:hlinkClick r:id="rId4"/>
              </a:rPr>
              <a:t>Saferinternet</a:t>
            </a:r>
            <a:endParaRPr lang="cs-CZ" sz="1200" b="1" u="sng" strike="noStrike" dirty="0">
              <a:solidFill>
                <a:srgbClr val="964277"/>
              </a:solidFill>
              <a:uFillTx/>
              <a:latin typeface="Arial"/>
              <a:hlinkClick r:id="rId4"/>
            </a:endParaRPr>
          </a:p>
          <a:p>
            <a:pPr marL="182880" indent="-182520">
              <a:lnSpc>
                <a:spcPct val="90000"/>
              </a:lnSpc>
              <a:spcBef>
                <a:spcPts val="1199"/>
              </a:spcBef>
              <a:buClr>
                <a:srgbClr val="40BAD2"/>
              </a:buClr>
              <a:buFont typeface="Wingdings 2" charset="2"/>
              <a:buChar char=""/>
            </a:pPr>
            <a:r>
              <a:rPr lang="cs-CZ" sz="1200" b="1" u="sng" strike="noStrike" dirty="0">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cs-CZ" sz="1200" b="1" u="sng" strike="noStrike" dirty="0" err="1">
                <a:solidFill>
                  <a:srgbClr val="964277"/>
                </a:solidFill>
                <a:uFillTx/>
                <a:latin typeface="Arial"/>
                <a:hlinkClick r:id="rId6"/>
              </a:rPr>
              <a:t>Click</a:t>
            </a:r>
            <a:r>
              <a:rPr lang="cs-CZ" sz="1200" b="1" u="sng" strike="noStrike" dirty="0">
                <a:solidFill>
                  <a:srgbClr val="964277"/>
                </a:solidFill>
                <a:uFillTx/>
                <a:latin typeface="Arial"/>
                <a:hlinkClick r:id="rId6"/>
              </a:rPr>
              <a:t> &amp; </a:t>
            </a:r>
            <a:r>
              <a:rPr lang="cs-CZ" sz="1200" b="1" u="sng" strike="noStrike" dirty="0" err="1">
                <a:solidFill>
                  <a:srgbClr val="964277"/>
                </a:solidFill>
                <a:uFillTx/>
                <a:latin typeface="Arial"/>
                <a:hlinkClick r:id="rId6"/>
              </a:rPr>
              <a:t>Check</a:t>
            </a:r>
            <a:r>
              <a:rPr lang="cs-CZ"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cs-CZ" sz="1400" b="1" strike="noStrike" dirty="0">
                <a:solidFill>
                  <a:srgbClr val="0A1641"/>
                </a:solidFill>
                <a:latin typeface="Arial"/>
              </a:rPr>
              <a:t>BELGIE</a:t>
            </a:r>
          </a:p>
          <a:p>
            <a:pPr marL="182880" indent="-182520">
              <a:lnSpc>
                <a:spcPct val="90000"/>
              </a:lnSpc>
              <a:spcBef>
                <a:spcPts val="1199"/>
              </a:spcBef>
              <a:buClr>
                <a:srgbClr val="40BAD2"/>
              </a:buClr>
              <a:buFont typeface="Wingdings 2" charset="2"/>
              <a:buChar char=""/>
            </a:pPr>
            <a:r>
              <a:rPr lang="cs-CZ" sz="1200" b="1" u="sng" strike="noStrike" dirty="0" err="1">
                <a:solidFill>
                  <a:srgbClr val="964277"/>
                </a:solidFill>
                <a:uFillTx/>
                <a:latin typeface="Arial"/>
                <a:hlinkClick r:id="rId7"/>
              </a:rPr>
              <a:t>Mediawijs</a:t>
            </a:r>
            <a:endParaRPr lang="cs-CZ" sz="1200" b="1" u="sng" strike="noStrike" dirty="0">
              <a:solidFill>
                <a:srgbClr val="964277"/>
              </a:solidFill>
              <a:uFillTx/>
              <a:latin typeface="Arial"/>
              <a:hlinkClick r:id="rId7"/>
            </a:endParaRPr>
          </a:p>
          <a:p>
            <a:pPr>
              <a:lnSpc>
                <a:spcPct val="90000"/>
              </a:lnSpc>
              <a:spcBef>
                <a:spcPts val="1199"/>
              </a:spcBef>
            </a:pPr>
            <a:endParaRPr lang="fr-BE" sz="1200" b="0" strike="noStrike" spc="-1" dirty="0">
              <a:latin typeface="Arial"/>
            </a:endParaRPr>
          </a:p>
          <a:p>
            <a:pPr>
              <a:lnSpc>
                <a:spcPct val="90000"/>
              </a:lnSpc>
              <a:spcBef>
                <a:spcPts val="1199"/>
              </a:spcBef>
            </a:pPr>
            <a:r>
              <a:rPr lang="cs-CZ" sz="1400" b="1" strike="noStrike" dirty="0">
                <a:solidFill>
                  <a:srgbClr val="0A1641"/>
                </a:solidFill>
                <a:latin typeface="Arial"/>
              </a:rPr>
              <a:t>BULHARSKO</a:t>
            </a:r>
          </a:p>
          <a:p>
            <a:pPr marL="182880" indent="-182520">
              <a:lnSpc>
                <a:spcPct val="90000"/>
              </a:lnSpc>
              <a:spcBef>
                <a:spcPts val="1199"/>
              </a:spcBef>
              <a:buClr>
                <a:srgbClr val="40BAD2"/>
              </a:buClr>
              <a:buFont typeface="Wingdings 2" charset="2"/>
              <a:buChar char=""/>
            </a:pPr>
            <a:r>
              <a:rPr lang="cs-CZ" sz="1200" b="1" u="sng" strike="noStrike" dirty="0" err="1">
                <a:solidFill>
                  <a:srgbClr val="964277"/>
                </a:solidFill>
                <a:uFillTx/>
                <a:latin typeface="Arial"/>
                <a:hlinkClick r:id="rId8"/>
              </a:rPr>
              <a:t>Gramoten</a:t>
            </a:r>
            <a:r>
              <a:rPr lang="cs-CZ" sz="1200" b="1" strike="noStrike" dirty="0">
                <a:solidFill>
                  <a:srgbClr val="0A1641"/>
                </a:solidFill>
                <a:latin typeface="Arial"/>
              </a:rPr>
              <a:t> </a:t>
            </a:r>
          </a:p>
          <a:p>
            <a:pPr>
              <a:lnSpc>
                <a:spcPct val="90000"/>
              </a:lnSpc>
              <a:spcBef>
                <a:spcPts val="1199"/>
              </a:spcBef>
            </a:pPr>
            <a:endParaRPr lang="fr-BE" sz="1200" b="0" strike="noStrike" spc="-1" dirty="0">
              <a:latin typeface="Arial"/>
            </a:endParaRPr>
          </a:p>
          <a:p>
            <a:pPr>
              <a:lnSpc>
                <a:spcPct val="90000"/>
              </a:lnSpc>
              <a:spcBef>
                <a:spcPts val="1199"/>
              </a:spcBef>
            </a:pPr>
            <a:r>
              <a:rPr lang="cs-CZ" sz="1400" b="1" strike="noStrike" dirty="0">
                <a:solidFill>
                  <a:srgbClr val="0A1641"/>
                </a:solidFill>
                <a:latin typeface="Arial"/>
              </a:rPr>
              <a:t>CHORVATSKO</a:t>
            </a:r>
          </a:p>
          <a:p>
            <a:pPr marL="182880" indent="-182520">
              <a:lnSpc>
                <a:spcPct val="90000"/>
              </a:lnSpc>
              <a:spcBef>
                <a:spcPts val="1199"/>
              </a:spcBef>
              <a:buClr>
                <a:srgbClr val="40BAD2"/>
              </a:buClr>
              <a:buFont typeface="Wingdings 2" charset="2"/>
              <a:buChar char=""/>
            </a:pPr>
            <a:r>
              <a:rPr lang="cs-CZ" sz="1200" b="1" u="sng" strike="noStrike" dirty="0">
                <a:solidFill>
                  <a:srgbClr val="964277"/>
                </a:solidFill>
                <a:uFillTx/>
                <a:latin typeface="Arial"/>
                <a:hlinkClick r:id="rId9"/>
              </a:rPr>
              <a:t>Sdružení pro komunikaci a kulturu </a:t>
            </a:r>
            <a:r>
              <a:rPr lang="cs-CZ" sz="1200" b="1" u="sng" strike="noStrike" dirty="0" smtClean="0">
                <a:solidFill>
                  <a:srgbClr val="964277"/>
                </a:solidFill>
                <a:uFillTx/>
                <a:latin typeface="Arial"/>
                <a:hlinkClick r:id="rId9"/>
              </a:rPr>
              <a:t>médií </a:t>
            </a:r>
            <a:endParaRPr lang="cs-CZ" sz="1200" b="1" u="sng" strike="noStrike" dirty="0">
              <a:solidFill>
                <a:srgbClr val="964277"/>
              </a:solidFill>
              <a:uFillTx/>
              <a:latin typeface="Arial"/>
              <a:hlinkClick r:id="rId9"/>
            </a:endParaRPr>
          </a:p>
          <a:p>
            <a:pPr marL="182880" indent="-182520">
              <a:lnSpc>
                <a:spcPct val="90000"/>
              </a:lnSpc>
              <a:spcBef>
                <a:spcPts val="1199"/>
              </a:spcBef>
              <a:buClr>
                <a:srgbClr val="40BAD2"/>
              </a:buClr>
              <a:buFont typeface="Wingdings 2" charset="2"/>
              <a:buChar char=""/>
            </a:pPr>
            <a:r>
              <a:rPr lang="cs-CZ" sz="1200" b="1" u="sng" strike="noStrike" dirty="0">
                <a:solidFill>
                  <a:srgbClr val="964277"/>
                </a:solidFill>
                <a:uFillTx/>
                <a:latin typeface="Arial"/>
                <a:hlinkClick r:id="rId10"/>
              </a:rPr>
              <a:t>Děti médií </a:t>
            </a:r>
          </a:p>
          <a:p>
            <a:pPr marL="182880" indent="-182520">
              <a:lnSpc>
                <a:spcPct val="90000"/>
              </a:lnSpc>
              <a:spcBef>
                <a:spcPts val="1199"/>
              </a:spcBef>
              <a:buClr>
                <a:srgbClr val="40BAD2"/>
              </a:buClr>
              <a:buFont typeface="Wingdings 2" charset="2"/>
              <a:buChar char=""/>
            </a:pPr>
            <a:r>
              <a:rPr lang="cs-CZ" sz="1200" b="1" u="sng" strike="noStrike" dirty="0">
                <a:solidFill>
                  <a:srgbClr val="964277"/>
                </a:solidFill>
                <a:uFillTx/>
                <a:latin typeface="Arial"/>
                <a:hlinkClick r:id="rId11"/>
              </a:rPr>
              <a:t>Dny mediální gramotnosti</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s-CZ" sz="1400" b="1" strike="noStrike">
                <a:solidFill>
                  <a:srgbClr val="0A1641"/>
                </a:solidFill>
                <a:latin typeface="Arial"/>
              </a:rPr>
              <a:t>KYPR</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2"/>
              </a:rPr>
              <a:t>Boj proti dezinformacím prostřednictvím mediální gramotnosti </a:t>
            </a:r>
          </a:p>
          <a:p>
            <a:pPr>
              <a:lnSpc>
                <a:spcPct val="90000"/>
              </a:lnSpc>
              <a:spcBef>
                <a:spcPts val="1199"/>
              </a:spcBef>
            </a:pPr>
            <a:endParaRPr lang="fr-BE" sz="1200" b="0" strike="noStrike" spc="-1">
              <a:latin typeface="Arial"/>
            </a:endParaRPr>
          </a:p>
          <a:p>
            <a:pPr>
              <a:lnSpc>
                <a:spcPct val="90000"/>
              </a:lnSpc>
              <a:spcBef>
                <a:spcPts val="1199"/>
              </a:spcBef>
            </a:pPr>
            <a:r>
              <a:rPr lang="cs-CZ" sz="1400" b="1" strike="noStrike">
                <a:solidFill>
                  <a:srgbClr val="0A1641"/>
                </a:solidFill>
                <a:latin typeface="Arial"/>
              </a:rPr>
              <a:t>ČESKÁ REPUBLIKA</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3"/>
              </a:rPr>
              <a:t>Clovekvtisni</a:t>
            </a:r>
            <a:r>
              <a:rPr lang="cs-CZ"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5"/>
              </a:rPr>
              <a:t>Elpida</a:t>
            </a:r>
            <a:r>
              <a:rPr lang="cs-CZ"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cs-CZ" sz="1400" b="1" strike="noStrike">
                <a:solidFill>
                  <a:srgbClr val="0A1641"/>
                </a:solidFill>
                <a:latin typeface="Arial"/>
              </a:rPr>
              <a:t>DÁNSKO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6"/>
              </a:rPr>
              <a:t>International Media Support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7"/>
              </a:rPr>
              <a:t>TjekDet</a:t>
            </a:r>
            <a:r>
              <a:rPr lang="cs-CZ"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8"/>
              </a:rPr>
              <a:t>DR Detektor</a:t>
            </a:r>
            <a:r>
              <a:rPr lang="cs-CZ"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20"/>
              </a:rPr>
              <a:t>Børneavisen</a:t>
            </a:r>
            <a:r>
              <a:rPr lang="cs-CZ"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NĚKOLIK PŘÍKLADŮ</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cs-CZ" sz="1400" b="1" strike="noStrike">
                <a:solidFill>
                  <a:srgbClr val="0B1741"/>
                </a:solidFill>
                <a:latin typeface="Arial"/>
              </a:rPr>
              <a:t>NESPRÁVNÝ TITULEK</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cs-CZ" sz="1400" b="1" strike="noStrike">
                <a:solidFill>
                  <a:srgbClr val="0B1741"/>
                </a:solidFill>
                <a:latin typeface="Arial"/>
              </a:rPr>
              <a:t>ZDROJ NEEXISTUJE</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79" y="4533480"/>
            <a:ext cx="2349721"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2800" b="1" strike="noStrike" dirty="0">
                <a:solidFill>
                  <a:srgbClr val="FFFFFF"/>
                </a:solidFill>
                <a:latin typeface="Arial"/>
              </a:rPr>
              <a:t>NEPRAVDA</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cs-CZ" sz="1400" b="1" strike="noStrike">
                <a:solidFill>
                  <a:srgbClr val="0A1641"/>
                </a:solidFill>
                <a:latin typeface="Arial"/>
              </a:rPr>
              <a:t>Obrázek patří k účtu jiné dívky, která se z tohoto konkrétního úhlu Gretě jen podobá.</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cs-CZ" sz="1400" b="1" strike="noStrike">
                <a:solidFill>
                  <a:srgbClr val="0A1641"/>
                </a:solidFill>
                <a:latin typeface="Arial"/>
              </a:rPr>
              <a:t>Dailypresser.com nejsou skutečné zpravodajské stránky, příspěvek je úplně vymyšlený.</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2800" b="1" strike="noStrike">
                <a:solidFill>
                  <a:srgbClr val="FFFFFF"/>
                </a:solidFill>
                <a:latin typeface="Arial"/>
              </a:rPr>
              <a:t>NEPRAVDA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CHCETE-LI SE DOZVĚDĚT VÍCE</a:t>
            </a:r>
            <a:r>
              <a:rPr lang="cs-CZ" sz="1800" strike="noStrike">
                <a:solidFill>
                  <a:srgbClr val="FFFFFF"/>
                </a:solidFill>
                <a:latin typeface="Arial"/>
              </a:rPr>
              <a:t> – </a:t>
            </a:r>
            <a:r>
              <a:rPr lang="cs-CZ" sz="1800" b="1" strike="noStrike">
                <a:solidFill>
                  <a:srgbClr val="FFFFFF"/>
                </a:solidFill>
                <a:latin typeface="Arial"/>
              </a:rPr>
              <a:t>VNITROSTÁTNÍ ZDROJE</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s-CZ" sz="1400" b="1" strike="noStrike" dirty="0">
                <a:solidFill>
                  <a:srgbClr val="0A1641"/>
                </a:solidFill>
                <a:latin typeface="Arial"/>
              </a:rPr>
              <a:t>ESTONSKO</a:t>
            </a:r>
          </a:p>
          <a:p>
            <a:pPr marL="182880" indent="-182520">
              <a:lnSpc>
                <a:spcPct val="90000"/>
              </a:lnSpc>
              <a:spcBef>
                <a:spcPts val="1199"/>
              </a:spcBef>
              <a:buClr>
                <a:srgbClr val="40BAD2"/>
              </a:buClr>
              <a:buFont typeface="Wingdings 2" charset="2"/>
              <a:buChar char=""/>
            </a:pPr>
            <a:r>
              <a:rPr lang="cs-CZ" sz="1200" b="1" u="sng" strike="noStrike" dirty="0" err="1">
                <a:solidFill>
                  <a:srgbClr val="964277"/>
                </a:solidFill>
                <a:uFillTx/>
                <a:latin typeface="Arial"/>
                <a:hlinkClick r:id="rId3"/>
              </a:rPr>
              <a:t>Meediapädevuse</a:t>
            </a:r>
            <a:r>
              <a:rPr lang="cs-CZ" sz="1200" b="1" u="sng" strike="noStrike" dirty="0">
                <a:solidFill>
                  <a:srgbClr val="964277"/>
                </a:solidFill>
                <a:uFillTx/>
                <a:latin typeface="Arial"/>
                <a:hlinkClick r:id="rId3"/>
              </a:rPr>
              <a:t> </a:t>
            </a:r>
            <a:r>
              <a:rPr lang="cs-CZ" sz="1200" b="1" u="sng" strike="noStrike" dirty="0" err="1">
                <a:solidFill>
                  <a:srgbClr val="964277"/>
                </a:solidFill>
                <a:uFillTx/>
                <a:latin typeface="Arial"/>
                <a:hlinkClick r:id="rId3"/>
              </a:rPr>
              <a:t>nädal</a:t>
            </a:r>
            <a:endParaRPr lang="cs-CZ" sz="1200" b="1" u="sng" strike="noStrike" dirty="0">
              <a:solidFill>
                <a:srgbClr val="964277"/>
              </a:solidFill>
              <a:uFillTx/>
              <a:latin typeface="Arial"/>
              <a:hlinkClick r:id="rId3"/>
            </a:endParaRPr>
          </a:p>
          <a:p>
            <a:pPr marL="182880" indent="-182520">
              <a:lnSpc>
                <a:spcPct val="90000"/>
              </a:lnSpc>
              <a:spcBef>
                <a:spcPts val="1199"/>
              </a:spcBef>
              <a:buClr>
                <a:srgbClr val="40BAD2"/>
              </a:buClr>
              <a:buFont typeface="Wingdings 2" charset="2"/>
              <a:buChar char=""/>
            </a:pPr>
            <a:r>
              <a:rPr lang="cs-CZ" sz="1200" b="1" u="sng" strike="noStrike" dirty="0">
                <a:solidFill>
                  <a:srgbClr val="964277"/>
                </a:solidFill>
                <a:uFillTx/>
                <a:latin typeface="Arial"/>
                <a:hlinkClick r:id="rId4"/>
              </a:rPr>
              <a:t>SALTO </a:t>
            </a:r>
            <a:r>
              <a:rPr lang="cs-CZ" sz="1200" b="1" u="sng" strike="noStrike" dirty="0" err="1">
                <a:solidFill>
                  <a:srgbClr val="964277"/>
                </a:solidFill>
                <a:uFillTx/>
                <a:latin typeface="Arial"/>
                <a:hlinkClick r:id="rId4"/>
              </a:rPr>
              <a:t>Participation</a:t>
            </a:r>
            <a:r>
              <a:rPr lang="cs-CZ" sz="1200" b="1" u="sng" strike="noStrike" dirty="0">
                <a:solidFill>
                  <a:srgbClr val="964277"/>
                </a:solidFill>
                <a:uFillTx/>
                <a:latin typeface="Arial"/>
                <a:hlinkClick r:id="rId4"/>
              </a:rPr>
              <a:t> &amp; </a:t>
            </a:r>
            <a:r>
              <a:rPr lang="cs-CZ" sz="1200" b="1" u="sng" strike="noStrike" dirty="0" err="1">
                <a:solidFill>
                  <a:srgbClr val="964277"/>
                </a:solidFill>
                <a:uFillTx/>
                <a:latin typeface="Arial"/>
                <a:hlinkClick r:id="rId4"/>
              </a:rPr>
              <a:t>Information</a:t>
            </a:r>
            <a:endParaRPr lang="cs-CZ" sz="1200" b="1" u="sng" strike="noStrike" dirty="0">
              <a:solidFill>
                <a:srgbClr val="964277"/>
              </a:solidFill>
              <a:uFillTx/>
              <a:latin typeface="Arial"/>
              <a:hlinkClick r:id="rId4"/>
            </a:endParaRPr>
          </a:p>
          <a:p>
            <a:pPr>
              <a:lnSpc>
                <a:spcPct val="90000"/>
              </a:lnSpc>
              <a:spcBef>
                <a:spcPts val="1199"/>
              </a:spcBef>
            </a:pPr>
            <a:endParaRPr lang="fr-BE" sz="1400" b="0" strike="noStrike" spc="-1" dirty="0">
              <a:latin typeface="Arial"/>
            </a:endParaRPr>
          </a:p>
          <a:p>
            <a:pPr>
              <a:lnSpc>
                <a:spcPct val="90000"/>
              </a:lnSpc>
              <a:spcBef>
                <a:spcPts val="1199"/>
              </a:spcBef>
            </a:pPr>
            <a:r>
              <a:rPr lang="cs-CZ" sz="1400" b="1" strike="noStrike" dirty="0">
                <a:solidFill>
                  <a:srgbClr val="0A1641"/>
                </a:solidFill>
                <a:latin typeface="Arial"/>
              </a:rPr>
              <a:t>FINSKO</a:t>
            </a:r>
          </a:p>
          <a:p>
            <a:pPr marL="182880" indent="-182520">
              <a:lnSpc>
                <a:spcPct val="90000"/>
              </a:lnSpc>
              <a:spcBef>
                <a:spcPts val="1199"/>
              </a:spcBef>
              <a:buClr>
                <a:srgbClr val="40BAD2"/>
              </a:buClr>
              <a:buFont typeface="Wingdings 2" charset="2"/>
              <a:buChar char=""/>
            </a:pPr>
            <a:r>
              <a:rPr lang="cs-CZ" sz="1200" b="1" u="sng" strike="noStrike" dirty="0">
                <a:solidFill>
                  <a:srgbClr val="964277"/>
                </a:solidFill>
                <a:uFillTx/>
                <a:latin typeface="Arial"/>
                <a:hlinkClick r:id="rId5"/>
              </a:rPr>
              <a:t>Mediální gramotnost ve Finsku</a:t>
            </a:r>
          </a:p>
          <a:p>
            <a:pPr marL="182880" indent="-182520">
              <a:lnSpc>
                <a:spcPct val="90000"/>
              </a:lnSpc>
              <a:spcBef>
                <a:spcPts val="1199"/>
              </a:spcBef>
              <a:buClr>
                <a:srgbClr val="40BAD2"/>
              </a:buClr>
              <a:buFont typeface="Wingdings 2" charset="2"/>
              <a:buChar char=""/>
            </a:pPr>
            <a:r>
              <a:rPr lang="cs-CZ" sz="1200" b="1" u="sng" strike="noStrike" dirty="0">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cs-CZ" sz="1200" b="1" u="sng" strike="noStrike" dirty="0">
                <a:solidFill>
                  <a:srgbClr val="964277"/>
                </a:solidFill>
                <a:uFillTx/>
                <a:latin typeface="Arial"/>
                <a:hlinkClick r:id="rId7"/>
              </a:rPr>
              <a:t>Media </a:t>
            </a:r>
            <a:r>
              <a:rPr lang="cs-CZ" sz="1200" b="1" u="sng" strike="noStrike" dirty="0" err="1">
                <a:solidFill>
                  <a:srgbClr val="964277"/>
                </a:solidFill>
                <a:uFillTx/>
                <a:latin typeface="Arial"/>
                <a:hlinkClick r:id="rId7"/>
              </a:rPr>
              <a:t>Literacy</a:t>
            </a:r>
            <a:r>
              <a:rPr lang="cs-CZ" sz="1200" b="1" u="sng" strike="noStrike" dirty="0">
                <a:solidFill>
                  <a:srgbClr val="964277"/>
                </a:solidFill>
                <a:uFillTx/>
                <a:latin typeface="Arial"/>
                <a:hlinkClick r:id="rId7"/>
              </a:rPr>
              <a:t> </a:t>
            </a:r>
            <a:r>
              <a:rPr lang="cs-CZ" sz="1200" b="1" u="sng" strike="noStrike" dirty="0" err="1">
                <a:solidFill>
                  <a:srgbClr val="964277"/>
                </a:solidFill>
                <a:uFillTx/>
                <a:latin typeface="Arial"/>
                <a:hlinkClick r:id="rId7"/>
              </a:rPr>
              <a:t>School</a:t>
            </a:r>
            <a:endParaRPr lang="cs-CZ" sz="1200" b="1" u="sng" strike="noStrike" dirty="0">
              <a:solidFill>
                <a:srgbClr val="964277"/>
              </a:solidFill>
              <a:uFillTx/>
              <a:latin typeface="Arial"/>
              <a:hlinkClick r:id="rId7"/>
            </a:endParaRPr>
          </a:p>
          <a:p>
            <a:pPr marL="182880" indent="-182520">
              <a:lnSpc>
                <a:spcPct val="90000"/>
              </a:lnSpc>
              <a:spcBef>
                <a:spcPts val="1199"/>
              </a:spcBef>
              <a:buClr>
                <a:srgbClr val="40BAD2"/>
              </a:buClr>
              <a:buFont typeface="Wingdings 2" charset="2"/>
              <a:buChar char=""/>
            </a:pPr>
            <a:r>
              <a:rPr lang="cs-CZ" sz="1200" b="1" u="sng" strike="noStrike" dirty="0" err="1">
                <a:solidFill>
                  <a:srgbClr val="964277"/>
                </a:solidFill>
                <a:uFillTx/>
                <a:latin typeface="Arial"/>
                <a:hlinkClick r:id="rId8"/>
              </a:rPr>
              <a:t>Mediataitoviikko</a:t>
            </a:r>
            <a:endParaRPr lang="cs-CZ" sz="1200" b="1" u="sng" strike="noStrike" dirty="0">
              <a:solidFill>
                <a:srgbClr val="964277"/>
              </a:solidFill>
              <a:uFillTx/>
              <a:latin typeface="Arial"/>
              <a:hlinkClick r:id="rId8"/>
            </a:endParaRPr>
          </a:p>
          <a:p>
            <a:pPr marL="182880" indent="-182520">
              <a:lnSpc>
                <a:spcPct val="90000"/>
              </a:lnSpc>
              <a:spcBef>
                <a:spcPts val="1199"/>
              </a:spcBef>
              <a:buClr>
                <a:srgbClr val="40BAD2"/>
              </a:buClr>
              <a:buFont typeface="Wingdings 2" charset="2"/>
              <a:buChar char=""/>
            </a:pPr>
            <a:r>
              <a:rPr lang="cs-CZ" sz="1200" b="1" u="sng" strike="noStrike" dirty="0" err="1">
                <a:solidFill>
                  <a:srgbClr val="964277"/>
                </a:solidFill>
                <a:uFillTx/>
                <a:latin typeface="Arial"/>
                <a:hlinkClick r:id="rId9"/>
              </a:rPr>
              <a:t>Mediakasvastus</a:t>
            </a:r>
            <a:endParaRPr lang="cs-CZ" sz="1200" b="1" u="sng" strike="noStrike" dirty="0">
              <a:solidFill>
                <a:srgbClr val="964277"/>
              </a:solidFill>
              <a:uFillTx/>
              <a:latin typeface="Arial"/>
              <a:hlinkClick r:id="rId9"/>
            </a:endParaRPr>
          </a:p>
          <a:p>
            <a:pPr marL="182880" indent="-182520">
              <a:lnSpc>
                <a:spcPct val="90000"/>
              </a:lnSpc>
              <a:spcBef>
                <a:spcPts val="1199"/>
              </a:spcBef>
              <a:buClr>
                <a:srgbClr val="40BAD2"/>
              </a:buClr>
              <a:buFont typeface="Wingdings 2" charset="2"/>
              <a:buChar char=""/>
            </a:pPr>
            <a:r>
              <a:rPr lang="cs-CZ" sz="1200" b="1" u="sng" strike="noStrike" dirty="0">
                <a:solidFill>
                  <a:srgbClr val="964277"/>
                </a:solidFill>
                <a:uFillTx/>
                <a:latin typeface="Arial"/>
                <a:hlinkClick r:id="rId10"/>
              </a:rPr>
              <a:t>YLE </a:t>
            </a:r>
            <a:r>
              <a:rPr lang="cs-CZ" sz="1200" b="1" u="sng" strike="noStrike" dirty="0" err="1">
                <a:solidFill>
                  <a:srgbClr val="964277"/>
                </a:solidFill>
                <a:uFillTx/>
                <a:latin typeface="Arial"/>
                <a:hlinkClick r:id="rId10"/>
              </a:rPr>
              <a:t>Digitrennit</a:t>
            </a:r>
            <a:r>
              <a:rPr lang="cs-CZ" sz="1200" b="1" u="sng" strike="noStrike" dirty="0">
                <a:solidFill>
                  <a:srgbClr val="964277"/>
                </a:solidFill>
                <a:uFillTx/>
                <a:latin typeface="Arial"/>
                <a:hlinkClick r:id="rId10"/>
              </a:rPr>
              <a:t> </a:t>
            </a:r>
          </a:p>
          <a:p>
            <a:pPr marL="182880" indent="-182520">
              <a:lnSpc>
                <a:spcPct val="90000"/>
              </a:lnSpc>
              <a:spcBef>
                <a:spcPts val="1199"/>
              </a:spcBef>
              <a:buClr>
                <a:srgbClr val="40BAD2"/>
              </a:buClr>
              <a:buFont typeface="Wingdings 2" charset="2"/>
              <a:buChar char=""/>
            </a:pPr>
            <a:r>
              <a:rPr lang="cs-CZ" sz="1200" b="1" u="sng" strike="noStrike" dirty="0">
                <a:solidFill>
                  <a:srgbClr val="964277"/>
                </a:solidFill>
                <a:uFillTx/>
                <a:latin typeface="Arial"/>
                <a:hlinkClick r:id="rId11"/>
              </a:rPr>
              <a:t>YLE </a:t>
            </a:r>
            <a:r>
              <a:rPr lang="cs-CZ" sz="1200" b="1" u="sng" strike="noStrike" dirty="0" err="1">
                <a:solidFill>
                  <a:srgbClr val="964277"/>
                </a:solidFill>
                <a:uFillTx/>
                <a:latin typeface="Arial"/>
                <a:hlinkClick r:id="rId11"/>
              </a:rPr>
              <a:t>Uutisluokka</a:t>
            </a:r>
            <a:endParaRPr lang="cs-CZ" sz="1200" b="1" u="sng" strike="noStrike" dirty="0">
              <a:solidFill>
                <a:srgbClr val="964277"/>
              </a:solidFill>
              <a:uFillTx/>
              <a:latin typeface="Arial"/>
              <a:hlinkClick r:id="rId11"/>
            </a:endParaRPr>
          </a:p>
          <a:p>
            <a:pPr>
              <a:lnSpc>
                <a:spcPct val="90000"/>
              </a:lnSpc>
              <a:spcBef>
                <a:spcPts val="1199"/>
              </a:spcBef>
            </a:pPr>
            <a:endParaRPr lang="fr-BE" sz="1200" b="0" strike="noStrike" spc="-1" dirty="0">
              <a:latin typeface="Arial"/>
            </a:endParaRPr>
          </a:p>
          <a:p>
            <a:pPr>
              <a:lnSpc>
                <a:spcPct val="90000"/>
              </a:lnSpc>
              <a:spcBef>
                <a:spcPts val="1199"/>
              </a:spcBef>
            </a:pPr>
            <a:r>
              <a:rPr lang="cs-CZ" sz="1400" b="1" strike="noStrike" dirty="0">
                <a:solidFill>
                  <a:srgbClr val="0A1641"/>
                </a:solidFill>
                <a:latin typeface="Arial"/>
              </a:rPr>
              <a:t>FRANCIE</a:t>
            </a:r>
          </a:p>
          <a:p>
            <a:pPr marL="182880" indent="-182520">
              <a:lnSpc>
                <a:spcPct val="90000"/>
              </a:lnSpc>
              <a:spcBef>
                <a:spcPts val="1199"/>
              </a:spcBef>
              <a:buClr>
                <a:srgbClr val="40BAD2"/>
              </a:buClr>
              <a:buFont typeface="Wingdings 2" charset="2"/>
              <a:buChar char=""/>
            </a:pPr>
            <a:r>
              <a:rPr lang="cs-CZ" sz="1200" b="1" u="sng" strike="noStrike" dirty="0">
                <a:solidFill>
                  <a:srgbClr val="964277"/>
                </a:solidFill>
                <a:uFillTx/>
                <a:latin typeface="Arial"/>
                <a:hlinkClick r:id="rId12"/>
              </a:rPr>
              <a:t>IREX Evropa</a:t>
            </a: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s-CZ" sz="1400" b="1" strike="noStrike">
                <a:solidFill>
                  <a:srgbClr val="0A1641"/>
                </a:solidFill>
                <a:latin typeface="Arial"/>
              </a:rPr>
              <a:t>NĚMECKO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8"/>
              </a:rPr>
              <a:t>ACT ON! aktiv + selbstbestimmt online</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20"/>
              </a:rPr>
              <a:t>DW Akademie</a:t>
            </a:r>
          </a:p>
          <a:p>
            <a:pPr>
              <a:lnSpc>
                <a:spcPct val="90000"/>
              </a:lnSpc>
              <a:spcBef>
                <a:spcPts val="1199"/>
              </a:spcBef>
            </a:pPr>
            <a:endParaRPr lang="fr-BE" sz="1200" b="0" strike="noStrike" spc="-1">
              <a:latin typeface="Arial"/>
            </a:endParaRPr>
          </a:p>
          <a:p>
            <a:pPr>
              <a:lnSpc>
                <a:spcPct val="90000"/>
              </a:lnSpc>
              <a:spcBef>
                <a:spcPts val="1199"/>
              </a:spcBef>
            </a:pPr>
            <a:r>
              <a:rPr lang="cs-CZ" sz="1400" b="1" strike="noStrike">
                <a:solidFill>
                  <a:srgbClr val="0A1641"/>
                </a:solidFill>
                <a:latin typeface="Arial"/>
              </a:rPr>
              <a:t>ŘECKO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21"/>
              </a:rPr>
              <a:t>Institut mediální gramotnosti</a:t>
            </a:r>
            <a:r>
              <a:rPr lang="cs-CZ"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22"/>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CHCETE-LI SE DOZVĚDĚT VÍCE</a:t>
            </a:r>
            <a:r>
              <a:rPr lang="cs-CZ" sz="1800" strike="noStrike">
                <a:solidFill>
                  <a:srgbClr val="FFFFFF"/>
                </a:solidFill>
                <a:latin typeface="Arial"/>
              </a:rPr>
              <a:t> – </a:t>
            </a:r>
            <a:r>
              <a:rPr lang="cs-CZ" sz="1800" b="1" strike="noStrike">
                <a:solidFill>
                  <a:srgbClr val="FFFFFF"/>
                </a:solidFill>
                <a:latin typeface="Arial"/>
              </a:rPr>
              <a:t>VNITROSTÁTNÍ ZDROJE</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s-CZ" sz="1400" b="1" strike="noStrike">
                <a:solidFill>
                  <a:srgbClr val="0A1641"/>
                </a:solidFill>
                <a:latin typeface="Arial"/>
              </a:rPr>
              <a:t>MAĎARSKO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cs-CZ" sz="1400" b="1" strike="noStrike">
                <a:solidFill>
                  <a:srgbClr val="0A1641"/>
                </a:solidFill>
                <a:latin typeface="Arial"/>
              </a:rPr>
              <a:t>IRSKO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cs-CZ" sz="1400" b="1" strike="noStrike">
                <a:solidFill>
                  <a:srgbClr val="0A1641"/>
                </a:solidFill>
                <a:latin typeface="Arial"/>
              </a:rPr>
              <a:t>ITÁLIE</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7"/>
              </a:rPr>
              <a:t>Media Education</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cs-CZ" sz="1400" b="1" strike="noStrike">
                <a:solidFill>
                  <a:srgbClr val="0A1641"/>
                </a:solidFill>
                <a:latin typeface="Arial"/>
              </a:rPr>
              <a:t>LOTYŠSKO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9"/>
              </a:rPr>
              <a:t>Pilna doma (Full Thought)</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3"/>
              </a:rPr>
              <a:t>Superhrdinové na internetu</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s-CZ" sz="1400" b="1" strike="noStrike">
                <a:solidFill>
                  <a:srgbClr val="0A1641"/>
                </a:solidFill>
                <a:latin typeface="Arial"/>
              </a:rPr>
              <a:t>LITVA</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4"/>
              </a:rPr>
              <a:t>Draugiškas internetas (přátelský internet)</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6"/>
              </a:rPr>
              <a:t>Platforma pro mediální gramotnost</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cs-CZ" sz="1400" b="1" strike="noStrike">
                <a:solidFill>
                  <a:srgbClr val="0A1641"/>
                </a:solidFill>
                <a:latin typeface="Arial"/>
              </a:rPr>
              <a:t>LUCEMBURSKO</a:t>
            </a:r>
          </a:p>
          <a:p>
            <a:pPr marL="171360" indent="-171000">
              <a:lnSpc>
                <a:spcPct val="90000"/>
              </a:lnSpc>
              <a:spcBef>
                <a:spcPts val="1199"/>
              </a:spcBef>
              <a:buClr>
                <a:srgbClr val="40BAD2"/>
              </a:buClr>
              <a:buFont typeface="Arial"/>
              <a:buChar char="•"/>
            </a:pPr>
            <a:r>
              <a:rPr lang="cs-CZ"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cs-CZ" sz="1400" b="1" strike="noStrike">
                <a:solidFill>
                  <a:srgbClr val="0A1641"/>
                </a:solidFill>
                <a:latin typeface="Arial"/>
              </a:rPr>
              <a:t>MALTA</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9"/>
              </a:rPr>
              <a:t>BeSmartOnline!</a:t>
            </a:r>
            <a:r>
              <a:rPr lang="cs-CZ"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cs-CZ" sz="1400" b="1" strike="noStrike">
                <a:solidFill>
                  <a:srgbClr val="0A1641"/>
                </a:solidFill>
                <a:latin typeface="Arial"/>
              </a:rPr>
              <a:t>NIZOZEMSKO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21"/>
              </a:rPr>
              <a:t>Evropské centrum pro žurnalistiku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22"/>
              </a:rPr>
              <a:t>Hoezomediawijs</a:t>
            </a:r>
            <a:r>
              <a:rPr lang="cs-CZ"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23"/>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CHCETE-LI SE DOZVĚDĚT VÍCE</a:t>
            </a:r>
            <a:r>
              <a:rPr lang="cs-CZ" sz="1800" strike="noStrike">
                <a:solidFill>
                  <a:srgbClr val="FFFFFF"/>
                </a:solidFill>
                <a:latin typeface="Arial"/>
              </a:rPr>
              <a:t> – </a:t>
            </a:r>
            <a:r>
              <a:rPr lang="cs-CZ" sz="1800" b="1" strike="noStrike">
                <a:solidFill>
                  <a:srgbClr val="FFFFFF"/>
                </a:solidFill>
                <a:latin typeface="Arial"/>
              </a:rPr>
              <a:t>VNITROSTÁTNÍ ZDROJE</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400" b="1" strike="noStrike">
                <a:solidFill>
                  <a:srgbClr val="0A1641"/>
                </a:solidFill>
                <a:latin typeface="Arial"/>
              </a:rPr>
              <a:t>POLSKO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3"/>
              </a:rPr>
              <a:t>Nadace Stefana Batoryho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4"/>
              </a:rPr>
              <a:t>Žurnalistické dovednosti pro sousedství</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6"/>
              </a:rPr>
              <a:t>Centrum občanského vzdělávání</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8"/>
              </a:rPr>
              <a:t>Dítě v síti</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9"/>
              </a:rPr>
              <a:t>Nadace Panoptykon</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0"/>
              </a:rPr>
              <a:t>Polské sdružení pro mediální gramotnost</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1"/>
              </a:rPr>
              <a:t>Nadace „Szkoła z Klasą“</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cs-CZ" sz="1400" b="1" strike="noStrike">
                <a:solidFill>
                  <a:srgbClr val="0A1641"/>
                </a:solidFill>
                <a:latin typeface="Arial"/>
              </a:rPr>
              <a:t>PORTUGALSKO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6"/>
              </a:rPr>
              <a:t>Vnitrostátní iniciativa v oblasti digitálních dovedností e.2030</a:t>
            </a:r>
          </a:p>
          <a:p>
            <a:pPr>
              <a:lnSpc>
                <a:spcPct val="90000"/>
              </a:lnSpc>
              <a:spcBef>
                <a:spcPts val="1199"/>
              </a:spcBef>
            </a:pPr>
            <a:endParaRPr lang="fr-BE" sz="1200" b="0" strike="noStrike" spc="-1">
              <a:latin typeface="Arial"/>
            </a:endParaRPr>
          </a:p>
          <a:p>
            <a:pPr>
              <a:lnSpc>
                <a:spcPct val="90000"/>
              </a:lnSpc>
              <a:spcBef>
                <a:spcPts val="1199"/>
              </a:spcBef>
            </a:pPr>
            <a:r>
              <a:rPr lang="cs-CZ" sz="1400" b="1" strike="noStrike">
                <a:solidFill>
                  <a:srgbClr val="0A1641"/>
                </a:solidFill>
                <a:latin typeface="Arial"/>
              </a:rPr>
              <a:t>RUMUNSKO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7"/>
              </a:rPr>
              <a:t>ActiveWatch</a:t>
            </a:r>
            <a:r>
              <a:rPr lang="cs-CZ"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9"/>
              </a:rPr>
              <a:t>Funky Citizens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cs-CZ" sz="1400" b="1" strike="noStrike">
                <a:solidFill>
                  <a:srgbClr val="0A1641"/>
                </a:solidFill>
                <a:latin typeface="Arial"/>
              </a:rPr>
              <a:t>SLOVENSKO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21"/>
              </a:rPr>
              <a:t>Rada pro vysílání a retransmisi</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CHCETE-LI SE DOZVĚDĚT VÍCE</a:t>
            </a:r>
            <a:r>
              <a:rPr lang="cs-CZ" sz="1800" strike="noStrike">
                <a:solidFill>
                  <a:srgbClr val="FFFFFF"/>
                </a:solidFill>
                <a:latin typeface="Arial"/>
              </a:rPr>
              <a:t> – </a:t>
            </a:r>
            <a:r>
              <a:rPr lang="cs-CZ" sz="1800" b="1" strike="noStrike">
                <a:solidFill>
                  <a:srgbClr val="FFFFFF"/>
                </a:solidFill>
                <a:latin typeface="Arial"/>
              </a:rPr>
              <a:t>VNITROSTÁTNÍ ZDROJE</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400" b="1" strike="noStrike">
                <a:solidFill>
                  <a:srgbClr val="0A1641"/>
                </a:solidFill>
                <a:latin typeface="Arial"/>
              </a:rPr>
              <a:t>ŠPANĚLSKO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400" b="1" strike="noStrike">
                <a:solidFill>
                  <a:srgbClr val="0A1641"/>
                </a:solidFill>
                <a:latin typeface="Arial"/>
              </a:rPr>
              <a:t>SLOVINSKO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7"/>
              </a:rPr>
              <a:t>MIPI – medijska in informacijska pismenost</a:t>
            </a:r>
            <a:r>
              <a:rPr lang="cs-CZ"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9"/>
              </a:rPr>
              <a:t>Otroci in mediji: iskanje resnice v svetu novic</a:t>
            </a:r>
            <a:r>
              <a:rPr lang="cs-CZ"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0"/>
              </a:rPr>
              <a:t>Medijska pismenost</a:t>
            </a:r>
            <a:r>
              <a:rPr lang="cs-CZ"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1"/>
              </a:rPr>
              <a:t>Safe</a:t>
            </a:r>
            <a:r>
              <a:rPr lang="cs-CZ"/>
              <a:t/>
            </a:r>
            <a:br>
              <a:rPr lang="cs-CZ"/>
            </a:br>
            <a:r>
              <a:rPr lang="cs-CZ" sz="1200" b="1" strike="noStrike">
                <a:solidFill>
                  <a:srgbClr val="0A1641"/>
                </a:solidFill>
                <a:latin typeface="Arial"/>
              </a:rPr>
              <a:t> </a:t>
            </a:r>
          </a:p>
          <a:p>
            <a:pPr>
              <a:lnSpc>
                <a:spcPct val="90000"/>
              </a:lnSpc>
              <a:spcBef>
                <a:spcPts val="1199"/>
              </a:spcBef>
            </a:pPr>
            <a:r>
              <a:rPr lang="cs-CZ" sz="1400" b="1" strike="noStrike">
                <a:solidFill>
                  <a:srgbClr val="0A1641"/>
                </a:solidFill>
                <a:latin typeface="Arial"/>
              </a:rPr>
              <a:t>ŠVÉDSKO</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3"/>
              </a:rPr>
              <a:t>Švédská agentura pro mezinárodní rozvoj</a:t>
            </a:r>
          </a:p>
          <a:p>
            <a:pPr marL="182880" indent="-182520">
              <a:lnSpc>
                <a:spcPct val="90000"/>
              </a:lnSpc>
              <a:spcBef>
                <a:spcPts val="1199"/>
              </a:spcBef>
              <a:buClr>
                <a:srgbClr val="40BAD2"/>
              </a:buClr>
              <a:buFont typeface="Wingdings 2" charset="2"/>
              <a:buChar char=""/>
            </a:pPr>
            <a:r>
              <a:rPr lang="cs-CZ" sz="1200" b="1" u="sng" strike="noStrike">
                <a:solidFill>
                  <a:srgbClr val="964277"/>
                </a:solidFill>
                <a:uFillTx/>
                <a:latin typeface="Arial"/>
                <a:hlinkClick r:id="rId14"/>
              </a:rPr>
              <a:t>FOJO</a:t>
            </a:r>
            <a:r>
              <a:rPr lang="cs-CZ"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Plán vyučovací hodiny</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755714"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cs-CZ" sz="2400" b="1" strike="noStrike" dirty="0">
                  <a:solidFill>
                    <a:srgbClr val="FFFFFF"/>
                  </a:solidFill>
                  <a:latin typeface="Arial"/>
                </a:rPr>
                <a:t>SKUPINOVÁ PRÁCE</a:t>
              </a:r>
            </a:p>
            <a:p>
              <a:pPr marL="457200">
                <a:lnSpc>
                  <a:spcPts val="1559"/>
                </a:lnSpc>
              </a:pPr>
              <a:r>
                <a:rPr lang="cs-CZ" sz="1400" b="1" strike="noStrike" dirty="0">
                  <a:solidFill>
                    <a:srgbClr val="FFFFFF"/>
                  </a:solidFill>
                  <a:latin typeface="Arial"/>
                </a:rPr>
                <a:t>PŘÍPADOVÉ STUDIE</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4000" b="1" strike="noStrike">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cs-CZ" sz="2400" b="1" strike="noStrike">
                  <a:solidFill>
                    <a:srgbClr val="FFFFFF"/>
                  </a:solidFill>
                  <a:latin typeface="Arial"/>
                </a:rPr>
                <a:t>POCHOPENÍ DEZINFORMACÍ</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4000" b="1" strike="noStrike">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cs-CZ" sz="2400" b="1" strike="noStrike">
                  <a:solidFill>
                    <a:srgbClr val="FFFFFF"/>
                  </a:solidFill>
                  <a:latin typeface="Arial"/>
                </a:rPr>
                <a:t>PREZENTACE</a:t>
              </a:r>
            </a:p>
            <a:p>
              <a:pPr marL="457200">
                <a:lnSpc>
                  <a:spcPts val="2259"/>
                </a:lnSpc>
              </a:pPr>
              <a:r>
                <a:rPr lang="cs-CZ" sz="2400" b="1" strike="noStrike">
                  <a:solidFill>
                    <a:srgbClr val="FFFFFF"/>
                  </a:solidFill>
                  <a:latin typeface="Arial"/>
                </a:rPr>
                <a:t>A DISKUSE</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4000" b="1" strike="noStrike">
                  <a:solidFill>
                    <a:srgbClr val="FFFFFF"/>
                  </a:solidFill>
                  <a:latin typeface="Arial"/>
                </a:rPr>
                <a:t>3</a:t>
              </a:r>
            </a:p>
          </p:txBody>
        </p:sp>
      </p:grpSp>
      <p:grpSp>
        <p:nvGrpSpPr>
          <p:cNvPr id="325" name="Group 11"/>
          <p:cNvGrpSpPr/>
          <p:nvPr/>
        </p:nvGrpSpPr>
        <p:grpSpPr>
          <a:xfrm>
            <a:off x="6910920" y="4641480"/>
            <a:ext cx="4237200"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cs-CZ" sz="2400" b="1" strike="noStrike">
                  <a:solidFill>
                    <a:srgbClr val="FFFFFF"/>
                  </a:solidFill>
                  <a:latin typeface="Arial"/>
                </a:rPr>
                <a:t>SHRNUTÍ A TIPY, JAK ZJISTIT VÍCE</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4000" b="1" strike="noStrike">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POCHOPENÍ DEZINFORMACÍ</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8000" b="1" strike="noStrike">
                <a:solidFill>
                  <a:srgbClr val="FF5D00"/>
                </a:solidFill>
                <a:latin typeface="Arial"/>
              </a:rPr>
              <a:t>Co</a:t>
            </a:r>
          </a:p>
        </p:txBody>
      </p:sp>
      <p:sp>
        <p:nvSpPr>
          <p:cNvPr id="330" name="CustomShape 3"/>
          <p:cNvSpPr/>
          <p:nvPr/>
        </p:nvSpPr>
        <p:spPr>
          <a:xfrm>
            <a:off x="3884400" y="268632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8000" b="1" strike="noStrike">
                <a:solidFill>
                  <a:srgbClr val="164193"/>
                </a:solidFill>
                <a:latin typeface="Arial"/>
              </a:rPr>
              <a:t>Jak</a:t>
            </a:r>
          </a:p>
        </p:txBody>
      </p:sp>
      <p:sp>
        <p:nvSpPr>
          <p:cNvPr id="331" name="CustomShape 4"/>
          <p:cNvSpPr/>
          <p:nvPr/>
        </p:nvSpPr>
        <p:spPr>
          <a:xfrm>
            <a:off x="3884400" y="392472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8000" b="1" strike="noStrike">
                <a:solidFill>
                  <a:srgbClr val="164193"/>
                </a:solidFill>
                <a:latin typeface="Arial"/>
              </a:rPr>
              <a:t>Jak</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80" y="2173680"/>
            <a:ext cx="2355258" cy="72036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600" b="1" strike="noStrike">
                  <a:solidFill>
                    <a:srgbClr val="FFFFFF"/>
                  </a:solidFill>
                  <a:latin typeface="Arial"/>
                </a:rPr>
                <a:t>jsou dezinformace?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600" b="1" strike="noStrike">
                  <a:solidFill>
                    <a:srgbClr val="FE5D00"/>
                  </a:solidFill>
                  <a:latin typeface="Arial"/>
                </a:rPr>
                <a:t>Příklady</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79" y="4609440"/>
            <a:ext cx="4254397" cy="703800"/>
            <a:chOff x="6630479" y="4609440"/>
            <a:chExt cx="4254397"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600" b="1" strike="noStrike">
                  <a:solidFill>
                    <a:srgbClr val="164193"/>
                  </a:solidFill>
                  <a:latin typeface="Arial"/>
                </a:rPr>
                <a:t>Doporučené odpovědi</a:t>
              </a:r>
            </a:p>
          </p:txBody>
        </p:sp>
        <p:sp>
          <p:nvSpPr>
            <p:cNvPr id="339" name="CustomShape 11"/>
            <p:cNvSpPr/>
            <p:nvPr/>
          </p:nvSpPr>
          <p:spPr>
            <a:xfrm>
              <a:off x="6630479" y="4609440"/>
              <a:ext cx="4254397"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cs-CZ" sz="1600" b="1" strike="noStrike">
                  <a:solidFill>
                    <a:srgbClr val="FFFFFF"/>
                  </a:solidFill>
                  <a:latin typeface="Arial"/>
                </a:rPr>
                <a:t>bychom měli na dezinformace reagovat?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2914920"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600" b="1" strike="noStrike">
                  <a:solidFill>
                    <a:srgbClr val="FFFFFF"/>
                  </a:solidFill>
                  <a:latin typeface="Arial"/>
                </a:rPr>
                <a:t>dezinformace fungují?</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600" b="1" strike="noStrike">
                  <a:solidFill>
                    <a:srgbClr val="164193"/>
                  </a:solidFill>
                  <a:latin typeface="Arial"/>
                </a:rPr>
                <a:t>Příklady</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CO JSOU DEZINFORMACE</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1</a:t>
            </a:r>
          </a:p>
        </p:txBody>
      </p:sp>
      <p:sp>
        <p:nvSpPr>
          <p:cNvPr id="347" name="CustomShape 3"/>
          <p:cNvSpPr/>
          <p:nvPr/>
        </p:nvSpPr>
        <p:spPr>
          <a:xfrm>
            <a:off x="4127400" y="3139560"/>
            <a:ext cx="11667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2000" b="1" strike="noStrike">
                <a:solidFill>
                  <a:srgbClr val="FFFFFF"/>
                </a:solidFill>
                <a:latin typeface="Arial"/>
              </a:rPr>
              <a:t>FAKTA</a:t>
            </a:r>
          </a:p>
        </p:txBody>
      </p:sp>
      <p:sp>
        <p:nvSpPr>
          <p:cNvPr id="348" name="CustomShape 4"/>
          <p:cNvSpPr/>
          <p:nvPr/>
        </p:nvSpPr>
        <p:spPr>
          <a:xfrm>
            <a:off x="4127400" y="101592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cs-CZ" sz="2000" b="1" strike="noStrike">
                <a:solidFill>
                  <a:srgbClr val="FFFFFF"/>
                </a:solidFill>
                <a:latin typeface="Arial"/>
              </a:rPr>
              <a:t>ZAHRANIČNÍ VMĚŠOVÁNÍ</a:t>
            </a:r>
          </a:p>
        </p:txBody>
      </p:sp>
      <p:sp>
        <p:nvSpPr>
          <p:cNvPr id="349" name="CustomShape 5"/>
          <p:cNvSpPr/>
          <p:nvPr/>
        </p:nvSpPr>
        <p:spPr>
          <a:xfrm>
            <a:off x="4127400" y="1546560"/>
            <a:ext cx="35805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2000" b="1" strike="noStrike" dirty="0" smtClean="0">
                <a:solidFill>
                  <a:srgbClr val="FFFFFF"/>
                </a:solidFill>
                <a:latin typeface="Arial"/>
              </a:rPr>
              <a:t>VLIV</a:t>
            </a:r>
            <a:r>
              <a:rPr lang="fr-FR" sz="2000" b="1" dirty="0" smtClean="0">
                <a:solidFill>
                  <a:srgbClr val="FFFFFF"/>
                </a:solidFill>
                <a:latin typeface="Arial"/>
              </a:rPr>
              <a:t>OVÉ OPERACE</a:t>
            </a:r>
            <a:endParaRPr lang="cs-CZ" sz="2000" b="1" strike="noStrike" dirty="0">
              <a:solidFill>
                <a:srgbClr val="FFFFFF"/>
              </a:solidFill>
              <a:latin typeface="Arial"/>
            </a:endParaRP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2000" b="1" strike="noStrike">
                <a:solidFill>
                  <a:srgbClr val="FFFFFF"/>
                </a:solidFill>
                <a:latin typeface="Arial"/>
              </a:rPr>
              <a:t>DEZINFORMACE</a:t>
            </a:r>
          </a:p>
        </p:txBody>
      </p:sp>
      <p:sp>
        <p:nvSpPr>
          <p:cNvPr id="351" name="CustomShape 7"/>
          <p:cNvSpPr/>
          <p:nvPr/>
        </p:nvSpPr>
        <p:spPr>
          <a:xfrm>
            <a:off x="4127400" y="3670200"/>
            <a:ext cx="1632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2000" b="1" strike="noStrike">
                <a:solidFill>
                  <a:srgbClr val="FFFFFF"/>
                </a:solidFill>
                <a:latin typeface="Arial"/>
              </a:rPr>
              <a:t>NÁZORY</a:t>
            </a:r>
          </a:p>
        </p:txBody>
      </p:sp>
      <p:sp>
        <p:nvSpPr>
          <p:cNvPr id="352" name="CustomShape 8"/>
          <p:cNvSpPr/>
          <p:nvPr/>
        </p:nvSpPr>
        <p:spPr>
          <a:xfrm>
            <a:off x="4127400" y="2608560"/>
            <a:ext cx="2897654"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2000" b="1" strike="noStrike">
                <a:solidFill>
                  <a:srgbClr val="FFFFFF"/>
                </a:solidFill>
                <a:latin typeface="Arial"/>
              </a:rPr>
              <a:t>MYLNÉ INFORMACE</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2000" b="1" strike="noStrike">
                <a:solidFill>
                  <a:srgbClr val="FFFFFF"/>
                </a:solidFill>
                <a:latin typeface="Arial"/>
              </a:rPr>
              <a:t>SATIRA A HUMOR</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cs-CZ" sz="4000" b="1" strike="noStrike">
                <a:solidFill>
                  <a:srgbClr val="FFFFFF"/>
                </a:solidFill>
                <a:latin typeface="Arial"/>
              </a:rPr>
              <a:t>CO JSOU FAKTA </a:t>
            </a:r>
          </a:p>
          <a:p>
            <a:pPr>
              <a:lnSpc>
                <a:spcPts val="3781"/>
              </a:lnSpc>
            </a:pPr>
            <a:r>
              <a:rPr lang="cs-CZ" sz="4000" b="1" strike="noStrike">
                <a:solidFill>
                  <a:srgbClr val="FFFFFF"/>
                </a:solidFill>
                <a:latin typeface="Arial"/>
              </a:rPr>
              <a:t>CO JE FIKCE</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dirty="0">
                <a:solidFill>
                  <a:srgbClr val="FFFFFF"/>
                </a:solidFill>
                <a:latin typeface="Arial"/>
              </a:rPr>
              <a:t>CO </a:t>
            </a:r>
            <a:r>
              <a:rPr lang="cs-CZ" sz="1800" b="0" strike="noStrike" dirty="0" smtClean="0">
                <a:solidFill>
                  <a:srgbClr val="FFFFFF"/>
                </a:solidFill>
                <a:latin typeface="Arial"/>
              </a:rPr>
              <a:t>JSOU </a:t>
            </a:r>
            <a:r>
              <a:rPr lang="cs-CZ" sz="1800" b="0" strike="noStrike" dirty="0">
                <a:solidFill>
                  <a:srgbClr val="FFFFFF"/>
                </a:solidFill>
                <a:latin typeface="Arial"/>
              </a:rPr>
              <a:t>DEZINFORMACE –</a:t>
            </a:r>
            <a:r>
              <a:rPr lang="cs-CZ" sz="1800" strike="noStrike" dirty="0">
                <a:solidFill>
                  <a:srgbClr val="FFFFFF"/>
                </a:solidFill>
                <a:latin typeface="Arial"/>
              </a:rPr>
              <a:t> </a:t>
            </a:r>
            <a:r>
              <a:rPr lang="cs-CZ" sz="1800" b="1" strike="noStrike" dirty="0">
                <a:solidFill>
                  <a:srgbClr val="FFFFFF"/>
                </a:solidFill>
                <a:latin typeface="Arial"/>
              </a:rPr>
              <a:t>HNUTÍ PROTI OČKOVÁNÍ „ANTI-VAX“</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7147440" y="2554920"/>
            <a:ext cx="4155120" cy="3877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cs-CZ" sz="1800" b="1" strike="noStrike">
                <a:solidFill>
                  <a:srgbClr val="FFFFFF"/>
                </a:solidFill>
                <a:latin typeface="Arial"/>
              </a:rPr>
              <a:t>Falešné závěry, sociální iluze</a:t>
            </a:r>
          </a:p>
        </p:txBody>
      </p:sp>
      <p:sp>
        <p:nvSpPr>
          <p:cNvPr id="362" name="CustomShape 4"/>
          <p:cNvSpPr/>
          <p:nvPr/>
        </p:nvSpPr>
        <p:spPr>
          <a:xfrm>
            <a:off x="7051431" y="2987960"/>
            <a:ext cx="4251129" cy="102788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cs-CZ" sz="1800" b="1" strike="noStrike" dirty="0">
                <a:solidFill>
                  <a:srgbClr val="FFFFFF"/>
                </a:solidFill>
                <a:latin typeface="Arial"/>
              </a:rPr>
              <a:t>Hledání obětního beránka, skutečné důvody autismu</a:t>
            </a:r>
            <a:r>
              <a:rPr lang="cs-CZ" dirty="0"/>
              <a:t/>
            </a:r>
            <a:br>
              <a:rPr lang="cs-CZ" dirty="0"/>
            </a:br>
            <a:r>
              <a:rPr lang="cs-CZ" sz="1800" b="1" strike="noStrike" dirty="0">
                <a:solidFill>
                  <a:srgbClr val="FFFFFF"/>
                </a:solidFill>
                <a:latin typeface="Arial"/>
              </a:rPr>
              <a:t>opomíjeny/neanalyzovány</a:t>
            </a:r>
          </a:p>
        </p:txBody>
      </p:sp>
      <p:sp>
        <p:nvSpPr>
          <p:cNvPr id="363" name="CustomShape 5"/>
          <p:cNvSpPr/>
          <p:nvPr/>
        </p:nvSpPr>
        <p:spPr>
          <a:xfrm>
            <a:off x="7147440" y="4061161"/>
            <a:ext cx="415512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cs-CZ" sz="1800" b="1" strike="noStrike" dirty="0">
                <a:solidFill>
                  <a:srgbClr val="FFFFFF"/>
                </a:solidFill>
                <a:latin typeface="Arial"/>
              </a:rPr>
              <a:t>Dlouhodobý dopad: pokles</a:t>
            </a:r>
          </a:p>
          <a:p>
            <a:pPr algn="ctr">
              <a:lnSpc>
                <a:spcPts val="1661"/>
              </a:lnSpc>
            </a:pPr>
            <a:r>
              <a:rPr lang="cs-CZ" sz="1800" b="1" strike="noStrike" dirty="0" err="1">
                <a:solidFill>
                  <a:srgbClr val="FFFFFF"/>
                </a:solidFill>
                <a:latin typeface="Arial"/>
              </a:rPr>
              <a:t>proočkovanosti</a:t>
            </a:r>
            <a:r>
              <a:rPr lang="cs-CZ" sz="1800" b="1" strike="noStrike" dirty="0">
                <a:solidFill>
                  <a:srgbClr val="FFFFFF"/>
                </a:solidFill>
                <a:latin typeface="Arial"/>
              </a:rPr>
              <a:t> znamená později masovou epidemii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dirty="0">
                <a:solidFill>
                  <a:srgbClr val="FFFFFF"/>
                </a:solidFill>
                <a:latin typeface="Arial"/>
              </a:rPr>
              <a:t>CO JSOU DEZINFORMACE –</a:t>
            </a:r>
            <a:r>
              <a:rPr lang="cs-CZ" sz="1800" strike="noStrike" dirty="0">
                <a:solidFill>
                  <a:srgbClr val="FFFFFF"/>
                </a:solidFill>
                <a:latin typeface="Arial"/>
              </a:rPr>
              <a:t> </a:t>
            </a:r>
            <a:r>
              <a:rPr lang="cs-CZ" sz="1800" b="1" strike="noStrike" dirty="0">
                <a:solidFill>
                  <a:srgbClr val="FFFFFF"/>
                </a:solidFill>
                <a:latin typeface="Arial"/>
              </a:rPr>
              <a:t>PŘÍBĚH O TOM, JAK SÍTĚ 5G </a:t>
            </a:r>
            <a:r>
              <a:rPr lang="cs-CZ" sz="1800" b="1" strike="noStrike" dirty="0" smtClean="0">
                <a:solidFill>
                  <a:srgbClr val="FFFFFF"/>
                </a:solidFill>
                <a:latin typeface="Arial"/>
              </a:rPr>
              <a:t>ZPŮSOBUJÍ </a:t>
            </a:r>
            <a:r>
              <a:rPr lang="cs-CZ" sz="1800" b="1" strike="noStrike" dirty="0">
                <a:solidFill>
                  <a:srgbClr val="FFFFFF"/>
                </a:solidFill>
                <a:latin typeface="Arial"/>
              </a:rPr>
              <a:t>KORONAVIRUS</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1</a:t>
            </a:r>
          </a:p>
        </p:txBody>
      </p:sp>
      <p:sp>
        <p:nvSpPr>
          <p:cNvPr id="368" name="CustomShape 3"/>
          <p:cNvSpPr/>
          <p:nvPr/>
        </p:nvSpPr>
        <p:spPr>
          <a:xfrm>
            <a:off x="1452240" y="1219680"/>
            <a:ext cx="2952706"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cs-CZ" sz="2000" b="1" strike="noStrike">
                <a:solidFill>
                  <a:srgbClr val="FFFFFF"/>
                </a:solidFill>
                <a:latin typeface="Arial"/>
              </a:rPr>
              <a:t>SVOBODA PROJEVU</a:t>
            </a:r>
          </a:p>
        </p:txBody>
      </p:sp>
      <p:sp>
        <p:nvSpPr>
          <p:cNvPr id="369" name="CustomShape 4"/>
          <p:cNvSpPr/>
          <p:nvPr/>
        </p:nvSpPr>
        <p:spPr>
          <a:xfrm>
            <a:off x="560520" y="2444040"/>
            <a:ext cx="345204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cs-CZ" sz="2000" b="1" strike="noStrike">
                <a:solidFill>
                  <a:srgbClr val="FFFFFF"/>
                </a:solidFill>
                <a:latin typeface="Arial"/>
              </a:rPr>
              <a:t>OPATRNOST OHLEDNĚ</a:t>
            </a:r>
          </a:p>
          <a:p>
            <a:pPr>
              <a:lnSpc>
                <a:spcPts val="1899"/>
              </a:lnSpc>
            </a:pPr>
            <a:r>
              <a:rPr lang="cs-CZ" sz="2000" b="1" strike="noStrike">
                <a:solidFill>
                  <a:srgbClr val="FFFFFF"/>
                </a:solidFill>
                <a:latin typeface="Arial"/>
              </a:rPr>
              <a:t>ÚČINKŮ NA ZDRAVÍ</a:t>
            </a:r>
          </a:p>
        </p:txBody>
      </p:sp>
      <p:sp>
        <p:nvSpPr>
          <p:cNvPr id="370" name="CustomShape 5"/>
          <p:cNvSpPr/>
          <p:nvPr/>
        </p:nvSpPr>
        <p:spPr>
          <a:xfrm>
            <a:off x="7008839" y="1219680"/>
            <a:ext cx="3884829"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cs-CZ" sz="2000" b="1" strike="noStrike" dirty="0">
                <a:solidFill>
                  <a:srgbClr val="FFFFFF"/>
                </a:solidFill>
                <a:latin typeface="Arial"/>
              </a:rPr>
              <a:t>POŠKOZOVÁNÍ VYSÍLAČŮ 5G</a:t>
            </a:r>
          </a:p>
        </p:txBody>
      </p:sp>
      <p:sp>
        <p:nvSpPr>
          <p:cNvPr id="371" name="CustomShape 6"/>
          <p:cNvSpPr/>
          <p:nvPr/>
        </p:nvSpPr>
        <p:spPr>
          <a:xfrm>
            <a:off x="8735760" y="2444040"/>
            <a:ext cx="2788200"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cs-CZ" sz="2000" b="1" strike="noStrike">
                <a:solidFill>
                  <a:srgbClr val="FFFFFF"/>
                </a:solidFill>
                <a:latin typeface="Arial"/>
              </a:rPr>
              <a:t>KOMUNIKAČNÍ</a:t>
            </a:r>
          </a:p>
          <a:p>
            <a:pPr>
              <a:lnSpc>
                <a:spcPts val="1899"/>
              </a:lnSpc>
            </a:pPr>
            <a:r>
              <a:rPr lang="cs-CZ" sz="2000" b="1" strike="noStrike">
                <a:solidFill>
                  <a:srgbClr val="FFFFFF"/>
                </a:solidFill>
                <a:latin typeface="Arial"/>
              </a:rPr>
              <a:t>SÍTĚ SELHÁVAJÍ</a:t>
            </a:r>
          </a:p>
        </p:txBody>
      </p:sp>
      <p:sp>
        <p:nvSpPr>
          <p:cNvPr id="372" name="CustomShape 7"/>
          <p:cNvSpPr/>
          <p:nvPr/>
        </p:nvSpPr>
        <p:spPr>
          <a:xfrm>
            <a:off x="6884280" y="3844440"/>
            <a:ext cx="386892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cs-CZ" sz="2000" b="1" strike="noStrike">
                <a:solidFill>
                  <a:srgbClr val="FFFFFF"/>
                </a:solidFill>
                <a:latin typeface="Arial"/>
              </a:rPr>
              <a:t>NESPRÁVNÉ SPOJOVÁNÍ </a:t>
            </a:r>
          </a:p>
          <a:p>
            <a:pPr>
              <a:lnSpc>
                <a:spcPts val="1899"/>
              </a:lnSpc>
            </a:pPr>
            <a:r>
              <a:rPr lang="cs-CZ" sz="2000" b="1" strike="noStrike">
                <a:solidFill>
                  <a:srgbClr val="FFFFFF"/>
                </a:solidFill>
                <a:latin typeface="Arial"/>
              </a:rPr>
              <a:t>COVIDU-19 SE </a:t>
            </a:r>
          </a:p>
          <a:p>
            <a:pPr>
              <a:lnSpc>
                <a:spcPts val="1899"/>
              </a:lnSpc>
            </a:pPr>
            <a:r>
              <a:rPr lang="cs-CZ" sz="2000" b="1" strike="noStrike">
                <a:solidFill>
                  <a:srgbClr val="FFFFFF"/>
                </a:solidFill>
                <a:latin typeface="Arial"/>
              </a:rPr>
              <a:t>SÍŤOVÝMI TECHNOLOGIEMI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cs-CZ" sz="1800" b="0" strike="noStrike">
                <a:solidFill>
                  <a:srgbClr val="FFFFFF"/>
                </a:solidFill>
                <a:latin typeface="Arial"/>
              </a:rPr>
              <a:t>CO JSOU DEZINFORMACE –</a:t>
            </a:r>
            <a:r>
              <a:rPr lang="cs-CZ" sz="1800" strike="noStrike">
                <a:solidFill>
                  <a:srgbClr val="FFFFFF"/>
                </a:solidFill>
                <a:latin typeface="Arial"/>
              </a:rPr>
              <a:t> </a:t>
            </a:r>
            <a:r>
              <a:rPr lang="cs-CZ" sz="1800" b="1" strike="noStrike">
                <a:solidFill>
                  <a:srgbClr val="FFFFFF"/>
                </a:solidFill>
                <a:latin typeface="Arial"/>
              </a:rPr>
              <a:t>PITÍ HORKÉ VODY ZABÍJÍ KORONAVIRUS</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032405"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cs-CZ" sz="2000" b="1" strike="noStrike" dirty="0">
                <a:solidFill>
                  <a:srgbClr val="FFFFFF"/>
                </a:solidFill>
                <a:latin typeface="Arial"/>
              </a:rPr>
              <a:t>PITÍ HORKÉ VODY </a:t>
            </a:r>
          </a:p>
          <a:p>
            <a:pPr>
              <a:lnSpc>
                <a:spcPts val="1899"/>
              </a:lnSpc>
            </a:pPr>
            <a:r>
              <a:rPr lang="cs-CZ" sz="2000" b="1" strike="noStrike" dirty="0" smtClean="0">
                <a:solidFill>
                  <a:srgbClr val="FFFFFF"/>
                </a:solidFill>
                <a:latin typeface="Arial"/>
              </a:rPr>
              <a:t>NIKOMU NEUBLÍŽÍ</a:t>
            </a:r>
            <a:endParaRPr lang="cs-CZ" sz="2000" b="1" strike="noStrike" dirty="0">
              <a:solidFill>
                <a:srgbClr val="FFFFFF"/>
              </a:solidFill>
              <a:latin typeface="Arial"/>
            </a:endParaRPr>
          </a:p>
        </p:txBody>
      </p:sp>
      <p:sp>
        <p:nvSpPr>
          <p:cNvPr id="376" name="CustomShape 3"/>
          <p:cNvSpPr/>
          <p:nvPr/>
        </p:nvSpPr>
        <p:spPr>
          <a:xfrm>
            <a:off x="7292520" y="1088280"/>
            <a:ext cx="4458240" cy="12769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cs-CZ" sz="2000" b="1" strike="noStrike">
                <a:solidFill>
                  <a:srgbClr val="FFFFFF"/>
                </a:solidFill>
                <a:latin typeface="Arial"/>
              </a:rPr>
              <a:t>ODVÁDÍ POZORNOST</a:t>
            </a:r>
          </a:p>
          <a:p>
            <a:pPr>
              <a:lnSpc>
                <a:spcPts val="1899"/>
              </a:lnSpc>
            </a:pPr>
            <a:r>
              <a:rPr lang="cs-CZ" sz="2000" b="1" strike="noStrike">
                <a:solidFill>
                  <a:srgbClr val="FFFFFF"/>
                </a:solidFill>
                <a:latin typeface="Arial"/>
              </a:rPr>
              <a:t>OD SKUTEČNÝCH ZPŮSOBŮ</a:t>
            </a:r>
          </a:p>
          <a:p>
            <a:pPr>
              <a:lnSpc>
                <a:spcPts val="1899"/>
              </a:lnSpc>
            </a:pPr>
            <a:r>
              <a:rPr lang="cs-CZ" sz="2000" b="1" strike="noStrike">
                <a:solidFill>
                  <a:srgbClr val="FFFFFF"/>
                </a:solidFill>
                <a:latin typeface="Arial"/>
              </a:rPr>
              <a:t>OCHRANY</a:t>
            </a:r>
          </a:p>
          <a:p>
            <a:pPr>
              <a:lnSpc>
                <a:spcPts val="1899"/>
              </a:lnSpc>
            </a:pPr>
            <a:r>
              <a:rPr lang="cs-CZ" sz="1400" b="0" strike="noStrike">
                <a:solidFill>
                  <a:srgbClr val="FFFFFF"/>
                </a:solidFill>
                <a:latin typeface="Arial"/>
              </a:rPr>
              <a:t>(mytí rukou, omezení fyzického kontaktu, roušky)</a:t>
            </a:r>
          </a:p>
        </p:txBody>
      </p:sp>
      <p:sp>
        <p:nvSpPr>
          <p:cNvPr id="377" name="CustomShape 4"/>
          <p:cNvSpPr/>
          <p:nvPr/>
        </p:nvSpPr>
        <p:spPr>
          <a:xfrm>
            <a:off x="7292520" y="2650320"/>
            <a:ext cx="432216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cs-CZ" sz="2000" b="1" strike="noStrike">
                <a:solidFill>
                  <a:srgbClr val="FFFFFF"/>
                </a:solidFill>
                <a:latin typeface="Arial"/>
              </a:rPr>
              <a:t>FALEŠNÝ POCIT OCHRANY</a:t>
            </a:r>
          </a:p>
          <a:p>
            <a:pPr>
              <a:lnSpc>
                <a:spcPts val="1899"/>
              </a:lnSpc>
            </a:pPr>
            <a:r>
              <a:rPr lang="cs-CZ" sz="2000" b="1" strike="noStrike">
                <a:solidFill>
                  <a:srgbClr val="FFFFFF"/>
                </a:solidFill>
                <a:latin typeface="Arial"/>
              </a:rPr>
              <a:t>PROTI KORONAVIRU</a:t>
            </a:r>
          </a:p>
        </p:txBody>
      </p:sp>
      <p:sp>
        <p:nvSpPr>
          <p:cNvPr id="378" name="CustomShape 5"/>
          <p:cNvSpPr/>
          <p:nvPr/>
        </p:nvSpPr>
        <p:spPr>
          <a:xfrm>
            <a:off x="7292520" y="3695399"/>
            <a:ext cx="4533134" cy="100848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cs-CZ" sz="2000" b="1" strike="noStrike" dirty="0">
                <a:solidFill>
                  <a:srgbClr val="FFFFFF"/>
                </a:solidFill>
                <a:latin typeface="Arial"/>
              </a:rPr>
              <a:t>VYUŽÍVÁ STRACHU A </a:t>
            </a:r>
            <a:r>
              <a:rPr lang="cs-CZ" sz="2000" b="1" strike="noStrike" dirty="0" smtClean="0">
                <a:solidFill>
                  <a:srgbClr val="FFFFFF"/>
                </a:solidFill>
                <a:latin typeface="Arial"/>
              </a:rPr>
              <a:t>NEJISTOTY</a:t>
            </a:r>
          </a:p>
          <a:p>
            <a:pPr>
              <a:lnSpc>
                <a:spcPts val="1899"/>
              </a:lnSpc>
            </a:pPr>
            <a:r>
              <a:rPr lang="cs-CZ" sz="2000" b="1" strike="noStrike" dirty="0" smtClean="0">
                <a:solidFill>
                  <a:srgbClr val="FFFFFF"/>
                </a:solidFill>
                <a:latin typeface="Arial"/>
              </a:rPr>
              <a:t>LIDÍ </a:t>
            </a:r>
            <a:r>
              <a:rPr lang="cs-CZ" sz="2000" b="1" strike="noStrike" dirty="0">
                <a:solidFill>
                  <a:srgbClr val="FFFFFF"/>
                </a:solidFill>
                <a:latin typeface="Arial"/>
              </a:rPr>
              <a:t>K ŠÍŘENÍ </a:t>
            </a:r>
            <a:r>
              <a:rPr lang="cs-CZ" sz="2000" b="1" strike="noStrike" dirty="0" smtClean="0">
                <a:solidFill>
                  <a:srgbClr val="FFFFFF"/>
                </a:solidFill>
                <a:latin typeface="Arial"/>
              </a:rPr>
              <a:t>VĚDECKY</a:t>
            </a:r>
          </a:p>
          <a:p>
            <a:pPr>
              <a:lnSpc>
                <a:spcPts val="1899"/>
              </a:lnSpc>
            </a:pPr>
            <a:r>
              <a:rPr lang="cs-CZ" sz="2000" b="1" strike="noStrike" dirty="0" smtClean="0">
                <a:solidFill>
                  <a:srgbClr val="FFFFFF"/>
                </a:solidFill>
                <a:latin typeface="Arial"/>
              </a:rPr>
              <a:t>NEPODLOŽENÝCH </a:t>
            </a:r>
            <a:r>
              <a:rPr lang="cs-CZ" sz="2000" b="1" strike="noStrike" dirty="0">
                <a:solidFill>
                  <a:srgbClr val="FFFFFF"/>
                </a:solidFill>
                <a:latin typeface="Arial"/>
              </a:rPr>
              <a:t>INFORMACÍ</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s-CZ"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2471</TotalTime>
  <Words>5745</Words>
  <Application>Microsoft Office PowerPoint</Application>
  <PresentationFormat>Widescreen</PresentationFormat>
  <Paragraphs>588</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BARCLAY Marcos (COMM-EXT)</cp:lastModifiedBy>
  <cp:revision>101</cp:revision>
  <dcterms:created xsi:type="dcterms:W3CDTF">2021-01-13T11:40:04Z</dcterms:created>
  <dcterms:modified xsi:type="dcterms:W3CDTF">2021-04-09T14:30:35Z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