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8" autoAdjust="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2000" b="1" strike="noStrike" dirty="0" smtClean="0">
                <a:latin typeface="+mn-lt"/>
              </a:rPr>
              <a:t>Cé acu atá bréagach?</a:t>
            </a:r>
          </a:p>
          <a:p>
            <a:pPr marL="216000" indent="-216000">
              <a:lnSpc>
                <a:spcPct val="100000"/>
              </a:lnSpc>
            </a:pPr>
            <a:endParaRPr lang="fr-BE" sz="2000" b="0" strike="noStrike" spc="-1" dirty="0" smtClean="0">
              <a:latin typeface="+mn-lt"/>
            </a:endParaRPr>
          </a:p>
          <a:p>
            <a:pPr marL="216000" indent="-216000">
              <a:lnSpc>
                <a:spcPct val="100000"/>
              </a:lnSpc>
            </a:pPr>
            <a:r>
              <a:rPr lang="ga-IE" sz="2000" b="0" strike="noStrike" dirty="0" smtClean="0">
                <a:latin typeface="+mn-lt"/>
              </a:rPr>
              <a:t>Ag tosú amach: Sampla éasca ar dtús nach gcuirfidh an dallamullóg ar aon duine. Bainfidh sé gáire asat b’fhéidir. </a:t>
            </a:r>
          </a:p>
          <a:p>
            <a:pPr marL="216000" indent="-216000">
              <a:lnSpc>
                <a:spcPct val="100000"/>
              </a:lnSpc>
            </a:pPr>
            <a:endParaRPr lang="fr-BE" sz="2000" b="0" strike="noStrike" spc="-1" dirty="0" smtClean="0">
              <a:latin typeface="+mn-lt"/>
            </a:endParaRPr>
          </a:p>
          <a:p>
            <a:pPr marL="216000" indent="-216000">
              <a:lnSpc>
                <a:spcPct val="100000"/>
              </a:lnSpc>
            </a:pPr>
            <a:r>
              <a:rPr lang="ga-IE" sz="2000" b="0" strike="noStrike" dirty="0" smtClean="0">
                <a:latin typeface="+mn-lt"/>
              </a:rPr>
              <a:t>Foinse: www.snopes.com</a:t>
            </a:r>
            <a:endParaRPr lang="ga-IE" sz="2000" b="0" strike="noStrike" dirty="0">
              <a:latin typeface="+mn-lt"/>
            </a:endParaRP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1200" b="0" strike="noStrike" dirty="0" smtClean="0">
                <a:latin typeface="+mn-lt"/>
                <a:ea typeface="Calibri"/>
              </a:rPr>
              <a:t>AN CHAOI A </a:t>
            </a:r>
            <a:r>
              <a:rPr lang="ga-IE" sz="1200" b="0" strike="noStrike" dirty="0" err="1" smtClean="0">
                <a:latin typeface="+mn-lt"/>
                <a:ea typeface="Calibri"/>
              </a:rPr>
              <a:t>nOIBRÍONN</a:t>
            </a:r>
            <a:r>
              <a:rPr lang="ga-IE" sz="1200" b="0" strike="noStrike" dirty="0" smtClean="0">
                <a:latin typeface="+mn-lt"/>
                <a:ea typeface="Calibri"/>
              </a:rPr>
              <a:t> AN BHRÉAGAISNÉIS </a:t>
            </a:r>
          </a:p>
          <a:p>
            <a:pPr>
              <a:lnSpc>
                <a:spcPct val="100000"/>
              </a:lnSpc>
              <a:tabLst>
                <a:tab pos="0" algn="l"/>
              </a:tabLst>
            </a:pPr>
            <a:endParaRPr lang="fr-BE" sz="1200" b="0" strike="noStrike" spc="-1" dirty="0" smtClean="0">
              <a:latin typeface="+mn-lt"/>
            </a:endParaRPr>
          </a:p>
          <a:p>
            <a:pPr marL="171360" indent="-171000">
              <a:lnSpc>
                <a:spcPct val="100000"/>
              </a:lnSpc>
              <a:buClr>
                <a:srgbClr val="000000"/>
              </a:buClr>
              <a:buFont typeface="Wingdings" charset="2"/>
              <a:buChar char=""/>
              <a:tabLst>
                <a:tab pos="0" algn="l"/>
              </a:tabLst>
            </a:pPr>
            <a:r>
              <a:rPr lang="ga-IE" sz="1200" b="0" strike="noStrike" dirty="0" smtClean="0">
                <a:latin typeface="+mn-lt"/>
                <a:ea typeface="Calibri"/>
              </a:rPr>
              <a:t>Cuspóirí foghlama</a:t>
            </a:r>
          </a:p>
          <a:p>
            <a:pPr marL="171360" indent="-171000">
              <a:lnSpc>
                <a:spcPct val="100000"/>
              </a:lnSpc>
              <a:buClr>
                <a:srgbClr val="000000"/>
              </a:buClr>
              <a:buFont typeface="Wingdings" charset="2"/>
              <a:buChar char="-"/>
              <a:tabLst>
                <a:tab pos="0" algn="l"/>
              </a:tabLst>
            </a:pPr>
            <a:r>
              <a:rPr lang="ga-IE" sz="1200" b="0" strike="noStrike" dirty="0" smtClean="0">
                <a:latin typeface="+mn-lt"/>
                <a:ea typeface="Calibri"/>
              </a:rPr>
              <a:t>Bí cinnte go bhfuil tuiscint agat ar na </a:t>
            </a:r>
            <a:r>
              <a:rPr lang="ga-IE" sz="1200" b="0" strike="noStrike" dirty="0" err="1" smtClean="0">
                <a:latin typeface="+mn-lt"/>
                <a:ea typeface="Calibri"/>
              </a:rPr>
              <a:t>príomhghníomhaithe</a:t>
            </a:r>
            <a:r>
              <a:rPr lang="ga-IE" sz="1200" b="0" strike="noStrike" dirty="0" smtClean="0">
                <a:latin typeface="+mn-lt"/>
                <a:ea typeface="Calibri"/>
              </a:rPr>
              <a:t>, na </a:t>
            </a:r>
            <a:r>
              <a:rPr lang="ga-IE" sz="1200" b="0" strike="noStrike" dirty="0" err="1" smtClean="0">
                <a:latin typeface="+mn-lt"/>
                <a:ea typeface="Calibri"/>
              </a:rPr>
              <a:t>príomhiompraíochtaí</a:t>
            </a:r>
            <a:r>
              <a:rPr lang="ga-IE" sz="1200" b="0" strike="noStrike" dirty="0" smtClean="0">
                <a:latin typeface="+mn-lt"/>
                <a:ea typeface="Calibri"/>
              </a:rPr>
              <a:t> agus an príomhábhar atá sa sainmhíniú ar </a:t>
            </a:r>
            <a:r>
              <a:rPr lang="ga-IE" sz="1200" b="0" strike="noStrike" dirty="0" err="1" smtClean="0">
                <a:latin typeface="+mn-lt"/>
                <a:ea typeface="Calibri"/>
              </a:rPr>
              <a:t>bhréagaisnéis</a:t>
            </a:r>
            <a:endParaRPr lang="ga-IE" sz="1200" b="0" strike="noStrike" dirty="0" smtClean="0">
              <a:latin typeface="+mn-lt"/>
              <a:ea typeface="Calibri"/>
            </a:endParaRPr>
          </a:p>
          <a:p>
            <a:pPr marL="171360" indent="-171000">
              <a:lnSpc>
                <a:spcPct val="100000"/>
              </a:lnSpc>
              <a:buClr>
                <a:srgbClr val="000000"/>
              </a:buClr>
              <a:buFont typeface="Wingdings" charset="2"/>
              <a:buChar char="-"/>
              <a:tabLst>
                <a:tab pos="0" algn="l"/>
              </a:tabLst>
            </a:pPr>
            <a:r>
              <a:rPr lang="ga-IE" sz="1200" b="0" strike="noStrike" dirty="0" smtClean="0">
                <a:latin typeface="+mn-lt"/>
                <a:ea typeface="Calibri"/>
              </a:rPr>
              <a:t>Bí cinnte go dtuigeann tú go ndéanann na daoine a scaipeann an </a:t>
            </a:r>
            <a:r>
              <a:rPr lang="ga-IE" sz="1200" b="0" strike="noStrike" dirty="0" err="1" smtClean="0">
                <a:latin typeface="+mn-lt"/>
                <a:ea typeface="Calibri"/>
              </a:rPr>
              <a:t>bhréagaisnéis</a:t>
            </a:r>
            <a:r>
              <a:rPr lang="ga-IE" sz="1200" b="0" strike="noStrike" dirty="0" smtClean="0">
                <a:latin typeface="+mn-lt"/>
                <a:ea typeface="Calibri"/>
              </a:rPr>
              <a:t> iarracht freagairtí mothúchánacha a spreagadh sna léitheoirí d’aon ghnó</a:t>
            </a:r>
          </a:p>
          <a:p>
            <a:pPr marL="171360" indent="-171000">
              <a:lnSpc>
                <a:spcPct val="100000"/>
              </a:lnSpc>
              <a:buClr>
                <a:srgbClr val="000000"/>
              </a:buClr>
              <a:buFont typeface="Wingdings" charset="2"/>
              <a:buChar char="-"/>
              <a:tabLst>
                <a:tab pos="0" algn="l"/>
              </a:tabLst>
            </a:pPr>
            <a:r>
              <a:rPr lang="ga-IE" sz="1200" b="0" strike="noStrike" dirty="0" smtClean="0">
                <a:latin typeface="+mn-lt"/>
                <a:ea typeface="Calibri"/>
              </a:rPr>
              <a:t>Bíodh a fhios agat go bhfuil muid ar fad i mbaol na </a:t>
            </a:r>
            <a:r>
              <a:rPr lang="ga-IE" sz="1200" b="0" strike="noStrike" dirty="0" err="1" smtClean="0">
                <a:latin typeface="+mn-lt"/>
                <a:ea typeface="Calibri"/>
              </a:rPr>
              <a:t>bréagaisnéise</a:t>
            </a:r>
            <a:r>
              <a:rPr lang="ga-IE" sz="1200" b="0" strike="noStrike" dirty="0" smtClean="0">
                <a:latin typeface="+mn-lt"/>
                <a:ea typeface="Calibri"/>
              </a:rPr>
              <a:t>; pléigí an fáth a bhfuil sé contúirteach.</a:t>
            </a:r>
          </a:p>
          <a:p>
            <a:pPr>
              <a:lnSpc>
                <a:spcPct val="100000"/>
              </a:lnSpc>
              <a:tabLst>
                <a:tab pos="0" algn="l"/>
              </a:tabLst>
            </a:pPr>
            <a:endParaRPr lang="fr-BE" sz="1200" b="0" strike="noStrike" spc="-1" dirty="0" smtClean="0">
              <a:latin typeface="+mn-lt"/>
            </a:endParaRPr>
          </a:p>
          <a:p>
            <a:pPr>
              <a:lnSpc>
                <a:spcPct val="100000"/>
              </a:lnSpc>
              <a:tabLst>
                <a:tab pos="0" algn="l"/>
              </a:tabLst>
            </a:pPr>
            <a:r>
              <a:rPr lang="ga-IE" sz="2000" b="0" strike="noStrike" dirty="0" smtClean="0">
                <a:latin typeface="+mn-lt"/>
                <a:ea typeface="Calibri"/>
              </a:rPr>
              <a:t>Tuairisc:</a:t>
            </a:r>
            <a:r>
              <a:rPr lang="ga-IE" dirty="0" smtClean="0"/>
              <a:t/>
            </a:r>
            <a:br>
              <a:rPr lang="ga-IE" dirty="0" smtClean="0"/>
            </a:br>
            <a:r>
              <a:rPr lang="ga-IE" sz="2000" b="0" strike="noStrike" dirty="0" smtClean="0">
                <a:latin typeface="+mn-lt"/>
                <a:ea typeface="Calibri"/>
              </a:rPr>
              <a:t>- Cén uair a chreidimid rud agus cén uair a bhíonn muid réidh ár ndícheall a dhéanamh chun tacú le rud éigin?</a:t>
            </a:r>
          </a:p>
          <a:p>
            <a:pPr>
              <a:lnSpc>
                <a:spcPct val="100000"/>
              </a:lnSpc>
              <a:tabLst>
                <a:tab pos="0" algn="l"/>
              </a:tabLst>
            </a:pPr>
            <a:r>
              <a:rPr lang="ga-IE" sz="2000" b="0" strike="noStrike" dirty="0" smtClean="0">
                <a:latin typeface="+mn-lt"/>
                <a:ea typeface="Calibri"/>
              </a:rPr>
              <a:t>Próiseas atá i gceist le </a:t>
            </a:r>
            <a:r>
              <a:rPr lang="ga-IE" sz="2000" b="0" strike="noStrike" dirty="0" err="1" smtClean="0">
                <a:latin typeface="+mn-lt"/>
                <a:ea typeface="Calibri"/>
              </a:rPr>
              <a:t>bréagaisnéis</a:t>
            </a:r>
            <a:r>
              <a:rPr lang="ga-IE" sz="2000" b="0" strike="noStrike" dirty="0" smtClean="0">
                <a:latin typeface="+mn-lt"/>
                <a:ea typeface="Calibri"/>
              </a:rPr>
              <a:t> - is de réir a chéile a tharlaíonn sé:</a:t>
            </a:r>
          </a:p>
          <a:p>
            <a:pPr>
              <a:lnSpc>
                <a:spcPct val="100000"/>
              </a:lnSpc>
              <a:tabLst>
                <a:tab pos="0" algn="l"/>
              </a:tabLst>
            </a:pPr>
            <a:r>
              <a:rPr lang="ga-IE" sz="2000" b="0" strike="noStrike" dirty="0" smtClean="0"/>
              <a:t>- In 1998 a foilsíodh an tuarascáil taighde bhréagach ina ndearnadh nasc idir an</a:t>
            </a:r>
            <a:r>
              <a:rPr lang="ga-IE" sz="2000" b="0" strike="noStrike" dirty="0" smtClean="0">
                <a:latin typeface="Times New Roman"/>
                <a:ea typeface="Calibri"/>
              </a:rPr>
              <a:t> vacsaín in aghaidh na bruitíní agus uathachas</a:t>
            </a:r>
            <a:r>
              <a:rPr lang="ga-IE" sz="2000" b="0" strike="noStrike" dirty="0" smtClean="0">
                <a:latin typeface="+mn-lt"/>
                <a:ea typeface="Calibri"/>
              </a:rPr>
              <a:t> </a:t>
            </a:r>
            <a:r>
              <a:rPr lang="ga-IE" sz="2000" b="0" strike="noStrike" dirty="0" smtClean="0">
                <a:latin typeface="Wingdings"/>
                <a:ea typeface="Calibri"/>
              </a:rPr>
              <a:t></a:t>
            </a:r>
            <a:r>
              <a:rPr lang="ga-IE" sz="2000" b="0" strike="noStrike" dirty="0" smtClean="0">
                <a:latin typeface="+mn-lt"/>
                <a:ea typeface="Calibri"/>
              </a:rPr>
              <a:t> </a:t>
            </a:r>
            <a:r>
              <a:rPr lang="ga-IE" sz="2000" b="0" strike="noStrike" dirty="0" smtClean="0"/>
              <a:t>Spreagann taighde bréagach faitíos i ndaoine faoi vacsaíniú, rud a fhágann go dtagann ardú ar líon na ndaoine a bhfuil an</a:t>
            </a:r>
            <a:r>
              <a:rPr lang="ga-IE" sz="1200" b="0" strike="noStrike" dirty="0" smtClean="0">
                <a:solidFill>
                  <a:srgbClr val="000000"/>
                </a:solidFill>
                <a:latin typeface="Times New Roman"/>
                <a:ea typeface="Arial"/>
              </a:rPr>
              <a:t> </a:t>
            </a:r>
            <a:r>
              <a:rPr lang="ga-IE" sz="2000" b="0" strike="noStrike" dirty="0" smtClean="0"/>
              <a:t> bhruitíneach orthu</a:t>
            </a:r>
          </a:p>
          <a:p>
            <a:pPr>
              <a:lnSpc>
                <a:spcPct val="100000"/>
              </a:lnSpc>
              <a:tabLst>
                <a:tab pos="0" algn="l"/>
              </a:tabLst>
            </a:pPr>
            <a:r>
              <a:rPr lang="ga-IE" sz="2000" b="0" strike="noStrike" dirty="0" smtClean="0">
                <a:solidFill>
                  <a:srgbClr val="000000"/>
                </a:solidFill>
                <a:latin typeface="Times New Roman"/>
                <a:ea typeface="Arial"/>
              </a:rPr>
              <a:t>- Spreagadh chun tacú le smaoineamh/cúis chun leasa pholaitiúil nó airgid</a:t>
            </a:r>
          </a:p>
          <a:p>
            <a:pPr>
              <a:lnSpc>
                <a:spcPct val="100000"/>
              </a:lnSpc>
              <a:tabLst>
                <a:tab pos="0" algn="l"/>
              </a:tabLst>
            </a:pPr>
            <a:r>
              <a:rPr lang="ga-IE" sz="1200" b="0" strike="noStrike" dirty="0" smtClean="0">
                <a:solidFill>
                  <a:srgbClr val="000000"/>
                </a:solidFill>
                <a:latin typeface="Times New Roman"/>
                <a:ea typeface="Arial"/>
              </a:rPr>
              <a:t>- Moltar do na daltaí machnamh a dhéanamh ar an gcaoi nach féidir díospóireacht cheart a bheith acu ach amháin más féidir le cách a roghanna eolacha a dhéanamh bunaithe ar na fíorais; cuirtear fáilte roimh gach tuairim, ach níl aon ghlacadh le scaipeadh bréag.</a:t>
            </a:r>
          </a:p>
          <a:p>
            <a:pPr>
              <a:lnSpc>
                <a:spcPct val="100000"/>
              </a:lnSpc>
              <a:tabLst>
                <a:tab pos="0" algn="l"/>
              </a:tabLst>
            </a:pPr>
            <a:endParaRPr lang="fr-BE" sz="1200" b="0" strike="noStrike" spc="-1" dirty="0" smtClean="0">
              <a:latin typeface="+mn-lt"/>
            </a:endParaRPr>
          </a:p>
          <a:p>
            <a:pPr>
              <a:lnSpc>
                <a:spcPct val="100000"/>
              </a:lnSpc>
              <a:tabLst>
                <a:tab pos="0" algn="l"/>
              </a:tabLst>
            </a:pPr>
            <a:endParaRPr lang="fr-BE" sz="1200" b="0" strike="noStrike" spc="-1" dirty="0" smtClean="0">
              <a:latin typeface="+mn-lt"/>
            </a:endParaRPr>
          </a:p>
          <a:p>
            <a:pPr>
              <a:lnSpc>
                <a:spcPct val="100000"/>
              </a:lnSpc>
              <a:tabLst>
                <a:tab pos="0" algn="l"/>
              </a:tabLst>
            </a:pPr>
            <a:endParaRPr lang="fr-BE" sz="1200" b="0" strike="noStrike" spc="-1" dirty="0">
              <a:latin typeface="+mn-lt"/>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2000" b="0" strike="noStrike" dirty="0" smtClean="0">
                <a:latin typeface="+mn-lt"/>
              </a:rPr>
              <a:t>Pointí plé:</a:t>
            </a:r>
            <a:r>
              <a:rPr lang="ga-IE" sz="2000" dirty="0" smtClean="0"/>
              <a:t/>
            </a:r>
            <a:br>
              <a:rPr lang="ga-IE" sz="2000" dirty="0" smtClean="0"/>
            </a:br>
            <a:endParaRPr lang="ga-IE" sz="2000" dirty="0" smtClean="0"/>
          </a:p>
          <a:p>
            <a:pPr marL="171360" indent="-171000">
              <a:lnSpc>
                <a:spcPct val="100000"/>
              </a:lnSpc>
              <a:buClr>
                <a:srgbClr val="000000"/>
              </a:buClr>
              <a:buFont typeface="StarSymbol"/>
              <a:buChar char="-"/>
              <a:tabLst>
                <a:tab pos="0" algn="l"/>
              </a:tabLst>
            </a:pPr>
            <a:r>
              <a:rPr lang="ga-IE" sz="2000" b="0" strike="noStrike" dirty="0" smtClean="0">
                <a:latin typeface="+mn-lt"/>
              </a:rPr>
              <a:t>Bealach le pobal a lagú é áibhéil a dhéanamh faoi na difríochtaí atá ann</a:t>
            </a:r>
          </a:p>
          <a:p>
            <a:pPr marL="171360" indent="-171000">
              <a:lnSpc>
                <a:spcPct val="100000"/>
              </a:lnSpc>
              <a:buClr>
                <a:srgbClr val="000000"/>
              </a:buClr>
              <a:buFont typeface="StarSymbol"/>
              <a:buChar char="-"/>
              <a:tabLst>
                <a:tab pos="0" algn="l"/>
              </a:tabLst>
            </a:pPr>
            <a:r>
              <a:rPr lang="ga-IE" sz="2000" b="0" strike="noStrike" dirty="0" smtClean="0">
                <a:latin typeface="+mn-lt"/>
              </a:rPr>
              <a:t>Is deacra dochar a dhéanamh do phobal láidir a bhfuil daoine aontaithe ann mar gheall go bhfuil na luachanna céanna agus an fhéiniúlacht chéanna acu</a:t>
            </a:r>
          </a:p>
          <a:p>
            <a:pPr>
              <a:lnSpc>
                <a:spcPct val="100000"/>
              </a:lnSpc>
              <a:tabLst>
                <a:tab pos="0" algn="l"/>
              </a:tabLst>
            </a:pPr>
            <a:endParaRPr lang="fr-BE" sz="2000" b="0" strike="noStrike" spc="-1" dirty="0" smtClean="0">
              <a:latin typeface="+mn-lt"/>
            </a:endParaRPr>
          </a:p>
          <a:p>
            <a:pPr>
              <a:lnSpc>
                <a:spcPct val="100000"/>
              </a:lnSpc>
              <a:tabLst>
                <a:tab pos="0" algn="l"/>
              </a:tabLst>
            </a:pPr>
            <a:endParaRPr lang="fr-BE" sz="2000" b="0" strike="noStrike" spc="-1" dirty="0">
              <a:latin typeface="+mn-lt"/>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ga-IE" sz="3600" b="0" strike="noStrike" dirty="0" smtClean="0">
                <a:latin typeface="+mn-lt"/>
              </a:rPr>
              <a:t>Dá bhrí sin, is chun daoine a scaradh ó chéile a úsáidtear </a:t>
            </a:r>
            <a:r>
              <a:rPr lang="ga-IE" sz="3600" b="0" strike="noStrike" dirty="0" err="1" smtClean="0">
                <a:latin typeface="+mn-lt"/>
              </a:rPr>
              <a:t>bréagaisnéis</a:t>
            </a:r>
            <a:r>
              <a:rPr lang="ga-IE" sz="3600" b="0" strike="noStrike" dirty="0" smtClean="0">
                <a:latin typeface="+mn-lt"/>
              </a:rPr>
              <a:t> agus chun áibhéil a dhéanamh faoi dhifríochtaí inmheánacha</a:t>
            </a:r>
          </a:p>
          <a:p>
            <a:pPr marL="171360" indent="-171000">
              <a:lnSpc>
                <a:spcPct val="100000"/>
              </a:lnSpc>
              <a:buClr>
                <a:srgbClr val="000000"/>
              </a:buClr>
              <a:buFont typeface="StarSymbol"/>
              <a:buChar char="-"/>
            </a:pPr>
            <a:r>
              <a:rPr lang="ga-IE" sz="2000" b="0" strike="noStrike" dirty="0" smtClean="0">
                <a:latin typeface="+mn-lt"/>
                <a:ea typeface="Arial"/>
              </a:rPr>
              <a:t>Na daoine a chumann an </a:t>
            </a:r>
            <a:r>
              <a:rPr lang="ga-IE" sz="2000" b="0" strike="noStrike" dirty="0" err="1" smtClean="0">
                <a:latin typeface="+mn-lt"/>
                <a:ea typeface="Arial"/>
              </a:rPr>
              <a:t>bhréagaisnéis</a:t>
            </a:r>
            <a:r>
              <a:rPr lang="ga-IE" sz="2000" b="0" strike="noStrike" dirty="0" smtClean="0">
                <a:latin typeface="+mn-lt"/>
                <a:ea typeface="Arial"/>
              </a:rPr>
              <a:t>, tá siad ag iarraidh deighilt a chruthú sna sochaithe seo againne agus scéalta bunaithe ar dhearcadh ar a dtugtar “muidne in aghaidh an dreama eile” a chur chun cinn</a:t>
            </a:r>
          </a:p>
          <a:p>
            <a:pPr marL="171360" indent="-171000">
              <a:lnSpc>
                <a:spcPct val="100000"/>
              </a:lnSpc>
              <a:buClr>
                <a:srgbClr val="000000"/>
              </a:buClr>
              <a:buFont typeface="StarSymbol"/>
              <a:buChar char="-"/>
            </a:pPr>
            <a:r>
              <a:rPr lang="ga-IE" sz="3600" b="0" strike="noStrike" dirty="0" smtClean="0">
                <a:latin typeface="+mn-lt"/>
                <a:ea typeface="Arial"/>
              </a:rPr>
              <a:t>Nuair a scartar cairde óna chéile, is fusa i bhfad gach grúpa beag a chomhrac ceann ar cheann</a:t>
            </a:r>
          </a:p>
          <a:p>
            <a:pPr marL="171360" indent="-171000">
              <a:lnSpc>
                <a:spcPct val="100000"/>
              </a:lnSpc>
              <a:buClr>
                <a:srgbClr val="000000"/>
              </a:buClr>
              <a:buFont typeface="StarSymbol"/>
              <a:buChar char="-"/>
            </a:pPr>
            <a:r>
              <a:rPr lang="ga-IE" sz="2000" b="0" strike="noStrike" dirty="0" smtClean="0">
                <a:latin typeface="+mn-lt"/>
                <a:ea typeface="Arial"/>
              </a:rPr>
              <a:t>Ach an-chuid den dul chun cinn atá déanta sa tsibhialtacht, is mar gheall ar chomhréitigh a dhéanamh idir leasanna grúpaí difriúla a rinneadh é</a:t>
            </a:r>
            <a:endParaRPr lang="ga-IE" sz="2000" b="0" strike="noStrike" dirty="0">
              <a:latin typeface="+mn-lt"/>
              <a:ea typeface="Arial"/>
            </a:endParaRP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1200" b="0" strike="noStrike" dirty="0" smtClean="0">
                <a:solidFill>
                  <a:srgbClr val="000000"/>
                </a:solidFill>
                <a:latin typeface="+mn-lt"/>
                <a:ea typeface="+mn-ea"/>
              </a:rPr>
              <a:t>Tá muid ar fad i mbaol na </a:t>
            </a:r>
            <a:r>
              <a:rPr lang="ga-IE" sz="1200" b="0" strike="noStrike" dirty="0" err="1" smtClean="0">
                <a:solidFill>
                  <a:srgbClr val="000000"/>
                </a:solidFill>
                <a:latin typeface="+mn-lt"/>
                <a:ea typeface="+mn-ea"/>
              </a:rPr>
              <a:t>bréagaisnéise</a:t>
            </a:r>
            <a:r>
              <a:rPr lang="ga-IE" sz="1200" b="0" strike="noStrike" dirty="0" smtClean="0">
                <a:solidFill>
                  <a:srgbClr val="000000"/>
                </a:solidFill>
                <a:latin typeface="+mn-lt"/>
                <a:ea typeface="+mn-ea"/>
              </a:rPr>
              <a:t>. Is feiniméan contúirteach atá ann a bhféadfadh na nithe seo a leanas a bheith mar thoradh air:</a:t>
            </a:r>
          </a:p>
          <a:p>
            <a:pPr marL="216000" indent="-216000">
              <a:lnSpc>
                <a:spcPct val="100000"/>
              </a:lnSpc>
            </a:pPr>
            <a:r>
              <a:rPr lang="ga-IE" sz="1200" b="1" strike="noStrike" dirty="0" smtClean="0">
                <a:solidFill>
                  <a:srgbClr val="000000"/>
                </a:solidFill>
                <a:latin typeface="+mn-lt"/>
                <a:ea typeface="+mn-ea"/>
              </a:rPr>
              <a:t> scaipeadh mímhuiníne in institiúidí poiblí</a:t>
            </a:r>
            <a:r>
              <a:rPr lang="ga-IE" sz="1200" b="0" strike="noStrike" dirty="0" smtClean="0">
                <a:solidFill>
                  <a:srgbClr val="000000"/>
                </a:solidFill>
                <a:latin typeface="+mn-lt"/>
                <a:ea typeface="+mn-ea"/>
              </a:rPr>
              <a:t>, rud a d’fhéadfadh neamhshuim nó </a:t>
            </a:r>
            <a:r>
              <a:rPr lang="ga-IE" sz="1200" b="0" strike="noStrike" dirty="0" err="1" smtClean="0">
                <a:solidFill>
                  <a:srgbClr val="000000"/>
                </a:solidFill>
                <a:latin typeface="+mn-lt"/>
                <a:ea typeface="+mn-ea"/>
              </a:rPr>
              <a:t>radacú</a:t>
            </a:r>
            <a:r>
              <a:rPr lang="ga-IE" sz="1200" b="0" strike="noStrike" dirty="0" smtClean="0">
                <a:solidFill>
                  <a:srgbClr val="000000"/>
                </a:solidFill>
                <a:latin typeface="+mn-lt"/>
                <a:ea typeface="+mn-ea"/>
              </a:rPr>
              <a:t> i gcúrsaí polaitíochta a spreagadh.</a:t>
            </a:r>
          </a:p>
          <a:p>
            <a:pPr marL="216000" indent="-216000">
              <a:lnSpc>
                <a:spcPct val="100000"/>
              </a:lnSpc>
            </a:pPr>
            <a:r>
              <a:rPr lang="ga-IE" sz="1200" b="1" strike="noStrike" dirty="0" smtClean="0">
                <a:solidFill>
                  <a:srgbClr val="000000"/>
                </a:solidFill>
                <a:latin typeface="+mn-lt"/>
                <a:ea typeface="+mn-ea"/>
              </a:rPr>
              <a:t> scaipeadh mímhuiníne i bhfaisnéis eolaíoch agus faisnéis faoi chúrsaí leighis</a:t>
            </a:r>
            <a:r>
              <a:rPr lang="ga-IE" sz="1200" b="0" strike="noStrike" dirty="0" smtClean="0">
                <a:solidFill>
                  <a:srgbClr val="000000"/>
                </a:solidFill>
                <a:latin typeface="+mn-lt"/>
                <a:ea typeface="+mn-ea"/>
              </a:rPr>
              <a:t>, rud a bhféadfadh </a:t>
            </a:r>
            <a:r>
              <a:rPr lang="ga-IE" sz="1200" b="0" strike="noStrike" dirty="0" smtClean="0">
                <a:latin typeface="+mn-lt"/>
                <a:ea typeface="+mn-ea"/>
              </a:rPr>
              <a:t>iarmhairtí</a:t>
            </a:r>
            <a:r>
              <a:rPr lang="ga-IE" sz="1200" b="0" strike="noStrike" dirty="0" smtClean="0">
                <a:solidFill>
                  <a:srgbClr val="FF0000"/>
                </a:solidFill>
                <a:latin typeface="+mn-lt"/>
                <a:ea typeface="+mn-ea"/>
              </a:rPr>
              <a:t> tromchúiseacha don </a:t>
            </a:r>
            <a:r>
              <a:rPr lang="ga-IE" sz="1200" b="0" strike="noStrike" dirty="0" smtClean="0">
                <a:solidFill>
                  <a:srgbClr val="000000"/>
                </a:solidFill>
                <a:latin typeface="+mn-lt"/>
                <a:ea typeface="+mn-ea"/>
              </a:rPr>
              <a:t>tsláinte</a:t>
            </a:r>
            <a:r>
              <a:rPr lang="ga-IE" sz="1200" strike="noStrike" dirty="0" smtClean="0">
                <a:latin typeface="+mn-lt"/>
                <a:ea typeface="+mn-ea"/>
              </a:rPr>
              <a:t> a bheith aige.</a:t>
            </a:r>
            <a:endParaRPr lang="ga-IE" sz="1200" strike="noStrike" dirty="0">
              <a:latin typeface="+mn-lt"/>
              <a:ea typeface="+mn-ea"/>
            </a:endParaRP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3600" b="0" strike="noStrike" dirty="0" smtClean="0">
                <a:latin typeface="+mn-lt"/>
                <a:ea typeface="+mn-ea"/>
              </a:rPr>
              <a:t>Na meáin atá faoi rialú an stáit, an Rúis cuir i gcás, tá siad i measc na ‘</a:t>
            </a:r>
            <a:r>
              <a:rPr lang="ga-IE" sz="3600" b="0" strike="noStrike" dirty="0" err="1" smtClean="0">
                <a:latin typeface="+mn-lt"/>
                <a:ea typeface="+mn-ea"/>
              </a:rPr>
              <a:t>ngnáthamhrasach</a:t>
            </a:r>
            <a:r>
              <a:rPr lang="ga-IE" sz="3600" b="0" strike="noStrike" dirty="0" smtClean="0">
                <a:latin typeface="+mn-lt"/>
                <a:ea typeface="+mn-ea"/>
              </a:rPr>
              <a:t>’ inniu faoi lucht na </a:t>
            </a:r>
            <a:r>
              <a:rPr lang="ga-IE" sz="3600" b="0" strike="noStrike" dirty="0" err="1" smtClean="0">
                <a:latin typeface="+mn-lt"/>
                <a:ea typeface="+mn-ea"/>
              </a:rPr>
              <a:t>bréagaisnéise</a:t>
            </a:r>
            <a:r>
              <a:rPr lang="ga-IE" sz="3600" b="0" strike="noStrike" dirty="0" smtClean="0">
                <a:latin typeface="+mn-lt"/>
                <a:ea typeface="+mn-ea"/>
              </a:rPr>
              <a:t>, go háirithe ar mhaithe le mímhuinín a scaipeadh agus deighilt a chruthú laistigh den Aontas agus den Iarthar. Cleas a bhíonn ag gníomhaithe a scaip an </a:t>
            </a:r>
            <a:r>
              <a:rPr lang="ga-IE" sz="3600" b="0" strike="noStrike" dirty="0" err="1" smtClean="0">
                <a:latin typeface="+mn-lt"/>
                <a:ea typeface="+mn-ea"/>
              </a:rPr>
              <a:t>bhréagaisnéis</a:t>
            </a:r>
            <a:r>
              <a:rPr lang="ga-IE" sz="3600" b="0" strike="noStrike" dirty="0" smtClean="0">
                <a:latin typeface="+mn-lt"/>
                <a:ea typeface="+mn-ea"/>
              </a:rPr>
              <a:t>, go háirithe iad siúd a bhfuil baint acu leis an </a:t>
            </a:r>
            <a:r>
              <a:rPr lang="ga-IE" sz="3600" b="0" strike="noStrike" dirty="0" err="1" smtClean="0">
                <a:latin typeface="+mn-lt"/>
                <a:ea typeface="+mn-ea"/>
              </a:rPr>
              <a:t>Kremlin</a:t>
            </a:r>
            <a:r>
              <a:rPr lang="ga-IE" sz="3600" b="0" strike="noStrike" dirty="0" smtClean="0">
                <a:latin typeface="+mn-lt"/>
                <a:ea typeface="+mn-ea"/>
              </a:rPr>
              <a:t>, is ea gan muinín a chur sna institiúidí daonlathacha agus féachaint leis an mbonn a bhaint den Aontas Eorpach tríd an spás faisnéise a </a:t>
            </a:r>
            <a:r>
              <a:rPr lang="ga-IE" sz="3600" b="0" strike="noStrike" dirty="0" err="1" smtClean="0">
                <a:latin typeface="+mn-lt"/>
                <a:ea typeface="+mn-ea"/>
              </a:rPr>
              <a:t>phlódú</a:t>
            </a:r>
            <a:r>
              <a:rPr lang="ga-IE" sz="3600" b="0" strike="noStrike" dirty="0" smtClean="0">
                <a:latin typeface="+mn-lt"/>
                <a:ea typeface="+mn-ea"/>
              </a:rPr>
              <a:t> d’aon ghnó bréaga. </a:t>
            </a:r>
            <a:r>
              <a:rPr lang="ga-IE" sz="2000" b="0" strike="noStrike" dirty="0" smtClean="0"/>
              <a:t>Sna samplaí anseo, tá Rúis </a:t>
            </a:r>
            <a:r>
              <a:rPr lang="ga-IE" sz="2000" b="0" strike="noStrike" dirty="0" err="1" smtClean="0"/>
              <a:t>Today</a:t>
            </a:r>
            <a:r>
              <a:rPr lang="ga-IE" sz="2000" b="0" strike="noStrike" dirty="0" smtClean="0"/>
              <a:t> ag trácht ar </a:t>
            </a:r>
            <a:r>
              <a:rPr lang="ga-IE" sz="2000" b="0" strike="noStrike" dirty="0" err="1" smtClean="0"/>
              <a:t>Remdesivir</a:t>
            </a:r>
            <a:r>
              <a:rPr lang="ga-IE" sz="2000" b="0" strike="noStrike" dirty="0" smtClean="0"/>
              <a:t>, rud a údaraíodh san Aontas Eorpach i mí Iúil 2020 chun COVID-19 a leigheas i measc daoine fásta agus déagóirí ó 12 bliain d’aois le niúmóine a dteastaíonn ocsaigin bhreise uathu.</a:t>
            </a:r>
            <a:r>
              <a:rPr lang="ga-IE" sz="2000" b="0" strike="noStrike" dirty="0" smtClean="0">
                <a:solidFill>
                  <a:srgbClr val="000000"/>
                </a:solidFill>
                <a:latin typeface="+mn-lt"/>
                <a:ea typeface="+mn-ea"/>
              </a:rPr>
              <a:t> Chuir meáin chumarsáide atá ar son an </a:t>
            </a:r>
            <a:r>
              <a:rPr lang="ga-IE" sz="2000" b="0" strike="noStrike" dirty="0" err="1" smtClean="0">
                <a:solidFill>
                  <a:srgbClr val="000000"/>
                </a:solidFill>
                <a:latin typeface="+mn-lt"/>
                <a:ea typeface="+mn-ea"/>
              </a:rPr>
              <a:t>Kremlin</a:t>
            </a:r>
            <a:r>
              <a:rPr lang="ga-IE" sz="2000" b="0" strike="noStrike" dirty="0" smtClean="0">
                <a:solidFill>
                  <a:srgbClr val="000000"/>
                </a:solidFill>
                <a:latin typeface="+mn-lt"/>
                <a:ea typeface="+mn-ea"/>
              </a:rPr>
              <a:t> iliomad scéalta amach faoi stoc mór </a:t>
            </a:r>
            <a:r>
              <a:rPr lang="ga-IE" sz="2000" b="0" strike="noStrike" dirty="0" err="1" smtClean="0">
                <a:solidFill>
                  <a:srgbClr val="000000"/>
                </a:solidFill>
                <a:latin typeface="+mn-lt"/>
                <a:ea typeface="+mn-ea"/>
              </a:rPr>
              <a:t>Remdesivir</a:t>
            </a:r>
            <a:r>
              <a:rPr lang="ga-IE" sz="2000" b="0" strike="noStrike" dirty="0" smtClean="0">
                <a:solidFill>
                  <a:srgbClr val="000000"/>
                </a:solidFill>
                <a:latin typeface="+mn-lt"/>
                <a:ea typeface="+mn-ea"/>
              </a:rPr>
              <a:t> a cheannaigh an tAontas Eorpach. Líomhnaítear gur láimhseáil neamhéifeachtach é sin a rinne an Eagraíocht Dhomhanda Sláinte. Is éard a dúradh sna scéalta sin gur theip mhór ar bheartas sláinte an AE a bhí ann, ‘na scannail ba mhó le linn na géarchéime sláinte’. Le fírinne, de réir EDS, tá an chinnteacht maidir lena gcuid torthaí an-íseal agus níor chruthaigh an fhianaise nach bhfuil aon tairbhe ag </a:t>
            </a:r>
            <a:r>
              <a:rPr lang="ga-IE" sz="2000" b="0" strike="noStrike" dirty="0" err="1" smtClean="0">
                <a:solidFill>
                  <a:srgbClr val="000000"/>
                </a:solidFill>
                <a:latin typeface="+mn-lt"/>
                <a:ea typeface="+mn-ea"/>
              </a:rPr>
              <a:t>Remdesivir</a:t>
            </a:r>
            <a:r>
              <a:rPr lang="ga-IE" sz="2000" b="0" strike="noStrike" dirty="0" smtClean="0">
                <a:solidFill>
                  <a:srgbClr val="000000"/>
                </a:solidFill>
                <a:latin typeface="+mn-lt"/>
                <a:ea typeface="+mn-ea"/>
              </a:rPr>
              <a:t>. Is moladh </a:t>
            </a:r>
            <a:r>
              <a:rPr lang="ga-IE" sz="2000" b="0" i="1" strike="noStrike" dirty="0" smtClean="0">
                <a:solidFill>
                  <a:srgbClr val="000000"/>
                </a:solidFill>
                <a:latin typeface="+mn-lt"/>
                <a:ea typeface="+mn-ea"/>
              </a:rPr>
              <a:t>coinníollach</a:t>
            </a:r>
            <a:r>
              <a:rPr lang="ga-IE" sz="2000" b="0" strike="noStrike" dirty="0" smtClean="0">
                <a:solidFill>
                  <a:srgbClr val="000000"/>
                </a:solidFill>
                <a:latin typeface="+mn-lt"/>
                <a:ea typeface="+mn-ea"/>
              </a:rPr>
              <a:t> atá ann a eisítear nuair nach bhfuil fianaise faoin tairbhe agus na rioscaí a bhaineann le hidirghabháil chomh cinnte sin. </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solidFill>
                  <a:srgbClr val="000000"/>
                </a:solidFill>
                <a:latin typeface="+mn-lt"/>
                <a:ea typeface="+mn-ea"/>
              </a:rPr>
              <a:t>Is modh é sin atá in úsáid go forleathan ag gníomhaithe urchóideacha a scaipeann </a:t>
            </a:r>
            <a:r>
              <a:rPr lang="ga-IE" sz="2000" b="0" strike="noStrike" dirty="0" err="1" smtClean="0">
                <a:solidFill>
                  <a:srgbClr val="000000"/>
                </a:solidFill>
                <a:latin typeface="+mn-lt"/>
                <a:ea typeface="+mn-ea"/>
              </a:rPr>
              <a:t>bréagaisnéis</a:t>
            </a:r>
            <a:r>
              <a:rPr lang="ga-IE" sz="2000" b="0" strike="noStrike" dirty="0" smtClean="0">
                <a:solidFill>
                  <a:srgbClr val="000000"/>
                </a:solidFill>
                <a:latin typeface="+mn-lt"/>
                <a:ea typeface="+mn-ea"/>
              </a:rPr>
              <a:t> ar mhaithe le sochar polaitiúil agus airgeadais: Is minic seo ina sprioc: gan an bonn a bhaint den AE/den Iarthar trína chuid beartas agus luachanna a chur i láthair mar bheartais agus luachanna ar theip orthu, rud a chuireann deireadh le muinín an phobail sna hinstitiúidí agus sna húdaráis a bhfuil baint acu leis na cinntí sin. Méadú ar an gcineál eolais atá thuas, is amhlaidh a cuireann scaipeadh lucht na </a:t>
            </a:r>
            <a:r>
              <a:rPr lang="ga-IE" sz="2000" b="0" strike="noStrike" dirty="0" err="1" smtClean="0">
                <a:solidFill>
                  <a:srgbClr val="000000"/>
                </a:solidFill>
                <a:latin typeface="+mn-lt"/>
                <a:ea typeface="+mn-ea"/>
              </a:rPr>
              <a:t>bréagaisnéise</a:t>
            </a:r>
            <a:r>
              <a:rPr lang="ga-IE" sz="2000" b="0" strike="noStrike" dirty="0" smtClean="0">
                <a:solidFill>
                  <a:srgbClr val="000000"/>
                </a:solidFill>
                <a:latin typeface="+mn-lt"/>
                <a:ea typeface="+mn-ea"/>
              </a:rPr>
              <a:t> breis mearbhaill le linn staid éiginnte, rud a fhágann gur minic a dhéanann an pobal neamhaird de threoir na n-údarás náisiúnta agus na saineolaithe eolaíocha. </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3600" b="0" strike="noStrike" dirty="0" smtClean="0">
                <a:solidFill>
                  <a:srgbClr val="000000"/>
                </a:solidFill>
                <a:latin typeface="+mn-lt"/>
                <a:ea typeface="+mn-ea"/>
              </a:rPr>
              <a:t>Foinse: https://www.youtube.com/watch?v=e7jiPDxxx3o&amp;ab_channel=RTFrance</a:t>
            </a:r>
          </a:p>
          <a:p>
            <a:pPr>
              <a:lnSpc>
                <a:spcPct val="100000"/>
              </a:lnSpc>
              <a:tabLst>
                <a:tab pos="0" algn="l"/>
              </a:tabLst>
            </a:pPr>
            <a:r>
              <a:rPr lang="ga-IE" sz="3600" b="0" strike="noStrike" dirty="0" smtClean="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ga-IE" sz="3600" b="0" strike="noStrike" dirty="0" smtClean="0">
                <a:solidFill>
                  <a:srgbClr val="000000"/>
                </a:solidFill>
                <a:latin typeface="+mn-lt"/>
                <a:ea typeface="+mn-ea"/>
              </a:rPr>
              <a:t>https://www.ema.europa.eu/en/news/update-remdesivir-ema-will-evaluate-new-data-solidarity-trial</a:t>
            </a:r>
          </a:p>
          <a:p>
            <a:pPr>
              <a:lnSpc>
                <a:spcPct val="100000"/>
              </a:lnSpc>
              <a:tabLst>
                <a:tab pos="0" algn="l"/>
              </a:tabLst>
            </a:pPr>
            <a:endParaRPr lang="fr-BE" sz="3600" b="0" strike="noStrike" spc="-1" dirty="0">
              <a:latin typeface="+mn-lt"/>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2000" b="0" strike="noStrike" dirty="0" smtClean="0">
                <a:latin typeface="+mn-lt"/>
              </a:rPr>
              <a:t>Más chun a leasa pholaitiúil féin é, nó chun airgead a dhéanamh as atá daoine ag scaipeadh na </a:t>
            </a:r>
            <a:r>
              <a:rPr lang="ga-IE" sz="2000" b="0" strike="noStrike" dirty="0" err="1" smtClean="0">
                <a:latin typeface="+mn-lt"/>
              </a:rPr>
              <a:t>bréagaisnéise</a:t>
            </a:r>
            <a:r>
              <a:rPr lang="ga-IE" sz="2000" b="0" strike="noStrike" dirty="0" smtClean="0">
                <a:latin typeface="+mn-lt"/>
              </a:rPr>
              <a:t> sonraí, is mór an tionchar a imríonn na meáin shóisialta ar chur chun cinn na </a:t>
            </a:r>
            <a:r>
              <a:rPr lang="ga-IE" sz="2000" b="0" strike="noStrike" dirty="0" err="1" smtClean="0">
                <a:latin typeface="+mn-lt"/>
              </a:rPr>
              <a:t>bréagaisnéise</a:t>
            </a:r>
            <a:r>
              <a:rPr lang="ga-IE" sz="2000" b="0" strike="noStrike" dirty="0" smtClean="0">
                <a:latin typeface="+mn-lt"/>
              </a:rPr>
              <a:t>, nó ar bhac na </a:t>
            </a:r>
            <a:r>
              <a:rPr lang="ga-IE" sz="2000" b="0" strike="noStrike" dirty="0" err="1" smtClean="0">
                <a:latin typeface="+mn-lt"/>
              </a:rPr>
              <a:t>bréagaisnéise</a:t>
            </a:r>
            <a:r>
              <a:rPr lang="ga-IE" sz="2000" b="0" strike="noStrike" dirty="0" smtClean="0">
                <a:latin typeface="+mn-lt"/>
              </a:rPr>
              <a:t>. Labhair faoi:</a:t>
            </a:r>
            <a:r>
              <a:rPr lang="ga-IE" sz="2000" dirty="0" smtClean="0"/>
              <a:t/>
            </a:r>
            <a:br>
              <a:rPr lang="ga-IE" sz="2000" dirty="0" smtClean="0"/>
            </a:br>
            <a:endParaRPr lang="ga-IE" sz="2000" dirty="0" smtClean="0"/>
          </a:p>
          <a:p>
            <a:pPr marL="171360" indent="-171000">
              <a:lnSpc>
                <a:spcPct val="100000"/>
              </a:lnSpc>
              <a:buClr>
                <a:srgbClr val="000000"/>
              </a:buClr>
              <a:buFont typeface="StarSymbol"/>
              <a:buChar char="-"/>
            </a:pPr>
            <a:r>
              <a:rPr lang="ga-IE" sz="2000" b="0" strike="noStrike" dirty="0" smtClean="0">
                <a:latin typeface="+mn-lt"/>
              </a:rPr>
              <a:t>Úsáideann gach duine na meáin shóisialta, muidne san áireamh agus gach duine a bhfuil muinín againn astu, ar nós ár gcairde agus ár muintire. Sin an fáth a gcaitheann muid a bheith an-chúramach ar fad le faisnéis a fheiceann muid nó a fhaigheann muid. Féach thuas sampla de theachtaireacht </a:t>
            </a:r>
            <a:r>
              <a:rPr lang="ga-IE" sz="2000" b="0" strike="noStrike" dirty="0" err="1" smtClean="0">
                <a:latin typeface="+mn-lt"/>
              </a:rPr>
              <a:t>WhatsApp</a:t>
            </a:r>
            <a:r>
              <a:rPr lang="ga-IE" sz="2000" b="0" strike="noStrike" dirty="0" smtClean="0">
                <a:latin typeface="+mn-lt"/>
              </a:rPr>
              <a:t> a bhfuil </a:t>
            </a:r>
            <a:r>
              <a:rPr lang="ga-IE" sz="2000" b="0" strike="noStrike" dirty="0" err="1" smtClean="0">
                <a:latin typeface="+mn-lt"/>
              </a:rPr>
              <a:t>bréagaisnéis</a:t>
            </a:r>
            <a:r>
              <a:rPr lang="ga-IE" sz="2000" b="0" strike="noStrike" dirty="0" smtClean="0">
                <a:latin typeface="+mn-lt"/>
              </a:rPr>
              <a:t> amach is amach ann faoi leigheas ar an </a:t>
            </a:r>
            <a:r>
              <a:rPr lang="ga-IE" sz="2000" b="0" strike="noStrike" dirty="0" err="1" smtClean="0">
                <a:latin typeface="+mn-lt"/>
              </a:rPr>
              <a:t>gcoróinvíreas</a:t>
            </a:r>
            <a:r>
              <a:rPr lang="ga-IE" sz="2000" b="0" strike="noStrike" dirty="0" smtClean="0">
                <a:latin typeface="+mn-lt"/>
              </a:rPr>
              <a:t>. (clé)</a:t>
            </a:r>
          </a:p>
          <a:p>
            <a:pPr marL="171360" indent="-171000">
              <a:lnSpc>
                <a:spcPct val="100000"/>
              </a:lnSpc>
              <a:buClr>
                <a:srgbClr val="000000"/>
              </a:buClr>
              <a:buFont typeface="StarSymbol"/>
              <a:buChar char="-"/>
            </a:pPr>
            <a:r>
              <a:rPr lang="ga-IE" sz="2000" b="0" strike="noStrike" dirty="0" err="1" smtClean="0">
                <a:latin typeface="+mn-lt"/>
              </a:rPr>
              <a:t>Clicmhealladh</a:t>
            </a:r>
            <a:r>
              <a:rPr lang="ga-IE" sz="2000" b="0" strike="noStrike" dirty="0" smtClean="0">
                <a:latin typeface="+mn-lt"/>
              </a:rPr>
              <a:t> (ag déanamh brabús ar </a:t>
            </a:r>
            <a:r>
              <a:rPr lang="ga-IE" sz="2000" b="0" strike="noStrike" dirty="0" err="1" smtClean="0">
                <a:latin typeface="+mn-lt"/>
              </a:rPr>
              <a:t>chliceanna</a:t>
            </a:r>
            <a:r>
              <a:rPr lang="ga-IE" sz="2000" b="0" strike="noStrike" dirty="0" smtClean="0">
                <a:latin typeface="+mn-lt"/>
              </a:rPr>
              <a:t>) &gt; ag déanamh ceannlínte nó íomhánna/físeáin atá mealltach mistéireach d'aon ghnó chun níos mó </a:t>
            </a:r>
            <a:r>
              <a:rPr lang="ga-IE" sz="2000" b="0" strike="noStrike" dirty="0" err="1" smtClean="0">
                <a:latin typeface="+mn-lt"/>
              </a:rPr>
              <a:t>cliceanna</a:t>
            </a:r>
            <a:r>
              <a:rPr lang="ga-IE" sz="2000" b="0" strike="noStrike" dirty="0" smtClean="0">
                <a:latin typeface="+mn-lt"/>
              </a:rPr>
              <a:t> a fháil. An cuimhin leat an t-alt a raibh muid ag breathnú air ar ball inar thug an Pápa tacaíocht do </a:t>
            </a:r>
            <a:r>
              <a:rPr lang="ga-IE" sz="2000" b="0" strike="noStrike" dirty="0" err="1" smtClean="0">
                <a:latin typeface="+mn-lt"/>
              </a:rPr>
              <a:t>Trump</a:t>
            </a:r>
            <a:r>
              <a:rPr lang="ga-IE" sz="2000" b="0" strike="noStrike" dirty="0" smtClean="0">
                <a:latin typeface="+mn-lt"/>
              </a:rPr>
              <a:t>? Féach freisin an sampla thuas ina maítear go bhfuil an tAontas Eorpach ag iarraidh an Ríocht Aontaithe a aontú leis an bhFrainc. (lár – barr)</a:t>
            </a:r>
          </a:p>
          <a:p>
            <a:pPr marL="171360" indent="-171000">
              <a:lnSpc>
                <a:spcPct val="100000"/>
              </a:lnSpc>
              <a:buClr>
                <a:srgbClr val="000000"/>
              </a:buClr>
              <a:buFont typeface="StarSymbol"/>
              <a:buChar char="-"/>
            </a:pPr>
            <a:r>
              <a:rPr lang="ga-IE" sz="2000" b="0" strike="noStrike" dirty="0" smtClean="0">
                <a:latin typeface="+mn-lt"/>
              </a:rPr>
              <a:t>Scéalta nach bhfuil bunús dá laghad leo ach oiread leis an scéal thuas faoi phost </a:t>
            </a:r>
            <a:r>
              <a:rPr lang="ga-IE" sz="2000" b="0" strike="noStrike" dirty="0" err="1" smtClean="0">
                <a:latin typeface="+mn-lt"/>
              </a:rPr>
              <a:t>Instagram</a:t>
            </a:r>
            <a:r>
              <a:rPr lang="ga-IE" sz="2000" b="0" strike="noStrike" dirty="0" smtClean="0">
                <a:latin typeface="+mn-lt"/>
              </a:rPr>
              <a:t> in Aibreán 2020 ag maíomh go bhfuair siad an vacsaín don </a:t>
            </a:r>
            <a:r>
              <a:rPr lang="ga-IE" sz="2000" b="0" strike="noStrike" dirty="0" err="1" smtClean="0">
                <a:latin typeface="+mn-lt"/>
              </a:rPr>
              <a:t>choróinvíreas</a:t>
            </a:r>
            <a:r>
              <a:rPr lang="ga-IE" sz="2000" b="0" strike="noStrike" dirty="0" smtClean="0">
                <a:latin typeface="+mn-lt"/>
              </a:rPr>
              <a:t>, cé nach raibh aon vacsaín den sórt sin ann ag an am agus gan taighde dá laghad déanta ach oiread.  (lár – bun)</a:t>
            </a:r>
          </a:p>
          <a:p>
            <a:pPr marL="171360" indent="-171000">
              <a:lnSpc>
                <a:spcPct val="100000"/>
              </a:lnSpc>
              <a:buClr>
                <a:srgbClr val="000000"/>
              </a:buClr>
              <a:buFont typeface="StarSymbol"/>
              <a:buChar char="-"/>
            </a:pPr>
            <a:r>
              <a:rPr lang="ga-IE" sz="2000" b="0" strike="noStrike" dirty="0" smtClean="0">
                <a:latin typeface="+mn-lt"/>
              </a:rPr>
              <a:t>Méadú saorga &gt; ag scaipeadh scéil go rábach ar líne trí mhodhanna nach bhfuil barántúil: próifílí agus róbait bhréagacha, ag cur na mílte trácht ar </a:t>
            </a:r>
            <a:r>
              <a:rPr lang="ga-IE" sz="2000" b="0" strike="noStrike" dirty="0" err="1" smtClean="0">
                <a:latin typeface="+mn-lt"/>
              </a:rPr>
              <a:t>phostálacha</a:t>
            </a:r>
            <a:r>
              <a:rPr lang="ga-IE" sz="2000" b="0" strike="noStrike" dirty="0" smtClean="0">
                <a:latin typeface="+mn-lt"/>
              </a:rPr>
              <a:t> chun aird an phobail a tharraingt orthu. Próifílí a chruthaítear ar dhóigh leat gur “gnáthdhaoine” a bhí taobh thiar díobh agus cuir síos iontu ar ghnáthphoist agus </a:t>
            </a:r>
            <a:r>
              <a:rPr lang="ga-IE" sz="2000" b="0" strike="noStrike" dirty="0" err="1" smtClean="0">
                <a:latin typeface="+mn-lt"/>
              </a:rPr>
              <a:t>gnáthchaithimh</a:t>
            </a:r>
            <a:r>
              <a:rPr lang="ga-IE" sz="2000" b="0" strike="noStrike" dirty="0" smtClean="0">
                <a:latin typeface="+mn-lt"/>
              </a:rPr>
              <a:t> aimsire ach a oibrítear go saorga nó le monarchana </a:t>
            </a:r>
            <a:r>
              <a:rPr lang="ga-IE" sz="2000" b="0" strike="noStrike" dirty="0" err="1" smtClean="0">
                <a:latin typeface="+mn-lt"/>
              </a:rPr>
              <a:t>troll</a:t>
            </a:r>
            <a:r>
              <a:rPr lang="ga-IE" sz="2000" b="0" strike="noStrike" dirty="0" smtClean="0">
                <a:latin typeface="+mn-lt"/>
              </a:rPr>
              <a:t>. Léirítear sa sampla thuas freagraí ar </a:t>
            </a:r>
            <a:r>
              <a:rPr lang="ga-IE" sz="2000" b="0" strike="noStrike" dirty="0" err="1" smtClean="0">
                <a:latin typeface="+mn-lt"/>
              </a:rPr>
              <a:t>phostálacha</a:t>
            </a:r>
            <a:r>
              <a:rPr lang="ga-IE" sz="2000" b="0" strike="noStrike" dirty="0" smtClean="0">
                <a:latin typeface="+mn-lt"/>
              </a:rPr>
              <a:t> </a:t>
            </a:r>
            <a:r>
              <a:rPr lang="ga-IE" sz="2000" b="0" strike="noStrike" dirty="0" err="1" smtClean="0">
                <a:latin typeface="+mn-lt"/>
              </a:rPr>
              <a:t>Twitter</a:t>
            </a:r>
            <a:r>
              <a:rPr lang="ga-IE" sz="2000" b="0" strike="noStrike" dirty="0" smtClean="0">
                <a:latin typeface="+mn-lt"/>
              </a:rPr>
              <a:t> ó chuntais dhifriúla, ag úsáid scéalta atá cosúil le chéile nó téacs chomhionainn, rud a thugann le fios go ndearnadh na teachtaireachtaí a chomhordú. Foinse: Tuarascáil leis an Institiúid um Idirphlé Straitéiseach agus Comhghuaillíocht chun an Daonlathas a Dhaingniú - https://www.isdglobal.org/wp-content/uploads/2020/08/ISDG-proCCP.pdf</a:t>
            </a:r>
          </a:p>
          <a:p>
            <a:pPr marL="171360" indent="-171000">
              <a:lnSpc>
                <a:spcPct val="100000"/>
              </a:lnSpc>
              <a:buClr>
                <a:srgbClr val="000000"/>
              </a:buClr>
              <a:buFont typeface="StarSymbol"/>
              <a:buChar char="-"/>
            </a:pPr>
            <a:r>
              <a:rPr lang="ga-IE" sz="2000" b="0" strike="noStrike" dirty="0" smtClean="0">
                <a:latin typeface="+mn-lt"/>
              </a:rPr>
              <a:t>Ag úsáid íomhánna gan chomhthéacs: feicfidh muid sampla de sin sa chéad sleamhnán eile. Teicníc </a:t>
            </a:r>
            <a:r>
              <a:rPr lang="ga-IE" sz="2000" b="0" strike="noStrike" dirty="0" err="1" smtClean="0">
                <a:latin typeface="+mn-lt"/>
              </a:rPr>
              <a:t>bhréagaisnéise</a:t>
            </a:r>
            <a:r>
              <a:rPr lang="ga-IE" sz="2000" b="0" strike="noStrike" dirty="0" smtClean="0">
                <a:latin typeface="+mn-lt"/>
              </a:rPr>
              <a:t> a fheictear go minic ná seanphíosa scannánaíochta a athúsáid, (píosa glinn gránna go hiondúil), á léiriú amhail is gur ó imeacht a tharla le gairid é, é sin nó é a úsáid i gcomhthéacsanna go hiomlán difriúil.</a:t>
            </a:r>
          </a:p>
          <a:p>
            <a:pPr>
              <a:lnSpc>
                <a:spcPct val="100000"/>
              </a:lnSpc>
            </a:pPr>
            <a:endParaRPr lang="fr-BE" sz="2000" b="0" strike="noStrike" spc="-1" dirty="0" smtClean="0">
              <a:latin typeface="+mn-lt"/>
            </a:endParaRPr>
          </a:p>
          <a:p>
            <a:pPr>
              <a:lnSpc>
                <a:spcPct val="100000"/>
              </a:lnSpc>
              <a:tabLst>
                <a:tab pos="0" algn="l"/>
              </a:tabLst>
            </a:pPr>
            <a:r>
              <a:rPr lang="ga-IE" sz="2000" b="0" strike="noStrike" dirty="0" smtClean="0">
                <a:latin typeface="+mn-lt"/>
              </a:rPr>
              <a:t>Tuilleadh eolais: </a:t>
            </a:r>
            <a:r>
              <a:rPr lang="ga-IE" sz="2000" b="0" u="sng" strike="noStrike" dirty="0" smtClean="0">
                <a:solidFill>
                  <a:srgbClr val="000000"/>
                </a:solidFill>
                <a:uFillTx/>
                <a:latin typeface="+mn-lt"/>
                <a:hlinkClick r:id="rId3"/>
              </a:rPr>
              <a:t>https://www.cits.ucsb.edu/fake-news/spread</a:t>
            </a:r>
            <a:endParaRPr lang="ga-IE" sz="2000" b="0" u="sng" strike="noStrike" dirty="0">
              <a:solidFill>
                <a:srgbClr val="000000"/>
              </a:solidFill>
              <a:uFillTx/>
              <a:latin typeface="+mn-lt"/>
              <a:hlinkClick r:id="rId3"/>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ga-IE" sz="3600" b="0" strike="noStrike" dirty="0" err="1" smtClean="0">
                <a:latin typeface="+mn-lt"/>
                <a:ea typeface="+mn-ea"/>
              </a:rPr>
              <a:t>TikTok</a:t>
            </a:r>
            <a:r>
              <a:rPr lang="ga-IE" sz="3600" b="0" strike="noStrike" dirty="0" smtClean="0">
                <a:latin typeface="+mn-lt"/>
                <a:ea typeface="+mn-ea"/>
              </a:rPr>
              <a:t>, an </a:t>
            </a:r>
            <a:r>
              <a:rPr lang="ga-IE" sz="3600" b="0" strike="noStrike" dirty="0" err="1" smtClean="0">
                <a:latin typeface="+mn-lt"/>
                <a:ea typeface="+mn-ea"/>
              </a:rPr>
              <a:t>aip</a:t>
            </a:r>
            <a:r>
              <a:rPr lang="ga-IE" sz="3600" b="0" strike="noStrike" dirty="0" smtClean="0">
                <a:latin typeface="+mn-lt"/>
                <a:ea typeface="+mn-ea"/>
              </a:rPr>
              <a:t> gearr-fhíseán: tá méadú as cuimse ar líon na n-úsáideoirí go háirithe i measc na ndéagóirí. </a:t>
            </a:r>
            <a:r>
              <a:rPr lang="ga-IE" sz="2000" b="0" strike="noStrike" dirty="0" smtClean="0"/>
              <a:t>Ach de réir mar a d’fhás an tóir a bhí ar </a:t>
            </a:r>
            <a:r>
              <a:rPr lang="ga-IE" sz="2000" b="0" strike="noStrike" dirty="0" err="1" smtClean="0"/>
              <a:t>TikTok</a:t>
            </a:r>
            <a:r>
              <a:rPr lang="ga-IE" sz="2000" b="0" strike="noStrike" dirty="0" smtClean="0"/>
              <a:t> san Eoraip agus sna Stáit Aontaithe, bhí réimse leathan d’ábhar bréagach ina óstach ar </a:t>
            </a:r>
            <a:r>
              <a:rPr lang="ga-IE" sz="2000" b="0" strike="noStrike" dirty="0" err="1" smtClean="0"/>
              <a:t>TikTok</a:t>
            </a:r>
            <a:r>
              <a:rPr lang="ga-IE" sz="2000" b="0" strike="noStrike" dirty="0" smtClean="0"/>
              <a:t> freisin, cuid mhaith de polaitiúil, chomh maith le poist frith-</a:t>
            </a:r>
            <a:r>
              <a:rPr lang="ga-IE" sz="2000" b="0" strike="noStrike" dirty="0" err="1" smtClean="0"/>
              <a:t>vacsaínithe</a:t>
            </a:r>
            <a:r>
              <a:rPr lang="ga-IE" sz="2000" b="0" strike="noStrike" dirty="0" smtClean="0"/>
              <a:t> agus mífhaisnéis faoin athrú aeráide, ionsaithe ar an ngníomhaí comhshaoil </a:t>
            </a:r>
            <a:r>
              <a:rPr lang="ga-IE" sz="2000" b="0" strike="noStrike" dirty="0" err="1" smtClean="0"/>
              <a:t>Greta</a:t>
            </a:r>
            <a:r>
              <a:rPr lang="ga-IE" sz="2000" b="0" strike="noStrike" dirty="0" smtClean="0"/>
              <a:t> </a:t>
            </a:r>
            <a:r>
              <a:rPr lang="ga-IE" sz="2000" b="0" strike="noStrike" dirty="0" err="1" smtClean="0"/>
              <a:t>Thunberg</a:t>
            </a:r>
            <a:r>
              <a:rPr lang="ga-IE" sz="2000" b="0" strike="noStrike" dirty="0" smtClean="0"/>
              <a:t>, cuir i gcás.</a:t>
            </a:r>
            <a:r>
              <a:rPr lang="ga-IE" sz="2000" b="0" strike="noStrike" dirty="0" smtClean="0">
                <a:solidFill>
                  <a:srgbClr val="000000"/>
                </a:solidFill>
                <a:latin typeface="+mn-lt"/>
                <a:ea typeface="+mn-ea"/>
              </a:rPr>
              <a:t> </a:t>
            </a:r>
          </a:p>
          <a:p>
            <a:pPr marL="171360" indent="-171000">
              <a:lnSpc>
                <a:spcPct val="100000"/>
              </a:lnSpc>
              <a:buClr>
                <a:srgbClr val="000000"/>
              </a:buClr>
              <a:buFont typeface="StarSymbol"/>
              <a:buChar char="-"/>
            </a:pPr>
            <a:r>
              <a:rPr lang="ga-IE" sz="2000" b="0" strike="noStrike" dirty="0" smtClean="0">
                <a:solidFill>
                  <a:srgbClr val="000000"/>
                </a:solidFill>
                <a:latin typeface="+mn-lt"/>
                <a:ea typeface="+mn-ea"/>
              </a:rPr>
              <a:t>Níos luaithe i mbliana, bhí físeáin éagsúla ar </a:t>
            </a:r>
            <a:r>
              <a:rPr lang="ga-IE" sz="2000" b="0" strike="noStrike" dirty="0" err="1" smtClean="0">
                <a:solidFill>
                  <a:srgbClr val="000000"/>
                </a:solidFill>
                <a:latin typeface="+mn-lt"/>
                <a:ea typeface="+mn-ea"/>
              </a:rPr>
              <a:t>TikTok</a:t>
            </a:r>
            <a:r>
              <a:rPr lang="ga-IE" sz="2000" b="0" strike="noStrike" dirty="0" smtClean="0">
                <a:solidFill>
                  <a:srgbClr val="000000"/>
                </a:solidFill>
                <a:latin typeface="+mn-lt"/>
                <a:ea typeface="+mn-ea"/>
              </a:rPr>
              <a:t> ag maíomh gan ábhar agus ag scaipeadh teoiricí comhcheilge seanchaite i dtaobh na </a:t>
            </a:r>
            <a:r>
              <a:rPr lang="ga-IE" sz="2000" b="0" strike="noStrike" dirty="0" err="1" smtClean="0">
                <a:solidFill>
                  <a:srgbClr val="000000"/>
                </a:solidFill>
                <a:latin typeface="+mn-lt"/>
                <a:ea typeface="+mn-ea"/>
              </a:rPr>
              <a:t>ráige</a:t>
            </a:r>
            <a:r>
              <a:rPr lang="ga-IE" sz="2000" b="0" strike="noStrike" dirty="0" smtClean="0">
                <a:solidFill>
                  <a:srgbClr val="000000"/>
                </a:solidFill>
                <a:latin typeface="+mn-lt"/>
                <a:ea typeface="+mn-ea"/>
              </a:rPr>
              <a:t> </a:t>
            </a:r>
            <a:r>
              <a:rPr lang="ga-IE" sz="2000" b="0" strike="noStrike" dirty="0" err="1" smtClean="0">
                <a:solidFill>
                  <a:srgbClr val="000000"/>
                </a:solidFill>
                <a:latin typeface="+mn-lt"/>
                <a:ea typeface="+mn-ea"/>
              </a:rPr>
              <a:t>coróinvíris</a:t>
            </a:r>
            <a:r>
              <a:rPr lang="ga-IE" sz="2000" b="0" strike="noStrike" dirty="0" smtClean="0">
                <a:solidFill>
                  <a:srgbClr val="000000"/>
                </a:solidFill>
                <a:latin typeface="+mn-lt"/>
                <a:ea typeface="+mn-ea"/>
              </a:rPr>
              <a:t>.</a:t>
            </a:r>
          </a:p>
          <a:p>
            <a:pPr marL="171360" indent="-171000">
              <a:lnSpc>
                <a:spcPct val="100000"/>
              </a:lnSpc>
              <a:buClr>
                <a:srgbClr val="000000"/>
              </a:buClr>
              <a:buFont typeface="StarSymbol"/>
              <a:buChar char="-"/>
            </a:pPr>
            <a:r>
              <a:rPr lang="ga-IE" sz="2000" b="0" strike="noStrike" dirty="0" smtClean="0">
                <a:solidFill>
                  <a:srgbClr val="000000"/>
                </a:solidFill>
                <a:latin typeface="+mn-lt"/>
                <a:ea typeface="+mn-ea"/>
              </a:rPr>
              <a:t>Físeáin cosúil leis an gceann seo a bhfuil maíomh mór ann gurb é ‘rialtas na Síne’ a ‘thosaigh an víreas mar bhealach chun an daonra a rialú daonra’, nó le maíomh gur ráig ‘bithcheimiceach rialtais a bhí ann’ chun aird na ndaoine a bhaint d’fhadhbanna eile. Físeán eile a dúirt go bhfuil ‘na daoine cinnte gur shocraigh an tSín scaoileadh leis an víreas de ‘tionóisc’... mar bhealach chun smacht a chur ar an daonra.’</a:t>
            </a:r>
          </a:p>
          <a:p>
            <a:pPr marL="171360" indent="-171000">
              <a:lnSpc>
                <a:spcPct val="100000"/>
              </a:lnSpc>
              <a:buClr>
                <a:srgbClr val="000000"/>
              </a:buClr>
              <a:buFont typeface="StarSymbol"/>
              <a:buChar char="-"/>
            </a:pPr>
            <a:r>
              <a:rPr lang="ga-IE" sz="2000" b="0" strike="noStrike" dirty="0" smtClean="0">
                <a:solidFill>
                  <a:srgbClr val="000000"/>
                </a:solidFill>
                <a:latin typeface="+mn-lt"/>
                <a:ea typeface="+mn-ea"/>
              </a:rPr>
              <a:t>Ó shin i leith, tá treoirlínte soiléire ag </a:t>
            </a:r>
            <a:r>
              <a:rPr lang="ga-IE" sz="2000" b="0" strike="noStrike" dirty="0" err="1" smtClean="0">
                <a:solidFill>
                  <a:srgbClr val="000000"/>
                </a:solidFill>
                <a:latin typeface="+mn-lt"/>
                <a:ea typeface="+mn-ea"/>
              </a:rPr>
              <a:t>TikTok</a:t>
            </a:r>
            <a:r>
              <a:rPr lang="ga-IE" sz="2000" b="0" strike="noStrike" dirty="0" smtClean="0">
                <a:solidFill>
                  <a:srgbClr val="000000"/>
                </a:solidFill>
                <a:latin typeface="+mn-lt"/>
                <a:ea typeface="+mn-ea"/>
              </a:rPr>
              <a:t> i gcoinne faisnéis mhíthreorach ar an ardán, an </a:t>
            </a:r>
            <a:r>
              <a:rPr lang="ga-IE" sz="2000" b="0" strike="noStrike" dirty="0" err="1" smtClean="0">
                <a:solidFill>
                  <a:srgbClr val="000000"/>
                </a:solidFill>
                <a:latin typeface="+mn-lt"/>
                <a:ea typeface="+mn-ea"/>
              </a:rPr>
              <a:t>mhífhaisnéis</a:t>
            </a:r>
            <a:r>
              <a:rPr lang="ga-IE" sz="2000" b="0" strike="noStrike" dirty="0" smtClean="0">
                <a:solidFill>
                  <a:srgbClr val="000000"/>
                </a:solidFill>
                <a:latin typeface="+mn-lt"/>
                <a:ea typeface="+mn-ea"/>
              </a:rPr>
              <a:t> leighis san áireamh, ach tá a fhios ag gach duine a bhaineann úsáid as an </a:t>
            </a:r>
            <a:r>
              <a:rPr lang="ga-IE" sz="2000" b="0" strike="noStrike" dirty="0" err="1" smtClean="0">
                <a:solidFill>
                  <a:srgbClr val="000000"/>
                </a:solidFill>
                <a:latin typeface="+mn-lt"/>
                <a:ea typeface="+mn-ea"/>
              </a:rPr>
              <a:t>aip</a:t>
            </a:r>
            <a:r>
              <a:rPr lang="ga-IE" sz="2000" b="0" strike="noStrike" dirty="0" smtClean="0">
                <a:solidFill>
                  <a:srgbClr val="000000"/>
                </a:solidFill>
                <a:latin typeface="+mn-lt"/>
                <a:ea typeface="+mn-ea"/>
              </a:rPr>
              <a:t> cé chomh tapa a thosaíonn agus a scaipeann treochtaí nua agus dúshláin nua. Dá bhrí sin, ní mór a bheith sa airdeall nuair a bhíonn an t-ábhar sin á bhreathnú agus á roinnt.</a:t>
            </a:r>
          </a:p>
          <a:p>
            <a:pPr>
              <a:lnSpc>
                <a:spcPct val="100000"/>
              </a:lnSpc>
            </a:pPr>
            <a:endParaRPr lang="fr-BE" sz="2000" b="0" strike="noStrike" spc="-1" dirty="0" smtClean="0">
              <a:latin typeface="+mn-lt"/>
            </a:endParaRPr>
          </a:p>
          <a:p>
            <a:pPr>
              <a:lnSpc>
                <a:spcPct val="100000"/>
              </a:lnSpc>
            </a:pPr>
            <a:r>
              <a:rPr lang="ga-IE" sz="2000" b="0" strike="noStrike" dirty="0" smtClean="0">
                <a:solidFill>
                  <a:srgbClr val="000000"/>
                </a:solidFill>
                <a:latin typeface="+mn-lt"/>
                <a:ea typeface="+mn-ea"/>
              </a:rPr>
              <a:t>Foinsí: https://www.poynter.org/fact-checking/2019/misinformation-makes-its-way-to-tiktok/</a:t>
            </a:r>
          </a:p>
          <a:p>
            <a:pPr>
              <a:lnSpc>
                <a:spcPct val="100000"/>
              </a:lnSpc>
            </a:pPr>
            <a:r>
              <a:rPr lang="ga-IE" sz="3600" b="0" strike="noStrike" dirty="0" smtClean="0">
                <a:solidFill>
                  <a:srgbClr val="000000"/>
                </a:solidFill>
                <a:latin typeface="+mn-lt"/>
                <a:ea typeface="+mn-ea"/>
              </a:rPr>
              <a:t>https://www.mediamatters.org/fake-news/tiktok-hosting-videos-spreading-misinformation-about-coronavirus-despite-platforms-new</a:t>
            </a:r>
          </a:p>
          <a:p>
            <a:pPr>
              <a:lnSpc>
                <a:spcPct val="100000"/>
              </a:lnSpc>
            </a:pPr>
            <a:endParaRPr lang="fr-BE" sz="3600" b="0" strike="noStrike" spc="-1" dirty="0">
              <a:latin typeface="+mn-lt"/>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2000" b="0" strike="noStrike" dirty="0" smtClean="0">
                <a:latin typeface="+mn-lt"/>
              </a:rPr>
              <a:t>Féach ar an bhfíseán seo go han-ghrinn – tá an chuma air gur físeán dlisteanach atá ann, nach bhfuil? Ní nach ionadh, áfach, níor imir an Pápa aon chleas le héadach boird ar a chuairt chun na Stát Aontaithe agus cumadh an ghearrthóg sin ó thús go deireadh: is rud é ar a dtugann muid ‘an deargbhréag’. Seo comparáid leis an gceann bunaidh: https://www.youtube.com/watch?v=ABy_1sL-R3s&amp;feature=emb_title</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latin typeface="+mn-lt"/>
                <a:ea typeface="+mn-ea"/>
              </a:rPr>
              <a:t>Na físeáin nó na gearrthóga sin nach bhfuil iontu ach deargbhréag, tá siad an-chosúil le híomhánna </a:t>
            </a:r>
            <a:r>
              <a:rPr lang="ga-IE" sz="2000" b="0" strike="noStrike" dirty="0" err="1" smtClean="0">
                <a:latin typeface="+mn-lt"/>
                <a:ea typeface="+mn-ea"/>
              </a:rPr>
              <a:t>Photoshop</a:t>
            </a:r>
            <a:r>
              <a:rPr lang="ga-IE" sz="2000" b="0" strike="noStrike" dirty="0" smtClean="0">
                <a:latin typeface="+mn-lt"/>
                <a:ea typeface="+mn-ea"/>
              </a:rPr>
              <a:t>: úsáideann siad an intleacht shaorga chun </a:t>
            </a:r>
            <a:r>
              <a:rPr lang="ga-IE" sz="1200" b="0" strike="noStrike" dirty="0" smtClean="0">
                <a:solidFill>
                  <a:srgbClr val="000000"/>
                </a:solidFill>
                <a:latin typeface="+mn-lt"/>
                <a:ea typeface="+mn-ea"/>
              </a:rPr>
              <a:t>píosaí nua scannánaíochta (íomhánna, físeáin, taifeadtaí gutha) a chruthú chun imeachtaí, ráitis nó gníomhaíocht nár tharla riamh i bhfírinne a chur in iúl. Tá cuid de na píosaí nua scannánaíochta réalaíoch go maith. Na cinn atá ina ndeargbhréaga, tá siad sin difriúil le cineálacha eile </a:t>
            </a:r>
            <a:r>
              <a:rPr lang="ga-IE" sz="1200" b="0" strike="noStrike" dirty="0" err="1" smtClean="0">
                <a:solidFill>
                  <a:srgbClr val="000000"/>
                </a:solidFill>
                <a:latin typeface="+mn-lt"/>
                <a:ea typeface="+mn-ea"/>
              </a:rPr>
              <a:t>bréagaisnéise</a:t>
            </a:r>
            <a:r>
              <a:rPr lang="ga-IE" sz="1200" b="0" strike="noStrike" dirty="0" smtClean="0">
                <a:solidFill>
                  <a:srgbClr val="000000"/>
                </a:solidFill>
                <a:latin typeface="+mn-lt"/>
                <a:ea typeface="+mn-ea"/>
              </a:rPr>
              <a:t> mar is deacair a aithint orthu go bhfuil siad bréagach. Is le bogearraí digiteacha, </a:t>
            </a:r>
            <a:r>
              <a:rPr lang="ga-IE" sz="1200" b="0" strike="noStrike" dirty="0" err="1" smtClean="0">
                <a:solidFill>
                  <a:srgbClr val="000000"/>
                </a:solidFill>
                <a:latin typeface="+mn-lt"/>
                <a:ea typeface="+mn-ea"/>
              </a:rPr>
              <a:t>meaisínfhoghlaim</a:t>
            </a:r>
            <a:r>
              <a:rPr lang="ga-IE" sz="1200" b="0" strike="noStrike" dirty="0" smtClean="0">
                <a:solidFill>
                  <a:srgbClr val="000000"/>
                </a:solidFill>
                <a:latin typeface="+mn-lt"/>
                <a:ea typeface="+mn-ea"/>
              </a:rPr>
              <a:t> agus malartú aghaidheanna a chruthaítear físeáin bhréagacha nó físeáin atá ina ndeargbhréaga.</a:t>
            </a:r>
          </a:p>
          <a:p>
            <a:pPr>
              <a:lnSpc>
                <a:spcPct val="100000"/>
              </a:lnSpc>
              <a:tabLst>
                <a:tab pos="0" algn="l"/>
              </a:tabLst>
            </a:pPr>
            <a:endParaRPr lang="fr-BE" sz="1200" b="0" strike="noStrike" spc="-1" dirty="0" smtClean="0">
              <a:latin typeface="+mn-lt"/>
            </a:endParaRPr>
          </a:p>
          <a:p>
            <a:pPr>
              <a:lnSpc>
                <a:spcPct val="100000"/>
              </a:lnSpc>
              <a:tabLst>
                <a:tab pos="0" algn="l"/>
              </a:tabLst>
            </a:pPr>
            <a:r>
              <a:rPr lang="ga-IE" sz="2000" b="0" strike="noStrike" dirty="0" smtClean="0">
                <a:solidFill>
                  <a:srgbClr val="000000"/>
                </a:solidFill>
                <a:latin typeface="+mn-lt"/>
                <a:ea typeface="+mn-ea"/>
              </a:rPr>
              <a:t>Chun tuilleadh eolais a fháil, léigh an píosa anseo: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mn-lt"/>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3600" b="0" strike="noStrike" dirty="0" smtClean="0">
                <a:latin typeface="+mn-lt"/>
              </a:rPr>
              <a:t>Sampla eile den úsáid íomhánna gan chomhthéacs chun scéal bréagach a chumadh ná an scéal </a:t>
            </a:r>
            <a:r>
              <a:rPr lang="ga-IE" sz="3600" b="0" strike="noStrike" dirty="0" err="1" smtClean="0">
                <a:latin typeface="+mn-lt"/>
              </a:rPr>
              <a:t>Sputnik</a:t>
            </a:r>
            <a:r>
              <a:rPr lang="ga-IE" sz="3600" b="0" strike="noStrike" dirty="0" smtClean="0">
                <a:latin typeface="+mn-lt"/>
              </a:rPr>
              <a:t> seo a leanas faoi pháistí sa Laitvia ‘mhíleataithe’ a bhfuil NATO ag cur </a:t>
            </a:r>
            <a:r>
              <a:rPr lang="ga-IE" sz="3600" b="0" strike="noStrike" dirty="0" err="1" smtClean="0">
                <a:latin typeface="+mn-lt"/>
              </a:rPr>
              <a:t>sainteagaisc</a:t>
            </a:r>
            <a:r>
              <a:rPr lang="ga-IE" sz="3600" b="0" strike="noStrike" dirty="0" smtClean="0">
                <a:latin typeface="+mn-lt"/>
              </a:rPr>
              <a:t> orthu: </a:t>
            </a:r>
            <a:r>
              <a:rPr lang="ga-IE" sz="3600" b="0" u="sng" strike="noStrike" dirty="0" smtClean="0">
                <a:solidFill>
                  <a:srgbClr val="000000"/>
                </a:solidFill>
                <a:uFillTx/>
                <a:latin typeface="+mn-lt"/>
                <a:hlinkClick r:id="rId3"/>
              </a:rPr>
              <a:t>https://www.youtube.com/watch?v=nOd2vMCDv9M&amp;feature=youtu.be</a:t>
            </a:r>
          </a:p>
          <a:p>
            <a:pPr>
              <a:lnSpc>
                <a:spcPct val="100000"/>
              </a:lnSpc>
              <a:tabLst>
                <a:tab pos="0" algn="l"/>
              </a:tabLst>
            </a:pPr>
            <a:endParaRPr lang="fr-BE" sz="3600" b="0" strike="noStrike" spc="-1" dirty="0" smtClean="0">
              <a:latin typeface="+mn-lt"/>
            </a:endParaRPr>
          </a:p>
          <a:p>
            <a:pPr algn="just">
              <a:lnSpc>
                <a:spcPct val="100000"/>
              </a:lnSpc>
              <a:tabLst>
                <a:tab pos="0" algn="l"/>
              </a:tabLst>
            </a:pPr>
            <a:r>
              <a:rPr lang="ga-IE" sz="2000" b="0" strike="noStrike" dirty="0" smtClean="0">
                <a:solidFill>
                  <a:srgbClr val="000000"/>
                </a:solidFill>
                <a:latin typeface="+mn-lt"/>
                <a:ea typeface="+mn-ea"/>
              </a:rPr>
              <a:t>Lig do na daltaí a machnamh féin a dhéanamh ar a gcuid mothúchán. Céard a mhothaíonn siad nuair a fheiceann siad é seo? Cén fhreagairt a thabharfaidís air dá bhfeicfidís ar a bhfotha nuachta ar </a:t>
            </a:r>
            <a:r>
              <a:rPr lang="ga-IE" sz="2000" b="0" strike="noStrike" dirty="0" err="1" smtClean="0">
                <a:solidFill>
                  <a:srgbClr val="000000"/>
                </a:solidFill>
                <a:latin typeface="+mn-lt"/>
                <a:ea typeface="+mn-ea"/>
              </a:rPr>
              <a:t>Instagram</a:t>
            </a:r>
            <a:r>
              <a:rPr lang="ga-IE" sz="2000" b="0" strike="noStrike" dirty="0" smtClean="0">
                <a:solidFill>
                  <a:srgbClr val="000000"/>
                </a:solidFill>
                <a:latin typeface="+mn-lt"/>
                <a:ea typeface="+mn-ea"/>
              </a:rPr>
              <a:t>/</a:t>
            </a:r>
            <a:r>
              <a:rPr lang="ga-IE" sz="2000" b="0" strike="noStrike" dirty="0" err="1" smtClean="0">
                <a:solidFill>
                  <a:srgbClr val="000000"/>
                </a:solidFill>
                <a:latin typeface="+mn-lt"/>
                <a:ea typeface="+mn-ea"/>
              </a:rPr>
              <a:t>Tiktok</a:t>
            </a:r>
            <a:r>
              <a:rPr lang="ga-IE" sz="2000" b="0" strike="noStrike" dirty="0" smtClean="0">
                <a:solidFill>
                  <a:srgbClr val="000000"/>
                </a:solidFill>
                <a:latin typeface="+mn-lt"/>
                <a:ea typeface="+mn-ea"/>
              </a:rPr>
              <a:t> é? Cén fáth a bhfuil siad corraithe aige seo? An é an nuacht féin atá ann, an chaoi atá sí curtha le chéile, an pictiúr...?</a:t>
            </a:r>
          </a:p>
          <a:p>
            <a:pPr algn="just">
              <a:lnSpc>
                <a:spcPct val="100000"/>
              </a:lnSpc>
              <a:tabLst>
                <a:tab pos="0" algn="l"/>
              </a:tabLst>
            </a:pPr>
            <a:endParaRPr lang="fr-BE" sz="2000" b="0" strike="noStrike" spc="-1" dirty="0" smtClean="0">
              <a:latin typeface="+mn-lt"/>
            </a:endParaRPr>
          </a:p>
          <a:p>
            <a:pPr algn="just">
              <a:lnSpc>
                <a:spcPct val="100000"/>
              </a:lnSpc>
              <a:tabLst>
                <a:tab pos="0" algn="l"/>
              </a:tabLst>
            </a:pPr>
            <a:r>
              <a:rPr lang="ga-IE" sz="2000" b="0" strike="noStrike" dirty="0" smtClean="0">
                <a:solidFill>
                  <a:srgbClr val="000000"/>
                </a:solidFill>
                <a:latin typeface="+mn-lt"/>
                <a:ea typeface="+mn-ea"/>
              </a:rPr>
              <a:t>Tosaigh ar an gcéad chaibidil eile: ag freagairt don </a:t>
            </a:r>
            <a:r>
              <a:rPr lang="ga-IE" sz="2000" b="0" strike="noStrike" dirty="0" err="1" smtClean="0">
                <a:solidFill>
                  <a:srgbClr val="000000"/>
                </a:solidFill>
                <a:latin typeface="+mn-lt"/>
                <a:ea typeface="+mn-ea"/>
              </a:rPr>
              <a:t>bhréagaisnéis</a:t>
            </a:r>
            <a:endParaRPr lang="ga-IE" sz="2000" b="0" strike="noStrike" dirty="0">
              <a:solidFill>
                <a:srgbClr val="000000"/>
              </a:solidFill>
              <a:latin typeface="+mn-lt"/>
              <a:ea typeface="+mn-ea"/>
            </a:endParaRP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1200" b="0" strike="noStrike" dirty="0" smtClean="0">
                <a:solidFill>
                  <a:srgbClr val="000000"/>
                </a:solidFill>
                <a:latin typeface="+mn-lt"/>
              </a:rPr>
              <a:t>CÉN CHAOI FREAGAIRT DON BHRÉAGAISNÉIS</a:t>
            </a:r>
          </a:p>
          <a:p>
            <a:pPr>
              <a:lnSpc>
                <a:spcPct val="100000"/>
              </a:lnSpc>
              <a:tabLst>
                <a:tab pos="0" algn="l"/>
              </a:tabLst>
            </a:pPr>
            <a:endParaRPr lang="fr-BE" sz="1200" b="0" strike="noStrike" spc="-1" dirty="0" smtClean="0">
              <a:latin typeface="+mn-lt"/>
            </a:endParaRPr>
          </a:p>
          <a:p>
            <a:pPr marL="171360" indent="-171000">
              <a:lnSpc>
                <a:spcPct val="100000"/>
              </a:lnSpc>
              <a:buClr>
                <a:srgbClr val="000000"/>
              </a:buClr>
              <a:buFont typeface="Wingdings" charset="2"/>
              <a:buChar char=""/>
              <a:tabLst>
                <a:tab pos="0" algn="l"/>
              </a:tabLst>
            </a:pPr>
            <a:r>
              <a:rPr lang="ga-IE" sz="1200" b="0" strike="noStrike" dirty="0" smtClean="0">
                <a:solidFill>
                  <a:srgbClr val="000000"/>
                </a:solidFill>
                <a:latin typeface="+mn-lt"/>
                <a:ea typeface="Calibri"/>
              </a:rPr>
              <a:t>Cuspóirí foghlama:</a:t>
            </a:r>
            <a:r>
              <a:rPr lang="ga-IE" dirty="0" smtClean="0"/>
              <a:t/>
            </a:r>
            <a:br>
              <a:rPr lang="ga-IE" dirty="0" smtClean="0"/>
            </a:br>
            <a:r>
              <a:rPr lang="ga-IE" sz="1200" b="0" strike="noStrike" dirty="0" smtClean="0">
                <a:solidFill>
                  <a:srgbClr val="000000"/>
                </a:solidFill>
                <a:latin typeface="+mn-lt"/>
                <a:ea typeface="Calibri"/>
              </a:rPr>
              <a:t> </a:t>
            </a:r>
          </a:p>
          <a:p>
            <a:pPr marL="171360" indent="-171000">
              <a:lnSpc>
                <a:spcPct val="100000"/>
              </a:lnSpc>
              <a:buClr>
                <a:srgbClr val="000000"/>
              </a:buClr>
              <a:buFont typeface="Wingdings" charset="2"/>
              <a:buChar char="-"/>
              <a:tabLst>
                <a:tab pos="0" algn="l"/>
              </a:tabLst>
            </a:pPr>
            <a:r>
              <a:rPr lang="ga-IE" sz="1200" b="0" strike="noStrike" dirty="0" smtClean="0">
                <a:solidFill>
                  <a:srgbClr val="000000"/>
                </a:solidFill>
                <a:latin typeface="+mn-lt"/>
                <a:ea typeface="Calibri"/>
              </a:rPr>
              <a:t>Bíodh a fhios agat go bhfuil ról againn ar fad sa chomhrac i gcoinne scaipeadh na </a:t>
            </a:r>
            <a:r>
              <a:rPr lang="ga-IE" sz="1200" b="0" strike="noStrike" dirty="0" err="1" smtClean="0">
                <a:solidFill>
                  <a:srgbClr val="000000"/>
                </a:solidFill>
                <a:latin typeface="+mn-lt"/>
                <a:ea typeface="Calibri"/>
              </a:rPr>
              <a:t>bréagaisnéise</a:t>
            </a:r>
            <a:r>
              <a:rPr lang="ga-IE" sz="1200" b="0" strike="noStrike" dirty="0" smtClean="0">
                <a:solidFill>
                  <a:srgbClr val="000000"/>
                </a:solidFill>
                <a:latin typeface="+mn-lt"/>
                <a:ea typeface="Calibri"/>
              </a:rPr>
              <a:t> mar go gcuireann sí ár ndaonlathas (agus ár saol, b’fhéidir) i mbaol</a:t>
            </a:r>
          </a:p>
          <a:p>
            <a:pPr marL="171360" indent="-171000">
              <a:lnSpc>
                <a:spcPct val="100000"/>
              </a:lnSpc>
              <a:buClr>
                <a:srgbClr val="000000"/>
              </a:buClr>
              <a:buFont typeface="Wingdings" charset="2"/>
              <a:buChar char="-"/>
              <a:tabLst>
                <a:tab pos="0" algn="l"/>
              </a:tabLst>
            </a:pPr>
            <a:r>
              <a:rPr lang="ga-IE" sz="1200" b="0" strike="noStrike" dirty="0" smtClean="0">
                <a:solidFill>
                  <a:srgbClr val="000000"/>
                </a:solidFill>
                <a:latin typeface="+mn-lt"/>
                <a:ea typeface="Calibri"/>
              </a:rPr>
              <a:t>Pléigí na céimeanna difriúla atá le tógáil chun fírinne ábhair a sheiceáil, an chaoi a gcaitheann tú a bheith cúramach sula roinnfidh tú aon rud agus na príomhghnéithe a bhaineann leis an bpróiseas seiceála fíoras</a:t>
            </a:r>
          </a:p>
          <a:p>
            <a:pPr marL="171360" indent="-171000">
              <a:lnSpc>
                <a:spcPct val="100000"/>
              </a:lnSpc>
              <a:buClr>
                <a:srgbClr val="000000"/>
              </a:buClr>
              <a:buFont typeface="Wingdings" charset="2"/>
              <a:buChar char="-"/>
              <a:tabLst>
                <a:tab pos="0" algn="l"/>
              </a:tabLst>
            </a:pPr>
            <a:r>
              <a:rPr lang="ga-IE" sz="1200" b="0" strike="noStrike" dirty="0" smtClean="0">
                <a:solidFill>
                  <a:srgbClr val="000000"/>
                </a:solidFill>
                <a:latin typeface="+mn-lt"/>
                <a:ea typeface="Calibri"/>
              </a:rPr>
              <a:t>Foghlaim faoi cén chaoi labhairt le daoine eile faoin </a:t>
            </a:r>
            <a:r>
              <a:rPr lang="ga-IE" sz="1200" b="0" strike="noStrike" dirty="0" err="1" smtClean="0">
                <a:solidFill>
                  <a:srgbClr val="000000"/>
                </a:solidFill>
                <a:latin typeface="+mn-lt"/>
                <a:ea typeface="Calibri"/>
              </a:rPr>
              <a:t>mbréagaisnéis</a:t>
            </a:r>
            <a:r>
              <a:rPr lang="ga-IE" sz="1200" b="0" strike="noStrike" dirty="0" smtClean="0">
                <a:solidFill>
                  <a:srgbClr val="000000"/>
                </a:solidFill>
                <a:latin typeface="+mn-lt"/>
                <a:ea typeface="Calibri"/>
              </a:rPr>
              <a:t> agus faoi na </a:t>
            </a:r>
            <a:r>
              <a:rPr lang="ga-IE" sz="1200" b="0" strike="noStrike" dirty="0" err="1" smtClean="0">
                <a:solidFill>
                  <a:srgbClr val="000000"/>
                </a:solidFill>
                <a:latin typeface="+mn-lt"/>
                <a:ea typeface="Calibri"/>
              </a:rPr>
              <a:t>contúirtí</a:t>
            </a:r>
            <a:r>
              <a:rPr lang="ga-IE" sz="1200" b="0" strike="noStrike" dirty="0" smtClean="0">
                <a:solidFill>
                  <a:srgbClr val="000000"/>
                </a:solidFill>
                <a:latin typeface="+mn-lt"/>
                <a:ea typeface="Calibri"/>
              </a:rPr>
              <a:t> a bhaineann léi agus cén chaoi daoine a stopadh ag cur scéalta bréige díobhálacha chun cinn</a:t>
            </a:r>
            <a:endParaRPr lang="ga-IE" sz="1200" b="0" strike="noStrike" dirty="0">
              <a:solidFill>
                <a:srgbClr val="000000"/>
              </a:solidFill>
              <a:latin typeface="+mn-lt"/>
              <a:ea typeface="Calibri"/>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2000" b="0" strike="noStrike" dirty="0" smtClean="0">
                <a:latin typeface="+mn-lt"/>
              </a:rPr>
              <a:t>Is minic is deacair an t-idirdhealú a dhéanamh idir fíor agus bréagach</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latin typeface="+mn-lt"/>
              </a:rPr>
              <a:t>Réitigh: is bréagach dóibh araon </a:t>
            </a:r>
          </a:p>
          <a:p>
            <a:pPr>
              <a:lnSpc>
                <a:spcPct val="100000"/>
              </a:lnSpc>
              <a:tabLst>
                <a:tab pos="0" algn="l"/>
              </a:tabLst>
            </a:pPr>
            <a:endParaRPr lang="fr-BE" sz="2000" b="0" strike="noStrike" spc="-1" dirty="0" smtClean="0">
              <a:latin typeface="+mn-lt"/>
            </a:endParaRPr>
          </a:p>
          <a:p>
            <a:pPr marL="228600" indent="-228240">
              <a:lnSpc>
                <a:spcPct val="100000"/>
              </a:lnSpc>
              <a:buClr>
                <a:srgbClr val="000000"/>
              </a:buClr>
              <a:buFont typeface="StarSymbol"/>
              <a:buAutoNum type="arabicParenR"/>
              <a:tabLst>
                <a:tab pos="0" algn="l"/>
              </a:tabLst>
            </a:pPr>
            <a:r>
              <a:rPr lang="ga-IE" sz="2000" b="0" strike="noStrike" dirty="0" smtClean="0">
                <a:latin typeface="+mn-lt"/>
              </a:rPr>
              <a:t>Scéal gan fhírinne: gníomhaí ar son na haeráide agus gunna ina glac aici? Is le cailín eile an pictiúr, </a:t>
            </a:r>
            <a:r>
              <a:rPr lang="ga-IE" sz="2000" b="0" strike="noStrike" dirty="0" err="1" smtClean="0">
                <a:latin typeface="+mn-lt"/>
              </a:rPr>
              <a:t>Greta</a:t>
            </a:r>
            <a:r>
              <a:rPr lang="ga-IE" sz="2000" b="0" strike="noStrike" dirty="0" smtClean="0">
                <a:latin typeface="+mn-lt"/>
              </a:rPr>
              <a:t> </a:t>
            </a:r>
            <a:r>
              <a:rPr lang="ga-IE" sz="2000" b="0" strike="noStrike" dirty="0" err="1" smtClean="0">
                <a:latin typeface="+mn-lt"/>
              </a:rPr>
              <a:t>Thunberg</a:t>
            </a:r>
            <a:r>
              <a:rPr lang="ga-IE" sz="2000" b="0" strike="noStrike" dirty="0" smtClean="0">
                <a:latin typeface="+mn-lt"/>
              </a:rPr>
              <a:t> shílfeá - ón uillinn áirithe sin (Foinse: www.snopes.com </a:t>
            </a:r>
            <a:r>
              <a:rPr lang="ga-IE" sz="2000" b="0" strike="noStrike" dirty="0" err="1" smtClean="0">
                <a:latin typeface="+mn-lt"/>
              </a:rPr>
              <a:t>and</a:t>
            </a:r>
            <a:r>
              <a:rPr lang="ga-IE" sz="2000" b="0" strike="noStrike" dirty="0" smtClean="0">
                <a:latin typeface="+mn-lt"/>
              </a:rPr>
              <a:t>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ga-IE" sz="2000" b="0" strike="noStrike" dirty="0" smtClean="0">
                <a:latin typeface="+mn-lt"/>
              </a:rPr>
              <a:t>Nuacht chumtha: Níl an scéal seo fíor agus ní ann don fhoinse nuachta (dailypresser.com)</a:t>
            </a:r>
            <a:endParaRPr lang="ga-IE" sz="2000" b="0" strike="noStrike" dirty="0">
              <a:latin typeface="+mn-lt"/>
            </a:endParaRP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1200" b="0" strike="noStrike" dirty="0" smtClean="0">
                <a:solidFill>
                  <a:srgbClr val="000000"/>
                </a:solidFill>
                <a:latin typeface="+mn-lt"/>
                <a:ea typeface="+mn-ea"/>
              </a:rPr>
              <a:t>Tuairiscí:</a:t>
            </a:r>
          </a:p>
          <a:p>
            <a:pPr marL="171360" indent="-171000">
              <a:lnSpc>
                <a:spcPct val="100000"/>
              </a:lnSpc>
              <a:buClr>
                <a:srgbClr val="000000"/>
              </a:buClr>
              <a:buFont typeface="StarSymbol"/>
              <a:buChar char="-"/>
              <a:tabLst>
                <a:tab pos="0" algn="l"/>
              </a:tabLst>
            </a:pPr>
            <a:r>
              <a:rPr lang="ga-IE" sz="1200" b="0" strike="noStrike" dirty="0" smtClean="0">
                <a:solidFill>
                  <a:srgbClr val="000000"/>
                </a:solidFill>
                <a:latin typeface="+mn-lt"/>
                <a:ea typeface="+mn-ea"/>
              </a:rPr>
              <a:t>Má tá tú feasach ar an </a:t>
            </a:r>
            <a:r>
              <a:rPr lang="ga-IE" sz="1200" b="0" strike="noStrike" dirty="0" err="1" smtClean="0">
                <a:solidFill>
                  <a:srgbClr val="000000"/>
                </a:solidFill>
                <a:latin typeface="+mn-lt"/>
                <a:ea typeface="+mn-ea"/>
              </a:rPr>
              <a:t>mbréagaisnéis</a:t>
            </a:r>
            <a:r>
              <a:rPr lang="ga-IE" sz="1200" b="0" strike="noStrike" dirty="0" smtClean="0">
                <a:solidFill>
                  <a:srgbClr val="000000"/>
                </a:solidFill>
                <a:latin typeface="+mn-lt"/>
                <a:ea typeface="+mn-ea"/>
              </a:rPr>
              <a:t> agus má thuigeann tú go bhféadfaí sprioc a dhéanamh díot, sin an chéad chéim i dtreo na cosanta.</a:t>
            </a:r>
          </a:p>
          <a:p>
            <a:pPr marL="171360" indent="-171000">
              <a:lnSpc>
                <a:spcPct val="100000"/>
              </a:lnSpc>
              <a:buClr>
                <a:srgbClr val="000000"/>
              </a:buClr>
              <a:buFont typeface="StarSymbol"/>
              <a:buChar char="-"/>
              <a:tabLst>
                <a:tab pos="0" algn="l"/>
              </a:tabLst>
            </a:pPr>
            <a:r>
              <a:rPr lang="ga-IE" sz="1200" b="0" strike="noStrike" dirty="0" smtClean="0">
                <a:solidFill>
                  <a:srgbClr val="000000"/>
                </a:solidFill>
                <a:latin typeface="+mn-lt"/>
                <a:ea typeface="+mn-ea"/>
              </a:rPr>
              <a:t>Is maith an dara céim é na fíorais a sheiceáil agus féadfaidh sé a bheith taitneamhach chomh maith: tá sé cosúil le bheith i do bhleachtaire agus d’fhéadfadh sé go mbainfeadh na daltaí an-taitneamh as. Is fíor go dtógann sé sin cuid mhaith ama go hiondúil, ach níor cheart lagmhisneach a bheith ar na daltaí mar is minic a tharlaíonn sé go léirítear go leor eolais faoi cháilíocht na </a:t>
            </a:r>
            <a:r>
              <a:rPr lang="ga-IE" sz="1200" b="0" strike="noStrike" dirty="0" err="1" smtClean="0">
                <a:solidFill>
                  <a:srgbClr val="000000"/>
                </a:solidFill>
                <a:latin typeface="+mn-lt"/>
                <a:ea typeface="+mn-ea"/>
              </a:rPr>
              <a:t>teachtaireachta</a:t>
            </a:r>
            <a:r>
              <a:rPr lang="ga-IE" sz="1200" b="0" strike="noStrike" dirty="0" smtClean="0">
                <a:solidFill>
                  <a:srgbClr val="000000"/>
                </a:solidFill>
                <a:latin typeface="+mn-lt"/>
                <a:ea typeface="+mn-ea"/>
              </a:rPr>
              <a:t> atá á cur in iúl le gnéithe áirithe píosa faisnéise. </a:t>
            </a:r>
          </a:p>
          <a:p>
            <a:pPr marL="171360" indent="-171000">
              <a:lnSpc>
                <a:spcPct val="100000"/>
              </a:lnSpc>
              <a:buClr>
                <a:srgbClr val="000000"/>
              </a:buClr>
              <a:buFont typeface="StarSymbol"/>
              <a:buChar char="-"/>
              <a:tabLst>
                <a:tab pos="0" algn="l"/>
              </a:tabLst>
            </a:pPr>
            <a:r>
              <a:rPr lang="ga-IE" sz="2000" b="0" strike="noStrike" dirty="0" smtClean="0">
                <a:solidFill>
                  <a:srgbClr val="000000"/>
                </a:solidFill>
                <a:latin typeface="+mn-lt"/>
                <a:ea typeface="+mn-ea"/>
              </a:rPr>
              <a:t>Ba cheart</a:t>
            </a:r>
            <a:r>
              <a:rPr lang="ga-IE" b="0" strike="noStrike" dirty="0" smtClean="0">
                <a:solidFill>
                  <a:srgbClr val="000000"/>
                </a:solidFill>
              </a:rPr>
              <a:t> </a:t>
            </a:r>
            <a:r>
              <a:rPr lang="ga-IE" sz="1200" b="0" strike="noStrike" dirty="0" smtClean="0">
                <a:solidFill>
                  <a:srgbClr val="000000"/>
                </a:solidFill>
                <a:latin typeface="+mn-lt"/>
                <a:ea typeface="Arial"/>
              </a:rPr>
              <a:t>breathnú ar fhaisnéis go criticiúil i gcónaí.</a:t>
            </a:r>
          </a:p>
          <a:p>
            <a:pPr marL="171360" indent="-171000">
              <a:lnSpc>
                <a:spcPct val="100000"/>
              </a:lnSpc>
              <a:buClr>
                <a:srgbClr val="000000"/>
              </a:buClr>
              <a:buFont typeface="StarSymbol"/>
              <a:buChar char="-"/>
              <a:tabLst>
                <a:tab pos="0" algn="l"/>
              </a:tabLst>
            </a:pPr>
            <a:r>
              <a:rPr lang="ga-IE" sz="2000" b="0" strike="noStrike" dirty="0" smtClean="0">
                <a:solidFill>
                  <a:srgbClr val="000000"/>
                </a:solidFill>
                <a:latin typeface="+mn-lt"/>
                <a:ea typeface="Arial"/>
              </a:rPr>
              <a:t>Conas muinín a chothú in institiúidí agus sna meáin.</a:t>
            </a:r>
          </a:p>
          <a:p>
            <a:pPr marL="171360" indent="-171000">
              <a:lnSpc>
                <a:spcPct val="100000"/>
              </a:lnSpc>
              <a:buClr>
                <a:srgbClr val="000000"/>
              </a:buClr>
              <a:buFont typeface="StarSymbol"/>
              <a:buChar char="-"/>
              <a:tabLst>
                <a:tab pos="0" algn="l"/>
              </a:tabLst>
            </a:pPr>
            <a:r>
              <a:rPr lang="ga-IE" sz="2000" b="0" strike="noStrike" dirty="0" smtClean="0">
                <a:solidFill>
                  <a:srgbClr val="000000"/>
                </a:solidFill>
                <a:latin typeface="+mn-lt"/>
                <a:ea typeface="Arial"/>
              </a:rPr>
              <a:t>Céard a tharlódh, in am géarchéime, mura mbeadh muinín againn sa rud a déarfadh ár n-údaráis linn a dhéanamh?</a:t>
            </a:r>
          </a:p>
          <a:p>
            <a:pPr marL="171360" indent="-171000">
              <a:lnSpc>
                <a:spcPct val="100000"/>
              </a:lnSpc>
              <a:buClr>
                <a:srgbClr val="000000"/>
              </a:buClr>
              <a:buFont typeface="StarSymbol"/>
              <a:buChar char="-"/>
              <a:tabLst>
                <a:tab pos="0" algn="l"/>
              </a:tabLst>
            </a:pPr>
            <a:r>
              <a:rPr lang="ga-IE" sz="2000" strike="noStrike" dirty="0" smtClean="0">
                <a:solidFill>
                  <a:srgbClr val="000000"/>
                </a:solidFill>
                <a:latin typeface="+mn-lt"/>
                <a:ea typeface="Arial"/>
              </a:rPr>
              <a:t>An rud atá tábhachtach ná an </a:t>
            </a:r>
            <a:r>
              <a:rPr lang="ga-IE" sz="2000" b="0" strike="noStrike" dirty="0" smtClean="0">
                <a:solidFill>
                  <a:srgbClr val="000000"/>
                </a:solidFill>
                <a:latin typeface="+mn-lt"/>
                <a:ea typeface="Arial"/>
              </a:rPr>
              <a:t>fhoinse</a:t>
            </a:r>
            <a:r>
              <a:rPr lang="ga-IE" sz="2000" strike="noStrike" dirty="0" smtClean="0">
                <a:solidFill>
                  <a:srgbClr val="000000"/>
                </a:solidFill>
                <a:latin typeface="+mn-lt"/>
                <a:ea typeface="Arial"/>
              </a:rPr>
              <a:t> - is maith an rud é</a:t>
            </a:r>
            <a:r>
              <a:rPr lang="ga-IE" sz="2000" b="0" strike="noStrike" dirty="0" smtClean="0">
                <a:solidFill>
                  <a:srgbClr val="000000"/>
                </a:solidFill>
                <a:latin typeface="+mn-lt"/>
                <a:ea typeface="Arial"/>
              </a:rPr>
              <a:t> leibhéal áirithe amhrais a bheith ort, ach is tábhachtaí fós é mura foinse iontaofa an fhoinse atá ann.</a:t>
            </a:r>
          </a:p>
          <a:p>
            <a:pPr>
              <a:lnSpc>
                <a:spcPct val="100000"/>
              </a:lnSpc>
              <a:tabLst>
                <a:tab pos="0" algn="l"/>
              </a:tabLst>
            </a:pPr>
            <a:endParaRPr lang="fr-BE" sz="2000" b="0" strike="noStrike" spc="-1" dirty="0" smtClean="0">
              <a:latin typeface="+mn-lt"/>
            </a:endParaRPr>
          </a:p>
          <a:p>
            <a:pPr>
              <a:lnSpc>
                <a:spcPct val="100000"/>
              </a:lnSpc>
              <a:tabLst>
                <a:tab pos="0" algn="l"/>
              </a:tabLst>
            </a:pPr>
            <a:endParaRPr lang="fr-BE" sz="2000" b="0" strike="noStrike" spc="-1" dirty="0">
              <a:latin typeface="+mn-lt"/>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ga-IE" sz="1200" b="0" strike="noStrike" dirty="0" smtClean="0">
                <a:latin typeface="+mn-lt"/>
                <a:ea typeface="Calibri"/>
              </a:rPr>
              <a:t>Mar chleachtadh, téigh ar ais go dtí ceann de na samplaí a bhí againn roimhe (</a:t>
            </a:r>
            <a:r>
              <a:rPr lang="ga-IE" sz="1200" b="0" strike="noStrike" dirty="0" err="1" smtClean="0">
                <a:latin typeface="+mn-lt"/>
                <a:ea typeface="Calibri"/>
              </a:rPr>
              <a:t>e.g</a:t>
            </a:r>
            <a:r>
              <a:rPr lang="ga-IE" sz="1200" b="0" strike="noStrike" dirty="0" smtClean="0">
                <a:latin typeface="+mn-lt"/>
                <a:ea typeface="Calibri"/>
              </a:rPr>
              <a:t>. físeán de pháistí agus gunnaí á dtabhairt dóibh más fíor agus iad ag dul isteach san arm sa Laitvia, nó an íomhá bhréagach de vacsaín in aghaidh COVID-19 á chruthú).</a:t>
            </a:r>
          </a:p>
          <a:p>
            <a:pPr algn="just">
              <a:lnSpc>
                <a:spcPct val="100000"/>
              </a:lnSpc>
              <a:tabLst>
                <a:tab pos="0" algn="l"/>
              </a:tabLst>
            </a:pPr>
            <a:endParaRPr lang="fr-BE" sz="1200" b="0" strike="noStrike" spc="-1" dirty="0" smtClean="0">
              <a:latin typeface="+mn-lt"/>
            </a:endParaRPr>
          </a:p>
          <a:p>
            <a:pPr algn="just">
              <a:lnSpc>
                <a:spcPct val="100000"/>
              </a:lnSpc>
              <a:tabLst>
                <a:tab pos="0" algn="l"/>
              </a:tabLst>
            </a:pPr>
            <a:r>
              <a:rPr lang="ga-IE" sz="1200" b="0" strike="noStrike" dirty="0" smtClean="0">
                <a:latin typeface="+mn-lt"/>
                <a:ea typeface="Calibri"/>
              </a:rPr>
              <a:t>Lig do na daltaí machnamh a dhéanamh ar a gcuid </a:t>
            </a:r>
            <a:r>
              <a:rPr lang="ga-IE" sz="1200" b="0" strike="noStrike" dirty="0" err="1" smtClean="0">
                <a:latin typeface="+mn-lt"/>
                <a:ea typeface="Calibri"/>
              </a:rPr>
              <a:t>claontachtaí</a:t>
            </a:r>
            <a:r>
              <a:rPr lang="ga-IE" sz="1200" b="0" strike="noStrike" dirty="0" smtClean="0">
                <a:latin typeface="+mn-lt"/>
                <a:ea typeface="Calibri"/>
              </a:rPr>
              <a:t> féin</a:t>
            </a:r>
            <a:r>
              <a:rPr lang="ga-IE" sz="1200" strike="noStrike" dirty="0" smtClean="0">
                <a:latin typeface="+mn-lt"/>
                <a:ea typeface="Calibri"/>
              </a:rPr>
              <a:t> </a:t>
            </a:r>
            <a:r>
              <a:rPr lang="ga-IE" sz="1200" b="1" strike="noStrike" dirty="0" smtClean="0">
                <a:latin typeface="+mn-lt"/>
                <a:ea typeface="Calibri"/>
              </a:rPr>
              <a:t>.</a:t>
            </a:r>
            <a:r>
              <a:rPr lang="ga-IE" sz="1200" b="0" strike="noStrike" dirty="0" smtClean="0">
                <a:latin typeface="+mn-lt"/>
                <a:ea typeface="Calibri"/>
              </a:rPr>
              <a:t> An mothaíonn siad go ndéantar an rud a chreideann siad a dheimhniú leis an nuacht seo? An ndéanfadh sé aon difríocht dá mba cara leo/duine cáiliúil ar maith leo a roinn an nuacht seo? </a:t>
            </a:r>
            <a:r>
              <a:rPr lang="ga-IE" sz="1200" strike="noStrike" dirty="0" smtClean="0">
                <a:latin typeface="+mn-lt"/>
                <a:ea typeface="Calibri"/>
              </a:rPr>
              <a:t>Pléigh </a:t>
            </a:r>
            <a:r>
              <a:rPr lang="ga-IE" sz="1200" b="1" strike="noStrike" dirty="0" smtClean="0">
                <a:latin typeface="+mn-lt"/>
                <a:ea typeface="Calibri"/>
              </a:rPr>
              <a:t>cén chaoi ar féidir leo a sheiceáil </a:t>
            </a:r>
            <a:r>
              <a:rPr lang="ga-IE" sz="1200" strike="noStrike" dirty="0" smtClean="0">
                <a:latin typeface="+mn-lt"/>
                <a:ea typeface="Calibri"/>
              </a:rPr>
              <a:t>an bhfuil sé sin fíor (céimeanna an chompáis):</a:t>
            </a:r>
            <a:r>
              <a:rPr lang="ga-IE" sz="1200" b="0" strike="noStrike" dirty="0" smtClean="0">
                <a:latin typeface="+mn-lt"/>
                <a:ea typeface="Calibri"/>
              </a:rPr>
              <a:t> seiceáil an t-ábhar/ an áit as a bhfuil sé ag teacht/ an t-údar/ na foinsí</a:t>
            </a:r>
            <a:r>
              <a:rPr lang="ga-IE" sz="1200" b="0" strike="noStrike" dirty="0" smtClean="0">
                <a:solidFill>
                  <a:srgbClr val="000000"/>
                </a:solidFill>
                <a:latin typeface="+mn-lt"/>
                <a:ea typeface="Calibri"/>
              </a:rPr>
              <a:t>/na pictiúir/ agus leathanach “</a:t>
            </a:r>
            <a:r>
              <a:rPr lang="ga-IE" sz="1200" b="0" strike="noStrike" dirty="0" err="1" smtClean="0">
                <a:solidFill>
                  <a:srgbClr val="000000"/>
                </a:solidFill>
                <a:latin typeface="+mn-lt"/>
                <a:ea typeface="Calibri"/>
              </a:rPr>
              <a:t>Mythbusters</a:t>
            </a:r>
            <a:r>
              <a:rPr lang="ga-IE" sz="1200" b="0" strike="noStrike" dirty="0" smtClean="0">
                <a:solidFill>
                  <a:srgbClr val="000000"/>
                </a:solidFill>
                <a:latin typeface="+mn-lt"/>
                <a:ea typeface="Calibri"/>
              </a:rPr>
              <a:t>” EDS. Lig dóibh machnamh a dhéanamh ar céard is foinse iontaofa ann agus céard nach foinse iontaofa ann. SMAOINIGH i </a:t>
            </a:r>
            <a:r>
              <a:rPr lang="ga-IE" sz="1200" b="0" strike="noStrike" dirty="0" err="1" smtClean="0">
                <a:solidFill>
                  <a:srgbClr val="000000"/>
                </a:solidFill>
                <a:latin typeface="+mn-lt"/>
                <a:ea typeface="Calibri"/>
              </a:rPr>
              <a:t>dTOSACH</a:t>
            </a:r>
            <a:r>
              <a:rPr lang="ga-IE" sz="1200" b="0" strike="noStrike" dirty="0" smtClean="0">
                <a:solidFill>
                  <a:srgbClr val="000000"/>
                </a:solidFill>
                <a:latin typeface="+mn-lt"/>
                <a:ea typeface="Calibri"/>
              </a:rPr>
              <a:t> SULA ROINNEANN TÚ AON RUD!! Taispeáin an físeán ó </a:t>
            </a:r>
            <a:r>
              <a:rPr lang="ga-IE" sz="1200" b="0" strike="noStrike" dirty="0" err="1" smtClean="0">
                <a:solidFill>
                  <a:srgbClr val="000000"/>
                </a:solidFill>
                <a:latin typeface="+mn-lt"/>
                <a:ea typeface="Calibri"/>
              </a:rPr>
              <a:t>EUvsDisinfo</a:t>
            </a:r>
            <a:r>
              <a:rPr lang="ga-IE" sz="1200" b="0" strike="noStrike" dirty="0" smtClean="0">
                <a:solidFill>
                  <a:srgbClr val="000000"/>
                </a:solidFill>
                <a:latin typeface="+mn-lt"/>
                <a:ea typeface="Calibri"/>
              </a:rPr>
              <a:t> mar inspioráid: </a:t>
            </a:r>
            <a:r>
              <a:rPr lang="ga-IE" sz="1200" b="0" u="sng" strike="noStrike" dirty="0" smtClean="0">
                <a:solidFill>
                  <a:srgbClr val="000000"/>
                </a:solidFill>
                <a:uFillTx/>
                <a:latin typeface="+mn-lt"/>
                <a:ea typeface="Calibri"/>
                <a:hlinkClick r:id="rId3"/>
              </a:rPr>
              <a:t>https://www.facebook.com/watch/?v=3192621760756370</a:t>
            </a:r>
            <a:r>
              <a:rPr lang="ga-IE" sz="1200" b="0" u="sng" strike="noStrike" dirty="0" smtClean="0">
                <a:solidFill>
                  <a:srgbClr val="000000"/>
                </a:solidFill>
                <a:uFillTx/>
                <a:latin typeface="+mn-lt"/>
                <a:ea typeface="Calibri"/>
              </a:rPr>
              <a:t>; </a:t>
            </a:r>
            <a:r>
              <a:rPr lang="ga-IE" sz="1200" b="0" strike="noStrike" dirty="0" smtClean="0">
                <a:solidFill>
                  <a:srgbClr val="000000"/>
                </a:solidFill>
                <a:latin typeface="+mn-lt"/>
                <a:ea typeface="Calibri"/>
              </a:rPr>
              <a:t> </a:t>
            </a:r>
            <a:r>
              <a:rPr lang="ga-IE" sz="1200" b="0" u="sng" strike="noStrike" dirty="0" smtClean="0">
                <a:solidFill>
                  <a:srgbClr val="000000"/>
                </a:solidFill>
                <a:uFillTx/>
                <a:latin typeface="+mn-lt"/>
                <a:ea typeface="Calibri"/>
                <a:hlinkClick r:id="rId4"/>
              </a:rPr>
              <a:t>https://www.facebook.com/watch/?v=2584252091848910</a:t>
            </a:r>
          </a:p>
          <a:p>
            <a:pPr algn="just">
              <a:lnSpc>
                <a:spcPct val="100000"/>
              </a:lnSpc>
              <a:tabLst>
                <a:tab pos="0" algn="l"/>
              </a:tabLst>
            </a:pPr>
            <a:endParaRPr lang="fr-BE" sz="1200" b="0" strike="noStrike" spc="-1" dirty="0" smtClean="0">
              <a:latin typeface="+mn-lt"/>
            </a:endParaRPr>
          </a:p>
          <a:p>
            <a:pPr algn="just">
              <a:lnSpc>
                <a:spcPct val="100000"/>
              </a:lnSpc>
              <a:tabLst>
                <a:tab pos="0" algn="l"/>
              </a:tabLst>
            </a:pPr>
            <a:r>
              <a:rPr lang="ga-IE" sz="1200" b="0" strike="noStrike" dirty="0" smtClean="0">
                <a:solidFill>
                  <a:srgbClr val="000000"/>
                </a:solidFill>
                <a:latin typeface="+mn-lt"/>
                <a:ea typeface="Calibri"/>
              </a:rPr>
              <a:t>Tuilleadh sonraí: </a:t>
            </a:r>
          </a:p>
          <a:p>
            <a:pPr algn="just">
              <a:lnSpc>
                <a:spcPct val="100000"/>
              </a:lnSpc>
              <a:tabLst>
                <a:tab pos="0" algn="l"/>
              </a:tabLst>
            </a:pPr>
            <a:r>
              <a:rPr lang="ga-IE" sz="1200" b="0" strike="noStrike" dirty="0" smtClean="0">
                <a:solidFill>
                  <a:srgbClr val="000000"/>
                </a:solidFill>
                <a:latin typeface="+mn-lt"/>
                <a:ea typeface="Calibri"/>
              </a:rPr>
              <a:t> </a:t>
            </a:r>
          </a:p>
          <a:p>
            <a:pPr marL="171360" indent="-171000">
              <a:lnSpc>
                <a:spcPct val="100000"/>
              </a:lnSpc>
              <a:buClr>
                <a:srgbClr val="000000"/>
              </a:buClr>
              <a:buFont typeface="Arial"/>
              <a:buChar char="-"/>
              <a:tabLst>
                <a:tab pos="457200" algn="l"/>
              </a:tabLst>
            </a:pPr>
            <a:r>
              <a:rPr lang="ga-IE" sz="1200" strike="noStrike" dirty="0" smtClean="0">
                <a:solidFill>
                  <a:srgbClr val="000000"/>
                </a:solidFill>
                <a:latin typeface="+mn-lt"/>
                <a:ea typeface="Calibri"/>
              </a:rPr>
              <a:t>Léigh an t-alt ina iomláine – an meaitseálann an </a:t>
            </a:r>
            <a:r>
              <a:rPr lang="ga-IE" sz="1200" b="1" strike="noStrike" dirty="0" smtClean="0">
                <a:solidFill>
                  <a:srgbClr val="000000"/>
                </a:solidFill>
                <a:latin typeface="+mn-lt"/>
                <a:ea typeface="Calibri"/>
              </a:rPr>
              <a:t>t-ábhar agus an ceannlíne?</a:t>
            </a:r>
          </a:p>
          <a:p>
            <a:pPr marL="171360" indent="-171000">
              <a:lnSpc>
                <a:spcPct val="100000"/>
              </a:lnSpc>
              <a:buClr>
                <a:srgbClr val="000000"/>
              </a:buClr>
              <a:buFont typeface="Arial"/>
              <a:buChar char="-"/>
              <a:tabLst>
                <a:tab pos="457200" algn="l"/>
              </a:tabLst>
            </a:pPr>
            <a:r>
              <a:rPr lang="ga-IE" sz="1200" strike="noStrike" dirty="0" smtClean="0">
                <a:solidFill>
                  <a:srgbClr val="000000"/>
                </a:solidFill>
                <a:latin typeface="+mn-lt"/>
                <a:ea typeface="Calibri"/>
              </a:rPr>
              <a:t>Conas is féidir liom </a:t>
            </a:r>
            <a:r>
              <a:rPr lang="ga-IE" sz="1200" b="1" strike="noStrike" dirty="0" smtClean="0">
                <a:solidFill>
                  <a:srgbClr val="000000"/>
                </a:solidFill>
                <a:latin typeface="+mn-lt"/>
                <a:ea typeface="Calibri"/>
              </a:rPr>
              <a:t>iontaofacht suímh ghréasáin a fhíorú?</a:t>
            </a:r>
            <a:r>
              <a:rPr lang="ga-IE" sz="1200" b="0" strike="noStrike" dirty="0" smtClean="0">
                <a:solidFill>
                  <a:srgbClr val="000000"/>
                </a:solidFill>
                <a:latin typeface="+mn-lt"/>
                <a:ea typeface="Calibri"/>
              </a:rPr>
              <a:t> Anailís ar an URL: seiceáil i gcónaí an é an suíomh gréasáin bunaidh atá ann nó an bhfuil modhnú beag ar ainm nó breisiú an URL, agus é déanta ar bhealach nach mbeifí ag súil le go dtabharfadh duine atá á léamh go sciobtha nó gan chúram faoi deara. Le suíomh gréasáin </a:t>
            </a:r>
            <a:r>
              <a:rPr lang="ga-IE" sz="1200" b="0" strike="noStrike" dirty="0" err="1" smtClean="0">
                <a:solidFill>
                  <a:srgbClr val="000000"/>
                </a:solidFill>
                <a:latin typeface="+mn-lt"/>
                <a:ea typeface="Calibri"/>
              </a:rPr>
              <a:t>bréagaisnéise</a:t>
            </a:r>
            <a:r>
              <a:rPr lang="ga-IE" sz="1200" b="0" strike="noStrike" dirty="0" smtClean="0">
                <a:solidFill>
                  <a:srgbClr val="000000"/>
                </a:solidFill>
                <a:latin typeface="+mn-lt"/>
                <a:ea typeface="Calibri"/>
              </a:rPr>
              <a:t>, tógtar ainmneacha foinsí nuachta a bhfuil dea-cháil orthu agus athraítear mionsonraí. Mar shampla: (ón sleamhnán ag an tús) dailypresser.com, nó nevvyorktimes.com.</a:t>
            </a:r>
          </a:p>
          <a:p>
            <a:pPr marL="171360" indent="-171000">
              <a:lnSpc>
                <a:spcPct val="100000"/>
              </a:lnSpc>
              <a:buClr>
                <a:srgbClr val="000000"/>
              </a:buClr>
              <a:buFont typeface="Arial"/>
              <a:buChar char="-"/>
              <a:tabLst>
                <a:tab pos="457200" algn="l"/>
              </a:tabLst>
            </a:pPr>
            <a:r>
              <a:rPr lang="ga-IE" sz="1200" b="1" strike="noStrike" dirty="0" smtClean="0">
                <a:solidFill>
                  <a:srgbClr val="000000"/>
                </a:solidFill>
                <a:latin typeface="+mn-lt"/>
                <a:ea typeface="Calibri"/>
              </a:rPr>
              <a:t>Seiceáil</a:t>
            </a:r>
            <a:r>
              <a:rPr lang="ga-IE" sz="1200" b="1" strike="noStrike" dirty="0" smtClean="0">
                <a:solidFill>
                  <a:srgbClr val="FF0000"/>
                </a:solidFill>
                <a:latin typeface="+mn-lt"/>
                <a:ea typeface="Calibri"/>
              </a:rPr>
              <a:t> an dáta agus an t-údar</a:t>
            </a:r>
            <a:r>
              <a:rPr lang="ga-IE" sz="1200" b="0" strike="noStrike" dirty="0" smtClean="0">
                <a:solidFill>
                  <a:srgbClr val="FF0000"/>
                </a:solidFill>
                <a:latin typeface="+mn-lt"/>
                <a:ea typeface="Calibri"/>
              </a:rPr>
              <a:t>: is minic (ach ní i gcónaí) a dhéantar cuntais daoine mór le rá ar na meáin shóisialta a “dheimhniú”, chomh maith le meáin agus iriseoirí. Is minic a bhíonn suíomh gréasáin nó próifíl phoiblí eile ag daoine a oibríonn sa tionscal faisnéise a d’fhéadfá a úsáid chun cabhrú leat teacht orthu agus ar a gcuid oibre.</a:t>
            </a:r>
          </a:p>
          <a:p>
            <a:pPr marL="171360" indent="-171000">
              <a:lnSpc>
                <a:spcPct val="100000"/>
              </a:lnSpc>
              <a:buClr>
                <a:srgbClr val="000000"/>
              </a:buClr>
              <a:buFont typeface="Arial"/>
              <a:buChar char="-"/>
              <a:tabLst>
                <a:tab pos="457200" algn="l"/>
              </a:tabLst>
            </a:pPr>
            <a:r>
              <a:rPr lang="ga-IE" sz="1200" b="1" strike="noStrike" dirty="0" smtClean="0">
                <a:solidFill>
                  <a:srgbClr val="FF0000"/>
                </a:solidFill>
                <a:latin typeface="+mn-lt"/>
                <a:ea typeface="Calibri"/>
              </a:rPr>
              <a:t>Cuardaigh an scéal ar líne - </a:t>
            </a:r>
            <a:r>
              <a:rPr lang="ga-IE" sz="1200" b="0" strike="noStrike" dirty="0" smtClean="0">
                <a:solidFill>
                  <a:srgbClr val="FF0000"/>
                </a:solidFill>
                <a:latin typeface="+mn-lt"/>
                <a:ea typeface="Calibri"/>
              </a:rPr>
              <a:t>an dtacaíonn foinsí eile leis an rud atá á </a:t>
            </a:r>
            <a:r>
              <a:rPr lang="ga-IE" sz="1200" b="0" strike="noStrike" dirty="0" err="1" smtClean="0">
                <a:solidFill>
                  <a:srgbClr val="FF0000"/>
                </a:solidFill>
                <a:latin typeface="+mn-lt"/>
                <a:ea typeface="Calibri"/>
              </a:rPr>
              <a:t>mhaíomh</a:t>
            </a:r>
            <a:r>
              <a:rPr lang="ga-IE" sz="1200" b="0" strike="noStrike" dirty="0" smtClean="0">
                <a:solidFill>
                  <a:srgbClr val="FF0000"/>
                </a:solidFill>
                <a:latin typeface="+mn-lt"/>
                <a:ea typeface="Calibri"/>
              </a:rPr>
              <a:t>? An bhfuil a fhios agat cén cineál foinsí atá iontu?</a:t>
            </a:r>
          </a:p>
          <a:p>
            <a:pPr marL="171360" indent="-171000">
              <a:lnSpc>
                <a:spcPct val="100000"/>
              </a:lnSpc>
              <a:buClr>
                <a:srgbClr val="000000"/>
              </a:buClr>
              <a:buFont typeface="Arial"/>
              <a:buChar char="-"/>
              <a:tabLst>
                <a:tab pos="457200" algn="l"/>
              </a:tabLst>
            </a:pPr>
            <a:r>
              <a:rPr lang="ga-IE" sz="1200" b="0" strike="noStrike" dirty="0" smtClean="0">
                <a:solidFill>
                  <a:srgbClr val="FF0000"/>
                </a:solidFill>
                <a:latin typeface="+mn-lt"/>
                <a:ea typeface="Calibri"/>
              </a:rPr>
              <a:t>Seiceáil </a:t>
            </a:r>
            <a:r>
              <a:rPr lang="ga-IE" sz="1200" b="1" strike="noStrike" dirty="0" smtClean="0">
                <a:solidFill>
                  <a:srgbClr val="FF0000"/>
                </a:solidFill>
                <a:latin typeface="+mn-lt"/>
                <a:ea typeface="Calibri"/>
              </a:rPr>
              <a:t>an bhfuil cuma aisteach ar na pictiúir nó an cosúil gur athraíodh ar bhealach éigin iad</a:t>
            </a:r>
            <a:r>
              <a:rPr lang="ga-IE" sz="1200" b="0" strike="noStrike" dirty="0" smtClean="0">
                <a:solidFill>
                  <a:srgbClr val="FF0000"/>
                </a:solidFill>
                <a:latin typeface="+mn-lt"/>
                <a:ea typeface="Calibri"/>
              </a:rPr>
              <a:t>.  Má tá nó más ea, féadfaidh tú cuardach droim ar ais a dhéanamh ar íomhánna </a:t>
            </a:r>
            <a:r>
              <a:rPr lang="ga-IE" sz="1200" b="0" strike="noStrike" dirty="0" err="1" smtClean="0">
                <a:solidFill>
                  <a:srgbClr val="FF0000"/>
                </a:solidFill>
                <a:latin typeface="+mn-lt"/>
                <a:ea typeface="Calibri"/>
              </a:rPr>
              <a:t>Google</a:t>
            </a:r>
            <a:r>
              <a:rPr lang="ga-IE" sz="1200" b="0" strike="noStrike" dirty="0" smtClean="0">
                <a:solidFill>
                  <a:srgbClr val="FF0000"/>
                </a:solidFill>
                <a:latin typeface="+mn-lt"/>
                <a:ea typeface="Calibri"/>
              </a:rPr>
              <a:t>: </a:t>
            </a:r>
            <a:r>
              <a:rPr lang="ga-IE" sz="2000" b="0" u="sng" strike="noStrike" dirty="0" smtClean="0">
                <a:solidFill>
                  <a:srgbClr val="000000"/>
                </a:solidFill>
                <a:uFillTx/>
                <a:latin typeface="+mn-lt"/>
                <a:ea typeface="Calibri"/>
                <a:hlinkClick r:id="rId5"/>
              </a:rPr>
              <a:t>https://support.google.com/websearch/answer/1325808?co=GENIE.Platform%3DAndroid&amp;hl=en</a:t>
            </a:r>
            <a:r>
              <a:rPr lang="ga-IE" sz="1200" b="0" strike="noStrike" dirty="0" smtClean="0">
                <a:solidFill>
                  <a:srgbClr val="000000"/>
                </a:solidFill>
                <a:latin typeface="+mn-lt"/>
                <a:ea typeface="Calibri"/>
              </a:rPr>
              <a:t>. D’fhéadfadh sé go bhfaighfeá amach gur ó imeacht difriúil nó dáta níos túisce a tógadh é.</a:t>
            </a:r>
          </a:p>
          <a:p>
            <a:pPr marL="171360" indent="-171000">
              <a:lnSpc>
                <a:spcPct val="100000"/>
              </a:lnSpc>
              <a:buClr>
                <a:srgbClr val="000000"/>
              </a:buClr>
              <a:buFont typeface="Arial"/>
              <a:buChar char="-"/>
              <a:tabLst>
                <a:tab pos="457200" algn="l"/>
              </a:tabLst>
            </a:pPr>
            <a:r>
              <a:rPr lang="ga-IE" sz="1200" b="1" strike="noStrike" dirty="0" smtClean="0">
                <a:solidFill>
                  <a:srgbClr val="000000"/>
                </a:solidFill>
                <a:latin typeface="+mn-lt"/>
                <a:ea typeface="Calibri"/>
              </a:rPr>
              <a:t>Smaoinigh ar chomhthéacs</a:t>
            </a:r>
            <a:r>
              <a:rPr lang="ga-IE" sz="1200" b="0" strike="noStrike" dirty="0" smtClean="0">
                <a:solidFill>
                  <a:srgbClr val="000000"/>
                </a:solidFill>
                <a:latin typeface="+mn-lt"/>
                <a:ea typeface="Calibri"/>
              </a:rPr>
              <a:t> </a:t>
            </a:r>
            <a:r>
              <a:rPr lang="ga-IE" sz="1200" b="1" strike="noStrike" dirty="0" smtClean="0">
                <a:solidFill>
                  <a:srgbClr val="000000"/>
                </a:solidFill>
                <a:latin typeface="+mn-lt"/>
                <a:ea typeface="Calibri"/>
              </a:rPr>
              <a:t>na </a:t>
            </a:r>
            <a:r>
              <a:rPr lang="ga-IE" sz="1200" strike="noStrike" dirty="0" smtClean="0">
                <a:solidFill>
                  <a:srgbClr val="000000"/>
                </a:solidFill>
                <a:latin typeface="+mn-lt"/>
                <a:ea typeface="Calibri"/>
              </a:rPr>
              <a:t>faisnéise:</a:t>
            </a:r>
            <a:r>
              <a:rPr lang="ga-IE" sz="1200" b="0" strike="noStrike" dirty="0" smtClean="0">
                <a:solidFill>
                  <a:srgbClr val="000000"/>
                </a:solidFill>
                <a:latin typeface="+mn-lt"/>
                <a:ea typeface="Calibri"/>
              </a:rPr>
              <a:t> samhlaigh go bhfuil monaróir fón tar éis a rá leat go bhfuil méadú faoi dhó ar an díolachán. Anois cuir isteach an comhthéacs: Mí na Nollag a bhí ann, bhí na laethanta saoire linn, bhí go leor lascainí le fáil sna siopaí agus, go bunúsach, bhí costas níos lú ar na fóin an t-am sin. Bhíothas ag súil leis sin, nach raibh? Is é an rud céanna a tharlaíonn go minic i ndíospóireachtaí poiblí faoi shaincheisteanna polaitiúla.</a:t>
            </a:r>
          </a:p>
          <a:p>
            <a:pPr>
              <a:lnSpc>
                <a:spcPct val="100000"/>
              </a:lnSpc>
              <a:tabLst>
                <a:tab pos="457200" algn="l"/>
              </a:tabLst>
            </a:pPr>
            <a:endParaRPr lang="fr-BE" sz="1200" b="0" strike="noStrike" spc="-1" dirty="0">
              <a:latin typeface="+mn-lt"/>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2000" b="0" strike="noStrike" dirty="0" smtClean="0">
                <a:latin typeface="+mn-lt"/>
              </a:rPr>
              <a:t>Tá polasaithe difriúla ag ardáin dhifriúla chun dul i ngleic leis an </a:t>
            </a:r>
            <a:r>
              <a:rPr lang="ga-IE" sz="2000" b="0" strike="noStrike" dirty="0" err="1" smtClean="0">
                <a:latin typeface="+mn-lt"/>
              </a:rPr>
              <a:t>mbréagaisnéis</a:t>
            </a:r>
            <a:r>
              <a:rPr lang="ga-IE" sz="2000" b="0" strike="noStrike" dirty="0" smtClean="0">
                <a:latin typeface="+mn-lt"/>
              </a:rPr>
              <a:t>, mífhaisnéis agus ábhar a d’fhéadfadh dochar a dhéanamh. Ach is féidir leatsa cabhrú leo</a:t>
            </a:r>
            <a:r>
              <a:rPr lang="ga-IE" sz="2000" strike="noStrike" dirty="0" smtClean="0">
                <a:latin typeface="+mn-lt"/>
              </a:rPr>
              <a:t> trí scéalta agus </a:t>
            </a:r>
            <a:r>
              <a:rPr lang="ga-IE" sz="2000" strike="noStrike" dirty="0" err="1" smtClean="0">
                <a:latin typeface="+mn-lt"/>
              </a:rPr>
              <a:t>postálacha</a:t>
            </a:r>
            <a:r>
              <a:rPr lang="ga-IE" sz="2000" strike="noStrike" dirty="0" smtClean="0">
                <a:latin typeface="+mn-lt"/>
              </a:rPr>
              <a:t> a bhfuil tú amhrasach fúthu </a:t>
            </a:r>
            <a:r>
              <a:rPr lang="ga-IE" sz="2000" b="1" strike="noStrike" dirty="0" smtClean="0">
                <a:latin typeface="+mn-lt"/>
              </a:rPr>
              <a:t>a thuairisciú go réamhghníomhach </a:t>
            </a:r>
            <a:r>
              <a:rPr lang="ga-IE" sz="2000" strike="noStrike" dirty="0" smtClean="0">
                <a:latin typeface="+mn-lt"/>
              </a:rPr>
              <a:t>, is é sin scéalta nó </a:t>
            </a:r>
            <a:r>
              <a:rPr lang="ga-IE" sz="2000" strike="noStrike" dirty="0" err="1" smtClean="0">
                <a:latin typeface="+mn-lt"/>
              </a:rPr>
              <a:t>postálacha</a:t>
            </a:r>
            <a:r>
              <a:rPr lang="ga-IE" sz="2000" strike="noStrike" dirty="0" smtClean="0">
                <a:latin typeface="+mn-lt"/>
              </a:rPr>
              <a:t> a cheapann tú a bheith aisteach mar gheall ar an ábhar, nó mar gheall go gceapann tú nach duine ceart atá luaite leo, nó mar gheall go bhfuil cuma chomhordaithe ar an bpostáil/tráchtaireacht, rud a thabharfadh le fios duit nach bhfuil siad barántúil.</a:t>
            </a:r>
            <a:r>
              <a:rPr lang="ga-IE" sz="2000" b="0" strike="noStrike" dirty="0" smtClean="0">
                <a:latin typeface="+mn-lt"/>
              </a:rPr>
              <a:t> Is iondúil go mbíonn feidhm ag na hardáin le gur féidir leat é sin a dhéanamh.</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latin typeface="+mn-lt"/>
              </a:rPr>
              <a:t>Tuilleadh eolais: https://www.who.int/campaigns/connecting-the-world-to-combat-coronavirus/how-to-report-misinformation-online?gclid=CjwKCAiA9bmABhBbEiwASb35Vz8fbkigZUcF5SG8wVuOlgHWspqsMm65mx_h1Eo7yRGJPGx8MtOlHhoCaQwQAvD_BwE</a:t>
            </a:r>
            <a:endParaRPr lang="ga-IE" sz="2000" b="0" strike="noStrike" dirty="0">
              <a:latin typeface="+mn-lt"/>
            </a:endParaRP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3600" b="1" strike="noStrike" dirty="0" smtClean="0">
                <a:latin typeface="+mn-lt"/>
              </a:rPr>
              <a:t>Tá sé tábhachtach go ndéanfaidh tú seiceáil na bhfíoras le do chairde agus do mhuintir! Sin é a chinnteoidh go n-éistfidh siad leat nó go n-athróidh siad a n-intinn. Seo thíos roinnt smaointe maidir le cur chuige i gcás comhrá atá deacair.</a:t>
            </a:r>
          </a:p>
          <a:p>
            <a:pPr marL="457200">
              <a:lnSpc>
                <a:spcPct val="100000"/>
              </a:lnSpc>
              <a:tabLst>
                <a:tab pos="0" algn="l"/>
              </a:tabLst>
            </a:pPr>
            <a:endParaRPr lang="fr-BE" sz="3600" b="0" strike="noStrike" spc="-1" dirty="0" smtClean="0">
              <a:latin typeface="+mn-lt"/>
            </a:endParaRPr>
          </a:p>
          <a:p>
            <a:pPr>
              <a:lnSpc>
                <a:spcPct val="100000"/>
              </a:lnSpc>
              <a:tabLst>
                <a:tab pos="0" algn="l"/>
              </a:tabLst>
            </a:pPr>
            <a:r>
              <a:rPr lang="ga-IE" sz="2000" b="0" i="1" strike="noStrike" dirty="0" smtClean="0">
                <a:solidFill>
                  <a:srgbClr val="000000"/>
                </a:solidFill>
                <a:latin typeface="+mn-lt"/>
                <a:ea typeface="+mn-ea"/>
              </a:rPr>
              <a:t>- An botún is mó a d’fhéadfá a dhéanamh</a:t>
            </a:r>
            <a:r>
              <a:rPr lang="ga-IE" sz="2000" b="0" strike="noStrike" dirty="0" smtClean="0">
                <a:solidFill>
                  <a:srgbClr val="000000"/>
                </a:solidFill>
                <a:latin typeface="+mn-lt"/>
                <a:ea typeface="+mn-ea"/>
              </a:rPr>
              <a:t>: Ná maslaigh duine eile fiú má bhíonn fonn ort. Ní bhíonn air sin ach toradh diúltach.   D’fhéadfadh go mbeadh imní ar go leor de na daoine sin, rud atá nádúrtha go leor, cé go raibh siad ar éidreoir, imní faoina gcás féin, ach ní mar sin atá an daonra i gcoitinne. Mar shampla, b’fhéidir go raibh duine clainne leo tinn tar éis </a:t>
            </a:r>
            <a:r>
              <a:rPr lang="ga-IE" sz="2000" b="0" strike="noStrike" dirty="0" err="1" smtClean="0">
                <a:solidFill>
                  <a:srgbClr val="000000"/>
                </a:solidFill>
                <a:latin typeface="+mn-lt"/>
                <a:ea typeface="+mn-ea"/>
              </a:rPr>
              <a:t>vacsaíne</a:t>
            </a:r>
            <a:r>
              <a:rPr lang="ga-IE" sz="2000" b="0" strike="noStrike" dirty="0" smtClean="0">
                <a:solidFill>
                  <a:srgbClr val="000000"/>
                </a:solidFill>
                <a:latin typeface="+mn-lt"/>
                <a:ea typeface="+mn-ea"/>
              </a:rPr>
              <a:t> murar thuig na dochtúirí go raibh ailléirge orthu. B’fhéidir mímhuinín acu do na vacsaíní dá bharr sin.  Ní dhéanfaidh tú ach a dtuairim a neartú má thosaíonn tú ag troid leo. </a:t>
            </a:r>
          </a:p>
          <a:p>
            <a:pPr marL="457200">
              <a:lnSpc>
                <a:spcPct val="100000"/>
              </a:lnSpc>
              <a:tabLst>
                <a:tab pos="0" algn="l"/>
              </a:tabLst>
            </a:pPr>
            <a:r>
              <a:rPr lang="ga-IE" sz="2000" b="0" i="1" strike="noStrike" dirty="0" smtClean="0">
                <a:solidFill>
                  <a:srgbClr val="000000"/>
                </a:solidFill>
                <a:latin typeface="+mn-lt"/>
                <a:ea typeface="+mn-ea"/>
              </a:rPr>
              <a:t>Is fusa dul i gcion ar lucht na dtuairimí láidre má thuigeann tú a gcás</a:t>
            </a:r>
            <a:r>
              <a:rPr lang="ga-IE" sz="2000" b="0" strike="noStrike" dirty="0" smtClean="0">
                <a:solidFill>
                  <a:srgbClr val="000000"/>
                </a:solidFill>
                <a:latin typeface="+mn-lt"/>
                <a:ea typeface="+mn-ea"/>
              </a:rPr>
              <a:t>: Na daoine a chreideann an </a:t>
            </a:r>
            <a:r>
              <a:rPr lang="ga-IE" sz="2000" b="0" strike="noStrike" dirty="0" err="1" smtClean="0">
                <a:solidFill>
                  <a:srgbClr val="000000"/>
                </a:solidFill>
                <a:latin typeface="+mn-lt"/>
                <a:ea typeface="+mn-ea"/>
              </a:rPr>
              <a:t>mhífhaisnéis</a:t>
            </a:r>
            <a:r>
              <a:rPr lang="ga-IE" sz="2000" b="0" strike="noStrike" dirty="0" smtClean="0">
                <a:solidFill>
                  <a:srgbClr val="000000"/>
                </a:solidFill>
                <a:latin typeface="+mn-lt"/>
                <a:ea typeface="+mn-ea"/>
              </a:rPr>
              <a:t> (daoine a dhiúltaíonn do na </a:t>
            </a:r>
            <a:r>
              <a:rPr lang="ga-IE" sz="2000" b="0" strike="noStrike" dirty="0" err="1" smtClean="0">
                <a:solidFill>
                  <a:srgbClr val="000000"/>
                </a:solidFill>
                <a:latin typeface="+mn-lt"/>
                <a:ea typeface="+mn-ea"/>
              </a:rPr>
              <a:t>vacsaínithe</a:t>
            </a:r>
            <a:r>
              <a:rPr lang="ga-IE" sz="2000" b="0" strike="noStrike" dirty="0" smtClean="0">
                <a:solidFill>
                  <a:srgbClr val="000000"/>
                </a:solidFill>
                <a:latin typeface="+mn-lt"/>
                <a:ea typeface="+mn-ea"/>
              </a:rPr>
              <a:t> mar shampla), níl uathu ach a chinntiú go bhfuil a gclann sábháilte. Léiríonn an fhianaise áfach go bhfuil vacsaín níos sábháilte ná fanacht gan vacsaín. </a:t>
            </a:r>
            <a:r>
              <a:rPr lang="ga-IE" sz="2000" b="0" i="1" strike="noStrike" dirty="0" smtClean="0">
                <a:solidFill>
                  <a:srgbClr val="000000"/>
                </a:solidFill>
                <a:latin typeface="+mn-lt"/>
                <a:ea typeface="+mn-ea"/>
              </a:rPr>
              <a:t>Is é an bealach ab fhearr chun daoine a thabhairt leat rud a mhíniú ar bhealach tuisceanach báúil</a:t>
            </a:r>
            <a:r>
              <a:rPr lang="ga-IE" sz="2000" b="0" strike="noStrike" dirty="0" smtClean="0">
                <a:solidFill>
                  <a:srgbClr val="000000"/>
                </a:solidFill>
                <a:latin typeface="+mn-lt"/>
                <a:ea typeface="+mn-ea"/>
              </a:rPr>
              <a:t>; </a:t>
            </a:r>
            <a:r>
              <a:rPr lang="ga-IE" sz="2000" b="0" i="1" strike="noStrike" dirty="0" smtClean="0">
                <a:solidFill>
                  <a:srgbClr val="000000"/>
                </a:solidFill>
                <a:latin typeface="+mn-lt"/>
                <a:ea typeface="+mn-ea"/>
              </a:rPr>
              <a:t>Bí foighneach, bí cneasta. </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i="1" strike="noStrike" dirty="0" smtClean="0">
                <a:solidFill>
                  <a:srgbClr val="000000"/>
                </a:solidFill>
                <a:latin typeface="+mn-lt"/>
                <a:ea typeface="+mn-ea"/>
              </a:rPr>
              <a:t>- Tá an próiseas eolaíoch lán le héiginnteacht agus sin rud nach gcuirtear in iúl go ró-mhaith.</a:t>
            </a:r>
            <a:r>
              <a:rPr lang="ga-IE" sz="2000" b="0" strike="noStrike" dirty="0" smtClean="0">
                <a:solidFill>
                  <a:srgbClr val="000000"/>
                </a:solidFill>
                <a:latin typeface="+mn-lt"/>
                <a:ea typeface="+mn-ea"/>
              </a:rPr>
              <a:t> Má tá eolas agat, bíodh míniú macánta leis a bhfuil bunús na </a:t>
            </a:r>
            <a:r>
              <a:rPr lang="ga-IE" sz="2000" b="0" strike="noStrike" dirty="0" err="1" smtClean="0">
                <a:solidFill>
                  <a:srgbClr val="000000"/>
                </a:solidFill>
                <a:latin typeface="+mn-lt"/>
                <a:ea typeface="+mn-ea"/>
              </a:rPr>
              <a:t>heolaíochta</a:t>
            </a:r>
            <a:r>
              <a:rPr lang="ga-IE" sz="2000" b="0" strike="noStrike" dirty="0" smtClean="0">
                <a:solidFill>
                  <a:srgbClr val="000000"/>
                </a:solidFill>
                <a:latin typeface="+mn-lt"/>
                <a:ea typeface="+mn-ea"/>
              </a:rPr>
              <a:t> nó cinnteacht go leor ann. Ní ceart an teachtaireacht sin a bheith ar an rud is tábhachtaí agus tú ag caint le do mhuintir nó do chairde, ach ba cheart é a chur san áireamh agus an leibhéal éiginnteachta atá ann i measc na saineolaithe a léiriú go cruinn. Ní mór do dhaoine a thuiscint gur próiseas earráide trialach é an eolaíocht. Déantar cinntí bunaithe ar an bhfaisnéis is fearr atá ar fáil ag an am, rud atá faoi réir na staidéar is déanaí.</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solidFill>
                  <a:srgbClr val="000000"/>
                </a:solidFill>
                <a:latin typeface="+mn-lt"/>
                <a:ea typeface="+mn-ea"/>
              </a:rPr>
              <a:t>Tuilleadh eolais anseo:</a:t>
            </a:r>
          </a:p>
          <a:p>
            <a:pPr>
              <a:lnSpc>
                <a:spcPct val="100000"/>
              </a:lnSpc>
              <a:tabLst>
                <a:tab pos="0" algn="l"/>
              </a:tabLst>
            </a:pPr>
            <a:r>
              <a:rPr lang="ga-IE" sz="2000" b="0" strike="noStrike" dirty="0" smtClean="0">
                <a:solidFill>
                  <a:srgbClr val="000000"/>
                </a:solidFill>
                <a:latin typeface="+mn-lt"/>
                <a:ea typeface="+mn-ea"/>
                <a:hlinkClick r:id="rId3"/>
              </a:rPr>
              <a:t>https://firstdraftnews.org/latest/how-to-talk-to-family-and-friends-about-that-misleading-whatsapp-message/</a:t>
            </a:r>
          </a:p>
          <a:p>
            <a:pPr>
              <a:lnSpc>
                <a:spcPct val="100000"/>
              </a:lnSpc>
              <a:tabLst>
                <a:tab pos="0" algn="l"/>
              </a:tabLst>
            </a:pPr>
            <a:r>
              <a:rPr lang="ga-IE" sz="3600" b="0" u="sng" strike="noStrike" dirty="0" smtClean="0">
                <a:solidFill>
                  <a:srgbClr val="000000"/>
                </a:solidFill>
                <a:uFillTx/>
                <a:latin typeface="+mn-lt"/>
                <a:ea typeface="+mn-ea"/>
                <a:hlinkClick r:id="rId4"/>
              </a:rPr>
              <a:t>https://www.poynter.org/fact-checking/2020/have-you-become-a-personal-fact-checker-to-your-family-and-friends/</a:t>
            </a:r>
            <a:endParaRPr lang="ga-IE" sz="3600" b="0" u="sng" strike="noStrike" dirty="0">
              <a:solidFill>
                <a:srgbClr val="000000"/>
              </a:solidFill>
              <a:uFillTx/>
              <a:latin typeface="+mn-lt"/>
              <a:ea typeface="+mn-ea"/>
              <a:hlinkClick r:id="rId4"/>
            </a:endParaRP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ga-IE" sz="2000" b="0" strike="noStrike" dirty="0" smtClean="0">
                <a:latin typeface="+mn-lt"/>
              </a:rPr>
              <a:t>Tuiscint ar an </a:t>
            </a:r>
            <a:r>
              <a:rPr lang="ga-IE" sz="2000" b="0" strike="noStrike" dirty="0" err="1" smtClean="0">
                <a:latin typeface="+mn-lt"/>
              </a:rPr>
              <a:t>mbréagaisnéis</a:t>
            </a:r>
            <a:r>
              <a:rPr lang="ga-IE" sz="2000" b="0" strike="noStrike" dirty="0" smtClean="0">
                <a:latin typeface="+mn-lt"/>
              </a:rPr>
              <a:t> – sleamhnán 4-24</a:t>
            </a:r>
          </a:p>
          <a:p>
            <a:pPr marL="171360" indent="-171000">
              <a:lnSpc>
                <a:spcPct val="100000"/>
              </a:lnSpc>
              <a:buClr>
                <a:srgbClr val="000000"/>
              </a:buClr>
              <a:buFont typeface="StarSymbol"/>
              <a:buChar char="-"/>
            </a:pPr>
            <a:r>
              <a:rPr lang="ga-IE" sz="2000" b="0" strike="noStrike" dirty="0" smtClean="0">
                <a:latin typeface="+mn-lt"/>
              </a:rPr>
              <a:t>Obair i ngrúpa – sleamhnán 25</a:t>
            </a:r>
          </a:p>
          <a:p>
            <a:pPr marL="171360" indent="-171000">
              <a:lnSpc>
                <a:spcPct val="100000"/>
              </a:lnSpc>
              <a:buClr>
                <a:srgbClr val="000000"/>
              </a:buClr>
              <a:buFont typeface="StarSymbol"/>
              <a:buChar char="-"/>
            </a:pPr>
            <a:r>
              <a:rPr lang="ga-IE" sz="2000" b="0" strike="noStrike" dirty="0" smtClean="0">
                <a:latin typeface="+mn-lt"/>
              </a:rPr>
              <a:t>Cur i láthair agus Plé sleamhnán 25</a:t>
            </a:r>
          </a:p>
          <a:p>
            <a:pPr marL="171360" indent="-171000">
              <a:lnSpc>
                <a:spcPct val="100000"/>
              </a:lnSpc>
              <a:buClr>
                <a:srgbClr val="000000"/>
              </a:buClr>
              <a:buFont typeface="StarSymbol"/>
              <a:buChar char="-"/>
            </a:pPr>
            <a:r>
              <a:rPr lang="ga-IE" sz="2000" b="0" strike="noStrike" dirty="0" smtClean="0">
                <a:latin typeface="+mn-lt"/>
              </a:rPr>
              <a:t>Achoimre agus Leideanna chun tuilleadh a fháil amach – sleamhnán 26-34</a:t>
            </a:r>
            <a:endParaRPr lang="ga-IE" sz="2000" b="0" strike="noStrike" dirty="0">
              <a:latin typeface="+mn-lt"/>
            </a:endParaRP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2000" b="0" strike="noStrike" dirty="0" smtClean="0">
                <a:latin typeface="+mn-lt"/>
              </a:rPr>
              <a:t>Labhróidh muid faoi shainmhínithe, teicnící agus roinnt comhairle ar cén chaoi leis an </a:t>
            </a:r>
            <a:r>
              <a:rPr lang="ga-IE" sz="2000" b="0" strike="noStrike" dirty="0" err="1" smtClean="0">
                <a:latin typeface="+mn-lt"/>
              </a:rPr>
              <a:t>mbréagaisnéis</a:t>
            </a:r>
            <a:r>
              <a:rPr lang="ga-IE" sz="2000" b="0" strike="noStrike" dirty="0" smtClean="0">
                <a:latin typeface="+mn-lt"/>
              </a:rPr>
              <a:t> a aithint go furasta, cén chaoi le thú féin a chosaint uirthi agus cén chaoi a bhféadfá-sa cabhrú le daoine eile a bheith cúramach chomh maith céanna!</a:t>
            </a:r>
          </a:p>
          <a:p>
            <a:pPr>
              <a:lnSpc>
                <a:spcPct val="100000"/>
              </a:lnSpc>
              <a:tabLst>
                <a:tab pos="0" algn="l"/>
              </a:tabLst>
            </a:pPr>
            <a:endParaRPr lang="fr-BE" sz="2000" b="0" strike="noStrike" spc="-1" dirty="0">
              <a:latin typeface="+mn-lt"/>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ga-IE" sz="1200" b="0" strike="noStrike" dirty="0" smtClean="0">
                <a:latin typeface="+mn-lt"/>
                <a:ea typeface="Calibri"/>
              </a:rPr>
              <a:t>CÉARD IS BRÉAGAISNÉIS ANN? </a:t>
            </a:r>
          </a:p>
          <a:p>
            <a:pPr marL="216000" indent="-216000" algn="just">
              <a:lnSpc>
                <a:spcPct val="100000"/>
              </a:lnSpc>
            </a:pPr>
            <a:endParaRPr lang="fr-BE" sz="1200" b="0" strike="noStrike" spc="-1" dirty="0" smtClean="0">
              <a:latin typeface="+mn-lt"/>
            </a:endParaRPr>
          </a:p>
          <a:p>
            <a:pPr marL="171360" indent="-171000" algn="just">
              <a:lnSpc>
                <a:spcPct val="100000"/>
              </a:lnSpc>
              <a:buClr>
                <a:srgbClr val="000000"/>
              </a:buClr>
              <a:buFont typeface="Wingdings" charset="2"/>
              <a:buChar char=""/>
            </a:pPr>
            <a:r>
              <a:rPr lang="ga-IE" sz="1200" b="0" strike="noStrike" dirty="0" smtClean="0">
                <a:latin typeface="+mn-lt"/>
                <a:ea typeface="Calibri"/>
              </a:rPr>
              <a:t>Cuspóirí foghlama: </a:t>
            </a:r>
          </a:p>
          <a:p>
            <a:pPr marL="171360" indent="-171000" algn="just">
              <a:lnSpc>
                <a:spcPct val="100000"/>
              </a:lnSpc>
              <a:buClr>
                <a:srgbClr val="000000"/>
              </a:buClr>
              <a:buFont typeface="Wingdings" charset="2"/>
              <a:buChar char="-"/>
            </a:pPr>
            <a:r>
              <a:rPr lang="ga-IE" sz="1200" b="0" strike="noStrike" dirty="0" smtClean="0">
                <a:latin typeface="+mn-lt"/>
                <a:ea typeface="Calibri"/>
              </a:rPr>
              <a:t>tosaigh le sainmhínithe agus bí in ann idirdhealú a dhéanamh idir coincheapa</a:t>
            </a:r>
          </a:p>
          <a:p>
            <a:pPr marL="171360" indent="-171000" algn="just">
              <a:lnSpc>
                <a:spcPct val="100000"/>
              </a:lnSpc>
              <a:buClr>
                <a:srgbClr val="000000"/>
              </a:buClr>
              <a:buFont typeface="Wingdings" charset="2"/>
              <a:buChar char="-"/>
            </a:pPr>
            <a:r>
              <a:rPr lang="ga-IE" sz="1200" b="0" strike="noStrike" dirty="0" smtClean="0">
                <a:solidFill>
                  <a:srgbClr val="000000"/>
                </a:solidFill>
                <a:latin typeface="+mn-lt"/>
                <a:ea typeface="Calibri"/>
              </a:rPr>
              <a:t>féach ar na </a:t>
            </a:r>
            <a:r>
              <a:rPr lang="ga-IE" sz="1200" b="0" strike="noStrike" dirty="0" err="1" smtClean="0">
                <a:solidFill>
                  <a:srgbClr val="000000"/>
                </a:solidFill>
                <a:latin typeface="+mn-lt"/>
                <a:ea typeface="Calibri"/>
              </a:rPr>
              <a:t>contúirtí</a:t>
            </a:r>
            <a:r>
              <a:rPr lang="ga-IE" sz="1200" b="0" strike="noStrike" dirty="0" smtClean="0">
                <a:solidFill>
                  <a:srgbClr val="000000"/>
                </a:solidFill>
                <a:latin typeface="+mn-lt"/>
                <a:ea typeface="Calibri"/>
              </a:rPr>
              <a:t> a bhaineann le gach cás-staidéar agus an chaoi a bhféadfaí é a úsáid mar scéal </a:t>
            </a:r>
            <a:r>
              <a:rPr lang="ga-IE" sz="1200" b="0" strike="noStrike" dirty="0" err="1" smtClean="0">
                <a:solidFill>
                  <a:srgbClr val="000000"/>
                </a:solidFill>
                <a:latin typeface="+mn-lt"/>
                <a:ea typeface="Calibri"/>
              </a:rPr>
              <a:t>bréagaisnéise</a:t>
            </a:r>
            <a:endParaRPr lang="ga-IE" sz="1200" b="0" strike="noStrike" dirty="0" smtClean="0">
              <a:solidFill>
                <a:srgbClr val="000000"/>
              </a:solidFill>
              <a:latin typeface="+mn-lt"/>
              <a:ea typeface="Calibri"/>
            </a:endParaRPr>
          </a:p>
          <a:p>
            <a:pPr marL="171360" indent="-171000" algn="just">
              <a:lnSpc>
                <a:spcPct val="100000"/>
              </a:lnSpc>
              <a:buClr>
                <a:srgbClr val="000000"/>
              </a:buClr>
              <a:buFont typeface="Wingdings" charset="2"/>
              <a:buChar char="-"/>
            </a:pPr>
            <a:r>
              <a:rPr lang="ga-IE" sz="1200" b="0" strike="noStrike" dirty="0" smtClean="0">
                <a:solidFill>
                  <a:srgbClr val="000000"/>
                </a:solidFill>
                <a:latin typeface="+mn-lt"/>
                <a:ea typeface="Calibri"/>
              </a:rPr>
              <a:t>cuir béim ar thábhacht na luachanna: saoirse agus iolrachas sna meáin a chur chun cinn, meas ar bhunchearta ar nós saoirse cainte, níl aon “Mhinistreacht Fírinne” ann</a:t>
            </a:r>
          </a:p>
          <a:p>
            <a:pPr algn="just">
              <a:lnSpc>
                <a:spcPct val="100000"/>
              </a:lnSpc>
            </a:pPr>
            <a:endParaRPr lang="fr-BE" sz="1200" b="0" strike="noStrike" spc="-1" dirty="0" smtClean="0">
              <a:latin typeface="+mn-lt"/>
            </a:endParaRPr>
          </a:p>
          <a:p>
            <a:pPr algn="just">
              <a:lnSpc>
                <a:spcPct val="100000"/>
              </a:lnSpc>
            </a:pPr>
            <a:r>
              <a:rPr lang="ga-IE" sz="1200" b="0" strike="noStrike" dirty="0" smtClean="0">
                <a:solidFill>
                  <a:srgbClr val="000000"/>
                </a:solidFill>
                <a:latin typeface="+mn-lt"/>
                <a:ea typeface="Calibri"/>
              </a:rPr>
              <a:t>Fiafraigh de na daltaí an bhfuil a fhios acu céard is </a:t>
            </a:r>
            <a:r>
              <a:rPr lang="ga-IE" sz="1200" b="0" strike="noStrike" dirty="0" err="1" smtClean="0">
                <a:solidFill>
                  <a:srgbClr val="000000"/>
                </a:solidFill>
                <a:latin typeface="+mn-lt"/>
                <a:ea typeface="Calibri"/>
              </a:rPr>
              <a:t>bréagaisnéis</a:t>
            </a:r>
            <a:r>
              <a:rPr lang="ga-IE" sz="1200" b="0" strike="noStrike" dirty="0" smtClean="0">
                <a:solidFill>
                  <a:srgbClr val="000000"/>
                </a:solidFill>
                <a:latin typeface="+mn-lt"/>
                <a:ea typeface="Calibri"/>
              </a:rPr>
              <a:t> ann. Cuir samplaí na ndaltaí i gcomparáid leis an sainmhíniú. An bhféadfadh sé gur </a:t>
            </a:r>
            <a:r>
              <a:rPr lang="ga-IE" sz="1200" b="0" strike="noStrike" dirty="0" err="1" smtClean="0">
                <a:solidFill>
                  <a:srgbClr val="000000"/>
                </a:solidFill>
                <a:latin typeface="+mn-lt"/>
                <a:ea typeface="Calibri"/>
              </a:rPr>
              <a:t>bréagaisnéis</a:t>
            </a:r>
            <a:r>
              <a:rPr lang="ga-IE" sz="1200" b="0" strike="noStrike" dirty="0" smtClean="0">
                <a:solidFill>
                  <a:srgbClr val="000000"/>
                </a:solidFill>
                <a:latin typeface="+mn-lt"/>
                <a:ea typeface="Calibri"/>
              </a:rPr>
              <a:t> a bhí i gcuid acu?</a:t>
            </a:r>
          </a:p>
          <a:p>
            <a:pPr algn="just">
              <a:lnSpc>
                <a:spcPct val="100000"/>
              </a:lnSpc>
            </a:pPr>
            <a:r>
              <a:rPr lang="ga-IE" sz="1200" b="0" strike="noStrike" dirty="0" smtClean="0">
                <a:solidFill>
                  <a:srgbClr val="000000"/>
                </a:solidFill>
                <a:latin typeface="+mn-lt"/>
                <a:ea typeface="Calibri"/>
              </a:rPr>
              <a:t>Mura bhféadfadh, céard atá iontu? (Mar shampla, drochnuacht nó tuairimí gránna, fógraíocht, botúin nó </a:t>
            </a:r>
            <a:r>
              <a:rPr lang="ga-IE" sz="1200" b="0" strike="noStrike" dirty="0" err="1" smtClean="0">
                <a:solidFill>
                  <a:srgbClr val="000000"/>
                </a:solidFill>
                <a:latin typeface="+mn-lt"/>
                <a:ea typeface="Calibri"/>
              </a:rPr>
              <a:t>míthuiscintí</a:t>
            </a:r>
            <a:r>
              <a:rPr lang="ga-IE" sz="1200" b="0" strike="noStrike" dirty="0" smtClean="0">
                <a:solidFill>
                  <a:srgbClr val="000000"/>
                </a:solidFill>
                <a:latin typeface="+mn-lt"/>
                <a:ea typeface="Calibri"/>
              </a:rPr>
              <a:t>)</a:t>
            </a:r>
          </a:p>
          <a:p>
            <a:pPr algn="just">
              <a:lnSpc>
                <a:spcPct val="100000"/>
              </a:lnSpc>
            </a:pPr>
            <a:endParaRPr lang="fr-BE" sz="1200" b="0" strike="noStrike" spc="-1" dirty="0" smtClean="0">
              <a:latin typeface="+mn-lt"/>
            </a:endParaRPr>
          </a:p>
          <a:p>
            <a:pPr>
              <a:lnSpc>
                <a:spcPct val="100000"/>
              </a:lnSpc>
            </a:pPr>
            <a:r>
              <a:rPr lang="ga-IE" sz="1200" b="1" strike="noStrike" dirty="0" smtClean="0">
                <a:solidFill>
                  <a:srgbClr val="000000"/>
                </a:solidFill>
                <a:latin typeface="+mn-lt"/>
                <a:ea typeface="Calibri"/>
              </a:rPr>
              <a:t>Tuairim nó fíoras?</a:t>
            </a:r>
            <a:r>
              <a:rPr lang="ga-IE" sz="1200" b="0" strike="noStrike" dirty="0" smtClean="0">
                <a:solidFill>
                  <a:srgbClr val="000000"/>
                </a:solidFill>
                <a:latin typeface="+mn-lt"/>
                <a:ea typeface="Calibri"/>
              </a:rPr>
              <a:t> Déan idirdhealú idir tuairim agus fíoras.</a:t>
            </a:r>
          </a:p>
          <a:p>
            <a:pPr>
              <a:lnSpc>
                <a:spcPct val="100000"/>
              </a:lnSpc>
            </a:pPr>
            <a:r>
              <a:rPr lang="ga-IE" sz="1200" b="0" strike="noStrike" dirty="0" smtClean="0">
                <a:solidFill>
                  <a:srgbClr val="000000"/>
                </a:solidFill>
                <a:latin typeface="+mn-lt"/>
                <a:ea typeface="Calibri"/>
              </a:rPr>
              <a:t>Céard is fíoras ann? Is féidir fíorais a sheiceáil agus is féidir tacú leo le fianaise.</a:t>
            </a:r>
          </a:p>
          <a:p>
            <a:pPr>
              <a:lnSpc>
                <a:spcPct val="100000"/>
              </a:lnSpc>
            </a:pPr>
            <a:r>
              <a:rPr lang="ga-IE" sz="1200" b="0" strike="noStrike" dirty="0" smtClean="0">
                <a:solidFill>
                  <a:srgbClr val="000000"/>
                </a:solidFill>
                <a:latin typeface="+mn-lt"/>
                <a:ea typeface="Calibri"/>
              </a:rPr>
              <a:t>Céard is tuairim ann? Is ar chreideamh nó dearcadh atá tuairimí bunaithe agus ní ar fhaisnéis is féidir a fhíorú. D’fhéadfadh sé go gceapfadh roinnt daoine gurb é a mhalairt atá fíor. </a:t>
            </a:r>
          </a:p>
          <a:p>
            <a:pPr>
              <a:lnSpc>
                <a:spcPct val="100000"/>
              </a:lnSpc>
            </a:pPr>
            <a:endParaRPr lang="fr-BE" sz="1200" b="0" strike="noStrike" spc="-1" dirty="0" smtClean="0">
              <a:latin typeface="+mn-lt"/>
            </a:endParaRPr>
          </a:p>
          <a:p>
            <a:pPr>
              <a:lnSpc>
                <a:spcPct val="100000"/>
              </a:lnSpc>
            </a:pPr>
            <a:r>
              <a:rPr lang="ga-IE" sz="1200" b="0" i="1" strike="noStrike" dirty="0" smtClean="0">
                <a:solidFill>
                  <a:srgbClr val="000000"/>
                </a:solidFill>
                <a:latin typeface="+mn-lt"/>
                <a:ea typeface="Calibri"/>
              </a:rPr>
              <a:t>Gníomhaíocht (roghnach) a mholtar: </a:t>
            </a:r>
            <a:r>
              <a:rPr lang="ga-IE" sz="1200" b="0" strike="noStrike" dirty="0" smtClean="0">
                <a:solidFill>
                  <a:srgbClr val="000000"/>
                </a:solidFill>
                <a:latin typeface="+mn-lt"/>
                <a:ea typeface="Calibri"/>
              </a:rPr>
              <a:t>Iarr ar na daltaí dul trí na hailt agus na tuairimí atá ann a aibhsiú, na tuairimí sin ar fíorais iad a fhíorú le foinse iontaofa, agus na cinn ar cosúil gur fíorais iad ach nach bhfuil aon fhoinsí luaite leo. Iarr ar an rang a </a:t>
            </a:r>
            <a:r>
              <a:rPr lang="ga-IE" sz="1200" b="0" strike="noStrike" dirty="0" err="1" smtClean="0">
                <a:solidFill>
                  <a:srgbClr val="000000"/>
                </a:solidFill>
                <a:latin typeface="+mn-lt"/>
                <a:ea typeface="Calibri"/>
              </a:rPr>
              <a:t>chonclúidí</a:t>
            </a:r>
            <a:r>
              <a:rPr lang="ga-IE" sz="1200" b="0" strike="noStrike" dirty="0" smtClean="0">
                <a:solidFill>
                  <a:srgbClr val="000000"/>
                </a:solidFill>
                <a:latin typeface="+mn-lt"/>
                <a:ea typeface="Calibri"/>
              </a:rPr>
              <a:t> féin a roinnt.</a:t>
            </a:r>
          </a:p>
          <a:p>
            <a:pPr>
              <a:lnSpc>
                <a:spcPct val="100000"/>
              </a:lnSpc>
            </a:pPr>
            <a:endParaRPr lang="fr-BE" sz="1200" b="0" strike="noStrike" spc="-1" dirty="0" smtClean="0">
              <a:latin typeface="+mn-lt"/>
            </a:endParaRPr>
          </a:p>
          <a:p>
            <a:pPr>
              <a:lnSpc>
                <a:spcPct val="100000"/>
              </a:lnSpc>
            </a:pPr>
            <a:r>
              <a:rPr lang="ga-IE" sz="2000" b="0" strike="noStrike" dirty="0" smtClean="0">
                <a:solidFill>
                  <a:srgbClr val="000000"/>
                </a:solidFill>
                <a:latin typeface="+mn-lt"/>
                <a:ea typeface="Calibri"/>
              </a:rPr>
              <a:t>Tá an </a:t>
            </a:r>
            <a:r>
              <a:rPr lang="ga-IE" sz="2000" b="0" strike="noStrike" dirty="0" err="1" smtClean="0">
                <a:solidFill>
                  <a:srgbClr val="000000"/>
                </a:solidFill>
                <a:latin typeface="+mn-lt"/>
                <a:ea typeface="Calibri"/>
              </a:rPr>
              <a:t>bhréagaisnéis</a:t>
            </a:r>
            <a:r>
              <a:rPr lang="ga-IE" sz="2000" b="0" strike="noStrike" dirty="0" smtClean="0">
                <a:solidFill>
                  <a:srgbClr val="000000"/>
                </a:solidFill>
                <a:latin typeface="+mn-lt"/>
                <a:ea typeface="Calibri"/>
              </a:rPr>
              <a:t> i ngach áit ach tá sé tábhachtach idirdhealú a dhéanamh idir </a:t>
            </a:r>
            <a:r>
              <a:rPr lang="ga-IE" sz="2000" b="0" strike="noStrike" dirty="0" err="1" smtClean="0">
                <a:solidFill>
                  <a:srgbClr val="000000"/>
                </a:solidFill>
                <a:latin typeface="+mn-lt"/>
                <a:ea typeface="Calibri"/>
              </a:rPr>
              <a:t>bréagaisnéis</a:t>
            </a:r>
            <a:r>
              <a:rPr lang="ga-IE" sz="2000" b="0" strike="noStrike" dirty="0" smtClean="0">
                <a:solidFill>
                  <a:srgbClr val="000000"/>
                </a:solidFill>
                <a:latin typeface="+mn-lt"/>
                <a:ea typeface="Calibri"/>
              </a:rPr>
              <a:t> agus cineálacha eile faisnéise </a:t>
            </a:r>
            <a:r>
              <a:rPr lang="ga-IE" sz="2000" b="0" strike="noStrike" dirty="0" err="1" smtClean="0">
                <a:solidFill>
                  <a:srgbClr val="000000"/>
                </a:solidFill>
                <a:latin typeface="+mn-lt"/>
                <a:ea typeface="Calibri"/>
              </a:rPr>
              <a:t>bréagaí</a:t>
            </a:r>
            <a:r>
              <a:rPr lang="ga-IE" sz="2000" b="0" strike="noStrike" dirty="0" smtClean="0">
                <a:solidFill>
                  <a:srgbClr val="000000"/>
                </a:solidFill>
                <a:latin typeface="+mn-lt"/>
                <a:ea typeface="Calibri"/>
              </a:rPr>
              <a:t>, mífhaisnéis, go bunúsach, bunaithe ar an rud a SPREAGANN í:</a:t>
            </a:r>
          </a:p>
          <a:p>
            <a:pPr>
              <a:lnSpc>
                <a:spcPct val="100000"/>
              </a:lnSpc>
            </a:pPr>
            <a:endParaRPr lang="fr-BE" sz="2000" b="0" strike="noStrike" spc="-1" dirty="0" smtClean="0">
              <a:latin typeface="+mn-lt"/>
            </a:endParaRPr>
          </a:p>
          <a:p>
            <a:pPr marL="171360" indent="-171000">
              <a:lnSpc>
                <a:spcPct val="100000"/>
              </a:lnSpc>
              <a:spcAft>
                <a:spcPts val="601"/>
              </a:spcAft>
              <a:buClr>
                <a:srgbClr val="000000"/>
              </a:buClr>
              <a:buFont typeface="Wingdings" charset="2"/>
              <a:buChar char="-"/>
            </a:pPr>
            <a:r>
              <a:rPr lang="ga-IE" sz="2000" strike="noStrike" dirty="0" smtClean="0">
                <a:solidFill>
                  <a:srgbClr val="000000"/>
                </a:solidFill>
                <a:latin typeface="+mn-lt"/>
                <a:ea typeface="Calibri"/>
              </a:rPr>
              <a:t>Is éard is </a:t>
            </a:r>
            <a:r>
              <a:rPr lang="ga-IE" sz="2000" strike="noStrike" dirty="0" err="1" smtClean="0">
                <a:solidFill>
                  <a:srgbClr val="000000"/>
                </a:solidFill>
                <a:latin typeface="+mn-lt"/>
                <a:ea typeface="Calibri"/>
              </a:rPr>
              <a:t>bréagaisnéis</a:t>
            </a:r>
            <a:r>
              <a:rPr lang="ga-IE" sz="2000" strike="noStrike" dirty="0" smtClean="0">
                <a:solidFill>
                  <a:srgbClr val="000000"/>
                </a:solidFill>
                <a:latin typeface="+mn-lt"/>
                <a:ea typeface="Calibri"/>
              </a:rPr>
              <a:t> ann faisnéis bhréagach a chruthaítear agus a roinntear chun </a:t>
            </a:r>
            <a:r>
              <a:rPr lang="ga-IE" sz="2000" b="1" strike="noStrike" dirty="0" smtClean="0">
                <a:solidFill>
                  <a:srgbClr val="000000"/>
                </a:solidFill>
                <a:latin typeface="+mn-lt"/>
                <a:ea typeface="Calibri"/>
              </a:rPr>
              <a:t>dochar a dhéanamh d’aon ghnó</a:t>
            </a:r>
            <a:r>
              <a:rPr lang="ga-IE" sz="2000" strike="noStrike" dirty="0" smtClean="0">
                <a:solidFill>
                  <a:srgbClr val="000000"/>
                </a:solidFill>
                <a:latin typeface="+mn-lt"/>
                <a:ea typeface="Calibri"/>
              </a:rPr>
              <a:t>.</a:t>
            </a:r>
            <a:r>
              <a:rPr lang="ga-IE" sz="2000" b="0" strike="noStrike" dirty="0" smtClean="0">
                <a:solidFill>
                  <a:srgbClr val="000000"/>
                </a:solidFill>
                <a:latin typeface="+mn-lt"/>
                <a:ea typeface="Calibri"/>
              </a:rPr>
              <a:t> Sampla: </a:t>
            </a:r>
            <a:r>
              <a:rPr lang="ga-IE" sz="2000" b="0" strike="noStrike" dirty="0" err="1" smtClean="0">
                <a:solidFill>
                  <a:srgbClr val="000000"/>
                </a:solidFill>
                <a:latin typeface="+mn-lt"/>
                <a:ea typeface="Calibri"/>
              </a:rPr>
              <a:t>tvuít</a:t>
            </a:r>
            <a:r>
              <a:rPr lang="ga-IE" sz="2000" b="0" strike="noStrike" dirty="0" smtClean="0">
                <a:solidFill>
                  <a:srgbClr val="000000"/>
                </a:solidFill>
                <a:latin typeface="+mn-lt"/>
                <a:ea typeface="Calibri"/>
              </a:rPr>
              <a:t> faoi imircigh ag déanamh coireanna san Eoraip, </a:t>
            </a:r>
            <a:r>
              <a:rPr lang="ga-IE" sz="2000" b="0" strike="noStrike" dirty="0" err="1" smtClean="0">
                <a:solidFill>
                  <a:srgbClr val="000000"/>
                </a:solidFill>
                <a:latin typeface="+mn-lt"/>
                <a:ea typeface="Calibri"/>
              </a:rPr>
              <a:t>tvuít</a:t>
            </a:r>
            <a:r>
              <a:rPr lang="ga-IE" sz="2000" b="0" strike="noStrike" dirty="0" smtClean="0">
                <a:solidFill>
                  <a:srgbClr val="000000"/>
                </a:solidFill>
                <a:latin typeface="+mn-lt"/>
                <a:ea typeface="Calibri"/>
              </a:rPr>
              <a:t> a cheaptar chun deighilt a chruthú sa tsochaí.</a:t>
            </a:r>
          </a:p>
          <a:p>
            <a:pPr marL="171360" indent="-171000">
              <a:lnSpc>
                <a:spcPct val="100000"/>
              </a:lnSpc>
              <a:spcAft>
                <a:spcPts val="601"/>
              </a:spcAft>
              <a:buClr>
                <a:srgbClr val="000000"/>
              </a:buClr>
              <a:buFont typeface="Wingdings" charset="2"/>
              <a:buChar char="-"/>
            </a:pPr>
            <a:r>
              <a:rPr lang="ga-IE" sz="2000" strike="noStrike" dirty="0" smtClean="0">
                <a:solidFill>
                  <a:srgbClr val="000000"/>
                </a:solidFill>
                <a:latin typeface="+mn-lt"/>
                <a:ea typeface="Calibri"/>
              </a:rPr>
              <a:t>Is éard is mífhaisnéis ann faisnéis bhréagach a </a:t>
            </a:r>
            <a:r>
              <a:rPr lang="ga-IE" sz="2000" b="1" strike="noStrike" dirty="0" smtClean="0">
                <a:solidFill>
                  <a:srgbClr val="000000"/>
                </a:solidFill>
                <a:latin typeface="+mn-lt"/>
                <a:ea typeface="Calibri"/>
              </a:rPr>
              <a:t>roinneann daoine nach dtuigeann go bhfuil sí bréagach agus nach bhfuil sé i gceist acu aon dochar a dhéanamh</a:t>
            </a:r>
            <a:r>
              <a:rPr lang="ga-IE" sz="2000" strike="noStrike" dirty="0" smtClean="0">
                <a:solidFill>
                  <a:srgbClr val="000000"/>
                </a:solidFill>
                <a:latin typeface="+mn-lt"/>
                <a:ea typeface="Calibri"/>
              </a:rPr>
              <a:t>.</a:t>
            </a:r>
            <a:r>
              <a:rPr lang="ga-IE" sz="2000" b="0" strike="noStrike" dirty="0" smtClean="0">
                <a:solidFill>
                  <a:srgbClr val="000000"/>
                </a:solidFill>
                <a:latin typeface="+mn-lt"/>
                <a:ea typeface="Calibri"/>
              </a:rPr>
              <a:t> Is minic a bhíonn siad ag iarraidh cabhrú. Sampla: nuair a roinneann d’aintín alt nó </a:t>
            </a:r>
            <a:r>
              <a:rPr lang="ga-IE" sz="2000" b="0" strike="noStrike" dirty="0" err="1" smtClean="0">
                <a:solidFill>
                  <a:srgbClr val="000000"/>
                </a:solidFill>
                <a:latin typeface="+mn-lt"/>
                <a:ea typeface="Calibri"/>
              </a:rPr>
              <a:t>méim</a:t>
            </a:r>
            <a:r>
              <a:rPr lang="ga-IE" sz="2000" b="0" strike="noStrike" dirty="0" smtClean="0">
                <a:solidFill>
                  <a:srgbClr val="000000"/>
                </a:solidFill>
                <a:latin typeface="+mn-lt"/>
                <a:ea typeface="Calibri"/>
              </a:rPr>
              <a:t> ar </a:t>
            </a:r>
            <a:r>
              <a:rPr lang="ga-IE" sz="2000" b="0" strike="noStrike" dirty="0" err="1" smtClean="0">
                <a:solidFill>
                  <a:srgbClr val="000000"/>
                </a:solidFill>
                <a:latin typeface="+mn-lt"/>
                <a:ea typeface="Calibri"/>
              </a:rPr>
              <a:t>Facebook</a:t>
            </a:r>
            <a:r>
              <a:rPr lang="ga-IE" sz="2000" b="0" strike="noStrike" dirty="0" smtClean="0">
                <a:solidFill>
                  <a:srgbClr val="000000"/>
                </a:solidFill>
                <a:latin typeface="+mn-lt"/>
                <a:ea typeface="Calibri"/>
              </a:rPr>
              <a:t> ina maítear gur féidir le gairleog thú a chosaint ar COVID-19 mar go gceapann sí go bhfuil an fhaisnéis úsáideach ach ní thuigeann sí go bhfuil sí bréagach.</a:t>
            </a:r>
          </a:p>
          <a:p>
            <a:pPr marL="171360" indent="-171000">
              <a:lnSpc>
                <a:spcPct val="100000"/>
              </a:lnSpc>
              <a:buClr>
                <a:srgbClr val="000000"/>
              </a:buClr>
              <a:buFont typeface="Wingdings" charset="2"/>
              <a:buChar char="-"/>
            </a:pPr>
            <a:r>
              <a:rPr lang="ga-IE" sz="2000" b="0" strike="noStrike" dirty="0" smtClean="0">
                <a:solidFill>
                  <a:srgbClr val="000000"/>
                </a:solidFill>
                <a:latin typeface="+mn-lt"/>
                <a:ea typeface="Calibri"/>
              </a:rPr>
              <a:t>Oibríochtaí tionchair - iarrachtaí comhordaithe chun tionchar a imirt ar lucht féachana spriocdhírithe trí úsáid a bhaint as réimse modhanna neamhdhlisteanacha cluanacha, ag tacú le cuspóirí céile comhraic</a:t>
            </a:r>
          </a:p>
          <a:p>
            <a:pPr marL="171360" indent="-171000">
              <a:lnSpc>
                <a:spcPct val="100000"/>
              </a:lnSpc>
              <a:buClr>
                <a:srgbClr val="000000"/>
              </a:buClr>
              <a:buFont typeface="Wingdings" charset="2"/>
              <a:buChar char="-"/>
            </a:pPr>
            <a:r>
              <a:rPr lang="ga-IE" sz="1200" b="0" strike="noStrike" dirty="0" smtClean="0">
                <a:solidFill>
                  <a:srgbClr val="000000"/>
                </a:solidFill>
                <a:latin typeface="+mn-lt"/>
                <a:ea typeface="Calibri"/>
              </a:rPr>
              <a:t>Cur isteach eachtrach -</a:t>
            </a:r>
            <a:r>
              <a:rPr lang="ga-IE" b="0" strike="noStrike" dirty="0" smtClean="0">
                <a:solidFill>
                  <a:srgbClr val="000000"/>
                </a:solidFill>
                <a:latin typeface="+mn-lt"/>
                <a:ea typeface="Calibri"/>
              </a:rPr>
              <a:t> iarrachtaí </a:t>
            </a:r>
            <a:r>
              <a:rPr lang="ga-IE" b="0" strike="noStrike" dirty="0" err="1" smtClean="0">
                <a:solidFill>
                  <a:srgbClr val="000000"/>
                </a:solidFill>
                <a:latin typeface="+mn-lt"/>
                <a:ea typeface="Calibri"/>
              </a:rPr>
              <a:t>comhéigneacha</a:t>
            </a:r>
            <a:r>
              <a:rPr lang="ga-IE" b="0" strike="noStrike" dirty="0" smtClean="0">
                <a:solidFill>
                  <a:srgbClr val="000000"/>
                </a:solidFill>
                <a:latin typeface="+mn-lt"/>
                <a:ea typeface="Calibri"/>
              </a:rPr>
              <a:t> cluanacha agus/nó rúnmhara ag gníomhaí ó stát eachtrach nó a chuid gníomhairí chun cur isteach ar chur le chéile agus cur in iúl na tola polaitiúla, le linn toghchán, cuir i gcás</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solidFill>
                  <a:srgbClr val="000000"/>
                </a:solidFill>
                <a:latin typeface="+mn-lt"/>
                <a:ea typeface="Calibri"/>
              </a:rPr>
              <a:t>D’fhéadfadh daltaí cur amach a bheith acu ar an téarma '</a:t>
            </a:r>
            <a:r>
              <a:rPr lang="ga-IE" sz="2000" b="0" strike="noStrike" dirty="0" err="1" smtClean="0">
                <a:solidFill>
                  <a:srgbClr val="000000"/>
                </a:solidFill>
                <a:latin typeface="+mn-lt"/>
                <a:ea typeface="Calibri"/>
              </a:rPr>
              <a:t>bréagnuacht</a:t>
            </a:r>
            <a:r>
              <a:rPr lang="ga-IE" sz="2000" b="0" strike="noStrike" dirty="0" smtClean="0">
                <a:solidFill>
                  <a:srgbClr val="000000"/>
                </a:solidFill>
                <a:latin typeface="+mn-lt"/>
                <a:ea typeface="Calibri"/>
              </a:rPr>
              <a:t>', ach nílimid ag moladh é a úsáid. Nuair a chuireann polaiteoirí milleán ar iriseoirí neamhspleácha as ‘</a:t>
            </a:r>
            <a:r>
              <a:rPr lang="ga-IE" sz="2000" b="0" strike="noStrike" dirty="0" err="1" smtClean="0">
                <a:solidFill>
                  <a:srgbClr val="000000"/>
                </a:solidFill>
                <a:latin typeface="+mn-lt"/>
                <a:ea typeface="Calibri"/>
              </a:rPr>
              <a:t>bréagnuacht</a:t>
            </a:r>
            <a:r>
              <a:rPr lang="ga-IE" sz="2000" b="0" strike="noStrike" dirty="0" smtClean="0">
                <a:solidFill>
                  <a:srgbClr val="000000"/>
                </a:solidFill>
                <a:latin typeface="+mn-lt"/>
                <a:ea typeface="Calibri"/>
              </a:rPr>
              <a:t>’ a fhoilsiú agus iad a bheith criticiúil, tá rud éigin mícheart. Nílimid ag iarraidh go mbeadh an téarma ‘</a:t>
            </a:r>
            <a:r>
              <a:rPr lang="ga-IE" sz="2000" b="0" strike="noStrike" dirty="0" err="1" smtClean="0">
                <a:solidFill>
                  <a:srgbClr val="000000"/>
                </a:solidFill>
                <a:latin typeface="+mn-lt"/>
                <a:ea typeface="Calibri"/>
              </a:rPr>
              <a:t>bréagnuacht</a:t>
            </a:r>
            <a:r>
              <a:rPr lang="ga-IE" sz="2000" b="0" strike="noStrike" dirty="0" smtClean="0">
                <a:solidFill>
                  <a:srgbClr val="000000"/>
                </a:solidFill>
                <a:latin typeface="+mn-lt"/>
                <a:ea typeface="Calibri"/>
              </a:rPr>
              <a:t>’ ina chúis tarcaisne do na meáin.</a:t>
            </a:r>
            <a:endParaRPr lang="ga-IE" sz="2000" b="0" strike="noStrike" dirty="0">
              <a:solidFill>
                <a:srgbClr val="000000"/>
              </a:solidFill>
              <a:latin typeface="+mn-lt"/>
              <a:ea typeface="Calibri"/>
            </a:endParaRP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2000" b="0" strike="noStrike" dirty="0" smtClean="0">
                <a:latin typeface="+mn-lt"/>
              </a:rPr>
              <a:t>Leis seo a thosú cuir an físeán atá ar an sleamhnán ar siúl (https://www.youtube.com/watch?v=d8uRYqsu2W4)</a:t>
            </a:r>
            <a:r>
              <a:rPr lang="ga-IE" sz="2000" dirty="0" smtClean="0"/>
              <a:t/>
            </a:r>
            <a:br>
              <a:rPr lang="ga-IE" sz="2000" dirty="0" smtClean="0"/>
            </a:br>
            <a:r>
              <a:rPr lang="ga-IE" sz="2000" b="0" strike="noStrike" dirty="0" smtClean="0">
                <a:latin typeface="+mn-lt"/>
              </a:rPr>
              <a:t>An t-am iomlán: 1 </a:t>
            </a:r>
            <a:r>
              <a:rPr lang="ga-IE" sz="2000" b="0" strike="noStrike" dirty="0" err="1" smtClean="0">
                <a:latin typeface="+mn-lt"/>
              </a:rPr>
              <a:t>nóim</a:t>
            </a:r>
            <a:r>
              <a:rPr lang="ga-IE" sz="2000" b="0" strike="noStrike" dirty="0" smtClean="0">
                <a:latin typeface="+mn-lt"/>
              </a:rPr>
              <a:t>. 40 soic.</a:t>
            </a:r>
          </a:p>
          <a:p>
            <a:pPr marL="216000" indent="-216000">
              <a:lnSpc>
                <a:spcPct val="100000"/>
              </a:lnSpc>
            </a:pPr>
            <a:endParaRPr lang="fr-BE" sz="2000" b="0" strike="noStrike" spc="-1" dirty="0" smtClean="0">
              <a:latin typeface="+mn-lt"/>
            </a:endParaRPr>
          </a:p>
          <a:p>
            <a:pPr marL="216000" indent="-216000">
              <a:lnSpc>
                <a:spcPct val="100000"/>
              </a:lnSpc>
            </a:pPr>
            <a:r>
              <a:rPr lang="ga-IE" sz="2000" b="0" strike="noStrike" dirty="0" smtClean="0">
                <a:latin typeface="+mn-lt"/>
              </a:rPr>
              <a:t>Tras-scríbhinn:</a:t>
            </a:r>
          </a:p>
          <a:p>
            <a:pPr marL="139680">
              <a:lnSpc>
                <a:spcPct val="100000"/>
              </a:lnSpc>
              <a:tabLst>
                <a:tab pos="0" algn="l"/>
              </a:tabLst>
            </a:pPr>
            <a:r>
              <a:rPr lang="ga-IE" sz="1200" b="0" strike="noStrike" dirty="0" smtClean="0">
                <a:solidFill>
                  <a:srgbClr val="000000"/>
                </a:solidFill>
                <a:latin typeface="+mn-lt"/>
              </a:rPr>
              <a:t>---------------------------</a:t>
            </a:r>
            <a:r>
              <a:rPr lang="ga-IE" sz="2000" dirty="0" smtClean="0"/>
              <a:t/>
            </a:r>
            <a:br>
              <a:rPr lang="ga-IE" sz="2000" dirty="0" smtClean="0"/>
            </a:br>
            <a:r>
              <a:rPr lang="ga-IE" sz="2000" b="0" strike="noStrike" dirty="0" smtClean="0">
                <a:solidFill>
                  <a:srgbClr val="000000"/>
                </a:solidFill>
                <a:latin typeface="+mn-lt"/>
              </a:rPr>
              <a:t>(guthú)	</a:t>
            </a:r>
          </a:p>
          <a:p>
            <a:pPr marL="139680">
              <a:lnSpc>
                <a:spcPct val="100000"/>
              </a:lnSpc>
              <a:tabLst>
                <a:tab pos="0" algn="l"/>
              </a:tabLst>
            </a:pPr>
            <a:r>
              <a:rPr lang="ga-IE" sz="2000" b="0" strike="noStrike" dirty="0" smtClean="0">
                <a:solidFill>
                  <a:srgbClr val="000000"/>
                </a:solidFill>
                <a:latin typeface="+mn-lt"/>
              </a:rPr>
              <a:t>Do na milliún teaghlach atá ag déileáil le </a:t>
            </a:r>
            <a:r>
              <a:rPr lang="ga-IE" sz="2000" b="0" strike="noStrike" dirty="0" err="1" smtClean="0">
                <a:solidFill>
                  <a:srgbClr val="000000"/>
                </a:solidFill>
                <a:latin typeface="+mn-lt"/>
              </a:rPr>
              <a:t>huathachas</a:t>
            </a:r>
            <a:r>
              <a:rPr lang="ga-IE" sz="2000" b="0" strike="noStrike" dirty="0" smtClean="0">
                <a:solidFill>
                  <a:srgbClr val="000000"/>
                </a:solidFill>
                <a:latin typeface="+mn-lt"/>
              </a:rPr>
              <a:t>, d’fhéadfadh sé gur freagra a bhí ann dá gcruachás. Staidéar leighis cinniúnach ina ndéantar nasc idir vacsaíní leanaí agus an neamhord. Ach táthar ag rá anois gur staidéar “míthreorach” atá ann agus deir roinnt daoine gur calaois chasta atá ann.</a:t>
            </a:r>
          </a:p>
          <a:p>
            <a:pPr marL="139680">
              <a:lnSpc>
                <a:spcPct val="100000"/>
              </a:lnSpc>
              <a:tabLst>
                <a:tab pos="0" algn="l"/>
              </a:tabLst>
            </a:pPr>
            <a:r>
              <a:rPr lang="ga-IE" sz="2000" b="0" strike="noStrike" dirty="0" smtClean="0">
                <a:solidFill>
                  <a:srgbClr val="000000"/>
                </a:solidFill>
                <a:latin typeface="+mn-lt"/>
              </a:rPr>
              <a:t>(Fiona </a:t>
            </a:r>
            <a:r>
              <a:rPr lang="ga-IE" sz="2000" b="0" strike="noStrike" dirty="0" err="1" smtClean="0">
                <a:solidFill>
                  <a:srgbClr val="000000"/>
                </a:solidFill>
                <a:latin typeface="+mn-lt"/>
              </a:rPr>
              <a:t>Godlee</a:t>
            </a:r>
            <a:r>
              <a:rPr lang="ga-IE" sz="2000" b="0" strike="noStrike" dirty="0" smtClean="0">
                <a:solidFill>
                  <a:srgbClr val="000000"/>
                </a:solidFill>
                <a:latin typeface="+mn-lt"/>
              </a:rPr>
              <a:t>, Eagarthóir </a:t>
            </a:r>
            <a:r>
              <a:rPr lang="ga-IE" sz="2000" b="0" strike="noStrike" dirty="0" err="1" smtClean="0">
                <a:solidFill>
                  <a:srgbClr val="000000"/>
                </a:solidFill>
                <a:latin typeface="+mn-lt"/>
              </a:rPr>
              <a:t>British</a:t>
            </a:r>
            <a:r>
              <a:rPr lang="ga-IE" sz="2000" b="0" strike="noStrike" dirty="0" smtClean="0">
                <a:solidFill>
                  <a:srgbClr val="000000"/>
                </a:solidFill>
                <a:latin typeface="+mn-lt"/>
              </a:rPr>
              <a:t> </a:t>
            </a:r>
            <a:r>
              <a:rPr lang="ga-IE" sz="2000" b="0" strike="noStrike" dirty="0" err="1" smtClean="0">
                <a:solidFill>
                  <a:srgbClr val="000000"/>
                </a:solidFill>
                <a:latin typeface="+mn-lt"/>
              </a:rPr>
              <a:t>Medical</a:t>
            </a:r>
            <a:r>
              <a:rPr lang="ga-IE" sz="2000" b="0" strike="noStrike" dirty="0" smtClean="0">
                <a:solidFill>
                  <a:srgbClr val="000000"/>
                </a:solidFill>
                <a:latin typeface="+mn-lt"/>
              </a:rPr>
              <a:t> </a:t>
            </a:r>
            <a:r>
              <a:rPr lang="ga-IE" sz="2000" b="0" strike="noStrike" dirty="0" err="1" smtClean="0">
                <a:solidFill>
                  <a:srgbClr val="000000"/>
                </a:solidFill>
                <a:latin typeface="+mn-lt"/>
              </a:rPr>
              <a:t>Journal</a:t>
            </a:r>
            <a:r>
              <a:rPr lang="ga-IE" sz="2000" b="0" strike="noStrike" dirty="0" smtClean="0">
                <a:solidFill>
                  <a:srgbClr val="000000"/>
                </a:solidFill>
                <a:latin typeface="+mn-lt"/>
              </a:rPr>
              <a:t>)	</a:t>
            </a:r>
          </a:p>
          <a:p>
            <a:pPr marL="139680">
              <a:lnSpc>
                <a:spcPct val="100000"/>
              </a:lnSpc>
              <a:tabLst>
                <a:tab pos="0" algn="l"/>
              </a:tabLst>
            </a:pPr>
            <a:r>
              <a:rPr lang="ga-IE" sz="2000" b="0" strike="noStrike" dirty="0" smtClean="0">
                <a:solidFill>
                  <a:srgbClr val="000000"/>
                </a:solidFill>
                <a:latin typeface="+mn-lt"/>
              </a:rPr>
              <a:t>Bhí a fhios againn ón tús gur </a:t>
            </a:r>
            <a:r>
              <a:rPr lang="ga-IE" sz="2000" b="0" strike="noStrike" dirty="0" err="1" smtClean="0">
                <a:solidFill>
                  <a:srgbClr val="000000"/>
                </a:solidFill>
                <a:latin typeface="+mn-lt"/>
              </a:rPr>
              <a:t>drochstaidéar</a:t>
            </a:r>
            <a:r>
              <a:rPr lang="ga-IE" sz="2000" b="0" strike="noStrike" dirty="0" smtClean="0">
                <a:solidFill>
                  <a:srgbClr val="000000"/>
                </a:solidFill>
                <a:latin typeface="+mn-lt"/>
              </a:rPr>
              <a:t> a bhí ann. Bhí sé go mór sna meáin. An fhianaise ar fad, na staidéir </a:t>
            </a:r>
            <a:r>
              <a:rPr lang="ga-IE" sz="2000" b="0" strike="noStrike" dirty="0" err="1" smtClean="0">
                <a:solidFill>
                  <a:srgbClr val="000000"/>
                </a:solidFill>
                <a:latin typeface="+mn-lt"/>
              </a:rPr>
              <a:t>eipidéimeolaíochta</a:t>
            </a:r>
            <a:r>
              <a:rPr lang="ga-IE" sz="2000" b="0" strike="noStrike" dirty="0" smtClean="0">
                <a:solidFill>
                  <a:srgbClr val="000000"/>
                </a:solidFill>
                <a:latin typeface="+mn-lt"/>
              </a:rPr>
              <a:t> ar fad ina ndírítear ar dhaonraí fola páistí, téann siad ina choinne sin agus is é a deirtear iontu nach bhfuil aon fhianaise ann go bhfuil nasc eatarthu.</a:t>
            </a:r>
          </a:p>
          <a:p>
            <a:pPr marL="139680">
              <a:lnSpc>
                <a:spcPct val="100000"/>
              </a:lnSpc>
              <a:tabLst>
                <a:tab pos="0" algn="l"/>
              </a:tabLst>
            </a:pPr>
            <a:r>
              <a:rPr lang="ga-IE" sz="2000" b="0" strike="noStrike" dirty="0" smtClean="0">
                <a:solidFill>
                  <a:srgbClr val="000000"/>
                </a:solidFill>
                <a:latin typeface="+mn-lt"/>
              </a:rPr>
              <a:t>(guthú)	</a:t>
            </a:r>
          </a:p>
          <a:p>
            <a:pPr marL="139680">
              <a:lnSpc>
                <a:spcPct val="100000"/>
              </a:lnSpc>
              <a:tabLst>
                <a:tab pos="0" algn="l"/>
              </a:tabLst>
            </a:pPr>
            <a:r>
              <a:rPr lang="ga-IE" sz="2000" b="0" strike="noStrike" dirty="0" smtClean="0">
                <a:solidFill>
                  <a:srgbClr val="000000"/>
                </a:solidFill>
                <a:latin typeface="+mn-lt"/>
              </a:rPr>
              <a:t>Páipéar le </a:t>
            </a:r>
            <a:r>
              <a:rPr lang="ga-IE" sz="2000" b="0" strike="noStrike" dirty="0" err="1" smtClean="0">
                <a:solidFill>
                  <a:srgbClr val="000000"/>
                </a:solidFill>
                <a:latin typeface="+mn-lt"/>
              </a:rPr>
              <a:t>hAndrew</a:t>
            </a:r>
            <a:r>
              <a:rPr lang="ga-IE" sz="2000" b="0" strike="noStrike" dirty="0" smtClean="0">
                <a:solidFill>
                  <a:srgbClr val="000000"/>
                </a:solidFill>
                <a:latin typeface="+mn-lt"/>
              </a:rPr>
              <a:t> </a:t>
            </a:r>
            <a:r>
              <a:rPr lang="ga-IE" sz="2000" b="0" strike="noStrike" dirty="0" err="1" smtClean="0">
                <a:solidFill>
                  <a:srgbClr val="000000"/>
                </a:solidFill>
                <a:latin typeface="+mn-lt"/>
              </a:rPr>
              <a:t>Wakefield</a:t>
            </a:r>
            <a:r>
              <a:rPr lang="ga-IE" sz="2000" b="0" strike="noStrike" dirty="0" smtClean="0">
                <a:solidFill>
                  <a:srgbClr val="000000"/>
                </a:solidFill>
                <a:latin typeface="+mn-lt"/>
              </a:rPr>
              <a:t> agus a chuid comhghleacaithe in 1998 a chuir eagla ar othair agus a d’fhág gur thit rátaí imdhíonta ar fud na cruinne. Mhaígh </a:t>
            </a:r>
            <a:r>
              <a:rPr lang="ga-IE" sz="2000" b="0" strike="noStrike" dirty="0" err="1" smtClean="0">
                <a:solidFill>
                  <a:srgbClr val="000000"/>
                </a:solidFill>
                <a:latin typeface="+mn-lt"/>
              </a:rPr>
              <a:t>Wakefield</a:t>
            </a:r>
            <a:r>
              <a:rPr lang="ga-IE" sz="2000" b="0" strike="noStrike" dirty="0" smtClean="0">
                <a:solidFill>
                  <a:srgbClr val="000000"/>
                </a:solidFill>
                <a:latin typeface="+mn-lt"/>
              </a:rPr>
              <a:t> go raibh gnáthshaol ag 12 pháiste go dtí gur tugadh an vacsaín choitianta dóibh in aghaidh na bruitíní, na </a:t>
            </a:r>
            <a:r>
              <a:rPr lang="ga-IE" sz="2000" b="0" strike="noStrike" dirty="0" err="1" smtClean="0">
                <a:solidFill>
                  <a:srgbClr val="000000"/>
                </a:solidFill>
                <a:latin typeface="+mn-lt"/>
              </a:rPr>
              <a:t>leicní</a:t>
            </a:r>
            <a:r>
              <a:rPr lang="ga-IE" sz="2000" b="0" strike="noStrike" dirty="0" smtClean="0">
                <a:solidFill>
                  <a:srgbClr val="000000"/>
                </a:solidFill>
                <a:latin typeface="+mn-lt"/>
              </a:rPr>
              <a:t> agus na bruitíní deirge.</a:t>
            </a:r>
          </a:p>
          <a:p>
            <a:pPr marL="139680">
              <a:lnSpc>
                <a:spcPct val="100000"/>
              </a:lnSpc>
              <a:tabLst>
                <a:tab pos="0" algn="l"/>
              </a:tabLst>
            </a:pPr>
            <a:r>
              <a:rPr lang="ga-IE" sz="2000" b="0" strike="noStrike" dirty="0" smtClean="0">
                <a:solidFill>
                  <a:srgbClr val="000000"/>
                </a:solidFill>
                <a:latin typeface="+mn-lt"/>
              </a:rPr>
              <a:t>Ach tógadh ar ais a pháipéar ní ba </a:t>
            </a:r>
            <a:r>
              <a:rPr lang="ga-IE" sz="2000" b="0" strike="noStrike" dirty="0" err="1" smtClean="0">
                <a:solidFill>
                  <a:srgbClr val="000000"/>
                </a:solidFill>
                <a:latin typeface="+mn-lt"/>
              </a:rPr>
              <a:t>dhéanaí</a:t>
            </a:r>
            <a:r>
              <a:rPr lang="ga-IE" sz="2000" b="0" strike="noStrike" dirty="0" smtClean="0">
                <a:solidFill>
                  <a:srgbClr val="000000"/>
                </a:solidFill>
                <a:latin typeface="+mn-lt"/>
              </a:rPr>
              <a:t> agus i scrúdú nua fuarthas amach gur athraigh </a:t>
            </a:r>
            <a:r>
              <a:rPr lang="ga-IE" sz="2000" b="0" strike="noStrike" dirty="0" err="1" smtClean="0">
                <a:solidFill>
                  <a:srgbClr val="000000"/>
                </a:solidFill>
                <a:latin typeface="+mn-lt"/>
              </a:rPr>
              <a:t>Wakefield</a:t>
            </a:r>
            <a:r>
              <a:rPr lang="ga-IE" sz="2000" b="0" strike="noStrike" dirty="0" smtClean="0">
                <a:solidFill>
                  <a:srgbClr val="000000"/>
                </a:solidFill>
                <a:latin typeface="+mn-lt"/>
              </a:rPr>
              <a:t> agus a chuid comhghleacaithe fíorais faoi othair ina gcuid staidéar. Ach tá a lucht tacaíochta ag </a:t>
            </a:r>
            <a:r>
              <a:rPr lang="ga-IE" sz="2000" b="0" strike="noStrike" dirty="0" err="1" smtClean="0">
                <a:solidFill>
                  <a:srgbClr val="000000"/>
                </a:solidFill>
                <a:latin typeface="+mn-lt"/>
              </a:rPr>
              <a:t>Wakefield</a:t>
            </a:r>
            <a:r>
              <a:rPr lang="ga-IE" sz="2000" b="0" strike="noStrike" dirty="0" smtClean="0">
                <a:solidFill>
                  <a:srgbClr val="000000"/>
                </a:solidFill>
                <a:latin typeface="+mn-lt"/>
              </a:rPr>
              <a:t> go fóill mar sin féin – duine acu </a:t>
            </a:r>
            <a:r>
              <a:rPr lang="ga-IE" sz="2000" b="0" strike="noStrike" dirty="0" err="1" smtClean="0">
                <a:solidFill>
                  <a:srgbClr val="000000"/>
                </a:solidFill>
                <a:latin typeface="+mn-lt"/>
              </a:rPr>
              <a:t>Jamie</a:t>
            </a:r>
            <a:r>
              <a:rPr lang="ga-IE" sz="2000" b="0" strike="noStrike" dirty="0" smtClean="0">
                <a:solidFill>
                  <a:srgbClr val="000000"/>
                </a:solidFill>
                <a:latin typeface="+mn-lt"/>
              </a:rPr>
              <a:t> </a:t>
            </a:r>
            <a:r>
              <a:rPr lang="ga-IE" sz="2000" b="0" strike="noStrike" dirty="0" err="1" smtClean="0">
                <a:solidFill>
                  <a:srgbClr val="000000"/>
                </a:solidFill>
                <a:latin typeface="+mn-lt"/>
              </a:rPr>
              <a:t>Handley</a:t>
            </a:r>
            <a:r>
              <a:rPr lang="ga-IE" sz="2000" b="0" strike="noStrike" dirty="0" smtClean="0">
                <a:solidFill>
                  <a:srgbClr val="000000"/>
                </a:solidFill>
                <a:latin typeface="+mn-lt"/>
              </a:rPr>
              <a:t> a bhfuil mac aige a bhfuil uathachas air.</a:t>
            </a:r>
          </a:p>
          <a:p>
            <a:pPr marL="139680">
              <a:lnSpc>
                <a:spcPct val="100000"/>
              </a:lnSpc>
              <a:tabLst>
                <a:tab pos="0" algn="l"/>
              </a:tabLst>
            </a:pPr>
            <a:r>
              <a:rPr lang="ga-IE" sz="2000" b="0" strike="noStrike" dirty="0" smtClean="0">
                <a:solidFill>
                  <a:srgbClr val="000000"/>
                </a:solidFill>
                <a:latin typeface="+mn-lt"/>
              </a:rPr>
              <a:t>(JB </a:t>
            </a:r>
            <a:r>
              <a:rPr lang="ga-IE" sz="2000" b="0" strike="noStrike" dirty="0" err="1" smtClean="0">
                <a:solidFill>
                  <a:srgbClr val="000000"/>
                </a:solidFill>
                <a:latin typeface="+mn-lt"/>
              </a:rPr>
              <a:t>Handley</a:t>
            </a:r>
            <a:r>
              <a:rPr lang="ga-IE" sz="2000" b="0" strike="noStrike" dirty="0" smtClean="0">
                <a:solidFill>
                  <a:srgbClr val="000000"/>
                </a:solidFill>
                <a:latin typeface="+mn-lt"/>
              </a:rPr>
              <a:t>, Bunaitheoir, </a:t>
            </a:r>
            <a:r>
              <a:rPr lang="ga-IE" sz="2000" b="0" strike="noStrike" dirty="0" err="1" smtClean="0">
                <a:solidFill>
                  <a:srgbClr val="000000"/>
                </a:solidFill>
                <a:latin typeface="+mn-lt"/>
              </a:rPr>
              <a:t>Generation</a:t>
            </a:r>
            <a:r>
              <a:rPr lang="ga-IE" sz="2000" b="0" strike="noStrike" dirty="0" smtClean="0">
                <a:solidFill>
                  <a:srgbClr val="000000"/>
                </a:solidFill>
                <a:latin typeface="+mn-lt"/>
              </a:rPr>
              <a:t> </a:t>
            </a:r>
            <a:r>
              <a:rPr lang="ga-IE" sz="2000" b="0" strike="noStrike" dirty="0" err="1" smtClean="0">
                <a:solidFill>
                  <a:srgbClr val="000000"/>
                </a:solidFill>
                <a:latin typeface="+mn-lt"/>
              </a:rPr>
              <a:t>Rescue</a:t>
            </a:r>
            <a:r>
              <a:rPr lang="ga-IE" sz="2000" b="0" strike="noStrike" dirty="0" smtClean="0">
                <a:solidFill>
                  <a:srgbClr val="000000"/>
                </a:solidFill>
                <a:latin typeface="+mn-lt"/>
              </a:rPr>
              <a:t>)	</a:t>
            </a:r>
          </a:p>
          <a:p>
            <a:pPr marL="139680">
              <a:lnSpc>
                <a:spcPct val="100000"/>
              </a:lnSpc>
              <a:tabLst>
                <a:tab pos="0" algn="l"/>
              </a:tabLst>
            </a:pPr>
            <a:r>
              <a:rPr lang="ga-IE" sz="2000" b="0" strike="noStrike" dirty="0" smtClean="0">
                <a:solidFill>
                  <a:srgbClr val="000000"/>
                </a:solidFill>
                <a:latin typeface="+mn-lt"/>
              </a:rPr>
              <a:t>Tá sé amuigh ar vacsaíní go ngortaíonn siad an inchinn agus, mar sin, ní gá duit a bheith i do shaoi chun é seo a thuiscint: thóg siad isteach an páiste le haghaidh coinne, </a:t>
            </a:r>
            <a:r>
              <a:rPr lang="ga-IE" sz="2000" b="0" strike="noStrike" dirty="0" err="1" smtClean="0">
                <a:solidFill>
                  <a:srgbClr val="000000"/>
                </a:solidFill>
                <a:latin typeface="+mn-lt"/>
              </a:rPr>
              <a:t>gnáthpháiste</a:t>
            </a:r>
            <a:r>
              <a:rPr lang="ga-IE" sz="2000" b="0" strike="noStrike" dirty="0" smtClean="0">
                <a:solidFill>
                  <a:srgbClr val="000000"/>
                </a:solidFill>
                <a:latin typeface="+mn-lt"/>
              </a:rPr>
              <a:t> a bhí ann, tháinig siad amach arís, bhí siad ag fulaingt go géar. Gortaíonn na rudaí sin an inchinn i roinnt páistí. Sin an fáth go bhfuil muid ar fad anseo go fóill agus nach ndearnadh riamh an </a:t>
            </a:r>
            <a:r>
              <a:rPr lang="ga-IE" sz="2000" b="0" strike="noStrike" dirty="0" err="1" smtClean="0">
                <a:solidFill>
                  <a:srgbClr val="000000"/>
                </a:solidFill>
                <a:latin typeface="+mn-lt"/>
              </a:rPr>
              <a:t>fhíoreolaíocht</a:t>
            </a:r>
            <a:r>
              <a:rPr lang="ga-IE" sz="2000" b="0" strike="noStrike" dirty="0" smtClean="0">
                <a:solidFill>
                  <a:srgbClr val="000000"/>
                </a:solidFill>
                <a:latin typeface="+mn-lt"/>
              </a:rPr>
              <a:t>.</a:t>
            </a:r>
          </a:p>
          <a:p>
            <a:pPr marL="139680">
              <a:lnSpc>
                <a:spcPct val="100000"/>
              </a:lnSpc>
              <a:tabLst>
                <a:tab pos="0" algn="l"/>
              </a:tabLst>
            </a:pPr>
            <a:r>
              <a:rPr lang="ga-IE" sz="2000" b="0" strike="noStrike" dirty="0" smtClean="0">
                <a:solidFill>
                  <a:srgbClr val="000000"/>
                </a:solidFill>
                <a:latin typeface="+mn-lt"/>
              </a:rPr>
              <a:t>(guthú)	</a:t>
            </a:r>
          </a:p>
          <a:p>
            <a:pPr marL="139680">
              <a:lnSpc>
                <a:spcPct val="100000"/>
              </a:lnSpc>
              <a:tabLst>
                <a:tab pos="0" algn="l"/>
              </a:tabLst>
            </a:pPr>
            <a:r>
              <a:rPr lang="ga-IE" sz="2000" b="0" strike="noStrike" dirty="0" smtClean="0">
                <a:solidFill>
                  <a:srgbClr val="000000"/>
                </a:solidFill>
                <a:latin typeface="+mn-lt"/>
              </a:rPr>
              <a:t>I mí na Bealtaine seo caite, baineadh a cheart de </a:t>
            </a:r>
            <a:r>
              <a:rPr lang="ga-IE" sz="2000" b="0" strike="noStrike" dirty="0" err="1" smtClean="0">
                <a:solidFill>
                  <a:srgbClr val="000000"/>
                </a:solidFill>
                <a:latin typeface="+mn-lt"/>
              </a:rPr>
              <a:t>Wakefield</a:t>
            </a:r>
            <a:r>
              <a:rPr lang="ga-IE" sz="2000" b="0" strike="noStrike" dirty="0" smtClean="0">
                <a:solidFill>
                  <a:srgbClr val="000000"/>
                </a:solidFill>
                <a:latin typeface="+mn-lt"/>
              </a:rPr>
              <a:t> chun gairm an leighis a chleachtadh sa Bhreatain Mhór. Ó shin i leith, bhí staidéir eile ann agus níor léiríodh aon nasc iontu idir vacsaíniú in aghaidh MMR agus uathachas.</a:t>
            </a:r>
          </a:p>
          <a:p>
            <a:pPr marL="139680">
              <a:lnSpc>
                <a:spcPct val="100000"/>
              </a:lnSpc>
              <a:tabLst>
                <a:tab pos="0" algn="l"/>
              </a:tabLst>
            </a:pPr>
            <a:r>
              <a:rPr lang="ga-IE" sz="2000" b="0" strike="noStrike" dirty="0" smtClean="0">
                <a:solidFill>
                  <a:srgbClr val="000000"/>
                </a:solidFill>
                <a:latin typeface="+mn-lt"/>
              </a:rPr>
              <a:t>Níorbh fhéidir teagmháil a dhéanamh le </a:t>
            </a:r>
            <a:r>
              <a:rPr lang="ga-IE" sz="2000" b="0" strike="noStrike" dirty="0" err="1" smtClean="0">
                <a:solidFill>
                  <a:srgbClr val="000000"/>
                </a:solidFill>
                <a:latin typeface="+mn-lt"/>
              </a:rPr>
              <a:t>Wakefield</a:t>
            </a:r>
            <a:r>
              <a:rPr lang="ga-IE" sz="2000" b="0" strike="noStrike" dirty="0" smtClean="0">
                <a:solidFill>
                  <a:srgbClr val="000000"/>
                </a:solidFill>
                <a:latin typeface="+mn-lt"/>
              </a:rPr>
              <a:t> chun a bharúil a fháil uaidh. </a:t>
            </a:r>
            <a:r>
              <a:rPr lang="ga-IE" sz="2000" b="0" strike="noStrike" dirty="0" err="1" smtClean="0">
                <a:solidFill>
                  <a:srgbClr val="000000"/>
                </a:solidFill>
                <a:latin typeface="+mn-lt"/>
              </a:rPr>
              <a:t>Rosenson</a:t>
            </a:r>
            <a:r>
              <a:rPr lang="ga-IE" sz="2000" b="0" strike="noStrike" dirty="0" smtClean="0">
                <a:solidFill>
                  <a:srgbClr val="000000"/>
                </a:solidFill>
                <a:latin typeface="+mn-lt"/>
              </a:rPr>
              <a:t>, “</a:t>
            </a:r>
            <a:r>
              <a:rPr lang="ga-IE" sz="2000" b="0" strike="noStrike" dirty="0" err="1" smtClean="0">
                <a:solidFill>
                  <a:srgbClr val="000000"/>
                </a:solidFill>
                <a:latin typeface="+mn-lt"/>
              </a:rPr>
              <a:t>the</a:t>
            </a:r>
            <a:r>
              <a:rPr lang="ga-IE" sz="2000" b="0" strike="noStrike" dirty="0" smtClean="0">
                <a:solidFill>
                  <a:srgbClr val="000000"/>
                </a:solidFill>
                <a:latin typeface="+mn-lt"/>
              </a:rPr>
              <a:t> </a:t>
            </a:r>
            <a:r>
              <a:rPr lang="ga-IE" sz="2000" b="0" strike="noStrike" dirty="0" err="1" smtClean="0">
                <a:solidFill>
                  <a:srgbClr val="000000"/>
                </a:solidFill>
                <a:latin typeface="+mn-lt"/>
              </a:rPr>
              <a:t>Associated</a:t>
            </a:r>
            <a:r>
              <a:rPr lang="ga-IE" sz="2000" b="0" strike="noStrike" dirty="0" smtClean="0">
                <a:solidFill>
                  <a:srgbClr val="000000"/>
                </a:solidFill>
                <a:latin typeface="+mn-lt"/>
              </a:rPr>
              <a:t> </a:t>
            </a:r>
            <a:r>
              <a:rPr lang="ga-IE" sz="2000" b="0" strike="noStrike" dirty="0" err="1" smtClean="0">
                <a:solidFill>
                  <a:srgbClr val="000000"/>
                </a:solidFill>
                <a:latin typeface="+mn-lt"/>
              </a:rPr>
              <a:t>Press</a:t>
            </a:r>
            <a:r>
              <a:rPr lang="ga-IE" sz="2000" b="0" strike="noStrike" dirty="0" smtClean="0">
                <a:solidFill>
                  <a:srgbClr val="000000"/>
                </a:solidFill>
                <a:latin typeface="+mn-lt"/>
              </a:rPr>
              <a:t>”.</a:t>
            </a:r>
          </a:p>
          <a:p>
            <a:pPr marL="139680">
              <a:lnSpc>
                <a:spcPct val="100000"/>
              </a:lnSpc>
              <a:tabLst>
                <a:tab pos="0" algn="l"/>
              </a:tabLst>
            </a:pPr>
            <a:endParaRPr lang="fr-BE" sz="2000" b="0" strike="noStrike" spc="-1" dirty="0" smtClean="0">
              <a:latin typeface="+mn-lt"/>
            </a:endParaRPr>
          </a:p>
          <a:p>
            <a:pPr marL="139680">
              <a:lnSpc>
                <a:spcPct val="100000"/>
              </a:lnSpc>
              <a:tabLst>
                <a:tab pos="0" algn="l"/>
              </a:tabLst>
            </a:pPr>
            <a:r>
              <a:rPr lang="ga-IE" sz="2000" b="0" strike="noStrike" dirty="0" smtClean="0">
                <a:solidFill>
                  <a:srgbClr val="000000"/>
                </a:solidFill>
                <a:latin typeface="+mn-lt"/>
              </a:rPr>
              <a:t>---------------------</a:t>
            </a:r>
          </a:p>
          <a:p>
            <a:pPr marL="139680">
              <a:lnSpc>
                <a:spcPct val="100000"/>
              </a:lnSpc>
              <a:tabLst>
                <a:tab pos="0" algn="l"/>
              </a:tabLst>
            </a:pPr>
            <a:endParaRPr lang="fr-BE" sz="2000" b="0" strike="noStrike" spc="-1" dirty="0" smtClean="0">
              <a:latin typeface="+mn-lt"/>
            </a:endParaRPr>
          </a:p>
          <a:p>
            <a:pPr marL="139680">
              <a:lnSpc>
                <a:spcPct val="100000"/>
              </a:lnSpc>
              <a:tabLst>
                <a:tab pos="0" algn="l"/>
              </a:tabLst>
            </a:pPr>
            <a:r>
              <a:rPr lang="ga-IE" sz="2000" b="0" strike="noStrike" dirty="0" smtClean="0">
                <a:solidFill>
                  <a:srgbClr val="000000"/>
                </a:solidFill>
                <a:latin typeface="+mn-lt"/>
              </a:rPr>
              <a:t>Pointí plé:</a:t>
            </a:r>
          </a:p>
          <a:p>
            <a:pPr marL="311040" indent="-171000">
              <a:lnSpc>
                <a:spcPct val="100000"/>
              </a:lnSpc>
              <a:buClr>
                <a:srgbClr val="000000"/>
              </a:buClr>
              <a:buFont typeface="StarSymbol"/>
              <a:buChar char="-"/>
              <a:tabLst>
                <a:tab pos="0" algn="l"/>
              </a:tabLst>
            </a:pPr>
            <a:r>
              <a:rPr lang="ga-IE" sz="2000" b="0" strike="noStrike" dirty="0" smtClean="0">
                <a:solidFill>
                  <a:srgbClr val="000000"/>
                </a:solidFill>
                <a:latin typeface="+mn-lt"/>
              </a:rPr>
              <a:t>Sa tsochaí ina maireann muid, éilítear ar dhaoine in institiúidí acadúla ardchaighdeáin acadúla a leanúint, mar sin, tá sé tábhachtach a thuiscint cén fáth a bhfuil gá leo. Aon pháipéar acadúil</a:t>
            </a:r>
            <a:r>
              <a:rPr lang="ga-IE" sz="2000" b="0" strike="noStrike" dirty="0" smtClean="0">
                <a:latin typeface="+mn-lt"/>
              </a:rPr>
              <a:t> </a:t>
            </a:r>
            <a:r>
              <a:rPr lang="ga-IE" sz="2000" b="0" strike="noStrike" dirty="0" smtClean="0">
                <a:solidFill>
                  <a:srgbClr val="FF0000"/>
                </a:solidFill>
                <a:latin typeface="+mn-lt"/>
              </a:rPr>
              <a:t>amháin is cúis le bunú na gluaiseachta frith-vacsaíní, gluaiseacht atá faoi bhláth, ach is páipéar é a bréagnaíodh go minic, páipéar is fios nach bhfuil bunús leis. Cé go raibh an páipéar mícheart, fuair sé a dhóthain airde sna meáin chun dochar a dhéanamh don tuiscint a bhí ag an bpobal ar vacsaíní, vacsaíní a léiríodh arís agus arís mar chinn atá sábháilte éifeachtach. </a:t>
            </a:r>
          </a:p>
          <a:p>
            <a:pPr marL="311040" indent="-171000">
              <a:lnSpc>
                <a:spcPct val="100000"/>
              </a:lnSpc>
              <a:buClr>
                <a:srgbClr val="000000"/>
              </a:buClr>
              <a:buFont typeface="StarSymbol"/>
              <a:buChar char="-"/>
              <a:tabLst>
                <a:tab pos="0" algn="l"/>
              </a:tabLst>
            </a:pPr>
            <a:r>
              <a:rPr lang="ga-IE" sz="2000" b="0" strike="noStrike" dirty="0" smtClean="0">
                <a:solidFill>
                  <a:srgbClr val="FF0000"/>
                </a:solidFill>
                <a:latin typeface="+mn-lt"/>
              </a:rPr>
              <a:t>Tá an ceart ag gach duine cead cainte a bheith aige ach ní hionann sin is a rá go bhfuil an ceart ag duine bréaga a scaipeadh, go háirithe nuair is féidir dochar a dhéanamh do shláinte an phobail leis na bréaga sin. </a:t>
            </a:r>
          </a:p>
          <a:p>
            <a:pPr marL="139680">
              <a:lnSpc>
                <a:spcPct val="100000"/>
              </a:lnSpc>
              <a:tabLst>
                <a:tab pos="0" algn="l"/>
              </a:tabLst>
            </a:pPr>
            <a:endParaRPr lang="fr-BE" sz="2000" b="0" strike="noStrike" spc="-1" dirty="0" smtClean="0">
              <a:latin typeface="+mn-lt"/>
            </a:endParaRPr>
          </a:p>
          <a:p>
            <a:pPr marL="139680">
              <a:lnSpc>
                <a:spcPct val="100000"/>
              </a:lnSpc>
              <a:tabLst>
                <a:tab pos="0" algn="l"/>
              </a:tabLst>
            </a:pPr>
            <a:r>
              <a:rPr lang="ga-IE" sz="2000" b="0" strike="noStrike" dirty="0" smtClean="0">
                <a:solidFill>
                  <a:srgbClr val="FF0000"/>
                </a:solidFill>
                <a:latin typeface="+mn-lt"/>
              </a:rPr>
              <a:t>An fáth a bhfuil sé go dona:</a:t>
            </a:r>
          </a:p>
          <a:p>
            <a:pPr marL="311040" indent="-171000">
              <a:lnSpc>
                <a:spcPct val="100000"/>
              </a:lnSpc>
              <a:buClr>
                <a:srgbClr val="000000"/>
              </a:buClr>
              <a:buFont typeface="StarSymbol"/>
              <a:buChar char="-"/>
              <a:tabLst>
                <a:tab pos="0" algn="l"/>
              </a:tabLst>
            </a:pPr>
            <a:r>
              <a:rPr lang="ga-IE" sz="2000" b="0" strike="noStrike" dirty="0" smtClean="0">
                <a:solidFill>
                  <a:srgbClr val="FF0000"/>
                </a:solidFill>
                <a:latin typeface="+mn-lt"/>
              </a:rPr>
              <a:t>Tá daoine réidh chun “na leideanna a cheangal le chéile” fiú i gcás ina dtagann na naisc a dhéanann siad salach ar léargais eolaíocha.</a:t>
            </a:r>
          </a:p>
          <a:p>
            <a:pPr marL="311040" indent="-171000">
              <a:lnSpc>
                <a:spcPct val="100000"/>
              </a:lnSpc>
              <a:buClr>
                <a:srgbClr val="000000"/>
              </a:buClr>
              <a:buFont typeface="StarSymbol"/>
              <a:buChar char="-"/>
              <a:tabLst>
                <a:tab pos="0" algn="l"/>
              </a:tabLst>
            </a:pPr>
            <a:r>
              <a:rPr lang="ga-IE" sz="2000" b="0" strike="noStrike" dirty="0" smtClean="0">
                <a:solidFill>
                  <a:srgbClr val="FF0000"/>
                </a:solidFill>
                <a:latin typeface="+mn-lt"/>
              </a:rPr>
              <a:t>Má aistrítear an chiontacht ó rud amháin go rud eile, cabhraíonn sé le nithe eile a bhféadfadh sé go raibh tionchar acu ar fhorbairt an uathachais a cheilt, nithe ar nós freagracht aonair nó coinníollacha maireachtála atá cruthaithe mar chúiseanna le forbairt an uathachais. Mar shampla, is iondúil go ndéantar uathachas a </a:t>
            </a:r>
            <a:r>
              <a:rPr lang="ga-IE" sz="2000" b="0" strike="noStrike" dirty="0" err="1" smtClean="0">
                <a:solidFill>
                  <a:srgbClr val="FF0000"/>
                </a:solidFill>
                <a:latin typeface="+mn-lt"/>
              </a:rPr>
              <a:t>dhiagnóisiú</a:t>
            </a:r>
            <a:r>
              <a:rPr lang="ga-IE" sz="2000" b="0" strike="noStrike" dirty="0" smtClean="0">
                <a:solidFill>
                  <a:srgbClr val="FF0000"/>
                </a:solidFill>
                <a:latin typeface="+mn-lt"/>
              </a:rPr>
              <a:t> thart ar an am céanna leis an am a thugtar an vacsaín MMR (an vacsaín in aghaidh na bruitíní) do pháistí. Daoine arbh fhearr leo a chreidiúint gur tugadh uathachas dá bpáiste ná glacadh leis nach raibh aon smacht acu ar a </a:t>
            </a:r>
            <a:r>
              <a:rPr lang="ga-IE" sz="2000" b="0" strike="noStrike" dirty="0" err="1" smtClean="0">
                <a:solidFill>
                  <a:srgbClr val="FF0000"/>
                </a:solidFill>
                <a:latin typeface="+mn-lt"/>
              </a:rPr>
              <a:t>dhiagnóisiú</a:t>
            </a:r>
            <a:r>
              <a:rPr lang="ga-IE" sz="2000" b="0" strike="noStrike" dirty="0" smtClean="0">
                <a:solidFill>
                  <a:srgbClr val="FF0000"/>
                </a:solidFill>
                <a:latin typeface="+mn-lt"/>
              </a:rPr>
              <a:t>, tugann daoine den sórt sin neamhaird air sin.</a:t>
            </a:r>
          </a:p>
          <a:p>
            <a:pPr marL="311040" indent="-171000">
              <a:lnSpc>
                <a:spcPct val="100000"/>
              </a:lnSpc>
              <a:buClr>
                <a:srgbClr val="000000"/>
              </a:buClr>
              <a:buFont typeface="StarSymbol"/>
              <a:buChar char="-"/>
              <a:tabLst>
                <a:tab pos="0" algn="l"/>
              </a:tabLst>
            </a:pPr>
            <a:r>
              <a:rPr lang="ga-IE" sz="2000" b="0" strike="noStrike" dirty="0" smtClean="0">
                <a:solidFill>
                  <a:srgbClr val="FF0000"/>
                </a:solidFill>
                <a:latin typeface="+mn-lt"/>
              </a:rPr>
              <a:t>Má scaiptear an scéal bréagach sin go forleathan, d’fhéadfadh baol mór a bheith ag baint leis don chóras </a:t>
            </a:r>
            <a:r>
              <a:rPr lang="ga-IE" sz="2000" b="0" strike="noStrike" dirty="0" err="1" smtClean="0">
                <a:solidFill>
                  <a:srgbClr val="FF0000"/>
                </a:solidFill>
                <a:latin typeface="+mn-lt"/>
              </a:rPr>
              <a:t>vacsaínithe</a:t>
            </a:r>
            <a:r>
              <a:rPr lang="ga-IE" sz="2000" b="0" strike="noStrike" dirty="0" smtClean="0">
                <a:solidFill>
                  <a:srgbClr val="FF0000"/>
                </a:solidFill>
                <a:latin typeface="+mn-lt"/>
              </a:rPr>
              <a:t>. D’fhéadfadh líon mór daoine a n-imdhíonacht ar ghalair thromchúiseacha a chailleadh, gan gá ar bith a bheith leis.</a:t>
            </a:r>
            <a:endParaRPr lang="ga-IE" sz="2000" b="0" strike="noStrike" dirty="0">
              <a:solidFill>
                <a:srgbClr val="FF0000"/>
              </a:solidFill>
              <a:latin typeface="+mn-lt"/>
            </a:endParaRP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1200" b="0" strike="noStrike" dirty="0" smtClean="0">
                <a:latin typeface="+mn-lt"/>
                <a:ea typeface="+mn-ea"/>
              </a:rPr>
              <a:t>Ó thús </a:t>
            </a:r>
            <a:r>
              <a:rPr lang="ga-IE" sz="1200" b="0" strike="noStrike" dirty="0" err="1" smtClean="0">
                <a:latin typeface="+mn-lt"/>
                <a:ea typeface="+mn-ea"/>
              </a:rPr>
              <a:t>phaindéim</a:t>
            </a:r>
            <a:r>
              <a:rPr lang="ga-IE" sz="1200" b="0" strike="noStrike" dirty="0" smtClean="0">
                <a:latin typeface="+mn-lt"/>
                <a:ea typeface="+mn-ea"/>
              </a:rPr>
              <a:t> COVID-19, tá go leor faisnéise </a:t>
            </a:r>
            <a:r>
              <a:rPr lang="ga-IE" sz="1200" b="0" strike="noStrike" dirty="0" err="1" smtClean="0">
                <a:latin typeface="+mn-lt"/>
                <a:ea typeface="+mn-ea"/>
              </a:rPr>
              <a:t>mearbhlaí</a:t>
            </a:r>
            <a:r>
              <a:rPr lang="ga-IE" sz="1200" b="0" strike="noStrike" dirty="0" smtClean="0">
                <a:latin typeface="+mn-lt"/>
                <a:ea typeface="+mn-ea"/>
              </a:rPr>
              <a:t> á scaipeadh ar na meáin shóisialta, agus tá daoine áirithe ag maíomh go bhfuil nasc idir teicneolaíochtaí 5G agus ráig an </a:t>
            </a:r>
            <a:r>
              <a:rPr lang="ga-IE" sz="1200" b="0" strike="noStrike" dirty="0" err="1" smtClean="0">
                <a:latin typeface="+mn-lt"/>
                <a:ea typeface="+mn-ea"/>
              </a:rPr>
              <a:t>choróinvíris</a:t>
            </a:r>
            <a:r>
              <a:rPr lang="ga-IE" sz="1200" b="0" strike="noStrike" dirty="0" smtClean="0">
                <a:latin typeface="+mn-lt"/>
                <a:ea typeface="+mn-ea"/>
              </a:rPr>
              <a:t>. Ar thaobh amháin den scéal, tá an ceart ag cách </a:t>
            </a:r>
            <a:r>
              <a:rPr lang="ga-IE" sz="1200" b="0" strike="noStrike" dirty="0" err="1" smtClean="0">
                <a:latin typeface="+mn-lt"/>
                <a:ea typeface="+mn-ea"/>
              </a:rPr>
              <a:t>saorchaint</a:t>
            </a:r>
            <a:r>
              <a:rPr lang="ga-IE" sz="1200" b="0" strike="noStrike" dirty="0" smtClean="0">
                <a:latin typeface="+mn-lt"/>
                <a:ea typeface="+mn-ea"/>
              </a:rPr>
              <a:t> a bheith aige agus ní </a:t>
            </a:r>
            <a:r>
              <a:rPr lang="ga-IE" sz="1200" b="0" strike="noStrike" dirty="0" err="1" smtClean="0">
                <a:latin typeface="+mn-lt"/>
                <a:ea typeface="+mn-ea"/>
              </a:rPr>
              <a:t>hé</a:t>
            </a:r>
            <a:r>
              <a:rPr lang="ga-IE" sz="1200" b="0" strike="noStrike" dirty="0" smtClean="0">
                <a:latin typeface="+mn-lt"/>
                <a:ea typeface="+mn-ea"/>
              </a:rPr>
              <a:t> gur drochrud atá ann a bheith cúramach nó amhrasach fiú amháin faoi </a:t>
            </a:r>
            <a:r>
              <a:rPr lang="ga-IE" sz="1200" b="0" strike="noStrike" dirty="0" err="1" smtClean="0">
                <a:latin typeface="+mn-lt"/>
                <a:ea typeface="+mn-ea"/>
              </a:rPr>
              <a:t>theicneolaíochtaí</a:t>
            </a:r>
            <a:r>
              <a:rPr lang="ga-IE" sz="1200" b="0" strike="noStrike" dirty="0" smtClean="0">
                <a:latin typeface="+mn-lt"/>
                <a:ea typeface="+mn-ea"/>
              </a:rPr>
              <a:t> nua agus faoin tionchar a d’fhéadfaidís a imirt ar ár saol agus ár sláinte.</a:t>
            </a:r>
          </a:p>
          <a:p>
            <a:pPr marL="216000" indent="-216000">
              <a:lnSpc>
                <a:spcPct val="100000"/>
              </a:lnSpc>
            </a:pPr>
            <a:endParaRPr lang="fr-BE" sz="1200" b="0" strike="noStrike" spc="-1" dirty="0" smtClean="0">
              <a:latin typeface="+mn-lt"/>
            </a:endParaRPr>
          </a:p>
          <a:p>
            <a:pPr marL="216000" indent="-216000">
              <a:lnSpc>
                <a:spcPct val="100000"/>
              </a:lnSpc>
            </a:pPr>
            <a:r>
              <a:rPr lang="ga-IE" sz="1200" b="0" strike="noStrike" dirty="0" smtClean="0">
                <a:latin typeface="+mn-lt"/>
                <a:ea typeface="+mn-ea"/>
              </a:rPr>
              <a:t>ACH bhí iarmhairtí tromchúiseacha ag baint leis an teoiric sin sa saol i ndáiríre, infreastruchtúr teileachumarsáide a dhó go talamh cuir i gcás, agus rinneadh ionsaithe fisiciúla ar oibrithe a bhí ag suiteáil an bhonneagair.</a:t>
            </a:r>
          </a:p>
          <a:p>
            <a:pPr>
              <a:lnSpc>
                <a:spcPct val="100000"/>
              </a:lnSpc>
              <a:tabLst>
                <a:tab pos="0" algn="l"/>
              </a:tabLst>
            </a:pPr>
            <a:endParaRPr lang="fr-BE" sz="1200" b="0" strike="noStrike" spc="-1" dirty="0" smtClean="0">
              <a:latin typeface="+mn-lt"/>
            </a:endParaRPr>
          </a:p>
          <a:p>
            <a:pPr>
              <a:lnSpc>
                <a:spcPct val="100000"/>
              </a:lnSpc>
              <a:tabLst>
                <a:tab pos="0" algn="l"/>
              </a:tabLst>
            </a:pPr>
            <a:r>
              <a:rPr lang="ga-IE" sz="2000" b="0" strike="noStrike" dirty="0" smtClean="0">
                <a:latin typeface="+mn-lt"/>
                <a:ea typeface="+mn-ea"/>
              </a:rPr>
              <a:t>An fáth a bhfuil sé go dona:</a:t>
            </a:r>
          </a:p>
          <a:p>
            <a:pPr marL="171360" indent="-171000">
              <a:lnSpc>
                <a:spcPct val="100000"/>
              </a:lnSpc>
              <a:buClr>
                <a:srgbClr val="000000"/>
              </a:buClr>
              <a:buFont typeface="StarSymbol"/>
              <a:buChar char="-"/>
              <a:tabLst>
                <a:tab pos="0" algn="l"/>
              </a:tabLst>
            </a:pPr>
            <a:r>
              <a:rPr lang="ga-IE" sz="2000" b="0" strike="noStrike" dirty="0" smtClean="0">
                <a:latin typeface="+mn-lt"/>
                <a:ea typeface="+mn-ea"/>
              </a:rPr>
              <a:t>Scrios san fhíorshaol: </a:t>
            </a:r>
            <a:r>
              <a:rPr lang="ga-IE" sz="2000" b="0" strike="noStrike" dirty="0" err="1" smtClean="0">
                <a:latin typeface="+mn-lt"/>
                <a:ea typeface="+mn-ea"/>
              </a:rPr>
              <a:t>coirloisceoirí</a:t>
            </a:r>
            <a:r>
              <a:rPr lang="ga-IE" sz="2000" b="0" strike="noStrike" dirty="0" smtClean="0">
                <a:latin typeface="+mn-lt"/>
                <a:ea typeface="+mn-ea"/>
              </a:rPr>
              <a:t> ag cur </a:t>
            </a:r>
            <a:r>
              <a:rPr lang="ga-IE" sz="2000" b="0" strike="noStrike" dirty="0" err="1" smtClean="0">
                <a:latin typeface="+mn-lt"/>
                <a:ea typeface="+mn-ea"/>
              </a:rPr>
              <a:t>túir</a:t>
            </a:r>
            <a:r>
              <a:rPr lang="ga-IE" sz="2000" b="0" strike="noStrike" dirty="0" smtClean="0">
                <a:latin typeface="+mn-lt"/>
                <a:ea typeface="+mn-ea"/>
              </a:rPr>
              <a:t> cheallacha faoi thine ar fud na hEorpa</a:t>
            </a:r>
          </a:p>
          <a:p>
            <a:pPr marL="171360" indent="-171000">
              <a:lnSpc>
                <a:spcPct val="100000"/>
              </a:lnSpc>
              <a:buClr>
                <a:srgbClr val="000000"/>
              </a:buClr>
              <a:buFont typeface="StarSymbol"/>
              <a:buChar char="-"/>
              <a:tabLst>
                <a:tab pos="0" algn="l"/>
              </a:tabLst>
            </a:pPr>
            <a:r>
              <a:rPr lang="ga-IE" sz="2000" b="0" strike="noStrike" dirty="0" smtClean="0">
                <a:latin typeface="+mn-lt"/>
                <a:ea typeface="+mn-ea"/>
              </a:rPr>
              <a:t>Theip ar líonraí teileachumarsáide; cuid mhaith de na </a:t>
            </a:r>
            <a:r>
              <a:rPr lang="ga-IE" sz="2000" b="0" strike="noStrike" dirty="0" err="1" smtClean="0">
                <a:latin typeface="+mn-lt"/>
                <a:ea typeface="+mn-ea"/>
              </a:rPr>
              <a:t>túir</a:t>
            </a:r>
            <a:r>
              <a:rPr lang="ga-IE" sz="2000" b="0" strike="noStrike" dirty="0" smtClean="0">
                <a:latin typeface="+mn-lt"/>
                <a:ea typeface="+mn-ea"/>
              </a:rPr>
              <a:t> a scriosadh agus a ndearnadh loitiméireacht orthu, </a:t>
            </a:r>
            <a:r>
              <a:rPr lang="ga-IE" sz="2000" b="0" strike="noStrike" dirty="0" err="1" smtClean="0">
                <a:latin typeface="+mn-lt"/>
                <a:ea typeface="+mn-ea"/>
              </a:rPr>
              <a:t>túir</a:t>
            </a:r>
            <a:r>
              <a:rPr lang="ga-IE" sz="2000" b="0" strike="noStrike" dirty="0" smtClean="0">
                <a:latin typeface="+mn-lt"/>
                <a:ea typeface="+mn-ea"/>
              </a:rPr>
              <a:t> seirbhíse 3G agus 4G a bhí iontu, </a:t>
            </a:r>
            <a:r>
              <a:rPr lang="ga-IE" sz="2000" b="0" strike="noStrike" dirty="0" err="1" smtClean="0">
                <a:latin typeface="+mn-lt"/>
                <a:ea typeface="+mn-ea"/>
              </a:rPr>
              <a:t>túir</a:t>
            </a:r>
            <a:r>
              <a:rPr lang="ga-IE" sz="2000" b="0" strike="noStrike" dirty="0" smtClean="0">
                <a:latin typeface="+mn-lt"/>
                <a:ea typeface="+mn-ea"/>
              </a:rPr>
              <a:t> a mbíonn brath an phobail orthu</a:t>
            </a:r>
          </a:p>
          <a:p>
            <a:pPr marL="171360" indent="-171000">
              <a:lnSpc>
                <a:spcPct val="100000"/>
              </a:lnSpc>
              <a:buClr>
                <a:srgbClr val="000000"/>
              </a:buClr>
              <a:buFont typeface="StarSymbol"/>
              <a:buChar char="-"/>
              <a:tabLst>
                <a:tab pos="0" algn="l"/>
              </a:tabLst>
            </a:pPr>
            <a:r>
              <a:rPr lang="ga-IE" sz="1200" b="0" strike="noStrike" dirty="0" smtClean="0">
                <a:solidFill>
                  <a:srgbClr val="000000"/>
                </a:solidFill>
                <a:latin typeface="+mn-lt"/>
                <a:ea typeface="+mn-ea"/>
              </a:rPr>
              <a:t>Rinneadh fostaithe a chiapadh ar an tsráid mar gheall gur chuir siad cáblaí snáthoptaice 5G síos nó infreastruchtúr teileachumarsáide de chineál ar bith eile.</a:t>
            </a:r>
          </a:p>
          <a:p>
            <a:pPr>
              <a:lnSpc>
                <a:spcPct val="100000"/>
              </a:lnSpc>
              <a:tabLst>
                <a:tab pos="0" algn="l"/>
              </a:tabLst>
            </a:pPr>
            <a:endParaRPr lang="fr-BE" sz="1200" b="0" strike="noStrike" spc="-1" dirty="0" smtClean="0">
              <a:latin typeface="+mn-lt"/>
            </a:endParaRPr>
          </a:p>
          <a:p>
            <a:pPr>
              <a:lnSpc>
                <a:spcPct val="100000"/>
              </a:lnSpc>
              <a:tabLst>
                <a:tab pos="0" algn="l"/>
              </a:tabLst>
            </a:pPr>
            <a:r>
              <a:rPr lang="ga-IE" sz="1200" b="0" strike="noStrike" dirty="0" smtClean="0">
                <a:solidFill>
                  <a:srgbClr val="000000"/>
                </a:solidFill>
                <a:latin typeface="+mn-lt"/>
                <a:ea typeface="+mn-ea"/>
              </a:rPr>
              <a:t>“Nuair a mhothaíonn daoine go bhfuil siad faoi bhagairt nó nach bhfuil smacht acu nó má tá siad ag iarraidh imeacht mór tábhachtach a mhíniú, is leochailí atá siad an uair sin agus is mó an seans go rachaidh siad i muinín teoiricí comhcheilge chun iad a mhíniú. Aisteach go leor, tugtar le tuiscint do dhaoine go bhfuil smacht de chineál éigin acu a shamhlú go bhfuil grúpaí agus gníomhaireachtaí rúnda á rialú, seachas go bhfuil rudaí randamacha ag tarlú gan chúis. Cuireann an míchompord as go mór do dhaoine.” John </a:t>
            </a:r>
            <a:r>
              <a:rPr lang="ga-IE" sz="1200" b="0" strike="noStrike" dirty="0" err="1" smtClean="0">
                <a:solidFill>
                  <a:srgbClr val="000000"/>
                </a:solidFill>
                <a:latin typeface="+mn-lt"/>
                <a:ea typeface="+mn-ea"/>
              </a:rPr>
              <a:t>Cook</a:t>
            </a:r>
            <a:r>
              <a:rPr lang="ga-IE" sz="1200" b="0" strike="noStrike" dirty="0" smtClean="0">
                <a:solidFill>
                  <a:srgbClr val="000000"/>
                </a:solidFill>
                <a:latin typeface="+mn-lt"/>
                <a:ea typeface="+mn-ea"/>
              </a:rPr>
              <a:t>, saineolaí ar an </a:t>
            </a:r>
            <a:r>
              <a:rPr lang="ga-IE" sz="1200" b="0" strike="noStrike" dirty="0" err="1" smtClean="0">
                <a:solidFill>
                  <a:srgbClr val="000000"/>
                </a:solidFill>
                <a:latin typeface="+mn-lt"/>
                <a:ea typeface="+mn-ea"/>
              </a:rPr>
              <a:t>mbréagaisnéis</a:t>
            </a:r>
            <a:r>
              <a:rPr lang="ga-IE" sz="1200" b="0" strike="noStrike" dirty="0" smtClean="0">
                <a:solidFill>
                  <a:srgbClr val="000000"/>
                </a:solidFill>
                <a:latin typeface="+mn-lt"/>
                <a:ea typeface="+mn-ea"/>
              </a:rPr>
              <a:t> ag Aonad Ollscoil George </a:t>
            </a:r>
            <a:r>
              <a:rPr lang="ga-IE" sz="1200" b="0" strike="noStrike" dirty="0" err="1" smtClean="0">
                <a:solidFill>
                  <a:srgbClr val="000000"/>
                </a:solidFill>
                <a:latin typeface="+mn-lt"/>
                <a:ea typeface="+mn-ea"/>
              </a:rPr>
              <a:t>Mason</a:t>
            </a:r>
            <a:r>
              <a:rPr lang="ga-IE" sz="1200" b="0" strike="noStrike" dirty="0" smtClean="0">
                <a:solidFill>
                  <a:srgbClr val="000000"/>
                </a:solidFill>
                <a:latin typeface="+mn-lt"/>
                <a:ea typeface="+mn-ea"/>
              </a:rPr>
              <a:t> um Chumarsáid faoin Athrú Aeráide</a:t>
            </a:r>
            <a:endParaRPr lang="ga-IE" sz="1200" b="0" strike="noStrike" dirty="0">
              <a:solidFill>
                <a:srgbClr val="000000"/>
              </a:solidFill>
              <a:latin typeface="+mn-lt"/>
              <a:ea typeface="+mn-ea"/>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ga-IE" sz="2000" b="0" strike="noStrike" dirty="0" smtClean="0">
                <a:latin typeface="+mn-lt"/>
              </a:rPr>
              <a:t>Pointí plé:</a:t>
            </a:r>
          </a:p>
          <a:p>
            <a:pPr>
              <a:lnSpc>
                <a:spcPct val="100000"/>
              </a:lnSpc>
              <a:tabLst>
                <a:tab pos="0" algn="l"/>
              </a:tabLst>
            </a:pPr>
            <a:r>
              <a:rPr lang="ga-IE" sz="2000" b="0" strike="noStrike" dirty="0" smtClean="0">
                <a:latin typeface="+mn-lt"/>
              </a:rPr>
              <a:t>- Mura dtugtar amach an chomhairle sláinte cheart, d’fhéadfadh sé nach ndéanfaí daoine a leigheas,</a:t>
            </a:r>
            <a:r>
              <a:rPr lang="ga-IE" sz="2000" b="0" strike="noStrike" dirty="0" smtClean="0">
                <a:solidFill>
                  <a:srgbClr val="FF0000"/>
                </a:solidFill>
                <a:latin typeface="+mn-lt"/>
              </a:rPr>
              <a:t> nó d’fhéadfadh sé go ndéanfaí a mhór nó a bheag de thinneas ar leith. Is sampla maith de sin an íomhá seo i gcomhthéacs COVID-19. Seo an chóip bhunaidh a bhféadfadh sé go bhfaca sibh é ar na meáin shóisialta nó ar roinnt de bhur </a:t>
            </a:r>
            <a:r>
              <a:rPr lang="ga-IE" sz="2000" b="0" strike="noStrike" dirty="0" err="1" smtClean="0">
                <a:solidFill>
                  <a:srgbClr val="FF0000"/>
                </a:solidFill>
                <a:latin typeface="+mn-lt"/>
              </a:rPr>
              <a:t>gcomhráití</a:t>
            </a:r>
            <a:r>
              <a:rPr lang="ga-IE" sz="2000" b="0" strike="noStrike" dirty="0" smtClean="0">
                <a:solidFill>
                  <a:srgbClr val="FF0000"/>
                </a:solidFill>
                <a:latin typeface="+mn-lt"/>
              </a:rPr>
              <a:t> ar </a:t>
            </a:r>
            <a:r>
              <a:rPr lang="ga-IE" sz="2000" b="0" strike="noStrike" dirty="0" err="1" smtClean="0">
                <a:solidFill>
                  <a:srgbClr val="FF0000"/>
                </a:solidFill>
                <a:latin typeface="+mn-lt"/>
              </a:rPr>
              <a:t>WhatsApp</a:t>
            </a:r>
            <a:r>
              <a:rPr lang="ga-IE" sz="2000" b="0" strike="noStrike" dirty="0" smtClean="0">
                <a:solidFill>
                  <a:srgbClr val="FF0000"/>
                </a:solidFill>
                <a:latin typeface="+mn-lt"/>
              </a:rPr>
              <a:t> fiú: https://factcheck.afp.com/gargling-warm-salt-water-or-vinegar-does-not-prevent-coronavirus-infection-health-experts-say</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solidFill>
                  <a:srgbClr val="FF0000"/>
                </a:solidFill>
                <a:latin typeface="+mn-lt"/>
              </a:rPr>
              <a:t>An fáth a bhfuil sé go dona:</a:t>
            </a:r>
          </a:p>
          <a:p>
            <a:pPr marL="171360" indent="-171000">
              <a:lnSpc>
                <a:spcPct val="100000"/>
              </a:lnSpc>
              <a:buClr>
                <a:srgbClr val="000000"/>
              </a:buClr>
              <a:buFont typeface="StarSymbol"/>
              <a:buChar char="-"/>
              <a:tabLst>
                <a:tab pos="0" algn="l"/>
              </a:tabLst>
            </a:pPr>
            <a:r>
              <a:rPr lang="ga-IE" sz="2000" b="0" strike="noStrike" dirty="0" smtClean="0">
                <a:solidFill>
                  <a:srgbClr val="FF0000"/>
                </a:solidFill>
                <a:latin typeface="+mn-lt"/>
              </a:rPr>
              <a:t>Sa chás seo, ag rá le daoine uisce te a ól, níl sé sin róchontúirteach, ach céard a tharlódh sa chás go ndéarfaí leat leacht éigin eile a ól, leacht atá an an-chontúirteach a ól, ar nós </a:t>
            </a:r>
            <a:r>
              <a:rPr lang="ga-IE" sz="2000" b="0" strike="noStrike" dirty="0" err="1" smtClean="0">
                <a:solidFill>
                  <a:srgbClr val="FF0000"/>
                </a:solidFill>
                <a:latin typeface="+mn-lt"/>
              </a:rPr>
              <a:t>tuarthóra</a:t>
            </a:r>
            <a:r>
              <a:rPr lang="ga-IE" sz="2000" b="0" strike="noStrike" dirty="0" smtClean="0">
                <a:solidFill>
                  <a:srgbClr val="FF0000"/>
                </a:solidFill>
                <a:latin typeface="+mn-lt"/>
              </a:rPr>
              <a:t>?</a:t>
            </a:r>
          </a:p>
          <a:p>
            <a:pPr marL="171360" indent="-171000">
              <a:lnSpc>
                <a:spcPct val="100000"/>
              </a:lnSpc>
              <a:buClr>
                <a:srgbClr val="000000"/>
              </a:buClr>
              <a:buFont typeface="StarSymbol"/>
              <a:buChar char="-"/>
              <a:tabLst>
                <a:tab pos="0" algn="l"/>
              </a:tabLst>
            </a:pPr>
            <a:r>
              <a:rPr lang="ga-IE" sz="2000" b="0" strike="noStrike" dirty="0" smtClean="0">
                <a:solidFill>
                  <a:srgbClr val="FF0000"/>
                </a:solidFill>
                <a:latin typeface="+mn-lt"/>
              </a:rPr>
              <a:t>Déanta na fírinne, léiríodh in Iris Mheiriceá um Leigheas agus Sláinteachas Trópaiceach gur bhásaigh ar a laghad 800 duine agus b’fhéidir níos mó ná sin de dheasca </a:t>
            </a:r>
            <a:r>
              <a:rPr lang="ga-IE" sz="2000" b="0" strike="noStrike" dirty="0" err="1" smtClean="0">
                <a:solidFill>
                  <a:srgbClr val="FF0000"/>
                </a:solidFill>
                <a:latin typeface="+mn-lt"/>
              </a:rPr>
              <a:t>bréagaisnéise</a:t>
            </a:r>
            <a:r>
              <a:rPr lang="ga-IE" sz="2000" b="0" strike="noStrike" dirty="0" smtClean="0">
                <a:solidFill>
                  <a:srgbClr val="FF0000"/>
                </a:solidFill>
                <a:latin typeface="+mn-lt"/>
              </a:rPr>
              <a:t> agus </a:t>
            </a:r>
            <a:r>
              <a:rPr lang="ga-IE" sz="2000" b="0" strike="noStrike" dirty="0" err="1" smtClean="0">
                <a:solidFill>
                  <a:srgbClr val="FF0000"/>
                </a:solidFill>
                <a:latin typeface="+mn-lt"/>
              </a:rPr>
              <a:t>mífhaisnéise</a:t>
            </a:r>
            <a:r>
              <a:rPr lang="ga-IE" sz="2000" b="0" strike="noStrike" dirty="0" smtClean="0">
                <a:solidFill>
                  <a:srgbClr val="FF0000"/>
                </a:solidFill>
                <a:latin typeface="+mn-lt"/>
              </a:rPr>
              <a:t> faoin </a:t>
            </a:r>
            <a:r>
              <a:rPr lang="ga-IE" sz="2000" b="0" strike="noStrike" dirty="0" err="1" smtClean="0">
                <a:solidFill>
                  <a:srgbClr val="FF0000"/>
                </a:solidFill>
                <a:latin typeface="+mn-lt"/>
              </a:rPr>
              <a:t>gcoróinvíreas</a:t>
            </a:r>
            <a:r>
              <a:rPr lang="ga-IE" sz="2000" b="0" strike="noStrike" dirty="0" smtClean="0">
                <a:solidFill>
                  <a:srgbClr val="FF0000"/>
                </a:solidFill>
                <a:latin typeface="+mn-lt"/>
              </a:rPr>
              <a:t> ( ó mhí Lúnasa 2020), agus b’éigean do thart ar 6,000 duine níos mó dul isteach san ospidéal. Scrúdaíodh sa staidéar ráflaí, stiogma agus scéalta comhcheilge faoi COVID-19 a bhí á scaipeadh timpeall ar líne agus an tionchar a bhí acu ar shláinte an phobail.</a:t>
            </a:r>
          </a:p>
          <a:p>
            <a:pPr marL="171360" indent="-171000">
              <a:lnSpc>
                <a:spcPct val="100000"/>
              </a:lnSpc>
              <a:buClr>
                <a:srgbClr val="000000"/>
              </a:buClr>
              <a:buFont typeface="StarSymbol"/>
              <a:buChar char="-"/>
              <a:tabLst>
                <a:tab pos="0" algn="l"/>
              </a:tabLst>
            </a:pPr>
            <a:r>
              <a:rPr lang="ga-IE" sz="1200" b="0" strike="noStrike" dirty="0" smtClean="0">
                <a:solidFill>
                  <a:srgbClr val="FF0000"/>
                </a:solidFill>
                <a:latin typeface="+mn-lt"/>
                <a:ea typeface="+mn-ea"/>
              </a:rPr>
              <a:t>Is minic a scaiptear an </a:t>
            </a:r>
            <a:r>
              <a:rPr lang="ga-IE" sz="1200" b="0" strike="noStrike" dirty="0" err="1" smtClean="0">
                <a:solidFill>
                  <a:srgbClr val="FF0000"/>
                </a:solidFill>
                <a:latin typeface="+mn-lt"/>
                <a:ea typeface="+mn-ea"/>
              </a:rPr>
              <a:t>bhréagaisnéis</a:t>
            </a:r>
            <a:r>
              <a:rPr lang="ga-IE" sz="1200" b="0" strike="noStrike" dirty="0" smtClean="0">
                <a:solidFill>
                  <a:srgbClr val="FF0000"/>
                </a:solidFill>
                <a:latin typeface="+mn-lt"/>
                <a:ea typeface="+mn-ea"/>
              </a:rPr>
              <a:t> sin trí thaisme agus i go leor cásanna eile is daoine atá ag iarraidh </a:t>
            </a:r>
            <a:r>
              <a:rPr lang="ga-IE" sz="1200" b="0" strike="noStrike" dirty="0" err="1" smtClean="0">
                <a:solidFill>
                  <a:srgbClr val="FF0000"/>
                </a:solidFill>
                <a:latin typeface="+mn-lt"/>
                <a:ea typeface="+mn-ea"/>
              </a:rPr>
              <a:t>cliceanna</a:t>
            </a:r>
            <a:r>
              <a:rPr lang="ga-IE" sz="1200" b="0" strike="noStrike" dirty="0" smtClean="0">
                <a:solidFill>
                  <a:srgbClr val="FF0000"/>
                </a:solidFill>
                <a:latin typeface="+mn-lt"/>
                <a:ea typeface="+mn-ea"/>
              </a:rPr>
              <a:t> a ghiniúint ó cheannlínte agus scéalta a chumtar go cúramach chun aird an phobail a thabhairt orthu a scaipeann í (“iriseoireacht bunaithe ar </a:t>
            </a:r>
            <a:r>
              <a:rPr lang="ga-IE" sz="1200" b="0" strike="noStrike" dirty="0" err="1" smtClean="0">
                <a:solidFill>
                  <a:srgbClr val="FF0000"/>
                </a:solidFill>
                <a:latin typeface="+mn-lt"/>
                <a:ea typeface="+mn-ea"/>
              </a:rPr>
              <a:t>chlicmhealladh”e.g</a:t>
            </a:r>
            <a:r>
              <a:rPr lang="ga-IE" sz="1200" b="0" strike="noStrike" dirty="0" smtClean="0">
                <a:solidFill>
                  <a:srgbClr val="FF0000"/>
                </a:solidFill>
                <a:latin typeface="+mn-lt"/>
                <a:ea typeface="+mn-ea"/>
              </a:rPr>
              <a:t>. “Tá eolaithe ag rá go bhféadfadh an seanleigheas seo fáil réidh le hailse. Cliceáil anseo le tuilleadh a léamh!”) nó fiú amháin aisteoirí mailíseacha atá ag iarraidh timpeallacht na faisnéise a chur ina cíor thuathail agus í a thruailliú le scéalta iomadúla ar minic iad a bheith ag teacht salach ar a chéile.</a:t>
            </a:r>
          </a:p>
          <a:p>
            <a:pPr>
              <a:lnSpc>
                <a:spcPct val="100000"/>
              </a:lnSpc>
              <a:tabLst>
                <a:tab pos="0" algn="l"/>
              </a:tabLst>
            </a:pPr>
            <a:endParaRPr lang="fr-BE" sz="1200" b="0" strike="noStrike" spc="-1" dirty="0">
              <a:latin typeface="+mn-lt"/>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ga-IE" sz="2000" b="0" strike="noStrike" dirty="0" smtClean="0">
                <a:latin typeface="+mn-lt"/>
              </a:rPr>
              <a:t>Leis seo a thosú cuir an físeán atá ar an sleamhnán ar siúl (https://www.youtube.com/watch?v=9jnq3MRLsEU)</a:t>
            </a:r>
            <a:r>
              <a:rPr lang="ga-IE" sz="2000" dirty="0" smtClean="0"/>
              <a:t/>
            </a:r>
            <a:br>
              <a:rPr lang="ga-IE" sz="2000" dirty="0" smtClean="0"/>
            </a:br>
            <a:r>
              <a:rPr lang="ga-IE" sz="2000" b="0" strike="noStrike" dirty="0" smtClean="0">
                <a:latin typeface="+mn-lt"/>
              </a:rPr>
              <a:t>An t-am iomlán:  40” (ó 2nm 51soic go dtí 3nm 31soic)</a:t>
            </a:r>
          </a:p>
          <a:p>
            <a:pPr marL="216000" indent="-216000">
              <a:lnSpc>
                <a:spcPct val="100000"/>
              </a:lnSpc>
            </a:pPr>
            <a:endParaRPr lang="fr-BE" sz="2000" b="0" strike="noStrike" spc="-1" dirty="0" smtClean="0">
              <a:latin typeface="+mn-lt"/>
            </a:endParaRPr>
          </a:p>
          <a:p>
            <a:pPr marL="216000" indent="-216000">
              <a:lnSpc>
                <a:spcPct val="100000"/>
              </a:lnSpc>
            </a:pPr>
            <a:r>
              <a:rPr lang="ga-IE" sz="2000" b="0" strike="noStrike" dirty="0" smtClean="0">
                <a:latin typeface="+mn-lt"/>
              </a:rPr>
              <a:t>Tras-scríbhinn (aistrithe):</a:t>
            </a:r>
          </a:p>
          <a:p>
            <a:pPr marL="139680">
              <a:lnSpc>
                <a:spcPct val="100000"/>
              </a:lnSpc>
              <a:tabLst>
                <a:tab pos="0" algn="l"/>
              </a:tabLst>
            </a:pPr>
            <a:r>
              <a:rPr lang="ga-IE" sz="1200" b="0" strike="noStrike" dirty="0" smtClean="0">
                <a:solidFill>
                  <a:srgbClr val="000000"/>
                </a:solidFill>
                <a:latin typeface="+mn-lt"/>
              </a:rPr>
              <a:t>---------------------------</a:t>
            </a:r>
            <a:r>
              <a:rPr lang="ga-IE" sz="2000" dirty="0" smtClean="0"/>
              <a:t/>
            </a:r>
            <a:br>
              <a:rPr lang="ga-IE" sz="2000" dirty="0" smtClean="0"/>
            </a:br>
            <a:r>
              <a:rPr lang="ga-IE" sz="2000" b="0" strike="noStrike" dirty="0" smtClean="0">
                <a:solidFill>
                  <a:srgbClr val="000000"/>
                </a:solidFill>
                <a:latin typeface="+mn-lt"/>
              </a:rPr>
              <a:t>(Maria, bean a thugann cónaitheoir </a:t>
            </a:r>
            <a:r>
              <a:rPr lang="ga-IE" sz="2000" b="0" strike="noStrike" dirty="0" err="1" smtClean="0">
                <a:solidFill>
                  <a:srgbClr val="000000"/>
                </a:solidFill>
                <a:latin typeface="+mn-lt"/>
              </a:rPr>
              <a:t>Odessa</a:t>
            </a:r>
            <a:r>
              <a:rPr lang="ga-IE" sz="2000" b="0" strike="noStrike" dirty="0" smtClean="0">
                <a:solidFill>
                  <a:srgbClr val="000000"/>
                </a:solidFill>
                <a:latin typeface="+mn-lt"/>
              </a:rPr>
              <a:t> uirthi féin a tháinig go dtí an slógadh in </a:t>
            </a:r>
            <a:r>
              <a:rPr lang="ga-IE" sz="2000" b="0" strike="noStrike" dirty="0" err="1" smtClean="0">
                <a:solidFill>
                  <a:srgbClr val="000000"/>
                </a:solidFill>
                <a:latin typeface="+mn-lt"/>
              </a:rPr>
              <a:t>Sevastopol</a:t>
            </a:r>
            <a:r>
              <a:rPr lang="ga-IE" sz="2000" b="0" strike="noStrike" dirty="0" smtClean="0">
                <a:solidFill>
                  <a:srgbClr val="000000"/>
                </a:solidFill>
                <a:latin typeface="+mn-lt"/>
              </a:rPr>
              <a:t> na </a:t>
            </a:r>
            <a:r>
              <a:rPr lang="ga-IE" sz="2000" b="0" strike="noStrike" dirty="0" err="1" smtClean="0">
                <a:solidFill>
                  <a:srgbClr val="000000"/>
                </a:solidFill>
                <a:latin typeface="+mn-lt"/>
              </a:rPr>
              <a:t>Crimé</a:t>
            </a:r>
            <a:r>
              <a:rPr lang="ga-IE" sz="2000" b="0" strike="noStrike" dirty="0" smtClean="0">
                <a:solidFill>
                  <a:srgbClr val="000000"/>
                </a:solidFill>
                <a:latin typeface="+mn-lt"/>
              </a:rPr>
              <a:t> an 3</a:t>
            </a:r>
            <a:r>
              <a:rPr lang="ga-IE" sz="2000" b="0" strike="noStrike" baseline="30000" dirty="0" smtClean="0">
                <a:solidFill>
                  <a:srgbClr val="000000"/>
                </a:solidFill>
                <a:latin typeface="+mn-lt"/>
              </a:rPr>
              <a:t>ú</a:t>
            </a:r>
            <a:r>
              <a:rPr lang="ga-IE" sz="2000" b="0" strike="noStrike" dirty="0" smtClean="0">
                <a:solidFill>
                  <a:srgbClr val="000000"/>
                </a:solidFill>
                <a:latin typeface="+mn-lt"/>
              </a:rPr>
              <a:t> Márta, 2014)</a:t>
            </a:r>
            <a:r>
              <a:rPr lang="ga-IE" sz="2000" dirty="0" smtClean="0"/>
              <a:t/>
            </a:r>
            <a:br>
              <a:rPr lang="ga-IE" sz="2000" dirty="0" smtClean="0"/>
            </a:br>
            <a:r>
              <a:rPr lang="ga-IE" sz="2000" b="0" strike="noStrike" dirty="0" smtClean="0">
                <a:solidFill>
                  <a:srgbClr val="000000"/>
                </a:solidFill>
                <a:latin typeface="+mn-lt"/>
              </a:rPr>
              <a:t>(Is as stáisiún teilifíse NTS na </a:t>
            </a:r>
            <a:r>
              <a:rPr lang="ga-IE" sz="2000" b="0" strike="noStrike" dirty="0" err="1" smtClean="0">
                <a:solidFill>
                  <a:srgbClr val="000000"/>
                </a:solidFill>
                <a:latin typeface="+mn-lt"/>
              </a:rPr>
              <a:t>Crimé</a:t>
            </a:r>
            <a:r>
              <a:rPr lang="ga-IE" sz="2000" b="0" strike="noStrike" dirty="0" smtClean="0">
                <a:solidFill>
                  <a:srgbClr val="000000"/>
                </a:solidFill>
                <a:latin typeface="+mn-lt"/>
              </a:rPr>
              <a:t> a tháinig an píosa seo – tuarascáil ón slógadh poiblí atá ann)</a:t>
            </a:r>
            <a:r>
              <a:rPr lang="ga-IE" sz="2000" dirty="0" smtClean="0"/>
              <a:t/>
            </a:r>
            <a:br>
              <a:rPr lang="ga-IE" sz="2000" dirty="0" smtClean="0"/>
            </a:br>
            <a:r>
              <a:rPr lang="ga-IE" sz="2000" b="0" strike="noStrike" dirty="0" smtClean="0">
                <a:solidFill>
                  <a:srgbClr val="000000"/>
                </a:solidFill>
                <a:latin typeface="+mn-lt"/>
              </a:rPr>
              <a:t>//</a:t>
            </a:r>
          </a:p>
          <a:p>
            <a:pPr marL="139680">
              <a:lnSpc>
                <a:spcPct val="100000"/>
              </a:lnSpc>
              <a:tabLst>
                <a:tab pos="0" algn="l"/>
              </a:tabLst>
            </a:pPr>
            <a:r>
              <a:rPr lang="ga-IE" sz="2000" b="0" strike="noStrike" dirty="0" smtClean="0">
                <a:solidFill>
                  <a:srgbClr val="000000"/>
                </a:solidFill>
                <a:latin typeface="+mn-lt"/>
              </a:rPr>
              <a:t>Tá múinteoirí ón scoil ag glaoch agus ag lorg cosanta.</a:t>
            </a:r>
            <a:r>
              <a:rPr lang="ga-IE" sz="2000" dirty="0" smtClean="0"/>
              <a:t/>
            </a:r>
            <a:br>
              <a:rPr lang="ga-IE" sz="2000" dirty="0" smtClean="0"/>
            </a:br>
            <a:r>
              <a:rPr lang="ga-IE" sz="2000" b="0" strike="noStrike" dirty="0" smtClean="0">
                <a:solidFill>
                  <a:srgbClr val="000000"/>
                </a:solidFill>
                <a:latin typeface="+mn-lt"/>
              </a:rPr>
              <a:t>Tá mo pháistí i scoil Rúiseach agus tá mé ar bhord na dtuismitheoirí.</a:t>
            </a:r>
          </a:p>
          <a:p>
            <a:pPr marL="139680">
              <a:lnSpc>
                <a:spcPct val="100000"/>
              </a:lnSpc>
              <a:tabLst>
                <a:tab pos="0" algn="l"/>
              </a:tabLst>
            </a:pPr>
            <a:r>
              <a:rPr lang="ga-IE" sz="2000" b="0" strike="noStrike" dirty="0" smtClean="0">
                <a:solidFill>
                  <a:srgbClr val="000000"/>
                </a:solidFill>
                <a:latin typeface="+mn-lt"/>
              </a:rPr>
              <a:t>Nuair a thagaim ar scoil agus nuair a fhiafraíonn na páistí díom, “An rachaidh muidne isteach sa phríosún anois freisin mar gheall go dtéann muid ar scoil Rúiseach agus go labhraíonn muid Rúisis?”</a:t>
            </a:r>
          </a:p>
          <a:p>
            <a:pPr marL="139680">
              <a:lnSpc>
                <a:spcPct val="100000"/>
              </a:lnSpc>
              <a:tabLst>
                <a:tab pos="0" algn="l"/>
              </a:tabLst>
            </a:pPr>
            <a:r>
              <a:rPr lang="ga-IE" sz="2000" b="0" strike="noStrike" dirty="0" smtClean="0">
                <a:solidFill>
                  <a:srgbClr val="000000"/>
                </a:solidFill>
                <a:latin typeface="+mn-lt"/>
              </a:rPr>
              <a:t>Chun dul i dteagmháil leat, b’éigean dúinn ár </a:t>
            </a:r>
            <a:r>
              <a:rPr lang="ga-IE" sz="2000" b="0" strike="noStrike" dirty="0" err="1" smtClean="0">
                <a:solidFill>
                  <a:srgbClr val="000000"/>
                </a:solidFill>
                <a:latin typeface="+mn-lt"/>
              </a:rPr>
              <a:t>bhfóin</a:t>
            </a:r>
            <a:r>
              <a:rPr lang="ga-IE" sz="2000" b="0" strike="noStrike" dirty="0" smtClean="0">
                <a:solidFill>
                  <a:srgbClr val="000000"/>
                </a:solidFill>
                <a:latin typeface="+mn-lt"/>
              </a:rPr>
              <a:t> a mhúchadh, na ceallraí a bhaint.</a:t>
            </a:r>
          </a:p>
          <a:p>
            <a:pPr marL="139680">
              <a:lnSpc>
                <a:spcPct val="100000"/>
              </a:lnSpc>
              <a:tabLst>
                <a:tab pos="0" algn="l"/>
              </a:tabLst>
            </a:pPr>
            <a:r>
              <a:rPr lang="ga-IE" sz="2000" b="0" strike="noStrike" dirty="0" smtClean="0">
                <a:solidFill>
                  <a:srgbClr val="000000"/>
                </a:solidFill>
                <a:latin typeface="+mn-lt"/>
              </a:rPr>
              <a:t>Thosaigh an ghéarleanúint - is uafásach an scéal é, uafásach.</a:t>
            </a:r>
          </a:p>
          <a:p>
            <a:pPr marL="139680">
              <a:lnSpc>
                <a:spcPct val="100000"/>
              </a:lnSpc>
              <a:tabLst>
                <a:tab pos="0" algn="l"/>
              </a:tabLst>
            </a:pPr>
            <a:r>
              <a:rPr lang="ga-IE" sz="1200" b="0" strike="noStrike" dirty="0" smtClean="0">
                <a:solidFill>
                  <a:srgbClr val="000000"/>
                </a:solidFill>
                <a:latin typeface="+mn-lt"/>
              </a:rPr>
              <a:t>---------------------------</a:t>
            </a:r>
          </a:p>
          <a:p>
            <a:pPr marL="139680">
              <a:lnSpc>
                <a:spcPct val="100000"/>
              </a:lnSpc>
              <a:tabLst>
                <a:tab pos="0" algn="l"/>
              </a:tabLst>
            </a:pPr>
            <a:endParaRPr lang="fr-BE" sz="1200" b="0" strike="noStrike" spc="-1" dirty="0" smtClean="0">
              <a:latin typeface="+mn-lt"/>
            </a:endParaRPr>
          </a:p>
          <a:p>
            <a:pPr marL="139680">
              <a:lnSpc>
                <a:spcPct val="100000"/>
              </a:lnSpc>
              <a:tabLst>
                <a:tab pos="0" algn="l"/>
              </a:tabLst>
            </a:pPr>
            <a:r>
              <a:rPr lang="ga-IE" sz="2000" b="0" strike="noStrike" dirty="0" smtClean="0">
                <a:solidFill>
                  <a:srgbClr val="000000"/>
                </a:solidFill>
                <a:latin typeface="+mn-lt"/>
              </a:rPr>
              <a:t>//</a:t>
            </a:r>
          </a:p>
          <a:p>
            <a:pPr marL="139680">
              <a:lnSpc>
                <a:spcPct val="100000"/>
              </a:lnSpc>
              <a:tabLst>
                <a:tab pos="0" algn="l"/>
              </a:tabLst>
            </a:pPr>
            <a:r>
              <a:rPr lang="ga-IE" sz="2000" b="0" strike="noStrike" dirty="0" smtClean="0">
                <a:solidFill>
                  <a:srgbClr val="000000"/>
                </a:solidFill>
                <a:latin typeface="+mn-lt"/>
              </a:rPr>
              <a:t>Físeáin éagsúla a bhfuil na rannpháirtithe céanna iontu:</a:t>
            </a:r>
          </a:p>
          <a:p>
            <a:pPr marL="139680">
              <a:lnSpc>
                <a:spcPct val="100000"/>
              </a:lnSpc>
              <a:tabLst>
                <a:tab pos="0" algn="l"/>
              </a:tabLst>
            </a:pPr>
            <a:r>
              <a:rPr lang="ga-IE" sz="2000" b="0" strike="noStrike" dirty="0" smtClean="0">
                <a:solidFill>
                  <a:srgbClr val="000000"/>
                </a:solidFill>
                <a:latin typeface="+mn-lt"/>
              </a:rPr>
              <a:t>https://www.youtube.com/watch?v=Onui6ivzf4o (</a:t>
            </a:r>
            <a:r>
              <a:rPr lang="ga-IE" sz="2000" b="0" strike="noStrike" dirty="0" err="1" smtClean="0">
                <a:solidFill>
                  <a:srgbClr val="000000"/>
                </a:solidFill>
                <a:latin typeface="+mn-lt"/>
              </a:rPr>
              <a:t>Kharkiv</a:t>
            </a:r>
            <a:r>
              <a:rPr lang="ga-IE" sz="2000" b="0" strike="noStrike" dirty="0" smtClean="0">
                <a:solidFill>
                  <a:srgbClr val="000000"/>
                </a:solidFill>
                <a:latin typeface="+mn-lt"/>
              </a:rPr>
              <a:t>)</a:t>
            </a:r>
          </a:p>
          <a:p>
            <a:pPr marL="139680">
              <a:lnSpc>
                <a:spcPct val="100000"/>
              </a:lnSpc>
              <a:tabLst>
                <a:tab pos="0" algn="l"/>
              </a:tabLst>
            </a:pPr>
            <a:r>
              <a:rPr lang="ga-IE" sz="2000" b="0" strike="noStrike" dirty="0" smtClean="0">
                <a:solidFill>
                  <a:srgbClr val="000000"/>
                </a:solidFill>
                <a:latin typeface="+mn-lt"/>
              </a:rPr>
              <a:t>https://www.youtube.com/watch?v=9jnq3MRLsEU (</a:t>
            </a:r>
            <a:r>
              <a:rPr lang="ga-IE" sz="2000" b="0" strike="noStrike" dirty="0" err="1" smtClean="0">
                <a:solidFill>
                  <a:srgbClr val="000000"/>
                </a:solidFill>
                <a:latin typeface="+mn-lt"/>
              </a:rPr>
              <a:t>Sevastopol</a:t>
            </a:r>
            <a:r>
              <a:rPr lang="ga-IE" sz="2000" b="0" strike="noStrike" dirty="0" smtClean="0">
                <a:solidFill>
                  <a:srgbClr val="000000"/>
                </a:solidFill>
                <a:latin typeface="+mn-lt"/>
              </a:rPr>
              <a:t>)</a:t>
            </a:r>
          </a:p>
          <a:p>
            <a:pPr marL="139680">
              <a:lnSpc>
                <a:spcPct val="100000"/>
              </a:lnSpc>
              <a:tabLst>
                <a:tab pos="0" algn="l"/>
              </a:tabLst>
            </a:pPr>
            <a:r>
              <a:rPr lang="ga-IE" sz="2000" b="0" strike="noStrike" dirty="0" smtClean="0">
                <a:solidFill>
                  <a:srgbClr val="000000"/>
                </a:solidFill>
                <a:latin typeface="+mn-lt"/>
              </a:rPr>
              <a:t>https://www.youtube.com/watch?v=mYlDRUnzvsc (“reifreann” sa Chrimé)</a:t>
            </a:r>
          </a:p>
          <a:p>
            <a:pPr marL="139680">
              <a:lnSpc>
                <a:spcPct val="100000"/>
              </a:lnSpc>
              <a:tabLst>
                <a:tab pos="0" algn="l"/>
              </a:tabLst>
            </a:pPr>
            <a:r>
              <a:rPr lang="ga-IE" sz="2000" b="0" strike="noStrike" dirty="0" smtClean="0">
                <a:solidFill>
                  <a:srgbClr val="000000"/>
                </a:solidFill>
                <a:latin typeface="+mn-lt"/>
              </a:rPr>
              <a:t>https://www.youtube.com/watch?v=3YM-Og-g_jY (</a:t>
            </a:r>
            <a:r>
              <a:rPr lang="ga-IE" sz="2000" b="0" strike="noStrike" dirty="0" err="1" smtClean="0">
                <a:solidFill>
                  <a:srgbClr val="000000"/>
                </a:solidFill>
                <a:latin typeface="+mn-lt"/>
              </a:rPr>
              <a:t>Kyiv</a:t>
            </a:r>
            <a:r>
              <a:rPr lang="ga-IE" sz="2000" b="0" strike="noStrike" dirty="0" smtClean="0">
                <a:solidFill>
                  <a:srgbClr val="000000"/>
                </a:solidFill>
                <a:latin typeface="+mn-lt"/>
              </a:rPr>
              <a:t>)</a:t>
            </a:r>
          </a:p>
          <a:p>
            <a:pPr marL="139680">
              <a:lnSpc>
                <a:spcPct val="100000"/>
              </a:lnSpc>
              <a:tabLst>
                <a:tab pos="0" algn="l"/>
              </a:tabLst>
            </a:pPr>
            <a:r>
              <a:rPr lang="ga-IE" sz="2000" b="0" strike="noStrike" dirty="0" smtClean="0">
                <a:solidFill>
                  <a:srgbClr val="000000"/>
                </a:solidFill>
                <a:latin typeface="+mn-lt"/>
              </a:rPr>
              <a:t>https://www.youtube.com/watch?v=x4jWXVQ-Jog (</a:t>
            </a:r>
            <a:r>
              <a:rPr lang="ga-IE" sz="2000" b="0" strike="noStrike" dirty="0" err="1" smtClean="0">
                <a:solidFill>
                  <a:srgbClr val="000000"/>
                </a:solidFill>
                <a:latin typeface="+mn-lt"/>
              </a:rPr>
              <a:t>Lugansk</a:t>
            </a:r>
            <a:r>
              <a:rPr lang="ga-IE" sz="2000" b="0" strike="noStrike" dirty="0" smtClean="0">
                <a:solidFill>
                  <a:srgbClr val="000000"/>
                </a:solidFill>
                <a:latin typeface="+mn-lt"/>
              </a:rPr>
              <a:t>) &gt; níl an físeán ar fáil</a:t>
            </a:r>
          </a:p>
          <a:p>
            <a:pPr marL="139680">
              <a:lnSpc>
                <a:spcPct val="100000"/>
              </a:lnSpc>
              <a:tabLst>
                <a:tab pos="0" algn="l"/>
              </a:tabLst>
            </a:pPr>
            <a:r>
              <a:rPr lang="ga-IE" sz="2000" b="0" strike="noStrike" dirty="0" smtClean="0">
                <a:solidFill>
                  <a:srgbClr val="000000"/>
                </a:solidFill>
                <a:latin typeface="+mn-lt"/>
              </a:rPr>
              <a:t>https://www.youtube.com/watch?v=JzcBu28nqV0 (</a:t>
            </a:r>
            <a:r>
              <a:rPr lang="ga-IE" sz="2000" b="0" strike="noStrike" dirty="0" err="1" smtClean="0">
                <a:solidFill>
                  <a:srgbClr val="000000"/>
                </a:solidFill>
                <a:latin typeface="+mn-lt"/>
              </a:rPr>
              <a:t>Krivoy</a:t>
            </a:r>
            <a:r>
              <a:rPr lang="ga-IE" sz="2000" b="0" strike="noStrike" dirty="0" smtClean="0">
                <a:solidFill>
                  <a:srgbClr val="000000"/>
                </a:solidFill>
                <a:latin typeface="+mn-lt"/>
              </a:rPr>
              <a:t> </a:t>
            </a:r>
            <a:r>
              <a:rPr lang="ga-IE" sz="2000" b="0" strike="noStrike" dirty="0" err="1" smtClean="0">
                <a:solidFill>
                  <a:srgbClr val="000000"/>
                </a:solidFill>
                <a:latin typeface="+mn-lt"/>
              </a:rPr>
              <a:t>Rog</a:t>
            </a:r>
            <a:r>
              <a:rPr lang="ga-IE" sz="2000" b="0" strike="noStrike" dirty="0" smtClean="0">
                <a:solidFill>
                  <a:srgbClr val="000000"/>
                </a:solidFill>
                <a:latin typeface="+mn-lt"/>
              </a:rPr>
              <a:t>)</a:t>
            </a:r>
          </a:p>
          <a:p>
            <a:pPr marL="139680">
              <a:lnSpc>
                <a:spcPct val="100000"/>
              </a:lnSpc>
              <a:tabLst>
                <a:tab pos="0" algn="l"/>
              </a:tabLst>
            </a:pPr>
            <a:endParaRPr lang="fr-BE" sz="2000" b="0" strike="noStrike" spc="-1" dirty="0" smtClean="0">
              <a:latin typeface="+mn-lt"/>
            </a:endParaRPr>
          </a:p>
          <a:p>
            <a:pPr marL="139680">
              <a:lnSpc>
                <a:spcPct val="100000"/>
              </a:lnSpc>
              <a:tabLst>
                <a:tab pos="0" algn="l"/>
              </a:tabLst>
            </a:pPr>
            <a:r>
              <a:rPr lang="ga-IE" sz="2000" b="0" strike="noStrike" dirty="0" smtClean="0">
                <a:solidFill>
                  <a:srgbClr val="000000"/>
                </a:solidFill>
                <a:latin typeface="+mn-lt"/>
              </a:rPr>
              <a:t>Pointí plé:</a:t>
            </a:r>
          </a:p>
          <a:p>
            <a:pPr marL="139680">
              <a:lnSpc>
                <a:spcPct val="100000"/>
              </a:lnSpc>
              <a:tabLst>
                <a:tab pos="0" algn="l"/>
              </a:tabLst>
            </a:pPr>
            <a:r>
              <a:rPr lang="ga-IE" sz="2000" b="0" strike="noStrike" dirty="0" smtClean="0">
                <a:solidFill>
                  <a:srgbClr val="000000"/>
                </a:solidFill>
                <a:latin typeface="+mn-lt"/>
              </a:rPr>
              <a:t>- Caitheann údair bholscaireachta cinntiú go bhfuil a dteachtaireacht comhsheasmhach agus, mar sin, úsáidtear aisteoirí gairmiúla chun carachtair dhifriúla a chur in iúl, carachtair a spreagfaidh mothúcháin chorraitheacha ionat</a:t>
            </a:r>
          </a:p>
          <a:p>
            <a:pPr marL="139680">
              <a:lnSpc>
                <a:spcPct val="100000"/>
              </a:lnSpc>
              <a:tabLst>
                <a:tab pos="0" algn="l"/>
              </a:tabLst>
            </a:pPr>
            <a:r>
              <a:rPr lang="ga-IE" sz="2000" b="0" strike="noStrike" dirty="0" smtClean="0">
                <a:solidFill>
                  <a:srgbClr val="000000"/>
                </a:solidFill>
                <a:latin typeface="+mn-lt"/>
              </a:rPr>
              <a:t>- Dá n-úsáidfí </a:t>
            </a:r>
            <a:r>
              <a:rPr lang="ga-IE" sz="2000" b="0" strike="noStrike" dirty="0" err="1" smtClean="0">
                <a:solidFill>
                  <a:srgbClr val="000000"/>
                </a:solidFill>
                <a:latin typeface="+mn-lt"/>
              </a:rPr>
              <a:t>fíorshamplaí</a:t>
            </a:r>
            <a:r>
              <a:rPr lang="ga-IE" sz="2000" b="0" strike="noStrike" dirty="0" smtClean="0">
                <a:solidFill>
                  <a:srgbClr val="000000"/>
                </a:solidFill>
                <a:latin typeface="+mn-lt"/>
              </a:rPr>
              <a:t> ní bheidís chomh radacach céanna, bheadh cothroime sna hargóintí agus bheadh an tionchar deiridh ar an mbreathnóir neamhchlaon. Ina áit sin, tá naimhdeas i gcoinne chúis neamhspleáchas na hÚcráine agus a lucht tacaíochta cruthaithe againn</a:t>
            </a:r>
          </a:p>
          <a:p>
            <a:pPr>
              <a:lnSpc>
                <a:spcPct val="100000"/>
              </a:lnSpc>
              <a:tabLst>
                <a:tab pos="0" algn="l"/>
              </a:tabLst>
            </a:pPr>
            <a:endParaRPr lang="fr-BE" sz="2000" b="0" strike="noStrike" spc="-1" dirty="0" smtClean="0">
              <a:latin typeface="+mn-lt"/>
            </a:endParaRPr>
          </a:p>
          <a:p>
            <a:pPr>
              <a:lnSpc>
                <a:spcPct val="100000"/>
              </a:lnSpc>
              <a:tabLst>
                <a:tab pos="0" algn="l"/>
              </a:tabLst>
            </a:pPr>
            <a:r>
              <a:rPr lang="ga-IE" sz="2000" b="0" strike="noStrike" dirty="0" smtClean="0">
                <a:solidFill>
                  <a:srgbClr val="000000"/>
                </a:solidFill>
                <a:latin typeface="+mn-lt"/>
              </a:rPr>
              <a:t>An fáth a bhfuil sé go dona:</a:t>
            </a:r>
          </a:p>
          <a:p>
            <a:pPr>
              <a:lnSpc>
                <a:spcPct val="100000"/>
              </a:lnSpc>
              <a:tabLst>
                <a:tab pos="0" algn="l"/>
              </a:tabLst>
            </a:pPr>
            <a:r>
              <a:rPr lang="ga-IE" sz="2000" b="0" strike="noStrike" dirty="0" smtClean="0">
                <a:solidFill>
                  <a:srgbClr val="000000"/>
                </a:solidFill>
                <a:latin typeface="+mn-lt"/>
              </a:rPr>
              <a:t>Úsáidtear faisnéis bhréagach chun caitheamh anuas ar </a:t>
            </a:r>
            <a:r>
              <a:rPr lang="ga-IE" sz="2000" b="0" strike="noStrike" dirty="0" err="1" smtClean="0">
                <a:solidFill>
                  <a:srgbClr val="000000"/>
                </a:solidFill>
                <a:latin typeface="+mn-lt"/>
              </a:rPr>
              <a:t>chéilí</a:t>
            </a:r>
            <a:r>
              <a:rPr lang="ga-IE" sz="2000" b="0" strike="noStrike" dirty="0" smtClean="0">
                <a:solidFill>
                  <a:srgbClr val="000000"/>
                </a:solidFill>
                <a:latin typeface="+mn-lt"/>
              </a:rPr>
              <a:t> comhraic, beag beann ar an bhfírinne.</a:t>
            </a:r>
          </a:p>
          <a:p>
            <a:pPr>
              <a:lnSpc>
                <a:spcPct val="100000"/>
              </a:lnSpc>
              <a:tabLst>
                <a:tab pos="0" algn="l"/>
              </a:tabLst>
            </a:pPr>
            <a:r>
              <a:rPr lang="ga-IE" sz="2000" b="0" strike="noStrike" dirty="0" smtClean="0">
                <a:solidFill>
                  <a:srgbClr val="000000"/>
                </a:solidFill>
                <a:latin typeface="+mn-lt"/>
              </a:rPr>
              <a:t>Léirítear cur síos an-bhréagach ar fad ar an scéal amhail is gurb é an fhírinne é agus spreagtar freagairt </a:t>
            </a:r>
            <a:r>
              <a:rPr lang="ga-IE" sz="2000" b="0" strike="noStrike" dirty="0" err="1" smtClean="0">
                <a:solidFill>
                  <a:srgbClr val="000000"/>
                </a:solidFill>
                <a:latin typeface="+mn-lt"/>
              </a:rPr>
              <a:t>dhíoltasach</a:t>
            </a:r>
            <a:r>
              <a:rPr lang="ga-IE" sz="2000" b="0" strike="noStrike" dirty="0" smtClean="0">
                <a:solidFill>
                  <a:srgbClr val="000000"/>
                </a:solidFill>
                <a:latin typeface="+mn-lt"/>
              </a:rPr>
              <a:t> leis</a:t>
            </a:r>
          </a:p>
          <a:p>
            <a:pPr>
              <a:lnSpc>
                <a:spcPct val="100000"/>
              </a:lnSpc>
              <a:tabLst>
                <a:tab pos="0" algn="l"/>
              </a:tabLst>
            </a:pPr>
            <a:r>
              <a:rPr lang="ga-IE" sz="2000" b="0" strike="noStrike" dirty="0" smtClean="0">
                <a:solidFill>
                  <a:srgbClr val="000000"/>
                </a:solidFill>
                <a:latin typeface="+mn-lt"/>
              </a:rPr>
              <a:t>Déantar ionramháil mhothúchánach ar ghrúpaí sóisialta difriúla chun tacú le “frithbhearta míchuibheasacha” ar bhealach indíreach</a:t>
            </a:r>
            <a:endParaRPr lang="ga-IE" sz="2000" b="0" strike="noStrike" dirty="0">
              <a:solidFill>
                <a:srgbClr val="000000"/>
              </a:solidFill>
              <a:latin typeface="+mn-lt"/>
            </a:endParaRP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8000" b="1" strike="noStrike">
                <a:solidFill>
                  <a:srgbClr val="FF5D00"/>
                </a:solidFill>
                <a:latin typeface="Arial"/>
              </a:rPr>
              <a:t>bréag</a:t>
            </a:r>
            <a:r>
              <a:rPr lang="ga-IE" sz="8000" b="1" strike="noStrike">
                <a:solidFill>
                  <a:srgbClr val="164193"/>
                </a:solidFill>
                <a:latin typeface="Arial"/>
              </a:rPr>
              <a:t>aisnéis</a:t>
            </a:r>
          </a:p>
        </p:txBody>
      </p:sp>
      <p:sp>
        <p:nvSpPr>
          <p:cNvPr id="283" name="CustomShape 2"/>
          <p:cNvSpPr/>
          <p:nvPr/>
        </p:nvSpPr>
        <p:spPr>
          <a:xfrm>
            <a:off x="2955240" y="3429000"/>
            <a:ext cx="4553924" cy="5169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2800" b="0" strike="noStrike" dirty="0">
                <a:solidFill>
                  <a:srgbClr val="164193"/>
                </a:solidFill>
                <a:latin typeface="Arial"/>
              </a:rPr>
              <a:t>AIMSIÚ AGUS COMHRAC</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500" b="0" strike="noStrike" dirty="0">
                <a:solidFill>
                  <a:srgbClr val="FFFFFF"/>
                </a:solidFill>
                <a:latin typeface="Arial"/>
              </a:rPr>
              <a:t>CÉARD IS BRÉAGAISNÉIS ANN -</a:t>
            </a:r>
            <a:r>
              <a:rPr lang="ga-IE" sz="1500" strike="noStrike" dirty="0">
                <a:solidFill>
                  <a:srgbClr val="FFFFFF"/>
                </a:solidFill>
                <a:latin typeface="Arial"/>
              </a:rPr>
              <a:t> </a:t>
            </a:r>
            <a:r>
              <a:rPr lang="ga-IE" sz="1500" b="1" strike="noStrike" dirty="0">
                <a:solidFill>
                  <a:srgbClr val="FFFFFF"/>
                </a:solidFill>
                <a:latin typeface="Arial"/>
              </a:rPr>
              <a:t>DUINE AMHÁIN AG LIGEANN AIR GUR SAORÁNACH EILE FRITH-ÚCRÁINEACH É FÉIN</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005120"/>
            <a:ext cx="2379960" cy="131112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ga-IE" sz="1400" b="1" strike="noStrike" dirty="0">
                <a:solidFill>
                  <a:srgbClr val="FFFFFF"/>
                </a:solidFill>
                <a:latin typeface="Arial"/>
              </a:rPr>
              <a:t>Is mise Maria. is máthair mé. Tá cónaí orm sa Chrimé</a:t>
            </a:r>
          </a:p>
        </p:txBody>
      </p:sp>
      <p:sp>
        <p:nvSpPr>
          <p:cNvPr id="387" name="CustomShape 3"/>
          <p:cNvSpPr/>
          <p:nvPr/>
        </p:nvSpPr>
        <p:spPr>
          <a:xfrm>
            <a:off x="3541320" y="1005120"/>
            <a:ext cx="2352600" cy="131112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ga-IE" sz="1400" b="1" strike="noStrike" dirty="0">
                <a:solidFill>
                  <a:srgbClr val="FFFFFF"/>
                </a:solidFill>
                <a:latin typeface="Arial"/>
              </a:rPr>
              <a:t>Is mé atá i mo leaschathaoirleach faoi láthair </a:t>
            </a:r>
          </a:p>
          <a:p>
            <a:pPr algn="ctr">
              <a:lnSpc>
                <a:spcPts val="1380"/>
              </a:lnSpc>
            </a:pPr>
            <a:r>
              <a:rPr lang="ga-IE" sz="1400" b="1" strike="noStrike" dirty="0">
                <a:solidFill>
                  <a:srgbClr val="FFFFFF"/>
                </a:solidFill>
                <a:latin typeface="Arial"/>
              </a:rPr>
              <a:t>ar fhondúireacht chultúrtha  </a:t>
            </a:r>
          </a:p>
          <a:p>
            <a:pPr algn="ctr">
              <a:lnSpc>
                <a:spcPts val="1380"/>
              </a:lnSpc>
            </a:pPr>
            <a:r>
              <a:rPr lang="ga-IE" sz="1400" b="1" strike="noStrike" dirty="0">
                <a:solidFill>
                  <a:srgbClr val="FFFFFF"/>
                </a:solidFill>
                <a:latin typeface="Arial"/>
              </a:rPr>
              <a:t>in </a:t>
            </a:r>
            <a:r>
              <a:rPr lang="ga-IE" sz="1400" b="1" strike="noStrike" dirty="0" err="1">
                <a:solidFill>
                  <a:srgbClr val="FFFFFF"/>
                </a:solidFill>
                <a:latin typeface="Arial"/>
              </a:rPr>
              <a:t>Lugansk</a:t>
            </a:r>
            <a:endParaRPr lang="ga-IE" sz="1400" b="1" strike="noStrike" dirty="0">
              <a:solidFill>
                <a:srgbClr val="FFFFFF"/>
              </a:solidFill>
              <a:latin typeface="Arial"/>
            </a:endParaRPr>
          </a:p>
        </p:txBody>
      </p:sp>
      <p:sp>
        <p:nvSpPr>
          <p:cNvPr id="388" name="CustomShape 4"/>
          <p:cNvSpPr/>
          <p:nvPr/>
        </p:nvSpPr>
        <p:spPr>
          <a:xfrm>
            <a:off x="6334560" y="1005120"/>
            <a:ext cx="2355480" cy="131112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ga-IE" sz="1400" b="1" strike="noStrike" dirty="0">
                <a:solidFill>
                  <a:srgbClr val="FFFFFF"/>
                </a:solidFill>
                <a:latin typeface="Arial"/>
              </a:rPr>
              <a:t>Anois is de lucht labhartha na Rúisise mé. Cónaí orm i </a:t>
            </a:r>
            <a:r>
              <a:rPr lang="ga-IE" sz="1400" b="1" strike="noStrike" dirty="0" err="1">
                <a:solidFill>
                  <a:srgbClr val="FFFFFF"/>
                </a:solidFill>
                <a:latin typeface="Arial"/>
              </a:rPr>
              <a:t>Ríge</a:t>
            </a:r>
            <a:r>
              <a:rPr lang="ga-IE" sz="1400" b="1" strike="noStrike" dirty="0">
                <a:solidFill>
                  <a:srgbClr val="FFFFFF"/>
                </a:solidFill>
                <a:latin typeface="Arial"/>
              </a:rPr>
              <a:t>, Laitvia.</a:t>
            </a:r>
          </a:p>
        </p:txBody>
      </p:sp>
      <p:sp>
        <p:nvSpPr>
          <p:cNvPr id="389" name="CustomShape 5"/>
          <p:cNvSpPr/>
          <p:nvPr/>
        </p:nvSpPr>
        <p:spPr>
          <a:xfrm>
            <a:off x="9131760" y="1005120"/>
            <a:ext cx="2354400" cy="131112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ga-IE" sz="1400" b="1" strike="noStrike" dirty="0">
                <a:solidFill>
                  <a:srgbClr val="FFFFFF"/>
                </a:solidFill>
                <a:latin typeface="Arial"/>
              </a:rPr>
              <a:t>Is i </a:t>
            </a:r>
            <a:r>
              <a:rPr lang="ga-IE" sz="1400" b="1" strike="noStrike" dirty="0" err="1">
                <a:solidFill>
                  <a:srgbClr val="FFFFFF"/>
                </a:solidFill>
                <a:latin typeface="Arial"/>
              </a:rPr>
              <a:t>Kharkiv</a:t>
            </a:r>
            <a:r>
              <a:rPr lang="ga-IE" sz="1400" b="1" strike="noStrike" dirty="0">
                <a:solidFill>
                  <a:srgbClr val="FFFFFF"/>
                </a:solidFill>
                <a:latin typeface="Arial"/>
              </a:rPr>
              <a:t> na hÚcráine  </a:t>
            </a:r>
          </a:p>
          <a:p>
            <a:pPr algn="ctr">
              <a:lnSpc>
                <a:spcPts val="1380"/>
              </a:lnSpc>
            </a:pPr>
            <a:r>
              <a:rPr lang="ga-IE" sz="1400" b="1" strike="noStrike" dirty="0">
                <a:solidFill>
                  <a:srgbClr val="FFFFFF"/>
                </a:solidFill>
                <a:latin typeface="Arial"/>
              </a:rPr>
              <a:t>atá chónaí faoi láthair</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1</a:t>
            </a:r>
          </a:p>
        </p:txBody>
      </p:sp>
      <p:sp>
        <p:nvSpPr>
          <p:cNvPr id="391" name="CustomShape 7"/>
          <p:cNvSpPr/>
          <p:nvPr/>
        </p:nvSpPr>
        <p:spPr>
          <a:xfrm>
            <a:off x="2631240" y="4836600"/>
            <a:ext cx="692928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ga-IE" sz="2000" b="1" strike="noStrike">
                <a:solidFill>
                  <a:srgbClr val="FFFFFF"/>
                </a:solidFill>
                <a:latin typeface="Arial"/>
              </a:rPr>
              <a:t>DUINE DLISTEANACH INA AISTEOIR I SCÉAL BRÉIGE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A OIBRÍONN AN BHRÉAGAISNÉIS? - </a:t>
            </a:r>
            <a:r>
              <a:rPr lang="ga-IE" sz="1800" b="1" strike="noStrike">
                <a:solidFill>
                  <a:srgbClr val="FFFFFF"/>
                </a:solidFill>
                <a:latin typeface="Arial"/>
              </a:rPr>
              <a:t>PROISÉAS NA BRÉAGAISNÉISE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ga-IE" sz="4000" b="1" strike="noStrike" dirty="0">
                <a:solidFill>
                  <a:srgbClr val="FFFFFF"/>
                </a:solidFill>
                <a:latin typeface="Arial"/>
              </a:rPr>
              <a:t>TACAIGH</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330447"/>
            <a:ext cx="3251880" cy="779026"/>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ga-IE" sz="4000" b="1" strike="noStrike" dirty="0">
                <a:solidFill>
                  <a:srgbClr val="FFFFFF"/>
                </a:solidFill>
                <a:latin typeface="Arial"/>
              </a:rPr>
              <a:t>CREID</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7966364" y="4330447"/>
            <a:ext cx="4003963" cy="779026"/>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ga-IE" sz="4000" b="1" strike="noStrike" dirty="0">
                <a:solidFill>
                  <a:srgbClr val="FFFFFF"/>
                </a:solidFill>
                <a:latin typeface="Arial"/>
              </a:rPr>
              <a:t>GNÍOMHAIGH</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700" b="0" strike="noStrike" dirty="0">
                <a:solidFill>
                  <a:srgbClr val="FFFFFF"/>
                </a:solidFill>
                <a:latin typeface="Arial"/>
              </a:rPr>
              <a:t>CONAS A OIBRÍONN AN BHRÉAGAISNÉIS? - </a:t>
            </a:r>
            <a:r>
              <a:rPr lang="ga-IE" sz="1700" b="1" strike="noStrike" dirty="0">
                <a:solidFill>
                  <a:srgbClr val="FFFFFF"/>
                </a:solidFill>
                <a:latin typeface="Arial"/>
              </a:rPr>
              <a:t>PROISÉAS NA BRÉAGAISNÉISE II – LUACHANNA NA </a:t>
            </a:r>
            <a:r>
              <a:rPr lang="ga-IE" sz="1700" b="1" strike="noStrike" dirty="0" err="1">
                <a:solidFill>
                  <a:srgbClr val="FFFFFF"/>
                </a:solidFill>
                <a:latin typeface="Arial"/>
              </a:rPr>
              <a:t>hEORPA</a:t>
            </a:r>
            <a:r>
              <a:rPr lang="ga-IE" sz="1700" strike="noStrike" dirty="0">
                <a:solidFill>
                  <a:srgbClr val="FFFFFF"/>
                </a:solidFill>
                <a:latin typeface="Arial"/>
              </a:rPr>
              <a:t> </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15154" y="2797560"/>
            <a:ext cx="1961091" cy="1937520"/>
            <a:chOff x="5115154" y="2797560"/>
            <a:chExt cx="1961091"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ga-IE" sz="1100" b="1" strike="noStrike" dirty="0" smtClean="0">
                  <a:solidFill>
                    <a:srgbClr val="FF5D00"/>
                  </a:solidFill>
                  <a:latin typeface="Arial"/>
                </a:rPr>
                <a:t>AONTAITHE SAN</a:t>
              </a:r>
              <a:endParaRPr lang="ga-IE" sz="1100" b="1" strike="noStrike" dirty="0">
                <a:solidFill>
                  <a:srgbClr val="FF5D00"/>
                </a:solidFill>
                <a:latin typeface="Arial"/>
              </a:endParaRPr>
            </a:p>
            <a:p>
              <a:pPr algn="ctr">
                <a:lnSpc>
                  <a:spcPts val="1760"/>
                </a:lnSpc>
              </a:pPr>
              <a:r>
                <a:rPr lang="ga-IE" sz="1100" b="1" strike="noStrike" dirty="0" smtClean="0">
                  <a:solidFill>
                    <a:srgbClr val="FF5D00"/>
                  </a:solidFill>
                  <a:latin typeface="Arial"/>
                </a:rPr>
                <a:t>ÉAGSÚLACHT</a:t>
              </a:r>
              <a:endParaRPr lang="ga-IE" sz="1100" b="1" strike="noStrike" dirty="0">
                <a:solidFill>
                  <a:srgbClr val="FF5D00"/>
                </a:solidFill>
                <a:latin typeface="Arial"/>
              </a:endParaRP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15154" y="3623760"/>
              <a:ext cx="1961091" cy="26015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ga-IE" sz="1100" b="1" strike="noStrike" dirty="0">
                  <a:solidFill>
                    <a:srgbClr val="FFFFFF"/>
                  </a:solidFill>
                  <a:latin typeface="Arial"/>
                </a:rPr>
                <a:t>LUACHANNA NA </a:t>
              </a:r>
              <a:r>
                <a:rPr lang="ga-IE" sz="1100" b="1" strike="noStrike" dirty="0" err="1">
                  <a:solidFill>
                    <a:srgbClr val="FFFFFF"/>
                  </a:solidFill>
                  <a:latin typeface="Arial"/>
                </a:rPr>
                <a:t>hEORPA</a:t>
              </a:r>
              <a:endParaRPr lang="ga-IE" sz="1100" b="1" strike="noStrike" dirty="0">
                <a:solidFill>
                  <a:srgbClr val="FFFFFF"/>
                </a:solidFill>
                <a:latin typeface="Arial"/>
              </a:endParaRP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A OIBRÍONN AN BHRÉAGAISNÉIS?</a:t>
            </a:r>
            <a:r>
              <a:rPr lang="ga-IE" sz="1800" strike="noStrike">
                <a:solidFill>
                  <a:srgbClr val="FFFFFF"/>
                </a:solidFill>
                <a:latin typeface="Arial"/>
              </a:rPr>
              <a:t> PROISÉAS NA BRÉAGAISNÉISE II – LUACHANNA NA hEORPA</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7120" y="2797560"/>
            <a:ext cx="1937520" cy="1937520"/>
            <a:chOff x="5127120" y="2797560"/>
            <a:chExt cx="193752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ga-IE" sz="1600" b="1" strike="noStrike" dirty="0" smtClean="0">
                  <a:solidFill>
                    <a:srgbClr val="FF5D00"/>
                  </a:solidFill>
                  <a:latin typeface="Arial"/>
                </a:rPr>
                <a:t>AONTAITHE SAN</a:t>
              </a:r>
              <a:endParaRPr lang="ga-IE" sz="1600" b="1" strike="noStrike" dirty="0">
                <a:solidFill>
                  <a:srgbClr val="FF5D00"/>
                </a:solidFill>
                <a:latin typeface="Arial"/>
              </a:endParaRPr>
            </a:p>
            <a:p>
              <a:pPr algn="ctr">
                <a:lnSpc>
                  <a:spcPts val="1760"/>
                </a:lnSpc>
              </a:pPr>
              <a:r>
                <a:rPr lang="ga-IE" sz="1600" b="1" strike="noStrike" dirty="0" smtClean="0">
                  <a:solidFill>
                    <a:srgbClr val="FF5D00"/>
                  </a:solidFill>
                  <a:latin typeface="Arial"/>
                </a:rPr>
                <a:t>ÉAGSÚLACHT</a:t>
              </a:r>
              <a:endParaRPr lang="ga-IE" sz="1600" b="1" strike="noStrike" dirty="0">
                <a:solidFill>
                  <a:srgbClr val="FF5D00"/>
                </a:solidFill>
                <a:latin typeface="Arial"/>
              </a:endParaRPr>
            </a:p>
          </p:txBody>
        </p:sp>
        <p:pic>
          <p:nvPicPr>
            <p:cNvPr id="489" name="Graphic 58"/>
            <p:cNvPicPr/>
            <p:nvPr/>
          </p:nvPicPr>
          <p:blipFill>
            <a:blip r:embed="rId10"/>
            <a:stretch/>
          </p:blipFill>
          <p:spPr>
            <a:xfrm>
              <a:off x="5688360" y="2930993"/>
              <a:ext cx="850680" cy="545760"/>
            </a:xfrm>
            <a:prstGeom prst="rect">
              <a:avLst/>
            </a:prstGeom>
            <a:ln w="0">
              <a:noFill/>
            </a:ln>
          </p:spPr>
        </p:pic>
        <p:sp>
          <p:nvSpPr>
            <p:cNvPr id="490" name="CustomShape 36"/>
            <p:cNvSpPr/>
            <p:nvPr/>
          </p:nvSpPr>
          <p:spPr>
            <a:xfrm>
              <a:off x="5258258" y="3496194"/>
              <a:ext cx="1675244"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ga-IE" sz="1400" b="1" strike="noStrike" dirty="0">
                  <a:solidFill>
                    <a:srgbClr val="FFFFFF"/>
                  </a:solidFill>
                  <a:latin typeface="Arial"/>
                </a:rPr>
                <a:t>LUACHANNA NA </a:t>
              </a:r>
              <a:endParaRPr lang="ga-IE" sz="1400" b="1" strike="noStrike" dirty="0" smtClean="0">
                <a:solidFill>
                  <a:srgbClr val="FFFFFF"/>
                </a:solidFill>
                <a:latin typeface="Arial"/>
              </a:endParaRPr>
            </a:p>
            <a:p>
              <a:pPr algn="ctr">
                <a:lnSpc>
                  <a:spcPct val="100000"/>
                </a:lnSpc>
              </a:pPr>
              <a:r>
                <a:rPr lang="ga-IE" sz="1400" b="1" strike="noStrike" dirty="0" err="1" smtClean="0">
                  <a:solidFill>
                    <a:srgbClr val="FFFFFF"/>
                  </a:solidFill>
                  <a:latin typeface="Arial"/>
                </a:rPr>
                <a:t>hEORPA</a:t>
              </a:r>
              <a:endParaRPr lang="ga-IE" sz="1400" b="1" strike="noStrike" dirty="0">
                <a:solidFill>
                  <a:srgbClr val="FFFFFF"/>
                </a:solidFill>
                <a:latin typeface="Arial"/>
              </a:endParaRP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934640"/>
            <a:ext cx="2892905" cy="64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ga-IE" sz="1400" b="1" strike="noStrike" dirty="0" smtClean="0">
                <a:solidFill>
                  <a:srgbClr val="FFFFFF"/>
                </a:solidFill>
                <a:latin typeface="Arial"/>
              </a:rPr>
              <a:t>Fás na mímhuiníne, agus</a:t>
            </a:r>
            <a:r>
              <a:rPr lang="en-IE" sz="1400" b="1" strike="noStrike" dirty="0" smtClean="0">
                <a:solidFill>
                  <a:srgbClr val="FFFFFF"/>
                </a:solidFill>
                <a:latin typeface="Arial"/>
              </a:rPr>
              <a:t> </a:t>
            </a:r>
            <a:r>
              <a:rPr lang="ga-IE" sz="1400" b="1" strike="noStrike" dirty="0" smtClean="0">
                <a:solidFill>
                  <a:srgbClr val="FFFFFF"/>
                </a:solidFill>
                <a:latin typeface="Arial"/>
              </a:rPr>
              <a:t>fás an amhrais</a:t>
            </a:r>
            <a:endParaRPr lang="ga-IE" sz="1400" b="1" strike="noStrike" dirty="0">
              <a:solidFill>
                <a:srgbClr val="FFFFFF"/>
              </a:solidFill>
              <a:latin typeface="Arial"/>
            </a:endParaRPr>
          </a:p>
        </p:txBody>
      </p:sp>
      <p:sp>
        <p:nvSpPr>
          <p:cNvPr id="497" name="CustomShape 41"/>
          <p:cNvSpPr/>
          <p:nvPr/>
        </p:nvSpPr>
        <p:spPr>
          <a:xfrm>
            <a:off x="304800" y="3107880"/>
            <a:ext cx="4486080" cy="64188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ga-IE" sz="1400" b="1" strike="noStrike" dirty="0">
                <a:solidFill>
                  <a:srgbClr val="FFFFFF"/>
                </a:solidFill>
                <a:latin typeface="Arial"/>
              </a:rPr>
              <a:t>Diaidh ar ndiaidh, téann </a:t>
            </a:r>
            <a:r>
              <a:rPr lang="ga-IE" sz="1400" b="1" strike="noStrike" dirty="0" smtClean="0">
                <a:solidFill>
                  <a:srgbClr val="FFFFFF"/>
                </a:solidFill>
                <a:latin typeface="Arial"/>
              </a:rPr>
              <a:t>an mhuinín i </a:t>
            </a:r>
            <a:r>
              <a:rPr lang="ga-IE" sz="1400" b="1" strike="noStrike" dirty="0">
                <a:solidFill>
                  <a:srgbClr val="FFFFFF"/>
                </a:solidFill>
                <a:latin typeface="Arial"/>
              </a:rPr>
              <a:t>luachanna an </a:t>
            </a:r>
            <a:r>
              <a:rPr lang="ga-IE" sz="1400" b="1" strike="noStrike" dirty="0" smtClean="0">
                <a:solidFill>
                  <a:srgbClr val="FFFFFF"/>
                </a:solidFill>
                <a:latin typeface="Arial"/>
              </a:rPr>
              <a:t>daonlathais agus an </a:t>
            </a:r>
            <a:r>
              <a:rPr lang="en-IE" sz="1400" b="1" strike="noStrike" dirty="0" smtClean="0">
                <a:solidFill>
                  <a:srgbClr val="FFFFFF"/>
                </a:solidFill>
                <a:latin typeface="Arial"/>
              </a:rPr>
              <a:t>i</a:t>
            </a:r>
            <a:r>
              <a:rPr lang="ga-IE" sz="1400" b="1" strike="noStrike" dirty="0" err="1" smtClean="0">
                <a:solidFill>
                  <a:srgbClr val="FFFFFF"/>
                </a:solidFill>
                <a:latin typeface="Arial"/>
              </a:rPr>
              <a:t>onannais</a:t>
            </a:r>
            <a:r>
              <a:rPr lang="ga-IE" sz="1400" b="1" strike="noStrike" dirty="0" smtClean="0">
                <a:solidFill>
                  <a:srgbClr val="FFFFFF"/>
                </a:solidFill>
                <a:latin typeface="Arial"/>
              </a:rPr>
              <a:t> i léig</a:t>
            </a:r>
            <a:endParaRPr lang="ga-IE" sz="1400" b="1" strike="noStrike"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700" b="0" strike="noStrike" dirty="0">
                <a:solidFill>
                  <a:srgbClr val="FFFFFF"/>
                </a:solidFill>
                <a:latin typeface="Arial"/>
              </a:rPr>
              <a:t>CONAS A OIBRÍONN AN BHRÉAGAISNÉIS?</a:t>
            </a:r>
            <a:r>
              <a:rPr lang="ga-IE" sz="1700" b="1" strike="noStrike" dirty="0">
                <a:solidFill>
                  <a:srgbClr val="FFFFFF"/>
                </a:solidFill>
                <a:latin typeface="Arial"/>
              </a:rPr>
              <a:t>PROISÉAS NA BRÉAGAISNÉISE II – LUACHANNA NA </a:t>
            </a:r>
            <a:r>
              <a:rPr lang="ga-IE" sz="1700" b="1" strike="noStrike" dirty="0" err="1">
                <a:solidFill>
                  <a:srgbClr val="FFFFFF"/>
                </a:solidFill>
                <a:latin typeface="Arial"/>
              </a:rPr>
              <a:t>hEORPA</a:t>
            </a:r>
            <a:endParaRPr lang="ga-IE" sz="1700" b="1" strike="noStrike" dirty="0">
              <a:solidFill>
                <a:srgbClr val="FFFFFF"/>
              </a:solidFill>
              <a:latin typeface="Arial"/>
            </a:endParaRP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ga-IE" sz="1400" b="1" strike="noStrike">
                <a:solidFill>
                  <a:srgbClr val="FFFFFF"/>
                </a:solidFill>
                <a:latin typeface="Arial"/>
              </a:rPr>
              <a:t>FÁS NA LUACHANNA FRITH-EORPACHA</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ga-IE" sz="1700" b="1" strike="noStrike" dirty="0" smtClean="0">
                  <a:solidFill>
                    <a:srgbClr val="FF5D00"/>
                  </a:solidFill>
                  <a:latin typeface="Arial"/>
                </a:rPr>
                <a:t>AONTAITHE SAN</a:t>
              </a:r>
              <a:endParaRPr lang="ga-IE" sz="1700" b="1" strike="noStrike" dirty="0">
                <a:solidFill>
                  <a:srgbClr val="FF5D00"/>
                </a:solidFill>
                <a:latin typeface="Arial"/>
              </a:endParaRPr>
            </a:p>
            <a:p>
              <a:pPr algn="ctr">
                <a:lnSpc>
                  <a:spcPts val="1760"/>
                </a:lnSpc>
              </a:pPr>
              <a:r>
                <a:rPr lang="ga-IE" sz="1700" b="1" strike="noStrike" dirty="0" smtClean="0">
                  <a:solidFill>
                    <a:srgbClr val="FF5D00"/>
                  </a:solidFill>
                  <a:latin typeface="Arial"/>
                </a:rPr>
                <a:t>ÉAGSÚLACHT</a:t>
              </a:r>
              <a:endParaRPr lang="ga-IE" sz="1700" b="1" strike="noStrike" dirty="0">
                <a:solidFill>
                  <a:srgbClr val="FF5D00"/>
                </a:solidFill>
                <a:latin typeface="Arial"/>
              </a:endParaRP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ga-IE" sz="1400" b="1" strike="noStrike">
                  <a:solidFill>
                    <a:srgbClr val="FFFFFF"/>
                  </a:solidFill>
                  <a:latin typeface="Arial"/>
                </a:rPr>
                <a:t>LUACHANNA NA hEORPA</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ga-IE" sz="1400" b="1" strike="noStrike">
                <a:solidFill>
                  <a:srgbClr val="FFFFFF"/>
                </a:solidFill>
                <a:latin typeface="Arial"/>
              </a:rPr>
              <a:t>AN DOILÉIRE I RÉIM, NA DAOINE IDIR DHÁ CHOMHAIRLE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500" b="0" strike="noStrike" dirty="0">
                <a:solidFill>
                  <a:srgbClr val="FFFFFF"/>
                </a:solidFill>
                <a:latin typeface="Arial"/>
              </a:rPr>
              <a:t>CONAS A OIBRÍONN AN BHRÉAGAISNÉIS?</a:t>
            </a:r>
            <a:r>
              <a:rPr lang="ga-IE" sz="1500" strike="noStrike" dirty="0">
                <a:solidFill>
                  <a:srgbClr val="FFFFFF"/>
                </a:solidFill>
                <a:latin typeface="Arial"/>
              </a:rPr>
              <a:t> </a:t>
            </a:r>
            <a:r>
              <a:rPr lang="ga-IE" sz="1500" b="1" strike="noStrike" dirty="0">
                <a:solidFill>
                  <a:srgbClr val="FFFFFF"/>
                </a:solidFill>
                <a:latin typeface="Arial"/>
              </a:rPr>
              <a:t>PROISÉAS NA BRÉAGAISNÉISE II - IN AGHAIDH NA </a:t>
            </a:r>
            <a:r>
              <a:rPr lang="ga-IE" sz="1500" b="1" strike="noStrike" dirty="0" err="1">
                <a:solidFill>
                  <a:srgbClr val="FFFFFF"/>
                </a:solidFill>
                <a:latin typeface="Arial"/>
              </a:rPr>
              <a:t>hEORPA</a:t>
            </a:r>
            <a:r>
              <a:rPr lang="ga-IE" sz="1500" b="1" strike="noStrike" dirty="0">
                <a:solidFill>
                  <a:srgbClr val="FFFFFF"/>
                </a:solidFill>
                <a:latin typeface="Arial"/>
              </a:rPr>
              <a:t>: ÓN RÚIS INNIU</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700" b="0" strike="noStrike" dirty="0">
                <a:solidFill>
                  <a:srgbClr val="FFFFFF"/>
                </a:solidFill>
                <a:latin typeface="Arial"/>
              </a:rPr>
              <a:t>CONAS A OIBRÍONN AN BHRÉAGAISNÉIS</a:t>
            </a:r>
            <a:r>
              <a:rPr lang="ga-IE" sz="1700" b="0" strike="noStrike" dirty="0" smtClean="0">
                <a:solidFill>
                  <a:srgbClr val="FFFFFF"/>
                </a:solidFill>
                <a:latin typeface="Arial"/>
              </a:rPr>
              <a:t>? </a:t>
            </a:r>
            <a:r>
              <a:rPr lang="ga-IE" sz="1700" b="1" strike="noStrike" dirty="0" smtClean="0">
                <a:solidFill>
                  <a:srgbClr val="FFFFFF"/>
                </a:solidFill>
                <a:latin typeface="Arial"/>
              </a:rPr>
              <a:t>PROISÉAS </a:t>
            </a:r>
            <a:r>
              <a:rPr lang="ga-IE" sz="1700" b="1" strike="noStrike" dirty="0">
                <a:solidFill>
                  <a:srgbClr val="FFFFFF"/>
                </a:solidFill>
                <a:latin typeface="Arial"/>
              </a:rPr>
              <a:t>NA BRÉAGAISNÉISE II – LUACHANNA NA </a:t>
            </a:r>
            <a:r>
              <a:rPr lang="ga-IE" sz="1700" b="1" strike="noStrike" dirty="0" err="1">
                <a:solidFill>
                  <a:srgbClr val="FFFFFF"/>
                </a:solidFill>
                <a:latin typeface="Arial"/>
              </a:rPr>
              <a:t>hEORPA</a:t>
            </a:r>
            <a:r>
              <a:rPr lang="ga-IE" sz="1700" strike="noStrike" dirty="0">
                <a:solidFill>
                  <a:srgbClr val="FFFFFF"/>
                </a:solidFill>
                <a:latin typeface="Arial"/>
              </a:rPr>
              <a:t> </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dirty="0">
                <a:solidFill>
                  <a:srgbClr val="FFFFFF"/>
                </a:solidFill>
                <a:latin typeface="Arial"/>
              </a:rPr>
              <a:t>CONAS A OIBRÍONN AN BHRÉAGAISNÉIS</a:t>
            </a:r>
            <a:r>
              <a:rPr lang="ga-IE" sz="1800" b="0" strike="noStrike" dirty="0" smtClean="0">
                <a:solidFill>
                  <a:srgbClr val="FFFFFF"/>
                </a:solidFill>
                <a:latin typeface="Arial"/>
              </a:rPr>
              <a:t>? </a:t>
            </a:r>
            <a:r>
              <a:rPr lang="ga-IE" sz="1800" b="1" strike="noStrike" dirty="0" smtClean="0">
                <a:solidFill>
                  <a:srgbClr val="FFFFFF"/>
                </a:solidFill>
                <a:latin typeface="Arial"/>
              </a:rPr>
              <a:t>RÓL </a:t>
            </a:r>
            <a:r>
              <a:rPr lang="ga-IE" sz="1800" b="1" strike="noStrike" dirty="0">
                <a:solidFill>
                  <a:srgbClr val="FFFFFF"/>
                </a:solidFill>
                <a:latin typeface="Arial"/>
              </a:rPr>
              <a:t>NA MEÁN SÓISIALTA</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ga-IE" sz="2000" b="1" strike="noStrike">
                <a:solidFill>
                  <a:srgbClr val="FFFFFF"/>
                </a:solidFill>
                <a:latin typeface="Arial"/>
              </a:rPr>
              <a:t>RÓL NA MEÁN SÓISIALTA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dirty="0">
                <a:solidFill>
                  <a:srgbClr val="FFFFFF"/>
                </a:solidFill>
                <a:latin typeface="Arial"/>
              </a:rPr>
              <a:t>CONAS A OIBRÍONN AN BHRÉAGAISNÉIS</a:t>
            </a:r>
            <a:r>
              <a:rPr lang="ga-IE" sz="1800" b="0" strike="noStrike" dirty="0" smtClean="0">
                <a:solidFill>
                  <a:srgbClr val="FFFFFF"/>
                </a:solidFill>
                <a:latin typeface="Arial"/>
              </a:rPr>
              <a:t>? </a:t>
            </a:r>
            <a:r>
              <a:rPr lang="ga-IE" sz="1800" b="1" strike="noStrike" dirty="0" smtClean="0">
                <a:solidFill>
                  <a:srgbClr val="FFFFFF"/>
                </a:solidFill>
                <a:latin typeface="Arial"/>
              </a:rPr>
              <a:t>CONAS </a:t>
            </a:r>
            <a:r>
              <a:rPr lang="ga-IE" sz="1800" b="1" strike="noStrike" dirty="0">
                <a:solidFill>
                  <a:srgbClr val="FFFFFF"/>
                </a:solidFill>
                <a:latin typeface="Arial"/>
              </a:rPr>
              <a:t>IS FÉIDIR </a:t>
            </a:r>
            <a:r>
              <a:rPr lang="ga-IE" b="1" dirty="0" smtClean="0">
                <a:solidFill>
                  <a:srgbClr val="FFFFFF"/>
                </a:solidFill>
                <a:latin typeface="Arial"/>
              </a:rPr>
              <a:t>ÁBHAR </a:t>
            </a:r>
            <a:r>
              <a:rPr lang="ga-IE" sz="1800" b="1" strike="noStrike" dirty="0" smtClean="0">
                <a:solidFill>
                  <a:srgbClr val="FFFFFF"/>
                </a:solidFill>
                <a:latin typeface="Arial"/>
              </a:rPr>
              <a:t>A </a:t>
            </a:r>
            <a:r>
              <a:rPr lang="ga-IE" sz="1800" b="1" strike="noStrike" dirty="0">
                <a:solidFill>
                  <a:srgbClr val="FFFFFF"/>
                </a:solidFill>
                <a:latin typeface="Arial"/>
              </a:rPr>
              <a:t>IONRAMHÁIL?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A OIBRÍONN AN BHRÉAGAISNÉIS?</a:t>
            </a:r>
            <a:r>
              <a:rPr lang="ga-IE" sz="1800" strike="noStrike">
                <a:solidFill>
                  <a:srgbClr val="FFFFFF"/>
                </a:solidFill>
                <a:latin typeface="Arial"/>
              </a:rPr>
              <a:t> </a:t>
            </a:r>
            <a:r>
              <a:rPr lang="ga-IE" sz="1800" b="1" strike="noStrike">
                <a:solidFill>
                  <a:srgbClr val="FFFFFF"/>
                </a:solidFill>
                <a:latin typeface="Arial"/>
              </a:rPr>
              <a:t>CONAS IS FÉIDIR ÁBHAR A IONRAMHÁIL?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ROINNT SAMPLAÍ</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900" b="1" strike="noStrike" dirty="0" err="1">
                <a:solidFill>
                  <a:srgbClr val="FFFFFF"/>
                </a:solidFill>
                <a:latin typeface="Arial"/>
              </a:rPr>
              <a:t>Greta</a:t>
            </a:r>
            <a:r>
              <a:rPr lang="ga-IE" sz="1900" b="1" strike="noStrike" dirty="0">
                <a:solidFill>
                  <a:srgbClr val="FFFFFF"/>
                </a:solidFill>
                <a:latin typeface="Arial"/>
              </a:rPr>
              <a:t> agus í i ngreim meaisín ghunna!</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900" b="1" strike="noStrike" dirty="0">
                <a:solidFill>
                  <a:srgbClr val="FFFFFF"/>
                </a:solidFill>
                <a:latin typeface="Arial"/>
              </a:rPr>
              <a:t>An Pápa agus é ag tacú le ceannaire polaitiúil!</a:t>
            </a:r>
          </a:p>
        </p:txBody>
      </p:sp>
      <p:sp>
        <p:nvSpPr>
          <p:cNvPr id="293" name="CustomShape 4"/>
          <p:cNvSpPr/>
          <p:nvPr/>
        </p:nvSpPr>
        <p:spPr>
          <a:xfrm>
            <a:off x="2449195" y="14418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ga-IE" sz="1400" b="1" strike="noStrike" dirty="0">
                <a:solidFill>
                  <a:srgbClr val="0B1741"/>
                </a:solidFill>
                <a:latin typeface="Arial"/>
              </a:rPr>
              <a:t>ARSA DUINE AMHÁIN AR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6344863" y="1466159"/>
            <a:ext cx="4822942" cy="29606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1579"/>
              </a:lnSpc>
            </a:pPr>
            <a:r>
              <a:rPr lang="ga-IE" sz="1400" b="1" strike="noStrike" dirty="0">
                <a:solidFill>
                  <a:srgbClr val="0B1741"/>
                </a:solidFill>
                <a:latin typeface="Arial"/>
              </a:rPr>
              <a:t>ARSA DUINE EILE AR PHOSTÁLACHA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FREAGAIRT DON BHRÉAGAISNÉIS</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3000" b="1" strike="noStrike" dirty="0">
                <a:solidFill>
                  <a:srgbClr val="FFFFFF"/>
                </a:solidFill>
                <a:latin typeface="Arial"/>
              </a:rPr>
              <a:t>Déan do mhachnamh féin</a:t>
            </a:r>
          </a:p>
        </p:txBody>
      </p:sp>
      <p:sp>
        <p:nvSpPr>
          <p:cNvPr id="535" name="CustomShape 3"/>
          <p:cNvSpPr/>
          <p:nvPr/>
        </p:nvSpPr>
        <p:spPr>
          <a:xfrm>
            <a:off x="3645360" y="2672940"/>
            <a:ext cx="27414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dirty="0">
                <a:solidFill>
                  <a:srgbClr val="FFFFFF"/>
                </a:solidFill>
                <a:latin typeface="Arial"/>
              </a:rPr>
              <a:t>Sula roinneann tú ábhar</a:t>
            </a:r>
          </a:p>
        </p:txBody>
      </p:sp>
      <p:sp>
        <p:nvSpPr>
          <p:cNvPr id="536" name="CustomShape 4"/>
          <p:cNvSpPr/>
          <p:nvPr/>
        </p:nvSpPr>
        <p:spPr>
          <a:xfrm>
            <a:off x="9028799" y="1530000"/>
            <a:ext cx="2692145"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3000" b="1" strike="noStrike" dirty="0">
                <a:solidFill>
                  <a:srgbClr val="FFFFFF"/>
                </a:solidFill>
                <a:latin typeface="Arial"/>
              </a:rPr>
              <a:t>Cuir tuairisc ar fáil</a:t>
            </a:r>
          </a:p>
        </p:txBody>
      </p:sp>
      <p:sp>
        <p:nvSpPr>
          <p:cNvPr id="537" name="CustomShape 5"/>
          <p:cNvSpPr/>
          <p:nvPr/>
        </p:nvSpPr>
        <p:spPr>
          <a:xfrm>
            <a:off x="9413491" y="25907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dirty="0">
                <a:solidFill>
                  <a:srgbClr val="FFFFFF"/>
                </a:solidFill>
                <a:latin typeface="Arial"/>
              </a:rPr>
              <a:t>ar na hardáin</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a:solidFill>
                  <a:srgbClr val="FFFFFF"/>
                </a:solidFill>
                <a:latin typeface="Arial"/>
              </a:rPr>
              <a:t>Bí ag seiceáil na bhfíricí i gcomhair </a:t>
            </a:r>
          </a:p>
        </p:txBody>
      </p:sp>
      <p:sp>
        <p:nvSpPr>
          <p:cNvPr id="539" name="CustomShape 7"/>
          <p:cNvSpPr/>
          <p:nvPr/>
        </p:nvSpPr>
        <p:spPr>
          <a:xfrm>
            <a:off x="2643480" y="5276880"/>
            <a:ext cx="425952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3000" b="1" strike="noStrike" dirty="0">
                <a:solidFill>
                  <a:srgbClr val="FFFFFF"/>
                </a:solidFill>
                <a:latin typeface="Arial"/>
              </a:rPr>
              <a:t>Seiceáil na </a:t>
            </a:r>
            <a:r>
              <a:rPr lang="ga-IE" sz="3000" b="1" strike="noStrike" dirty="0" err="1">
                <a:solidFill>
                  <a:srgbClr val="FFFFFF"/>
                </a:solidFill>
                <a:latin typeface="Arial"/>
              </a:rPr>
              <a:t>bhfíricí</a:t>
            </a:r>
            <a:endParaRPr lang="ga-IE" sz="3000" b="1" strike="noStrike" dirty="0">
              <a:solidFill>
                <a:srgbClr val="FFFFFF"/>
              </a:solidFill>
              <a:latin typeface="Arial"/>
            </a:endParaRPr>
          </a:p>
        </p:txBody>
      </p:sp>
      <p:sp>
        <p:nvSpPr>
          <p:cNvPr id="540" name="CustomShape 8"/>
          <p:cNvSpPr/>
          <p:nvPr/>
        </p:nvSpPr>
        <p:spPr>
          <a:xfrm>
            <a:off x="7227269" y="5276880"/>
            <a:ext cx="402012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3000" b="1" strike="noStrike" dirty="0">
                <a:solidFill>
                  <a:srgbClr val="FFFFFF"/>
                </a:solidFill>
                <a:latin typeface="Arial"/>
              </a:rPr>
              <a:t>do mhuintire agus do chuid cairde</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200" b="0" strike="noStrike" dirty="0">
                <a:solidFill>
                  <a:srgbClr val="FFFFFF"/>
                </a:solidFill>
                <a:latin typeface="Arial"/>
              </a:rPr>
              <a:t>CONAS FREAGAIRT DON BHRÉAGAISNÉIS</a:t>
            </a:r>
            <a:r>
              <a:rPr lang="ga-IE" sz="1200" strike="noStrike" dirty="0">
                <a:solidFill>
                  <a:srgbClr val="FFFFFF"/>
                </a:solidFill>
                <a:latin typeface="Arial"/>
              </a:rPr>
              <a:t> - </a:t>
            </a:r>
            <a:r>
              <a:rPr lang="ga-IE" sz="1200" b="1" strike="noStrike" dirty="0">
                <a:solidFill>
                  <a:srgbClr val="FFFFFF"/>
                </a:solidFill>
                <a:latin typeface="Arial"/>
              </a:rPr>
              <a:t>DÉAN DO MHACHNAMH FÉIN SULA ROINNEANN TÚ ÁBHAR, AGUS SEICEÁIL NA FÍRICÍ A SC</a:t>
            </a:r>
            <a:r>
              <a:rPr lang="ga-IE" sz="1200" b="0" strike="noStrike" dirty="0">
                <a:solidFill>
                  <a:srgbClr val="FFFFFF"/>
                </a:solidFill>
                <a:latin typeface="Arial"/>
              </a:rPr>
              <a:t>AIPEANN TÚ</a:t>
            </a:r>
          </a:p>
        </p:txBody>
      </p:sp>
      <p:sp>
        <p:nvSpPr>
          <p:cNvPr id="546" name="CustomShape 3"/>
          <p:cNvSpPr/>
          <p:nvPr/>
        </p:nvSpPr>
        <p:spPr>
          <a:xfrm>
            <a:off x="584279" y="2877120"/>
            <a:ext cx="3308143" cy="162976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5000" b="1" strike="noStrike" dirty="0">
                <a:solidFill>
                  <a:srgbClr val="FFFFFF"/>
                </a:solidFill>
                <a:latin typeface="Arial"/>
              </a:rPr>
              <a:t>An </a:t>
            </a:r>
            <a:r>
              <a:rPr lang="ga-IE" sz="5000" b="1" strike="noStrike" dirty="0" err="1">
                <a:solidFill>
                  <a:srgbClr val="FFFFFF"/>
                </a:solidFill>
                <a:latin typeface="Arial"/>
              </a:rPr>
              <a:t>tAmhras</a:t>
            </a:r>
            <a:endParaRPr lang="ga-IE" sz="5000" b="1" strike="noStrike" dirty="0">
              <a:solidFill>
                <a:srgbClr val="FFFFFF"/>
              </a:solidFill>
              <a:latin typeface="Arial"/>
            </a:endParaRPr>
          </a:p>
        </p:txBody>
      </p:sp>
      <p:sp>
        <p:nvSpPr>
          <p:cNvPr id="547" name="CustomShape 4"/>
          <p:cNvSpPr/>
          <p:nvPr/>
        </p:nvSpPr>
        <p:spPr>
          <a:xfrm>
            <a:off x="3428640" y="2877120"/>
            <a:ext cx="5334840" cy="162976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ga-IE" sz="5000" b="1" strike="noStrike" dirty="0">
                <a:solidFill>
                  <a:srgbClr val="FFFFFF"/>
                </a:solidFill>
                <a:latin typeface="Arial"/>
              </a:rPr>
              <a:t>Seiceáil na </a:t>
            </a:r>
            <a:r>
              <a:rPr lang="ga-IE" sz="5000" b="1" strike="noStrike" dirty="0" err="1">
                <a:solidFill>
                  <a:srgbClr val="FFFFFF"/>
                </a:solidFill>
                <a:latin typeface="Arial"/>
              </a:rPr>
              <a:t>bhfíricí</a:t>
            </a:r>
            <a:endParaRPr lang="ga-IE" sz="5000" b="1" strike="noStrike" dirty="0">
              <a:solidFill>
                <a:srgbClr val="FFFFFF"/>
              </a:solidFill>
              <a:latin typeface="Arial"/>
            </a:endParaRPr>
          </a:p>
        </p:txBody>
      </p:sp>
      <p:sp>
        <p:nvSpPr>
          <p:cNvPr id="548" name="CustomShape 5"/>
          <p:cNvSpPr/>
          <p:nvPr/>
        </p:nvSpPr>
        <p:spPr>
          <a:xfrm>
            <a:off x="8520545" y="2877120"/>
            <a:ext cx="3247495" cy="860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5000" b="1" strike="noStrike" dirty="0">
                <a:solidFill>
                  <a:srgbClr val="FFFFFF"/>
                </a:solidFill>
                <a:latin typeface="Arial"/>
              </a:rPr>
              <a:t>Cinneadh</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FREAGAIRT DON BHRÉAGAISNÉIS - </a:t>
            </a:r>
            <a:r>
              <a:rPr lang="ga-IE" sz="1800" b="1" strike="noStrike">
                <a:solidFill>
                  <a:srgbClr val="FFFFFF"/>
                </a:solidFill>
                <a:latin typeface="Arial"/>
              </a:rPr>
              <a:t>SEICEÁIL NA bhFÍRICÍ</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a:solidFill>
                  <a:srgbClr val="FFFFFF"/>
                </a:solidFill>
                <a:latin typeface="Arial"/>
              </a:rPr>
              <a:t>Seiceáil an t-ábhar</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342909" y="2689380"/>
            <a:ext cx="2492929"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500" b="1" strike="noStrike" dirty="0">
                <a:solidFill>
                  <a:srgbClr val="FFFFFF"/>
                </a:solidFill>
                <a:latin typeface="Arial"/>
              </a:rPr>
              <a:t>Seiceáil </a:t>
            </a:r>
            <a:r>
              <a:rPr lang="ga-IE" sz="1500" b="1" dirty="0" smtClean="0">
                <a:solidFill>
                  <a:srgbClr val="FFFFFF"/>
                </a:solidFill>
                <a:latin typeface="Arial"/>
              </a:rPr>
              <a:t>an áit as a bhfuil na </a:t>
            </a:r>
            <a:r>
              <a:rPr lang="ga-IE" sz="1500" b="1" dirty="0" err="1" smtClean="0">
                <a:solidFill>
                  <a:srgbClr val="FFFFFF"/>
                </a:solidFill>
                <a:latin typeface="Arial"/>
              </a:rPr>
              <a:t>firicí</a:t>
            </a:r>
            <a:r>
              <a:rPr lang="ga-IE" sz="1500" b="1" dirty="0" smtClean="0">
                <a:solidFill>
                  <a:srgbClr val="FFFFFF"/>
                </a:solidFill>
                <a:latin typeface="Arial"/>
              </a:rPr>
              <a:t> ag teacht</a:t>
            </a:r>
            <a:endParaRPr lang="ga-IE" sz="1500" b="1" strike="noStrike" dirty="0">
              <a:solidFill>
                <a:srgbClr val="FFFFFF"/>
              </a:solidFill>
              <a:latin typeface="Arial"/>
            </a:endParaRPr>
          </a:p>
        </p:txBody>
      </p:sp>
      <p:sp>
        <p:nvSpPr>
          <p:cNvPr id="555" name="CustomShape 5"/>
          <p:cNvSpPr/>
          <p:nvPr/>
        </p:nvSpPr>
        <p:spPr>
          <a:xfrm>
            <a:off x="7758360" y="3830040"/>
            <a:ext cx="22219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dirty="0">
                <a:solidFill>
                  <a:srgbClr val="FFFFFF"/>
                </a:solidFill>
                <a:latin typeface="Arial"/>
              </a:rPr>
              <a:t>Seiceáil an t-údar</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a:solidFill>
                  <a:srgbClr val="FFFFFF"/>
                </a:solidFill>
                <a:latin typeface="Arial"/>
              </a:rPr>
              <a:t>Seiceáil na foinsí</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a:solidFill>
                  <a:srgbClr val="FFFFFF"/>
                </a:solidFill>
                <a:latin typeface="Arial"/>
              </a:rPr>
              <a:t>Seiceáil na pictiúir</a:t>
            </a:r>
          </a:p>
        </p:txBody>
      </p:sp>
      <p:sp>
        <p:nvSpPr>
          <p:cNvPr id="558" name="CustomShape 8"/>
          <p:cNvSpPr/>
          <p:nvPr/>
        </p:nvSpPr>
        <p:spPr>
          <a:xfrm>
            <a:off x="1801091" y="4881239"/>
            <a:ext cx="2966029" cy="52203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dirty="0">
                <a:solidFill>
                  <a:srgbClr val="FFFFFF"/>
                </a:solidFill>
                <a:latin typeface="Arial"/>
              </a:rPr>
              <a:t>Déan do mhachnamh féin sula roinneann tú ábhar</a:t>
            </a:r>
          </a:p>
        </p:txBody>
      </p:sp>
      <p:sp>
        <p:nvSpPr>
          <p:cNvPr id="559" name="CustomShape 9"/>
          <p:cNvSpPr/>
          <p:nvPr/>
        </p:nvSpPr>
        <p:spPr>
          <a:xfrm>
            <a:off x="1163782" y="3830040"/>
            <a:ext cx="3247298"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dirty="0">
                <a:solidFill>
                  <a:srgbClr val="FFFFFF"/>
                </a:solidFill>
                <a:latin typeface="Arial"/>
              </a:rPr>
              <a:t>Ceistigh do chuid claonta féin</a:t>
            </a:r>
          </a:p>
        </p:txBody>
      </p:sp>
      <p:sp>
        <p:nvSpPr>
          <p:cNvPr id="560" name="CustomShape 10"/>
          <p:cNvSpPr/>
          <p:nvPr/>
        </p:nvSpPr>
        <p:spPr>
          <a:xfrm>
            <a:off x="1995055" y="2752200"/>
            <a:ext cx="2737145" cy="54518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1600" b="1" strike="noStrike" dirty="0">
                <a:solidFill>
                  <a:srgbClr val="FFFFFF"/>
                </a:solidFill>
                <a:latin typeface="Arial"/>
              </a:rPr>
              <a:t>Bí i measc lucht ceistithe na miotas</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ga-IE" sz="4000" b="1" strike="noStrike">
                <a:solidFill>
                  <a:srgbClr val="FFFFFF"/>
                </a:solidFill>
                <a:latin typeface="Arial"/>
              </a:rPr>
              <a:t>Seiceáil na fíricí nuair atá tú in amhras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FREAGAIRT DON BHRÉAGAISNÉIS </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218700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4000" b="1" strike="noStrike" dirty="0">
                <a:solidFill>
                  <a:srgbClr val="FFFFFF"/>
                </a:solidFill>
                <a:latin typeface="Arial"/>
              </a:rPr>
              <a:t>Tuairisc</a:t>
            </a:r>
          </a:p>
        </p:txBody>
      </p:sp>
      <p:sp>
        <p:nvSpPr>
          <p:cNvPr id="566" name="CustomShape 4"/>
          <p:cNvSpPr/>
          <p:nvPr/>
        </p:nvSpPr>
        <p:spPr>
          <a:xfrm>
            <a:off x="1520280" y="3475800"/>
            <a:ext cx="215640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a:solidFill>
                  <a:srgbClr val="FFFFFF"/>
                </a:solidFill>
                <a:latin typeface="Arial"/>
              </a:rPr>
              <a:t>Chuig na hardáin</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CONAS FREAGAIRT DON BHRÉAGAISNÉIS </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3</a:t>
            </a:r>
          </a:p>
        </p:txBody>
      </p:sp>
      <p:sp>
        <p:nvSpPr>
          <p:cNvPr id="579" name="CustomShape 3"/>
          <p:cNvSpPr/>
          <p:nvPr/>
        </p:nvSpPr>
        <p:spPr>
          <a:xfrm>
            <a:off x="7962839" y="1562400"/>
            <a:ext cx="4062905" cy="8090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2761"/>
              </a:lnSpc>
            </a:pPr>
            <a:r>
              <a:rPr lang="ga-IE" sz="2400" b="1" strike="noStrike" dirty="0">
                <a:solidFill>
                  <a:srgbClr val="FFFFFF"/>
                </a:solidFill>
                <a:latin typeface="Arial"/>
              </a:rPr>
              <a:t>NÁ NÁIRIGH DAOINE </a:t>
            </a:r>
            <a:r>
              <a:rPr lang="ga-IE" sz="2400" b="1" strike="noStrike" dirty="0" smtClean="0">
                <a:solidFill>
                  <a:srgbClr val="FFFFFF"/>
                </a:solidFill>
                <a:latin typeface="Arial"/>
              </a:rPr>
              <a:t>EILE</a:t>
            </a:r>
          </a:p>
          <a:p>
            <a:pPr>
              <a:lnSpc>
                <a:spcPts val="2761"/>
              </a:lnSpc>
            </a:pPr>
            <a:r>
              <a:rPr lang="ga-IE" sz="2400" b="1" strike="noStrike" dirty="0" smtClean="0">
                <a:solidFill>
                  <a:srgbClr val="FFFFFF"/>
                </a:solidFill>
                <a:latin typeface="Arial"/>
              </a:rPr>
              <a:t>BÍ BÁÚIL LEO</a:t>
            </a:r>
            <a:endParaRPr lang="ga-IE" sz="2400" b="1" strike="noStrike" dirty="0">
              <a:solidFill>
                <a:srgbClr val="FFFFFF"/>
              </a:solidFill>
              <a:latin typeface="Arial"/>
            </a:endParaRP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ga-IE" sz="1800" b="0" strike="noStrike">
                <a:solidFill>
                  <a:srgbClr val="FFFFFF"/>
                </a:solidFill>
                <a:latin typeface="Arial"/>
              </a:rPr>
              <a:t>Más é an port atá agat </a:t>
            </a:r>
          </a:p>
          <a:p>
            <a:pPr>
              <a:lnSpc>
                <a:spcPts val="1760"/>
              </a:lnSpc>
            </a:pPr>
            <a:r>
              <a:rPr lang="ga-IE" sz="1800" b="0" strike="noStrike">
                <a:solidFill>
                  <a:srgbClr val="FFFFFF"/>
                </a:solidFill>
                <a:latin typeface="Arial"/>
              </a:rPr>
              <a:t>“</a:t>
            </a:r>
            <a:r>
              <a:rPr lang="ga-IE" sz="1800" b="1" strike="noStrike">
                <a:solidFill>
                  <a:srgbClr val="FFFFFF"/>
                </a:solidFill>
                <a:latin typeface="Arial"/>
              </a:rPr>
              <a:t>tá tusa mícheart agus tá mise ceart</a:t>
            </a:r>
            <a:r>
              <a:rPr lang="ga-IE" sz="1800" b="0" strike="noStrike">
                <a:solidFill>
                  <a:srgbClr val="FFFFFF"/>
                </a:solidFill>
                <a:latin typeface="Arial"/>
              </a:rPr>
              <a:t>”</a:t>
            </a:r>
          </a:p>
          <a:p>
            <a:pPr>
              <a:lnSpc>
                <a:spcPts val="1760"/>
              </a:lnSpc>
            </a:pPr>
            <a:r>
              <a:rPr lang="ga-IE" sz="1800" b="0" strike="noStrike">
                <a:solidFill>
                  <a:srgbClr val="FFFFFF"/>
                </a:solidFill>
                <a:latin typeface="Arial"/>
              </a:rPr>
              <a:t>ní éireoidh leat</a:t>
            </a:r>
          </a:p>
        </p:txBody>
      </p:sp>
      <p:sp>
        <p:nvSpPr>
          <p:cNvPr id="582" name="CustomShape 5"/>
          <p:cNvSpPr/>
          <p:nvPr/>
        </p:nvSpPr>
        <p:spPr>
          <a:xfrm>
            <a:off x="1925782" y="4087440"/>
            <a:ext cx="8866909"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dirty="0">
                <a:solidFill>
                  <a:srgbClr val="FFFFFF"/>
                </a:solidFill>
                <a:latin typeface="Arial"/>
              </a:rPr>
              <a:t>Conas labhairt faoin </a:t>
            </a:r>
            <a:r>
              <a:rPr lang="ga-IE" sz="2000" b="1" strike="noStrike" dirty="0" err="1">
                <a:solidFill>
                  <a:srgbClr val="FFFFFF"/>
                </a:solidFill>
                <a:latin typeface="Arial"/>
              </a:rPr>
              <a:t>mbréagaisnéis</a:t>
            </a:r>
            <a:r>
              <a:rPr lang="ga-IE" sz="2000" b="1" strike="noStrike" dirty="0">
                <a:solidFill>
                  <a:srgbClr val="FFFFFF"/>
                </a:solidFill>
                <a:latin typeface="Arial"/>
              </a:rPr>
              <a:t> le do mhuintir agus le do chairde</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ga-IE" sz="2800" b="1" strike="noStrike">
                <a:solidFill>
                  <a:srgbClr val="FFFFFF"/>
                </a:solidFill>
                <a:latin typeface="Arial"/>
              </a:rPr>
              <a:t>NÁ BÍ AG SÚIL LE hATHRÚ THAR OÍCHE</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ga-IE" sz="1800" b="0" strike="noStrike">
                <a:solidFill>
                  <a:srgbClr val="FFFFFF"/>
                </a:solidFill>
                <a:latin typeface="Arial"/>
              </a:rPr>
              <a:t>Ní gan chúirtéis agus foighne a thabharfaimid ar dhaoine éirí as scaipeadh na bréagaisnéise</a:t>
            </a:r>
          </a:p>
        </p:txBody>
      </p:sp>
      <p:sp>
        <p:nvSpPr>
          <p:cNvPr id="585" name="CustomShape 8"/>
          <p:cNvSpPr/>
          <p:nvPr/>
        </p:nvSpPr>
        <p:spPr>
          <a:xfrm>
            <a:off x="370080" y="1562400"/>
            <a:ext cx="3770640" cy="4499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ga-IE" sz="2400" b="1" strike="noStrike" dirty="0">
                <a:solidFill>
                  <a:srgbClr val="FFFFFF"/>
                </a:solidFill>
                <a:latin typeface="Arial"/>
              </a:rPr>
              <a:t>BÍ GNÍOMHACH</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ga-IE" sz="1800" b="0" strike="noStrike">
                <a:solidFill>
                  <a:srgbClr val="FFFFFF"/>
                </a:solidFill>
                <a:latin typeface="Arial"/>
              </a:rPr>
              <a:t>Is den fhreagracht atá orainn GO LÉIR bac a chur ar scaipeadh na faisnéise míchruinne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OBAIR GRÚPAÍ - </a:t>
            </a:r>
            <a:r>
              <a:rPr lang="ga-IE" sz="1800" b="1" strike="noStrike">
                <a:solidFill>
                  <a:srgbClr val="FFFFFF"/>
                </a:solidFill>
                <a:latin typeface="Arial"/>
              </a:rPr>
              <a:t>TASCANNA LE hAGHAIDH 3-4 GHRÚPA</a:t>
            </a:r>
          </a:p>
        </p:txBody>
      </p:sp>
      <p:sp>
        <p:nvSpPr>
          <p:cNvPr id="588" name="CustomShape 2"/>
          <p:cNvSpPr/>
          <p:nvPr/>
        </p:nvSpPr>
        <p:spPr>
          <a:xfrm>
            <a:off x="3741120" y="1078920"/>
            <a:ext cx="479328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2000" b="1" strike="noStrike" dirty="0">
                <a:solidFill>
                  <a:srgbClr val="FFFFFF"/>
                </a:solidFill>
                <a:latin typeface="Arial"/>
              </a:rPr>
              <a:t>Tascanna le haghaidh 3-4 ghrúpa</a:t>
            </a:r>
          </a:p>
        </p:txBody>
      </p:sp>
      <p:sp>
        <p:nvSpPr>
          <p:cNvPr id="589" name="CustomShape 3"/>
          <p:cNvSpPr/>
          <p:nvPr/>
        </p:nvSpPr>
        <p:spPr>
          <a:xfrm>
            <a:off x="495720" y="4598640"/>
            <a:ext cx="3245400" cy="4499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ga-IE" sz="1800" b="1" strike="noStrike" dirty="0" smtClean="0">
                <a:solidFill>
                  <a:srgbClr val="FFFFFF"/>
                </a:solidFill>
                <a:latin typeface="Arial"/>
              </a:rPr>
              <a:t>TÉIGÍ ISTEACH I </a:t>
            </a:r>
            <a:r>
              <a:rPr lang="ga-IE" sz="1800" b="1" strike="noStrike" dirty="0" err="1">
                <a:solidFill>
                  <a:srgbClr val="FFFFFF"/>
                </a:solidFill>
                <a:latin typeface="Arial"/>
              </a:rPr>
              <a:t>nGRÚPAÍ</a:t>
            </a:r>
            <a:endParaRPr lang="ga-IE" sz="1800" b="1" strike="noStrike" dirty="0">
              <a:solidFill>
                <a:srgbClr val="FFFFFF"/>
              </a:solidFill>
              <a:latin typeface="Arial"/>
            </a:endParaRP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ga-IE" sz="1800" b="1" strike="noStrike">
                <a:solidFill>
                  <a:srgbClr val="FFFFFF"/>
                </a:solidFill>
                <a:latin typeface="Arial"/>
              </a:rPr>
              <a:t>IARRAIGÍ BHUR gCÁS-STAIDÉAR AGUS BHUR gCUID TASCANNA FÉIN</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ga-IE" sz="1800" b="1" strike="noStrike">
                <a:solidFill>
                  <a:srgbClr val="FFFFFF"/>
                </a:solidFill>
                <a:latin typeface="Arial"/>
              </a:rPr>
              <a:t>ULLMHAÍGÍ CUR I LÁTHAIR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ACHOIMRE -</a:t>
            </a:r>
            <a:r>
              <a:rPr lang="ga-IE" sz="1800" b="1" strike="noStrike">
                <a:solidFill>
                  <a:srgbClr val="FFFFFF"/>
                </a:solidFill>
                <a:latin typeface="Arial"/>
              </a:rPr>
              <a:t>LEIDÍ, CÉARD ATÁ FOGHLAMTHA AGAINN?</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23" name="CustomShape 3"/>
          <p:cNvSpPr/>
          <p:nvPr/>
        </p:nvSpPr>
        <p:spPr>
          <a:xfrm>
            <a:off x="3225240" y="1841260"/>
            <a:ext cx="2891160" cy="8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5000" b="1" strike="noStrike" dirty="0" smtClean="0">
                <a:solidFill>
                  <a:srgbClr val="FF5D00"/>
                </a:solidFill>
                <a:latin typeface="Arial"/>
              </a:rPr>
              <a:t>Céard</a:t>
            </a:r>
            <a:endParaRPr lang="ga-IE" sz="5000" b="1" strike="noStrike" dirty="0">
              <a:solidFill>
                <a:srgbClr val="FF5D00"/>
              </a:solidFill>
              <a:latin typeface="Arial"/>
            </a:endParaRPr>
          </a:p>
        </p:txBody>
      </p:sp>
      <p:sp>
        <p:nvSpPr>
          <p:cNvPr id="624" name="CustomShape 4"/>
          <p:cNvSpPr/>
          <p:nvPr/>
        </p:nvSpPr>
        <p:spPr>
          <a:xfrm>
            <a:off x="3225240" y="2806849"/>
            <a:ext cx="2540520" cy="8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5000" b="1" strike="noStrike" dirty="0" smtClean="0">
                <a:solidFill>
                  <a:srgbClr val="164193"/>
                </a:solidFill>
                <a:latin typeface="Arial"/>
              </a:rPr>
              <a:t>Conas</a:t>
            </a:r>
            <a:endParaRPr lang="ga-IE" sz="5000" b="1" strike="noStrike" dirty="0">
              <a:solidFill>
                <a:srgbClr val="164193"/>
              </a:solidFill>
              <a:latin typeface="Arial"/>
            </a:endParaRPr>
          </a:p>
        </p:txBody>
      </p:sp>
      <p:sp>
        <p:nvSpPr>
          <p:cNvPr id="625" name="CustomShape 5"/>
          <p:cNvSpPr/>
          <p:nvPr/>
        </p:nvSpPr>
        <p:spPr>
          <a:xfrm>
            <a:off x="3225240" y="3743140"/>
            <a:ext cx="2667240" cy="8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5000" b="1" strike="noStrike" dirty="0">
                <a:solidFill>
                  <a:srgbClr val="164193"/>
                </a:solidFill>
                <a:latin typeface="Arial"/>
              </a:rPr>
              <a:t>Conas</a:t>
            </a:r>
          </a:p>
        </p:txBody>
      </p:sp>
      <p:sp>
        <p:nvSpPr>
          <p:cNvPr id="626" name="CustomShape 6"/>
          <p:cNvSpPr/>
          <p:nvPr/>
        </p:nvSpPr>
        <p:spPr>
          <a:xfrm>
            <a:off x="6095879" y="2093400"/>
            <a:ext cx="2521647"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dirty="0">
                <a:solidFill>
                  <a:srgbClr val="FFFFFF"/>
                </a:solidFill>
                <a:latin typeface="Arial"/>
              </a:rPr>
              <a:t>is </a:t>
            </a:r>
            <a:r>
              <a:rPr lang="ga-IE" sz="1600" b="1" strike="noStrike" dirty="0" err="1">
                <a:solidFill>
                  <a:srgbClr val="FFFFFF"/>
                </a:solidFill>
                <a:latin typeface="Arial"/>
              </a:rPr>
              <a:t>bréagaisnéis</a:t>
            </a:r>
            <a:r>
              <a:rPr lang="ga-IE" sz="1600" b="1" strike="noStrike" dirty="0">
                <a:solidFill>
                  <a:srgbClr val="FFFFFF"/>
                </a:solidFill>
                <a:latin typeface="Arial"/>
              </a:rPr>
              <a:t> ann? </a:t>
            </a:r>
          </a:p>
        </p:txBody>
      </p:sp>
      <p:sp>
        <p:nvSpPr>
          <p:cNvPr id="627" name="CustomShape 7"/>
          <p:cNvSpPr/>
          <p:nvPr/>
        </p:nvSpPr>
        <p:spPr>
          <a:xfrm>
            <a:off x="6095880" y="3063960"/>
            <a:ext cx="3394484"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a:solidFill>
                  <a:srgbClr val="FFFFFF"/>
                </a:solidFill>
                <a:latin typeface="Arial"/>
              </a:rPr>
              <a:t>a oibríonn an bhréagaisnéis?</a:t>
            </a:r>
          </a:p>
        </p:txBody>
      </p:sp>
      <p:sp>
        <p:nvSpPr>
          <p:cNvPr id="628" name="CustomShape 8"/>
          <p:cNvSpPr/>
          <p:nvPr/>
        </p:nvSpPr>
        <p:spPr>
          <a:xfrm>
            <a:off x="6095880" y="3995280"/>
            <a:ext cx="4156484"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ga-IE" sz="1600" b="1" strike="noStrike">
                <a:solidFill>
                  <a:srgbClr val="FFFFFF"/>
                </a:solidFill>
                <a:latin typeface="Arial"/>
              </a:rPr>
              <a:t>ba cheart freagairt don bhréagaisnéis? </a:t>
            </a:r>
          </a:p>
        </p:txBody>
      </p:sp>
      <p:sp>
        <p:nvSpPr>
          <p:cNvPr id="629" name="CustomShape 9"/>
          <p:cNvSpPr/>
          <p:nvPr/>
        </p:nvSpPr>
        <p:spPr>
          <a:xfrm>
            <a:off x="3225240" y="4674100"/>
            <a:ext cx="2667240" cy="8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5000" b="1" strike="noStrike" dirty="0" err="1">
                <a:solidFill>
                  <a:srgbClr val="F49900"/>
                </a:solidFill>
                <a:latin typeface="Arial"/>
              </a:rPr>
              <a:t>Leidí</a:t>
            </a:r>
            <a:endParaRPr lang="ga-IE" sz="5000" b="1" strike="noStrike" dirty="0">
              <a:solidFill>
                <a:srgbClr val="F49900"/>
              </a:solidFill>
              <a:latin typeface="Arial"/>
            </a:endParaRPr>
          </a:p>
        </p:txBody>
      </p:sp>
      <p:sp>
        <p:nvSpPr>
          <p:cNvPr id="630" name="CustomShape 10"/>
          <p:cNvSpPr/>
          <p:nvPr/>
        </p:nvSpPr>
        <p:spPr>
          <a:xfrm>
            <a:off x="6095880" y="4926240"/>
            <a:ext cx="2521646"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ga-IE" sz="1600" b="1" strike="noStrike" dirty="0">
                <a:solidFill>
                  <a:srgbClr val="FFFFFF"/>
                </a:solidFill>
                <a:latin typeface="Arial"/>
              </a:rPr>
              <a:t>le breis eolais a fháil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600" b="0" strike="noStrike" dirty="0">
                <a:solidFill>
                  <a:srgbClr val="FFFFFF"/>
                </a:solidFill>
                <a:latin typeface="Arial"/>
              </a:rPr>
              <a:t>LEIDÍ LE BREIS EOLAIS A FHÁIL - </a:t>
            </a:r>
            <a:r>
              <a:rPr lang="ga-IE" sz="1600" b="1" strike="noStrike" dirty="0">
                <a:solidFill>
                  <a:srgbClr val="FFFFFF"/>
                </a:solidFill>
                <a:latin typeface="Arial"/>
              </a:rPr>
              <a:t>CLUICHÍ AR LÍNE FAOIN CHÚRSAÍ BRÉAGAISNÉISE (ACMHAINNÍ SEACHTRACHA)</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33" name="CustomShape 3"/>
          <p:cNvSpPr/>
          <p:nvPr/>
        </p:nvSpPr>
        <p:spPr>
          <a:xfrm>
            <a:off x="2234160" y="1197000"/>
            <a:ext cx="8966160" cy="55108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ga-IE" sz="1400" b="1" u="sng" strike="noStrike" dirty="0">
                <a:solidFill>
                  <a:srgbClr val="964277"/>
                </a:solidFill>
                <a:uFillTx/>
                <a:latin typeface="Arial"/>
                <a:hlinkClick r:id="rId3"/>
              </a:rPr>
              <a:t>CLUICHE NA DROCHNUACHTA </a:t>
            </a:r>
            <a:r>
              <a:rPr lang="ga-IE" sz="1400" b="0" strike="noStrike" dirty="0">
                <a:solidFill>
                  <a:srgbClr val="808080"/>
                </a:solidFill>
                <a:latin typeface="Arial"/>
              </a:rPr>
              <a:t>(teangacha éagsúla) agus </a:t>
            </a:r>
            <a:r>
              <a:rPr lang="ga-IE" sz="1400" b="1" u="sng" strike="noStrike" dirty="0">
                <a:solidFill>
                  <a:srgbClr val="964277"/>
                </a:solidFill>
                <a:uFillTx/>
                <a:latin typeface="Arial"/>
                <a:hlinkClick r:id="rId4"/>
              </a:rPr>
              <a:t>CLUICHÍ DROCHNUACHTA LE </a:t>
            </a:r>
            <a:r>
              <a:rPr lang="ga-IE" sz="1400" b="1" u="sng" strike="noStrike" dirty="0" err="1">
                <a:solidFill>
                  <a:srgbClr val="964277"/>
                </a:solidFill>
                <a:uFillTx/>
                <a:latin typeface="Arial"/>
                <a:hlinkClick r:id="rId4"/>
              </a:rPr>
              <a:t>hAGHAIDH</a:t>
            </a:r>
            <a:r>
              <a:rPr lang="ga-IE" sz="1400" b="1" u="sng" strike="noStrike" dirty="0">
                <a:solidFill>
                  <a:srgbClr val="964277"/>
                </a:solidFill>
                <a:uFillTx/>
                <a:latin typeface="Arial"/>
                <a:hlinkClick r:id="rId4"/>
              </a:rPr>
              <a:t> NA </a:t>
            </a:r>
            <a:r>
              <a:rPr lang="ga-IE" sz="1400" b="1" u="sng" strike="noStrike" dirty="0" err="1">
                <a:solidFill>
                  <a:srgbClr val="964277"/>
                </a:solidFill>
                <a:uFillTx/>
                <a:latin typeface="Arial"/>
                <a:hlinkClick r:id="rId4"/>
              </a:rPr>
              <a:t>bPÁISTÍ</a:t>
            </a:r>
            <a:r>
              <a:rPr lang="ga-IE" sz="1400" b="1" strike="noStrike" dirty="0">
                <a:solidFill>
                  <a:srgbClr val="1D848A"/>
                </a:solidFill>
                <a:latin typeface="Arial"/>
              </a:rPr>
              <a:t> </a:t>
            </a:r>
            <a:r>
              <a:rPr lang="ga-IE" sz="1400" b="0" strike="noStrike" dirty="0">
                <a:solidFill>
                  <a:srgbClr val="808080"/>
                </a:solidFill>
                <a:latin typeface="Arial"/>
              </a:rPr>
              <a:t>(níos lú teangacha).  </a:t>
            </a:r>
            <a:r>
              <a:rPr lang="ga-IE" dirty="0"/>
              <a:t>
</a:t>
            </a:r>
            <a:r>
              <a:rPr lang="ga-IE" sz="1400" b="0" strike="noStrike" dirty="0" smtClean="0">
                <a:solidFill>
                  <a:srgbClr val="808080"/>
                </a:solidFill>
                <a:latin typeface="Arial"/>
              </a:rPr>
              <a:t>Cum </a:t>
            </a:r>
            <a:r>
              <a:rPr lang="ga-IE" sz="1400" b="0" strike="noStrike" dirty="0">
                <a:solidFill>
                  <a:srgbClr val="808080"/>
                </a:solidFill>
                <a:latin typeface="Arial"/>
              </a:rPr>
              <a:t>do chuid </a:t>
            </a:r>
            <a:r>
              <a:rPr lang="ga-IE" sz="1400" b="0" strike="noStrike" dirty="0" err="1">
                <a:solidFill>
                  <a:srgbClr val="808080"/>
                </a:solidFill>
                <a:latin typeface="Arial"/>
              </a:rPr>
              <a:t>bréagnuachta</a:t>
            </a:r>
            <a:r>
              <a:rPr lang="ga-IE" sz="1400" b="0" strike="noStrike" dirty="0">
                <a:solidFill>
                  <a:srgbClr val="808080"/>
                </a:solidFill>
                <a:latin typeface="Arial"/>
              </a:rPr>
              <a:t> féin. Leagan caighdeánach: ón aois a 15 amach. Leagan na hóige: ó aois a 8 amach.</a:t>
            </a:r>
          </a:p>
          <a:p>
            <a:pPr marL="1035000">
              <a:lnSpc>
                <a:spcPct val="90000"/>
              </a:lnSpc>
              <a:spcBef>
                <a:spcPts val="1199"/>
              </a:spcBef>
              <a:tabLst>
                <a:tab pos="1060560" algn="l"/>
              </a:tabLst>
            </a:pPr>
            <a:r>
              <a:rPr lang="ga-IE" sz="1200" b="0" i="1" strike="noStrike" dirty="0">
                <a:solidFill>
                  <a:srgbClr val="808080"/>
                </a:solidFill>
                <a:latin typeface="Arial"/>
              </a:rPr>
              <a:t>Ar fáil i roinnt teangacha éagsúla</a:t>
            </a:r>
          </a:p>
          <a:p>
            <a:pPr marL="863640" indent="-285480">
              <a:lnSpc>
                <a:spcPct val="90000"/>
              </a:lnSpc>
              <a:spcBef>
                <a:spcPts val="1199"/>
              </a:spcBef>
              <a:buClr>
                <a:srgbClr val="4365E2"/>
              </a:buClr>
              <a:buFont typeface="Arial"/>
              <a:buChar char="•"/>
              <a:tabLst>
                <a:tab pos="1060560" algn="l"/>
              </a:tabLst>
            </a:pPr>
            <a:r>
              <a:rPr lang="ga-IE" sz="1400" b="1" u="sng" strike="noStrike" dirty="0">
                <a:solidFill>
                  <a:srgbClr val="964277"/>
                </a:solidFill>
                <a:uFillTx/>
                <a:latin typeface="Arial"/>
                <a:hlinkClick r:id="rId5"/>
              </a:rPr>
              <a:t>Fíor nó </a:t>
            </a:r>
            <a:r>
              <a:rPr lang="ga-IE" sz="1400" b="1" u="sng" strike="noStrike" dirty="0" err="1">
                <a:solidFill>
                  <a:srgbClr val="964277"/>
                </a:solidFill>
                <a:uFillTx/>
                <a:latin typeface="Arial"/>
                <a:hlinkClick r:id="rId5"/>
              </a:rPr>
              <a:t>Photoshop</a:t>
            </a:r>
            <a:r>
              <a:rPr lang="ga-IE" sz="1400" b="1" u="sng" strike="noStrike" dirty="0">
                <a:solidFill>
                  <a:srgbClr val="964277"/>
                </a:solidFill>
                <a:uFillTx/>
                <a:latin typeface="Arial"/>
                <a:hlinkClick r:id="rId5"/>
              </a:rPr>
              <a:t>?</a:t>
            </a:r>
            <a:r>
              <a:rPr lang="ga-IE" sz="1400" b="1" strike="noStrike" dirty="0">
                <a:solidFill>
                  <a:srgbClr val="1D848A"/>
                </a:solidFill>
                <a:latin typeface="Arial"/>
              </a:rPr>
              <a:t> </a:t>
            </a:r>
            <a:r>
              <a:rPr lang="ga-IE" sz="1400" b="0" strike="noStrike" dirty="0">
                <a:solidFill>
                  <a:srgbClr val="808080"/>
                </a:solidFill>
                <a:latin typeface="Arial"/>
              </a:rPr>
              <a:t>Bain úsáid as an ngrinneas súl atá agat le tuiscint a fháil ar ionramháil na n-íomhánna.</a:t>
            </a:r>
          </a:p>
          <a:p>
            <a:pPr marL="577800">
              <a:lnSpc>
                <a:spcPct val="90000"/>
              </a:lnSpc>
              <a:spcBef>
                <a:spcPts val="1199"/>
              </a:spcBef>
              <a:tabLst>
                <a:tab pos="1060560" algn="l"/>
              </a:tabLst>
            </a:pPr>
            <a:r>
              <a:rPr lang="ga-IE" sz="1200" b="0" i="1" strike="noStrike" dirty="0">
                <a:solidFill>
                  <a:srgbClr val="808080"/>
                </a:solidFill>
                <a:latin typeface="Arial"/>
              </a:rPr>
              <a:t>	Ar fáil i mBéarla amháin.</a:t>
            </a:r>
          </a:p>
          <a:p>
            <a:pPr marL="863640" indent="-285480">
              <a:lnSpc>
                <a:spcPct val="90000"/>
              </a:lnSpc>
              <a:spcBef>
                <a:spcPts val="1199"/>
              </a:spcBef>
              <a:buClr>
                <a:srgbClr val="4365E2"/>
              </a:buClr>
              <a:buFont typeface="Arial"/>
              <a:buChar char="•"/>
              <a:tabLst>
                <a:tab pos="1060560" algn="l"/>
              </a:tabLst>
            </a:pPr>
            <a:r>
              <a:rPr lang="ga-IE" sz="1400" b="1" u="sng" strike="noStrike" dirty="0" err="1">
                <a:solidFill>
                  <a:srgbClr val="964277"/>
                </a:solidFill>
                <a:uFillTx/>
                <a:latin typeface="Arial"/>
                <a:hlinkClick r:id="rId6"/>
              </a:rPr>
              <a:t>Fakescape</a:t>
            </a:r>
            <a:r>
              <a:rPr lang="ga-IE" sz="1400" b="0" strike="noStrike" dirty="0">
                <a:solidFill>
                  <a:srgbClr val="1D848A"/>
                </a:solidFill>
                <a:latin typeface="Arial"/>
              </a:rPr>
              <a:t> </a:t>
            </a:r>
            <a:r>
              <a:rPr lang="ga-IE" sz="1400" b="0" strike="noStrike" dirty="0">
                <a:solidFill>
                  <a:srgbClr val="808080"/>
                </a:solidFill>
                <a:latin typeface="Arial"/>
              </a:rPr>
              <a:t>(CZ agus EN). Cluichí a mhúineann do na daltaí conas éalú ón nuacht bhréige. In aisce do na léachtóirí a iarrann é. Ó aois a 13 amach.</a:t>
            </a:r>
          </a:p>
          <a:p>
            <a:pPr marL="577800">
              <a:lnSpc>
                <a:spcPct val="90000"/>
              </a:lnSpc>
              <a:spcBef>
                <a:spcPts val="1199"/>
              </a:spcBef>
              <a:tabLst>
                <a:tab pos="1060560" algn="l"/>
              </a:tabLst>
            </a:pPr>
            <a:r>
              <a:rPr lang="ga-IE" sz="1200" b="0" i="1" strike="noStrike" dirty="0">
                <a:solidFill>
                  <a:srgbClr val="808080"/>
                </a:solidFill>
                <a:latin typeface="Arial"/>
              </a:rPr>
              <a:t>	Ar fáil i mBéarla agus sa tSeicis</a:t>
            </a:r>
          </a:p>
          <a:p>
            <a:pPr marL="863640" indent="-285480">
              <a:lnSpc>
                <a:spcPct val="90000"/>
              </a:lnSpc>
              <a:spcBef>
                <a:spcPts val="1199"/>
              </a:spcBef>
              <a:buClr>
                <a:srgbClr val="4365E2"/>
              </a:buClr>
              <a:buFont typeface="Arial"/>
              <a:buChar char="•"/>
              <a:tabLst>
                <a:tab pos="1060560" algn="l"/>
              </a:tabLst>
            </a:pPr>
            <a:r>
              <a:rPr lang="ga-IE" sz="1400" b="1" u="sng" strike="noStrike" dirty="0" err="1">
                <a:solidFill>
                  <a:srgbClr val="964277"/>
                </a:solidFill>
                <a:uFillTx/>
                <a:latin typeface="Arial"/>
                <a:hlinkClick r:id="rId7"/>
              </a:rPr>
              <a:t>Fakey</a:t>
            </a:r>
            <a:r>
              <a:rPr lang="ga-IE" sz="1400" b="0" strike="noStrike" dirty="0">
                <a:solidFill>
                  <a:srgbClr val="1D848A"/>
                </a:solidFill>
                <a:latin typeface="Arial"/>
              </a:rPr>
              <a:t> </a:t>
            </a:r>
            <a:r>
              <a:rPr lang="ga-IE" sz="1400" b="0" strike="noStrike" dirty="0">
                <a:solidFill>
                  <a:srgbClr val="808080"/>
                </a:solidFill>
                <a:latin typeface="Arial"/>
              </a:rPr>
              <a:t>(EN). Cluiche a mhúineann litearthacht na meán agus an idirghníomhaíocht a dhéanann na daoine leis an </a:t>
            </a:r>
            <a:r>
              <a:rPr lang="ga-IE" sz="1400" b="0" strike="noStrike" dirty="0" err="1">
                <a:solidFill>
                  <a:srgbClr val="808080"/>
                </a:solidFill>
                <a:latin typeface="Arial"/>
              </a:rPr>
              <a:t>mbréagaisnéis</a:t>
            </a:r>
            <a:r>
              <a:rPr lang="ga-IE" sz="1400" b="0" strike="noStrike" dirty="0">
                <a:solidFill>
                  <a:srgbClr val="808080"/>
                </a:solidFill>
                <a:latin typeface="Arial"/>
              </a:rPr>
              <a:t>. Ó aois a 16 amach.</a:t>
            </a:r>
          </a:p>
          <a:p>
            <a:pPr marL="577800">
              <a:lnSpc>
                <a:spcPct val="90000"/>
              </a:lnSpc>
              <a:spcBef>
                <a:spcPts val="1199"/>
              </a:spcBef>
              <a:tabLst>
                <a:tab pos="1060560" algn="l"/>
              </a:tabLst>
            </a:pPr>
            <a:r>
              <a:rPr lang="ga-IE" sz="1200" b="0" i="1" strike="noStrike" dirty="0">
                <a:solidFill>
                  <a:srgbClr val="808080"/>
                </a:solidFill>
                <a:latin typeface="Arial"/>
              </a:rPr>
              <a:t>	Níl seo ar fáil ach i mBéarla amháin.</a:t>
            </a:r>
          </a:p>
          <a:p>
            <a:pPr marL="863640" indent="-285480">
              <a:lnSpc>
                <a:spcPct val="90000"/>
              </a:lnSpc>
              <a:spcBef>
                <a:spcPts val="1199"/>
              </a:spcBef>
              <a:buClr>
                <a:srgbClr val="4365E2"/>
              </a:buClr>
              <a:buFont typeface="Arial"/>
              <a:buChar char="•"/>
              <a:tabLst>
                <a:tab pos="1060560" algn="l"/>
              </a:tabLst>
            </a:pPr>
            <a:r>
              <a:rPr lang="ga-IE" sz="1400" b="1" u="sng" strike="noStrike" dirty="0" err="1">
                <a:solidFill>
                  <a:srgbClr val="964277"/>
                </a:solidFill>
                <a:uFillTx/>
                <a:latin typeface="Arial"/>
                <a:hlinkClick r:id="rId8"/>
              </a:rPr>
              <a:t>Escape</a:t>
            </a:r>
            <a:r>
              <a:rPr lang="ga-IE" sz="1400" b="1" u="sng" strike="noStrike" dirty="0">
                <a:solidFill>
                  <a:srgbClr val="964277"/>
                </a:solidFill>
                <a:uFillTx/>
                <a:latin typeface="Arial"/>
                <a:hlinkClick r:id="rId8"/>
              </a:rPr>
              <a:t> </a:t>
            </a:r>
            <a:r>
              <a:rPr lang="ga-IE" sz="1400" b="1" u="sng" strike="noStrike" dirty="0" err="1">
                <a:solidFill>
                  <a:srgbClr val="964277"/>
                </a:solidFill>
                <a:uFillTx/>
                <a:latin typeface="Arial"/>
                <a:hlinkClick r:id="rId8"/>
              </a:rPr>
              <a:t>Fake</a:t>
            </a:r>
            <a:r>
              <a:rPr lang="ga-IE" sz="1400" b="1" strike="noStrike" dirty="0">
                <a:solidFill>
                  <a:srgbClr val="1D848A"/>
                </a:solidFill>
                <a:latin typeface="Arial"/>
              </a:rPr>
              <a:t> </a:t>
            </a:r>
            <a:r>
              <a:rPr lang="ga-IE" sz="1400" b="0" strike="noStrike" dirty="0">
                <a:solidFill>
                  <a:srgbClr val="808080"/>
                </a:solidFill>
                <a:latin typeface="Arial"/>
              </a:rPr>
              <a:t>(DE agus EN). </a:t>
            </a:r>
            <a:r>
              <a:rPr lang="ga-IE" sz="1400" b="0" strike="noStrike" dirty="0" err="1">
                <a:solidFill>
                  <a:srgbClr val="808080"/>
                </a:solidFill>
                <a:latin typeface="Arial"/>
              </a:rPr>
              <a:t>Aip</a:t>
            </a:r>
            <a:r>
              <a:rPr lang="ga-IE" sz="1400" b="0" strike="noStrike" dirty="0">
                <a:solidFill>
                  <a:srgbClr val="808080"/>
                </a:solidFill>
                <a:latin typeface="Arial"/>
              </a:rPr>
              <a:t> is féidir a íoslódáil a mhúineann litearthacht na meán ar bhealach spraíúil. Ó aois a 15 amach.</a:t>
            </a:r>
          </a:p>
          <a:p>
            <a:pPr marL="577800">
              <a:lnSpc>
                <a:spcPct val="90000"/>
              </a:lnSpc>
              <a:spcBef>
                <a:spcPts val="1199"/>
              </a:spcBef>
              <a:tabLst>
                <a:tab pos="1060560" algn="l"/>
              </a:tabLst>
            </a:pPr>
            <a:r>
              <a:rPr lang="ga-IE" sz="1200" b="0" i="1" strike="noStrike" dirty="0">
                <a:solidFill>
                  <a:srgbClr val="808080"/>
                </a:solidFill>
                <a:latin typeface="Arial"/>
              </a:rPr>
              <a:t>	Ar fáil i mBéarla agus i nGearmáinis.</a:t>
            </a:r>
          </a:p>
          <a:p>
            <a:pPr marL="863640" indent="-285480">
              <a:lnSpc>
                <a:spcPct val="90000"/>
              </a:lnSpc>
              <a:spcBef>
                <a:spcPts val="1199"/>
              </a:spcBef>
              <a:buClr>
                <a:srgbClr val="4365E2"/>
              </a:buClr>
              <a:buFont typeface="Arial"/>
              <a:buChar char="•"/>
              <a:tabLst>
                <a:tab pos="1060560" algn="l"/>
              </a:tabLst>
            </a:pPr>
            <a:r>
              <a:rPr lang="ga-IE" sz="1400" b="1" u="sng" strike="noStrike" dirty="0" err="1">
                <a:solidFill>
                  <a:srgbClr val="964277"/>
                </a:solidFill>
                <a:uFillTx/>
                <a:latin typeface="Arial"/>
                <a:hlinkClick r:id="rId9"/>
              </a:rPr>
              <a:t>Troll</a:t>
            </a:r>
            <a:r>
              <a:rPr lang="ga-IE" sz="1400" b="1" u="sng" strike="noStrike" dirty="0">
                <a:solidFill>
                  <a:srgbClr val="964277"/>
                </a:solidFill>
                <a:uFillTx/>
                <a:latin typeface="Arial"/>
                <a:hlinkClick r:id="rId9"/>
              </a:rPr>
              <a:t> </a:t>
            </a:r>
            <a:r>
              <a:rPr lang="ga-IE" sz="1400" b="1" u="sng" strike="noStrike" dirty="0" err="1">
                <a:solidFill>
                  <a:srgbClr val="964277"/>
                </a:solidFill>
                <a:uFillTx/>
                <a:latin typeface="Arial"/>
                <a:hlinkClick r:id="rId9"/>
              </a:rPr>
              <a:t>Factory</a:t>
            </a:r>
            <a:r>
              <a:rPr lang="ga-IE" sz="1400" b="1" strike="noStrike" dirty="0">
                <a:solidFill>
                  <a:srgbClr val="1D848A"/>
                </a:solidFill>
                <a:latin typeface="Arial"/>
              </a:rPr>
              <a:t> </a:t>
            </a:r>
            <a:r>
              <a:rPr lang="ga-IE" sz="1400" b="0" strike="noStrike" dirty="0">
                <a:solidFill>
                  <a:srgbClr val="808080"/>
                </a:solidFill>
                <a:latin typeface="Arial"/>
              </a:rPr>
              <a:t>(EN). Is </a:t>
            </a:r>
            <a:r>
              <a:rPr lang="ga-IE" sz="1400" b="0" strike="noStrike" dirty="0" err="1">
                <a:solidFill>
                  <a:srgbClr val="808080"/>
                </a:solidFill>
                <a:latin typeface="Arial"/>
              </a:rPr>
              <a:t>troll</a:t>
            </a:r>
            <a:r>
              <a:rPr lang="ga-IE" sz="1400" b="0" strike="noStrike" dirty="0">
                <a:solidFill>
                  <a:srgbClr val="808080"/>
                </a:solidFill>
                <a:latin typeface="Arial"/>
              </a:rPr>
              <a:t> atá san imreoir a chruthaíonn nuacht bhréige. Ó aois a 16 amach.</a:t>
            </a:r>
          </a:p>
          <a:p>
            <a:pPr marL="577800">
              <a:lnSpc>
                <a:spcPct val="90000"/>
              </a:lnSpc>
              <a:spcBef>
                <a:spcPts val="1199"/>
              </a:spcBef>
              <a:tabLst>
                <a:tab pos="1060560" algn="l"/>
              </a:tabLst>
            </a:pPr>
            <a:r>
              <a:rPr lang="ga-IE" sz="1200" b="0" i="1" strike="noStrike" dirty="0">
                <a:solidFill>
                  <a:srgbClr val="808080"/>
                </a:solidFill>
                <a:latin typeface="Arial"/>
              </a:rPr>
              <a:t>	Ar fáil i mBéarla amháin.</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LEIDÍ LE TUILLEADH EOLAIS A FHÁIL - </a:t>
            </a:r>
            <a:r>
              <a:rPr lang="ga-IE" sz="1800" b="1" strike="noStrike">
                <a:solidFill>
                  <a:srgbClr val="FFFFFF"/>
                </a:solidFill>
                <a:latin typeface="Arial"/>
              </a:rPr>
              <a:t>SEICEÁIL NA bhFIRÍCÍ</a:t>
            </a:r>
          </a:p>
        </p:txBody>
      </p:sp>
      <p:sp>
        <p:nvSpPr>
          <p:cNvPr id="638" name="CustomShape 2"/>
          <p:cNvSpPr/>
          <p:nvPr/>
        </p:nvSpPr>
        <p:spPr>
          <a:xfrm>
            <a:off x="2768760" y="2522160"/>
            <a:ext cx="8301600" cy="22453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ga-IE" sz="1400" b="0" strike="noStrike" dirty="0">
                <a:solidFill>
                  <a:srgbClr val="808080"/>
                </a:solidFill>
                <a:latin typeface="Arial"/>
              </a:rPr>
              <a:t>Déantar liosta na n-eagras seiceála fíricí a nuashonrú sa </a:t>
            </a:r>
            <a:r>
              <a:rPr lang="ga-IE" sz="1400" b="1" u="sng" strike="noStrike" dirty="0" err="1">
                <a:solidFill>
                  <a:srgbClr val="964277"/>
                </a:solidFill>
                <a:uFillTx/>
                <a:latin typeface="Arial"/>
                <a:hlinkClick r:id="rId3"/>
              </a:rPr>
              <a:t>Poynter</a:t>
            </a:r>
            <a:r>
              <a:rPr lang="ga-IE" sz="1400" b="1" u="sng" strike="noStrike" dirty="0">
                <a:solidFill>
                  <a:srgbClr val="964277"/>
                </a:solidFill>
                <a:uFillTx/>
                <a:latin typeface="Arial"/>
                <a:hlinkClick r:id="rId3"/>
              </a:rPr>
              <a:t> </a:t>
            </a:r>
            <a:r>
              <a:rPr lang="ga-IE" sz="1400" b="1" u="sng" strike="noStrike" dirty="0" err="1">
                <a:solidFill>
                  <a:srgbClr val="964277"/>
                </a:solidFill>
                <a:uFillTx/>
                <a:latin typeface="Arial"/>
                <a:hlinkClick r:id="rId3"/>
              </a:rPr>
              <a:t>Institute</a:t>
            </a:r>
            <a:r>
              <a:rPr lang="ga-IE" sz="1400" b="1" strike="noStrike" dirty="0">
                <a:solidFill>
                  <a:srgbClr val="1D848A"/>
                </a:solidFill>
                <a:latin typeface="Arial"/>
              </a:rPr>
              <a:t> </a:t>
            </a:r>
            <a:r>
              <a:rPr lang="ga-IE" dirty="0"/>
              <a:t/>
            </a:r>
            <a:br>
              <a:rPr lang="ga-IE" dirty="0"/>
            </a:br>
            <a:r>
              <a:rPr lang="ga-IE" sz="1400" b="0" strike="noStrike" dirty="0">
                <a:solidFill>
                  <a:srgbClr val="808080"/>
                </a:solidFill>
                <a:latin typeface="Arial"/>
              </a:rPr>
              <a:t>agus</a:t>
            </a:r>
            <a:r>
              <a:rPr lang="ga-IE" sz="1400" b="0" strike="noStrike" dirty="0">
                <a:solidFill>
                  <a:srgbClr val="1D848A"/>
                </a:solidFill>
                <a:latin typeface="Arial"/>
              </a:rPr>
              <a:t> </a:t>
            </a:r>
            <a:r>
              <a:rPr lang="ga-IE" sz="1400" b="1" u="sng" strike="noStrike" dirty="0" err="1">
                <a:solidFill>
                  <a:srgbClr val="964277"/>
                </a:solidFill>
                <a:uFillTx/>
                <a:latin typeface="Arial"/>
                <a:hlinkClick r:id="rId4"/>
              </a:rPr>
              <a:t>Facebook</a:t>
            </a:r>
            <a:endParaRPr lang="ga-IE" sz="1400" b="1" u="sng" strike="noStrike" dirty="0">
              <a:solidFill>
                <a:srgbClr val="964277"/>
              </a:solidFill>
              <a:uFillTx/>
              <a:latin typeface="Arial"/>
              <a:hlinkClick r:id="rId4"/>
            </a:endParaRP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ga-IE" sz="1400" b="0" strike="noStrike" dirty="0">
                <a:solidFill>
                  <a:srgbClr val="808080"/>
                </a:solidFill>
                <a:latin typeface="Arial"/>
              </a:rPr>
              <a:t>Cuardaigh torthaí na seiceála fíricí ón idirlín agus ábhar cainte nó duine le </a:t>
            </a:r>
            <a:r>
              <a:rPr lang="ga-IE" dirty="0"/>
              <a:t/>
            </a:r>
            <a:br>
              <a:rPr lang="ga-IE" dirty="0"/>
            </a:br>
            <a:r>
              <a:rPr lang="ga-IE" sz="1400" b="1" u="sng" strike="noStrike" dirty="0" err="1">
                <a:solidFill>
                  <a:srgbClr val="964277"/>
                </a:solidFill>
                <a:uFillTx/>
                <a:latin typeface="Arial"/>
                <a:hlinkClick r:id="rId5"/>
              </a:rPr>
              <a:t>Google</a:t>
            </a:r>
            <a:r>
              <a:rPr lang="ga-IE" sz="1400" b="1" u="sng" strike="noStrike" dirty="0">
                <a:solidFill>
                  <a:srgbClr val="964277"/>
                </a:solidFill>
                <a:uFillTx/>
                <a:latin typeface="Arial"/>
                <a:hlinkClick r:id="rId5"/>
              </a:rPr>
              <a:t>’s </a:t>
            </a:r>
            <a:r>
              <a:rPr lang="ga-IE" sz="1400" b="1" u="sng" strike="noStrike" dirty="0" err="1">
                <a:solidFill>
                  <a:srgbClr val="964277"/>
                </a:solidFill>
                <a:uFillTx/>
                <a:latin typeface="Arial"/>
                <a:hlinkClick r:id="rId5"/>
              </a:rPr>
              <a:t>Fact</a:t>
            </a:r>
            <a:r>
              <a:rPr lang="ga-IE" sz="1400" b="1" u="sng" strike="noStrike" dirty="0">
                <a:solidFill>
                  <a:srgbClr val="964277"/>
                </a:solidFill>
                <a:uFillTx/>
                <a:latin typeface="Arial"/>
                <a:hlinkClick r:id="rId5"/>
              </a:rPr>
              <a:t> </a:t>
            </a:r>
            <a:r>
              <a:rPr lang="ga-IE" sz="1400" b="1" u="sng" strike="noStrike" dirty="0" err="1">
                <a:solidFill>
                  <a:srgbClr val="964277"/>
                </a:solidFill>
                <a:uFillTx/>
                <a:latin typeface="Arial"/>
                <a:hlinkClick r:id="rId5"/>
              </a:rPr>
              <a:t>Check</a:t>
            </a:r>
            <a:r>
              <a:rPr lang="ga-IE" sz="1400" b="1" u="sng" strike="noStrike" dirty="0">
                <a:solidFill>
                  <a:srgbClr val="964277"/>
                </a:solidFill>
                <a:uFillTx/>
                <a:latin typeface="Arial"/>
                <a:hlinkClick r:id="rId5"/>
              </a:rPr>
              <a:t> Explorer</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ga-IE" sz="1400" b="1" u="sng" strike="noStrike" dirty="0">
                <a:solidFill>
                  <a:srgbClr val="964277"/>
                </a:solidFill>
                <a:uFillTx/>
                <a:latin typeface="Arial"/>
                <a:hlinkClick r:id="rId6"/>
              </a:rPr>
              <a:t>‘</a:t>
            </a:r>
            <a:r>
              <a:rPr lang="ga-IE" sz="1400" b="1" u="sng" strike="noStrike" dirty="0" err="1">
                <a:solidFill>
                  <a:srgbClr val="964277"/>
                </a:solidFill>
                <a:uFillTx/>
                <a:latin typeface="Arial"/>
                <a:hlinkClick r:id="rId6"/>
              </a:rPr>
              <a:t>Learn</a:t>
            </a:r>
            <a:r>
              <a:rPr lang="ga-IE" sz="1400" b="1" u="sng" strike="noStrike" dirty="0">
                <a:solidFill>
                  <a:srgbClr val="964277"/>
                </a:solidFill>
                <a:uFillTx/>
                <a:latin typeface="Arial"/>
                <a:hlinkClick r:id="rId6"/>
              </a:rPr>
              <a:t> </a:t>
            </a:r>
            <a:r>
              <a:rPr lang="ga-IE" sz="1400" b="1" u="sng" strike="noStrike" dirty="0" err="1">
                <a:solidFill>
                  <a:srgbClr val="964277"/>
                </a:solidFill>
                <a:uFillTx/>
                <a:latin typeface="Arial"/>
                <a:hlinkClick r:id="rId6"/>
              </a:rPr>
              <a:t>to</a:t>
            </a:r>
            <a:r>
              <a:rPr lang="ga-IE" sz="1400" b="1" u="sng" strike="noStrike" dirty="0">
                <a:solidFill>
                  <a:srgbClr val="964277"/>
                </a:solidFill>
                <a:uFillTx/>
                <a:latin typeface="Arial"/>
                <a:hlinkClick r:id="rId6"/>
              </a:rPr>
              <a:t> </a:t>
            </a:r>
            <a:r>
              <a:rPr lang="ga-IE" sz="1400" b="1" u="sng" strike="noStrike" dirty="0" err="1">
                <a:solidFill>
                  <a:srgbClr val="964277"/>
                </a:solidFill>
                <a:uFillTx/>
                <a:latin typeface="Arial"/>
                <a:hlinkClick r:id="rId6"/>
              </a:rPr>
              <a:t>Discern</a:t>
            </a:r>
            <a:r>
              <a:rPr lang="ga-IE" sz="1400" b="1" u="sng" strike="noStrike" dirty="0">
                <a:solidFill>
                  <a:srgbClr val="964277"/>
                </a:solidFill>
                <a:uFillTx/>
                <a:latin typeface="Arial"/>
                <a:hlinkClick r:id="rId6"/>
              </a:rPr>
              <a:t>’</a:t>
            </a:r>
            <a:r>
              <a:rPr lang="ga-IE" sz="1400" b="0" strike="noStrike" dirty="0">
                <a:solidFill>
                  <a:srgbClr val="808080"/>
                </a:solidFill>
                <a:latin typeface="Arial"/>
              </a:rPr>
              <a:t>– Lámhleabhar Litearthachta na </a:t>
            </a:r>
            <a:r>
              <a:rPr lang="ga-IE" sz="1400" b="0" strike="noStrike" dirty="0" err="1">
                <a:solidFill>
                  <a:srgbClr val="808080"/>
                </a:solidFill>
                <a:latin typeface="Arial"/>
              </a:rPr>
              <a:t>nOiliúnaithe</a:t>
            </a:r>
            <a:r>
              <a:rPr lang="ga-IE" sz="1400" b="0" strike="noStrike" dirty="0">
                <a:solidFill>
                  <a:srgbClr val="808080"/>
                </a:solidFill>
                <a:latin typeface="Arial"/>
              </a:rPr>
              <a:t> ón bhforbairt agus ón oideachas domhanda </a:t>
            </a:r>
            <a:r>
              <a:rPr lang="ga-IE" sz="1400" b="0" strike="noStrike" dirty="0" smtClean="0">
                <a:solidFill>
                  <a:srgbClr val="808080"/>
                </a:solidFill>
                <a:latin typeface="Arial"/>
              </a:rPr>
              <a:t>IREX </a:t>
            </a:r>
            <a:r>
              <a:rPr lang="ga-IE" sz="1400" b="0" strike="noStrike" dirty="0">
                <a:solidFill>
                  <a:srgbClr val="808080"/>
                </a:solidFill>
                <a:latin typeface="Arial"/>
              </a:rPr>
              <a:t>gan bhrabús</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ga-IE" sz="1400" b="0" strike="noStrike" dirty="0">
                <a:solidFill>
                  <a:srgbClr val="808080"/>
                </a:solidFill>
                <a:latin typeface="Arial"/>
              </a:rPr>
              <a:t>Grúpa</a:t>
            </a:r>
            <a:r>
              <a:rPr lang="ga-IE" sz="1400" strike="noStrike" dirty="0">
                <a:latin typeface="Arial"/>
              </a:rPr>
              <a:t> </a:t>
            </a:r>
            <a:r>
              <a:rPr lang="ga-IE" sz="1400" b="0" strike="noStrike" dirty="0">
                <a:solidFill>
                  <a:srgbClr val="808080"/>
                </a:solidFill>
                <a:latin typeface="Arial"/>
              </a:rPr>
              <a:t> frith-</a:t>
            </a:r>
            <a:r>
              <a:rPr lang="ga-IE" sz="1400" b="0" strike="noStrike" dirty="0" err="1">
                <a:solidFill>
                  <a:srgbClr val="808080"/>
                </a:solidFill>
                <a:latin typeface="Arial"/>
              </a:rPr>
              <a:t>bhréagaisnéise</a:t>
            </a:r>
            <a:r>
              <a:rPr lang="ga-IE" sz="1400" b="0" strike="noStrike" dirty="0">
                <a:solidFill>
                  <a:srgbClr val="808080"/>
                </a:solidFill>
                <a:latin typeface="Arial"/>
              </a:rPr>
              <a:t> </a:t>
            </a:r>
            <a:r>
              <a:rPr lang="ga-IE" sz="1400" b="1" u="sng" strike="noStrike" dirty="0">
                <a:solidFill>
                  <a:srgbClr val="964277"/>
                </a:solidFill>
                <a:uFillTx/>
                <a:latin typeface="Arial"/>
                <a:hlinkClick r:id="rId7"/>
              </a:rPr>
              <a:t>an Aontais</a:t>
            </a:r>
            <a:r>
              <a:rPr lang="ga-IE" sz="1400" b="1" strike="noStrike" dirty="0">
                <a:solidFill>
                  <a:srgbClr val="1D848A"/>
                </a:solidFill>
                <a:latin typeface="Arial"/>
              </a:rPr>
              <a:t> </a:t>
            </a:r>
            <a:r>
              <a:rPr lang="ga-IE" sz="1400" b="0" strike="noStrike" dirty="0">
                <a:solidFill>
                  <a:srgbClr val="808080"/>
                </a:solidFill>
                <a:latin typeface="Arial"/>
              </a:rPr>
              <a:t>agus an </a:t>
            </a:r>
            <a:r>
              <a:rPr lang="ga-IE" sz="1400" b="0" strike="noStrike" dirty="0" err="1">
                <a:solidFill>
                  <a:srgbClr val="808080"/>
                </a:solidFill>
                <a:latin typeface="Arial"/>
              </a:rPr>
              <a:t>feachtas</a:t>
            </a:r>
            <a:r>
              <a:rPr lang="ga-IE" sz="1400" b="1" strike="noStrike" dirty="0" err="1">
                <a:solidFill>
                  <a:srgbClr val="808080"/>
                </a:solidFill>
                <a:latin typeface="Arial"/>
              </a:rPr>
              <a:t>“</a:t>
            </a:r>
            <a:r>
              <a:rPr lang="ga-IE" sz="1400" b="1" u="sng" strike="noStrike" dirty="0" err="1">
                <a:solidFill>
                  <a:srgbClr val="964277"/>
                </a:solidFill>
                <a:uFillTx/>
                <a:latin typeface="Arial"/>
                <a:hlinkClick r:id="rId8"/>
              </a:rPr>
              <a:t>Think</a:t>
            </a:r>
            <a:r>
              <a:rPr lang="ga-IE" sz="1400" b="1" u="sng" strike="noStrike" dirty="0">
                <a:solidFill>
                  <a:srgbClr val="964277"/>
                </a:solidFill>
                <a:uFillTx/>
                <a:latin typeface="Arial"/>
                <a:hlinkClick r:id="rId8"/>
              </a:rPr>
              <a:t> </a:t>
            </a:r>
            <a:r>
              <a:rPr lang="ga-IE" sz="1400" b="1" u="sng" strike="noStrike" dirty="0" err="1">
                <a:solidFill>
                  <a:srgbClr val="964277"/>
                </a:solidFill>
                <a:uFillTx/>
                <a:latin typeface="Arial"/>
                <a:hlinkClick r:id="rId8"/>
              </a:rPr>
              <a:t>Before</a:t>
            </a:r>
            <a:r>
              <a:rPr lang="ga-IE" sz="1400" b="1" u="sng" strike="noStrike" dirty="0">
                <a:solidFill>
                  <a:srgbClr val="964277"/>
                </a:solidFill>
                <a:uFillTx/>
                <a:latin typeface="Arial"/>
                <a:hlinkClick r:id="rId8"/>
              </a:rPr>
              <a:t> </a:t>
            </a:r>
            <a:r>
              <a:rPr lang="ga-IE" sz="1400" b="1" u="sng" strike="noStrike" dirty="0" err="1">
                <a:solidFill>
                  <a:srgbClr val="964277"/>
                </a:solidFill>
                <a:uFillTx/>
                <a:latin typeface="Arial"/>
                <a:hlinkClick r:id="rId8"/>
              </a:rPr>
              <a:t>you</a:t>
            </a:r>
            <a:r>
              <a:rPr lang="ga-IE" sz="1400" b="1" u="sng" strike="noStrike" dirty="0">
                <a:solidFill>
                  <a:srgbClr val="964277"/>
                </a:solidFill>
                <a:uFillTx/>
                <a:latin typeface="Arial"/>
                <a:hlinkClick r:id="rId8"/>
              </a:rPr>
              <a:t> </a:t>
            </a:r>
            <a:r>
              <a:rPr lang="ga-IE" sz="1400" b="1" u="sng" strike="noStrike" dirty="0" err="1">
                <a:solidFill>
                  <a:srgbClr val="964277"/>
                </a:solidFill>
                <a:uFillTx/>
                <a:latin typeface="Arial"/>
                <a:hlinkClick r:id="rId8"/>
              </a:rPr>
              <a:t>Share</a:t>
            </a:r>
            <a:r>
              <a:rPr lang="ga-IE" sz="1400" b="1" strike="noStrike" dirty="0">
                <a:solidFill>
                  <a:srgbClr val="808080"/>
                </a:solidFill>
                <a:latin typeface="Arial"/>
              </a:rPr>
              <a:t>” </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LEIDEANNA LE TUILLEADH EOLAIS A FHÁIL - </a:t>
            </a:r>
            <a:r>
              <a:rPr lang="ga-IE" sz="1800" b="1" strike="noStrike">
                <a:solidFill>
                  <a:srgbClr val="FFFFFF"/>
                </a:solidFill>
                <a:latin typeface="Arial"/>
              </a:rPr>
              <a:t>ACHMHAINNÍ NÁDÚRTHA</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OSTAIR</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6"/>
              </a:rPr>
              <a:t>Click &amp; Check </a:t>
            </a:r>
            <a:r>
              <a:rPr lang="ga-I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BHEILG</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BHULGÁIR</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8"/>
              </a:rPr>
              <a:t>Gramoten</a:t>
            </a:r>
            <a:r>
              <a:rPr lang="ga-I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CHRÓIT</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9"/>
              </a:rPr>
              <a:t>Cumann na cumarsáide agus an chultúir sna meáin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0"/>
              </a:rPr>
              <a:t>Children of the media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1"/>
              </a:rPr>
              <a:t>Laethanta Litearthachta na Meán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CHIPIR</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2"/>
              </a:rPr>
              <a:t>Comhrac na Bréagaisnéise trí bhíthin Litearthacht na Meán </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POBLACHT NA SEICE</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3"/>
              </a:rPr>
              <a:t>Clovekvtisni</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5"/>
              </a:rPr>
              <a:t>Elpida</a:t>
            </a:r>
            <a:r>
              <a:rPr lang="ga-I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DANMHAIRG</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6"/>
              </a:rPr>
              <a:t>Tacaíocht Idirnáisiúnta do na Meáin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7"/>
              </a:rPr>
              <a:t>TjekDet</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8"/>
              </a:rPr>
              <a:t>DR Detektor</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0"/>
              </a:rPr>
              <a:t>Børneavisen</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ROINNT SAMPLAÍ</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ga-IE" sz="1400" b="1" strike="noStrike">
                <a:solidFill>
                  <a:srgbClr val="0B1741"/>
                </a:solidFill>
                <a:latin typeface="Arial"/>
              </a:rPr>
              <a:t>FOTHEIDEAL MÍCHRUINN</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ga-IE" sz="1400" b="1" strike="noStrike">
                <a:solidFill>
                  <a:srgbClr val="0B1741"/>
                </a:solidFill>
                <a:latin typeface="Arial"/>
              </a:rPr>
              <a:t>NÍ ANN DON FHOINSE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79" y="4533480"/>
            <a:ext cx="2412065"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2800" b="1" strike="noStrike" dirty="0">
                <a:solidFill>
                  <a:srgbClr val="FFFFFF"/>
                </a:solidFill>
                <a:latin typeface="Arial"/>
              </a:rPr>
              <a:t>BRÉAGACH</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ga-IE" sz="1400" b="1" strike="noStrike">
                <a:solidFill>
                  <a:srgbClr val="0A1641"/>
                </a:solidFill>
                <a:latin typeface="Arial"/>
              </a:rPr>
              <a:t>Is pictiúr é sin a bhaineann le cuntas cailín eile atá cosúil le Greta, pictiúr ar cuireadh luí faoi leith air.</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ga-IE" sz="1400" b="1" strike="noStrike">
                <a:solidFill>
                  <a:srgbClr val="0A1641"/>
                </a:solidFill>
                <a:latin typeface="Arial"/>
              </a:rPr>
              <a:t>Ní suíomh nuachta ceart é Dailypresser.com. Is cumadóireacht ghlan atá sa phostáil.</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ga-IE" sz="2800" b="1" strike="noStrike" dirty="0">
                <a:solidFill>
                  <a:srgbClr val="FFFFFF"/>
                </a:solidFill>
                <a:latin typeface="Arial"/>
              </a:rPr>
              <a:t>BRÉAGACH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MOLTAÍ FAOI ÁBHAR INSPÉISE EILE - </a:t>
            </a:r>
            <a:r>
              <a:rPr lang="ga-IE" sz="1800" b="1" strike="noStrike">
                <a:solidFill>
                  <a:srgbClr val="FFFFFF"/>
                </a:solidFill>
                <a:latin typeface="Arial"/>
              </a:rPr>
              <a:t>ACMHAINNÍ NÁISIÚNTA</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EASTÓIN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4"/>
              </a:rPr>
              <a:t>SALTO Rannpháirtíocht &amp; Fais</a:t>
            </a:r>
            <a:r>
              <a:rPr lang="ga-IE" sz="1400" b="1" u="sng" strike="noStrike">
                <a:solidFill>
                  <a:srgbClr val="964277"/>
                </a:solidFill>
                <a:uFillTx/>
                <a:latin typeface="Arial"/>
                <a:hlinkClick r:id="rId4"/>
              </a:rPr>
              <a:t>néis</a:t>
            </a:r>
          </a:p>
          <a:p>
            <a:pPr>
              <a:lnSpc>
                <a:spcPct val="90000"/>
              </a:lnSpc>
              <a:spcBef>
                <a:spcPts val="1199"/>
              </a:spcBef>
            </a:pPr>
            <a:endParaRPr lang="fr-BE" sz="1400" b="0" strike="noStrike" spc="-1">
              <a:latin typeface="Arial"/>
            </a:endParaRPr>
          </a:p>
          <a:p>
            <a:pPr>
              <a:lnSpc>
                <a:spcPct val="90000"/>
              </a:lnSpc>
              <a:spcBef>
                <a:spcPts val="1199"/>
              </a:spcBef>
            </a:pPr>
            <a:r>
              <a:rPr lang="ga-IE" sz="1400" b="1" strike="noStrike">
                <a:solidFill>
                  <a:srgbClr val="0A1641"/>
                </a:solidFill>
                <a:latin typeface="Arial"/>
              </a:rPr>
              <a:t>AN FHIONNLAINN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5"/>
              </a:rPr>
              <a:t>An Litearthathacht na Meán san Fhionlainn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7"/>
              </a:rPr>
              <a:t>Scoil Litearthachta na  Meán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1"/>
              </a:rPr>
              <a:t>YLE</a:t>
            </a:r>
            <a:r>
              <a:rPr lang="ga-IE" sz="1200" b="0" u="sng" strike="noStrike">
                <a:solidFill>
                  <a:srgbClr val="964277"/>
                </a:solidFill>
                <a:uFillTx/>
                <a:latin typeface="Arial"/>
                <a:hlinkClick r:id="rId11"/>
              </a:rPr>
              <a:t> </a:t>
            </a:r>
            <a:r>
              <a:rPr lang="ga-IE"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FHRAINC</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2"/>
              </a:rPr>
              <a:t>IREX na hEorpa</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GHERMÁIN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8"/>
              </a:rPr>
              <a:t>BÍ AG GNÍOMHÚ LEAT! aktiv + selbstbestimmt online</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GHRÉIG</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1"/>
              </a:rPr>
              <a:t>Institiúit Litearthacht na Meán</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MOLTAÍ FAOI ÁBHAR INSPÉISE EILE - </a:t>
            </a:r>
            <a:r>
              <a:rPr lang="ga-IE" sz="1800" b="1" strike="noStrike">
                <a:solidFill>
                  <a:srgbClr val="FFFFFF"/>
                </a:solidFill>
                <a:latin typeface="Arial"/>
              </a:rPr>
              <a:t>ACMHAINNÍ NÁISIÚNTA</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UNGÁIR</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ÉIRE</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IODÁIL</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7"/>
              </a:rPr>
              <a:t>Oideachas na Meán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LAITVIA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9"/>
              </a:rPr>
              <a:t>Pilna doma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0"/>
              </a:rPr>
              <a:t>Re:Seiceáil</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3"/>
              </a:rPr>
              <a:t>Laochra móraar an Idirlíon</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LIOTÚÁIN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4"/>
              </a:rPr>
              <a:t>Draugiškas internetas</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LUCSAMBURG</a:t>
            </a:r>
          </a:p>
          <a:p>
            <a:pPr marL="171360" indent="-171000">
              <a:lnSpc>
                <a:spcPct val="90000"/>
              </a:lnSpc>
              <a:spcBef>
                <a:spcPts val="1199"/>
              </a:spcBef>
              <a:buClr>
                <a:srgbClr val="40BAD2"/>
              </a:buClr>
              <a:buFont typeface="Arial"/>
              <a:buChar char="•"/>
            </a:pPr>
            <a:r>
              <a:rPr lang="ga-IE"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MÁLTA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9"/>
              </a:rPr>
              <a:t>BeSmartOnline!</a:t>
            </a:r>
            <a:r>
              <a:rPr lang="ga-I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ISILTÍR</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1"/>
              </a:rPr>
              <a:t>An tIonad Iriseoireachta Eorpach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2"/>
              </a:rPr>
              <a:t>Hoezomediawijs</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3"/>
              </a:rPr>
              <a:t>Drochnuacht</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MOLTAÍ FAOI ÁBHAR INSPÉISE EILE - </a:t>
            </a:r>
            <a:r>
              <a:rPr lang="ga-IE" sz="1800" b="1" strike="noStrike">
                <a:solidFill>
                  <a:srgbClr val="FFFFFF"/>
                </a:solidFill>
                <a:latin typeface="Arial"/>
              </a:rPr>
              <a:t>ACMHAINNÍ NÁISIÚNTA</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65" name="CustomShape 3"/>
          <p:cNvSpPr/>
          <p:nvPr/>
        </p:nvSpPr>
        <p:spPr>
          <a:xfrm>
            <a:off x="2794320" y="1112040"/>
            <a:ext cx="3948840" cy="463366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1400" b="1" strike="noStrike" dirty="0">
                <a:solidFill>
                  <a:srgbClr val="0A1641"/>
                </a:solidFill>
                <a:latin typeface="Arial"/>
              </a:rPr>
              <a:t>AN PHOLAINN</a:t>
            </a: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3"/>
              </a:rPr>
              <a:t>FondúireachtStefanBatory</a:t>
            </a:r>
            <a:endParaRPr lang="ga-IE"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ga-IE" sz="1200" b="1" u="sng" strike="noStrike" dirty="0">
                <a:solidFill>
                  <a:srgbClr val="964277"/>
                </a:solidFill>
                <a:uFillTx/>
                <a:latin typeface="Arial"/>
                <a:hlinkClick r:id="rId4"/>
              </a:rPr>
              <a:t>Ceird na </a:t>
            </a:r>
            <a:r>
              <a:rPr lang="ga-IE" sz="1200" b="1" u="sng" strike="noStrike" dirty="0" err="1">
                <a:solidFill>
                  <a:srgbClr val="964277"/>
                </a:solidFill>
                <a:uFillTx/>
                <a:latin typeface="Arial"/>
                <a:hlinkClick r:id="rId4"/>
              </a:rPr>
              <a:t>hIriseoireachtale</a:t>
            </a:r>
            <a:r>
              <a:rPr lang="ga-IE" sz="1200" b="1" u="sng" strike="noStrike" dirty="0">
                <a:solidFill>
                  <a:srgbClr val="964277"/>
                </a:solidFill>
                <a:uFillTx/>
                <a:latin typeface="Arial"/>
                <a:hlinkClick r:id="rId4"/>
              </a:rPr>
              <a:t> haghaidh na Comharsanachta</a:t>
            </a: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5"/>
              </a:rPr>
              <a:t>Demagog</a:t>
            </a:r>
            <a:endParaRPr lang="ga-IE" sz="1200" b="1" u="sng" strike="noStrike" dirty="0">
              <a:solidFill>
                <a:srgbClr val="964277"/>
              </a:solidFill>
              <a:uFillTx/>
              <a:latin typeface="Arial"/>
              <a:hlinkClick r:id="rId5"/>
            </a:endParaRP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6"/>
              </a:rPr>
              <a:t>IonadOideachais</a:t>
            </a:r>
            <a:r>
              <a:rPr lang="ga-IE" sz="1200" b="1" u="sng" strike="noStrike" dirty="0">
                <a:solidFill>
                  <a:srgbClr val="964277"/>
                </a:solidFill>
                <a:uFillTx/>
                <a:latin typeface="Arial"/>
                <a:hlinkClick r:id="rId6"/>
              </a:rPr>
              <a:t> na Saoránachta</a:t>
            </a: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7"/>
              </a:rPr>
              <a:t>Nowoczesna</a:t>
            </a:r>
            <a:r>
              <a:rPr lang="ga-IE" sz="1200" b="1" u="sng" strike="noStrike" dirty="0">
                <a:solidFill>
                  <a:srgbClr val="964277"/>
                </a:solidFill>
                <a:uFillTx/>
                <a:latin typeface="Arial"/>
                <a:hlinkClick r:id="rId7"/>
              </a:rPr>
              <a:t> </a:t>
            </a:r>
            <a:r>
              <a:rPr lang="ga-IE" sz="1200" b="1" u="sng" strike="noStrike" dirty="0" err="1">
                <a:solidFill>
                  <a:srgbClr val="964277"/>
                </a:solidFill>
                <a:uFillTx/>
                <a:latin typeface="Arial"/>
                <a:hlinkClick r:id="rId7"/>
              </a:rPr>
              <a:t>Polska</a:t>
            </a:r>
            <a:endParaRPr lang="ga-IE" sz="1200" b="1" u="sng" strike="noStrike" dirty="0">
              <a:solidFill>
                <a:srgbClr val="964277"/>
              </a:solidFill>
              <a:uFillTx/>
              <a:latin typeface="Arial"/>
              <a:hlinkClick r:id="rId7"/>
            </a:endParaRPr>
          </a:p>
          <a:p>
            <a:pPr marL="182880" indent="-182520">
              <a:lnSpc>
                <a:spcPct val="90000"/>
              </a:lnSpc>
              <a:spcBef>
                <a:spcPts val="1199"/>
              </a:spcBef>
              <a:buClr>
                <a:srgbClr val="40BAD2"/>
              </a:buClr>
              <a:buFont typeface="Wingdings 2" charset="2"/>
              <a:buChar char=""/>
            </a:pPr>
            <a:r>
              <a:rPr lang="ga-IE" sz="1200" b="1" u="sng" strike="noStrike" dirty="0">
                <a:solidFill>
                  <a:srgbClr val="964277"/>
                </a:solidFill>
                <a:uFillTx/>
                <a:latin typeface="Arial"/>
                <a:hlinkClick r:id="rId8"/>
              </a:rPr>
              <a:t>Duine Óg ar an Idirlíon</a:t>
            </a: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9"/>
              </a:rPr>
              <a:t>Panoptykon</a:t>
            </a:r>
            <a:r>
              <a:rPr lang="ga-IE" sz="1200" b="1" u="sng" strike="noStrike" dirty="0">
                <a:solidFill>
                  <a:srgbClr val="964277"/>
                </a:solidFill>
                <a:uFillTx/>
                <a:latin typeface="Arial"/>
                <a:hlinkClick r:id="rId9"/>
              </a:rPr>
              <a:t> </a:t>
            </a:r>
            <a:r>
              <a:rPr lang="ga-IE" sz="1200" b="1" u="sng" strike="noStrike" dirty="0" err="1">
                <a:solidFill>
                  <a:srgbClr val="964277"/>
                </a:solidFill>
                <a:uFillTx/>
                <a:latin typeface="Arial"/>
                <a:hlinkClick r:id="rId9"/>
              </a:rPr>
              <a:t>Foundation</a:t>
            </a:r>
            <a:endParaRPr lang="ga-IE"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ga-IE" sz="1200" b="1" u="sng" strike="noStrike" dirty="0">
                <a:solidFill>
                  <a:srgbClr val="964277"/>
                </a:solidFill>
                <a:uFillTx/>
                <a:latin typeface="Arial"/>
                <a:hlinkClick r:id="rId10"/>
              </a:rPr>
              <a:t>Cumann na Polainne um Litearthacht na Meán</a:t>
            </a:r>
          </a:p>
          <a:p>
            <a:pPr marL="182880" indent="-182520">
              <a:lnSpc>
                <a:spcPct val="90000"/>
              </a:lnSpc>
              <a:spcBef>
                <a:spcPts val="1199"/>
              </a:spcBef>
              <a:buClr>
                <a:srgbClr val="40BAD2"/>
              </a:buClr>
              <a:buFont typeface="Wingdings 2" charset="2"/>
              <a:buChar char=""/>
            </a:pPr>
            <a:r>
              <a:rPr lang="ga-IE" sz="1200" b="1" u="sng" strike="noStrike" dirty="0">
                <a:solidFill>
                  <a:srgbClr val="964277"/>
                </a:solidFill>
                <a:uFillTx/>
                <a:latin typeface="Arial"/>
                <a:hlinkClick r:id="rId11"/>
              </a:rPr>
              <a:t>Fondúireacht na Scoileanna Ardchaighdeáin</a:t>
            </a: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12"/>
              </a:rPr>
              <a:t>Wojownicy</a:t>
            </a:r>
            <a:r>
              <a:rPr lang="ga-IE" sz="1200" b="1" u="sng" strike="noStrike" dirty="0">
                <a:solidFill>
                  <a:srgbClr val="964277"/>
                </a:solidFill>
                <a:uFillTx/>
                <a:latin typeface="Arial"/>
                <a:hlinkClick r:id="rId12"/>
              </a:rPr>
              <a:t> </a:t>
            </a:r>
            <a:r>
              <a:rPr lang="ga-IE" sz="1200" b="1" u="sng" strike="noStrike" dirty="0" err="1">
                <a:solidFill>
                  <a:srgbClr val="964277"/>
                </a:solidFill>
                <a:uFillTx/>
                <a:latin typeface="Arial"/>
                <a:hlinkClick r:id="rId12"/>
              </a:rPr>
              <a:t>Klawiatury</a:t>
            </a:r>
            <a:endParaRPr lang="ga-IE" sz="1200" b="1" u="sng" strike="noStrike" dirty="0">
              <a:solidFill>
                <a:srgbClr val="964277"/>
              </a:solidFill>
              <a:uFillTx/>
              <a:latin typeface="Arial"/>
              <a:hlinkClick r:id="rId12"/>
            </a:endParaRPr>
          </a:p>
          <a:p>
            <a:pPr marL="182880" indent="-182520">
              <a:lnSpc>
                <a:spcPct val="90000"/>
              </a:lnSpc>
              <a:spcBef>
                <a:spcPts val="1199"/>
              </a:spcBef>
              <a:buClr>
                <a:srgbClr val="40BAD2"/>
              </a:buClr>
              <a:buFont typeface="Wingdings 2" charset="2"/>
              <a:buChar char=""/>
            </a:pPr>
            <a:r>
              <a:rPr lang="ga-IE" sz="1200" b="1" u="sng" strike="noStrike" dirty="0" err="1">
                <a:solidFill>
                  <a:srgbClr val="964277"/>
                </a:solidFill>
                <a:uFillTx/>
                <a:latin typeface="Arial"/>
                <a:hlinkClick r:id="rId13"/>
              </a:rPr>
              <a:t>Konkret</a:t>
            </a:r>
            <a:r>
              <a:rPr lang="ga-IE" sz="1200" b="1" u="sng" strike="noStrike" dirty="0">
                <a:solidFill>
                  <a:srgbClr val="964277"/>
                </a:solidFill>
                <a:uFillTx/>
                <a:latin typeface="Arial"/>
                <a:hlinkClick r:id="rId13"/>
              </a:rPr>
              <a:t> 24</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ga-IE" sz="1400" b="1" strike="noStrike">
                <a:solidFill>
                  <a:srgbClr val="0A1641"/>
                </a:solidFill>
                <a:latin typeface="Arial"/>
              </a:rPr>
              <a:t>AN PHORTAINGÉIL</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6"/>
              </a:rPr>
              <a:t>Togra Náisiúnta na hInniúlachta Digití 2030</a:t>
            </a:r>
          </a:p>
          <a:p>
            <a:pPr>
              <a:lnSpc>
                <a:spcPct val="90000"/>
              </a:lnSpc>
              <a:spcBef>
                <a:spcPts val="1199"/>
              </a:spcBef>
            </a:pPr>
            <a:endParaRPr lang="fr-BE" sz="1200" b="0" strike="noStrike" spc="-1">
              <a:latin typeface="Arial"/>
            </a:endParaRPr>
          </a:p>
          <a:p>
            <a:pPr>
              <a:lnSpc>
                <a:spcPct val="90000"/>
              </a:lnSpc>
              <a:spcBef>
                <a:spcPts val="1199"/>
              </a:spcBef>
            </a:pPr>
            <a:r>
              <a:rPr lang="ga-IE" sz="1400" b="1" strike="noStrike">
                <a:solidFill>
                  <a:srgbClr val="0A1641"/>
                </a:solidFill>
                <a:latin typeface="Arial"/>
              </a:rPr>
              <a:t>AN RÓMÁIN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7"/>
              </a:rPr>
              <a:t>SúilGhéar</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8"/>
              </a:rPr>
              <a:t>Fíriciúil</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9"/>
              </a:rPr>
              <a:t>Saoránaigh Fhaiseanta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0"/>
              </a:rPr>
              <a:t>Sochaía Thuigeann na Meáin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ga-IE" sz="1400" b="1" strike="noStrike">
                <a:solidFill>
                  <a:srgbClr val="0A1641"/>
                </a:solidFill>
                <a:latin typeface="Arial"/>
              </a:rPr>
              <a:t>AN tSLÓVAIC</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21"/>
              </a:rPr>
              <a:t>An Chomhairle um Chraoladh agus Atarchur</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MOLTAÍ FAOI ÁBHAR INSPÉISE EILE - </a:t>
            </a:r>
            <a:r>
              <a:rPr lang="ga-IE" sz="1800" b="1" strike="noStrike">
                <a:solidFill>
                  <a:srgbClr val="FFFFFF"/>
                </a:solidFill>
                <a:latin typeface="Arial"/>
              </a:rPr>
              <a:t>ACMHAINNÍ NÁISIÚNTA</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1400" b="1" strike="noStrike">
                <a:solidFill>
                  <a:srgbClr val="0A1641"/>
                </a:solidFill>
                <a:latin typeface="Arial"/>
              </a:rPr>
              <a:t>AN SPÁINN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5"/>
              </a:rPr>
              <a:t>Segura Idirlín le haghaidh na hÓige</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1400" b="1" strike="noStrike">
                <a:solidFill>
                  <a:srgbClr val="0A1641"/>
                </a:solidFill>
                <a:latin typeface="Arial"/>
              </a:rPr>
              <a:t>AN tSLÓIVÉIN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7"/>
              </a:rPr>
              <a:t>MIPI – medijska in informacijska pismenost</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9"/>
              </a:rPr>
              <a:t>Otroci in mediji: iskanje resnice v svetu novic</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0"/>
              </a:rPr>
              <a:t>Medijska pismenost</a:t>
            </a:r>
            <a:r>
              <a:rPr lang="ga-I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1"/>
              </a:rPr>
              <a:t>Safe</a:t>
            </a:r>
            <a:r>
              <a:rPr lang="ga-IE"/>
              <a:t>
</a:t>
            </a:r>
            <a:br>
              <a:rPr lang="ga-IE"/>
            </a:br>
            <a:r>
              <a:rPr lang="ga-IE" sz="1200" b="1" strike="noStrike">
                <a:solidFill>
                  <a:srgbClr val="0A1641"/>
                </a:solidFill>
                <a:latin typeface="Arial"/>
              </a:rPr>
              <a:t> </a:t>
            </a:r>
          </a:p>
          <a:p>
            <a:pPr>
              <a:lnSpc>
                <a:spcPct val="90000"/>
              </a:lnSpc>
              <a:spcBef>
                <a:spcPts val="1199"/>
              </a:spcBef>
            </a:pPr>
            <a:r>
              <a:rPr lang="ga-IE" sz="1400" b="1" strike="noStrike">
                <a:solidFill>
                  <a:srgbClr val="0A1641"/>
                </a:solidFill>
                <a:latin typeface="Arial"/>
              </a:rPr>
              <a:t>AN tSUALAINN</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3"/>
              </a:rPr>
              <a:t>Áisíneacht Forbartha Idirnáisiúnta na Sualainne</a:t>
            </a:r>
          </a:p>
          <a:p>
            <a:pPr marL="182880" indent="-182520">
              <a:lnSpc>
                <a:spcPct val="90000"/>
              </a:lnSpc>
              <a:spcBef>
                <a:spcPts val="1199"/>
              </a:spcBef>
              <a:buClr>
                <a:srgbClr val="40BAD2"/>
              </a:buClr>
              <a:buFont typeface="Wingdings 2" charset="2"/>
              <a:buChar char=""/>
            </a:pPr>
            <a:r>
              <a:rPr lang="ga-IE" sz="1200" b="1" u="sng" strike="noStrike">
                <a:solidFill>
                  <a:srgbClr val="964277"/>
                </a:solidFill>
                <a:uFillTx/>
                <a:latin typeface="Arial"/>
                <a:hlinkClick r:id="rId14"/>
              </a:rPr>
              <a:t>FOJO</a:t>
            </a:r>
            <a:r>
              <a:rPr lang="ga-IE"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PLEAN AN CHEACHTA</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ga-IE" sz="2400" b="1" strike="noStrike">
                  <a:solidFill>
                    <a:srgbClr val="FFFFFF"/>
                  </a:solidFill>
                  <a:latin typeface="Arial"/>
                </a:rPr>
                <a:t>OBAIR GRÚPAÍ</a:t>
              </a:r>
            </a:p>
            <a:p>
              <a:pPr marL="457200">
                <a:lnSpc>
                  <a:spcPts val="1559"/>
                </a:lnSpc>
              </a:pPr>
              <a:r>
                <a:rPr lang="ga-IE" sz="1400" b="1" strike="noStrike">
                  <a:solidFill>
                    <a:srgbClr val="FFFFFF"/>
                  </a:solidFill>
                  <a:latin typeface="Arial"/>
                </a:rPr>
                <a:t>CÁS-STAIDÉIR</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ga-IE"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ga-IE" sz="2400" b="1" strike="noStrike">
                  <a:solidFill>
                    <a:srgbClr val="FFFFFF"/>
                  </a:solidFill>
                  <a:latin typeface="Arial"/>
                </a:rPr>
                <a:t>TUISCINT NA BRÉAGAISNÉISE</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ga-IE" sz="4000" b="1" strike="noStrike">
                  <a:solidFill>
                    <a:srgbClr val="FFFFFF"/>
                  </a:solidFill>
                  <a:latin typeface="Arial"/>
                </a:rPr>
                <a:t>1</a:t>
              </a:r>
            </a:p>
          </p:txBody>
        </p:sp>
      </p:grpSp>
      <p:grpSp>
        <p:nvGrpSpPr>
          <p:cNvPr id="322" name="Group 8"/>
          <p:cNvGrpSpPr/>
          <p:nvPr/>
        </p:nvGrpSpPr>
        <p:grpSpPr>
          <a:xfrm>
            <a:off x="387927" y="4677120"/>
            <a:ext cx="4338153"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ga-IE" sz="2400" b="1" strike="noStrike" dirty="0">
                  <a:solidFill>
                    <a:srgbClr val="FFFFFF"/>
                  </a:solidFill>
                  <a:latin typeface="Arial"/>
                </a:rPr>
                <a:t>CUR I LÁTHAIR</a:t>
              </a:r>
            </a:p>
            <a:p>
              <a:pPr marL="457200">
                <a:lnSpc>
                  <a:spcPts val="2259"/>
                </a:lnSpc>
              </a:pPr>
              <a:r>
                <a:rPr lang="ga-IE" sz="2400" b="1" strike="noStrike" dirty="0">
                  <a:solidFill>
                    <a:srgbClr val="FFFFFF"/>
                  </a:solidFill>
                  <a:latin typeface="Arial"/>
                </a:rPr>
                <a:t>AGUS DÍOSPÓIREACHT</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ga-IE" sz="4000" b="1" strike="noStrike" dirty="0">
                  <a:solidFill>
                    <a:srgbClr val="FFFFFF"/>
                  </a:solidFill>
                  <a:latin typeface="Arial"/>
                </a:rPr>
                <a:t>3</a:t>
              </a:r>
            </a:p>
          </p:txBody>
        </p:sp>
      </p:grpSp>
      <p:grpSp>
        <p:nvGrpSpPr>
          <p:cNvPr id="325" name="Group 11"/>
          <p:cNvGrpSpPr/>
          <p:nvPr/>
        </p:nvGrpSpPr>
        <p:grpSpPr>
          <a:xfrm>
            <a:off x="6910920" y="4641480"/>
            <a:ext cx="5073262"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ga-IE" sz="2400" b="1" strike="noStrike" dirty="0">
                  <a:solidFill>
                    <a:srgbClr val="FFFFFF"/>
                  </a:solidFill>
                  <a:latin typeface="Arial"/>
                </a:rPr>
                <a:t>ACHOIMRE AGUS LEIDÍ LE TUILLEADH EOLAIS A FHÁIL</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ga-IE"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TUISCINT NA BRÉAGAISNÉISE</a:t>
            </a:r>
          </a:p>
        </p:txBody>
      </p:sp>
      <p:sp>
        <p:nvSpPr>
          <p:cNvPr id="329" name="CustomShape 2"/>
          <p:cNvSpPr/>
          <p:nvPr/>
        </p:nvSpPr>
        <p:spPr>
          <a:xfrm>
            <a:off x="3675600" y="1803467"/>
            <a:ext cx="3061996" cy="104498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6200" b="1" strike="noStrike" dirty="0" smtClean="0">
                <a:solidFill>
                  <a:srgbClr val="FF5D00"/>
                </a:solidFill>
                <a:latin typeface="Arial"/>
              </a:rPr>
              <a:t>CÉARD</a:t>
            </a:r>
            <a:endParaRPr lang="ga-IE" sz="6200" b="1" strike="noStrike" dirty="0">
              <a:solidFill>
                <a:srgbClr val="FF5D00"/>
              </a:solidFill>
              <a:latin typeface="Arial"/>
            </a:endParaRPr>
          </a:p>
        </p:txBody>
      </p:sp>
      <p:sp>
        <p:nvSpPr>
          <p:cNvPr id="330" name="CustomShape 3"/>
          <p:cNvSpPr/>
          <p:nvPr/>
        </p:nvSpPr>
        <p:spPr>
          <a:xfrm>
            <a:off x="3675600" y="2938701"/>
            <a:ext cx="3061996" cy="104498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6200" b="1" strike="noStrike" dirty="0" smtClean="0">
                <a:solidFill>
                  <a:srgbClr val="164193"/>
                </a:solidFill>
                <a:latin typeface="Arial"/>
              </a:rPr>
              <a:t>CONAS</a:t>
            </a:r>
            <a:endParaRPr lang="ga-IE" sz="6200" b="1" strike="noStrike" dirty="0">
              <a:solidFill>
                <a:srgbClr val="164193"/>
              </a:solidFill>
              <a:latin typeface="Arial"/>
            </a:endParaRPr>
          </a:p>
        </p:txBody>
      </p:sp>
      <p:sp>
        <p:nvSpPr>
          <p:cNvPr id="331" name="CustomShape 4"/>
          <p:cNvSpPr/>
          <p:nvPr/>
        </p:nvSpPr>
        <p:spPr>
          <a:xfrm>
            <a:off x="3675600" y="4216206"/>
            <a:ext cx="3061996" cy="104498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ga-IE" sz="6200" b="1" strike="noStrike" dirty="0">
                <a:solidFill>
                  <a:srgbClr val="164193"/>
                </a:solidFill>
                <a:latin typeface="Arial"/>
              </a:rPr>
              <a:t>CONAS</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70432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dirty="0">
                  <a:solidFill>
                    <a:srgbClr val="FFFFFF"/>
                  </a:solidFill>
                  <a:latin typeface="Arial"/>
                </a:rPr>
                <a:t>is </a:t>
              </a:r>
              <a:r>
                <a:rPr lang="ga-IE" sz="1600" b="1" strike="noStrike" dirty="0" err="1">
                  <a:solidFill>
                    <a:srgbClr val="FFFFFF"/>
                  </a:solidFill>
                  <a:latin typeface="Arial"/>
                </a:rPr>
                <a:t>bréagaisnéis</a:t>
              </a:r>
              <a:r>
                <a:rPr lang="ga-IE" sz="1600" b="1" strike="noStrike" dirty="0">
                  <a:solidFill>
                    <a:srgbClr val="FFFFFF"/>
                  </a:solidFill>
                  <a:latin typeface="Arial"/>
                </a:rPr>
                <a:t> ann?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1600" b="1" strike="noStrike">
                  <a:solidFill>
                    <a:srgbClr val="FE5D00"/>
                  </a:solidFill>
                  <a:latin typeface="Arial"/>
                </a:rPr>
                <a:t>Samplaí</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896502"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1600" b="1" strike="noStrike">
                  <a:solidFill>
                    <a:srgbClr val="164193"/>
                  </a:solidFill>
                  <a:latin typeface="Arial"/>
                </a:rPr>
                <a:t>Moladh faoi bhealaí le freagairt don bhréagaisnéis</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ga-IE" sz="1600" b="1" strike="noStrike">
                  <a:solidFill>
                    <a:srgbClr val="FFFFFF"/>
                  </a:solidFill>
                  <a:latin typeface="Arial"/>
                </a:rPr>
                <a:t>ba cheart dúinn freagairt don bhréagaisnéis?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3372502"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1600" b="1" strike="noStrike">
                  <a:solidFill>
                    <a:srgbClr val="FFFFFF"/>
                  </a:solidFill>
                  <a:latin typeface="Arial"/>
                </a:rPr>
                <a:t>a oibríonn an bhréagaisnéis?</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ga-IE" sz="1600" b="1" strike="noStrike">
                  <a:solidFill>
                    <a:srgbClr val="164193"/>
                  </a:solidFill>
                  <a:latin typeface="Arial"/>
                </a:rPr>
                <a:t>Samplaí</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CÉARD IS BRÉAGAISNÉIS ANN?</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a:solidFill>
                  <a:srgbClr val="FFFFFF"/>
                </a:solidFill>
                <a:latin typeface="Arial"/>
              </a:rPr>
              <a:t>FÍRICÍ</a:t>
            </a:r>
          </a:p>
        </p:txBody>
      </p:sp>
      <p:sp>
        <p:nvSpPr>
          <p:cNvPr id="348" name="CustomShape 4"/>
          <p:cNvSpPr/>
          <p:nvPr/>
        </p:nvSpPr>
        <p:spPr>
          <a:xfrm>
            <a:off x="4127400" y="1015920"/>
            <a:ext cx="6235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ga-IE" sz="2000" b="1" strike="noStrike">
                <a:solidFill>
                  <a:srgbClr val="FFFFFF"/>
                </a:solidFill>
                <a:latin typeface="Arial"/>
              </a:rPr>
              <a:t>TIONCHAR NA hIASACHTA AR THÍORTHA EILE</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a:solidFill>
                  <a:srgbClr val="FFFFFF"/>
                </a:solidFill>
                <a:latin typeface="Arial"/>
              </a:rPr>
              <a:t>FEACHTAIS TIONCHAIR</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a:solidFill>
                  <a:srgbClr val="FFFFFF"/>
                </a:solidFill>
                <a:latin typeface="Arial"/>
              </a:rPr>
              <a:t>BRÉAGAISNÉIS</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a:solidFill>
                  <a:srgbClr val="FFFFFF"/>
                </a:solidFill>
                <a:latin typeface="Arial"/>
              </a:rPr>
              <a:t>TUAIRIMÍ</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a:solidFill>
                  <a:srgbClr val="FFFFFF"/>
                </a:solidFill>
                <a:latin typeface="Arial"/>
              </a:rPr>
              <a:t>MÍFHAISNÉIS</a:t>
            </a:r>
          </a:p>
        </p:txBody>
      </p:sp>
      <p:sp>
        <p:nvSpPr>
          <p:cNvPr id="353" name="CustomShape 9"/>
          <p:cNvSpPr/>
          <p:nvPr/>
        </p:nvSpPr>
        <p:spPr>
          <a:xfrm>
            <a:off x="4127400" y="4201200"/>
            <a:ext cx="30121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ga-IE" sz="2000" b="1" strike="noStrike">
                <a:solidFill>
                  <a:srgbClr val="FFFFFF"/>
                </a:solidFill>
                <a:latin typeface="Arial"/>
              </a:rPr>
              <a:t>AOIR AGUS GREANN</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ga-IE" sz="2800" b="1" strike="noStrike" dirty="0">
                <a:solidFill>
                  <a:srgbClr val="FFFFFF"/>
                </a:solidFill>
                <a:latin typeface="Arial"/>
              </a:rPr>
              <a:t>CÉARD IS FÍRIC ANN? </a:t>
            </a:r>
          </a:p>
          <a:p>
            <a:pPr>
              <a:lnSpc>
                <a:spcPts val="3781"/>
              </a:lnSpc>
            </a:pPr>
            <a:r>
              <a:rPr lang="ga-IE" sz="2800" b="1" strike="noStrike" dirty="0">
                <a:solidFill>
                  <a:srgbClr val="FFFFFF"/>
                </a:solidFill>
                <a:latin typeface="Arial"/>
              </a:rPr>
              <a:t>CÉARD IS FICSEAN ANN?</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dirty="0">
                <a:solidFill>
                  <a:srgbClr val="FFFFFF"/>
                </a:solidFill>
                <a:latin typeface="Arial"/>
              </a:rPr>
              <a:t>CÉARD IS BRÉAGAISNÉIS ANN </a:t>
            </a:r>
            <a:r>
              <a:rPr lang="ga-IE" sz="1800" b="0" strike="noStrike" dirty="0" smtClean="0">
                <a:solidFill>
                  <a:srgbClr val="FFFFFF"/>
                </a:solidFill>
                <a:latin typeface="Arial"/>
              </a:rPr>
              <a:t>- </a:t>
            </a:r>
            <a:r>
              <a:rPr lang="ga-IE" sz="1800" b="1" strike="noStrike" dirty="0" smtClean="0">
                <a:solidFill>
                  <a:srgbClr val="FFFFFF"/>
                </a:solidFill>
                <a:latin typeface="Arial"/>
              </a:rPr>
              <a:t>AN </a:t>
            </a:r>
            <a:r>
              <a:rPr lang="ga-IE" sz="1800" b="1" strike="noStrike" dirty="0">
                <a:solidFill>
                  <a:srgbClr val="FFFFFF"/>
                </a:solidFill>
                <a:latin typeface="Arial"/>
              </a:rPr>
              <a:t>GHLUAISEACHT IN AGHAIGH NA VACSAÍNITHE</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608124"/>
            <a:ext cx="4155120" cy="2813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ga-IE" sz="1300" b="1" strike="noStrike" dirty="0">
                <a:solidFill>
                  <a:srgbClr val="FFFFFF"/>
                </a:solidFill>
                <a:latin typeface="Arial"/>
              </a:rPr>
              <a:t>Conclúidí bréagacha, an cur i gcéill sóisialta</a:t>
            </a:r>
          </a:p>
        </p:txBody>
      </p:sp>
      <p:sp>
        <p:nvSpPr>
          <p:cNvPr id="362" name="CustomShape 4"/>
          <p:cNvSpPr/>
          <p:nvPr/>
        </p:nvSpPr>
        <p:spPr>
          <a:xfrm>
            <a:off x="7147440" y="3002070"/>
            <a:ext cx="4155120" cy="9996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ga-IE" sz="1300" b="1" strike="noStrike" dirty="0">
                <a:solidFill>
                  <a:srgbClr val="FFFFFF"/>
                </a:solidFill>
                <a:latin typeface="Arial"/>
              </a:rPr>
              <a:t>Milleán, déantar dearmad ar na cúiseanna atá leis an uathachas i </a:t>
            </a:r>
            <a:r>
              <a:rPr lang="ga-IE" sz="1300" b="1" strike="noStrike" dirty="0" smtClean="0">
                <a:solidFill>
                  <a:srgbClr val="FFFFFF"/>
                </a:solidFill>
                <a:latin typeface="Arial"/>
              </a:rPr>
              <a:t>bhfírinne,</a:t>
            </a:r>
            <a:r>
              <a:rPr lang="en-IE" sz="1300" b="1" strike="noStrike" dirty="0" smtClean="0">
                <a:solidFill>
                  <a:srgbClr val="FFFFFF"/>
                </a:solidFill>
                <a:latin typeface="Arial"/>
              </a:rPr>
              <a:t> </a:t>
            </a:r>
            <a:r>
              <a:rPr lang="ga-IE" sz="1300" b="1" strike="noStrike" dirty="0" smtClean="0">
                <a:solidFill>
                  <a:srgbClr val="FFFFFF"/>
                </a:solidFill>
                <a:latin typeface="Arial"/>
              </a:rPr>
              <a:t>sin </a:t>
            </a:r>
            <a:r>
              <a:rPr lang="ga-IE" sz="1300" b="1" strike="noStrike" dirty="0">
                <a:solidFill>
                  <a:srgbClr val="FFFFFF"/>
                </a:solidFill>
                <a:latin typeface="Arial"/>
              </a:rPr>
              <a:t>nó ní fágtar gan anailís iad</a:t>
            </a:r>
          </a:p>
        </p:txBody>
      </p:sp>
      <p:sp>
        <p:nvSpPr>
          <p:cNvPr id="363" name="CustomShape 5"/>
          <p:cNvSpPr/>
          <p:nvPr/>
        </p:nvSpPr>
        <p:spPr>
          <a:xfrm>
            <a:off x="7147440" y="4159170"/>
            <a:ext cx="4155120" cy="5898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ga-IE" sz="1300" b="1" strike="noStrike" dirty="0">
                <a:solidFill>
                  <a:srgbClr val="FFFFFF"/>
                </a:solidFill>
                <a:latin typeface="Arial"/>
              </a:rPr>
              <a:t>An tionchar fadtéarmach </a:t>
            </a:r>
            <a:r>
              <a:rPr lang="ga-IE" sz="1300" b="1" strike="noStrike" dirty="0" smtClean="0">
                <a:solidFill>
                  <a:srgbClr val="FFFFFF"/>
                </a:solidFill>
                <a:latin typeface="Arial"/>
              </a:rPr>
              <a:t>laghdú</a:t>
            </a:r>
            <a:r>
              <a:rPr lang="en-IE" sz="1300" b="1" strike="noStrike" dirty="0" smtClean="0">
                <a:solidFill>
                  <a:srgbClr val="FFFFFF"/>
                </a:solidFill>
                <a:latin typeface="Arial"/>
              </a:rPr>
              <a:t> </a:t>
            </a:r>
            <a:r>
              <a:rPr lang="ga-IE" sz="1300" b="1" strike="noStrike" dirty="0" smtClean="0">
                <a:solidFill>
                  <a:srgbClr val="FFFFFF"/>
                </a:solidFill>
                <a:latin typeface="Arial"/>
              </a:rPr>
              <a:t>ar </a:t>
            </a:r>
            <a:r>
              <a:rPr lang="ga-IE" sz="1300" b="1" strike="noStrike" dirty="0">
                <a:solidFill>
                  <a:srgbClr val="FFFFFF"/>
                </a:solidFill>
                <a:latin typeface="Arial"/>
              </a:rPr>
              <a:t>% an </a:t>
            </a:r>
            <a:r>
              <a:rPr lang="ga-IE" sz="1300" b="1" strike="noStrike" dirty="0" err="1">
                <a:solidFill>
                  <a:srgbClr val="FFFFFF"/>
                </a:solidFill>
                <a:latin typeface="Arial"/>
              </a:rPr>
              <a:t>vacsaínithe</a:t>
            </a:r>
            <a:r>
              <a:rPr lang="ga-IE" sz="1300" b="1" strike="noStrike" dirty="0">
                <a:solidFill>
                  <a:srgbClr val="FFFFFF"/>
                </a:solidFill>
                <a:latin typeface="Arial"/>
              </a:rPr>
              <a:t>, sin </a:t>
            </a:r>
            <a:r>
              <a:rPr lang="ga-IE" sz="1300" b="1" strike="noStrike" dirty="0" err="1">
                <a:solidFill>
                  <a:srgbClr val="FFFFFF"/>
                </a:solidFill>
                <a:latin typeface="Arial"/>
              </a:rPr>
              <a:t>paindéim</a:t>
            </a:r>
            <a:r>
              <a:rPr lang="ga-IE" sz="1300" b="1" strike="noStrike" dirty="0">
                <a:solidFill>
                  <a:srgbClr val="FFFFFF"/>
                </a:solidFill>
                <a:latin typeface="Arial"/>
              </a:rPr>
              <a:t> mhór lá is faide anonn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CÉARD IS BRÉAGAISNÉIS ANN -</a:t>
            </a:r>
            <a:r>
              <a:rPr lang="ga-IE" sz="1800" strike="noStrike">
                <a:solidFill>
                  <a:srgbClr val="FFFFFF"/>
                </a:solidFill>
                <a:latin typeface="Arial"/>
              </a:rPr>
              <a:t> </a:t>
            </a:r>
            <a:r>
              <a:rPr lang="ga-IE" sz="1800" b="1" strike="noStrike">
                <a:solidFill>
                  <a:srgbClr val="FFFFFF"/>
                </a:solidFill>
                <a:latin typeface="Arial"/>
              </a:rPr>
              <a:t>AN SCÉAL SEO GURB É AN 5G IS CÚIS LEIS AN gCORÓINVÍREAS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ga-IE" sz="2000" b="1" strike="noStrike">
                <a:solidFill>
                  <a:srgbClr val="FFFFFF"/>
                </a:solidFill>
                <a:latin typeface="Arial"/>
              </a:rPr>
              <a:t>SAOIRSE CHAINTE</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ga-IE" sz="2000" b="1" strike="noStrike">
                <a:solidFill>
                  <a:srgbClr val="FFFFFF"/>
                </a:solidFill>
                <a:latin typeface="Arial"/>
              </a:rPr>
              <a:t>CÚRAM </a:t>
            </a:r>
          </a:p>
          <a:p>
            <a:pPr>
              <a:lnSpc>
                <a:spcPts val="1899"/>
              </a:lnSpc>
            </a:pPr>
            <a:r>
              <a:rPr lang="ga-IE" sz="2000" b="1" strike="noStrike">
                <a:solidFill>
                  <a:srgbClr val="FFFFFF"/>
                </a:solidFill>
                <a:latin typeface="Arial"/>
              </a:rPr>
              <a:t>I dTAOBH NA SLÁINTE</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ga-IE" sz="2000" b="1" strike="noStrike">
                <a:solidFill>
                  <a:srgbClr val="FFFFFF"/>
                </a:solidFill>
                <a:latin typeface="Arial"/>
              </a:rPr>
              <a:t>DOCHAR DO NA TÚIR 5G</a:t>
            </a:r>
          </a:p>
        </p:txBody>
      </p:sp>
      <p:sp>
        <p:nvSpPr>
          <p:cNvPr id="371" name="CustomShape 6"/>
          <p:cNvSpPr/>
          <p:nvPr/>
        </p:nvSpPr>
        <p:spPr>
          <a:xfrm>
            <a:off x="7897091" y="2444040"/>
            <a:ext cx="3626869"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ga-IE" sz="2000" b="1" strike="noStrike" dirty="0">
                <a:solidFill>
                  <a:srgbClr val="FFFFFF"/>
                </a:solidFill>
                <a:latin typeface="Arial"/>
              </a:rPr>
              <a:t>AN CHUMARSÁID</a:t>
            </a:r>
          </a:p>
          <a:p>
            <a:pPr>
              <a:lnSpc>
                <a:spcPts val="1899"/>
              </a:lnSpc>
            </a:pPr>
            <a:r>
              <a:rPr lang="ga-IE" sz="2000" b="1" strike="noStrike" dirty="0">
                <a:solidFill>
                  <a:srgbClr val="FFFFFF"/>
                </a:solidFill>
                <a:latin typeface="Arial"/>
              </a:rPr>
              <a:t>CLISEADH NA </a:t>
            </a:r>
            <a:r>
              <a:rPr lang="ga-IE" sz="2000" b="1" strike="noStrike" dirty="0" err="1">
                <a:solidFill>
                  <a:srgbClr val="FFFFFF"/>
                </a:solidFill>
                <a:latin typeface="Arial"/>
              </a:rPr>
              <a:t>nGRÉASÁN</a:t>
            </a:r>
            <a:endParaRPr lang="ga-IE" sz="2000" b="1" strike="noStrike" dirty="0">
              <a:solidFill>
                <a:srgbClr val="FFFFFF"/>
              </a:solidFill>
              <a:latin typeface="Arial"/>
            </a:endParaRPr>
          </a:p>
        </p:txBody>
      </p:sp>
      <p:sp>
        <p:nvSpPr>
          <p:cNvPr id="372" name="CustomShape 7"/>
          <p:cNvSpPr/>
          <p:nvPr/>
        </p:nvSpPr>
        <p:spPr>
          <a:xfrm>
            <a:off x="6884279" y="3844440"/>
            <a:ext cx="4975211"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ga-IE" sz="2000" b="1" strike="noStrike" dirty="0">
                <a:solidFill>
                  <a:srgbClr val="FFFFFF"/>
                </a:solidFill>
                <a:latin typeface="Arial"/>
              </a:rPr>
              <a:t>AN CEANGAL BRÉIGE IDIR  </a:t>
            </a:r>
          </a:p>
          <a:p>
            <a:pPr>
              <a:lnSpc>
                <a:spcPts val="1899"/>
              </a:lnSpc>
            </a:pPr>
            <a:r>
              <a:rPr lang="ga-IE" sz="2000" b="1" strike="noStrike" dirty="0">
                <a:solidFill>
                  <a:srgbClr val="FFFFFF"/>
                </a:solidFill>
                <a:latin typeface="Arial"/>
              </a:rPr>
              <a:t>COVID-19 AGUS </a:t>
            </a:r>
          </a:p>
          <a:p>
            <a:pPr>
              <a:lnSpc>
                <a:spcPts val="1899"/>
              </a:lnSpc>
            </a:pPr>
            <a:r>
              <a:rPr lang="ga-IE" sz="2000" b="1" strike="noStrike" dirty="0">
                <a:solidFill>
                  <a:srgbClr val="FFFFFF"/>
                </a:solidFill>
                <a:latin typeface="Arial"/>
              </a:rPr>
              <a:t>TEICNEOLAÍOCHTAÍ NA </a:t>
            </a:r>
            <a:r>
              <a:rPr lang="ga-IE" sz="2000" b="1" strike="noStrike" dirty="0" err="1">
                <a:solidFill>
                  <a:srgbClr val="FFFFFF"/>
                </a:solidFill>
                <a:latin typeface="Arial"/>
              </a:rPr>
              <a:t>nGRÉASÁN</a:t>
            </a:r>
            <a:endParaRPr lang="ga-IE" sz="2000" b="1" strike="noStrike"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ga-IE" sz="1800" b="0" strike="noStrike">
                <a:solidFill>
                  <a:srgbClr val="FFFFFF"/>
                </a:solidFill>
                <a:latin typeface="Arial"/>
              </a:rPr>
              <a:t>CÉARD IS BRÉAGAISNÉIS ANN</a:t>
            </a:r>
            <a:r>
              <a:rPr lang="ga-IE" sz="1800" strike="noStrike">
                <a:solidFill>
                  <a:srgbClr val="FFFFFF"/>
                </a:solidFill>
                <a:latin typeface="Arial"/>
              </a:rPr>
              <a:t> - </a:t>
            </a:r>
            <a:r>
              <a:rPr lang="ga-IE" sz="1800" b="1" strike="noStrike">
                <a:solidFill>
                  <a:srgbClr val="FFFFFF"/>
                </a:solidFill>
                <a:latin typeface="Arial"/>
              </a:rPr>
              <a:t>MÁ ÓLANN TÚ UISCE TE, MARÓIDH SÉ AN VÍREAS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ga-IE" sz="2000" b="1" strike="noStrike">
                <a:solidFill>
                  <a:srgbClr val="FFFFFF"/>
                </a:solidFill>
                <a:latin typeface="Arial"/>
              </a:rPr>
              <a:t>NÍ DOCHAR FISICIÚIL  </a:t>
            </a:r>
          </a:p>
          <a:p>
            <a:pPr>
              <a:lnSpc>
                <a:spcPts val="1899"/>
              </a:lnSpc>
            </a:pPr>
            <a:r>
              <a:rPr lang="ga-IE" sz="2000" b="1" strike="noStrike">
                <a:solidFill>
                  <a:srgbClr val="FFFFFF"/>
                </a:solidFill>
                <a:latin typeface="Arial"/>
              </a:rPr>
              <a:t>ATÁ ANN UISCE TE</a:t>
            </a:r>
          </a:p>
          <a:p>
            <a:pPr>
              <a:lnSpc>
                <a:spcPts val="1899"/>
              </a:lnSpc>
            </a:pPr>
            <a:r>
              <a:rPr lang="ga-IE" sz="2000" b="1" strike="noStrike">
                <a:solidFill>
                  <a:srgbClr val="FFFFFF"/>
                </a:solidFill>
                <a:latin typeface="Arial"/>
              </a:rPr>
              <a:t>A ÓL</a:t>
            </a: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ga-IE" sz="1500" b="1" strike="noStrike" dirty="0">
                <a:solidFill>
                  <a:srgbClr val="FFFFFF"/>
                </a:solidFill>
                <a:latin typeface="Arial"/>
              </a:rPr>
              <a:t>BAINEANN SÉ </a:t>
            </a:r>
            <a:r>
              <a:rPr lang="ga-IE" sz="1500" b="1" strike="noStrike" dirty="0" smtClean="0">
                <a:solidFill>
                  <a:srgbClr val="FFFFFF"/>
                </a:solidFill>
                <a:latin typeface="Arial"/>
              </a:rPr>
              <a:t>AIRD</a:t>
            </a:r>
            <a:r>
              <a:rPr lang="en-IE" sz="1500" b="1" strike="noStrike" dirty="0" smtClean="0">
                <a:solidFill>
                  <a:srgbClr val="FFFFFF"/>
                </a:solidFill>
                <a:latin typeface="Arial"/>
              </a:rPr>
              <a:t> </a:t>
            </a:r>
            <a:r>
              <a:rPr lang="ga-IE" sz="1500" b="1" strike="noStrike" dirty="0" smtClean="0">
                <a:solidFill>
                  <a:srgbClr val="FFFFFF"/>
                </a:solidFill>
                <a:latin typeface="Arial"/>
              </a:rPr>
              <a:t>DE </a:t>
            </a:r>
            <a:r>
              <a:rPr lang="ga-IE" sz="1500" b="1" strike="noStrike" dirty="0">
                <a:solidFill>
                  <a:srgbClr val="FFFFFF"/>
                </a:solidFill>
                <a:latin typeface="Arial"/>
              </a:rPr>
              <a:t>NA BEALAÍ FÓNTA </a:t>
            </a:r>
            <a:r>
              <a:rPr lang="en-IE" sz="1500" b="1" strike="noStrike" dirty="0" smtClean="0">
                <a:solidFill>
                  <a:srgbClr val="FFFFFF"/>
                </a:solidFill>
                <a:latin typeface="Arial"/>
              </a:rPr>
              <a:t/>
            </a:r>
            <a:br>
              <a:rPr lang="en-IE" sz="1500" b="1" strike="noStrike" dirty="0" smtClean="0">
                <a:solidFill>
                  <a:srgbClr val="FFFFFF"/>
                </a:solidFill>
                <a:latin typeface="Arial"/>
              </a:rPr>
            </a:br>
            <a:r>
              <a:rPr lang="ga-IE" sz="1500" b="1" strike="noStrike" dirty="0" smtClean="0">
                <a:solidFill>
                  <a:srgbClr val="FFFFFF"/>
                </a:solidFill>
                <a:latin typeface="Arial"/>
              </a:rPr>
              <a:t>ATÁ ANN</a:t>
            </a:r>
            <a:r>
              <a:rPr lang="en-IE" sz="1500" b="1" strike="noStrike" dirty="0" smtClean="0">
                <a:solidFill>
                  <a:srgbClr val="FFFFFF"/>
                </a:solidFill>
                <a:latin typeface="Arial"/>
              </a:rPr>
              <a:t> </a:t>
            </a:r>
            <a:r>
              <a:rPr lang="ga-IE" sz="1500" b="1" strike="noStrike" dirty="0" smtClean="0">
                <a:solidFill>
                  <a:srgbClr val="FFFFFF"/>
                </a:solidFill>
                <a:latin typeface="Arial"/>
              </a:rPr>
              <a:t>LE </a:t>
            </a:r>
            <a:r>
              <a:rPr lang="ga-IE" sz="1500" b="1" strike="noStrike" dirty="0">
                <a:solidFill>
                  <a:srgbClr val="FFFFFF"/>
                </a:solidFill>
                <a:latin typeface="Arial"/>
              </a:rPr>
              <a:t>THÚ FÉIN A CHOSAINT</a:t>
            </a:r>
          </a:p>
          <a:p>
            <a:pPr>
              <a:lnSpc>
                <a:spcPts val="1899"/>
              </a:lnSpc>
            </a:pPr>
            <a:r>
              <a:rPr lang="ga-IE" sz="1400" b="0" strike="noStrike" dirty="0">
                <a:solidFill>
                  <a:srgbClr val="FFFFFF"/>
                </a:solidFill>
                <a:latin typeface="Arial"/>
              </a:rPr>
              <a:t>(níochán na lámh / an scaradh sóisialta, maisc </a:t>
            </a:r>
            <a:r>
              <a:rPr lang="en-IE" sz="1400" b="0" strike="noStrike" dirty="0" smtClean="0">
                <a:solidFill>
                  <a:srgbClr val="FFFFFF"/>
                </a:solidFill>
                <a:latin typeface="Arial"/>
              </a:rPr>
              <a:t/>
            </a:r>
            <a:br>
              <a:rPr lang="en-IE" sz="1400" b="0" strike="noStrike" dirty="0" smtClean="0">
                <a:solidFill>
                  <a:srgbClr val="FFFFFF"/>
                </a:solidFill>
                <a:latin typeface="Arial"/>
              </a:rPr>
            </a:br>
            <a:r>
              <a:rPr lang="ga-IE" sz="1400" b="0" strike="noStrike" dirty="0" smtClean="0">
                <a:solidFill>
                  <a:srgbClr val="FFFFFF"/>
                </a:solidFill>
                <a:latin typeface="Arial"/>
              </a:rPr>
              <a:t>aghaidhe</a:t>
            </a:r>
            <a:r>
              <a:rPr lang="ga-IE" sz="1400" b="0" strike="noStrike" dirty="0">
                <a:solidFill>
                  <a:srgbClr val="FFFFFF"/>
                </a:solidFill>
                <a:latin typeface="Arial"/>
              </a:rPr>
              <a:t>)</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ga-IE" sz="1500" b="1" strike="noStrike" dirty="0">
                <a:solidFill>
                  <a:srgbClr val="FFFFFF"/>
                </a:solidFill>
                <a:latin typeface="Arial"/>
              </a:rPr>
              <a:t>AN TUISCINT BHRÉIGE AR AN </a:t>
            </a:r>
            <a:r>
              <a:rPr lang="ga-IE" sz="1500" b="1" strike="noStrike" dirty="0" err="1">
                <a:solidFill>
                  <a:srgbClr val="FFFFFF"/>
                </a:solidFill>
                <a:latin typeface="Arial"/>
              </a:rPr>
              <a:t>gCOSAINT</a:t>
            </a:r>
            <a:r>
              <a:rPr lang="ga-IE" sz="1500" b="1" strike="noStrike" dirty="0">
                <a:solidFill>
                  <a:srgbClr val="FFFFFF"/>
                </a:solidFill>
                <a:latin typeface="Arial"/>
              </a:rPr>
              <a:t> </a:t>
            </a:r>
          </a:p>
          <a:p>
            <a:pPr>
              <a:lnSpc>
                <a:spcPts val="1899"/>
              </a:lnSpc>
            </a:pPr>
            <a:r>
              <a:rPr lang="ga-IE" sz="1500" b="1" strike="noStrike" dirty="0">
                <a:solidFill>
                  <a:srgbClr val="FFFFFF"/>
                </a:solidFill>
                <a:latin typeface="Arial"/>
              </a:rPr>
              <a:t>IN AGHAIDH AN CHORÓINVÍRIS,</a:t>
            </a:r>
          </a:p>
        </p:txBody>
      </p:sp>
      <p:sp>
        <p:nvSpPr>
          <p:cNvPr id="378" name="CustomShape 5"/>
          <p:cNvSpPr/>
          <p:nvPr/>
        </p:nvSpPr>
        <p:spPr>
          <a:xfrm>
            <a:off x="7292520" y="3695400"/>
            <a:ext cx="412560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ga-IE" sz="1500" b="1" strike="noStrike" dirty="0">
                <a:solidFill>
                  <a:srgbClr val="FFFFFF"/>
                </a:solidFill>
                <a:latin typeface="Arial"/>
              </a:rPr>
              <a:t>BAINEANN SÉ LEAS AS FAITÍOS </a:t>
            </a:r>
            <a:r>
              <a:rPr lang="ga-IE" sz="1500" b="1" strike="noStrike" dirty="0" smtClean="0">
                <a:solidFill>
                  <a:srgbClr val="FFFFFF"/>
                </a:solidFill>
                <a:latin typeface="Arial"/>
              </a:rPr>
              <a:t>AGUS </a:t>
            </a:r>
            <a:r>
              <a:rPr lang="en-IE" sz="1500" b="1" strike="noStrike" dirty="0" smtClean="0">
                <a:solidFill>
                  <a:srgbClr val="FFFFFF"/>
                </a:solidFill>
                <a:latin typeface="Arial"/>
              </a:rPr>
              <a:t/>
            </a:r>
            <a:br>
              <a:rPr lang="en-IE" sz="1500" b="1" strike="noStrike" dirty="0" smtClean="0">
                <a:solidFill>
                  <a:srgbClr val="FFFFFF"/>
                </a:solidFill>
                <a:latin typeface="Arial"/>
              </a:rPr>
            </a:br>
            <a:r>
              <a:rPr lang="ga-IE" sz="1500" b="1" strike="noStrike" dirty="0" smtClean="0">
                <a:solidFill>
                  <a:srgbClr val="FFFFFF"/>
                </a:solidFill>
                <a:latin typeface="Arial"/>
              </a:rPr>
              <a:t>EASPA </a:t>
            </a:r>
            <a:r>
              <a:rPr lang="ga-IE" sz="1500" b="1" strike="noStrike" dirty="0">
                <a:solidFill>
                  <a:srgbClr val="FFFFFF"/>
                </a:solidFill>
                <a:latin typeface="Arial"/>
              </a:rPr>
              <a:t>CINNTEACHTA NA </a:t>
            </a:r>
            <a:r>
              <a:rPr lang="ga-IE" sz="1500" b="1" strike="noStrike" dirty="0" smtClean="0">
                <a:solidFill>
                  <a:srgbClr val="FFFFFF"/>
                </a:solidFill>
                <a:latin typeface="Arial"/>
              </a:rPr>
              <a:t>nDAOINE</a:t>
            </a:r>
            <a:r>
              <a:rPr lang="en-IE" sz="1500" b="1" strike="noStrike" dirty="0" smtClean="0">
                <a:solidFill>
                  <a:srgbClr val="FFFFFF"/>
                </a:solidFill>
                <a:latin typeface="Arial"/>
              </a:rPr>
              <a:t> </a:t>
            </a:r>
            <a:r>
              <a:rPr lang="ga-IE" sz="1500" b="1" strike="noStrike" dirty="0" smtClean="0">
                <a:solidFill>
                  <a:srgbClr val="FFFFFF"/>
                </a:solidFill>
                <a:latin typeface="Arial"/>
              </a:rPr>
              <a:t>LE </a:t>
            </a:r>
            <a:r>
              <a:rPr lang="en-IE" sz="1500" b="1" strike="noStrike" dirty="0" smtClean="0">
                <a:solidFill>
                  <a:srgbClr val="FFFFFF"/>
                </a:solidFill>
                <a:latin typeface="Arial"/>
              </a:rPr>
              <a:t/>
            </a:r>
            <a:br>
              <a:rPr lang="en-IE" sz="1500" b="1" strike="noStrike" dirty="0" smtClean="0">
                <a:solidFill>
                  <a:srgbClr val="FFFFFF"/>
                </a:solidFill>
                <a:latin typeface="Arial"/>
              </a:rPr>
            </a:br>
            <a:r>
              <a:rPr lang="ga-IE" sz="1500" b="1" strike="noStrike" dirty="0" err="1" smtClean="0">
                <a:solidFill>
                  <a:srgbClr val="FFFFFF"/>
                </a:solidFill>
                <a:latin typeface="Arial"/>
              </a:rPr>
              <a:t>hEOLAS</a:t>
            </a:r>
            <a:r>
              <a:rPr lang="ga-IE" sz="1500" b="1" strike="noStrike" dirty="0" smtClean="0">
                <a:solidFill>
                  <a:srgbClr val="FFFFFF"/>
                </a:solidFill>
                <a:latin typeface="Arial"/>
              </a:rPr>
              <a:t> </a:t>
            </a:r>
            <a:r>
              <a:rPr lang="ga-IE" sz="1500" b="1" strike="noStrike" dirty="0">
                <a:solidFill>
                  <a:srgbClr val="FFFFFF"/>
                </a:solidFill>
                <a:latin typeface="Arial"/>
              </a:rPr>
              <a:t>MÍ-EOLAÍOCH A SCAIPEADH</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ga-IE"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2321</TotalTime>
  <Words>7286</Words>
  <Application>Microsoft Office PowerPoint</Application>
  <PresentationFormat>Widescreen</PresentationFormat>
  <Paragraphs>585</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VANHEUSDEN Daisy Euthalia (COMM)</cp:lastModifiedBy>
  <cp:revision>94</cp:revision>
  <dcterms:created xsi:type="dcterms:W3CDTF">2021-01-13T11:40:04Z</dcterms:created>
  <dcterms:modified xsi:type="dcterms:W3CDTF">2021-04-09T08:17:16Z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