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4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883" autoAdjust="0"/>
  </p:normalViewPr>
  <p:slideViewPr>
    <p:cSldViewPr snapToGrid="0">
      <p:cViewPr varScale="1">
        <p:scale>
          <a:sx n="40" d="100"/>
          <a:sy n="40" d="100"/>
        </p:scale>
        <p:origin x="1588" y="48"/>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3" Type="http://schemas.openxmlformats.org/officeDocument/2006/relationships/slideMaster" Target="slideMasters/slideMaster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75"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A1641"/>
                </a:solidFill>
                <a:latin typeface="Arial"/>
              </a:rPr>
              <a:t>Click to move the slide</a:t>
            </a:r>
          </a:p>
        </p:txBody>
      </p:sp>
      <p:sp>
        <p:nvSpPr>
          <p:cNvPr id="276" name="PlaceHolder 2"/>
          <p:cNvSpPr>
            <a:spLocks noGrp="1"/>
          </p:cNvSpPr>
          <p:nvPr>
            <p:ph type="body"/>
          </p:nvPr>
        </p:nvSpPr>
        <p:spPr>
          <a:xfrm>
            <a:off x="756000" y="5078520"/>
            <a:ext cx="6047640" cy="4811040"/>
          </a:xfrm>
          <a:prstGeom prst="rect">
            <a:avLst/>
          </a:prstGeom>
        </p:spPr>
        <p:txBody>
          <a:bodyPr lIns="0" tIns="0" rIns="0" bIns="0">
            <a:noAutofit/>
          </a:bodyPr>
          <a:lstStyle/>
          <a:p>
            <a:r>
              <a:rPr lang="fr-BE" sz="2000" b="0" strike="noStrike" spc="-1">
                <a:latin typeface="Arial"/>
              </a:rPr>
              <a:t>Click to edit the notes format</a:t>
            </a:r>
          </a:p>
        </p:txBody>
      </p:sp>
      <p:sp>
        <p:nvSpPr>
          <p:cNvPr id="277" name="PlaceHolder 3"/>
          <p:cNvSpPr>
            <a:spLocks noGrp="1"/>
          </p:cNvSpPr>
          <p:nvPr>
            <p:ph type="hdr"/>
          </p:nvPr>
        </p:nvSpPr>
        <p:spPr>
          <a:xfrm>
            <a:off x="0" y="0"/>
            <a:ext cx="3280680" cy="534240"/>
          </a:xfrm>
          <a:prstGeom prst="rect">
            <a:avLst/>
          </a:prstGeom>
        </p:spPr>
        <p:txBody>
          <a:bodyPr lIns="0" tIns="0" rIns="0" bIns="0">
            <a:noAutofit/>
          </a:bodyPr>
          <a:lstStyle/>
          <a:p>
            <a:r>
              <a:rPr lang="fr-BE" sz="1400" b="0" strike="noStrike" spc="-1">
                <a:latin typeface="Times New Roman"/>
              </a:rPr>
              <a:t>&lt;header&gt;</a:t>
            </a:r>
          </a:p>
        </p:txBody>
      </p:sp>
      <p:sp>
        <p:nvSpPr>
          <p:cNvPr id="278"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BE" sz="1400" b="0" strike="noStrike" spc="-1">
                <a:latin typeface="Times New Roman"/>
              </a:rPr>
              <a:t>&lt;date/time&gt;</a:t>
            </a:r>
          </a:p>
        </p:txBody>
      </p:sp>
      <p:sp>
        <p:nvSpPr>
          <p:cNvPr id="279"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BE" sz="1400" b="0" strike="noStrike" spc="-1">
                <a:latin typeface="Times New Roman"/>
              </a:rPr>
              <a:t>&lt;footer&gt;</a:t>
            </a:r>
          </a:p>
        </p:txBody>
      </p:sp>
      <p:sp>
        <p:nvSpPr>
          <p:cNvPr id="280"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B6A29499-08EE-4A46-939C-D35A967D2976}" type="slidenum">
              <a:rPr lang="fr-BE" sz="1400" b="0" strike="noStrike" spc="-1">
                <a:latin typeface="Times New Roman"/>
              </a:rPr>
              <a:t>‹#›</a:t>
            </a:fld>
            <a:endParaRPr lang="fr-BE"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8" name="PlaceHolder 1"/>
          <p:cNvSpPr>
            <a:spLocks noGrp="1" noRot="1" noChangeAspect="1"/>
          </p:cNvSpPr>
          <p:nvPr>
            <p:ph type="sldImg"/>
          </p:nvPr>
        </p:nvSpPr>
        <p:spPr>
          <a:xfrm>
            <a:off x="685800" y="1143000"/>
            <a:ext cx="5486400" cy="3086100"/>
          </a:xfrm>
          <a:prstGeom prst="rect">
            <a:avLst/>
          </a:prstGeom>
        </p:spPr>
      </p:sp>
      <p:sp>
        <p:nvSpPr>
          <p:cNvPr id="679"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2000" b="1" strike="noStrike" dirty="0">
                <a:latin typeface="Arial"/>
              </a:rPr>
              <a:t>Quale notizia è </a:t>
            </a:r>
            <a:r>
              <a:rPr lang="it-IT" sz="2000" b="1" strike="noStrike" dirty="0" smtClean="0">
                <a:latin typeface="Arial"/>
              </a:rPr>
              <a:t>falsa?</a:t>
            </a:r>
            <a:endParaRPr lang="it-IT" sz="2000" b="1" strike="noStrike" dirty="0">
              <a:latin typeface="Arial"/>
            </a:endParaRPr>
          </a:p>
          <a:p>
            <a:pPr marL="216000" indent="-216000">
              <a:lnSpc>
                <a:spcPct val="100000"/>
              </a:lnSpc>
            </a:pPr>
            <a:endParaRPr lang="fr-BE" sz="2000" b="0" strike="noStrike" spc="-1" dirty="0">
              <a:latin typeface="Arial"/>
            </a:endParaRPr>
          </a:p>
          <a:p>
            <a:pPr marL="216000" indent="-216000">
              <a:lnSpc>
                <a:spcPct val="100000"/>
              </a:lnSpc>
            </a:pPr>
            <a:r>
              <a:rPr lang="it-IT" sz="2000" b="0" strike="noStrike" dirty="0">
                <a:latin typeface="Arial"/>
              </a:rPr>
              <a:t>Introduzione: iniziamo con un esempio facile </a:t>
            </a:r>
            <a:r>
              <a:rPr lang="it-IT" sz="2000" b="0" strike="noStrike" dirty="0" err="1">
                <a:latin typeface="Arial"/>
              </a:rPr>
              <a:t>facile</a:t>
            </a:r>
            <a:r>
              <a:rPr lang="it-IT" sz="2000" b="0" strike="noStrike" dirty="0">
                <a:latin typeface="Arial"/>
              </a:rPr>
              <a:t> che probabilmente non ingannerà nessuno, ma che potrebbe farvi ridere. </a:t>
            </a:r>
          </a:p>
          <a:p>
            <a:pPr marL="216000" indent="-216000">
              <a:lnSpc>
                <a:spcPct val="100000"/>
              </a:lnSpc>
            </a:pPr>
            <a:endParaRPr lang="fr-BE" sz="2000" b="0" strike="noStrike" spc="-1" dirty="0">
              <a:latin typeface="Arial"/>
            </a:endParaRPr>
          </a:p>
          <a:p>
            <a:pPr marL="216000" indent="-216000">
              <a:lnSpc>
                <a:spcPct val="100000"/>
              </a:lnSpc>
            </a:pPr>
            <a:r>
              <a:rPr lang="it-IT" sz="2000" b="0" strike="noStrike" dirty="0">
                <a:latin typeface="Arial"/>
              </a:rPr>
              <a:t>Fonte: www.snopes.com.</a:t>
            </a:r>
          </a:p>
        </p:txBody>
      </p:sp>
      <p:sp>
        <p:nvSpPr>
          <p:cNvPr id="68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C9B3FF5-77E8-403B-9667-F72F707D04F0}" type="slidenum">
              <a:rPr lang="fr-BE" sz="1200" b="0" strike="noStrike" spc="-1">
                <a:solidFill>
                  <a:srgbClr val="000000"/>
                </a:solidFill>
                <a:latin typeface="+mn-lt"/>
                <a:ea typeface="+mn-ea"/>
              </a:rPr>
              <a:t>2</a:t>
            </a:fld>
            <a:endParaRPr lang="fr-BE" sz="1200" b="0" strike="noStrike" spc="-1">
              <a:solidFill>
                <a:srgbClr val="000000"/>
              </a:solidFill>
              <a:latin typeface="+mn-lt"/>
              <a:ea typeface="+mn-e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 name="PlaceHolder 1"/>
          <p:cNvSpPr>
            <a:spLocks noGrp="1" noRot="1" noChangeAspect="1"/>
          </p:cNvSpPr>
          <p:nvPr>
            <p:ph type="sldImg"/>
          </p:nvPr>
        </p:nvSpPr>
        <p:spPr>
          <a:xfrm>
            <a:off x="685800" y="1143000"/>
            <a:ext cx="5486400" cy="3086100"/>
          </a:xfrm>
          <a:prstGeom prst="rect">
            <a:avLst/>
          </a:prstGeom>
        </p:spPr>
      </p:sp>
      <p:sp>
        <p:nvSpPr>
          <p:cNvPr id="70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1200" b="0" strike="noStrike" dirty="0">
                <a:latin typeface="Arial"/>
                <a:ea typeface="Calibri"/>
              </a:rPr>
              <a:t>COME FUNZIONA LA DISINFORMAZIONE </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it-IT" sz="1200" b="0" strike="noStrike" dirty="0">
                <a:latin typeface="Arial"/>
                <a:ea typeface="Calibri"/>
              </a:rPr>
              <a:t>Obiettivi di apprendimento</a:t>
            </a:r>
          </a:p>
          <a:p>
            <a:pPr marL="171360" indent="-171000">
              <a:lnSpc>
                <a:spcPct val="100000"/>
              </a:lnSpc>
              <a:buClr>
                <a:srgbClr val="000000"/>
              </a:buClr>
              <a:buFont typeface="Wingdings" charset="2"/>
              <a:buChar char="-"/>
              <a:tabLst>
                <a:tab pos="0" algn="l"/>
              </a:tabLst>
            </a:pPr>
            <a:r>
              <a:rPr lang="it-IT" sz="1200" b="0" strike="noStrike" dirty="0">
                <a:latin typeface="Arial"/>
                <a:ea typeface="Calibri"/>
              </a:rPr>
              <a:t>comprendere i principali soggetti, comportamenti e contenuti che definiscono la disinformazione;</a:t>
            </a:r>
          </a:p>
          <a:p>
            <a:pPr marL="171360" indent="-171000">
              <a:lnSpc>
                <a:spcPct val="100000"/>
              </a:lnSpc>
              <a:buClr>
                <a:srgbClr val="000000"/>
              </a:buClr>
              <a:buFont typeface="Wingdings" charset="2"/>
              <a:buChar char="-"/>
              <a:tabLst>
                <a:tab pos="0" algn="l"/>
              </a:tabLst>
            </a:pPr>
            <a:r>
              <a:rPr lang="it-IT" sz="1200" b="0" strike="noStrike" dirty="0">
                <a:latin typeface="Arial"/>
                <a:ea typeface="Calibri"/>
              </a:rPr>
              <a:t>capire che chi diffonde la disinformazione spesso cerca di evocare intenzionalmente risposte emotive da parte dei lettori;</a:t>
            </a:r>
          </a:p>
          <a:p>
            <a:pPr marL="171360" indent="-171000">
              <a:lnSpc>
                <a:spcPct val="100000"/>
              </a:lnSpc>
              <a:buClr>
                <a:srgbClr val="000000"/>
              </a:buClr>
              <a:buFont typeface="Wingdings" charset="2"/>
              <a:buChar char="-"/>
              <a:tabLst>
                <a:tab pos="0" algn="l"/>
              </a:tabLst>
            </a:pPr>
            <a:r>
              <a:rPr lang="it-IT" sz="1200" b="0" strike="noStrike" dirty="0">
                <a:latin typeface="Arial"/>
                <a:ea typeface="Calibri"/>
              </a:rPr>
              <a:t>capire che siamo tutti a rischio di disinformazione; discutere le ragioni per cui la disinformazione è pericolosa.</a:t>
            </a:r>
          </a:p>
          <a:p>
            <a:pPr>
              <a:lnSpc>
                <a:spcPct val="100000"/>
              </a:lnSpc>
              <a:tabLst>
                <a:tab pos="0" algn="l"/>
              </a:tabLst>
            </a:pPr>
            <a:endParaRPr lang="fr-BE" sz="1200" b="0" strike="noStrike" spc="-1" dirty="0">
              <a:latin typeface="Arial"/>
            </a:endParaRPr>
          </a:p>
          <a:p>
            <a:pPr>
              <a:lnSpc>
                <a:spcPct val="100000"/>
              </a:lnSpc>
              <a:tabLst>
                <a:tab pos="0" algn="l"/>
              </a:tabLst>
            </a:pPr>
            <a:r>
              <a:rPr lang="it-IT" sz="2000" b="0" strike="noStrike" dirty="0">
                <a:latin typeface="Arial"/>
                <a:ea typeface="Calibri"/>
              </a:rPr>
              <a:t>Descrizioni:</a:t>
            </a:r>
            <a:r>
              <a:rPr lang="it-IT" dirty="0"/>
              <a:t/>
            </a:r>
            <a:br>
              <a:rPr lang="it-IT" dirty="0"/>
            </a:br>
            <a:r>
              <a:rPr lang="it-IT" sz="2000" b="0" strike="noStrike" dirty="0">
                <a:latin typeface="Arial"/>
                <a:ea typeface="Calibri"/>
              </a:rPr>
              <a:t>- quando cominciamo a credere a qualcosa e siamo pronti a compiere un passo in più per supportarla?</a:t>
            </a:r>
          </a:p>
          <a:p>
            <a:pPr>
              <a:lnSpc>
                <a:spcPct val="100000"/>
              </a:lnSpc>
              <a:tabLst>
                <a:tab pos="0" algn="l"/>
              </a:tabLst>
            </a:pPr>
            <a:r>
              <a:rPr lang="it-IT" sz="2000" b="0" strike="noStrike" dirty="0">
                <a:latin typeface="Arial"/>
                <a:ea typeface="Calibri"/>
              </a:rPr>
              <a:t>- la disinformazione è un processo – non avviene rapidamente:</a:t>
            </a:r>
          </a:p>
          <a:p>
            <a:pPr marL="0" indent="0">
              <a:lnSpc>
                <a:spcPct val="100000"/>
              </a:lnSpc>
              <a:buFontTx/>
              <a:buNone/>
              <a:tabLst>
                <a:tab pos="0" algn="l"/>
              </a:tabLst>
            </a:pPr>
            <a:r>
              <a:rPr lang="it-IT" sz="2000" b="0" strike="noStrike" dirty="0" smtClean="0">
                <a:latin typeface="Arial"/>
                <a:ea typeface="Calibri"/>
              </a:rPr>
              <a:t>- l'articolo </a:t>
            </a:r>
            <a:r>
              <a:rPr lang="it-IT" sz="2000" b="0" strike="noStrike" dirty="0">
                <a:latin typeface="Arial"/>
                <a:ea typeface="Calibri"/>
              </a:rPr>
              <a:t>sulla ricerca fasulla che collega il vaccino contro il morbillo all'autismo è stato pubblicato nel </a:t>
            </a:r>
            <a:r>
              <a:rPr lang="it-IT" sz="2000" b="0" strike="noStrike" dirty="0" smtClean="0">
                <a:latin typeface="Arial"/>
                <a:ea typeface="Calibri"/>
              </a:rPr>
              <a:t>1998</a:t>
            </a:r>
            <a:r>
              <a:rPr lang="it-IT" sz="2000" b="0" strike="noStrike" dirty="0" smtClean="0">
                <a:latin typeface="Wingdings"/>
                <a:ea typeface="Calibri"/>
              </a:rPr>
              <a:t>.</a:t>
            </a:r>
            <a:r>
              <a:rPr lang="it-IT" sz="2000" b="0" strike="noStrike" dirty="0" smtClean="0">
                <a:latin typeface="Times New Roman"/>
                <a:ea typeface="Calibri"/>
              </a:rPr>
              <a:t> </a:t>
            </a:r>
            <a:r>
              <a:rPr lang="it-IT" sz="1200" b="0" strike="noStrike" dirty="0">
                <a:solidFill>
                  <a:srgbClr val="000000"/>
                </a:solidFill>
                <a:latin typeface="Times New Roman"/>
                <a:ea typeface="Arial"/>
              </a:rPr>
              <a:t>La ricerca fasulla alimenta la paura della vaccinazione, che si traduce in un aumento delle infezioni da morbillo</a:t>
            </a:r>
            <a:r>
              <a:rPr lang="it-IT" b="0" strike="noStrike" dirty="0"/>
              <a:t>;</a:t>
            </a:r>
          </a:p>
          <a:p>
            <a:pPr>
              <a:lnSpc>
                <a:spcPct val="100000"/>
              </a:lnSpc>
              <a:tabLst>
                <a:tab pos="0" algn="l"/>
              </a:tabLst>
            </a:pPr>
            <a:r>
              <a:rPr lang="it-IT" sz="2000" b="0" strike="noStrike" dirty="0">
                <a:solidFill>
                  <a:srgbClr val="000000"/>
                </a:solidFill>
                <a:latin typeface="Times New Roman"/>
                <a:ea typeface="Arial"/>
              </a:rPr>
              <a:t>- motivazione a supportare una determinata idea/causa per un guadagno politico o finanziario.</a:t>
            </a:r>
          </a:p>
          <a:p>
            <a:pPr>
              <a:lnSpc>
                <a:spcPct val="100000"/>
              </a:lnSpc>
              <a:tabLst>
                <a:tab pos="0" algn="l"/>
              </a:tabLst>
            </a:pPr>
            <a:r>
              <a:rPr lang="it-IT" sz="1200" b="0" strike="noStrike" dirty="0">
                <a:solidFill>
                  <a:srgbClr val="000000"/>
                </a:solidFill>
                <a:latin typeface="Times New Roman"/>
                <a:ea typeface="Arial"/>
              </a:rPr>
              <a:t>- gli studenti sono incoraggiati a riflettere sul fatto che un vero dibattito può avere luogo soltanto se tutti sono in grado di compiere scelte informate sulla base dei fatti; anche se tutti i pareri sono accettabili, diffondere menzogne non lo è.</a:t>
            </a: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a:p>
            <a:pPr>
              <a:lnSpc>
                <a:spcPct val="100000"/>
              </a:lnSpc>
              <a:tabLst>
                <a:tab pos="0" algn="l"/>
              </a:tabLst>
            </a:pPr>
            <a:endParaRPr lang="fr-BE" sz="1200" b="0" strike="noStrike" spc="-1" dirty="0">
              <a:latin typeface="Arial"/>
            </a:endParaRPr>
          </a:p>
        </p:txBody>
      </p:sp>
      <p:sp>
        <p:nvSpPr>
          <p:cNvPr id="70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2A61A50A-B1C2-4396-8DBD-42F7DF8096CF}" type="slidenum">
              <a:rPr lang="fr-BE" sz="1200" b="0" strike="noStrike" spc="-1">
                <a:solidFill>
                  <a:srgbClr val="000000"/>
                </a:solidFill>
                <a:latin typeface="+mn-lt"/>
                <a:ea typeface="+mn-ea"/>
              </a:rPr>
              <a:t>11</a:t>
            </a:fld>
            <a:endParaRPr lang="fr-BE" sz="1200" b="0" strike="noStrike" spc="-1">
              <a:solidFill>
                <a:srgbClr val="000000"/>
              </a:solidFill>
              <a:latin typeface="+mn-lt"/>
              <a:ea typeface="+mn-e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8" name="PlaceHolder 1"/>
          <p:cNvSpPr>
            <a:spLocks noGrp="1" noRot="1" noChangeAspect="1"/>
          </p:cNvSpPr>
          <p:nvPr>
            <p:ph type="sldImg"/>
          </p:nvPr>
        </p:nvSpPr>
        <p:spPr>
          <a:xfrm>
            <a:off x="685800" y="1143000"/>
            <a:ext cx="5486040" cy="3085920"/>
          </a:xfrm>
          <a:prstGeom prst="rect">
            <a:avLst/>
          </a:prstGeom>
        </p:spPr>
      </p:sp>
      <p:sp>
        <p:nvSpPr>
          <p:cNvPr id="709"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dirty="0">
                <a:latin typeface="Arial"/>
              </a:rPr>
              <a:t>Spunti di discussione:</a:t>
            </a:r>
            <a:r>
              <a:rPr lang="it-IT" dirty="0"/>
              <a:t/>
            </a:r>
            <a:br>
              <a:rPr lang="it-IT" dirty="0"/>
            </a:br>
            <a:endParaRPr lang="it-IT" dirty="0"/>
          </a:p>
          <a:p>
            <a:pPr marL="171360" indent="-171000">
              <a:lnSpc>
                <a:spcPct val="100000"/>
              </a:lnSpc>
              <a:buClr>
                <a:srgbClr val="000000"/>
              </a:buClr>
              <a:buFont typeface="StarSymbol"/>
              <a:buChar char="-"/>
              <a:tabLst>
                <a:tab pos="0" algn="l"/>
              </a:tabLst>
            </a:pPr>
            <a:r>
              <a:rPr lang="it-IT" sz="2000" b="0" strike="noStrike" dirty="0">
                <a:latin typeface="Arial"/>
              </a:rPr>
              <a:t>ingigantire le differenze è uno strumento per indebolire una comunità;</a:t>
            </a:r>
          </a:p>
          <a:p>
            <a:pPr marL="171360" indent="-171000">
              <a:lnSpc>
                <a:spcPct val="100000"/>
              </a:lnSpc>
              <a:buClr>
                <a:srgbClr val="000000"/>
              </a:buClr>
              <a:buFont typeface="StarSymbol"/>
              <a:buChar char="-"/>
              <a:tabLst>
                <a:tab pos="0" algn="l"/>
              </a:tabLst>
            </a:pPr>
            <a:r>
              <a:rPr lang="it-IT" sz="2000" b="0" strike="noStrike" dirty="0">
                <a:latin typeface="Arial"/>
              </a:rPr>
              <a:t>è più difficile minare una comunità forte che si unisce attorno a valori condivisi e alla sua identità comune.</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1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E4F7DDB-074D-48B9-83FF-4BB126810B9C}" type="slidenum">
              <a:rPr lang="fr-BE" sz="1200" b="0" strike="noStrike" spc="-1">
                <a:solidFill>
                  <a:srgbClr val="000000"/>
                </a:solidFill>
                <a:latin typeface="+mn-lt"/>
                <a:ea typeface="+mn-ea"/>
              </a:rPr>
              <a:t>12</a:t>
            </a:fld>
            <a:endParaRPr lang="fr-BE" sz="1200" b="0" strike="noStrike" spc="-1">
              <a:solidFill>
                <a:srgbClr val="000000"/>
              </a:solidFill>
              <a:latin typeface="+mn-lt"/>
              <a:ea typeface="+mn-e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1" name="PlaceHolder 1"/>
          <p:cNvSpPr>
            <a:spLocks noGrp="1" noRot="1" noChangeAspect="1"/>
          </p:cNvSpPr>
          <p:nvPr>
            <p:ph type="sldImg"/>
          </p:nvPr>
        </p:nvSpPr>
        <p:spPr>
          <a:xfrm>
            <a:off x="685800" y="1143000"/>
            <a:ext cx="5486400" cy="3086100"/>
          </a:xfrm>
          <a:prstGeom prst="rect">
            <a:avLst/>
          </a:prstGeom>
        </p:spPr>
      </p:sp>
      <p:sp>
        <p:nvSpPr>
          <p:cNvPr id="712"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it-IT" sz="2000" b="0" strike="noStrike" dirty="0">
                <a:latin typeface="Arial"/>
              </a:rPr>
              <a:t>pertanto la disinformazione è usata per dividere le persone e ingigantire le differenze interne;</a:t>
            </a:r>
          </a:p>
          <a:p>
            <a:pPr marL="171360" indent="-171000">
              <a:lnSpc>
                <a:spcPct val="100000"/>
              </a:lnSpc>
              <a:buClr>
                <a:srgbClr val="000000"/>
              </a:buClr>
              <a:buFont typeface="StarSymbol"/>
              <a:buChar char="-"/>
            </a:pPr>
            <a:r>
              <a:rPr lang="it-IT" sz="1200" b="0" strike="noStrike" dirty="0">
                <a:latin typeface="Arial"/>
                <a:ea typeface="Arial"/>
              </a:rPr>
              <a:t>chi diffonde la disinformazione ha l'intento di polarizzare le nostre società e promuovere narrazioni del tipo "noi contro loro";</a:t>
            </a:r>
          </a:p>
          <a:p>
            <a:pPr marL="171360" indent="-171000">
              <a:lnSpc>
                <a:spcPct val="100000"/>
              </a:lnSpc>
              <a:buClr>
                <a:srgbClr val="000000"/>
              </a:buClr>
              <a:buFont typeface="StarSymbol"/>
              <a:buChar char="-"/>
            </a:pPr>
            <a:r>
              <a:rPr lang="it-IT" sz="2000" b="0" strike="noStrike" dirty="0">
                <a:latin typeface="Arial"/>
                <a:ea typeface="Arial"/>
              </a:rPr>
              <a:t>se coloro che prima erano amici adesso sono divisi, è molto più facile combattere ogni piccolo gruppo separatamente;</a:t>
            </a:r>
          </a:p>
          <a:p>
            <a:pPr marL="171360" indent="-171000">
              <a:lnSpc>
                <a:spcPct val="100000"/>
              </a:lnSpc>
              <a:buClr>
                <a:srgbClr val="000000"/>
              </a:buClr>
              <a:buFont typeface="StarSymbol"/>
              <a:buChar char="-"/>
            </a:pPr>
            <a:r>
              <a:rPr lang="it-IT" sz="1200" b="0" strike="noStrike" dirty="0">
                <a:latin typeface="Arial"/>
                <a:ea typeface="Arial"/>
              </a:rPr>
              <a:t>ma gran parte del progresso della civilizzazione sta nel trovare compromessi tra gli interessi dei vari gruppi.</a:t>
            </a:r>
          </a:p>
        </p:txBody>
      </p:sp>
      <p:sp>
        <p:nvSpPr>
          <p:cNvPr id="71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DAA35B99-759D-40FB-9B61-21CA6756925B}" type="slidenum">
              <a:rPr lang="fr-BE" sz="1200" b="0" strike="noStrike" spc="-1">
                <a:solidFill>
                  <a:srgbClr val="000000"/>
                </a:solidFill>
                <a:latin typeface="+mn-lt"/>
                <a:ea typeface="+mn-ea"/>
              </a:rPr>
              <a:t>13</a:t>
            </a:fld>
            <a:endParaRPr lang="fr-BE" sz="1200" b="0" strike="noStrike" spc="-1">
              <a:solidFill>
                <a:srgbClr val="000000"/>
              </a:solidFill>
              <a:latin typeface="+mn-lt"/>
              <a:ea typeface="+mn-e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4" name="PlaceHolder 1"/>
          <p:cNvSpPr>
            <a:spLocks noGrp="1" noRot="1" noChangeAspect="1"/>
          </p:cNvSpPr>
          <p:nvPr>
            <p:ph type="sldImg"/>
          </p:nvPr>
        </p:nvSpPr>
        <p:spPr>
          <a:xfrm>
            <a:off x="685800" y="1143000"/>
            <a:ext cx="5486040" cy="3085920"/>
          </a:xfrm>
          <a:prstGeom prst="rect">
            <a:avLst/>
          </a:prstGeom>
        </p:spPr>
      </p:sp>
      <p:sp>
        <p:nvSpPr>
          <p:cNvPr id="71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1200" b="0" strike="noStrike">
                <a:solidFill>
                  <a:srgbClr val="000000"/>
                </a:solidFill>
                <a:latin typeface="+mn-lt"/>
                <a:ea typeface="+mn-ea"/>
              </a:rPr>
              <a:t>Corriamo tutti il rischio di cadere preda della disinformazione. Si tratta di un fenomeno pericoloso che può:</a:t>
            </a:r>
          </a:p>
          <a:p>
            <a:pPr marL="216000" indent="-216000">
              <a:lnSpc>
                <a:spcPct val="100000"/>
              </a:lnSpc>
            </a:pPr>
            <a:r>
              <a:rPr lang="it-IT" sz="1200" b="1" strike="noStrike">
                <a:solidFill>
                  <a:srgbClr val="000000"/>
                </a:solidFill>
                <a:latin typeface="+mn-lt"/>
                <a:ea typeface="+mn-ea"/>
              </a:rPr>
              <a:t>- diffondere la sfiducia nelle istituzioni pubbliche</a:t>
            </a:r>
            <a:r>
              <a:rPr lang="it-IT" sz="1200" b="0" strike="noStrike">
                <a:solidFill>
                  <a:srgbClr val="000000"/>
                </a:solidFill>
                <a:latin typeface="+mn-lt"/>
                <a:ea typeface="+mn-ea"/>
              </a:rPr>
              <a:t>, che a sua volta può sfociare nell'apatia o nella radicalizzazione in campo politico;</a:t>
            </a:r>
          </a:p>
          <a:p>
            <a:pPr marL="216000" indent="-216000">
              <a:lnSpc>
                <a:spcPct val="100000"/>
              </a:lnSpc>
            </a:pPr>
            <a:r>
              <a:rPr lang="it-IT" sz="1200" b="1" strike="noStrike">
                <a:solidFill>
                  <a:srgbClr val="000000"/>
                </a:solidFill>
                <a:latin typeface="+mn-lt"/>
                <a:ea typeface="+mn-ea"/>
              </a:rPr>
              <a:t>- diffondere la diffidenza nei confronti delle informazioni scientifiche e mediche</a:t>
            </a:r>
            <a:r>
              <a:rPr lang="it-IT" sz="1200" b="0" strike="noStrike">
                <a:solidFill>
                  <a:srgbClr val="000000"/>
                </a:solidFill>
                <a:latin typeface="+mn-lt"/>
                <a:ea typeface="+mn-ea"/>
              </a:rPr>
              <a:t>, con la possibilità di gravi </a:t>
            </a:r>
            <a:r>
              <a:rPr lang="it-IT" sz="1200" b="0" strike="noStrike">
                <a:latin typeface="+mn-lt"/>
                <a:ea typeface="+mn-ea"/>
              </a:rPr>
              <a:t>conseguenze</a:t>
            </a:r>
            <a:r>
              <a:rPr lang="it-IT" sz="1200" b="0" strike="noStrike">
                <a:solidFill>
                  <a:srgbClr val="FF0000"/>
                </a:solidFill>
                <a:latin typeface="+mn-lt"/>
                <a:ea typeface="+mn-ea"/>
              </a:rPr>
              <a:t> </a:t>
            </a:r>
            <a:r>
              <a:rPr lang="it-IT" sz="1200" b="0" strike="noStrike">
                <a:solidFill>
                  <a:srgbClr val="000000"/>
                </a:solidFill>
                <a:latin typeface="+mn-lt"/>
                <a:ea typeface="+mn-ea"/>
              </a:rPr>
              <a:t>sanitarie.</a:t>
            </a:r>
          </a:p>
        </p:txBody>
      </p:sp>
      <p:sp>
        <p:nvSpPr>
          <p:cNvPr id="71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E51FF70-DF60-4177-9212-8808B0632062}" type="slidenum">
              <a:rPr lang="fr-BE" sz="1200" b="0" strike="noStrike" spc="-1">
                <a:solidFill>
                  <a:srgbClr val="000000"/>
                </a:solidFill>
                <a:latin typeface="+mn-lt"/>
                <a:ea typeface="+mn-ea"/>
              </a:rPr>
              <a:t>14</a:t>
            </a:fld>
            <a:endParaRPr lang="fr-BE" sz="1200" b="0" strike="noStrike" spc="-1">
              <a:solidFill>
                <a:srgbClr val="000000"/>
              </a:solidFill>
              <a:latin typeface="+mn-lt"/>
              <a:ea typeface="+mn-e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 name="PlaceHolder 1"/>
          <p:cNvSpPr>
            <a:spLocks noGrp="1" noRot="1" noChangeAspect="1"/>
          </p:cNvSpPr>
          <p:nvPr>
            <p:ph type="sldImg"/>
          </p:nvPr>
        </p:nvSpPr>
        <p:spPr>
          <a:xfrm>
            <a:off x="685800" y="1143000"/>
            <a:ext cx="5486400" cy="3086100"/>
          </a:xfrm>
          <a:prstGeom prst="rect">
            <a:avLst/>
          </a:prstGeom>
        </p:spPr>
      </p:sp>
      <p:sp>
        <p:nvSpPr>
          <p:cNvPr id="71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dirty="0">
                <a:latin typeface="Arial"/>
                <a:ea typeface="+mn-ea"/>
              </a:rPr>
              <a:t>I media controllati dallo Stato come Russia </a:t>
            </a:r>
            <a:r>
              <a:rPr lang="it-IT" sz="2000" b="0" strike="noStrike" dirty="0" err="1">
                <a:latin typeface="Arial"/>
                <a:ea typeface="+mn-ea"/>
              </a:rPr>
              <a:t>Today</a:t>
            </a:r>
            <a:r>
              <a:rPr lang="it-IT" sz="2000" b="0" strike="noStrike" dirty="0">
                <a:latin typeface="Arial"/>
                <a:ea typeface="+mn-ea"/>
              </a:rPr>
              <a:t> sono tra i "soliti sospetti" quando si parla di diffusori di disinformazione, soprattutto se finalizzata a creare un clima di sfiducia e fomentare divisioni all'interno dell'UE e nell'Occidente. Una tattica comune tra le fonti di disinformazione, in particolare se vicine al Cremlino, consiste nell'infondere sfiducia nelle istituzioni democratiche e nel cercare di minare l'Unione europea riempiendo deliberatamente lo spazio dell'informazione con narrative false. Negli esempi riportati, le notizie di Russia </a:t>
            </a:r>
            <a:r>
              <a:rPr lang="it-IT" sz="2000" b="0" strike="noStrike" dirty="0" err="1">
                <a:latin typeface="Arial"/>
                <a:ea typeface="+mn-ea"/>
              </a:rPr>
              <a:t>Today</a:t>
            </a:r>
            <a:r>
              <a:rPr lang="it-IT" sz="2000" b="0" strike="noStrike" dirty="0">
                <a:latin typeface="Arial"/>
                <a:ea typeface="+mn-ea"/>
              </a:rPr>
              <a:t> vertono sul </a:t>
            </a:r>
            <a:r>
              <a:rPr lang="it-IT" sz="2000" b="0" strike="noStrike" dirty="0" err="1">
                <a:latin typeface="Arial"/>
                <a:ea typeface="+mn-ea"/>
              </a:rPr>
              <a:t>Remdesivir</a:t>
            </a:r>
            <a:r>
              <a:rPr lang="it-IT" sz="2000" b="0" strike="noStrike" dirty="0">
                <a:latin typeface="Arial"/>
                <a:ea typeface="+mn-ea"/>
              </a:rPr>
              <a:t>, autorizzato </a:t>
            </a:r>
            <a:r>
              <a:rPr lang="it-IT" sz="1200" b="0" strike="noStrike" dirty="0">
                <a:solidFill>
                  <a:srgbClr val="000000"/>
                </a:solidFill>
                <a:latin typeface="+mn-lt"/>
                <a:ea typeface="+mn-ea"/>
              </a:rPr>
              <a:t>nell'UE nel luglio 2020 per il trattamento della COVID-19 negli adulti e negli adolescenti a partire dai 12 anni affetti da polmonite che necessitano di ossigeno supplementare. I media vicini al Cremlino hanno promosso numerose storie ingannevoli su un presunto acquisto, da parte dell'UE, di ingenti stock di </a:t>
            </a:r>
            <a:r>
              <a:rPr lang="it-IT" sz="1200" b="0" strike="noStrike" dirty="0" err="1">
                <a:solidFill>
                  <a:srgbClr val="000000"/>
                </a:solidFill>
                <a:latin typeface="+mn-lt"/>
                <a:ea typeface="+mn-ea"/>
              </a:rPr>
              <a:t>Remdesivir</a:t>
            </a:r>
            <a:r>
              <a:rPr lang="it-IT" sz="1200" b="0" strike="noStrike" dirty="0">
                <a:solidFill>
                  <a:srgbClr val="000000"/>
                </a:solidFill>
                <a:latin typeface="+mn-lt"/>
                <a:ea typeface="+mn-ea"/>
              </a:rPr>
              <a:t>, farmaco che sarebbe considerato inefficace dall'OMS. Le notizie riportate descrivevano questa vicenda come un grave fallimento della politica sanitaria dell'UE e "uno dei maggiori scandali della crisi sanitaria". In realtà, secondo l'OMS, la certezza che i trattamenti funzionino è bassa e non è stato dimostrato che il farmaco </a:t>
            </a:r>
            <a:r>
              <a:rPr lang="it-IT" sz="1200" b="0" i="1" strike="noStrike" dirty="0">
                <a:solidFill>
                  <a:srgbClr val="000000"/>
                </a:solidFill>
                <a:latin typeface="+mn-lt"/>
                <a:ea typeface="+mn-ea"/>
              </a:rPr>
              <a:t>non</a:t>
            </a:r>
            <a:r>
              <a:rPr lang="it-IT" sz="1200" b="0" strike="noStrike" dirty="0">
                <a:solidFill>
                  <a:srgbClr val="000000"/>
                </a:solidFill>
                <a:latin typeface="+mn-lt"/>
                <a:ea typeface="+mn-ea"/>
              </a:rPr>
              <a:t> presenti benefici. La raccomandazione è </a:t>
            </a:r>
            <a:r>
              <a:rPr lang="it-IT" sz="1200" b="0" i="1" strike="noStrike" dirty="0">
                <a:solidFill>
                  <a:srgbClr val="000000"/>
                </a:solidFill>
                <a:latin typeface="+mn-lt"/>
                <a:ea typeface="+mn-ea"/>
              </a:rPr>
              <a:t>condizionata</a:t>
            </a:r>
            <a:r>
              <a:rPr lang="it-IT" sz="1200" b="0" strike="noStrike" dirty="0">
                <a:solidFill>
                  <a:srgbClr val="000000"/>
                </a:solidFill>
                <a:latin typeface="+mn-lt"/>
                <a:ea typeface="+mn-ea"/>
              </a:rPr>
              <a:t>: una raccomandazione è detta condizionata quando si hanno evidenze meno certe sui benefici e sui rischi di un intervento. </a:t>
            </a:r>
          </a:p>
          <a:p>
            <a:pPr>
              <a:lnSpc>
                <a:spcPct val="100000"/>
              </a:lnSpc>
              <a:tabLst>
                <a:tab pos="0" algn="l"/>
              </a:tabLst>
            </a:pPr>
            <a:endParaRPr lang="fr-BE" sz="1200" b="0" strike="noStrike" spc="-1" dirty="0">
              <a:latin typeface="Arial"/>
            </a:endParaRPr>
          </a:p>
          <a:p>
            <a:pPr>
              <a:lnSpc>
                <a:spcPct val="100000"/>
              </a:lnSpc>
              <a:tabLst>
                <a:tab pos="0" algn="l"/>
              </a:tabLst>
            </a:pPr>
            <a:r>
              <a:rPr lang="it-IT" sz="1200" b="0" strike="noStrike" dirty="0">
                <a:solidFill>
                  <a:srgbClr val="000000"/>
                </a:solidFill>
                <a:latin typeface="+mn-lt"/>
                <a:ea typeface="+mn-ea"/>
              </a:rPr>
              <a:t>I malintenzionati che diffondono la disinformazione per un proprio tornaconto politico e finanziario fanno ampio uso di questo metodo, spesso con l'obiettivo di minare l'UE o l'Occidente, mettendone in cattiva luce le politiche e i valori e intaccando di conseguenza la fiducia dei cittadini nelle istituzioni e nelle autorità che adottano le decisioni. Amplificando le informazioni come nella storia riportata sopra, gli autori della disinformazione creano ancor più confusione in una situazione già incerta, inducendo spesso il pubblico a ignorare gli orientamenti delle autorità nazionali e degli esperti scientifici. </a:t>
            </a:r>
          </a:p>
          <a:p>
            <a:pPr>
              <a:lnSpc>
                <a:spcPct val="100000"/>
              </a:lnSpc>
              <a:tabLst>
                <a:tab pos="0" algn="l"/>
              </a:tabLst>
            </a:pPr>
            <a:endParaRPr lang="fr-BE" sz="1200" b="0" strike="noStrike" spc="-1" dirty="0">
              <a:latin typeface="Arial"/>
            </a:endParaRPr>
          </a:p>
          <a:p>
            <a:pPr>
              <a:lnSpc>
                <a:spcPct val="100000"/>
              </a:lnSpc>
              <a:tabLst>
                <a:tab pos="0" algn="l"/>
              </a:tabLst>
            </a:pPr>
            <a:r>
              <a:rPr lang="it-IT" sz="2000" b="0" strike="noStrike" dirty="0">
                <a:solidFill>
                  <a:srgbClr val="000000"/>
                </a:solidFill>
                <a:latin typeface="+mn-lt"/>
                <a:ea typeface="+mn-ea"/>
              </a:rPr>
              <a:t>Fonte: https://www.youtube.com/watch?v=e7jiPDxxx3o&amp;ab_channel=RTFrance</a:t>
            </a:r>
          </a:p>
          <a:p>
            <a:pPr>
              <a:lnSpc>
                <a:spcPct val="100000"/>
              </a:lnSpc>
              <a:tabLst>
                <a:tab pos="0" algn="l"/>
              </a:tabLst>
            </a:pPr>
            <a:r>
              <a:rPr lang="it-IT" sz="2000" b="0" strike="noStrike" dirty="0">
                <a:solidFill>
                  <a:srgbClr val="000000"/>
                </a:solidFill>
                <a:latin typeface="+mn-lt"/>
                <a:ea typeface="+mn-ea"/>
              </a:rPr>
              <a:t>https://www.who.int/news-room/feature-stories/detail/who-recommends-against-the-use-of-remdesivir-in-covid-19-patients</a:t>
            </a:r>
          </a:p>
          <a:p>
            <a:pPr>
              <a:lnSpc>
                <a:spcPct val="100000"/>
              </a:lnSpc>
              <a:tabLst>
                <a:tab pos="0" algn="l"/>
              </a:tabLst>
            </a:pPr>
            <a:r>
              <a:rPr lang="it-IT" sz="2000" b="0" strike="noStrike" dirty="0">
                <a:solidFill>
                  <a:srgbClr val="000000"/>
                </a:solidFill>
                <a:latin typeface="+mn-lt"/>
                <a:ea typeface="+mn-ea"/>
              </a:rPr>
              <a:t>https://www.ema.europa.eu/en/news/update-remdesivir-ema-will-evaluate-new-data-solidarity-trial</a:t>
            </a:r>
          </a:p>
          <a:p>
            <a:pPr>
              <a:lnSpc>
                <a:spcPct val="100000"/>
              </a:lnSpc>
              <a:tabLst>
                <a:tab pos="0" algn="l"/>
              </a:tabLst>
            </a:pPr>
            <a:endParaRPr lang="fr-BE" sz="2000" b="0" strike="noStrike" spc="-1" dirty="0">
              <a:latin typeface="Arial"/>
            </a:endParaRPr>
          </a:p>
        </p:txBody>
      </p:sp>
      <p:sp>
        <p:nvSpPr>
          <p:cNvPr id="71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6286EC12-9ABC-479E-AFA3-5D3A763A3274}" type="slidenum">
              <a:rPr lang="fr-BE" sz="1200" b="0" strike="noStrike" spc="-1">
                <a:solidFill>
                  <a:srgbClr val="000000"/>
                </a:solidFill>
                <a:latin typeface="+mn-lt"/>
                <a:ea typeface="+mn-ea"/>
              </a:rPr>
              <a:t>15</a:t>
            </a:fld>
            <a:endParaRPr lang="fr-BE" sz="1200" b="0" strike="noStrike" spc="-1">
              <a:solidFill>
                <a:srgbClr val="000000"/>
              </a:solidFill>
              <a:latin typeface="+mn-lt"/>
              <a:ea typeface="+mn-e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 name="PlaceHolder 1"/>
          <p:cNvSpPr>
            <a:spLocks noGrp="1" noRot="1" noChangeAspect="1"/>
          </p:cNvSpPr>
          <p:nvPr>
            <p:ph type="sldImg"/>
          </p:nvPr>
        </p:nvSpPr>
        <p:spPr>
          <a:xfrm>
            <a:off x="685800" y="1143000"/>
            <a:ext cx="5486040" cy="3085920"/>
          </a:xfrm>
          <a:prstGeom prst="rect">
            <a:avLst/>
          </a:prstGeom>
        </p:spPr>
      </p:sp>
      <p:sp>
        <p:nvSpPr>
          <p:cNvPr id="721"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2000" b="0" strike="noStrike" dirty="0">
                <a:latin typeface="Arial"/>
              </a:rPr>
              <a:t>Indipendentemente dal fatto che l'obiettivo di coloro che diffondono una specifica narrazione </a:t>
            </a:r>
            <a:r>
              <a:rPr lang="it-IT" sz="2000" b="0" strike="noStrike" dirty="0" err="1">
                <a:latin typeface="Arial"/>
              </a:rPr>
              <a:t>disinformativa</a:t>
            </a:r>
            <a:r>
              <a:rPr lang="it-IT" sz="2000" b="0" strike="noStrike" dirty="0">
                <a:latin typeface="Arial"/>
              </a:rPr>
              <a:t> sia un guadagno politico o finanziario, i social media hanno un ruolo enorme nell'amplificare o arrestare la diffusione della disinformazione. Parlate degli argomenti seguenti:</a:t>
            </a:r>
            <a:r>
              <a:rPr lang="it-IT" dirty="0"/>
              <a:t/>
            </a:r>
            <a:br>
              <a:rPr lang="it-IT" dirty="0"/>
            </a:br>
            <a:endParaRPr lang="it-IT" dirty="0"/>
          </a:p>
          <a:p>
            <a:pPr marL="171360" indent="-171000">
              <a:lnSpc>
                <a:spcPct val="100000"/>
              </a:lnSpc>
              <a:buClr>
                <a:srgbClr val="000000"/>
              </a:buClr>
              <a:buFont typeface="StarSymbol"/>
              <a:buChar char="-"/>
            </a:pPr>
            <a:r>
              <a:rPr lang="it-IT" sz="2000" b="0" strike="noStrike" dirty="0">
                <a:latin typeface="Arial"/>
              </a:rPr>
              <a:t>i social media sono utilizzati da tutti, compresi noi e tutti coloro di cui ci fidiamo, come i nostri amici e familiari. Ecco perché dobbiamo essere più vigili con le informazioni che vediamo/riceviamo. Si veda sopra un esempio di messaggio WhatsApp contenente informazioni completamente false su una cura fasulla per il coronavirus (infuso di aglio) (a sinistra);</a:t>
            </a:r>
          </a:p>
          <a:p>
            <a:pPr marL="171360" indent="-171000">
              <a:lnSpc>
                <a:spcPct val="100000"/>
              </a:lnSpc>
              <a:buClr>
                <a:srgbClr val="000000"/>
              </a:buClr>
              <a:buFont typeface="StarSymbol"/>
              <a:buChar char="-"/>
            </a:pPr>
            <a:r>
              <a:rPr lang="it-IT" sz="2000" b="0" strike="noStrike" dirty="0">
                <a:latin typeface="Arial"/>
              </a:rPr>
              <a:t>clickbait (generare profitto tramite clic) &gt; rendere titoli o immagini/video intenzionalmente accattivanti e misteriosi per ottenere più clic. Ricordate l'articolo "Il Papa supporta Trump" di cui abbiamo parlato prima? Si veda anche l'esempio qui sopra dell'UE che vorrebbe fondere il Regno Unito con la Francia (al centro, in alto);</a:t>
            </a:r>
          </a:p>
          <a:p>
            <a:pPr marL="171360" indent="-171000">
              <a:lnSpc>
                <a:spcPct val="100000"/>
              </a:lnSpc>
              <a:buClr>
                <a:srgbClr val="000000"/>
              </a:buClr>
              <a:buFont typeface="StarSymbol"/>
              <a:buChar char="-"/>
            </a:pPr>
            <a:r>
              <a:rPr lang="it-IT" sz="2000" b="0" strike="noStrike" dirty="0">
                <a:latin typeface="Arial"/>
              </a:rPr>
              <a:t>storie completamente inventate come quella qui sopra di un post su Instagram dell'aprile 2020 secondo cui sarebbe stato trovato il vaccino per il coronavirus, mentre all'epoca il vaccino non esisteva ancora e non erano state avviate ricerche avanzate per produrlo (al centro, in basso);</a:t>
            </a:r>
          </a:p>
          <a:p>
            <a:pPr marL="171360" indent="-171000">
              <a:lnSpc>
                <a:spcPct val="100000"/>
              </a:lnSpc>
              <a:buClr>
                <a:srgbClr val="000000"/>
              </a:buClr>
              <a:buFont typeface="StarSymbol"/>
              <a:buChar char="-"/>
            </a:pPr>
            <a:r>
              <a:rPr lang="it-IT" sz="2000" b="0" strike="noStrike" dirty="0">
                <a:latin typeface="Arial"/>
              </a:rPr>
              <a:t>amplificazione artificiale &gt; far diventare virale una storia o una narrazione attraverso mezzi inautentici: profili e bot fasulli, ondate di post con commenti e condivisioni per dare più spinta. Profili creati per assomigliare intenzionalmente a persone "della porta accanto" con descrizioni di lavori e hobby normali, ma gestiti in modo interamente artificiale o da troll farm. L'esempio qui sopra mostra le risposte a diversi post di account </a:t>
            </a:r>
            <a:r>
              <a:rPr lang="it-IT" sz="2000" b="0" strike="noStrike" dirty="0" err="1">
                <a:latin typeface="Arial"/>
              </a:rPr>
              <a:t>Twitter</a:t>
            </a:r>
            <a:r>
              <a:rPr lang="it-IT" sz="2000" b="0" strike="noStrike" dirty="0">
                <a:latin typeface="Arial"/>
              </a:rPr>
              <a:t> che utilizzano narrazioni simili o testi identici, il che suggerisce un invio coordinato di messaggi. Fonte: relazione dell'</a:t>
            </a:r>
            <a:r>
              <a:rPr lang="it-IT" sz="2000" b="0" strike="noStrike" dirty="0" err="1">
                <a:latin typeface="Arial"/>
              </a:rPr>
              <a:t>Institute</a:t>
            </a:r>
            <a:r>
              <a:rPr lang="it-IT" sz="2000" b="0" strike="noStrike" dirty="0">
                <a:latin typeface="Arial"/>
              </a:rPr>
              <a:t> for Strategic </a:t>
            </a:r>
            <a:r>
              <a:rPr lang="it-IT" sz="2000" b="0" strike="noStrike" dirty="0" err="1">
                <a:latin typeface="Arial"/>
              </a:rPr>
              <a:t>Dialogue</a:t>
            </a:r>
            <a:r>
              <a:rPr lang="it-IT" sz="2000" b="0" strike="noStrike" dirty="0">
                <a:latin typeface="Arial"/>
              </a:rPr>
              <a:t> and </a:t>
            </a:r>
            <a:r>
              <a:rPr lang="it-IT" sz="2000" b="0" strike="noStrike" dirty="0" err="1">
                <a:latin typeface="Arial"/>
              </a:rPr>
              <a:t>Alliance</a:t>
            </a:r>
            <a:r>
              <a:rPr lang="it-IT" sz="2000" b="0" strike="noStrike" dirty="0">
                <a:latin typeface="Arial"/>
              </a:rPr>
              <a:t> for </a:t>
            </a:r>
            <a:r>
              <a:rPr lang="it-IT" sz="2000" b="0" strike="noStrike" dirty="0" err="1">
                <a:latin typeface="Arial"/>
              </a:rPr>
              <a:t>Securing</a:t>
            </a:r>
            <a:r>
              <a:rPr lang="it-IT" sz="2000" b="0" strike="noStrike" dirty="0">
                <a:latin typeface="Arial"/>
              </a:rPr>
              <a:t> </a:t>
            </a:r>
            <a:r>
              <a:rPr lang="it-IT" sz="2000" b="0" strike="noStrike" dirty="0" err="1">
                <a:latin typeface="Arial"/>
              </a:rPr>
              <a:t>Democracy</a:t>
            </a:r>
            <a:r>
              <a:rPr lang="it-IT" sz="2000" b="0" strike="noStrike" dirty="0">
                <a:latin typeface="Arial"/>
              </a:rPr>
              <a:t> – https://www.isdglobal.org/wp-content/uploads/2020/08/ISDG-proCCP.pdf;</a:t>
            </a:r>
          </a:p>
          <a:p>
            <a:pPr marL="171360" indent="-171000">
              <a:lnSpc>
                <a:spcPct val="100000"/>
              </a:lnSpc>
              <a:buClr>
                <a:srgbClr val="000000"/>
              </a:buClr>
              <a:buFont typeface="StarSymbol"/>
              <a:buChar char="-"/>
            </a:pPr>
            <a:r>
              <a:rPr lang="it-IT" sz="2000" b="0" strike="noStrike" dirty="0">
                <a:latin typeface="Arial"/>
              </a:rPr>
              <a:t>utilizzo di immagini decontestualizzate: vedremo un esempio nella prossima diapositiva. Una tecnica di disinformazione molto comune è quella di riutilizzare vecchi filmati (spesso cruenti o scioccanti) per un evento attuale o in contesti completamente diversi.</a:t>
            </a:r>
          </a:p>
          <a:p>
            <a:pPr>
              <a:lnSpc>
                <a:spcPct val="100000"/>
              </a:lnSpc>
            </a:pPr>
            <a:endParaRPr lang="fr-BE" sz="2000" b="0" strike="noStrike" spc="-1" dirty="0">
              <a:latin typeface="Arial"/>
            </a:endParaRPr>
          </a:p>
          <a:p>
            <a:pPr>
              <a:lnSpc>
                <a:spcPct val="100000"/>
              </a:lnSpc>
              <a:tabLst>
                <a:tab pos="0" algn="l"/>
              </a:tabLst>
            </a:pPr>
            <a:r>
              <a:rPr lang="it-IT" sz="2000" b="0" strike="noStrike" dirty="0">
                <a:latin typeface="Arial"/>
              </a:rPr>
              <a:t>Per maggiori informazioni: </a:t>
            </a:r>
            <a:r>
              <a:rPr lang="it-IT" sz="2000" b="0" u="sng" strike="noStrike" dirty="0">
                <a:solidFill>
                  <a:srgbClr val="000000"/>
                </a:solidFill>
                <a:uFillTx/>
                <a:latin typeface="Arial"/>
                <a:hlinkClick r:id="rId3"/>
              </a:rPr>
              <a:t>https://www.cits.ucsb.edu/fake-news/spread</a:t>
            </a:r>
            <a:r>
              <a:rPr lang="it-IT" sz="2000" b="0" u="none" strike="noStrike" dirty="0">
                <a:solidFill>
                  <a:srgbClr val="000000"/>
                </a:solidFill>
                <a:uFillTx/>
                <a:latin typeface="Arial"/>
                <a:hlinkClick r:id="rId3"/>
              </a:rPr>
              <a:t>.</a:t>
            </a:r>
          </a:p>
        </p:txBody>
      </p:sp>
      <p:sp>
        <p:nvSpPr>
          <p:cNvPr id="72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F11EE6E-204F-40AC-9018-2829F6DA061B}" type="slidenum">
              <a:rPr lang="fr-BE" sz="1200" b="0" strike="noStrike" spc="-1">
                <a:solidFill>
                  <a:srgbClr val="000000"/>
                </a:solidFill>
                <a:latin typeface="+mn-lt"/>
                <a:ea typeface="+mn-ea"/>
              </a:rPr>
              <a:t>16</a:t>
            </a:fld>
            <a:endParaRPr lang="fr-BE" sz="1200" b="0" strike="noStrike" spc="-1">
              <a:solidFill>
                <a:srgbClr val="000000"/>
              </a:solidFill>
              <a:latin typeface="+mn-lt"/>
              <a:ea typeface="+mn-e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3" name="PlaceHolder 1"/>
          <p:cNvSpPr>
            <a:spLocks noGrp="1" noRot="1" noChangeAspect="1"/>
          </p:cNvSpPr>
          <p:nvPr>
            <p:ph type="sldImg"/>
          </p:nvPr>
        </p:nvSpPr>
        <p:spPr>
          <a:xfrm>
            <a:off x="685800" y="1143000"/>
            <a:ext cx="5486040" cy="3085920"/>
          </a:xfrm>
          <a:prstGeom prst="rect">
            <a:avLst/>
          </a:prstGeom>
        </p:spPr>
      </p:sp>
      <p:sp>
        <p:nvSpPr>
          <p:cNvPr id="724"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it-IT" sz="2000" b="0" strike="noStrike" dirty="0" err="1">
                <a:latin typeface="Arial"/>
                <a:ea typeface="+mn-ea"/>
              </a:rPr>
              <a:t>TikTok</a:t>
            </a:r>
            <a:r>
              <a:rPr lang="it-IT" sz="2000" b="0" strike="noStrike" dirty="0">
                <a:latin typeface="Arial"/>
                <a:ea typeface="+mn-ea"/>
              </a:rPr>
              <a:t>, l'</a:t>
            </a:r>
            <a:r>
              <a:rPr lang="it-IT" sz="2000" b="0" strike="noStrike" dirty="0" err="1">
                <a:latin typeface="Arial"/>
                <a:ea typeface="+mn-ea"/>
              </a:rPr>
              <a:t>app</a:t>
            </a:r>
            <a:r>
              <a:rPr lang="it-IT" sz="2000" b="0" strike="noStrike" dirty="0">
                <a:latin typeface="Arial"/>
                <a:ea typeface="+mn-ea"/>
              </a:rPr>
              <a:t> per condividere brevi video, ha registrato un aumento incredibilmente rapido della sua base di utenti, in particolare tra gli adolescenti. Di pari passo con la sua popolarità in Europa e negli Stati Uniti, </a:t>
            </a:r>
            <a:r>
              <a:rPr lang="it-IT" sz="1200" b="0" strike="noStrike" dirty="0" err="1">
                <a:solidFill>
                  <a:srgbClr val="000000"/>
                </a:solidFill>
                <a:latin typeface="+mn-lt"/>
                <a:ea typeface="+mn-ea"/>
              </a:rPr>
              <a:t>TikTok</a:t>
            </a:r>
            <a:r>
              <a:rPr lang="it-IT" sz="1200" b="0" strike="noStrike" dirty="0">
                <a:solidFill>
                  <a:srgbClr val="000000"/>
                </a:solidFill>
                <a:latin typeface="+mn-lt"/>
                <a:ea typeface="+mn-ea"/>
              </a:rPr>
              <a:t> è anche diventato un ricettacolo di contenuti falsi di ogni tipo, molti dei quali politici, come pure di messaggi anti-</a:t>
            </a:r>
            <a:r>
              <a:rPr lang="it-IT" sz="1200" b="0" strike="noStrike" dirty="0" err="1">
                <a:solidFill>
                  <a:srgbClr val="000000"/>
                </a:solidFill>
                <a:latin typeface="+mn-lt"/>
                <a:ea typeface="+mn-ea"/>
              </a:rPr>
              <a:t>vax</a:t>
            </a:r>
            <a:r>
              <a:rPr lang="it-IT" sz="1200" b="0" strike="noStrike" dirty="0">
                <a:solidFill>
                  <a:srgbClr val="000000"/>
                </a:solidFill>
                <a:latin typeface="+mn-lt"/>
                <a:ea typeface="+mn-ea"/>
              </a:rPr>
              <a:t> e di disinformazione in merito ai cambiamenti climatici, ad esempio attacchi contro l'attivista svedese per l'ambiente Greta </a:t>
            </a:r>
            <a:r>
              <a:rPr lang="it-IT" sz="1200" b="0" strike="noStrike" dirty="0" err="1">
                <a:solidFill>
                  <a:srgbClr val="000000"/>
                </a:solidFill>
                <a:latin typeface="+mn-lt"/>
                <a:ea typeface="+mn-ea"/>
              </a:rPr>
              <a:t>Thunberg</a:t>
            </a:r>
            <a:r>
              <a:rPr lang="it-IT" sz="1200" b="0" strike="noStrike" dirty="0">
                <a:solidFill>
                  <a:srgbClr val="000000"/>
                </a:solidFill>
                <a:latin typeface="+mn-lt"/>
                <a:ea typeface="+mn-ea"/>
              </a:rPr>
              <a:t>. </a:t>
            </a:r>
          </a:p>
          <a:p>
            <a:pPr marL="171360" indent="-171000">
              <a:lnSpc>
                <a:spcPct val="100000"/>
              </a:lnSpc>
              <a:buClr>
                <a:srgbClr val="000000"/>
              </a:buClr>
              <a:buFont typeface="StarSymbol"/>
              <a:buChar char="-"/>
            </a:pPr>
            <a:r>
              <a:rPr lang="it-IT" sz="1200" b="0" strike="noStrike" dirty="0">
                <a:solidFill>
                  <a:srgbClr val="000000"/>
                </a:solidFill>
                <a:latin typeface="+mn-lt"/>
                <a:ea typeface="+mn-ea"/>
              </a:rPr>
              <a:t>Nei mesi scorsi sono comparsi su </a:t>
            </a:r>
            <a:r>
              <a:rPr lang="it-IT" sz="1200" b="0" strike="noStrike" dirty="0" err="1">
                <a:solidFill>
                  <a:srgbClr val="000000"/>
                </a:solidFill>
                <a:latin typeface="+mn-lt"/>
                <a:ea typeface="+mn-ea"/>
              </a:rPr>
              <a:t>TikTok</a:t>
            </a:r>
            <a:r>
              <a:rPr lang="it-IT" sz="1200" b="0" strike="noStrike" dirty="0">
                <a:solidFill>
                  <a:srgbClr val="000000"/>
                </a:solidFill>
                <a:latin typeface="+mn-lt"/>
                <a:ea typeface="+mn-ea"/>
              </a:rPr>
              <a:t> numerosi video in cui venivano diffuse affermazioni prive di fondamento e teorie complottiste poi smascherate sulla pandemia di coronavirus.</a:t>
            </a:r>
          </a:p>
          <a:p>
            <a:pPr marL="171360" indent="-171000">
              <a:lnSpc>
                <a:spcPct val="100000"/>
              </a:lnSpc>
              <a:buClr>
                <a:srgbClr val="000000"/>
              </a:buClr>
              <a:buFont typeface="StarSymbol"/>
              <a:buChar char="-"/>
            </a:pPr>
            <a:r>
              <a:rPr lang="it-IT" sz="1200" b="0" strike="noStrike" dirty="0">
                <a:solidFill>
                  <a:srgbClr val="000000"/>
                </a:solidFill>
                <a:latin typeface="+mn-lt"/>
                <a:ea typeface="+mn-ea"/>
              </a:rPr>
              <a:t>Nel video come quello qui inserito, che ha avuto migliaia di visualizzazioni complessive, si asseriva che "il governo cinese" stava "diffondendo un virus come strumento per controllare la popolazione" o si dichiarava che l'epidemia era "in realtà un attacco biochimico del governo" per distrarre la popolazione. In un altro video si sosteneva che "molti erano convinti che la Cina avesse deciso di diffondere il virus 'per errore'... come strumento per controllare la popolazione".</a:t>
            </a:r>
          </a:p>
          <a:p>
            <a:pPr marL="171360" indent="-171000">
              <a:lnSpc>
                <a:spcPct val="100000"/>
              </a:lnSpc>
              <a:buClr>
                <a:srgbClr val="000000"/>
              </a:buClr>
              <a:buFont typeface="StarSymbol"/>
              <a:buChar char="-"/>
            </a:pPr>
            <a:r>
              <a:rPr lang="it-IT" sz="1200" b="0" strike="noStrike" dirty="0">
                <a:solidFill>
                  <a:srgbClr val="000000"/>
                </a:solidFill>
                <a:latin typeface="+mn-lt"/>
                <a:ea typeface="+mn-ea"/>
              </a:rPr>
              <a:t>Da allora </a:t>
            </a:r>
            <a:r>
              <a:rPr lang="it-IT" sz="1200" b="0" strike="noStrike" dirty="0" err="1">
                <a:solidFill>
                  <a:srgbClr val="000000"/>
                </a:solidFill>
                <a:latin typeface="+mn-lt"/>
                <a:ea typeface="+mn-ea"/>
              </a:rPr>
              <a:t>TikTok</a:t>
            </a:r>
            <a:r>
              <a:rPr lang="it-IT" sz="1200" b="0" strike="noStrike" dirty="0">
                <a:solidFill>
                  <a:srgbClr val="000000"/>
                </a:solidFill>
                <a:latin typeface="+mn-lt"/>
                <a:ea typeface="+mn-ea"/>
              </a:rPr>
              <a:t> ha elaborato orientamenti chiari contro le informazioni fuorvianti pubblicate sulla piattaforma, compresa la disinformazione in campo medico, ma chiunque utilizzi l'</a:t>
            </a:r>
            <a:r>
              <a:rPr lang="it-IT" sz="1200" b="0" strike="noStrike" dirty="0" err="1">
                <a:solidFill>
                  <a:srgbClr val="000000"/>
                </a:solidFill>
                <a:latin typeface="+mn-lt"/>
                <a:ea typeface="+mn-ea"/>
              </a:rPr>
              <a:t>app</a:t>
            </a:r>
            <a:r>
              <a:rPr lang="it-IT" sz="1200" b="0" strike="noStrike" dirty="0">
                <a:solidFill>
                  <a:srgbClr val="000000"/>
                </a:solidFill>
                <a:latin typeface="+mn-lt"/>
                <a:ea typeface="+mn-ea"/>
              </a:rPr>
              <a:t> sa quanto rapidamente possano nascere e diffondersi nuove tendenze, </a:t>
            </a:r>
            <a:r>
              <a:rPr lang="it-IT" sz="1200" b="0" strike="noStrike" dirty="0" err="1">
                <a:solidFill>
                  <a:srgbClr val="000000"/>
                </a:solidFill>
                <a:latin typeface="+mn-lt"/>
                <a:ea typeface="+mn-ea"/>
              </a:rPr>
              <a:t>hashtag</a:t>
            </a:r>
            <a:r>
              <a:rPr lang="it-IT" sz="1200" b="0" strike="noStrike" dirty="0">
                <a:solidFill>
                  <a:srgbClr val="000000"/>
                </a:solidFill>
                <a:latin typeface="+mn-lt"/>
                <a:ea typeface="+mn-ea"/>
              </a:rPr>
              <a:t> e sfide, per cui è importante essere vigili quando si visualizzano e condividono contenuti di questo tipo.</a:t>
            </a:r>
          </a:p>
          <a:p>
            <a:pPr>
              <a:lnSpc>
                <a:spcPct val="100000"/>
              </a:lnSpc>
            </a:pPr>
            <a:endParaRPr lang="fr-BE" sz="1200" b="0" strike="noStrike" spc="-1" dirty="0">
              <a:latin typeface="Arial"/>
            </a:endParaRPr>
          </a:p>
          <a:p>
            <a:pPr>
              <a:lnSpc>
                <a:spcPct val="100000"/>
              </a:lnSpc>
            </a:pPr>
            <a:r>
              <a:rPr lang="it-IT" sz="1200" b="0" strike="noStrike" dirty="0">
                <a:solidFill>
                  <a:srgbClr val="000000"/>
                </a:solidFill>
                <a:latin typeface="+mn-lt"/>
                <a:ea typeface="+mn-ea"/>
              </a:rPr>
              <a:t>Fonti: https://www.poynter.org/fact-checking/2019/misinformation-makes-its-way-to-tiktok/</a:t>
            </a:r>
          </a:p>
          <a:p>
            <a:pPr>
              <a:lnSpc>
                <a:spcPct val="100000"/>
              </a:lnSpc>
            </a:pPr>
            <a:r>
              <a:rPr lang="it-IT" sz="2000" b="0" strike="noStrike" dirty="0">
                <a:solidFill>
                  <a:srgbClr val="000000"/>
                </a:solidFill>
                <a:latin typeface="+mn-lt"/>
                <a:ea typeface="+mn-ea"/>
              </a:rPr>
              <a:t>https://www.mediamatters.org/fake-news/tiktok-hosting-videos-spreading-misinformation-about-coronavirus-despite-platforms-new.</a:t>
            </a:r>
          </a:p>
          <a:p>
            <a:pPr>
              <a:lnSpc>
                <a:spcPct val="100000"/>
              </a:lnSpc>
            </a:pPr>
            <a:endParaRPr lang="fr-BE" sz="2000" b="0" strike="noStrike" spc="-1" dirty="0">
              <a:latin typeface="Arial"/>
            </a:endParaRPr>
          </a:p>
        </p:txBody>
      </p:sp>
      <p:sp>
        <p:nvSpPr>
          <p:cNvPr id="72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8DFBD3A-BEEE-43FF-A6B7-E9F33A198A38}" type="slidenum">
              <a:rPr lang="fr-BE" sz="1200" b="0" strike="noStrike" spc="-1">
                <a:solidFill>
                  <a:srgbClr val="000000"/>
                </a:solidFill>
                <a:latin typeface="+mn-lt"/>
                <a:ea typeface="+mn-ea"/>
              </a:rPr>
              <a:t>17</a:t>
            </a:fld>
            <a:endParaRPr lang="fr-BE" sz="1200" b="0" strike="noStrike" spc="-1">
              <a:solidFill>
                <a:srgbClr val="000000"/>
              </a:solidFill>
              <a:latin typeface="+mn-lt"/>
              <a:ea typeface="+mn-e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 name="PlaceHolder 1"/>
          <p:cNvSpPr>
            <a:spLocks noGrp="1" noRot="1" noChangeAspect="1"/>
          </p:cNvSpPr>
          <p:nvPr>
            <p:ph type="sldImg"/>
          </p:nvPr>
        </p:nvSpPr>
        <p:spPr>
          <a:xfrm>
            <a:off x="685800" y="1143000"/>
            <a:ext cx="5486040" cy="3085920"/>
          </a:xfrm>
          <a:prstGeom prst="rect">
            <a:avLst/>
          </a:prstGeom>
        </p:spPr>
      </p:sp>
      <p:sp>
        <p:nvSpPr>
          <p:cNvPr id="727"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dirty="0">
                <a:latin typeface="Arial"/>
              </a:rPr>
              <a:t>Guardate questo video molto da vicino – sembra molto reale, vero? Non sorprende, però, che il Papa non abbia fatto alcun trucco con la tovaglia mentre era in visita negli Stati Uniti e infatti questo clip è interamente inventato: è quello che viene detto un "</a:t>
            </a:r>
            <a:r>
              <a:rPr lang="it-IT" sz="2000" b="0" strike="noStrike" dirty="0" err="1">
                <a:latin typeface="Arial"/>
              </a:rPr>
              <a:t>deepfake</a:t>
            </a:r>
            <a:r>
              <a:rPr lang="it-IT" sz="2000" b="0" strike="noStrike" dirty="0">
                <a:latin typeface="Arial"/>
              </a:rPr>
              <a:t>". Ecco un confronto con la versione originale: https://www.youtube.com/watch?v=ABy_1sL-R3s&amp;feature=emb_title.</a:t>
            </a:r>
          </a:p>
          <a:p>
            <a:pPr>
              <a:lnSpc>
                <a:spcPct val="100000"/>
              </a:lnSpc>
              <a:tabLst>
                <a:tab pos="0" algn="l"/>
              </a:tabLst>
            </a:pPr>
            <a:endParaRPr lang="fr-BE" sz="2000" b="0" strike="noStrike" spc="-1" dirty="0">
              <a:latin typeface="Arial"/>
            </a:endParaRPr>
          </a:p>
          <a:p>
            <a:pPr>
              <a:lnSpc>
                <a:spcPct val="100000"/>
              </a:lnSpc>
              <a:tabLst>
                <a:tab pos="0" algn="l"/>
              </a:tabLst>
            </a:pPr>
            <a:r>
              <a:rPr lang="it-IT" sz="2000" b="0" strike="noStrike" dirty="0">
                <a:latin typeface="Arial"/>
                <a:ea typeface="+mn-ea"/>
              </a:rPr>
              <a:t>I "</a:t>
            </a:r>
            <a:r>
              <a:rPr lang="it-IT" sz="2000" b="0" strike="noStrike" dirty="0" err="1">
                <a:latin typeface="Arial"/>
                <a:ea typeface="+mn-ea"/>
              </a:rPr>
              <a:t>deepfake</a:t>
            </a:r>
            <a:r>
              <a:rPr lang="it-IT" sz="2000" b="0" strike="noStrike" dirty="0">
                <a:latin typeface="Arial"/>
                <a:ea typeface="+mn-ea"/>
              </a:rPr>
              <a:t>" sono la versione attuale del Photoshop: usano l'intelligenza artificiale per </a:t>
            </a:r>
            <a:r>
              <a:rPr lang="it-IT" sz="1200" b="0" strike="noStrike" dirty="0">
                <a:solidFill>
                  <a:srgbClr val="000000"/>
                </a:solidFill>
                <a:latin typeface="+mn-lt"/>
                <a:ea typeface="+mn-ea"/>
              </a:rPr>
              <a:t>creare nuovi filmati (immagini, video, registrazioni vocali) che ritraggono eventi, dichiarazioni o azioni che non hanno mai avuto luogo. I risultati possono essere molto convincenti. I "</a:t>
            </a:r>
            <a:r>
              <a:rPr lang="it-IT" sz="1200" b="0" strike="noStrike" dirty="0" err="1">
                <a:solidFill>
                  <a:srgbClr val="000000"/>
                </a:solidFill>
                <a:latin typeface="+mn-lt"/>
                <a:ea typeface="+mn-ea"/>
              </a:rPr>
              <a:t>deepfake</a:t>
            </a:r>
            <a:r>
              <a:rPr lang="it-IT" sz="1200" b="0" strike="noStrike" dirty="0">
                <a:solidFill>
                  <a:srgbClr val="000000"/>
                </a:solidFill>
                <a:latin typeface="+mn-lt"/>
                <a:ea typeface="+mn-ea"/>
              </a:rPr>
              <a:t>" differiscono da altre forme di informazioni false per il fatto di essere molto difficili da identificare come falsi. Sono video fasulli creati utilizzando software digitali, apprendimento automatico e scambio facciale.</a:t>
            </a:r>
          </a:p>
          <a:p>
            <a:pPr>
              <a:lnSpc>
                <a:spcPct val="100000"/>
              </a:lnSpc>
              <a:tabLst>
                <a:tab pos="0" algn="l"/>
              </a:tabLst>
            </a:pPr>
            <a:endParaRPr lang="fr-BE" sz="1200" b="0" strike="noStrike" spc="-1" dirty="0">
              <a:latin typeface="Arial"/>
            </a:endParaRPr>
          </a:p>
          <a:p>
            <a:pPr>
              <a:lnSpc>
                <a:spcPct val="100000"/>
              </a:lnSpc>
              <a:tabLst>
                <a:tab pos="0" algn="l"/>
              </a:tabLst>
            </a:pPr>
            <a:r>
              <a:rPr lang="it-IT" sz="2000" b="0" strike="noStrike" dirty="0">
                <a:solidFill>
                  <a:srgbClr val="000000"/>
                </a:solidFill>
                <a:latin typeface="+mn-lt"/>
                <a:ea typeface="+mn-ea"/>
              </a:rPr>
              <a:t>Per maggiori informazioni leggere qui: https://www.betterinternetforkids.eu/web/portal/practice/awareness/detail?articleId=5398982#:~:text=Deepfakes%20are%20computer%2Dcreated%20artificial,action%20that%20never%20actually%20happened.&amp;text=Deepfakes%20are%20fake%20videos%20created,machine%20learning%20and%20face%20swapping.</a:t>
            </a:r>
          </a:p>
          <a:p>
            <a:pPr>
              <a:lnSpc>
                <a:spcPct val="100000"/>
              </a:lnSpc>
              <a:tabLst>
                <a:tab pos="0" algn="l"/>
              </a:tabLst>
            </a:pPr>
            <a:endParaRPr lang="fr-BE" sz="2000" b="0" strike="noStrike" spc="-1" dirty="0">
              <a:latin typeface="Arial"/>
            </a:endParaRPr>
          </a:p>
        </p:txBody>
      </p:sp>
      <p:sp>
        <p:nvSpPr>
          <p:cNvPr id="72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1562BAC9-A2C8-44AB-8594-5453F1F71E63}" type="slidenum">
              <a:rPr lang="fr-BE" sz="1200" b="0" strike="noStrike" spc="-1">
                <a:solidFill>
                  <a:srgbClr val="000000"/>
                </a:solidFill>
                <a:latin typeface="+mn-lt"/>
                <a:ea typeface="+mn-ea"/>
              </a:rPr>
              <a:t>18</a:t>
            </a:fld>
            <a:endParaRPr lang="fr-BE" sz="1200" b="0" strike="noStrike" spc="-1">
              <a:solidFill>
                <a:srgbClr val="000000"/>
              </a:solidFill>
              <a:latin typeface="+mn-lt"/>
              <a:ea typeface="+mn-e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9" name="PlaceHolder 1"/>
          <p:cNvSpPr>
            <a:spLocks noGrp="1" noRot="1" noChangeAspect="1"/>
          </p:cNvSpPr>
          <p:nvPr>
            <p:ph type="sldImg"/>
          </p:nvPr>
        </p:nvSpPr>
        <p:spPr>
          <a:xfrm>
            <a:off x="685800" y="1143000"/>
            <a:ext cx="5486040" cy="3085920"/>
          </a:xfrm>
          <a:prstGeom prst="rect">
            <a:avLst/>
          </a:prstGeom>
        </p:spPr>
      </p:sp>
      <p:sp>
        <p:nvSpPr>
          <p:cNvPr id="73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dirty="0">
                <a:latin typeface="Arial"/>
              </a:rPr>
              <a:t>Un altro esempio di utilizzo di immagini decontestualizzate per creare una falsa narrazione è questa storia del media Sputnik sui bambini nella Lettonia "militarizzata" che vengono indottrinati dalla NATO: </a:t>
            </a:r>
            <a:r>
              <a:rPr lang="it-IT" sz="2000" b="0" u="sng" strike="noStrike" dirty="0">
                <a:solidFill>
                  <a:srgbClr val="000000"/>
                </a:solidFill>
                <a:uFillTx/>
                <a:latin typeface="Arial"/>
                <a:hlinkClick r:id="rId3"/>
              </a:rPr>
              <a:t>https://www.youtube.com/watch?v=nOd2vMCDv9M&amp;feature=youtu.be</a:t>
            </a:r>
          </a:p>
          <a:p>
            <a:pPr>
              <a:lnSpc>
                <a:spcPct val="100000"/>
              </a:lnSpc>
              <a:tabLst>
                <a:tab pos="0" algn="l"/>
              </a:tabLst>
            </a:pPr>
            <a:endParaRPr lang="fr-BE" sz="2000" b="0" strike="noStrike" spc="-1" dirty="0">
              <a:latin typeface="Arial"/>
            </a:endParaRPr>
          </a:p>
          <a:p>
            <a:pPr algn="just">
              <a:lnSpc>
                <a:spcPct val="100000"/>
              </a:lnSpc>
              <a:tabLst>
                <a:tab pos="0" algn="l"/>
              </a:tabLst>
            </a:pPr>
            <a:r>
              <a:rPr lang="it-IT" sz="1200" b="0" strike="noStrike" dirty="0">
                <a:solidFill>
                  <a:srgbClr val="000000"/>
                </a:solidFill>
                <a:latin typeface="+mn-lt"/>
                <a:ea typeface="+mn-ea"/>
              </a:rPr>
              <a:t>Date modo agli studenti di riflettere sulle loro </a:t>
            </a:r>
            <a:r>
              <a:rPr lang="it-IT" sz="1200" b="1" strike="noStrike" dirty="0">
                <a:solidFill>
                  <a:srgbClr val="000000"/>
                </a:solidFill>
                <a:latin typeface="+mn-lt"/>
                <a:ea typeface="+mn-ea"/>
              </a:rPr>
              <a:t>emozioni</a:t>
            </a:r>
            <a:r>
              <a:rPr lang="it-IT" sz="1200" b="0" strike="noStrike" dirty="0">
                <a:solidFill>
                  <a:srgbClr val="000000"/>
                </a:solidFill>
                <a:latin typeface="+mn-lt"/>
                <a:ea typeface="+mn-ea"/>
              </a:rPr>
              <a:t>. Cosa provano quando vedono queste immagini? Come reagirebbero se apparissero nel loro </a:t>
            </a:r>
            <a:r>
              <a:rPr lang="it-IT" sz="1200" b="0" strike="noStrike" dirty="0" err="1">
                <a:solidFill>
                  <a:srgbClr val="000000"/>
                </a:solidFill>
                <a:latin typeface="+mn-lt"/>
                <a:ea typeface="+mn-ea"/>
              </a:rPr>
              <a:t>feed</a:t>
            </a:r>
            <a:r>
              <a:rPr lang="it-IT" sz="1200" b="0" strike="noStrike" dirty="0">
                <a:solidFill>
                  <a:srgbClr val="000000"/>
                </a:solidFill>
                <a:latin typeface="+mn-lt"/>
                <a:ea typeface="+mn-ea"/>
              </a:rPr>
              <a:t> di notizie su Instagram/</a:t>
            </a:r>
            <a:r>
              <a:rPr lang="it-IT" sz="1200" b="0" strike="noStrike" dirty="0" err="1">
                <a:solidFill>
                  <a:srgbClr val="000000"/>
                </a:solidFill>
                <a:latin typeface="+mn-lt"/>
                <a:ea typeface="+mn-ea"/>
              </a:rPr>
              <a:t>TikTok</a:t>
            </a:r>
            <a:r>
              <a:rPr lang="it-IT" sz="1200" b="0" strike="noStrike" dirty="0">
                <a:solidFill>
                  <a:srgbClr val="000000"/>
                </a:solidFill>
                <a:latin typeface="+mn-lt"/>
                <a:ea typeface="+mn-ea"/>
              </a:rPr>
              <a:t>? Perché le immagini li sconvolgono? La notizia in se stessa, il modo in cui viene formulata, l'immagine...?</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it-IT" sz="1200" b="0" strike="noStrike" dirty="0">
                <a:solidFill>
                  <a:srgbClr val="000000"/>
                </a:solidFill>
                <a:latin typeface="+mn-lt"/>
                <a:ea typeface="+mn-ea"/>
              </a:rPr>
              <a:t>Introducete il prossimo capitolo: rispondere alla disinformazione</a:t>
            </a:r>
          </a:p>
        </p:txBody>
      </p:sp>
      <p:sp>
        <p:nvSpPr>
          <p:cNvPr id="73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41895D0-B710-4C8E-A0E5-EB9FDA1984EB}" type="slidenum">
              <a:rPr lang="fr-BE" sz="1200" b="0" strike="noStrike" spc="-1">
                <a:solidFill>
                  <a:srgbClr val="000000"/>
                </a:solidFill>
                <a:latin typeface="+mn-lt"/>
                <a:ea typeface="+mn-ea"/>
              </a:rPr>
              <a:t>19</a:t>
            </a:fld>
            <a:endParaRPr lang="fr-BE" sz="1200" b="0" strike="noStrike" spc="-1">
              <a:solidFill>
                <a:srgbClr val="000000"/>
              </a:solidFill>
              <a:latin typeface="+mn-lt"/>
              <a:ea typeface="+mn-e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2" name="PlaceHolder 1"/>
          <p:cNvSpPr>
            <a:spLocks noGrp="1" noRot="1" noChangeAspect="1"/>
          </p:cNvSpPr>
          <p:nvPr>
            <p:ph type="sldImg"/>
          </p:nvPr>
        </p:nvSpPr>
        <p:spPr>
          <a:xfrm>
            <a:off x="685800" y="1143000"/>
            <a:ext cx="5486400" cy="3086100"/>
          </a:xfrm>
          <a:prstGeom prst="rect">
            <a:avLst/>
          </a:prstGeom>
        </p:spPr>
      </p:sp>
      <p:sp>
        <p:nvSpPr>
          <p:cNvPr id="733"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1200" b="0" strike="noStrike" dirty="0">
                <a:solidFill>
                  <a:srgbClr val="000000"/>
                </a:solidFill>
                <a:latin typeface="Arial"/>
              </a:rPr>
              <a:t>COME RISPONDERE ALLA DISINFORMAZIONE</a:t>
            </a:r>
          </a:p>
          <a:p>
            <a:pPr>
              <a:lnSpc>
                <a:spcPct val="100000"/>
              </a:lnSpc>
              <a:tabLst>
                <a:tab pos="0" algn="l"/>
              </a:tabLst>
            </a:pPr>
            <a:endParaRPr lang="fr-BE" sz="1200" b="0" strike="noStrike" spc="-1" dirty="0">
              <a:latin typeface="Arial"/>
            </a:endParaRPr>
          </a:p>
          <a:p>
            <a:pPr marL="171360" indent="-171000">
              <a:lnSpc>
                <a:spcPct val="100000"/>
              </a:lnSpc>
              <a:buClr>
                <a:srgbClr val="000000"/>
              </a:buClr>
              <a:buFont typeface="Wingdings" charset="2"/>
              <a:buChar char=""/>
              <a:tabLst>
                <a:tab pos="0" algn="l"/>
              </a:tabLst>
            </a:pPr>
            <a:r>
              <a:rPr lang="it-IT" sz="1200" b="0" strike="noStrike" dirty="0">
                <a:solidFill>
                  <a:srgbClr val="000000"/>
                </a:solidFill>
                <a:latin typeface="Arial"/>
                <a:ea typeface="Calibri"/>
              </a:rPr>
              <a:t>Obiettivi di apprendimento:</a:t>
            </a:r>
            <a:r>
              <a:rPr lang="it-IT" dirty="0"/>
              <a:t/>
            </a:r>
            <a:br>
              <a:rPr lang="it-IT" dirty="0"/>
            </a:br>
            <a:r>
              <a:rPr lang="it-IT" sz="1200" b="0" strike="noStrike" dirty="0">
                <a:solidFill>
                  <a:srgbClr val="000000"/>
                </a:solidFill>
                <a:latin typeface="Arial"/>
                <a:ea typeface="Calibri"/>
              </a:rPr>
              <a:t> </a:t>
            </a:r>
          </a:p>
          <a:p>
            <a:pPr marL="171360" indent="-171000">
              <a:lnSpc>
                <a:spcPct val="100000"/>
              </a:lnSpc>
              <a:buClr>
                <a:srgbClr val="000000"/>
              </a:buClr>
              <a:buFont typeface="Wingdings" charset="2"/>
              <a:buChar char="-"/>
              <a:tabLst>
                <a:tab pos="0" algn="l"/>
              </a:tabLst>
            </a:pPr>
            <a:r>
              <a:rPr lang="it-IT" sz="1200" b="0" strike="noStrike" dirty="0">
                <a:solidFill>
                  <a:srgbClr val="000000"/>
                </a:solidFill>
                <a:latin typeface="Arial"/>
                <a:ea typeface="Calibri"/>
              </a:rPr>
              <a:t>capire che tutti noi abbiamo un ruolo da svolgere per impedire che la disinformazione si diffonda, perché mette a rischio le nostre democrazie (e potenzialmente le nostre vite);</a:t>
            </a:r>
          </a:p>
          <a:p>
            <a:pPr marL="171360" indent="-171000">
              <a:lnSpc>
                <a:spcPct val="100000"/>
              </a:lnSpc>
              <a:buClr>
                <a:srgbClr val="000000"/>
              </a:buClr>
              <a:buFont typeface="Wingdings" charset="2"/>
              <a:buChar char="-"/>
              <a:tabLst>
                <a:tab pos="0" algn="l"/>
              </a:tabLst>
            </a:pPr>
            <a:r>
              <a:rPr lang="it-IT" sz="1200" b="0" strike="noStrike" dirty="0">
                <a:solidFill>
                  <a:srgbClr val="000000"/>
                </a:solidFill>
                <a:latin typeface="Arial"/>
                <a:ea typeface="Calibri"/>
              </a:rPr>
              <a:t>discutere le diverse fasi della valutazione della veridicità dei contenuti, tra cui "pensare prima di condividere", e gli elementi chiave nel processo di verifica dei fatti;</a:t>
            </a:r>
          </a:p>
          <a:p>
            <a:pPr marL="171360" indent="-171000">
              <a:lnSpc>
                <a:spcPct val="100000"/>
              </a:lnSpc>
              <a:buClr>
                <a:srgbClr val="000000"/>
              </a:buClr>
              <a:buFont typeface="Wingdings" charset="2"/>
              <a:buChar char="-"/>
              <a:tabLst>
                <a:tab pos="0" algn="l"/>
              </a:tabLst>
            </a:pPr>
            <a:r>
              <a:rPr lang="it-IT" sz="1200" b="0" strike="noStrike" dirty="0">
                <a:solidFill>
                  <a:srgbClr val="000000"/>
                </a:solidFill>
                <a:latin typeface="Arial"/>
                <a:ea typeface="Calibri"/>
              </a:rPr>
              <a:t>imparare a parlare agli altri della disinformazione e dei suoi pericoli e farli smettere di diffondere narrazioni false e dannose.</a:t>
            </a:r>
          </a:p>
        </p:txBody>
      </p:sp>
      <p:sp>
        <p:nvSpPr>
          <p:cNvPr id="73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FE659689-C382-48C7-AFF2-AD236F0A660F}" type="slidenum">
              <a:rPr lang="fr-BE" sz="1200" b="0" strike="noStrike" spc="-1">
                <a:solidFill>
                  <a:srgbClr val="000000"/>
                </a:solidFill>
                <a:latin typeface="+mn-lt"/>
                <a:ea typeface="+mn-ea"/>
              </a:rPr>
              <a:t>20</a:t>
            </a:fld>
            <a:endParaRPr lang="fr-BE" sz="1200" b="0" strike="noStrike" spc="-1">
              <a:solidFill>
                <a:srgbClr val="000000"/>
              </a:solidFill>
              <a:latin typeface="+mn-lt"/>
              <a:ea typeface="+mn-e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 name="PlaceHolder 1"/>
          <p:cNvSpPr>
            <a:spLocks noGrp="1" noRot="1" noChangeAspect="1"/>
          </p:cNvSpPr>
          <p:nvPr>
            <p:ph type="sldImg"/>
          </p:nvPr>
        </p:nvSpPr>
        <p:spPr>
          <a:xfrm>
            <a:off x="685800" y="1143000"/>
            <a:ext cx="5486040" cy="3085920"/>
          </a:xfrm>
          <a:prstGeom prst="rect">
            <a:avLst/>
          </a:prstGeom>
        </p:spPr>
      </p:sp>
      <p:sp>
        <p:nvSpPr>
          <p:cNvPr id="68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dirty="0">
                <a:latin typeface="Arial"/>
              </a:rPr>
              <a:t>Talvolta è difficile distinguere tra vero e falso</a:t>
            </a:r>
          </a:p>
          <a:p>
            <a:pPr>
              <a:lnSpc>
                <a:spcPct val="100000"/>
              </a:lnSpc>
              <a:tabLst>
                <a:tab pos="0" algn="l"/>
              </a:tabLst>
            </a:pPr>
            <a:endParaRPr lang="fr-BE" sz="2000" b="0" strike="noStrike" spc="-1" dirty="0">
              <a:latin typeface="Arial"/>
            </a:endParaRPr>
          </a:p>
          <a:p>
            <a:pPr>
              <a:lnSpc>
                <a:spcPct val="100000"/>
              </a:lnSpc>
              <a:tabLst>
                <a:tab pos="0" algn="l"/>
              </a:tabLst>
            </a:pPr>
            <a:r>
              <a:rPr lang="it-IT" sz="2000" b="0" strike="noStrike" dirty="0">
                <a:latin typeface="Arial"/>
              </a:rPr>
              <a:t>Soluzioni: entrambe </a:t>
            </a:r>
            <a:r>
              <a:rPr lang="it-IT" sz="2000" b="0" strike="noStrike" dirty="0" smtClean="0">
                <a:latin typeface="Arial"/>
              </a:rPr>
              <a:t>false</a:t>
            </a:r>
            <a:endParaRPr lang="it-IT" sz="2000" b="0" strike="noStrike" dirty="0">
              <a:latin typeface="Arial"/>
            </a:endParaRPr>
          </a:p>
          <a:p>
            <a:pPr>
              <a:lnSpc>
                <a:spcPct val="100000"/>
              </a:lnSpc>
              <a:tabLst>
                <a:tab pos="0" algn="l"/>
              </a:tabLst>
            </a:pPr>
            <a:endParaRPr lang="fr-BE" sz="2000" b="0" strike="noStrike" spc="-1" dirty="0">
              <a:latin typeface="Arial"/>
            </a:endParaRPr>
          </a:p>
          <a:p>
            <a:pPr marL="228600" indent="-228240">
              <a:lnSpc>
                <a:spcPct val="100000"/>
              </a:lnSpc>
              <a:buClr>
                <a:srgbClr val="000000"/>
              </a:buClr>
              <a:buFont typeface="StarSymbol"/>
              <a:buAutoNum type="arabicParenR"/>
              <a:tabLst>
                <a:tab pos="0" algn="l"/>
              </a:tabLst>
            </a:pPr>
            <a:r>
              <a:rPr lang="it-IT" sz="2000" b="0" strike="noStrike" dirty="0">
                <a:latin typeface="Arial"/>
              </a:rPr>
              <a:t>Storia ingannevole: un'attivista per il clima che imbraccia un'arma? L'immagine appartiene a un'altra persona che da quella particolare angolazione sembra essere Greta </a:t>
            </a:r>
            <a:r>
              <a:rPr lang="it-IT" sz="2000" b="0" strike="noStrike" dirty="0" err="1">
                <a:latin typeface="Arial"/>
              </a:rPr>
              <a:t>Thunberg</a:t>
            </a:r>
            <a:r>
              <a:rPr lang="it-IT" sz="2000" b="0" strike="noStrike" dirty="0">
                <a:latin typeface="Arial"/>
              </a:rPr>
              <a:t> (Fonte: www.snopes.com e https://factual.afp.com/el-video-de-una-mujer-disparando-no-muestra-greta-thunberg-sino-una-ingeniera-sueca).</a:t>
            </a:r>
          </a:p>
          <a:p>
            <a:pPr marL="228600" indent="-228240">
              <a:lnSpc>
                <a:spcPct val="100000"/>
              </a:lnSpc>
              <a:buClr>
                <a:srgbClr val="000000"/>
              </a:buClr>
              <a:buFont typeface="StarSymbol"/>
              <a:buAutoNum type="arabicParenR"/>
              <a:tabLst>
                <a:tab pos="0" algn="l"/>
              </a:tabLst>
            </a:pPr>
            <a:r>
              <a:rPr lang="it-IT" sz="2000" b="0" strike="noStrike" dirty="0">
                <a:latin typeface="Arial"/>
              </a:rPr>
              <a:t>Notizia inventata: la storia non è vera e la fonte delle notizie (dailypresser.com) semplicemente non esiste.</a:t>
            </a:r>
          </a:p>
        </p:txBody>
      </p:sp>
      <p:sp>
        <p:nvSpPr>
          <p:cNvPr id="68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002024A3-AEF3-448E-BBF5-A88B2FC37DFD}" type="slidenum">
              <a:rPr lang="fr-BE" sz="1200" b="0" strike="noStrike" spc="-1">
                <a:solidFill>
                  <a:srgbClr val="000000"/>
                </a:solidFill>
                <a:latin typeface="+mn-lt"/>
                <a:ea typeface="+mn-ea"/>
              </a:rPr>
              <a:t>3</a:t>
            </a:fld>
            <a:endParaRPr lang="fr-BE" sz="1200" b="0" strike="noStrike" spc="-1">
              <a:solidFill>
                <a:srgbClr val="000000"/>
              </a:solidFill>
              <a:latin typeface="+mn-lt"/>
              <a:ea typeface="+mn-e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5" name="PlaceHolder 1"/>
          <p:cNvSpPr>
            <a:spLocks noGrp="1" noRot="1" noChangeAspect="1"/>
          </p:cNvSpPr>
          <p:nvPr>
            <p:ph type="sldImg"/>
          </p:nvPr>
        </p:nvSpPr>
        <p:spPr>
          <a:xfrm>
            <a:off x="685800" y="1143000"/>
            <a:ext cx="5486400" cy="3086100"/>
          </a:xfrm>
          <a:prstGeom prst="rect">
            <a:avLst/>
          </a:prstGeom>
        </p:spPr>
      </p:sp>
      <p:sp>
        <p:nvSpPr>
          <p:cNvPr id="736"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1200" b="0" strike="noStrike" dirty="0">
                <a:solidFill>
                  <a:srgbClr val="000000"/>
                </a:solidFill>
                <a:latin typeface="+mn-lt"/>
                <a:ea typeface="+mn-ea"/>
              </a:rPr>
              <a:t>Descrizioni:</a:t>
            </a:r>
          </a:p>
          <a:p>
            <a:pPr marL="171360" indent="-171000">
              <a:lnSpc>
                <a:spcPct val="100000"/>
              </a:lnSpc>
              <a:buClr>
                <a:srgbClr val="000000"/>
              </a:buClr>
              <a:buFont typeface="StarSymbol"/>
              <a:buChar char="-"/>
              <a:tabLst>
                <a:tab pos="0" algn="l"/>
              </a:tabLst>
            </a:pPr>
            <a:r>
              <a:rPr lang="it-IT" sz="1200" b="0" strike="noStrike" dirty="0">
                <a:solidFill>
                  <a:srgbClr val="000000"/>
                </a:solidFill>
                <a:latin typeface="+mn-lt"/>
                <a:ea typeface="+mn-ea"/>
              </a:rPr>
              <a:t>e</a:t>
            </a:r>
            <a:r>
              <a:rPr lang="it-IT" sz="1200" b="0" strike="noStrike" dirty="0" smtClean="0">
                <a:solidFill>
                  <a:srgbClr val="000000"/>
                </a:solidFill>
                <a:latin typeface="+mn-lt"/>
                <a:ea typeface="+mn-ea"/>
              </a:rPr>
              <a:t>ssere </a:t>
            </a:r>
            <a:r>
              <a:rPr lang="it-IT" sz="1200" b="0" strike="noStrike" dirty="0">
                <a:solidFill>
                  <a:srgbClr val="000000"/>
                </a:solidFill>
                <a:latin typeface="+mn-lt"/>
                <a:ea typeface="+mn-ea"/>
              </a:rPr>
              <a:t>consapevoli della disinformazione e del fatto di poter essere un bersaglio è un primo passo verso la </a:t>
            </a:r>
            <a:r>
              <a:rPr lang="it-IT" sz="1200" b="0" strike="noStrike" dirty="0" smtClean="0">
                <a:solidFill>
                  <a:srgbClr val="000000"/>
                </a:solidFill>
                <a:latin typeface="+mn-lt"/>
                <a:ea typeface="+mn-ea"/>
              </a:rPr>
              <a:t>protezione;</a:t>
            </a:r>
            <a:endParaRPr lang="it-IT" sz="1200" b="0" strike="noStrike" dirty="0">
              <a:solidFill>
                <a:srgbClr val="000000"/>
              </a:solidFill>
              <a:latin typeface="+mn-lt"/>
              <a:ea typeface="+mn-ea"/>
            </a:endParaRPr>
          </a:p>
          <a:p>
            <a:pPr marL="171360" indent="-171000">
              <a:lnSpc>
                <a:spcPct val="100000"/>
              </a:lnSpc>
              <a:buClr>
                <a:srgbClr val="000000"/>
              </a:buClr>
              <a:buFont typeface="StarSymbol"/>
              <a:buChar char="-"/>
              <a:tabLst>
                <a:tab pos="0" algn="l"/>
              </a:tabLst>
            </a:pPr>
            <a:r>
              <a:rPr lang="it-IT" sz="1200" b="0" strike="noStrike" dirty="0">
                <a:solidFill>
                  <a:srgbClr val="000000"/>
                </a:solidFill>
                <a:latin typeface="+mn-lt"/>
                <a:ea typeface="+mn-ea"/>
              </a:rPr>
              <a:t>l</a:t>
            </a:r>
            <a:r>
              <a:rPr lang="it-IT" sz="1200" b="0" strike="noStrike" dirty="0" smtClean="0">
                <a:solidFill>
                  <a:srgbClr val="000000"/>
                </a:solidFill>
                <a:latin typeface="+mn-lt"/>
                <a:ea typeface="+mn-ea"/>
              </a:rPr>
              <a:t>a </a:t>
            </a:r>
            <a:r>
              <a:rPr lang="it-IT" sz="1200" b="0" strike="noStrike" dirty="0">
                <a:solidFill>
                  <a:srgbClr val="000000"/>
                </a:solidFill>
                <a:latin typeface="+mn-lt"/>
                <a:ea typeface="+mn-ea"/>
              </a:rPr>
              <a:t>verifica dei fatti è un buon secondo passo e può anche essere divertente: è come giocare a fare il detective e per gli alunni potrebbe davvero diventare avvincente. È vero che il più delle volte richiede </a:t>
            </a:r>
            <a:r>
              <a:rPr lang="it-IT" sz="1200" b="0" strike="noStrike" dirty="0" smtClean="0">
                <a:solidFill>
                  <a:srgbClr val="000000"/>
                </a:solidFill>
                <a:latin typeface="+mn-lt"/>
                <a:ea typeface="+mn-ea"/>
              </a:rPr>
              <a:t>tempo</a:t>
            </a:r>
            <a:r>
              <a:rPr lang="it-IT" sz="1200" b="0" strike="noStrike" dirty="0">
                <a:solidFill>
                  <a:srgbClr val="000000"/>
                </a:solidFill>
                <a:latin typeface="+mn-lt"/>
                <a:ea typeface="+mn-ea"/>
              </a:rPr>
              <a:t>, ma gli studenti non dovrebbero lasciarsi scoraggiare, perché spesso particolari caratteristiche di un'informazione rivelano già molto sulla qualità del messaggio </a:t>
            </a:r>
            <a:r>
              <a:rPr lang="it-IT" sz="1200" b="0" strike="noStrike" dirty="0" smtClean="0">
                <a:solidFill>
                  <a:srgbClr val="000000"/>
                </a:solidFill>
                <a:latin typeface="+mn-lt"/>
                <a:ea typeface="+mn-ea"/>
              </a:rPr>
              <a:t>trasmesso;</a:t>
            </a:r>
            <a:endParaRPr lang="it-IT" sz="1200" b="0" strike="noStrike" dirty="0">
              <a:solidFill>
                <a:srgbClr val="000000"/>
              </a:solidFill>
              <a:latin typeface="+mn-lt"/>
              <a:ea typeface="+mn-ea"/>
            </a:endParaRPr>
          </a:p>
          <a:p>
            <a:pPr marL="171360" indent="-171000">
              <a:lnSpc>
                <a:spcPct val="100000"/>
              </a:lnSpc>
              <a:buClr>
                <a:srgbClr val="000000"/>
              </a:buClr>
              <a:buFont typeface="StarSymbol"/>
              <a:buChar char="-"/>
              <a:tabLst>
                <a:tab pos="0" algn="l"/>
              </a:tabLst>
            </a:pPr>
            <a:r>
              <a:rPr lang="it-IT" sz="2000" b="0" strike="noStrike" dirty="0">
                <a:solidFill>
                  <a:srgbClr val="000000"/>
                </a:solidFill>
                <a:latin typeface="+mn-lt"/>
                <a:ea typeface="+mn-ea"/>
              </a:rPr>
              <a:t>si dovrebbero sempre </a:t>
            </a:r>
            <a:r>
              <a:rPr lang="it-IT" sz="1200" b="0" strike="noStrike" dirty="0">
                <a:solidFill>
                  <a:srgbClr val="000000"/>
                </a:solidFill>
                <a:latin typeface="+mn-lt"/>
                <a:ea typeface="Arial"/>
              </a:rPr>
              <a:t>considerare le informazioni con un atteggiamento critico;</a:t>
            </a:r>
          </a:p>
          <a:p>
            <a:pPr marL="171360" indent="-171000">
              <a:lnSpc>
                <a:spcPct val="100000"/>
              </a:lnSpc>
              <a:buClr>
                <a:srgbClr val="000000"/>
              </a:buClr>
              <a:buFont typeface="StarSymbol"/>
              <a:buChar char="-"/>
              <a:tabLst>
                <a:tab pos="0" algn="l"/>
              </a:tabLst>
            </a:pPr>
            <a:r>
              <a:rPr lang="it-IT" sz="2000" b="0" strike="noStrike" dirty="0">
                <a:solidFill>
                  <a:srgbClr val="000000"/>
                </a:solidFill>
                <a:latin typeface="+mn-lt"/>
                <a:ea typeface="Arial"/>
              </a:rPr>
              <a:t>come promuovere la fiducia nei confronti delle istituzioni e dei media?</a:t>
            </a:r>
          </a:p>
          <a:p>
            <a:pPr marL="171360" indent="-171000">
              <a:lnSpc>
                <a:spcPct val="100000"/>
              </a:lnSpc>
              <a:buClr>
                <a:srgbClr val="000000"/>
              </a:buClr>
              <a:buFont typeface="StarSymbol"/>
              <a:buChar char="-"/>
              <a:tabLst>
                <a:tab pos="0" algn="l"/>
              </a:tabLst>
            </a:pPr>
            <a:r>
              <a:rPr lang="it-IT" sz="2000" b="0" strike="noStrike" dirty="0">
                <a:solidFill>
                  <a:srgbClr val="000000"/>
                </a:solidFill>
                <a:latin typeface="+mn-lt"/>
                <a:ea typeface="Arial"/>
              </a:rPr>
              <a:t>cosa accadrebbe se, in tempo di crisi, non credessimo a ciò che le nostre autorità ci dicono di fare?</a:t>
            </a:r>
          </a:p>
          <a:p>
            <a:pPr marL="171360" indent="-171000">
              <a:lnSpc>
                <a:spcPct val="100000"/>
              </a:lnSpc>
              <a:buClr>
                <a:srgbClr val="000000"/>
              </a:buClr>
              <a:buFont typeface="StarSymbol"/>
              <a:buChar char="-"/>
              <a:tabLst>
                <a:tab pos="0" algn="l"/>
              </a:tabLst>
            </a:pPr>
            <a:r>
              <a:rPr lang="it-IT" sz="2000" strike="noStrike" dirty="0">
                <a:solidFill>
                  <a:srgbClr val="000000"/>
                </a:solidFill>
                <a:latin typeface="+mn-lt"/>
                <a:ea typeface="Arial"/>
              </a:rPr>
              <a:t>ciò che conta è la </a:t>
            </a:r>
            <a:r>
              <a:rPr lang="it-IT" sz="2000" b="1" i="1" strike="noStrike" dirty="0">
                <a:solidFill>
                  <a:srgbClr val="000000"/>
                </a:solidFill>
                <a:latin typeface="+mn-lt"/>
                <a:ea typeface="Arial"/>
              </a:rPr>
              <a:t>fonte</a:t>
            </a:r>
            <a:r>
              <a:rPr lang="it-IT" sz="2000" strike="noStrike" dirty="0">
                <a:solidFill>
                  <a:srgbClr val="000000"/>
                </a:solidFill>
                <a:latin typeface="+mn-lt"/>
                <a:ea typeface="Arial"/>
              </a:rPr>
              <a:t> – mantenere</a:t>
            </a:r>
            <a:r>
              <a:rPr lang="it-IT" sz="2000" b="0" strike="noStrike" dirty="0">
                <a:solidFill>
                  <a:srgbClr val="000000"/>
                </a:solidFill>
                <a:latin typeface="+mn-lt"/>
                <a:ea typeface="Arial"/>
              </a:rPr>
              <a:t> un certo livello di scetticismo è bene, ma è ancora più importante se la fonte non è attendibile.</a:t>
            </a:r>
          </a:p>
          <a:p>
            <a:pPr>
              <a:lnSpc>
                <a:spcPct val="100000"/>
              </a:lnSpc>
              <a:tabLst>
                <a:tab pos="0" algn="l"/>
              </a:tabLst>
            </a:pPr>
            <a:endParaRPr lang="fr-BE" sz="2000" b="0" strike="noStrike" spc="-1" dirty="0">
              <a:latin typeface="Arial"/>
            </a:endParaRPr>
          </a:p>
          <a:p>
            <a:pPr>
              <a:lnSpc>
                <a:spcPct val="100000"/>
              </a:lnSpc>
              <a:tabLst>
                <a:tab pos="0" algn="l"/>
              </a:tabLst>
            </a:pPr>
            <a:endParaRPr lang="fr-BE" sz="2000" b="0" strike="noStrike" spc="-1" dirty="0">
              <a:latin typeface="Arial"/>
            </a:endParaRPr>
          </a:p>
        </p:txBody>
      </p:sp>
      <p:sp>
        <p:nvSpPr>
          <p:cNvPr id="737"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305E227-51B1-40A5-BD0F-5120763E451D}" type="slidenum">
              <a:rPr lang="fr-BE" sz="1200" b="0" strike="noStrike" spc="-1">
                <a:solidFill>
                  <a:srgbClr val="000000"/>
                </a:solidFill>
                <a:latin typeface="+mn-lt"/>
                <a:ea typeface="+mn-ea"/>
              </a:rPr>
              <a:t>21</a:t>
            </a:fld>
            <a:endParaRPr lang="fr-BE" sz="1200" b="0" strike="noStrike" spc="-1">
              <a:solidFill>
                <a:srgbClr val="000000"/>
              </a:solidFill>
              <a:latin typeface="+mn-lt"/>
              <a:ea typeface="+mn-e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8" name="PlaceHolder 1"/>
          <p:cNvSpPr>
            <a:spLocks noGrp="1" noRot="1" noChangeAspect="1"/>
          </p:cNvSpPr>
          <p:nvPr>
            <p:ph type="sldImg"/>
          </p:nvPr>
        </p:nvSpPr>
        <p:spPr>
          <a:xfrm>
            <a:off x="685800" y="1143000"/>
            <a:ext cx="5486400" cy="3086100"/>
          </a:xfrm>
          <a:prstGeom prst="rect">
            <a:avLst/>
          </a:prstGeom>
        </p:spPr>
      </p:sp>
      <p:sp>
        <p:nvSpPr>
          <p:cNvPr id="739" name="PlaceHolder 2"/>
          <p:cNvSpPr>
            <a:spLocks noGrp="1"/>
          </p:cNvSpPr>
          <p:nvPr>
            <p:ph type="body"/>
          </p:nvPr>
        </p:nvSpPr>
        <p:spPr>
          <a:xfrm>
            <a:off x="685800" y="4400640"/>
            <a:ext cx="5486040" cy="3600000"/>
          </a:xfrm>
          <a:prstGeom prst="rect">
            <a:avLst/>
          </a:prstGeom>
        </p:spPr>
        <p:txBody>
          <a:bodyPr>
            <a:noAutofit/>
          </a:bodyPr>
          <a:lstStyle/>
          <a:p>
            <a:pPr algn="just">
              <a:lnSpc>
                <a:spcPct val="100000"/>
              </a:lnSpc>
              <a:tabLst>
                <a:tab pos="0" algn="l"/>
              </a:tabLst>
            </a:pPr>
            <a:r>
              <a:rPr lang="it-IT" sz="1200" b="0" strike="noStrike" dirty="0">
                <a:latin typeface="Arial"/>
                <a:ea typeface="Calibri"/>
              </a:rPr>
              <a:t>Come esercizio, tornate su uno degli esempi precedenti (ad esempio il video in cui si vedono bambini che ricevono armi e si arruolano nell'esercito in Lettonia o l'immagine fasulla dell'invenzione del vaccino contro la COVID-19).</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it-IT" sz="1200" strike="noStrike" dirty="0">
                <a:latin typeface="Arial"/>
                <a:ea typeface="Calibri"/>
              </a:rPr>
              <a:t>Date modo agli alunni di riflettere sui </a:t>
            </a:r>
            <a:r>
              <a:rPr lang="it-IT" sz="1200" b="1" strike="noStrike" dirty="0">
                <a:latin typeface="Arial"/>
                <a:ea typeface="Calibri"/>
              </a:rPr>
              <a:t>loro pregiudizi</a:t>
            </a:r>
            <a:r>
              <a:rPr lang="it-IT" sz="1200" strike="noStrike" dirty="0">
                <a:latin typeface="Arial"/>
                <a:ea typeface="Calibri"/>
              </a:rPr>
              <a:t>.</a:t>
            </a:r>
            <a:r>
              <a:rPr lang="it-IT" sz="1200" b="0" strike="noStrike" dirty="0">
                <a:latin typeface="Arial"/>
                <a:ea typeface="Calibri"/>
              </a:rPr>
              <a:t> Ritengono che questa notizia confermi ciò che già credono? Avrebbe fatto la differenza se questa notizia fosse stata condivisa da un amico o dalle celebrità che </a:t>
            </a:r>
            <a:r>
              <a:rPr lang="it-IT" sz="1200" b="0" strike="noStrike" dirty="0" smtClean="0">
                <a:latin typeface="Arial"/>
                <a:ea typeface="Calibri"/>
              </a:rPr>
              <a:t>seguono nei social...? </a:t>
            </a:r>
            <a:r>
              <a:rPr lang="it-IT" sz="1200" b="0" strike="noStrike" dirty="0">
                <a:latin typeface="Arial"/>
                <a:ea typeface="Calibri"/>
              </a:rPr>
              <a:t>Discutete di </a:t>
            </a:r>
            <a:r>
              <a:rPr lang="it-IT" sz="1200" b="1" strike="noStrike" dirty="0">
                <a:latin typeface="Arial"/>
                <a:ea typeface="Calibri"/>
              </a:rPr>
              <a:t>come possono verificare </a:t>
            </a:r>
            <a:r>
              <a:rPr lang="it-IT" sz="1200" b="0" strike="noStrike" dirty="0">
                <a:latin typeface="Arial"/>
                <a:ea typeface="Calibri"/>
              </a:rPr>
              <a:t>se la notizia è vera (i passaggi della bussola): verificare contenuto/strumento mediatico/autore/fonti</a:t>
            </a:r>
            <a:r>
              <a:rPr lang="it-IT" sz="1200" b="0" strike="noStrike" dirty="0">
                <a:solidFill>
                  <a:srgbClr val="000000"/>
                </a:solidFill>
                <a:latin typeface="Arial"/>
                <a:ea typeface="Calibri"/>
              </a:rPr>
              <a:t>/immagini/smascherare le "bufale". Lasciateli riflettere su quali siano le fonti fidate e quali no. PENSA PRIMA DI CONDIVIDERE! Mostrate il video di </a:t>
            </a:r>
            <a:r>
              <a:rPr lang="it-IT" sz="1200" b="0" strike="noStrike" dirty="0" err="1">
                <a:solidFill>
                  <a:srgbClr val="000000"/>
                </a:solidFill>
                <a:latin typeface="Arial"/>
                <a:ea typeface="Calibri"/>
              </a:rPr>
              <a:t>EUvsDisinfo</a:t>
            </a:r>
            <a:r>
              <a:rPr lang="it-IT" sz="1200" b="0" strike="noStrike" dirty="0">
                <a:solidFill>
                  <a:srgbClr val="000000"/>
                </a:solidFill>
                <a:latin typeface="Arial"/>
                <a:ea typeface="Calibri"/>
              </a:rPr>
              <a:t> come fonte d'ispirazione: </a:t>
            </a:r>
            <a:r>
              <a:rPr lang="it-IT" sz="1200" b="0" u="sng" strike="noStrike" dirty="0">
                <a:solidFill>
                  <a:srgbClr val="000000"/>
                </a:solidFill>
                <a:uFillTx/>
                <a:latin typeface="Arial"/>
                <a:ea typeface="Calibri"/>
                <a:hlinkClick r:id="rId3"/>
              </a:rPr>
              <a:t>https://www.facebook.com/watch/?v=3192621760756370</a:t>
            </a:r>
            <a:r>
              <a:rPr lang="it-IT" sz="1200" b="0" u="sng" strike="noStrike" dirty="0">
                <a:solidFill>
                  <a:srgbClr val="000000"/>
                </a:solidFill>
                <a:uFillTx/>
                <a:latin typeface="Arial"/>
                <a:ea typeface="Calibri"/>
              </a:rPr>
              <a:t>; </a:t>
            </a:r>
            <a:r>
              <a:rPr lang="it-IT" sz="1200" b="0" strike="noStrike" dirty="0">
                <a:solidFill>
                  <a:srgbClr val="000000"/>
                </a:solidFill>
                <a:latin typeface="Arial"/>
                <a:ea typeface="Calibri"/>
              </a:rPr>
              <a:t> </a:t>
            </a:r>
            <a:r>
              <a:rPr lang="it-IT" sz="1200" b="0" u="sng" strike="noStrike" dirty="0">
                <a:solidFill>
                  <a:srgbClr val="000000"/>
                </a:solidFill>
                <a:uFillTx/>
                <a:latin typeface="Arial"/>
                <a:ea typeface="Calibri"/>
                <a:hlinkClick r:id="rId4"/>
              </a:rPr>
              <a:t>https://www.facebook.com/watch/?v=2584252091848910</a:t>
            </a:r>
          </a:p>
          <a:p>
            <a:pPr algn="just">
              <a:lnSpc>
                <a:spcPct val="100000"/>
              </a:lnSpc>
              <a:tabLst>
                <a:tab pos="0" algn="l"/>
              </a:tabLst>
            </a:pPr>
            <a:endParaRPr lang="fr-BE" sz="1200" b="0" strike="noStrike" spc="-1" dirty="0">
              <a:latin typeface="Arial"/>
            </a:endParaRPr>
          </a:p>
          <a:p>
            <a:pPr algn="just">
              <a:lnSpc>
                <a:spcPct val="100000"/>
              </a:lnSpc>
              <a:tabLst>
                <a:tab pos="0" algn="l"/>
              </a:tabLst>
            </a:pPr>
            <a:r>
              <a:rPr lang="it-IT" sz="1200" b="0" strike="noStrike" dirty="0">
                <a:solidFill>
                  <a:srgbClr val="000000"/>
                </a:solidFill>
                <a:latin typeface="Arial"/>
                <a:ea typeface="Calibri"/>
              </a:rPr>
              <a:t>Più nel dettaglio: </a:t>
            </a:r>
          </a:p>
          <a:p>
            <a:pPr algn="just">
              <a:lnSpc>
                <a:spcPct val="100000"/>
              </a:lnSpc>
              <a:tabLst>
                <a:tab pos="0" algn="l"/>
              </a:tabLst>
            </a:pPr>
            <a:r>
              <a:rPr lang="it-IT" sz="1200" b="0" strike="noStrike" dirty="0">
                <a:solidFill>
                  <a:srgbClr val="000000"/>
                </a:solidFill>
                <a:latin typeface="Arial"/>
                <a:ea typeface="Calibri"/>
              </a:rPr>
              <a:t> </a:t>
            </a:r>
          </a:p>
          <a:p>
            <a:pPr marL="171360" indent="-171000">
              <a:lnSpc>
                <a:spcPct val="100000"/>
              </a:lnSpc>
              <a:buClr>
                <a:srgbClr val="000000"/>
              </a:buClr>
              <a:buFont typeface="Arial"/>
              <a:buChar char="-"/>
              <a:tabLst>
                <a:tab pos="457200" algn="l"/>
              </a:tabLst>
            </a:pPr>
            <a:r>
              <a:rPr lang="it-IT" sz="1200" strike="noStrike" dirty="0">
                <a:solidFill>
                  <a:srgbClr val="000000"/>
                </a:solidFill>
                <a:latin typeface="Arial"/>
                <a:ea typeface="Calibri"/>
              </a:rPr>
              <a:t>leggete tutto l'articolo – il </a:t>
            </a:r>
            <a:r>
              <a:rPr lang="it-IT" sz="1200" b="1" strike="noStrike" dirty="0">
                <a:solidFill>
                  <a:srgbClr val="000000"/>
                </a:solidFill>
                <a:latin typeface="Arial"/>
                <a:ea typeface="Calibri"/>
              </a:rPr>
              <a:t>contenuto e il titolo corrispondono?</a:t>
            </a:r>
          </a:p>
          <a:p>
            <a:pPr marL="171360" indent="-171000">
              <a:lnSpc>
                <a:spcPct val="100000"/>
              </a:lnSpc>
              <a:buClr>
                <a:srgbClr val="000000"/>
              </a:buClr>
              <a:buFont typeface="Arial"/>
              <a:buChar char="-"/>
              <a:tabLst>
                <a:tab pos="457200" algn="l"/>
              </a:tabLst>
            </a:pPr>
            <a:r>
              <a:rPr lang="it-IT" sz="1200" strike="noStrike" dirty="0">
                <a:solidFill>
                  <a:srgbClr val="000000"/>
                </a:solidFill>
                <a:latin typeface="Arial"/>
                <a:ea typeface="Calibri"/>
              </a:rPr>
              <a:t>come posso </a:t>
            </a:r>
            <a:r>
              <a:rPr lang="it-IT" sz="1200" b="1" strike="noStrike" dirty="0">
                <a:solidFill>
                  <a:srgbClr val="000000"/>
                </a:solidFill>
                <a:latin typeface="Arial"/>
                <a:ea typeface="Calibri"/>
              </a:rPr>
              <a:t>verificare l'affidabilità di un sito web?</a:t>
            </a:r>
            <a:r>
              <a:rPr lang="it-IT" sz="1200" b="0" strike="noStrike" dirty="0">
                <a:solidFill>
                  <a:srgbClr val="000000"/>
                </a:solidFill>
                <a:latin typeface="Arial"/>
                <a:ea typeface="Calibri"/>
              </a:rPr>
              <a:t> Analisi dell'URL: verificate sempre se si tratta del sito originale o se l'URL è costruito con una leggera modifica nel nome o nell'estensione, pensando che un lettore distratto o frettoloso non se ne accorga. I siti di disinformazione prendono i nomi di fonti di notizie ben note, cambiando piccoli dettagli. Ad esempio: (dalla diapositiva all'inizio) dailypresser.com o nevvyorktimes.com;</a:t>
            </a:r>
          </a:p>
          <a:p>
            <a:pPr marL="171360" indent="-171000">
              <a:lnSpc>
                <a:spcPct val="100000"/>
              </a:lnSpc>
              <a:buClr>
                <a:srgbClr val="000000"/>
              </a:buClr>
              <a:buFont typeface="Arial"/>
              <a:buChar char="-"/>
              <a:tabLst>
                <a:tab pos="457200" algn="l"/>
              </a:tabLst>
            </a:pPr>
            <a:r>
              <a:rPr lang="it-IT" sz="1200" b="1" strike="noStrike" dirty="0">
                <a:solidFill>
                  <a:srgbClr val="000000"/>
                </a:solidFill>
                <a:latin typeface="Arial"/>
                <a:ea typeface="Calibri"/>
              </a:rPr>
              <a:t>verificate</a:t>
            </a:r>
            <a:r>
              <a:rPr lang="it-IT" sz="1200" b="1" strike="noStrike" dirty="0">
                <a:solidFill>
                  <a:srgbClr val="FF0000"/>
                </a:solidFill>
                <a:latin typeface="Arial"/>
                <a:ea typeface="Calibri"/>
              </a:rPr>
              <a:t> la data e l'autore</a:t>
            </a:r>
            <a:r>
              <a:rPr lang="it-IT" sz="1200" b="0" strike="noStrike" dirty="0">
                <a:solidFill>
                  <a:srgbClr val="FF0000"/>
                </a:solidFill>
                <a:latin typeface="Arial"/>
                <a:ea typeface="Calibri"/>
              </a:rPr>
              <a:t>: i personaggi pubblici sui social media spesso (anche se non sempre) hanno account "verificati", e lo stesso vale per i media e i giornalisti. Spesso gli operatori del settore dell'informazione hanno siti web o altri profili pubblici che possono aiutarvi a risalire a loro e a individuare i loro articoli;</a:t>
            </a:r>
          </a:p>
          <a:p>
            <a:pPr marL="171360" indent="-171000">
              <a:lnSpc>
                <a:spcPct val="100000"/>
              </a:lnSpc>
              <a:buClr>
                <a:srgbClr val="000000"/>
              </a:buClr>
              <a:buFont typeface="Arial"/>
              <a:buChar char="-"/>
              <a:tabLst>
                <a:tab pos="457200" algn="l"/>
              </a:tabLst>
            </a:pPr>
            <a:r>
              <a:rPr lang="it-IT" sz="1200" b="1" strike="noStrike" dirty="0">
                <a:solidFill>
                  <a:srgbClr val="FF0000"/>
                </a:solidFill>
                <a:latin typeface="Arial"/>
                <a:ea typeface="Calibri"/>
              </a:rPr>
              <a:t>cercate la storia su Internet – </a:t>
            </a:r>
            <a:r>
              <a:rPr lang="it-IT" sz="1200" strike="noStrike" dirty="0">
                <a:solidFill>
                  <a:srgbClr val="FF0000"/>
                </a:solidFill>
                <a:latin typeface="Arial"/>
                <a:ea typeface="Calibri"/>
              </a:rPr>
              <a:t>le affermazioni sono confermate da altre fonti?</a:t>
            </a:r>
            <a:r>
              <a:rPr lang="it-IT" sz="1200" b="0" strike="noStrike" dirty="0">
                <a:solidFill>
                  <a:srgbClr val="FF0000"/>
                </a:solidFill>
                <a:latin typeface="Arial"/>
                <a:ea typeface="Calibri"/>
              </a:rPr>
              <a:t> Sapete di che tipo di fonti si tratta?</a:t>
            </a:r>
          </a:p>
          <a:p>
            <a:pPr marL="171360" indent="-171000">
              <a:lnSpc>
                <a:spcPct val="100000"/>
              </a:lnSpc>
              <a:buClr>
                <a:srgbClr val="000000"/>
              </a:buClr>
              <a:buFont typeface="Arial"/>
              <a:buChar char="-"/>
              <a:tabLst>
                <a:tab pos="457200" algn="l"/>
              </a:tabLst>
            </a:pPr>
            <a:r>
              <a:rPr lang="it-IT" sz="1200" strike="noStrike" dirty="0">
                <a:solidFill>
                  <a:srgbClr val="FF0000"/>
                </a:solidFill>
                <a:latin typeface="Arial"/>
                <a:ea typeface="Calibri"/>
              </a:rPr>
              <a:t>verificate se </a:t>
            </a:r>
            <a:r>
              <a:rPr lang="it-IT" sz="1200" b="1" strike="noStrike" dirty="0">
                <a:solidFill>
                  <a:srgbClr val="FF0000"/>
                </a:solidFill>
                <a:latin typeface="Arial"/>
                <a:ea typeface="Calibri"/>
              </a:rPr>
              <a:t>le immagini sembrano strane o modificate</a:t>
            </a:r>
            <a:r>
              <a:rPr lang="it-IT" sz="1200" b="0" strike="noStrike" dirty="0">
                <a:solidFill>
                  <a:srgbClr val="FF0000"/>
                </a:solidFill>
                <a:latin typeface="Arial"/>
                <a:ea typeface="Calibri"/>
              </a:rPr>
              <a:t>. In caso affermativo, è possibile effettuare una ricerca inversa nelle immagini di Google: </a:t>
            </a:r>
            <a:r>
              <a:rPr lang="it-IT" sz="2000" b="0" u="sng" strike="noStrike" dirty="0">
                <a:solidFill>
                  <a:srgbClr val="000000"/>
                </a:solidFill>
                <a:uFillTx/>
                <a:latin typeface="Arial"/>
                <a:ea typeface="Calibri"/>
                <a:hlinkClick r:id="rId5"/>
              </a:rPr>
              <a:t>https://support.google.com/websearch/answer/1325808?co=GENIE.Platform%3DAndroid&amp;hl=en</a:t>
            </a:r>
            <a:r>
              <a:rPr lang="it-IT" sz="1200" b="0" strike="noStrike" dirty="0">
                <a:solidFill>
                  <a:srgbClr val="000000"/>
                </a:solidFill>
                <a:latin typeface="Arial"/>
                <a:ea typeface="Calibri"/>
              </a:rPr>
              <a:t>. Potreste scoprire che provengono da un evento diverso o avvenuto in una data antecedente;</a:t>
            </a:r>
          </a:p>
          <a:p>
            <a:pPr marL="171360" indent="-171000">
              <a:lnSpc>
                <a:spcPct val="100000"/>
              </a:lnSpc>
              <a:buClr>
                <a:srgbClr val="000000"/>
              </a:buClr>
              <a:buFont typeface="Arial"/>
              <a:buChar char="-"/>
              <a:tabLst>
                <a:tab pos="457200" algn="l"/>
              </a:tabLst>
            </a:pPr>
            <a:r>
              <a:rPr lang="it-IT" sz="1200" b="1" strike="noStrike" dirty="0">
                <a:solidFill>
                  <a:srgbClr val="000000"/>
                </a:solidFill>
                <a:latin typeface="Arial"/>
                <a:ea typeface="Calibri"/>
              </a:rPr>
              <a:t>pensate al contesto </a:t>
            </a:r>
            <a:r>
              <a:rPr lang="it-IT" sz="1200" b="0" strike="noStrike" dirty="0">
                <a:solidFill>
                  <a:srgbClr val="000000"/>
                </a:solidFill>
                <a:latin typeface="Arial"/>
                <a:ea typeface="Calibri"/>
              </a:rPr>
              <a:t>delle</a:t>
            </a:r>
            <a:r>
              <a:rPr lang="it-IT" sz="1200" b="1" strike="noStrike" dirty="0">
                <a:solidFill>
                  <a:srgbClr val="000000"/>
                </a:solidFill>
                <a:latin typeface="Arial"/>
                <a:ea typeface="Calibri"/>
              </a:rPr>
              <a:t> </a:t>
            </a:r>
            <a:r>
              <a:rPr lang="it-IT" sz="1200" b="0" strike="noStrike" dirty="0">
                <a:solidFill>
                  <a:srgbClr val="000000"/>
                </a:solidFill>
                <a:latin typeface="Arial"/>
                <a:ea typeface="Calibri"/>
              </a:rPr>
              <a:t>informazioni</a:t>
            </a:r>
            <a:r>
              <a:rPr lang="it-IT" sz="1200" b="0" strike="noStrike" dirty="0" smtClean="0">
                <a:solidFill>
                  <a:srgbClr val="000000"/>
                </a:solidFill>
                <a:latin typeface="Arial"/>
                <a:ea typeface="Calibri"/>
              </a:rPr>
              <a:t>: </a:t>
            </a:r>
            <a:r>
              <a:rPr lang="it-IT" sz="1200" b="0" strike="noStrike" dirty="0">
                <a:solidFill>
                  <a:srgbClr val="000000"/>
                </a:solidFill>
                <a:latin typeface="Arial"/>
                <a:ea typeface="Calibri"/>
              </a:rPr>
              <a:t>immaginate che un produttore di telefoni vi dica che le vendite sono raddoppiate. Ora aggiungete il contesto: è dicembre, stagione delle vacanze, un sacco di sconti nei negozi e l'acquisto di un telefono è semplicemente un po' più economico. C'era da aspettarselo, giusto? Lo stesso accade frequentemente anche nei dibattiti pubblici su questioni politiche.</a:t>
            </a:r>
          </a:p>
          <a:p>
            <a:pPr>
              <a:lnSpc>
                <a:spcPct val="100000"/>
              </a:lnSpc>
              <a:tabLst>
                <a:tab pos="457200" algn="l"/>
              </a:tabLst>
            </a:pPr>
            <a:endParaRPr lang="fr-BE" sz="1200" b="0" strike="noStrike" spc="-1" dirty="0">
              <a:latin typeface="Arial"/>
            </a:endParaRPr>
          </a:p>
        </p:txBody>
      </p:sp>
      <p:sp>
        <p:nvSpPr>
          <p:cNvPr id="740"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7709F7DB-610B-4DC9-870A-DD259A742703}" type="slidenum">
              <a:rPr lang="fr-BE" sz="1200" b="0" strike="noStrike" spc="-1">
                <a:solidFill>
                  <a:srgbClr val="000000"/>
                </a:solidFill>
                <a:latin typeface="+mn-lt"/>
                <a:ea typeface="+mn-ea"/>
              </a:rPr>
              <a:t>22</a:t>
            </a:fld>
            <a:endParaRPr lang="fr-BE" sz="1200" b="0" strike="noStrike" spc="-1">
              <a:solidFill>
                <a:srgbClr val="000000"/>
              </a:solidFill>
              <a:latin typeface="+mn-lt"/>
              <a:ea typeface="+mn-e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 name="PlaceHolder 1"/>
          <p:cNvSpPr>
            <a:spLocks noGrp="1" noRot="1" noChangeAspect="1"/>
          </p:cNvSpPr>
          <p:nvPr>
            <p:ph type="sldImg"/>
          </p:nvPr>
        </p:nvSpPr>
        <p:spPr>
          <a:xfrm>
            <a:off x="685800" y="1143000"/>
            <a:ext cx="5486400" cy="3086100"/>
          </a:xfrm>
          <a:prstGeom prst="rect">
            <a:avLst/>
          </a:prstGeom>
        </p:spPr>
      </p:sp>
      <p:sp>
        <p:nvSpPr>
          <p:cNvPr id="742"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dirty="0">
                <a:latin typeface="Arial"/>
              </a:rPr>
              <a:t>Le diverse piattaforme hanno politiche diverse in materia di gestione della disinformazione, della </a:t>
            </a:r>
            <a:r>
              <a:rPr lang="it-IT" sz="2000" b="0" strike="noStrike" dirty="0" err="1">
                <a:latin typeface="Arial"/>
              </a:rPr>
              <a:t>misinformazione</a:t>
            </a:r>
            <a:r>
              <a:rPr lang="it-IT" sz="2000" b="0" strike="noStrike" dirty="0">
                <a:latin typeface="Arial"/>
              </a:rPr>
              <a:t> e dei contenuti potenzialmente dannosi. </a:t>
            </a:r>
            <a:r>
              <a:rPr lang="it-IT" sz="2000" strike="noStrike" dirty="0">
                <a:latin typeface="Arial"/>
              </a:rPr>
              <a:t>Voi però potete contribuire </a:t>
            </a:r>
            <a:r>
              <a:rPr lang="it-IT" sz="2000" b="1" strike="noStrike" dirty="0">
                <a:latin typeface="Arial"/>
              </a:rPr>
              <a:t>segnalando proattivamente</a:t>
            </a:r>
            <a:r>
              <a:rPr lang="it-IT" sz="2000" strike="noStrike" dirty="0">
                <a:latin typeface="Arial"/>
              </a:rPr>
              <a:t> le storie e i post che vi sembrano sospetti (a causa del loro contenuto o perché pensate che l'account che li pubblica potrebbe non appartenere a una persona reale, o i post/commenti appaiono in modo coordinato e inautentico).</a:t>
            </a:r>
            <a:r>
              <a:rPr lang="it-IT" sz="2000" b="0" strike="noStrike" dirty="0">
                <a:latin typeface="Arial"/>
              </a:rPr>
              <a:t> Le piattaforme di solito hanno una funzione che vi consente di segnalare facilmente.</a:t>
            </a:r>
          </a:p>
          <a:p>
            <a:pPr>
              <a:lnSpc>
                <a:spcPct val="100000"/>
              </a:lnSpc>
              <a:tabLst>
                <a:tab pos="0" algn="l"/>
              </a:tabLst>
            </a:pPr>
            <a:endParaRPr lang="fr-BE" sz="2000" b="0" strike="noStrike" spc="-1" dirty="0">
              <a:latin typeface="Arial"/>
            </a:endParaRPr>
          </a:p>
          <a:p>
            <a:pPr>
              <a:lnSpc>
                <a:spcPct val="100000"/>
              </a:lnSpc>
              <a:tabLst>
                <a:tab pos="0" algn="l"/>
              </a:tabLst>
            </a:pPr>
            <a:r>
              <a:rPr lang="it-IT" sz="2000" b="0" strike="noStrike" dirty="0">
                <a:latin typeface="Arial"/>
              </a:rPr>
              <a:t>Per maggiori informazioni: https://www.who.int/campaigns/connecting-the-world-to-combat-coronavirus/how-to-report-misinformation-online?gclid=CjwKCAiA9bmABhBbEiwASb35Vz8fbkigZUcF5SG8wVuOlgHWspqsMm65mx_h1Eo7yRGJPGx8MtOlHhoCaQwQAvD_BwE</a:t>
            </a:r>
          </a:p>
        </p:txBody>
      </p:sp>
      <p:sp>
        <p:nvSpPr>
          <p:cNvPr id="743"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91FA6402-6A91-4625-AB84-9D5CEC5EA116}" type="slidenum">
              <a:rPr lang="fr-BE" sz="1200" b="0" strike="noStrike" spc="-1">
                <a:solidFill>
                  <a:srgbClr val="000000"/>
                </a:solidFill>
                <a:latin typeface="+mn-lt"/>
                <a:ea typeface="+mn-ea"/>
              </a:rPr>
              <a:t>23</a:t>
            </a:fld>
            <a:endParaRPr lang="fr-BE" sz="1200" b="0" strike="noStrike" spc="-1">
              <a:solidFill>
                <a:srgbClr val="000000"/>
              </a:solidFill>
              <a:latin typeface="+mn-lt"/>
              <a:ea typeface="+mn-ea"/>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PlaceHolder 1"/>
          <p:cNvSpPr>
            <a:spLocks noGrp="1" noRot="1" noChangeAspect="1"/>
          </p:cNvSpPr>
          <p:nvPr>
            <p:ph type="sldImg"/>
          </p:nvPr>
        </p:nvSpPr>
        <p:spPr>
          <a:xfrm>
            <a:off x="685800" y="1143000"/>
            <a:ext cx="5486400" cy="3086100"/>
          </a:xfrm>
          <a:prstGeom prst="rect">
            <a:avLst/>
          </a:prstGeom>
        </p:spPr>
      </p:sp>
      <p:sp>
        <p:nvSpPr>
          <p:cNvPr id="745"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2000" b="1" strike="noStrike" dirty="0">
                <a:latin typeface="Arial"/>
              </a:rPr>
              <a:t>Il modo in cui verifichi i fatti con i tuoi amici e familiari è importante! Sarà in base a questo che decideranno se ascoltarti o cambiare idea. Ecco alcune idee su come affrontare queste conversazioni difficili.</a:t>
            </a:r>
          </a:p>
          <a:p>
            <a:pPr marL="457200">
              <a:lnSpc>
                <a:spcPct val="100000"/>
              </a:lnSpc>
              <a:tabLst>
                <a:tab pos="0" algn="l"/>
              </a:tabLst>
            </a:pPr>
            <a:endParaRPr lang="fr-BE" sz="2000" b="0" strike="noStrike" spc="-1" dirty="0">
              <a:latin typeface="Arial"/>
            </a:endParaRPr>
          </a:p>
          <a:p>
            <a:pPr>
              <a:lnSpc>
                <a:spcPct val="100000"/>
              </a:lnSpc>
              <a:tabLst>
                <a:tab pos="0" algn="l"/>
              </a:tabLst>
            </a:pPr>
            <a:r>
              <a:rPr lang="it-IT" sz="1200" b="0" i="1" strike="noStrike" dirty="0">
                <a:solidFill>
                  <a:srgbClr val="000000"/>
                </a:solidFill>
                <a:latin typeface="+mn-lt"/>
                <a:ea typeface="+mn-ea"/>
              </a:rPr>
              <a:t>- Il peggiore errore che puoi fare</a:t>
            </a:r>
            <a:r>
              <a:rPr lang="it-IT" sz="1200" b="0" strike="noStrike" dirty="0">
                <a:solidFill>
                  <a:srgbClr val="000000"/>
                </a:solidFill>
                <a:latin typeface="+mn-lt"/>
                <a:ea typeface="+mn-ea"/>
              </a:rPr>
              <a:t>: la tentazione di insultare chi crede alla disinformazione è forte, ma è estremamente controproducente.  Molte di queste persone potrebbero avere preoccupazioni comprensibili, per quanto infondate, che si riferiscono alla loro situazione personale e non a quella della popolazione nel suo complesso. Ad esempio, un loro figlio potrebbe aver avuto una reazione a un vaccino perché i medici non erano a conoscenza di un'allergia, e possono aver perso la fiducia nei vaccini a causa di questa vicenda. In questo caso attaccandoli si otterrà solo il risultato di rafforzare le loro convinzioni.</a:t>
            </a:r>
          </a:p>
          <a:p>
            <a:pPr marL="457200">
              <a:lnSpc>
                <a:spcPct val="100000"/>
              </a:lnSpc>
              <a:tabLst>
                <a:tab pos="0" algn="l"/>
              </a:tabLst>
            </a:pPr>
            <a:r>
              <a:rPr lang="it-IT" sz="1200" b="0" i="1" strike="noStrike" dirty="0">
                <a:solidFill>
                  <a:srgbClr val="000000"/>
                </a:solidFill>
                <a:latin typeface="+mn-lt"/>
                <a:ea typeface="+mn-ea"/>
              </a:rPr>
              <a:t>- Vai incontro agli irriducibili condividendone le preoccupazioni</a:t>
            </a:r>
            <a:r>
              <a:rPr lang="it-IT" sz="1200" b="0" strike="noStrike" dirty="0">
                <a:solidFill>
                  <a:srgbClr val="000000"/>
                </a:solidFill>
                <a:latin typeface="+mn-lt"/>
                <a:ea typeface="+mn-ea"/>
              </a:rPr>
              <a:t>: in fin dei conti coloro che credono alla disinformazione (ad esempio i no-</a:t>
            </a:r>
            <a:r>
              <a:rPr lang="it-IT" sz="1200" b="0" strike="noStrike" dirty="0" err="1">
                <a:solidFill>
                  <a:srgbClr val="000000"/>
                </a:solidFill>
                <a:latin typeface="+mn-lt"/>
                <a:ea typeface="+mn-ea"/>
              </a:rPr>
              <a:t>vax</a:t>
            </a:r>
            <a:r>
              <a:rPr lang="it-IT" sz="1200" b="0" strike="noStrike" dirty="0">
                <a:solidFill>
                  <a:srgbClr val="000000"/>
                </a:solidFill>
                <a:latin typeface="+mn-lt"/>
                <a:ea typeface="+mn-ea"/>
              </a:rPr>
              <a:t>) sono semplicemente persone che, come tutti, vogliono assicurarsi che i figli siano al sicuro. I dati scientifici indicano tuttavia che vaccinarsi è (come minimo) più sicuro che non vaccinarsi. </a:t>
            </a:r>
            <a:r>
              <a:rPr lang="it-IT" sz="1200" b="0" i="1" strike="noStrike" dirty="0">
                <a:solidFill>
                  <a:srgbClr val="000000"/>
                </a:solidFill>
                <a:latin typeface="+mn-lt"/>
                <a:ea typeface="+mn-ea"/>
              </a:rPr>
              <a:t>Si ha molta più probabilità di essere convincenti spiegando questo concetto in modo amichevole ed empatico</a:t>
            </a:r>
            <a:r>
              <a:rPr lang="it-IT" sz="1200" b="0" strike="noStrike" dirty="0">
                <a:solidFill>
                  <a:srgbClr val="000000"/>
                </a:solidFill>
                <a:latin typeface="+mn-lt"/>
                <a:ea typeface="+mn-ea"/>
              </a:rPr>
              <a:t>; </a:t>
            </a:r>
            <a:r>
              <a:rPr lang="it-IT" sz="1200" b="0" i="1" strike="noStrike" dirty="0">
                <a:solidFill>
                  <a:srgbClr val="000000"/>
                </a:solidFill>
                <a:latin typeface="+mn-lt"/>
                <a:ea typeface="+mn-ea"/>
              </a:rPr>
              <a:t>in altre parole, siate pazienti e gentili. </a:t>
            </a:r>
          </a:p>
          <a:p>
            <a:pPr>
              <a:lnSpc>
                <a:spcPct val="100000"/>
              </a:lnSpc>
              <a:tabLst>
                <a:tab pos="0" algn="l"/>
              </a:tabLst>
            </a:pPr>
            <a:endParaRPr lang="fr-BE" sz="1200" b="0" strike="noStrike" spc="-1" dirty="0">
              <a:latin typeface="Arial"/>
            </a:endParaRPr>
          </a:p>
          <a:p>
            <a:pPr>
              <a:lnSpc>
                <a:spcPct val="100000"/>
              </a:lnSpc>
              <a:tabLst>
                <a:tab pos="0" algn="l"/>
              </a:tabLst>
            </a:pPr>
            <a:r>
              <a:rPr lang="it-IT" sz="1200" b="0" i="1" strike="noStrike" dirty="0">
                <a:solidFill>
                  <a:srgbClr val="000000"/>
                </a:solidFill>
                <a:latin typeface="+mn-lt"/>
                <a:ea typeface="+mn-ea"/>
              </a:rPr>
              <a:t>- Le procedure scientifiche presentano tutta una serie di incertezze, e questo aspetto non viene comunicato in maniera molto efficace.</a:t>
            </a:r>
            <a:r>
              <a:rPr lang="it-IT" sz="1200" b="0" strike="noStrike" dirty="0">
                <a:solidFill>
                  <a:srgbClr val="000000"/>
                </a:solidFill>
                <a:latin typeface="+mn-lt"/>
                <a:ea typeface="+mn-ea"/>
              </a:rPr>
              <a:t> Le informazioni che date devono essere accompagnate da una spiegazione franca del grado di consenso scientifico o certezza scientifica. Se da un lato questo non dovrebbe essere il messaggio principale quando si parla con amici e familiari, dall'altro sarebbe opportuno includere questo aspetto e spiegare con precisione quale sia il livello di incertezza tra gli esperti. Bisogna capire che la scienza è un processo continuo basato su esperimenti ed errori e che le decisioni sono prese sulla base delle migliori informazioni disponibili in quel momento, che cambiano man mano che vengono condotti nuovi studi.</a:t>
            </a:r>
          </a:p>
          <a:p>
            <a:pPr>
              <a:lnSpc>
                <a:spcPct val="100000"/>
              </a:lnSpc>
              <a:tabLst>
                <a:tab pos="0" algn="l"/>
              </a:tabLst>
            </a:pPr>
            <a:endParaRPr lang="fr-BE" sz="1200" b="0" strike="noStrike" spc="-1" dirty="0">
              <a:latin typeface="Arial"/>
            </a:endParaRPr>
          </a:p>
          <a:p>
            <a:pPr>
              <a:lnSpc>
                <a:spcPct val="100000"/>
              </a:lnSpc>
              <a:tabLst>
                <a:tab pos="0" algn="l"/>
              </a:tabLst>
            </a:pPr>
            <a:r>
              <a:rPr lang="it-IT" sz="1200" b="0" strike="noStrike" dirty="0">
                <a:solidFill>
                  <a:srgbClr val="000000"/>
                </a:solidFill>
                <a:latin typeface="+mn-lt"/>
                <a:ea typeface="+mn-ea"/>
              </a:rPr>
              <a:t>Per saperne di più, consultare queste pagine:</a:t>
            </a:r>
          </a:p>
          <a:p>
            <a:pPr>
              <a:lnSpc>
                <a:spcPct val="100000"/>
              </a:lnSpc>
              <a:tabLst>
                <a:tab pos="0" algn="l"/>
              </a:tabLst>
            </a:pPr>
            <a:r>
              <a:rPr lang="it-IT" sz="1200" b="0" strike="noStrike" dirty="0">
                <a:solidFill>
                  <a:srgbClr val="000000"/>
                </a:solidFill>
                <a:latin typeface="Arial"/>
                <a:ea typeface="+mn-ea"/>
                <a:hlinkClick r:id="rId3"/>
              </a:rPr>
              <a:t>https://firstdraftnews.org/latest/how-to-talk-to-family-and-friends-about-that-misleading-whatsapp-message/</a:t>
            </a:r>
          </a:p>
          <a:p>
            <a:pPr>
              <a:lnSpc>
                <a:spcPct val="100000"/>
              </a:lnSpc>
              <a:tabLst>
                <a:tab pos="0" algn="l"/>
              </a:tabLst>
            </a:pPr>
            <a:r>
              <a:rPr lang="it-IT" sz="2000" b="0" u="sng" strike="noStrike" dirty="0">
                <a:solidFill>
                  <a:srgbClr val="000000"/>
                </a:solidFill>
                <a:uFillTx/>
                <a:latin typeface="Arial"/>
                <a:ea typeface="+mn-ea"/>
                <a:hlinkClick r:id="rId4"/>
              </a:rPr>
              <a:t>https://www.poynter.org/fact-checking/2020/have-you-become-a-personal-fact-checker-to-your-family-and-friends/</a:t>
            </a:r>
            <a:r>
              <a:rPr lang="it-IT" sz="2000" b="0" u="none" strike="noStrike" dirty="0">
                <a:solidFill>
                  <a:srgbClr val="000000"/>
                </a:solidFill>
                <a:uFillTx/>
                <a:latin typeface="Arial"/>
                <a:ea typeface="+mn-ea"/>
                <a:hlinkClick r:id="rId4"/>
              </a:rPr>
              <a:t>.</a:t>
            </a:r>
          </a:p>
        </p:txBody>
      </p:sp>
      <p:sp>
        <p:nvSpPr>
          <p:cNvPr id="74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728FFF7-07BF-4D7C-AEB2-5A57800FB23E}" type="slidenum">
              <a:rPr lang="fr-BE" sz="1200" b="0" strike="noStrike" spc="-1">
                <a:solidFill>
                  <a:srgbClr val="000000"/>
                </a:solidFill>
                <a:latin typeface="+mn-lt"/>
                <a:ea typeface="+mn-ea"/>
              </a:rPr>
              <a:t>24</a:t>
            </a:fld>
            <a:endParaRPr lang="fr-BE" sz="1200" b="0" strike="noStrike" spc="-1">
              <a:solidFill>
                <a:srgbClr val="000000"/>
              </a:solidFill>
              <a:latin typeface="+mn-lt"/>
              <a:ea typeface="+mn-ea"/>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PlaceHolder 1"/>
          <p:cNvSpPr>
            <a:spLocks noGrp="1" noRot="1" noChangeAspect="1"/>
          </p:cNvSpPr>
          <p:nvPr>
            <p:ph type="sldImg"/>
          </p:nvPr>
        </p:nvSpPr>
        <p:spPr>
          <a:xfrm>
            <a:off x="685800" y="1143000"/>
            <a:ext cx="5486400" cy="3086100"/>
          </a:xfrm>
          <a:prstGeom prst="rect">
            <a:avLst/>
          </a:prstGeom>
        </p:spPr>
      </p:sp>
      <p:sp>
        <p:nvSpPr>
          <p:cNvPr id="685" name="PlaceHolder 2"/>
          <p:cNvSpPr>
            <a:spLocks noGrp="1"/>
          </p:cNvSpPr>
          <p:nvPr>
            <p:ph type="body"/>
          </p:nvPr>
        </p:nvSpPr>
        <p:spPr>
          <a:xfrm>
            <a:off x="685800" y="4400640"/>
            <a:ext cx="5486040" cy="3600000"/>
          </a:xfrm>
          <a:prstGeom prst="rect">
            <a:avLst/>
          </a:prstGeom>
        </p:spPr>
        <p:txBody>
          <a:bodyPr>
            <a:noAutofit/>
          </a:bodyPr>
          <a:lstStyle/>
          <a:p>
            <a:pPr marL="171360" indent="-171000">
              <a:lnSpc>
                <a:spcPct val="100000"/>
              </a:lnSpc>
              <a:buClr>
                <a:srgbClr val="000000"/>
              </a:buClr>
              <a:buFont typeface="StarSymbol"/>
              <a:buChar char="-"/>
            </a:pPr>
            <a:r>
              <a:rPr lang="it-IT" sz="2000" b="0" strike="noStrike" dirty="0">
                <a:latin typeface="Arial"/>
              </a:rPr>
              <a:t>Capire la disinformazione – diapositive 4-24</a:t>
            </a:r>
          </a:p>
          <a:p>
            <a:pPr marL="171360" indent="-171000">
              <a:lnSpc>
                <a:spcPct val="100000"/>
              </a:lnSpc>
              <a:buClr>
                <a:srgbClr val="000000"/>
              </a:buClr>
              <a:buFont typeface="StarSymbol"/>
              <a:buChar char="-"/>
            </a:pPr>
            <a:r>
              <a:rPr lang="it-IT" sz="2000" b="0" strike="noStrike" dirty="0">
                <a:latin typeface="Arial"/>
              </a:rPr>
              <a:t>Lavoro in gruppi – diapositiva 25</a:t>
            </a:r>
          </a:p>
          <a:p>
            <a:pPr marL="171360" indent="-171000">
              <a:lnSpc>
                <a:spcPct val="100000"/>
              </a:lnSpc>
              <a:buClr>
                <a:srgbClr val="000000"/>
              </a:buClr>
              <a:buFont typeface="StarSymbol"/>
              <a:buChar char="-"/>
            </a:pPr>
            <a:r>
              <a:rPr lang="it-IT" sz="2000" b="0" strike="noStrike" dirty="0">
                <a:latin typeface="Arial"/>
              </a:rPr>
              <a:t>Presentazioni e discussioni – diapositiva 25</a:t>
            </a:r>
          </a:p>
          <a:p>
            <a:pPr marL="171360" indent="-171000">
              <a:lnSpc>
                <a:spcPct val="100000"/>
              </a:lnSpc>
              <a:buClr>
                <a:srgbClr val="000000"/>
              </a:buClr>
              <a:buFont typeface="StarSymbol"/>
              <a:buChar char="-"/>
            </a:pPr>
            <a:r>
              <a:rPr lang="it-IT" sz="2000" b="0" strike="noStrike" dirty="0" smtClean="0">
                <a:latin typeface="Arial"/>
              </a:rPr>
              <a:t>Risorse per approfondire </a:t>
            </a:r>
            <a:r>
              <a:rPr lang="it-IT" sz="2000" b="0" strike="noStrike" dirty="0">
                <a:latin typeface="Arial"/>
              </a:rPr>
              <a:t>– diapositive 26-34</a:t>
            </a:r>
          </a:p>
        </p:txBody>
      </p:sp>
      <p:sp>
        <p:nvSpPr>
          <p:cNvPr id="686"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A8760A98-91E9-44C7-B2B4-F205E8501550}" type="slidenum">
              <a:rPr lang="fr-BE" sz="1200" b="0" strike="noStrike" spc="-1">
                <a:solidFill>
                  <a:srgbClr val="000000"/>
                </a:solidFill>
                <a:latin typeface="+mn-lt"/>
                <a:ea typeface="+mn-ea"/>
              </a:rPr>
              <a:t>4</a:t>
            </a:fld>
            <a:endParaRPr lang="fr-BE" sz="1200" b="0" strike="noStrike" spc="-1">
              <a:solidFill>
                <a:srgbClr val="000000"/>
              </a:solidFill>
              <a:latin typeface="+mn-lt"/>
              <a:ea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7" name="PlaceHolder 1"/>
          <p:cNvSpPr>
            <a:spLocks noGrp="1" noRot="1" noChangeAspect="1"/>
          </p:cNvSpPr>
          <p:nvPr>
            <p:ph type="sldImg"/>
          </p:nvPr>
        </p:nvSpPr>
        <p:spPr>
          <a:xfrm>
            <a:off x="685800" y="1143000"/>
            <a:ext cx="5486400" cy="3086100"/>
          </a:xfrm>
          <a:prstGeom prst="rect">
            <a:avLst/>
          </a:prstGeom>
        </p:spPr>
      </p:sp>
      <p:sp>
        <p:nvSpPr>
          <p:cNvPr id="688"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a:latin typeface="Arial"/>
              </a:rPr>
              <a:t>Parleremo di definizioni e tecniche e daremo consigli su come individuare facilmente la disinformazione, proteggersi dalla disinformazione e aiutare anche gli altri a diventare più vigili!</a:t>
            </a:r>
          </a:p>
          <a:p>
            <a:pPr>
              <a:lnSpc>
                <a:spcPct val="100000"/>
              </a:lnSpc>
              <a:tabLst>
                <a:tab pos="0" algn="l"/>
              </a:tabLst>
            </a:pPr>
            <a:endParaRPr lang="fr-BE" sz="2000" b="0" strike="noStrike" spc="-1">
              <a:latin typeface="Arial"/>
            </a:endParaRPr>
          </a:p>
        </p:txBody>
      </p:sp>
      <p:sp>
        <p:nvSpPr>
          <p:cNvPr id="689"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E0FDF17C-93A9-4297-944D-9E11C7BB7550}" type="slidenum">
              <a:rPr lang="fr-BE" sz="1200" b="0" strike="noStrike" spc="-1">
                <a:solidFill>
                  <a:srgbClr val="000000"/>
                </a:solidFill>
                <a:latin typeface="+mn-lt"/>
                <a:ea typeface="+mn-ea"/>
              </a:rPr>
              <a:t>5</a:t>
            </a:fld>
            <a:endParaRPr lang="fr-BE" sz="1200" b="0" strike="noStrike" spc="-1">
              <a:solidFill>
                <a:srgbClr val="000000"/>
              </a:solidFill>
              <a:latin typeface="+mn-lt"/>
              <a:ea typeface="+mn-ea"/>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0" name="PlaceHolder 1"/>
          <p:cNvSpPr>
            <a:spLocks noGrp="1" noRot="1" noChangeAspect="1"/>
          </p:cNvSpPr>
          <p:nvPr>
            <p:ph type="sldImg"/>
          </p:nvPr>
        </p:nvSpPr>
        <p:spPr>
          <a:xfrm>
            <a:off x="685800" y="1143000"/>
            <a:ext cx="5486400" cy="3086100"/>
          </a:xfrm>
          <a:prstGeom prst="rect">
            <a:avLst/>
          </a:prstGeom>
        </p:spPr>
      </p:sp>
      <p:sp>
        <p:nvSpPr>
          <p:cNvPr id="691" name="PlaceHolder 2"/>
          <p:cNvSpPr>
            <a:spLocks noGrp="1"/>
          </p:cNvSpPr>
          <p:nvPr>
            <p:ph type="body"/>
          </p:nvPr>
        </p:nvSpPr>
        <p:spPr>
          <a:xfrm>
            <a:off x="685800" y="4400640"/>
            <a:ext cx="5486040" cy="3600000"/>
          </a:xfrm>
          <a:prstGeom prst="rect">
            <a:avLst/>
          </a:prstGeom>
        </p:spPr>
        <p:txBody>
          <a:bodyPr>
            <a:noAutofit/>
          </a:bodyPr>
          <a:lstStyle/>
          <a:p>
            <a:pPr marL="216000" indent="-216000" algn="just">
              <a:lnSpc>
                <a:spcPct val="100000"/>
              </a:lnSpc>
            </a:pPr>
            <a:r>
              <a:rPr lang="it-IT" sz="1200" b="0" strike="noStrike" dirty="0">
                <a:latin typeface="Arial"/>
                <a:ea typeface="Calibri"/>
              </a:rPr>
              <a:t>CHE COS'È LA </a:t>
            </a:r>
            <a:r>
              <a:rPr lang="it-IT" sz="1200" b="0" strike="noStrike" dirty="0" err="1">
                <a:latin typeface="Arial"/>
                <a:ea typeface="Calibri"/>
              </a:rPr>
              <a:t>DISINFOMAZIONE</a:t>
            </a:r>
            <a:r>
              <a:rPr lang="it-IT" sz="1200" b="0" strike="noStrike" dirty="0">
                <a:latin typeface="Arial"/>
                <a:ea typeface="Calibri"/>
              </a:rPr>
              <a:t> </a:t>
            </a:r>
          </a:p>
          <a:p>
            <a:pPr marL="216000" indent="-216000" algn="just">
              <a:lnSpc>
                <a:spcPct val="100000"/>
              </a:lnSpc>
            </a:pPr>
            <a:endParaRPr lang="fr-BE" sz="1200" b="0" strike="noStrike" spc="-1" dirty="0">
              <a:latin typeface="Arial"/>
            </a:endParaRPr>
          </a:p>
          <a:p>
            <a:pPr marL="171360" indent="-171000" algn="just">
              <a:lnSpc>
                <a:spcPct val="100000"/>
              </a:lnSpc>
              <a:buClr>
                <a:srgbClr val="000000"/>
              </a:buClr>
              <a:buFont typeface="Wingdings" charset="2"/>
              <a:buChar char=""/>
            </a:pPr>
            <a:r>
              <a:rPr lang="it-IT" sz="1200" b="0" strike="noStrike" dirty="0">
                <a:latin typeface="Arial"/>
                <a:ea typeface="Calibri"/>
              </a:rPr>
              <a:t>Obiettivi di apprendimento: </a:t>
            </a:r>
          </a:p>
          <a:p>
            <a:pPr marL="171360" indent="-171000" algn="just">
              <a:lnSpc>
                <a:spcPct val="100000"/>
              </a:lnSpc>
              <a:buClr>
                <a:srgbClr val="000000"/>
              </a:buClr>
              <a:buFont typeface="Wingdings" charset="2"/>
              <a:buChar char="-"/>
            </a:pPr>
            <a:r>
              <a:rPr lang="it-IT" sz="1200" b="0" strike="noStrike" dirty="0">
                <a:latin typeface="Arial"/>
                <a:ea typeface="Calibri"/>
              </a:rPr>
              <a:t>iniziare con le definizioni ed essere in grado di distinguere tra i vari concetti;</a:t>
            </a:r>
          </a:p>
          <a:p>
            <a:pPr marL="171360" indent="-171000" algn="just">
              <a:lnSpc>
                <a:spcPct val="100000"/>
              </a:lnSpc>
              <a:buClr>
                <a:srgbClr val="000000"/>
              </a:buClr>
              <a:buFont typeface="Wingdings" charset="2"/>
              <a:buChar char="-"/>
            </a:pPr>
            <a:r>
              <a:rPr lang="it-IT" sz="1200" b="0" strike="noStrike" dirty="0">
                <a:solidFill>
                  <a:srgbClr val="000000"/>
                </a:solidFill>
                <a:latin typeface="Arial"/>
                <a:ea typeface="Calibri"/>
              </a:rPr>
              <a:t>valutare i pericoli di ogni caso di studio e in che modo i contenuti potrebbero essere utilizzati quale narrazione </a:t>
            </a:r>
            <a:r>
              <a:rPr lang="it-IT" sz="1200" b="0" strike="noStrike" dirty="0" err="1">
                <a:solidFill>
                  <a:srgbClr val="000000"/>
                </a:solidFill>
                <a:latin typeface="Arial"/>
                <a:ea typeface="Calibri"/>
              </a:rPr>
              <a:t>disinformativa</a:t>
            </a:r>
            <a:r>
              <a:rPr lang="it-IT" sz="1200" b="0" strike="noStrike" dirty="0">
                <a:solidFill>
                  <a:srgbClr val="000000"/>
                </a:solidFill>
                <a:latin typeface="Arial"/>
                <a:ea typeface="Calibri"/>
              </a:rPr>
              <a:t>;</a:t>
            </a:r>
          </a:p>
          <a:p>
            <a:pPr marL="171360" indent="-171000" algn="just">
              <a:lnSpc>
                <a:spcPct val="100000"/>
              </a:lnSpc>
              <a:buClr>
                <a:srgbClr val="000000"/>
              </a:buClr>
              <a:buFont typeface="Wingdings" charset="2"/>
              <a:buChar char="-"/>
            </a:pPr>
            <a:r>
              <a:rPr lang="it-IT" sz="1200" b="0" strike="noStrike" dirty="0">
                <a:solidFill>
                  <a:srgbClr val="000000"/>
                </a:solidFill>
                <a:latin typeface="Arial"/>
                <a:ea typeface="Calibri"/>
              </a:rPr>
              <a:t>sottolineare l'importanza dei valori: promozione della libertà e del pluralismo dei media, rispetto dei diritti fondamentali come la libertà di espressione, nessun "Ministero della Verità".</a:t>
            </a:r>
          </a:p>
          <a:p>
            <a:pPr algn="just">
              <a:lnSpc>
                <a:spcPct val="100000"/>
              </a:lnSpc>
            </a:pPr>
            <a:endParaRPr lang="fr-BE" sz="1200" b="0" strike="noStrike" spc="-1" dirty="0">
              <a:latin typeface="Arial"/>
            </a:endParaRPr>
          </a:p>
          <a:p>
            <a:pPr algn="just">
              <a:lnSpc>
                <a:spcPct val="100000"/>
              </a:lnSpc>
            </a:pPr>
            <a:r>
              <a:rPr lang="it-IT" sz="1200" b="0" strike="noStrike" dirty="0">
                <a:solidFill>
                  <a:srgbClr val="000000"/>
                </a:solidFill>
                <a:latin typeface="Arial"/>
                <a:ea typeface="Calibri"/>
              </a:rPr>
              <a:t>Chiedete agli alunni se sanno che cos'è la disinformazione. Verificate gli esempi forniti dagli alunni alla luce della definizione. È possibile che alcuni casi citati siano casi di disinformazione?</a:t>
            </a:r>
          </a:p>
          <a:p>
            <a:pPr algn="just">
              <a:lnSpc>
                <a:spcPct val="100000"/>
              </a:lnSpc>
            </a:pPr>
            <a:r>
              <a:rPr lang="it-IT" sz="1200" b="0" strike="noStrike" dirty="0">
                <a:solidFill>
                  <a:srgbClr val="000000"/>
                </a:solidFill>
                <a:latin typeface="Arial"/>
                <a:ea typeface="Calibri"/>
              </a:rPr>
              <a:t>Se no, che cosa sono? (Ad esempio: pareri o notizie </a:t>
            </a:r>
            <a:r>
              <a:rPr lang="it-IT" sz="1200" b="0" strike="noStrike" dirty="0" smtClean="0">
                <a:solidFill>
                  <a:srgbClr val="000000"/>
                </a:solidFill>
                <a:latin typeface="Arial"/>
                <a:ea typeface="Calibri"/>
              </a:rPr>
              <a:t>spiacevoli, </a:t>
            </a:r>
            <a:r>
              <a:rPr lang="it-IT" sz="1200" b="0" strike="noStrike" dirty="0">
                <a:solidFill>
                  <a:srgbClr val="000000"/>
                </a:solidFill>
                <a:latin typeface="Arial"/>
                <a:ea typeface="Calibri"/>
              </a:rPr>
              <a:t>errori o malintesi.)</a:t>
            </a:r>
          </a:p>
          <a:p>
            <a:pPr algn="just">
              <a:lnSpc>
                <a:spcPct val="100000"/>
              </a:lnSpc>
            </a:pPr>
            <a:endParaRPr lang="fr-BE" sz="1200" b="0" strike="noStrike" spc="-1" dirty="0">
              <a:latin typeface="Arial"/>
            </a:endParaRPr>
          </a:p>
          <a:p>
            <a:pPr>
              <a:lnSpc>
                <a:spcPct val="100000"/>
              </a:lnSpc>
            </a:pPr>
            <a:r>
              <a:rPr lang="it-IT" sz="1200" b="1" strike="noStrike" dirty="0">
                <a:solidFill>
                  <a:srgbClr val="000000"/>
                </a:solidFill>
                <a:latin typeface="Arial"/>
                <a:ea typeface="Calibri"/>
              </a:rPr>
              <a:t>Parere o fatto?</a:t>
            </a:r>
            <a:r>
              <a:rPr lang="it-IT" sz="1200" b="0" strike="noStrike" dirty="0">
                <a:solidFill>
                  <a:srgbClr val="000000"/>
                </a:solidFill>
                <a:latin typeface="Arial"/>
                <a:ea typeface="Calibri"/>
              </a:rPr>
              <a:t> Distinguete tra "parere" e "fatto".</a:t>
            </a:r>
          </a:p>
          <a:p>
            <a:pPr>
              <a:lnSpc>
                <a:spcPct val="100000"/>
              </a:lnSpc>
            </a:pPr>
            <a:r>
              <a:rPr lang="it-IT" sz="1200" b="0" strike="noStrike" dirty="0">
                <a:solidFill>
                  <a:srgbClr val="000000"/>
                </a:solidFill>
                <a:latin typeface="Arial"/>
                <a:ea typeface="Calibri"/>
              </a:rPr>
              <a:t>Che cos'è un fatto? I fatti possono essere verificati e corroborati da prove.</a:t>
            </a:r>
          </a:p>
          <a:p>
            <a:pPr>
              <a:lnSpc>
                <a:spcPct val="100000"/>
              </a:lnSpc>
            </a:pPr>
            <a:r>
              <a:rPr lang="it-IT" sz="1200" b="0" strike="noStrike" dirty="0">
                <a:solidFill>
                  <a:srgbClr val="000000"/>
                </a:solidFill>
                <a:latin typeface="Arial"/>
                <a:ea typeface="Calibri"/>
              </a:rPr>
              <a:t>Che cosa è un parere? I pareri si basano su una convinzione o su un punto di vista, non su prove verificabili. Un'altra persona potrebbe avere un parere contrario. </a:t>
            </a:r>
          </a:p>
          <a:p>
            <a:pPr>
              <a:lnSpc>
                <a:spcPct val="100000"/>
              </a:lnSpc>
            </a:pPr>
            <a:endParaRPr lang="fr-BE" sz="1200" b="0" strike="noStrike" spc="-1" dirty="0">
              <a:latin typeface="Arial"/>
            </a:endParaRPr>
          </a:p>
          <a:p>
            <a:pPr>
              <a:lnSpc>
                <a:spcPct val="100000"/>
              </a:lnSpc>
            </a:pPr>
            <a:r>
              <a:rPr lang="it-IT" sz="1200" b="0" i="1" strike="noStrike" dirty="0">
                <a:solidFill>
                  <a:srgbClr val="000000"/>
                </a:solidFill>
                <a:latin typeface="Arial"/>
                <a:ea typeface="Calibri"/>
              </a:rPr>
              <a:t>Attività proposta (facoltativa): </a:t>
            </a:r>
            <a:r>
              <a:rPr lang="it-IT" sz="1200" b="0" strike="noStrike" dirty="0">
                <a:solidFill>
                  <a:srgbClr val="000000"/>
                </a:solidFill>
                <a:latin typeface="Arial"/>
                <a:ea typeface="Calibri"/>
              </a:rPr>
              <a:t>invitate gli studenti a leggere un articolo di giornale, evidenziando i punti che sono pareri e verificando i punti che sono fatti (con una fonte attendibile) e i punti che sembrano fatti ma </a:t>
            </a:r>
            <a:r>
              <a:rPr lang="it-IT" sz="1200" b="0" strike="noStrike" dirty="0" smtClean="0">
                <a:solidFill>
                  <a:srgbClr val="000000"/>
                </a:solidFill>
                <a:latin typeface="Arial"/>
                <a:ea typeface="Calibri"/>
              </a:rPr>
              <a:t>per i quali non è citata la </a:t>
            </a:r>
            <a:r>
              <a:rPr lang="it-IT" sz="1200" b="0" strike="noStrike" dirty="0">
                <a:solidFill>
                  <a:srgbClr val="000000"/>
                </a:solidFill>
                <a:latin typeface="Arial"/>
                <a:ea typeface="Calibri"/>
              </a:rPr>
              <a:t>fonte. Chiedete alla classe di condividere ciò che ha scoperto.</a:t>
            </a:r>
          </a:p>
          <a:p>
            <a:pPr>
              <a:lnSpc>
                <a:spcPct val="100000"/>
              </a:lnSpc>
            </a:pPr>
            <a:endParaRPr lang="fr-BE" sz="1200" b="0" strike="noStrike" spc="-1" dirty="0">
              <a:latin typeface="Arial"/>
            </a:endParaRPr>
          </a:p>
          <a:p>
            <a:pPr>
              <a:lnSpc>
                <a:spcPct val="100000"/>
              </a:lnSpc>
            </a:pPr>
            <a:r>
              <a:rPr lang="it-IT" sz="2000" b="0" strike="noStrike" dirty="0">
                <a:solidFill>
                  <a:srgbClr val="000000"/>
                </a:solidFill>
                <a:latin typeface="Arial"/>
                <a:ea typeface="Calibri"/>
              </a:rPr>
              <a:t>Le informazioni false sono ovunque, ma è importante distinguere la disinformazione da altri tipi di informazioni false, come l'informazione fuorviante, sulla base dell'INTENZIONE:</a:t>
            </a:r>
          </a:p>
          <a:p>
            <a:pPr>
              <a:lnSpc>
                <a:spcPct val="100000"/>
              </a:lnSpc>
            </a:pPr>
            <a:endParaRPr lang="fr-BE" sz="2000" b="0" strike="noStrike" spc="-1" dirty="0">
              <a:latin typeface="Arial"/>
            </a:endParaRPr>
          </a:p>
          <a:p>
            <a:pPr marL="171360" indent="-171000">
              <a:lnSpc>
                <a:spcPct val="100000"/>
              </a:lnSpc>
              <a:spcAft>
                <a:spcPts val="601"/>
              </a:spcAft>
              <a:buClr>
                <a:srgbClr val="000000"/>
              </a:buClr>
              <a:buFont typeface="Wingdings" charset="2"/>
              <a:buChar char="-"/>
            </a:pPr>
            <a:r>
              <a:rPr lang="it-IT" sz="2000" strike="noStrike" dirty="0">
                <a:solidFill>
                  <a:srgbClr val="000000"/>
                </a:solidFill>
                <a:latin typeface="Arial"/>
                <a:ea typeface="Calibri"/>
              </a:rPr>
              <a:t>la disinformazione è una falsa informazione creata e condivisa </a:t>
            </a:r>
            <a:r>
              <a:rPr lang="it-IT" sz="2000" b="1" strike="noStrike" dirty="0">
                <a:solidFill>
                  <a:srgbClr val="000000"/>
                </a:solidFill>
                <a:latin typeface="Arial"/>
                <a:ea typeface="Calibri"/>
              </a:rPr>
              <a:t>allo scopo di arrecare danno deliberatamente</a:t>
            </a:r>
            <a:r>
              <a:rPr lang="it-IT" sz="2000" strike="noStrike" dirty="0">
                <a:solidFill>
                  <a:srgbClr val="000000"/>
                </a:solidFill>
                <a:latin typeface="Arial"/>
                <a:ea typeface="Calibri"/>
              </a:rPr>
              <a:t>.</a:t>
            </a:r>
            <a:r>
              <a:rPr lang="it-IT" sz="2000" b="0" strike="noStrike" dirty="0">
                <a:solidFill>
                  <a:srgbClr val="000000"/>
                </a:solidFill>
                <a:latin typeface="Arial"/>
                <a:ea typeface="Calibri"/>
              </a:rPr>
              <a:t> Esempio: un </a:t>
            </a:r>
            <a:r>
              <a:rPr lang="it-IT" sz="2000" b="0" strike="noStrike" dirty="0" err="1">
                <a:solidFill>
                  <a:srgbClr val="000000"/>
                </a:solidFill>
                <a:latin typeface="Arial"/>
                <a:ea typeface="Calibri"/>
              </a:rPr>
              <a:t>tweet</a:t>
            </a:r>
            <a:r>
              <a:rPr lang="it-IT" sz="2000" b="0" strike="noStrike" dirty="0">
                <a:solidFill>
                  <a:srgbClr val="000000"/>
                </a:solidFill>
                <a:latin typeface="Arial"/>
                <a:ea typeface="Calibri"/>
              </a:rPr>
              <a:t> sui migranti che commettono reati in Europa, congegnato per dividere la società;</a:t>
            </a:r>
          </a:p>
          <a:p>
            <a:pPr marL="171360" indent="-171000">
              <a:lnSpc>
                <a:spcPct val="100000"/>
              </a:lnSpc>
              <a:spcAft>
                <a:spcPts val="601"/>
              </a:spcAft>
              <a:buClr>
                <a:srgbClr val="000000"/>
              </a:buClr>
              <a:buFont typeface="Wingdings" charset="2"/>
              <a:buChar char="-"/>
            </a:pPr>
            <a:r>
              <a:rPr lang="it-IT" sz="2000" strike="noStrike" dirty="0">
                <a:solidFill>
                  <a:srgbClr val="000000"/>
                </a:solidFill>
                <a:latin typeface="Arial"/>
                <a:ea typeface="Calibri"/>
              </a:rPr>
              <a:t>l'informazione fuorviante, o "</a:t>
            </a:r>
            <a:r>
              <a:rPr lang="it-IT" sz="2000" strike="noStrike" dirty="0" err="1">
                <a:solidFill>
                  <a:srgbClr val="000000"/>
                </a:solidFill>
                <a:latin typeface="Arial"/>
                <a:ea typeface="Calibri"/>
              </a:rPr>
              <a:t>misinformazione</a:t>
            </a:r>
            <a:r>
              <a:rPr lang="it-IT" sz="2000" strike="noStrike" dirty="0">
                <a:solidFill>
                  <a:srgbClr val="000000"/>
                </a:solidFill>
                <a:latin typeface="Arial"/>
                <a:ea typeface="Calibri"/>
              </a:rPr>
              <a:t>", è una falsa informazione </a:t>
            </a:r>
            <a:r>
              <a:rPr lang="it-IT" sz="2000" b="1" strike="noStrike" dirty="0">
                <a:solidFill>
                  <a:srgbClr val="000000"/>
                </a:solidFill>
                <a:latin typeface="Arial"/>
                <a:ea typeface="Calibri"/>
              </a:rPr>
              <a:t>condivisa da persone che non si rendono conto che è falsa e non intendono procurare alcun danno</a:t>
            </a:r>
            <a:r>
              <a:rPr lang="it-IT" sz="2000" strike="noStrike" dirty="0">
                <a:solidFill>
                  <a:srgbClr val="000000"/>
                </a:solidFill>
                <a:latin typeface="Arial"/>
                <a:ea typeface="Calibri"/>
              </a:rPr>
              <a:t>.</a:t>
            </a:r>
            <a:r>
              <a:rPr lang="it-IT" sz="2000" b="0" strike="noStrike" dirty="0">
                <a:solidFill>
                  <a:srgbClr val="000000"/>
                </a:solidFill>
                <a:latin typeface="Arial"/>
                <a:ea typeface="Calibri"/>
              </a:rPr>
              <a:t> Spesso le intenzioni sono buone. Esempio: </a:t>
            </a:r>
            <a:r>
              <a:rPr lang="it-IT" sz="2000" b="0" strike="noStrike" dirty="0" smtClean="0">
                <a:solidFill>
                  <a:srgbClr val="000000"/>
                </a:solidFill>
                <a:latin typeface="Arial"/>
                <a:ea typeface="Calibri"/>
              </a:rPr>
              <a:t>un parente </a:t>
            </a:r>
            <a:r>
              <a:rPr lang="it-IT" sz="2000" b="0" strike="noStrike" dirty="0">
                <a:solidFill>
                  <a:srgbClr val="000000"/>
                </a:solidFill>
                <a:latin typeface="Arial"/>
                <a:ea typeface="Calibri"/>
              </a:rPr>
              <a:t>che condivide un articolo o un </a:t>
            </a:r>
            <a:r>
              <a:rPr lang="it-IT" sz="2000" b="0" strike="noStrike" dirty="0" err="1">
                <a:solidFill>
                  <a:srgbClr val="000000"/>
                </a:solidFill>
                <a:latin typeface="Arial"/>
                <a:ea typeface="Calibri"/>
              </a:rPr>
              <a:t>meme</a:t>
            </a:r>
            <a:r>
              <a:rPr lang="it-IT" sz="2000" b="0" strike="noStrike" dirty="0">
                <a:solidFill>
                  <a:srgbClr val="000000"/>
                </a:solidFill>
                <a:latin typeface="Arial"/>
                <a:ea typeface="Calibri"/>
              </a:rPr>
              <a:t> su </a:t>
            </a:r>
            <a:r>
              <a:rPr lang="it-IT" sz="2000" b="0" strike="noStrike" dirty="0" err="1">
                <a:solidFill>
                  <a:srgbClr val="000000"/>
                </a:solidFill>
                <a:latin typeface="Arial"/>
                <a:ea typeface="Calibri"/>
              </a:rPr>
              <a:t>Facebook</a:t>
            </a:r>
            <a:r>
              <a:rPr lang="it-IT" sz="2000" b="0" strike="noStrike" dirty="0">
                <a:solidFill>
                  <a:srgbClr val="000000"/>
                </a:solidFill>
                <a:latin typeface="Arial"/>
                <a:ea typeface="Calibri"/>
              </a:rPr>
              <a:t> sostenendo che l'aglio protegge dalla COVID-19 perché pensa che sia un'informazione utile, senza rendersi conto che è falsa;</a:t>
            </a:r>
          </a:p>
          <a:p>
            <a:pPr marL="171360" indent="-171000">
              <a:lnSpc>
                <a:spcPct val="100000"/>
              </a:lnSpc>
              <a:buClr>
                <a:srgbClr val="000000"/>
              </a:buClr>
              <a:buFont typeface="Wingdings" charset="2"/>
              <a:buChar char="-"/>
            </a:pPr>
            <a:r>
              <a:rPr lang="it-IT" sz="2000" b="0" strike="noStrike" dirty="0">
                <a:solidFill>
                  <a:srgbClr val="000000"/>
                </a:solidFill>
                <a:latin typeface="Arial"/>
                <a:ea typeface="Calibri"/>
              </a:rPr>
              <a:t>operazioni di influenza – sforzi coordinati per influenzare un gruppo destinatario utilizzando una serie di mezzi illegittimi e ingannevoli, a sostegno degli obiettivi di un avversario;</a:t>
            </a:r>
          </a:p>
          <a:p>
            <a:pPr marL="171360" indent="-171000">
              <a:lnSpc>
                <a:spcPct val="100000"/>
              </a:lnSpc>
              <a:buClr>
                <a:srgbClr val="000000"/>
              </a:buClr>
              <a:buFont typeface="Wingdings" charset="2"/>
              <a:buChar char="-"/>
            </a:pPr>
            <a:r>
              <a:rPr lang="it-IT" sz="1200" b="0" strike="noStrike" dirty="0">
                <a:solidFill>
                  <a:srgbClr val="000000"/>
                </a:solidFill>
                <a:latin typeface="Arial"/>
                <a:ea typeface="Calibri"/>
              </a:rPr>
              <a:t>interferenza straniera – s</a:t>
            </a:r>
            <a:r>
              <a:rPr lang="it-IT" sz="2000" b="0" strike="noStrike" dirty="0">
                <a:solidFill>
                  <a:srgbClr val="000000"/>
                </a:solidFill>
                <a:latin typeface="Arial"/>
                <a:ea typeface="Calibri"/>
              </a:rPr>
              <a:t>forzi coercitivi, ingannevoli e/o clandestini da parte di un soggetto statale straniero o dei suoi agenti per turbare la libera formazione ed espressione della volontà politica, ad esempio durante le elezioni.</a:t>
            </a:r>
          </a:p>
          <a:p>
            <a:pPr>
              <a:lnSpc>
                <a:spcPct val="100000"/>
              </a:lnSpc>
              <a:tabLst>
                <a:tab pos="0" algn="l"/>
              </a:tabLst>
            </a:pPr>
            <a:endParaRPr lang="fr-BE" sz="2000" b="0" strike="noStrike" spc="-1" dirty="0">
              <a:latin typeface="Arial"/>
            </a:endParaRPr>
          </a:p>
          <a:p>
            <a:pPr>
              <a:lnSpc>
                <a:spcPct val="100000"/>
              </a:lnSpc>
              <a:tabLst>
                <a:tab pos="0" algn="l"/>
              </a:tabLst>
            </a:pPr>
            <a:r>
              <a:rPr lang="it-IT" sz="2000" b="0" strike="noStrike" dirty="0">
                <a:solidFill>
                  <a:srgbClr val="000000"/>
                </a:solidFill>
                <a:latin typeface="Arial"/>
                <a:ea typeface="Calibri"/>
              </a:rPr>
              <a:t>Gli alunni conoscono senz'altro anche il termine "</a:t>
            </a:r>
            <a:r>
              <a:rPr lang="it-IT" sz="2000" b="0" strike="noStrike" dirty="0" err="1">
                <a:solidFill>
                  <a:srgbClr val="000000"/>
                </a:solidFill>
                <a:latin typeface="Arial"/>
                <a:ea typeface="Calibri"/>
              </a:rPr>
              <a:t>fake</a:t>
            </a:r>
            <a:r>
              <a:rPr lang="it-IT" sz="2000" b="0" strike="noStrike" dirty="0">
                <a:solidFill>
                  <a:srgbClr val="000000"/>
                </a:solidFill>
                <a:latin typeface="Arial"/>
                <a:ea typeface="Calibri"/>
              </a:rPr>
              <a:t> news", ma consigliamo di non utilizzarlo. Se un politico accusa un giornalista indipendente di aver pubblicato una "</a:t>
            </a:r>
            <a:r>
              <a:rPr lang="it-IT" sz="2000" b="0" strike="noStrike" dirty="0" err="1">
                <a:solidFill>
                  <a:srgbClr val="000000"/>
                </a:solidFill>
                <a:latin typeface="Arial"/>
                <a:ea typeface="Calibri"/>
              </a:rPr>
              <a:t>fake</a:t>
            </a:r>
            <a:r>
              <a:rPr lang="it-IT" sz="2000" b="0" strike="noStrike" dirty="0">
                <a:solidFill>
                  <a:srgbClr val="000000"/>
                </a:solidFill>
                <a:latin typeface="Arial"/>
                <a:ea typeface="Calibri"/>
              </a:rPr>
              <a:t> news", mentre in realtà il solo scopo era formulare una critica, qualcosa non va. Non vogliamo che il termine "</a:t>
            </a:r>
            <a:r>
              <a:rPr lang="it-IT" sz="2000" b="0" strike="noStrike" dirty="0" err="1">
                <a:solidFill>
                  <a:srgbClr val="000000"/>
                </a:solidFill>
                <a:latin typeface="Arial"/>
                <a:ea typeface="Calibri"/>
              </a:rPr>
              <a:t>fake</a:t>
            </a:r>
            <a:r>
              <a:rPr lang="it-IT" sz="2000" b="0" strike="noStrike" dirty="0">
                <a:solidFill>
                  <a:srgbClr val="000000"/>
                </a:solidFill>
                <a:latin typeface="Arial"/>
                <a:ea typeface="Calibri"/>
              </a:rPr>
              <a:t> news" causi una delegittimazione dei media.</a:t>
            </a:r>
          </a:p>
        </p:txBody>
      </p:sp>
      <p:sp>
        <p:nvSpPr>
          <p:cNvPr id="692"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32A4172-9F24-4709-BB1A-18E346B04393}" type="slidenum">
              <a:rPr lang="fr-BE" sz="1200" b="0" strike="noStrike" spc="-1">
                <a:solidFill>
                  <a:srgbClr val="000000"/>
                </a:solidFill>
                <a:latin typeface="+mn-lt"/>
                <a:ea typeface="+mn-ea"/>
              </a:rPr>
              <a:t>6</a:t>
            </a:fld>
            <a:endParaRPr lang="fr-BE" sz="1200" b="0" strike="noStrike" spc="-1">
              <a:solidFill>
                <a:srgbClr val="000000"/>
              </a:solidFill>
              <a:latin typeface="+mn-lt"/>
              <a:ea typeface="+mn-e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 name="PlaceHolder 1"/>
          <p:cNvSpPr>
            <a:spLocks noGrp="1" noRot="1" noChangeAspect="1"/>
          </p:cNvSpPr>
          <p:nvPr>
            <p:ph type="sldImg"/>
          </p:nvPr>
        </p:nvSpPr>
        <p:spPr>
          <a:xfrm>
            <a:off x="685800" y="1143000"/>
            <a:ext cx="5486040" cy="3085920"/>
          </a:xfrm>
          <a:prstGeom prst="rect">
            <a:avLst/>
          </a:prstGeom>
        </p:spPr>
      </p:sp>
      <p:sp>
        <p:nvSpPr>
          <p:cNvPr id="694"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2000" b="0" strike="noStrike" dirty="0">
                <a:latin typeface="Arial"/>
              </a:rPr>
              <a:t>Iniziate mostrando il video della diapositiva (https://www.youtube.com/watch?v=d8uRYqsu2W4)</a:t>
            </a:r>
            <a:r>
              <a:rPr lang="it-IT" dirty="0"/>
              <a:t/>
            </a:r>
            <a:br>
              <a:rPr lang="it-IT" dirty="0"/>
            </a:br>
            <a:r>
              <a:rPr lang="it-IT" sz="2000" b="0" strike="noStrike" dirty="0">
                <a:latin typeface="Arial"/>
              </a:rPr>
              <a:t>Tempo totale: 1 minuto e 40 secondi.</a:t>
            </a:r>
          </a:p>
          <a:p>
            <a:pPr marL="216000" indent="-216000">
              <a:lnSpc>
                <a:spcPct val="100000"/>
              </a:lnSpc>
            </a:pPr>
            <a:endParaRPr lang="fr-BE" sz="2000" b="0" strike="noStrike" spc="-1" dirty="0">
              <a:latin typeface="Arial"/>
            </a:endParaRPr>
          </a:p>
          <a:p>
            <a:pPr marL="216000" indent="-216000">
              <a:lnSpc>
                <a:spcPct val="100000"/>
              </a:lnSpc>
            </a:pPr>
            <a:r>
              <a:rPr lang="it-IT" sz="2000" b="0" strike="noStrike" dirty="0">
                <a:latin typeface="Arial"/>
              </a:rPr>
              <a:t>Trascrizione:</a:t>
            </a:r>
          </a:p>
          <a:p>
            <a:pPr marL="139680">
              <a:lnSpc>
                <a:spcPct val="100000"/>
              </a:lnSpc>
              <a:tabLst>
                <a:tab pos="0" algn="l"/>
              </a:tabLst>
            </a:pPr>
            <a:r>
              <a:rPr lang="it-IT" sz="1200" b="0" strike="noStrike" dirty="0">
                <a:solidFill>
                  <a:srgbClr val="000000"/>
                </a:solidFill>
                <a:latin typeface="Arial"/>
              </a:rPr>
              <a:t>---------------------------</a:t>
            </a:r>
            <a:r>
              <a:rPr lang="it-IT" dirty="0"/>
              <a:t/>
            </a:r>
            <a:br>
              <a:rPr lang="it-IT" dirty="0"/>
            </a:br>
            <a:r>
              <a:rPr lang="it-IT" sz="2000" b="0" strike="noStrike" dirty="0">
                <a:solidFill>
                  <a:srgbClr val="000000"/>
                </a:solidFill>
                <a:latin typeface="Arial"/>
              </a:rPr>
              <a:t>(voce fuori campo)	</a:t>
            </a:r>
          </a:p>
          <a:p>
            <a:pPr marL="139680">
              <a:lnSpc>
                <a:spcPct val="100000"/>
              </a:lnSpc>
              <a:tabLst>
                <a:tab pos="0" algn="l"/>
              </a:tabLst>
            </a:pPr>
            <a:r>
              <a:rPr lang="it-IT" sz="2000" b="0" strike="noStrike" dirty="0">
                <a:solidFill>
                  <a:srgbClr val="000000"/>
                </a:solidFill>
                <a:latin typeface="Arial"/>
              </a:rPr>
              <a:t>Per milioni di famiglie che hanno a che fare con l'autismo era una possibile risposta alle loro sofferenze: uno studio medico di riferimento collegava le vaccinazioni dei bambini a questo disturbo. Ma ora si sostiene che lo studio sia "fuorviante", e alcuni affermano persino si tratti di una truffa elaborata.</a:t>
            </a:r>
          </a:p>
          <a:p>
            <a:pPr marL="139680">
              <a:lnSpc>
                <a:spcPct val="100000"/>
              </a:lnSpc>
              <a:tabLst>
                <a:tab pos="0" algn="l"/>
              </a:tabLst>
            </a:pPr>
            <a:r>
              <a:rPr lang="it-IT" sz="2000" b="0" strike="noStrike" dirty="0">
                <a:solidFill>
                  <a:srgbClr val="000000"/>
                </a:solidFill>
                <a:latin typeface="Arial"/>
              </a:rPr>
              <a:t>(Fiona </a:t>
            </a:r>
            <a:r>
              <a:rPr lang="it-IT" sz="2000" b="0" strike="noStrike" dirty="0" err="1">
                <a:solidFill>
                  <a:srgbClr val="000000"/>
                </a:solidFill>
                <a:latin typeface="Arial"/>
              </a:rPr>
              <a:t>Godlee</a:t>
            </a:r>
            <a:r>
              <a:rPr lang="it-IT" sz="2000" b="0" strike="noStrike" dirty="0">
                <a:solidFill>
                  <a:srgbClr val="000000"/>
                </a:solidFill>
                <a:latin typeface="Arial"/>
              </a:rPr>
              <a:t>, caporedattore, </a:t>
            </a:r>
            <a:r>
              <a:rPr lang="it-IT" sz="2000" b="0" strike="noStrike" dirty="0" err="1">
                <a:solidFill>
                  <a:srgbClr val="000000"/>
                </a:solidFill>
                <a:latin typeface="Arial"/>
              </a:rPr>
              <a:t>British</a:t>
            </a:r>
            <a:r>
              <a:rPr lang="it-IT" sz="2000" b="0" strike="noStrike" dirty="0">
                <a:solidFill>
                  <a:srgbClr val="000000"/>
                </a:solidFill>
                <a:latin typeface="Arial"/>
              </a:rPr>
              <a:t> </a:t>
            </a:r>
            <a:r>
              <a:rPr lang="it-IT" sz="2000" b="0" strike="noStrike" dirty="0" err="1">
                <a:solidFill>
                  <a:srgbClr val="000000"/>
                </a:solidFill>
                <a:latin typeface="Arial"/>
              </a:rPr>
              <a:t>Medical</a:t>
            </a:r>
            <a:r>
              <a:rPr lang="it-IT" sz="2000" b="0" strike="noStrike" dirty="0">
                <a:solidFill>
                  <a:srgbClr val="000000"/>
                </a:solidFill>
                <a:latin typeface="Arial"/>
              </a:rPr>
              <a:t> Journal)	</a:t>
            </a:r>
          </a:p>
          <a:p>
            <a:pPr marL="139680">
              <a:lnSpc>
                <a:spcPct val="100000"/>
              </a:lnSpc>
              <a:tabLst>
                <a:tab pos="0" algn="l"/>
              </a:tabLst>
            </a:pPr>
            <a:r>
              <a:rPr lang="it-IT" sz="2000" b="0" strike="noStrike" dirty="0">
                <a:solidFill>
                  <a:srgbClr val="000000"/>
                </a:solidFill>
                <a:latin typeface="Arial"/>
              </a:rPr>
              <a:t>Sapevamo fin dall'inizio che lo studio era di livello scadente. Ha ricevuto un'enorme attenzione mediatica. Tutte le prove scientifiche, tutti gli studi epidemiologici, gli studi in cui si esaminano le popolazioni ematiche infantili lo hanno smentito, evidenziando che non esistono prove di un tale legame.</a:t>
            </a:r>
          </a:p>
          <a:p>
            <a:pPr marL="139680">
              <a:lnSpc>
                <a:spcPct val="100000"/>
              </a:lnSpc>
              <a:tabLst>
                <a:tab pos="0" algn="l"/>
              </a:tabLst>
            </a:pPr>
            <a:r>
              <a:rPr lang="it-IT" sz="2000" b="0" strike="noStrike" dirty="0">
                <a:solidFill>
                  <a:srgbClr val="000000"/>
                </a:solidFill>
                <a:latin typeface="Arial"/>
              </a:rPr>
              <a:t>(voce fuori campo)	</a:t>
            </a:r>
          </a:p>
          <a:p>
            <a:pPr marL="139680">
              <a:lnSpc>
                <a:spcPct val="100000"/>
              </a:lnSpc>
              <a:tabLst>
                <a:tab pos="0" algn="l"/>
              </a:tabLst>
            </a:pPr>
            <a:r>
              <a:rPr lang="it-IT" sz="2000" b="0" strike="noStrike" dirty="0">
                <a:solidFill>
                  <a:srgbClr val="000000"/>
                </a:solidFill>
                <a:latin typeface="Arial"/>
              </a:rPr>
              <a:t>È stato un articolo di Andrew Wakefield e dei suoi colleghi uscito nel 1998 a spaventare i pazienti, causando un crollo dei tassi di immunizzazione in tutto il mondo. Wakefield illustrava il caso di 12 bambini sani fino al momento in cui è stato somministrato loro il vaccino comune contro morbillo, orecchioni e rosolia.</a:t>
            </a:r>
          </a:p>
          <a:p>
            <a:pPr marL="139680">
              <a:lnSpc>
                <a:spcPct val="100000"/>
              </a:lnSpc>
              <a:tabLst>
                <a:tab pos="0" algn="l"/>
              </a:tabLst>
            </a:pPr>
            <a:r>
              <a:rPr lang="it-IT" sz="2000" b="0" strike="noStrike" dirty="0">
                <a:solidFill>
                  <a:srgbClr val="000000"/>
                </a:solidFill>
                <a:latin typeface="Arial"/>
              </a:rPr>
              <a:t>Ma il suo articolo è stato poi ritirato, e da una nuova indagine è risultato che Wakefield e i suoi colleghi avevano alterato i dati dei pazienti nei loro studi. Wakefield ha però ancora i suoi sostenitori – Jamie </a:t>
            </a:r>
            <a:r>
              <a:rPr lang="it-IT" sz="2000" b="0" strike="noStrike" dirty="0" err="1">
                <a:solidFill>
                  <a:srgbClr val="000000"/>
                </a:solidFill>
                <a:latin typeface="Arial"/>
              </a:rPr>
              <a:t>Handley</a:t>
            </a:r>
            <a:r>
              <a:rPr lang="it-IT" sz="2000" b="0" strike="noStrike" dirty="0">
                <a:solidFill>
                  <a:srgbClr val="000000"/>
                </a:solidFill>
                <a:latin typeface="Arial"/>
              </a:rPr>
              <a:t>, padre di un figlio autistico, è uno di loro.</a:t>
            </a:r>
          </a:p>
          <a:p>
            <a:pPr marL="139680">
              <a:lnSpc>
                <a:spcPct val="100000"/>
              </a:lnSpc>
              <a:tabLst>
                <a:tab pos="0" algn="l"/>
              </a:tabLst>
            </a:pPr>
            <a:r>
              <a:rPr lang="it-IT" sz="2000" b="0" strike="noStrike" dirty="0">
                <a:solidFill>
                  <a:srgbClr val="000000"/>
                </a:solidFill>
                <a:latin typeface="Arial"/>
              </a:rPr>
              <a:t>(</a:t>
            </a:r>
            <a:r>
              <a:rPr lang="it-IT" sz="2000" b="0" strike="noStrike" dirty="0" err="1">
                <a:solidFill>
                  <a:srgbClr val="000000"/>
                </a:solidFill>
                <a:latin typeface="Arial"/>
              </a:rPr>
              <a:t>J.B</a:t>
            </a:r>
            <a:r>
              <a:rPr lang="it-IT" sz="2000" b="0" strike="noStrike" dirty="0">
                <a:solidFill>
                  <a:srgbClr val="000000"/>
                </a:solidFill>
                <a:latin typeface="Arial"/>
              </a:rPr>
              <a:t>. </a:t>
            </a:r>
            <a:r>
              <a:rPr lang="it-IT" sz="2000" b="0" strike="noStrike" dirty="0" err="1">
                <a:solidFill>
                  <a:srgbClr val="000000"/>
                </a:solidFill>
                <a:latin typeface="Arial"/>
              </a:rPr>
              <a:t>Handley</a:t>
            </a:r>
            <a:r>
              <a:rPr lang="it-IT" sz="2000" b="0" strike="noStrike" dirty="0">
                <a:solidFill>
                  <a:srgbClr val="000000"/>
                </a:solidFill>
                <a:latin typeface="Arial"/>
              </a:rPr>
              <a:t>, fondatore, Generation Rescue)	</a:t>
            </a:r>
          </a:p>
          <a:p>
            <a:pPr marL="139680">
              <a:lnSpc>
                <a:spcPct val="100000"/>
              </a:lnSpc>
              <a:tabLst>
                <a:tab pos="0" algn="l"/>
              </a:tabLst>
            </a:pPr>
            <a:r>
              <a:rPr lang="it-IT" sz="2000" b="0" strike="noStrike" dirty="0">
                <a:solidFill>
                  <a:srgbClr val="000000"/>
                </a:solidFill>
                <a:latin typeface="Arial"/>
              </a:rPr>
              <a:t>È risaputo che i vaccini causano lesioni cerebrali, quindi non ci vuole un genio per trarre delle conclusioni: il bambino è stato portato a un appuntamento, stava bene, quando è uscito da lì soffriva tremendamente. E queste cose causano lesioni cerebrali in alcuni bambini. Ecco perché siamo ancora qui e la vera scienza è sempre stata taciuta.</a:t>
            </a:r>
          </a:p>
          <a:p>
            <a:pPr marL="139680">
              <a:lnSpc>
                <a:spcPct val="100000"/>
              </a:lnSpc>
              <a:tabLst>
                <a:tab pos="0" algn="l"/>
              </a:tabLst>
            </a:pPr>
            <a:r>
              <a:rPr lang="it-IT" sz="2000" b="0" strike="noStrike" dirty="0">
                <a:solidFill>
                  <a:srgbClr val="000000"/>
                </a:solidFill>
                <a:latin typeface="Arial"/>
              </a:rPr>
              <a:t>(voce fuori campo)	</a:t>
            </a:r>
          </a:p>
          <a:p>
            <a:pPr marL="139680">
              <a:lnSpc>
                <a:spcPct val="100000"/>
              </a:lnSpc>
              <a:tabLst>
                <a:tab pos="0" algn="l"/>
              </a:tabLst>
            </a:pPr>
            <a:r>
              <a:rPr lang="it-IT" sz="2000" b="0" strike="noStrike" dirty="0">
                <a:solidFill>
                  <a:srgbClr val="000000"/>
                </a:solidFill>
                <a:latin typeface="Arial"/>
              </a:rPr>
              <a:t>Lo scorso maggio Wakefield è stato radiato dall'Ordine dei medici in Gran Bretagna. Da allora altri studi hanno dimostrato l'assenza di qualsiasi legame tra la vaccinazione contro morbillo, orecchioni e rosolia e l'autismo.</a:t>
            </a:r>
          </a:p>
          <a:p>
            <a:pPr marL="139680">
              <a:lnSpc>
                <a:spcPct val="100000"/>
              </a:lnSpc>
              <a:tabLst>
                <a:tab pos="0" algn="l"/>
              </a:tabLst>
            </a:pPr>
            <a:r>
              <a:rPr lang="it-IT" sz="2000" b="0" strike="noStrike" dirty="0">
                <a:solidFill>
                  <a:srgbClr val="000000"/>
                </a:solidFill>
                <a:latin typeface="Arial"/>
              </a:rPr>
              <a:t>Non è stato possibile raccogliere un commento a riguardo di Wakefield. </a:t>
            </a:r>
            <a:r>
              <a:rPr lang="it-IT" sz="2000" b="0" strike="noStrike" dirty="0" err="1">
                <a:solidFill>
                  <a:srgbClr val="000000"/>
                </a:solidFill>
                <a:latin typeface="Arial"/>
              </a:rPr>
              <a:t>Rosenson</a:t>
            </a:r>
            <a:r>
              <a:rPr lang="it-IT" sz="2000" b="0" strike="noStrike" dirty="0">
                <a:solidFill>
                  <a:srgbClr val="000000"/>
                </a:solidFill>
                <a:latin typeface="Arial"/>
              </a:rPr>
              <a:t>, The </a:t>
            </a:r>
            <a:r>
              <a:rPr lang="it-IT" sz="2000" b="0" strike="noStrike" dirty="0" err="1">
                <a:solidFill>
                  <a:srgbClr val="000000"/>
                </a:solidFill>
                <a:latin typeface="Arial"/>
              </a:rPr>
              <a:t>Associated</a:t>
            </a:r>
            <a:r>
              <a:rPr lang="it-IT" sz="2000" b="0" strike="noStrike" dirty="0">
                <a:solidFill>
                  <a:srgbClr val="000000"/>
                </a:solidFill>
                <a:latin typeface="Arial"/>
              </a:rPr>
              <a:t> Press.</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it-IT"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it-IT" sz="2000" b="0" strike="noStrike" dirty="0">
                <a:solidFill>
                  <a:srgbClr val="000000"/>
                </a:solidFill>
                <a:latin typeface="Arial"/>
              </a:rPr>
              <a:t>Spunti di discussione:</a:t>
            </a:r>
          </a:p>
          <a:p>
            <a:pPr marL="311040" indent="-171000">
              <a:lnSpc>
                <a:spcPct val="100000"/>
              </a:lnSpc>
              <a:buClr>
                <a:srgbClr val="000000"/>
              </a:buClr>
              <a:buFont typeface="StarSymbol"/>
              <a:buChar char="-"/>
              <a:tabLst>
                <a:tab pos="0" algn="l"/>
              </a:tabLst>
            </a:pPr>
            <a:r>
              <a:rPr lang="it-IT" sz="2000" b="0" strike="noStrike" dirty="0">
                <a:solidFill>
                  <a:srgbClr val="000000"/>
                </a:solidFill>
                <a:latin typeface="Arial"/>
              </a:rPr>
              <a:t>la società impone agli esponenti delle istituzioni accademiche di attenersi a elevati standard accademici, per cui è importante capire per quale motivo tali standard siano necessari. </a:t>
            </a:r>
            <a:r>
              <a:rPr lang="it-IT" sz="2000" b="0" strike="noStrike" dirty="0">
                <a:latin typeface="Arial"/>
              </a:rPr>
              <a:t>Questo</a:t>
            </a:r>
            <a:r>
              <a:rPr lang="it-IT" sz="2000" b="0" strike="noStrike" dirty="0">
                <a:solidFill>
                  <a:srgbClr val="FF0000"/>
                </a:solidFill>
                <a:latin typeface="Arial"/>
              </a:rPr>
              <a:t> singolo</a:t>
            </a:r>
            <a:r>
              <a:rPr lang="it-IT" sz="2000" b="0" strike="noStrike" dirty="0">
                <a:solidFill>
                  <a:srgbClr val="000000"/>
                </a:solidFill>
                <a:latin typeface="Arial"/>
              </a:rPr>
              <a:t> </a:t>
            </a:r>
            <a:r>
              <a:rPr lang="it-IT" sz="2000" b="0" strike="noStrike" dirty="0">
                <a:solidFill>
                  <a:srgbClr val="FF0000"/>
                </a:solidFill>
                <a:latin typeface="Arial"/>
              </a:rPr>
              <a:t>articolo accademico, che è stato smentito e smontato più volte, è uno dei motivi principali per cui il movimento anti-</a:t>
            </a:r>
            <a:r>
              <a:rPr lang="it-IT" sz="2000" b="0" strike="noStrike" dirty="0" err="1">
                <a:solidFill>
                  <a:srgbClr val="FF0000"/>
                </a:solidFill>
                <a:latin typeface="Arial"/>
              </a:rPr>
              <a:t>vax</a:t>
            </a:r>
            <a:r>
              <a:rPr lang="it-IT" sz="2000" b="0" strike="noStrike" dirty="0">
                <a:solidFill>
                  <a:srgbClr val="FF0000"/>
                </a:solidFill>
                <a:latin typeface="Arial"/>
              </a:rPr>
              <a:t> è stato creato ed è ancora prevalente oggi. Anche se era infondato, ha ricevuto un'attenzione mediatica sufficiente ad alterare la percezione pubblica dei vaccini, che si sono ripetutamente dimostrati sicuri ed efficaci; </a:t>
            </a:r>
          </a:p>
          <a:p>
            <a:pPr marL="311040" indent="-171000">
              <a:lnSpc>
                <a:spcPct val="100000"/>
              </a:lnSpc>
              <a:buClr>
                <a:srgbClr val="000000"/>
              </a:buClr>
              <a:buFont typeface="StarSymbol"/>
              <a:buChar char="-"/>
              <a:tabLst>
                <a:tab pos="0" algn="l"/>
              </a:tabLst>
            </a:pPr>
            <a:r>
              <a:rPr lang="it-IT" sz="2000" b="0" strike="noStrike" dirty="0">
                <a:solidFill>
                  <a:srgbClr val="FF0000"/>
                </a:solidFill>
                <a:latin typeface="Arial"/>
              </a:rPr>
              <a:t>tutti hanno diritto alla libertà di parola, ma questo non significa avere il diritto di diffondere deliberatamente menzogne, soprattutto quando possono arrecare danno alla salute pubblica. </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it-IT" sz="2000" b="0" strike="noStrike" dirty="0">
                <a:solidFill>
                  <a:srgbClr val="FF0000"/>
                </a:solidFill>
                <a:latin typeface="Arial"/>
              </a:rPr>
              <a:t>Perché è una cosa negativa:</a:t>
            </a:r>
          </a:p>
          <a:p>
            <a:pPr marL="311040" indent="-171000">
              <a:lnSpc>
                <a:spcPct val="100000"/>
              </a:lnSpc>
              <a:buClr>
                <a:srgbClr val="000000"/>
              </a:buClr>
              <a:buFont typeface="StarSymbol"/>
              <a:buChar char="-"/>
              <a:tabLst>
                <a:tab pos="0" algn="l"/>
              </a:tabLst>
            </a:pPr>
            <a:r>
              <a:rPr lang="it-IT" sz="2000" b="0" strike="noStrike" dirty="0">
                <a:solidFill>
                  <a:srgbClr val="FF0000"/>
                </a:solidFill>
                <a:latin typeface="Arial"/>
              </a:rPr>
              <a:t>si è ansiosi di "collegare rapidamente i </a:t>
            </a:r>
            <a:r>
              <a:rPr lang="it-IT" sz="2000" b="0" strike="noStrike" dirty="0" smtClean="0">
                <a:solidFill>
                  <a:srgbClr val="FF0000"/>
                </a:solidFill>
                <a:latin typeface="Arial"/>
              </a:rPr>
              <a:t>punti" </a:t>
            </a:r>
            <a:r>
              <a:rPr lang="it-IT" sz="2000" b="0" strike="noStrike" dirty="0">
                <a:solidFill>
                  <a:srgbClr val="FF0000"/>
                </a:solidFill>
                <a:latin typeface="Arial"/>
              </a:rPr>
              <a:t>anche se i collegamenti che si fanno sono in contraddizione con le nozioni scientifiche;</a:t>
            </a:r>
          </a:p>
          <a:p>
            <a:pPr marL="311040" indent="-171000">
              <a:lnSpc>
                <a:spcPct val="100000"/>
              </a:lnSpc>
              <a:buClr>
                <a:srgbClr val="000000"/>
              </a:buClr>
              <a:buFont typeface="StarSymbol"/>
              <a:buChar char="-"/>
              <a:tabLst>
                <a:tab pos="0" algn="l"/>
              </a:tabLst>
            </a:pPr>
            <a:r>
              <a:rPr lang="it-IT" sz="2000" b="0" strike="noStrike" dirty="0">
                <a:solidFill>
                  <a:srgbClr val="FF0000"/>
                </a:solidFill>
                <a:latin typeface="Arial"/>
              </a:rPr>
              <a:t>attribuire ad altri la colpa aiuta a mettere in ombra fattori potenziali come la responsabilità individuale o le cause comprovate per lo sviluppo dell'autismo. Ad esempio, l'autismo è solitamente diagnosticato più o meno nello stesso periodo in cui avviene la somministrazione del vaccino contro morbillo, orecchioni e rosolia. Questo è generalmente ignorato dalle persone, che preferiscono credere che il loro figlio sia divenuto autistico per una causa esterna piuttosto che accettare che la diagnosi sia fuori dal loro controllo;</a:t>
            </a:r>
          </a:p>
          <a:p>
            <a:pPr marL="311040" indent="-171000">
              <a:lnSpc>
                <a:spcPct val="100000"/>
              </a:lnSpc>
              <a:buClr>
                <a:srgbClr val="000000"/>
              </a:buClr>
              <a:buFont typeface="StarSymbol"/>
              <a:buChar char="-"/>
              <a:tabLst>
                <a:tab pos="0" algn="l"/>
              </a:tabLst>
            </a:pPr>
            <a:r>
              <a:rPr lang="it-IT" sz="2000" b="0" strike="noStrike" dirty="0">
                <a:solidFill>
                  <a:srgbClr val="FF0000"/>
                </a:solidFill>
                <a:latin typeface="Arial"/>
              </a:rPr>
              <a:t>se ampiamente diffusa, questa storia fasulla potrebbe stravolgere il sistema di vaccinazione, facendo perdere immotivatamente a un gran numero di persone l'immunità a gravi malattie.</a:t>
            </a:r>
          </a:p>
        </p:txBody>
      </p:sp>
      <p:sp>
        <p:nvSpPr>
          <p:cNvPr id="695"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B03A7FFE-DDCA-4660-9B4F-D0CB15EEDE47}" type="slidenum">
              <a:rPr lang="fr-BE" sz="1200" b="0" strike="noStrike" spc="-1">
                <a:solidFill>
                  <a:srgbClr val="000000"/>
                </a:solidFill>
                <a:latin typeface="+mn-lt"/>
                <a:ea typeface="+mn-ea"/>
              </a:rPr>
              <a:t>7</a:t>
            </a:fld>
            <a:endParaRPr lang="fr-BE" sz="1200" b="0" strike="noStrike" spc="-1">
              <a:solidFill>
                <a:srgbClr val="000000"/>
              </a:solidFill>
              <a:latin typeface="+mn-lt"/>
              <a:ea typeface="+mn-e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 name="PlaceHolder 1"/>
          <p:cNvSpPr>
            <a:spLocks noGrp="1" noRot="1" noChangeAspect="1"/>
          </p:cNvSpPr>
          <p:nvPr>
            <p:ph type="sldImg"/>
          </p:nvPr>
        </p:nvSpPr>
        <p:spPr>
          <a:xfrm>
            <a:off x="685800" y="1143000"/>
            <a:ext cx="5486400" cy="3086100"/>
          </a:xfrm>
          <a:prstGeom prst="rect">
            <a:avLst/>
          </a:prstGeom>
        </p:spPr>
      </p:sp>
      <p:sp>
        <p:nvSpPr>
          <p:cNvPr id="697"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1200" b="0" strike="noStrike" dirty="0">
                <a:latin typeface="+mn-lt"/>
                <a:ea typeface="+mn-ea"/>
              </a:rPr>
              <a:t>Dall'inizio della pandemia di COVID-19 sui social media si sono diffuse ampie informazioni che generano confusione. Molti sostengono che esista un legame tra le tecnologie 5G e la diffusione del coronavirus. Da un lato, ognuno ha il diritto di esprimersi liberamente, e non è un male essere cauti o addirittura scettici riguardo alle nuove tecnologie e all'effetto che possono avere sulle nostre vite e sulla nostra salute.</a:t>
            </a:r>
          </a:p>
          <a:p>
            <a:pPr marL="216000" indent="-216000">
              <a:lnSpc>
                <a:spcPct val="100000"/>
              </a:lnSpc>
            </a:pPr>
            <a:endParaRPr lang="fr-BE" sz="1200" b="0" strike="noStrike" spc="-1" dirty="0">
              <a:latin typeface="Arial"/>
            </a:endParaRPr>
          </a:p>
          <a:p>
            <a:pPr marL="216000" indent="-216000">
              <a:lnSpc>
                <a:spcPct val="100000"/>
              </a:lnSpc>
            </a:pPr>
            <a:r>
              <a:rPr lang="it-IT" sz="1200" b="0" strike="noStrike" dirty="0">
                <a:latin typeface="+mn-lt"/>
                <a:ea typeface="+mn-ea"/>
              </a:rPr>
              <a:t>MA questa teoria ha portato a conseguenze dannose nel mondo reale, come gli incendi appiccati alle infrastrutture di telecomunicazione e le aggressioni fisiche agli addetti che le installano.</a:t>
            </a:r>
          </a:p>
          <a:p>
            <a:pPr>
              <a:lnSpc>
                <a:spcPct val="100000"/>
              </a:lnSpc>
              <a:tabLst>
                <a:tab pos="0" algn="l"/>
              </a:tabLst>
            </a:pPr>
            <a:endParaRPr lang="fr-BE" sz="1200" b="0" strike="noStrike" spc="-1" dirty="0">
              <a:latin typeface="Arial"/>
            </a:endParaRPr>
          </a:p>
          <a:p>
            <a:pPr>
              <a:lnSpc>
                <a:spcPct val="100000"/>
              </a:lnSpc>
              <a:tabLst>
                <a:tab pos="0" algn="l"/>
              </a:tabLst>
            </a:pPr>
            <a:r>
              <a:rPr lang="it-IT" sz="2000" b="0" strike="noStrike" dirty="0">
                <a:latin typeface="+mn-lt"/>
                <a:ea typeface="+mn-ea"/>
              </a:rPr>
              <a:t>Perché è una cosa negativa:</a:t>
            </a:r>
          </a:p>
          <a:p>
            <a:pPr marL="171360" indent="-171000">
              <a:lnSpc>
                <a:spcPct val="100000"/>
              </a:lnSpc>
              <a:buClr>
                <a:srgbClr val="000000"/>
              </a:buClr>
              <a:buFont typeface="StarSymbol"/>
              <a:buChar char="-"/>
              <a:tabLst>
                <a:tab pos="0" algn="l"/>
              </a:tabLst>
            </a:pPr>
            <a:r>
              <a:rPr lang="it-IT" sz="2000" b="0" strike="noStrike" dirty="0">
                <a:latin typeface="+mn-lt"/>
                <a:ea typeface="+mn-ea"/>
              </a:rPr>
              <a:t>danni reali: i piromani incendiano torri cellulari in </a:t>
            </a:r>
            <a:r>
              <a:rPr lang="it-IT" sz="2000" b="0" strike="noStrike" dirty="0" smtClean="0">
                <a:latin typeface="+mn-lt"/>
                <a:ea typeface="+mn-ea"/>
              </a:rPr>
              <a:t>diversi Paesi d’Europa</a:t>
            </a:r>
            <a:r>
              <a:rPr lang="it-IT" sz="2000" b="0" strike="noStrike" dirty="0">
                <a:latin typeface="+mn-lt"/>
                <a:ea typeface="+mn-ea"/>
              </a:rPr>
              <a:t>;</a:t>
            </a:r>
          </a:p>
          <a:p>
            <a:pPr marL="171360" indent="-171000">
              <a:lnSpc>
                <a:spcPct val="100000"/>
              </a:lnSpc>
              <a:buClr>
                <a:srgbClr val="000000"/>
              </a:buClr>
              <a:buFont typeface="StarSymbol"/>
              <a:buChar char="-"/>
              <a:tabLst>
                <a:tab pos="0" algn="l"/>
              </a:tabLst>
            </a:pPr>
            <a:r>
              <a:rPr lang="it-IT" sz="2000" b="0" strike="noStrike" dirty="0">
                <a:latin typeface="+mn-lt"/>
                <a:ea typeface="+mn-ea"/>
              </a:rPr>
              <a:t>malfunzionamento delle reti di telecomunicazione, in quanto molte delle torri distrutte e vandalizzate erano destinate al servizio 3G e 4G, da cui dipendono gli utenti;</a:t>
            </a:r>
          </a:p>
          <a:p>
            <a:pPr marL="171360" indent="-171000">
              <a:lnSpc>
                <a:spcPct val="100000"/>
              </a:lnSpc>
              <a:buClr>
                <a:srgbClr val="000000"/>
              </a:buClr>
              <a:buFont typeface="StarSymbol"/>
              <a:buChar char="-"/>
              <a:tabLst>
                <a:tab pos="0" algn="l"/>
              </a:tabLst>
            </a:pPr>
            <a:r>
              <a:rPr lang="it-IT" sz="1200" b="0" strike="noStrike" dirty="0">
                <a:solidFill>
                  <a:srgbClr val="000000"/>
                </a:solidFill>
                <a:latin typeface="+mn-lt"/>
                <a:ea typeface="+mn-ea"/>
              </a:rPr>
              <a:t>dipendenti delle telecomunicazioni maltrattati per strada perché posavano i cavi in fibra ottica del 5G o altre infrastrutture per le telecomunicazioni.</a:t>
            </a:r>
          </a:p>
          <a:p>
            <a:pPr>
              <a:lnSpc>
                <a:spcPct val="100000"/>
              </a:lnSpc>
              <a:tabLst>
                <a:tab pos="0" algn="l"/>
              </a:tabLst>
            </a:pPr>
            <a:endParaRPr lang="fr-BE" sz="1200" b="0" strike="noStrike" spc="-1" dirty="0">
              <a:latin typeface="Arial"/>
            </a:endParaRPr>
          </a:p>
          <a:p>
            <a:pPr>
              <a:lnSpc>
                <a:spcPct val="100000"/>
              </a:lnSpc>
              <a:tabLst>
                <a:tab pos="0" algn="l"/>
              </a:tabLst>
            </a:pPr>
            <a:r>
              <a:rPr lang="it-IT" sz="1200" b="0" strike="noStrike" dirty="0">
                <a:solidFill>
                  <a:srgbClr val="000000"/>
                </a:solidFill>
                <a:latin typeface="+mn-lt"/>
                <a:ea typeface="+mn-ea"/>
              </a:rPr>
              <a:t>"Quando ci si sente minacciati o senza controllo, o si cerca di trovare spiegazioni a un avvenimento di grande portata, si è più vulnerabili o inclini a credere a teorie del complotto per spiegare tale avvenimento. È per certi versi incomprensibile, ma ad alcuni dà maggiore sicurezza immaginare che esistano gruppi oscuri e agenzie che controllano gli eventi, piuttosto che accettare che le cose accadano per caso. La casualità crea grande disagio." John Cook, esperto di </a:t>
            </a:r>
            <a:r>
              <a:rPr lang="it-IT" sz="1200" b="0" strike="noStrike" dirty="0" err="1">
                <a:solidFill>
                  <a:srgbClr val="000000"/>
                </a:solidFill>
                <a:latin typeface="+mn-lt"/>
                <a:ea typeface="+mn-ea"/>
              </a:rPr>
              <a:t>misinformazione</a:t>
            </a:r>
            <a:r>
              <a:rPr lang="it-IT" sz="1200" b="0" strike="noStrike" dirty="0">
                <a:solidFill>
                  <a:srgbClr val="000000"/>
                </a:solidFill>
                <a:latin typeface="+mn-lt"/>
                <a:ea typeface="+mn-ea"/>
              </a:rPr>
              <a:t> presso il Center for </a:t>
            </a:r>
            <a:r>
              <a:rPr lang="it-IT" sz="1200" b="0" strike="noStrike" dirty="0" err="1">
                <a:solidFill>
                  <a:srgbClr val="000000"/>
                </a:solidFill>
                <a:latin typeface="+mn-lt"/>
                <a:ea typeface="+mn-ea"/>
              </a:rPr>
              <a:t>Climate</a:t>
            </a:r>
            <a:r>
              <a:rPr lang="it-IT" sz="1200" b="0" strike="noStrike" dirty="0">
                <a:solidFill>
                  <a:srgbClr val="000000"/>
                </a:solidFill>
                <a:latin typeface="+mn-lt"/>
                <a:ea typeface="+mn-ea"/>
              </a:rPr>
              <a:t> </a:t>
            </a:r>
            <a:r>
              <a:rPr lang="it-IT" sz="1200" b="0" strike="noStrike" dirty="0" err="1">
                <a:solidFill>
                  <a:srgbClr val="000000"/>
                </a:solidFill>
                <a:latin typeface="+mn-lt"/>
                <a:ea typeface="+mn-ea"/>
              </a:rPr>
              <a:t>Change</a:t>
            </a:r>
            <a:r>
              <a:rPr lang="it-IT" sz="1200" b="0" strike="noStrike" dirty="0">
                <a:solidFill>
                  <a:srgbClr val="000000"/>
                </a:solidFill>
                <a:latin typeface="+mn-lt"/>
                <a:ea typeface="+mn-ea"/>
              </a:rPr>
              <a:t> Communication della George Mason </a:t>
            </a:r>
            <a:r>
              <a:rPr lang="it-IT" sz="1200" b="0" strike="noStrike" dirty="0" err="1">
                <a:solidFill>
                  <a:srgbClr val="000000"/>
                </a:solidFill>
                <a:latin typeface="+mn-lt"/>
                <a:ea typeface="+mn-ea"/>
              </a:rPr>
              <a:t>University</a:t>
            </a:r>
            <a:endParaRPr lang="it-IT" sz="1200" b="0" strike="noStrike" dirty="0">
              <a:solidFill>
                <a:srgbClr val="000000"/>
              </a:solidFill>
              <a:latin typeface="+mn-lt"/>
              <a:ea typeface="+mn-ea"/>
            </a:endParaRPr>
          </a:p>
        </p:txBody>
      </p:sp>
      <p:sp>
        <p:nvSpPr>
          <p:cNvPr id="698"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5E729A4-47E3-4B8A-9A3E-640ECAB6CD34}" type="slidenum">
              <a:rPr lang="fr-BE" sz="1200" b="0" strike="noStrike" spc="-1">
                <a:solidFill>
                  <a:srgbClr val="000000"/>
                </a:solidFill>
                <a:latin typeface="+mn-lt"/>
                <a:ea typeface="+mn-ea"/>
              </a:rPr>
              <a:t>8</a:t>
            </a:fld>
            <a:endParaRPr lang="fr-BE" sz="1200" b="0" strike="noStrike" spc="-1">
              <a:solidFill>
                <a:srgbClr val="000000"/>
              </a:solidFill>
              <a:latin typeface="+mn-lt"/>
              <a:ea typeface="+mn-e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9" name="PlaceHolder 1"/>
          <p:cNvSpPr>
            <a:spLocks noGrp="1" noRot="1" noChangeAspect="1"/>
          </p:cNvSpPr>
          <p:nvPr>
            <p:ph type="sldImg"/>
          </p:nvPr>
        </p:nvSpPr>
        <p:spPr>
          <a:xfrm>
            <a:off x="685800" y="1143000"/>
            <a:ext cx="5486400" cy="3086100"/>
          </a:xfrm>
          <a:prstGeom prst="rect">
            <a:avLst/>
          </a:prstGeom>
        </p:spPr>
      </p:sp>
      <p:sp>
        <p:nvSpPr>
          <p:cNvPr id="700" name="PlaceHolder 2"/>
          <p:cNvSpPr>
            <a:spLocks noGrp="1"/>
          </p:cNvSpPr>
          <p:nvPr>
            <p:ph type="body"/>
          </p:nvPr>
        </p:nvSpPr>
        <p:spPr>
          <a:xfrm>
            <a:off x="685800" y="4400640"/>
            <a:ext cx="5486040" cy="3600000"/>
          </a:xfrm>
          <a:prstGeom prst="rect">
            <a:avLst/>
          </a:prstGeom>
        </p:spPr>
        <p:txBody>
          <a:bodyPr>
            <a:noAutofit/>
          </a:bodyPr>
          <a:lstStyle/>
          <a:p>
            <a:pPr>
              <a:lnSpc>
                <a:spcPct val="100000"/>
              </a:lnSpc>
              <a:tabLst>
                <a:tab pos="0" algn="l"/>
              </a:tabLst>
            </a:pPr>
            <a:r>
              <a:rPr lang="it-IT" sz="2000" b="0" strike="noStrike" dirty="0">
                <a:latin typeface="Arial"/>
              </a:rPr>
              <a:t>Spunti di discussione:</a:t>
            </a:r>
          </a:p>
          <a:p>
            <a:pPr>
              <a:lnSpc>
                <a:spcPct val="100000"/>
              </a:lnSpc>
              <a:tabLst>
                <a:tab pos="0" algn="l"/>
              </a:tabLst>
            </a:pPr>
            <a:r>
              <a:rPr lang="it-IT" sz="2000" b="0" strike="noStrike" dirty="0">
                <a:latin typeface="Arial"/>
              </a:rPr>
              <a:t>- seguire consigli sanitari inadeguati può indurre a non farsi curare</a:t>
            </a:r>
            <a:r>
              <a:rPr lang="it-IT" sz="2000" b="0" strike="noStrike" dirty="0">
                <a:solidFill>
                  <a:srgbClr val="FF0000"/>
                </a:solidFill>
                <a:latin typeface="Arial"/>
              </a:rPr>
              <a:t> o a sottovalutare o sopravvalutare una determinata malattia. Nel contesto della COVID-19, l'immagine riportata al link che segue ne è un buon esempio. Questo è l'originale che alcuni di voi avranno magari visto sui social media o anche in alcune delle vostre conversazioni su WhatsApp: https://factcheck.afp.com/gargling-warm-salt-water-or-vinegar-does-not-prevent-coronavirus-infection-health-experts-say</a:t>
            </a:r>
          </a:p>
          <a:p>
            <a:pPr>
              <a:lnSpc>
                <a:spcPct val="100000"/>
              </a:lnSpc>
              <a:tabLst>
                <a:tab pos="0" algn="l"/>
              </a:tabLst>
            </a:pPr>
            <a:endParaRPr lang="fr-BE" sz="2000" b="0" strike="noStrike" spc="-1" dirty="0">
              <a:latin typeface="Arial"/>
            </a:endParaRPr>
          </a:p>
          <a:p>
            <a:pPr>
              <a:lnSpc>
                <a:spcPct val="100000"/>
              </a:lnSpc>
              <a:tabLst>
                <a:tab pos="0" algn="l"/>
              </a:tabLst>
            </a:pPr>
            <a:r>
              <a:rPr lang="it-IT" sz="2000" b="0" strike="noStrike" dirty="0">
                <a:solidFill>
                  <a:srgbClr val="FF0000"/>
                </a:solidFill>
                <a:latin typeface="Arial"/>
              </a:rPr>
              <a:t>Perché è una cosa negativa:</a:t>
            </a:r>
          </a:p>
          <a:p>
            <a:pPr marL="171360" indent="-171000">
              <a:lnSpc>
                <a:spcPct val="100000"/>
              </a:lnSpc>
              <a:buClr>
                <a:srgbClr val="000000"/>
              </a:buClr>
              <a:buFont typeface="StarSymbol"/>
              <a:buChar char="-"/>
              <a:tabLst>
                <a:tab pos="0" algn="l"/>
              </a:tabLst>
            </a:pPr>
            <a:r>
              <a:rPr lang="it-IT" sz="2000" b="0" strike="noStrike" dirty="0">
                <a:solidFill>
                  <a:srgbClr val="FF0000"/>
                </a:solidFill>
                <a:latin typeface="Arial"/>
              </a:rPr>
              <a:t>in questo caso, dire alle persone di bere acqua calda non è di per sé molto pericoloso, ma cosa accadrebbe se la disinformazione riguardasse l'assunzione di un liquido che è veramente pericolosissimo per noi, come la candeggina?</a:t>
            </a:r>
          </a:p>
          <a:p>
            <a:pPr marL="171360" indent="-171000">
              <a:lnSpc>
                <a:spcPct val="100000"/>
              </a:lnSpc>
              <a:buClr>
                <a:srgbClr val="000000"/>
              </a:buClr>
              <a:buFont typeface="StarSymbol"/>
              <a:buChar char="-"/>
              <a:tabLst>
                <a:tab pos="0" algn="l"/>
              </a:tabLst>
            </a:pPr>
            <a:r>
              <a:rPr lang="it-IT" sz="2000" b="0" strike="noStrike" dirty="0">
                <a:solidFill>
                  <a:srgbClr val="FF0000"/>
                </a:solidFill>
                <a:latin typeface="Arial"/>
              </a:rPr>
              <a:t>uno studio dell'American Journal of </a:t>
            </a:r>
            <a:r>
              <a:rPr lang="it-IT" sz="2000" b="0" strike="noStrike" dirty="0" err="1">
                <a:solidFill>
                  <a:srgbClr val="FF0000"/>
                </a:solidFill>
                <a:latin typeface="Arial"/>
              </a:rPr>
              <a:t>Tropical</a:t>
            </a:r>
            <a:r>
              <a:rPr lang="it-IT" sz="2000" b="0" strike="noStrike" dirty="0">
                <a:solidFill>
                  <a:srgbClr val="FF0000"/>
                </a:solidFill>
                <a:latin typeface="Arial"/>
              </a:rPr>
              <a:t> Medicine and </a:t>
            </a:r>
            <a:r>
              <a:rPr lang="it-IT" sz="2000" b="0" strike="noStrike" dirty="0" err="1">
                <a:solidFill>
                  <a:srgbClr val="FF0000"/>
                </a:solidFill>
                <a:latin typeface="Arial"/>
              </a:rPr>
              <a:t>Hygiene</a:t>
            </a:r>
            <a:r>
              <a:rPr lang="it-IT" sz="2000" b="0" strike="noStrike" dirty="0">
                <a:solidFill>
                  <a:srgbClr val="FF0000"/>
                </a:solidFill>
                <a:latin typeface="Arial"/>
              </a:rPr>
              <a:t> ha infatti dimostrato che la disinformazione e la </a:t>
            </a:r>
            <a:r>
              <a:rPr lang="it-IT" sz="2000" b="0" strike="noStrike" dirty="0" err="1">
                <a:solidFill>
                  <a:srgbClr val="FF0000"/>
                </a:solidFill>
                <a:latin typeface="Arial"/>
              </a:rPr>
              <a:t>misinformazione</a:t>
            </a:r>
            <a:r>
              <a:rPr lang="it-IT" sz="2000" b="0" strike="noStrike" dirty="0">
                <a:solidFill>
                  <a:srgbClr val="FF0000"/>
                </a:solidFill>
                <a:latin typeface="Arial"/>
              </a:rPr>
              <a:t> sul coronavirus hanno condotto alla morte di almeno 800 persone e forse più (a partire dall'agosto 2020), nonché all'ospedalizzazione di circa 6 000 persone. Lo studio ha esaminato i falsi miti, le stigmatizzazioni e le narrative di cospirazione sulla COVID-19 che circolano online e il loro impatto sulla salute pubblica;</a:t>
            </a:r>
          </a:p>
          <a:p>
            <a:pPr marL="171360" indent="-171000">
              <a:lnSpc>
                <a:spcPct val="100000"/>
              </a:lnSpc>
              <a:buClr>
                <a:srgbClr val="000000"/>
              </a:buClr>
              <a:buFont typeface="StarSymbol"/>
              <a:buChar char="-"/>
              <a:tabLst>
                <a:tab pos="0" algn="l"/>
              </a:tabLst>
            </a:pPr>
            <a:r>
              <a:rPr lang="it-IT" sz="1200" b="0" strike="noStrike" dirty="0">
                <a:solidFill>
                  <a:srgbClr val="FF0000"/>
                </a:solidFill>
                <a:latin typeface="+mn-lt"/>
                <a:ea typeface="+mn-ea"/>
              </a:rPr>
              <a:t>spesso queste false informazioni sono diffuse involontariamente, ma in molti altri casi a divulgarle sono fonti che cercano di generare clic attraverso titoli e storie accuratamente congegnati per attirare l'attenzione (il cosiddetto giornalismo "clickbait", ad esempio: "Gli scienziati dicono che questo antico rimedio potrebbe essere la risposta per la cura del cancro. Fai clic qui per saperne di più!") o anche soggetti malevoli che cercano di seminare caos e confusione e di inquinare l'ambiente dell'informazione con un gran numero di narrazioni spesso contrastanti.</a:t>
            </a:r>
          </a:p>
          <a:p>
            <a:pPr>
              <a:lnSpc>
                <a:spcPct val="100000"/>
              </a:lnSpc>
              <a:tabLst>
                <a:tab pos="0" algn="l"/>
              </a:tabLst>
            </a:pPr>
            <a:endParaRPr lang="fr-BE" sz="1200" b="0" strike="noStrike" spc="-1" dirty="0">
              <a:latin typeface="Arial"/>
            </a:endParaRPr>
          </a:p>
        </p:txBody>
      </p:sp>
      <p:sp>
        <p:nvSpPr>
          <p:cNvPr id="701"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33F97C44-43DD-4CB7-8D48-54EE3C90F0F7}" type="slidenum">
              <a:rPr lang="fr-BE" sz="1200" b="0" strike="noStrike" spc="-1">
                <a:solidFill>
                  <a:srgbClr val="000000"/>
                </a:solidFill>
                <a:latin typeface="+mn-lt"/>
                <a:ea typeface="+mn-ea"/>
              </a:rPr>
              <a:t>9</a:t>
            </a:fld>
            <a:endParaRPr lang="fr-BE" sz="1200" b="0" strike="noStrike" spc="-1">
              <a:solidFill>
                <a:srgbClr val="000000"/>
              </a:solidFill>
              <a:latin typeface="+mn-lt"/>
              <a:ea typeface="+mn-e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 name="PlaceHolder 1"/>
          <p:cNvSpPr>
            <a:spLocks noGrp="1" noRot="1" noChangeAspect="1"/>
          </p:cNvSpPr>
          <p:nvPr>
            <p:ph type="sldImg"/>
          </p:nvPr>
        </p:nvSpPr>
        <p:spPr>
          <a:xfrm>
            <a:off x="685800" y="1143000"/>
            <a:ext cx="5486400" cy="3086100"/>
          </a:xfrm>
          <a:prstGeom prst="rect">
            <a:avLst/>
          </a:prstGeom>
        </p:spPr>
      </p:sp>
      <p:sp>
        <p:nvSpPr>
          <p:cNvPr id="703" name="PlaceHolder 2"/>
          <p:cNvSpPr>
            <a:spLocks noGrp="1"/>
          </p:cNvSpPr>
          <p:nvPr>
            <p:ph type="body"/>
          </p:nvPr>
        </p:nvSpPr>
        <p:spPr>
          <a:xfrm>
            <a:off x="685800" y="4400640"/>
            <a:ext cx="5486040" cy="3600000"/>
          </a:xfrm>
          <a:prstGeom prst="rect">
            <a:avLst/>
          </a:prstGeom>
        </p:spPr>
        <p:txBody>
          <a:bodyPr>
            <a:noAutofit/>
          </a:bodyPr>
          <a:lstStyle/>
          <a:p>
            <a:pPr marL="216000" indent="-216000">
              <a:lnSpc>
                <a:spcPct val="100000"/>
              </a:lnSpc>
            </a:pPr>
            <a:r>
              <a:rPr lang="it-IT" sz="2000" b="0" strike="noStrike" dirty="0">
                <a:latin typeface="Arial"/>
              </a:rPr>
              <a:t>Iniziate mostrando il video della diapositiva (https://www.youtube.com/watch?v=9jnq3MRLsEU)</a:t>
            </a:r>
            <a:r>
              <a:rPr lang="it-IT" dirty="0"/>
              <a:t/>
            </a:r>
            <a:br>
              <a:rPr lang="it-IT" dirty="0"/>
            </a:br>
            <a:r>
              <a:rPr lang="it-IT" sz="2000" b="0" strike="noStrike" dirty="0">
                <a:latin typeface="Arial"/>
              </a:rPr>
              <a:t>Tempo totale:  40" (da 2 minuti e 51 secondi a 3 minuti e 31 secondi)</a:t>
            </a:r>
          </a:p>
          <a:p>
            <a:pPr marL="216000" indent="-216000">
              <a:lnSpc>
                <a:spcPct val="100000"/>
              </a:lnSpc>
            </a:pPr>
            <a:endParaRPr lang="fr-BE" sz="2000" b="0" strike="noStrike" spc="-1" dirty="0">
              <a:latin typeface="Arial"/>
            </a:endParaRPr>
          </a:p>
          <a:p>
            <a:pPr marL="216000" indent="-216000">
              <a:lnSpc>
                <a:spcPct val="100000"/>
              </a:lnSpc>
            </a:pPr>
            <a:r>
              <a:rPr lang="it-IT" sz="2000" b="0" strike="noStrike" dirty="0">
                <a:latin typeface="Arial"/>
              </a:rPr>
              <a:t>Trascrizione (tradotta):</a:t>
            </a:r>
          </a:p>
          <a:p>
            <a:pPr marL="139680">
              <a:lnSpc>
                <a:spcPct val="100000"/>
              </a:lnSpc>
              <a:tabLst>
                <a:tab pos="0" algn="l"/>
              </a:tabLst>
            </a:pPr>
            <a:r>
              <a:rPr lang="it-IT" sz="1200" b="0" strike="noStrike" dirty="0">
                <a:solidFill>
                  <a:srgbClr val="000000"/>
                </a:solidFill>
                <a:latin typeface="Arial"/>
              </a:rPr>
              <a:t>---------------------------</a:t>
            </a:r>
            <a:r>
              <a:rPr lang="it-IT" dirty="0"/>
              <a:t/>
            </a:r>
            <a:br>
              <a:rPr lang="it-IT" dirty="0"/>
            </a:br>
            <a:r>
              <a:rPr lang="it-IT" sz="2000" b="0" strike="noStrike" dirty="0">
                <a:solidFill>
                  <a:srgbClr val="000000"/>
                </a:solidFill>
                <a:latin typeface="Arial"/>
              </a:rPr>
              <a:t>(Maria, dice di essere un'abitante di Odessa venuta al raduno a Sebastopoli, Crimea, il 3 marzo 2014)</a:t>
            </a:r>
            <a:r>
              <a:rPr lang="it-IT" dirty="0"/>
              <a:t/>
            </a:r>
            <a:br>
              <a:rPr lang="it-IT" dirty="0"/>
            </a:br>
            <a:r>
              <a:rPr lang="it-IT" sz="2000" b="0" strike="noStrike" dirty="0">
                <a:solidFill>
                  <a:srgbClr val="000000"/>
                </a:solidFill>
                <a:latin typeface="Arial"/>
              </a:rPr>
              <a:t>(l'estratto proviene da </a:t>
            </a:r>
            <a:r>
              <a:rPr lang="it-IT" sz="2000" b="0" strike="noStrike" dirty="0" err="1">
                <a:solidFill>
                  <a:srgbClr val="000000"/>
                </a:solidFill>
                <a:latin typeface="Arial"/>
              </a:rPr>
              <a:t>NTS</a:t>
            </a:r>
            <a:r>
              <a:rPr lang="it-IT" sz="2000" b="0" strike="noStrike" dirty="0">
                <a:solidFill>
                  <a:srgbClr val="000000"/>
                </a:solidFill>
                <a:latin typeface="Arial"/>
              </a:rPr>
              <a:t> – trasmissione della stazione televisiva della Crimea – ed è presentato come un servizio dalla manifestazione)</a:t>
            </a:r>
            <a:r>
              <a:rPr lang="it-IT" dirty="0"/>
              <a:t/>
            </a:r>
            <a:br>
              <a:rPr lang="it-IT" dirty="0"/>
            </a:br>
            <a:r>
              <a:rPr lang="it-IT" sz="2000" b="0" strike="noStrike" dirty="0">
                <a:solidFill>
                  <a:srgbClr val="000000"/>
                </a:solidFill>
                <a:latin typeface="Arial"/>
              </a:rPr>
              <a:t>//</a:t>
            </a:r>
          </a:p>
          <a:p>
            <a:pPr marL="139680">
              <a:lnSpc>
                <a:spcPct val="100000"/>
              </a:lnSpc>
              <a:tabLst>
                <a:tab pos="0" algn="l"/>
              </a:tabLst>
            </a:pPr>
            <a:r>
              <a:rPr lang="it-IT" sz="2000" b="0" strike="noStrike" dirty="0">
                <a:solidFill>
                  <a:srgbClr val="000000"/>
                </a:solidFill>
                <a:latin typeface="Arial"/>
              </a:rPr>
              <a:t>Gli insegnanti della scuola stanno chiamando e chiedono protezione.</a:t>
            </a:r>
            <a:r>
              <a:rPr lang="it-IT" dirty="0"/>
              <a:t/>
            </a:r>
            <a:br>
              <a:rPr lang="it-IT" dirty="0"/>
            </a:br>
            <a:r>
              <a:rPr lang="it-IT" sz="2000" b="0" strike="noStrike" dirty="0">
                <a:solidFill>
                  <a:srgbClr val="000000"/>
                </a:solidFill>
                <a:latin typeface="Arial"/>
              </a:rPr>
              <a:t>I miei figli studiano alla scuola russa e io sono nel consiglio dei genitori.</a:t>
            </a:r>
          </a:p>
          <a:p>
            <a:pPr marL="139680">
              <a:lnSpc>
                <a:spcPct val="100000"/>
              </a:lnSpc>
              <a:tabLst>
                <a:tab pos="0" algn="l"/>
              </a:tabLst>
            </a:pPr>
            <a:r>
              <a:rPr lang="it-IT" sz="2000" b="0" strike="noStrike" dirty="0">
                <a:solidFill>
                  <a:srgbClr val="000000"/>
                </a:solidFill>
                <a:latin typeface="Arial"/>
              </a:rPr>
              <a:t>Quando vengo a scuola i bambini chiedono: "Adesso andremo in prigione anche noi perché impariamo la lingua russa e parliamo il russo?"</a:t>
            </a:r>
          </a:p>
          <a:p>
            <a:pPr marL="139680">
              <a:lnSpc>
                <a:spcPct val="100000"/>
              </a:lnSpc>
              <a:tabLst>
                <a:tab pos="0" algn="l"/>
              </a:tabLst>
            </a:pPr>
            <a:r>
              <a:rPr lang="it-IT" sz="2000" b="0" strike="noStrike" dirty="0">
                <a:solidFill>
                  <a:srgbClr val="000000"/>
                </a:solidFill>
                <a:latin typeface="Arial"/>
              </a:rPr>
              <a:t>Per arrivare qui abbiamo dovuto spegnere i cellulari, togliere le batterie.</a:t>
            </a:r>
          </a:p>
          <a:p>
            <a:pPr marL="139680">
              <a:lnSpc>
                <a:spcPct val="100000"/>
              </a:lnSpc>
              <a:tabLst>
                <a:tab pos="0" algn="l"/>
              </a:tabLst>
            </a:pPr>
            <a:r>
              <a:rPr lang="it-IT" sz="2000" b="0" strike="noStrike" dirty="0">
                <a:solidFill>
                  <a:srgbClr val="000000"/>
                </a:solidFill>
                <a:latin typeface="Arial"/>
              </a:rPr>
              <a:t>L'enorme persecuzione è iniziata – è davvero orribile.</a:t>
            </a:r>
          </a:p>
          <a:p>
            <a:pPr marL="139680">
              <a:lnSpc>
                <a:spcPct val="100000"/>
              </a:lnSpc>
              <a:tabLst>
                <a:tab pos="0" algn="l"/>
              </a:tabLst>
            </a:pPr>
            <a:r>
              <a:rPr lang="it-IT" sz="1200" b="0" strike="noStrike" dirty="0">
                <a:solidFill>
                  <a:srgbClr val="000000"/>
                </a:solidFill>
                <a:latin typeface="Arial"/>
              </a:rPr>
              <a:t>---------------------------</a:t>
            </a:r>
          </a:p>
          <a:p>
            <a:pPr marL="139680">
              <a:lnSpc>
                <a:spcPct val="100000"/>
              </a:lnSpc>
              <a:tabLst>
                <a:tab pos="0" algn="l"/>
              </a:tabLst>
            </a:pPr>
            <a:endParaRPr lang="fr-BE" sz="1200" b="0" strike="noStrike" spc="-1" dirty="0">
              <a:latin typeface="Arial"/>
            </a:endParaRPr>
          </a:p>
          <a:p>
            <a:pPr marL="139680">
              <a:lnSpc>
                <a:spcPct val="100000"/>
              </a:lnSpc>
              <a:tabLst>
                <a:tab pos="0" algn="l"/>
              </a:tabLst>
            </a:pPr>
            <a:r>
              <a:rPr lang="it-IT" sz="2000" b="0" strike="noStrike" dirty="0">
                <a:solidFill>
                  <a:srgbClr val="000000"/>
                </a:solidFill>
                <a:latin typeface="Arial"/>
              </a:rPr>
              <a:t>//</a:t>
            </a:r>
          </a:p>
          <a:p>
            <a:pPr marL="139680">
              <a:lnSpc>
                <a:spcPct val="100000"/>
              </a:lnSpc>
              <a:tabLst>
                <a:tab pos="0" algn="l"/>
              </a:tabLst>
            </a:pPr>
            <a:r>
              <a:rPr lang="it-IT" sz="2000" b="0" strike="noStrike" dirty="0">
                <a:solidFill>
                  <a:srgbClr val="000000"/>
                </a:solidFill>
                <a:latin typeface="Arial"/>
              </a:rPr>
              <a:t>Vari video con gli stessi partecipanti:</a:t>
            </a:r>
          </a:p>
          <a:p>
            <a:pPr marL="139680">
              <a:lnSpc>
                <a:spcPct val="100000"/>
              </a:lnSpc>
              <a:tabLst>
                <a:tab pos="0" algn="l"/>
              </a:tabLst>
            </a:pPr>
            <a:r>
              <a:rPr lang="it-IT" sz="2000" b="0" strike="noStrike" dirty="0">
                <a:solidFill>
                  <a:srgbClr val="000000"/>
                </a:solidFill>
                <a:latin typeface="Arial"/>
              </a:rPr>
              <a:t>https://www.youtube.com/watch?v=Onui6ivzf4o (</a:t>
            </a:r>
            <a:r>
              <a:rPr lang="it-IT" sz="2000" b="0" strike="noStrike" dirty="0" err="1">
                <a:solidFill>
                  <a:srgbClr val="000000"/>
                </a:solidFill>
                <a:latin typeface="Arial"/>
              </a:rPr>
              <a:t>Charkiv</a:t>
            </a:r>
            <a:r>
              <a:rPr lang="it-IT" sz="2000" b="0" strike="noStrike" dirty="0">
                <a:solidFill>
                  <a:srgbClr val="000000"/>
                </a:solidFill>
                <a:latin typeface="Arial"/>
              </a:rPr>
              <a:t>)</a:t>
            </a:r>
          </a:p>
          <a:p>
            <a:pPr marL="139680">
              <a:lnSpc>
                <a:spcPct val="100000"/>
              </a:lnSpc>
              <a:tabLst>
                <a:tab pos="0" algn="l"/>
              </a:tabLst>
            </a:pPr>
            <a:r>
              <a:rPr lang="it-IT" sz="2000" b="0" strike="noStrike" dirty="0">
                <a:solidFill>
                  <a:srgbClr val="000000"/>
                </a:solidFill>
                <a:latin typeface="Arial"/>
              </a:rPr>
              <a:t>https://www.youtube.com/watch?v=9jnq3MRLsEU (Sebastopoli)</a:t>
            </a:r>
          </a:p>
          <a:p>
            <a:pPr marL="139680">
              <a:lnSpc>
                <a:spcPct val="100000"/>
              </a:lnSpc>
              <a:tabLst>
                <a:tab pos="0" algn="l"/>
              </a:tabLst>
            </a:pPr>
            <a:r>
              <a:rPr lang="it-IT" sz="2000" b="0" strike="noStrike" dirty="0">
                <a:solidFill>
                  <a:srgbClr val="000000"/>
                </a:solidFill>
                <a:latin typeface="Arial"/>
              </a:rPr>
              <a:t>https://www.youtube.com/watch?v=mYlDRUnzvsc ("referendum" in Crimea)</a:t>
            </a:r>
          </a:p>
          <a:p>
            <a:pPr marL="139680">
              <a:lnSpc>
                <a:spcPct val="100000"/>
              </a:lnSpc>
              <a:tabLst>
                <a:tab pos="0" algn="l"/>
              </a:tabLst>
            </a:pPr>
            <a:r>
              <a:rPr lang="it-IT" sz="2000" b="0" strike="noStrike" dirty="0">
                <a:solidFill>
                  <a:srgbClr val="000000"/>
                </a:solidFill>
                <a:latin typeface="Arial"/>
              </a:rPr>
              <a:t>https://www.youtube.com/watch?v=3YM-Og-g_jY (Kiev)</a:t>
            </a:r>
          </a:p>
          <a:p>
            <a:pPr marL="139680">
              <a:lnSpc>
                <a:spcPct val="100000"/>
              </a:lnSpc>
              <a:tabLst>
                <a:tab pos="0" algn="l"/>
              </a:tabLst>
            </a:pPr>
            <a:r>
              <a:rPr lang="it-IT" sz="2000" b="0" strike="noStrike" dirty="0">
                <a:solidFill>
                  <a:srgbClr val="000000"/>
                </a:solidFill>
                <a:latin typeface="Arial"/>
              </a:rPr>
              <a:t>https://www.youtube.com/watch?v=x4jWXVQ-Jog (Lugansk) &gt; video non disponibile</a:t>
            </a:r>
          </a:p>
          <a:p>
            <a:pPr marL="139680">
              <a:lnSpc>
                <a:spcPct val="100000"/>
              </a:lnSpc>
              <a:tabLst>
                <a:tab pos="0" algn="l"/>
              </a:tabLst>
            </a:pPr>
            <a:r>
              <a:rPr lang="it-IT" sz="2000" b="0" strike="noStrike" dirty="0">
                <a:solidFill>
                  <a:srgbClr val="000000"/>
                </a:solidFill>
                <a:latin typeface="Arial"/>
              </a:rPr>
              <a:t>https://www.youtube.com/watch?v=JzcBu28nqV0 (</a:t>
            </a:r>
            <a:r>
              <a:rPr lang="it-IT" sz="2000" b="0" strike="noStrike" dirty="0" err="1">
                <a:solidFill>
                  <a:srgbClr val="000000"/>
                </a:solidFill>
                <a:latin typeface="Arial"/>
              </a:rPr>
              <a:t>Krivoy</a:t>
            </a:r>
            <a:r>
              <a:rPr lang="it-IT" sz="2000" b="0" strike="noStrike" dirty="0">
                <a:solidFill>
                  <a:srgbClr val="000000"/>
                </a:solidFill>
                <a:latin typeface="Arial"/>
              </a:rPr>
              <a:t> </a:t>
            </a:r>
            <a:r>
              <a:rPr lang="it-IT" sz="2000" b="0" strike="noStrike" dirty="0" err="1">
                <a:solidFill>
                  <a:srgbClr val="000000"/>
                </a:solidFill>
                <a:latin typeface="Arial"/>
              </a:rPr>
              <a:t>Rog</a:t>
            </a:r>
            <a:r>
              <a:rPr lang="it-IT" sz="2000" b="0" strike="noStrike" dirty="0">
                <a:solidFill>
                  <a:srgbClr val="000000"/>
                </a:solidFill>
                <a:latin typeface="Arial"/>
              </a:rPr>
              <a:t>)</a:t>
            </a:r>
          </a:p>
          <a:p>
            <a:pPr marL="139680">
              <a:lnSpc>
                <a:spcPct val="100000"/>
              </a:lnSpc>
              <a:tabLst>
                <a:tab pos="0" algn="l"/>
              </a:tabLst>
            </a:pPr>
            <a:endParaRPr lang="fr-BE" sz="2000" b="0" strike="noStrike" spc="-1" dirty="0">
              <a:latin typeface="Arial"/>
            </a:endParaRPr>
          </a:p>
          <a:p>
            <a:pPr marL="139680">
              <a:lnSpc>
                <a:spcPct val="100000"/>
              </a:lnSpc>
              <a:tabLst>
                <a:tab pos="0" algn="l"/>
              </a:tabLst>
            </a:pPr>
            <a:r>
              <a:rPr lang="it-IT" sz="2000" b="0" strike="noStrike" dirty="0">
                <a:solidFill>
                  <a:srgbClr val="000000"/>
                </a:solidFill>
                <a:latin typeface="Arial"/>
              </a:rPr>
              <a:t>Spunti di discussione:</a:t>
            </a:r>
          </a:p>
          <a:p>
            <a:pPr marL="139680">
              <a:lnSpc>
                <a:spcPct val="100000"/>
              </a:lnSpc>
              <a:tabLst>
                <a:tab pos="0" algn="l"/>
              </a:tabLst>
            </a:pPr>
            <a:r>
              <a:rPr lang="it-IT" sz="2000" b="0" strike="noStrike" dirty="0">
                <a:solidFill>
                  <a:srgbClr val="000000"/>
                </a:solidFill>
                <a:latin typeface="Arial"/>
              </a:rPr>
              <a:t>- gli autori della propaganda devono essere certi che il loro messaggio sia coerente, quindi utilizzano attori professionisti per impersonare vari personaggi di grande impatto emotivo;</a:t>
            </a:r>
          </a:p>
          <a:p>
            <a:pPr marL="139680">
              <a:lnSpc>
                <a:spcPct val="100000"/>
              </a:lnSpc>
              <a:tabLst>
                <a:tab pos="0" algn="l"/>
              </a:tabLst>
            </a:pPr>
            <a:r>
              <a:rPr lang="it-IT" sz="2000" b="0" strike="noStrike" dirty="0">
                <a:solidFill>
                  <a:srgbClr val="000000"/>
                </a:solidFill>
                <a:latin typeface="Arial"/>
              </a:rPr>
              <a:t>- il ricorso a persone reali non apparirebbe così radicale: le argomentazioni sarebbero equilibrate e l'impatto finale per lo spettatore sarebbe obiettivo. Qui, invece, è stata creata una campagna d'odio contro la causa dell'indipendenza ucraina e i suoi sostenitori.</a:t>
            </a:r>
          </a:p>
          <a:p>
            <a:pPr>
              <a:lnSpc>
                <a:spcPct val="100000"/>
              </a:lnSpc>
              <a:tabLst>
                <a:tab pos="0" algn="l"/>
              </a:tabLst>
            </a:pPr>
            <a:endParaRPr lang="fr-BE" sz="2000" b="0" strike="noStrike" spc="-1" dirty="0">
              <a:latin typeface="Arial"/>
            </a:endParaRPr>
          </a:p>
          <a:p>
            <a:pPr>
              <a:lnSpc>
                <a:spcPct val="100000"/>
              </a:lnSpc>
              <a:tabLst>
                <a:tab pos="0" algn="l"/>
              </a:tabLst>
            </a:pPr>
            <a:r>
              <a:rPr lang="it-IT" sz="2000" b="0" strike="noStrike" dirty="0">
                <a:solidFill>
                  <a:srgbClr val="000000"/>
                </a:solidFill>
                <a:latin typeface="Arial"/>
              </a:rPr>
              <a:t>Perché è una cosa negativa:</a:t>
            </a:r>
          </a:p>
          <a:p>
            <a:pPr>
              <a:lnSpc>
                <a:spcPct val="100000"/>
              </a:lnSpc>
              <a:tabLst>
                <a:tab pos="0" algn="l"/>
              </a:tabLst>
            </a:pPr>
            <a:r>
              <a:rPr lang="it-IT" sz="2000" b="0" strike="noStrike" dirty="0">
                <a:solidFill>
                  <a:srgbClr val="000000"/>
                </a:solidFill>
                <a:latin typeface="Arial"/>
              </a:rPr>
              <a:t>Le informazioni fasulle sono utilizzate per diffamare gli avversari, indipendentemente da come stiano i fatti nella realtà.</a:t>
            </a:r>
          </a:p>
          <a:p>
            <a:pPr>
              <a:lnSpc>
                <a:spcPct val="100000"/>
              </a:lnSpc>
              <a:tabLst>
                <a:tab pos="0" algn="l"/>
              </a:tabLst>
            </a:pPr>
            <a:r>
              <a:rPr lang="it-IT" sz="2000" b="0" strike="noStrike" dirty="0">
                <a:solidFill>
                  <a:srgbClr val="000000"/>
                </a:solidFill>
                <a:latin typeface="Arial"/>
              </a:rPr>
              <a:t>Una (falsa) descrizione estrema della situazione è presentata come reale e incita così a una risposta vendicativa.</a:t>
            </a:r>
          </a:p>
          <a:p>
            <a:pPr>
              <a:lnSpc>
                <a:spcPct val="100000"/>
              </a:lnSpc>
              <a:tabLst>
                <a:tab pos="0" algn="l"/>
              </a:tabLst>
            </a:pPr>
            <a:r>
              <a:rPr lang="it-IT" sz="2000" b="0" strike="noStrike" dirty="0">
                <a:solidFill>
                  <a:srgbClr val="000000"/>
                </a:solidFill>
                <a:latin typeface="Arial"/>
              </a:rPr>
              <a:t>La manipolazione emotiva sfrutta vari gruppi sociali come argomentazione indiretta per sostenere "contromisure estreme".</a:t>
            </a:r>
          </a:p>
        </p:txBody>
      </p:sp>
      <p:sp>
        <p:nvSpPr>
          <p:cNvPr id="704" name="TextShape 3"/>
          <p:cNvSpPr txBox="1"/>
          <p:nvPr/>
        </p:nvSpPr>
        <p:spPr>
          <a:xfrm>
            <a:off x="3884760" y="8685360"/>
            <a:ext cx="2971440" cy="458280"/>
          </a:xfrm>
          <a:prstGeom prst="rect">
            <a:avLst/>
          </a:prstGeom>
          <a:noFill/>
          <a:ln w="0">
            <a:noFill/>
          </a:ln>
        </p:spPr>
        <p:txBody>
          <a:bodyPr anchor="b">
            <a:noAutofit/>
          </a:bodyPr>
          <a:lstStyle/>
          <a:p>
            <a:pPr algn="r">
              <a:lnSpc>
                <a:spcPct val="100000"/>
              </a:lnSpc>
            </a:pPr>
            <a:fld id="{5BB5C2F5-1761-4A76-BC2B-5138DCD506B1}" type="slidenum">
              <a:rPr lang="fr-BE" sz="1200" b="0" strike="noStrike" spc="-1">
                <a:solidFill>
                  <a:srgbClr val="000000"/>
                </a:solidFill>
                <a:latin typeface="+mn-lt"/>
                <a:ea typeface="+mn-ea"/>
              </a:rPr>
              <a:t>10</a:t>
            </a:fld>
            <a:endParaRPr lang="fr-BE" sz="1200" b="0" strike="noStrike" spc="-1">
              <a:solidFill>
                <a:srgbClr val="000000"/>
              </a:solidFill>
              <a:latin typeface="+mn-lt"/>
              <a:ea typeface="+mn-e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2"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4"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4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47"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1"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2"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3"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57"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0"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1"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3"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4"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6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8"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69"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1"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2"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3"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4"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5"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76"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1"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3"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85"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6"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88"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1"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2"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6"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9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99"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0"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2"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3"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0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7"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08"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10"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1"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2"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3"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4"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15"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2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3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4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5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59"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1"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4"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6"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8"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69"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0"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4"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76"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8"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0"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1"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3"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5"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6"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88"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9"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0"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1"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2"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93"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97"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98"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0"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2"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0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05"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8"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09"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1"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2"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3"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5"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6"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7"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19"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0"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2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2"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3"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4"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5"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27"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8"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9"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0"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1"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32"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3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0" name="PlaceHolder 2"/>
          <p:cNvSpPr>
            <a:spLocks noGrp="1"/>
          </p:cNvSpPr>
          <p:nvPr>
            <p:ph type="subTitle"/>
          </p:nvPr>
        </p:nvSpPr>
        <p:spPr>
          <a:xfrm>
            <a:off x="609480" y="1604520"/>
            <a:ext cx="10972440" cy="397728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2" name="PlaceHolder 2"/>
          <p:cNvSpPr>
            <a:spLocks noGrp="1"/>
          </p:cNvSpPr>
          <p:nvPr>
            <p:ph type="body"/>
          </p:nvPr>
        </p:nvSpPr>
        <p:spPr>
          <a:xfrm>
            <a:off x="609480" y="1604520"/>
            <a:ext cx="1097244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4"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45"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4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47" name="PlaceHolder 1"/>
          <p:cNvSpPr>
            <a:spLocks noGrp="1"/>
          </p:cNvSpPr>
          <p:nvPr>
            <p:ph type="subTitle"/>
          </p:nvPr>
        </p:nvSpPr>
        <p:spPr>
          <a:xfrm>
            <a:off x="609480" y="273600"/>
            <a:ext cx="10972440" cy="5307840"/>
          </a:xfrm>
          <a:prstGeom prst="rect">
            <a:avLst/>
          </a:prstGeom>
        </p:spPr>
        <p:txBody>
          <a:bodyPr lIns="0" tIns="0" rIns="0" bIns="0" anchor="ctr">
            <a:noAutofit/>
          </a:bodyPr>
          <a:lstStyle/>
          <a:p>
            <a:pPr algn="ctr"/>
            <a:endParaRPr lang="fr-BE"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49"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0" name="PlaceHolder 3"/>
          <p:cNvSpPr>
            <a:spLocks noGrp="1"/>
          </p:cNvSpPr>
          <p:nvPr>
            <p:ph type="body"/>
          </p:nvPr>
        </p:nvSpPr>
        <p:spPr>
          <a:xfrm>
            <a:off x="623196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1"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52"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3" name="PlaceHolder 2"/>
          <p:cNvSpPr>
            <a:spLocks noGrp="1"/>
          </p:cNvSpPr>
          <p:nvPr>
            <p:ph type="body"/>
          </p:nvPr>
        </p:nvSpPr>
        <p:spPr>
          <a:xfrm>
            <a:off x="609480" y="1604520"/>
            <a:ext cx="5354280" cy="397728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4"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5" name="PlaceHolder 4"/>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57"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8"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59"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1" name="PlaceHolder 2"/>
          <p:cNvSpPr>
            <a:spLocks noGrp="1"/>
          </p:cNvSpPr>
          <p:nvPr>
            <p:ph type="body"/>
          </p:nvPr>
        </p:nvSpPr>
        <p:spPr>
          <a:xfrm>
            <a:off x="609480" y="160452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2" name="PlaceHolder 3"/>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63"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4"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5"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6" name="PlaceHolder 4"/>
          <p:cNvSpPr>
            <a:spLocks noGrp="1"/>
          </p:cNvSpPr>
          <p:nvPr>
            <p:ph type="body"/>
          </p:nvPr>
        </p:nvSpPr>
        <p:spPr>
          <a:xfrm>
            <a:off x="60948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67" name="PlaceHolder 5"/>
          <p:cNvSpPr>
            <a:spLocks noGrp="1"/>
          </p:cNvSpPr>
          <p:nvPr>
            <p:ph type="body"/>
          </p:nvPr>
        </p:nvSpPr>
        <p:spPr>
          <a:xfrm>
            <a:off x="6231960" y="368208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69" name="PlaceHolder 2"/>
          <p:cNvSpPr>
            <a:spLocks noGrp="1"/>
          </p:cNvSpPr>
          <p:nvPr>
            <p:ph type="body"/>
          </p:nvPr>
        </p:nvSpPr>
        <p:spPr>
          <a:xfrm>
            <a:off x="60948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0" name="PlaceHolder 3"/>
          <p:cNvSpPr>
            <a:spLocks noGrp="1"/>
          </p:cNvSpPr>
          <p:nvPr>
            <p:ph type="body"/>
          </p:nvPr>
        </p:nvSpPr>
        <p:spPr>
          <a:xfrm>
            <a:off x="431964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1" name="PlaceHolder 4"/>
          <p:cNvSpPr>
            <a:spLocks noGrp="1"/>
          </p:cNvSpPr>
          <p:nvPr>
            <p:ph type="body"/>
          </p:nvPr>
        </p:nvSpPr>
        <p:spPr>
          <a:xfrm>
            <a:off x="8029800" y="160452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2" name="PlaceHolder 5"/>
          <p:cNvSpPr>
            <a:spLocks noGrp="1"/>
          </p:cNvSpPr>
          <p:nvPr>
            <p:ph type="body"/>
          </p:nvPr>
        </p:nvSpPr>
        <p:spPr>
          <a:xfrm>
            <a:off x="60948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3" name="PlaceHolder 6"/>
          <p:cNvSpPr>
            <a:spLocks noGrp="1"/>
          </p:cNvSpPr>
          <p:nvPr>
            <p:ph type="body"/>
          </p:nvPr>
        </p:nvSpPr>
        <p:spPr>
          <a:xfrm>
            <a:off x="431964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74" name="PlaceHolder 7"/>
          <p:cNvSpPr>
            <a:spLocks noGrp="1"/>
          </p:cNvSpPr>
          <p:nvPr>
            <p:ph type="body"/>
          </p:nvPr>
        </p:nvSpPr>
        <p:spPr>
          <a:xfrm>
            <a:off x="8029800" y="3682080"/>
            <a:ext cx="35330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tIns="0" rIns="0" bIns="0" anchor="ctr">
            <a:noAutofit/>
          </a:bodyPr>
          <a:lstStyle/>
          <a:p>
            <a:endParaRPr lang="it-IT" sz="1800" b="0" strike="noStrike" spc="-1">
              <a:solidFill>
                <a:srgbClr val="0A1641"/>
              </a:solidFill>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tIns="0" rIns="0" bIns="0">
            <a:normAutofit/>
          </a:bodyPr>
          <a:lstStyle/>
          <a:p>
            <a:endParaRPr lang="it-IT" sz="2800" b="0" strike="noStrike" spc="-1">
              <a:solidFill>
                <a:srgbClr val="0A1641"/>
              </a:solidFill>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tIns="0" rIns="0" bIns="0">
            <a:normAutofit/>
          </a:bodyPr>
          <a:lstStyle/>
          <a:p>
            <a:endParaRPr lang="it-IT" sz="2800" b="0" strike="noStrike" spc="-1">
              <a:solidFill>
                <a:srgbClr val="0A1641"/>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5.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6.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path path="circle">
            <a:fillToRect l="50000" r="50000" b="100000"/>
          </a:path>
        </a:gradFill>
        <a:effectLst/>
      </p:bgPr>
    </p:bg>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it-IT" sz="1800" b="0" strike="noStrike" spc="-1">
                <a:solidFill>
                  <a:srgbClr val="0A1641"/>
                </a:solidFill>
                <a:latin typeface="Arial"/>
              </a:rPr>
              <a:t>Click to edit the title text format</a:t>
            </a:r>
          </a:p>
        </p:txBody>
      </p:sp>
      <p:sp>
        <p:nvSpPr>
          <p:cNvPr id="3"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39" name="Immagine 3"/>
          <p:cNvPicPr/>
          <p:nvPr/>
        </p:nvPicPr>
        <p:blipFill>
          <a:blip r:embed="rId15"/>
          <a:stretch/>
        </p:blipFill>
        <p:spPr>
          <a:xfrm>
            <a:off x="10694160" y="5726520"/>
            <a:ext cx="917280" cy="614520"/>
          </a:xfrm>
          <a:prstGeom prst="rect">
            <a:avLst/>
          </a:prstGeom>
          <a:ln w="0">
            <a:noFill/>
          </a:ln>
        </p:spPr>
      </p:pic>
      <p:sp>
        <p:nvSpPr>
          <p:cNvPr id="40"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77"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78" name="Immagine 4"/>
          <p:cNvPicPr/>
          <p:nvPr/>
        </p:nvPicPr>
        <p:blipFill>
          <a:blip r:embed="rId15"/>
          <a:stretch/>
        </p:blipFill>
        <p:spPr>
          <a:xfrm>
            <a:off x="10694160" y="5726520"/>
            <a:ext cx="917280" cy="614520"/>
          </a:xfrm>
          <a:prstGeom prst="rect">
            <a:avLst/>
          </a:prstGeom>
          <a:ln w="0">
            <a:noFill/>
          </a:ln>
        </p:spPr>
      </p:pic>
      <p:sp>
        <p:nvSpPr>
          <p:cNvPr id="79"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16"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17" name="Immagine 4"/>
          <p:cNvPicPr/>
          <p:nvPr/>
        </p:nvPicPr>
        <p:blipFill>
          <a:blip r:embed="rId15"/>
          <a:stretch/>
        </p:blipFill>
        <p:spPr>
          <a:xfrm>
            <a:off x="10694160" y="5726520"/>
            <a:ext cx="917280" cy="614520"/>
          </a:xfrm>
          <a:prstGeom prst="rect">
            <a:avLst/>
          </a:prstGeom>
          <a:ln w="0">
            <a:noFill/>
          </a:ln>
        </p:spPr>
      </p:pic>
      <p:sp>
        <p:nvSpPr>
          <p:cNvPr id="118"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55"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pic>
        <p:nvPicPr>
          <p:cNvPr id="156" name="Immagine 3"/>
          <p:cNvPicPr/>
          <p:nvPr/>
        </p:nvPicPr>
        <p:blipFill>
          <a:blip r:embed="rId15"/>
          <a:stretch/>
        </p:blipFill>
        <p:spPr>
          <a:xfrm>
            <a:off x="10694160" y="5726520"/>
            <a:ext cx="917280" cy="614520"/>
          </a:xfrm>
          <a:prstGeom prst="rect">
            <a:avLst/>
          </a:prstGeom>
          <a:ln w="0">
            <a:noFill/>
          </a:ln>
        </p:spPr>
      </p:pic>
      <p:sp>
        <p:nvSpPr>
          <p:cNvPr id="157"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800" b="0" strike="noStrike" spc="-1">
                <a:solidFill>
                  <a:srgbClr val="0A1641"/>
                </a:solidFill>
                <a:latin typeface="Arial"/>
              </a:rPr>
              <a:t>Click to edit the outline text format</a:t>
            </a:r>
          </a:p>
          <a:p>
            <a:pPr marL="864000" lvl="1" indent="-324000">
              <a:spcBef>
                <a:spcPts val="1134"/>
              </a:spcBef>
              <a:buClr>
                <a:srgbClr val="000000"/>
              </a:buClr>
              <a:buSzPct val="75000"/>
              <a:buFont typeface="Symbol" charset="2"/>
              <a:buChar char=""/>
            </a:pPr>
            <a:r>
              <a:rPr lang="it-IT" sz="2000" b="0" strike="noStrike" spc="-1">
                <a:solidFill>
                  <a:srgbClr val="0A1641"/>
                </a:solidFill>
                <a:latin typeface="Arial"/>
              </a:rPr>
              <a:t>Second Outline Level</a:t>
            </a:r>
          </a:p>
          <a:p>
            <a:pPr marL="1296000" lvl="2" indent="-288000">
              <a:spcBef>
                <a:spcPts val="850"/>
              </a:spcBef>
              <a:buClr>
                <a:srgbClr val="000000"/>
              </a:buClr>
              <a:buSzPct val="45000"/>
              <a:buFont typeface="Wingdings" charset="2"/>
              <a:buChar char=""/>
            </a:pPr>
            <a:r>
              <a:rPr lang="it-IT" sz="1800" b="0" strike="noStrike" spc="-1">
                <a:solidFill>
                  <a:srgbClr val="0A1641"/>
                </a:solidFill>
                <a:latin typeface="Arial"/>
              </a:rPr>
              <a:t>Third Outline Level</a:t>
            </a:r>
          </a:p>
          <a:p>
            <a:pPr marL="1728000" lvl="3" indent="-216000">
              <a:spcBef>
                <a:spcPts val="567"/>
              </a:spcBef>
              <a:buClr>
                <a:srgbClr val="000000"/>
              </a:buClr>
              <a:buSzPct val="75000"/>
              <a:buFont typeface="Symbol" charset="2"/>
              <a:buChar char=""/>
            </a:pPr>
            <a:r>
              <a:rPr lang="it-IT" sz="1800" b="0" strike="noStrike" spc="-1">
                <a:solidFill>
                  <a:srgbClr val="0A1641"/>
                </a:solidFill>
                <a:latin typeface="Arial"/>
              </a:rPr>
              <a:t>Fourth Outline Level</a:t>
            </a:r>
          </a:p>
          <a:p>
            <a:pPr marL="2160000" lvl="4" indent="-216000">
              <a:spcBef>
                <a:spcPts val="283"/>
              </a:spcBef>
              <a:buClr>
                <a:srgbClr val="000000"/>
              </a:buClr>
              <a:buSzPct val="45000"/>
              <a:buFont typeface="Wingdings" charset="2"/>
              <a:buChar char=""/>
            </a:pPr>
            <a:r>
              <a:rPr lang="it-IT" sz="2000" b="0" strike="noStrike" spc="-1">
                <a:solidFill>
                  <a:srgbClr val="0A1641"/>
                </a:solidFill>
                <a:latin typeface="Arial"/>
              </a:rPr>
              <a:t>Fifth Outline Level</a:t>
            </a:r>
          </a:p>
          <a:p>
            <a:pPr marL="2592000" lvl="5" indent="-216000">
              <a:spcBef>
                <a:spcPts val="283"/>
              </a:spcBef>
              <a:buClr>
                <a:srgbClr val="000000"/>
              </a:buClr>
              <a:buSzPct val="45000"/>
              <a:buFont typeface="Wingdings" charset="2"/>
              <a:buChar char=""/>
            </a:pPr>
            <a:r>
              <a:rPr lang="it-IT" sz="2000" b="0" strike="noStrike" spc="-1">
                <a:solidFill>
                  <a:srgbClr val="0A1641"/>
                </a:solidFill>
                <a:latin typeface="Arial"/>
              </a:rPr>
              <a:t>Sixth Outline Level</a:t>
            </a:r>
          </a:p>
          <a:p>
            <a:pPr marL="3024000" lvl="6" indent="-216000">
              <a:spcBef>
                <a:spcPts val="283"/>
              </a:spcBef>
              <a:buClr>
                <a:srgbClr val="000000"/>
              </a:buClr>
              <a:buSzPct val="45000"/>
              <a:buFont typeface="Wingdings" charset="2"/>
              <a:buChar char=""/>
            </a:pPr>
            <a:r>
              <a:rPr lang="it-IT" sz="2000" b="0" strike="noStrike" spc="-1">
                <a:solidFill>
                  <a:srgbClr val="0A1641"/>
                </a:solidFill>
                <a:latin typeface="Arial"/>
              </a:rPr>
              <a:t>Seventh Outline Level</a:t>
            </a: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0B1741"/>
        </a:solidFill>
        <a:effectLst/>
      </p:bgPr>
    </p:bg>
    <p:spTree>
      <p:nvGrpSpPr>
        <p:cNvPr id="1" name=""/>
        <p:cNvGrpSpPr/>
        <p:nvPr/>
      </p:nvGrpSpPr>
      <p:grpSpPr>
        <a:xfrm>
          <a:off x="0" y="0"/>
          <a:ext cx="0" cy="0"/>
          <a:chOff x="0" y="0"/>
          <a:chExt cx="0" cy="0"/>
        </a:xfrm>
      </p:grpSpPr>
      <p:pic>
        <p:nvPicPr>
          <p:cNvPr id="194" name="Immagine 4"/>
          <p:cNvPicPr/>
          <p:nvPr/>
        </p:nvPicPr>
        <p:blipFill>
          <a:blip r:embed="rId14"/>
          <a:stretch/>
        </p:blipFill>
        <p:spPr>
          <a:xfrm>
            <a:off x="10694160" y="5726520"/>
            <a:ext cx="917280" cy="614520"/>
          </a:xfrm>
          <a:prstGeom prst="rect">
            <a:avLst/>
          </a:prstGeom>
          <a:ln w="0">
            <a:noFill/>
          </a:ln>
        </p:spPr>
      </p:pic>
      <p:sp>
        <p:nvSpPr>
          <p:cNvPr id="195" name="PlaceHolder 1"/>
          <p:cNvSpPr>
            <a:spLocks noGrp="1"/>
          </p:cNvSpPr>
          <p:nvPr>
            <p:ph type="body"/>
          </p:nvPr>
        </p:nvSpPr>
        <p:spPr>
          <a:xfrm>
            <a:off x="1559160" y="1136520"/>
            <a:ext cx="8885520" cy="5181120"/>
          </a:xfrm>
          <a:prstGeom prst="rect">
            <a:avLst/>
          </a:prstGeom>
        </p:spPr>
        <p:txBody>
          <a:bodyPr lIns="0" tIns="540000" rIns="0" bIns="0">
            <a:noAutofit/>
          </a:bodyPr>
          <a:lstStyle/>
          <a:p>
            <a:pPr algn="ctr">
              <a:lnSpc>
                <a:spcPct val="100000"/>
              </a:lnSpc>
            </a:pPr>
            <a:r>
              <a:rPr lang="it-IT" sz="1200" b="0" strike="noStrike" spc="-1">
                <a:solidFill>
                  <a:srgbClr val="FFFFFF"/>
                </a:solidFill>
                <a:latin typeface="Arial"/>
              </a:rPr>
              <a:t>MOVIE LINK</a:t>
            </a:r>
            <a:endParaRPr lang="it-IT" sz="1200" b="0" strike="noStrike" spc="-1">
              <a:solidFill>
                <a:srgbClr val="0A1641"/>
              </a:solidFill>
              <a:latin typeface="Arial"/>
            </a:endParaRPr>
          </a:p>
        </p:txBody>
      </p:sp>
      <p:sp>
        <p:nvSpPr>
          <p:cNvPr id="196" name="PlaceHolder 2"/>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233" name="PlaceHolder 1"/>
          <p:cNvSpPr>
            <a:spLocks noGrp="1"/>
          </p:cNvSpPr>
          <p:nvPr>
            <p:ph type="title"/>
          </p:nvPr>
        </p:nvSpPr>
        <p:spPr>
          <a:xfrm>
            <a:off x="0" y="0"/>
            <a:ext cx="12191760" cy="398160"/>
          </a:xfrm>
          <a:prstGeom prst="rect">
            <a:avLst/>
          </a:prstGeom>
        </p:spPr>
        <p:txBody>
          <a:bodyPr lIns="720000" tIns="72000" anchor="ctr">
            <a:noAutofit/>
          </a:bodyPr>
          <a:lstStyle/>
          <a:p>
            <a:pPr>
              <a:lnSpc>
                <a:spcPct val="90000"/>
              </a:lnSpc>
            </a:pPr>
            <a:r>
              <a:rPr lang="it-IT" sz="1800" b="0" strike="noStrike" spc="-1">
                <a:solidFill>
                  <a:srgbClr val="FFFFFF"/>
                </a:solidFill>
                <a:latin typeface="Arial"/>
              </a:rPr>
              <a:t>FARE CLIC PER MODIFICARE LO STILE DEL TITOLO DELLO SCHEMA</a:t>
            </a:r>
            <a:endParaRPr lang="it-IT" sz="1800" b="0" strike="noStrike" spc="-1">
              <a:solidFill>
                <a:srgbClr val="0A1641"/>
              </a:solidFill>
              <a:latin typeface="Arial"/>
            </a:endParaRPr>
          </a:p>
        </p:txBody>
      </p:sp>
      <p:sp>
        <p:nvSpPr>
          <p:cNvPr id="234" name="PlaceHolder 2"/>
          <p:cNvSpPr>
            <a:spLocks noGrp="1"/>
          </p:cNvSpPr>
          <p:nvPr>
            <p:ph type="body"/>
          </p:nvPr>
        </p:nvSpPr>
        <p:spPr>
          <a:xfrm>
            <a:off x="828000" y="-16920"/>
            <a:ext cx="5232240" cy="4069080"/>
          </a:xfrm>
          <a:prstGeom prst="rect">
            <a:avLst/>
          </a:prstGeom>
        </p:spPr>
        <p:txBody>
          <a:bodyPr anchor="b">
            <a:noAutofit/>
          </a:bodyPr>
          <a:lstStyle/>
          <a:p>
            <a:pPr>
              <a:lnSpc>
                <a:spcPct val="90000"/>
              </a:lnSpc>
              <a:spcBef>
                <a:spcPts val="1001"/>
              </a:spcBef>
              <a:tabLst>
                <a:tab pos="0" algn="l"/>
              </a:tabLst>
            </a:pPr>
            <a:r>
              <a:rPr lang="it-IT" sz="2400" b="1" strike="noStrike" spc="-1">
                <a:solidFill>
                  <a:srgbClr val="FFFFFF"/>
                </a:solidFill>
                <a:latin typeface="Arial"/>
              </a:rPr>
              <a:t>TITLE TEXT</a:t>
            </a:r>
            <a:endParaRPr lang="it-IT" sz="2400" b="0" strike="noStrike" spc="-1">
              <a:solidFill>
                <a:srgbClr val="0A1641"/>
              </a:solidFill>
              <a:latin typeface="Arial"/>
            </a:endParaRPr>
          </a:p>
        </p:txBody>
      </p:sp>
      <p:sp>
        <p:nvSpPr>
          <p:cNvPr id="235" name="PlaceHolder 3"/>
          <p:cNvSpPr>
            <a:spLocks noGrp="1"/>
          </p:cNvSpPr>
          <p:nvPr>
            <p:ph type="body"/>
          </p:nvPr>
        </p:nvSpPr>
        <p:spPr>
          <a:xfrm>
            <a:off x="839880" y="61812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6" name="PlaceHolder 4"/>
          <p:cNvSpPr>
            <a:spLocks noGrp="1"/>
          </p:cNvSpPr>
          <p:nvPr>
            <p:ph type="body"/>
          </p:nvPr>
        </p:nvSpPr>
        <p:spPr>
          <a:xfrm>
            <a:off x="839880" y="1320480"/>
            <a:ext cx="5232240" cy="4069080"/>
          </a:xfrm>
          <a:prstGeom prst="rect">
            <a:avLst/>
          </a:prstGeom>
        </p:spPr>
        <p:txBody>
          <a:bodyPr anchor="b">
            <a:noAutofit/>
          </a:bodyPr>
          <a:lstStyle/>
          <a:p>
            <a:pPr>
              <a:lnSpc>
                <a:spcPct val="90000"/>
              </a:lnSpc>
              <a:spcBef>
                <a:spcPts val="1001"/>
              </a:spcBef>
              <a:tabLst>
                <a:tab pos="0" algn="l"/>
              </a:tabLst>
            </a:pPr>
            <a:r>
              <a:rPr lang="it-IT" sz="1800" b="0" strike="noStrike" spc="-1">
                <a:solidFill>
                  <a:srgbClr val="FFFFFF"/>
                </a:solidFill>
                <a:latin typeface="Arial"/>
              </a:rPr>
              <a:t>Body text</a:t>
            </a:r>
            <a:endParaRPr lang="it-IT" sz="1800" b="0" strike="noStrike" spc="-1">
              <a:solidFill>
                <a:srgbClr val="0A1641"/>
              </a:solidFill>
              <a:latin typeface="Arial"/>
            </a:endParaRPr>
          </a:p>
        </p:txBody>
      </p:sp>
      <p:sp>
        <p:nvSpPr>
          <p:cNvPr id="237" name="PlaceHolder 5"/>
          <p:cNvSpPr>
            <a:spLocks noGrp="1"/>
          </p:cNvSpPr>
          <p:nvPr>
            <p:ph type="body"/>
          </p:nvPr>
        </p:nvSpPr>
        <p:spPr>
          <a:xfrm>
            <a:off x="828000" y="-1594080"/>
            <a:ext cx="5232240" cy="4069080"/>
          </a:xfrm>
          <a:prstGeom prst="rect">
            <a:avLst/>
          </a:prstGeom>
        </p:spPr>
        <p:txBody>
          <a:bodyPr anchor="b">
            <a:noAutofit/>
          </a:bodyPr>
          <a:lstStyle/>
          <a:p>
            <a:pPr>
              <a:lnSpc>
                <a:spcPct val="90000"/>
              </a:lnSpc>
              <a:spcBef>
                <a:spcPts val="1001"/>
              </a:spcBef>
              <a:tabLst>
                <a:tab pos="0" algn="l"/>
              </a:tabLst>
            </a:pPr>
            <a:r>
              <a:rPr lang="it-IT" sz="8000" b="1" strike="noStrike" spc="-1">
                <a:solidFill>
                  <a:srgbClr val="FFFFFF"/>
                </a:solidFill>
                <a:latin typeface="Arial"/>
              </a:rPr>
              <a:t>Big title</a:t>
            </a:r>
            <a:endParaRPr lang="it-IT" sz="8000" b="0" strike="noStrike" spc="-1">
              <a:solidFill>
                <a:srgbClr val="0A1641"/>
              </a:solidFill>
              <a:latin typeface="Arial"/>
            </a:endParaRPr>
          </a:p>
        </p:txBody>
      </p:sp>
      <p:pic>
        <p:nvPicPr>
          <p:cNvPr id="238" name="Immagine 16"/>
          <p:cNvPicPr/>
          <p:nvPr/>
        </p:nvPicPr>
        <p:blipFill>
          <a:blip r:embed="rId15"/>
          <a:stretch/>
        </p:blipFill>
        <p:spPr>
          <a:xfrm>
            <a:off x="10694160" y="5726520"/>
            <a:ext cx="917280" cy="614520"/>
          </a:xfrm>
          <a:prstGeom prst="rect">
            <a:avLst/>
          </a:prstGeom>
          <a:ln w="0">
            <a:noFill/>
          </a:ln>
        </p:spPr>
      </p:pic>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wmf"/></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9.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9.xml"/><Relationship Id="rId6" Type="http://schemas.openxmlformats.org/officeDocument/2006/relationships/image" Target="../media/image39.pn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49.xml"/><Relationship Id="rId6" Type="http://schemas.openxmlformats.org/officeDocument/2006/relationships/image" Target="../media/image39.png"/><Relationship Id="rId11" Type="http://schemas.openxmlformats.org/officeDocument/2006/relationships/image" Target="../media/image21.wmf"/><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9.xml"/></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61.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9.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9.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8.xml"/><Relationship Id="rId1" Type="http://schemas.openxmlformats.org/officeDocument/2006/relationships/slideLayout" Target="../slideLayouts/slideLayout61.xml"/><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3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37.xml"/><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37.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61.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fakescape.cz/en/about-us" TargetMode="External"/><Relationship Id="rId11" Type="http://schemas.openxmlformats.org/officeDocument/2006/relationships/image" Target="../media/image70.pn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61.xml"/><Relationship Id="rId6" Type="http://schemas.openxmlformats.org/officeDocument/2006/relationships/hyperlink" Target="https://www.irex.org/sites/default/files/node/resource/learn-to-discern-media-literacy-curriculum-english-3.pdf" TargetMode="External"/><Relationship Id="rId5" Type="http://schemas.openxmlformats.org/officeDocument/2006/relationships/hyperlink" Target="https://toolbox.google.com/factcheck/explorer" TargetMode="External"/><Relationship Id="rId10" Type="http://schemas.openxmlformats.org/officeDocument/2006/relationships/image" Target="../media/image70.pn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61.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0.pn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61.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24" Type="http://schemas.openxmlformats.org/officeDocument/2006/relationships/image" Target="../media/image70.png"/><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61.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299;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61.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23" Type="http://schemas.openxmlformats.org/officeDocument/2006/relationships/image" Target="../media/image70.png"/><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2" Type="http://schemas.openxmlformats.org/officeDocument/2006/relationships/image" Target="../media/image68.png"/><Relationship Id="rId16" Type="http://schemas.openxmlformats.org/officeDocument/2006/relationships/image" Target="../media/image70.png"/><Relationship Id="rId1" Type="http://schemas.openxmlformats.org/officeDocument/2006/relationships/slideLayout" Target="../slideLayouts/slideLayout61.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7.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9.xml"/><Relationship Id="rId5" Type="http://schemas.openxmlformats.org/officeDocument/2006/relationships/image" Target="../media/image22.png"/><Relationship Id="rId4" Type="http://schemas.openxmlformats.org/officeDocument/2006/relationships/image" Target="../media/image21.wmf"/></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image" Target="../media/image24.pn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73.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1" name="Immagine 4"/>
          <p:cNvPicPr/>
          <p:nvPr/>
        </p:nvPicPr>
        <p:blipFill>
          <a:blip r:embed="rId2"/>
          <a:stretch/>
        </p:blipFill>
        <p:spPr>
          <a:xfrm>
            <a:off x="8692560" y="2346120"/>
            <a:ext cx="702000" cy="1671480"/>
          </a:xfrm>
          <a:prstGeom prst="rect">
            <a:avLst/>
          </a:prstGeom>
          <a:ln w="0">
            <a:noFill/>
          </a:ln>
          <a:effectLst>
            <a:reflection blurRad="6350" stA="17000" endPos="55000" dir="5400000" sy="-100000" algn="bl" rotWithShape="0"/>
          </a:effectLst>
        </p:spPr>
      </p:pic>
      <p:sp>
        <p:nvSpPr>
          <p:cNvPr id="282" name="CustomShape 1"/>
          <p:cNvSpPr/>
          <p:nvPr/>
        </p:nvSpPr>
        <p:spPr>
          <a:xfrm>
            <a:off x="2868120" y="3663000"/>
            <a:ext cx="916308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8000" b="1" strike="noStrike">
                <a:solidFill>
                  <a:srgbClr val="FF5D00"/>
                </a:solidFill>
                <a:latin typeface="Arial"/>
              </a:rPr>
              <a:t>dis</a:t>
            </a:r>
            <a:r>
              <a:rPr lang="it-IT" sz="8000" b="1" strike="noStrike">
                <a:solidFill>
                  <a:srgbClr val="164193"/>
                </a:solidFill>
                <a:latin typeface="Arial"/>
              </a:rPr>
              <a:t>informazione</a:t>
            </a:r>
          </a:p>
        </p:txBody>
      </p:sp>
      <p:sp>
        <p:nvSpPr>
          <p:cNvPr id="283" name="CustomShape 2"/>
          <p:cNvSpPr/>
          <p:nvPr/>
        </p:nvSpPr>
        <p:spPr>
          <a:xfrm>
            <a:off x="2920734" y="2923380"/>
            <a:ext cx="3837240" cy="51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2800" b="0" strike="noStrike" dirty="0">
                <a:solidFill>
                  <a:srgbClr val="164193"/>
                </a:solidFill>
                <a:latin typeface="Arial"/>
              </a:rPr>
              <a:t>RICONOSCERE E COMBATTERE LA</a:t>
            </a:r>
          </a:p>
        </p:txBody>
      </p:sp>
      <p:pic>
        <p:nvPicPr>
          <p:cNvPr id="284" name="Immagine 6"/>
          <p:cNvPicPr/>
          <p:nvPr/>
        </p:nvPicPr>
        <p:blipFill>
          <a:blip r:embed="rId3"/>
          <a:stretch/>
        </p:blipFill>
        <p:spPr>
          <a:xfrm>
            <a:off x="7790040" y="2143440"/>
            <a:ext cx="379800" cy="1397160"/>
          </a:xfrm>
          <a:prstGeom prst="rect">
            <a:avLst/>
          </a:prstGeom>
          <a:ln w="0">
            <a:noFill/>
          </a:ln>
          <a:effectLst>
            <a:reflection blurRad="6350" stA="11000" endPos="55000" dir="5400000" sy="-100000" algn="bl" rotWithShape="0"/>
          </a:effectLst>
        </p:spPr>
      </p:pic>
      <p:pic>
        <p:nvPicPr>
          <p:cNvPr id="285" name="Immagine 8"/>
          <p:cNvPicPr/>
          <p:nvPr/>
        </p:nvPicPr>
        <p:blipFill>
          <a:blip r:embed="rId4"/>
          <a:stretch/>
        </p:blipFill>
        <p:spPr>
          <a:xfrm flipH="1">
            <a:off x="1140480" y="1148040"/>
            <a:ext cx="1733400" cy="4772160"/>
          </a:xfrm>
          <a:prstGeom prst="rect">
            <a:avLst/>
          </a:prstGeom>
          <a:ln w="0">
            <a:noFill/>
          </a:ln>
          <a:effectLst>
            <a:reflection blurRad="6350" stA="7000" endPos="55000" dir="5400000" sy="-100000" algn="bl" rotWithShape="0"/>
          </a:effectLst>
        </p:spPr>
      </p:pic>
      <p:pic>
        <p:nvPicPr>
          <p:cNvPr id="286" name="Immagine 13"/>
          <p:cNvPicPr/>
          <p:nvPr/>
        </p:nvPicPr>
        <p:blipFill>
          <a:blip r:embed="rId5"/>
          <a:stretch/>
        </p:blipFill>
        <p:spPr>
          <a:xfrm>
            <a:off x="5556600" y="149292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COS'È LA DISINFORMAZIONE - </a:t>
            </a:r>
            <a:r>
              <a:rPr lang="it-IT" sz="1800" b="1" strike="noStrike">
                <a:solidFill>
                  <a:srgbClr val="FFFFFF"/>
                </a:solidFill>
                <a:latin typeface="Arial"/>
              </a:rPr>
              <a:t>STESSA PERSONA IN VESTI DIVERSE DI UN'ANTI-UCRAINA</a:t>
            </a:r>
          </a:p>
        </p:txBody>
      </p:sp>
      <p:pic>
        <p:nvPicPr>
          <p:cNvPr id="381" name="Picture 9"/>
          <p:cNvPicPr/>
          <p:nvPr/>
        </p:nvPicPr>
        <p:blipFill>
          <a:blip r:embed="rId3"/>
          <a:stretch/>
        </p:blipFill>
        <p:spPr>
          <a:xfrm>
            <a:off x="738360" y="2657160"/>
            <a:ext cx="2359800" cy="1572480"/>
          </a:xfrm>
          <a:prstGeom prst="rect">
            <a:avLst/>
          </a:prstGeom>
          <a:ln w="0">
            <a:noFill/>
          </a:ln>
        </p:spPr>
      </p:pic>
      <p:pic>
        <p:nvPicPr>
          <p:cNvPr id="382" name="Triangle-action1"/>
          <p:cNvPicPr/>
          <p:nvPr/>
        </p:nvPicPr>
        <p:blipFill>
          <a:blip r:embed="rId4"/>
          <a:stretch/>
        </p:blipFill>
        <p:spPr>
          <a:xfrm>
            <a:off x="1649160" y="3244320"/>
            <a:ext cx="517680" cy="369000"/>
          </a:xfrm>
          <a:prstGeom prst="rect">
            <a:avLst/>
          </a:prstGeom>
          <a:ln w="0">
            <a:noFill/>
          </a:ln>
        </p:spPr>
      </p:pic>
      <p:pic>
        <p:nvPicPr>
          <p:cNvPr id="383" name="Paveikslėlis 17"/>
          <p:cNvPicPr/>
          <p:nvPr/>
        </p:nvPicPr>
        <p:blipFill>
          <a:blip r:embed="rId5"/>
          <a:stretch/>
        </p:blipFill>
        <p:spPr>
          <a:xfrm>
            <a:off x="3547800" y="2682000"/>
            <a:ext cx="2347200" cy="1547640"/>
          </a:xfrm>
          <a:prstGeom prst="rect">
            <a:avLst/>
          </a:prstGeom>
          <a:ln w="0">
            <a:noFill/>
          </a:ln>
        </p:spPr>
      </p:pic>
      <p:pic>
        <p:nvPicPr>
          <p:cNvPr id="384" name="Paveikslėlis 11"/>
          <p:cNvPicPr/>
          <p:nvPr/>
        </p:nvPicPr>
        <p:blipFill>
          <a:blip r:embed="rId6"/>
          <a:stretch/>
        </p:blipFill>
        <p:spPr>
          <a:xfrm>
            <a:off x="9134280" y="2682720"/>
            <a:ext cx="2344320" cy="1546920"/>
          </a:xfrm>
          <a:prstGeom prst="rect">
            <a:avLst/>
          </a:prstGeom>
          <a:ln w="0">
            <a:noFill/>
          </a:ln>
        </p:spPr>
      </p:pic>
      <p:pic>
        <p:nvPicPr>
          <p:cNvPr id="385" name="Paveikslėlis 16"/>
          <p:cNvPicPr/>
          <p:nvPr/>
        </p:nvPicPr>
        <p:blipFill>
          <a:blip r:embed="rId7"/>
          <a:stretch/>
        </p:blipFill>
        <p:spPr>
          <a:xfrm>
            <a:off x="6344280" y="2682720"/>
            <a:ext cx="2340360" cy="1546920"/>
          </a:xfrm>
          <a:prstGeom prst="rect">
            <a:avLst/>
          </a:prstGeom>
          <a:ln w="0">
            <a:noFill/>
          </a:ln>
        </p:spPr>
      </p:pic>
      <p:sp>
        <p:nvSpPr>
          <p:cNvPr id="386" name="CustomShape 2"/>
          <p:cNvSpPr/>
          <p:nvPr/>
        </p:nvSpPr>
        <p:spPr>
          <a:xfrm>
            <a:off x="725400" y="1670040"/>
            <a:ext cx="237996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ct val="100000"/>
              </a:lnSpc>
            </a:pPr>
            <a:r>
              <a:rPr lang="it-IT" sz="1400" b="1" strike="noStrike">
                <a:solidFill>
                  <a:srgbClr val="FFFFFF"/>
                </a:solidFill>
                <a:latin typeface="Arial"/>
              </a:rPr>
              <a:t>Sono Maria, una mamma residente in Crimea</a:t>
            </a:r>
          </a:p>
        </p:txBody>
      </p:sp>
      <p:sp>
        <p:nvSpPr>
          <p:cNvPr id="387" name="CustomShape 3"/>
          <p:cNvSpPr/>
          <p:nvPr/>
        </p:nvSpPr>
        <p:spPr>
          <a:xfrm>
            <a:off x="3541320" y="1362974"/>
            <a:ext cx="2352600" cy="953266"/>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it-IT" sz="1400" b="1" strike="noStrike" dirty="0">
                <a:solidFill>
                  <a:srgbClr val="FFFFFF"/>
                </a:solidFill>
                <a:latin typeface="Arial"/>
              </a:rPr>
              <a:t>Adesso sono la vicepresidente </a:t>
            </a:r>
          </a:p>
          <a:p>
            <a:pPr algn="ctr">
              <a:lnSpc>
                <a:spcPts val="1380"/>
              </a:lnSpc>
            </a:pPr>
            <a:r>
              <a:rPr lang="it-IT" sz="1400" b="1" strike="noStrike" dirty="0">
                <a:solidFill>
                  <a:srgbClr val="FFFFFF"/>
                </a:solidFill>
                <a:latin typeface="Arial"/>
              </a:rPr>
              <a:t>di una fondazione culturale </a:t>
            </a:r>
          </a:p>
          <a:p>
            <a:pPr algn="ctr">
              <a:lnSpc>
                <a:spcPts val="1380"/>
              </a:lnSpc>
            </a:pPr>
            <a:r>
              <a:rPr lang="it-IT" sz="1400" b="1" strike="noStrike" dirty="0">
                <a:solidFill>
                  <a:srgbClr val="FFFFFF"/>
                </a:solidFill>
                <a:latin typeface="Arial"/>
              </a:rPr>
              <a:t>a Lugansk</a:t>
            </a:r>
          </a:p>
        </p:txBody>
      </p:sp>
      <p:sp>
        <p:nvSpPr>
          <p:cNvPr id="388" name="CustomShape 4"/>
          <p:cNvSpPr/>
          <p:nvPr/>
        </p:nvSpPr>
        <p:spPr>
          <a:xfrm>
            <a:off x="6334560" y="1670040"/>
            <a:ext cx="235548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it-IT" sz="1400" b="1" strike="noStrike" dirty="0">
                <a:solidFill>
                  <a:srgbClr val="FFFFFF"/>
                </a:solidFill>
                <a:latin typeface="Arial"/>
              </a:rPr>
              <a:t>Adesso sono una russofona che vive a Riga, Lettonia</a:t>
            </a:r>
          </a:p>
        </p:txBody>
      </p:sp>
      <p:sp>
        <p:nvSpPr>
          <p:cNvPr id="389" name="CustomShape 5"/>
          <p:cNvSpPr/>
          <p:nvPr/>
        </p:nvSpPr>
        <p:spPr>
          <a:xfrm>
            <a:off x="9131760" y="1670040"/>
            <a:ext cx="2354400" cy="646200"/>
          </a:xfrm>
          <a:prstGeom prst="wedgeRoundRectCallout">
            <a:avLst>
              <a:gd name="adj1" fmla="val -21178"/>
              <a:gd name="adj2" fmla="val 100793"/>
              <a:gd name="adj3" fmla="val 16667"/>
            </a:avLst>
          </a:prstGeom>
          <a:ln/>
        </p:spPr>
        <p:style>
          <a:lnRef idx="2">
            <a:schemeClr val="accent1">
              <a:shade val="50000"/>
            </a:schemeClr>
          </a:lnRef>
          <a:fillRef idx="1">
            <a:schemeClr val="accent1"/>
          </a:fillRef>
          <a:effectRef idx="0">
            <a:schemeClr val="accent1"/>
          </a:effectRef>
          <a:fontRef idx="minor"/>
        </p:style>
        <p:txBody>
          <a:bodyPr lIns="0" tIns="0" rIns="0" bIns="0" anchor="ctr">
            <a:noAutofit/>
          </a:bodyPr>
          <a:lstStyle/>
          <a:p>
            <a:pPr algn="ctr">
              <a:lnSpc>
                <a:spcPts val="1380"/>
              </a:lnSpc>
            </a:pPr>
            <a:r>
              <a:rPr lang="it-IT" sz="1400" b="1" strike="noStrike" dirty="0">
                <a:solidFill>
                  <a:srgbClr val="FFFFFF"/>
                </a:solidFill>
                <a:latin typeface="Arial"/>
              </a:rPr>
              <a:t>Adesso vivo </a:t>
            </a:r>
          </a:p>
          <a:p>
            <a:pPr algn="ctr">
              <a:lnSpc>
                <a:spcPts val="1380"/>
              </a:lnSpc>
            </a:pPr>
            <a:r>
              <a:rPr lang="it-IT" sz="1400" b="1" strike="noStrike" dirty="0">
                <a:solidFill>
                  <a:srgbClr val="FFFFFF"/>
                </a:solidFill>
                <a:latin typeface="Arial"/>
              </a:rPr>
              <a:t>a </a:t>
            </a:r>
            <a:r>
              <a:rPr lang="it-IT" sz="1400" b="1" strike="noStrike" dirty="0" err="1">
                <a:solidFill>
                  <a:srgbClr val="FFFFFF"/>
                </a:solidFill>
                <a:latin typeface="Arial"/>
              </a:rPr>
              <a:t>Charkiv</a:t>
            </a:r>
            <a:r>
              <a:rPr lang="it-IT" sz="1400" b="1" strike="noStrike" dirty="0">
                <a:solidFill>
                  <a:srgbClr val="FFFFFF"/>
                </a:solidFill>
                <a:latin typeface="Arial"/>
              </a:rPr>
              <a:t>, Ucraina</a:t>
            </a:r>
          </a:p>
        </p:txBody>
      </p:sp>
      <p:sp>
        <p:nvSpPr>
          <p:cNvPr id="390"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1</a:t>
            </a:r>
          </a:p>
        </p:txBody>
      </p:sp>
      <p:sp>
        <p:nvSpPr>
          <p:cNvPr id="391" name="CustomShape 7"/>
          <p:cNvSpPr/>
          <p:nvPr/>
        </p:nvSpPr>
        <p:spPr>
          <a:xfrm>
            <a:off x="1035169" y="4836600"/>
            <a:ext cx="8928339" cy="4251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gn="ctr">
              <a:lnSpc>
                <a:spcPts val="1899"/>
              </a:lnSpc>
            </a:pPr>
            <a:r>
              <a:rPr lang="it-IT" sz="2000" b="1" strike="noStrike" dirty="0">
                <a:solidFill>
                  <a:srgbClr val="FFFFFF"/>
                </a:solidFill>
                <a:latin typeface="Arial"/>
              </a:rPr>
              <a:t>PERSONA REALE USATA COME ATTRICE IN UNA STORIA FASULLA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dirty="0">
                <a:solidFill>
                  <a:srgbClr val="FFFFFF"/>
                </a:solidFill>
                <a:latin typeface="Arial"/>
              </a:rPr>
              <a:t>COME FUNZIONA LA DISINFORMAZIONE - </a:t>
            </a:r>
            <a:r>
              <a:rPr lang="it-IT" sz="1800" b="1" strike="noStrike" dirty="0">
                <a:solidFill>
                  <a:srgbClr val="FFFFFF"/>
                </a:solidFill>
                <a:latin typeface="Arial"/>
              </a:rPr>
              <a:t>PROCESSO DI DISINFORMAZIONE I</a:t>
            </a:r>
          </a:p>
        </p:txBody>
      </p:sp>
      <p:pic>
        <p:nvPicPr>
          <p:cNvPr id="393" name="Immagine 21"/>
          <p:cNvPicPr/>
          <p:nvPr/>
        </p:nvPicPr>
        <p:blipFill>
          <a:blip r:embed="rId3"/>
          <a:srcRect t="-389" b="48423"/>
          <a:stretch/>
        </p:blipFill>
        <p:spPr>
          <a:xfrm>
            <a:off x="4656240" y="955080"/>
            <a:ext cx="3423600" cy="3563640"/>
          </a:xfrm>
          <a:prstGeom prst="rect">
            <a:avLst/>
          </a:prstGeom>
          <a:ln w="0">
            <a:noFill/>
          </a:ln>
        </p:spPr>
      </p:pic>
      <p:sp>
        <p:nvSpPr>
          <p:cNvPr id="394" name="TextShape 2"/>
          <p:cNvSpPr txBox="1"/>
          <p:nvPr/>
        </p:nvSpPr>
        <p:spPr>
          <a:xfrm>
            <a:off x="4367880" y="4252680"/>
            <a:ext cx="3456000" cy="934560"/>
          </a:xfrm>
          <a:prstGeom prst="rect">
            <a:avLst/>
          </a:prstGeom>
          <a:solidFill>
            <a:srgbClr val="FE5D00"/>
          </a:solidFill>
          <a:ln w="0">
            <a:noFill/>
          </a:ln>
        </p:spPr>
        <p:txBody>
          <a:bodyPr tIns="0" bIns="0" anchor="ctr">
            <a:noAutofit/>
          </a:bodyPr>
          <a:lstStyle/>
          <a:p>
            <a:pPr algn="ctr">
              <a:lnSpc>
                <a:spcPct val="90000"/>
              </a:lnSpc>
              <a:spcBef>
                <a:spcPts val="1001"/>
              </a:spcBef>
              <a:tabLst>
                <a:tab pos="0" algn="l"/>
              </a:tabLst>
            </a:pPr>
            <a:r>
              <a:rPr lang="it-IT" sz="4800" b="1" strike="noStrike">
                <a:solidFill>
                  <a:srgbClr val="FFFFFF"/>
                </a:solidFill>
                <a:latin typeface="Arial"/>
              </a:rPr>
              <a:t>SUPPORTI</a:t>
            </a:r>
          </a:p>
        </p:txBody>
      </p:sp>
      <p:pic>
        <p:nvPicPr>
          <p:cNvPr id="395" name="Immagine 17"/>
          <p:cNvPicPr/>
          <p:nvPr/>
        </p:nvPicPr>
        <p:blipFill>
          <a:blip r:embed="rId4"/>
          <a:srcRect t="-3" b="50924"/>
          <a:stretch/>
        </p:blipFill>
        <p:spPr>
          <a:xfrm>
            <a:off x="1389240" y="1015920"/>
            <a:ext cx="1738080" cy="3277800"/>
          </a:xfrm>
          <a:prstGeom prst="rect">
            <a:avLst/>
          </a:prstGeom>
          <a:ln w="0">
            <a:noFill/>
          </a:ln>
        </p:spPr>
      </p:pic>
      <p:sp>
        <p:nvSpPr>
          <p:cNvPr id="396" name="CustomShape 3"/>
          <p:cNvSpPr/>
          <p:nvPr/>
        </p:nvSpPr>
        <p:spPr>
          <a:xfrm>
            <a:off x="549000" y="4254840"/>
            <a:ext cx="3251880" cy="930240"/>
          </a:xfrm>
          <a:prstGeom prst="roundRect">
            <a:avLst>
              <a:gd name="adj" fmla="val 50000"/>
            </a:avLst>
          </a:prstGeom>
          <a:solidFill>
            <a:schemeClr val="tx2"/>
          </a:solidFill>
          <a:ln w="0">
            <a:noFill/>
          </a:ln>
        </p:spPr>
        <p:style>
          <a:lnRef idx="0">
            <a:scrgbClr r="0" g="0" b="0"/>
          </a:lnRef>
          <a:fillRef idx="0">
            <a:scrgbClr r="0" g="0" b="0"/>
          </a:fillRef>
          <a:effectRef idx="0">
            <a:scrgbClr r="0" g="0" b="0"/>
          </a:effectRef>
          <a:fontRef idx="minor"/>
        </p:style>
        <p:txBody>
          <a:bodyPr tIns="0" bIns="0" anchor="ctr">
            <a:spAutoFit/>
          </a:bodyPr>
          <a:lstStyle/>
          <a:p>
            <a:pPr algn="ctr">
              <a:lnSpc>
                <a:spcPct val="90000"/>
              </a:lnSpc>
              <a:spcBef>
                <a:spcPts val="1001"/>
              </a:spcBef>
              <a:tabLst>
                <a:tab pos="0" algn="l"/>
              </a:tabLst>
            </a:pPr>
            <a:r>
              <a:rPr lang="it-IT" sz="4800" b="1" strike="noStrike">
                <a:solidFill>
                  <a:srgbClr val="FFFFFF"/>
                </a:solidFill>
                <a:latin typeface="Arial"/>
              </a:rPr>
              <a:t>CI CREDI</a:t>
            </a:r>
          </a:p>
        </p:txBody>
      </p:sp>
      <p:pic>
        <p:nvPicPr>
          <p:cNvPr id="397" name="Immagine 13"/>
          <p:cNvPicPr/>
          <p:nvPr/>
        </p:nvPicPr>
        <p:blipFill>
          <a:blip r:embed="rId5"/>
          <a:srcRect l="-87" r="87" b="22471"/>
          <a:stretch/>
        </p:blipFill>
        <p:spPr>
          <a:xfrm>
            <a:off x="9147600" y="1464120"/>
            <a:ext cx="1776960" cy="2843640"/>
          </a:xfrm>
          <a:prstGeom prst="rect">
            <a:avLst/>
          </a:prstGeom>
          <a:ln w="0">
            <a:noFill/>
          </a:ln>
        </p:spPr>
      </p:pic>
      <p:sp>
        <p:nvSpPr>
          <p:cNvPr id="398" name="CustomShape 4"/>
          <p:cNvSpPr/>
          <p:nvPr/>
        </p:nvSpPr>
        <p:spPr>
          <a:xfrm>
            <a:off x="8522897" y="4252544"/>
            <a:ext cx="3088257" cy="934831"/>
          </a:xfrm>
          <a:prstGeom prst="roundRect">
            <a:avLst>
              <a:gd name="adj" fmla="val 50000"/>
            </a:avLst>
          </a:prstGeom>
          <a:solidFill>
            <a:schemeClr val="accent3"/>
          </a:solidFill>
          <a:ln w="0">
            <a:noFill/>
          </a:ln>
        </p:spPr>
        <p:style>
          <a:lnRef idx="0">
            <a:scrgbClr r="0" g="0" b="0"/>
          </a:lnRef>
          <a:fillRef idx="0">
            <a:scrgbClr r="0" g="0" b="0"/>
          </a:fillRef>
          <a:effectRef idx="0">
            <a:scrgbClr r="0" g="0" b="0"/>
          </a:effectRef>
          <a:fontRef idx="minor"/>
        </p:style>
        <p:txBody>
          <a:bodyPr wrap="square" tIns="0" bIns="0" anchor="ctr">
            <a:spAutoFit/>
          </a:bodyPr>
          <a:lstStyle/>
          <a:p>
            <a:pPr algn="ctr">
              <a:lnSpc>
                <a:spcPct val="90000"/>
              </a:lnSpc>
              <a:spcBef>
                <a:spcPts val="1001"/>
              </a:spcBef>
              <a:tabLst>
                <a:tab pos="0" algn="l"/>
              </a:tabLst>
            </a:pPr>
            <a:r>
              <a:rPr lang="it-IT" sz="4800" b="1" strike="noStrike" dirty="0">
                <a:solidFill>
                  <a:srgbClr val="FFFFFF"/>
                </a:solidFill>
                <a:latin typeface="Arial"/>
              </a:rPr>
              <a:t>AGISCI</a:t>
            </a:r>
          </a:p>
        </p:txBody>
      </p:sp>
      <p:sp>
        <p:nvSpPr>
          <p:cNvPr id="399" name="CustomShape 5"/>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FUNZIONA LA DISINFORMAZIONE - </a:t>
            </a:r>
            <a:r>
              <a:rPr lang="it-IT" sz="1800" b="1" strike="noStrike">
                <a:solidFill>
                  <a:srgbClr val="FFFFFF"/>
                </a:solidFill>
                <a:latin typeface="Arial"/>
              </a:rPr>
              <a:t>PROCESSO DI DISINFORMAZIONE II – VALORI EUROPEI</a:t>
            </a:r>
          </a:p>
        </p:txBody>
      </p:sp>
      <p:grpSp>
        <p:nvGrpSpPr>
          <p:cNvPr id="401" name="Group 2"/>
          <p:cNvGrpSpPr/>
          <p:nvPr/>
        </p:nvGrpSpPr>
        <p:grpSpPr>
          <a:xfrm>
            <a:off x="2399760" y="3975120"/>
            <a:ext cx="968760" cy="968760"/>
            <a:chOff x="2399760" y="3975120"/>
            <a:chExt cx="968760" cy="968760"/>
          </a:xfrm>
        </p:grpSpPr>
        <p:sp>
          <p:nvSpPr>
            <p:cNvPr id="402"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3" name="Immagine 5"/>
            <p:cNvPicPr/>
            <p:nvPr/>
          </p:nvPicPr>
          <p:blipFill>
            <a:blip r:embed="rId3"/>
            <a:stretch/>
          </p:blipFill>
          <p:spPr>
            <a:xfrm>
              <a:off x="2523240" y="4162680"/>
              <a:ext cx="759600" cy="574920"/>
            </a:xfrm>
            <a:prstGeom prst="rect">
              <a:avLst/>
            </a:prstGeom>
            <a:ln w="0">
              <a:noFill/>
            </a:ln>
          </p:spPr>
        </p:pic>
      </p:grpSp>
      <p:grpSp>
        <p:nvGrpSpPr>
          <p:cNvPr id="404" name="Group 4"/>
          <p:cNvGrpSpPr/>
          <p:nvPr/>
        </p:nvGrpSpPr>
        <p:grpSpPr>
          <a:xfrm>
            <a:off x="5535000" y="1231920"/>
            <a:ext cx="1121760" cy="1121760"/>
            <a:chOff x="5535000" y="1231920"/>
            <a:chExt cx="1121760" cy="1121760"/>
          </a:xfrm>
        </p:grpSpPr>
        <p:sp>
          <p:nvSpPr>
            <p:cNvPr id="405"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06" name="Immagine 8"/>
            <p:cNvPicPr/>
            <p:nvPr/>
          </p:nvPicPr>
          <p:blipFill>
            <a:blip r:embed="rId4"/>
            <a:stretch/>
          </p:blipFill>
          <p:spPr>
            <a:xfrm rot="842400">
              <a:off x="5727240" y="1351800"/>
              <a:ext cx="636840" cy="849960"/>
            </a:xfrm>
            <a:prstGeom prst="rect">
              <a:avLst/>
            </a:prstGeom>
            <a:ln w="0">
              <a:noFill/>
            </a:ln>
          </p:spPr>
        </p:pic>
      </p:grpSp>
      <p:grpSp>
        <p:nvGrpSpPr>
          <p:cNvPr id="407" name="Group 6"/>
          <p:cNvGrpSpPr/>
          <p:nvPr/>
        </p:nvGrpSpPr>
        <p:grpSpPr>
          <a:xfrm>
            <a:off x="6383880" y="4797000"/>
            <a:ext cx="1677600" cy="1677600"/>
            <a:chOff x="6383880" y="4797000"/>
            <a:chExt cx="1677600" cy="1677600"/>
          </a:xfrm>
        </p:grpSpPr>
        <p:sp>
          <p:nvSpPr>
            <p:cNvPr id="408"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09" name="Immagine 11"/>
            <p:cNvPicPr/>
            <p:nvPr/>
          </p:nvPicPr>
          <p:blipFill>
            <a:blip r:embed="rId5"/>
            <a:stretch/>
          </p:blipFill>
          <p:spPr>
            <a:xfrm>
              <a:off x="6773760" y="5131080"/>
              <a:ext cx="839160" cy="1005480"/>
            </a:xfrm>
            <a:prstGeom prst="rect">
              <a:avLst/>
            </a:prstGeom>
            <a:ln w="0">
              <a:noFill/>
            </a:ln>
          </p:spPr>
        </p:pic>
      </p:grpSp>
      <p:grpSp>
        <p:nvGrpSpPr>
          <p:cNvPr id="410" name="Group 8"/>
          <p:cNvGrpSpPr/>
          <p:nvPr/>
        </p:nvGrpSpPr>
        <p:grpSpPr>
          <a:xfrm>
            <a:off x="3179520" y="1566720"/>
            <a:ext cx="1245600" cy="1245600"/>
            <a:chOff x="3179520" y="1566720"/>
            <a:chExt cx="1245600" cy="1245600"/>
          </a:xfrm>
        </p:grpSpPr>
        <p:sp>
          <p:nvSpPr>
            <p:cNvPr id="411"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12" name="Immagine 14"/>
            <p:cNvPicPr/>
            <p:nvPr/>
          </p:nvPicPr>
          <p:blipFill>
            <a:blip r:embed="rId6"/>
            <a:stretch/>
          </p:blipFill>
          <p:spPr>
            <a:xfrm>
              <a:off x="3342960" y="1799280"/>
              <a:ext cx="833040" cy="744120"/>
            </a:xfrm>
            <a:prstGeom prst="rect">
              <a:avLst/>
            </a:prstGeom>
            <a:ln w="0">
              <a:noFill/>
            </a:ln>
          </p:spPr>
        </p:pic>
      </p:grpSp>
      <p:grpSp>
        <p:nvGrpSpPr>
          <p:cNvPr id="413" name="Group 10"/>
          <p:cNvGrpSpPr/>
          <p:nvPr/>
        </p:nvGrpSpPr>
        <p:grpSpPr>
          <a:xfrm>
            <a:off x="4117320" y="5083920"/>
            <a:ext cx="1187280" cy="1187280"/>
            <a:chOff x="4117320" y="5083920"/>
            <a:chExt cx="1187280" cy="1187280"/>
          </a:xfrm>
        </p:grpSpPr>
        <p:sp>
          <p:nvSpPr>
            <p:cNvPr id="414"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15" name="Immagine 17"/>
            <p:cNvPicPr/>
            <p:nvPr/>
          </p:nvPicPr>
          <p:blipFill>
            <a:blip r:embed="rId7"/>
            <a:stretch/>
          </p:blipFill>
          <p:spPr>
            <a:xfrm>
              <a:off x="4404960" y="5298840"/>
              <a:ext cx="666720" cy="718560"/>
            </a:xfrm>
            <a:prstGeom prst="rect">
              <a:avLst/>
            </a:prstGeom>
            <a:ln w="0">
              <a:noFill/>
            </a:ln>
          </p:spPr>
        </p:pic>
      </p:grpSp>
      <p:grpSp>
        <p:nvGrpSpPr>
          <p:cNvPr id="416" name="Group 12"/>
          <p:cNvGrpSpPr/>
          <p:nvPr/>
        </p:nvGrpSpPr>
        <p:grpSpPr>
          <a:xfrm>
            <a:off x="7813440" y="1749240"/>
            <a:ext cx="1056960" cy="1056960"/>
            <a:chOff x="7813440" y="1749240"/>
            <a:chExt cx="1056960" cy="1056960"/>
          </a:xfrm>
        </p:grpSpPr>
        <p:sp>
          <p:nvSpPr>
            <p:cNvPr id="417" name="CustomShape 13"/>
            <p:cNvSpPr/>
            <p:nvPr/>
          </p:nvSpPr>
          <p:spPr>
            <a:xfrm>
              <a:off x="7813440" y="1749240"/>
              <a:ext cx="1056960" cy="1056960"/>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18" name="Immagine 20"/>
            <p:cNvPicPr/>
            <p:nvPr/>
          </p:nvPicPr>
          <p:blipFill>
            <a:blip r:embed="rId8"/>
            <a:stretch/>
          </p:blipFill>
          <p:spPr>
            <a:xfrm>
              <a:off x="8040960" y="1954440"/>
              <a:ext cx="654480" cy="650160"/>
            </a:xfrm>
            <a:prstGeom prst="rect">
              <a:avLst/>
            </a:prstGeom>
            <a:ln w="0">
              <a:noFill/>
            </a:ln>
          </p:spPr>
        </p:pic>
      </p:grpSp>
      <p:grpSp>
        <p:nvGrpSpPr>
          <p:cNvPr id="419" name="Group 14"/>
          <p:cNvGrpSpPr/>
          <p:nvPr/>
        </p:nvGrpSpPr>
        <p:grpSpPr>
          <a:xfrm>
            <a:off x="8659800" y="3572640"/>
            <a:ext cx="1179000" cy="1179000"/>
            <a:chOff x="8659800" y="3572640"/>
            <a:chExt cx="1179000" cy="1179000"/>
          </a:xfrm>
        </p:grpSpPr>
        <p:sp>
          <p:nvSpPr>
            <p:cNvPr id="420" name="CustomShape 15"/>
            <p:cNvSpPr/>
            <p:nvPr/>
          </p:nvSpPr>
          <p:spPr>
            <a:xfrm>
              <a:off x="8659800" y="3572640"/>
              <a:ext cx="1179000" cy="117900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21" name="Immagine 23"/>
            <p:cNvPicPr/>
            <p:nvPr/>
          </p:nvPicPr>
          <p:blipFill>
            <a:blip r:embed="rId9"/>
            <a:stretch/>
          </p:blipFill>
          <p:spPr>
            <a:xfrm>
              <a:off x="8917560" y="3825360"/>
              <a:ext cx="744120" cy="730080"/>
            </a:xfrm>
            <a:prstGeom prst="rect">
              <a:avLst/>
            </a:prstGeom>
            <a:ln w="0">
              <a:noFill/>
            </a:ln>
          </p:spPr>
        </p:pic>
      </p:grpSp>
      <p:sp>
        <p:nvSpPr>
          <p:cNvPr id="422"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3"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4"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5"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6"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7"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8"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29"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0"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1"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2"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3"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34"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sp>
        <p:nvSpPr>
          <p:cNvPr id="435"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6"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7"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38"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39" name="Group 33"/>
          <p:cNvGrpSpPr/>
          <p:nvPr/>
        </p:nvGrpSpPr>
        <p:grpSpPr>
          <a:xfrm>
            <a:off x="5122800" y="2797560"/>
            <a:ext cx="1945800" cy="1937520"/>
            <a:chOff x="5122800" y="2797560"/>
            <a:chExt cx="1945800" cy="1937520"/>
          </a:xfrm>
        </p:grpSpPr>
        <p:sp>
          <p:nvSpPr>
            <p:cNvPr id="440"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41"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it-IT" sz="1700" b="1" strike="noStrike">
                  <a:solidFill>
                    <a:srgbClr val="FF5D00"/>
                  </a:solidFill>
                  <a:latin typeface="Arial"/>
                </a:rPr>
                <a:t>UNITÀ NELLA</a:t>
              </a:r>
            </a:p>
            <a:p>
              <a:pPr algn="ctr">
                <a:lnSpc>
                  <a:spcPts val="1760"/>
                </a:lnSpc>
              </a:pPr>
              <a:r>
                <a:rPr lang="it-IT" sz="1700" b="1" strike="noStrike">
                  <a:solidFill>
                    <a:srgbClr val="FF5D00"/>
                  </a:solidFill>
                  <a:latin typeface="Arial"/>
                </a:rPr>
                <a:t>DIVERSITÀ</a:t>
              </a:r>
            </a:p>
          </p:txBody>
        </p:sp>
        <p:pic>
          <p:nvPicPr>
            <p:cNvPr id="442" name="Graphic 58"/>
            <p:cNvPicPr/>
            <p:nvPr/>
          </p:nvPicPr>
          <p:blipFill>
            <a:blip r:embed="rId10"/>
            <a:stretch/>
          </p:blipFill>
          <p:spPr>
            <a:xfrm>
              <a:off x="5670720" y="3040560"/>
              <a:ext cx="850680" cy="545760"/>
            </a:xfrm>
            <a:prstGeom prst="rect">
              <a:avLst/>
            </a:prstGeom>
            <a:ln w="0">
              <a:noFill/>
            </a:ln>
          </p:spPr>
        </p:pic>
        <p:sp>
          <p:nvSpPr>
            <p:cNvPr id="443"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it-IT" sz="1400" b="1" strike="noStrike">
                  <a:solidFill>
                    <a:srgbClr val="FFFFFF"/>
                  </a:solidFill>
                  <a:latin typeface="Arial"/>
                </a:rPr>
                <a:t>VALORI EUROPEI</a:t>
              </a:r>
            </a:p>
          </p:txBody>
        </p:sp>
      </p:grpSp>
      <p:sp>
        <p:nvSpPr>
          <p:cNvPr id="444"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5"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46"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FUNZIONA LA DISINFORMAZIONE - </a:t>
            </a:r>
            <a:r>
              <a:rPr lang="it-IT" sz="1800" b="1" strike="noStrike">
                <a:solidFill>
                  <a:srgbClr val="FFFFFF"/>
                </a:solidFill>
                <a:latin typeface="Arial"/>
              </a:rPr>
              <a:t>PROCESSO DI DISINFORMAZIONE II – VALORI EUROPEI</a:t>
            </a:r>
          </a:p>
        </p:txBody>
      </p:sp>
      <p:grpSp>
        <p:nvGrpSpPr>
          <p:cNvPr id="448" name="Group 2"/>
          <p:cNvGrpSpPr/>
          <p:nvPr/>
        </p:nvGrpSpPr>
        <p:grpSpPr>
          <a:xfrm>
            <a:off x="2399760" y="3975120"/>
            <a:ext cx="968760" cy="968760"/>
            <a:chOff x="2399760" y="3975120"/>
            <a:chExt cx="968760" cy="968760"/>
          </a:xfrm>
        </p:grpSpPr>
        <p:sp>
          <p:nvSpPr>
            <p:cNvPr id="449" name="CustomShape 3"/>
            <p:cNvSpPr/>
            <p:nvPr/>
          </p:nvSpPr>
          <p:spPr>
            <a:xfrm>
              <a:off x="2399760" y="3975120"/>
              <a:ext cx="968760" cy="96876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0" name="Immagine 5"/>
            <p:cNvPicPr/>
            <p:nvPr/>
          </p:nvPicPr>
          <p:blipFill>
            <a:blip r:embed="rId3"/>
            <a:stretch/>
          </p:blipFill>
          <p:spPr>
            <a:xfrm>
              <a:off x="2523240" y="4162680"/>
              <a:ext cx="759600" cy="574920"/>
            </a:xfrm>
            <a:prstGeom prst="rect">
              <a:avLst/>
            </a:prstGeom>
            <a:ln w="0">
              <a:noFill/>
            </a:ln>
          </p:spPr>
        </p:pic>
      </p:grpSp>
      <p:grpSp>
        <p:nvGrpSpPr>
          <p:cNvPr id="451" name="Group 4"/>
          <p:cNvGrpSpPr/>
          <p:nvPr/>
        </p:nvGrpSpPr>
        <p:grpSpPr>
          <a:xfrm>
            <a:off x="5535000" y="1231920"/>
            <a:ext cx="1121760" cy="1121760"/>
            <a:chOff x="5535000" y="1231920"/>
            <a:chExt cx="1121760" cy="1121760"/>
          </a:xfrm>
        </p:grpSpPr>
        <p:sp>
          <p:nvSpPr>
            <p:cNvPr id="452" name="CustomShape 5"/>
            <p:cNvSpPr/>
            <p:nvPr/>
          </p:nvSpPr>
          <p:spPr>
            <a:xfrm>
              <a:off x="5535000" y="1231920"/>
              <a:ext cx="1121760" cy="112176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53" name="Immagine 8"/>
            <p:cNvPicPr/>
            <p:nvPr/>
          </p:nvPicPr>
          <p:blipFill>
            <a:blip r:embed="rId4"/>
            <a:stretch/>
          </p:blipFill>
          <p:spPr>
            <a:xfrm rot="842400">
              <a:off x="5727240" y="1351800"/>
              <a:ext cx="636840" cy="849960"/>
            </a:xfrm>
            <a:prstGeom prst="rect">
              <a:avLst/>
            </a:prstGeom>
            <a:ln w="0">
              <a:noFill/>
            </a:ln>
          </p:spPr>
        </p:pic>
      </p:grpSp>
      <p:grpSp>
        <p:nvGrpSpPr>
          <p:cNvPr id="454" name="Group 6"/>
          <p:cNvGrpSpPr/>
          <p:nvPr/>
        </p:nvGrpSpPr>
        <p:grpSpPr>
          <a:xfrm>
            <a:off x="6383880" y="4797000"/>
            <a:ext cx="1677600" cy="1677600"/>
            <a:chOff x="6383880" y="4797000"/>
            <a:chExt cx="1677600" cy="1677600"/>
          </a:xfrm>
        </p:grpSpPr>
        <p:sp>
          <p:nvSpPr>
            <p:cNvPr id="455" name="CustomShape 7"/>
            <p:cNvSpPr/>
            <p:nvPr/>
          </p:nvSpPr>
          <p:spPr>
            <a:xfrm>
              <a:off x="6383880" y="4797000"/>
              <a:ext cx="1677600" cy="1677600"/>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p:style>
        </p:sp>
        <p:pic>
          <p:nvPicPr>
            <p:cNvPr id="456" name="Immagine 11"/>
            <p:cNvPicPr/>
            <p:nvPr/>
          </p:nvPicPr>
          <p:blipFill>
            <a:blip r:embed="rId5"/>
            <a:stretch/>
          </p:blipFill>
          <p:spPr>
            <a:xfrm>
              <a:off x="6773760" y="5131080"/>
              <a:ext cx="839160" cy="1005480"/>
            </a:xfrm>
            <a:prstGeom prst="rect">
              <a:avLst/>
            </a:prstGeom>
            <a:ln w="0">
              <a:noFill/>
            </a:ln>
          </p:spPr>
        </p:pic>
      </p:grpSp>
      <p:grpSp>
        <p:nvGrpSpPr>
          <p:cNvPr id="457" name="Group 8"/>
          <p:cNvGrpSpPr/>
          <p:nvPr/>
        </p:nvGrpSpPr>
        <p:grpSpPr>
          <a:xfrm>
            <a:off x="3179520" y="1566720"/>
            <a:ext cx="1245600" cy="1245600"/>
            <a:chOff x="3179520" y="1566720"/>
            <a:chExt cx="1245600" cy="1245600"/>
          </a:xfrm>
        </p:grpSpPr>
        <p:sp>
          <p:nvSpPr>
            <p:cNvPr id="458" name="CustomShape 9"/>
            <p:cNvSpPr/>
            <p:nvPr/>
          </p:nvSpPr>
          <p:spPr>
            <a:xfrm>
              <a:off x="3179520" y="1566720"/>
              <a:ext cx="1245600" cy="1245600"/>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p:style>
        </p:sp>
        <p:pic>
          <p:nvPicPr>
            <p:cNvPr id="459" name="Immagine 14"/>
            <p:cNvPicPr/>
            <p:nvPr/>
          </p:nvPicPr>
          <p:blipFill>
            <a:blip r:embed="rId6"/>
            <a:stretch/>
          </p:blipFill>
          <p:spPr>
            <a:xfrm>
              <a:off x="3342960" y="1799280"/>
              <a:ext cx="833040" cy="744120"/>
            </a:xfrm>
            <a:prstGeom prst="rect">
              <a:avLst/>
            </a:prstGeom>
            <a:ln w="0">
              <a:noFill/>
            </a:ln>
          </p:spPr>
        </p:pic>
      </p:grpSp>
      <p:grpSp>
        <p:nvGrpSpPr>
          <p:cNvPr id="460" name="Group 10"/>
          <p:cNvGrpSpPr/>
          <p:nvPr/>
        </p:nvGrpSpPr>
        <p:grpSpPr>
          <a:xfrm>
            <a:off x="4117320" y="5083920"/>
            <a:ext cx="1187280" cy="1187280"/>
            <a:chOff x="4117320" y="5083920"/>
            <a:chExt cx="1187280" cy="1187280"/>
          </a:xfrm>
        </p:grpSpPr>
        <p:sp>
          <p:nvSpPr>
            <p:cNvPr id="461" name="CustomShape 11"/>
            <p:cNvSpPr/>
            <p:nvPr/>
          </p:nvSpPr>
          <p:spPr>
            <a:xfrm>
              <a:off x="4117320" y="5083920"/>
              <a:ext cx="1187280" cy="1187280"/>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2" name="Immagine 17"/>
            <p:cNvPicPr/>
            <p:nvPr/>
          </p:nvPicPr>
          <p:blipFill>
            <a:blip r:embed="rId7"/>
            <a:stretch/>
          </p:blipFill>
          <p:spPr>
            <a:xfrm>
              <a:off x="4404960" y="5298840"/>
              <a:ext cx="666720" cy="718560"/>
            </a:xfrm>
            <a:prstGeom prst="rect">
              <a:avLst/>
            </a:prstGeom>
            <a:ln w="0">
              <a:noFill/>
            </a:ln>
          </p:spPr>
        </p:pic>
      </p:grpSp>
      <p:grpSp>
        <p:nvGrpSpPr>
          <p:cNvPr id="463" name="Group 12"/>
          <p:cNvGrpSpPr/>
          <p:nvPr/>
        </p:nvGrpSpPr>
        <p:grpSpPr>
          <a:xfrm>
            <a:off x="7813440" y="1749240"/>
            <a:ext cx="1056960" cy="1056960"/>
            <a:chOff x="7813440" y="1749240"/>
            <a:chExt cx="1056960" cy="1056960"/>
          </a:xfrm>
        </p:grpSpPr>
        <p:sp>
          <p:nvSpPr>
            <p:cNvPr id="464" name="CustomShape 13"/>
            <p:cNvSpPr/>
            <p:nvPr/>
          </p:nvSpPr>
          <p:spPr>
            <a:xfrm>
              <a:off x="7813440" y="1749240"/>
              <a:ext cx="1056960" cy="1056960"/>
            </a:xfrm>
            <a:prstGeom prst="ellipse">
              <a:avLst/>
            </a:prstGeom>
            <a:solidFill>
              <a:schemeClr val="accent3"/>
            </a:solidFill>
            <a:ln w="38100">
              <a:solidFill>
                <a:srgbClr val="164193"/>
              </a:solidFill>
            </a:ln>
          </p:spPr>
          <p:style>
            <a:lnRef idx="2">
              <a:schemeClr val="accent1">
                <a:shade val="50000"/>
              </a:schemeClr>
            </a:lnRef>
            <a:fillRef idx="1">
              <a:schemeClr val="accent1"/>
            </a:fillRef>
            <a:effectRef idx="0">
              <a:schemeClr val="accent1"/>
            </a:effectRef>
            <a:fontRef idx="minor"/>
          </p:style>
        </p:sp>
        <p:pic>
          <p:nvPicPr>
            <p:cNvPr id="465" name="Immagine 20"/>
            <p:cNvPicPr/>
            <p:nvPr/>
          </p:nvPicPr>
          <p:blipFill>
            <a:blip r:embed="rId8"/>
            <a:stretch/>
          </p:blipFill>
          <p:spPr>
            <a:xfrm>
              <a:off x="8040960" y="1954440"/>
              <a:ext cx="654480" cy="650160"/>
            </a:xfrm>
            <a:prstGeom prst="rect">
              <a:avLst/>
            </a:prstGeom>
            <a:ln w="0">
              <a:noFill/>
            </a:ln>
          </p:spPr>
        </p:pic>
      </p:grpSp>
      <p:grpSp>
        <p:nvGrpSpPr>
          <p:cNvPr id="466" name="Group 14"/>
          <p:cNvGrpSpPr/>
          <p:nvPr/>
        </p:nvGrpSpPr>
        <p:grpSpPr>
          <a:xfrm>
            <a:off x="8659800" y="3572640"/>
            <a:ext cx="1179000" cy="1179000"/>
            <a:chOff x="8659800" y="3572640"/>
            <a:chExt cx="1179000" cy="1179000"/>
          </a:xfrm>
        </p:grpSpPr>
        <p:sp>
          <p:nvSpPr>
            <p:cNvPr id="467" name="CustomShape 15"/>
            <p:cNvSpPr/>
            <p:nvPr/>
          </p:nvSpPr>
          <p:spPr>
            <a:xfrm>
              <a:off x="8659800" y="3572640"/>
              <a:ext cx="1179000" cy="1179000"/>
            </a:xfrm>
            <a:prstGeom prst="ellipse">
              <a:avLst/>
            </a:prstGeom>
            <a:solidFill>
              <a:schemeClr val="accent3"/>
            </a:solidFill>
            <a:ln w="38100">
              <a:solidFill>
                <a:srgbClr val="0B1741"/>
              </a:solidFill>
            </a:ln>
          </p:spPr>
          <p:style>
            <a:lnRef idx="2">
              <a:schemeClr val="accent1">
                <a:shade val="50000"/>
              </a:schemeClr>
            </a:lnRef>
            <a:fillRef idx="1">
              <a:schemeClr val="accent1"/>
            </a:fillRef>
            <a:effectRef idx="0">
              <a:schemeClr val="accent1"/>
            </a:effectRef>
            <a:fontRef idx="minor"/>
          </p:style>
        </p:sp>
        <p:pic>
          <p:nvPicPr>
            <p:cNvPr id="468" name="Immagine 23"/>
            <p:cNvPicPr/>
            <p:nvPr/>
          </p:nvPicPr>
          <p:blipFill>
            <a:blip r:embed="rId9"/>
            <a:stretch/>
          </p:blipFill>
          <p:spPr>
            <a:xfrm>
              <a:off x="8917560" y="3825360"/>
              <a:ext cx="744120" cy="730080"/>
            </a:xfrm>
            <a:prstGeom prst="rect">
              <a:avLst/>
            </a:prstGeom>
            <a:ln w="0">
              <a:noFill/>
            </a:ln>
          </p:spPr>
        </p:pic>
      </p:grpSp>
      <p:sp>
        <p:nvSpPr>
          <p:cNvPr id="469" name="Line 16"/>
          <p:cNvSpPr/>
          <p:nvPr/>
        </p:nvSpPr>
        <p:spPr>
          <a:xfrm flipH="1" flipV="1">
            <a:off x="4242960" y="2629800"/>
            <a:ext cx="3724920" cy="216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0" name="Line 17"/>
          <p:cNvSpPr/>
          <p:nvPr/>
        </p:nvSpPr>
        <p:spPr>
          <a:xfrm flipV="1">
            <a:off x="5131080" y="2354040"/>
            <a:ext cx="964800" cy="29034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1" name="Line 18"/>
          <p:cNvSpPr/>
          <p:nvPr/>
        </p:nvSpPr>
        <p:spPr>
          <a:xfrm flipV="1">
            <a:off x="5131080" y="2651400"/>
            <a:ext cx="2836800" cy="26060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2" name="Line 19"/>
          <p:cNvSpPr/>
          <p:nvPr/>
        </p:nvSpPr>
        <p:spPr>
          <a:xfrm flipH="1">
            <a:off x="3226680" y="2651400"/>
            <a:ext cx="4741200" cy="1465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3" name="Line 20"/>
          <p:cNvSpPr/>
          <p:nvPr/>
        </p:nvSpPr>
        <p:spPr>
          <a:xfrm flipH="1">
            <a:off x="3226680" y="2629800"/>
            <a:ext cx="1016280" cy="14871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4" name="Line 21"/>
          <p:cNvSpPr/>
          <p:nvPr/>
        </p:nvSpPr>
        <p:spPr>
          <a:xfrm>
            <a:off x="6095880" y="2354040"/>
            <a:ext cx="2563920" cy="180792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5" name="Line 22"/>
          <p:cNvSpPr/>
          <p:nvPr/>
        </p:nvSpPr>
        <p:spPr>
          <a:xfrm flipH="1">
            <a:off x="7815960" y="4161960"/>
            <a:ext cx="843840" cy="88056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76" name="CustomShape 23"/>
          <p:cNvSpPr/>
          <p:nvPr/>
        </p:nvSpPr>
        <p:spPr>
          <a:xfrm>
            <a:off x="4577760" y="2922120"/>
            <a:ext cx="506520" cy="506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7" name="CustomShape 24"/>
          <p:cNvSpPr/>
          <p:nvPr/>
        </p:nvSpPr>
        <p:spPr>
          <a:xfrm>
            <a:off x="7216200" y="42357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8" name="CustomShape 25"/>
          <p:cNvSpPr/>
          <p:nvPr/>
        </p:nvSpPr>
        <p:spPr>
          <a:xfrm>
            <a:off x="8088120" y="3174480"/>
            <a:ext cx="488520" cy="48852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79" name="CustomShape 26"/>
          <p:cNvSpPr/>
          <p:nvPr/>
        </p:nvSpPr>
        <p:spPr>
          <a:xfrm>
            <a:off x="6915600" y="2078280"/>
            <a:ext cx="426240" cy="426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0" name="CustomShape 27"/>
          <p:cNvSpPr/>
          <p:nvPr/>
        </p:nvSpPr>
        <p:spPr>
          <a:xfrm>
            <a:off x="2843280" y="2919600"/>
            <a:ext cx="509040" cy="5090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81" name="CustomShape 28"/>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sp>
        <p:nvSpPr>
          <p:cNvPr id="482" name="Line 29"/>
          <p:cNvSpPr/>
          <p:nvPr/>
        </p:nvSpPr>
        <p:spPr>
          <a:xfrm flipV="1">
            <a:off x="5131080" y="4161960"/>
            <a:ext cx="3528720" cy="109548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3" name="Line 30"/>
          <p:cNvSpPr/>
          <p:nvPr/>
        </p:nvSpPr>
        <p:spPr>
          <a:xfrm>
            <a:off x="3226680" y="4116960"/>
            <a:ext cx="5433120" cy="4500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4" name="Line 31"/>
          <p:cNvSpPr/>
          <p:nvPr/>
        </p:nvSpPr>
        <p:spPr>
          <a:xfrm flipH="1" flipV="1">
            <a:off x="4242960" y="2629800"/>
            <a:ext cx="888120" cy="2627640"/>
          </a:xfrm>
          <a:prstGeom prst="line">
            <a:avLst/>
          </a:prstGeom>
          <a:ln w="22225" cap="rnd">
            <a:solidFill>
              <a:schemeClr val="bg1"/>
            </a:solidFill>
            <a:round/>
          </a:ln>
        </p:spPr>
        <p:style>
          <a:lnRef idx="1">
            <a:schemeClr val="dk1"/>
          </a:lnRef>
          <a:fillRef idx="0">
            <a:schemeClr val="dk1"/>
          </a:fillRef>
          <a:effectRef idx="0">
            <a:schemeClr val="dk1"/>
          </a:effectRef>
          <a:fontRef idx="minor"/>
        </p:style>
      </p:sp>
      <p:sp>
        <p:nvSpPr>
          <p:cNvPr id="485" name="CustomShape 32"/>
          <p:cNvSpPr/>
          <p:nvPr/>
        </p:nvSpPr>
        <p:spPr>
          <a:xfrm>
            <a:off x="3935880" y="441576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grpSp>
        <p:nvGrpSpPr>
          <p:cNvPr id="486" name="Group 33"/>
          <p:cNvGrpSpPr/>
          <p:nvPr/>
        </p:nvGrpSpPr>
        <p:grpSpPr>
          <a:xfrm>
            <a:off x="5122800" y="2797560"/>
            <a:ext cx="1945800" cy="1937520"/>
            <a:chOff x="5122800" y="2797560"/>
            <a:chExt cx="1945800" cy="1937520"/>
          </a:xfrm>
        </p:grpSpPr>
        <p:sp>
          <p:nvSpPr>
            <p:cNvPr id="487" name="CustomShape 34"/>
            <p:cNvSpPr/>
            <p:nvPr/>
          </p:nvSpPr>
          <p:spPr>
            <a:xfrm>
              <a:off x="5127120" y="2797560"/>
              <a:ext cx="1937520" cy="193752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488" name="CustomShape 35"/>
            <p:cNvSpPr/>
            <p:nvPr/>
          </p:nvSpPr>
          <p:spPr>
            <a:xfrm>
              <a:off x="5140440" y="3955680"/>
              <a:ext cx="191088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it-IT" sz="1700" b="1" strike="noStrike">
                  <a:solidFill>
                    <a:srgbClr val="FF5D00"/>
                  </a:solidFill>
                  <a:latin typeface="Arial"/>
                </a:rPr>
                <a:t>UNITÀ NELLA</a:t>
              </a:r>
            </a:p>
            <a:p>
              <a:pPr algn="ctr">
                <a:lnSpc>
                  <a:spcPts val="1760"/>
                </a:lnSpc>
              </a:pPr>
              <a:r>
                <a:rPr lang="it-IT" sz="1700" b="1" strike="noStrike">
                  <a:solidFill>
                    <a:srgbClr val="FF5D00"/>
                  </a:solidFill>
                  <a:latin typeface="Arial"/>
                </a:rPr>
                <a:t>DIVERSITÀ</a:t>
              </a:r>
            </a:p>
          </p:txBody>
        </p:sp>
        <p:pic>
          <p:nvPicPr>
            <p:cNvPr id="489" name="Graphic 58"/>
            <p:cNvPicPr/>
            <p:nvPr/>
          </p:nvPicPr>
          <p:blipFill>
            <a:blip r:embed="rId10"/>
            <a:stretch/>
          </p:blipFill>
          <p:spPr>
            <a:xfrm>
              <a:off x="5670720" y="3040560"/>
              <a:ext cx="850680" cy="545760"/>
            </a:xfrm>
            <a:prstGeom prst="rect">
              <a:avLst/>
            </a:prstGeom>
            <a:ln w="0">
              <a:noFill/>
            </a:ln>
          </p:spPr>
        </p:pic>
        <p:sp>
          <p:nvSpPr>
            <p:cNvPr id="490" name="CustomShape 36"/>
            <p:cNvSpPr/>
            <p:nvPr/>
          </p:nvSpPr>
          <p:spPr>
            <a:xfrm>
              <a:off x="5122800" y="362376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it-IT" sz="1400" b="1" strike="noStrike">
                  <a:solidFill>
                    <a:srgbClr val="FFFFFF"/>
                  </a:solidFill>
                  <a:latin typeface="Arial"/>
                </a:rPr>
                <a:t>VALORI EUROPEI</a:t>
              </a:r>
            </a:p>
          </p:txBody>
        </p:sp>
      </p:grpSp>
      <p:sp>
        <p:nvSpPr>
          <p:cNvPr id="491" name="CustomShape 37"/>
          <p:cNvSpPr/>
          <p:nvPr/>
        </p:nvSpPr>
        <p:spPr>
          <a:xfrm>
            <a:off x="5004720" y="2113920"/>
            <a:ext cx="303480" cy="30348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2" name="CustomShape 38"/>
          <p:cNvSpPr/>
          <p:nvPr/>
        </p:nvSpPr>
        <p:spPr>
          <a:xfrm>
            <a:off x="8328240" y="5108400"/>
            <a:ext cx="413640" cy="4136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sp>
        <p:nvSpPr>
          <p:cNvPr id="493" name="CustomShape 39"/>
          <p:cNvSpPr/>
          <p:nvPr/>
        </p:nvSpPr>
        <p:spPr>
          <a:xfrm>
            <a:off x="5807880" y="5589360"/>
            <a:ext cx="273240" cy="273240"/>
          </a:xfrm>
          <a:prstGeom prst="ellipse">
            <a:avLst/>
          </a:prstGeom>
          <a:solidFill>
            <a:schemeClr val="bg1"/>
          </a:solidFill>
          <a:ln w="38100">
            <a:solidFill>
              <a:srgbClr val="0B1741"/>
            </a:solidFill>
          </a:ln>
          <a:effectLst>
            <a:softEdge rad="63360"/>
          </a:effectLst>
        </p:spPr>
        <p:style>
          <a:lnRef idx="2">
            <a:schemeClr val="accent1">
              <a:shade val="50000"/>
            </a:schemeClr>
          </a:lnRef>
          <a:fillRef idx="1">
            <a:schemeClr val="accent1"/>
          </a:fillRef>
          <a:effectRef idx="0">
            <a:schemeClr val="accent1"/>
          </a:effectRef>
          <a:fontRef idx="minor"/>
        </p:style>
      </p:sp>
      <p:pic>
        <p:nvPicPr>
          <p:cNvPr id="494" name="Immagine 49"/>
          <p:cNvPicPr/>
          <p:nvPr/>
        </p:nvPicPr>
        <p:blipFill>
          <a:blip r:embed="rId11"/>
          <a:stretch/>
        </p:blipFill>
        <p:spPr>
          <a:xfrm>
            <a:off x="8061480" y="1110960"/>
            <a:ext cx="585360" cy="853200"/>
          </a:xfrm>
          <a:prstGeom prst="rect">
            <a:avLst/>
          </a:prstGeom>
          <a:ln w="0">
            <a:noFill/>
          </a:ln>
        </p:spPr>
      </p:pic>
      <p:pic>
        <p:nvPicPr>
          <p:cNvPr id="495" name="Immagine 50"/>
          <p:cNvPicPr/>
          <p:nvPr/>
        </p:nvPicPr>
        <p:blipFill>
          <a:blip r:embed="rId11"/>
          <a:stretch/>
        </p:blipFill>
        <p:spPr>
          <a:xfrm>
            <a:off x="8968680" y="2936520"/>
            <a:ext cx="585360" cy="853200"/>
          </a:xfrm>
          <a:prstGeom prst="rect">
            <a:avLst/>
          </a:prstGeom>
          <a:ln w="0">
            <a:noFill/>
          </a:ln>
        </p:spPr>
      </p:pic>
      <p:sp>
        <p:nvSpPr>
          <p:cNvPr id="496" name="CustomShape 40"/>
          <p:cNvSpPr/>
          <p:nvPr/>
        </p:nvSpPr>
        <p:spPr>
          <a:xfrm>
            <a:off x="9132840" y="1934640"/>
            <a:ext cx="2285640" cy="96624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it-IT" sz="2000" b="1" strike="noStrike" dirty="0">
                <a:solidFill>
                  <a:srgbClr val="FFFFFF"/>
                </a:solidFill>
                <a:latin typeface="Arial"/>
              </a:rPr>
              <a:t>Aumentano la sfiducia</a:t>
            </a:r>
          </a:p>
          <a:p>
            <a:pPr>
              <a:lnSpc>
                <a:spcPts val="2001"/>
              </a:lnSpc>
            </a:pPr>
            <a:r>
              <a:rPr lang="it-IT" sz="2000" b="1" strike="noStrike" dirty="0">
                <a:solidFill>
                  <a:srgbClr val="FFFFFF"/>
                </a:solidFill>
                <a:latin typeface="Arial"/>
              </a:rPr>
              <a:t>e il sospetto</a:t>
            </a:r>
          </a:p>
        </p:txBody>
      </p:sp>
      <p:sp>
        <p:nvSpPr>
          <p:cNvPr id="497" name="CustomShape 41"/>
          <p:cNvSpPr/>
          <p:nvPr/>
        </p:nvSpPr>
        <p:spPr>
          <a:xfrm>
            <a:off x="714240" y="3107880"/>
            <a:ext cx="4076640" cy="774720"/>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ts val="2001"/>
              </a:lnSpc>
            </a:pPr>
            <a:r>
              <a:rPr lang="it-IT" sz="2000" b="1" strike="noStrike" dirty="0">
                <a:solidFill>
                  <a:srgbClr val="FFFFFF"/>
                </a:solidFill>
                <a:latin typeface="Arial"/>
              </a:rPr>
              <a:t>Svanisce lentamente la fiducia in valori quali la democrazia e l'uguaglianza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FUNZIONA LA DISINFORMAZIONE - </a:t>
            </a:r>
            <a:r>
              <a:rPr lang="it-IT" sz="1800" b="1" strike="noStrike">
                <a:solidFill>
                  <a:srgbClr val="FFFFFF"/>
                </a:solidFill>
                <a:latin typeface="Arial"/>
              </a:rPr>
              <a:t>PROCESSO DI DISINFORMAZIONE II – VALORI EUROPEI</a:t>
            </a:r>
          </a:p>
        </p:txBody>
      </p:sp>
      <p:sp>
        <p:nvSpPr>
          <p:cNvPr id="499" name="CustomShape 2"/>
          <p:cNvSpPr/>
          <p:nvPr/>
        </p:nvSpPr>
        <p:spPr>
          <a:xfrm>
            <a:off x="736092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it-IT" sz="1400" b="1" strike="noStrike">
                <a:solidFill>
                  <a:srgbClr val="FFFFFF"/>
                </a:solidFill>
                <a:latin typeface="Arial"/>
              </a:rPr>
              <a:t>CRESCONO I VALORI ANTI-EUROPEI</a:t>
            </a:r>
          </a:p>
        </p:txBody>
      </p:sp>
      <p:sp>
        <p:nvSpPr>
          <p:cNvPr id="500"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grpSp>
        <p:nvGrpSpPr>
          <p:cNvPr id="501" name="Group 4"/>
          <p:cNvGrpSpPr/>
          <p:nvPr/>
        </p:nvGrpSpPr>
        <p:grpSpPr>
          <a:xfrm>
            <a:off x="4443480" y="1974240"/>
            <a:ext cx="3139200" cy="3139200"/>
            <a:chOff x="4443480" y="1974240"/>
            <a:chExt cx="3139200" cy="3139200"/>
          </a:xfrm>
        </p:grpSpPr>
        <p:sp>
          <p:nvSpPr>
            <p:cNvPr id="502" name="CustomShape 5"/>
            <p:cNvSpPr/>
            <p:nvPr/>
          </p:nvSpPr>
          <p:spPr>
            <a:xfrm>
              <a:off x="4443480" y="1974240"/>
              <a:ext cx="3139200" cy="3139200"/>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p:style>
        </p:sp>
        <p:sp>
          <p:nvSpPr>
            <p:cNvPr id="503" name="CustomShape 6"/>
            <p:cNvSpPr/>
            <p:nvPr/>
          </p:nvSpPr>
          <p:spPr>
            <a:xfrm>
              <a:off x="4465080" y="3850560"/>
              <a:ext cx="309600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it-IT" sz="1700" b="1" strike="noStrike">
                  <a:solidFill>
                    <a:srgbClr val="FF5D00"/>
                  </a:solidFill>
                  <a:latin typeface="Arial"/>
                </a:rPr>
                <a:t>UNITÀ NELLA</a:t>
              </a:r>
            </a:p>
            <a:p>
              <a:pPr algn="ctr">
                <a:lnSpc>
                  <a:spcPts val="1760"/>
                </a:lnSpc>
              </a:pPr>
              <a:r>
                <a:rPr lang="it-IT" sz="1700" b="1" strike="noStrike">
                  <a:solidFill>
                    <a:srgbClr val="FF5D00"/>
                  </a:solidFill>
                  <a:latin typeface="Arial"/>
                </a:rPr>
                <a:t>DIVERSITÀ</a:t>
              </a:r>
            </a:p>
          </p:txBody>
        </p:sp>
        <p:pic>
          <p:nvPicPr>
            <p:cNvPr id="504" name="Graphic 58"/>
            <p:cNvPicPr/>
            <p:nvPr/>
          </p:nvPicPr>
          <p:blipFill>
            <a:blip r:embed="rId3"/>
            <a:stretch/>
          </p:blipFill>
          <p:spPr>
            <a:xfrm>
              <a:off x="5323680" y="2368080"/>
              <a:ext cx="1378080" cy="884520"/>
            </a:xfrm>
            <a:prstGeom prst="rect">
              <a:avLst/>
            </a:prstGeom>
            <a:ln w="0">
              <a:noFill/>
            </a:ln>
          </p:spPr>
        </p:pic>
        <p:sp>
          <p:nvSpPr>
            <p:cNvPr id="505" name="CustomShape 7"/>
            <p:cNvSpPr/>
            <p:nvPr/>
          </p:nvSpPr>
          <p:spPr>
            <a:xfrm>
              <a:off x="5039640" y="3312720"/>
              <a:ext cx="1945800" cy="30348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it-IT" sz="1400" b="1" strike="noStrike">
                  <a:solidFill>
                    <a:srgbClr val="FFFFFF"/>
                  </a:solidFill>
                  <a:latin typeface="Arial"/>
                </a:rPr>
                <a:t>VALORI EUROPEI</a:t>
              </a:r>
            </a:p>
          </p:txBody>
        </p:sp>
      </p:grpSp>
      <p:sp>
        <p:nvSpPr>
          <p:cNvPr id="506" name="CustomShape 8"/>
          <p:cNvSpPr/>
          <p:nvPr/>
        </p:nvSpPr>
        <p:spPr>
          <a:xfrm>
            <a:off x="1587960" y="1958040"/>
            <a:ext cx="3197520" cy="3197520"/>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p:style>
        <p:txBody>
          <a:bodyPr lIns="0" tIns="0" rIns="0" bIns="0" anchor="ctr">
            <a:normAutofit/>
          </a:bodyPr>
          <a:lstStyle/>
          <a:p>
            <a:pPr algn="ctr">
              <a:lnSpc>
                <a:spcPct val="100000"/>
              </a:lnSpc>
            </a:pPr>
            <a:r>
              <a:rPr lang="it-IT" sz="1400" b="1" strike="noStrike">
                <a:solidFill>
                  <a:srgbClr val="FFFFFF"/>
                </a:solidFill>
                <a:latin typeface="Arial"/>
              </a:rPr>
              <a:t>REGNANO LA CONFUSIONE E L'INDECISIONE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TextShape 1"/>
          <p:cNvSpPr txBox="1"/>
          <p:nvPr/>
        </p:nvSpPr>
        <p:spPr>
          <a:xfrm>
            <a:off x="0" y="9324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dirty="0">
                <a:solidFill>
                  <a:srgbClr val="FFFFFF"/>
                </a:solidFill>
                <a:latin typeface="Arial"/>
              </a:rPr>
              <a:t>COME FUNZIONA LA DISINFORMAZIONE - </a:t>
            </a:r>
            <a:r>
              <a:rPr lang="it-IT" sz="1800" b="1" strike="noStrike" dirty="0">
                <a:solidFill>
                  <a:srgbClr val="FFFFFF"/>
                </a:solidFill>
                <a:latin typeface="Arial"/>
              </a:rPr>
              <a:t>PROCESSO DI DISINFORMAZIONE II – CONTRO L'UE: ESEMPIO TRATTO DA RUSSIA TODAY</a:t>
            </a:r>
          </a:p>
        </p:txBody>
      </p:sp>
      <p:sp>
        <p:nvSpPr>
          <p:cNvPr id="50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pic>
        <p:nvPicPr>
          <p:cNvPr id="509" name="Picture Placeholder 2"/>
          <p:cNvPicPr/>
          <p:nvPr/>
        </p:nvPicPr>
        <p:blipFill>
          <a:blip r:embed="rId3"/>
          <a:srcRect t="10041" b="10041"/>
          <a:stretch/>
        </p:blipFill>
        <p:spPr>
          <a:xfrm>
            <a:off x="407880" y="1617840"/>
            <a:ext cx="6548760" cy="4357440"/>
          </a:xfrm>
          <a:prstGeom prst="rect">
            <a:avLst/>
          </a:prstGeom>
          <a:ln w="0">
            <a:noFill/>
          </a:ln>
        </p:spPr>
      </p:pic>
      <p:pic>
        <p:nvPicPr>
          <p:cNvPr id="510" name="Picture 6"/>
          <p:cNvPicPr/>
          <p:nvPr/>
        </p:nvPicPr>
        <p:blipFill>
          <a:blip r:embed="rId4"/>
          <a:stretch/>
        </p:blipFill>
        <p:spPr>
          <a:xfrm>
            <a:off x="5928480" y="603000"/>
            <a:ext cx="4383360" cy="5906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FUNZIONA LA DISINFORMAZIONE - </a:t>
            </a:r>
            <a:r>
              <a:rPr lang="it-IT" sz="1800" b="1" strike="noStrike">
                <a:solidFill>
                  <a:srgbClr val="FFFFFF"/>
                </a:solidFill>
                <a:latin typeface="Arial"/>
              </a:rPr>
              <a:t>PROCESSO DI DISINFORMAZIONE II – VALORI EUROPEI</a:t>
            </a:r>
          </a:p>
        </p:txBody>
      </p:sp>
      <p:pic>
        <p:nvPicPr>
          <p:cNvPr id="512" name="Picture 2" descr=" The message that has been spread on social media"/>
          <p:cNvPicPr/>
          <p:nvPr/>
        </p:nvPicPr>
        <p:blipFill>
          <a:blip r:embed="rId3"/>
          <a:stretch/>
        </p:blipFill>
        <p:spPr>
          <a:xfrm>
            <a:off x="762480" y="1925280"/>
            <a:ext cx="2527200" cy="2210760"/>
          </a:xfrm>
          <a:prstGeom prst="rect">
            <a:avLst/>
          </a:prstGeom>
          <a:ln w="85725" cap="rnd">
            <a:solidFill>
              <a:srgbClr val="FF5D00"/>
            </a:solidFill>
            <a:round/>
          </a:ln>
        </p:spPr>
      </p:pic>
      <p:pic>
        <p:nvPicPr>
          <p:cNvPr id="513" name="Picture 11"/>
          <p:cNvPicPr/>
          <p:nvPr/>
        </p:nvPicPr>
        <p:blipFill>
          <a:blip r:embed="rId4"/>
          <a:srcRect b="13250"/>
          <a:stretch/>
        </p:blipFill>
        <p:spPr>
          <a:xfrm>
            <a:off x="3509280" y="1925280"/>
            <a:ext cx="2516040" cy="2643480"/>
          </a:xfrm>
          <a:prstGeom prst="rect">
            <a:avLst/>
          </a:prstGeom>
          <a:ln w="85725" cap="rnd">
            <a:solidFill>
              <a:srgbClr val="FF5D00"/>
            </a:solidFill>
            <a:round/>
          </a:ln>
        </p:spPr>
      </p:pic>
      <p:pic>
        <p:nvPicPr>
          <p:cNvPr id="514" name="Picture 2" descr="https://theshiftnews.com/wp-content/uploads/2020/02/Vaccines-e1584369741593-528x640.jpg"/>
          <p:cNvPicPr/>
          <p:nvPr/>
        </p:nvPicPr>
        <p:blipFill>
          <a:blip r:embed="rId5"/>
          <a:stretch/>
        </p:blipFill>
        <p:spPr>
          <a:xfrm>
            <a:off x="9081360" y="1925280"/>
            <a:ext cx="2521080" cy="3055680"/>
          </a:xfrm>
          <a:prstGeom prst="rect">
            <a:avLst/>
          </a:prstGeom>
          <a:ln w="85725" cap="rnd">
            <a:solidFill>
              <a:srgbClr val="FF5D00"/>
            </a:solidFill>
            <a:round/>
          </a:ln>
        </p:spPr>
      </p:pic>
      <p:pic>
        <p:nvPicPr>
          <p:cNvPr id="515" name="Picture 1"/>
          <p:cNvPicPr/>
          <p:nvPr/>
        </p:nvPicPr>
        <p:blipFill>
          <a:blip r:embed="rId6"/>
          <a:stretch/>
        </p:blipFill>
        <p:spPr>
          <a:xfrm>
            <a:off x="6244560" y="1925280"/>
            <a:ext cx="2616840" cy="2641320"/>
          </a:xfrm>
          <a:prstGeom prst="rect">
            <a:avLst/>
          </a:prstGeom>
          <a:ln w="85725" cap="rnd">
            <a:solidFill>
              <a:srgbClr val="FF5D00"/>
            </a:solidFill>
            <a:round/>
          </a:ln>
        </p:spPr>
      </p:pic>
      <p:sp>
        <p:nvSpPr>
          <p:cNvPr id="51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5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5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fill="hold" nodeType="clickEffect">
                                  <p:stCondLst>
                                    <p:cond delay="0"/>
                                  </p:stCondLst>
                                  <p:childTnLst>
                                    <p:set>
                                      <p:cBhvr>
                                        <p:cTn id="14" dur="1" fill="hold">
                                          <p:stCondLst>
                                            <p:cond delay="0"/>
                                          </p:stCondLst>
                                        </p:cTn>
                                        <p:tgtEl>
                                          <p:spTgt spid="5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fill="hold" nodeType="clickEffect">
                                  <p:stCondLst>
                                    <p:cond delay="0"/>
                                  </p:stCondLst>
                                  <p:childTnLst>
                                    <p:set>
                                      <p:cBhvr>
                                        <p:cTn id="18" dur="1" fill="hold">
                                          <p:stCondLst>
                                            <p:cond delay="0"/>
                                          </p:stCondLst>
                                        </p:cTn>
                                        <p:tgtEl>
                                          <p:spTgt spid="514"/>
                                        </p:tgtEl>
                                        <p:attrNameLst>
                                          <p:attrName>style.visibility</p:attrName>
                                        </p:attrNameLst>
                                      </p:cBhvr>
                                      <p:to>
                                        <p:strVal val="visible"/>
                                      </p:to>
                                    </p:set>
                                    <p:anim calcmode="lin" valueType="num">
                                      <p:cBhvr additive="repl">
                                        <p:cTn id="19" dur="1000" fill="hold"/>
                                        <p:tgtEl>
                                          <p:spTgt spid="514"/>
                                        </p:tgtEl>
                                        <p:attrNameLst>
                                          <p:attrName>ppt_w</p:attrName>
                                        </p:attrNameLst>
                                      </p:cBhvr>
                                      <p:tavLst>
                                        <p:tav tm="0">
                                          <p:val>
                                            <p:fltVal val="0"/>
                                          </p:val>
                                        </p:tav>
                                        <p:tav tm="100000">
                                          <p:val>
                                            <p:strVal val="#ppt_w"/>
                                          </p:val>
                                        </p:tav>
                                      </p:tavLst>
                                    </p:anim>
                                    <p:anim calcmode="lin" valueType="num">
                                      <p:cBhvr additive="repl">
                                        <p:cTn id="20" dur="1000" fill="hold"/>
                                        <p:tgtEl>
                                          <p:spTgt spid="514"/>
                                        </p:tgtEl>
                                        <p:attrNameLst>
                                          <p:attrName>ppt_h</p:attrName>
                                        </p:attrNameLst>
                                      </p:cBhvr>
                                      <p:tavLst>
                                        <p:tav tm="0">
                                          <p:val>
                                            <p:fltVal val="0"/>
                                          </p:val>
                                        </p:tav>
                                        <p:tav tm="100000">
                                          <p:val>
                                            <p:strVal val="#ppt_h"/>
                                          </p:val>
                                        </p:tav>
                                      </p:tavLst>
                                    </p:anim>
                                    <p:anim calcmode="lin" valueType="num">
                                      <p:cBhvr additive="repl">
                                        <p:cTn id="21" dur="1000" fill="hold"/>
                                        <p:tgtEl>
                                          <p:spTgt spid="514"/>
                                        </p:tgtEl>
                                        <p:attrNameLst>
                                          <p:attrName>ppt_x</p:attrName>
                                        </p:attrNameLst>
                                      </p:cBhvr>
                                      <p:tavLst>
                                        <p:tav tm="0" fmla="x+(cos(-2*pi*(1-$))*-x-sin(-2*pi*(1-$))*(1-y))*(1-$)">
                                          <p:val>
                                            <p:fltVal val="0"/>
                                          </p:val>
                                        </p:tav>
                                        <p:tav tm="100000" fmla="x+(cos(-2*pi*(1-$))*-x-sin(-2*pi*(1-$))*(1-y))*(1-$)">
                                          <p:val>
                                            <p:fltVal val="1"/>
                                          </p:val>
                                        </p:tav>
                                      </p:tavLst>
                                    </p:anim>
                                    <p:anim calcmode="lin" valueType="num">
                                      <p:cBhvr additive="repl">
                                        <p:cTn id="22" dur="1000" fill="hold"/>
                                        <p:tgtEl>
                                          <p:spTgt spid="514"/>
                                        </p:tgtEl>
                                        <p:attrNameLst>
                                          <p:attrName>ppt_y</p:attrName>
                                        </p:attrNameLst>
                                      </p:cBhvr>
                                      <p:tavLst>
                                        <p:tav tm="0" fmla="y+(sin(-2*pi*(1-$))*-x+cos(-2*pi*(1-$))*(1-y))*(1-$)">
                                          <p:val>
                                            <p:fltVal val="0"/>
                                          </p:val>
                                        </p:tav>
                                        <p:tav tm="100000" fmla="y+(sin(-2*pi*(1-$))*-x+cos(-2*pi*(1-$))*(1-y))*(1-$)">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FUNZIONA LA DISINFORMAZIONE - </a:t>
            </a:r>
            <a:r>
              <a:rPr lang="it-IT" sz="1800" b="1" strike="noStrike">
                <a:solidFill>
                  <a:srgbClr val="FFFFFF"/>
                </a:solidFill>
                <a:latin typeface="Arial"/>
              </a:rPr>
              <a:t>IL RUOLO DEI SOCIAL MEDIA</a:t>
            </a:r>
          </a:p>
        </p:txBody>
      </p:sp>
      <p:pic>
        <p:nvPicPr>
          <p:cNvPr id="518" name="Immagine 5"/>
          <p:cNvPicPr/>
          <p:nvPr/>
        </p:nvPicPr>
        <p:blipFill>
          <a:blip r:embed="rId3"/>
          <a:stretch/>
        </p:blipFill>
        <p:spPr>
          <a:xfrm>
            <a:off x="4711320" y="740520"/>
            <a:ext cx="2946600" cy="5708880"/>
          </a:xfrm>
          <a:prstGeom prst="rect">
            <a:avLst/>
          </a:prstGeom>
          <a:ln w="0">
            <a:noFill/>
          </a:ln>
        </p:spPr>
      </p:pic>
      <p:pic>
        <p:nvPicPr>
          <p:cNvPr id="519" name="Picture 2" descr="TikTok video screenshot1"/>
          <p:cNvPicPr/>
          <p:nvPr/>
        </p:nvPicPr>
        <p:blipFill>
          <a:blip r:embed="rId4"/>
          <a:stretch/>
        </p:blipFill>
        <p:spPr>
          <a:xfrm>
            <a:off x="4802040" y="1768320"/>
            <a:ext cx="2574720" cy="3911040"/>
          </a:xfrm>
          <a:prstGeom prst="rect">
            <a:avLst/>
          </a:prstGeom>
          <a:ln w="0">
            <a:noFill/>
          </a:ln>
        </p:spPr>
      </p:pic>
      <p:sp>
        <p:nvSpPr>
          <p:cNvPr id="52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sp>
        <p:nvSpPr>
          <p:cNvPr id="521" name="CustomShape 3"/>
          <p:cNvSpPr/>
          <p:nvPr/>
        </p:nvSpPr>
        <p:spPr>
          <a:xfrm>
            <a:off x="4063320" y="1473480"/>
            <a:ext cx="4065480" cy="470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it-IT" sz="2000" b="1" strike="noStrike">
                <a:solidFill>
                  <a:srgbClr val="FFFFFF"/>
                </a:solidFill>
                <a:latin typeface="Arial"/>
              </a:rPr>
              <a:t>IL RUOLO DEI SOCIAL MEDIA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FUNZIONA LA DISINFORMAZIONE - </a:t>
            </a:r>
            <a:r>
              <a:rPr lang="it-IT" sz="1800" b="1" strike="noStrike">
                <a:solidFill>
                  <a:srgbClr val="FFFFFF"/>
                </a:solidFill>
                <a:latin typeface="Arial"/>
              </a:rPr>
              <a:t>COME SI POSSONO MANIPOLARE I CONTENUTI? </a:t>
            </a:r>
          </a:p>
        </p:txBody>
      </p:sp>
      <p:sp>
        <p:nvSpPr>
          <p:cNvPr id="52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pic>
        <p:nvPicPr>
          <p:cNvPr id="524" name="Picture 1">
            <a:hlinkClick r:id="" action="ppaction://media"/>
          </p:cNvPr>
          <p:cNvPicPr/>
          <p:nvPr>
            <a:videoFile r:link="rId2"/>
            <p:extLst>
              <p:ext uri="{DAA4B4D4-6D71-4841-9C94-3DE7FCFB9230}">
                <p14:media xmlns:p14="http://schemas.microsoft.com/office/powerpoint/2010/main" r:embed="rId1"/>
              </p:ext>
            </p:extLst>
          </p:nvPr>
        </p:nvPicPr>
        <p:blipFill>
          <a:blip r:embed="rId5"/>
        </p:blipFill>
        <p:spPr>
          <a:xfrm>
            <a:off x="2666880" y="1500120"/>
            <a:ext cx="6857640" cy="38574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Class="mediacall" fill="hold" nodeType="afterEffect">
                                  <p:stCondLst>
                                    <p:cond delay="0"/>
                                  </p:stCondLst>
                                  <p:childTnLst>
                                    <p:cmd type="call">
                                      <p:cBhvr>
                                        <p:cTn id="6" dur="14215"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4"/>
                    </p:tgtEl>
                  </p:cond>
                </p:stCondLst>
                <p:childTnLst>
                  <p:par>
                    <p:cTn id="8" fill="hold">
                      <p:stCondLst>
                        <p:cond evt="onClick" delay="0">
                          <p:tgtEl>
                            <p:spTgt spid="524"/>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4"/>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FUNZIONA LA DISINFORMAZIONE - </a:t>
            </a:r>
            <a:r>
              <a:rPr lang="it-IT" sz="1800" b="1" strike="noStrike">
                <a:solidFill>
                  <a:srgbClr val="FFFFFF"/>
                </a:solidFill>
                <a:latin typeface="Arial"/>
              </a:rPr>
              <a:t>COME SI POSSONO MANIPOLARE I CONTENUTI? </a:t>
            </a:r>
          </a:p>
        </p:txBody>
      </p:sp>
      <p:pic>
        <p:nvPicPr>
          <p:cNvPr id="526" name="Elementi multimediali online 3" descr="How to make a propaganda video?"/>
          <p:cNvPicPr/>
          <p:nvPr/>
        </p:nvPicPr>
        <p:blipFill>
          <a:blip r:embed="rId3"/>
          <a:stretch/>
        </p:blipFill>
        <p:spPr>
          <a:xfrm>
            <a:off x="2734920" y="898560"/>
            <a:ext cx="6721560" cy="5041080"/>
          </a:xfrm>
          <a:prstGeom prst="rect">
            <a:avLst/>
          </a:prstGeom>
          <a:ln w="0">
            <a:noFill/>
          </a:ln>
        </p:spPr>
      </p:pic>
      <p:pic>
        <p:nvPicPr>
          <p:cNvPr id="527" name="Immagine 5"/>
          <p:cNvPicPr/>
          <p:nvPr/>
        </p:nvPicPr>
        <p:blipFill>
          <a:blip r:embed="rId4"/>
          <a:stretch/>
        </p:blipFill>
        <p:spPr>
          <a:xfrm rot="907800">
            <a:off x="7671240" y="802440"/>
            <a:ext cx="2835720" cy="860400"/>
          </a:xfrm>
          <a:prstGeom prst="rect">
            <a:avLst/>
          </a:prstGeom>
          <a:ln w="0">
            <a:noFill/>
          </a:ln>
        </p:spPr>
      </p:pic>
      <p:sp>
        <p:nvSpPr>
          <p:cNvPr id="52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2</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526"/>
                    </p:tgtEl>
                  </p:cond>
                </p:stCondLst>
                <p:childTnLst>
                  <p:par>
                    <p:cTn id="8" fill="hold">
                      <p:stCondLst>
                        <p:cond evt="onClick" delay="0">
                          <p:tgtEl>
                            <p:spTgt spid="526"/>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526"/>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ALCUNI ESEMPI</a:t>
            </a:r>
          </a:p>
        </p:txBody>
      </p:sp>
      <p:pic>
        <p:nvPicPr>
          <p:cNvPr id="28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89" name="Immagine 4"/>
          <p:cNvPicPr/>
          <p:nvPr/>
        </p:nvPicPr>
        <p:blipFill>
          <a:blip r:embed="rId4"/>
          <a:stretch/>
        </p:blipFill>
        <p:spPr>
          <a:xfrm>
            <a:off x="7094520" y="1884600"/>
            <a:ext cx="3213360" cy="3038760"/>
          </a:xfrm>
          <a:prstGeom prst="rect">
            <a:avLst/>
          </a:prstGeom>
          <a:ln w="92075">
            <a:noFill/>
          </a:ln>
        </p:spPr>
      </p:pic>
      <p:pic>
        <p:nvPicPr>
          <p:cNvPr id="290" name="Immagine 5"/>
          <p:cNvPicPr/>
          <p:nvPr/>
        </p:nvPicPr>
        <p:blipFill>
          <a:blip r:embed="rId5"/>
          <a:stretch/>
        </p:blipFill>
        <p:spPr>
          <a:xfrm>
            <a:off x="2897280" y="1879200"/>
            <a:ext cx="3219840" cy="2950920"/>
          </a:xfrm>
          <a:prstGeom prst="rect">
            <a:avLst/>
          </a:prstGeom>
          <a:ln w="92075">
            <a:noFill/>
          </a:ln>
        </p:spPr>
      </p:pic>
      <p:sp>
        <p:nvSpPr>
          <p:cNvPr id="291" name="CustomShape 2"/>
          <p:cNvSpPr/>
          <p:nvPr/>
        </p:nvSpPr>
        <p:spPr>
          <a:xfrm>
            <a:off x="1905120" y="4216320"/>
            <a:ext cx="4784040" cy="91927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1" strike="noStrike" dirty="0">
                <a:solidFill>
                  <a:srgbClr val="FFFFFF"/>
                </a:solidFill>
                <a:latin typeface="Arial"/>
              </a:rPr>
              <a:t>Greta con in mano una mitragliatrice!</a:t>
            </a:r>
          </a:p>
        </p:txBody>
      </p:sp>
      <p:sp>
        <p:nvSpPr>
          <p:cNvPr id="292" name="CustomShape 3"/>
          <p:cNvSpPr/>
          <p:nvPr/>
        </p:nvSpPr>
        <p:spPr>
          <a:xfrm>
            <a:off x="5815800" y="4854960"/>
            <a:ext cx="5772240" cy="5198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400" b="1" strike="noStrike" dirty="0">
                <a:solidFill>
                  <a:srgbClr val="FFFFFF"/>
                </a:solidFill>
                <a:latin typeface="Arial"/>
              </a:rPr>
              <a:t>Il Papa supporta un leader politico!</a:t>
            </a:r>
          </a:p>
        </p:txBody>
      </p:sp>
      <p:sp>
        <p:nvSpPr>
          <p:cNvPr id="293" name="CustomShape 4"/>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it-IT" sz="1400" b="1" strike="noStrike">
                <a:solidFill>
                  <a:srgbClr val="0B1741"/>
                </a:solidFill>
                <a:latin typeface="Arial"/>
              </a:rPr>
              <a:t>QUALCUNO DICE SU TWITTER</a:t>
            </a:r>
          </a:p>
        </p:txBody>
      </p:sp>
      <p:pic>
        <p:nvPicPr>
          <p:cNvPr id="294" name="Immagine 9"/>
          <p:cNvPicPr/>
          <p:nvPr/>
        </p:nvPicPr>
        <p:blipFill>
          <a:blip r:embed="rId6"/>
          <a:stretch/>
        </p:blipFill>
        <p:spPr>
          <a:xfrm>
            <a:off x="10838880" y="1193040"/>
            <a:ext cx="542160" cy="542160"/>
          </a:xfrm>
          <a:prstGeom prst="rect">
            <a:avLst/>
          </a:prstGeom>
          <a:ln w="0">
            <a:noFill/>
          </a:ln>
        </p:spPr>
      </p:pic>
      <p:sp>
        <p:nvSpPr>
          <p:cNvPr id="295" name="CustomShape 5"/>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it-IT" sz="1400" b="1" strike="noStrike">
                <a:solidFill>
                  <a:srgbClr val="0B1741"/>
                </a:solidFill>
                <a:latin typeface="Arial"/>
              </a:rPr>
              <a:t>QUALCUN ALTRO POSTA SU FACEBOOK</a:t>
            </a:r>
          </a:p>
        </p:txBody>
      </p:sp>
      <p:pic>
        <p:nvPicPr>
          <p:cNvPr id="296" name="Immagine 11"/>
          <p:cNvPicPr/>
          <p:nvPr/>
        </p:nvPicPr>
        <p:blipFill>
          <a:blip r:embed="rId7">
            <a:biLevel thresh="50000"/>
          </a:blip>
          <a:stretch/>
        </p:blipFill>
        <p:spPr>
          <a:xfrm>
            <a:off x="5549400" y="1216080"/>
            <a:ext cx="754200" cy="51516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RISPONDERE ALLA DISINFORMAZIONE</a:t>
            </a:r>
          </a:p>
        </p:txBody>
      </p:sp>
      <p:pic>
        <p:nvPicPr>
          <p:cNvPr id="530" name="Immagine 4"/>
          <p:cNvPicPr/>
          <p:nvPr/>
        </p:nvPicPr>
        <p:blipFill>
          <a:blip r:embed="rId3"/>
          <a:stretch/>
        </p:blipFill>
        <p:spPr>
          <a:xfrm>
            <a:off x="1653480" y="893880"/>
            <a:ext cx="2229120" cy="2534760"/>
          </a:xfrm>
          <a:prstGeom prst="rect">
            <a:avLst/>
          </a:prstGeom>
          <a:ln w="0">
            <a:noFill/>
          </a:ln>
        </p:spPr>
      </p:pic>
      <p:pic>
        <p:nvPicPr>
          <p:cNvPr id="531" name="Immagine 6"/>
          <p:cNvPicPr/>
          <p:nvPr/>
        </p:nvPicPr>
        <p:blipFill>
          <a:blip r:embed="rId4"/>
          <a:stretch/>
        </p:blipFill>
        <p:spPr>
          <a:xfrm>
            <a:off x="7665480" y="813600"/>
            <a:ext cx="2231640" cy="2615040"/>
          </a:xfrm>
          <a:prstGeom prst="rect">
            <a:avLst/>
          </a:prstGeom>
          <a:ln w="0">
            <a:noFill/>
          </a:ln>
        </p:spPr>
      </p:pic>
      <p:pic>
        <p:nvPicPr>
          <p:cNvPr id="532" name="Immagine 8"/>
          <p:cNvPicPr/>
          <p:nvPr/>
        </p:nvPicPr>
        <p:blipFill>
          <a:blip r:embed="rId5"/>
          <a:stretch/>
        </p:blipFill>
        <p:spPr>
          <a:xfrm>
            <a:off x="1331640" y="3555360"/>
            <a:ext cx="2712960" cy="2680920"/>
          </a:xfrm>
          <a:prstGeom prst="rect">
            <a:avLst/>
          </a:prstGeom>
          <a:ln w="0">
            <a:noFill/>
          </a:ln>
        </p:spPr>
      </p:pic>
      <p:pic>
        <p:nvPicPr>
          <p:cNvPr id="533" name="Immagine 10"/>
          <p:cNvPicPr/>
          <p:nvPr/>
        </p:nvPicPr>
        <p:blipFill>
          <a:blip r:embed="rId6"/>
          <a:stretch/>
        </p:blipFill>
        <p:spPr>
          <a:xfrm>
            <a:off x="7638480" y="3505680"/>
            <a:ext cx="2358360" cy="2534760"/>
          </a:xfrm>
          <a:prstGeom prst="rect">
            <a:avLst/>
          </a:prstGeom>
          <a:ln w="0">
            <a:noFill/>
          </a:ln>
        </p:spPr>
      </p:pic>
      <p:sp>
        <p:nvSpPr>
          <p:cNvPr id="534" name="CustomShape 2"/>
          <p:cNvSpPr/>
          <p:nvPr/>
        </p:nvSpPr>
        <p:spPr>
          <a:xfrm>
            <a:off x="3034080" y="1530000"/>
            <a:ext cx="34920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4000" b="1" strike="noStrike">
                <a:solidFill>
                  <a:srgbClr val="FFFFFF"/>
                </a:solidFill>
                <a:latin typeface="Arial"/>
              </a:rPr>
              <a:t>Pensa</a:t>
            </a:r>
          </a:p>
        </p:txBody>
      </p:sp>
      <p:sp>
        <p:nvSpPr>
          <p:cNvPr id="535" name="CustomShape 3"/>
          <p:cNvSpPr/>
          <p:nvPr/>
        </p:nvSpPr>
        <p:spPr>
          <a:xfrm>
            <a:off x="3608280" y="2147040"/>
            <a:ext cx="2128680" cy="63929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a:solidFill>
                  <a:srgbClr val="FFFFFF"/>
                </a:solidFill>
                <a:latin typeface="Arial"/>
              </a:rPr>
              <a:t>prima di condividere</a:t>
            </a:r>
          </a:p>
        </p:txBody>
      </p:sp>
      <p:sp>
        <p:nvSpPr>
          <p:cNvPr id="536" name="CustomShape 4"/>
          <p:cNvSpPr/>
          <p:nvPr/>
        </p:nvSpPr>
        <p:spPr>
          <a:xfrm>
            <a:off x="9028799" y="1530000"/>
            <a:ext cx="2504717"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4000" b="1" strike="noStrike" dirty="0">
                <a:solidFill>
                  <a:srgbClr val="FFFFFF"/>
                </a:solidFill>
                <a:latin typeface="Arial"/>
              </a:rPr>
              <a:t>Segnala</a:t>
            </a:r>
          </a:p>
        </p:txBody>
      </p:sp>
      <p:sp>
        <p:nvSpPr>
          <p:cNvPr id="537" name="CustomShape 5"/>
          <p:cNvSpPr/>
          <p:nvPr/>
        </p:nvSpPr>
        <p:spPr>
          <a:xfrm>
            <a:off x="9217440" y="214704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a:solidFill>
                  <a:srgbClr val="FFFFFF"/>
                </a:solidFill>
                <a:latin typeface="Arial"/>
              </a:rPr>
              <a:t>alle piattaforme</a:t>
            </a:r>
          </a:p>
        </p:txBody>
      </p:sp>
      <p:sp>
        <p:nvSpPr>
          <p:cNvPr id="538" name="CustomShape 6"/>
          <p:cNvSpPr/>
          <p:nvPr/>
        </p:nvSpPr>
        <p:spPr>
          <a:xfrm>
            <a:off x="6564690" y="4979520"/>
            <a:ext cx="4787864" cy="35604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dirty="0">
                <a:solidFill>
                  <a:srgbClr val="FFFFFF"/>
                </a:solidFill>
                <a:latin typeface="Arial"/>
              </a:rPr>
              <a:t>Diventa tu stesso un verificatore dei fatti per </a:t>
            </a:r>
          </a:p>
        </p:txBody>
      </p:sp>
      <p:sp>
        <p:nvSpPr>
          <p:cNvPr id="539" name="CustomShape 7"/>
          <p:cNvSpPr/>
          <p:nvPr/>
        </p:nvSpPr>
        <p:spPr>
          <a:xfrm>
            <a:off x="2643480" y="5276880"/>
            <a:ext cx="42595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4000" b="1" strike="noStrike" dirty="0">
                <a:solidFill>
                  <a:srgbClr val="FFFFFF"/>
                </a:solidFill>
                <a:latin typeface="Arial"/>
              </a:rPr>
              <a:t>Verifica i fatti</a:t>
            </a:r>
          </a:p>
        </p:txBody>
      </p:sp>
      <p:sp>
        <p:nvSpPr>
          <p:cNvPr id="540" name="CustomShape 8"/>
          <p:cNvSpPr/>
          <p:nvPr/>
        </p:nvSpPr>
        <p:spPr>
          <a:xfrm>
            <a:off x="6636914" y="5276880"/>
            <a:ext cx="402012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4000" b="1" strike="noStrike" dirty="0">
                <a:solidFill>
                  <a:srgbClr val="FFFFFF"/>
                </a:solidFill>
                <a:latin typeface="Arial"/>
              </a:rPr>
              <a:t>familiari e amici</a:t>
            </a:r>
          </a:p>
        </p:txBody>
      </p:sp>
      <p:sp>
        <p:nvSpPr>
          <p:cNvPr id="541" name="CustomShape 9"/>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 name="Immagine 3"/>
          <p:cNvPicPr/>
          <p:nvPr/>
        </p:nvPicPr>
        <p:blipFill>
          <a:blip r:embed="rId3">
            <a:alphaModFix amt="44000"/>
          </a:blip>
          <a:stretch/>
        </p:blipFill>
        <p:spPr>
          <a:xfrm rot="20577000">
            <a:off x="5124960" y="2073240"/>
            <a:ext cx="1940760" cy="2711520"/>
          </a:xfrm>
          <a:prstGeom prst="rect">
            <a:avLst/>
          </a:prstGeom>
          <a:ln w="0">
            <a:noFill/>
          </a:ln>
        </p:spPr>
      </p:pic>
      <p:sp>
        <p:nvSpPr>
          <p:cNvPr id="543" name="CustomShape 1"/>
          <p:cNvSpPr/>
          <p:nvPr/>
        </p:nvSpPr>
        <p:spPr>
          <a:xfrm rot="19007400">
            <a:off x="8320320" y="2689200"/>
            <a:ext cx="3573360" cy="1479600"/>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p:style>
      </p:sp>
      <p:pic>
        <p:nvPicPr>
          <p:cNvPr id="544" name="Immagine 21"/>
          <p:cNvPicPr/>
          <p:nvPr/>
        </p:nvPicPr>
        <p:blipFill>
          <a:blip r:embed="rId4">
            <a:alphaModFix amt="45000"/>
          </a:blip>
          <a:stretch/>
        </p:blipFill>
        <p:spPr>
          <a:xfrm>
            <a:off x="1049040" y="2054880"/>
            <a:ext cx="1886400" cy="2748240"/>
          </a:xfrm>
          <a:prstGeom prst="rect">
            <a:avLst/>
          </a:prstGeom>
          <a:ln w="0">
            <a:noFill/>
          </a:ln>
        </p:spPr>
      </p:pic>
      <p:sp>
        <p:nvSpPr>
          <p:cNvPr id="545" name="TextShape 2"/>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RISPONDERE ALLA DISINFORMAZIONE - </a:t>
            </a:r>
            <a:r>
              <a:rPr lang="it-IT" sz="1800" b="1" strike="noStrike">
                <a:solidFill>
                  <a:srgbClr val="FFFFFF"/>
                </a:solidFill>
                <a:latin typeface="Arial"/>
              </a:rPr>
              <a:t>PENSA PRIMA DI CONDIVIDERE E VERIFICA I FATTI</a:t>
            </a:r>
          </a:p>
        </p:txBody>
      </p:sp>
      <p:sp>
        <p:nvSpPr>
          <p:cNvPr id="546" name="CustomShape 3"/>
          <p:cNvSpPr/>
          <p:nvPr/>
        </p:nvSpPr>
        <p:spPr>
          <a:xfrm>
            <a:off x="584280" y="2877120"/>
            <a:ext cx="287064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6500" b="1" strike="noStrike">
                <a:solidFill>
                  <a:srgbClr val="FFFFFF"/>
                </a:solidFill>
                <a:latin typeface="Arial"/>
              </a:rPr>
              <a:t>Dubita</a:t>
            </a:r>
          </a:p>
        </p:txBody>
      </p:sp>
      <p:sp>
        <p:nvSpPr>
          <p:cNvPr id="547" name="CustomShape 4"/>
          <p:cNvSpPr/>
          <p:nvPr/>
        </p:nvSpPr>
        <p:spPr>
          <a:xfrm>
            <a:off x="3428640" y="2877120"/>
            <a:ext cx="5334840" cy="2091427"/>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6500" b="1" strike="noStrike" dirty="0">
                <a:solidFill>
                  <a:srgbClr val="FFFFFF"/>
                </a:solidFill>
                <a:latin typeface="Arial"/>
              </a:rPr>
              <a:t>Verifica </a:t>
            </a:r>
            <a:r>
              <a:rPr lang="it-IT" sz="6500" b="1" strike="noStrike" dirty="0" smtClean="0">
                <a:solidFill>
                  <a:srgbClr val="FFFFFF"/>
                </a:solidFill>
                <a:latin typeface="Arial"/>
              </a:rPr>
              <a:t/>
            </a:r>
            <a:br>
              <a:rPr lang="it-IT" sz="6500" b="1" strike="noStrike" dirty="0" smtClean="0">
                <a:solidFill>
                  <a:srgbClr val="FFFFFF"/>
                </a:solidFill>
                <a:latin typeface="Arial"/>
              </a:rPr>
            </a:br>
            <a:r>
              <a:rPr lang="it-IT" sz="6500" b="1" strike="noStrike" dirty="0" smtClean="0">
                <a:solidFill>
                  <a:srgbClr val="FFFFFF"/>
                </a:solidFill>
                <a:latin typeface="Arial"/>
              </a:rPr>
              <a:t>i </a:t>
            </a:r>
            <a:r>
              <a:rPr lang="it-IT" sz="6500" b="1" strike="noStrike" dirty="0">
                <a:solidFill>
                  <a:srgbClr val="FFFFFF"/>
                </a:solidFill>
                <a:latin typeface="Arial"/>
              </a:rPr>
              <a:t>fatti</a:t>
            </a:r>
          </a:p>
        </p:txBody>
      </p:sp>
      <p:sp>
        <p:nvSpPr>
          <p:cNvPr id="548" name="CustomShape 5"/>
          <p:cNvSpPr/>
          <p:nvPr/>
        </p:nvSpPr>
        <p:spPr>
          <a:xfrm>
            <a:off x="8822880" y="2877120"/>
            <a:ext cx="2945160" cy="1080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6500" b="1" strike="noStrike">
                <a:solidFill>
                  <a:srgbClr val="FFFFFF"/>
                </a:solidFill>
                <a:latin typeface="Arial"/>
              </a:rPr>
              <a:t>Decidi</a:t>
            </a:r>
          </a:p>
        </p:txBody>
      </p:sp>
      <p:sp>
        <p:nvSpPr>
          <p:cNvPr id="54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3</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RISPONDERE ALLA DISINFORMAZIONE -</a:t>
            </a:r>
            <a:r>
              <a:rPr lang="it-IT" sz="1800" b="1" strike="noStrike">
                <a:solidFill>
                  <a:srgbClr val="FFFFFF"/>
                </a:solidFill>
                <a:latin typeface="Arial"/>
              </a:rPr>
              <a:t>VERIFICA I FATTI</a:t>
            </a:r>
          </a:p>
        </p:txBody>
      </p:sp>
      <p:sp>
        <p:nvSpPr>
          <p:cNvPr id="551" name="CustomShape 2"/>
          <p:cNvSpPr/>
          <p:nvPr/>
        </p:nvSpPr>
        <p:spPr>
          <a:xfrm>
            <a:off x="4835712" y="1993320"/>
            <a:ext cx="242100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dirty="0">
                <a:solidFill>
                  <a:srgbClr val="FFFFFF"/>
                </a:solidFill>
                <a:latin typeface="Arial"/>
              </a:rPr>
              <a:t>Verifica il contenuto</a:t>
            </a:r>
          </a:p>
        </p:txBody>
      </p:sp>
      <p:sp>
        <p:nvSpPr>
          <p:cNvPr id="552"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3</a:t>
            </a:r>
          </a:p>
        </p:txBody>
      </p:sp>
      <p:pic>
        <p:nvPicPr>
          <p:cNvPr id="553" name="Immagine 4"/>
          <p:cNvPicPr/>
          <p:nvPr/>
        </p:nvPicPr>
        <p:blipFill>
          <a:blip r:embed="rId3"/>
          <a:stretch/>
        </p:blipFill>
        <p:spPr>
          <a:xfrm rot="2928000">
            <a:off x="4588560" y="2500200"/>
            <a:ext cx="3015000" cy="3015000"/>
          </a:xfrm>
          <a:prstGeom prst="rect">
            <a:avLst/>
          </a:prstGeom>
          <a:ln w="0">
            <a:noFill/>
          </a:ln>
        </p:spPr>
      </p:pic>
      <p:sp>
        <p:nvSpPr>
          <p:cNvPr id="554" name="CustomShape 4"/>
          <p:cNvSpPr/>
          <p:nvPr/>
        </p:nvSpPr>
        <p:spPr>
          <a:xfrm>
            <a:off x="7417440" y="2752200"/>
            <a:ext cx="3840032"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dirty="0">
                <a:solidFill>
                  <a:srgbClr val="FFFFFF"/>
                </a:solidFill>
                <a:latin typeface="Arial"/>
              </a:rPr>
              <a:t>Verifica lo strumento mediatico</a:t>
            </a:r>
          </a:p>
        </p:txBody>
      </p:sp>
      <p:sp>
        <p:nvSpPr>
          <p:cNvPr id="555" name="CustomShape 5"/>
          <p:cNvSpPr/>
          <p:nvPr/>
        </p:nvSpPr>
        <p:spPr>
          <a:xfrm>
            <a:off x="7758360" y="3830040"/>
            <a:ext cx="195768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a:solidFill>
                  <a:srgbClr val="FFFFFF"/>
                </a:solidFill>
                <a:latin typeface="Arial"/>
              </a:rPr>
              <a:t>Verifica l'autore</a:t>
            </a:r>
          </a:p>
        </p:txBody>
      </p:sp>
      <p:sp>
        <p:nvSpPr>
          <p:cNvPr id="556" name="CustomShape 6"/>
          <p:cNvSpPr/>
          <p:nvPr/>
        </p:nvSpPr>
        <p:spPr>
          <a:xfrm>
            <a:off x="7417080" y="4881240"/>
            <a:ext cx="21524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a:solidFill>
                  <a:srgbClr val="FFFFFF"/>
                </a:solidFill>
                <a:latin typeface="Arial"/>
              </a:rPr>
              <a:t>Verifica le fonti</a:t>
            </a:r>
          </a:p>
        </p:txBody>
      </p:sp>
      <p:sp>
        <p:nvSpPr>
          <p:cNvPr id="557" name="CustomShape 7"/>
          <p:cNvSpPr/>
          <p:nvPr/>
        </p:nvSpPr>
        <p:spPr>
          <a:xfrm>
            <a:off x="5019840" y="5717520"/>
            <a:ext cx="2397240"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dirty="0">
                <a:solidFill>
                  <a:srgbClr val="FFFFFF"/>
                </a:solidFill>
                <a:latin typeface="Arial"/>
              </a:rPr>
              <a:t>Verifica le immagini</a:t>
            </a:r>
          </a:p>
        </p:txBody>
      </p:sp>
      <p:sp>
        <p:nvSpPr>
          <p:cNvPr id="558" name="CustomShape 8"/>
          <p:cNvSpPr/>
          <p:nvPr/>
        </p:nvSpPr>
        <p:spPr>
          <a:xfrm>
            <a:off x="1233577" y="4881240"/>
            <a:ext cx="3533543"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dirty="0">
                <a:solidFill>
                  <a:srgbClr val="FFFFFF"/>
                </a:solidFill>
                <a:latin typeface="Arial"/>
              </a:rPr>
              <a:t>Pensa prima di condividere</a:t>
            </a:r>
          </a:p>
        </p:txBody>
      </p:sp>
      <p:sp>
        <p:nvSpPr>
          <p:cNvPr id="559" name="CustomShape 9"/>
          <p:cNvSpPr/>
          <p:nvPr/>
        </p:nvSpPr>
        <p:spPr>
          <a:xfrm>
            <a:off x="612475" y="3830040"/>
            <a:ext cx="3798605"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dirty="0">
                <a:solidFill>
                  <a:srgbClr val="FFFFFF"/>
                </a:solidFill>
                <a:latin typeface="Arial"/>
              </a:rPr>
              <a:t>Metti in discussione i tuoi pregiudizi</a:t>
            </a:r>
          </a:p>
        </p:txBody>
      </p:sp>
      <p:sp>
        <p:nvSpPr>
          <p:cNvPr id="560" name="CustomShape 10"/>
          <p:cNvSpPr/>
          <p:nvPr/>
        </p:nvSpPr>
        <p:spPr>
          <a:xfrm>
            <a:off x="1233577" y="2752200"/>
            <a:ext cx="3498623"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1600" b="1" strike="noStrike">
                <a:solidFill>
                  <a:srgbClr val="FFFFFF"/>
                </a:solidFill>
                <a:latin typeface="Arial"/>
              </a:rPr>
              <a:t>Unisciti ai cacciatori di "bufale"</a:t>
            </a:r>
          </a:p>
        </p:txBody>
      </p:sp>
      <p:sp>
        <p:nvSpPr>
          <p:cNvPr id="561" name="CustomShape 11"/>
          <p:cNvSpPr/>
          <p:nvPr/>
        </p:nvSpPr>
        <p:spPr>
          <a:xfrm>
            <a:off x="2391480" y="906120"/>
            <a:ext cx="7310520" cy="69984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gn="ctr">
              <a:lnSpc>
                <a:spcPct val="100000"/>
              </a:lnSpc>
            </a:pPr>
            <a:r>
              <a:rPr lang="it-IT" sz="4000" b="1" strike="noStrike">
                <a:solidFill>
                  <a:srgbClr val="FFFFFF"/>
                </a:solidFill>
                <a:latin typeface="Arial"/>
              </a:rPr>
              <a:t>Verifica dei fatti in caso di dubbi </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2"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RISPONDERE ALLA DISINFORMAZIONE</a:t>
            </a:r>
          </a:p>
        </p:txBody>
      </p:sp>
      <p:sp>
        <p:nvSpPr>
          <p:cNvPr id="563"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3</a:t>
            </a:r>
          </a:p>
        </p:txBody>
      </p:sp>
      <p:pic>
        <p:nvPicPr>
          <p:cNvPr id="564" name="Immagine 18"/>
          <p:cNvPicPr/>
          <p:nvPr/>
        </p:nvPicPr>
        <p:blipFill>
          <a:blip r:embed="rId3"/>
          <a:stretch/>
        </p:blipFill>
        <p:spPr>
          <a:xfrm>
            <a:off x="868680" y="1897920"/>
            <a:ext cx="2231640" cy="2615040"/>
          </a:xfrm>
          <a:prstGeom prst="rect">
            <a:avLst/>
          </a:prstGeom>
          <a:ln w="0">
            <a:noFill/>
          </a:ln>
        </p:spPr>
      </p:pic>
      <p:sp>
        <p:nvSpPr>
          <p:cNvPr id="565" name="CustomShape 3"/>
          <p:cNvSpPr/>
          <p:nvPr/>
        </p:nvSpPr>
        <p:spPr>
          <a:xfrm>
            <a:off x="2141280" y="2832840"/>
            <a:ext cx="2376000" cy="69984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4000" b="1" strike="noStrike" dirty="0">
                <a:solidFill>
                  <a:srgbClr val="FFFFFF"/>
                </a:solidFill>
                <a:latin typeface="Arial"/>
              </a:rPr>
              <a:t>Segnala</a:t>
            </a:r>
          </a:p>
        </p:txBody>
      </p:sp>
      <p:sp>
        <p:nvSpPr>
          <p:cNvPr id="566" name="CustomShape 4"/>
          <p:cNvSpPr/>
          <p:nvPr/>
        </p:nvSpPr>
        <p:spPr>
          <a:xfrm>
            <a:off x="1520280" y="3475800"/>
            <a:ext cx="1922760" cy="356040"/>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a:solidFill>
                  <a:srgbClr val="FFFFFF"/>
                </a:solidFill>
                <a:latin typeface="Arial"/>
              </a:rPr>
              <a:t>alle piattaforme</a:t>
            </a:r>
          </a:p>
        </p:txBody>
      </p:sp>
      <p:pic>
        <p:nvPicPr>
          <p:cNvPr id="567" name="Picture 35"/>
          <p:cNvPicPr/>
          <p:nvPr/>
        </p:nvPicPr>
        <p:blipFill>
          <a:blip r:embed="rId4">
            <a:alphaModFix amt="60000"/>
          </a:blip>
          <a:stretch/>
        </p:blipFill>
        <p:spPr>
          <a:xfrm>
            <a:off x="4682880" y="1284480"/>
            <a:ext cx="4063320" cy="1944360"/>
          </a:xfrm>
          <a:prstGeom prst="rect">
            <a:avLst/>
          </a:prstGeom>
          <a:ln w="0">
            <a:noFill/>
          </a:ln>
        </p:spPr>
      </p:pic>
      <p:pic>
        <p:nvPicPr>
          <p:cNvPr id="568" name="Picture 38"/>
          <p:cNvPicPr/>
          <p:nvPr/>
        </p:nvPicPr>
        <p:blipFill>
          <a:blip r:embed="rId5"/>
          <a:srcRect t="388" b="-388"/>
          <a:stretch/>
        </p:blipFill>
        <p:spPr>
          <a:xfrm>
            <a:off x="8730720" y="1289160"/>
            <a:ext cx="2919240" cy="1943640"/>
          </a:xfrm>
          <a:prstGeom prst="rect">
            <a:avLst/>
          </a:prstGeom>
          <a:ln w="0">
            <a:noFill/>
          </a:ln>
        </p:spPr>
      </p:pic>
      <p:pic>
        <p:nvPicPr>
          <p:cNvPr id="569" name="Picture 39"/>
          <p:cNvPicPr/>
          <p:nvPr/>
        </p:nvPicPr>
        <p:blipFill>
          <a:blip r:embed="rId6"/>
          <a:srcRect t="559" b="15063"/>
          <a:stretch/>
        </p:blipFill>
        <p:spPr>
          <a:xfrm>
            <a:off x="7858080" y="3338280"/>
            <a:ext cx="2910600" cy="1943640"/>
          </a:xfrm>
          <a:prstGeom prst="rect">
            <a:avLst/>
          </a:prstGeom>
          <a:ln w="0">
            <a:noFill/>
          </a:ln>
        </p:spPr>
      </p:pic>
      <p:pic>
        <p:nvPicPr>
          <p:cNvPr id="570" name="Picture 6"/>
          <p:cNvPicPr/>
          <p:nvPr/>
        </p:nvPicPr>
        <p:blipFill>
          <a:blip r:embed="rId7">
            <a:alphaModFix amt="59000"/>
          </a:blip>
          <a:srcRect b="7006"/>
          <a:stretch/>
        </p:blipFill>
        <p:spPr>
          <a:xfrm>
            <a:off x="4689000" y="3338280"/>
            <a:ext cx="3170880" cy="1943640"/>
          </a:xfrm>
          <a:prstGeom prst="rect">
            <a:avLst/>
          </a:prstGeom>
          <a:ln w="0">
            <a:noFill/>
          </a:ln>
        </p:spPr>
      </p:pic>
      <p:pic>
        <p:nvPicPr>
          <p:cNvPr id="571" name="Immagine 36"/>
          <p:cNvPicPr/>
          <p:nvPr/>
        </p:nvPicPr>
        <p:blipFill>
          <a:blip r:embed="rId8"/>
          <a:stretch/>
        </p:blipFill>
        <p:spPr>
          <a:xfrm>
            <a:off x="3907800" y="1970280"/>
            <a:ext cx="542160" cy="542160"/>
          </a:xfrm>
          <a:prstGeom prst="rect">
            <a:avLst/>
          </a:prstGeom>
          <a:ln w="0">
            <a:noFill/>
          </a:ln>
        </p:spPr>
      </p:pic>
      <p:pic>
        <p:nvPicPr>
          <p:cNvPr id="572" name="Immagine 5"/>
          <p:cNvPicPr/>
          <p:nvPr/>
        </p:nvPicPr>
        <p:blipFill>
          <a:blip r:embed="rId9">
            <a:extLst>
              <a:ext uri="{BEBA8EAE-BF5A-486C-A8C5-ECC9F3942E4B}">
                <a14:imgProps xmlns:a14="http://schemas.microsoft.com/office/drawing/2010/main">
                  <a14:imgLayer r:embed="rId10">
                    <a14:imgEffect>
                      <a14:brightnessContrast bright="25000"/>
                    </a14:imgEffect>
                  </a14:imgLayer>
                </a14:imgProps>
              </a:ext>
            </a:extLst>
          </a:blip>
          <a:stretch/>
        </p:blipFill>
        <p:spPr>
          <a:xfrm>
            <a:off x="6723360" y="4676760"/>
            <a:ext cx="1537200" cy="306720"/>
          </a:xfrm>
          <a:prstGeom prst="rect">
            <a:avLst/>
          </a:prstGeom>
          <a:ln w="0">
            <a:noFill/>
          </a:ln>
        </p:spPr>
      </p:pic>
      <p:pic>
        <p:nvPicPr>
          <p:cNvPr id="573" name="Immagine 8"/>
          <p:cNvPicPr/>
          <p:nvPr/>
        </p:nvPicPr>
        <p:blipFill>
          <a:blip r:embed="rId11">
            <a:extLst>
              <a:ext uri="{BEBA8EAE-BF5A-486C-A8C5-ECC9F3942E4B}">
                <a14:imgProps xmlns:a14="http://schemas.microsoft.com/office/drawing/2010/main">
                  <a14:imgLayer r:embed="rId12">
                    <a14:imgEffect>
                      <a14:brightnessContrast bright="24000" contrast="1000"/>
                    </a14:imgEffect>
                  </a14:imgLayer>
                </a14:imgProps>
              </a:ext>
            </a:extLst>
          </a:blip>
          <a:stretch/>
        </p:blipFill>
        <p:spPr>
          <a:xfrm>
            <a:off x="7116120" y="2370240"/>
            <a:ext cx="1926000" cy="292680"/>
          </a:xfrm>
          <a:prstGeom prst="rect">
            <a:avLst/>
          </a:prstGeom>
          <a:ln w="0">
            <a:noFill/>
          </a:ln>
        </p:spPr>
      </p:pic>
      <p:grpSp>
        <p:nvGrpSpPr>
          <p:cNvPr id="574" name="Group 5"/>
          <p:cNvGrpSpPr/>
          <p:nvPr/>
        </p:nvGrpSpPr>
        <p:grpSpPr>
          <a:xfrm>
            <a:off x="3962880" y="3989160"/>
            <a:ext cx="554400" cy="554400"/>
            <a:chOff x="3962880" y="3989160"/>
            <a:chExt cx="554400" cy="554400"/>
          </a:xfrm>
        </p:grpSpPr>
        <p:sp>
          <p:nvSpPr>
            <p:cNvPr id="575" name="CustomShape 6"/>
            <p:cNvSpPr/>
            <p:nvPr/>
          </p:nvSpPr>
          <p:spPr>
            <a:xfrm>
              <a:off x="3962880" y="3989160"/>
              <a:ext cx="554400" cy="554400"/>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p:style>
        </p:sp>
        <p:pic>
          <p:nvPicPr>
            <p:cNvPr id="576" name="Immagine 37"/>
            <p:cNvPicPr/>
            <p:nvPr/>
          </p:nvPicPr>
          <p:blipFill>
            <a:blip r:embed="rId13">
              <a:biLevel thresh="50000"/>
            </a:blip>
            <a:stretch/>
          </p:blipFill>
          <p:spPr>
            <a:xfrm>
              <a:off x="4006800" y="4108680"/>
              <a:ext cx="460080" cy="31428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RISPONDERE ALLA DISINFORMAZIONE</a:t>
            </a:r>
          </a:p>
        </p:txBody>
      </p:sp>
      <p:sp>
        <p:nvSpPr>
          <p:cNvPr id="57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3</a:t>
            </a:r>
          </a:p>
        </p:txBody>
      </p:sp>
      <p:sp>
        <p:nvSpPr>
          <p:cNvPr id="579" name="CustomShape 3"/>
          <p:cNvSpPr/>
          <p:nvPr/>
        </p:nvSpPr>
        <p:spPr>
          <a:xfrm>
            <a:off x="7962840" y="1562400"/>
            <a:ext cx="377064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2761"/>
              </a:lnSpc>
            </a:pPr>
            <a:r>
              <a:rPr lang="it-IT" sz="2800" b="1" strike="noStrike" dirty="0">
                <a:solidFill>
                  <a:srgbClr val="FFFFFF"/>
                </a:solidFill>
                <a:latin typeface="Arial"/>
              </a:rPr>
              <a:t>NON BIASIMARE</a:t>
            </a:r>
          </a:p>
          <a:p>
            <a:pPr>
              <a:lnSpc>
                <a:spcPts val="2761"/>
              </a:lnSpc>
            </a:pPr>
            <a:r>
              <a:rPr lang="it-IT" sz="2800" b="1" strike="noStrike" dirty="0">
                <a:solidFill>
                  <a:srgbClr val="FFFFFF"/>
                </a:solidFill>
                <a:latin typeface="Arial"/>
              </a:rPr>
              <a:t>MOSTRA EMPATIA</a:t>
            </a:r>
          </a:p>
        </p:txBody>
      </p:sp>
      <p:pic>
        <p:nvPicPr>
          <p:cNvPr id="580" name="Immagine 3"/>
          <p:cNvPicPr/>
          <p:nvPr/>
        </p:nvPicPr>
        <p:blipFill>
          <a:blip r:embed="rId3"/>
          <a:stretch/>
        </p:blipFill>
        <p:spPr>
          <a:xfrm>
            <a:off x="4200480" y="1256400"/>
            <a:ext cx="3790440" cy="3786480"/>
          </a:xfrm>
          <a:prstGeom prst="rect">
            <a:avLst/>
          </a:prstGeom>
          <a:ln w="0">
            <a:noFill/>
          </a:ln>
        </p:spPr>
      </p:pic>
      <p:sp>
        <p:nvSpPr>
          <p:cNvPr id="581" name="CustomShape 4"/>
          <p:cNvSpPr/>
          <p:nvPr/>
        </p:nvSpPr>
        <p:spPr>
          <a:xfrm>
            <a:off x="7991640" y="231948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60"/>
              </a:lnSpc>
            </a:pPr>
            <a:r>
              <a:rPr lang="it-IT" sz="1800" b="0" strike="noStrike" dirty="0">
                <a:solidFill>
                  <a:srgbClr val="FFFFFF"/>
                </a:solidFill>
                <a:latin typeface="Arial"/>
              </a:rPr>
              <a:t>Assumere un tono del tipo </a:t>
            </a:r>
          </a:p>
          <a:p>
            <a:pPr>
              <a:lnSpc>
                <a:spcPts val="1760"/>
              </a:lnSpc>
            </a:pPr>
            <a:r>
              <a:rPr lang="it-IT" sz="1800" b="0" strike="noStrike" dirty="0">
                <a:solidFill>
                  <a:srgbClr val="FFFFFF"/>
                </a:solidFill>
                <a:latin typeface="Arial"/>
              </a:rPr>
              <a:t>"</a:t>
            </a:r>
            <a:r>
              <a:rPr lang="it-IT" sz="1800" b="1" strike="noStrike" dirty="0">
                <a:solidFill>
                  <a:srgbClr val="FFFFFF"/>
                </a:solidFill>
                <a:latin typeface="Arial"/>
              </a:rPr>
              <a:t>tu hai torto e io ho ragione</a:t>
            </a:r>
            <a:r>
              <a:rPr lang="it-IT" sz="1800" b="0" strike="noStrike" dirty="0">
                <a:solidFill>
                  <a:srgbClr val="FFFFFF"/>
                </a:solidFill>
                <a:latin typeface="Arial"/>
              </a:rPr>
              <a:t>"</a:t>
            </a:r>
          </a:p>
          <a:p>
            <a:pPr>
              <a:lnSpc>
                <a:spcPts val="1760"/>
              </a:lnSpc>
            </a:pPr>
            <a:r>
              <a:rPr lang="it-IT" sz="1800" b="0" strike="noStrike" dirty="0">
                <a:solidFill>
                  <a:srgbClr val="FFFFFF"/>
                </a:solidFill>
                <a:latin typeface="Arial"/>
              </a:rPr>
              <a:t>non funziona.</a:t>
            </a:r>
          </a:p>
        </p:txBody>
      </p:sp>
      <p:sp>
        <p:nvSpPr>
          <p:cNvPr id="582" name="CustomShape 5"/>
          <p:cNvSpPr/>
          <p:nvPr/>
        </p:nvSpPr>
        <p:spPr>
          <a:xfrm>
            <a:off x="2504879" y="4087440"/>
            <a:ext cx="7372365"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2000" b="1" strike="noStrike" dirty="0">
                <a:solidFill>
                  <a:srgbClr val="FFFFFF"/>
                </a:solidFill>
                <a:latin typeface="Arial"/>
              </a:rPr>
              <a:t>Come parlare della disinformazione ad amici e familiari</a:t>
            </a:r>
          </a:p>
        </p:txBody>
      </p:sp>
      <p:sp>
        <p:nvSpPr>
          <p:cNvPr id="583" name="CustomShape 6"/>
          <p:cNvSpPr/>
          <p:nvPr/>
        </p:nvSpPr>
        <p:spPr>
          <a:xfrm>
            <a:off x="2504879" y="5189040"/>
            <a:ext cx="7898577" cy="449952"/>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lnSpc>
                <a:spcPts val="2761"/>
              </a:lnSpc>
            </a:pPr>
            <a:r>
              <a:rPr lang="it-IT" sz="2800" b="1" strike="noStrike" dirty="0">
                <a:solidFill>
                  <a:srgbClr val="FFFFFF"/>
                </a:solidFill>
                <a:latin typeface="Arial"/>
              </a:rPr>
              <a:t>NON ASPETTARTI CAMBIAMENTI IMMEDIATI</a:t>
            </a:r>
          </a:p>
        </p:txBody>
      </p:sp>
      <p:sp>
        <p:nvSpPr>
          <p:cNvPr id="584" name="CustomShape 7"/>
          <p:cNvSpPr/>
          <p:nvPr/>
        </p:nvSpPr>
        <p:spPr>
          <a:xfrm>
            <a:off x="3413160" y="5603400"/>
            <a:ext cx="5640120" cy="537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1760"/>
              </a:lnSpc>
            </a:pPr>
            <a:r>
              <a:rPr lang="it-IT" sz="1800" b="0" strike="noStrike" dirty="0">
                <a:solidFill>
                  <a:srgbClr val="FFFFFF"/>
                </a:solidFill>
                <a:latin typeface="Arial"/>
              </a:rPr>
              <a:t>Ci vogliono tatto e pazienza per far smettere di diffondere disinformazione</a:t>
            </a:r>
          </a:p>
        </p:txBody>
      </p:sp>
      <p:sp>
        <p:nvSpPr>
          <p:cNvPr id="585" name="CustomShape 8"/>
          <p:cNvSpPr/>
          <p:nvPr/>
        </p:nvSpPr>
        <p:spPr>
          <a:xfrm>
            <a:off x="370080" y="1562400"/>
            <a:ext cx="3770640" cy="441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2761"/>
              </a:lnSpc>
            </a:pPr>
            <a:r>
              <a:rPr lang="it-IT" sz="2800" b="1" strike="noStrike">
                <a:solidFill>
                  <a:srgbClr val="FFFFFF"/>
                </a:solidFill>
                <a:latin typeface="Arial"/>
              </a:rPr>
              <a:t>AGISCI</a:t>
            </a:r>
          </a:p>
        </p:txBody>
      </p:sp>
      <p:sp>
        <p:nvSpPr>
          <p:cNvPr id="586" name="CustomShape 9"/>
          <p:cNvSpPr/>
          <p:nvPr/>
        </p:nvSpPr>
        <p:spPr>
          <a:xfrm>
            <a:off x="355680" y="1995120"/>
            <a:ext cx="3770640" cy="7610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r">
              <a:lnSpc>
                <a:spcPts val="1760"/>
              </a:lnSpc>
            </a:pPr>
            <a:r>
              <a:rPr lang="it-IT" sz="1800" b="0" strike="noStrike" dirty="0">
                <a:solidFill>
                  <a:srgbClr val="FFFFFF"/>
                </a:solidFill>
                <a:latin typeface="Arial"/>
              </a:rPr>
              <a:t>Abbiamo TUTTI la responsabilità di ostacolare la diffusione di informazioni fuorvianti</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39A7D2"/>
        </a:solidFill>
        <a:effectLst/>
      </p:bgPr>
    </p:bg>
    <p:spTree>
      <p:nvGrpSpPr>
        <p:cNvPr id="1" name=""/>
        <p:cNvGrpSpPr/>
        <p:nvPr/>
      </p:nvGrpSpPr>
      <p:grpSpPr>
        <a:xfrm>
          <a:off x="0" y="0"/>
          <a:ext cx="0" cy="0"/>
          <a:chOff x="0" y="0"/>
          <a:chExt cx="0" cy="0"/>
        </a:xfrm>
      </p:grpSpPr>
      <p:sp>
        <p:nvSpPr>
          <p:cNvPr id="58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LAVORO IN GRUPPI - </a:t>
            </a:r>
            <a:r>
              <a:rPr lang="it-IT" sz="1800" b="1" strike="noStrike">
                <a:solidFill>
                  <a:srgbClr val="FFFFFF"/>
                </a:solidFill>
                <a:latin typeface="Arial"/>
              </a:rPr>
              <a:t>COMPITI PER 3-4 GRUPPI</a:t>
            </a:r>
          </a:p>
        </p:txBody>
      </p:sp>
      <p:sp>
        <p:nvSpPr>
          <p:cNvPr id="588" name="CustomShape 2"/>
          <p:cNvSpPr/>
          <p:nvPr/>
        </p:nvSpPr>
        <p:spPr>
          <a:xfrm>
            <a:off x="4382219" y="1078920"/>
            <a:ext cx="311298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000" b="1" strike="noStrike" dirty="0">
                <a:solidFill>
                  <a:srgbClr val="FFFFFF"/>
                </a:solidFill>
                <a:latin typeface="Arial"/>
              </a:rPr>
              <a:t>Compiti per 3-4 gruppi</a:t>
            </a:r>
          </a:p>
        </p:txBody>
      </p:sp>
      <p:sp>
        <p:nvSpPr>
          <p:cNvPr id="589" name="CustomShape 3"/>
          <p:cNvSpPr/>
          <p:nvPr/>
        </p:nvSpPr>
        <p:spPr>
          <a:xfrm>
            <a:off x="495720" y="4598640"/>
            <a:ext cx="324540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it-IT" sz="1800" b="1" strike="noStrike">
                <a:solidFill>
                  <a:srgbClr val="FFFFFF"/>
                </a:solidFill>
                <a:latin typeface="Arial"/>
              </a:rPr>
              <a:t>DIVIDETEVI IN GRUPPI</a:t>
            </a:r>
          </a:p>
        </p:txBody>
      </p:sp>
      <p:grpSp>
        <p:nvGrpSpPr>
          <p:cNvPr id="590" name="Group 4"/>
          <p:cNvGrpSpPr/>
          <p:nvPr/>
        </p:nvGrpSpPr>
        <p:grpSpPr>
          <a:xfrm>
            <a:off x="8829360" y="2128680"/>
            <a:ext cx="2300760" cy="2300760"/>
            <a:chOff x="8829360" y="2128680"/>
            <a:chExt cx="2300760" cy="2300760"/>
          </a:xfrm>
        </p:grpSpPr>
        <p:sp>
          <p:nvSpPr>
            <p:cNvPr id="591" name="CustomShape 5"/>
            <p:cNvSpPr/>
            <p:nvPr/>
          </p:nvSpPr>
          <p:spPr>
            <a:xfrm>
              <a:off x="8829360" y="2128680"/>
              <a:ext cx="2300760" cy="2300760"/>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p:style>
        </p:sp>
        <p:pic>
          <p:nvPicPr>
            <p:cNvPr id="592" name="Immagine 9"/>
            <p:cNvPicPr/>
            <p:nvPr/>
          </p:nvPicPr>
          <p:blipFill>
            <a:blip r:embed="rId2"/>
            <a:stretch/>
          </p:blipFill>
          <p:spPr>
            <a:xfrm>
              <a:off x="9744840" y="2491920"/>
              <a:ext cx="1097280" cy="907200"/>
            </a:xfrm>
            <a:prstGeom prst="rect">
              <a:avLst/>
            </a:prstGeom>
            <a:ln w="0">
              <a:noFill/>
            </a:ln>
          </p:spPr>
        </p:pic>
        <p:pic>
          <p:nvPicPr>
            <p:cNvPr id="593" name="Immagine 10"/>
            <p:cNvPicPr/>
            <p:nvPr/>
          </p:nvPicPr>
          <p:blipFill>
            <a:blip r:embed="rId3"/>
            <a:stretch/>
          </p:blipFill>
          <p:spPr>
            <a:xfrm>
              <a:off x="9183240" y="2450160"/>
              <a:ext cx="1257840" cy="1807560"/>
            </a:xfrm>
            <a:prstGeom prst="rect">
              <a:avLst/>
            </a:prstGeom>
            <a:ln w="0">
              <a:noFill/>
            </a:ln>
          </p:spPr>
        </p:pic>
      </p:grpSp>
      <p:pic>
        <p:nvPicPr>
          <p:cNvPr id="594" name="Immagine 11"/>
          <p:cNvPicPr/>
          <p:nvPr/>
        </p:nvPicPr>
        <p:blipFill>
          <a:blip r:embed="rId4"/>
          <a:stretch/>
        </p:blipFill>
        <p:spPr>
          <a:xfrm>
            <a:off x="4917960" y="2103480"/>
            <a:ext cx="2355480" cy="2352960"/>
          </a:xfrm>
          <a:prstGeom prst="rect">
            <a:avLst/>
          </a:prstGeom>
          <a:ln w="0">
            <a:noFill/>
          </a:ln>
        </p:spPr>
      </p:pic>
      <p:grpSp>
        <p:nvGrpSpPr>
          <p:cNvPr id="595" name="Group 6"/>
          <p:cNvGrpSpPr/>
          <p:nvPr/>
        </p:nvGrpSpPr>
        <p:grpSpPr>
          <a:xfrm>
            <a:off x="779760" y="2301840"/>
            <a:ext cx="2676960" cy="1970280"/>
            <a:chOff x="779760" y="2301840"/>
            <a:chExt cx="2676960" cy="1970280"/>
          </a:xfrm>
        </p:grpSpPr>
        <p:grpSp>
          <p:nvGrpSpPr>
            <p:cNvPr id="596" name="Group 7"/>
            <p:cNvGrpSpPr/>
            <p:nvPr/>
          </p:nvGrpSpPr>
          <p:grpSpPr>
            <a:xfrm>
              <a:off x="1130760" y="2791800"/>
              <a:ext cx="539640" cy="539640"/>
              <a:chOff x="1130760" y="2791800"/>
              <a:chExt cx="539640" cy="539640"/>
            </a:xfrm>
          </p:grpSpPr>
          <p:sp>
            <p:nvSpPr>
              <p:cNvPr id="597" name="CustomShape 8"/>
              <p:cNvSpPr/>
              <p:nvPr/>
            </p:nvSpPr>
            <p:spPr>
              <a:xfrm>
                <a:off x="1130760" y="27918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598" name="Immagine 14"/>
              <p:cNvPicPr/>
              <p:nvPr/>
            </p:nvPicPr>
            <p:blipFill>
              <a:blip r:embed="rId5"/>
              <a:stretch/>
            </p:blipFill>
            <p:spPr>
              <a:xfrm>
                <a:off x="1227240" y="2885400"/>
                <a:ext cx="378720" cy="324360"/>
              </a:xfrm>
              <a:prstGeom prst="rect">
                <a:avLst/>
              </a:prstGeom>
              <a:ln w="0">
                <a:noFill/>
              </a:ln>
            </p:spPr>
          </p:pic>
        </p:grpSp>
        <p:grpSp>
          <p:nvGrpSpPr>
            <p:cNvPr id="599" name="Group 9"/>
            <p:cNvGrpSpPr/>
            <p:nvPr/>
          </p:nvGrpSpPr>
          <p:grpSpPr>
            <a:xfrm>
              <a:off x="2917080" y="3398400"/>
              <a:ext cx="539640" cy="539640"/>
              <a:chOff x="2917080" y="3398400"/>
              <a:chExt cx="539640" cy="539640"/>
            </a:xfrm>
          </p:grpSpPr>
          <p:sp>
            <p:nvSpPr>
              <p:cNvPr id="600" name="CustomShape 10"/>
              <p:cNvSpPr/>
              <p:nvPr/>
            </p:nvSpPr>
            <p:spPr>
              <a:xfrm>
                <a:off x="2917080" y="3398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1" name="Immagine 17"/>
              <p:cNvPicPr/>
              <p:nvPr/>
            </p:nvPicPr>
            <p:blipFill>
              <a:blip r:embed="rId6"/>
              <a:stretch/>
            </p:blipFill>
            <p:spPr>
              <a:xfrm rot="842400">
                <a:off x="3013200" y="3458160"/>
                <a:ext cx="317160" cy="423720"/>
              </a:xfrm>
              <a:prstGeom prst="rect">
                <a:avLst/>
              </a:prstGeom>
              <a:ln w="0">
                <a:noFill/>
              </a:ln>
            </p:spPr>
          </p:pic>
        </p:grpSp>
        <p:grpSp>
          <p:nvGrpSpPr>
            <p:cNvPr id="602" name="Group 11"/>
            <p:cNvGrpSpPr/>
            <p:nvPr/>
          </p:nvGrpSpPr>
          <p:grpSpPr>
            <a:xfrm>
              <a:off x="2262960" y="3407400"/>
              <a:ext cx="539640" cy="539640"/>
              <a:chOff x="2262960" y="3407400"/>
              <a:chExt cx="539640" cy="539640"/>
            </a:xfrm>
          </p:grpSpPr>
          <p:sp>
            <p:nvSpPr>
              <p:cNvPr id="603" name="CustomShape 12"/>
              <p:cNvSpPr/>
              <p:nvPr/>
            </p:nvSpPr>
            <p:spPr>
              <a:xfrm>
                <a:off x="2262960" y="340740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04" name="Immagine 20"/>
              <p:cNvPicPr/>
              <p:nvPr/>
            </p:nvPicPr>
            <p:blipFill>
              <a:blip r:embed="rId7"/>
              <a:stretch/>
            </p:blipFill>
            <p:spPr>
              <a:xfrm>
                <a:off x="2366280" y="3506760"/>
                <a:ext cx="322920" cy="387000"/>
              </a:xfrm>
              <a:prstGeom prst="rect">
                <a:avLst/>
              </a:prstGeom>
              <a:ln w="0">
                <a:noFill/>
              </a:ln>
            </p:spPr>
          </p:pic>
        </p:grpSp>
        <p:grpSp>
          <p:nvGrpSpPr>
            <p:cNvPr id="605" name="Group 13"/>
            <p:cNvGrpSpPr/>
            <p:nvPr/>
          </p:nvGrpSpPr>
          <p:grpSpPr>
            <a:xfrm>
              <a:off x="779760" y="3398400"/>
              <a:ext cx="539640" cy="539640"/>
              <a:chOff x="779760" y="3398400"/>
              <a:chExt cx="539640" cy="539640"/>
            </a:xfrm>
          </p:grpSpPr>
          <p:sp>
            <p:nvSpPr>
              <p:cNvPr id="606" name="CustomShape 14"/>
              <p:cNvSpPr/>
              <p:nvPr/>
            </p:nvSpPr>
            <p:spPr>
              <a:xfrm>
                <a:off x="779760" y="3398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07" name="Immagine 23"/>
              <p:cNvPicPr/>
              <p:nvPr/>
            </p:nvPicPr>
            <p:blipFill>
              <a:blip r:embed="rId8"/>
              <a:stretch/>
            </p:blipFill>
            <p:spPr>
              <a:xfrm>
                <a:off x="826200" y="3500640"/>
                <a:ext cx="415080" cy="370800"/>
              </a:xfrm>
              <a:prstGeom prst="rect">
                <a:avLst/>
              </a:prstGeom>
              <a:ln w="0">
                <a:noFill/>
              </a:ln>
            </p:spPr>
          </p:pic>
        </p:grpSp>
        <p:grpSp>
          <p:nvGrpSpPr>
            <p:cNvPr id="608" name="Group 15"/>
            <p:cNvGrpSpPr/>
            <p:nvPr/>
          </p:nvGrpSpPr>
          <p:grpSpPr>
            <a:xfrm>
              <a:off x="1433880" y="3407400"/>
              <a:ext cx="539640" cy="539640"/>
              <a:chOff x="1433880" y="3407400"/>
              <a:chExt cx="539640" cy="539640"/>
            </a:xfrm>
          </p:grpSpPr>
          <p:sp>
            <p:nvSpPr>
              <p:cNvPr id="609" name="CustomShape 16"/>
              <p:cNvSpPr/>
              <p:nvPr/>
            </p:nvSpPr>
            <p:spPr>
              <a:xfrm>
                <a:off x="1433880" y="3407400"/>
                <a:ext cx="539640" cy="53964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p:style>
          </p:sp>
          <p:pic>
            <p:nvPicPr>
              <p:cNvPr id="610" name="Immagine 26"/>
              <p:cNvPicPr/>
              <p:nvPr/>
            </p:nvPicPr>
            <p:blipFill>
              <a:blip r:embed="rId9"/>
              <a:stretch/>
            </p:blipFill>
            <p:spPr>
              <a:xfrm>
                <a:off x="1549440" y="3507120"/>
                <a:ext cx="332280" cy="358200"/>
              </a:xfrm>
              <a:prstGeom prst="rect">
                <a:avLst/>
              </a:prstGeom>
              <a:ln w="0">
                <a:noFill/>
              </a:ln>
            </p:spPr>
          </p:pic>
        </p:grpSp>
        <p:grpSp>
          <p:nvGrpSpPr>
            <p:cNvPr id="611" name="Group 17"/>
            <p:cNvGrpSpPr/>
            <p:nvPr/>
          </p:nvGrpSpPr>
          <p:grpSpPr>
            <a:xfrm>
              <a:off x="2608200" y="2778120"/>
              <a:ext cx="539640" cy="539640"/>
              <a:chOff x="2608200" y="2778120"/>
              <a:chExt cx="539640" cy="539640"/>
            </a:xfrm>
          </p:grpSpPr>
          <p:sp>
            <p:nvSpPr>
              <p:cNvPr id="612" name="CustomShape 18"/>
              <p:cNvSpPr/>
              <p:nvPr/>
            </p:nvSpPr>
            <p:spPr>
              <a:xfrm>
                <a:off x="2608200" y="277812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3" name="Immagine 29"/>
              <p:cNvPicPr/>
              <p:nvPr/>
            </p:nvPicPr>
            <p:blipFill>
              <a:blip r:embed="rId10"/>
              <a:stretch/>
            </p:blipFill>
            <p:spPr>
              <a:xfrm>
                <a:off x="2714760" y="2887200"/>
                <a:ext cx="373680" cy="371160"/>
              </a:xfrm>
              <a:prstGeom prst="rect">
                <a:avLst/>
              </a:prstGeom>
              <a:ln w="0">
                <a:noFill/>
              </a:ln>
            </p:spPr>
          </p:pic>
        </p:grpSp>
        <p:grpSp>
          <p:nvGrpSpPr>
            <p:cNvPr id="614" name="Group 19"/>
            <p:cNvGrpSpPr/>
            <p:nvPr/>
          </p:nvGrpSpPr>
          <p:grpSpPr>
            <a:xfrm>
              <a:off x="1963800" y="2472480"/>
              <a:ext cx="539640" cy="539640"/>
              <a:chOff x="1963800" y="2472480"/>
              <a:chExt cx="539640" cy="539640"/>
            </a:xfrm>
          </p:grpSpPr>
          <p:sp>
            <p:nvSpPr>
              <p:cNvPr id="615" name="CustomShape 20"/>
              <p:cNvSpPr/>
              <p:nvPr/>
            </p:nvSpPr>
            <p:spPr>
              <a:xfrm>
                <a:off x="1963800" y="2472480"/>
                <a:ext cx="539640" cy="53964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p:style>
          </p:sp>
          <p:pic>
            <p:nvPicPr>
              <p:cNvPr id="616" name="Immagine 32"/>
              <p:cNvPicPr/>
              <p:nvPr/>
            </p:nvPicPr>
            <p:blipFill>
              <a:blip r:embed="rId11"/>
              <a:stretch/>
            </p:blipFill>
            <p:spPr>
              <a:xfrm>
                <a:off x="2057400" y="2570400"/>
                <a:ext cx="370800" cy="363600"/>
              </a:xfrm>
              <a:prstGeom prst="rect">
                <a:avLst/>
              </a:prstGeom>
              <a:ln w="0">
                <a:noFill/>
              </a:ln>
            </p:spPr>
          </p:pic>
        </p:grpSp>
        <p:sp>
          <p:nvSpPr>
            <p:cNvPr id="617" name="CustomShape 21"/>
            <p:cNvSpPr/>
            <p:nvPr/>
          </p:nvSpPr>
          <p:spPr>
            <a:xfrm rot="20409600">
              <a:off x="1950840" y="2247840"/>
              <a:ext cx="45360" cy="2078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grpSp>
      <p:sp>
        <p:nvSpPr>
          <p:cNvPr id="618" name="CustomShape 2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4</a:t>
            </a:r>
          </a:p>
        </p:txBody>
      </p:sp>
      <p:sp>
        <p:nvSpPr>
          <p:cNvPr id="619" name="CustomShape 23"/>
          <p:cNvSpPr/>
          <p:nvPr/>
        </p:nvSpPr>
        <p:spPr>
          <a:xfrm>
            <a:off x="4454640" y="4598640"/>
            <a:ext cx="3282480" cy="791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it-IT" sz="1800" b="1" strike="noStrike" dirty="0">
                <a:solidFill>
                  <a:srgbClr val="FFFFFF"/>
                </a:solidFill>
                <a:latin typeface="Arial"/>
              </a:rPr>
              <a:t>SCEGLIETE IL VOSTRO CASO DI STUDIO E I RELATIVI COMPITI</a:t>
            </a:r>
          </a:p>
        </p:txBody>
      </p:sp>
      <p:sp>
        <p:nvSpPr>
          <p:cNvPr id="620" name="CustomShape 24"/>
          <p:cNvSpPr/>
          <p:nvPr/>
        </p:nvSpPr>
        <p:spPr>
          <a:xfrm>
            <a:off x="8189280" y="4598640"/>
            <a:ext cx="3580920" cy="440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ts val="2761"/>
              </a:lnSpc>
            </a:pPr>
            <a:r>
              <a:rPr lang="it-IT" sz="1800" b="1" strike="noStrike">
                <a:solidFill>
                  <a:srgbClr val="FFFFFF"/>
                </a:solidFill>
                <a:latin typeface="Arial"/>
              </a:rPr>
              <a:t>PREPARATE UNA PRESENTAZIONE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2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SINTESI - </a:t>
            </a:r>
            <a:r>
              <a:rPr lang="it-IT" sz="1800" b="1" strike="noStrike">
                <a:solidFill>
                  <a:srgbClr val="FFFFFF"/>
                </a:solidFill>
                <a:latin typeface="Arial"/>
              </a:rPr>
              <a:t>QUALI SONO GLI INSEGNAMENTI TRATTI?</a:t>
            </a:r>
          </a:p>
        </p:txBody>
      </p:sp>
      <p:sp>
        <p:nvSpPr>
          <p:cNvPr id="62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sp>
        <p:nvSpPr>
          <p:cNvPr id="623" name="CustomShape 3"/>
          <p:cNvSpPr/>
          <p:nvPr/>
        </p:nvSpPr>
        <p:spPr>
          <a:xfrm>
            <a:off x="2957826" y="1627560"/>
            <a:ext cx="2891160" cy="130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8000" b="1" strike="noStrike" dirty="0">
                <a:solidFill>
                  <a:srgbClr val="FF5D00"/>
                </a:solidFill>
                <a:latin typeface="Arial"/>
              </a:rPr>
              <a:t>Cos'</a:t>
            </a:r>
          </a:p>
        </p:txBody>
      </p:sp>
      <p:sp>
        <p:nvSpPr>
          <p:cNvPr id="624" name="CustomShape 4"/>
          <p:cNvSpPr/>
          <p:nvPr/>
        </p:nvSpPr>
        <p:spPr>
          <a:xfrm>
            <a:off x="2957826" y="2541960"/>
            <a:ext cx="3072038"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8000" b="1" strike="noStrike" dirty="0">
                <a:solidFill>
                  <a:srgbClr val="164193"/>
                </a:solidFill>
                <a:latin typeface="Arial"/>
              </a:rPr>
              <a:t>Come</a:t>
            </a:r>
          </a:p>
        </p:txBody>
      </p:sp>
      <p:sp>
        <p:nvSpPr>
          <p:cNvPr id="625" name="CustomShape 5"/>
          <p:cNvSpPr/>
          <p:nvPr/>
        </p:nvSpPr>
        <p:spPr>
          <a:xfrm>
            <a:off x="2957826" y="3495600"/>
            <a:ext cx="3158302"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8000" b="1" strike="noStrike" dirty="0">
                <a:solidFill>
                  <a:srgbClr val="164193"/>
                </a:solidFill>
                <a:latin typeface="Arial"/>
              </a:rPr>
              <a:t>Come</a:t>
            </a:r>
          </a:p>
        </p:txBody>
      </p:sp>
      <p:sp>
        <p:nvSpPr>
          <p:cNvPr id="626" name="CustomShape 6"/>
          <p:cNvSpPr/>
          <p:nvPr/>
        </p:nvSpPr>
        <p:spPr>
          <a:xfrm>
            <a:off x="6458191" y="2093400"/>
            <a:ext cx="3073998" cy="356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dirty="0">
                <a:solidFill>
                  <a:srgbClr val="FFFFFF"/>
                </a:solidFill>
                <a:latin typeface="Arial"/>
              </a:rPr>
              <a:t>è la disinformazione? </a:t>
            </a:r>
          </a:p>
        </p:txBody>
      </p:sp>
      <p:sp>
        <p:nvSpPr>
          <p:cNvPr id="627" name="CustomShape 7"/>
          <p:cNvSpPr/>
          <p:nvPr/>
        </p:nvSpPr>
        <p:spPr>
          <a:xfrm>
            <a:off x="6458191" y="3063960"/>
            <a:ext cx="3246526"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a:solidFill>
                  <a:srgbClr val="FFFFFF"/>
                </a:solidFill>
                <a:latin typeface="Arial"/>
              </a:rPr>
              <a:t>funziona la disinformazione?</a:t>
            </a:r>
          </a:p>
        </p:txBody>
      </p:sp>
      <p:sp>
        <p:nvSpPr>
          <p:cNvPr id="628" name="CustomShape 8"/>
          <p:cNvSpPr/>
          <p:nvPr/>
        </p:nvSpPr>
        <p:spPr>
          <a:xfrm>
            <a:off x="6458190" y="3995280"/>
            <a:ext cx="4842413" cy="35604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it-IT" sz="1600" b="1" strike="noStrike" dirty="0">
                <a:solidFill>
                  <a:srgbClr val="FFFFFF"/>
                </a:solidFill>
                <a:latin typeface="Arial"/>
              </a:rPr>
              <a:t>dovremmo rispondere alla disinformazione? </a:t>
            </a:r>
          </a:p>
        </p:txBody>
      </p:sp>
      <p:sp>
        <p:nvSpPr>
          <p:cNvPr id="629" name="CustomShape 9"/>
          <p:cNvSpPr/>
          <p:nvPr/>
        </p:nvSpPr>
        <p:spPr>
          <a:xfrm>
            <a:off x="2957826" y="4431600"/>
            <a:ext cx="3158302"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8000" b="1" strike="noStrike" dirty="0">
                <a:solidFill>
                  <a:srgbClr val="F49900"/>
                </a:solidFill>
                <a:latin typeface="Arial"/>
              </a:rPr>
              <a:t>Come</a:t>
            </a:r>
          </a:p>
        </p:txBody>
      </p:sp>
      <p:sp>
        <p:nvSpPr>
          <p:cNvPr id="630" name="CustomShape 10"/>
          <p:cNvSpPr/>
          <p:nvPr/>
        </p:nvSpPr>
        <p:spPr>
          <a:xfrm>
            <a:off x="6458191" y="4926240"/>
            <a:ext cx="2219760" cy="35604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it-IT" sz="1600" b="1" strike="noStrike">
                <a:solidFill>
                  <a:srgbClr val="FFFFFF"/>
                </a:solidFill>
                <a:latin typeface="Arial"/>
              </a:rPr>
              <a:t>saperne di più</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1"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COME SAPERNE DI PIÙ - </a:t>
            </a:r>
            <a:r>
              <a:rPr lang="it-IT" sz="1800" b="1" strike="noStrike">
                <a:solidFill>
                  <a:srgbClr val="FFFFFF"/>
                </a:solidFill>
                <a:latin typeface="Arial"/>
              </a:rPr>
              <a:t>GIOCHI ONLINE (RISORSE ESTERNE)</a:t>
            </a:r>
          </a:p>
        </p:txBody>
      </p:sp>
      <p:sp>
        <p:nvSpPr>
          <p:cNvPr id="632"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sp>
        <p:nvSpPr>
          <p:cNvPr id="633" name="CustomShape 3"/>
          <p:cNvSpPr/>
          <p:nvPr/>
        </p:nvSpPr>
        <p:spPr>
          <a:xfrm>
            <a:off x="2234160" y="1197000"/>
            <a:ext cx="8966160" cy="46656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863640" indent="-285480">
              <a:lnSpc>
                <a:spcPct val="90000"/>
              </a:lnSpc>
              <a:spcBef>
                <a:spcPts val="1199"/>
              </a:spcBef>
              <a:buClr>
                <a:srgbClr val="4667FD"/>
              </a:buClr>
              <a:buFont typeface="Arial"/>
              <a:buChar char="•"/>
              <a:tabLst>
                <a:tab pos="1060560" algn="l"/>
              </a:tabLst>
            </a:pPr>
            <a:r>
              <a:rPr lang="it-IT" sz="1400" b="1" u="sng" strike="noStrike">
                <a:solidFill>
                  <a:srgbClr val="964277"/>
                </a:solidFill>
                <a:uFillTx/>
                <a:latin typeface="Arial"/>
                <a:hlinkClick r:id="rId3"/>
              </a:rPr>
              <a:t>The Bad News Game </a:t>
            </a:r>
            <a:r>
              <a:rPr lang="it-IT" sz="1400" b="0" strike="noStrike">
                <a:solidFill>
                  <a:srgbClr val="808080"/>
                </a:solidFill>
                <a:latin typeface="Arial"/>
              </a:rPr>
              <a:t>(diverse lingue) e </a:t>
            </a:r>
            <a:r>
              <a:rPr lang="it-IT" sz="1400" b="1" u="sng" strike="noStrike">
                <a:solidFill>
                  <a:srgbClr val="964277"/>
                </a:solidFill>
                <a:uFillTx/>
                <a:latin typeface="Arial"/>
                <a:hlinkClick r:id="rId4"/>
              </a:rPr>
              <a:t>Bad News Game for Kids</a:t>
            </a:r>
            <a:r>
              <a:rPr lang="it-IT" sz="1400" b="1" strike="noStrike">
                <a:solidFill>
                  <a:srgbClr val="1D848A"/>
                </a:solidFill>
                <a:latin typeface="Arial"/>
              </a:rPr>
              <a:t> </a:t>
            </a:r>
            <a:r>
              <a:rPr lang="it-IT" sz="1400" b="0" strike="noStrike">
                <a:solidFill>
                  <a:srgbClr val="808080"/>
                </a:solidFill>
                <a:latin typeface="Arial"/>
              </a:rPr>
              <a:t>(poche lingue).  </a:t>
            </a:r>
            <a:r>
              <a:rPr lang="it-IT"/>
              <a:t/>
            </a:r>
            <a:br>
              <a:rPr lang="it-IT"/>
            </a:br>
            <a:r>
              <a:rPr lang="it-IT" sz="1400" b="0" strike="noStrike">
                <a:solidFill>
                  <a:srgbClr val="808080"/>
                </a:solidFill>
                <a:latin typeface="Arial"/>
              </a:rPr>
              <a:t>Create le vostre notizie fasulle. Versione standard: dai 15 anni in su. Versione per bambini: dagli 8 anni in su.</a:t>
            </a:r>
          </a:p>
          <a:p>
            <a:pPr marL="1035000">
              <a:lnSpc>
                <a:spcPct val="90000"/>
              </a:lnSpc>
              <a:spcBef>
                <a:spcPts val="1199"/>
              </a:spcBef>
              <a:tabLst>
                <a:tab pos="1060560" algn="l"/>
              </a:tabLst>
            </a:pPr>
            <a:r>
              <a:rPr lang="it-IT" sz="1200" b="0" i="1" strike="noStrike">
                <a:solidFill>
                  <a:srgbClr val="808080"/>
                </a:solidFill>
                <a:latin typeface="Arial"/>
              </a:rPr>
              <a:t>Disponibile in diverse lingue.</a:t>
            </a:r>
          </a:p>
          <a:p>
            <a:pPr marL="863640" indent="-285480">
              <a:lnSpc>
                <a:spcPct val="90000"/>
              </a:lnSpc>
              <a:spcBef>
                <a:spcPts val="1199"/>
              </a:spcBef>
              <a:buClr>
                <a:srgbClr val="4365E2"/>
              </a:buClr>
              <a:buFont typeface="Arial"/>
              <a:buChar char="•"/>
              <a:tabLst>
                <a:tab pos="1060560" algn="l"/>
              </a:tabLst>
            </a:pPr>
            <a:r>
              <a:rPr lang="it-IT" sz="1400" b="1" u="sng" strike="noStrike">
                <a:solidFill>
                  <a:srgbClr val="964277"/>
                </a:solidFill>
                <a:uFillTx/>
                <a:latin typeface="Arial"/>
                <a:hlinkClick r:id="rId5"/>
              </a:rPr>
              <a:t>Real or Photoshop?</a:t>
            </a:r>
            <a:r>
              <a:rPr lang="it-IT" sz="1400" b="1" strike="noStrike">
                <a:solidFill>
                  <a:srgbClr val="1D848A"/>
                </a:solidFill>
                <a:latin typeface="Arial"/>
              </a:rPr>
              <a:t> </a:t>
            </a:r>
            <a:r>
              <a:rPr lang="it-IT" sz="1400" b="0" strike="noStrike">
                <a:solidFill>
                  <a:srgbClr val="808080"/>
                </a:solidFill>
                <a:latin typeface="Arial"/>
              </a:rPr>
              <a:t>(EN) Testate la vostra capacità di osservazione per cogliere meglio la manipolazione delle immagini.</a:t>
            </a:r>
          </a:p>
          <a:p>
            <a:pPr marL="577800">
              <a:lnSpc>
                <a:spcPct val="90000"/>
              </a:lnSpc>
              <a:spcBef>
                <a:spcPts val="1199"/>
              </a:spcBef>
              <a:tabLst>
                <a:tab pos="1060560" algn="l"/>
              </a:tabLst>
            </a:pPr>
            <a:r>
              <a:rPr lang="it-IT" sz="1200" b="0" i="1" strike="noStrike">
                <a:solidFill>
                  <a:srgbClr val="808080"/>
                </a:solidFill>
                <a:latin typeface="Arial"/>
              </a:rPr>
              <a:t>	Disponibile solo in inglese.</a:t>
            </a:r>
          </a:p>
          <a:p>
            <a:pPr marL="863640" indent="-285480">
              <a:lnSpc>
                <a:spcPct val="90000"/>
              </a:lnSpc>
              <a:spcBef>
                <a:spcPts val="1199"/>
              </a:spcBef>
              <a:buClr>
                <a:srgbClr val="4365E2"/>
              </a:buClr>
              <a:buFont typeface="Arial"/>
              <a:buChar char="•"/>
              <a:tabLst>
                <a:tab pos="1060560" algn="l"/>
              </a:tabLst>
            </a:pPr>
            <a:r>
              <a:rPr lang="it-IT" sz="1400" b="1" u="sng" strike="noStrike">
                <a:solidFill>
                  <a:srgbClr val="964277"/>
                </a:solidFill>
                <a:uFillTx/>
                <a:latin typeface="Arial"/>
                <a:hlinkClick r:id="rId6"/>
              </a:rPr>
              <a:t>Fakescape</a:t>
            </a:r>
            <a:r>
              <a:rPr lang="it-IT" sz="1400" b="0" strike="noStrike">
                <a:solidFill>
                  <a:srgbClr val="1D848A"/>
                </a:solidFill>
                <a:latin typeface="Arial"/>
              </a:rPr>
              <a:t> </a:t>
            </a:r>
            <a:r>
              <a:rPr lang="it-IT" sz="1400" b="0" strike="noStrike">
                <a:solidFill>
                  <a:srgbClr val="808080"/>
                </a:solidFill>
                <a:latin typeface="Arial"/>
              </a:rPr>
              <a:t>(CZ e EN). Giochi che insegnano agli studenti come "sfuggire" alle notizie fasulle. Su richiesta e gratuito per professori. Dai 13 anni in su.</a:t>
            </a:r>
          </a:p>
          <a:p>
            <a:pPr marL="577800">
              <a:lnSpc>
                <a:spcPct val="90000"/>
              </a:lnSpc>
              <a:spcBef>
                <a:spcPts val="1199"/>
              </a:spcBef>
              <a:tabLst>
                <a:tab pos="1060560" algn="l"/>
              </a:tabLst>
            </a:pPr>
            <a:r>
              <a:rPr lang="it-IT" sz="1200" b="0" i="1" strike="noStrike">
                <a:solidFill>
                  <a:srgbClr val="808080"/>
                </a:solidFill>
                <a:latin typeface="Arial"/>
              </a:rPr>
              <a:t>	Disponibile in inglese e ceco.</a:t>
            </a:r>
          </a:p>
          <a:p>
            <a:pPr marL="863640" indent="-285480">
              <a:lnSpc>
                <a:spcPct val="90000"/>
              </a:lnSpc>
              <a:spcBef>
                <a:spcPts val="1199"/>
              </a:spcBef>
              <a:buClr>
                <a:srgbClr val="4365E2"/>
              </a:buClr>
              <a:buFont typeface="Arial"/>
              <a:buChar char="•"/>
              <a:tabLst>
                <a:tab pos="1060560" algn="l"/>
              </a:tabLst>
            </a:pPr>
            <a:r>
              <a:rPr lang="it-IT" sz="1400" b="1" u="sng" strike="noStrike">
                <a:solidFill>
                  <a:srgbClr val="964277"/>
                </a:solidFill>
                <a:uFillTx/>
                <a:latin typeface="Arial"/>
                <a:hlinkClick r:id="rId7"/>
              </a:rPr>
              <a:t>Fakey</a:t>
            </a:r>
            <a:r>
              <a:rPr lang="it-IT" sz="1400" b="0" strike="noStrike">
                <a:solidFill>
                  <a:srgbClr val="1D848A"/>
                </a:solidFill>
                <a:latin typeface="Arial"/>
              </a:rPr>
              <a:t> </a:t>
            </a:r>
            <a:r>
              <a:rPr lang="it-IT" sz="1400" b="0" strike="noStrike">
                <a:solidFill>
                  <a:srgbClr val="808080"/>
                </a:solidFill>
                <a:latin typeface="Arial"/>
              </a:rPr>
              <a:t>(EN). Gioco che insegna l'alfabetizzazione mediatica e in che modo le persone interagiscono con la misinformazione. Dai 16 anni in su.</a:t>
            </a:r>
          </a:p>
          <a:p>
            <a:pPr marL="577800">
              <a:lnSpc>
                <a:spcPct val="90000"/>
              </a:lnSpc>
              <a:spcBef>
                <a:spcPts val="1199"/>
              </a:spcBef>
              <a:tabLst>
                <a:tab pos="1060560" algn="l"/>
              </a:tabLst>
            </a:pPr>
            <a:r>
              <a:rPr lang="it-IT" sz="1200" b="0" i="1" strike="noStrike">
                <a:solidFill>
                  <a:srgbClr val="808080"/>
                </a:solidFill>
                <a:latin typeface="Arial"/>
              </a:rPr>
              <a:t>	Disponibile solo in inglese.</a:t>
            </a:r>
          </a:p>
          <a:p>
            <a:pPr marL="863640" indent="-285480">
              <a:lnSpc>
                <a:spcPct val="90000"/>
              </a:lnSpc>
              <a:spcBef>
                <a:spcPts val="1199"/>
              </a:spcBef>
              <a:buClr>
                <a:srgbClr val="4365E2"/>
              </a:buClr>
              <a:buFont typeface="Arial"/>
              <a:buChar char="•"/>
              <a:tabLst>
                <a:tab pos="1060560" algn="l"/>
              </a:tabLst>
            </a:pPr>
            <a:r>
              <a:rPr lang="it-IT" sz="1400" b="1" u="sng" strike="noStrike">
                <a:solidFill>
                  <a:srgbClr val="964277"/>
                </a:solidFill>
                <a:uFillTx/>
                <a:latin typeface="Arial"/>
                <a:hlinkClick r:id="rId8"/>
              </a:rPr>
              <a:t>Escape Fake</a:t>
            </a:r>
            <a:r>
              <a:rPr lang="it-IT" sz="1400" b="1" strike="noStrike">
                <a:solidFill>
                  <a:srgbClr val="1D848A"/>
                </a:solidFill>
                <a:latin typeface="Arial"/>
              </a:rPr>
              <a:t> </a:t>
            </a:r>
            <a:r>
              <a:rPr lang="it-IT" sz="1400" b="0" strike="noStrike">
                <a:solidFill>
                  <a:srgbClr val="808080"/>
                </a:solidFill>
                <a:latin typeface="Arial"/>
              </a:rPr>
              <a:t>(DE e EN). App di gioco scaricabile che insegna l'alfabetizzazione mediatica in modo ludico. Dai 15 anni in su.</a:t>
            </a:r>
          </a:p>
          <a:p>
            <a:pPr marL="577800">
              <a:lnSpc>
                <a:spcPct val="90000"/>
              </a:lnSpc>
              <a:spcBef>
                <a:spcPts val="1199"/>
              </a:spcBef>
              <a:tabLst>
                <a:tab pos="1060560" algn="l"/>
              </a:tabLst>
            </a:pPr>
            <a:r>
              <a:rPr lang="it-IT" sz="1200" b="0" i="1" strike="noStrike">
                <a:solidFill>
                  <a:srgbClr val="808080"/>
                </a:solidFill>
                <a:latin typeface="Arial"/>
              </a:rPr>
              <a:t>	Disponibile in inglese e tedesco.</a:t>
            </a:r>
          </a:p>
          <a:p>
            <a:pPr marL="863640" indent="-285480">
              <a:lnSpc>
                <a:spcPct val="90000"/>
              </a:lnSpc>
              <a:spcBef>
                <a:spcPts val="1199"/>
              </a:spcBef>
              <a:buClr>
                <a:srgbClr val="4365E2"/>
              </a:buClr>
              <a:buFont typeface="Arial"/>
              <a:buChar char="•"/>
              <a:tabLst>
                <a:tab pos="1060560" algn="l"/>
              </a:tabLst>
            </a:pPr>
            <a:r>
              <a:rPr lang="it-IT" sz="1400" b="1" u="sng" strike="noStrike">
                <a:solidFill>
                  <a:srgbClr val="964277"/>
                </a:solidFill>
                <a:uFillTx/>
                <a:latin typeface="Arial"/>
                <a:hlinkClick r:id="rId9"/>
              </a:rPr>
              <a:t>Troll Factory</a:t>
            </a:r>
            <a:r>
              <a:rPr lang="it-IT" sz="1400" b="1" strike="noStrike">
                <a:solidFill>
                  <a:srgbClr val="1D848A"/>
                </a:solidFill>
                <a:latin typeface="Arial"/>
              </a:rPr>
              <a:t> </a:t>
            </a:r>
            <a:r>
              <a:rPr lang="it-IT" sz="1400" b="0" strike="noStrike">
                <a:solidFill>
                  <a:srgbClr val="808080"/>
                </a:solidFill>
                <a:latin typeface="Arial"/>
              </a:rPr>
              <a:t>(EN). Il giocatore è un troll che crea notizie fasulle. Dai 16 anni in su.</a:t>
            </a:r>
          </a:p>
          <a:p>
            <a:pPr marL="577800">
              <a:lnSpc>
                <a:spcPct val="90000"/>
              </a:lnSpc>
              <a:spcBef>
                <a:spcPts val="1199"/>
              </a:spcBef>
              <a:tabLst>
                <a:tab pos="1060560" algn="l"/>
              </a:tabLst>
            </a:pPr>
            <a:r>
              <a:rPr lang="it-IT" sz="1200" b="0" i="1" strike="noStrike">
                <a:solidFill>
                  <a:srgbClr val="808080"/>
                </a:solidFill>
                <a:latin typeface="Arial"/>
              </a:rPr>
              <a:t>	Disponibile solo in inglese.</a:t>
            </a:r>
          </a:p>
        </p:txBody>
      </p:sp>
      <p:grpSp>
        <p:nvGrpSpPr>
          <p:cNvPr id="634" name="Group 4"/>
          <p:cNvGrpSpPr/>
          <p:nvPr/>
        </p:nvGrpSpPr>
        <p:grpSpPr>
          <a:xfrm>
            <a:off x="92520" y="2184840"/>
            <a:ext cx="2799360" cy="2955600"/>
            <a:chOff x="92520" y="2184840"/>
            <a:chExt cx="2799360" cy="2955600"/>
          </a:xfrm>
        </p:grpSpPr>
        <p:pic>
          <p:nvPicPr>
            <p:cNvPr id="635" name="Elemento grafico 8" descr="Collegamento"/>
            <p:cNvPicPr/>
            <p:nvPr/>
          </p:nvPicPr>
          <p:blipFill>
            <a:blip r:embed="rId10"/>
            <a:stretch/>
          </p:blipFill>
          <p:spPr>
            <a:xfrm>
              <a:off x="463680" y="2623680"/>
              <a:ext cx="1945440" cy="1945440"/>
            </a:xfrm>
            <a:prstGeom prst="rect">
              <a:avLst/>
            </a:prstGeom>
            <a:ln w="0">
              <a:noFill/>
            </a:ln>
          </p:spPr>
        </p:pic>
        <p:pic>
          <p:nvPicPr>
            <p:cNvPr id="636" name="Immagine 9"/>
            <p:cNvPicPr/>
            <p:nvPr/>
          </p:nvPicPr>
          <p:blipFill>
            <a:blip r:embed="rId11">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3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SUGGERIMENTI PER SAPERNE DI PIÙ - </a:t>
            </a:r>
            <a:r>
              <a:rPr lang="it-IT" sz="1800" b="1" strike="noStrike">
                <a:solidFill>
                  <a:srgbClr val="FFFFFF"/>
                </a:solidFill>
                <a:latin typeface="Arial"/>
              </a:rPr>
              <a:t>VERIFICATORI DEI FATTI</a:t>
            </a:r>
          </a:p>
        </p:txBody>
      </p:sp>
      <p:sp>
        <p:nvSpPr>
          <p:cNvPr id="638" name="CustomShape 2"/>
          <p:cNvSpPr/>
          <p:nvPr/>
        </p:nvSpPr>
        <p:spPr>
          <a:xfrm>
            <a:off x="2768760" y="2522160"/>
            <a:ext cx="8301600" cy="2245315"/>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marL="285840" indent="-285480">
              <a:lnSpc>
                <a:spcPct val="100000"/>
              </a:lnSpc>
              <a:buClr>
                <a:srgbClr val="B0BEFE"/>
              </a:buClr>
              <a:buFont typeface="Arial"/>
              <a:buChar char="•"/>
            </a:pPr>
            <a:r>
              <a:rPr lang="it-IT" sz="1400" b="0" strike="noStrike" dirty="0">
                <a:solidFill>
                  <a:srgbClr val="808080"/>
                </a:solidFill>
                <a:latin typeface="Arial"/>
              </a:rPr>
              <a:t>Gli elenchi delle organizzazioni che verificano i fatti nel vostro paese sono aggiornati dal </a:t>
            </a:r>
            <a:r>
              <a:rPr lang="it-IT" sz="1400" b="1" u="sng" strike="noStrike" dirty="0" err="1">
                <a:solidFill>
                  <a:srgbClr val="964277"/>
                </a:solidFill>
                <a:uFillTx/>
                <a:latin typeface="Arial"/>
                <a:hlinkClick r:id="rId3"/>
              </a:rPr>
              <a:t>Poynter</a:t>
            </a:r>
            <a:r>
              <a:rPr lang="it-IT" sz="1400" b="1" u="sng" strike="noStrike" dirty="0">
                <a:solidFill>
                  <a:srgbClr val="964277"/>
                </a:solidFill>
                <a:uFillTx/>
                <a:latin typeface="Arial"/>
                <a:hlinkClick r:id="rId3"/>
              </a:rPr>
              <a:t> </a:t>
            </a:r>
            <a:r>
              <a:rPr lang="it-IT" sz="1400" b="1" u="sng" strike="noStrike" dirty="0" err="1">
                <a:solidFill>
                  <a:srgbClr val="964277"/>
                </a:solidFill>
                <a:uFillTx/>
                <a:latin typeface="Arial"/>
                <a:hlinkClick r:id="rId3"/>
              </a:rPr>
              <a:t>Institute</a:t>
            </a:r>
            <a:r>
              <a:rPr lang="it-IT" sz="1400" b="1" strike="noStrike" dirty="0">
                <a:solidFill>
                  <a:srgbClr val="1D848A"/>
                </a:solidFill>
                <a:latin typeface="Arial"/>
              </a:rPr>
              <a:t> </a:t>
            </a:r>
            <a:r>
              <a:rPr lang="it-IT" sz="1400" b="0" strike="noStrike" dirty="0" smtClean="0">
                <a:solidFill>
                  <a:srgbClr val="808080"/>
                </a:solidFill>
                <a:latin typeface="Arial"/>
              </a:rPr>
              <a:t>e </a:t>
            </a:r>
            <a:r>
              <a:rPr lang="it-IT" sz="1400" b="0" strike="noStrike" dirty="0">
                <a:solidFill>
                  <a:srgbClr val="808080"/>
                </a:solidFill>
                <a:latin typeface="Arial"/>
              </a:rPr>
              <a:t>da </a:t>
            </a:r>
            <a:r>
              <a:rPr lang="it-IT" sz="1400" b="0" strike="noStrike" dirty="0">
                <a:solidFill>
                  <a:srgbClr val="1D848A"/>
                </a:solidFill>
                <a:latin typeface="Arial"/>
              </a:rPr>
              <a:t> </a:t>
            </a:r>
            <a:r>
              <a:rPr lang="it-IT" sz="1400" b="1" u="sng" strike="noStrike" dirty="0" err="1">
                <a:solidFill>
                  <a:srgbClr val="964277"/>
                </a:solidFill>
                <a:uFillTx/>
                <a:latin typeface="Arial"/>
                <a:hlinkClick r:id="rId4"/>
              </a:rPr>
              <a:t>Facebook</a:t>
            </a:r>
            <a:endParaRPr lang="it-IT" sz="1400" b="1" u="sng" strike="noStrike" dirty="0">
              <a:solidFill>
                <a:srgbClr val="964277"/>
              </a:solidFill>
              <a:uFillTx/>
              <a:latin typeface="Arial"/>
              <a:hlinkClick r:id="rId4"/>
            </a:endParaRP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it-IT" sz="1400" b="0" strike="noStrike" dirty="0">
                <a:solidFill>
                  <a:srgbClr val="808080"/>
                </a:solidFill>
                <a:latin typeface="Arial"/>
              </a:rPr>
              <a:t>Ricerca nel web dei risultati della verifica dei fatti in relazione a un argomento o una persona con il </a:t>
            </a:r>
            <a:r>
              <a:rPr lang="it-IT" dirty="0"/>
              <a:t/>
            </a:r>
            <a:br>
              <a:rPr lang="it-IT" dirty="0"/>
            </a:br>
            <a:r>
              <a:rPr lang="it-IT" sz="1400" b="1" u="sng" strike="noStrike" dirty="0" err="1">
                <a:solidFill>
                  <a:srgbClr val="964277"/>
                </a:solidFill>
                <a:uFillTx/>
                <a:latin typeface="Arial"/>
                <a:hlinkClick r:id="rId5"/>
              </a:rPr>
              <a:t>Fact</a:t>
            </a:r>
            <a:r>
              <a:rPr lang="it-IT" sz="1400" b="1" u="sng" strike="noStrike" dirty="0">
                <a:solidFill>
                  <a:srgbClr val="964277"/>
                </a:solidFill>
                <a:uFillTx/>
                <a:latin typeface="Arial"/>
                <a:hlinkClick r:id="rId5"/>
              </a:rPr>
              <a:t> </a:t>
            </a:r>
            <a:r>
              <a:rPr lang="it-IT" sz="1400" b="1" u="sng" strike="noStrike" dirty="0" err="1">
                <a:solidFill>
                  <a:srgbClr val="964277"/>
                </a:solidFill>
                <a:uFillTx/>
                <a:latin typeface="Arial"/>
                <a:hlinkClick r:id="rId5"/>
              </a:rPr>
              <a:t>Check</a:t>
            </a:r>
            <a:r>
              <a:rPr lang="it-IT" sz="1400" b="1" u="sng" strike="noStrike" dirty="0">
                <a:solidFill>
                  <a:srgbClr val="964277"/>
                </a:solidFill>
                <a:uFillTx/>
                <a:latin typeface="Arial"/>
                <a:hlinkClick r:id="rId5"/>
              </a:rPr>
              <a:t> Explorer di Google</a:t>
            </a: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it-IT" sz="1400" b="1" u="sng" strike="noStrike" dirty="0">
                <a:solidFill>
                  <a:srgbClr val="964277"/>
                </a:solidFill>
                <a:uFillTx/>
                <a:latin typeface="Arial"/>
                <a:hlinkClick r:id="rId6"/>
              </a:rPr>
              <a:t>"</a:t>
            </a:r>
            <a:r>
              <a:rPr lang="it-IT" sz="1400" b="1" u="sng" strike="noStrike" dirty="0" err="1">
                <a:solidFill>
                  <a:srgbClr val="964277"/>
                </a:solidFill>
                <a:uFillTx/>
                <a:latin typeface="Arial"/>
                <a:hlinkClick r:id="rId6"/>
              </a:rPr>
              <a:t>Learn</a:t>
            </a:r>
            <a:r>
              <a:rPr lang="it-IT" sz="1400" b="1" u="sng" strike="noStrike" dirty="0">
                <a:solidFill>
                  <a:srgbClr val="964277"/>
                </a:solidFill>
                <a:uFillTx/>
                <a:latin typeface="Arial"/>
                <a:hlinkClick r:id="rId6"/>
              </a:rPr>
              <a:t> to </a:t>
            </a:r>
            <a:r>
              <a:rPr lang="it-IT" sz="1400" b="1" u="sng" strike="noStrike" dirty="0" err="1">
                <a:solidFill>
                  <a:srgbClr val="964277"/>
                </a:solidFill>
                <a:uFillTx/>
                <a:latin typeface="Arial"/>
                <a:hlinkClick r:id="rId6"/>
              </a:rPr>
              <a:t>Discern</a:t>
            </a:r>
            <a:r>
              <a:rPr lang="it-IT" sz="1400" b="1" u="sng" strike="noStrike" dirty="0">
                <a:solidFill>
                  <a:srgbClr val="964277"/>
                </a:solidFill>
                <a:uFillTx/>
                <a:latin typeface="Arial"/>
                <a:hlinkClick r:id="rId6"/>
              </a:rPr>
              <a:t>" </a:t>
            </a:r>
            <a:r>
              <a:rPr lang="it-IT" sz="1400" b="0" strike="noStrike" dirty="0">
                <a:solidFill>
                  <a:srgbClr val="808080"/>
                </a:solidFill>
                <a:latin typeface="Arial"/>
              </a:rPr>
              <a:t>– Media </a:t>
            </a:r>
            <a:r>
              <a:rPr lang="it-IT" sz="1400" b="0" strike="noStrike" dirty="0" err="1">
                <a:solidFill>
                  <a:srgbClr val="808080"/>
                </a:solidFill>
                <a:latin typeface="Arial"/>
              </a:rPr>
              <a:t>Literacy</a:t>
            </a:r>
            <a:r>
              <a:rPr lang="it-IT" sz="1400" b="0" strike="noStrike" dirty="0">
                <a:solidFill>
                  <a:srgbClr val="808080"/>
                </a:solidFill>
                <a:latin typeface="Arial"/>
              </a:rPr>
              <a:t> </a:t>
            </a:r>
            <a:r>
              <a:rPr lang="it-IT" sz="1400" b="0" strike="noStrike" dirty="0" err="1">
                <a:solidFill>
                  <a:srgbClr val="808080"/>
                </a:solidFill>
                <a:latin typeface="Arial"/>
              </a:rPr>
              <a:t>Trainer's</a:t>
            </a:r>
            <a:r>
              <a:rPr lang="it-IT" sz="1400" b="0" strike="noStrike" dirty="0">
                <a:solidFill>
                  <a:srgbClr val="808080"/>
                </a:solidFill>
                <a:latin typeface="Arial"/>
              </a:rPr>
              <a:t> Manual dell'organizzazione globale senza scopo di lucro per lo sviluppo e l'istruzione </a:t>
            </a:r>
            <a:r>
              <a:rPr lang="it-IT" sz="1400" b="0" strike="noStrike" dirty="0" err="1">
                <a:solidFill>
                  <a:srgbClr val="808080"/>
                </a:solidFill>
                <a:latin typeface="Arial"/>
              </a:rPr>
              <a:t>IREX</a:t>
            </a:r>
            <a:endParaRPr lang="it-IT" sz="1400" b="0" strike="noStrike" dirty="0">
              <a:solidFill>
                <a:srgbClr val="808080"/>
              </a:solidFill>
              <a:latin typeface="Arial"/>
            </a:endParaRPr>
          </a:p>
          <a:p>
            <a:pPr>
              <a:lnSpc>
                <a:spcPct val="100000"/>
              </a:lnSpc>
            </a:pPr>
            <a:endParaRPr lang="fr-BE" sz="1400" b="0" strike="noStrike" spc="-1" dirty="0">
              <a:latin typeface="Arial"/>
            </a:endParaRPr>
          </a:p>
          <a:p>
            <a:pPr marL="285840" indent="-285480">
              <a:lnSpc>
                <a:spcPct val="100000"/>
              </a:lnSpc>
              <a:buClr>
                <a:srgbClr val="B0BEFE"/>
              </a:buClr>
              <a:buFont typeface="Arial"/>
              <a:buChar char="•"/>
            </a:pPr>
            <a:r>
              <a:rPr lang="it-IT" sz="1400" b="1" u="sng" strike="noStrike" dirty="0">
                <a:solidFill>
                  <a:srgbClr val="964277"/>
                </a:solidFill>
                <a:uFillTx/>
                <a:latin typeface="Arial"/>
                <a:hlinkClick r:id="rId7"/>
              </a:rPr>
              <a:t>Gruppo anti-disinformazione</a:t>
            </a:r>
            <a:r>
              <a:rPr lang="it-IT" sz="1400" b="1" strike="noStrike" dirty="0">
                <a:solidFill>
                  <a:srgbClr val="1D848A"/>
                </a:solidFill>
                <a:latin typeface="Arial"/>
              </a:rPr>
              <a:t> </a:t>
            </a:r>
            <a:r>
              <a:rPr lang="it-IT" sz="1400" b="0" strike="noStrike" dirty="0">
                <a:solidFill>
                  <a:srgbClr val="808080"/>
                </a:solidFill>
                <a:latin typeface="Arial"/>
              </a:rPr>
              <a:t>dell'UE e campagna </a:t>
            </a:r>
            <a:r>
              <a:rPr lang="it-IT" sz="1400" b="1" strike="noStrike" dirty="0">
                <a:solidFill>
                  <a:srgbClr val="808080"/>
                </a:solidFill>
                <a:latin typeface="Arial"/>
              </a:rPr>
              <a:t>"</a:t>
            </a:r>
            <a:r>
              <a:rPr lang="it-IT" sz="1400" b="1" u="sng" strike="noStrike" dirty="0">
                <a:solidFill>
                  <a:srgbClr val="964277"/>
                </a:solidFill>
                <a:uFillTx/>
                <a:latin typeface="Arial"/>
                <a:hlinkClick r:id="rId8"/>
              </a:rPr>
              <a:t>Pensa prima di condividere</a:t>
            </a:r>
            <a:r>
              <a:rPr lang="it-IT" sz="1400" b="1" strike="noStrike" dirty="0">
                <a:solidFill>
                  <a:srgbClr val="808080"/>
                </a:solidFill>
                <a:latin typeface="Arial"/>
              </a:rPr>
              <a:t>"</a:t>
            </a:r>
          </a:p>
        </p:txBody>
      </p:sp>
      <p:sp>
        <p:nvSpPr>
          <p:cNvPr id="639" name="CustomShape 3"/>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grpSp>
        <p:nvGrpSpPr>
          <p:cNvPr id="640" name="Group 4"/>
          <p:cNvGrpSpPr/>
          <p:nvPr/>
        </p:nvGrpSpPr>
        <p:grpSpPr>
          <a:xfrm>
            <a:off x="92520" y="2184840"/>
            <a:ext cx="2799360" cy="2955600"/>
            <a:chOff x="92520" y="2184840"/>
            <a:chExt cx="2799360" cy="2955600"/>
          </a:xfrm>
        </p:grpSpPr>
        <p:pic>
          <p:nvPicPr>
            <p:cNvPr id="641" name="Elemento grafico 11" descr="Collegamento"/>
            <p:cNvPicPr/>
            <p:nvPr/>
          </p:nvPicPr>
          <p:blipFill>
            <a:blip r:embed="rId9"/>
            <a:stretch/>
          </p:blipFill>
          <p:spPr>
            <a:xfrm>
              <a:off x="463680" y="2623680"/>
              <a:ext cx="1945440" cy="1945440"/>
            </a:xfrm>
            <a:prstGeom prst="rect">
              <a:avLst/>
            </a:prstGeom>
            <a:ln w="0">
              <a:noFill/>
            </a:ln>
          </p:spPr>
        </p:pic>
        <p:pic>
          <p:nvPicPr>
            <p:cNvPr id="642" name="Immagine 12"/>
            <p:cNvPicPr/>
            <p:nvPr/>
          </p:nvPicPr>
          <p:blipFill>
            <a:blip r:embed="rId10">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SUGGERIMENTI PER SAPERNE DI PIÙ - </a:t>
            </a:r>
            <a:r>
              <a:rPr lang="it-IT" sz="1800" b="1" strike="noStrike">
                <a:solidFill>
                  <a:srgbClr val="FFFFFF"/>
                </a:solidFill>
                <a:latin typeface="Arial"/>
              </a:rPr>
              <a:t>RISORSE NAZIONALI</a:t>
            </a:r>
          </a:p>
        </p:txBody>
      </p:sp>
      <p:sp>
        <p:nvSpPr>
          <p:cNvPr id="64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sp>
        <p:nvSpPr>
          <p:cNvPr id="645" name="CustomShape 3"/>
          <p:cNvSpPr/>
          <p:nvPr/>
        </p:nvSpPr>
        <p:spPr>
          <a:xfrm>
            <a:off x="2782800" y="1165320"/>
            <a:ext cx="4150080" cy="6706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it-IT" sz="1400" b="1" strike="noStrike">
                <a:solidFill>
                  <a:srgbClr val="0A1641"/>
                </a:solidFill>
                <a:latin typeface="Arial"/>
              </a:rPr>
              <a:t>AUSTRIA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3"/>
              </a:rPr>
              <a:t>Mediamanual</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4"/>
              </a:rPr>
              <a:t>Saferinternet</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5"/>
              </a:rPr>
              <a:t>BUPP</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6"/>
              </a:rPr>
              <a:t>Click and Check</a:t>
            </a:r>
            <a:r>
              <a:rPr lang="it-I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BELGIO</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7"/>
              </a:rPr>
              <a:t>Mediawijs</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BULGARIA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8"/>
              </a:rPr>
              <a:t>Gramoten</a:t>
            </a:r>
            <a:r>
              <a:rPr lang="it-I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CROAZIA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9"/>
              </a:rPr>
              <a:t>Associazione per la comunicazione e la cultura mediatica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0"/>
              </a:rPr>
              <a:t>Bambini dei media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1"/>
              </a:rPr>
              <a:t>Giornate dell'alfabetizzazione mediatica</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46" name="CustomShape 4"/>
          <p:cNvSpPr/>
          <p:nvPr/>
        </p:nvSpPr>
        <p:spPr>
          <a:xfrm>
            <a:off x="7561440" y="1165320"/>
            <a:ext cx="4095000" cy="63622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it-IT" sz="1400" b="1" strike="noStrike">
                <a:solidFill>
                  <a:srgbClr val="0A1641"/>
                </a:solidFill>
                <a:latin typeface="Arial"/>
              </a:rPr>
              <a:t>CIPRO</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2"/>
              </a:rPr>
              <a:t>Combating Misinformation Through Media Literacy </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REPUBBLICA CECA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3"/>
              </a:rPr>
              <a:t>Clovekvtisni</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4"/>
              </a:rPr>
              <a:t>Fakescape</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5"/>
              </a:rPr>
              <a:t>Elpida</a:t>
            </a:r>
            <a:r>
              <a:rPr lang="it-I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DANIMARCA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6"/>
              </a:rPr>
              <a:t>International Media Support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7"/>
              </a:rPr>
              <a:t>TjekDet</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8"/>
              </a:rPr>
              <a:t>DR Detektor</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9"/>
              </a:rPr>
              <a:t>DR Ultra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0"/>
              </a:rPr>
              <a:t>Børneavisen</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1"/>
              </a:rPr>
              <a:t>Danske Medier </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pic>
        <p:nvPicPr>
          <p:cNvPr id="647" name="Elemento grafico 14" descr="Collegamento"/>
          <p:cNvPicPr/>
          <p:nvPr/>
        </p:nvPicPr>
        <p:blipFill>
          <a:blip r:embed="rId22"/>
          <a:stretch/>
        </p:blipFill>
        <p:spPr>
          <a:xfrm>
            <a:off x="463680" y="2623680"/>
            <a:ext cx="1945440" cy="1945440"/>
          </a:xfrm>
          <a:prstGeom prst="rect">
            <a:avLst/>
          </a:prstGeom>
          <a:ln w="0">
            <a:noFill/>
          </a:ln>
        </p:spPr>
      </p:pic>
      <p:pic>
        <p:nvPicPr>
          <p:cNvPr id="648" name="Immagine 20"/>
          <p:cNvPicPr/>
          <p:nvPr/>
        </p:nvPicPr>
        <p:blipFill>
          <a:blip r:embed="rId23">
            <a:alphaModFix amt="19000"/>
          </a:blip>
          <a:stretch/>
        </p:blipFill>
        <p:spPr>
          <a:xfrm>
            <a:off x="92520" y="2184840"/>
            <a:ext cx="2799360" cy="295560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ALCUNI ESEMPI</a:t>
            </a:r>
          </a:p>
        </p:txBody>
      </p:sp>
      <p:pic>
        <p:nvPicPr>
          <p:cNvPr id="298" name="Immagine 3"/>
          <p:cNvPicPr/>
          <p:nvPr/>
        </p:nvPicPr>
        <p:blipFill>
          <a:blip r:embed="rId3"/>
          <a:stretch/>
        </p:blipFill>
        <p:spPr>
          <a:xfrm>
            <a:off x="629280" y="957240"/>
            <a:ext cx="2662200" cy="5154840"/>
          </a:xfrm>
          <a:prstGeom prst="rect">
            <a:avLst/>
          </a:prstGeom>
          <a:ln w="0">
            <a:noFill/>
          </a:ln>
          <a:effectLst>
            <a:reflection blurRad="6350" stA="15000" endPos="55000" dir="5400000" sy="-100000" algn="bl" rotWithShape="0"/>
          </a:effectLst>
        </p:spPr>
      </p:pic>
      <p:pic>
        <p:nvPicPr>
          <p:cNvPr id="299" name="Immagine 4"/>
          <p:cNvPicPr/>
          <p:nvPr/>
        </p:nvPicPr>
        <p:blipFill>
          <a:blip r:embed="rId4"/>
          <a:stretch/>
        </p:blipFill>
        <p:spPr>
          <a:xfrm>
            <a:off x="7094520" y="1884600"/>
            <a:ext cx="3213360" cy="3038760"/>
          </a:xfrm>
          <a:prstGeom prst="rect">
            <a:avLst/>
          </a:prstGeom>
          <a:ln w="92075">
            <a:noFill/>
          </a:ln>
        </p:spPr>
      </p:pic>
      <p:pic>
        <p:nvPicPr>
          <p:cNvPr id="300" name="Immagine 5"/>
          <p:cNvPicPr/>
          <p:nvPr/>
        </p:nvPicPr>
        <p:blipFill>
          <a:blip r:embed="rId5"/>
          <a:stretch/>
        </p:blipFill>
        <p:spPr>
          <a:xfrm>
            <a:off x="2897280" y="1879200"/>
            <a:ext cx="3219840" cy="2950920"/>
          </a:xfrm>
          <a:prstGeom prst="rect">
            <a:avLst/>
          </a:prstGeom>
          <a:ln w="92075">
            <a:noFill/>
          </a:ln>
        </p:spPr>
      </p:pic>
      <p:sp>
        <p:nvSpPr>
          <p:cNvPr id="301" name="CustomShape 2"/>
          <p:cNvSpPr/>
          <p:nvPr/>
        </p:nvSpPr>
        <p:spPr>
          <a:xfrm>
            <a:off x="2806920" y="1443600"/>
            <a:ext cx="3525480" cy="315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780"/>
              </a:lnSpc>
            </a:pPr>
            <a:r>
              <a:rPr lang="it-IT" sz="1400" b="1" strike="noStrike">
                <a:solidFill>
                  <a:srgbClr val="0B1741"/>
                </a:solidFill>
                <a:latin typeface="Arial"/>
              </a:rPr>
              <a:t>DIDASCALIA FUORVIANTE</a:t>
            </a:r>
          </a:p>
        </p:txBody>
      </p:sp>
      <p:pic>
        <p:nvPicPr>
          <p:cNvPr id="302" name="Immagine 9"/>
          <p:cNvPicPr/>
          <p:nvPr/>
        </p:nvPicPr>
        <p:blipFill>
          <a:blip r:embed="rId6"/>
          <a:stretch/>
        </p:blipFill>
        <p:spPr>
          <a:xfrm>
            <a:off x="10127880" y="1193040"/>
            <a:ext cx="542160" cy="542160"/>
          </a:xfrm>
          <a:prstGeom prst="rect">
            <a:avLst/>
          </a:prstGeom>
          <a:ln w="0">
            <a:noFill/>
          </a:ln>
        </p:spPr>
      </p:pic>
      <p:sp>
        <p:nvSpPr>
          <p:cNvPr id="303" name="CustomShape 3"/>
          <p:cNvSpPr/>
          <p:nvPr/>
        </p:nvSpPr>
        <p:spPr>
          <a:xfrm>
            <a:off x="7008840" y="1467720"/>
            <a:ext cx="4078080" cy="2908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579"/>
              </a:lnSpc>
            </a:pPr>
            <a:r>
              <a:rPr lang="it-IT" sz="1400" b="1" strike="noStrike">
                <a:solidFill>
                  <a:srgbClr val="0B1741"/>
                </a:solidFill>
                <a:latin typeface="Arial"/>
              </a:rPr>
              <a:t>LA FONTE NON ESISTE</a:t>
            </a:r>
          </a:p>
        </p:txBody>
      </p:sp>
      <p:pic>
        <p:nvPicPr>
          <p:cNvPr id="304" name="Immagine 11"/>
          <p:cNvPicPr/>
          <p:nvPr/>
        </p:nvPicPr>
        <p:blipFill>
          <a:blip r:embed="rId7">
            <a:biLevel thresh="50000"/>
          </a:blip>
          <a:stretch/>
        </p:blipFill>
        <p:spPr>
          <a:xfrm>
            <a:off x="5549400" y="1216080"/>
            <a:ext cx="754200" cy="515160"/>
          </a:xfrm>
          <a:prstGeom prst="rect">
            <a:avLst/>
          </a:prstGeom>
          <a:ln w="0">
            <a:noFill/>
          </a:ln>
        </p:spPr>
      </p:pic>
      <p:sp>
        <p:nvSpPr>
          <p:cNvPr id="305" name="CustomShape 4"/>
          <p:cNvSpPr/>
          <p:nvPr/>
        </p:nvSpPr>
        <p:spPr>
          <a:xfrm>
            <a:off x="9308880" y="4533480"/>
            <a:ext cx="1533600" cy="3978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800" b="1" strike="noStrike">
                <a:solidFill>
                  <a:srgbClr val="FFFFFF"/>
                </a:solidFill>
                <a:latin typeface="Arial"/>
              </a:rPr>
              <a:t>FALSO</a:t>
            </a:r>
          </a:p>
        </p:txBody>
      </p:sp>
      <p:sp>
        <p:nvSpPr>
          <p:cNvPr id="306" name="CustomShape 5"/>
          <p:cNvSpPr/>
          <p:nvPr/>
        </p:nvSpPr>
        <p:spPr>
          <a:xfrm>
            <a:off x="2806920" y="5151600"/>
            <a:ext cx="352548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it-IT" sz="1400" b="1" strike="noStrike" dirty="0">
                <a:solidFill>
                  <a:srgbClr val="0A1641"/>
                </a:solidFill>
                <a:latin typeface="Arial"/>
              </a:rPr>
              <a:t>L'immagine appartiene all'account di un'altra ragazza che da questa particolare angolazione sembra Greta.</a:t>
            </a:r>
          </a:p>
        </p:txBody>
      </p:sp>
      <p:sp>
        <p:nvSpPr>
          <p:cNvPr id="307" name="CustomShape 6"/>
          <p:cNvSpPr/>
          <p:nvPr/>
        </p:nvSpPr>
        <p:spPr>
          <a:xfrm>
            <a:off x="7007040" y="5178960"/>
            <a:ext cx="3618000" cy="616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ts val="1380"/>
              </a:lnSpc>
            </a:pPr>
            <a:r>
              <a:rPr lang="it-IT" sz="1400" b="1" strike="noStrike" dirty="0">
                <a:solidFill>
                  <a:srgbClr val="0A1641"/>
                </a:solidFill>
                <a:latin typeface="Arial"/>
              </a:rPr>
              <a:t>Dailypresser.com non è un vero sito web di notizie, il post è completamente inventato.</a:t>
            </a:r>
          </a:p>
        </p:txBody>
      </p:sp>
      <p:sp>
        <p:nvSpPr>
          <p:cNvPr id="308" name="CustomShape 7"/>
          <p:cNvSpPr/>
          <p:nvPr/>
        </p:nvSpPr>
        <p:spPr>
          <a:xfrm>
            <a:off x="7117560" y="4563000"/>
            <a:ext cx="2369880" cy="338040"/>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p:style>
      </p:sp>
      <p:sp>
        <p:nvSpPr>
          <p:cNvPr id="309" name="CustomShape 8"/>
          <p:cNvSpPr/>
          <p:nvPr/>
        </p:nvSpPr>
        <p:spPr>
          <a:xfrm>
            <a:off x="2624400" y="4203720"/>
            <a:ext cx="3781080" cy="511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gn="ctr">
              <a:lnSpc>
                <a:spcPct val="100000"/>
              </a:lnSpc>
            </a:pPr>
            <a:r>
              <a:rPr lang="it-IT" sz="2800" b="1" strike="noStrike">
                <a:solidFill>
                  <a:srgbClr val="FFFFFF"/>
                </a:solidFill>
                <a:latin typeface="Arial"/>
              </a:rPr>
              <a:t>FALSO</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49"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CONSIGLI PER ULTERIORI APPROFONDIMENTI - </a:t>
            </a:r>
            <a:r>
              <a:rPr lang="it-IT" sz="1800" b="1" strike="noStrike">
                <a:solidFill>
                  <a:srgbClr val="FFFFFF"/>
                </a:solidFill>
                <a:latin typeface="Arial"/>
              </a:rPr>
              <a:t>RISORSE NAZIONALI</a:t>
            </a:r>
          </a:p>
        </p:txBody>
      </p:sp>
      <p:sp>
        <p:nvSpPr>
          <p:cNvPr id="650"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sp>
        <p:nvSpPr>
          <p:cNvPr id="651" name="CustomShape 3"/>
          <p:cNvSpPr/>
          <p:nvPr/>
        </p:nvSpPr>
        <p:spPr>
          <a:xfrm>
            <a:off x="2782800" y="1197000"/>
            <a:ext cx="3285360" cy="638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it-IT" sz="1400" b="1" strike="noStrike">
                <a:solidFill>
                  <a:srgbClr val="0A1641"/>
                </a:solidFill>
                <a:latin typeface="Arial"/>
              </a:rPr>
              <a:t>ESTONIA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3"/>
              </a:rPr>
              <a:t>Meediapädevuse nädal</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4"/>
              </a:rPr>
              <a:t>SALTO Participation &amp; Informa</a:t>
            </a:r>
            <a:r>
              <a:rPr lang="it-IT" sz="1400" b="1" u="sng" strike="noStrike">
                <a:solidFill>
                  <a:srgbClr val="964277"/>
                </a:solidFill>
                <a:uFillTx/>
                <a:latin typeface="Arial"/>
                <a:hlinkClick r:id="rId4"/>
              </a:rPr>
              <a:t>tion</a:t>
            </a:r>
          </a:p>
          <a:p>
            <a:pPr>
              <a:lnSpc>
                <a:spcPct val="90000"/>
              </a:lnSpc>
              <a:spcBef>
                <a:spcPts val="1199"/>
              </a:spcBef>
            </a:pPr>
            <a:endParaRPr lang="fr-BE" sz="1400" b="0" strike="noStrike" spc="-1">
              <a:latin typeface="Arial"/>
            </a:endParaRPr>
          </a:p>
          <a:p>
            <a:pPr>
              <a:lnSpc>
                <a:spcPct val="90000"/>
              </a:lnSpc>
              <a:spcBef>
                <a:spcPts val="1199"/>
              </a:spcBef>
            </a:pPr>
            <a:r>
              <a:rPr lang="it-IT" sz="1400" b="1" strike="noStrike">
                <a:solidFill>
                  <a:srgbClr val="0A1641"/>
                </a:solidFill>
                <a:latin typeface="Arial"/>
              </a:rPr>
              <a:t>FINLANDIA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5"/>
              </a:rPr>
              <a:t>Media Literacy in Finland</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6"/>
              </a:rPr>
              <a:t>KAVI</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7"/>
              </a:rPr>
              <a:t>Media Literacy School</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8"/>
              </a:rPr>
              <a:t>Mediataitoviikko</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9"/>
              </a:rPr>
              <a:t>Mediakasvastus</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0"/>
              </a:rPr>
              <a:t>YLE Digitrennit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1"/>
              </a:rPr>
              <a:t>YLE</a:t>
            </a:r>
            <a:r>
              <a:rPr lang="it-IT" sz="1200" b="0" u="sng" strike="noStrike">
                <a:solidFill>
                  <a:srgbClr val="964277"/>
                </a:solidFill>
                <a:uFillTx/>
                <a:latin typeface="Arial"/>
                <a:hlinkClick r:id="rId11"/>
              </a:rPr>
              <a:t> </a:t>
            </a:r>
            <a:r>
              <a:rPr lang="it-IT" sz="1200" b="1" u="sng" strike="noStrike">
                <a:solidFill>
                  <a:srgbClr val="964277"/>
                </a:solidFill>
                <a:uFillTx/>
                <a:latin typeface="Arial"/>
                <a:hlinkClick r:id="rId11"/>
              </a:rPr>
              <a:t>Uutisluokka</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FRANCIA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2"/>
              </a:rPr>
              <a:t>IREX Europe</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52" name="CustomShape 4"/>
          <p:cNvSpPr/>
          <p:nvPr/>
        </p:nvSpPr>
        <p:spPr>
          <a:xfrm>
            <a:off x="7435440" y="1197000"/>
            <a:ext cx="3935160" cy="5646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it-IT" sz="1400" b="1" strike="noStrike" dirty="0">
                <a:solidFill>
                  <a:srgbClr val="0A1641"/>
                </a:solidFill>
                <a:latin typeface="Arial"/>
              </a:rPr>
              <a:t>GERMANIA</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3"/>
              </a:rPr>
              <a:t>Medienkompetenz</a:t>
            </a:r>
            <a:r>
              <a:rPr lang="it-IT" sz="1200" b="1" u="sng" strike="noStrike" dirty="0">
                <a:solidFill>
                  <a:srgbClr val="964277"/>
                </a:solidFill>
                <a:uFillTx/>
                <a:latin typeface="Arial"/>
                <a:hlinkClick r:id="rId13"/>
              </a:rPr>
              <a:t> </a:t>
            </a:r>
            <a:r>
              <a:rPr lang="it-IT" sz="1200" b="1" u="sng" strike="noStrike" dirty="0" err="1">
                <a:solidFill>
                  <a:srgbClr val="964277"/>
                </a:solidFill>
                <a:uFillTx/>
                <a:latin typeface="Arial"/>
                <a:hlinkClick r:id="rId13"/>
              </a:rPr>
              <a:t>stärken</a:t>
            </a:r>
            <a:endParaRPr lang="it-IT" sz="1200" b="1" u="sng" strike="noStrike" dirty="0">
              <a:solidFill>
                <a:srgbClr val="964277"/>
              </a:solidFill>
              <a:uFillTx/>
              <a:latin typeface="Arial"/>
              <a:hlinkClick r:id="rId13"/>
            </a:endParaRPr>
          </a:p>
          <a:p>
            <a:pPr marL="182880" indent="-182520">
              <a:lnSpc>
                <a:spcPct val="90000"/>
              </a:lnSpc>
              <a:spcBef>
                <a:spcPts val="1199"/>
              </a:spcBef>
              <a:buClr>
                <a:srgbClr val="40BAD2"/>
              </a:buClr>
              <a:buFont typeface="Wingdings 2" charset="2"/>
              <a:buChar char=""/>
            </a:pPr>
            <a:r>
              <a:rPr lang="it-IT" sz="1200" b="1" u="sng" strike="noStrike" dirty="0">
                <a:solidFill>
                  <a:srgbClr val="964277"/>
                </a:solidFill>
                <a:uFillTx/>
                <a:latin typeface="Arial"/>
                <a:hlinkClick r:id="rId14"/>
              </a:rPr>
              <a:t>SCHAU HIN! </a:t>
            </a:r>
            <a:r>
              <a:rPr lang="it-IT" sz="1200" b="1" u="sng" strike="noStrike" dirty="0" err="1">
                <a:solidFill>
                  <a:srgbClr val="964277"/>
                </a:solidFill>
                <a:uFillTx/>
                <a:latin typeface="Arial"/>
                <a:hlinkClick r:id="rId14"/>
              </a:rPr>
              <a:t>Was</a:t>
            </a:r>
            <a:r>
              <a:rPr lang="it-IT" sz="1200" b="1" u="sng" strike="noStrike" dirty="0">
                <a:solidFill>
                  <a:srgbClr val="964277"/>
                </a:solidFill>
                <a:uFillTx/>
                <a:latin typeface="Arial"/>
                <a:hlinkClick r:id="rId14"/>
              </a:rPr>
              <a:t> </a:t>
            </a:r>
            <a:r>
              <a:rPr lang="it-IT" sz="1200" b="1" u="sng" strike="noStrike" dirty="0" err="1">
                <a:solidFill>
                  <a:srgbClr val="964277"/>
                </a:solidFill>
                <a:uFillTx/>
                <a:latin typeface="Arial"/>
                <a:hlinkClick r:id="rId14"/>
              </a:rPr>
              <a:t>Dein</a:t>
            </a:r>
            <a:r>
              <a:rPr lang="it-IT" sz="1200" b="1" u="sng" strike="noStrike" dirty="0">
                <a:solidFill>
                  <a:srgbClr val="964277"/>
                </a:solidFill>
                <a:uFillTx/>
                <a:latin typeface="Arial"/>
                <a:hlinkClick r:id="rId14"/>
              </a:rPr>
              <a:t> </a:t>
            </a:r>
            <a:r>
              <a:rPr lang="it-IT" sz="1200" b="1" u="sng" strike="noStrike" dirty="0" err="1">
                <a:solidFill>
                  <a:srgbClr val="964277"/>
                </a:solidFill>
                <a:uFillTx/>
                <a:latin typeface="Arial"/>
                <a:hlinkClick r:id="rId14"/>
              </a:rPr>
              <a:t>Kind</a:t>
            </a:r>
            <a:r>
              <a:rPr lang="it-IT" sz="1200" b="1" u="sng" strike="noStrike" dirty="0">
                <a:solidFill>
                  <a:srgbClr val="964277"/>
                </a:solidFill>
                <a:uFillTx/>
                <a:latin typeface="Arial"/>
                <a:hlinkClick r:id="rId14"/>
              </a:rPr>
              <a:t> </a:t>
            </a:r>
            <a:r>
              <a:rPr lang="it-IT" sz="1200" b="1" u="sng" strike="noStrike" dirty="0" err="1">
                <a:solidFill>
                  <a:srgbClr val="964277"/>
                </a:solidFill>
                <a:uFillTx/>
                <a:latin typeface="Arial"/>
                <a:hlinkClick r:id="rId14"/>
              </a:rPr>
              <a:t>mit</a:t>
            </a:r>
            <a:r>
              <a:rPr lang="it-IT" sz="1200" b="1" u="sng" strike="noStrike" dirty="0">
                <a:solidFill>
                  <a:srgbClr val="964277"/>
                </a:solidFill>
                <a:uFillTx/>
                <a:latin typeface="Arial"/>
                <a:hlinkClick r:id="rId14"/>
              </a:rPr>
              <a:t> </a:t>
            </a:r>
            <a:r>
              <a:rPr lang="it-IT" sz="1200" b="1" u="sng" strike="noStrike" dirty="0" err="1">
                <a:solidFill>
                  <a:srgbClr val="964277"/>
                </a:solidFill>
                <a:uFillTx/>
                <a:latin typeface="Arial"/>
                <a:hlinkClick r:id="rId14"/>
              </a:rPr>
              <a:t>Medien</a:t>
            </a:r>
            <a:r>
              <a:rPr lang="it-IT" sz="1200" b="1" u="sng" strike="noStrike" dirty="0">
                <a:solidFill>
                  <a:srgbClr val="964277"/>
                </a:solidFill>
                <a:uFillTx/>
                <a:latin typeface="Arial"/>
                <a:hlinkClick r:id="rId14"/>
              </a:rPr>
              <a:t> </a:t>
            </a:r>
            <a:r>
              <a:rPr lang="it-IT" sz="1200" b="1" u="sng" strike="noStrike" dirty="0" err="1">
                <a:solidFill>
                  <a:srgbClr val="964277"/>
                </a:solidFill>
                <a:uFillTx/>
                <a:latin typeface="Arial"/>
                <a:hlinkClick r:id="rId14"/>
              </a:rPr>
              <a:t>macht</a:t>
            </a:r>
            <a:endParaRPr lang="it-IT" sz="1200" b="1" u="sng" strike="noStrike" dirty="0">
              <a:solidFill>
                <a:srgbClr val="964277"/>
              </a:solidFill>
              <a:uFillTx/>
              <a:latin typeface="Arial"/>
              <a:hlinkClick r:id="rId14"/>
            </a:endParaRP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5"/>
              </a:rPr>
              <a:t>Gutes</a:t>
            </a:r>
            <a:r>
              <a:rPr lang="it-IT" sz="1200" b="1" u="sng" strike="noStrike" dirty="0">
                <a:solidFill>
                  <a:srgbClr val="964277"/>
                </a:solidFill>
                <a:uFillTx/>
                <a:latin typeface="Arial"/>
                <a:hlinkClick r:id="rId15"/>
              </a:rPr>
              <a:t> </a:t>
            </a:r>
            <a:r>
              <a:rPr lang="it-IT" sz="1200" b="1" u="sng" strike="noStrike" dirty="0" err="1">
                <a:solidFill>
                  <a:srgbClr val="964277"/>
                </a:solidFill>
                <a:uFillTx/>
                <a:latin typeface="Arial"/>
                <a:hlinkClick r:id="rId15"/>
              </a:rPr>
              <a:t>Aufwachsen</a:t>
            </a:r>
            <a:r>
              <a:rPr lang="it-IT" sz="1200" b="1" u="sng" strike="noStrike" dirty="0">
                <a:solidFill>
                  <a:srgbClr val="964277"/>
                </a:solidFill>
                <a:uFillTx/>
                <a:latin typeface="Arial"/>
                <a:hlinkClick r:id="rId15"/>
              </a:rPr>
              <a:t> </a:t>
            </a:r>
            <a:r>
              <a:rPr lang="it-IT" sz="1200" b="1" u="sng" strike="noStrike" dirty="0" err="1">
                <a:solidFill>
                  <a:srgbClr val="964277"/>
                </a:solidFill>
                <a:uFillTx/>
                <a:latin typeface="Arial"/>
                <a:hlinkClick r:id="rId15"/>
              </a:rPr>
              <a:t>mit</a:t>
            </a:r>
            <a:r>
              <a:rPr lang="it-IT" sz="1200" b="1" u="sng" strike="noStrike" dirty="0">
                <a:solidFill>
                  <a:srgbClr val="964277"/>
                </a:solidFill>
                <a:uFillTx/>
                <a:latin typeface="Arial"/>
                <a:hlinkClick r:id="rId15"/>
              </a:rPr>
              <a:t> </a:t>
            </a:r>
            <a:r>
              <a:rPr lang="it-IT" sz="1200" b="1" u="sng" strike="noStrike" dirty="0" err="1">
                <a:solidFill>
                  <a:srgbClr val="964277"/>
                </a:solidFill>
                <a:uFillTx/>
                <a:latin typeface="Arial"/>
                <a:hlinkClick r:id="rId15"/>
              </a:rPr>
              <a:t>Medien</a:t>
            </a:r>
            <a:endParaRPr lang="it-IT" sz="1200" b="1" u="sng" strike="noStrike" dirty="0">
              <a:solidFill>
                <a:srgbClr val="964277"/>
              </a:solidFill>
              <a:uFillTx/>
              <a:latin typeface="Arial"/>
              <a:hlinkClick r:id="rId15"/>
            </a:endParaRP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6"/>
              </a:rPr>
              <a:t>Surfen</a:t>
            </a:r>
            <a:r>
              <a:rPr lang="it-IT" sz="1200" b="1" u="sng" strike="noStrike" dirty="0">
                <a:solidFill>
                  <a:srgbClr val="964277"/>
                </a:solidFill>
                <a:uFillTx/>
                <a:latin typeface="Arial"/>
                <a:hlinkClick r:id="rId16"/>
              </a:rPr>
              <a:t> </a:t>
            </a:r>
            <a:r>
              <a:rPr lang="it-IT" sz="1200" b="1" u="sng" strike="noStrike" dirty="0" err="1">
                <a:solidFill>
                  <a:srgbClr val="964277"/>
                </a:solidFill>
                <a:uFillTx/>
                <a:latin typeface="Arial"/>
                <a:hlinkClick r:id="rId16"/>
              </a:rPr>
              <a:t>ohne</a:t>
            </a:r>
            <a:r>
              <a:rPr lang="it-IT" sz="1200" b="1" u="sng" strike="noStrike" dirty="0">
                <a:solidFill>
                  <a:srgbClr val="964277"/>
                </a:solidFill>
                <a:uFillTx/>
                <a:latin typeface="Arial"/>
                <a:hlinkClick r:id="rId16"/>
              </a:rPr>
              <a:t> Risiko</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7"/>
              </a:rPr>
              <a:t>App-Datenbank</a:t>
            </a:r>
            <a:r>
              <a:rPr lang="it-IT" sz="1200" b="1" u="sng" strike="noStrike" dirty="0">
                <a:solidFill>
                  <a:srgbClr val="964277"/>
                </a:solidFill>
                <a:uFillTx/>
                <a:latin typeface="Arial"/>
                <a:hlinkClick r:id="rId17"/>
              </a:rPr>
              <a:t> </a:t>
            </a:r>
            <a:r>
              <a:rPr lang="it-IT" sz="1200" b="1" u="sng" strike="noStrike" dirty="0" err="1">
                <a:solidFill>
                  <a:srgbClr val="964277"/>
                </a:solidFill>
                <a:uFillTx/>
                <a:latin typeface="Arial"/>
                <a:hlinkClick r:id="rId17"/>
              </a:rPr>
              <a:t>des</a:t>
            </a:r>
            <a:r>
              <a:rPr lang="it-IT" sz="1200" b="1" u="sng" strike="noStrike" dirty="0">
                <a:solidFill>
                  <a:srgbClr val="964277"/>
                </a:solidFill>
                <a:uFillTx/>
                <a:latin typeface="Arial"/>
                <a:hlinkClick r:id="rId17"/>
              </a:rPr>
              <a:t> </a:t>
            </a:r>
            <a:r>
              <a:rPr lang="it-IT" sz="1200" b="1" u="sng" strike="noStrike" dirty="0" err="1">
                <a:solidFill>
                  <a:srgbClr val="964277"/>
                </a:solidFill>
                <a:uFillTx/>
                <a:latin typeface="Arial"/>
                <a:hlinkClick r:id="rId17"/>
              </a:rPr>
              <a:t>Deutschen</a:t>
            </a:r>
            <a:r>
              <a:rPr lang="it-IT" sz="1200" b="1" u="sng" strike="noStrike" dirty="0">
                <a:solidFill>
                  <a:srgbClr val="964277"/>
                </a:solidFill>
                <a:uFillTx/>
                <a:latin typeface="Arial"/>
                <a:hlinkClick r:id="rId17"/>
              </a:rPr>
              <a:t> </a:t>
            </a:r>
            <a:r>
              <a:rPr lang="it-IT" sz="1200" b="1" u="sng" strike="noStrike" dirty="0" err="1">
                <a:solidFill>
                  <a:srgbClr val="964277"/>
                </a:solidFill>
                <a:uFillTx/>
                <a:latin typeface="Arial"/>
                <a:hlinkClick r:id="rId17"/>
              </a:rPr>
              <a:t>Jugendinstituts</a:t>
            </a:r>
            <a:endParaRPr lang="it-IT" sz="1200" b="1" u="sng" strike="noStrike" dirty="0">
              <a:solidFill>
                <a:srgbClr val="964277"/>
              </a:solidFill>
              <a:uFillTx/>
              <a:latin typeface="Arial"/>
              <a:hlinkClick r:id="rId17"/>
            </a:endParaRPr>
          </a:p>
          <a:p>
            <a:pPr marL="182880" indent="-182520">
              <a:lnSpc>
                <a:spcPct val="90000"/>
              </a:lnSpc>
              <a:spcBef>
                <a:spcPts val="1199"/>
              </a:spcBef>
              <a:buClr>
                <a:srgbClr val="40BAD2"/>
              </a:buClr>
              <a:buFont typeface="Wingdings 2" charset="2"/>
              <a:buChar char=""/>
            </a:pPr>
            <a:r>
              <a:rPr lang="it-IT" sz="1200" b="1" u="sng" strike="noStrike" dirty="0">
                <a:solidFill>
                  <a:srgbClr val="964277"/>
                </a:solidFill>
                <a:uFillTx/>
                <a:latin typeface="Arial"/>
                <a:hlinkClick r:id="rId18"/>
              </a:rPr>
              <a:t>ACT ON! </a:t>
            </a:r>
            <a:r>
              <a:rPr lang="it-IT" sz="1200" b="1" u="sng" strike="noStrike" dirty="0" err="1">
                <a:solidFill>
                  <a:srgbClr val="964277"/>
                </a:solidFill>
                <a:uFillTx/>
                <a:latin typeface="Arial"/>
                <a:hlinkClick r:id="rId18"/>
              </a:rPr>
              <a:t>aktiv</a:t>
            </a:r>
            <a:r>
              <a:rPr lang="it-IT" sz="1200" b="1" u="sng" strike="noStrike" dirty="0">
                <a:solidFill>
                  <a:srgbClr val="964277"/>
                </a:solidFill>
                <a:uFillTx/>
                <a:latin typeface="Arial"/>
                <a:hlinkClick r:id="rId18"/>
              </a:rPr>
              <a:t> + </a:t>
            </a:r>
            <a:r>
              <a:rPr lang="it-IT" sz="1200" b="1" u="sng" strike="noStrike" dirty="0" err="1">
                <a:solidFill>
                  <a:srgbClr val="964277"/>
                </a:solidFill>
                <a:uFillTx/>
                <a:latin typeface="Arial"/>
                <a:hlinkClick r:id="rId18"/>
              </a:rPr>
              <a:t>selbstbestimmt</a:t>
            </a:r>
            <a:r>
              <a:rPr lang="it-IT" sz="1200" b="1" u="sng" strike="noStrike" dirty="0">
                <a:solidFill>
                  <a:srgbClr val="964277"/>
                </a:solidFill>
                <a:uFillTx/>
                <a:latin typeface="Arial"/>
                <a:hlinkClick r:id="rId18"/>
              </a:rPr>
              <a:t> online</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9"/>
              </a:rPr>
              <a:t>Kindersuchmaschine</a:t>
            </a:r>
            <a:r>
              <a:rPr lang="it-IT" sz="1200" b="1" u="sng" strike="noStrike" dirty="0">
                <a:solidFill>
                  <a:srgbClr val="964277"/>
                </a:solidFill>
                <a:uFillTx/>
                <a:latin typeface="Arial"/>
                <a:hlinkClick r:id="rId19"/>
              </a:rPr>
              <a:t> "Blinde </a:t>
            </a:r>
            <a:r>
              <a:rPr lang="it-IT" sz="1200" b="1" u="sng" strike="noStrike" dirty="0" err="1">
                <a:solidFill>
                  <a:srgbClr val="964277"/>
                </a:solidFill>
                <a:uFillTx/>
                <a:latin typeface="Arial"/>
                <a:hlinkClick r:id="rId19"/>
              </a:rPr>
              <a:t>Kuh</a:t>
            </a:r>
            <a:r>
              <a:rPr lang="it-IT" sz="1200" b="1" u="sng" strike="noStrike" dirty="0">
                <a:solidFill>
                  <a:srgbClr val="964277"/>
                </a:solidFill>
                <a:uFillTx/>
                <a:latin typeface="Arial"/>
                <a:hlinkClick r:id="rId19"/>
              </a:rPr>
              <a:t>“</a:t>
            </a:r>
          </a:p>
          <a:p>
            <a:pPr marL="182880" indent="-182520">
              <a:lnSpc>
                <a:spcPct val="90000"/>
              </a:lnSpc>
              <a:spcBef>
                <a:spcPts val="1199"/>
              </a:spcBef>
              <a:buClr>
                <a:srgbClr val="40BAD2"/>
              </a:buClr>
              <a:buFont typeface="Wingdings 2" charset="2"/>
              <a:buChar char=""/>
            </a:pPr>
            <a:r>
              <a:rPr lang="it-IT" sz="1200" b="1" u="sng" strike="noStrike" dirty="0">
                <a:solidFill>
                  <a:srgbClr val="964277"/>
                </a:solidFill>
                <a:uFillTx/>
                <a:latin typeface="Arial"/>
                <a:hlinkClick r:id="rId20"/>
              </a:rPr>
              <a:t>DW</a:t>
            </a:r>
            <a:r>
              <a:rPr lang="it-IT" sz="1200" b="1" u="sng" strike="noStrike" dirty="0">
                <a:solidFill>
                  <a:srgbClr val="964277"/>
                </a:solidFill>
                <a:uFillTx/>
                <a:latin typeface="Arial"/>
              </a:rPr>
              <a:t> </a:t>
            </a:r>
            <a:r>
              <a:rPr lang="it-IT" sz="1200" b="1" u="sng" strike="noStrike" dirty="0">
                <a:solidFill>
                  <a:srgbClr val="964277"/>
                </a:solidFill>
                <a:uFillTx/>
                <a:latin typeface="Arial"/>
                <a:hlinkClick r:id="rId20"/>
              </a:rPr>
              <a:t>Akademie</a:t>
            </a:r>
          </a:p>
          <a:p>
            <a:pPr>
              <a:lnSpc>
                <a:spcPct val="90000"/>
              </a:lnSpc>
              <a:spcBef>
                <a:spcPts val="1199"/>
              </a:spcBef>
            </a:pPr>
            <a:endParaRPr lang="fr-BE" sz="1200" b="0" strike="noStrike" spc="-1" dirty="0">
              <a:latin typeface="Arial"/>
            </a:endParaRPr>
          </a:p>
          <a:p>
            <a:pPr>
              <a:lnSpc>
                <a:spcPct val="90000"/>
              </a:lnSpc>
              <a:spcBef>
                <a:spcPts val="1199"/>
              </a:spcBef>
            </a:pPr>
            <a:r>
              <a:rPr lang="it-IT" sz="1400" b="1" strike="noStrike" dirty="0">
                <a:solidFill>
                  <a:srgbClr val="0A1641"/>
                </a:solidFill>
                <a:latin typeface="Arial"/>
              </a:rPr>
              <a:t>GRECIA</a:t>
            </a:r>
          </a:p>
          <a:p>
            <a:pPr marL="182880" indent="-182520">
              <a:lnSpc>
                <a:spcPct val="90000"/>
              </a:lnSpc>
              <a:spcBef>
                <a:spcPts val="1199"/>
              </a:spcBef>
              <a:buClr>
                <a:srgbClr val="40BAD2"/>
              </a:buClr>
              <a:buFont typeface="Wingdings 2" charset="2"/>
              <a:buChar char=""/>
            </a:pPr>
            <a:r>
              <a:rPr lang="it-IT" sz="1200" b="1" u="sng" strike="noStrike" dirty="0">
                <a:solidFill>
                  <a:srgbClr val="964277"/>
                </a:solidFill>
                <a:uFillTx/>
                <a:latin typeface="Arial"/>
                <a:hlinkClick r:id="rId21"/>
              </a:rPr>
              <a:t>Media </a:t>
            </a:r>
            <a:r>
              <a:rPr lang="it-IT" sz="1200" b="1" u="sng" strike="noStrike" dirty="0" err="1">
                <a:solidFill>
                  <a:srgbClr val="964277"/>
                </a:solidFill>
                <a:uFillTx/>
                <a:latin typeface="Arial"/>
                <a:hlinkClick r:id="rId21"/>
              </a:rPr>
              <a:t>Literacy</a:t>
            </a:r>
            <a:r>
              <a:rPr lang="it-IT" sz="1200" b="1" u="sng" strike="noStrike" dirty="0">
                <a:solidFill>
                  <a:srgbClr val="964277"/>
                </a:solidFill>
                <a:uFillTx/>
                <a:latin typeface="Arial"/>
                <a:hlinkClick r:id="rId21"/>
              </a:rPr>
              <a:t> </a:t>
            </a:r>
            <a:r>
              <a:rPr lang="it-IT" sz="1200" b="1" u="sng" strike="noStrike" dirty="0" err="1">
                <a:solidFill>
                  <a:srgbClr val="964277"/>
                </a:solidFill>
                <a:uFillTx/>
                <a:latin typeface="Arial"/>
                <a:hlinkClick r:id="rId21"/>
              </a:rPr>
              <a:t>Institute</a:t>
            </a:r>
            <a:r>
              <a:rPr lang="it-IT" sz="1200" b="1" strike="noStrike" dirty="0">
                <a:solidFill>
                  <a:srgbClr val="0A1641"/>
                </a:solidFill>
                <a:latin typeface="Arial"/>
              </a:rPr>
              <a:t> </a:t>
            </a:r>
          </a:p>
          <a:p>
            <a:pPr marL="182880" indent="-182520">
              <a:lnSpc>
                <a:spcPct val="90000"/>
              </a:lnSpc>
              <a:spcBef>
                <a:spcPts val="1199"/>
              </a:spcBef>
              <a:buClr>
                <a:srgbClr val="40BAD2"/>
              </a:buClr>
              <a:buFont typeface="Wingdings 2" charset="2"/>
              <a:buChar char=""/>
            </a:pPr>
            <a:endParaRPr lang="it-IT" sz="1200" b="1" u="sng" strike="noStrike" dirty="0">
              <a:solidFill>
                <a:srgbClr val="964277"/>
              </a:solidFill>
              <a:uFillTx/>
              <a:latin typeface="Arial"/>
              <a:hlinkClick r:id="rId22"/>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a:p>
            <a:pPr>
              <a:lnSpc>
                <a:spcPct val="90000"/>
              </a:lnSpc>
              <a:spcBef>
                <a:spcPts val="1199"/>
              </a:spcBef>
            </a:pPr>
            <a:endParaRPr lang="fr-BE" sz="1200" b="0" strike="noStrike" spc="-1" dirty="0">
              <a:latin typeface="Arial"/>
            </a:endParaRPr>
          </a:p>
        </p:txBody>
      </p:sp>
      <p:grpSp>
        <p:nvGrpSpPr>
          <p:cNvPr id="653" name="Group 5"/>
          <p:cNvGrpSpPr/>
          <p:nvPr/>
        </p:nvGrpSpPr>
        <p:grpSpPr>
          <a:xfrm>
            <a:off x="92520" y="2184840"/>
            <a:ext cx="2799360" cy="2955600"/>
            <a:chOff x="92520" y="2184840"/>
            <a:chExt cx="2799360" cy="2955600"/>
          </a:xfrm>
        </p:grpSpPr>
        <p:pic>
          <p:nvPicPr>
            <p:cNvPr id="654" name="Elemento grafico 11" descr="Collegamento"/>
            <p:cNvPicPr/>
            <p:nvPr/>
          </p:nvPicPr>
          <p:blipFill>
            <a:blip r:embed="rId23"/>
            <a:stretch/>
          </p:blipFill>
          <p:spPr>
            <a:xfrm>
              <a:off x="463680" y="2623680"/>
              <a:ext cx="1945440" cy="1945440"/>
            </a:xfrm>
            <a:prstGeom prst="rect">
              <a:avLst/>
            </a:prstGeom>
            <a:ln w="0">
              <a:noFill/>
            </a:ln>
          </p:spPr>
        </p:pic>
        <p:pic>
          <p:nvPicPr>
            <p:cNvPr id="655" name="Immagine 12"/>
            <p:cNvPicPr/>
            <p:nvPr/>
          </p:nvPicPr>
          <p:blipFill>
            <a:blip r:embed="rId24">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56"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CONSIGLI PER ULTERIORI APPROFONDIMENTI - </a:t>
            </a:r>
            <a:r>
              <a:rPr lang="it-IT" sz="1800" b="1" strike="noStrike">
                <a:solidFill>
                  <a:srgbClr val="FFFFFF"/>
                </a:solidFill>
                <a:latin typeface="Arial"/>
              </a:rPr>
              <a:t>RISORSE NAZIONALI</a:t>
            </a:r>
          </a:p>
        </p:txBody>
      </p:sp>
      <p:sp>
        <p:nvSpPr>
          <p:cNvPr id="65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sp>
        <p:nvSpPr>
          <p:cNvPr id="658" name="CustomShape 3"/>
          <p:cNvSpPr/>
          <p:nvPr/>
        </p:nvSpPr>
        <p:spPr>
          <a:xfrm>
            <a:off x="2782800" y="937800"/>
            <a:ext cx="5130720" cy="6142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it-IT" sz="1400" b="1" strike="noStrike" dirty="0">
                <a:solidFill>
                  <a:srgbClr val="0A1641"/>
                </a:solidFill>
                <a:latin typeface="Arial"/>
              </a:rPr>
              <a:t>UNGHERIA</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3"/>
              </a:rPr>
              <a:t>Televele</a:t>
            </a:r>
            <a:endParaRPr lang="it-IT" sz="1200" b="1" u="sng" strike="noStrike" dirty="0">
              <a:solidFill>
                <a:srgbClr val="964277"/>
              </a:solidFill>
              <a:uFillTx/>
              <a:latin typeface="Arial"/>
              <a:hlinkClick r:id="rId3"/>
            </a:endParaRPr>
          </a:p>
          <a:p>
            <a:pPr>
              <a:lnSpc>
                <a:spcPct val="90000"/>
              </a:lnSpc>
              <a:spcBef>
                <a:spcPts val="1199"/>
              </a:spcBef>
            </a:pPr>
            <a:endParaRPr lang="fr-BE" sz="1200" b="0" strike="noStrike" spc="-1" dirty="0">
              <a:latin typeface="Arial"/>
            </a:endParaRPr>
          </a:p>
          <a:p>
            <a:pPr>
              <a:lnSpc>
                <a:spcPct val="90000"/>
              </a:lnSpc>
              <a:spcBef>
                <a:spcPts val="1199"/>
              </a:spcBef>
            </a:pPr>
            <a:r>
              <a:rPr lang="it-IT" sz="1400" b="1" strike="noStrike" dirty="0">
                <a:solidFill>
                  <a:srgbClr val="0A1641"/>
                </a:solidFill>
                <a:latin typeface="Arial"/>
              </a:rPr>
              <a:t>IRLANDA</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4"/>
              </a:rPr>
              <a:t>Be</a:t>
            </a:r>
            <a:r>
              <a:rPr lang="it-IT" sz="1200" b="1" u="sng" strike="noStrike" dirty="0">
                <a:solidFill>
                  <a:srgbClr val="964277"/>
                </a:solidFill>
                <a:uFillTx/>
                <a:latin typeface="Arial"/>
                <a:hlinkClick r:id="rId4"/>
              </a:rPr>
              <a:t> Media Smart </a:t>
            </a:r>
          </a:p>
          <a:p>
            <a:pPr>
              <a:lnSpc>
                <a:spcPct val="90000"/>
              </a:lnSpc>
              <a:spcBef>
                <a:spcPts val="1199"/>
              </a:spcBef>
            </a:pPr>
            <a:endParaRPr lang="fr-BE" sz="1200" b="0" strike="noStrike" spc="-1" dirty="0">
              <a:latin typeface="Arial"/>
            </a:endParaRPr>
          </a:p>
          <a:p>
            <a:pPr>
              <a:lnSpc>
                <a:spcPct val="90000"/>
              </a:lnSpc>
              <a:spcBef>
                <a:spcPts val="1199"/>
              </a:spcBef>
            </a:pPr>
            <a:r>
              <a:rPr lang="it-IT" sz="1400" b="1" strike="noStrike" dirty="0">
                <a:solidFill>
                  <a:srgbClr val="0A1641"/>
                </a:solidFill>
                <a:latin typeface="Arial"/>
              </a:rPr>
              <a:t>ITALIA</a:t>
            </a:r>
          </a:p>
          <a:p>
            <a:pPr marL="182880" indent="-182520">
              <a:lnSpc>
                <a:spcPct val="90000"/>
              </a:lnSpc>
              <a:spcBef>
                <a:spcPts val="1199"/>
              </a:spcBef>
              <a:buClr>
                <a:srgbClr val="40BAD2"/>
              </a:buClr>
              <a:buFont typeface="Wingdings 2" charset="2"/>
              <a:buChar char=""/>
            </a:pPr>
            <a:r>
              <a:rPr lang="it-IT" sz="1200" b="1" u="sng" strike="noStrike" dirty="0">
                <a:solidFill>
                  <a:srgbClr val="964277"/>
                </a:solidFill>
                <a:uFillTx/>
                <a:latin typeface="Arial"/>
                <a:hlinkClick r:id="rId5"/>
              </a:rPr>
              <a:t>Pagella Politica</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6"/>
              </a:rPr>
              <a:t>Facta</a:t>
            </a:r>
            <a:endParaRPr lang="it-IT" sz="1200" b="1" u="sng" strike="noStrike" dirty="0">
              <a:solidFill>
                <a:srgbClr val="964277"/>
              </a:solidFill>
              <a:uFillTx/>
              <a:latin typeface="Arial"/>
              <a:hlinkClick r:id="rId6"/>
            </a:endParaRPr>
          </a:p>
          <a:p>
            <a:pPr marL="182880" indent="-182520">
              <a:lnSpc>
                <a:spcPct val="90000"/>
              </a:lnSpc>
              <a:spcBef>
                <a:spcPts val="1199"/>
              </a:spcBef>
              <a:buClr>
                <a:srgbClr val="40BAD2"/>
              </a:buClr>
              <a:buFont typeface="Wingdings 2" charset="2"/>
              <a:buChar char=""/>
            </a:pPr>
            <a:r>
              <a:rPr lang="it-IT" sz="1200" b="1" u="sng" strike="noStrike" dirty="0">
                <a:solidFill>
                  <a:srgbClr val="964277"/>
                </a:solidFill>
                <a:uFillTx/>
                <a:latin typeface="Arial"/>
                <a:hlinkClick r:id="rId7"/>
              </a:rPr>
              <a:t>Media </a:t>
            </a:r>
            <a:r>
              <a:rPr lang="it-IT" sz="1200" b="1" u="sng" strike="noStrike" dirty="0" err="1">
                <a:solidFill>
                  <a:srgbClr val="964277"/>
                </a:solidFill>
                <a:uFillTx/>
                <a:latin typeface="Arial"/>
                <a:hlinkClick r:id="rId7"/>
              </a:rPr>
              <a:t>Education</a:t>
            </a:r>
            <a:endParaRPr lang="it-IT" sz="1200" b="1" u="sng" strike="noStrike" dirty="0">
              <a:solidFill>
                <a:srgbClr val="964277"/>
              </a:solidFill>
              <a:uFillTx/>
              <a:latin typeface="Arial"/>
              <a:hlinkClick r:id="rId7"/>
            </a:endParaRP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8"/>
              </a:rPr>
              <a:t>Eurispes</a:t>
            </a:r>
            <a:endParaRPr lang="it-IT" sz="1200" b="1" u="sng" strike="noStrike" dirty="0">
              <a:solidFill>
                <a:srgbClr val="964277"/>
              </a:solidFill>
              <a:uFillTx/>
              <a:latin typeface="Arial"/>
              <a:hlinkClick r:id="rId8"/>
            </a:endParaRPr>
          </a:p>
          <a:p>
            <a:pPr>
              <a:lnSpc>
                <a:spcPct val="90000"/>
              </a:lnSpc>
              <a:spcBef>
                <a:spcPts val="1199"/>
              </a:spcBef>
            </a:pPr>
            <a:endParaRPr lang="fr-BE" sz="1200" b="0" strike="noStrike" spc="-1" dirty="0">
              <a:latin typeface="Arial"/>
            </a:endParaRPr>
          </a:p>
          <a:p>
            <a:pPr>
              <a:lnSpc>
                <a:spcPct val="90000"/>
              </a:lnSpc>
              <a:spcBef>
                <a:spcPts val="1199"/>
              </a:spcBef>
            </a:pPr>
            <a:r>
              <a:rPr lang="it-IT" sz="1400" b="1" strike="noStrike" dirty="0">
                <a:solidFill>
                  <a:srgbClr val="0A1641"/>
                </a:solidFill>
                <a:latin typeface="Arial"/>
              </a:rPr>
              <a:t>LETTONIA</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9"/>
              </a:rPr>
              <a:t>Pilna</a:t>
            </a:r>
            <a:r>
              <a:rPr lang="it-IT" sz="1200" b="1" u="sng" strike="noStrike" dirty="0">
                <a:solidFill>
                  <a:srgbClr val="964277"/>
                </a:solidFill>
                <a:uFillTx/>
                <a:latin typeface="Arial"/>
                <a:hlinkClick r:id="rId9"/>
              </a:rPr>
              <a:t> doma (Full </a:t>
            </a:r>
            <a:r>
              <a:rPr lang="it-IT" sz="1200" b="1" u="sng" strike="noStrike" dirty="0" err="1">
                <a:solidFill>
                  <a:srgbClr val="964277"/>
                </a:solidFill>
                <a:uFillTx/>
                <a:latin typeface="Arial"/>
                <a:hlinkClick r:id="rId9"/>
              </a:rPr>
              <a:t>Thought</a:t>
            </a:r>
            <a:r>
              <a:rPr lang="it-IT" sz="1200" b="1" u="sng" strike="noStrike" dirty="0">
                <a:solidFill>
                  <a:srgbClr val="964277"/>
                </a:solidFill>
                <a:uFillTx/>
                <a:latin typeface="Arial"/>
                <a:hlinkClick r:id="rId9"/>
              </a:rPr>
              <a:t>)</a:t>
            </a: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0"/>
              </a:rPr>
              <a:t>Re:Check</a:t>
            </a:r>
            <a:endParaRPr lang="it-IT" sz="1200" b="1" u="sng" strike="noStrike" dirty="0">
              <a:solidFill>
                <a:srgbClr val="964277"/>
              </a:solidFill>
              <a:uFillTx/>
              <a:latin typeface="Arial"/>
              <a:hlinkClick r:id="rId10"/>
            </a:endParaRP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1"/>
              </a:rPr>
              <a:t>CAPS</a:t>
            </a:r>
            <a:r>
              <a:rPr lang="it-IT" sz="1200" b="1" u="sng" strike="noStrike" dirty="0">
                <a:solidFill>
                  <a:srgbClr val="964277"/>
                </a:solidFill>
                <a:uFillTx/>
                <a:latin typeface="Arial"/>
                <a:hlinkClick r:id="rId11"/>
              </a:rPr>
              <a:t> un </a:t>
            </a:r>
            <a:r>
              <a:rPr lang="it-IT" sz="1200" b="1" u="sng" strike="noStrike" dirty="0" err="1">
                <a:solidFill>
                  <a:srgbClr val="964277"/>
                </a:solidFill>
                <a:uFillTx/>
                <a:latin typeface="Arial"/>
                <a:hlinkClick r:id="rId11"/>
              </a:rPr>
              <a:t>CIET</a:t>
            </a:r>
            <a:r>
              <a:rPr lang="it-IT" sz="1200" b="1" u="sng" strike="noStrike" dirty="0">
                <a:solidFill>
                  <a:srgbClr val="964277"/>
                </a:solidFill>
                <a:uFillTx/>
                <a:latin typeface="Arial"/>
                <a:hlinkClick r:id="rId11"/>
              </a:rPr>
              <a:t> </a:t>
            </a:r>
            <a:r>
              <a:rPr lang="it-IT" sz="1200" b="1" u="sng" strike="noStrike" dirty="0" err="1">
                <a:solidFill>
                  <a:srgbClr val="964277"/>
                </a:solidFill>
                <a:uFillTx/>
                <a:latin typeface="Arial"/>
                <a:hlinkClick r:id="rId11"/>
              </a:rPr>
              <a:t>jeb</a:t>
            </a:r>
            <a:r>
              <a:rPr lang="it-IT" sz="1200" b="1" u="sng" strike="noStrike" dirty="0">
                <a:solidFill>
                  <a:srgbClr val="964277"/>
                </a:solidFill>
                <a:uFillTx/>
                <a:latin typeface="Arial"/>
                <a:hlinkClick r:id="rId11"/>
              </a:rPr>
              <a:t> </a:t>
            </a:r>
            <a:r>
              <a:rPr lang="it-IT" sz="1200" b="1" u="sng" strike="noStrike" dirty="0" err="1">
                <a:solidFill>
                  <a:srgbClr val="964277"/>
                </a:solidFill>
                <a:uFillTx/>
                <a:latin typeface="Arial"/>
                <a:hlinkClick r:id="rId11"/>
              </a:rPr>
              <a:t>vilks</a:t>
            </a:r>
            <a:r>
              <a:rPr lang="it-IT" sz="1200" b="1" u="sng" strike="noStrike" dirty="0">
                <a:solidFill>
                  <a:srgbClr val="964277"/>
                </a:solidFill>
                <a:uFillTx/>
                <a:latin typeface="Arial"/>
                <a:hlinkClick r:id="rId11"/>
              </a:rPr>
              <a:t> </a:t>
            </a:r>
            <a:r>
              <a:rPr lang="it-IT" sz="1200" b="1" u="sng" strike="noStrike" dirty="0" err="1">
                <a:solidFill>
                  <a:srgbClr val="964277"/>
                </a:solidFill>
                <a:uFillTx/>
                <a:latin typeface="Arial"/>
                <a:hlinkClick r:id="rId11"/>
              </a:rPr>
              <a:t>manipulators</a:t>
            </a:r>
            <a:endParaRPr lang="it-IT" sz="1200" b="1" u="sng" strike="noStrike" dirty="0">
              <a:solidFill>
                <a:srgbClr val="964277"/>
              </a:solidFill>
              <a:uFillTx/>
              <a:latin typeface="Arial"/>
              <a:hlinkClick r:id="rId11"/>
            </a:endParaRP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2"/>
              </a:rPr>
              <a:t>Medijpratējs</a:t>
            </a:r>
            <a:endParaRPr lang="it-IT" sz="1200" b="1" u="sng" strike="noStrike" dirty="0">
              <a:solidFill>
                <a:srgbClr val="964277"/>
              </a:solidFill>
              <a:uFillTx/>
              <a:latin typeface="Arial"/>
              <a:hlinkClick r:id="rId12"/>
            </a:endParaRPr>
          </a:p>
          <a:p>
            <a:pPr marL="182880" indent="-182520">
              <a:lnSpc>
                <a:spcPct val="90000"/>
              </a:lnSpc>
              <a:spcBef>
                <a:spcPts val="1199"/>
              </a:spcBef>
              <a:buClr>
                <a:srgbClr val="40BAD2"/>
              </a:buClr>
              <a:buFont typeface="Wingdings 2" charset="2"/>
              <a:buChar char=""/>
            </a:pPr>
            <a:r>
              <a:rPr lang="it-IT" sz="1200" b="1" u="sng" strike="noStrike" dirty="0" err="1">
                <a:solidFill>
                  <a:srgbClr val="964277"/>
                </a:solidFill>
                <a:uFillTx/>
                <a:latin typeface="Arial"/>
                <a:hlinkClick r:id="rId13"/>
              </a:rPr>
              <a:t>Superheroes</a:t>
            </a:r>
            <a:r>
              <a:rPr lang="it-IT" sz="1200" b="1" u="sng" strike="noStrike" dirty="0">
                <a:solidFill>
                  <a:srgbClr val="964277"/>
                </a:solidFill>
                <a:uFillTx/>
                <a:latin typeface="Arial"/>
                <a:hlinkClick r:id="rId13"/>
              </a:rPr>
              <a:t> in the Internet</a:t>
            </a:r>
          </a:p>
          <a:p>
            <a:pPr>
              <a:lnSpc>
                <a:spcPct val="90000"/>
              </a:lnSpc>
              <a:spcBef>
                <a:spcPts val="1199"/>
              </a:spcBef>
            </a:pPr>
            <a:endParaRPr lang="fr-BE" sz="1200" b="0" strike="noStrike" spc="-1" dirty="0">
              <a:latin typeface="Arial"/>
            </a:endParaRPr>
          </a:p>
        </p:txBody>
      </p:sp>
      <p:sp>
        <p:nvSpPr>
          <p:cNvPr id="659" name="CustomShape 4"/>
          <p:cNvSpPr/>
          <p:nvPr/>
        </p:nvSpPr>
        <p:spPr>
          <a:xfrm>
            <a:off x="7344720" y="937800"/>
            <a:ext cx="3259080" cy="8217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it-IT" sz="1400" b="1" strike="noStrike">
                <a:solidFill>
                  <a:srgbClr val="0A1641"/>
                </a:solidFill>
                <a:latin typeface="Arial"/>
              </a:rPr>
              <a:t>LITUANIA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4"/>
              </a:rPr>
              <a:t>Draugiškas internetas (Friendly Internet)</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5"/>
              </a:rPr>
              <a:t>Žinau viską</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6"/>
              </a:rPr>
              <a:t>Media literacy platform</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7"/>
              </a:rPr>
              <a:t>Debunk.eu</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LUSSEMBURGO</a:t>
            </a:r>
          </a:p>
          <a:p>
            <a:pPr marL="171360" indent="-171000">
              <a:lnSpc>
                <a:spcPct val="90000"/>
              </a:lnSpc>
              <a:spcBef>
                <a:spcPts val="1199"/>
              </a:spcBef>
              <a:buClr>
                <a:srgbClr val="40BAD2"/>
              </a:buClr>
              <a:buFont typeface="Arial"/>
              <a:buChar char="•"/>
            </a:pPr>
            <a:r>
              <a:rPr lang="it-IT" sz="1200" b="1" u="sng" strike="noStrike">
                <a:solidFill>
                  <a:srgbClr val="964277"/>
                </a:solidFill>
                <a:uFillTx/>
                <a:latin typeface="Arial"/>
                <a:hlinkClick r:id="rId18"/>
              </a:rPr>
              <a:t>Bee-secure</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MALTA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9"/>
              </a:rPr>
              <a:t>BeSmartOnline!</a:t>
            </a:r>
            <a:r>
              <a:rPr lang="it-IT" sz="1200" b="1" strike="noStrike">
                <a:solidFill>
                  <a:srgbClr val="0A1641"/>
                </a:solidFill>
                <a:latin typeface="Arial"/>
              </a:rPr>
              <a:t> </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PAESI BASSI</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0"/>
              </a:rPr>
              <a:t>Netwerk Mediawijsheid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1"/>
              </a:rPr>
              <a:t>European Journalism Centre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2"/>
              </a:rPr>
              <a:t>Hoezomediawijs</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3"/>
              </a:rPr>
              <a:t>Bad News</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0" name="Group 5"/>
          <p:cNvGrpSpPr/>
          <p:nvPr/>
        </p:nvGrpSpPr>
        <p:grpSpPr>
          <a:xfrm>
            <a:off x="92520" y="2184840"/>
            <a:ext cx="2799360" cy="2955600"/>
            <a:chOff x="92520" y="2184840"/>
            <a:chExt cx="2799360" cy="2955600"/>
          </a:xfrm>
        </p:grpSpPr>
        <p:pic>
          <p:nvPicPr>
            <p:cNvPr id="661" name="Elemento grafico 8" descr="Collegamento"/>
            <p:cNvPicPr/>
            <p:nvPr/>
          </p:nvPicPr>
          <p:blipFill>
            <a:blip r:embed="rId24"/>
            <a:stretch/>
          </p:blipFill>
          <p:spPr>
            <a:xfrm>
              <a:off x="463680" y="2623680"/>
              <a:ext cx="1945440" cy="1945440"/>
            </a:xfrm>
            <a:prstGeom prst="rect">
              <a:avLst/>
            </a:prstGeom>
            <a:ln w="0">
              <a:noFill/>
            </a:ln>
          </p:spPr>
        </p:pic>
        <p:pic>
          <p:nvPicPr>
            <p:cNvPr id="662" name="Immagine 12"/>
            <p:cNvPicPr/>
            <p:nvPr/>
          </p:nvPicPr>
          <p:blipFill>
            <a:blip r:embed="rId25">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6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CONSIGLI PER ULTERIORI APPROFONDIMENTI - </a:t>
            </a:r>
            <a:r>
              <a:rPr lang="it-IT" sz="1800" b="1" strike="noStrike">
                <a:solidFill>
                  <a:srgbClr val="FFFFFF"/>
                </a:solidFill>
                <a:latin typeface="Arial"/>
              </a:rPr>
              <a:t>RISORSE NAZIONALI</a:t>
            </a:r>
          </a:p>
        </p:txBody>
      </p:sp>
      <p:sp>
        <p:nvSpPr>
          <p:cNvPr id="664"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sp>
        <p:nvSpPr>
          <p:cNvPr id="665" name="CustomShape 3"/>
          <p:cNvSpPr/>
          <p:nvPr/>
        </p:nvSpPr>
        <p:spPr>
          <a:xfrm>
            <a:off x="2794320" y="1112040"/>
            <a:ext cx="5130720" cy="45820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400" b="1" strike="noStrike">
                <a:solidFill>
                  <a:srgbClr val="0A1641"/>
                </a:solidFill>
                <a:latin typeface="Arial"/>
              </a:rPr>
              <a:t>POLONIA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3"/>
              </a:rPr>
              <a:t>Stefan Batory Foundation</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4"/>
              </a:rPr>
              <a:t>Journalistic Craft for Neighborhood</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5"/>
              </a:rPr>
              <a:t>Demagog</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6"/>
              </a:rPr>
              <a:t>Center for Citizenship Education</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7"/>
              </a:rPr>
              <a:t>Nowoczesna Polska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8"/>
              </a:rPr>
              <a:t>Un bambino nel web</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9"/>
              </a:rPr>
              <a:t>Panoptykon Foundation</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0"/>
              </a:rPr>
              <a:t>Associazione polacca di alfabetizzazione mediatica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1"/>
              </a:rPr>
              <a:t>The School with Class Foundation</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2"/>
              </a:rPr>
              <a:t>Wojownicy Klawiatury</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3"/>
              </a:rPr>
              <a:t>Konkret 24</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sp>
        <p:nvSpPr>
          <p:cNvPr id="666" name="CustomShape 4"/>
          <p:cNvSpPr/>
          <p:nvPr/>
        </p:nvSpPr>
        <p:spPr>
          <a:xfrm>
            <a:off x="6743160" y="1141200"/>
            <a:ext cx="3719880" cy="5309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90000"/>
              </a:lnSpc>
              <a:spcBef>
                <a:spcPts val="1199"/>
              </a:spcBef>
            </a:pPr>
            <a:r>
              <a:rPr lang="it-IT" sz="1400" b="1" strike="noStrike">
                <a:solidFill>
                  <a:srgbClr val="0A1641"/>
                </a:solidFill>
                <a:latin typeface="Arial"/>
              </a:rPr>
              <a:t>PORTOGALLO</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4"/>
              </a:rPr>
              <a:t>MILObs</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5"/>
              </a:rPr>
              <a:t>Internet Segura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6"/>
              </a:rPr>
              <a:t>National Digital Competence Initiative e.2030</a:t>
            </a:r>
          </a:p>
          <a:p>
            <a:pPr>
              <a:lnSpc>
                <a:spcPct val="90000"/>
              </a:lnSpc>
              <a:spcBef>
                <a:spcPts val="1199"/>
              </a:spcBef>
            </a:pPr>
            <a:endParaRPr lang="fr-BE" sz="1200" b="0" strike="noStrike" spc="-1">
              <a:latin typeface="Arial"/>
            </a:endParaRPr>
          </a:p>
          <a:p>
            <a:pPr>
              <a:lnSpc>
                <a:spcPct val="90000"/>
              </a:lnSpc>
              <a:spcBef>
                <a:spcPts val="1199"/>
              </a:spcBef>
            </a:pPr>
            <a:r>
              <a:rPr lang="it-IT" sz="1400" b="1" strike="noStrike">
                <a:solidFill>
                  <a:srgbClr val="0A1641"/>
                </a:solidFill>
                <a:latin typeface="Arial"/>
              </a:rPr>
              <a:t>ROMANIA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7"/>
              </a:rPr>
              <a:t>ActiveWatch</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8"/>
              </a:rPr>
              <a:t>Factual</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9"/>
              </a:rPr>
              <a:t>Funky Citizens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0"/>
              </a:rPr>
              <a:t>Mediawise Society </a:t>
            </a:r>
          </a:p>
          <a:p>
            <a:pPr>
              <a:lnSpc>
                <a:spcPct val="100000"/>
              </a:lnSpc>
            </a:pPr>
            <a:endParaRPr lang="fr-BE" sz="1200" b="0" strike="noStrike" spc="-1">
              <a:latin typeface="Arial"/>
            </a:endParaRPr>
          </a:p>
          <a:p>
            <a:pPr>
              <a:lnSpc>
                <a:spcPct val="100000"/>
              </a:lnSpc>
            </a:pPr>
            <a:endParaRPr lang="fr-BE" sz="1200" b="0" strike="noStrike" spc="-1">
              <a:latin typeface="Arial"/>
            </a:endParaRPr>
          </a:p>
          <a:p>
            <a:pPr>
              <a:lnSpc>
                <a:spcPct val="100000"/>
              </a:lnSpc>
            </a:pPr>
            <a:r>
              <a:rPr lang="it-IT" sz="1400" b="1" strike="noStrike">
                <a:solidFill>
                  <a:srgbClr val="0A1641"/>
                </a:solidFill>
                <a:latin typeface="Arial"/>
              </a:rPr>
              <a:t>SLOVACCHIA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21"/>
              </a:rPr>
              <a:t>Council for Broadcasting and Retransmission</a:t>
            </a: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67" name="Group 5"/>
          <p:cNvGrpSpPr/>
          <p:nvPr/>
        </p:nvGrpSpPr>
        <p:grpSpPr>
          <a:xfrm>
            <a:off x="92520" y="2184840"/>
            <a:ext cx="2799360" cy="2955600"/>
            <a:chOff x="92520" y="2184840"/>
            <a:chExt cx="2799360" cy="2955600"/>
          </a:xfrm>
        </p:grpSpPr>
        <p:pic>
          <p:nvPicPr>
            <p:cNvPr id="668" name="Elemento grafico 10" descr="Collegamento"/>
            <p:cNvPicPr/>
            <p:nvPr/>
          </p:nvPicPr>
          <p:blipFill>
            <a:blip r:embed="rId22"/>
            <a:stretch/>
          </p:blipFill>
          <p:spPr>
            <a:xfrm>
              <a:off x="463680" y="2623680"/>
              <a:ext cx="1945440" cy="1945440"/>
            </a:xfrm>
            <a:prstGeom prst="rect">
              <a:avLst/>
            </a:prstGeom>
            <a:ln w="0">
              <a:noFill/>
            </a:ln>
          </p:spPr>
        </p:pic>
        <p:pic>
          <p:nvPicPr>
            <p:cNvPr id="669" name="Immagine 12"/>
            <p:cNvPicPr/>
            <p:nvPr/>
          </p:nvPicPr>
          <p:blipFill>
            <a:blip r:embed="rId23">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0">
          <a:blip r:embed="rId2"/>
          <a:stretch/>
        </a:blipFill>
        <a:effectLst/>
      </p:bgPr>
    </p:bg>
    <p:spTree>
      <p:nvGrpSpPr>
        <p:cNvPr id="1" name=""/>
        <p:cNvGrpSpPr/>
        <p:nvPr/>
      </p:nvGrpSpPr>
      <p:grpSpPr>
        <a:xfrm>
          <a:off x="0" y="0"/>
          <a:ext cx="0" cy="0"/>
          <a:chOff x="0" y="0"/>
          <a:chExt cx="0" cy="0"/>
        </a:xfrm>
      </p:grpSpPr>
      <p:sp>
        <p:nvSpPr>
          <p:cNvPr id="67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CONSIGLI PER ULTERIORI APPROFONDIMENTI - </a:t>
            </a:r>
            <a:r>
              <a:rPr lang="it-IT" sz="1800" b="1" strike="noStrike">
                <a:solidFill>
                  <a:srgbClr val="FFFFFF"/>
                </a:solidFill>
                <a:latin typeface="Arial"/>
              </a:rPr>
              <a:t>RISORSE NAZIONALI</a:t>
            </a:r>
          </a:p>
        </p:txBody>
      </p:sp>
      <p:sp>
        <p:nvSpPr>
          <p:cNvPr id="671"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5</a:t>
            </a:r>
          </a:p>
        </p:txBody>
      </p:sp>
      <p:sp>
        <p:nvSpPr>
          <p:cNvPr id="672" name="CustomShape 3"/>
          <p:cNvSpPr/>
          <p:nvPr/>
        </p:nvSpPr>
        <p:spPr>
          <a:xfrm>
            <a:off x="7319880" y="1964880"/>
            <a:ext cx="2535480" cy="1651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400" b="1" strike="noStrike">
                <a:solidFill>
                  <a:srgbClr val="0A1641"/>
                </a:solidFill>
                <a:latin typeface="Arial"/>
              </a:rPr>
              <a:t>SPAGNA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3"/>
              </a:rPr>
              <a:t>Istituto RTVE</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4"/>
              </a:rPr>
              <a:t>Maldita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5"/>
              </a:rPr>
              <a:t>Internet Segura for Kids</a:t>
            </a:r>
          </a:p>
          <a:p>
            <a:pPr>
              <a:lnSpc>
                <a:spcPct val="90000"/>
              </a:lnSpc>
              <a:spcBef>
                <a:spcPts val="1199"/>
              </a:spcBef>
            </a:pPr>
            <a:endParaRPr lang="fr-BE" sz="1200" b="0" strike="noStrike" spc="-1">
              <a:latin typeface="Arial"/>
            </a:endParaRPr>
          </a:p>
        </p:txBody>
      </p:sp>
      <p:sp>
        <p:nvSpPr>
          <p:cNvPr id="673" name="CustomShape 4"/>
          <p:cNvSpPr/>
          <p:nvPr/>
        </p:nvSpPr>
        <p:spPr>
          <a:xfrm>
            <a:off x="2782800" y="1964880"/>
            <a:ext cx="3842280" cy="50691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400" b="1" strike="noStrike">
                <a:solidFill>
                  <a:srgbClr val="0A1641"/>
                </a:solidFill>
                <a:latin typeface="Arial"/>
              </a:rPr>
              <a:t>SLOVENIA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6"/>
              </a:rPr>
              <a:t>NE/JA Razbijalka Mitov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7"/>
              </a:rPr>
              <a:t>MIPI – medijska in informacijska pismenost</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8"/>
              </a:rPr>
              <a:t>Časoris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9"/>
              </a:rPr>
              <a:t>Otroci in mediji: iskanje resnice v svetu novic</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0"/>
              </a:rPr>
              <a:t>Medijska pismenost</a:t>
            </a:r>
            <a:r>
              <a:rPr lang="it-IT" sz="1200" b="1" strike="noStrike">
                <a:solidFill>
                  <a:srgbClr val="0A1641"/>
                </a:solidFill>
                <a:latin typeface="Arial"/>
              </a:rPr>
              <a:t> </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1"/>
              </a:rPr>
              <a:t>Safe</a:t>
            </a:r>
            <a:r>
              <a:rPr lang="it-IT"/>
              <a:t/>
            </a:r>
            <a:br>
              <a:rPr lang="it-IT"/>
            </a:br>
            <a:r>
              <a:rPr lang="it-IT" sz="1200" b="1" strike="noStrike">
                <a:solidFill>
                  <a:srgbClr val="0A1641"/>
                </a:solidFill>
                <a:latin typeface="Arial"/>
              </a:rPr>
              <a:t> </a:t>
            </a:r>
          </a:p>
          <a:p>
            <a:pPr>
              <a:lnSpc>
                <a:spcPct val="90000"/>
              </a:lnSpc>
              <a:spcBef>
                <a:spcPts val="1199"/>
              </a:spcBef>
            </a:pPr>
            <a:r>
              <a:rPr lang="it-IT" sz="1400" b="1" strike="noStrike">
                <a:solidFill>
                  <a:srgbClr val="0A1641"/>
                </a:solidFill>
                <a:latin typeface="Arial"/>
              </a:rPr>
              <a:t>SVEZIA</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2"/>
              </a:rPr>
              <a:t>MIK för mig</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3"/>
              </a:rPr>
              <a:t>Swedish International Development Agency</a:t>
            </a:r>
          </a:p>
          <a:p>
            <a:pPr marL="182880" indent="-182520">
              <a:lnSpc>
                <a:spcPct val="90000"/>
              </a:lnSpc>
              <a:spcBef>
                <a:spcPts val="1199"/>
              </a:spcBef>
              <a:buClr>
                <a:srgbClr val="40BAD2"/>
              </a:buClr>
              <a:buFont typeface="Wingdings 2" charset="2"/>
              <a:buChar char=""/>
            </a:pPr>
            <a:r>
              <a:rPr lang="it-IT" sz="1200" b="1" u="sng" strike="noStrike">
                <a:solidFill>
                  <a:srgbClr val="964277"/>
                </a:solidFill>
                <a:uFillTx/>
                <a:latin typeface="Arial"/>
                <a:hlinkClick r:id="rId14"/>
              </a:rPr>
              <a:t>FOJO</a:t>
            </a:r>
            <a:r>
              <a:rPr lang="it-IT" sz="1200" b="1" strike="noStrike">
                <a:solidFill>
                  <a:srgbClr val="0A1641"/>
                </a:solidFill>
                <a:latin typeface="Arial"/>
              </a:rPr>
              <a:t> </a:t>
            </a:r>
          </a:p>
          <a:p>
            <a:pPr>
              <a:lnSpc>
                <a:spcPct val="100000"/>
              </a:lnSpc>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a:p>
            <a:pPr>
              <a:lnSpc>
                <a:spcPct val="90000"/>
              </a:lnSpc>
              <a:spcBef>
                <a:spcPts val="1199"/>
              </a:spcBef>
            </a:pPr>
            <a:endParaRPr lang="fr-BE" sz="1200" b="0" strike="noStrike" spc="-1">
              <a:latin typeface="Arial"/>
            </a:endParaRPr>
          </a:p>
        </p:txBody>
      </p:sp>
      <p:grpSp>
        <p:nvGrpSpPr>
          <p:cNvPr id="674" name="Group 5"/>
          <p:cNvGrpSpPr/>
          <p:nvPr/>
        </p:nvGrpSpPr>
        <p:grpSpPr>
          <a:xfrm>
            <a:off x="92520" y="2184840"/>
            <a:ext cx="2799360" cy="2955600"/>
            <a:chOff x="92520" y="2184840"/>
            <a:chExt cx="2799360" cy="2955600"/>
          </a:xfrm>
        </p:grpSpPr>
        <p:pic>
          <p:nvPicPr>
            <p:cNvPr id="675" name="Elemento grafico 8" descr="Collegamento"/>
            <p:cNvPicPr/>
            <p:nvPr/>
          </p:nvPicPr>
          <p:blipFill>
            <a:blip r:embed="rId15"/>
            <a:stretch/>
          </p:blipFill>
          <p:spPr>
            <a:xfrm>
              <a:off x="463680" y="2623680"/>
              <a:ext cx="1945440" cy="1945440"/>
            </a:xfrm>
            <a:prstGeom prst="rect">
              <a:avLst/>
            </a:prstGeom>
            <a:ln w="0">
              <a:noFill/>
            </a:ln>
          </p:spPr>
        </p:pic>
        <p:pic>
          <p:nvPicPr>
            <p:cNvPr id="676" name="Immagine 12"/>
            <p:cNvPicPr/>
            <p:nvPr/>
          </p:nvPicPr>
          <p:blipFill>
            <a:blip r:embed="rId16">
              <a:alphaModFix amt="19000"/>
            </a:blip>
            <a:stretch/>
          </p:blipFill>
          <p:spPr>
            <a:xfrm>
              <a:off x="92520" y="2184840"/>
              <a:ext cx="2799360" cy="2955600"/>
            </a:xfrm>
            <a:prstGeom prst="rect">
              <a:avLst/>
            </a:prstGeom>
            <a:ln w="0">
              <a:noFill/>
            </a:ln>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7" name="Immagine 1"/>
          <p:cNvPicPr/>
          <p:nvPr/>
        </p:nvPicPr>
        <p:blipFill>
          <a:blip r:embed="rId2"/>
          <a:stretch/>
        </p:blipFill>
        <p:spPr>
          <a:xfrm>
            <a:off x="5556600" y="3067560"/>
            <a:ext cx="1078560" cy="722520"/>
          </a:xfrm>
          <a:prstGeom prst="rect">
            <a:avLst/>
          </a:prstGeom>
          <a:ln w="0">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UNITÀ DIDATTICA</a:t>
            </a:r>
          </a:p>
        </p:txBody>
      </p:sp>
      <p:pic>
        <p:nvPicPr>
          <p:cNvPr id="311" name="Immagine 3"/>
          <p:cNvPicPr/>
          <p:nvPr/>
        </p:nvPicPr>
        <p:blipFill>
          <a:blip r:embed="rId3"/>
          <a:stretch/>
        </p:blipFill>
        <p:spPr>
          <a:xfrm>
            <a:off x="5913720" y="1656720"/>
            <a:ext cx="2090160" cy="1379160"/>
          </a:xfrm>
          <a:prstGeom prst="rect">
            <a:avLst/>
          </a:prstGeom>
          <a:ln w="0">
            <a:noFill/>
          </a:ln>
        </p:spPr>
      </p:pic>
      <p:pic>
        <p:nvPicPr>
          <p:cNvPr id="312" name="Immagine 4"/>
          <p:cNvPicPr/>
          <p:nvPr/>
        </p:nvPicPr>
        <p:blipFill>
          <a:blip r:embed="rId4"/>
          <a:stretch/>
        </p:blipFill>
        <p:spPr>
          <a:xfrm>
            <a:off x="4909320" y="1582200"/>
            <a:ext cx="1432440" cy="2058480"/>
          </a:xfrm>
          <a:prstGeom prst="rect">
            <a:avLst/>
          </a:prstGeom>
          <a:ln w="0">
            <a:noFill/>
          </a:ln>
          <a:effectLst>
            <a:reflection blurRad="6350" stA="12000" endPos="55000" dir="5400000" sy="-100000" algn="bl" rotWithShape="0"/>
          </a:effectLst>
        </p:spPr>
      </p:pic>
      <p:pic>
        <p:nvPicPr>
          <p:cNvPr id="313" name="Immagine 5"/>
          <p:cNvPicPr/>
          <p:nvPr/>
        </p:nvPicPr>
        <p:blipFill>
          <a:blip r:embed="rId5"/>
          <a:stretch/>
        </p:blipFill>
        <p:spPr>
          <a:xfrm>
            <a:off x="3609360" y="2130840"/>
            <a:ext cx="2054160" cy="3208320"/>
          </a:xfrm>
          <a:prstGeom prst="rect">
            <a:avLst/>
          </a:prstGeom>
          <a:ln w="0">
            <a:noFill/>
          </a:ln>
          <a:effectLst>
            <a:reflection blurRad="6350" stA="12000" endPos="55000" dir="5400000" sy="-100000" algn="bl" rotWithShape="0"/>
          </a:effectLst>
        </p:spPr>
      </p:pic>
      <p:pic>
        <p:nvPicPr>
          <p:cNvPr id="314" name="Immagine 6"/>
          <p:cNvPicPr/>
          <p:nvPr/>
        </p:nvPicPr>
        <p:blipFill>
          <a:blip r:embed="rId6"/>
          <a:stretch/>
        </p:blipFill>
        <p:spPr>
          <a:xfrm>
            <a:off x="6547680" y="2162880"/>
            <a:ext cx="1881000" cy="3200400"/>
          </a:xfrm>
          <a:prstGeom prst="rect">
            <a:avLst/>
          </a:prstGeom>
          <a:ln w="0">
            <a:noFill/>
          </a:ln>
          <a:effectLst>
            <a:reflection blurRad="6350" stA="12000" endPos="55000" dir="5400000" sy="-100000" algn="bl" rotWithShape="0"/>
          </a:effectLst>
        </p:spPr>
      </p:pic>
      <p:pic>
        <p:nvPicPr>
          <p:cNvPr id="315" name="Elemento grafico 7" descr="Informazione"/>
          <p:cNvPicPr/>
          <p:nvPr/>
        </p:nvPicPr>
        <p:blipFill>
          <a:blip r:embed="rId7"/>
          <a:stretch/>
        </p:blipFill>
        <p:spPr>
          <a:xfrm>
            <a:off x="6504120" y="1865520"/>
            <a:ext cx="914040" cy="914040"/>
          </a:xfrm>
          <a:prstGeom prst="rect">
            <a:avLst/>
          </a:prstGeom>
          <a:ln w="0">
            <a:noFill/>
          </a:ln>
        </p:spPr>
      </p:pic>
      <p:grpSp>
        <p:nvGrpSpPr>
          <p:cNvPr id="316" name="Group 2"/>
          <p:cNvGrpSpPr/>
          <p:nvPr/>
        </p:nvGrpSpPr>
        <p:grpSpPr>
          <a:xfrm>
            <a:off x="7498440" y="836280"/>
            <a:ext cx="3709684" cy="721080"/>
            <a:chOff x="7498440" y="836280"/>
            <a:chExt cx="3649680" cy="721080"/>
          </a:xfrm>
        </p:grpSpPr>
        <p:sp>
          <p:nvSpPr>
            <p:cNvPr id="317" name="CustomShape 3"/>
            <p:cNvSpPr/>
            <p:nvPr/>
          </p:nvSpPr>
          <p:spPr>
            <a:xfrm>
              <a:off x="7498440" y="843120"/>
              <a:ext cx="3649680" cy="7142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72000" tIns="144000" rIns="0" bIns="0" anchor="ctr">
              <a:noAutofit/>
            </a:bodyPr>
            <a:lstStyle/>
            <a:p>
              <a:pPr marL="457200">
                <a:lnSpc>
                  <a:spcPts val="1559"/>
                </a:lnSpc>
              </a:pPr>
              <a:r>
                <a:rPr lang="it-IT" sz="2400" b="1" strike="noStrike">
                  <a:solidFill>
                    <a:srgbClr val="FFFFFF"/>
                  </a:solidFill>
                  <a:latin typeface="Arial"/>
                </a:rPr>
                <a:t>LAVORO IN GRUPPI</a:t>
              </a:r>
            </a:p>
            <a:p>
              <a:pPr marL="457200">
                <a:lnSpc>
                  <a:spcPts val="1559"/>
                </a:lnSpc>
              </a:pPr>
              <a:r>
                <a:rPr lang="it-IT" sz="1400" b="1" strike="noStrike">
                  <a:solidFill>
                    <a:srgbClr val="FFFFFF"/>
                  </a:solidFill>
                  <a:latin typeface="Arial"/>
                </a:rPr>
                <a:t>STUDI DI CASI</a:t>
              </a:r>
            </a:p>
          </p:txBody>
        </p:sp>
        <p:sp>
          <p:nvSpPr>
            <p:cNvPr id="318" name="CustomShape 4"/>
            <p:cNvSpPr/>
            <p:nvPr/>
          </p:nvSpPr>
          <p:spPr>
            <a:xfrm>
              <a:off x="7592400" y="83628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4000" b="1" strike="noStrike">
                  <a:solidFill>
                    <a:srgbClr val="FFFFFF"/>
                  </a:solidFill>
                  <a:latin typeface="Arial"/>
                </a:rPr>
                <a:t>2</a:t>
              </a:r>
            </a:p>
          </p:txBody>
        </p:sp>
      </p:grpSp>
      <p:grpSp>
        <p:nvGrpSpPr>
          <p:cNvPr id="319" name="Group 5"/>
          <p:cNvGrpSpPr/>
          <p:nvPr/>
        </p:nvGrpSpPr>
        <p:grpSpPr>
          <a:xfrm>
            <a:off x="1319040" y="829800"/>
            <a:ext cx="3645720" cy="734040"/>
            <a:chOff x="1319040" y="829800"/>
            <a:chExt cx="3645720" cy="734040"/>
          </a:xfrm>
        </p:grpSpPr>
        <p:sp>
          <p:nvSpPr>
            <p:cNvPr id="320" name="CustomShape 6"/>
            <p:cNvSpPr/>
            <p:nvPr/>
          </p:nvSpPr>
          <p:spPr>
            <a:xfrm>
              <a:off x="1319040" y="829800"/>
              <a:ext cx="3645720" cy="73404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108000" tIns="72000" rIns="0" bIns="0" anchor="ctr">
              <a:noAutofit/>
            </a:bodyPr>
            <a:lstStyle/>
            <a:p>
              <a:pPr marL="457200">
                <a:lnSpc>
                  <a:spcPts val="2259"/>
                </a:lnSpc>
              </a:pPr>
              <a:r>
                <a:rPr lang="it-IT" sz="2400" b="1" strike="noStrike">
                  <a:solidFill>
                    <a:srgbClr val="FFFFFF"/>
                  </a:solidFill>
                  <a:latin typeface="Arial"/>
                </a:rPr>
                <a:t>CAPIRE LA DISINFORMAZIONE</a:t>
              </a:r>
            </a:p>
          </p:txBody>
        </p:sp>
        <p:sp>
          <p:nvSpPr>
            <p:cNvPr id="321" name="CustomShape 7"/>
            <p:cNvSpPr/>
            <p:nvPr/>
          </p:nvSpPr>
          <p:spPr>
            <a:xfrm>
              <a:off x="1423440" y="8445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4000" b="1" strike="noStrike">
                  <a:solidFill>
                    <a:srgbClr val="FFFFFF"/>
                  </a:solidFill>
                  <a:latin typeface="Arial"/>
                </a:rPr>
                <a:t>1</a:t>
              </a:r>
            </a:p>
          </p:txBody>
        </p:sp>
      </p:grpSp>
      <p:grpSp>
        <p:nvGrpSpPr>
          <p:cNvPr id="322" name="Group 8"/>
          <p:cNvGrpSpPr/>
          <p:nvPr/>
        </p:nvGrpSpPr>
        <p:grpSpPr>
          <a:xfrm>
            <a:off x="1319040" y="4677120"/>
            <a:ext cx="3407040" cy="772560"/>
            <a:chOff x="1319040" y="4677120"/>
            <a:chExt cx="3407040" cy="772560"/>
          </a:xfrm>
        </p:grpSpPr>
        <p:sp>
          <p:nvSpPr>
            <p:cNvPr id="323" name="CustomShape 9"/>
            <p:cNvSpPr/>
            <p:nvPr/>
          </p:nvSpPr>
          <p:spPr>
            <a:xfrm>
              <a:off x="1319040" y="4699800"/>
              <a:ext cx="3407040" cy="7498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36000" rIns="0" bIns="0" anchor="ctr">
              <a:noAutofit/>
            </a:bodyPr>
            <a:lstStyle/>
            <a:p>
              <a:pPr marL="457200">
                <a:lnSpc>
                  <a:spcPts val="2259"/>
                </a:lnSpc>
              </a:pPr>
              <a:r>
                <a:rPr lang="it-IT" sz="2400" b="1" strike="noStrike">
                  <a:solidFill>
                    <a:srgbClr val="FFFFFF"/>
                  </a:solidFill>
                  <a:latin typeface="Arial"/>
                </a:rPr>
                <a:t>PRESENTAZIONI</a:t>
              </a:r>
            </a:p>
            <a:p>
              <a:pPr marL="457200">
                <a:lnSpc>
                  <a:spcPts val="2259"/>
                </a:lnSpc>
              </a:pPr>
              <a:r>
                <a:rPr lang="it-IT" sz="2400" b="1" strike="noStrike">
                  <a:solidFill>
                    <a:srgbClr val="FFFFFF"/>
                  </a:solidFill>
                  <a:latin typeface="Arial"/>
                </a:rPr>
                <a:t>E DISCUSSIONI</a:t>
              </a:r>
            </a:p>
          </p:txBody>
        </p:sp>
        <p:sp>
          <p:nvSpPr>
            <p:cNvPr id="324" name="CustomShape 10"/>
            <p:cNvSpPr/>
            <p:nvPr/>
          </p:nvSpPr>
          <p:spPr>
            <a:xfrm>
              <a:off x="1422720" y="467712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4000" b="1" strike="noStrike">
                  <a:solidFill>
                    <a:srgbClr val="FFFFFF"/>
                  </a:solidFill>
                  <a:latin typeface="Arial"/>
                </a:rPr>
                <a:t>3</a:t>
              </a:r>
            </a:p>
          </p:txBody>
        </p:sp>
      </p:grpSp>
      <p:grpSp>
        <p:nvGrpSpPr>
          <p:cNvPr id="325" name="Group 11"/>
          <p:cNvGrpSpPr/>
          <p:nvPr/>
        </p:nvGrpSpPr>
        <p:grpSpPr>
          <a:xfrm>
            <a:off x="6910920" y="4641480"/>
            <a:ext cx="4297204" cy="1066796"/>
            <a:chOff x="6910920" y="4641480"/>
            <a:chExt cx="4297204" cy="1066796"/>
          </a:xfrm>
        </p:grpSpPr>
        <p:sp>
          <p:nvSpPr>
            <p:cNvPr id="326" name="CustomShape 12"/>
            <p:cNvSpPr/>
            <p:nvPr/>
          </p:nvSpPr>
          <p:spPr>
            <a:xfrm>
              <a:off x="6910920" y="4641480"/>
              <a:ext cx="4297204" cy="106679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72000" rIns="0" bIns="0" anchor="ctr">
              <a:noAutofit/>
            </a:bodyPr>
            <a:lstStyle/>
            <a:p>
              <a:pPr marL="457200">
                <a:lnSpc>
                  <a:spcPts val="2259"/>
                </a:lnSpc>
              </a:pPr>
              <a:r>
                <a:rPr lang="it-IT" sz="2400" b="1" strike="noStrike" dirty="0" smtClean="0">
                  <a:solidFill>
                    <a:srgbClr val="FFFFFF"/>
                  </a:solidFill>
                  <a:latin typeface="Arial"/>
                </a:rPr>
                <a:t>RISORSE PER APPROFONDIRE</a:t>
              </a:r>
              <a:endParaRPr lang="it-IT" sz="2400" b="1" strike="noStrike" dirty="0">
                <a:solidFill>
                  <a:srgbClr val="FFFFFF"/>
                </a:solidFill>
                <a:latin typeface="Arial"/>
              </a:endParaRPr>
            </a:p>
          </p:txBody>
        </p:sp>
        <p:sp>
          <p:nvSpPr>
            <p:cNvPr id="327" name="CustomShape 13"/>
            <p:cNvSpPr/>
            <p:nvPr/>
          </p:nvSpPr>
          <p:spPr>
            <a:xfrm>
              <a:off x="7002720" y="4664160"/>
              <a:ext cx="550800" cy="6998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4000" b="1" strike="noStrike">
                  <a:solidFill>
                    <a:srgbClr val="FFFFFF"/>
                  </a:solidFill>
                  <a:latin typeface="Arial"/>
                </a:rPr>
                <a:t>4</a:t>
              </a:r>
            </a:p>
          </p:txBody>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28"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CAPIRE LA DISINFORMAZIONE</a:t>
            </a:r>
          </a:p>
        </p:txBody>
      </p:sp>
      <p:sp>
        <p:nvSpPr>
          <p:cNvPr id="329" name="CustomShape 2"/>
          <p:cNvSpPr/>
          <p:nvPr/>
        </p:nvSpPr>
        <p:spPr>
          <a:xfrm>
            <a:off x="3675600" y="1478880"/>
            <a:ext cx="3059640" cy="1309320"/>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8000" b="1" strike="noStrike" dirty="0">
                <a:solidFill>
                  <a:srgbClr val="FF5D00"/>
                </a:solidFill>
                <a:latin typeface="Arial"/>
              </a:rPr>
              <a:t>Cos'</a:t>
            </a:r>
          </a:p>
        </p:txBody>
      </p:sp>
      <p:sp>
        <p:nvSpPr>
          <p:cNvPr id="330" name="CustomShape 3"/>
          <p:cNvSpPr/>
          <p:nvPr/>
        </p:nvSpPr>
        <p:spPr>
          <a:xfrm>
            <a:off x="3675600" y="2686320"/>
            <a:ext cx="3150040"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8000" b="1" strike="noStrike" dirty="0">
                <a:solidFill>
                  <a:srgbClr val="164193"/>
                </a:solidFill>
                <a:latin typeface="Arial"/>
              </a:rPr>
              <a:t>Come</a:t>
            </a:r>
          </a:p>
        </p:txBody>
      </p:sp>
      <p:sp>
        <p:nvSpPr>
          <p:cNvPr id="331" name="CustomShape 4"/>
          <p:cNvSpPr/>
          <p:nvPr/>
        </p:nvSpPr>
        <p:spPr>
          <a:xfrm>
            <a:off x="3675600" y="3924720"/>
            <a:ext cx="3150040" cy="1321985"/>
          </a:xfrm>
          <a:prstGeom prst="rect">
            <a:avLst/>
          </a:prstGeom>
          <a:noFill/>
          <a:ln w="0">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it-IT" sz="8000" b="1" strike="noStrike" dirty="0">
                <a:solidFill>
                  <a:srgbClr val="164193"/>
                </a:solidFill>
                <a:latin typeface="Arial"/>
              </a:rPr>
              <a:t>Come</a:t>
            </a:r>
          </a:p>
        </p:txBody>
      </p:sp>
      <p:pic>
        <p:nvPicPr>
          <p:cNvPr id="332" name="Immagine 6"/>
          <p:cNvPicPr/>
          <p:nvPr/>
        </p:nvPicPr>
        <p:blipFill>
          <a:blip r:embed="rId4"/>
          <a:stretch/>
        </p:blipFill>
        <p:spPr>
          <a:xfrm>
            <a:off x="2108880" y="1341720"/>
            <a:ext cx="1566720" cy="4211640"/>
          </a:xfrm>
          <a:prstGeom prst="rect">
            <a:avLst/>
          </a:prstGeom>
          <a:ln w="0">
            <a:noFill/>
          </a:ln>
          <a:effectLst>
            <a:reflection stA="14000" endPos="55000" dir="5400000" sy="-100000" algn="bl" rotWithShape="0"/>
          </a:effectLst>
        </p:spPr>
      </p:pic>
      <p:grpSp>
        <p:nvGrpSpPr>
          <p:cNvPr id="333" name="Group 5"/>
          <p:cNvGrpSpPr/>
          <p:nvPr/>
        </p:nvGrpSpPr>
        <p:grpSpPr>
          <a:xfrm>
            <a:off x="6899439" y="1996888"/>
            <a:ext cx="2627801" cy="897152"/>
            <a:chOff x="6630479" y="1996888"/>
            <a:chExt cx="2627801" cy="897152"/>
          </a:xfrm>
        </p:grpSpPr>
        <p:sp>
          <p:nvSpPr>
            <p:cNvPr id="334" name="CustomShape 6"/>
            <p:cNvSpPr/>
            <p:nvPr/>
          </p:nvSpPr>
          <p:spPr>
            <a:xfrm>
              <a:off x="6630479" y="1996888"/>
              <a:ext cx="2627801" cy="53283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dirty="0">
                  <a:solidFill>
                    <a:srgbClr val="FFFFFF"/>
                  </a:solidFill>
                  <a:latin typeface="Arial"/>
                </a:rPr>
                <a:t>è la disinformazione? </a:t>
              </a:r>
            </a:p>
          </p:txBody>
        </p:sp>
        <p:sp>
          <p:nvSpPr>
            <p:cNvPr id="335" name="CustomShape 7"/>
            <p:cNvSpPr/>
            <p:nvPr/>
          </p:nvSpPr>
          <p:spPr>
            <a:xfrm>
              <a:off x="6630480" y="2560320"/>
              <a:ext cx="13255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600" b="1" strike="noStrike">
                  <a:solidFill>
                    <a:srgbClr val="FE5D00"/>
                  </a:solidFill>
                  <a:latin typeface="Arial"/>
                </a:rPr>
                <a:t>Esempi</a:t>
              </a:r>
            </a:p>
          </p:txBody>
        </p:sp>
        <p:sp>
          <p:nvSpPr>
            <p:cNvPr id="336" name="CustomShape 8"/>
            <p:cNvSpPr/>
            <p:nvPr/>
          </p:nvSpPr>
          <p:spPr>
            <a:xfrm rot="5400000">
              <a:off x="7749000" y="2681280"/>
              <a:ext cx="179280" cy="150480"/>
            </a:xfrm>
            <a:prstGeom prst="triangle">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p:style>
        </p:sp>
      </p:grpSp>
      <p:grpSp>
        <p:nvGrpSpPr>
          <p:cNvPr id="337" name="Group 9"/>
          <p:cNvGrpSpPr/>
          <p:nvPr/>
        </p:nvGrpSpPr>
        <p:grpSpPr>
          <a:xfrm>
            <a:off x="6899440" y="4464424"/>
            <a:ext cx="4017240" cy="848816"/>
            <a:chOff x="6630480" y="4464424"/>
            <a:chExt cx="4017240" cy="848816"/>
          </a:xfrm>
        </p:grpSpPr>
        <p:sp>
          <p:nvSpPr>
            <p:cNvPr id="338" name="CustomShape 10"/>
            <p:cNvSpPr/>
            <p:nvPr/>
          </p:nvSpPr>
          <p:spPr>
            <a:xfrm>
              <a:off x="6630480" y="4979520"/>
              <a:ext cx="292320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600" b="1" strike="noStrike">
                  <a:solidFill>
                    <a:srgbClr val="164193"/>
                  </a:solidFill>
                  <a:latin typeface="Arial"/>
                </a:rPr>
                <a:t>Risposte consigliate</a:t>
              </a:r>
            </a:p>
          </p:txBody>
        </p:sp>
        <p:sp>
          <p:nvSpPr>
            <p:cNvPr id="339" name="CustomShape 11"/>
            <p:cNvSpPr/>
            <p:nvPr/>
          </p:nvSpPr>
          <p:spPr>
            <a:xfrm>
              <a:off x="6630480" y="4464424"/>
              <a:ext cx="4017240" cy="501056"/>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72000" tIns="45000" rIns="90000" bIns="45000" anchor="ctr">
              <a:noAutofit/>
            </a:bodyPr>
            <a:lstStyle/>
            <a:p>
              <a:pPr>
                <a:lnSpc>
                  <a:spcPct val="100000"/>
                </a:lnSpc>
              </a:pPr>
              <a:r>
                <a:rPr lang="it-IT" sz="1600" b="1" strike="noStrike" dirty="0">
                  <a:solidFill>
                    <a:srgbClr val="FFFFFF"/>
                  </a:solidFill>
                  <a:latin typeface="Arial"/>
                </a:rPr>
                <a:t>dovremmo rispondere alla disinformazione? </a:t>
              </a:r>
            </a:p>
          </p:txBody>
        </p:sp>
        <p:sp>
          <p:nvSpPr>
            <p:cNvPr id="340" name="CustomShape 12"/>
            <p:cNvSpPr/>
            <p:nvPr/>
          </p:nvSpPr>
          <p:spPr>
            <a:xfrm rot="5400000">
              <a:off x="9320400" y="508716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grpSp>
        <p:nvGrpSpPr>
          <p:cNvPr id="341" name="Group 13"/>
          <p:cNvGrpSpPr/>
          <p:nvPr/>
        </p:nvGrpSpPr>
        <p:grpSpPr>
          <a:xfrm>
            <a:off x="6934899" y="3261124"/>
            <a:ext cx="3446229" cy="836216"/>
            <a:chOff x="6630480" y="3237184"/>
            <a:chExt cx="2914920" cy="836216"/>
          </a:xfrm>
        </p:grpSpPr>
        <p:sp>
          <p:nvSpPr>
            <p:cNvPr id="342" name="CustomShape 14"/>
            <p:cNvSpPr/>
            <p:nvPr/>
          </p:nvSpPr>
          <p:spPr>
            <a:xfrm>
              <a:off x="6630480" y="3237184"/>
              <a:ext cx="2914920" cy="481616"/>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1600" b="1" strike="noStrike" dirty="0">
                  <a:solidFill>
                    <a:srgbClr val="FFFFFF"/>
                  </a:solidFill>
                  <a:latin typeface="Arial"/>
                </a:rPr>
                <a:t>funziona la disinformazione?</a:t>
              </a:r>
            </a:p>
          </p:txBody>
        </p:sp>
        <p:sp>
          <p:nvSpPr>
            <p:cNvPr id="343" name="CustomShape 15"/>
            <p:cNvSpPr/>
            <p:nvPr/>
          </p:nvSpPr>
          <p:spPr>
            <a:xfrm>
              <a:off x="6630480" y="3739680"/>
              <a:ext cx="1188720" cy="3337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600" b="1" strike="noStrike">
                  <a:solidFill>
                    <a:srgbClr val="164193"/>
                  </a:solidFill>
                  <a:latin typeface="Arial"/>
                </a:rPr>
                <a:t>Esempi</a:t>
              </a:r>
            </a:p>
          </p:txBody>
        </p:sp>
        <p:sp>
          <p:nvSpPr>
            <p:cNvPr id="344" name="CustomShape 16"/>
            <p:cNvSpPr/>
            <p:nvPr/>
          </p:nvSpPr>
          <p:spPr>
            <a:xfrm rot="5400000">
              <a:off x="7728120" y="3845520"/>
              <a:ext cx="179280" cy="150480"/>
            </a:xfrm>
            <a:prstGeom prst="triangle">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sp>
      </p:gr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45"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COS'È LA DISINFORMAZIONE</a:t>
            </a:r>
          </a:p>
        </p:txBody>
      </p:sp>
      <p:sp>
        <p:nvSpPr>
          <p:cNvPr id="346"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1</a:t>
            </a:r>
          </a:p>
        </p:txBody>
      </p:sp>
      <p:sp>
        <p:nvSpPr>
          <p:cNvPr id="347" name="CustomShape 3"/>
          <p:cNvSpPr/>
          <p:nvPr/>
        </p:nvSpPr>
        <p:spPr>
          <a:xfrm>
            <a:off x="4127400" y="3139560"/>
            <a:ext cx="11667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2000" b="1" strike="noStrike">
                <a:solidFill>
                  <a:srgbClr val="FFFFFF"/>
                </a:solidFill>
                <a:latin typeface="Arial"/>
              </a:rPr>
              <a:t>FATTI</a:t>
            </a:r>
          </a:p>
        </p:txBody>
      </p:sp>
      <p:sp>
        <p:nvSpPr>
          <p:cNvPr id="348" name="CustomShape 4"/>
          <p:cNvSpPr/>
          <p:nvPr/>
        </p:nvSpPr>
        <p:spPr>
          <a:xfrm>
            <a:off x="4127400" y="1015920"/>
            <a:ext cx="395555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it-IT" sz="2000" b="1" strike="noStrike" dirty="0">
                <a:solidFill>
                  <a:srgbClr val="FFFFFF"/>
                </a:solidFill>
                <a:latin typeface="Arial"/>
              </a:rPr>
              <a:t>INTERFERENZA STRANIERA</a:t>
            </a:r>
          </a:p>
        </p:txBody>
      </p:sp>
      <p:sp>
        <p:nvSpPr>
          <p:cNvPr id="349" name="CustomShape 5"/>
          <p:cNvSpPr/>
          <p:nvPr/>
        </p:nvSpPr>
        <p:spPr>
          <a:xfrm>
            <a:off x="4127399" y="1546560"/>
            <a:ext cx="4205717"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2000" b="1" strike="noStrike">
                <a:solidFill>
                  <a:srgbClr val="FFFFFF"/>
                </a:solidFill>
                <a:latin typeface="Arial"/>
              </a:rPr>
              <a:t>OPERAZIONI DI INFLUENZA</a:t>
            </a:r>
          </a:p>
        </p:txBody>
      </p:sp>
      <p:sp>
        <p:nvSpPr>
          <p:cNvPr id="350" name="CustomShape 6"/>
          <p:cNvSpPr/>
          <p:nvPr/>
        </p:nvSpPr>
        <p:spPr>
          <a:xfrm>
            <a:off x="4127400" y="2077560"/>
            <a:ext cx="3731264"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2000" b="1" strike="noStrike" dirty="0" smtClean="0">
                <a:solidFill>
                  <a:srgbClr val="FFFFFF"/>
                </a:solidFill>
                <a:latin typeface="Arial"/>
              </a:rPr>
              <a:t>DISINFORMAZIONE</a:t>
            </a:r>
            <a:endParaRPr lang="it-IT" sz="2000" b="1" strike="noStrike" dirty="0">
              <a:solidFill>
                <a:srgbClr val="FFFFFF"/>
              </a:solidFill>
              <a:latin typeface="Arial"/>
            </a:endParaRPr>
          </a:p>
        </p:txBody>
      </p:sp>
      <p:sp>
        <p:nvSpPr>
          <p:cNvPr id="351" name="CustomShape 7"/>
          <p:cNvSpPr/>
          <p:nvPr/>
        </p:nvSpPr>
        <p:spPr>
          <a:xfrm>
            <a:off x="4127400" y="3670200"/>
            <a:ext cx="163296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2000" b="1" strike="noStrike">
                <a:solidFill>
                  <a:srgbClr val="FFFFFF"/>
                </a:solidFill>
                <a:latin typeface="Arial"/>
              </a:rPr>
              <a:t>OPINIONI</a:t>
            </a:r>
          </a:p>
        </p:txBody>
      </p:sp>
      <p:sp>
        <p:nvSpPr>
          <p:cNvPr id="352" name="CustomShape 8"/>
          <p:cNvSpPr/>
          <p:nvPr/>
        </p:nvSpPr>
        <p:spPr>
          <a:xfrm>
            <a:off x="4127400" y="2608560"/>
            <a:ext cx="4205716"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2000" b="1" dirty="0" smtClean="0">
                <a:solidFill>
                  <a:srgbClr val="FFFFFF"/>
                </a:solidFill>
                <a:latin typeface="Arial"/>
              </a:rPr>
              <a:t>MISINFORMAZIONE</a:t>
            </a:r>
            <a:endParaRPr lang="it-IT" sz="2000" b="1" strike="noStrike" dirty="0">
              <a:solidFill>
                <a:srgbClr val="FFFFFF"/>
              </a:solidFill>
              <a:latin typeface="Arial"/>
            </a:endParaRPr>
          </a:p>
        </p:txBody>
      </p:sp>
      <p:sp>
        <p:nvSpPr>
          <p:cNvPr id="353" name="CustomShape 9"/>
          <p:cNvSpPr/>
          <p:nvPr/>
        </p:nvSpPr>
        <p:spPr>
          <a:xfrm>
            <a:off x="4127399" y="4200840"/>
            <a:ext cx="3955551"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lIns="90000" tIns="45000" rIns="90000" bIns="45000" anchor="ctr">
            <a:noAutofit/>
          </a:bodyPr>
          <a:lstStyle/>
          <a:p>
            <a:pPr>
              <a:lnSpc>
                <a:spcPct val="100000"/>
              </a:lnSpc>
            </a:pPr>
            <a:r>
              <a:rPr lang="it-IT" sz="2000" b="1" strike="noStrike" dirty="0">
                <a:solidFill>
                  <a:srgbClr val="FFFFFF"/>
                </a:solidFill>
                <a:latin typeface="Arial"/>
              </a:rPr>
              <a:t>SATIRA E UMORISMO</a:t>
            </a:r>
          </a:p>
        </p:txBody>
      </p:sp>
      <p:sp>
        <p:nvSpPr>
          <p:cNvPr id="354" name="CustomShape 10"/>
          <p:cNvSpPr/>
          <p:nvPr/>
        </p:nvSpPr>
        <p:spPr>
          <a:xfrm>
            <a:off x="3933645" y="4865040"/>
            <a:ext cx="6653574" cy="1114200"/>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p:style>
        <p:txBody>
          <a:bodyPr lIns="216000" tIns="72000" rIns="0" bIns="0" anchor="ctr">
            <a:noAutofit/>
          </a:bodyPr>
          <a:lstStyle/>
          <a:p>
            <a:pPr>
              <a:lnSpc>
                <a:spcPts val="3781"/>
              </a:lnSpc>
            </a:pPr>
            <a:r>
              <a:rPr lang="it-IT" sz="4000" b="1" strike="noStrike" dirty="0">
                <a:solidFill>
                  <a:srgbClr val="FFFFFF"/>
                </a:solidFill>
                <a:latin typeface="Arial"/>
              </a:rPr>
              <a:t>CHE COS'È UN FATTO </a:t>
            </a:r>
          </a:p>
          <a:p>
            <a:pPr>
              <a:lnSpc>
                <a:spcPts val="3781"/>
              </a:lnSpc>
            </a:pPr>
            <a:r>
              <a:rPr lang="it-IT" sz="4000" b="1" strike="noStrike" dirty="0">
                <a:solidFill>
                  <a:srgbClr val="FFFFFF"/>
                </a:solidFill>
                <a:latin typeface="Arial"/>
              </a:rPr>
              <a:t>CHE COS'È FINZIONE</a:t>
            </a:r>
          </a:p>
        </p:txBody>
      </p:sp>
      <p:pic>
        <p:nvPicPr>
          <p:cNvPr id="355" name="Immagine 12"/>
          <p:cNvPicPr/>
          <p:nvPr/>
        </p:nvPicPr>
        <p:blipFill>
          <a:blip r:embed="rId4"/>
          <a:stretch/>
        </p:blipFill>
        <p:spPr>
          <a:xfrm>
            <a:off x="8760960" y="980959"/>
            <a:ext cx="2550600" cy="3715560"/>
          </a:xfrm>
          <a:prstGeom prst="rect">
            <a:avLst/>
          </a:prstGeom>
          <a:ln w="0">
            <a:noFill/>
          </a:ln>
        </p:spPr>
      </p:pic>
      <p:pic>
        <p:nvPicPr>
          <p:cNvPr id="356" name="Immagine 13"/>
          <p:cNvPicPr/>
          <p:nvPr/>
        </p:nvPicPr>
        <p:blipFill>
          <a:blip r:embed="rId5"/>
          <a:stretch/>
        </p:blipFill>
        <p:spPr>
          <a:xfrm flipH="1">
            <a:off x="1126800" y="831240"/>
            <a:ext cx="3116880" cy="5405040"/>
          </a:xfrm>
          <a:prstGeom prst="rect">
            <a:avLst/>
          </a:prstGeom>
          <a:ln w="0">
            <a:noFill/>
          </a:ln>
          <a:effectLst>
            <a:reflection blurRad="6350" stA="9000" endPos="5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0">
          <a:blip r:embed="rId3"/>
          <a:stretch/>
        </a:blipFill>
        <a:effectLst/>
      </p:bgPr>
    </p:bg>
    <p:spTree>
      <p:nvGrpSpPr>
        <p:cNvPr id="1" name=""/>
        <p:cNvGrpSpPr/>
        <p:nvPr/>
      </p:nvGrpSpPr>
      <p:grpSpPr>
        <a:xfrm>
          <a:off x="0" y="0"/>
          <a:ext cx="0" cy="0"/>
          <a:chOff x="0" y="0"/>
          <a:chExt cx="0" cy="0"/>
        </a:xfrm>
      </p:grpSpPr>
      <p:sp>
        <p:nvSpPr>
          <p:cNvPr id="357" name="TextShape 1"/>
          <p:cNvSpPr txBox="1"/>
          <p:nvPr/>
        </p:nvSpPr>
        <p:spPr>
          <a:xfrm>
            <a:off x="0" y="-19908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COS'È LA DISINFORMAZIONE - </a:t>
            </a:r>
            <a:r>
              <a:rPr lang="it-IT" sz="1800" b="1" strike="noStrike">
                <a:solidFill>
                  <a:srgbClr val="FFFFFF"/>
                </a:solidFill>
                <a:latin typeface="Arial"/>
              </a:rPr>
              <a:t>IL MOVIMENTO "ANTI-VAX"</a:t>
            </a:r>
          </a:p>
        </p:txBody>
      </p:sp>
      <p:sp>
        <p:nvSpPr>
          <p:cNvPr id="358"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1</a:t>
            </a:r>
          </a:p>
        </p:txBody>
      </p:sp>
      <p:pic>
        <p:nvPicPr>
          <p:cNvPr id="359" name="Elementi multimediali online 3" descr="Journal: Study Linking Vaccine to Autism 'Fraud'"/>
          <p:cNvPicPr/>
          <p:nvPr/>
        </p:nvPicPr>
        <p:blipFill>
          <a:blip r:embed="rId4"/>
          <a:stretch/>
        </p:blipFill>
        <p:spPr>
          <a:xfrm>
            <a:off x="655920" y="1728000"/>
            <a:ext cx="5591880" cy="3629880"/>
          </a:xfrm>
          <a:prstGeom prst="rect">
            <a:avLst/>
          </a:prstGeom>
          <a:ln w="0">
            <a:noFill/>
          </a:ln>
        </p:spPr>
      </p:pic>
      <p:pic>
        <p:nvPicPr>
          <p:cNvPr id="360" name="Immagine 7"/>
          <p:cNvPicPr/>
          <p:nvPr/>
        </p:nvPicPr>
        <p:blipFill>
          <a:blip r:embed="rId5"/>
          <a:srcRect t="22970" b="-23360"/>
          <a:stretch/>
        </p:blipFill>
        <p:spPr>
          <a:xfrm>
            <a:off x="6869880" y="216000"/>
            <a:ext cx="4698000" cy="6731640"/>
          </a:xfrm>
          <a:prstGeom prst="rect">
            <a:avLst/>
          </a:prstGeom>
          <a:ln w="0">
            <a:noFill/>
          </a:ln>
        </p:spPr>
      </p:pic>
      <p:sp>
        <p:nvSpPr>
          <p:cNvPr id="361" name="CustomShape 3"/>
          <p:cNvSpPr/>
          <p:nvPr/>
        </p:nvSpPr>
        <p:spPr>
          <a:xfrm>
            <a:off x="7147440" y="2554920"/>
            <a:ext cx="4155120" cy="3877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ct val="100000"/>
              </a:lnSpc>
            </a:pPr>
            <a:r>
              <a:rPr lang="it-IT" sz="1800" b="1" strike="noStrike">
                <a:solidFill>
                  <a:srgbClr val="FFFFFF"/>
                </a:solidFill>
                <a:latin typeface="Arial"/>
              </a:rPr>
              <a:t>Conclusioni fasulle, illusione sociale</a:t>
            </a:r>
          </a:p>
        </p:txBody>
      </p:sp>
      <p:sp>
        <p:nvSpPr>
          <p:cNvPr id="362" name="CustomShape 4"/>
          <p:cNvSpPr/>
          <p:nvPr/>
        </p:nvSpPr>
        <p:spPr>
          <a:xfrm>
            <a:off x="7147440" y="3168000"/>
            <a:ext cx="4155120" cy="6678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860"/>
              </a:lnSpc>
            </a:pPr>
            <a:r>
              <a:rPr lang="it-IT" sz="1800" b="1" strike="noStrike" dirty="0">
                <a:solidFill>
                  <a:srgbClr val="FFFFFF"/>
                </a:solidFill>
                <a:latin typeface="Arial"/>
              </a:rPr>
              <a:t>Capro espiatorio, le vere cause</a:t>
            </a:r>
            <a:r>
              <a:rPr lang="it-IT" dirty="0"/>
              <a:t/>
            </a:r>
            <a:br>
              <a:rPr lang="it-IT" dirty="0"/>
            </a:br>
            <a:r>
              <a:rPr lang="it-IT" sz="1800" b="1" strike="noStrike" dirty="0">
                <a:solidFill>
                  <a:srgbClr val="FFFFFF"/>
                </a:solidFill>
                <a:latin typeface="Arial"/>
              </a:rPr>
              <a:t>dell'autismo sono dimenticate/ non analizzate</a:t>
            </a:r>
          </a:p>
        </p:txBody>
      </p:sp>
      <p:sp>
        <p:nvSpPr>
          <p:cNvPr id="363" name="CustomShape 5"/>
          <p:cNvSpPr/>
          <p:nvPr/>
        </p:nvSpPr>
        <p:spPr>
          <a:xfrm>
            <a:off x="7147440" y="4006440"/>
            <a:ext cx="4155120" cy="8953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p:style>
        <p:txBody>
          <a:bodyPr lIns="0" tIns="0" rIns="0" bIns="0" anchor="ctr">
            <a:spAutoFit/>
          </a:bodyPr>
          <a:lstStyle/>
          <a:p>
            <a:pPr algn="ctr">
              <a:lnSpc>
                <a:spcPts val="1661"/>
              </a:lnSpc>
            </a:pPr>
            <a:r>
              <a:rPr lang="it-IT" sz="1800" b="1" strike="noStrike">
                <a:solidFill>
                  <a:srgbClr val="FFFFFF"/>
                </a:solidFill>
                <a:latin typeface="Arial"/>
              </a:rPr>
              <a:t>Impatto a lungo termine: calo</a:t>
            </a:r>
          </a:p>
          <a:p>
            <a:pPr algn="ctr">
              <a:lnSpc>
                <a:spcPts val="1661"/>
              </a:lnSpc>
            </a:pPr>
            <a:r>
              <a:rPr lang="it-IT" sz="1800" b="1" strike="noStrike">
                <a:solidFill>
                  <a:srgbClr val="FFFFFF"/>
                </a:solidFill>
                <a:latin typeface="Arial"/>
              </a:rPr>
              <a:t>nella percentuale di vaccinazione = future epidemie di massa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presetClass="mediacall" fill="hold" nodeType="clickEffect">
                                  <p:stCondLst>
                                    <p:cond delay="0"/>
                                  </p:stCondLst>
                                  <p:childTnLst>
                                    <p:cmd type="call">
                                      <p:cBhvr>
                                        <p:cTn id="6"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seq>
              <p:cTn id="7" restart="whenNotActive" fill="hold" nodeType="interactiveSeq">
                <p:stCondLst>
                  <p:cond evt="onClick" delay="0">
                    <p:tgtEl>
                      <p:spTgt spid="359"/>
                    </p:tgtEl>
                  </p:cond>
                </p:stCondLst>
                <p:childTnLst>
                  <p:par>
                    <p:cTn id="8" fill="hold">
                      <p:stCondLst>
                        <p:cond evt="onClick" delay="0">
                          <p:tgtEl>
                            <p:spTgt spid="359"/>
                          </p:tgtEl>
                        </p:cond>
                      </p:stCondLst>
                      <p:childTnLst>
                        <p:par>
                          <p:cTn id="9" fill="hold">
                            <p:stCondLst>
                              <p:cond delay="0"/>
                            </p:stCondLst>
                            <p:childTnLst>
                              <p:par>
                                <p:cTn id="10" presetClass="mediacall" fill="hold" nodeType="clickEffect">
                                  <p:stCondLst>
                                    <p:cond delay="0"/>
                                  </p:stCondLst>
                                  <p:childTnLst>
                                    <p:cmd type="call" cmd="togglePause">
                                      <p:cBhvr>
                                        <p:cTn id="11" dur="1" fill="hold"/>
                                        <p:tgtEl>
                                          <p:spTgt spid="359"/>
                                        </p:tgtEl>
                                      </p:cBhvr>
                                    </p:cmd>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COS'È LA DISINFORMAZIONE - </a:t>
            </a:r>
            <a:r>
              <a:rPr lang="it-IT" sz="1800" b="1" strike="noStrike">
                <a:solidFill>
                  <a:srgbClr val="FFFFFF"/>
                </a:solidFill>
                <a:latin typeface="Arial"/>
              </a:rPr>
              <a:t>LA STORIA DEL 5G CHE CAUSA IL CORONAVIRUS</a:t>
            </a:r>
          </a:p>
        </p:txBody>
      </p:sp>
      <p:pic>
        <p:nvPicPr>
          <p:cNvPr id="365" name="Immagine 6"/>
          <p:cNvPicPr/>
          <p:nvPr/>
        </p:nvPicPr>
        <p:blipFill>
          <a:blip r:embed="rId3"/>
          <a:stretch/>
        </p:blipFill>
        <p:spPr>
          <a:xfrm>
            <a:off x="4767840" y="1807560"/>
            <a:ext cx="2655720" cy="5411880"/>
          </a:xfrm>
          <a:prstGeom prst="rect">
            <a:avLst/>
          </a:prstGeom>
          <a:ln w="0">
            <a:noFill/>
          </a:ln>
        </p:spPr>
      </p:pic>
      <p:pic>
        <p:nvPicPr>
          <p:cNvPr id="366" name="Immagine 8"/>
          <p:cNvPicPr/>
          <p:nvPr/>
        </p:nvPicPr>
        <p:blipFill>
          <a:blip r:embed="rId4"/>
          <a:stretch/>
        </p:blipFill>
        <p:spPr>
          <a:xfrm>
            <a:off x="1103040" y="3273480"/>
            <a:ext cx="4473360" cy="4377600"/>
          </a:xfrm>
          <a:prstGeom prst="rect">
            <a:avLst/>
          </a:prstGeom>
          <a:ln w="0">
            <a:noFill/>
          </a:ln>
        </p:spPr>
      </p:pic>
      <p:sp>
        <p:nvSpPr>
          <p:cNvPr id="367" name="CustomShape 2"/>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1</a:t>
            </a:r>
          </a:p>
        </p:txBody>
      </p:sp>
      <p:sp>
        <p:nvSpPr>
          <p:cNvPr id="368" name="CustomShape 3"/>
          <p:cNvSpPr/>
          <p:nvPr/>
        </p:nvSpPr>
        <p:spPr>
          <a:xfrm>
            <a:off x="1452240" y="1219680"/>
            <a:ext cx="3738960" cy="46152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it-IT" sz="2000" b="1" strike="noStrike">
                <a:solidFill>
                  <a:srgbClr val="FFFFFF"/>
                </a:solidFill>
                <a:latin typeface="Arial"/>
              </a:rPr>
              <a:t>LIBERTÀ DI ESPRESSIONE</a:t>
            </a:r>
          </a:p>
        </p:txBody>
      </p:sp>
      <p:sp>
        <p:nvSpPr>
          <p:cNvPr id="369" name="CustomShape 4"/>
          <p:cNvSpPr/>
          <p:nvPr/>
        </p:nvSpPr>
        <p:spPr>
          <a:xfrm>
            <a:off x="560520" y="2444040"/>
            <a:ext cx="3977862" cy="6418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72000" tIns="36000" rIns="0" bIns="0" anchor="ctr">
            <a:noAutofit/>
          </a:bodyPr>
          <a:lstStyle/>
          <a:p>
            <a:pPr>
              <a:lnSpc>
                <a:spcPts val="1899"/>
              </a:lnSpc>
            </a:pPr>
            <a:r>
              <a:rPr lang="it-IT" sz="2000" b="1" strike="noStrike" dirty="0">
                <a:solidFill>
                  <a:srgbClr val="FFFFFF"/>
                </a:solidFill>
                <a:latin typeface="Arial"/>
              </a:rPr>
              <a:t>PRUDENZA RIGUARDO</a:t>
            </a:r>
          </a:p>
          <a:p>
            <a:pPr>
              <a:lnSpc>
                <a:spcPts val="1899"/>
              </a:lnSpc>
            </a:pPr>
            <a:r>
              <a:rPr lang="it-IT" sz="2000" b="1" strike="noStrike" dirty="0">
                <a:solidFill>
                  <a:srgbClr val="FFFFFF"/>
                </a:solidFill>
                <a:latin typeface="Arial"/>
              </a:rPr>
              <a:t>AGLI EFFETTI SULLA SALUTE</a:t>
            </a:r>
          </a:p>
        </p:txBody>
      </p:sp>
      <p:sp>
        <p:nvSpPr>
          <p:cNvPr id="370" name="CustomShape 5"/>
          <p:cNvSpPr/>
          <p:nvPr/>
        </p:nvSpPr>
        <p:spPr>
          <a:xfrm>
            <a:off x="7008840" y="1219680"/>
            <a:ext cx="3562200" cy="4615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45000" rIns="90000" bIns="45000" anchor="ctr">
            <a:noAutofit/>
          </a:bodyPr>
          <a:lstStyle/>
          <a:p>
            <a:pPr>
              <a:lnSpc>
                <a:spcPct val="100000"/>
              </a:lnSpc>
            </a:pPr>
            <a:r>
              <a:rPr lang="it-IT" sz="2000" b="1" strike="noStrike">
                <a:solidFill>
                  <a:srgbClr val="FFFFFF"/>
                </a:solidFill>
                <a:latin typeface="Arial"/>
              </a:rPr>
              <a:t>DANNI ALLE TORRI DEL 5G</a:t>
            </a:r>
          </a:p>
        </p:txBody>
      </p:sp>
      <p:sp>
        <p:nvSpPr>
          <p:cNvPr id="371" name="CustomShape 6"/>
          <p:cNvSpPr/>
          <p:nvPr/>
        </p:nvSpPr>
        <p:spPr>
          <a:xfrm>
            <a:off x="7523629" y="2444040"/>
            <a:ext cx="4000331" cy="63756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it-IT" sz="2000" b="1" strike="noStrike" dirty="0">
                <a:solidFill>
                  <a:srgbClr val="FFFFFF"/>
                </a:solidFill>
                <a:latin typeface="Arial"/>
              </a:rPr>
              <a:t>MALFUNZIONAMENTO DELLE</a:t>
            </a:r>
          </a:p>
          <a:p>
            <a:pPr>
              <a:lnSpc>
                <a:spcPts val="1899"/>
              </a:lnSpc>
            </a:pPr>
            <a:r>
              <a:rPr lang="it-IT" sz="2000" b="1" strike="noStrike" dirty="0">
                <a:solidFill>
                  <a:srgbClr val="FFFFFF"/>
                </a:solidFill>
                <a:latin typeface="Arial"/>
              </a:rPr>
              <a:t>RETI DI COMUNICAZIONE</a:t>
            </a:r>
          </a:p>
        </p:txBody>
      </p:sp>
      <p:sp>
        <p:nvSpPr>
          <p:cNvPr id="372" name="CustomShape 7"/>
          <p:cNvSpPr/>
          <p:nvPr/>
        </p:nvSpPr>
        <p:spPr>
          <a:xfrm>
            <a:off x="6884280" y="3844440"/>
            <a:ext cx="3868920" cy="90648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it-IT" sz="2000" b="1" strike="noStrike">
                <a:solidFill>
                  <a:srgbClr val="FFFFFF"/>
                </a:solidFill>
                <a:latin typeface="Arial"/>
              </a:rPr>
              <a:t>FALSA ASSOCIAZIONE </a:t>
            </a:r>
          </a:p>
          <a:p>
            <a:pPr>
              <a:lnSpc>
                <a:spcPts val="1899"/>
              </a:lnSpc>
            </a:pPr>
            <a:r>
              <a:rPr lang="it-IT" sz="2000" b="1" strike="noStrike">
                <a:solidFill>
                  <a:srgbClr val="FFFFFF"/>
                </a:solidFill>
                <a:latin typeface="Arial"/>
              </a:rPr>
              <a:t>DELLA COVID-19 </a:t>
            </a:r>
          </a:p>
          <a:p>
            <a:pPr>
              <a:lnSpc>
                <a:spcPts val="1899"/>
              </a:lnSpc>
            </a:pPr>
            <a:r>
              <a:rPr lang="it-IT" sz="2000" b="1" strike="noStrike">
                <a:solidFill>
                  <a:srgbClr val="FFFFFF"/>
                </a:solidFill>
                <a:latin typeface="Arial"/>
              </a:rPr>
              <a:t>ALLE TECNOLOGIE DI RETE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TextShape 1"/>
          <p:cNvSpPr txBox="1"/>
          <p:nvPr/>
        </p:nvSpPr>
        <p:spPr>
          <a:xfrm>
            <a:off x="0" y="0"/>
            <a:ext cx="12191760" cy="398160"/>
          </a:xfrm>
          <a:prstGeom prst="rect">
            <a:avLst/>
          </a:prstGeom>
          <a:solidFill>
            <a:srgbClr val="0B1741"/>
          </a:solidFill>
          <a:ln w="0">
            <a:noFill/>
          </a:ln>
        </p:spPr>
        <p:txBody>
          <a:bodyPr lIns="720000" tIns="72000" anchor="ctr">
            <a:noAutofit/>
          </a:bodyPr>
          <a:lstStyle/>
          <a:p>
            <a:pPr>
              <a:lnSpc>
                <a:spcPct val="90000"/>
              </a:lnSpc>
            </a:pPr>
            <a:r>
              <a:rPr lang="it-IT" sz="1800" b="0" strike="noStrike">
                <a:solidFill>
                  <a:srgbClr val="FFFFFF"/>
                </a:solidFill>
                <a:latin typeface="Arial"/>
              </a:rPr>
              <a:t>COS'È LA DISINFORMAZIONE - </a:t>
            </a:r>
            <a:r>
              <a:rPr lang="it-IT" sz="1800" b="1" strike="noStrike">
                <a:solidFill>
                  <a:srgbClr val="FFFFFF"/>
                </a:solidFill>
                <a:latin typeface="Arial"/>
              </a:rPr>
              <a:t>BERE ACQUA CALDA UCCIDE IL CORONAVIRUS</a:t>
            </a:r>
          </a:p>
        </p:txBody>
      </p:sp>
      <p:pic>
        <p:nvPicPr>
          <p:cNvPr id="374" name="Immagine 8"/>
          <p:cNvPicPr/>
          <p:nvPr/>
        </p:nvPicPr>
        <p:blipFill>
          <a:blip r:embed="rId3"/>
          <a:srcRect t="-491" b="37526"/>
          <a:stretch/>
        </p:blipFill>
        <p:spPr>
          <a:xfrm>
            <a:off x="3490200" y="1439640"/>
            <a:ext cx="4263120" cy="5418000"/>
          </a:xfrm>
          <a:prstGeom prst="rect">
            <a:avLst/>
          </a:prstGeom>
          <a:ln w="0">
            <a:noFill/>
          </a:ln>
        </p:spPr>
      </p:pic>
      <p:sp>
        <p:nvSpPr>
          <p:cNvPr id="375" name="CustomShape 2"/>
          <p:cNvSpPr/>
          <p:nvPr/>
        </p:nvSpPr>
        <p:spPr>
          <a:xfrm>
            <a:off x="757080" y="2012760"/>
            <a:ext cx="3550320" cy="87948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p:style>
        <p:txBody>
          <a:bodyPr wrap="none" lIns="180000" tIns="36000" rIns="36000" bIns="0" anchor="ctr">
            <a:noAutofit/>
          </a:bodyPr>
          <a:lstStyle/>
          <a:p>
            <a:pPr>
              <a:lnSpc>
                <a:spcPts val="1899"/>
              </a:lnSpc>
            </a:pPr>
            <a:r>
              <a:rPr lang="it-IT" sz="2000" b="1" strike="noStrike">
                <a:solidFill>
                  <a:srgbClr val="FFFFFF"/>
                </a:solidFill>
                <a:latin typeface="Arial"/>
              </a:rPr>
              <a:t>NESSUN DANNO FISICO </a:t>
            </a:r>
          </a:p>
          <a:p>
            <a:pPr>
              <a:lnSpc>
                <a:spcPts val="1899"/>
              </a:lnSpc>
            </a:pPr>
            <a:r>
              <a:rPr lang="it-IT" sz="2000" b="1" strike="noStrike">
                <a:solidFill>
                  <a:srgbClr val="FFFFFF"/>
                </a:solidFill>
                <a:latin typeface="Arial"/>
              </a:rPr>
              <a:t>CAUSATO DAL BERE</a:t>
            </a:r>
          </a:p>
          <a:p>
            <a:pPr>
              <a:lnSpc>
                <a:spcPts val="1899"/>
              </a:lnSpc>
            </a:pPr>
            <a:r>
              <a:rPr lang="it-IT" sz="2000" b="1" strike="noStrike">
                <a:solidFill>
                  <a:srgbClr val="FFFFFF"/>
                </a:solidFill>
                <a:latin typeface="Arial"/>
              </a:rPr>
              <a:t>ACQUA CALDA</a:t>
            </a:r>
          </a:p>
        </p:txBody>
      </p:sp>
      <p:sp>
        <p:nvSpPr>
          <p:cNvPr id="376" name="CustomShape 3"/>
          <p:cNvSpPr/>
          <p:nvPr/>
        </p:nvSpPr>
        <p:spPr>
          <a:xfrm>
            <a:off x="6986504" y="1088280"/>
            <a:ext cx="4859142" cy="127692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144000" tIns="108000" rIns="90000" bIns="45000" anchor="ctr">
            <a:noAutofit/>
          </a:bodyPr>
          <a:lstStyle/>
          <a:p>
            <a:pPr>
              <a:lnSpc>
                <a:spcPts val="1899"/>
              </a:lnSpc>
            </a:pPr>
            <a:r>
              <a:rPr lang="it-IT" sz="2000" b="1" strike="noStrike" dirty="0">
                <a:solidFill>
                  <a:srgbClr val="FFFFFF"/>
                </a:solidFill>
                <a:latin typeface="Arial"/>
              </a:rPr>
              <a:t>DISTOGLIE L'ATTENZIONE</a:t>
            </a:r>
          </a:p>
          <a:p>
            <a:pPr>
              <a:lnSpc>
                <a:spcPts val="1899"/>
              </a:lnSpc>
            </a:pPr>
            <a:r>
              <a:rPr lang="it-IT" sz="2000" b="1" strike="noStrike" dirty="0">
                <a:solidFill>
                  <a:srgbClr val="FFFFFF"/>
                </a:solidFill>
                <a:latin typeface="Arial"/>
              </a:rPr>
              <a:t>DALLE VERE MISURE</a:t>
            </a:r>
          </a:p>
          <a:p>
            <a:pPr>
              <a:lnSpc>
                <a:spcPts val="1899"/>
              </a:lnSpc>
            </a:pPr>
            <a:r>
              <a:rPr lang="it-IT" sz="2000" b="1" strike="noStrike" dirty="0">
                <a:solidFill>
                  <a:srgbClr val="FFFFFF"/>
                </a:solidFill>
                <a:latin typeface="Arial"/>
              </a:rPr>
              <a:t>DI PROTEZIONE</a:t>
            </a:r>
          </a:p>
          <a:p>
            <a:pPr>
              <a:lnSpc>
                <a:spcPts val="1899"/>
              </a:lnSpc>
            </a:pPr>
            <a:r>
              <a:rPr lang="it-IT" sz="1400" b="0" strike="noStrike" dirty="0">
                <a:solidFill>
                  <a:srgbClr val="FFFFFF"/>
                </a:solidFill>
                <a:latin typeface="Arial"/>
              </a:rPr>
              <a:t>(lavarsi le mani, distanziamento sociale, mascherina)</a:t>
            </a:r>
          </a:p>
        </p:txBody>
      </p:sp>
      <p:sp>
        <p:nvSpPr>
          <p:cNvPr id="377" name="CustomShape 4"/>
          <p:cNvSpPr/>
          <p:nvPr/>
        </p:nvSpPr>
        <p:spPr>
          <a:xfrm>
            <a:off x="7040292" y="2650320"/>
            <a:ext cx="4669274" cy="7596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it-IT" sz="2000" b="1" strike="noStrike" dirty="0">
                <a:solidFill>
                  <a:srgbClr val="FFFFFF"/>
                </a:solidFill>
                <a:latin typeface="Arial"/>
              </a:rPr>
              <a:t>FALSO SENSO DI PROTEZIONE</a:t>
            </a:r>
          </a:p>
          <a:p>
            <a:pPr>
              <a:lnSpc>
                <a:spcPts val="1899"/>
              </a:lnSpc>
            </a:pPr>
            <a:r>
              <a:rPr lang="it-IT" sz="2000" b="1" strike="noStrike" dirty="0">
                <a:solidFill>
                  <a:srgbClr val="FFFFFF"/>
                </a:solidFill>
                <a:latin typeface="Arial"/>
              </a:rPr>
              <a:t>CONTRO IL CORONAVIRUS</a:t>
            </a:r>
          </a:p>
        </p:txBody>
      </p:sp>
      <p:sp>
        <p:nvSpPr>
          <p:cNvPr id="378" name="CustomShape 5"/>
          <p:cNvSpPr/>
          <p:nvPr/>
        </p:nvSpPr>
        <p:spPr>
          <a:xfrm>
            <a:off x="7013397" y="3695400"/>
            <a:ext cx="4928347" cy="115264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p:style>
        <p:txBody>
          <a:bodyPr wrap="none" lIns="90000" tIns="108000" rIns="90000" bIns="45000" anchor="ctr">
            <a:noAutofit/>
          </a:bodyPr>
          <a:lstStyle/>
          <a:p>
            <a:pPr>
              <a:lnSpc>
                <a:spcPts val="1899"/>
              </a:lnSpc>
            </a:pPr>
            <a:r>
              <a:rPr lang="it-IT" sz="2000" b="1" strike="noStrike" dirty="0">
                <a:solidFill>
                  <a:srgbClr val="FFFFFF"/>
                </a:solidFill>
                <a:latin typeface="Arial"/>
              </a:rPr>
              <a:t>SI SFRUTTANO I TIMORI </a:t>
            </a:r>
            <a:r>
              <a:rPr lang="it-IT" sz="2000" b="1" strike="noStrike" dirty="0" smtClean="0">
                <a:solidFill>
                  <a:srgbClr val="FFFFFF"/>
                </a:solidFill>
                <a:latin typeface="Arial"/>
              </a:rPr>
              <a:t/>
            </a:r>
            <a:br>
              <a:rPr lang="it-IT" sz="2000" b="1" strike="noStrike" dirty="0" smtClean="0">
                <a:solidFill>
                  <a:srgbClr val="FFFFFF"/>
                </a:solidFill>
                <a:latin typeface="Arial"/>
              </a:rPr>
            </a:br>
            <a:r>
              <a:rPr lang="it-IT" sz="2000" b="1" strike="noStrike" dirty="0" smtClean="0">
                <a:solidFill>
                  <a:srgbClr val="FFFFFF"/>
                </a:solidFill>
                <a:latin typeface="Arial"/>
              </a:rPr>
              <a:t>E </a:t>
            </a:r>
            <a:r>
              <a:rPr lang="it-IT" sz="2000" b="1" strike="noStrike" dirty="0">
                <a:solidFill>
                  <a:srgbClr val="FFFFFF"/>
                </a:solidFill>
                <a:latin typeface="Arial"/>
              </a:rPr>
              <a:t>LE INCERTEZZE </a:t>
            </a:r>
            <a:r>
              <a:rPr lang="it-IT" sz="2000" b="1" strike="noStrike" dirty="0" smtClean="0">
                <a:solidFill>
                  <a:srgbClr val="FFFFFF"/>
                </a:solidFill>
                <a:latin typeface="Arial"/>
              </a:rPr>
              <a:t>PER </a:t>
            </a:r>
            <a:r>
              <a:rPr lang="it-IT" sz="2000" b="1" strike="noStrike" dirty="0">
                <a:solidFill>
                  <a:srgbClr val="FFFFFF"/>
                </a:solidFill>
                <a:latin typeface="Arial"/>
              </a:rPr>
              <a:t>DIFFONDERE </a:t>
            </a:r>
          </a:p>
          <a:p>
            <a:pPr>
              <a:lnSpc>
                <a:spcPts val="1899"/>
              </a:lnSpc>
            </a:pPr>
            <a:r>
              <a:rPr lang="it-IT" sz="2000" b="1" strike="noStrike" dirty="0">
                <a:solidFill>
                  <a:srgbClr val="FFFFFF"/>
                </a:solidFill>
                <a:latin typeface="Arial"/>
              </a:rPr>
              <a:t>INFORMAZIONI NON SCIENTIFICHE</a:t>
            </a:r>
          </a:p>
        </p:txBody>
      </p:sp>
      <p:sp>
        <p:nvSpPr>
          <p:cNvPr id="379" name="CustomShape 6"/>
          <p:cNvSpPr/>
          <p:nvPr/>
        </p:nvSpPr>
        <p:spPr>
          <a:xfrm>
            <a:off x="142200" y="-86400"/>
            <a:ext cx="406800" cy="577800"/>
          </a:xfrm>
          <a:prstGeom prst="rect">
            <a:avLst/>
          </a:prstGeom>
          <a:noFill/>
          <a:ln w="0">
            <a:noFill/>
          </a:ln>
        </p:spPr>
        <p:style>
          <a:lnRef idx="0">
            <a:scrgbClr r="0" g="0" b="0"/>
          </a:lnRef>
          <a:fillRef idx="0">
            <a:scrgbClr r="0" g="0" b="0"/>
          </a:fillRef>
          <a:effectRef idx="0">
            <a:scrgbClr r="0" g="0" b="0"/>
          </a:effectRef>
          <a:fontRef idx="minor"/>
        </p:style>
        <p:txBody>
          <a:bodyPr wrap="none" lIns="90000" tIns="45000" rIns="90000" bIns="45000">
            <a:spAutoFit/>
          </a:bodyPr>
          <a:lstStyle/>
          <a:p>
            <a:pPr>
              <a:lnSpc>
                <a:spcPct val="100000"/>
              </a:lnSpc>
            </a:pPr>
            <a:r>
              <a:rPr lang="it-IT" sz="3200" b="1" strike="noStrike">
                <a:solidFill>
                  <a:srgbClr val="FFFFFF"/>
                </a:solidFill>
                <a:latin typeface="Arial"/>
              </a:rPr>
              <a:t>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2324</TotalTime>
  <Words>6295</Words>
  <Application>Microsoft Office PowerPoint</Application>
  <PresentationFormat>Widescreen</PresentationFormat>
  <Paragraphs>589</Paragraphs>
  <Slides>34</Slides>
  <Notes>23</Notes>
  <HiddenSlides>0</HiddenSlides>
  <MMClips>1</MMClips>
  <ScaleCrop>false</ScaleCrop>
  <HeadingPairs>
    <vt:vector size="6" baseType="variant">
      <vt:variant>
        <vt:lpstr>Fonts Used</vt:lpstr>
      </vt:variant>
      <vt:variant>
        <vt:i4>8</vt:i4>
      </vt:variant>
      <vt:variant>
        <vt:lpstr>Theme</vt:lpstr>
      </vt:variant>
      <vt:variant>
        <vt:i4>7</vt:i4>
      </vt:variant>
      <vt:variant>
        <vt:lpstr>Slide Titles</vt:lpstr>
      </vt:variant>
      <vt:variant>
        <vt:i4>34</vt:i4>
      </vt:variant>
    </vt:vector>
  </HeadingPairs>
  <TitlesOfParts>
    <vt:vector size="49" baseType="lpstr">
      <vt:lpstr>Arial</vt:lpstr>
      <vt:lpstr>Calibri</vt:lpstr>
      <vt:lpstr>DejaVu Sans</vt:lpstr>
      <vt:lpstr>StarSymbol</vt:lpstr>
      <vt:lpstr>Symbol</vt:lpstr>
      <vt:lpstr>Times New Roman</vt:lpstr>
      <vt:lpstr>Wingdings</vt:lpstr>
      <vt:lpstr>Wingdings 2</vt:lpstr>
      <vt:lpstr>Office Theme</vt:lpstr>
      <vt:lpstr>Office Theme</vt:lpstr>
      <vt:lpstr>Office Theme</vt:lpstr>
      <vt:lpstr>Office Theme</vt:lpstr>
      <vt:lpstr>Office Theme</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Microsoft Office User</dc:creator>
  <dc:description/>
  <cp:lastModifiedBy>SALVAI Matteo (COMM)</cp:lastModifiedBy>
  <cp:revision>90</cp:revision>
  <dcterms:created xsi:type="dcterms:W3CDTF">2021-01-13T11:40:04Z</dcterms:created>
  <dcterms:modified xsi:type="dcterms:W3CDTF">2021-03-22T14:37:33Z</dcterms:modified>
  <dc:language>fr-BE</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3</vt:i4>
  </property>
  <property fmtid="{D5CDD505-2E9C-101B-9397-08002B2CF9AE}" pid="7" name="Notes">
    <vt:i4>23</vt:i4>
  </property>
  <property fmtid="{D5CDD505-2E9C-101B-9397-08002B2CF9AE}" pid="8" name="PresentationFormat">
    <vt:lpwstr>Widescreen</vt:lpwstr>
  </property>
  <property fmtid="{D5CDD505-2E9C-101B-9397-08002B2CF9AE}" pid="9" name="ScaleCrop">
    <vt:bool>false</vt:bool>
  </property>
  <property fmtid="{D5CDD505-2E9C-101B-9397-08002B2CF9AE}" pid="10" name="ShareDoc">
    <vt:bool>false</vt:bool>
  </property>
  <property fmtid="{D5CDD505-2E9C-101B-9397-08002B2CF9AE}" pid="11" name="Slides">
    <vt:i4>34</vt:i4>
  </property>
</Properties>
</file>