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4"/>
    <p:sldMasterId id="2147483661" r:id="rId5"/>
    <p:sldMasterId id="2147483674" r:id="rId6"/>
    <p:sldMasterId id="2147483687" r:id="rId7"/>
    <p:sldMasterId id="2147483700" r:id="rId8"/>
    <p:sldMasterId id="2147483713" r:id="rId9"/>
    <p:sldMasterId id="2147483726" r:id="rId10"/>
  </p:sldMasterIdLst>
  <p:notesMasterIdLst>
    <p:notesMasterId r:id="rId45"/>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206" autoAdjust="0"/>
  </p:normalViewPr>
  <p:slideViewPr>
    <p:cSldViewPr snapToGrid="0">
      <p:cViewPr varScale="1">
        <p:scale>
          <a:sx n="55" d="100"/>
          <a:sy n="55" d="100"/>
        </p:scale>
        <p:origin x="1714"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theme" Target="theme/theme1.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5"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it-IT" sz="1800" b="0" strike="noStrike" spc="-1">
                <a:solidFill>
                  <a:srgbClr val="0A1641"/>
                </a:solidFill>
                <a:latin typeface="Arial"/>
              </a:rPr>
              <a:t>Click to move the slide</a:t>
            </a:r>
          </a:p>
        </p:txBody>
      </p:sp>
      <p:sp>
        <p:nvSpPr>
          <p:cNvPr id="276" name="PlaceHolder 2"/>
          <p:cNvSpPr>
            <a:spLocks noGrp="1"/>
          </p:cNvSpPr>
          <p:nvPr>
            <p:ph type="body"/>
          </p:nvPr>
        </p:nvSpPr>
        <p:spPr>
          <a:xfrm>
            <a:off x="756000" y="5078520"/>
            <a:ext cx="6047640" cy="4811040"/>
          </a:xfrm>
          <a:prstGeom prst="rect">
            <a:avLst/>
          </a:prstGeom>
        </p:spPr>
        <p:txBody>
          <a:bodyPr lIns="0" tIns="0" rIns="0" bIns="0">
            <a:noAutofit/>
          </a:bodyPr>
          <a:lstStyle/>
          <a:p>
            <a:r>
              <a:rPr lang="fr-BE" sz="2000" b="0" strike="noStrike" spc="-1">
                <a:latin typeface="Arial"/>
              </a:rPr>
              <a:t>Click to edit the notes format</a:t>
            </a:r>
          </a:p>
        </p:txBody>
      </p:sp>
      <p:sp>
        <p:nvSpPr>
          <p:cNvPr id="277" name="PlaceHolder 3"/>
          <p:cNvSpPr>
            <a:spLocks noGrp="1"/>
          </p:cNvSpPr>
          <p:nvPr>
            <p:ph type="hdr"/>
          </p:nvPr>
        </p:nvSpPr>
        <p:spPr>
          <a:xfrm>
            <a:off x="0" y="0"/>
            <a:ext cx="3280680" cy="534240"/>
          </a:xfrm>
          <a:prstGeom prst="rect">
            <a:avLst/>
          </a:prstGeom>
        </p:spPr>
        <p:txBody>
          <a:bodyPr lIns="0" tIns="0" rIns="0" bIns="0">
            <a:noAutofit/>
          </a:bodyPr>
          <a:lstStyle/>
          <a:p>
            <a:r>
              <a:rPr lang="fr-BE" sz="1400" b="0" strike="noStrike" spc="-1">
                <a:latin typeface="Times New Roman"/>
              </a:rPr>
              <a:t>&lt;header&gt;</a:t>
            </a:r>
          </a:p>
        </p:txBody>
      </p:sp>
      <p:sp>
        <p:nvSpPr>
          <p:cNvPr id="278"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BE" sz="1400" b="0" strike="noStrike" spc="-1">
                <a:latin typeface="Times New Roman"/>
              </a:rPr>
              <a:t>&lt;date/time&gt;</a:t>
            </a:r>
          </a:p>
        </p:txBody>
      </p:sp>
      <p:sp>
        <p:nvSpPr>
          <p:cNvPr id="279"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BE" sz="1400" b="0" strike="noStrike" spc="-1">
                <a:latin typeface="Times New Roman"/>
              </a:rPr>
              <a:t>&lt;footer&gt;</a:t>
            </a:r>
          </a:p>
        </p:txBody>
      </p:sp>
      <p:sp>
        <p:nvSpPr>
          <p:cNvPr id="280"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B6A29499-08EE-4A46-939C-D35A967D2976}" type="slidenum">
              <a:rPr lang="fr-BE" sz="1400" b="0" strike="noStrike" spc="-1">
                <a:latin typeface="Times New Roman"/>
              </a:rPr>
              <a:t>‹#›</a:t>
            </a:fld>
            <a:endParaRPr lang="fr-BE"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its.ucsb.edu/fake-news/spre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nOd2vMCDv9M&amp;feature=youtu.b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watch/?v=3192621760756370"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support.google.com/websearch/answer/1325808?co=GENIE.Platform%3DAndroid&amp;hl=en" TargetMode="External"/><Relationship Id="rId4" Type="http://schemas.openxmlformats.org/officeDocument/2006/relationships/hyperlink" Target="https://www.facebook.com/watch/?v=2584252091848910"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firstdraftnews.org/latest/how-to-talk-to-family-and-friends-about-that-misleading-whatsapp-message/"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poynter.org/fact-checking/2020/have-you-become-a-personal-fact-checker-to-your-family-and-friend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PlaceHolder 1"/>
          <p:cNvSpPr>
            <a:spLocks noGrp="1" noRot="1" noChangeAspect="1"/>
          </p:cNvSpPr>
          <p:nvPr>
            <p:ph type="sldImg"/>
          </p:nvPr>
        </p:nvSpPr>
        <p:spPr>
          <a:xfrm>
            <a:off x="685800" y="1143000"/>
            <a:ext cx="5486400" cy="3086100"/>
          </a:xfrm>
          <a:prstGeom prst="rect">
            <a:avLst/>
          </a:prstGeom>
        </p:spPr>
      </p:sp>
      <p:sp>
        <p:nvSpPr>
          <p:cNvPr id="679"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fi-FI" sz="2000" b="1" strike="noStrike" dirty="0">
                <a:latin typeface="Arial"/>
              </a:rPr>
              <a:t>Totta vai valetta?</a:t>
            </a:r>
          </a:p>
          <a:p>
            <a:pPr marL="216000" indent="-216000">
              <a:lnSpc>
                <a:spcPct val="100000"/>
              </a:lnSpc>
            </a:pPr>
            <a:endParaRPr lang="fr-BE" sz="2000" b="0" strike="noStrike" spc="-1" dirty="0">
              <a:latin typeface="Arial"/>
            </a:endParaRPr>
          </a:p>
          <a:p>
            <a:pPr marL="216000" indent="-216000">
              <a:lnSpc>
                <a:spcPct val="100000"/>
              </a:lnSpc>
            </a:pPr>
            <a:r>
              <a:rPr lang="fi-FI" sz="2000" b="0" strike="noStrike" dirty="0">
                <a:latin typeface="Arial"/>
              </a:rPr>
              <a:t>Mielenkiinnon herättäjä: Aloitetaan helpolla esimerkillä, joka ei ehkä huijaa ketään, mutta saattaa naurattaa. </a:t>
            </a:r>
          </a:p>
          <a:p>
            <a:pPr marL="216000" indent="-216000">
              <a:lnSpc>
                <a:spcPct val="100000"/>
              </a:lnSpc>
            </a:pPr>
            <a:endParaRPr lang="fr-BE" sz="2000" b="0" strike="noStrike" spc="-1" dirty="0">
              <a:latin typeface="Arial"/>
            </a:endParaRPr>
          </a:p>
          <a:p>
            <a:pPr marL="216000" indent="-216000">
              <a:lnSpc>
                <a:spcPct val="100000"/>
              </a:lnSpc>
            </a:pPr>
            <a:r>
              <a:rPr lang="fi-FI" sz="2000" b="0" strike="noStrike" dirty="0">
                <a:latin typeface="Arial"/>
              </a:rPr>
              <a:t>Lähde: www.snopes.com</a:t>
            </a:r>
          </a:p>
        </p:txBody>
      </p:sp>
      <p:sp>
        <p:nvSpPr>
          <p:cNvPr id="68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C9B3FF5-77E8-403B-9667-F72F707D04F0}" type="slidenum">
              <a:rPr lang="fr-BE" sz="1200" b="0" strike="noStrike" spc="-1">
                <a:solidFill>
                  <a:srgbClr val="000000"/>
                </a:solidFill>
                <a:latin typeface="+mn-lt"/>
                <a:ea typeface="+mn-ea"/>
              </a:rPr>
              <a:t>2</a:t>
            </a:fld>
            <a:endParaRPr lang="fr-BE" sz="1200" b="0" strike="noStrike" spc="-1">
              <a:solidFill>
                <a:srgbClr val="000000"/>
              </a:solidFill>
              <a:latin typeface="+mn-lt"/>
              <a:ea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laceHolder 1"/>
          <p:cNvSpPr>
            <a:spLocks noGrp="1" noRot="1" noChangeAspect="1"/>
          </p:cNvSpPr>
          <p:nvPr>
            <p:ph type="sldImg"/>
          </p:nvPr>
        </p:nvSpPr>
        <p:spPr>
          <a:xfrm>
            <a:off x="685800" y="1143000"/>
            <a:ext cx="5486400" cy="3086100"/>
          </a:xfrm>
          <a:prstGeom prst="rect">
            <a:avLst/>
          </a:prstGeom>
        </p:spPr>
      </p:sp>
      <p:sp>
        <p:nvSpPr>
          <p:cNvPr id="70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fi-FI" sz="1200" b="0" strike="noStrike" dirty="0">
                <a:latin typeface="Arial"/>
                <a:ea typeface="Calibri"/>
              </a:rPr>
              <a:t>MITEN DISINFORMAATIO TOIMII </a:t>
            </a:r>
          </a:p>
          <a:p>
            <a:pPr>
              <a:lnSpc>
                <a:spcPct val="100000"/>
              </a:lnSpc>
              <a:tabLst>
                <a:tab pos="0" algn="l"/>
              </a:tabLst>
            </a:pPr>
            <a:endParaRPr lang="fr-BE" sz="1200" b="0" strike="noStrike" spc="-1" dirty="0">
              <a:latin typeface="Arial"/>
            </a:endParaRPr>
          </a:p>
          <a:p>
            <a:pPr marL="171360" indent="-171000">
              <a:lnSpc>
                <a:spcPct val="100000"/>
              </a:lnSpc>
              <a:buClr>
                <a:srgbClr val="000000"/>
              </a:buClr>
              <a:buFont typeface="Wingdings" charset="2"/>
              <a:buChar char=""/>
              <a:tabLst>
                <a:tab pos="0" algn="l"/>
              </a:tabLst>
            </a:pPr>
            <a:r>
              <a:rPr lang="fi-FI" sz="1200" b="0" strike="noStrike" dirty="0">
                <a:latin typeface="Arial"/>
                <a:ea typeface="Calibri"/>
              </a:rPr>
              <a:t>Oppimistavoitteet:</a:t>
            </a:r>
          </a:p>
          <a:p>
            <a:pPr marL="171360" indent="-171000">
              <a:lnSpc>
                <a:spcPct val="100000"/>
              </a:lnSpc>
              <a:buClr>
                <a:srgbClr val="000000"/>
              </a:buClr>
              <a:buFont typeface="Wingdings" charset="2"/>
              <a:buChar char="-"/>
              <a:tabLst>
                <a:tab pos="0" algn="l"/>
              </a:tabLst>
            </a:pPr>
            <a:r>
              <a:rPr lang="fi-FI" sz="1200" b="0" strike="noStrike" dirty="0">
                <a:latin typeface="Arial"/>
                <a:ea typeface="Calibri"/>
              </a:rPr>
              <a:t>Ymmärretään </a:t>
            </a:r>
            <a:r>
              <a:rPr lang="fi-FI" sz="1200" b="0" strike="noStrike" dirty="0" err="1">
                <a:latin typeface="Arial"/>
                <a:ea typeface="Calibri"/>
              </a:rPr>
              <a:t>disinformaation</a:t>
            </a:r>
            <a:r>
              <a:rPr lang="fi-FI" sz="1200" b="0" strike="noStrike" dirty="0">
                <a:latin typeface="Arial"/>
                <a:ea typeface="Calibri"/>
              </a:rPr>
              <a:t> päätoimijat ja sisältö ja siihen liittyvä käyttäytyminen.</a:t>
            </a:r>
          </a:p>
          <a:p>
            <a:pPr marL="171360" indent="-171000">
              <a:lnSpc>
                <a:spcPct val="100000"/>
              </a:lnSpc>
              <a:buClr>
                <a:srgbClr val="000000"/>
              </a:buClr>
              <a:buFont typeface="Wingdings" charset="2"/>
              <a:buChar char="-"/>
              <a:tabLst>
                <a:tab pos="0" algn="l"/>
              </a:tabLst>
            </a:pPr>
            <a:r>
              <a:rPr lang="fi-FI" sz="1200" b="0" strike="noStrike" dirty="0">
                <a:latin typeface="Arial"/>
                <a:ea typeface="Calibri"/>
              </a:rPr>
              <a:t>Ymmärretään, että </a:t>
            </a:r>
            <a:r>
              <a:rPr lang="fi-FI" sz="1200" b="0" strike="noStrike" dirty="0" err="1">
                <a:latin typeface="Arial"/>
                <a:ea typeface="Calibri"/>
              </a:rPr>
              <a:t>disinformaation</a:t>
            </a:r>
            <a:r>
              <a:rPr lang="fi-FI" sz="1200" b="0" strike="noStrike" dirty="0">
                <a:latin typeface="Arial"/>
                <a:ea typeface="Calibri"/>
              </a:rPr>
              <a:t> levittäjien tarkoituksena on usein herättää lukijoissa tunnereaktioita.</a:t>
            </a:r>
          </a:p>
          <a:p>
            <a:pPr marL="171360" indent="-171000">
              <a:lnSpc>
                <a:spcPct val="100000"/>
              </a:lnSpc>
              <a:buClr>
                <a:srgbClr val="000000"/>
              </a:buClr>
              <a:buFont typeface="Wingdings" charset="2"/>
              <a:buChar char="-"/>
              <a:tabLst>
                <a:tab pos="0" algn="l"/>
              </a:tabLst>
            </a:pPr>
            <a:r>
              <a:rPr lang="fi-FI" sz="1200" b="0" strike="noStrike" dirty="0">
                <a:latin typeface="Arial"/>
                <a:ea typeface="Calibri"/>
              </a:rPr>
              <a:t>Ymmärretään, että </a:t>
            </a:r>
            <a:r>
              <a:rPr lang="fi-FI" sz="1200" b="0" strike="noStrike" dirty="0" err="1">
                <a:latin typeface="Arial"/>
                <a:ea typeface="Calibri"/>
              </a:rPr>
              <a:t>disinformaatio</a:t>
            </a:r>
            <a:r>
              <a:rPr lang="fi-FI" sz="1200" b="0" strike="noStrike" dirty="0">
                <a:latin typeface="Arial"/>
                <a:ea typeface="Calibri"/>
              </a:rPr>
              <a:t> aiheuttaa uhkan meille kaikille; keskustellaan syistä, joiden vuoksi </a:t>
            </a:r>
            <a:r>
              <a:rPr lang="fi-FI" sz="1200" b="0" strike="noStrike" dirty="0" err="1">
                <a:latin typeface="Arial"/>
                <a:ea typeface="Calibri"/>
              </a:rPr>
              <a:t>disinformaatio</a:t>
            </a:r>
            <a:r>
              <a:rPr lang="fi-FI" sz="1200" b="0" strike="noStrike" dirty="0">
                <a:latin typeface="Arial"/>
                <a:ea typeface="Calibri"/>
              </a:rPr>
              <a:t> on vaarallista.</a:t>
            </a:r>
          </a:p>
          <a:p>
            <a:pPr>
              <a:lnSpc>
                <a:spcPct val="100000"/>
              </a:lnSpc>
              <a:tabLst>
                <a:tab pos="0" algn="l"/>
              </a:tabLst>
            </a:pPr>
            <a:endParaRPr lang="fr-BE" sz="1200" b="0" strike="noStrike" spc="-1" dirty="0">
              <a:latin typeface="Arial"/>
            </a:endParaRPr>
          </a:p>
          <a:p>
            <a:pPr>
              <a:lnSpc>
                <a:spcPct val="100000"/>
              </a:lnSpc>
              <a:tabLst>
                <a:tab pos="0" algn="l"/>
              </a:tabLst>
            </a:pPr>
            <a:r>
              <a:rPr lang="fi-FI" sz="2000" b="0" strike="noStrike" dirty="0">
                <a:latin typeface="Arial"/>
                <a:ea typeface="Calibri"/>
              </a:rPr>
              <a:t>Käsiteltävät asiat:</a:t>
            </a:r>
            <a:r>
              <a:rPr lang="fi-FI" dirty="0"/>
              <a:t/>
            </a:r>
            <a:br>
              <a:rPr lang="fi-FI" dirty="0"/>
            </a:br>
            <a:r>
              <a:rPr lang="fi-FI" sz="2000" b="0" strike="noStrike" dirty="0">
                <a:latin typeface="Arial"/>
                <a:ea typeface="Calibri"/>
              </a:rPr>
              <a:t>– Milloin alamme pitää jotakin totena, entä milloin olemme valmiita menemään tavallista pidemmälle tukeaksemme jotakin?</a:t>
            </a:r>
          </a:p>
          <a:p>
            <a:pPr>
              <a:lnSpc>
                <a:spcPct val="100000"/>
              </a:lnSpc>
              <a:tabLst>
                <a:tab pos="0" algn="l"/>
              </a:tabLst>
            </a:pPr>
            <a:r>
              <a:rPr lang="fi-FI" sz="2000" b="0" strike="noStrike" dirty="0">
                <a:latin typeface="Arial"/>
                <a:ea typeface="Calibri"/>
              </a:rPr>
              <a:t>– </a:t>
            </a:r>
            <a:r>
              <a:rPr lang="fi-FI" sz="2000" b="0" strike="noStrike" dirty="0" err="1">
                <a:latin typeface="Arial"/>
                <a:ea typeface="Calibri"/>
              </a:rPr>
              <a:t>Disinformaatio</a:t>
            </a:r>
            <a:r>
              <a:rPr lang="fi-FI" sz="2000" b="0" strike="noStrike" dirty="0">
                <a:latin typeface="Arial"/>
                <a:ea typeface="Calibri"/>
              </a:rPr>
              <a:t> on hidas prosessi.</a:t>
            </a:r>
          </a:p>
          <a:p>
            <a:pPr>
              <a:lnSpc>
                <a:spcPct val="100000"/>
              </a:lnSpc>
              <a:tabLst>
                <a:tab pos="0" algn="l"/>
              </a:tabLst>
            </a:pPr>
            <a:r>
              <a:rPr lang="fi-FI" b="0" strike="noStrike" dirty="0"/>
              <a:t>– Valheellinen tutkimusraportti MPR-rokotteen ja autismin yhteydestä julkaistiin vuonna 1998.</a:t>
            </a:r>
            <a:r>
              <a:rPr lang="fi-FI" sz="2000" b="0" strike="noStrike" dirty="0">
                <a:latin typeface="Wingdings"/>
                <a:ea typeface="Calibri"/>
              </a:rPr>
              <a:t></a:t>
            </a:r>
            <a:r>
              <a:rPr lang="fi-FI" b="0" strike="noStrike" dirty="0"/>
              <a:t> </a:t>
            </a:r>
            <a:r>
              <a:rPr lang="fi-FI" sz="1200" b="0" strike="noStrike" dirty="0">
                <a:solidFill>
                  <a:srgbClr val="000000"/>
                </a:solidFill>
                <a:latin typeface="Times New Roman"/>
                <a:ea typeface="Arial"/>
              </a:rPr>
              <a:t>Valetutkimus aiheutti rokotukseen liittyviä pelkoja, minkä seurauksena tuhkarokkotapausten määrä kasvoi.</a:t>
            </a:r>
          </a:p>
          <a:p>
            <a:pPr>
              <a:lnSpc>
                <a:spcPct val="100000"/>
              </a:lnSpc>
              <a:tabLst>
                <a:tab pos="0" algn="l"/>
              </a:tabLst>
            </a:pPr>
            <a:r>
              <a:rPr lang="fi-FI" sz="2000" b="0" strike="noStrike" dirty="0">
                <a:solidFill>
                  <a:srgbClr val="000000"/>
                </a:solidFill>
                <a:latin typeface="Times New Roman"/>
                <a:ea typeface="Arial"/>
              </a:rPr>
              <a:t>– Poliittinen tai taloudellinen hyöty motiivina ideologian/liikkeen tukemiseen.</a:t>
            </a:r>
          </a:p>
          <a:p>
            <a:pPr>
              <a:lnSpc>
                <a:spcPct val="100000"/>
              </a:lnSpc>
              <a:tabLst>
                <a:tab pos="0" algn="l"/>
              </a:tabLst>
            </a:pPr>
            <a:r>
              <a:rPr lang="fi-FI" sz="1200" b="0" strike="noStrike" dirty="0">
                <a:solidFill>
                  <a:srgbClr val="000000"/>
                </a:solidFill>
                <a:latin typeface="Times New Roman"/>
                <a:ea typeface="Arial"/>
              </a:rPr>
              <a:t>– Kannusta oppilaita pohtimaan, miksi todellinen väittely ei ole mahdollista, jos jokainen ei voi tehdä faktoihin ja tietoon perustuvia valintoja. Vaikka kaikki mielipiteet ovat hyväksyttäviä, valheiden levittäminen ei ole.</a:t>
            </a:r>
          </a:p>
          <a:p>
            <a:pPr>
              <a:lnSpc>
                <a:spcPct val="100000"/>
              </a:lnSpc>
              <a:tabLst>
                <a:tab pos="0" algn="l"/>
              </a:tabLst>
            </a:pPr>
            <a:endParaRPr lang="fr-BE" sz="1200" b="0" strike="noStrike" spc="-1" dirty="0">
              <a:latin typeface="Arial"/>
            </a:endParaRPr>
          </a:p>
          <a:p>
            <a:pPr>
              <a:lnSpc>
                <a:spcPct val="100000"/>
              </a:lnSpc>
              <a:tabLst>
                <a:tab pos="0" algn="l"/>
              </a:tabLst>
            </a:pPr>
            <a:endParaRPr lang="fr-BE" sz="1200" b="0" strike="noStrike" spc="-1" dirty="0">
              <a:latin typeface="Arial"/>
            </a:endParaRPr>
          </a:p>
          <a:p>
            <a:pPr>
              <a:lnSpc>
                <a:spcPct val="100000"/>
              </a:lnSpc>
              <a:tabLst>
                <a:tab pos="0" algn="l"/>
              </a:tabLst>
            </a:pPr>
            <a:endParaRPr lang="fr-BE" sz="1200" b="0" strike="noStrike" spc="-1" dirty="0">
              <a:latin typeface="Arial"/>
            </a:endParaRPr>
          </a:p>
        </p:txBody>
      </p:sp>
      <p:sp>
        <p:nvSpPr>
          <p:cNvPr id="70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2A61A50A-B1C2-4396-8DBD-42F7DF8096CF}" type="slidenum">
              <a:rPr lang="fr-BE" sz="1200" b="0" strike="noStrike" spc="-1">
                <a:solidFill>
                  <a:srgbClr val="000000"/>
                </a:solidFill>
                <a:latin typeface="+mn-lt"/>
                <a:ea typeface="+mn-ea"/>
              </a:rPr>
              <a:t>11</a:t>
            </a:fld>
            <a:endParaRPr lang="fr-BE" sz="1200" b="0" strike="noStrike" spc="-1">
              <a:solidFill>
                <a:srgbClr val="000000"/>
              </a:solidFill>
              <a:latin typeface="+mn-lt"/>
              <a:ea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PlaceHolder 1"/>
          <p:cNvSpPr>
            <a:spLocks noGrp="1" noRot="1" noChangeAspect="1"/>
          </p:cNvSpPr>
          <p:nvPr>
            <p:ph type="sldImg"/>
          </p:nvPr>
        </p:nvSpPr>
        <p:spPr>
          <a:xfrm>
            <a:off x="685800" y="1143000"/>
            <a:ext cx="5486400" cy="3086100"/>
          </a:xfrm>
          <a:prstGeom prst="rect">
            <a:avLst/>
          </a:prstGeom>
        </p:spPr>
      </p:sp>
      <p:sp>
        <p:nvSpPr>
          <p:cNvPr id="709"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fi-FI" sz="2000" b="0" strike="noStrike">
                <a:latin typeface="Arial"/>
              </a:rPr>
              <a:t>Keskustelunaiheita:</a:t>
            </a:r>
            <a:r>
              <a:rPr lang="fi-FI"/>
              <a:t/>
            </a:r>
            <a:br>
              <a:rPr lang="fi-FI"/>
            </a:br>
            <a:endParaRPr lang="fi-FI"/>
          </a:p>
          <a:p>
            <a:pPr marL="171360" indent="-171000">
              <a:lnSpc>
                <a:spcPct val="100000"/>
              </a:lnSpc>
              <a:buClr>
                <a:srgbClr val="000000"/>
              </a:buClr>
              <a:buFont typeface="StarSymbol"/>
              <a:buChar char="-"/>
              <a:tabLst>
                <a:tab pos="0" algn="l"/>
              </a:tabLst>
            </a:pPr>
            <a:r>
              <a:rPr lang="fi-FI" sz="2000" b="0" strike="noStrike">
                <a:latin typeface="Arial"/>
              </a:rPr>
              <a:t>Erojen liioitteleminen on keino heikentää yhteisöä.</a:t>
            </a:r>
          </a:p>
          <a:p>
            <a:pPr marL="171360" indent="-171000">
              <a:lnSpc>
                <a:spcPct val="100000"/>
              </a:lnSpc>
              <a:buClr>
                <a:srgbClr val="000000"/>
              </a:buClr>
              <a:buFont typeface="StarSymbol"/>
              <a:buChar char="-"/>
              <a:tabLst>
                <a:tab pos="0" algn="l"/>
              </a:tabLst>
            </a:pPr>
            <a:r>
              <a:rPr lang="fi-FI" sz="2000" b="0" strike="noStrike">
                <a:latin typeface="Arial"/>
              </a:rPr>
              <a:t>Vahvaa yhteisöä, jota yhdistävät jaetut arvot ja yhteinen identiteetti, on vaikeampi horjuttaa.</a:t>
            </a:r>
          </a:p>
          <a:p>
            <a:pPr>
              <a:lnSpc>
                <a:spcPct val="100000"/>
              </a:lnSpc>
              <a:tabLst>
                <a:tab pos="0" algn="l"/>
              </a:tabLst>
            </a:pPr>
            <a:endParaRPr lang="fr-BE" sz="2000" b="0" strike="noStrike" spc="-1">
              <a:latin typeface="Arial"/>
            </a:endParaRPr>
          </a:p>
          <a:p>
            <a:pPr>
              <a:lnSpc>
                <a:spcPct val="100000"/>
              </a:lnSpc>
              <a:tabLst>
                <a:tab pos="0" algn="l"/>
              </a:tabLst>
            </a:pPr>
            <a:endParaRPr lang="fr-BE" sz="2000" b="0" strike="noStrike" spc="-1">
              <a:latin typeface="Arial"/>
            </a:endParaRPr>
          </a:p>
        </p:txBody>
      </p:sp>
      <p:sp>
        <p:nvSpPr>
          <p:cNvPr id="71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E4F7DDB-074D-48B9-83FF-4BB126810B9C}" type="slidenum">
              <a:rPr lang="fr-BE" sz="1200" b="0" strike="noStrike" spc="-1">
                <a:solidFill>
                  <a:srgbClr val="000000"/>
                </a:solidFill>
                <a:latin typeface="+mn-lt"/>
                <a:ea typeface="+mn-ea"/>
              </a:rPr>
              <a:t>12</a:t>
            </a:fld>
            <a:endParaRPr lang="fr-BE" sz="1200" b="0" strike="noStrike" spc="-1">
              <a:solidFill>
                <a:srgbClr val="000000"/>
              </a:solidFill>
              <a:latin typeface="+mn-lt"/>
              <a:ea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PlaceHolder 1"/>
          <p:cNvSpPr>
            <a:spLocks noGrp="1" noRot="1" noChangeAspect="1"/>
          </p:cNvSpPr>
          <p:nvPr>
            <p:ph type="sldImg"/>
          </p:nvPr>
        </p:nvSpPr>
        <p:spPr>
          <a:xfrm>
            <a:off x="685800" y="1143000"/>
            <a:ext cx="5486400" cy="3086100"/>
          </a:xfrm>
          <a:prstGeom prst="rect">
            <a:avLst/>
          </a:prstGeom>
        </p:spPr>
      </p:sp>
      <p:sp>
        <p:nvSpPr>
          <p:cNvPr id="712"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fi-FI" sz="2000" b="0" strike="noStrike" dirty="0">
                <a:latin typeface="Arial"/>
              </a:rPr>
              <a:t>Siksi </a:t>
            </a:r>
            <a:r>
              <a:rPr lang="fi-FI" sz="2000" b="0" strike="noStrike" dirty="0" err="1">
                <a:latin typeface="Arial"/>
              </a:rPr>
              <a:t>disinformaatiolla</a:t>
            </a:r>
            <a:r>
              <a:rPr lang="fi-FI" sz="2000" b="0" strike="noStrike" dirty="0">
                <a:latin typeface="Arial"/>
              </a:rPr>
              <a:t> pyritään luomaan jakolinjoja ja kärjistämään sisäisiä eroja.</a:t>
            </a:r>
          </a:p>
          <a:p>
            <a:pPr marL="171360" indent="-171000">
              <a:lnSpc>
                <a:spcPct val="100000"/>
              </a:lnSpc>
              <a:buClr>
                <a:srgbClr val="000000"/>
              </a:buClr>
              <a:buFont typeface="StarSymbol"/>
              <a:buChar char="-"/>
            </a:pPr>
            <a:r>
              <a:rPr lang="fi-FI" sz="1200" b="0" strike="noStrike" dirty="0" err="1">
                <a:latin typeface="Arial"/>
                <a:ea typeface="Arial"/>
              </a:rPr>
              <a:t>Disinformaation</a:t>
            </a:r>
            <a:r>
              <a:rPr lang="fi-FI" sz="1200" b="0" strike="noStrike" dirty="0">
                <a:latin typeface="Arial"/>
                <a:ea typeface="Arial"/>
              </a:rPr>
              <a:t> levittäjät haluavat polarisoida yhteiskuntamme ja edistää ”me vastaan he” ‑</a:t>
            </a:r>
            <a:r>
              <a:rPr lang="fi-FI" sz="1200" b="0" strike="noStrike" dirty="0" err="1">
                <a:latin typeface="Arial"/>
                <a:ea typeface="Arial"/>
              </a:rPr>
              <a:t>narratiiveja</a:t>
            </a:r>
            <a:r>
              <a:rPr lang="fi-FI" sz="1200" b="0" strike="noStrike" dirty="0">
                <a:latin typeface="Arial"/>
                <a:ea typeface="Arial"/>
              </a:rPr>
              <a:t>.</a:t>
            </a:r>
          </a:p>
          <a:p>
            <a:pPr marL="171360" indent="-171000">
              <a:lnSpc>
                <a:spcPct val="100000"/>
              </a:lnSpc>
              <a:buClr>
                <a:srgbClr val="000000"/>
              </a:buClr>
              <a:buFont typeface="StarSymbol"/>
              <a:buChar char="-"/>
            </a:pPr>
            <a:r>
              <a:rPr lang="fi-FI" sz="2000" b="0" strike="noStrike" dirty="0">
                <a:latin typeface="Arial"/>
                <a:ea typeface="Arial"/>
              </a:rPr>
              <a:t>Kun entiset ystävät kääntyvät toisiaan vastaan, yksittäiset pienemmät ryhmät on helpompi päihittää.</a:t>
            </a:r>
          </a:p>
          <a:p>
            <a:pPr marL="171360" indent="-171000">
              <a:lnSpc>
                <a:spcPct val="100000"/>
              </a:lnSpc>
              <a:buClr>
                <a:srgbClr val="000000"/>
              </a:buClr>
              <a:buFont typeface="StarSymbol"/>
              <a:buChar char="-"/>
            </a:pPr>
            <a:r>
              <a:rPr lang="fi-FI" sz="1200" b="0" strike="noStrike" dirty="0">
                <a:latin typeface="Arial"/>
                <a:ea typeface="Arial"/>
              </a:rPr>
              <a:t>Sivilisaation kehitys perustuu kuitenkin suurelta osin siihen, että löydetään kompromisseja eri ryhmien intressien välillä.</a:t>
            </a:r>
          </a:p>
        </p:txBody>
      </p:sp>
      <p:sp>
        <p:nvSpPr>
          <p:cNvPr id="71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DAA35B99-759D-40FB-9B61-21CA6756925B}" type="slidenum">
              <a:rPr lang="fr-BE" sz="1200" b="0" strike="noStrike" spc="-1">
                <a:solidFill>
                  <a:srgbClr val="000000"/>
                </a:solidFill>
                <a:latin typeface="+mn-lt"/>
                <a:ea typeface="+mn-ea"/>
              </a:rPr>
              <a:t>13</a:t>
            </a:fld>
            <a:endParaRPr lang="fr-BE" sz="1200" b="0" strike="noStrike" spc="-1">
              <a:solidFill>
                <a:srgbClr val="000000"/>
              </a:solidFill>
              <a:latin typeface="+mn-lt"/>
              <a:ea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PlaceHolder 1"/>
          <p:cNvSpPr>
            <a:spLocks noGrp="1" noRot="1" noChangeAspect="1"/>
          </p:cNvSpPr>
          <p:nvPr>
            <p:ph type="sldImg"/>
          </p:nvPr>
        </p:nvSpPr>
        <p:spPr>
          <a:xfrm>
            <a:off x="685800" y="1143000"/>
            <a:ext cx="5486040" cy="3085920"/>
          </a:xfrm>
          <a:prstGeom prst="rect">
            <a:avLst/>
          </a:prstGeom>
        </p:spPr>
      </p:sp>
      <p:sp>
        <p:nvSpPr>
          <p:cNvPr id="71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fi-FI" sz="1200" b="0" strike="noStrike" dirty="0">
                <a:solidFill>
                  <a:srgbClr val="000000"/>
                </a:solidFill>
                <a:latin typeface="+mn-lt"/>
                <a:ea typeface="+mn-ea"/>
              </a:rPr>
              <a:t>Me kaikki voimme joutua </a:t>
            </a:r>
            <a:r>
              <a:rPr lang="fi-FI" sz="1200" b="0" strike="noStrike" dirty="0" err="1">
                <a:solidFill>
                  <a:srgbClr val="000000"/>
                </a:solidFill>
                <a:latin typeface="+mn-lt"/>
                <a:ea typeface="+mn-ea"/>
              </a:rPr>
              <a:t>disinformaation</a:t>
            </a:r>
            <a:r>
              <a:rPr lang="fi-FI" sz="1200" b="0" strike="noStrike" dirty="0">
                <a:solidFill>
                  <a:srgbClr val="000000"/>
                </a:solidFill>
                <a:latin typeface="+mn-lt"/>
                <a:ea typeface="+mn-ea"/>
              </a:rPr>
              <a:t> uhreiksi. Se on vaarallinen ilmiö, joka voi</a:t>
            </a:r>
          </a:p>
          <a:p>
            <a:pPr marL="216000" indent="-216000">
              <a:lnSpc>
                <a:spcPct val="100000"/>
              </a:lnSpc>
            </a:pPr>
            <a:r>
              <a:rPr lang="fi-FI" sz="1200" b="1" strike="noStrike" dirty="0">
                <a:solidFill>
                  <a:srgbClr val="000000"/>
                </a:solidFill>
                <a:latin typeface="+mn-lt"/>
                <a:ea typeface="+mn-ea"/>
              </a:rPr>
              <a:t>– levittää epäluottamusta julkisiin instituutioihin</a:t>
            </a:r>
            <a:r>
              <a:rPr lang="fi-FI" sz="1200" strike="noStrike" dirty="0">
                <a:solidFill>
                  <a:srgbClr val="000000"/>
                </a:solidFill>
                <a:latin typeface="+mn-lt"/>
                <a:ea typeface="+mn-ea"/>
              </a:rPr>
              <a:t>, mikä voi aiheuttaa poliittista apatiaa tai radikalisoitumista</a:t>
            </a:r>
          </a:p>
          <a:p>
            <a:pPr marL="216000" indent="-216000">
              <a:lnSpc>
                <a:spcPct val="100000"/>
              </a:lnSpc>
            </a:pPr>
            <a:r>
              <a:rPr lang="fi-FI" sz="1200" b="1" strike="noStrike" dirty="0">
                <a:latin typeface="+mn-lt"/>
                <a:ea typeface="+mn-ea"/>
              </a:rPr>
              <a:t>– levittää epäluottamusta tieteelliseen ja lääketieteelliseen tietoon</a:t>
            </a:r>
            <a:r>
              <a:rPr lang="fi-FI" sz="1200" strike="noStrike" dirty="0">
                <a:latin typeface="+mn-lt"/>
                <a:ea typeface="+mn-ea"/>
              </a:rPr>
              <a:t>, millä voi olla vakavia terveysvaikutuksia.</a:t>
            </a:r>
          </a:p>
        </p:txBody>
      </p:sp>
      <p:sp>
        <p:nvSpPr>
          <p:cNvPr id="71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E51FF70-DF60-4177-9212-8808B0632062}" type="slidenum">
              <a:rPr lang="fr-BE" sz="1200" b="0" strike="noStrike" spc="-1">
                <a:solidFill>
                  <a:srgbClr val="000000"/>
                </a:solidFill>
                <a:latin typeface="+mn-lt"/>
                <a:ea typeface="+mn-ea"/>
              </a:rPr>
              <a:t>14</a:t>
            </a:fld>
            <a:endParaRPr lang="fr-BE" sz="1200" b="0" strike="noStrike" spc="-1">
              <a:solidFill>
                <a:srgbClr val="000000"/>
              </a:solidFill>
              <a:latin typeface="+mn-lt"/>
              <a:ea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PlaceHolder 1"/>
          <p:cNvSpPr>
            <a:spLocks noGrp="1" noRot="1" noChangeAspect="1"/>
          </p:cNvSpPr>
          <p:nvPr>
            <p:ph type="sldImg"/>
          </p:nvPr>
        </p:nvSpPr>
        <p:spPr>
          <a:xfrm>
            <a:off x="685800" y="1143000"/>
            <a:ext cx="5486400" cy="3086100"/>
          </a:xfrm>
          <a:prstGeom prst="rect">
            <a:avLst/>
          </a:prstGeom>
        </p:spPr>
      </p:sp>
      <p:sp>
        <p:nvSpPr>
          <p:cNvPr id="71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fi-FI" sz="2000" b="0" strike="noStrike" dirty="0" err="1" smtClean="0">
                <a:latin typeface="Arial"/>
                <a:ea typeface="+mn-ea"/>
              </a:rPr>
              <a:t>Disinformaation</a:t>
            </a:r>
            <a:r>
              <a:rPr lang="fi-FI" sz="2000" b="0" strike="noStrike" dirty="0" smtClean="0">
                <a:latin typeface="Arial"/>
                <a:ea typeface="+mn-ea"/>
              </a:rPr>
              <a:t> levittämisestä</a:t>
            </a:r>
            <a:r>
              <a:rPr lang="fi-FI" sz="2000" b="0" strike="noStrike" baseline="0" dirty="0" smtClean="0">
                <a:latin typeface="Arial"/>
                <a:ea typeface="+mn-ea"/>
              </a:rPr>
              <a:t> epäillään</a:t>
            </a:r>
            <a:r>
              <a:rPr lang="fi-FI" sz="2000" b="0" strike="noStrike" dirty="0" smtClean="0">
                <a:latin typeface="Arial"/>
                <a:ea typeface="+mn-ea"/>
              </a:rPr>
              <a:t> </a:t>
            </a:r>
            <a:r>
              <a:rPr lang="fi-FI" sz="2000" b="0" strike="noStrike" dirty="0">
                <a:latin typeface="Arial"/>
                <a:ea typeface="+mn-ea"/>
              </a:rPr>
              <a:t>tyypillisesti valtion </a:t>
            </a:r>
            <a:r>
              <a:rPr lang="fi-FI" sz="2000" b="0" strike="noStrike" dirty="0" smtClean="0">
                <a:latin typeface="Arial"/>
                <a:ea typeface="+mn-ea"/>
              </a:rPr>
              <a:t>hallitsemia tiedotusvälineitä, esimerkkinä </a:t>
            </a:r>
            <a:r>
              <a:rPr lang="fi-FI" sz="2000" b="0" strike="noStrike" dirty="0" err="1">
                <a:latin typeface="Arial"/>
                <a:ea typeface="+mn-ea"/>
              </a:rPr>
              <a:t>Russia</a:t>
            </a:r>
            <a:r>
              <a:rPr lang="fi-FI" sz="2000" b="0" strike="noStrike" dirty="0">
                <a:latin typeface="Arial"/>
                <a:ea typeface="+mn-ea"/>
              </a:rPr>
              <a:t> </a:t>
            </a:r>
            <a:r>
              <a:rPr lang="fi-FI" sz="2000" b="0" strike="noStrike" dirty="0" err="1">
                <a:latin typeface="Arial"/>
                <a:ea typeface="+mn-ea"/>
              </a:rPr>
              <a:t>Today</a:t>
            </a:r>
            <a:r>
              <a:rPr lang="fi-FI" sz="2000" b="0" strike="noStrike" dirty="0">
                <a:latin typeface="Arial"/>
                <a:ea typeface="+mn-ea"/>
              </a:rPr>
              <a:t>. Tällä ne pyrkivät ennen kaikkea synnyttämään epäluottamusta ja luomaan jakolinjoja EU:n ja länsimaiden sisälle. </a:t>
            </a:r>
            <a:r>
              <a:rPr lang="fi-FI" sz="2000" b="0" strike="noStrike" dirty="0" err="1">
                <a:latin typeface="Arial"/>
                <a:ea typeface="+mn-ea"/>
              </a:rPr>
              <a:t>Disinformaation</a:t>
            </a:r>
            <a:r>
              <a:rPr lang="fi-FI" sz="2000" b="0" strike="noStrike" dirty="0">
                <a:latin typeface="Arial"/>
                <a:ea typeface="+mn-ea"/>
              </a:rPr>
              <a:t> levittäjien – erityisesti Venäjän hallintoon liittyvien </a:t>
            </a:r>
            <a:r>
              <a:rPr lang="fi-FI" sz="2000" b="0" strike="noStrike" dirty="0" err="1">
                <a:latin typeface="Arial"/>
                <a:ea typeface="+mn-ea"/>
              </a:rPr>
              <a:t>disinformaation</a:t>
            </a:r>
            <a:r>
              <a:rPr lang="fi-FI" sz="2000" b="0" strike="noStrike" dirty="0">
                <a:latin typeface="Arial"/>
                <a:ea typeface="+mn-ea"/>
              </a:rPr>
              <a:t> levittäjien – yleisenä taktiikkana on synnyttää epäluottamusta demokraattisiin instituutioihin ja pyrkiä horjuttamaan Euroopan unionia syytämällä verkkoympäristöön suuria määriä väärää tietoa. </a:t>
            </a:r>
            <a:r>
              <a:rPr lang="fi-FI" b="0" strike="noStrike" dirty="0"/>
              <a:t>Tässä diassa esimerkkinä on </a:t>
            </a:r>
            <a:r>
              <a:rPr lang="fi-FI" b="0" strike="noStrike" dirty="0" err="1"/>
              <a:t>Russia</a:t>
            </a:r>
            <a:r>
              <a:rPr lang="fi-FI" b="0" strike="noStrike" dirty="0"/>
              <a:t> </a:t>
            </a:r>
            <a:r>
              <a:rPr lang="fi-FI" b="0" strike="noStrike" dirty="0" err="1"/>
              <a:t>Today</a:t>
            </a:r>
            <a:r>
              <a:rPr lang="fi-FI" b="0" strike="noStrike" dirty="0"/>
              <a:t> ‑kanavan uutisjuttu </a:t>
            </a:r>
            <a:r>
              <a:rPr lang="fi-FI" b="0" strike="noStrike" dirty="0" err="1"/>
              <a:t>Remdesivir</a:t>
            </a:r>
            <a:r>
              <a:rPr lang="fi-FI" b="0" strike="noStrike" dirty="0"/>
              <a:t>-lääkkeestä, joka hyväksyttiin EU:ssa heinäkuussa 2020 koronaviruksen aiheuttaman sairauden hoitoon. Lääke oli tarkoitettu keuhkokuumetta sairastavien ja lisähappea tarvitsevien aikuisten ja yli 12-vuotiaiden potilaiden hoitoon.</a:t>
            </a:r>
            <a:r>
              <a:rPr lang="fi-FI" sz="1200" b="0" strike="noStrike" dirty="0">
                <a:solidFill>
                  <a:srgbClr val="000000"/>
                </a:solidFill>
                <a:latin typeface="+mn-lt"/>
                <a:ea typeface="+mn-ea"/>
              </a:rPr>
              <a:t> Venäjän hallintoa tukevat tiedotusvälineet ovat levittäneet useita valheellisia uutisia, joiden mukaan EU osti suuria määriä </a:t>
            </a:r>
            <a:r>
              <a:rPr lang="fi-FI" sz="1200" b="0" strike="noStrike" dirty="0" err="1">
                <a:solidFill>
                  <a:srgbClr val="000000"/>
                </a:solidFill>
                <a:latin typeface="+mn-lt"/>
                <a:ea typeface="+mn-ea"/>
              </a:rPr>
              <a:t>Remdesivir</a:t>
            </a:r>
            <a:r>
              <a:rPr lang="fi-FI" sz="1200" b="0" strike="noStrike" dirty="0">
                <a:solidFill>
                  <a:srgbClr val="000000"/>
                </a:solidFill>
                <a:latin typeface="+mn-lt"/>
                <a:ea typeface="+mn-ea"/>
              </a:rPr>
              <a:t>-lääkettä, jonka väitettiin </a:t>
            </a:r>
            <a:r>
              <a:rPr lang="fi-FI" sz="1200" b="0" strike="noStrike" dirty="0" smtClean="0">
                <a:solidFill>
                  <a:srgbClr val="000000"/>
                </a:solidFill>
                <a:latin typeface="+mn-lt"/>
                <a:ea typeface="+mn-ea"/>
              </a:rPr>
              <a:t>olevan WHO:n </a:t>
            </a:r>
            <a:r>
              <a:rPr lang="fi-FI" sz="1200" b="0" strike="noStrike" dirty="0">
                <a:solidFill>
                  <a:srgbClr val="000000"/>
                </a:solidFill>
                <a:latin typeface="+mn-lt"/>
                <a:ea typeface="+mn-ea"/>
              </a:rPr>
              <a:t>mukaan </a:t>
            </a:r>
            <a:r>
              <a:rPr lang="fi-FI" sz="1200" b="0" strike="noStrike" dirty="0" smtClean="0">
                <a:solidFill>
                  <a:srgbClr val="000000"/>
                </a:solidFill>
                <a:latin typeface="+mn-lt"/>
                <a:ea typeface="+mn-ea"/>
              </a:rPr>
              <a:t>tehoton </a:t>
            </a:r>
            <a:r>
              <a:rPr lang="fi-FI" sz="1200" b="0" strike="noStrike" dirty="0">
                <a:solidFill>
                  <a:srgbClr val="000000"/>
                </a:solidFill>
                <a:latin typeface="+mn-lt"/>
                <a:ea typeface="+mn-ea"/>
              </a:rPr>
              <a:t>hoitokeino. Uutisjutuissa tätä kuvailtiin EU:n terveyspolitiikan suureksi epäonnistumiseksi ja ”yhdeksi terveyskriisin suurimmista skandaaleista”. Todellisuudessa WHO oli todennut, että sen julkaisemat tulokset olivat epävarmoja, eikä näytön perusteella voitu osoittaa, että </a:t>
            </a:r>
            <a:r>
              <a:rPr lang="fi-FI" sz="1200" b="0" strike="noStrike" dirty="0" err="1">
                <a:solidFill>
                  <a:srgbClr val="000000"/>
                </a:solidFill>
                <a:latin typeface="+mn-lt"/>
                <a:ea typeface="+mn-ea"/>
              </a:rPr>
              <a:t>Remdesivir</a:t>
            </a:r>
            <a:r>
              <a:rPr lang="fi-FI" sz="1200" b="0" strike="noStrike" dirty="0">
                <a:solidFill>
                  <a:srgbClr val="000000"/>
                </a:solidFill>
                <a:latin typeface="+mn-lt"/>
                <a:ea typeface="+mn-ea"/>
              </a:rPr>
              <a:t> olisi ollut </a:t>
            </a:r>
            <a:r>
              <a:rPr lang="fi-FI" sz="1200" b="0" i="1" strike="noStrike" dirty="0">
                <a:solidFill>
                  <a:srgbClr val="000000"/>
                </a:solidFill>
                <a:latin typeface="+mn-lt"/>
                <a:ea typeface="+mn-ea"/>
              </a:rPr>
              <a:t>tehoton</a:t>
            </a:r>
            <a:r>
              <a:rPr lang="fi-FI" sz="1200" b="0" strike="noStrike" dirty="0">
                <a:solidFill>
                  <a:srgbClr val="000000"/>
                </a:solidFill>
                <a:latin typeface="+mn-lt"/>
                <a:ea typeface="+mn-ea"/>
              </a:rPr>
              <a:t>. WHO:n suositus oli </a:t>
            </a:r>
            <a:r>
              <a:rPr lang="fi-FI" sz="1200" b="0" i="1" strike="noStrike" dirty="0">
                <a:solidFill>
                  <a:srgbClr val="000000"/>
                </a:solidFill>
                <a:latin typeface="+mn-lt"/>
                <a:ea typeface="+mn-ea"/>
              </a:rPr>
              <a:t>ehdollinen</a:t>
            </a:r>
            <a:r>
              <a:rPr lang="fi-FI" sz="1200" b="0" strike="noStrike" dirty="0">
                <a:solidFill>
                  <a:srgbClr val="000000"/>
                </a:solidFill>
                <a:latin typeface="+mn-lt"/>
                <a:ea typeface="+mn-ea"/>
              </a:rPr>
              <a:t> – tällainen suositus annetaan silloin, kun jonkin toimenpiteen hyötyihin ja riskeihin liittyvä näyttö on epävarmaa. </a:t>
            </a:r>
          </a:p>
          <a:p>
            <a:pPr>
              <a:lnSpc>
                <a:spcPct val="100000"/>
              </a:lnSpc>
              <a:tabLst>
                <a:tab pos="0" algn="l"/>
              </a:tabLst>
            </a:pPr>
            <a:endParaRPr lang="fr-BE" sz="1200" b="0" strike="noStrike" spc="-1" dirty="0">
              <a:latin typeface="Arial"/>
            </a:endParaRPr>
          </a:p>
          <a:p>
            <a:pPr>
              <a:lnSpc>
                <a:spcPct val="100000"/>
              </a:lnSpc>
              <a:tabLst>
                <a:tab pos="0" algn="l"/>
              </a:tabLst>
            </a:pPr>
            <a:r>
              <a:rPr lang="fi-FI" sz="1200" b="0" strike="noStrike" dirty="0">
                <a:solidFill>
                  <a:srgbClr val="000000"/>
                </a:solidFill>
                <a:latin typeface="+mn-lt"/>
                <a:ea typeface="+mn-ea"/>
              </a:rPr>
              <a:t>Tämä on pahantahtoisten toimijoiden yleisesti käyttämä menetelmä, kun ne levittävät </a:t>
            </a:r>
            <a:r>
              <a:rPr lang="fi-FI" sz="1200" b="0" strike="noStrike" dirty="0" err="1">
                <a:solidFill>
                  <a:srgbClr val="000000"/>
                </a:solidFill>
                <a:latin typeface="+mn-lt"/>
                <a:ea typeface="+mn-ea"/>
              </a:rPr>
              <a:t>disinformaatiota</a:t>
            </a:r>
            <a:r>
              <a:rPr lang="fi-FI" sz="1200" b="0" strike="noStrike" dirty="0">
                <a:solidFill>
                  <a:srgbClr val="000000"/>
                </a:solidFill>
                <a:latin typeface="+mn-lt"/>
                <a:ea typeface="+mn-ea"/>
              </a:rPr>
              <a:t> poliittisen ja taloudellisen hyödyn saamiseksi: useimmiten niiden tavoitteena on heikentää EU:ta ja länsimaita esittämällä näiden poliittiset toimet ja arvot epäonnistuneina, mikä heikentää kansalaisten luottamusta niihin instituutioihin ja viranomaisiin, jotka näitä päätöksiä tekevät. Pönkittämällä tämän uutisjutun kaltaista tietoa </a:t>
            </a:r>
            <a:r>
              <a:rPr lang="fi-FI" sz="1200" b="0" strike="noStrike" dirty="0" err="1">
                <a:solidFill>
                  <a:srgbClr val="000000"/>
                </a:solidFill>
                <a:latin typeface="+mn-lt"/>
                <a:ea typeface="+mn-ea"/>
              </a:rPr>
              <a:t>disinformaation</a:t>
            </a:r>
            <a:r>
              <a:rPr lang="fi-FI" sz="1200" b="0" strike="noStrike" dirty="0">
                <a:solidFill>
                  <a:srgbClr val="000000"/>
                </a:solidFill>
                <a:latin typeface="+mn-lt"/>
                <a:ea typeface="+mn-ea"/>
              </a:rPr>
              <a:t> levittäjät aiheuttavat entistä enemmän hämmennystä jo ennestään epävarmassa tilanteessa, minkä seurauksena suuri yleisö jättää usein noudattamatta kansallisten viranomaisten ja tieteellisten asiantuntijoiden ohjeita. </a:t>
            </a:r>
          </a:p>
          <a:p>
            <a:pPr>
              <a:lnSpc>
                <a:spcPct val="100000"/>
              </a:lnSpc>
              <a:tabLst>
                <a:tab pos="0" algn="l"/>
              </a:tabLst>
            </a:pPr>
            <a:endParaRPr lang="fr-BE" sz="1200" b="0" strike="noStrike" spc="-1" dirty="0">
              <a:latin typeface="Arial"/>
            </a:endParaRPr>
          </a:p>
          <a:p>
            <a:pPr>
              <a:lnSpc>
                <a:spcPct val="100000"/>
              </a:lnSpc>
              <a:tabLst>
                <a:tab pos="0" algn="l"/>
              </a:tabLst>
            </a:pPr>
            <a:r>
              <a:rPr lang="fi-FI" sz="2000" b="0" strike="noStrike" dirty="0">
                <a:solidFill>
                  <a:srgbClr val="000000"/>
                </a:solidFill>
                <a:latin typeface="+mn-lt"/>
                <a:ea typeface="+mn-ea"/>
              </a:rPr>
              <a:t>Lähde: https://www.youtube.com/watch?v=e7jiPDxxx3o&amp;ab_channel=RTFrance</a:t>
            </a:r>
          </a:p>
          <a:p>
            <a:pPr>
              <a:lnSpc>
                <a:spcPct val="100000"/>
              </a:lnSpc>
              <a:tabLst>
                <a:tab pos="0" algn="l"/>
              </a:tabLst>
            </a:pPr>
            <a:r>
              <a:rPr lang="fi-FI" sz="2000" b="0" strike="noStrike" dirty="0">
                <a:solidFill>
                  <a:srgbClr val="000000"/>
                </a:solidFill>
                <a:latin typeface="+mn-lt"/>
                <a:ea typeface="+mn-ea"/>
              </a:rPr>
              <a:t>https://www.who.int/news-room/feature-stories/detail/who-recommends-against-the-use-of-remdesivir-in-covid-19-patients</a:t>
            </a:r>
          </a:p>
          <a:p>
            <a:pPr>
              <a:lnSpc>
                <a:spcPct val="100000"/>
              </a:lnSpc>
              <a:tabLst>
                <a:tab pos="0" algn="l"/>
              </a:tabLst>
            </a:pPr>
            <a:r>
              <a:rPr lang="fi-FI" sz="2000" b="0" strike="noStrike" dirty="0">
                <a:solidFill>
                  <a:srgbClr val="000000"/>
                </a:solidFill>
                <a:latin typeface="+mn-lt"/>
                <a:ea typeface="+mn-ea"/>
              </a:rPr>
              <a:t>https://www.ema.europa.eu/en/news/update-remdesivir-ema-will-evaluate-new-data-solidarity-trial</a:t>
            </a:r>
          </a:p>
          <a:p>
            <a:pPr>
              <a:lnSpc>
                <a:spcPct val="100000"/>
              </a:lnSpc>
              <a:tabLst>
                <a:tab pos="0" algn="l"/>
              </a:tabLst>
            </a:pPr>
            <a:endParaRPr lang="fr-BE" sz="2000" b="0" strike="noStrike" spc="-1" dirty="0">
              <a:latin typeface="Arial"/>
            </a:endParaRPr>
          </a:p>
        </p:txBody>
      </p:sp>
      <p:sp>
        <p:nvSpPr>
          <p:cNvPr id="71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6286EC12-9ABC-479E-AFA3-5D3A763A3274}" type="slidenum">
              <a:rPr lang="fr-BE" sz="1200" b="0" strike="noStrike" spc="-1">
                <a:solidFill>
                  <a:srgbClr val="000000"/>
                </a:solidFill>
                <a:latin typeface="+mn-lt"/>
                <a:ea typeface="+mn-ea"/>
              </a:rPr>
              <a:t>15</a:t>
            </a:fld>
            <a:endParaRPr lang="fr-BE" sz="1200" b="0" strike="noStrike" spc="-1">
              <a:solidFill>
                <a:srgbClr val="000000"/>
              </a:solidFill>
              <a:latin typeface="+mn-lt"/>
              <a:ea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PlaceHolder 1"/>
          <p:cNvSpPr>
            <a:spLocks noGrp="1" noRot="1" noChangeAspect="1"/>
          </p:cNvSpPr>
          <p:nvPr>
            <p:ph type="sldImg"/>
          </p:nvPr>
        </p:nvSpPr>
        <p:spPr>
          <a:xfrm>
            <a:off x="685800" y="1143000"/>
            <a:ext cx="5486040" cy="3085920"/>
          </a:xfrm>
          <a:prstGeom prst="rect">
            <a:avLst/>
          </a:prstGeom>
        </p:spPr>
      </p:sp>
      <p:sp>
        <p:nvSpPr>
          <p:cNvPr id="721"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fi-FI" sz="2000" b="0" strike="noStrike" dirty="0">
                <a:latin typeface="Arial"/>
              </a:rPr>
              <a:t>Olipa tietyn </a:t>
            </a:r>
            <a:r>
              <a:rPr lang="fi-FI" sz="2000" b="0" strike="noStrike" dirty="0" err="1">
                <a:latin typeface="Arial"/>
              </a:rPr>
              <a:t>disinformaationarratiivin</a:t>
            </a:r>
            <a:r>
              <a:rPr lang="fi-FI" sz="2000" b="0" strike="noStrike" dirty="0">
                <a:latin typeface="Arial"/>
              </a:rPr>
              <a:t> levittäjien tavoitteena poliittinen tai taloudellinen hyöty, sosiaalisella medialla on merkittävä vaikutus siihen, kiihtyykö vai pysähtyykö </a:t>
            </a:r>
            <a:r>
              <a:rPr lang="fi-FI" sz="2000" b="0" strike="noStrike" dirty="0" err="1">
                <a:latin typeface="Arial"/>
              </a:rPr>
              <a:t>disinformaation</a:t>
            </a:r>
            <a:r>
              <a:rPr lang="fi-FI" sz="2000" b="0" strike="noStrike" dirty="0">
                <a:latin typeface="Arial"/>
              </a:rPr>
              <a:t> leviäminen. Keskustelunaiheita:</a:t>
            </a:r>
            <a:r>
              <a:rPr lang="fi-FI" dirty="0"/>
              <a:t/>
            </a:r>
            <a:br>
              <a:rPr lang="fi-FI" dirty="0"/>
            </a:br>
            <a:endParaRPr lang="fi-FI" dirty="0"/>
          </a:p>
          <a:p>
            <a:pPr marL="171360" indent="-171000">
              <a:lnSpc>
                <a:spcPct val="100000"/>
              </a:lnSpc>
              <a:buClr>
                <a:srgbClr val="000000"/>
              </a:buClr>
              <a:buFont typeface="StarSymbol"/>
              <a:buChar char="-"/>
            </a:pPr>
            <a:r>
              <a:rPr lang="fi-FI" sz="2000" b="0" strike="noStrike" dirty="0">
                <a:latin typeface="Arial"/>
              </a:rPr>
              <a:t>Sosiaalista mediaa käyttävät kaikki, myös me itse ja ihmiset, joihin luotamme, kuten ystävät ja perhe. Siksi näkemäämme/saamaamme tietoon on suhtauduttava erityisen valppaasti. Diassa on esimerkki WhatsApp-viestistä, jossa on väärää tietoa perättömästä parannuskeinosta koronavirukseen (vasemmalla).</a:t>
            </a:r>
          </a:p>
          <a:p>
            <a:pPr marL="171360" indent="-171000">
              <a:lnSpc>
                <a:spcPct val="100000"/>
              </a:lnSpc>
              <a:buClr>
                <a:srgbClr val="000000"/>
              </a:buClr>
              <a:buFont typeface="StarSymbol"/>
              <a:buChar char="-"/>
            </a:pPr>
            <a:r>
              <a:rPr lang="fi-FI" sz="2000" b="0" strike="noStrike" dirty="0">
                <a:latin typeface="Arial"/>
              </a:rPr>
              <a:t>Klikkikalastelu (tuottoa klikkauksista) &gt; Otsikot ja kuvat/videot suunnitellaan tahallaan houkutteleviksi ja salaperäisiksi, jotta ne saavat enemmän klikkauksia. Muistatko edellä esitetyn artikkelin, jonka mukaan paavi tukee </a:t>
            </a:r>
            <a:r>
              <a:rPr lang="fi-FI" sz="2000" b="0" strike="noStrike" dirty="0" err="1">
                <a:latin typeface="Arial"/>
              </a:rPr>
              <a:t>Trumpia</a:t>
            </a:r>
            <a:r>
              <a:rPr lang="fi-FI" sz="2000" b="0" strike="noStrike" dirty="0">
                <a:latin typeface="Arial"/>
              </a:rPr>
              <a:t>? Katso myös yllä oleva esimerkki artikkelista, jossa väitetään, että EU haluaa liittää Ison-Britannian Ranskaan (toinen vasemmalta).</a:t>
            </a:r>
          </a:p>
          <a:p>
            <a:pPr marL="171360" indent="-171000">
              <a:lnSpc>
                <a:spcPct val="100000"/>
              </a:lnSpc>
              <a:buClr>
                <a:srgbClr val="000000"/>
              </a:buClr>
              <a:buFont typeface="StarSymbol"/>
              <a:buChar char="-"/>
            </a:pPr>
            <a:r>
              <a:rPr lang="fi-FI" sz="2000" b="0" strike="noStrike" dirty="0">
                <a:latin typeface="Arial"/>
              </a:rPr>
              <a:t>Täysin tekaistu tieto &gt; Dian esimerkeissä (oikealla) on huhtikuulta 2020 peräisin oleva Instagram-julkaisu, jossa väitetään, että koronavirusta vastaan on kehitetty rokote, vaikka tuolloin ei ollut vielä kehitetty koronarokotteita eikä niiden kehittämiseksi ollut vielä tehty perusteellista tutkimustyötä.</a:t>
            </a:r>
          </a:p>
          <a:p>
            <a:pPr marL="171360" indent="-171000">
              <a:lnSpc>
                <a:spcPct val="100000"/>
              </a:lnSpc>
              <a:buClr>
                <a:srgbClr val="000000"/>
              </a:buClr>
              <a:buFont typeface="StarSymbol"/>
              <a:buChar char="-"/>
            </a:pPr>
            <a:r>
              <a:rPr lang="fi-FI" sz="2000" b="0" strike="noStrike" dirty="0">
                <a:latin typeface="Arial"/>
              </a:rPr>
              <a:t>Keinotekoinen tehostaminen &gt; Tarina tai </a:t>
            </a:r>
            <a:r>
              <a:rPr lang="fi-FI" sz="2000" b="0" strike="noStrike" dirty="0" err="1">
                <a:latin typeface="Arial"/>
              </a:rPr>
              <a:t>narratiivi</a:t>
            </a:r>
            <a:r>
              <a:rPr lang="fi-FI" sz="2000" b="0" strike="noStrike" dirty="0">
                <a:latin typeface="Arial"/>
              </a:rPr>
              <a:t> nostetaan </a:t>
            </a:r>
            <a:r>
              <a:rPr lang="fi-FI" sz="2000" b="0" strike="noStrike" dirty="0" err="1">
                <a:latin typeface="Arial"/>
              </a:rPr>
              <a:t>viraaliksi</a:t>
            </a:r>
            <a:r>
              <a:rPr lang="fi-FI" sz="2000" b="0" strike="noStrike" dirty="0">
                <a:latin typeface="Arial"/>
              </a:rPr>
              <a:t> epäaidoilla keinoilla. Tällaisia ovat esimerkiksi valeprofiilit ja </a:t>
            </a:r>
            <a:r>
              <a:rPr lang="fi-FI" sz="2000" b="0" strike="noStrike" dirty="0" err="1">
                <a:latin typeface="Arial"/>
              </a:rPr>
              <a:t>botit</a:t>
            </a:r>
            <a:r>
              <a:rPr lang="fi-FI" sz="2000" b="0" strike="noStrike" dirty="0">
                <a:latin typeface="Arial"/>
              </a:rPr>
              <a:t>, kommenttien ja jakojen </a:t>
            </a:r>
            <a:r>
              <a:rPr lang="fi-FI" sz="2000" b="0" strike="noStrike" dirty="0" err="1">
                <a:latin typeface="Arial"/>
              </a:rPr>
              <a:t>floodaaminen</a:t>
            </a:r>
            <a:r>
              <a:rPr lang="fi-FI" sz="2000" b="0" strike="noStrike" dirty="0">
                <a:latin typeface="Arial"/>
              </a:rPr>
              <a:t> julkaisuun sen saaman huomion lisäämiseksi sekä profiilit, jotka on laadittu tietoisesti näyttämään ”tavallisten” ihmisten profiileilta, joissa kerrotaan tavallisista töistä ja harrastuksista, mutta joita hallitaan keinotekoisesti tai </a:t>
            </a:r>
            <a:r>
              <a:rPr lang="fi-FI" sz="2000" b="0" strike="noStrike" dirty="0" err="1">
                <a:latin typeface="Arial"/>
              </a:rPr>
              <a:t>trollitehtaista</a:t>
            </a:r>
            <a:r>
              <a:rPr lang="fi-FI" sz="2000" b="0" strike="noStrike" dirty="0">
                <a:latin typeface="Arial"/>
              </a:rPr>
              <a:t>. Yllä olevassa esimerkissä näkyy vastauksia eri Twitter-tilien julkaisuihin. Vastauksissa käytetään samankaltaisia </a:t>
            </a:r>
            <a:r>
              <a:rPr lang="fi-FI" sz="2000" b="0" strike="noStrike" dirty="0" err="1">
                <a:latin typeface="Arial"/>
              </a:rPr>
              <a:t>narratiiveja</a:t>
            </a:r>
            <a:r>
              <a:rPr lang="fi-FI" sz="2000" b="0" strike="noStrike" dirty="0">
                <a:latin typeface="Arial"/>
              </a:rPr>
              <a:t> tai identtistä tekstiä, mikä viittaa koordinoituun viestintään. Lähde: Institute for Strategic </a:t>
            </a:r>
            <a:r>
              <a:rPr lang="fi-FI" sz="2000" b="0" strike="noStrike" dirty="0" err="1">
                <a:latin typeface="Arial"/>
              </a:rPr>
              <a:t>Dialogue</a:t>
            </a:r>
            <a:r>
              <a:rPr lang="fi-FI" sz="2000" b="0" strike="noStrike" dirty="0">
                <a:latin typeface="Arial"/>
              </a:rPr>
              <a:t> ‑instituutin ja Alliance for </a:t>
            </a:r>
            <a:r>
              <a:rPr lang="fi-FI" sz="2000" b="0" strike="noStrike" dirty="0" err="1">
                <a:latin typeface="Arial"/>
              </a:rPr>
              <a:t>Securing</a:t>
            </a:r>
            <a:r>
              <a:rPr lang="fi-FI" sz="2000" b="0" strike="noStrike" dirty="0">
                <a:latin typeface="Arial"/>
              </a:rPr>
              <a:t> </a:t>
            </a:r>
            <a:r>
              <a:rPr lang="fi-FI" sz="2000" b="0" strike="noStrike" dirty="0" err="1">
                <a:latin typeface="Arial"/>
              </a:rPr>
              <a:t>Democracy</a:t>
            </a:r>
            <a:r>
              <a:rPr lang="fi-FI" sz="2000" b="0" strike="noStrike" dirty="0">
                <a:latin typeface="Arial"/>
              </a:rPr>
              <a:t> ‑ryhmän raportti – https://www.isdglobal.org/wp-content/uploads/2020/08/ISDG-proCCP.pdf</a:t>
            </a:r>
          </a:p>
          <a:p>
            <a:pPr marL="171360" indent="-171000">
              <a:lnSpc>
                <a:spcPct val="100000"/>
              </a:lnSpc>
              <a:buClr>
                <a:srgbClr val="000000"/>
              </a:buClr>
              <a:buFont typeface="StarSymbol"/>
              <a:buChar char="-"/>
            </a:pPr>
            <a:r>
              <a:rPr lang="fi-FI" sz="2000" b="0" strike="noStrike" dirty="0">
                <a:latin typeface="Arial"/>
              </a:rPr>
              <a:t>Kuvien irrottaminen kontekstista (esimerkki seuraavassa diassa). </a:t>
            </a:r>
            <a:r>
              <a:rPr lang="fi-FI" sz="2000" b="0" strike="noStrike" dirty="0" err="1">
                <a:latin typeface="Arial"/>
              </a:rPr>
              <a:t>Disinformaation</a:t>
            </a:r>
            <a:r>
              <a:rPr lang="fi-FI" sz="2000" b="0" strike="noStrike" dirty="0">
                <a:latin typeface="Arial"/>
              </a:rPr>
              <a:t> keinoihin kuuluu usein vanhan materiaalin (joka on usein jollakin tavalla järkyttävää) käyttäminen uudelleen ajankohtaisen tapahtuman yhteydessä tai aivan eri kontekstissa.</a:t>
            </a:r>
          </a:p>
          <a:p>
            <a:pPr>
              <a:lnSpc>
                <a:spcPct val="100000"/>
              </a:lnSpc>
            </a:pPr>
            <a:endParaRPr lang="fr-BE" sz="2000" b="0" strike="noStrike" spc="-1" dirty="0">
              <a:latin typeface="Arial"/>
            </a:endParaRPr>
          </a:p>
          <a:p>
            <a:pPr>
              <a:lnSpc>
                <a:spcPct val="100000"/>
              </a:lnSpc>
              <a:tabLst>
                <a:tab pos="0" algn="l"/>
              </a:tabLst>
            </a:pPr>
            <a:r>
              <a:rPr lang="fi-FI" sz="2000" b="0" strike="noStrike" dirty="0">
                <a:latin typeface="Arial"/>
              </a:rPr>
              <a:t>Lisätietoa: </a:t>
            </a:r>
            <a:r>
              <a:rPr lang="fi-FI" sz="2000" b="0" u="sng" strike="noStrike" dirty="0">
                <a:solidFill>
                  <a:srgbClr val="000000"/>
                </a:solidFill>
                <a:uFillTx/>
                <a:latin typeface="Arial"/>
                <a:hlinkClick r:id="rId3"/>
              </a:rPr>
              <a:t>https://www.cits.ucsb.edu/fake-news/spread</a:t>
            </a:r>
          </a:p>
        </p:txBody>
      </p:sp>
      <p:sp>
        <p:nvSpPr>
          <p:cNvPr id="72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F11EE6E-204F-40AC-9018-2829F6DA061B}" type="slidenum">
              <a:rPr lang="fr-BE" sz="1200" b="0" strike="noStrike" spc="-1">
                <a:solidFill>
                  <a:srgbClr val="000000"/>
                </a:solidFill>
                <a:latin typeface="+mn-lt"/>
                <a:ea typeface="+mn-ea"/>
              </a:rPr>
              <a:t>16</a:t>
            </a:fld>
            <a:endParaRPr lang="fr-BE" sz="1200" b="0" strike="noStrike" spc="-1">
              <a:solidFill>
                <a:srgbClr val="000000"/>
              </a:solidFill>
              <a:latin typeface="+mn-lt"/>
              <a:ea typeface="+mn-e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PlaceHolder 1"/>
          <p:cNvSpPr>
            <a:spLocks noGrp="1" noRot="1" noChangeAspect="1"/>
          </p:cNvSpPr>
          <p:nvPr>
            <p:ph type="sldImg"/>
          </p:nvPr>
        </p:nvSpPr>
        <p:spPr>
          <a:xfrm>
            <a:off x="685800" y="1143000"/>
            <a:ext cx="5486040" cy="3085920"/>
          </a:xfrm>
          <a:prstGeom prst="rect">
            <a:avLst/>
          </a:prstGeom>
        </p:spPr>
      </p:sp>
      <p:sp>
        <p:nvSpPr>
          <p:cNvPr id="724"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fi-FI" sz="2000" b="0" strike="noStrike" dirty="0">
                <a:latin typeface="Arial"/>
                <a:ea typeface="+mn-ea"/>
              </a:rPr>
              <a:t>Lyhytvideosovellus </a:t>
            </a:r>
            <a:r>
              <a:rPr lang="fi-FI" sz="2000" b="0" strike="noStrike" dirty="0" err="1">
                <a:latin typeface="Arial"/>
                <a:ea typeface="+mn-ea"/>
              </a:rPr>
              <a:t>TikTokin</a:t>
            </a:r>
            <a:r>
              <a:rPr lang="fi-FI" sz="2000" b="0" strike="noStrike" dirty="0">
                <a:latin typeface="Arial"/>
                <a:ea typeface="+mn-ea"/>
              </a:rPr>
              <a:t> käyttäjämäärä on kasvanut huimaa vauhtia erityisesti teini-ikäisten keskuudessa. </a:t>
            </a:r>
            <a:r>
              <a:rPr lang="fi-FI" b="0" strike="noStrike" dirty="0"/>
              <a:t>Samaa tahtia, kun </a:t>
            </a:r>
            <a:r>
              <a:rPr lang="fi-FI" b="0" strike="noStrike" dirty="0" err="1"/>
              <a:t>TikTokin</a:t>
            </a:r>
            <a:r>
              <a:rPr lang="fi-FI" b="0" strike="noStrike" dirty="0"/>
              <a:t> suosio on kasvanut Euroopassa ja Yhdysvalloissa, sovellukseen on myös ladattu suuri määrä valheellista sisältöä. Tästä suuri osa on poliittisia tai rokotevastaisia videoita sekä ilmastonmuutosta koskevaa </a:t>
            </a:r>
            <a:r>
              <a:rPr lang="fi-FI" b="0" strike="noStrike" dirty="0" err="1"/>
              <a:t>misinformaatiota</a:t>
            </a:r>
            <a:r>
              <a:rPr lang="fi-FI" b="0" strike="noStrike" dirty="0"/>
              <a:t>, kuten ruotsalaiseen ympäristöaktivistiin Greta </a:t>
            </a:r>
            <a:r>
              <a:rPr lang="fi-FI" b="0" strike="noStrike" dirty="0" err="1"/>
              <a:t>Thunbergiin</a:t>
            </a:r>
            <a:r>
              <a:rPr lang="fi-FI" b="0" strike="noStrike" dirty="0"/>
              <a:t> kohdistuvia hyökkäyksiä.</a:t>
            </a:r>
            <a:r>
              <a:rPr lang="fi-FI" sz="1200" b="0" strike="noStrike" dirty="0">
                <a:solidFill>
                  <a:srgbClr val="000000"/>
                </a:solidFill>
                <a:latin typeface="+mn-lt"/>
                <a:ea typeface="+mn-ea"/>
              </a:rPr>
              <a:t> </a:t>
            </a:r>
          </a:p>
          <a:p>
            <a:pPr marL="171360" indent="-171000">
              <a:lnSpc>
                <a:spcPct val="100000"/>
              </a:lnSpc>
              <a:buClr>
                <a:srgbClr val="000000"/>
              </a:buClr>
              <a:buFont typeface="StarSymbol"/>
              <a:buChar char="-"/>
            </a:pPr>
            <a:r>
              <a:rPr lang="fi-FI" sz="1200" b="0" strike="noStrike" dirty="0">
                <a:solidFill>
                  <a:srgbClr val="000000"/>
                </a:solidFill>
                <a:latin typeface="+mn-lt"/>
                <a:ea typeface="+mn-ea"/>
              </a:rPr>
              <a:t>Vuonna 2020 </a:t>
            </a:r>
            <a:r>
              <a:rPr lang="fi-FI" sz="1200" b="0" strike="noStrike" dirty="0" err="1">
                <a:solidFill>
                  <a:srgbClr val="000000"/>
                </a:solidFill>
                <a:latin typeface="+mn-lt"/>
                <a:ea typeface="+mn-ea"/>
              </a:rPr>
              <a:t>TikTokissa</a:t>
            </a:r>
            <a:r>
              <a:rPr lang="fi-FI" sz="1200" b="0" strike="noStrike" dirty="0">
                <a:solidFill>
                  <a:srgbClr val="000000"/>
                </a:solidFill>
                <a:latin typeface="+mn-lt"/>
                <a:ea typeface="+mn-ea"/>
              </a:rPr>
              <a:t> levisi useita videoita, joissa levitettiin perusteettomia väitteitä ja sittemmin vääräksi osoitettuja salaliittoteorioita koronavirusepidemian puhkeamisesta.</a:t>
            </a:r>
          </a:p>
          <a:p>
            <a:pPr marL="171360" indent="-171000">
              <a:lnSpc>
                <a:spcPct val="100000"/>
              </a:lnSpc>
              <a:buClr>
                <a:srgbClr val="000000"/>
              </a:buClr>
              <a:buFont typeface="StarSymbol"/>
              <a:buChar char="-"/>
            </a:pPr>
            <a:r>
              <a:rPr lang="fi-FI" sz="1200" b="0" strike="noStrike" dirty="0">
                <a:solidFill>
                  <a:srgbClr val="000000"/>
                </a:solidFill>
                <a:latin typeface="+mn-lt"/>
                <a:ea typeface="+mn-ea"/>
              </a:rPr>
              <a:t>Esimerkiksi tässä diassa esitetyssä videossa, jota on katsottu yhteensä tuhansia kertoja, ja muissa samanlaisissa videoissa on väitetty, että Kiinan hallitus kehitti viruksen väestön hallitsemiseksi ja että epidemia on todellisuudessa valtionhallinnon biokemiallinen hyökkäys, jonka tarkoituksena on harhauttaa ihmisiä. Erään toisen videon mukaan ihmiset ovat vakuuttuneita, että Kiina vapautti viruksen ”vahingossa” voidakseen hallita väestöä.</a:t>
            </a:r>
          </a:p>
          <a:p>
            <a:pPr marL="171360" indent="-171000">
              <a:lnSpc>
                <a:spcPct val="100000"/>
              </a:lnSpc>
              <a:buClr>
                <a:srgbClr val="000000"/>
              </a:buClr>
              <a:buFont typeface="StarSymbol"/>
              <a:buChar char="-"/>
            </a:pPr>
            <a:r>
              <a:rPr lang="fi-FI" sz="1200" b="0" strike="noStrike" dirty="0" err="1">
                <a:solidFill>
                  <a:srgbClr val="000000"/>
                </a:solidFill>
                <a:latin typeface="+mn-lt"/>
                <a:ea typeface="+mn-ea"/>
              </a:rPr>
              <a:t>TikTok</a:t>
            </a:r>
            <a:r>
              <a:rPr lang="fi-FI" sz="1200" b="0" strike="noStrike" dirty="0">
                <a:solidFill>
                  <a:srgbClr val="000000"/>
                </a:solidFill>
                <a:latin typeface="+mn-lt"/>
                <a:ea typeface="+mn-ea"/>
              </a:rPr>
              <a:t> on sittemmin laatinut selkeät säännöt ehkäistäkseen harhaanjohtavan tiedon, kuten lääketieteellisen </a:t>
            </a:r>
            <a:r>
              <a:rPr lang="fi-FI" sz="1200" b="0" strike="noStrike" dirty="0" err="1">
                <a:solidFill>
                  <a:srgbClr val="000000"/>
                </a:solidFill>
                <a:latin typeface="+mn-lt"/>
                <a:ea typeface="+mn-ea"/>
              </a:rPr>
              <a:t>misinformaation</a:t>
            </a:r>
            <a:r>
              <a:rPr lang="fi-FI" sz="1200" b="0" strike="noStrike" dirty="0">
                <a:solidFill>
                  <a:srgbClr val="000000"/>
                </a:solidFill>
                <a:latin typeface="+mn-lt"/>
                <a:ea typeface="+mn-ea"/>
              </a:rPr>
              <a:t>, julkaisemista alustallaan, mutta jokainen sovellusta käyttävä tietää, kuinka nopeasti uusia trendejä, </a:t>
            </a:r>
            <a:r>
              <a:rPr lang="fi-FI" sz="1200" b="0" strike="noStrike" dirty="0" err="1">
                <a:solidFill>
                  <a:srgbClr val="000000"/>
                </a:solidFill>
                <a:latin typeface="+mn-lt"/>
                <a:ea typeface="+mn-ea"/>
              </a:rPr>
              <a:t>hashtageja</a:t>
            </a:r>
            <a:r>
              <a:rPr lang="fi-FI" sz="1200" b="0" strike="noStrike" dirty="0">
                <a:solidFill>
                  <a:srgbClr val="000000"/>
                </a:solidFill>
                <a:latin typeface="+mn-lt"/>
                <a:ea typeface="+mn-ea"/>
              </a:rPr>
              <a:t> ja haasteita syntyy ja kuinka nopeasti ne leviävät, joten tällaista sisältöä katseltaessa ja jakaessa on tärkeää olla valppaana.</a:t>
            </a:r>
          </a:p>
          <a:p>
            <a:pPr>
              <a:lnSpc>
                <a:spcPct val="100000"/>
              </a:lnSpc>
            </a:pPr>
            <a:endParaRPr lang="fr-BE" sz="1200" b="0" strike="noStrike" spc="-1" dirty="0">
              <a:latin typeface="Arial"/>
            </a:endParaRPr>
          </a:p>
          <a:p>
            <a:pPr>
              <a:lnSpc>
                <a:spcPct val="100000"/>
              </a:lnSpc>
            </a:pPr>
            <a:r>
              <a:rPr lang="fi-FI" sz="1200" b="0" strike="noStrike" dirty="0">
                <a:solidFill>
                  <a:srgbClr val="000000"/>
                </a:solidFill>
                <a:latin typeface="+mn-lt"/>
                <a:ea typeface="+mn-ea"/>
              </a:rPr>
              <a:t>Lähde: https://www.poynter.org/fact-checking/2019/misinformation-makes-its-way-to-tiktok/</a:t>
            </a:r>
          </a:p>
          <a:p>
            <a:pPr>
              <a:lnSpc>
                <a:spcPct val="100000"/>
              </a:lnSpc>
            </a:pPr>
            <a:r>
              <a:rPr lang="fi-FI" sz="2000" b="0" strike="noStrike" dirty="0">
                <a:solidFill>
                  <a:srgbClr val="000000"/>
                </a:solidFill>
                <a:latin typeface="+mn-lt"/>
                <a:ea typeface="+mn-ea"/>
              </a:rPr>
              <a:t>https://www.mediamatters.org/fake-news/tiktok-hosting-videos-spreading-misinformation-about-coronavirus-despite-platforms-new</a:t>
            </a:r>
          </a:p>
          <a:p>
            <a:pPr>
              <a:lnSpc>
                <a:spcPct val="100000"/>
              </a:lnSpc>
            </a:pPr>
            <a:endParaRPr lang="fr-BE" sz="2000" b="0" strike="noStrike" spc="-1" dirty="0">
              <a:latin typeface="Arial"/>
            </a:endParaRPr>
          </a:p>
        </p:txBody>
      </p:sp>
      <p:sp>
        <p:nvSpPr>
          <p:cNvPr id="72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8DFBD3A-BEEE-43FF-A6B7-E9F33A198A38}" type="slidenum">
              <a:rPr lang="fr-BE" sz="1200" b="0" strike="noStrike" spc="-1">
                <a:solidFill>
                  <a:srgbClr val="000000"/>
                </a:solidFill>
                <a:latin typeface="+mn-lt"/>
                <a:ea typeface="+mn-ea"/>
              </a:rPr>
              <a:t>17</a:t>
            </a:fld>
            <a:endParaRPr lang="fr-BE" sz="1200" b="0" strike="noStrike" spc="-1">
              <a:solidFill>
                <a:srgbClr val="000000"/>
              </a:solidFill>
              <a:latin typeface="+mn-lt"/>
              <a:ea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PlaceHolder 1"/>
          <p:cNvSpPr>
            <a:spLocks noGrp="1" noRot="1" noChangeAspect="1"/>
          </p:cNvSpPr>
          <p:nvPr>
            <p:ph type="sldImg"/>
          </p:nvPr>
        </p:nvSpPr>
        <p:spPr>
          <a:xfrm>
            <a:off x="685800" y="1143000"/>
            <a:ext cx="5486040" cy="3085920"/>
          </a:xfrm>
          <a:prstGeom prst="rect">
            <a:avLst/>
          </a:prstGeom>
        </p:spPr>
      </p:sp>
      <p:sp>
        <p:nvSpPr>
          <p:cNvPr id="727"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fi-FI" sz="2000" b="0" strike="noStrike" dirty="0">
                <a:latin typeface="Arial"/>
              </a:rPr>
              <a:t>Katso video tarkasti. Se näyttää oikealta, eikö vain? Paavi ei kuitenkaan </a:t>
            </a:r>
            <a:r>
              <a:rPr lang="fi-FI" sz="2000" b="0" strike="noStrike" dirty="0" smtClean="0">
                <a:latin typeface="Arial"/>
              </a:rPr>
              <a:t>tehnyt </a:t>
            </a:r>
            <a:r>
              <a:rPr lang="fi-FI" sz="2000" b="0" strike="noStrike" dirty="0">
                <a:latin typeface="Arial"/>
              </a:rPr>
              <a:t>pöytäliinatemppua vieraillessaan </a:t>
            </a:r>
            <a:r>
              <a:rPr lang="fi-FI" sz="2000" b="0" strike="noStrike" dirty="0" smtClean="0">
                <a:latin typeface="Arial"/>
              </a:rPr>
              <a:t>Yhdysvalloissa, mikä ei ole yllättävää. </a:t>
            </a:r>
            <a:r>
              <a:rPr lang="fi-FI" sz="2000" b="0" strike="noStrike" dirty="0">
                <a:latin typeface="Arial"/>
              </a:rPr>
              <a:t>Video on laadittu keinotekoisesti eli se on ns. </a:t>
            </a:r>
            <a:r>
              <a:rPr lang="fi-FI" sz="2000" b="0" strike="noStrike" dirty="0" err="1">
                <a:latin typeface="Arial"/>
              </a:rPr>
              <a:t>deepfake</a:t>
            </a:r>
            <a:r>
              <a:rPr lang="fi-FI" sz="2000" b="0" strike="noStrike" dirty="0">
                <a:latin typeface="Arial"/>
              </a:rPr>
              <a:t> (syväväärennös). Tässä on vertailu alkuperäiseen videoon: https://www.youtube.com/watch?v=ABy_1sL-R3s&amp;feature=emb_title</a:t>
            </a:r>
          </a:p>
          <a:p>
            <a:pPr>
              <a:lnSpc>
                <a:spcPct val="100000"/>
              </a:lnSpc>
              <a:tabLst>
                <a:tab pos="0" algn="l"/>
              </a:tabLst>
            </a:pPr>
            <a:endParaRPr lang="fr-BE" sz="2000" b="0" strike="noStrike" spc="-1" dirty="0">
              <a:latin typeface="Arial"/>
            </a:endParaRPr>
          </a:p>
          <a:p>
            <a:pPr>
              <a:lnSpc>
                <a:spcPct val="100000"/>
              </a:lnSpc>
              <a:tabLst>
                <a:tab pos="0" algn="l"/>
              </a:tabLst>
            </a:pPr>
            <a:r>
              <a:rPr lang="fi-FI" sz="2000" b="0" strike="noStrike" dirty="0">
                <a:latin typeface="Arial"/>
                <a:ea typeface="+mn-ea"/>
              </a:rPr>
              <a:t>Syväväärennökset ovat nykyhetken versio Photoshopista: </a:t>
            </a:r>
            <a:r>
              <a:rPr lang="fi-FI" b="0" strike="noStrike" dirty="0"/>
              <a:t>niissä luodaan tekoälyn avulla uutta aineistoa (kuvia, videoita, äänitallenteita), jossa esitetään tapahtumia, lausuntoja tai toimia, joita ei ole oikeasti tapahtunut.</a:t>
            </a:r>
            <a:r>
              <a:rPr lang="fi-FI" sz="1200" b="0" strike="noStrike" dirty="0">
                <a:solidFill>
                  <a:srgbClr val="000000"/>
                </a:solidFill>
                <a:latin typeface="+mn-lt"/>
                <a:ea typeface="+mn-ea"/>
              </a:rPr>
              <a:t> Tulokset voivat olla vakuuttavia. Syväväärennökset poikkeavat muista väärän tiedon muodoista, koska niitä on hyvin vaikea tunnistaa valheellisiksi. Syväväärennökset ovat valevideoita, jotka on luotu käyttämällä digitaalisia ohjelmistoja, koneoppimista ja kasvojen vaihdon mahdollistavaa teknologiaa.</a:t>
            </a:r>
          </a:p>
          <a:p>
            <a:pPr>
              <a:lnSpc>
                <a:spcPct val="100000"/>
              </a:lnSpc>
              <a:tabLst>
                <a:tab pos="0" algn="l"/>
              </a:tabLst>
            </a:pPr>
            <a:endParaRPr lang="fr-BE" sz="1200" b="0" strike="noStrike" spc="-1" dirty="0">
              <a:latin typeface="Arial"/>
            </a:endParaRPr>
          </a:p>
          <a:p>
            <a:pPr>
              <a:lnSpc>
                <a:spcPct val="100000"/>
              </a:lnSpc>
              <a:tabLst>
                <a:tab pos="0" algn="l"/>
              </a:tabLst>
            </a:pPr>
            <a:r>
              <a:rPr lang="fi-FI" sz="2000" b="0" strike="noStrike" dirty="0">
                <a:solidFill>
                  <a:srgbClr val="000000"/>
                </a:solidFill>
                <a:latin typeface="+mn-lt"/>
                <a:ea typeface="+mn-ea"/>
              </a:rPr>
              <a:t>Lisätietoa: https://www.betterinternetforkids.eu/web/portal/practice/awareness/detail?articleId=5398982#:~:text=Deepfakes%20are%20computer%2Dcreated%20artificial,action%20that%20never%20actually%20happened.&amp;text=Deepfakes%20are%20fake%20videos%20created,machine%20learning%20and%20face%20swapping.</a:t>
            </a:r>
          </a:p>
          <a:p>
            <a:pPr>
              <a:lnSpc>
                <a:spcPct val="100000"/>
              </a:lnSpc>
              <a:tabLst>
                <a:tab pos="0" algn="l"/>
              </a:tabLst>
            </a:pPr>
            <a:endParaRPr lang="fr-BE" sz="2000" b="0" strike="noStrike" spc="-1" dirty="0">
              <a:latin typeface="Arial"/>
            </a:endParaRPr>
          </a:p>
        </p:txBody>
      </p:sp>
      <p:sp>
        <p:nvSpPr>
          <p:cNvPr id="72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562BAC9-A2C8-44AB-8594-5453F1F71E63}" type="slidenum">
              <a:rPr lang="fr-BE" sz="1200" b="0" strike="noStrike" spc="-1">
                <a:solidFill>
                  <a:srgbClr val="000000"/>
                </a:solidFill>
                <a:latin typeface="+mn-lt"/>
                <a:ea typeface="+mn-ea"/>
              </a:rPr>
              <a:t>18</a:t>
            </a:fld>
            <a:endParaRPr lang="fr-BE" sz="1200" b="0" strike="noStrike" spc="-1">
              <a:solidFill>
                <a:srgbClr val="000000"/>
              </a:solidFill>
              <a:latin typeface="+mn-lt"/>
              <a:ea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PlaceHolder 1"/>
          <p:cNvSpPr>
            <a:spLocks noGrp="1" noRot="1" noChangeAspect="1"/>
          </p:cNvSpPr>
          <p:nvPr>
            <p:ph type="sldImg"/>
          </p:nvPr>
        </p:nvSpPr>
        <p:spPr>
          <a:xfrm>
            <a:off x="685800" y="1143000"/>
            <a:ext cx="5486040" cy="3085920"/>
          </a:xfrm>
          <a:prstGeom prst="rect">
            <a:avLst/>
          </a:prstGeom>
        </p:spPr>
      </p:sp>
      <p:sp>
        <p:nvSpPr>
          <p:cNvPr id="73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fi-FI" sz="2000" b="0" strike="noStrike" dirty="0">
                <a:latin typeface="Arial"/>
              </a:rPr>
              <a:t>Toinen esimerkki siitä, miten kuvat irrotetaan kontekstista valheellisen </a:t>
            </a:r>
            <a:r>
              <a:rPr lang="fi-FI" sz="2000" b="0" strike="noStrike" dirty="0" err="1">
                <a:latin typeface="Arial"/>
              </a:rPr>
              <a:t>narratiivin</a:t>
            </a:r>
            <a:r>
              <a:rPr lang="fi-FI" sz="2000" b="0" strike="noStrike" dirty="0">
                <a:latin typeface="Arial"/>
              </a:rPr>
              <a:t> luomiseksi, on tämä Sputnikin julkaisema juttu, jossa väitetään, että Nato rekrytoi puolelleen lapsia militarisoidussa Latviassa: </a:t>
            </a:r>
            <a:r>
              <a:rPr lang="fi-FI" sz="2000" b="0" u="sng" strike="noStrike" dirty="0">
                <a:solidFill>
                  <a:srgbClr val="000000"/>
                </a:solidFill>
                <a:uFillTx/>
                <a:latin typeface="Arial"/>
                <a:hlinkClick r:id="rId3"/>
              </a:rPr>
              <a:t>https://www.youtube.com/watch?v=nOd2vMCDv9M&amp;feature=youtu.be</a:t>
            </a:r>
          </a:p>
          <a:p>
            <a:pPr>
              <a:lnSpc>
                <a:spcPct val="100000"/>
              </a:lnSpc>
              <a:tabLst>
                <a:tab pos="0" algn="l"/>
              </a:tabLst>
            </a:pPr>
            <a:endParaRPr lang="fr-BE" sz="2000" b="0" strike="noStrike" spc="-1" dirty="0">
              <a:latin typeface="Arial"/>
            </a:endParaRPr>
          </a:p>
          <a:p>
            <a:pPr algn="just">
              <a:lnSpc>
                <a:spcPct val="100000"/>
              </a:lnSpc>
              <a:tabLst>
                <a:tab pos="0" algn="l"/>
              </a:tabLst>
            </a:pPr>
            <a:r>
              <a:rPr lang="fi-FI" sz="1200" strike="noStrike" dirty="0">
                <a:solidFill>
                  <a:srgbClr val="000000"/>
                </a:solidFill>
                <a:latin typeface="+mn-lt"/>
                <a:ea typeface="+mn-ea"/>
              </a:rPr>
              <a:t>Pyydä oppilaita pohtimaan </a:t>
            </a:r>
            <a:r>
              <a:rPr lang="fi-FI" sz="1200" b="1" strike="noStrike" dirty="0">
                <a:solidFill>
                  <a:srgbClr val="000000"/>
                </a:solidFill>
                <a:latin typeface="+mn-lt"/>
                <a:ea typeface="+mn-ea"/>
              </a:rPr>
              <a:t>tunteitaan</a:t>
            </a:r>
            <a:r>
              <a:rPr lang="fi-FI" sz="1200" strike="noStrike" dirty="0">
                <a:solidFill>
                  <a:srgbClr val="000000"/>
                </a:solidFill>
                <a:latin typeface="+mn-lt"/>
                <a:ea typeface="+mn-ea"/>
              </a:rPr>
              <a:t>.</a:t>
            </a:r>
            <a:r>
              <a:rPr lang="fi-FI" sz="1200" b="0" strike="noStrike" dirty="0">
                <a:solidFill>
                  <a:srgbClr val="000000"/>
                </a:solidFill>
                <a:latin typeface="+mn-lt"/>
                <a:ea typeface="+mn-ea"/>
              </a:rPr>
              <a:t> Mitä he tuntevat nähdessään videon? Miten he reagoisivat, jos video näkyisi heidän uutisvirrassaan Instagramissa/</a:t>
            </a:r>
            <a:r>
              <a:rPr lang="fi-FI" sz="1200" b="0" strike="noStrike" dirty="0" err="1">
                <a:solidFill>
                  <a:srgbClr val="000000"/>
                </a:solidFill>
                <a:latin typeface="+mn-lt"/>
                <a:ea typeface="+mn-ea"/>
              </a:rPr>
              <a:t>TikTokissa</a:t>
            </a:r>
            <a:r>
              <a:rPr lang="fi-FI" sz="1200" b="0" strike="noStrike" dirty="0">
                <a:solidFill>
                  <a:srgbClr val="000000"/>
                </a:solidFill>
                <a:latin typeface="+mn-lt"/>
                <a:ea typeface="+mn-ea"/>
              </a:rPr>
              <a:t>? Miksi tämä herättää tunteita? Johtuuko se itse uutisesta, sen muotoilutavasta, kuvasta…?</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fi-FI" sz="1200" b="0" strike="noStrike" dirty="0">
                <a:solidFill>
                  <a:srgbClr val="000000"/>
                </a:solidFill>
                <a:latin typeface="+mn-lt"/>
                <a:ea typeface="+mn-ea"/>
              </a:rPr>
              <a:t>Esittele seuraava luku: </a:t>
            </a:r>
            <a:r>
              <a:rPr lang="fi-FI" sz="1200" b="0" strike="noStrike" dirty="0" err="1">
                <a:solidFill>
                  <a:srgbClr val="000000"/>
                </a:solidFill>
                <a:latin typeface="+mn-lt"/>
                <a:ea typeface="+mn-ea"/>
              </a:rPr>
              <a:t>disinformaatioon</a:t>
            </a:r>
            <a:r>
              <a:rPr lang="fi-FI" sz="1200" b="0" strike="noStrike" dirty="0">
                <a:solidFill>
                  <a:srgbClr val="000000"/>
                </a:solidFill>
                <a:latin typeface="+mn-lt"/>
                <a:ea typeface="+mn-ea"/>
              </a:rPr>
              <a:t> reagoiminen.</a:t>
            </a:r>
          </a:p>
        </p:txBody>
      </p:sp>
      <p:sp>
        <p:nvSpPr>
          <p:cNvPr id="73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41895D0-B710-4C8E-A0E5-EB9FDA1984EB}" type="slidenum">
              <a:rPr lang="fr-BE" sz="1200" b="0" strike="noStrike" spc="-1">
                <a:solidFill>
                  <a:srgbClr val="000000"/>
                </a:solidFill>
                <a:latin typeface="+mn-lt"/>
                <a:ea typeface="+mn-ea"/>
              </a:rPr>
              <a:t>19</a:t>
            </a:fld>
            <a:endParaRPr lang="fr-BE" sz="1200" b="0" strike="noStrike" spc="-1">
              <a:solidFill>
                <a:srgbClr val="000000"/>
              </a:solidFill>
              <a:latin typeface="+mn-lt"/>
              <a:ea typeface="+mn-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p:cNvSpPr>
            <a:spLocks noGrp="1" noRot="1" noChangeAspect="1"/>
          </p:cNvSpPr>
          <p:nvPr>
            <p:ph type="sldImg"/>
          </p:nvPr>
        </p:nvSpPr>
        <p:spPr>
          <a:xfrm>
            <a:off x="685800" y="1143000"/>
            <a:ext cx="5486400" cy="3086100"/>
          </a:xfrm>
          <a:prstGeom prst="rect">
            <a:avLst/>
          </a:prstGeom>
        </p:spPr>
      </p:sp>
      <p:sp>
        <p:nvSpPr>
          <p:cNvPr id="733"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fi-FI" sz="1200" b="0" strike="noStrike" dirty="0">
                <a:solidFill>
                  <a:srgbClr val="000000"/>
                </a:solidFill>
                <a:latin typeface="Arial"/>
              </a:rPr>
              <a:t>MITEN REAGOIDA </a:t>
            </a:r>
            <a:r>
              <a:rPr lang="fi-FI" sz="1200" b="0" strike="noStrike" dirty="0" smtClean="0">
                <a:solidFill>
                  <a:srgbClr val="000000"/>
                </a:solidFill>
                <a:latin typeface="Arial"/>
              </a:rPr>
              <a:t>DISINFORMAATIOON</a:t>
            </a:r>
            <a:endParaRPr lang="fi-FI" sz="1200" b="0" strike="noStrike" dirty="0">
              <a:solidFill>
                <a:srgbClr val="000000"/>
              </a:solidFill>
              <a:latin typeface="Arial"/>
            </a:endParaRPr>
          </a:p>
          <a:p>
            <a:pPr>
              <a:lnSpc>
                <a:spcPct val="100000"/>
              </a:lnSpc>
              <a:tabLst>
                <a:tab pos="0" algn="l"/>
              </a:tabLst>
            </a:pPr>
            <a:endParaRPr lang="fr-BE" sz="1200" b="0" strike="noStrike" spc="-1" dirty="0">
              <a:latin typeface="Arial"/>
            </a:endParaRPr>
          </a:p>
          <a:p>
            <a:pPr marL="171360" indent="-171000">
              <a:lnSpc>
                <a:spcPct val="100000"/>
              </a:lnSpc>
              <a:buClr>
                <a:srgbClr val="000000"/>
              </a:buClr>
              <a:buFont typeface="Wingdings" charset="2"/>
              <a:buChar char=""/>
              <a:tabLst>
                <a:tab pos="0" algn="l"/>
              </a:tabLst>
            </a:pPr>
            <a:r>
              <a:rPr lang="fi-FI" sz="1200" b="0" strike="noStrike" dirty="0">
                <a:solidFill>
                  <a:srgbClr val="000000"/>
                </a:solidFill>
                <a:latin typeface="Arial"/>
                <a:ea typeface="Calibri"/>
              </a:rPr>
              <a:t>Oppimistavoitteet:</a:t>
            </a:r>
            <a:r>
              <a:rPr lang="fi-FI" dirty="0"/>
              <a:t/>
            </a:r>
            <a:br>
              <a:rPr lang="fi-FI" dirty="0"/>
            </a:br>
            <a:r>
              <a:rPr lang="fi-FI" sz="1200" b="0" strike="noStrike" dirty="0">
                <a:solidFill>
                  <a:srgbClr val="000000"/>
                </a:solidFill>
                <a:latin typeface="Arial"/>
                <a:ea typeface="Calibri"/>
              </a:rPr>
              <a:t> </a:t>
            </a:r>
          </a:p>
          <a:p>
            <a:pPr marL="171360" indent="-171000">
              <a:lnSpc>
                <a:spcPct val="100000"/>
              </a:lnSpc>
              <a:buClr>
                <a:srgbClr val="000000"/>
              </a:buClr>
              <a:buFont typeface="Wingdings" charset="2"/>
              <a:buChar char="-"/>
              <a:tabLst>
                <a:tab pos="0" algn="l"/>
              </a:tabLst>
            </a:pPr>
            <a:r>
              <a:rPr lang="fi-FI" sz="1200" b="0" strike="noStrike" dirty="0">
                <a:solidFill>
                  <a:srgbClr val="000000"/>
                </a:solidFill>
                <a:latin typeface="Arial"/>
                <a:ea typeface="Calibri"/>
              </a:rPr>
              <a:t>Ymmärretään, että </a:t>
            </a:r>
            <a:r>
              <a:rPr lang="fi-FI" sz="1200" b="0" strike="noStrike" dirty="0" err="1">
                <a:solidFill>
                  <a:srgbClr val="000000"/>
                </a:solidFill>
                <a:latin typeface="Arial"/>
                <a:ea typeface="Calibri"/>
              </a:rPr>
              <a:t>disinformaation</a:t>
            </a:r>
            <a:r>
              <a:rPr lang="fi-FI" sz="1200" b="0" strike="noStrike" dirty="0">
                <a:solidFill>
                  <a:srgbClr val="000000"/>
                </a:solidFill>
                <a:latin typeface="Arial"/>
                <a:ea typeface="Calibri"/>
              </a:rPr>
              <a:t> leviämisen estäminen on meidän kaikkien tehtävä, koska </a:t>
            </a:r>
            <a:r>
              <a:rPr lang="fi-FI" sz="1200" b="0" strike="noStrike" dirty="0" err="1">
                <a:solidFill>
                  <a:srgbClr val="000000"/>
                </a:solidFill>
                <a:latin typeface="Arial"/>
                <a:ea typeface="Calibri"/>
              </a:rPr>
              <a:t>disinformaatio</a:t>
            </a:r>
            <a:r>
              <a:rPr lang="fi-FI" sz="1200" b="0" strike="noStrike" dirty="0">
                <a:solidFill>
                  <a:srgbClr val="000000"/>
                </a:solidFill>
                <a:latin typeface="Arial"/>
                <a:ea typeface="Calibri"/>
              </a:rPr>
              <a:t> vaarantaa demokratiamme (ja mahdollisesti henkemme).</a:t>
            </a:r>
          </a:p>
          <a:p>
            <a:pPr marL="171360" indent="-171000">
              <a:lnSpc>
                <a:spcPct val="100000"/>
              </a:lnSpc>
              <a:buClr>
                <a:srgbClr val="000000"/>
              </a:buClr>
              <a:buFont typeface="Wingdings" charset="2"/>
              <a:buChar char="-"/>
              <a:tabLst>
                <a:tab pos="0" algn="l"/>
              </a:tabLst>
            </a:pPr>
            <a:r>
              <a:rPr lang="fi-FI" sz="1200" b="0" strike="noStrike" dirty="0">
                <a:solidFill>
                  <a:srgbClr val="000000"/>
                </a:solidFill>
                <a:latin typeface="Arial"/>
                <a:ea typeface="Calibri"/>
              </a:rPr>
              <a:t>Keskustellaan sisällön todenperäisyyden arvioimisen eri vaiheista, kuten siitä, että on harkittava ennen jakamista, ja faktantarkistusprosessin tärkeimmistä osista.</a:t>
            </a:r>
          </a:p>
          <a:p>
            <a:pPr marL="171360" indent="-171000">
              <a:lnSpc>
                <a:spcPct val="100000"/>
              </a:lnSpc>
              <a:buClr>
                <a:srgbClr val="000000"/>
              </a:buClr>
              <a:buFont typeface="Wingdings" charset="2"/>
              <a:buChar char="-"/>
              <a:tabLst>
                <a:tab pos="0" algn="l"/>
              </a:tabLst>
            </a:pPr>
            <a:r>
              <a:rPr lang="fi-FI" sz="1200" b="0" strike="noStrike" dirty="0">
                <a:solidFill>
                  <a:srgbClr val="000000"/>
                </a:solidFill>
                <a:latin typeface="Arial"/>
                <a:ea typeface="Calibri"/>
              </a:rPr>
              <a:t>Opitaan, miten muille kannattaa puhua </a:t>
            </a:r>
            <a:r>
              <a:rPr lang="fi-FI" sz="1200" b="0" strike="noStrike" dirty="0" err="1">
                <a:solidFill>
                  <a:srgbClr val="000000"/>
                </a:solidFill>
                <a:latin typeface="Arial"/>
                <a:ea typeface="Calibri"/>
              </a:rPr>
              <a:t>disinformaatiosta</a:t>
            </a:r>
            <a:r>
              <a:rPr lang="fi-FI" sz="1200" b="0" strike="noStrike" dirty="0">
                <a:solidFill>
                  <a:srgbClr val="000000"/>
                </a:solidFill>
                <a:latin typeface="Arial"/>
                <a:ea typeface="Calibri"/>
              </a:rPr>
              <a:t> ja sen vaaroista ja miten heitä voidaan estää toistamasta haitallisia ja valheellisia </a:t>
            </a:r>
            <a:r>
              <a:rPr lang="fi-FI" sz="1200" b="0" strike="noStrike" dirty="0" err="1">
                <a:solidFill>
                  <a:srgbClr val="000000"/>
                </a:solidFill>
                <a:latin typeface="Arial"/>
                <a:ea typeface="Calibri"/>
              </a:rPr>
              <a:t>narratiiveja</a:t>
            </a:r>
            <a:r>
              <a:rPr lang="fi-FI" sz="1200" b="0" strike="noStrike" dirty="0">
                <a:solidFill>
                  <a:srgbClr val="000000"/>
                </a:solidFill>
                <a:latin typeface="Arial"/>
                <a:ea typeface="Calibri"/>
              </a:rPr>
              <a:t>.</a:t>
            </a:r>
          </a:p>
        </p:txBody>
      </p:sp>
      <p:sp>
        <p:nvSpPr>
          <p:cNvPr id="73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FE659689-C382-48C7-AFF2-AD236F0A660F}" type="slidenum">
              <a:rPr lang="fr-BE" sz="1200" b="0" strike="noStrike" spc="-1">
                <a:solidFill>
                  <a:srgbClr val="000000"/>
                </a:solidFill>
                <a:latin typeface="+mn-lt"/>
                <a:ea typeface="+mn-ea"/>
              </a:rPr>
              <a:t>20</a:t>
            </a:fld>
            <a:endParaRPr lang="fr-BE" sz="1200" b="0" strike="noStrike" spc="-1">
              <a:solidFill>
                <a:srgbClr val="000000"/>
              </a:solidFill>
              <a:latin typeface="+mn-lt"/>
              <a:ea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PlaceHolder 1"/>
          <p:cNvSpPr>
            <a:spLocks noGrp="1" noRot="1" noChangeAspect="1"/>
          </p:cNvSpPr>
          <p:nvPr>
            <p:ph type="sldImg"/>
          </p:nvPr>
        </p:nvSpPr>
        <p:spPr>
          <a:xfrm>
            <a:off x="685800" y="1143000"/>
            <a:ext cx="5486400" cy="3086100"/>
          </a:xfrm>
          <a:prstGeom prst="rect">
            <a:avLst/>
          </a:prstGeom>
        </p:spPr>
      </p:sp>
      <p:sp>
        <p:nvSpPr>
          <p:cNvPr id="68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fi-FI" sz="2000" b="0" strike="noStrike" dirty="0">
                <a:latin typeface="Arial"/>
              </a:rPr>
              <a:t>Joskus totuutta ja valhetta on vaikea erottaa toisistaan.</a:t>
            </a:r>
          </a:p>
          <a:p>
            <a:pPr>
              <a:lnSpc>
                <a:spcPct val="100000"/>
              </a:lnSpc>
              <a:tabLst>
                <a:tab pos="0" algn="l"/>
              </a:tabLst>
            </a:pPr>
            <a:endParaRPr lang="fr-BE" sz="2000" b="0" strike="noStrike" spc="-1" dirty="0">
              <a:latin typeface="Arial"/>
            </a:endParaRPr>
          </a:p>
          <a:p>
            <a:pPr>
              <a:lnSpc>
                <a:spcPct val="100000"/>
              </a:lnSpc>
              <a:tabLst>
                <a:tab pos="0" algn="l"/>
              </a:tabLst>
            </a:pPr>
            <a:r>
              <a:rPr lang="fi-FI" sz="2000" b="0" strike="noStrike" dirty="0">
                <a:latin typeface="Arial"/>
              </a:rPr>
              <a:t>Ratkaisu: molemmat ovat valetta. </a:t>
            </a:r>
          </a:p>
          <a:p>
            <a:pPr>
              <a:lnSpc>
                <a:spcPct val="100000"/>
              </a:lnSpc>
              <a:tabLst>
                <a:tab pos="0" algn="l"/>
              </a:tabLst>
            </a:pPr>
            <a:endParaRPr lang="fr-BE" sz="2000" b="0" strike="noStrike" spc="-1" dirty="0">
              <a:latin typeface="Arial"/>
            </a:endParaRPr>
          </a:p>
          <a:p>
            <a:pPr marL="228600" indent="-228240">
              <a:lnSpc>
                <a:spcPct val="100000"/>
              </a:lnSpc>
              <a:buClr>
                <a:srgbClr val="000000"/>
              </a:buClr>
              <a:buFont typeface="StarSymbol"/>
              <a:buAutoNum type="arabicParenR"/>
              <a:tabLst>
                <a:tab pos="0" algn="l"/>
              </a:tabLst>
            </a:pPr>
            <a:r>
              <a:rPr lang="fi-FI" sz="2000" b="0" strike="noStrike" dirty="0">
                <a:latin typeface="Arial"/>
              </a:rPr>
              <a:t>Harhaanjohtava julkaisu: ilmastoaktivisti ase kädessään? Kuvassa on joku muu, joka näyttää kyseisestä kuvakulmasta Greta </a:t>
            </a:r>
            <a:r>
              <a:rPr lang="fi-FI" sz="2000" b="0" strike="noStrike" dirty="0" err="1">
                <a:latin typeface="Arial"/>
              </a:rPr>
              <a:t>Thunbergiltä</a:t>
            </a:r>
            <a:r>
              <a:rPr lang="fi-FI" sz="2000" b="0" strike="noStrike" dirty="0">
                <a:latin typeface="Arial"/>
              </a:rPr>
              <a:t> (lähde: www.snopes.com and https://factual.afp.com/el-video-de-una-mujer-disparando-no-muestra-greta-thunberg-sino-una-ingeniera-sueca)</a:t>
            </a:r>
          </a:p>
          <a:p>
            <a:pPr marL="228600" indent="-228240">
              <a:lnSpc>
                <a:spcPct val="100000"/>
              </a:lnSpc>
              <a:buClr>
                <a:srgbClr val="000000"/>
              </a:buClr>
              <a:buFont typeface="StarSymbol"/>
              <a:buAutoNum type="arabicParenR"/>
              <a:tabLst>
                <a:tab pos="0" algn="l"/>
              </a:tabLst>
            </a:pPr>
            <a:r>
              <a:rPr lang="fi-FI" sz="2000" b="0" strike="noStrike" dirty="0">
                <a:latin typeface="Arial"/>
              </a:rPr>
              <a:t>Tekaistu uutinen: Uutinen ei ole totta, eikä kyseistä uutislähdettä (dailypresser.com) ole olemassa.</a:t>
            </a:r>
          </a:p>
        </p:txBody>
      </p:sp>
      <p:sp>
        <p:nvSpPr>
          <p:cNvPr id="68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002024A3-AEF3-448E-BBF5-A88B2FC37DFD}" type="slidenum">
              <a:rPr lang="fr-BE" sz="1200" b="0" strike="noStrike" spc="-1">
                <a:solidFill>
                  <a:srgbClr val="000000"/>
                </a:solidFill>
                <a:latin typeface="+mn-lt"/>
                <a:ea typeface="+mn-ea"/>
              </a:rPr>
              <a:t>3</a:t>
            </a:fld>
            <a:endParaRPr lang="fr-BE" sz="1200" b="0" strike="noStrike" spc="-1">
              <a:solidFill>
                <a:srgbClr val="000000"/>
              </a:solidFill>
              <a:latin typeface="+mn-lt"/>
              <a:ea typeface="+mn-e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p:cNvSpPr>
            <a:spLocks noGrp="1" noRot="1" noChangeAspect="1"/>
          </p:cNvSpPr>
          <p:nvPr>
            <p:ph type="sldImg"/>
          </p:nvPr>
        </p:nvSpPr>
        <p:spPr>
          <a:xfrm>
            <a:off x="685800" y="1143000"/>
            <a:ext cx="5486400" cy="3086100"/>
          </a:xfrm>
          <a:prstGeom prst="rect">
            <a:avLst/>
          </a:prstGeom>
        </p:spPr>
      </p:sp>
      <p:sp>
        <p:nvSpPr>
          <p:cNvPr id="73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fi-FI" sz="1200" b="0" strike="noStrike" dirty="0">
                <a:solidFill>
                  <a:srgbClr val="000000"/>
                </a:solidFill>
                <a:latin typeface="+mn-lt"/>
                <a:ea typeface="+mn-ea"/>
              </a:rPr>
              <a:t>Käsiteltävät asiat:</a:t>
            </a:r>
          </a:p>
          <a:p>
            <a:pPr marL="171360" indent="-171000">
              <a:lnSpc>
                <a:spcPct val="100000"/>
              </a:lnSpc>
              <a:buClr>
                <a:srgbClr val="000000"/>
              </a:buClr>
              <a:buFont typeface="StarSymbol"/>
              <a:buChar char="-"/>
              <a:tabLst>
                <a:tab pos="0" algn="l"/>
              </a:tabLst>
            </a:pPr>
            <a:r>
              <a:rPr lang="fi-FI" sz="1200" b="0" strike="noStrike" dirty="0">
                <a:solidFill>
                  <a:srgbClr val="000000"/>
                </a:solidFill>
                <a:latin typeface="+mn-lt"/>
                <a:ea typeface="+mn-ea"/>
              </a:rPr>
              <a:t>Ensimmäinen vaihe </a:t>
            </a:r>
            <a:r>
              <a:rPr lang="fi-FI" sz="1200" b="0" strike="noStrike" dirty="0" err="1">
                <a:solidFill>
                  <a:srgbClr val="000000"/>
                </a:solidFill>
                <a:latin typeface="+mn-lt"/>
                <a:ea typeface="+mn-ea"/>
              </a:rPr>
              <a:t>disinformaatiolta</a:t>
            </a:r>
            <a:r>
              <a:rPr lang="fi-FI" sz="1200" b="0" strike="noStrike" dirty="0">
                <a:solidFill>
                  <a:srgbClr val="000000"/>
                </a:solidFill>
                <a:latin typeface="+mn-lt"/>
                <a:ea typeface="+mn-ea"/>
              </a:rPr>
              <a:t> suojautumisessa on tiedostaa </a:t>
            </a:r>
            <a:r>
              <a:rPr lang="fi-FI" sz="1200" b="0" strike="noStrike" dirty="0" err="1">
                <a:solidFill>
                  <a:srgbClr val="000000"/>
                </a:solidFill>
                <a:latin typeface="+mn-lt"/>
                <a:ea typeface="+mn-ea"/>
              </a:rPr>
              <a:t>disinformaation</a:t>
            </a:r>
            <a:r>
              <a:rPr lang="fi-FI" sz="1200" b="0" strike="noStrike" dirty="0">
                <a:solidFill>
                  <a:srgbClr val="000000"/>
                </a:solidFill>
                <a:latin typeface="+mn-lt"/>
                <a:ea typeface="+mn-ea"/>
              </a:rPr>
              <a:t> olemassaolo ja se, että kuka tahansa voi joutua sen kohteeksi.</a:t>
            </a:r>
          </a:p>
          <a:p>
            <a:pPr marL="171360" indent="-171000">
              <a:lnSpc>
                <a:spcPct val="100000"/>
              </a:lnSpc>
              <a:buClr>
                <a:srgbClr val="000000"/>
              </a:buClr>
              <a:buFont typeface="StarSymbol"/>
              <a:buChar char="-"/>
              <a:tabLst>
                <a:tab pos="0" algn="l"/>
              </a:tabLst>
            </a:pPr>
            <a:r>
              <a:rPr lang="fi-FI" sz="1200" b="0" strike="noStrike" dirty="0">
                <a:solidFill>
                  <a:srgbClr val="000000"/>
                </a:solidFill>
                <a:latin typeface="+mn-lt"/>
                <a:ea typeface="+mn-ea"/>
              </a:rPr>
              <a:t>Hyvä seuraava vaihe on faktantarkistus. Se voi myös olla hauskaa: siinä pääsee leikkimään etsivää, ja se voi olla oppilaista mukavaa puuhaa. Faktantarkistus vie usein aikaa. Älä kuitenkaan anna sen lannistaa oppilaita, koska usein tietyt piirteet paljastavat jo paljon esitetyn viestin laadusta. </a:t>
            </a:r>
          </a:p>
          <a:p>
            <a:pPr marL="171360" indent="-171000">
              <a:lnSpc>
                <a:spcPct val="100000"/>
              </a:lnSpc>
              <a:buClr>
                <a:srgbClr val="000000"/>
              </a:buClr>
              <a:buFont typeface="StarSymbol"/>
              <a:buChar char="-"/>
              <a:tabLst>
                <a:tab pos="0" algn="l"/>
              </a:tabLst>
            </a:pPr>
            <a:r>
              <a:rPr lang="fi-FI" b="0" strike="noStrike" dirty="0">
                <a:solidFill>
                  <a:srgbClr val="000000"/>
                </a:solidFill>
              </a:rPr>
              <a:t>Tietoon kannattaa aina suhtautua kriittisesti.</a:t>
            </a:r>
          </a:p>
          <a:p>
            <a:pPr marL="171360" indent="-171000">
              <a:lnSpc>
                <a:spcPct val="100000"/>
              </a:lnSpc>
              <a:buClr>
                <a:srgbClr val="000000"/>
              </a:buClr>
              <a:buFont typeface="StarSymbol"/>
              <a:buChar char="-"/>
              <a:tabLst>
                <a:tab pos="0" algn="l"/>
              </a:tabLst>
            </a:pPr>
            <a:r>
              <a:rPr lang="fi-FI" sz="2000" b="0" strike="noStrike" dirty="0">
                <a:solidFill>
                  <a:srgbClr val="000000"/>
                </a:solidFill>
                <a:latin typeface="+mn-lt"/>
                <a:ea typeface="Arial"/>
              </a:rPr>
              <a:t>Miten edistää luottamusta instituutioihin ja mediaan?</a:t>
            </a:r>
          </a:p>
          <a:p>
            <a:pPr marL="171360" indent="-171000">
              <a:lnSpc>
                <a:spcPct val="100000"/>
              </a:lnSpc>
              <a:buClr>
                <a:srgbClr val="000000"/>
              </a:buClr>
              <a:buFont typeface="StarSymbol"/>
              <a:buChar char="-"/>
              <a:tabLst>
                <a:tab pos="0" algn="l"/>
              </a:tabLst>
            </a:pPr>
            <a:r>
              <a:rPr lang="fi-FI" sz="2000" b="0" strike="noStrike" dirty="0">
                <a:solidFill>
                  <a:srgbClr val="000000"/>
                </a:solidFill>
                <a:latin typeface="+mn-lt"/>
                <a:ea typeface="Arial"/>
              </a:rPr>
              <a:t>Mitä tapahtuisi, jos kriisin hetkellä emme uskoisi viranomaisten käskyjä?</a:t>
            </a:r>
          </a:p>
          <a:p>
            <a:pPr marL="171360" indent="-171000">
              <a:lnSpc>
                <a:spcPct val="100000"/>
              </a:lnSpc>
              <a:buClr>
                <a:srgbClr val="000000"/>
              </a:buClr>
              <a:buFont typeface="StarSymbol"/>
              <a:buChar char="-"/>
              <a:tabLst>
                <a:tab pos="0" algn="l"/>
              </a:tabLst>
            </a:pPr>
            <a:r>
              <a:rPr lang="fi-FI" sz="2000" b="1" i="1" strike="noStrike" dirty="0">
                <a:solidFill>
                  <a:srgbClr val="000000"/>
                </a:solidFill>
                <a:latin typeface="+mn-lt"/>
                <a:ea typeface="Arial"/>
              </a:rPr>
              <a:t>Lähteellä</a:t>
            </a:r>
            <a:r>
              <a:rPr lang="fi-FI" sz="2000" strike="noStrike" dirty="0">
                <a:solidFill>
                  <a:srgbClr val="000000"/>
                </a:solidFill>
                <a:latin typeface="+mn-lt"/>
                <a:ea typeface="Arial"/>
              </a:rPr>
              <a:t> on merkitystä – pieni epäluuloisuus on aina hyväksi, mutta erityisen tärkeää se on silloin, kun lähde ei ole luotettava.</a:t>
            </a:r>
          </a:p>
          <a:p>
            <a:pPr>
              <a:lnSpc>
                <a:spcPct val="100000"/>
              </a:lnSpc>
              <a:tabLst>
                <a:tab pos="0" algn="l"/>
              </a:tabLst>
            </a:pPr>
            <a:endParaRPr lang="fr-BE" sz="2000" b="0" strike="noStrike" spc="-1" dirty="0">
              <a:latin typeface="Arial"/>
            </a:endParaRPr>
          </a:p>
          <a:p>
            <a:pPr>
              <a:lnSpc>
                <a:spcPct val="100000"/>
              </a:lnSpc>
              <a:tabLst>
                <a:tab pos="0" algn="l"/>
              </a:tabLst>
            </a:pPr>
            <a:endParaRPr lang="fr-BE" sz="2000" b="0" strike="noStrike" spc="-1" dirty="0">
              <a:latin typeface="Arial"/>
            </a:endParaRPr>
          </a:p>
        </p:txBody>
      </p:sp>
      <p:sp>
        <p:nvSpPr>
          <p:cNvPr id="73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305E227-51B1-40A5-BD0F-5120763E451D}" type="slidenum">
              <a:rPr lang="fr-BE" sz="1200" b="0" strike="noStrike" spc="-1">
                <a:solidFill>
                  <a:srgbClr val="000000"/>
                </a:solidFill>
                <a:latin typeface="+mn-lt"/>
                <a:ea typeface="+mn-ea"/>
              </a:rPr>
              <a:t>21</a:t>
            </a:fld>
            <a:endParaRPr lang="fr-BE" sz="1200" b="0" strike="noStrike" spc="-1">
              <a:solidFill>
                <a:srgbClr val="000000"/>
              </a:solidFill>
              <a:latin typeface="+mn-lt"/>
              <a:ea typeface="+mn-e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PlaceHolder 1"/>
          <p:cNvSpPr>
            <a:spLocks noGrp="1" noRot="1" noChangeAspect="1"/>
          </p:cNvSpPr>
          <p:nvPr>
            <p:ph type="sldImg"/>
          </p:nvPr>
        </p:nvSpPr>
        <p:spPr>
          <a:xfrm>
            <a:off x="685800" y="1143000"/>
            <a:ext cx="5486400" cy="3086100"/>
          </a:xfrm>
          <a:prstGeom prst="rect">
            <a:avLst/>
          </a:prstGeom>
        </p:spPr>
      </p:sp>
      <p:sp>
        <p:nvSpPr>
          <p:cNvPr id="739" name="PlaceHolder 2"/>
          <p:cNvSpPr>
            <a:spLocks noGrp="1"/>
          </p:cNvSpPr>
          <p:nvPr>
            <p:ph type="body"/>
          </p:nvPr>
        </p:nvSpPr>
        <p:spPr>
          <a:xfrm>
            <a:off x="685800" y="4400640"/>
            <a:ext cx="5486040" cy="3600000"/>
          </a:xfrm>
          <a:prstGeom prst="rect">
            <a:avLst/>
          </a:prstGeom>
        </p:spPr>
        <p:txBody>
          <a:bodyPr>
            <a:noAutofit/>
          </a:bodyPr>
          <a:lstStyle/>
          <a:p>
            <a:pPr algn="just">
              <a:lnSpc>
                <a:spcPct val="100000"/>
              </a:lnSpc>
              <a:tabLst>
                <a:tab pos="0" algn="l"/>
              </a:tabLst>
            </a:pPr>
            <a:r>
              <a:rPr lang="fi-FI" sz="1200" b="0" strike="noStrike" dirty="0">
                <a:latin typeface="Arial"/>
                <a:ea typeface="Calibri"/>
              </a:rPr>
              <a:t>Palaa johonkin aiemmista esimerkeistä (esim. video, jossa lapsille </a:t>
            </a:r>
            <a:r>
              <a:rPr lang="fi-FI" sz="1200" b="0" strike="noStrike" dirty="0" smtClean="0">
                <a:latin typeface="Arial"/>
                <a:ea typeface="Calibri"/>
              </a:rPr>
              <a:t>väitetään annettavan </a:t>
            </a:r>
            <a:r>
              <a:rPr lang="fi-FI" sz="1200" b="0" strike="noStrike" dirty="0">
                <a:latin typeface="Arial"/>
                <a:ea typeface="Calibri"/>
              </a:rPr>
              <a:t>aseita ja he liittyvät armeijaan Latviassa; valekuva koronavirusrokotteen keksimisestä).</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fi-FI" sz="1200" strike="noStrike" dirty="0">
                <a:latin typeface="Arial"/>
                <a:ea typeface="Calibri"/>
              </a:rPr>
              <a:t>Pyydä oppilaita pohtimaan </a:t>
            </a:r>
            <a:r>
              <a:rPr lang="fi-FI" sz="1200" b="1" strike="noStrike" dirty="0">
                <a:latin typeface="Arial"/>
                <a:ea typeface="Calibri"/>
              </a:rPr>
              <a:t>omia ennakkokäsityksiään</a:t>
            </a:r>
            <a:r>
              <a:rPr lang="fi-FI" sz="1200" strike="noStrike" dirty="0">
                <a:latin typeface="Arial"/>
                <a:ea typeface="Calibri"/>
              </a:rPr>
              <a:t>.</a:t>
            </a:r>
            <a:r>
              <a:rPr lang="fi-FI" sz="1200" b="0" strike="noStrike" dirty="0">
                <a:latin typeface="Arial"/>
                <a:ea typeface="Calibri"/>
              </a:rPr>
              <a:t> Kokevatko he, että uutinen vahvistaa sen, mitä he jo uskovat? Olisiko asiaa muuttanut se, jos uutisen olisi jakanut heidän tykkäämänsä ystävä tai heidän seuraamansa julkkis...? </a:t>
            </a:r>
            <a:r>
              <a:rPr lang="fi-FI" sz="1200" strike="noStrike" dirty="0">
                <a:latin typeface="Arial"/>
                <a:ea typeface="Calibri"/>
              </a:rPr>
              <a:t>Keskustelkaa siitä, </a:t>
            </a:r>
            <a:r>
              <a:rPr lang="fi-FI" sz="1200" b="1" strike="noStrike" dirty="0">
                <a:latin typeface="Arial"/>
                <a:ea typeface="Calibri"/>
              </a:rPr>
              <a:t>miten oppilaat voivat tarkistaa</a:t>
            </a:r>
            <a:r>
              <a:rPr lang="fi-FI" sz="1200" strike="noStrike" dirty="0">
                <a:latin typeface="Arial"/>
                <a:ea typeface="Calibri"/>
              </a:rPr>
              <a:t>, onko uutinen totta (kompassin vaiheet):</a:t>
            </a:r>
            <a:r>
              <a:rPr lang="fi-FI" sz="1200" b="0" strike="noStrike" dirty="0">
                <a:latin typeface="Arial"/>
                <a:ea typeface="Calibri"/>
              </a:rPr>
              <a:t> tarkista sisältö / julkaisukanava / sisällön laatija / lähteet / kuvat / myytinmurtajat.</a:t>
            </a:r>
            <a:r>
              <a:rPr lang="fi-FI" sz="1200" b="0" strike="noStrike" dirty="0">
                <a:solidFill>
                  <a:srgbClr val="000000"/>
                </a:solidFill>
                <a:latin typeface="Arial"/>
                <a:ea typeface="Calibri"/>
              </a:rPr>
              <a:t> Pyydä oppilaita miettimään, mikä on luotettava lähde ja mikä ei. MIETI ENNEN KUIN JAAT! Näytä innoitukseksi EU </a:t>
            </a:r>
            <a:r>
              <a:rPr lang="fi-FI" sz="1200" b="0" strike="noStrike" dirty="0" err="1">
                <a:solidFill>
                  <a:srgbClr val="000000"/>
                </a:solidFill>
                <a:latin typeface="Arial"/>
                <a:ea typeface="Calibri"/>
              </a:rPr>
              <a:t>vs</a:t>
            </a:r>
            <a:r>
              <a:rPr lang="fi-FI" sz="1200" b="0" strike="noStrike" dirty="0">
                <a:solidFill>
                  <a:srgbClr val="000000"/>
                </a:solidFill>
                <a:latin typeface="Arial"/>
                <a:ea typeface="Calibri"/>
              </a:rPr>
              <a:t> </a:t>
            </a:r>
            <a:r>
              <a:rPr lang="fi-FI" sz="1200" b="0" strike="noStrike" dirty="0" err="1">
                <a:solidFill>
                  <a:srgbClr val="000000"/>
                </a:solidFill>
                <a:latin typeface="Arial"/>
                <a:ea typeface="Calibri"/>
              </a:rPr>
              <a:t>Disinformation</a:t>
            </a:r>
            <a:r>
              <a:rPr lang="fi-FI" sz="1200" b="0" strike="noStrike" dirty="0">
                <a:solidFill>
                  <a:srgbClr val="000000"/>
                </a:solidFill>
                <a:latin typeface="Arial"/>
                <a:ea typeface="Calibri"/>
              </a:rPr>
              <a:t> ‑video: </a:t>
            </a:r>
            <a:r>
              <a:rPr lang="fi-FI" sz="1200" b="0" u="sng" strike="noStrike" dirty="0">
                <a:solidFill>
                  <a:srgbClr val="000000"/>
                </a:solidFill>
                <a:uFillTx/>
                <a:latin typeface="Arial"/>
                <a:ea typeface="Calibri"/>
                <a:hlinkClick r:id="rId3"/>
              </a:rPr>
              <a:t>https://www.facebook.com/watch/?v=3192621760756370</a:t>
            </a:r>
            <a:r>
              <a:rPr lang="fi-FI" sz="1200" b="0" u="sng" strike="noStrike" dirty="0">
                <a:solidFill>
                  <a:srgbClr val="000000"/>
                </a:solidFill>
                <a:uFillTx/>
                <a:latin typeface="Arial"/>
                <a:ea typeface="Calibri"/>
              </a:rPr>
              <a:t>; </a:t>
            </a:r>
            <a:r>
              <a:rPr lang="fi-FI" sz="1200" b="0" strike="noStrike" dirty="0">
                <a:solidFill>
                  <a:srgbClr val="000000"/>
                </a:solidFill>
                <a:latin typeface="Arial"/>
                <a:ea typeface="Calibri"/>
              </a:rPr>
              <a:t> </a:t>
            </a:r>
            <a:r>
              <a:rPr lang="fi-FI" sz="1200" b="0" u="sng" strike="noStrike" dirty="0">
                <a:solidFill>
                  <a:srgbClr val="000000"/>
                </a:solidFill>
                <a:uFillTx/>
                <a:latin typeface="Arial"/>
                <a:ea typeface="Calibri"/>
                <a:hlinkClick r:id="rId4"/>
              </a:rPr>
              <a:t>https://www.facebook.com/watch/?v=2584252091848910</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fi-FI" sz="1200" b="0" strike="noStrike" dirty="0">
                <a:solidFill>
                  <a:srgbClr val="000000"/>
                </a:solidFill>
                <a:latin typeface="Arial"/>
                <a:ea typeface="Calibri"/>
              </a:rPr>
              <a:t>Lisäharjoituksia: </a:t>
            </a:r>
          </a:p>
          <a:p>
            <a:pPr algn="just">
              <a:lnSpc>
                <a:spcPct val="100000"/>
              </a:lnSpc>
              <a:tabLst>
                <a:tab pos="0" algn="l"/>
              </a:tabLst>
            </a:pPr>
            <a:r>
              <a:rPr lang="fi-FI" sz="1200" b="0" strike="noStrike" dirty="0">
                <a:solidFill>
                  <a:srgbClr val="000000"/>
                </a:solidFill>
                <a:latin typeface="Arial"/>
                <a:ea typeface="Calibri"/>
              </a:rPr>
              <a:t> </a:t>
            </a:r>
          </a:p>
          <a:p>
            <a:pPr marL="171360" indent="-171000">
              <a:lnSpc>
                <a:spcPct val="100000"/>
              </a:lnSpc>
              <a:buClr>
                <a:srgbClr val="000000"/>
              </a:buClr>
              <a:buFont typeface="Arial"/>
              <a:buChar char="-"/>
              <a:tabLst>
                <a:tab pos="457200" algn="l"/>
              </a:tabLst>
            </a:pPr>
            <a:r>
              <a:rPr lang="fi-FI" sz="1200" strike="noStrike" dirty="0">
                <a:solidFill>
                  <a:srgbClr val="000000"/>
                </a:solidFill>
                <a:latin typeface="Arial"/>
                <a:ea typeface="Calibri"/>
              </a:rPr>
              <a:t>Lue koko artikkeli – </a:t>
            </a:r>
            <a:r>
              <a:rPr lang="fi-FI" sz="1200" b="1" strike="noStrike" dirty="0">
                <a:solidFill>
                  <a:srgbClr val="000000"/>
                </a:solidFill>
                <a:latin typeface="Arial"/>
                <a:ea typeface="Calibri"/>
              </a:rPr>
              <a:t>vastaavatko sisältö ja otsikko toisiaan?</a:t>
            </a:r>
          </a:p>
          <a:p>
            <a:pPr marL="171360" indent="-171000">
              <a:lnSpc>
                <a:spcPct val="100000"/>
              </a:lnSpc>
              <a:buClr>
                <a:srgbClr val="000000"/>
              </a:buClr>
              <a:buFont typeface="Arial"/>
              <a:buChar char="-"/>
              <a:tabLst>
                <a:tab pos="457200" algn="l"/>
              </a:tabLst>
            </a:pPr>
            <a:r>
              <a:rPr lang="fi-FI" sz="1200" strike="noStrike" dirty="0">
                <a:solidFill>
                  <a:srgbClr val="000000"/>
                </a:solidFill>
                <a:latin typeface="Arial"/>
                <a:ea typeface="Calibri"/>
              </a:rPr>
              <a:t>Miten voin </a:t>
            </a:r>
            <a:r>
              <a:rPr lang="fi-FI" sz="1200" b="1" strike="noStrike" dirty="0">
                <a:solidFill>
                  <a:srgbClr val="000000"/>
                </a:solidFill>
                <a:latin typeface="Arial"/>
                <a:ea typeface="Calibri"/>
              </a:rPr>
              <a:t>tarkistaa verkkosivuston luotettavuuden</a:t>
            </a:r>
            <a:r>
              <a:rPr lang="fi-FI" sz="1200" strike="noStrike" dirty="0">
                <a:solidFill>
                  <a:srgbClr val="000000"/>
                </a:solidFill>
                <a:latin typeface="Arial"/>
                <a:ea typeface="Calibri"/>
              </a:rPr>
              <a:t>?</a:t>
            </a:r>
            <a:r>
              <a:rPr lang="fi-FI" sz="1200" b="0" strike="noStrike" dirty="0">
                <a:solidFill>
                  <a:srgbClr val="000000"/>
                </a:solidFill>
                <a:latin typeface="Arial"/>
                <a:ea typeface="Calibri"/>
              </a:rPr>
              <a:t> URL-analyysi: Tarkista aina, onko kyseessä alkuperäinen verkkosivusto vai onko URL-osoite laadittu muuttamalla hieman sen nimeä tai laajennusta; muuhun keskittynyt tai kiireinen lukija ei välttämättä huomaa muutosta. </a:t>
            </a:r>
            <a:r>
              <a:rPr lang="fi-FI" sz="1200" b="0" strike="noStrike" dirty="0" err="1">
                <a:solidFill>
                  <a:srgbClr val="000000"/>
                </a:solidFill>
                <a:latin typeface="Arial"/>
                <a:ea typeface="Calibri"/>
              </a:rPr>
              <a:t>Disinformaatiosivustot</a:t>
            </a:r>
            <a:r>
              <a:rPr lang="fi-FI" sz="1200" b="0" strike="noStrike" dirty="0">
                <a:solidFill>
                  <a:srgbClr val="000000"/>
                </a:solidFill>
                <a:latin typeface="Arial"/>
                <a:ea typeface="Calibri"/>
              </a:rPr>
              <a:t> muuttavat pieniä yksityiskohtia tunnettujen uutislähteiden nimissä. Esimerkkejä: (ks. materiaalin alussa oleva dia) dailypresser.com tai nevvyorktimes.com.</a:t>
            </a:r>
          </a:p>
          <a:p>
            <a:pPr marL="171360" indent="-171000">
              <a:lnSpc>
                <a:spcPct val="100000"/>
              </a:lnSpc>
              <a:buClr>
                <a:srgbClr val="000000"/>
              </a:buClr>
              <a:buFont typeface="Arial"/>
              <a:buChar char="-"/>
              <a:tabLst>
                <a:tab pos="457200" algn="l"/>
              </a:tabLst>
            </a:pPr>
            <a:r>
              <a:rPr lang="fi-FI" sz="1200" b="1" strike="noStrike" dirty="0">
                <a:latin typeface="Arial"/>
                <a:ea typeface="Calibri"/>
              </a:rPr>
              <a:t>Tarkista</a:t>
            </a:r>
            <a:r>
              <a:rPr lang="fi-FI" sz="1200" strike="noStrike" dirty="0">
                <a:solidFill>
                  <a:srgbClr val="FF0000"/>
                </a:solidFill>
                <a:latin typeface="Arial"/>
                <a:ea typeface="Calibri"/>
              </a:rPr>
              <a:t> päivämäärä ja sisällön laatija:</a:t>
            </a:r>
            <a:r>
              <a:rPr lang="fi-FI" sz="1200" b="0" strike="noStrike" dirty="0">
                <a:solidFill>
                  <a:srgbClr val="FF0000"/>
                </a:solidFill>
                <a:latin typeface="Arial"/>
                <a:ea typeface="Calibri"/>
              </a:rPr>
              <a:t> Sosiaalisessa mediassa olevien julkisten henkilöiden sekä median ja toimittajien tilit on usein (muttei aina) ”varmennettu”. Tietoalalla toimivilla ihmisillä on usein verkkosivusto tai muita julkisia profiileja, joiden avulla voit löytää heidät ja heidän työnsä.</a:t>
            </a:r>
          </a:p>
          <a:p>
            <a:pPr marL="171360" indent="-171000">
              <a:lnSpc>
                <a:spcPct val="100000"/>
              </a:lnSpc>
              <a:buClr>
                <a:srgbClr val="000000"/>
              </a:buClr>
              <a:buFont typeface="Arial"/>
              <a:buChar char="-"/>
              <a:tabLst>
                <a:tab pos="457200" algn="l"/>
              </a:tabLst>
            </a:pPr>
            <a:r>
              <a:rPr lang="fi-FI" sz="1200" b="1" strike="noStrike" dirty="0">
                <a:solidFill>
                  <a:srgbClr val="FF0000"/>
                </a:solidFill>
                <a:latin typeface="Arial"/>
                <a:ea typeface="Calibri"/>
              </a:rPr>
              <a:t>Hae juttua internetistä</a:t>
            </a:r>
            <a:r>
              <a:rPr lang="fi-FI" sz="1200" strike="noStrike" dirty="0">
                <a:solidFill>
                  <a:srgbClr val="FF0000"/>
                </a:solidFill>
                <a:latin typeface="Arial"/>
                <a:ea typeface="Calibri"/>
              </a:rPr>
              <a:t>: Tukevatko muut lähteet esitettyjä väitteitä?</a:t>
            </a:r>
            <a:r>
              <a:rPr lang="fi-FI" sz="1200" b="0" strike="noStrike" dirty="0">
                <a:solidFill>
                  <a:srgbClr val="FF0000"/>
                </a:solidFill>
                <a:latin typeface="Arial"/>
                <a:ea typeface="Calibri"/>
              </a:rPr>
              <a:t> Tiedätkö, millaisia lähteitä ne ovat?</a:t>
            </a:r>
          </a:p>
          <a:p>
            <a:pPr marL="171360" indent="-171000">
              <a:lnSpc>
                <a:spcPct val="100000"/>
              </a:lnSpc>
              <a:buClr>
                <a:srgbClr val="000000"/>
              </a:buClr>
              <a:buFont typeface="Arial"/>
              <a:buChar char="-"/>
              <a:tabLst>
                <a:tab pos="457200" algn="l"/>
              </a:tabLst>
            </a:pPr>
            <a:r>
              <a:rPr lang="fi-FI" sz="1200" strike="noStrike" dirty="0">
                <a:solidFill>
                  <a:srgbClr val="FF0000"/>
                </a:solidFill>
                <a:latin typeface="Arial"/>
                <a:ea typeface="Calibri"/>
              </a:rPr>
              <a:t>Tarkista, </a:t>
            </a:r>
            <a:r>
              <a:rPr lang="fi-FI" sz="1200" b="1" strike="noStrike" dirty="0">
                <a:solidFill>
                  <a:srgbClr val="FF0000"/>
                </a:solidFill>
                <a:latin typeface="Arial"/>
                <a:ea typeface="Calibri"/>
              </a:rPr>
              <a:t>näyttävätkö kuvat oudoilta tai muokatuilta</a:t>
            </a:r>
            <a:r>
              <a:rPr lang="fi-FI" sz="1200" strike="noStrike" dirty="0">
                <a:solidFill>
                  <a:srgbClr val="FF0000"/>
                </a:solidFill>
                <a:latin typeface="Arial"/>
                <a:ea typeface="Calibri"/>
              </a:rPr>
              <a:t>.</a:t>
            </a:r>
            <a:r>
              <a:rPr lang="fi-FI" sz="1200" b="0" strike="noStrike" dirty="0">
                <a:solidFill>
                  <a:srgbClr val="FF0000"/>
                </a:solidFill>
                <a:latin typeface="Arial"/>
                <a:ea typeface="Calibri"/>
              </a:rPr>
              <a:t> Tällöin voit tehdä käänteisen kuvahaun Googlesta: </a:t>
            </a:r>
            <a:r>
              <a:rPr lang="fi-FI" sz="2000" b="0" u="sng" strike="noStrike" dirty="0">
                <a:solidFill>
                  <a:srgbClr val="000000"/>
                </a:solidFill>
                <a:uFillTx/>
                <a:latin typeface="Arial"/>
                <a:ea typeface="Calibri"/>
                <a:hlinkClick r:id="rId5"/>
              </a:rPr>
              <a:t>https://support.google.com/websearch/answer/1325808?co=GENIE.Platform%3DAndroid&amp;hl=en</a:t>
            </a:r>
            <a:r>
              <a:rPr lang="fi-FI" b="0" strike="noStrike" dirty="0">
                <a:solidFill>
                  <a:srgbClr val="000000"/>
                </a:solidFill>
                <a:latin typeface="Arial"/>
                <a:ea typeface="Calibri"/>
              </a:rPr>
              <a:t>.</a:t>
            </a:r>
            <a:r>
              <a:rPr lang="fi-FI" sz="1200" b="0" strike="noStrike" dirty="0">
                <a:solidFill>
                  <a:srgbClr val="000000"/>
                </a:solidFill>
                <a:latin typeface="Arial"/>
                <a:ea typeface="Calibri"/>
              </a:rPr>
              <a:t> Kuva saattaa olla eri tapahtumasta, tai se on voitu ottaa aiemmin.</a:t>
            </a:r>
          </a:p>
          <a:p>
            <a:pPr marL="171360" indent="-171000">
              <a:lnSpc>
                <a:spcPct val="100000"/>
              </a:lnSpc>
              <a:buClr>
                <a:srgbClr val="000000"/>
              </a:buClr>
              <a:buFont typeface="Arial"/>
              <a:buChar char="-"/>
              <a:tabLst>
                <a:tab pos="457200" algn="l"/>
              </a:tabLst>
            </a:pPr>
            <a:r>
              <a:rPr lang="fi-FI" sz="1200" b="1" strike="noStrike" dirty="0">
                <a:solidFill>
                  <a:srgbClr val="000000"/>
                </a:solidFill>
                <a:latin typeface="Arial"/>
                <a:ea typeface="Calibri"/>
              </a:rPr>
              <a:t>Mieti kontekstia</a:t>
            </a:r>
            <a:r>
              <a:rPr lang="fi-FI" sz="1200" strike="noStrike" dirty="0">
                <a:solidFill>
                  <a:srgbClr val="000000"/>
                </a:solidFill>
                <a:latin typeface="Arial"/>
                <a:ea typeface="Calibri"/>
              </a:rPr>
              <a:t> tiedon ympärillä:</a:t>
            </a:r>
            <a:r>
              <a:rPr lang="fi-FI" sz="1200" b="0" strike="noStrike" dirty="0">
                <a:solidFill>
                  <a:srgbClr val="000000"/>
                </a:solidFill>
                <a:latin typeface="Arial"/>
                <a:ea typeface="Calibri"/>
              </a:rPr>
              <a:t> Kuvittele, että puhelinvalmistaja kertoo myynnin kaksinkertaistuneen. Lisää nyt konteksti: Ajankohtana oli joulukuu eli joulunaika, ja liikkeissä oli paljon alennuksia. Puhelimen sai siis ostettua hieman tavallista halvemmalla. Myynnin kasvu oli odotettavissa, eikö vain? Sama ilmiö toistuu usein myös poliittisista kysymyksistä käydyissä julkisissa keskusteluissa.</a:t>
            </a:r>
          </a:p>
          <a:p>
            <a:pPr>
              <a:lnSpc>
                <a:spcPct val="100000"/>
              </a:lnSpc>
              <a:tabLst>
                <a:tab pos="457200" algn="l"/>
              </a:tabLst>
            </a:pPr>
            <a:endParaRPr lang="fr-BE" sz="1200" b="0" strike="noStrike" spc="-1" dirty="0">
              <a:latin typeface="Arial"/>
            </a:endParaRPr>
          </a:p>
        </p:txBody>
      </p:sp>
      <p:sp>
        <p:nvSpPr>
          <p:cNvPr id="74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7709F7DB-610B-4DC9-870A-DD259A742703}" type="slidenum">
              <a:rPr lang="fr-BE" sz="1200" b="0" strike="noStrike" spc="-1">
                <a:solidFill>
                  <a:srgbClr val="000000"/>
                </a:solidFill>
                <a:latin typeface="+mn-lt"/>
                <a:ea typeface="+mn-ea"/>
              </a:rPr>
              <a:t>22</a:t>
            </a:fld>
            <a:endParaRPr lang="fr-BE" sz="1200" b="0" strike="noStrike" spc="-1">
              <a:solidFill>
                <a:srgbClr val="000000"/>
              </a:solidFill>
              <a:latin typeface="+mn-lt"/>
              <a:ea typeface="+mn-e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PlaceHolder 1"/>
          <p:cNvSpPr>
            <a:spLocks noGrp="1" noRot="1" noChangeAspect="1"/>
          </p:cNvSpPr>
          <p:nvPr>
            <p:ph type="sldImg"/>
          </p:nvPr>
        </p:nvSpPr>
        <p:spPr>
          <a:xfrm>
            <a:off x="685800" y="1143000"/>
            <a:ext cx="5486400" cy="3086100"/>
          </a:xfrm>
          <a:prstGeom prst="rect">
            <a:avLst/>
          </a:prstGeom>
        </p:spPr>
      </p:sp>
      <p:sp>
        <p:nvSpPr>
          <p:cNvPr id="74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fi-FI" sz="2000" b="0" strike="noStrike" dirty="0">
                <a:latin typeface="Arial"/>
              </a:rPr>
              <a:t>Eri alustoilla on eri toimintakäytäntöjä, joilla puututaan </a:t>
            </a:r>
            <a:r>
              <a:rPr lang="fi-FI" sz="2000" b="0" strike="noStrike" dirty="0" err="1">
                <a:latin typeface="Arial"/>
              </a:rPr>
              <a:t>dis-</a:t>
            </a:r>
            <a:r>
              <a:rPr lang="fi-FI" sz="2000" b="0" strike="noStrike" dirty="0">
                <a:latin typeface="Arial"/>
              </a:rPr>
              <a:t> ja </a:t>
            </a:r>
            <a:r>
              <a:rPr lang="fi-FI" sz="2000" b="0" strike="noStrike" dirty="0" err="1">
                <a:latin typeface="Arial"/>
              </a:rPr>
              <a:t>misinformaatioon</a:t>
            </a:r>
            <a:r>
              <a:rPr lang="fi-FI" sz="2000" b="0" strike="noStrike" dirty="0">
                <a:latin typeface="Arial"/>
              </a:rPr>
              <a:t> sekä mahdollisesti haitalliseen sisältöön. </a:t>
            </a:r>
            <a:r>
              <a:rPr lang="fi-FI" sz="2000" strike="noStrike" dirty="0">
                <a:latin typeface="Arial"/>
              </a:rPr>
              <a:t>Voit auttaa </a:t>
            </a:r>
            <a:r>
              <a:rPr lang="fi-FI" sz="2000" b="1" strike="noStrike" dirty="0">
                <a:latin typeface="Arial"/>
              </a:rPr>
              <a:t>ilmoittamalla heti</a:t>
            </a:r>
            <a:r>
              <a:rPr lang="fi-FI" sz="2000" strike="noStrike" dirty="0">
                <a:latin typeface="Arial"/>
              </a:rPr>
              <a:t> tarinoista ja julkaisuista, jotka vaikuttavat mielestäsi epäilyttäviltä (joko sisällön vuoksi tai koska epäilet, että julkaiseva tili ei ehkä kuulu oikealle ihmiselle, tai koska julkaisut/kommentit vaikuttavat koordinoiduilta ja epäaidoilta).</a:t>
            </a:r>
            <a:r>
              <a:rPr lang="fi-FI" sz="2000" b="0" strike="noStrike" dirty="0">
                <a:latin typeface="Arial"/>
              </a:rPr>
              <a:t> Alustoilla on yleensä helppo toiminto ilmoittamista varten.</a:t>
            </a:r>
          </a:p>
          <a:p>
            <a:pPr>
              <a:lnSpc>
                <a:spcPct val="100000"/>
              </a:lnSpc>
              <a:tabLst>
                <a:tab pos="0" algn="l"/>
              </a:tabLst>
            </a:pPr>
            <a:endParaRPr lang="fr-BE" sz="2000" b="0" strike="noStrike" spc="-1" dirty="0">
              <a:latin typeface="Arial"/>
            </a:endParaRPr>
          </a:p>
          <a:p>
            <a:pPr>
              <a:lnSpc>
                <a:spcPct val="100000"/>
              </a:lnSpc>
              <a:tabLst>
                <a:tab pos="0" algn="l"/>
              </a:tabLst>
            </a:pPr>
            <a:r>
              <a:rPr lang="fi-FI" sz="2000" b="0" strike="noStrike" dirty="0">
                <a:latin typeface="Arial"/>
              </a:rPr>
              <a:t>Lisätietoa: https://www.who.int/campaigns/connecting-the-world-to-combat-coronavirus/how-to-report-misinformation-online?gclid=CjwKCAiA9bmABhBbEiwASb35Vz8fbkigZUcF5SG8wVuOlgHWspqsMm65mx_h1Eo7yRGJPGx8MtOlHhoCaQwQAvD_BwE</a:t>
            </a:r>
          </a:p>
        </p:txBody>
      </p:sp>
      <p:sp>
        <p:nvSpPr>
          <p:cNvPr id="74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91FA6402-6A91-4625-AB84-9D5CEC5EA116}" type="slidenum">
              <a:rPr lang="fr-BE" sz="1200" b="0" strike="noStrike" spc="-1">
                <a:solidFill>
                  <a:srgbClr val="000000"/>
                </a:solidFill>
                <a:latin typeface="+mn-lt"/>
                <a:ea typeface="+mn-ea"/>
              </a:rPr>
              <a:t>23</a:t>
            </a:fld>
            <a:endParaRPr lang="fr-BE" sz="1200" b="0" strike="noStrike" spc="-1">
              <a:solidFill>
                <a:srgbClr val="000000"/>
              </a:solidFill>
              <a:latin typeface="+mn-lt"/>
              <a:ea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PlaceHolder 1"/>
          <p:cNvSpPr>
            <a:spLocks noGrp="1" noRot="1" noChangeAspect="1"/>
          </p:cNvSpPr>
          <p:nvPr>
            <p:ph type="sldImg"/>
          </p:nvPr>
        </p:nvSpPr>
        <p:spPr>
          <a:xfrm>
            <a:off x="685800" y="1143000"/>
            <a:ext cx="5486400" cy="3086100"/>
          </a:xfrm>
          <a:prstGeom prst="rect">
            <a:avLst/>
          </a:prstGeom>
        </p:spPr>
      </p:sp>
      <p:sp>
        <p:nvSpPr>
          <p:cNvPr id="74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fi-FI" sz="2000" b="1" strike="noStrike" dirty="0">
                <a:latin typeface="Arial"/>
              </a:rPr>
              <a:t>Tärkeää on tapa, jolla esität tarkistetut faktat ystävillesi ja perheellesi. Usein tapasi esittää asia ratkaisee, kuuntelevatko he sinua tai muuttavatko he mieltään. Alla on muutamia ideoita, miten voit lähestyä tällaisia vaikeita keskusteluja.</a:t>
            </a:r>
          </a:p>
          <a:p>
            <a:pPr marL="457200">
              <a:lnSpc>
                <a:spcPct val="100000"/>
              </a:lnSpc>
              <a:tabLst>
                <a:tab pos="0" algn="l"/>
              </a:tabLst>
            </a:pPr>
            <a:endParaRPr lang="fr-BE" sz="2000" b="0" strike="noStrike" spc="-1" dirty="0">
              <a:latin typeface="Arial"/>
            </a:endParaRPr>
          </a:p>
          <a:p>
            <a:pPr>
              <a:lnSpc>
                <a:spcPct val="100000"/>
              </a:lnSpc>
              <a:tabLst>
                <a:tab pos="0" algn="l"/>
              </a:tabLst>
            </a:pPr>
            <a:r>
              <a:rPr lang="fi-FI" sz="1200" b="0" strike="noStrike" dirty="0">
                <a:solidFill>
                  <a:srgbClr val="000000"/>
                </a:solidFill>
                <a:latin typeface="+mn-lt"/>
                <a:ea typeface="+mn-ea"/>
              </a:rPr>
              <a:t>– </a:t>
            </a:r>
            <a:r>
              <a:rPr lang="fi-FI" sz="1200" b="0" i="1" strike="noStrike" dirty="0">
                <a:solidFill>
                  <a:srgbClr val="000000"/>
                </a:solidFill>
                <a:latin typeface="+mn-lt"/>
                <a:ea typeface="+mn-ea"/>
              </a:rPr>
              <a:t>Suurin virhe, jonka voit tehdä:</a:t>
            </a:r>
            <a:r>
              <a:rPr lang="fi-FI" sz="1200" b="0" strike="noStrike" dirty="0">
                <a:solidFill>
                  <a:srgbClr val="000000"/>
                </a:solidFill>
                <a:latin typeface="+mn-lt"/>
                <a:ea typeface="+mn-ea"/>
              </a:rPr>
              <a:t> Kun ympärillä on ihmisiä, jotka uskovat </a:t>
            </a:r>
            <a:r>
              <a:rPr lang="fi-FI" sz="1200" b="0" strike="noStrike" dirty="0" err="1">
                <a:solidFill>
                  <a:srgbClr val="000000"/>
                </a:solidFill>
                <a:latin typeface="+mn-lt"/>
                <a:ea typeface="+mn-ea"/>
              </a:rPr>
              <a:t>m</a:t>
            </a:r>
            <a:r>
              <a:rPr lang="fi-FI" sz="1200" b="0" strike="noStrike" dirty="0" err="1" smtClean="0">
                <a:solidFill>
                  <a:srgbClr val="000000"/>
                </a:solidFill>
                <a:latin typeface="+mn-lt"/>
                <a:ea typeface="+mn-ea"/>
              </a:rPr>
              <a:t>isinformaatioon</a:t>
            </a:r>
            <a:r>
              <a:rPr lang="fi-FI" sz="1200" b="0" strike="noStrike" dirty="0">
                <a:solidFill>
                  <a:srgbClr val="000000"/>
                </a:solidFill>
                <a:latin typeface="+mn-lt"/>
                <a:ea typeface="+mn-ea"/>
              </a:rPr>
              <a:t>, sinulla voi olla houkutus loukata heitä näiden uskomusten takia, mutta tämä on tavoitteen kannalta huonoin tapa toimia.  </a:t>
            </a:r>
            <a:r>
              <a:rPr lang="fi-FI" sz="1200" b="0" strike="noStrike" dirty="0" smtClean="0">
                <a:solidFill>
                  <a:srgbClr val="000000"/>
                </a:solidFill>
                <a:latin typeface="+mn-lt"/>
                <a:ea typeface="+mn-ea"/>
              </a:rPr>
              <a:t>Näillä </a:t>
            </a:r>
            <a:r>
              <a:rPr lang="fi-FI" sz="1200" b="0" strike="noStrike" dirty="0">
                <a:solidFill>
                  <a:srgbClr val="000000"/>
                </a:solidFill>
                <a:latin typeface="+mn-lt"/>
                <a:ea typeface="+mn-ea"/>
              </a:rPr>
              <a:t>ihmisillä on usein ymmärrettäviä, joskin perusteettomia, huolenaiheita, jotka koskevat heidän omaa tilannettaan mutta eivät koko väestöä. Jos esimerkiksi lapsi on saanut allergisen reaktion rokotteesta, koska lääkärit eivät tienneet hänen allergiastaan, tällaisen lapsen vanhempi ei välttämättä luota rokotteisiin tämän kokemuksen jälkeen. Hyökkääminen tällaista näkemystä vastaan vain vahvistaa sitä entisestään.</a:t>
            </a:r>
          </a:p>
          <a:p>
            <a:pPr marL="457200">
              <a:lnSpc>
                <a:spcPct val="100000"/>
              </a:lnSpc>
              <a:tabLst>
                <a:tab pos="0" algn="l"/>
              </a:tabLst>
            </a:pPr>
            <a:r>
              <a:rPr lang="fi-FI" sz="1200" b="0" strike="noStrike" dirty="0">
                <a:solidFill>
                  <a:srgbClr val="000000"/>
                </a:solidFill>
                <a:latin typeface="+mn-lt"/>
                <a:ea typeface="+mn-ea"/>
              </a:rPr>
              <a:t>– </a:t>
            </a:r>
            <a:r>
              <a:rPr lang="fi-FI" sz="1200" b="0" i="1" strike="noStrike" dirty="0">
                <a:solidFill>
                  <a:srgbClr val="000000"/>
                </a:solidFill>
                <a:latin typeface="+mn-lt"/>
                <a:ea typeface="+mn-ea"/>
              </a:rPr>
              <a:t>Lähesty </a:t>
            </a:r>
            <a:r>
              <a:rPr lang="fi-FI" sz="1200" b="0" i="1" strike="noStrike" dirty="0" err="1" smtClean="0">
                <a:solidFill>
                  <a:srgbClr val="000000"/>
                </a:solidFill>
                <a:latin typeface="+mn-lt"/>
                <a:ea typeface="+mn-ea"/>
              </a:rPr>
              <a:t>misinformaatioon</a:t>
            </a:r>
            <a:r>
              <a:rPr lang="fi-FI" sz="1200" b="0" i="1" strike="noStrike" dirty="0" smtClean="0">
                <a:solidFill>
                  <a:srgbClr val="000000"/>
                </a:solidFill>
                <a:latin typeface="+mn-lt"/>
                <a:ea typeface="+mn-ea"/>
              </a:rPr>
              <a:t> </a:t>
            </a:r>
            <a:r>
              <a:rPr lang="fi-FI" sz="1200" b="0" i="1" strike="noStrike" dirty="0">
                <a:solidFill>
                  <a:srgbClr val="000000"/>
                </a:solidFill>
                <a:latin typeface="+mn-lt"/>
                <a:ea typeface="+mn-ea"/>
              </a:rPr>
              <a:t>vakaasti uskovia jakamalla heidän huolensa:</a:t>
            </a:r>
            <a:r>
              <a:rPr lang="fi-FI" sz="1200" b="0" strike="noStrike" dirty="0">
                <a:solidFill>
                  <a:srgbClr val="000000"/>
                </a:solidFill>
                <a:latin typeface="+mn-lt"/>
                <a:ea typeface="+mn-ea"/>
              </a:rPr>
              <a:t> Loppujen lopuksi </a:t>
            </a:r>
            <a:r>
              <a:rPr lang="fi-FI" sz="1200" b="0" strike="noStrike" dirty="0" err="1">
                <a:solidFill>
                  <a:srgbClr val="000000"/>
                </a:solidFill>
                <a:latin typeface="+mn-lt"/>
                <a:ea typeface="+mn-ea"/>
              </a:rPr>
              <a:t>misinformaatioon</a:t>
            </a:r>
            <a:r>
              <a:rPr lang="fi-FI" sz="1200" b="0" strike="noStrike" dirty="0">
                <a:solidFill>
                  <a:srgbClr val="000000"/>
                </a:solidFill>
                <a:latin typeface="+mn-lt"/>
                <a:ea typeface="+mn-ea"/>
              </a:rPr>
              <a:t> uskovat ihmiset (kuten rokotteiden vastustajat) ovat myös ihmisiä, jotka haluavat vain varmistaa lastensa turvallisuuden. Näyttö kuitenkin osoittaa, että rokottaminen on (ainakin) turvallisempaa kuin rokottamatta jättäminen. </a:t>
            </a:r>
            <a:r>
              <a:rPr lang="fi-FI" sz="1200" b="0" i="1" strike="noStrike" dirty="0">
                <a:solidFill>
                  <a:srgbClr val="000000"/>
                </a:solidFill>
                <a:latin typeface="+mn-lt"/>
                <a:ea typeface="+mn-ea"/>
              </a:rPr>
              <a:t>Tämän selittäminen toverillisesti ja empaattisesti on todennäköisin tapa saada ihmiset muuttamaan mieltään</a:t>
            </a:r>
            <a:r>
              <a:rPr lang="fi-FI" sz="1200" b="0" strike="noStrike" dirty="0">
                <a:solidFill>
                  <a:srgbClr val="000000"/>
                </a:solidFill>
                <a:latin typeface="+mn-lt"/>
                <a:ea typeface="+mn-ea"/>
              </a:rPr>
              <a:t>. </a:t>
            </a:r>
            <a:r>
              <a:rPr lang="fi-FI" sz="1200" b="0" i="1" strike="noStrike" dirty="0">
                <a:solidFill>
                  <a:srgbClr val="000000"/>
                </a:solidFill>
                <a:latin typeface="+mn-lt"/>
                <a:ea typeface="+mn-ea"/>
              </a:rPr>
              <a:t>Ole siis kärsivällinen ja ystävällinen heitä kohtaan. </a:t>
            </a:r>
          </a:p>
          <a:p>
            <a:pPr>
              <a:lnSpc>
                <a:spcPct val="100000"/>
              </a:lnSpc>
              <a:tabLst>
                <a:tab pos="0" algn="l"/>
              </a:tabLst>
            </a:pPr>
            <a:endParaRPr lang="fr-BE" sz="1200" b="0" strike="noStrike" spc="-1" dirty="0">
              <a:latin typeface="Arial"/>
            </a:endParaRPr>
          </a:p>
          <a:p>
            <a:pPr>
              <a:lnSpc>
                <a:spcPct val="100000"/>
              </a:lnSpc>
              <a:tabLst>
                <a:tab pos="0" algn="l"/>
              </a:tabLst>
            </a:pPr>
            <a:r>
              <a:rPr lang="fi-FI" sz="1200" b="0" i="1" strike="noStrike" dirty="0">
                <a:solidFill>
                  <a:srgbClr val="000000"/>
                </a:solidFill>
                <a:latin typeface="+mn-lt"/>
                <a:ea typeface="+mn-ea"/>
              </a:rPr>
              <a:t>– Tieteelliseen prosessiin kuuluu epävarmuus, mikä ei tule julkisuudessa kovin hyvin ilmi.</a:t>
            </a:r>
            <a:r>
              <a:rPr lang="fi-FI" sz="1200" b="0" strike="noStrike" dirty="0">
                <a:solidFill>
                  <a:srgbClr val="000000"/>
                </a:solidFill>
                <a:latin typeface="+mn-lt"/>
                <a:ea typeface="+mn-ea"/>
              </a:rPr>
              <a:t> Aina kun jaat tietoa, sinun tulee selostaa rehellisesti, missä määrin tiedemaailma on yksimielinen tai varma asiasta. Tätä ei kannata korostaa keskeisenä viestinä keskustellessasi tästä aiheesta ystäviesi ja perheesi kanssa, mutta on hyvä kertoa totuudenmukaisesti, kuinka varmoja tai epävarmoja asiantuntijat ovat asiasta. Ihmisten on tärkeää ymmärtää, että tieteen tekeminen perustuu kokeiluihin ja virheisiin ja että päätökset tehdään parhaiden kulloinkin saatavilla olevien tietojen perusteella ja että nämä tiedot voivat muuttua uusien tutkimusten myötä.</a:t>
            </a:r>
          </a:p>
          <a:p>
            <a:pPr>
              <a:lnSpc>
                <a:spcPct val="100000"/>
              </a:lnSpc>
              <a:tabLst>
                <a:tab pos="0" algn="l"/>
              </a:tabLst>
            </a:pPr>
            <a:endParaRPr lang="fr-BE" sz="1200" b="0" strike="noStrike" spc="-1" dirty="0">
              <a:latin typeface="Arial"/>
            </a:endParaRPr>
          </a:p>
          <a:p>
            <a:pPr>
              <a:lnSpc>
                <a:spcPct val="100000"/>
              </a:lnSpc>
              <a:tabLst>
                <a:tab pos="0" algn="l"/>
              </a:tabLst>
            </a:pPr>
            <a:r>
              <a:rPr lang="fi-FI" sz="1200" b="0" strike="noStrike" dirty="0">
                <a:solidFill>
                  <a:srgbClr val="000000"/>
                </a:solidFill>
                <a:latin typeface="+mn-lt"/>
                <a:ea typeface="+mn-ea"/>
              </a:rPr>
              <a:t>Lisätietoa löydät seuraavista lähteistä:</a:t>
            </a:r>
          </a:p>
          <a:p>
            <a:pPr>
              <a:lnSpc>
                <a:spcPct val="100000"/>
              </a:lnSpc>
              <a:tabLst>
                <a:tab pos="0" algn="l"/>
              </a:tabLst>
            </a:pPr>
            <a:r>
              <a:rPr lang="fi-FI" sz="1200" b="0" strike="noStrike" dirty="0">
                <a:solidFill>
                  <a:srgbClr val="000000"/>
                </a:solidFill>
                <a:latin typeface="Arial"/>
                <a:ea typeface="+mn-ea"/>
                <a:hlinkClick r:id="rId3"/>
              </a:rPr>
              <a:t>https://firstdraftnews.org/latest/how-to-talk-to-family-and-friends-about-that-misleading-whatsapp-message/</a:t>
            </a:r>
          </a:p>
          <a:p>
            <a:pPr>
              <a:lnSpc>
                <a:spcPct val="100000"/>
              </a:lnSpc>
              <a:tabLst>
                <a:tab pos="0" algn="l"/>
              </a:tabLst>
            </a:pPr>
            <a:r>
              <a:rPr lang="fi-FI" sz="2000" b="0" u="sng" strike="noStrike" dirty="0">
                <a:solidFill>
                  <a:srgbClr val="000000"/>
                </a:solidFill>
                <a:uFillTx/>
                <a:latin typeface="Arial"/>
                <a:ea typeface="+mn-ea"/>
                <a:hlinkClick r:id="rId4"/>
              </a:rPr>
              <a:t>https://www.poynter.org/fact-checking/2020/have-you-become-a-personal-fact-checker-to-your-family-and-friends/</a:t>
            </a:r>
          </a:p>
        </p:txBody>
      </p:sp>
      <p:sp>
        <p:nvSpPr>
          <p:cNvPr id="74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728FFF7-07BF-4D7C-AEB2-5A57800FB23E}" type="slidenum">
              <a:rPr lang="fr-BE" sz="1200" b="0" strike="noStrike" spc="-1">
                <a:solidFill>
                  <a:srgbClr val="000000"/>
                </a:solidFill>
                <a:latin typeface="+mn-lt"/>
                <a:ea typeface="+mn-ea"/>
              </a:rPr>
              <a:t>24</a:t>
            </a:fld>
            <a:endParaRPr lang="fr-BE" sz="1200" b="0" strike="noStrike" spc="-1">
              <a:solidFill>
                <a:srgbClr val="000000"/>
              </a:solidFill>
              <a:latin typeface="+mn-lt"/>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PlaceHolder 1"/>
          <p:cNvSpPr>
            <a:spLocks noGrp="1" noRot="1" noChangeAspect="1"/>
          </p:cNvSpPr>
          <p:nvPr>
            <p:ph type="sldImg"/>
          </p:nvPr>
        </p:nvSpPr>
        <p:spPr>
          <a:xfrm>
            <a:off x="685800" y="1143000"/>
            <a:ext cx="5486400" cy="3086100"/>
          </a:xfrm>
          <a:prstGeom prst="rect">
            <a:avLst/>
          </a:prstGeom>
        </p:spPr>
      </p:sp>
      <p:sp>
        <p:nvSpPr>
          <p:cNvPr id="685"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fi-FI" sz="2000" b="0" strike="noStrike" dirty="0" err="1">
                <a:latin typeface="Arial"/>
              </a:rPr>
              <a:t>Disinformaation</a:t>
            </a:r>
            <a:r>
              <a:rPr lang="fi-FI" sz="2000" b="0" strike="noStrike" dirty="0">
                <a:latin typeface="Arial"/>
              </a:rPr>
              <a:t> ymmärtäminen – diat 4–24</a:t>
            </a:r>
          </a:p>
          <a:p>
            <a:pPr marL="171360" indent="-171000">
              <a:lnSpc>
                <a:spcPct val="100000"/>
              </a:lnSpc>
              <a:buClr>
                <a:srgbClr val="000000"/>
              </a:buClr>
              <a:buFont typeface="StarSymbol"/>
              <a:buChar char="-"/>
            </a:pPr>
            <a:r>
              <a:rPr lang="fi-FI" sz="2000" b="0" strike="noStrike" dirty="0">
                <a:latin typeface="Arial"/>
              </a:rPr>
              <a:t>Ryhmätyö – dia 25</a:t>
            </a:r>
          </a:p>
          <a:p>
            <a:pPr marL="171360" indent="-171000">
              <a:lnSpc>
                <a:spcPct val="100000"/>
              </a:lnSpc>
              <a:buClr>
                <a:srgbClr val="000000"/>
              </a:buClr>
              <a:buFont typeface="StarSymbol"/>
              <a:buChar char="-"/>
            </a:pPr>
            <a:r>
              <a:rPr lang="fi-FI" sz="2000" b="0" strike="noStrike" dirty="0">
                <a:latin typeface="Arial"/>
              </a:rPr>
              <a:t>Esitelmät ja keskustelu – dia 25</a:t>
            </a:r>
          </a:p>
          <a:p>
            <a:pPr marL="171360" indent="-171000">
              <a:lnSpc>
                <a:spcPct val="100000"/>
              </a:lnSpc>
              <a:buClr>
                <a:srgbClr val="000000"/>
              </a:buClr>
              <a:buFont typeface="StarSymbol"/>
              <a:buChar char="-"/>
            </a:pPr>
            <a:r>
              <a:rPr lang="fi-FI" sz="2000" b="0" strike="noStrike" dirty="0">
                <a:latin typeface="Arial"/>
              </a:rPr>
              <a:t>Yhteenveto ja aineistovinkkejä – diat 26–34</a:t>
            </a:r>
          </a:p>
        </p:txBody>
      </p:sp>
      <p:sp>
        <p:nvSpPr>
          <p:cNvPr id="68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8760A98-91E9-44C7-B2B4-F205E8501550}" type="slidenum">
              <a:rPr lang="fr-BE" sz="1200" b="0" strike="noStrike" spc="-1">
                <a:solidFill>
                  <a:srgbClr val="000000"/>
                </a:solidFill>
                <a:latin typeface="+mn-lt"/>
                <a:ea typeface="+mn-ea"/>
              </a:rPr>
              <a:t>4</a:t>
            </a:fld>
            <a:endParaRPr lang="fr-BE" sz="1200" b="0" strike="noStrike" spc="-1">
              <a:solidFill>
                <a:srgbClr val="000000"/>
              </a:solidFill>
              <a:latin typeface="+mn-lt"/>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PlaceHolder 1"/>
          <p:cNvSpPr>
            <a:spLocks noGrp="1" noRot="1" noChangeAspect="1"/>
          </p:cNvSpPr>
          <p:nvPr>
            <p:ph type="sldImg"/>
          </p:nvPr>
        </p:nvSpPr>
        <p:spPr>
          <a:xfrm>
            <a:off x="685800" y="1143000"/>
            <a:ext cx="5486400" cy="3086100"/>
          </a:xfrm>
          <a:prstGeom prst="rect">
            <a:avLst/>
          </a:prstGeom>
        </p:spPr>
      </p:sp>
      <p:sp>
        <p:nvSpPr>
          <p:cNvPr id="68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fi-FI" sz="2000" b="0" strike="noStrike" dirty="0">
                <a:latin typeface="Arial"/>
              </a:rPr>
              <a:t>Keskustellaan määritelmistä sekä kerrotaan tekniikoista ja neuvotaan, miten </a:t>
            </a:r>
            <a:r>
              <a:rPr lang="fi-FI" sz="2000" b="0" strike="noStrike" dirty="0" err="1">
                <a:latin typeface="Arial"/>
              </a:rPr>
              <a:t>disinformaation</a:t>
            </a:r>
            <a:r>
              <a:rPr lang="fi-FI" sz="2000" b="0" strike="noStrike" dirty="0">
                <a:latin typeface="Arial"/>
              </a:rPr>
              <a:t> voi tunnistaa ja miten siltä voi suojautua ja auttaa muitakin olemaan tarkkaavaisempia.</a:t>
            </a:r>
          </a:p>
          <a:p>
            <a:pPr>
              <a:lnSpc>
                <a:spcPct val="100000"/>
              </a:lnSpc>
              <a:tabLst>
                <a:tab pos="0" algn="l"/>
              </a:tabLst>
            </a:pPr>
            <a:endParaRPr lang="fr-BE" sz="2000" b="0" strike="noStrike" spc="-1" dirty="0">
              <a:latin typeface="Arial"/>
            </a:endParaRPr>
          </a:p>
        </p:txBody>
      </p:sp>
      <p:sp>
        <p:nvSpPr>
          <p:cNvPr id="68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0FDF17C-93A9-4297-944D-9E11C7BB7550}" type="slidenum">
              <a:rPr lang="fr-BE" sz="1200" b="0" strike="noStrike" spc="-1">
                <a:solidFill>
                  <a:srgbClr val="000000"/>
                </a:solidFill>
                <a:latin typeface="+mn-lt"/>
                <a:ea typeface="+mn-ea"/>
              </a:rPr>
              <a:t>5</a:t>
            </a:fld>
            <a:endParaRPr lang="fr-BE" sz="1200" b="0" strike="noStrike" spc="-1">
              <a:solidFill>
                <a:srgbClr val="000000"/>
              </a:solidFill>
              <a:latin typeface="+mn-lt"/>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PlaceHolder 1"/>
          <p:cNvSpPr>
            <a:spLocks noGrp="1" noRot="1" noChangeAspect="1"/>
          </p:cNvSpPr>
          <p:nvPr>
            <p:ph type="sldImg"/>
          </p:nvPr>
        </p:nvSpPr>
        <p:spPr>
          <a:xfrm>
            <a:off x="685800" y="1143000"/>
            <a:ext cx="5486400" cy="3086100"/>
          </a:xfrm>
          <a:prstGeom prst="rect">
            <a:avLst/>
          </a:prstGeom>
        </p:spPr>
      </p:sp>
      <p:sp>
        <p:nvSpPr>
          <p:cNvPr id="691" name="PlaceHolder 2"/>
          <p:cNvSpPr>
            <a:spLocks noGrp="1"/>
          </p:cNvSpPr>
          <p:nvPr>
            <p:ph type="body"/>
          </p:nvPr>
        </p:nvSpPr>
        <p:spPr>
          <a:xfrm>
            <a:off x="685800" y="4400640"/>
            <a:ext cx="5486040" cy="3600000"/>
          </a:xfrm>
          <a:prstGeom prst="rect">
            <a:avLst/>
          </a:prstGeom>
        </p:spPr>
        <p:txBody>
          <a:bodyPr>
            <a:noAutofit/>
          </a:bodyPr>
          <a:lstStyle/>
          <a:p>
            <a:pPr marL="216000" indent="-216000" algn="just">
              <a:lnSpc>
                <a:spcPct val="100000"/>
              </a:lnSpc>
            </a:pPr>
            <a:r>
              <a:rPr lang="fi-FI" sz="1200" b="0" strike="noStrike" dirty="0">
                <a:latin typeface="Arial"/>
                <a:ea typeface="Calibri"/>
              </a:rPr>
              <a:t>MITÄ ON DISINFORMAATIO </a:t>
            </a:r>
          </a:p>
          <a:p>
            <a:pPr marL="216000" indent="-216000" algn="just">
              <a:lnSpc>
                <a:spcPct val="100000"/>
              </a:lnSpc>
            </a:pPr>
            <a:endParaRPr lang="fr-BE" sz="1200" b="0" strike="noStrike" spc="-1" dirty="0">
              <a:latin typeface="Arial"/>
            </a:endParaRPr>
          </a:p>
          <a:p>
            <a:pPr marL="171360" indent="-171000" algn="just">
              <a:lnSpc>
                <a:spcPct val="100000"/>
              </a:lnSpc>
              <a:buClr>
                <a:srgbClr val="000000"/>
              </a:buClr>
              <a:buFont typeface="Wingdings" charset="2"/>
              <a:buChar char=""/>
            </a:pPr>
            <a:r>
              <a:rPr lang="fi-FI" sz="1200" b="0" strike="noStrike" dirty="0">
                <a:latin typeface="Arial"/>
                <a:ea typeface="Calibri"/>
              </a:rPr>
              <a:t>Oppimistavoitteet: </a:t>
            </a:r>
          </a:p>
          <a:p>
            <a:pPr marL="171360" indent="-171000" algn="just">
              <a:lnSpc>
                <a:spcPct val="100000"/>
              </a:lnSpc>
              <a:buClr>
                <a:srgbClr val="000000"/>
              </a:buClr>
              <a:buFont typeface="Wingdings" charset="2"/>
              <a:buChar char="-"/>
            </a:pPr>
            <a:r>
              <a:rPr lang="fi-FI" sz="1200" b="0" strike="noStrike" dirty="0">
                <a:latin typeface="Arial"/>
                <a:ea typeface="Calibri"/>
              </a:rPr>
              <a:t>Esitellään määritelmät ja opitaan erottamaan käsitteet toisistaan.</a:t>
            </a:r>
          </a:p>
          <a:p>
            <a:pPr marL="171360" indent="-171000" algn="just">
              <a:lnSpc>
                <a:spcPct val="100000"/>
              </a:lnSpc>
              <a:buClr>
                <a:srgbClr val="000000"/>
              </a:buClr>
              <a:buFont typeface="Wingdings" charset="2"/>
              <a:buChar char="-"/>
            </a:pPr>
            <a:r>
              <a:rPr lang="fi-FI" sz="1200" b="0" strike="noStrike" dirty="0">
                <a:solidFill>
                  <a:srgbClr val="000000"/>
                </a:solidFill>
                <a:latin typeface="Arial"/>
                <a:ea typeface="Calibri"/>
              </a:rPr>
              <a:t>Arvioidaan kunkin esimerkkitapauksen vaarat ja pohditaan, miten ne voitaisiin valjastaa </a:t>
            </a:r>
            <a:r>
              <a:rPr lang="fi-FI" sz="1200" b="0" strike="noStrike" dirty="0" err="1">
                <a:solidFill>
                  <a:srgbClr val="000000"/>
                </a:solidFill>
                <a:latin typeface="Arial"/>
                <a:ea typeface="Calibri"/>
              </a:rPr>
              <a:t>disinformaation</a:t>
            </a:r>
            <a:r>
              <a:rPr lang="fi-FI" sz="1200" b="0" strike="noStrike" dirty="0">
                <a:solidFill>
                  <a:srgbClr val="000000"/>
                </a:solidFill>
                <a:latin typeface="Arial"/>
                <a:ea typeface="Calibri"/>
              </a:rPr>
              <a:t> käyttöön.</a:t>
            </a:r>
          </a:p>
          <a:p>
            <a:pPr marL="171360" indent="-171000" algn="just">
              <a:lnSpc>
                <a:spcPct val="100000"/>
              </a:lnSpc>
              <a:buClr>
                <a:srgbClr val="000000"/>
              </a:buClr>
              <a:buFont typeface="Wingdings" charset="2"/>
              <a:buChar char="-"/>
            </a:pPr>
            <a:r>
              <a:rPr lang="fi-FI" sz="1200" b="0" strike="noStrike" dirty="0">
                <a:solidFill>
                  <a:srgbClr val="000000"/>
                </a:solidFill>
                <a:latin typeface="Arial"/>
                <a:ea typeface="Calibri"/>
              </a:rPr>
              <a:t>Korostetaan arvojen merkitystä: medianvapauden ja median moniarvoisuuden edistäminen, perusoikeuksien, kuten sananvapauden, kunnioittaminen, ei ”totuusministeriötä”.</a:t>
            </a:r>
          </a:p>
          <a:p>
            <a:pPr algn="just">
              <a:lnSpc>
                <a:spcPct val="100000"/>
              </a:lnSpc>
            </a:pPr>
            <a:endParaRPr lang="fr-BE" sz="1200" b="0" strike="noStrike" spc="-1" dirty="0">
              <a:latin typeface="Arial"/>
            </a:endParaRPr>
          </a:p>
          <a:p>
            <a:pPr algn="just">
              <a:lnSpc>
                <a:spcPct val="100000"/>
              </a:lnSpc>
            </a:pPr>
            <a:r>
              <a:rPr lang="fi-FI" sz="1200" b="0" strike="noStrike" dirty="0">
                <a:solidFill>
                  <a:srgbClr val="000000"/>
                </a:solidFill>
                <a:latin typeface="Arial"/>
                <a:ea typeface="Calibri"/>
              </a:rPr>
              <a:t>Kysy, tietävätkö oppilaat, mitä </a:t>
            </a:r>
            <a:r>
              <a:rPr lang="fi-FI" sz="1200" b="0" strike="noStrike" dirty="0" err="1">
                <a:solidFill>
                  <a:srgbClr val="000000"/>
                </a:solidFill>
                <a:latin typeface="Arial"/>
                <a:ea typeface="Calibri"/>
              </a:rPr>
              <a:t>disinformaatio</a:t>
            </a:r>
            <a:r>
              <a:rPr lang="fi-FI" sz="1200" b="0" strike="noStrike" dirty="0">
                <a:solidFill>
                  <a:srgbClr val="000000"/>
                </a:solidFill>
                <a:latin typeface="Arial"/>
                <a:ea typeface="Calibri"/>
              </a:rPr>
              <a:t> on. Vertaa oppilaiden esimerkkejä määritelmään. Voisivatko jotkin niistä olla </a:t>
            </a:r>
            <a:r>
              <a:rPr lang="fi-FI" sz="1200" b="0" strike="noStrike" dirty="0" err="1">
                <a:solidFill>
                  <a:srgbClr val="000000"/>
                </a:solidFill>
                <a:latin typeface="Arial"/>
                <a:ea typeface="Calibri"/>
              </a:rPr>
              <a:t>disinformaatiota</a:t>
            </a:r>
            <a:r>
              <a:rPr lang="fi-FI" sz="1200" b="0" strike="noStrike" dirty="0">
                <a:solidFill>
                  <a:srgbClr val="000000"/>
                </a:solidFill>
                <a:latin typeface="Arial"/>
                <a:ea typeface="Calibri"/>
              </a:rPr>
              <a:t>?</a:t>
            </a:r>
          </a:p>
          <a:p>
            <a:pPr algn="just">
              <a:lnSpc>
                <a:spcPct val="100000"/>
              </a:lnSpc>
            </a:pPr>
            <a:r>
              <a:rPr lang="fi-FI" sz="1200" b="0" strike="noStrike" dirty="0">
                <a:solidFill>
                  <a:srgbClr val="000000"/>
                </a:solidFill>
                <a:latin typeface="Arial"/>
                <a:ea typeface="Calibri"/>
              </a:rPr>
              <a:t>Jos ei, mitä ne ovat? (Esim. epämiellyttäviä uutisia tai mielipiteitä, markkinointia, virheitä tai väärinymmärryksiä.)</a:t>
            </a:r>
          </a:p>
          <a:p>
            <a:pPr algn="just">
              <a:lnSpc>
                <a:spcPct val="100000"/>
              </a:lnSpc>
            </a:pPr>
            <a:endParaRPr lang="fr-BE" sz="1200" b="0" strike="noStrike" spc="-1" dirty="0">
              <a:latin typeface="Arial"/>
            </a:endParaRPr>
          </a:p>
          <a:p>
            <a:pPr>
              <a:lnSpc>
                <a:spcPct val="100000"/>
              </a:lnSpc>
            </a:pPr>
            <a:r>
              <a:rPr lang="fi-FI" sz="1200" b="1" strike="noStrike" dirty="0">
                <a:solidFill>
                  <a:srgbClr val="000000"/>
                </a:solidFill>
                <a:latin typeface="Arial"/>
                <a:ea typeface="Calibri"/>
              </a:rPr>
              <a:t>Mielipide vai fakta?</a:t>
            </a:r>
            <a:r>
              <a:rPr lang="fi-FI" sz="1200" b="0" strike="noStrike" dirty="0">
                <a:solidFill>
                  <a:srgbClr val="000000"/>
                </a:solidFill>
                <a:latin typeface="Arial"/>
                <a:ea typeface="Calibri"/>
              </a:rPr>
              <a:t> Erota toisistaan mielipide ja fakta.</a:t>
            </a:r>
          </a:p>
          <a:p>
            <a:pPr>
              <a:lnSpc>
                <a:spcPct val="100000"/>
              </a:lnSpc>
            </a:pPr>
            <a:r>
              <a:rPr lang="fi-FI" sz="1200" b="0" strike="noStrike" dirty="0">
                <a:solidFill>
                  <a:srgbClr val="000000"/>
                </a:solidFill>
                <a:latin typeface="Arial"/>
                <a:ea typeface="Calibri"/>
              </a:rPr>
              <a:t>Mikä on fakta? Faktat voidaan tarkistaa, ja niiden tueksi voidaan esittää todisteita.</a:t>
            </a:r>
          </a:p>
          <a:p>
            <a:pPr>
              <a:lnSpc>
                <a:spcPct val="100000"/>
              </a:lnSpc>
            </a:pPr>
            <a:r>
              <a:rPr lang="fi-FI" sz="1200" b="0" strike="noStrike" dirty="0">
                <a:solidFill>
                  <a:srgbClr val="000000"/>
                </a:solidFill>
                <a:latin typeface="Arial"/>
                <a:ea typeface="Calibri"/>
              </a:rPr>
              <a:t>Mikä on mielipide? Mielipiteet perustuvat uskomukseen tai käsitykseen, eivät tarkistettavissa oleviin todisteisiin. Osa voi olla päinvastaista mieltä. </a:t>
            </a:r>
          </a:p>
          <a:p>
            <a:pPr>
              <a:lnSpc>
                <a:spcPct val="100000"/>
              </a:lnSpc>
            </a:pPr>
            <a:endParaRPr lang="fr-BE" sz="1200" b="0" strike="noStrike" spc="-1" dirty="0">
              <a:latin typeface="Arial"/>
            </a:endParaRPr>
          </a:p>
          <a:p>
            <a:pPr>
              <a:lnSpc>
                <a:spcPct val="100000"/>
              </a:lnSpc>
            </a:pPr>
            <a:r>
              <a:rPr lang="fi-FI" sz="1200" b="0" i="1" strike="noStrike" dirty="0">
                <a:solidFill>
                  <a:srgbClr val="000000"/>
                </a:solidFill>
                <a:latin typeface="Arial"/>
                <a:ea typeface="Calibri"/>
              </a:rPr>
              <a:t>Esimerkkitehtävä (vapaaehtoinen): </a:t>
            </a:r>
            <a:r>
              <a:rPr lang="fi-FI" sz="1200" b="0" strike="noStrike" dirty="0">
                <a:solidFill>
                  <a:srgbClr val="000000"/>
                </a:solidFill>
                <a:latin typeface="Arial"/>
                <a:ea typeface="Calibri"/>
              </a:rPr>
              <a:t>Pyydä oppilaita käymään läpi sanomalehtiartikkeli ja merkitsemään kohdat, jotka ovat mielipiteitä. Pyydä heitä myös tarkistamaan kohdat, jotka ovat faktoja ja joissa on luotettava lähde, ja kohdat, jotka näyttävät faktoilta mutta joissa ei mainita lähteitä. Pyydä luokkaa kertomaan havainnoistaan.</a:t>
            </a:r>
          </a:p>
          <a:p>
            <a:pPr>
              <a:lnSpc>
                <a:spcPct val="100000"/>
              </a:lnSpc>
            </a:pPr>
            <a:endParaRPr lang="fr-BE" sz="1200" b="0" strike="noStrike" spc="-1" dirty="0">
              <a:latin typeface="Arial"/>
            </a:endParaRPr>
          </a:p>
          <a:p>
            <a:pPr>
              <a:lnSpc>
                <a:spcPct val="100000"/>
              </a:lnSpc>
            </a:pPr>
            <a:r>
              <a:rPr lang="fi-FI" sz="2000" b="0" strike="noStrike" dirty="0">
                <a:solidFill>
                  <a:srgbClr val="000000"/>
                </a:solidFill>
                <a:latin typeface="Arial"/>
                <a:ea typeface="Calibri"/>
              </a:rPr>
              <a:t>Väärää tietoa on kaikkialla. </a:t>
            </a:r>
            <a:r>
              <a:rPr lang="fi-FI" sz="2000" b="0" strike="noStrike" dirty="0" err="1">
                <a:solidFill>
                  <a:srgbClr val="000000"/>
                </a:solidFill>
                <a:latin typeface="Arial"/>
                <a:ea typeface="Calibri"/>
              </a:rPr>
              <a:t>Disinformaatio</a:t>
            </a:r>
            <a:r>
              <a:rPr lang="fi-FI" sz="2000" b="0" strike="noStrike" dirty="0">
                <a:solidFill>
                  <a:srgbClr val="000000"/>
                </a:solidFill>
                <a:latin typeface="Arial"/>
                <a:ea typeface="Calibri"/>
              </a:rPr>
              <a:t> on kuitenkin tärkeää erottaa muun tyyppisestä väärästä tiedosta eli </a:t>
            </a:r>
            <a:r>
              <a:rPr lang="fi-FI" sz="2000" b="0" strike="noStrike" dirty="0" err="1">
                <a:solidFill>
                  <a:srgbClr val="000000"/>
                </a:solidFill>
                <a:latin typeface="Arial"/>
                <a:ea typeface="Calibri"/>
              </a:rPr>
              <a:t>misinformaatiosta</a:t>
            </a:r>
            <a:r>
              <a:rPr lang="fi-FI" sz="2000" b="0" strike="noStrike" dirty="0">
                <a:solidFill>
                  <a:srgbClr val="000000"/>
                </a:solidFill>
                <a:latin typeface="Arial"/>
                <a:ea typeface="Calibri"/>
              </a:rPr>
              <a:t> TARKOITUKSEN perusteella:</a:t>
            </a:r>
          </a:p>
          <a:p>
            <a:pPr>
              <a:lnSpc>
                <a:spcPct val="100000"/>
              </a:lnSpc>
            </a:pPr>
            <a:endParaRPr lang="fr-BE" sz="2000" b="0" strike="noStrike" spc="-1" dirty="0">
              <a:latin typeface="Arial"/>
            </a:endParaRPr>
          </a:p>
          <a:p>
            <a:pPr marL="171360" indent="-171000">
              <a:lnSpc>
                <a:spcPct val="100000"/>
              </a:lnSpc>
              <a:spcAft>
                <a:spcPts val="601"/>
              </a:spcAft>
              <a:buClr>
                <a:srgbClr val="000000"/>
              </a:buClr>
              <a:buFont typeface="Wingdings" charset="2"/>
              <a:buChar char="-"/>
            </a:pPr>
            <a:r>
              <a:rPr lang="fi-FI" sz="2000" strike="noStrike" dirty="0" err="1">
                <a:solidFill>
                  <a:srgbClr val="000000"/>
                </a:solidFill>
                <a:latin typeface="Arial"/>
                <a:ea typeface="Calibri"/>
              </a:rPr>
              <a:t>Disinformaatiolla</a:t>
            </a:r>
            <a:r>
              <a:rPr lang="fi-FI" sz="2000" strike="noStrike" dirty="0">
                <a:solidFill>
                  <a:srgbClr val="000000"/>
                </a:solidFill>
                <a:latin typeface="Arial"/>
                <a:ea typeface="Calibri"/>
              </a:rPr>
              <a:t> tarkoitetaan väärää tietoa, jonka laatimisen ja jakamisen </a:t>
            </a:r>
            <a:r>
              <a:rPr lang="fi-FI" sz="2000" b="1" strike="noStrike" dirty="0">
                <a:solidFill>
                  <a:srgbClr val="000000"/>
                </a:solidFill>
                <a:latin typeface="Arial"/>
                <a:ea typeface="Calibri"/>
              </a:rPr>
              <a:t>tietoisena tarkoituksena on aiheuttaa haittaa</a:t>
            </a:r>
            <a:r>
              <a:rPr lang="fi-FI" sz="2000" strike="noStrike" dirty="0">
                <a:solidFill>
                  <a:srgbClr val="000000"/>
                </a:solidFill>
                <a:latin typeface="Arial"/>
                <a:ea typeface="Calibri"/>
              </a:rPr>
              <a:t>.</a:t>
            </a:r>
            <a:r>
              <a:rPr lang="fi-FI" sz="2000" b="0" strike="noStrike" dirty="0">
                <a:solidFill>
                  <a:srgbClr val="000000"/>
                </a:solidFill>
                <a:latin typeface="Arial"/>
                <a:ea typeface="Calibri"/>
              </a:rPr>
              <a:t> Esimerkki: </a:t>
            </a:r>
            <a:r>
              <a:rPr lang="fi-FI" sz="2000" b="0" strike="noStrike" dirty="0" err="1">
                <a:solidFill>
                  <a:srgbClr val="000000"/>
                </a:solidFill>
                <a:latin typeface="Arial"/>
                <a:ea typeface="Calibri"/>
              </a:rPr>
              <a:t>Tviitti</a:t>
            </a:r>
            <a:r>
              <a:rPr lang="fi-FI" sz="2000" b="0" strike="noStrike" dirty="0">
                <a:solidFill>
                  <a:srgbClr val="000000"/>
                </a:solidFill>
                <a:latin typeface="Arial"/>
                <a:ea typeface="Calibri"/>
              </a:rPr>
              <a:t> maahanmuuttajista, jotka tekevät rikoksia Euroopassa. </a:t>
            </a:r>
            <a:r>
              <a:rPr lang="fi-FI" sz="2000" b="0" strike="noStrike" dirty="0" err="1">
                <a:solidFill>
                  <a:srgbClr val="000000"/>
                </a:solidFill>
                <a:latin typeface="Arial"/>
                <a:ea typeface="Calibri"/>
              </a:rPr>
              <a:t>Tviitin</a:t>
            </a:r>
            <a:r>
              <a:rPr lang="fi-FI" sz="2000" b="0" strike="noStrike" dirty="0">
                <a:solidFill>
                  <a:srgbClr val="000000"/>
                </a:solidFill>
                <a:latin typeface="Arial"/>
                <a:ea typeface="Calibri"/>
              </a:rPr>
              <a:t> tarkoituksena on, että asia jakaa mielipiteitä yhteiskunnassa.</a:t>
            </a:r>
          </a:p>
          <a:p>
            <a:pPr marL="171360" indent="-171000">
              <a:lnSpc>
                <a:spcPct val="100000"/>
              </a:lnSpc>
              <a:spcAft>
                <a:spcPts val="601"/>
              </a:spcAft>
              <a:buClr>
                <a:srgbClr val="000000"/>
              </a:buClr>
              <a:buFont typeface="Wingdings" charset="2"/>
              <a:buChar char="-"/>
            </a:pPr>
            <a:r>
              <a:rPr lang="fi-FI" sz="2000" strike="noStrike" dirty="0" err="1">
                <a:solidFill>
                  <a:srgbClr val="000000"/>
                </a:solidFill>
                <a:latin typeface="Arial"/>
                <a:ea typeface="Calibri"/>
              </a:rPr>
              <a:t>Misinformaatiolla</a:t>
            </a:r>
            <a:r>
              <a:rPr lang="fi-FI" sz="2000" strike="noStrike" dirty="0">
                <a:solidFill>
                  <a:srgbClr val="000000"/>
                </a:solidFill>
                <a:latin typeface="Arial"/>
                <a:ea typeface="Calibri"/>
              </a:rPr>
              <a:t> tarkoitetaan </a:t>
            </a:r>
            <a:r>
              <a:rPr lang="fi-FI" sz="2000" b="1" strike="noStrike" dirty="0">
                <a:solidFill>
                  <a:srgbClr val="000000"/>
                </a:solidFill>
                <a:latin typeface="Arial"/>
                <a:ea typeface="Calibri"/>
              </a:rPr>
              <a:t>sellaisten ihmisten jakamaa väärää tietoa, jotka eivät ymmärrä, että tieto ei pidä paikkaansa, ja joiden tarkoituksena ei ole aiheuttaa haittaa</a:t>
            </a:r>
            <a:r>
              <a:rPr lang="fi-FI" sz="2000" strike="noStrike" dirty="0">
                <a:solidFill>
                  <a:srgbClr val="000000"/>
                </a:solidFill>
                <a:latin typeface="Arial"/>
                <a:ea typeface="Calibri"/>
              </a:rPr>
              <a:t>.</a:t>
            </a:r>
            <a:r>
              <a:rPr lang="fi-FI" sz="2000" b="0" strike="noStrike" dirty="0">
                <a:solidFill>
                  <a:srgbClr val="000000"/>
                </a:solidFill>
                <a:latin typeface="Arial"/>
                <a:ea typeface="Calibri"/>
              </a:rPr>
              <a:t> Usein he vain yrittävät auttaa. Esimerkki: Tätisi jakaa Facebookissa artikkelin tai meemin, jossa väitetään, että valkosipuli suojelee koronavirukselta. Hän pitää tietoa hyödyllisenä eikä ymmärrä, ettei väite pidä paikkaansa.</a:t>
            </a:r>
          </a:p>
          <a:p>
            <a:pPr marL="171360" indent="-171000">
              <a:lnSpc>
                <a:spcPct val="100000"/>
              </a:lnSpc>
              <a:buClr>
                <a:srgbClr val="000000"/>
              </a:buClr>
              <a:buFont typeface="Wingdings" charset="2"/>
              <a:buChar char="-"/>
            </a:pPr>
            <a:r>
              <a:rPr lang="fi-FI" sz="2000" b="0" strike="noStrike" dirty="0">
                <a:solidFill>
                  <a:srgbClr val="000000"/>
                </a:solidFill>
                <a:latin typeface="Arial"/>
                <a:ea typeface="Calibri"/>
              </a:rPr>
              <a:t>Vaikuttamistoimilla tarkoitetaan koordinoituja toimia, joiden tavoitteena on vaikuttaa kohdeyleisöön erilaisilla laittomilla ja vilpillisillä keinoilla vastustajan päämäärien tukemiseksi.</a:t>
            </a:r>
          </a:p>
          <a:p>
            <a:pPr marL="171360" indent="-171000">
              <a:lnSpc>
                <a:spcPct val="100000"/>
              </a:lnSpc>
              <a:buClr>
                <a:srgbClr val="000000"/>
              </a:buClr>
              <a:buFont typeface="Wingdings" charset="2"/>
              <a:buChar char="-"/>
            </a:pPr>
            <a:r>
              <a:rPr lang="fi-FI" b="0" strike="noStrike" dirty="0">
                <a:solidFill>
                  <a:srgbClr val="000000"/>
                </a:solidFill>
                <a:latin typeface="Arial"/>
                <a:ea typeface="Calibri"/>
              </a:rPr>
              <a:t>Ulkomaisella sekaantumisella tarkoitetaan vieraan valtiollisen toimijan tai sen edustajien pakkokeinoihin perustuvia, harhaanjohtavia ja/tai laittomia toimia, joilla häiritään poliittisen tahdon vapaata muodostusta ja ilmaisua esimerkiksi vaalien aikana.</a:t>
            </a:r>
          </a:p>
          <a:p>
            <a:pPr>
              <a:lnSpc>
                <a:spcPct val="100000"/>
              </a:lnSpc>
              <a:tabLst>
                <a:tab pos="0" algn="l"/>
              </a:tabLst>
            </a:pPr>
            <a:endParaRPr lang="fr-BE" sz="2000" b="0" strike="noStrike" spc="-1" dirty="0">
              <a:latin typeface="Arial"/>
            </a:endParaRPr>
          </a:p>
          <a:p>
            <a:pPr>
              <a:lnSpc>
                <a:spcPct val="100000"/>
              </a:lnSpc>
              <a:tabLst>
                <a:tab pos="0" algn="l"/>
              </a:tabLst>
            </a:pPr>
            <a:r>
              <a:rPr lang="fi-FI" sz="2000" b="0" strike="noStrike" dirty="0">
                <a:solidFill>
                  <a:srgbClr val="000000"/>
                </a:solidFill>
                <a:latin typeface="Arial"/>
                <a:ea typeface="Calibri"/>
              </a:rPr>
              <a:t>Käsite ”valeuutinen” saattaa olla oppilaille tuttu, mutta sitä ei ole suositeltavaa käyttää. Kun poliitikot syyttävät riippumattomia toimittajia ”valeuutisten” julkaisemisesta silloin, kun nämä vain kirjoittavat kriittisesti asioista, jokin on vialla. Termiä ”valeuutinen” ei suositella siksi, että sen käyttö voi johtaa tiedotusvälineiden mitätöimiseen.</a:t>
            </a:r>
          </a:p>
        </p:txBody>
      </p:sp>
      <p:sp>
        <p:nvSpPr>
          <p:cNvPr id="69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32A4172-9F24-4709-BB1A-18E346B04393}" type="slidenum">
              <a:rPr lang="fr-BE" sz="1200" b="0" strike="noStrike" spc="-1">
                <a:solidFill>
                  <a:srgbClr val="000000"/>
                </a:solidFill>
                <a:latin typeface="+mn-lt"/>
                <a:ea typeface="+mn-ea"/>
              </a:rPr>
              <a:t>6</a:t>
            </a:fld>
            <a:endParaRPr lang="fr-BE" sz="1200" b="0" strike="noStrike" spc="-1">
              <a:solidFill>
                <a:srgbClr val="000000"/>
              </a:solidFill>
              <a:latin typeface="+mn-lt"/>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PlaceHolder 1"/>
          <p:cNvSpPr>
            <a:spLocks noGrp="1" noRot="1" noChangeAspect="1"/>
          </p:cNvSpPr>
          <p:nvPr>
            <p:ph type="sldImg"/>
          </p:nvPr>
        </p:nvSpPr>
        <p:spPr>
          <a:xfrm>
            <a:off x="685800" y="1143000"/>
            <a:ext cx="5486400" cy="3086100"/>
          </a:xfrm>
          <a:prstGeom prst="rect">
            <a:avLst/>
          </a:prstGeom>
        </p:spPr>
      </p:sp>
      <p:sp>
        <p:nvSpPr>
          <p:cNvPr id="69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fi-FI" sz="2000" b="0" strike="noStrike" dirty="0">
                <a:latin typeface="Arial"/>
              </a:rPr>
              <a:t>Näytä aluksi tämä video: https://www.youtube.com/watch?v=d8uRYqsu2W4</a:t>
            </a:r>
            <a:r>
              <a:rPr lang="fi-FI" dirty="0"/>
              <a:t/>
            </a:r>
            <a:br>
              <a:rPr lang="fi-FI" dirty="0"/>
            </a:br>
            <a:r>
              <a:rPr lang="fi-FI" sz="2000" b="0" strike="noStrike" dirty="0">
                <a:latin typeface="Arial"/>
              </a:rPr>
              <a:t>Kokonaiskesto: 1 min 40 s</a:t>
            </a:r>
          </a:p>
          <a:p>
            <a:pPr marL="216000" indent="-216000">
              <a:lnSpc>
                <a:spcPct val="100000"/>
              </a:lnSpc>
            </a:pPr>
            <a:endParaRPr lang="fr-BE" sz="2000" b="0" strike="noStrike" spc="-1" dirty="0">
              <a:latin typeface="Arial"/>
            </a:endParaRPr>
          </a:p>
          <a:p>
            <a:pPr marL="216000" indent="-216000">
              <a:lnSpc>
                <a:spcPct val="100000"/>
              </a:lnSpc>
            </a:pPr>
            <a:r>
              <a:rPr lang="fi-FI" sz="2000" b="0" strike="noStrike" dirty="0">
                <a:latin typeface="Arial"/>
              </a:rPr>
              <a:t>Englanninkielisen tekstiselosteen käännös:</a:t>
            </a:r>
          </a:p>
          <a:p>
            <a:pPr marL="139680">
              <a:lnSpc>
                <a:spcPct val="100000"/>
              </a:lnSpc>
              <a:tabLst>
                <a:tab pos="0" algn="l"/>
              </a:tabLst>
            </a:pPr>
            <a:r>
              <a:rPr lang="fi-FI" sz="1200" b="0" strike="noStrike" dirty="0">
                <a:solidFill>
                  <a:srgbClr val="000000"/>
                </a:solidFill>
                <a:latin typeface="Arial"/>
              </a:rPr>
              <a:t>---------------------------</a:t>
            </a:r>
            <a:r>
              <a:rPr lang="fi-FI" dirty="0"/>
              <a:t/>
            </a:r>
            <a:br>
              <a:rPr lang="fi-FI" dirty="0"/>
            </a:br>
            <a:r>
              <a:rPr lang="fi-FI" sz="2000" b="0" strike="noStrike" dirty="0">
                <a:solidFill>
                  <a:srgbClr val="000000"/>
                </a:solidFill>
                <a:latin typeface="Arial"/>
              </a:rPr>
              <a:t>(kertojaääni)	</a:t>
            </a:r>
          </a:p>
          <a:p>
            <a:pPr marL="139680">
              <a:lnSpc>
                <a:spcPct val="100000"/>
              </a:lnSpc>
              <a:tabLst>
                <a:tab pos="0" algn="l"/>
              </a:tabLst>
            </a:pPr>
            <a:r>
              <a:rPr lang="fi-FI" sz="2000" b="0" strike="noStrike" dirty="0">
                <a:solidFill>
                  <a:srgbClr val="000000"/>
                </a:solidFill>
                <a:latin typeface="Arial"/>
              </a:rPr>
              <a:t>Se tuntui vastaukselta miljoonien autismin koskettamien perheiden vaikeuksiin. Uraauurtavassa lääketieteellisessä tutkimuksessa autismi yhdistettiin lasten saamiin rokotteisiin. Nyt tutkimusta kutsutaan kuitenkin ”harhaanjohtavaksi”, ja joidenkin mielestä se oli jopa harkittu huijaus.</a:t>
            </a:r>
          </a:p>
          <a:p>
            <a:pPr marL="139680">
              <a:lnSpc>
                <a:spcPct val="100000"/>
              </a:lnSpc>
              <a:tabLst>
                <a:tab pos="0" algn="l"/>
              </a:tabLst>
            </a:pPr>
            <a:r>
              <a:rPr lang="fi-FI" sz="2000" b="0" strike="noStrike" dirty="0">
                <a:solidFill>
                  <a:srgbClr val="000000"/>
                </a:solidFill>
                <a:latin typeface="Arial"/>
              </a:rPr>
              <a:t>(British </a:t>
            </a:r>
            <a:r>
              <a:rPr lang="fi-FI" sz="2000" b="0" strike="noStrike" dirty="0" err="1">
                <a:solidFill>
                  <a:srgbClr val="000000"/>
                </a:solidFill>
                <a:latin typeface="Arial"/>
              </a:rPr>
              <a:t>Medical</a:t>
            </a:r>
            <a:r>
              <a:rPr lang="fi-FI" sz="2000" b="0" strike="noStrike" dirty="0">
                <a:solidFill>
                  <a:srgbClr val="000000"/>
                </a:solidFill>
                <a:latin typeface="Arial"/>
              </a:rPr>
              <a:t> Journal -julkaisun toimittaja </a:t>
            </a:r>
            <a:r>
              <a:rPr lang="fi-FI" sz="2000" b="0" strike="noStrike" dirty="0" err="1">
                <a:solidFill>
                  <a:srgbClr val="000000"/>
                </a:solidFill>
                <a:latin typeface="Arial"/>
              </a:rPr>
              <a:t>Fiona</a:t>
            </a:r>
            <a:r>
              <a:rPr lang="fi-FI" sz="2000" b="0" strike="noStrike" dirty="0">
                <a:solidFill>
                  <a:srgbClr val="000000"/>
                </a:solidFill>
                <a:latin typeface="Arial"/>
              </a:rPr>
              <a:t> </a:t>
            </a:r>
            <a:r>
              <a:rPr lang="fi-FI" sz="2000" b="0" strike="noStrike" dirty="0" err="1">
                <a:solidFill>
                  <a:srgbClr val="000000"/>
                </a:solidFill>
                <a:latin typeface="Arial"/>
              </a:rPr>
              <a:t>Godlee</a:t>
            </a:r>
            <a:r>
              <a:rPr lang="fi-FI" sz="2000" b="0" strike="noStrike" dirty="0">
                <a:solidFill>
                  <a:srgbClr val="000000"/>
                </a:solidFill>
                <a:latin typeface="Arial"/>
              </a:rPr>
              <a:t>)	</a:t>
            </a:r>
          </a:p>
          <a:p>
            <a:pPr marL="139680">
              <a:lnSpc>
                <a:spcPct val="100000"/>
              </a:lnSpc>
              <a:tabLst>
                <a:tab pos="0" algn="l"/>
              </a:tabLst>
            </a:pPr>
            <a:r>
              <a:rPr lang="fi-FI" sz="2000" b="0" strike="noStrike" dirty="0">
                <a:solidFill>
                  <a:srgbClr val="000000"/>
                </a:solidFill>
                <a:latin typeface="Arial"/>
              </a:rPr>
              <a:t>Tiesimme alusta saakka, että tutkimus oli heikkolaatuinen. Se sai paljon mediahuomiota. Kaikki todisteet, kaikki epidemiologiset tutkimukset ja lasten verestä tehdyt tutkimukset ovat kumonneet asian ja todenneet, ettei yhteydestä ole todisteita.</a:t>
            </a:r>
          </a:p>
          <a:p>
            <a:pPr marL="139680">
              <a:lnSpc>
                <a:spcPct val="100000"/>
              </a:lnSpc>
              <a:tabLst>
                <a:tab pos="0" algn="l"/>
              </a:tabLst>
            </a:pPr>
            <a:r>
              <a:rPr lang="fi-FI" sz="2000" b="0" strike="noStrike" dirty="0">
                <a:solidFill>
                  <a:srgbClr val="000000"/>
                </a:solidFill>
                <a:latin typeface="Arial"/>
              </a:rPr>
              <a:t>(kertojaääni)	</a:t>
            </a:r>
          </a:p>
          <a:p>
            <a:pPr marL="139680">
              <a:lnSpc>
                <a:spcPct val="100000"/>
              </a:lnSpc>
              <a:tabLst>
                <a:tab pos="0" algn="l"/>
              </a:tabLst>
            </a:pPr>
            <a:r>
              <a:rPr lang="fi-FI" sz="2000" b="0" strike="noStrike" dirty="0">
                <a:solidFill>
                  <a:srgbClr val="000000"/>
                </a:solidFill>
                <a:latin typeface="Arial"/>
              </a:rPr>
              <a:t>Andrew </a:t>
            </a:r>
            <a:r>
              <a:rPr lang="fi-FI" sz="2000" b="0" strike="noStrike" dirty="0" err="1">
                <a:solidFill>
                  <a:srgbClr val="000000"/>
                </a:solidFill>
                <a:latin typeface="Arial"/>
              </a:rPr>
              <a:t>Wakefield</a:t>
            </a:r>
            <a:r>
              <a:rPr lang="fi-FI" sz="2000" b="0" strike="noStrike" dirty="0">
                <a:solidFill>
                  <a:srgbClr val="000000"/>
                </a:solidFill>
                <a:latin typeface="Arial"/>
              </a:rPr>
              <a:t> ja hänen kollegansa julkaisivat vuonna 1998 artikkelin, joka säikäytti potilaat ja sai rokotusasteen putoamaan eri puolilla maailmaa. </a:t>
            </a:r>
            <a:r>
              <a:rPr lang="fi-FI" sz="2000" b="0" strike="noStrike" dirty="0" err="1">
                <a:solidFill>
                  <a:srgbClr val="000000"/>
                </a:solidFill>
                <a:latin typeface="Arial"/>
              </a:rPr>
              <a:t>Wakefield</a:t>
            </a:r>
            <a:r>
              <a:rPr lang="fi-FI" sz="2000" b="0" strike="noStrike" dirty="0">
                <a:solidFill>
                  <a:srgbClr val="000000"/>
                </a:solidFill>
                <a:latin typeface="Arial"/>
              </a:rPr>
              <a:t> väitti, että 12 lasta oli normaaleja, kunnes he saivat tuhkarokko-, sikotauti- ja vihurirokkorokotteen [MPR-rokote].</a:t>
            </a:r>
          </a:p>
          <a:p>
            <a:pPr marL="139680">
              <a:lnSpc>
                <a:spcPct val="100000"/>
              </a:lnSpc>
              <a:tabLst>
                <a:tab pos="0" algn="l"/>
              </a:tabLst>
            </a:pPr>
            <a:r>
              <a:rPr lang="fi-FI" sz="2000" b="0" strike="noStrike" dirty="0">
                <a:solidFill>
                  <a:srgbClr val="000000"/>
                </a:solidFill>
                <a:latin typeface="Arial"/>
              </a:rPr>
              <a:t>Artikkeli vedettiin kuitenkin myöhemmin pois, ja uudessa tarkastelussa todettiin, että </a:t>
            </a:r>
            <a:r>
              <a:rPr lang="fi-FI" sz="2000" b="0" strike="noStrike" dirty="0" err="1">
                <a:solidFill>
                  <a:srgbClr val="000000"/>
                </a:solidFill>
                <a:latin typeface="Arial"/>
              </a:rPr>
              <a:t>Wakefield</a:t>
            </a:r>
            <a:r>
              <a:rPr lang="fi-FI" sz="2000" b="0" strike="noStrike" dirty="0">
                <a:solidFill>
                  <a:srgbClr val="000000"/>
                </a:solidFill>
                <a:latin typeface="Arial"/>
              </a:rPr>
              <a:t> ja hänen kollegansa olivat muuttaneet tutkimuksissaan potilaita koskevia faktoja. </a:t>
            </a:r>
            <a:r>
              <a:rPr lang="fi-FI" sz="2000" b="0" strike="noStrike" dirty="0" err="1">
                <a:solidFill>
                  <a:srgbClr val="000000"/>
                </a:solidFill>
                <a:latin typeface="Arial"/>
              </a:rPr>
              <a:t>Wakefieldillä</a:t>
            </a:r>
            <a:r>
              <a:rPr lang="fi-FI" sz="2000" b="0" strike="noStrike" dirty="0">
                <a:solidFill>
                  <a:srgbClr val="000000"/>
                </a:solidFill>
                <a:latin typeface="Arial"/>
              </a:rPr>
              <a:t> riittää silti yhä tukijoita. Yksi heistä on autistisen pojan isä Jamie </a:t>
            </a:r>
            <a:r>
              <a:rPr lang="fi-FI" sz="2000" b="0" strike="noStrike" dirty="0" err="1">
                <a:solidFill>
                  <a:srgbClr val="000000"/>
                </a:solidFill>
                <a:latin typeface="Arial"/>
              </a:rPr>
              <a:t>Handley</a:t>
            </a:r>
            <a:r>
              <a:rPr lang="fi-FI" sz="2000" b="0" strike="noStrike" dirty="0">
                <a:solidFill>
                  <a:srgbClr val="000000"/>
                </a:solidFill>
                <a:latin typeface="Arial"/>
              </a:rPr>
              <a:t>.</a:t>
            </a:r>
          </a:p>
          <a:p>
            <a:pPr marL="139680">
              <a:lnSpc>
                <a:spcPct val="100000"/>
              </a:lnSpc>
              <a:tabLst>
                <a:tab pos="0" algn="l"/>
              </a:tabLst>
            </a:pPr>
            <a:r>
              <a:rPr lang="fi-FI" sz="2000" b="0" strike="noStrike" dirty="0">
                <a:solidFill>
                  <a:srgbClr val="000000"/>
                </a:solidFill>
                <a:latin typeface="Arial"/>
              </a:rPr>
              <a:t>(</a:t>
            </a:r>
            <a:r>
              <a:rPr lang="fi-FI" sz="2000" b="0" strike="noStrike" dirty="0" err="1">
                <a:solidFill>
                  <a:srgbClr val="000000"/>
                </a:solidFill>
                <a:latin typeface="Arial"/>
              </a:rPr>
              <a:t>Generation</a:t>
            </a:r>
            <a:r>
              <a:rPr lang="fi-FI" sz="2000" b="0" strike="noStrike" dirty="0">
                <a:solidFill>
                  <a:srgbClr val="000000"/>
                </a:solidFill>
                <a:latin typeface="Arial"/>
              </a:rPr>
              <a:t> </a:t>
            </a:r>
            <a:r>
              <a:rPr lang="fi-FI" sz="2000" b="0" strike="noStrike" dirty="0" err="1">
                <a:solidFill>
                  <a:srgbClr val="000000"/>
                </a:solidFill>
                <a:latin typeface="Arial"/>
              </a:rPr>
              <a:t>Rescue</a:t>
            </a:r>
            <a:r>
              <a:rPr lang="fi-FI" sz="2000" b="0" strike="noStrike" dirty="0">
                <a:solidFill>
                  <a:srgbClr val="000000"/>
                </a:solidFill>
                <a:latin typeface="Arial"/>
              </a:rPr>
              <a:t> ‑järjestön perustaja JB </a:t>
            </a:r>
            <a:r>
              <a:rPr lang="fi-FI" sz="2000" b="0" strike="noStrike" dirty="0" err="1">
                <a:solidFill>
                  <a:srgbClr val="000000"/>
                </a:solidFill>
                <a:latin typeface="Arial"/>
              </a:rPr>
              <a:t>Handley</a:t>
            </a:r>
            <a:r>
              <a:rPr lang="fi-FI" sz="2000" b="0" strike="noStrike" dirty="0">
                <a:solidFill>
                  <a:srgbClr val="000000"/>
                </a:solidFill>
                <a:latin typeface="Arial"/>
              </a:rPr>
              <a:t>)	</a:t>
            </a:r>
          </a:p>
          <a:p>
            <a:pPr marL="139680">
              <a:lnSpc>
                <a:spcPct val="100000"/>
              </a:lnSpc>
              <a:tabLst>
                <a:tab pos="0" algn="l"/>
              </a:tabLst>
            </a:pPr>
            <a:r>
              <a:rPr lang="fi-FI" sz="2000" b="0" strike="noStrike" dirty="0">
                <a:solidFill>
                  <a:srgbClr val="000000"/>
                </a:solidFill>
                <a:latin typeface="Arial"/>
              </a:rPr>
              <a:t>Rokotteiden tiedetään aiheuttavan aivovammoja, joten ei tarvitse olla </a:t>
            </a:r>
            <a:r>
              <a:rPr lang="fi-FI" sz="2000" b="0" strike="noStrike" dirty="0" smtClean="0">
                <a:solidFill>
                  <a:srgbClr val="000000"/>
                </a:solidFill>
                <a:latin typeface="Arial"/>
              </a:rPr>
              <a:t>erityisen älykäs </a:t>
            </a:r>
            <a:r>
              <a:rPr lang="fi-FI" sz="2000" b="0" strike="noStrike" dirty="0">
                <a:solidFill>
                  <a:srgbClr val="000000"/>
                </a:solidFill>
                <a:latin typeface="Arial"/>
              </a:rPr>
              <a:t>todetakseen, että lapsi oli normaali, ennen kuin hän kävi vastaanotolla, ja sen jälkeen hän kärsi rajusti. Ja nämä jutut aiheuttavat aivovammoja joillekin lapsille. Siksi emme anna periksi. Oikeaa tutkimusta ei ole koskaan tehty.</a:t>
            </a:r>
          </a:p>
          <a:p>
            <a:pPr marL="139680">
              <a:lnSpc>
                <a:spcPct val="100000"/>
              </a:lnSpc>
              <a:tabLst>
                <a:tab pos="0" algn="l"/>
              </a:tabLst>
            </a:pPr>
            <a:r>
              <a:rPr lang="fi-FI" sz="2000" b="0" strike="noStrike" dirty="0">
                <a:solidFill>
                  <a:srgbClr val="000000"/>
                </a:solidFill>
                <a:latin typeface="Arial"/>
              </a:rPr>
              <a:t>(kertojaääni)	</a:t>
            </a:r>
          </a:p>
          <a:p>
            <a:pPr marL="139680">
              <a:lnSpc>
                <a:spcPct val="100000"/>
              </a:lnSpc>
              <a:tabLst>
                <a:tab pos="0" algn="l"/>
              </a:tabLst>
            </a:pPr>
            <a:r>
              <a:rPr lang="fi-FI" sz="2000" b="0" strike="noStrike" dirty="0" err="1">
                <a:solidFill>
                  <a:srgbClr val="000000"/>
                </a:solidFill>
                <a:latin typeface="Arial"/>
              </a:rPr>
              <a:t>Wakefieldiltä</a:t>
            </a:r>
            <a:r>
              <a:rPr lang="fi-FI" sz="2000" b="0" strike="noStrike" dirty="0">
                <a:solidFill>
                  <a:srgbClr val="000000"/>
                </a:solidFill>
                <a:latin typeface="Arial"/>
              </a:rPr>
              <a:t> poistettiin viime toukokuussa oikeus harjoittaa lääkärin ammattia Isossa-Britanniassa. Muut tutkimukset eivät ole osoittaneet minkäänlaista yhteyttä MPR-rokotteen ja autismin välillä.</a:t>
            </a:r>
          </a:p>
          <a:p>
            <a:pPr marL="139680">
              <a:lnSpc>
                <a:spcPct val="100000"/>
              </a:lnSpc>
              <a:tabLst>
                <a:tab pos="0" algn="l"/>
              </a:tabLst>
            </a:pPr>
            <a:r>
              <a:rPr lang="fi-FI" sz="2000" b="0" strike="noStrike" dirty="0" err="1">
                <a:solidFill>
                  <a:srgbClr val="000000"/>
                </a:solidFill>
                <a:latin typeface="Arial"/>
              </a:rPr>
              <a:t>Wakefieldiä</a:t>
            </a:r>
            <a:r>
              <a:rPr lang="fi-FI" sz="2000" b="0" strike="noStrike" dirty="0">
                <a:solidFill>
                  <a:srgbClr val="000000"/>
                </a:solidFill>
                <a:latin typeface="Arial"/>
              </a:rPr>
              <a:t> ei tavoitettu kommentoimaan asiaa. Rosenson, </a:t>
            </a:r>
            <a:r>
              <a:rPr lang="fi-FI" sz="2000" b="0" strike="noStrike" dirty="0" err="1">
                <a:solidFill>
                  <a:srgbClr val="000000"/>
                </a:solidFill>
                <a:latin typeface="Arial"/>
              </a:rPr>
              <a:t>Associated</a:t>
            </a:r>
            <a:r>
              <a:rPr lang="fi-FI" sz="2000" b="0" strike="noStrike" dirty="0">
                <a:solidFill>
                  <a:srgbClr val="000000"/>
                </a:solidFill>
                <a:latin typeface="Arial"/>
              </a:rPr>
              <a:t> Press.</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fi-FI" sz="2000" b="0" strike="noStrike" dirty="0">
                <a:solidFill>
                  <a:srgbClr val="000000"/>
                </a:solidFill>
                <a:latin typeface="Arial"/>
              </a:rPr>
              <a:t>---------------------</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fi-FI" sz="2000" b="0" strike="noStrike" dirty="0">
                <a:solidFill>
                  <a:srgbClr val="000000"/>
                </a:solidFill>
                <a:latin typeface="Arial"/>
              </a:rPr>
              <a:t>Keskustelunaiheita:</a:t>
            </a:r>
          </a:p>
          <a:p>
            <a:pPr marL="311040" indent="-171000">
              <a:lnSpc>
                <a:spcPct val="100000"/>
              </a:lnSpc>
              <a:buClr>
                <a:srgbClr val="000000"/>
              </a:buClr>
              <a:buFont typeface="StarSymbol"/>
              <a:buChar char="-"/>
              <a:tabLst>
                <a:tab pos="0" algn="l"/>
              </a:tabLst>
            </a:pPr>
            <a:r>
              <a:rPr lang="fi-FI" sz="2000" b="0" strike="noStrike" dirty="0">
                <a:solidFill>
                  <a:srgbClr val="000000"/>
                </a:solidFill>
                <a:latin typeface="Arial"/>
              </a:rPr>
              <a:t>Yhteiskunta vaatii tiedeyhteisön jäseniä noudattamaan tiukkoja akateemisia vaatimuksia. Siksi on tärkeää ymmärtää, miksi tällaisia vaatimuksia tarvitaan. </a:t>
            </a:r>
            <a:r>
              <a:rPr lang="fi-FI" sz="2000" b="0" strike="noStrike" dirty="0">
                <a:latin typeface="Arial"/>
              </a:rPr>
              <a:t>Tämä yksittäinen </a:t>
            </a:r>
            <a:r>
              <a:rPr lang="fi-FI" sz="2000" b="0" strike="noStrike" dirty="0">
                <a:solidFill>
                  <a:srgbClr val="FF0000"/>
                </a:solidFill>
                <a:latin typeface="Arial"/>
              </a:rPr>
              <a:t>akateeminen artikkeli, joka on useaan otteeseen osoitettu vääräksi, on yksi suurimmista syistä rokotevastaisen liikkeen syntymiseen ja tämänhetkiseen suosioon</a:t>
            </a:r>
            <a:r>
              <a:rPr lang="fi-FI" sz="2000" b="0" strike="noStrike" dirty="0">
                <a:latin typeface="Arial"/>
              </a:rPr>
              <a:t>.</a:t>
            </a:r>
            <a:r>
              <a:rPr lang="fi-FI" sz="2000" b="0" strike="noStrike" dirty="0">
                <a:solidFill>
                  <a:srgbClr val="FF0000"/>
                </a:solidFill>
                <a:latin typeface="Arial"/>
              </a:rPr>
              <a:t> Vaikka artikkeli oli väärässä, sen saama mediahuomio riitti vahingoittamaan suuren yleisön suhtautumista rokotteisiin, joiden on toistuvasti osoitettu olevan turvallisia ja toimivia. </a:t>
            </a:r>
          </a:p>
          <a:p>
            <a:pPr marL="311040" indent="-171000">
              <a:lnSpc>
                <a:spcPct val="100000"/>
              </a:lnSpc>
              <a:buClr>
                <a:srgbClr val="000000"/>
              </a:buClr>
              <a:buFont typeface="StarSymbol"/>
              <a:buChar char="-"/>
              <a:tabLst>
                <a:tab pos="0" algn="l"/>
              </a:tabLst>
            </a:pPr>
            <a:r>
              <a:rPr lang="fi-FI" sz="2000" b="0" strike="noStrike" dirty="0">
                <a:solidFill>
                  <a:srgbClr val="FF0000"/>
                </a:solidFill>
                <a:latin typeface="Arial"/>
              </a:rPr>
              <a:t>Kaikilla on oikeus sananvapauteen. Se ei kuitenkaan tarkoita oikeutta levittää tahallisesti valheita – varsinkaan jos ne voivat vahingoittaa kansanterveyttä. </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fi-FI" sz="2000" b="0" strike="noStrike" dirty="0">
                <a:solidFill>
                  <a:srgbClr val="FF0000"/>
                </a:solidFill>
                <a:latin typeface="Arial"/>
              </a:rPr>
              <a:t>Miksi se on haitallista:</a:t>
            </a:r>
          </a:p>
          <a:p>
            <a:pPr marL="311040" indent="-171000">
              <a:lnSpc>
                <a:spcPct val="100000"/>
              </a:lnSpc>
              <a:buClr>
                <a:srgbClr val="000000"/>
              </a:buClr>
              <a:buFont typeface="StarSymbol"/>
              <a:buChar char="-"/>
              <a:tabLst>
                <a:tab pos="0" algn="l"/>
              </a:tabLst>
            </a:pPr>
            <a:r>
              <a:rPr lang="fi-FI" sz="2000" b="0" strike="noStrike" dirty="0">
                <a:solidFill>
                  <a:srgbClr val="FF0000"/>
                </a:solidFill>
                <a:latin typeface="Arial"/>
              </a:rPr>
              <a:t>Ihmiset tekevät nopeasti johtopäätöksiä asioiden välisistä yhteyksistä, vaikka nämä yhteydet olisivat ristiriidassa tieteellisten käsitysten kanssa.</a:t>
            </a:r>
          </a:p>
          <a:p>
            <a:pPr marL="311040" indent="-171000">
              <a:lnSpc>
                <a:spcPct val="100000"/>
              </a:lnSpc>
              <a:buClr>
                <a:srgbClr val="000000"/>
              </a:buClr>
              <a:buFont typeface="StarSymbol"/>
              <a:buChar char="-"/>
              <a:tabLst>
                <a:tab pos="0" algn="l"/>
              </a:tabLst>
            </a:pPr>
            <a:r>
              <a:rPr lang="fi-FI" sz="2000" b="0" strike="noStrike" dirty="0">
                <a:solidFill>
                  <a:srgbClr val="FF0000"/>
                </a:solidFill>
                <a:latin typeface="Arial"/>
              </a:rPr>
              <a:t>Syyllisyyden siirtäminen hämärryttää mahdollisia vaikuttavia tekijöitä, kuten yksilön vastuuta tai todettuja autismin kehittymiseen vaikuttavia tekijöitä. Autismi esimerkiksi diagnosoidaan yleensä samoihin aikoihin kuin lapset saavat MPR-rokotteen. Osa sivuuttaa tämän faktan, koska heidän on helpompi uskoa, että heidän lapsensa sai autismin jostakin syystä, kuin hyväksyä, että he eivät olisi pystyneet vaikuttamaan diagnoosiin.</a:t>
            </a:r>
          </a:p>
          <a:p>
            <a:pPr marL="311040" indent="-171000">
              <a:lnSpc>
                <a:spcPct val="100000"/>
              </a:lnSpc>
              <a:buClr>
                <a:srgbClr val="000000"/>
              </a:buClr>
              <a:buFont typeface="StarSymbol"/>
              <a:buChar char="-"/>
              <a:tabLst>
                <a:tab pos="0" algn="l"/>
              </a:tabLst>
            </a:pPr>
            <a:r>
              <a:rPr lang="fi-FI" sz="2000" b="0" strike="noStrike" dirty="0">
                <a:solidFill>
                  <a:srgbClr val="FF0000"/>
                </a:solidFill>
                <a:latin typeface="Arial"/>
              </a:rPr>
              <a:t>Jos tämä valeuutinen leviää laajasti, seuraukset rokotusjärjestelmälle voivat olla merkittäviä. Todella monet voisivat menettää turhaan immuniteetin vakaville sairauksille.</a:t>
            </a:r>
          </a:p>
        </p:txBody>
      </p:sp>
      <p:sp>
        <p:nvSpPr>
          <p:cNvPr id="69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B03A7FFE-DDCA-4660-9B4F-D0CB15EEDE47}" type="slidenum">
              <a:rPr lang="fr-BE" sz="1200" b="0" strike="noStrike" spc="-1">
                <a:solidFill>
                  <a:srgbClr val="000000"/>
                </a:solidFill>
                <a:latin typeface="+mn-lt"/>
                <a:ea typeface="+mn-ea"/>
              </a:rPr>
              <a:t>7</a:t>
            </a:fld>
            <a:endParaRPr lang="fr-BE" sz="1200" b="0" strike="noStrike" spc="-1">
              <a:solidFill>
                <a:srgbClr val="000000"/>
              </a:solidFill>
              <a:latin typeface="+mn-lt"/>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PlaceHolder 1"/>
          <p:cNvSpPr>
            <a:spLocks noGrp="1" noRot="1" noChangeAspect="1"/>
          </p:cNvSpPr>
          <p:nvPr>
            <p:ph type="sldImg"/>
          </p:nvPr>
        </p:nvSpPr>
        <p:spPr>
          <a:xfrm>
            <a:off x="685800" y="1143000"/>
            <a:ext cx="5486400" cy="3086100"/>
          </a:xfrm>
          <a:prstGeom prst="rect">
            <a:avLst/>
          </a:prstGeom>
        </p:spPr>
      </p:sp>
      <p:sp>
        <p:nvSpPr>
          <p:cNvPr id="697"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fi-FI" sz="1200" b="0" strike="noStrike" dirty="0">
                <a:latin typeface="+mn-lt"/>
                <a:ea typeface="+mn-ea"/>
              </a:rPr>
              <a:t>Koronaviruspandemian alkamisesta lähtien sosiaalisessa mediassa on kiertänyt paljon hämmentävää tietoa koronaviruksen leviämisen yhteydestä 5G-tekniikkaan. Kaikilla on oikeus ilmaista itseään vapaasti, eikä ole väärin suhtautua varauksella tai jopa skeptisesti uuteen tekniikkaan ja vaikutukseen, joka sillä voi olla elämäämme ja terveyteemme.</a:t>
            </a:r>
          </a:p>
          <a:p>
            <a:pPr marL="216000" indent="-216000">
              <a:lnSpc>
                <a:spcPct val="100000"/>
              </a:lnSpc>
            </a:pPr>
            <a:endParaRPr lang="fr-BE" sz="1200" b="0" strike="noStrike" spc="-1" dirty="0">
              <a:latin typeface="Arial"/>
            </a:endParaRPr>
          </a:p>
          <a:p>
            <a:pPr marL="216000" indent="-216000">
              <a:lnSpc>
                <a:spcPct val="100000"/>
              </a:lnSpc>
            </a:pPr>
            <a:r>
              <a:rPr lang="fi-FI" sz="1200" b="0" strike="noStrike" dirty="0" smtClean="0">
                <a:latin typeface="+mn-lt"/>
                <a:ea typeface="+mn-ea"/>
              </a:rPr>
              <a:t>MUTTA teorialla </a:t>
            </a:r>
            <a:r>
              <a:rPr lang="fi-FI" sz="1200" b="0" strike="noStrike" dirty="0">
                <a:latin typeface="+mn-lt"/>
                <a:ea typeface="+mn-ea"/>
              </a:rPr>
              <a:t>on kuitenkin ollut haitallisia seurauksia tosielämässä: muun muassa tietoliikenneinfrastruktuuria on poltettu ja infrastruktuuria asentavien työntekijöiden kimppuun on käyty.</a:t>
            </a:r>
          </a:p>
          <a:p>
            <a:pPr>
              <a:lnSpc>
                <a:spcPct val="100000"/>
              </a:lnSpc>
              <a:tabLst>
                <a:tab pos="0" algn="l"/>
              </a:tabLst>
            </a:pPr>
            <a:endParaRPr lang="fr-BE" sz="1200" b="0" strike="noStrike" spc="-1" dirty="0">
              <a:latin typeface="Arial"/>
            </a:endParaRPr>
          </a:p>
          <a:p>
            <a:pPr>
              <a:lnSpc>
                <a:spcPct val="100000"/>
              </a:lnSpc>
              <a:tabLst>
                <a:tab pos="0" algn="l"/>
              </a:tabLst>
            </a:pPr>
            <a:r>
              <a:rPr lang="fi-FI" sz="2000" b="0" strike="noStrike" dirty="0">
                <a:latin typeface="+mn-lt"/>
                <a:ea typeface="+mn-ea"/>
              </a:rPr>
              <a:t>Miksi se on haitallista:</a:t>
            </a:r>
          </a:p>
          <a:p>
            <a:pPr marL="171360" indent="-171000">
              <a:lnSpc>
                <a:spcPct val="100000"/>
              </a:lnSpc>
              <a:buClr>
                <a:srgbClr val="000000"/>
              </a:buClr>
              <a:buFont typeface="StarSymbol"/>
              <a:buChar char="-"/>
              <a:tabLst>
                <a:tab pos="0" algn="l"/>
              </a:tabLst>
            </a:pPr>
            <a:r>
              <a:rPr lang="fi-FI" sz="2000" b="0" strike="noStrike" dirty="0">
                <a:latin typeface="+mn-lt"/>
                <a:ea typeface="+mn-ea"/>
              </a:rPr>
              <a:t>Tosielämän vahingot: tuhopolttajat ovat sytyttäneet tukiasemamastoja tuleen eri puolilla Eurooppaa</a:t>
            </a:r>
          </a:p>
          <a:p>
            <a:pPr marL="171360" indent="-171000">
              <a:lnSpc>
                <a:spcPct val="100000"/>
              </a:lnSpc>
              <a:buClr>
                <a:srgbClr val="000000"/>
              </a:buClr>
              <a:buFont typeface="StarSymbol"/>
              <a:buChar char="-"/>
              <a:tabLst>
                <a:tab pos="0" algn="l"/>
              </a:tabLst>
            </a:pPr>
            <a:r>
              <a:rPr lang="fi-FI" sz="2000" b="0" strike="noStrike" dirty="0">
                <a:latin typeface="+mn-lt"/>
                <a:ea typeface="+mn-ea"/>
              </a:rPr>
              <a:t>Tietoliikenneverkkojen toiminta on häiriintynyt, koska monet tuhotut ja vandalismin kohteeksi joutuneet mastot oli tarkoitettu 3G- ja 4G-verkoille, joita suuri yleisö tarvitsee</a:t>
            </a:r>
          </a:p>
          <a:p>
            <a:pPr marL="171360" indent="-171000">
              <a:lnSpc>
                <a:spcPct val="100000"/>
              </a:lnSpc>
              <a:buClr>
                <a:srgbClr val="000000"/>
              </a:buClr>
              <a:buFont typeface="StarSymbol"/>
              <a:buChar char="-"/>
              <a:tabLst>
                <a:tab pos="0" algn="l"/>
              </a:tabLst>
            </a:pPr>
            <a:r>
              <a:rPr lang="fi-FI" sz="1200" b="0" strike="noStrike" dirty="0">
                <a:solidFill>
                  <a:srgbClr val="000000"/>
                </a:solidFill>
                <a:latin typeface="+mn-lt"/>
                <a:ea typeface="+mn-ea"/>
              </a:rPr>
              <a:t>Teleyhtiöiden työntekijöitä on häiritty kadulla, koska he ovat olleet asentamassa 5G-valokuitukaapelia tai </a:t>
            </a:r>
            <a:r>
              <a:rPr lang="fi-FI" sz="1200" b="0" strike="noStrike" dirty="0" err="1">
                <a:solidFill>
                  <a:srgbClr val="000000"/>
                </a:solidFill>
                <a:latin typeface="+mn-lt"/>
                <a:ea typeface="+mn-ea"/>
              </a:rPr>
              <a:t>muuntyyppistä</a:t>
            </a:r>
            <a:r>
              <a:rPr lang="fi-FI" sz="1200" b="0" strike="noStrike" dirty="0">
                <a:solidFill>
                  <a:srgbClr val="000000"/>
                </a:solidFill>
                <a:latin typeface="+mn-lt"/>
                <a:ea typeface="+mn-ea"/>
              </a:rPr>
              <a:t> tietoliikenneinfrastruktuuria.</a:t>
            </a:r>
          </a:p>
          <a:p>
            <a:pPr>
              <a:lnSpc>
                <a:spcPct val="100000"/>
              </a:lnSpc>
              <a:tabLst>
                <a:tab pos="0" algn="l"/>
              </a:tabLst>
            </a:pPr>
            <a:endParaRPr lang="fr-BE" sz="1200" b="0" strike="noStrike" spc="-1" dirty="0">
              <a:latin typeface="Arial"/>
            </a:endParaRPr>
          </a:p>
          <a:p>
            <a:pPr>
              <a:lnSpc>
                <a:spcPct val="100000"/>
              </a:lnSpc>
              <a:tabLst>
                <a:tab pos="0" algn="l"/>
              </a:tabLst>
            </a:pPr>
            <a:r>
              <a:rPr lang="fi-FI" sz="1200" b="0" strike="noStrike" dirty="0">
                <a:solidFill>
                  <a:srgbClr val="000000"/>
                </a:solidFill>
                <a:latin typeface="+mn-lt"/>
                <a:ea typeface="+mn-ea"/>
              </a:rPr>
              <a:t>”Kun ihmiset kokevat olonsa uhatuiksi tai he kokevat menettäneensä hallinnan tai yrittävät selittää jotakin suurta, merkittävää tapahtumaa, he hakevat herkemmin selitystä salaliittoteorioista. Epäintuitiivista kyllä ihmiset kokevat enemmän hallinnan tunnetta ajatellessaan, että tapahtumat eivät ole sattumanvaraisia, vaan tilannetta hallitsevat varjoissa toimivat ryhmät tai organisaatiot. Ihmiset kokevat sattumanvaraisuuden hyvin epämukavaksi.” George </a:t>
            </a:r>
            <a:r>
              <a:rPr lang="fi-FI" sz="1200" b="0" strike="noStrike" dirty="0" err="1">
                <a:solidFill>
                  <a:srgbClr val="000000"/>
                </a:solidFill>
                <a:latin typeface="+mn-lt"/>
                <a:ea typeface="+mn-ea"/>
              </a:rPr>
              <a:t>Mason</a:t>
            </a:r>
            <a:r>
              <a:rPr lang="fi-FI" sz="1200" b="0" strike="noStrike" dirty="0">
                <a:solidFill>
                  <a:srgbClr val="000000"/>
                </a:solidFill>
                <a:latin typeface="+mn-lt"/>
                <a:ea typeface="+mn-ea"/>
              </a:rPr>
              <a:t> </a:t>
            </a:r>
            <a:r>
              <a:rPr lang="fi-FI" sz="1200" b="0" strike="noStrike" dirty="0" err="1">
                <a:solidFill>
                  <a:srgbClr val="000000"/>
                </a:solidFill>
                <a:latin typeface="+mn-lt"/>
                <a:ea typeface="+mn-ea"/>
              </a:rPr>
              <a:t>Universityn</a:t>
            </a:r>
            <a:r>
              <a:rPr lang="fi-FI" sz="1200" b="0" strike="noStrike" dirty="0">
                <a:solidFill>
                  <a:srgbClr val="000000"/>
                </a:solidFill>
                <a:latin typeface="+mn-lt"/>
                <a:ea typeface="+mn-ea"/>
              </a:rPr>
              <a:t> Center for </a:t>
            </a:r>
            <a:r>
              <a:rPr lang="fi-FI" sz="1200" b="0" strike="noStrike" dirty="0" err="1">
                <a:solidFill>
                  <a:srgbClr val="000000"/>
                </a:solidFill>
                <a:latin typeface="+mn-lt"/>
                <a:ea typeface="+mn-ea"/>
              </a:rPr>
              <a:t>Climate</a:t>
            </a:r>
            <a:r>
              <a:rPr lang="fi-FI" sz="1200" b="0" strike="noStrike" dirty="0">
                <a:solidFill>
                  <a:srgbClr val="000000"/>
                </a:solidFill>
                <a:latin typeface="+mn-lt"/>
                <a:ea typeface="+mn-ea"/>
              </a:rPr>
              <a:t> </a:t>
            </a:r>
            <a:r>
              <a:rPr lang="fi-FI" sz="1200" b="0" strike="noStrike" dirty="0" err="1">
                <a:solidFill>
                  <a:srgbClr val="000000"/>
                </a:solidFill>
                <a:latin typeface="+mn-lt"/>
                <a:ea typeface="+mn-ea"/>
              </a:rPr>
              <a:t>Change</a:t>
            </a:r>
            <a:r>
              <a:rPr lang="fi-FI" sz="1200" b="0" strike="noStrike" dirty="0">
                <a:solidFill>
                  <a:srgbClr val="000000"/>
                </a:solidFill>
                <a:latin typeface="+mn-lt"/>
                <a:ea typeface="+mn-ea"/>
              </a:rPr>
              <a:t> </a:t>
            </a:r>
            <a:r>
              <a:rPr lang="fi-FI" sz="1200" b="0" strike="noStrike" dirty="0" err="1">
                <a:solidFill>
                  <a:srgbClr val="000000"/>
                </a:solidFill>
                <a:latin typeface="+mn-lt"/>
                <a:ea typeface="+mn-ea"/>
              </a:rPr>
              <a:t>Communicationin</a:t>
            </a:r>
            <a:r>
              <a:rPr lang="fi-FI" sz="1200" b="0" strike="noStrike" dirty="0">
                <a:solidFill>
                  <a:srgbClr val="000000"/>
                </a:solidFill>
                <a:latin typeface="+mn-lt"/>
                <a:ea typeface="+mn-ea"/>
              </a:rPr>
              <a:t> </a:t>
            </a:r>
            <a:r>
              <a:rPr lang="fi-FI" sz="1200" b="0" strike="noStrike" dirty="0" err="1" smtClean="0">
                <a:solidFill>
                  <a:srgbClr val="000000"/>
                </a:solidFill>
                <a:latin typeface="+mn-lt"/>
                <a:ea typeface="+mn-ea"/>
              </a:rPr>
              <a:t>misinformaatioasiantuntija</a:t>
            </a:r>
            <a:r>
              <a:rPr lang="fi-FI" sz="1200" b="0" strike="noStrike" dirty="0" smtClean="0">
                <a:solidFill>
                  <a:srgbClr val="000000"/>
                </a:solidFill>
                <a:latin typeface="+mn-lt"/>
                <a:ea typeface="+mn-ea"/>
              </a:rPr>
              <a:t> </a:t>
            </a:r>
            <a:r>
              <a:rPr lang="fi-FI" sz="1200" b="0" strike="noStrike" dirty="0">
                <a:solidFill>
                  <a:srgbClr val="000000"/>
                </a:solidFill>
                <a:latin typeface="+mn-lt"/>
                <a:ea typeface="+mn-ea"/>
              </a:rPr>
              <a:t>John Cook</a:t>
            </a:r>
          </a:p>
        </p:txBody>
      </p:sp>
      <p:sp>
        <p:nvSpPr>
          <p:cNvPr id="69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5E729A4-47E3-4B8A-9A3E-640ECAB6CD34}" type="slidenum">
              <a:rPr lang="fr-BE" sz="1200" b="0" strike="noStrike" spc="-1">
                <a:solidFill>
                  <a:srgbClr val="000000"/>
                </a:solidFill>
                <a:latin typeface="+mn-lt"/>
                <a:ea typeface="+mn-ea"/>
              </a:rPr>
              <a:t>8</a:t>
            </a:fld>
            <a:endParaRPr lang="fr-BE" sz="1200" b="0" strike="noStrike" spc="-1">
              <a:solidFill>
                <a:srgbClr val="000000"/>
              </a:solidFill>
              <a:latin typeface="+mn-lt"/>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PlaceHolder 1"/>
          <p:cNvSpPr>
            <a:spLocks noGrp="1" noRot="1" noChangeAspect="1"/>
          </p:cNvSpPr>
          <p:nvPr>
            <p:ph type="sldImg"/>
          </p:nvPr>
        </p:nvSpPr>
        <p:spPr>
          <a:xfrm>
            <a:off x="685800" y="1143000"/>
            <a:ext cx="5486400" cy="3086100"/>
          </a:xfrm>
          <a:prstGeom prst="rect">
            <a:avLst/>
          </a:prstGeom>
        </p:spPr>
      </p:sp>
      <p:sp>
        <p:nvSpPr>
          <p:cNvPr id="70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fi-FI" sz="2000" b="0" strike="noStrike" dirty="0">
                <a:latin typeface="Arial"/>
              </a:rPr>
              <a:t>Keskustelunaiheita:</a:t>
            </a:r>
          </a:p>
          <a:p>
            <a:pPr>
              <a:lnSpc>
                <a:spcPct val="100000"/>
              </a:lnSpc>
              <a:tabLst>
                <a:tab pos="0" algn="l"/>
              </a:tabLst>
            </a:pPr>
            <a:r>
              <a:rPr lang="fi-FI" sz="2000" b="0" strike="noStrike" dirty="0">
                <a:latin typeface="Arial"/>
              </a:rPr>
              <a:t>- Jos ihmiset noudattavat virheellisiä terveysneuvoja, he eivät ehkä parane tai he voivat </a:t>
            </a:r>
            <a:r>
              <a:rPr lang="fi-FI" sz="2000" b="0" strike="noStrike" dirty="0">
                <a:solidFill>
                  <a:srgbClr val="FF0000"/>
                </a:solidFill>
                <a:latin typeface="Arial"/>
              </a:rPr>
              <a:t>ali- tai yliarvioida tietyn sairauden. Hyvä esimerkki tästä on seuraava koronavirukseen liittyvä kuva. Osa teistä on saattanut nähdä tämän alkuperäisen kuvan sosiaalisessa mediassa tai jopa WhatsApp-keskustelussa: https://factcheck.afp.com/gargling-warm-salt-water-or-vinegar-does-not-prevent-coronavirus-infection-health-experts-say</a:t>
            </a:r>
          </a:p>
          <a:p>
            <a:pPr>
              <a:lnSpc>
                <a:spcPct val="100000"/>
              </a:lnSpc>
              <a:tabLst>
                <a:tab pos="0" algn="l"/>
              </a:tabLst>
            </a:pPr>
            <a:endParaRPr lang="fr-BE" sz="2000" b="0" strike="noStrike" spc="-1" dirty="0">
              <a:latin typeface="Arial"/>
            </a:endParaRPr>
          </a:p>
          <a:p>
            <a:pPr>
              <a:lnSpc>
                <a:spcPct val="100000"/>
              </a:lnSpc>
              <a:tabLst>
                <a:tab pos="0" algn="l"/>
              </a:tabLst>
            </a:pPr>
            <a:r>
              <a:rPr lang="fi-FI" sz="2000" b="0" strike="noStrike" dirty="0">
                <a:solidFill>
                  <a:srgbClr val="FF0000"/>
                </a:solidFill>
                <a:latin typeface="Arial"/>
              </a:rPr>
              <a:t>Miksi se on haitallista:</a:t>
            </a:r>
          </a:p>
          <a:p>
            <a:pPr marL="171360" indent="-171000">
              <a:lnSpc>
                <a:spcPct val="100000"/>
              </a:lnSpc>
              <a:buClr>
                <a:srgbClr val="000000"/>
              </a:buClr>
              <a:buFont typeface="StarSymbol"/>
              <a:buChar char="-"/>
              <a:tabLst>
                <a:tab pos="0" algn="l"/>
              </a:tabLst>
            </a:pPr>
            <a:r>
              <a:rPr lang="fi-FI" sz="2000" b="0" strike="noStrike" dirty="0">
                <a:solidFill>
                  <a:srgbClr val="FF0000"/>
                </a:solidFill>
                <a:latin typeface="Arial"/>
              </a:rPr>
              <a:t>Ei ole kovin vaarallista käskeä ihmisiä juomaan kuumaa vettä, mutta entä jos </a:t>
            </a:r>
            <a:r>
              <a:rPr lang="fi-FI" sz="2000" b="0" strike="noStrike" dirty="0" err="1">
                <a:solidFill>
                  <a:srgbClr val="FF0000"/>
                </a:solidFill>
                <a:latin typeface="Arial"/>
              </a:rPr>
              <a:t>disinformaatio</a:t>
            </a:r>
            <a:r>
              <a:rPr lang="fi-FI" sz="2000" b="0" strike="noStrike" dirty="0">
                <a:solidFill>
                  <a:srgbClr val="FF0000"/>
                </a:solidFill>
                <a:latin typeface="Arial"/>
              </a:rPr>
              <a:t> koskisi sellaista nestettä, jonka juominen olisi hyvin vaarallista, kuten valkaisuainetta?</a:t>
            </a:r>
          </a:p>
          <a:p>
            <a:pPr marL="171360" indent="-171000">
              <a:lnSpc>
                <a:spcPct val="100000"/>
              </a:lnSpc>
              <a:buClr>
                <a:srgbClr val="000000"/>
              </a:buClr>
              <a:buFont typeface="StarSymbol"/>
              <a:buChar char="-"/>
              <a:tabLst>
                <a:tab pos="0" algn="l"/>
              </a:tabLst>
            </a:pPr>
            <a:r>
              <a:rPr lang="fi-FI" sz="2000" b="0" strike="noStrike" dirty="0">
                <a:solidFill>
                  <a:srgbClr val="FF0000"/>
                </a:solidFill>
                <a:latin typeface="Arial"/>
              </a:rPr>
              <a:t>American Journal of </a:t>
            </a:r>
            <a:r>
              <a:rPr lang="fi-FI" sz="2000" b="0" strike="noStrike" dirty="0" err="1">
                <a:solidFill>
                  <a:srgbClr val="FF0000"/>
                </a:solidFill>
                <a:latin typeface="Arial"/>
              </a:rPr>
              <a:t>Tropical</a:t>
            </a:r>
            <a:r>
              <a:rPr lang="fi-FI" sz="2000" b="0" strike="noStrike" dirty="0">
                <a:solidFill>
                  <a:srgbClr val="FF0000"/>
                </a:solidFill>
                <a:latin typeface="Arial"/>
              </a:rPr>
              <a:t> </a:t>
            </a:r>
            <a:r>
              <a:rPr lang="fi-FI" sz="2000" b="0" strike="noStrike" dirty="0" err="1">
                <a:solidFill>
                  <a:srgbClr val="FF0000"/>
                </a:solidFill>
                <a:latin typeface="Arial"/>
              </a:rPr>
              <a:t>Medicine</a:t>
            </a:r>
            <a:r>
              <a:rPr lang="fi-FI" sz="2000" b="0" strike="noStrike" dirty="0">
                <a:solidFill>
                  <a:srgbClr val="FF0000"/>
                </a:solidFill>
                <a:latin typeface="Arial"/>
              </a:rPr>
              <a:t> and </a:t>
            </a:r>
            <a:r>
              <a:rPr lang="fi-FI" sz="2000" b="0" strike="noStrike" dirty="0" err="1">
                <a:solidFill>
                  <a:srgbClr val="FF0000"/>
                </a:solidFill>
                <a:latin typeface="Arial"/>
              </a:rPr>
              <a:t>Hygiene</a:t>
            </a:r>
            <a:r>
              <a:rPr lang="fi-FI" sz="2000" b="0" strike="noStrike" dirty="0">
                <a:solidFill>
                  <a:srgbClr val="FF0000"/>
                </a:solidFill>
                <a:latin typeface="Arial"/>
              </a:rPr>
              <a:t> ‑julkaisussa esitetty tutkimus osoitti, että koronavirukseen liittyvä </a:t>
            </a:r>
            <a:r>
              <a:rPr lang="fi-FI" sz="2000" b="0" strike="noStrike" dirty="0" err="1">
                <a:solidFill>
                  <a:srgbClr val="FF0000"/>
                </a:solidFill>
                <a:latin typeface="Arial"/>
              </a:rPr>
              <a:t>dis-</a:t>
            </a:r>
            <a:r>
              <a:rPr lang="fi-FI" sz="2000" b="0" strike="noStrike" dirty="0">
                <a:solidFill>
                  <a:srgbClr val="FF0000"/>
                </a:solidFill>
                <a:latin typeface="Arial"/>
              </a:rPr>
              <a:t> ja </a:t>
            </a:r>
            <a:r>
              <a:rPr lang="fi-FI" sz="2000" b="0" strike="noStrike" dirty="0" err="1">
                <a:solidFill>
                  <a:srgbClr val="FF0000"/>
                </a:solidFill>
                <a:latin typeface="Arial"/>
              </a:rPr>
              <a:t>misinformaatio</a:t>
            </a:r>
            <a:r>
              <a:rPr lang="fi-FI" sz="2000" b="0" strike="noStrike" dirty="0">
                <a:solidFill>
                  <a:srgbClr val="FF0000"/>
                </a:solidFill>
                <a:latin typeface="Arial"/>
              </a:rPr>
              <a:t> ovat aiheuttaneet vähintään 800 ihmisen kuoleman (elokuuhun 2020 mennessä) sekä vieneet noin 6 000 ihmistä sairaalaan. Tutkimuksessa tarkasteltiin verkossa kiertäviä koronavirukseen liittyviä huhuja, stigmoja ja salaliittoteorioita sekä niiden vaikutusta kansanterveyteen.</a:t>
            </a:r>
          </a:p>
          <a:p>
            <a:pPr marL="171360" indent="-171000">
              <a:lnSpc>
                <a:spcPct val="100000"/>
              </a:lnSpc>
              <a:buClr>
                <a:srgbClr val="000000"/>
              </a:buClr>
              <a:buFont typeface="StarSymbol"/>
              <a:buChar char="-"/>
              <a:tabLst>
                <a:tab pos="0" algn="l"/>
              </a:tabLst>
            </a:pPr>
            <a:r>
              <a:rPr lang="fi-FI" sz="1200" b="0" strike="noStrike" dirty="0">
                <a:solidFill>
                  <a:srgbClr val="FF0000"/>
                </a:solidFill>
                <a:latin typeface="+mn-lt"/>
                <a:ea typeface="+mn-ea"/>
              </a:rPr>
              <a:t>Usein tällaista väärää tietoa levitetään tahattomasti. Monissa tapauksissa sitä levittävät kuitenkin myös tahot, jotka yrittävät kalastella klikkauksia taitavasti huomion herättämiseksi suunnitelluilla otsikoilla ja jutuilla (”klikkausjournalismi”, esim. ”Tutkimus – perinteinen rohto voi parantaa syövän. Lue lisää täältä!”). Lisäksi väärää tietoa voivat levittää pahantahtoiset toimijat, jotka yrittävät luoda kaaosta ja hämmennystä ja saastuttaa tietoympäristön monilla, usein keskenään ristiriitaisilla </a:t>
            </a:r>
            <a:r>
              <a:rPr lang="fi-FI" sz="1200" b="0" strike="noStrike" dirty="0" err="1">
                <a:solidFill>
                  <a:srgbClr val="FF0000"/>
                </a:solidFill>
                <a:latin typeface="+mn-lt"/>
                <a:ea typeface="+mn-ea"/>
              </a:rPr>
              <a:t>narratiiveilla</a:t>
            </a:r>
            <a:r>
              <a:rPr lang="fi-FI" sz="1200" b="0" strike="noStrike" dirty="0">
                <a:solidFill>
                  <a:srgbClr val="FF0000"/>
                </a:solidFill>
                <a:latin typeface="+mn-lt"/>
                <a:ea typeface="+mn-ea"/>
              </a:rPr>
              <a:t>.</a:t>
            </a:r>
          </a:p>
          <a:p>
            <a:pPr>
              <a:lnSpc>
                <a:spcPct val="100000"/>
              </a:lnSpc>
              <a:tabLst>
                <a:tab pos="0" algn="l"/>
              </a:tabLst>
            </a:pPr>
            <a:endParaRPr lang="fr-BE" sz="1200" b="0" strike="noStrike" spc="-1" dirty="0">
              <a:latin typeface="Arial"/>
            </a:endParaRPr>
          </a:p>
        </p:txBody>
      </p:sp>
      <p:sp>
        <p:nvSpPr>
          <p:cNvPr id="70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3F97C44-43DD-4CB7-8D48-54EE3C90F0F7}" type="slidenum">
              <a:rPr lang="fr-BE" sz="1200" b="0" strike="noStrike" spc="-1">
                <a:solidFill>
                  <a:srgbClr val="000000"/>
                </a:solidFill>
                <a:latin typeface="+mn-lt"/>
                <a:ea typeface="+mn-ea"/>
              </a:rPr>
              <a:t>9</a:t>
            </a:fld>
            <a:endParaRPr lang="fr-BE" sz="1200" b="0" strike="noStrike" spc="-1">
              <a:solidFill>
                <a:srgbClr val="000000"/>
              </a:solidFill>
              <a:latin typeface="+mn-lt"/>
              <a:ea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PlaceHolder 1"/>
          <p:cNvSpPr>
            <a:spLocks noGrp="1" noRot="1" noChangeAspect="1"/>
          </p:cNvSpPr>
          <p:nvPr>
            <p:ph type="sldImg"/>
          </p:nvPr>
        </p:nvSpPr>
        <p:spPr>
          <a:xfrm>
            <a:off x="685800" y="1143000"/>
            <a:ext cx="5486400" cy="3086100"/>
          </a:xfrm>
          <a:prstGeom prst="rect">
            <a:avLst/>
          </a:prstGeom>
        </p:spPr>
      </p:sp>
      <p:sp>
        <p:nvSpPr>
          <p:cNvPr id="703"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fi-FI" sz="2000" b="0" strike="noStrike" dirty="0" smtClean="0">
                <a:latin typeface="Arial"/>
              </a:rPr>
              <a:t> Näytä </a:t>
            </a:r>
            <a:r>
              <a:rPr lang="fi-FI" sz="2000" b="0" strike="noStrike" dirty="0">
                <a:latin typeface="Arial"/>
              </a:rPr>
              <a:t>oppilaille ensin diassa näkyvä video (https://www.youtube.com/watch?v=9jnq3MRLsEU).</a:t>
            </a:r>
            <a:r>
              <a:rPr lang="fi-FI" dirty="0"/>
              <a:t/>
            </a:r>
            <a:br>
              <a:rPr lang="fi-FI" dirty="0"/>
            </a:br>
            <a:r>
              <a:rPr lang="fi-FI" sz="2000" b="0" strike="noStrike" dirty="0">
                <a:latin typeface="Arial"/>
              </a:rPr>
              <a:t>Kokonaiskesto:  40 s (kohdasta 2:51 kohtaan 3:31)</a:t>
            </a:r>
          </a:p>
          <a:p>
            <a:pPr marL="216000" indent="-216000">
              <a:lnSpc>
                <a:spcPct val="100000"/>
              </a:lnSpc>
            </a:pPr>
            <a:endParaRPr lang="fr-BE" sz="2000" b="0" strike="noStrike" spc="-1" dirty="0">
              <a:latin typeface="Arial"/>
            </a:endParaRPr>
          </a:p>
          <a:p>
            <a:pPr marL="216000" indent="-216000">
              <a:lnSpc>
                <a:spcPct val="100000"/>
              </a:lnSpc>
            </a:pPr>
            <a:r>
              <a:rPr lang="fi-FI" sz="2000" b="0" strike="noStrike" dirty="0">
                <a:latin typeface="Arial"/>
              </a:rPr>
              <a:t>Tekstiselosteen käännös:</a:t>
            </a:r>
          </a:p>
          <a:p>
            <a:pPr marL="139680">
              <a:lnSpc>
                <a:spcPct val="100000"/>
              </a:lnSpc>
              <a:tabLst>
                <a:tab pos="0" algn="l"/>
              </a:tabLst>
            </a:pPr>
            <a:r>
              <a:rPr lang="fi-FI" sz="1200" b="0" strike="noStrike" dirty="0">
                <a:solidFill>
                  <a:srgbClr val="000000"/>
                </a:solidFill>
                <a:latin typeface="Arial"/>
              </a:rPr>
              <a:t>---------------------------</a:t>
            </a:r>
            <a:r>
              <a:rPr lang="fi-FI" dirty="0"/>
              <a:t/>
            </a:r>
            <a:br>
              <a:rPr lang="fi-FI" dirty="0"/>
            </a:br>
            <a:r>
              <a:rPr lang="fi-FI" sz="2000" b="0" strike="noStrike" dirty="0">
                <a:solidFill>
                  <a:srgbClr val="000000"/>
                </a:solidFill>
                <a:latin typeface="Arial"/>
              </a:rPr>
              <a:t>(Maria, joka kertoo asuvansa Odessassa ja tulleensa 3.3.2014 </a:t>
            </a:r>
            <a:r>
              <a:rPr lang="fi-FI" sz="2000" b="0" strike="noStrike" dirty="0" err="1">
                <a:solidFill>
                  <a:srgbClr val="000000"/>
                </a:solidFill>
                <a:latin typeface="Arial"/>
              </a:rPr>
              <a:t>Sevastopolissa</a:t>
            </a:r>
            <a:r>
              <a:rPr lang="fi-FI" sz="2000" b="0" strike="noStrike" dirty="0">
                <a:solidFill>
                  <a:srgbClr val="000000"/>
                </a:solidFill>
                <a:latin typeface="Arial"/>
              </a:rPr>
              <a:t>, Krimillä järjestettyyn mielenosoitukseen)</a:t>
            </a:r>
            <a:r>
              <a:rPr lang="fi-FI" dirty="0"/>
              <a:t/>
            </a:r>
            <a:br>
              <a:rPr lang="fi-FI" dirty="0"/>
            </a:br>
            <a:r>
              <a:rPr lang="fi-FI" sz="2000" b="0" strike="noStrike" dirty="0">
                <a:solidFill>
                  <a:srgbClr val="000000"/>
                </a:solidFill>
                <a:latin typeface="Arial"/>
              </a:rPr>
              <a:t>(Katkelma on Krimillä toimivan TV-aseman </a:t>
            </a:r>
            <a:r>
              <a:rPr lang="fi-FI" sz="2000" b="0" strike="noStrike" dirty="0" err="1">
                <a:solidFill>
                  <a:srgbClr val="000000"/>
                </a:solidFill>
                <a:latin typeface="Arial"/>
              </a:rPr>
              <a:t>NTS:n</a:t>
            </a:r>
            <a:r>
              <a:rPr lang="fi-FI" sz="2000" b="0" strike="noStrike" dirty="0">
                <a:solidFill>
                  <a:srgbClr val="000000"/>
                </a:solidFill>
                <a:latin typeface="Arial"/>
              </a:rPr>
              <a:t> lähetyksestä, jossa raportoidaan mielenosoituksesta.)</a:t>
            </a:r>
            <a:r>
              <a:rPr lang="fi-FI" dirty="0"/>
              <a:t/>
            </a:r>
            <a:br>
              <a:rPr lang="fi-FI" dirty="0"/>
            </a:br>
            <a:r>
              <a:rPr lang="fi-FI" sz="2000" b="0" strike="noStrike" dirty="0">
                <a:solidFill>
                  <a:srgbClr val="000000"/>
                </a:solidFill>
                <a:latin typeface="Arial"/>
              </a:rPr>
              <a:t>//</a:t>
            </a:r>
          </a:p>
          <a:p>
            <a:pPr marL="139680">
              <a:lnSpc>
                <a:spcPct val="100000"/>
              </a:lnSpc>
              <a:tabLst>
                <a:tab pos="0" algn="l"/>
              </a:tabLst>
            </a:pPr>
            <a:r>
              <a:rPr lang="fi-FI" sz="2000" b="0" strike="noStrike" dirty="0">
                <a:solidFill>
                  <a:srgbClr val="000000"/>
                </a:solidFill>
                <a:latin typeface="Arial"/>
              </a:rPr>
              <a:t>Koulun opettajat soittavat ja pyytävät suojelua.</a:t>
            </a:r>
            <a:r>
              <a:rPr lang="fi-FI" dirty="0"/>
              <a:t/>
            </a:r>
            <a:br>
              <a:rPr lang="fi-FI" dirty="0"/>
            </a:br>
            <a:r>
              <a:rPr lang="fi-FI" sz="2000" b="0" strike="noStrike" dirty="0">
                <a:solidFill>
                  <a:srgbClr val="000000"/>
                </a:solidFill>
                <a:latin typeface="Arial"/>
              </a:rPr>
              <a:t>Lapseni opiskelevat venäjää koulussa, ja olen vanhempainyhdistyksessä.</a:t>
            </a:r>
          </a:p>
          <a:p>
            <a:pPr marL="139680">
              <a:lnSpc>
                <a:spcPct val="100000"/>
              </a:lnSpc>
              <a:tabLst>
                <a:tab pos="0" algn="l"/>
              </a:tabLst>
            </a:pPr>
            <a:r>
              <a:rPr lang="fi-FI" sz="2000" b="0" strike="noStrike" dirty="0">
                <a:solidFill>
                  <a:srgbClr val="000000"/>
                </a:solidFill>
                <a:latin typeface="Arial"/>
              </a:rPr>
              <a:t>Kun menen kouluun, lapset kysyvät: ”Joudummeko nyt vankilaan, koska opiskelemme venäjän kieltä ja puhumme venäjää?”</a:t>
            </a:r>
          </a:p>
          <a:p>
            <a:pPr marL="139680">
              <a:lnSpc>
                <a:spcPct val="100000"/>
              </a:lnSpc>
              <a:tabLst>
                <a:tab pos="0" algn="l"/>
              </a:tabLst>
            </a:pPr>
            <a:r>
              <a:rPr lang="fi-FI" sz="2000" b="0" strike="noStrike" dirty="0">
                <a:solidFill>
                  <a:srgbClr val="000000"/>
                </a:solidFill>
                <a:latin typeface="Arial"/>
              </a:rPr>
              <a:t>Jotta pystyimme tapaamaan teidät, meidän oli sammutettava puhelimet ja otettava niistä pois akku.</a:t>
            </a:r>
          </a:p>
          <a:p>
            <a:pPr marL="139680">
              <a:lnSpc>
                <a:spcPct val="100000"/>
              </a:lnSpc>
              <a:tabLst>
                <a:tab pos="0" algn="l"/>
              </a:tabLst>
            </a:pPr>
            <a:r>
              <a:rPr lang="fi-FI" sz="2000" b="0" strike="noStrike" dirty="0">
                <a:solidFill>
                  <a:srgbClr val="000000"/>
                </a:solidFill>
                <a:latin typeface="Arial"/>
              </a:rPr>
              <a:t>Suuri vaino on alkanut, ja se on todella hirveää.</a:t>
            </a:r>
          </a:p>
          <a:p>
            <a:pPr marL="139680">
              <a:lnSpc>
                <a:spcPct val="100000"/>
              </a:lnSpc>
              <a:tabLst>
                <a:tab pos="0" algn="l"/>
              </a:tabLst>
            </a:pPr>
            <a:r>
              <a:rPr lang="fi-FI" sz="1200" b="0" strike="noStrike" dirty="0">
                <a:solidFill>
                  <a:srgbClr val="000000"/>
                </a:solidFill>
                <a:latin typeface="Arial"/>
              </a:rPr>
              <a:t>---------------------------</a:t>
            </a:r>
          </a:p>
          <a:p>
            <a:pPr marL="139680">
              <a:lnSpc>
                <a:spcPct val="100000"/>
              </a:lnSpc>
              <a:tabLst>
                <a:tab pos="0" algn="l"/>
              </a:tabLst>
            </a:pPr>
            <a:endParaRPr lang="fr-BE" sz="1200" b="0" strike="noStrike" spc="-1" dirty="0">
              <a:latin typeface="Arial"/>
            </a:endParaRPr>
          </a:p>
          <a:p>
            <a:pPr marL="139680">
              <a:lnSpc>
                <a:spcPct val="100000"/>
              </a:lnSpc>
              <a:tabLst>
                <a:tab pos="0" algn="l"/>
              </a:tabLst>
            </a:pPr>
            <a:r>
              <a:rPr lang="fi-FI" sz="2000" b="0" strike="noStrike" dirty="0">
                <a:solidFill>
                  <a:srgbClr val="000000"/>
                </a:solidFill>
                <a:latin typeface="Arial"/>
              </a:rPr>
              <a:t>//</a:t>
            </a:r>
          </a:p>
          <a:p>
            <a:pPr marL="139680">
              <a:lnSpc>
                <a:spcPct val="100000"/>
              </a:lnSpc>
              <a:tabLst>
                <a:tab pos="0" algn="l"/>
              </a:tabLst>
            </a:pPr>
            <a:r>
              <a:rPr lang="fi-FI" sz="2000" b="0" strike="noStrike" dirty="0">
                <a:solidFill>
                  <a:srgbClr val="000000"/>
                </a:solidFill>
                <a:latin typeface="Arial"/>
              </a:rPr>
              <a:t>Samat henkilöt esiintyvät useissa videoissa:</a:t>
            </a:r>
          </a:p>
          <a:p>
            <a:pPr marL="139680">
              <a:lnSpc>
                <a:spcPct val="100000"/>
              </a:lnSpc>
              <a:tabLst>
                <a:tab pos="0" algn="l"/>
              </a:tabLst>
            </a:pPr>
            <a:r>
              <a:rPr lang="fi-FI" sz="2000" b="0" strike="noStrike" dirty="0">
                <a:solidFill>
                  <a:srgbClr val="000000"/>
                </a:solidFill>
                <a:latin typeface="Arial"/>
              </a:rPr>
              <a:t>https://www.youtube.com/watch?v=Onui6ivzf4o (Harkova)</a:t>
            </a:r>
          </a:p>
          <a:p>
            <a:pPr marL="139680">
              <a:lnSpc>
                <a:spcPct val="100000"/>
              </a:lnSpc>
              <a:tabLst>
                <a:tab pos="0" algn="l"/>
              </a:tabLst>
            </a:pPr>
            <a:r>
              <a:rPr lang="fi-FI" sz="2000" b="0" strike="noStrike" dirty="0">
                <a:solidFill>
                  <a:srgbClr val="000000"/>
                </a:solidFill>
                <a:latin typeface="Arial"/>
              </a:rPr>
              <a:t>https://www.youtube.com/watch?v=9jnq3MRLsEU (</a:t>
            </a:r>
            <a:r>
              <a:rPr lang="fi-FI" sz="2000" b="0" strike="noStrike" dirty="0" err="1">
                <a:solidFill>
                  <a:srgbClr val="000000"/>
                </a:solidFill>
                <a:latin typeface="Arial"/>
              </a:rPr>
              <a:t>Sevastopol</a:t>
            </a:r>
            <a:r>
              <a:rPr lang="fi-FI" sz="2000" b="0" strike="noStrike" dirty="0">
                <a:solidFill>
                  <a:srgbClr val="000000"/>
                </a:solidFill>
                <a:latin typeface="Arial"/>
              </a:rPr>
              <a:t>)</a:t>
            </a:r>
          </a:p>
          <a:p>
            <a:pPr marL="139680">
              <a:lnSpc>
                <a:spcPct val="100000"/>
              </a:lnSpc>
              <a:tabLst>
                <a:tab pos="0" algn="l"/>
              </a:tabLst>
            </a:pPr>
            <a:r>
              <a:rPr lang="fi-FI" sz="2000" b="0" strike="noStrike" dirty="0">
                <a:solidFill>
                  <a:srgbClr val="000000"/>
                </a:solidFill>
                <a:latin typeface="Arial"/>
              </a:rPr>
              <a:t>https://www.youtube.com/watch?v=mYlDRUnzvsc (Krimin ”kansanäänestys”)</a:t>
            </a:r>
          </a:p>
          <a:p>
            <a:pPr marL="139680">
              <a:lnSpc>
                <a:spcPct val="100000"/>
              </a:lnSpc>
              <a:tabLst>
                <a:tab pos="0" algn="l"/>
              </a:tabLst>
            </a:pPr>
            <a:r>
              <a:rPr lang="fi-FI" sz="2000" b="0" strike="noStrike" dirty="0">
                <a:solidFill>
                  <a:srgbClr val="000000"/>
                </a:solidFill>
                <a:latin typeface="Arial"/>
              </a:rPr>
              <a:t>https://www.youtube.com/watch?v=3YM-Og-g_jY (Kiova)</a:t>
            </a:r>
          </a:p>
          <a:p>
            <a:pPr marL="139680">
              <a:lnSpc>
                <a:spcPct val="100000"/>
              </a:lnSpc>
              <a:tabLst>
                <a:tab pos="0" algn="l"/>
              </a:tabLst>
            </a:pPr>
            <a:r>
              <a:rPr lang="fi-FI" sz="2000" b="0" strike="noStrike" dirty="0">
                <a:solidFill>
                  <a:srgbClr val="000000"/>
                </a:solidFill>
                <a:latin typeface="Arial"/>
              </a:rPr>
              <a:t>https://www.youtube.com/watch?v=x4jWXVQ-Jog (</a:t>
            </a:r>
            <a:r>
              <a:rPr lang="fi-FI" sz="2000" b="0" strike="noStrike" dirty="0" err="1">
                <a:solidFill>
                  <a:srgbClr val="000000"/>
                </a:solidFill>
                <a:latin typeface="Arial"/>
              </a:rPr>
              <a:t>Luhansk</a:t>
            </a:r>
            <a:r>
              <a:rPr lang="fi-FI" sz="2000" b="0" strike="noStrike" dirty="0">
                <a:solidFill>
                  <a:srgbClr val="000000"/>
                </a:solidFill>
                <a:latin typeface="Arial"/>
              </a:rPr>
              <a:t>) &gt; video ei ole käytettävissä</a:t>
            </a:r>
          </a:p>
          <a:p>
            <a:pPr marL="139680">
              <a:lnSpc>
                <a:spcPct val="100000"/>
              </a:lnSpc>
              <a:tabLst>
                <a:tab pos="0" algn="l"/>
              </a:tabLst>
            </a:pPr>
            <a:r>
              <a:rPr lang="fi-FI" sz="2000" b="0" strike="noStrike" dirty="0">
                <a:solidFill>
                  <a:srgbClr val="000000"/>
                </a:solidFill>
                <a:latin typeface="Arial"/>
              </a:rPr>
              <a:t>https://www.youtube.com/watch?v=JzcBu28nqV0 (Kryvyi Rih)</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fi-FI" sz="2000" b="0" strike="noStrike" dirty="0">
                <a:solidFill>
                  <a:srgbClr val="000000"/>
                </a:solidFill>
                <a:latin typeface="Arial"/>
              </a:rPr>
              <a:t>Keskustelunaiheita:</a:t>
            </a:r>
          </a:p>
          <a:p>
            <a:pPr marL="139680">
              <a:lnSpc>
                <a:spcPct val="100000"/>
              </a:lnSpc>
              <a:tabLst>
                <a:tab pos="0" algn="l"/>
              </a:tabLst>
            </a:pPr>
            <a:r>
              <a:rPr lang="fi-FI" sz="2000" b="0" strike="noStrike" dirty="0">
                <a:solidFill>
                  <a:srgbClr val="000000"/>
                </a:solidFill>
                <a:latin typeface="Arial"/>
              </a:rPr>
              <a:t>– Propagandasisällön laatijoiden on oltava varmoja viestin johdonmukaisuudesta. Siksi tunteita herättäviä hahmoja esittämään palkataan ammattinäyttelijöitä.</a:t>
            </a:r>
          </a:p>
          <a:p>
            <a:pPr marL="139680">
              <a:lnSpc>
                <a:spcPct val="100000"/>
              </a:lnSpc>
              <a:tabLst>
                <a:tab pos="0" algn="l"/>
              </a:tabLst>
            </a:pPr>
            <a:r>
              <a:rPr lang="fi-FI" sz="2000" b="0" strike="noStrike" dirty="0">
                <a:solidFill>
                  <a:srgbClr val="000000"/>
                </a:solidFill>
                <a:latin typeface="Arial"/>
              </a:rPr>
              <a:t>– Tosielämän esimerkeillä ei saataisi aikaan yhtä radikaalia vaikutusta, vaan väitteet olisivat tasapuolisempia ja ne vaikuttaisivat katselijaan lopulta objektiivisesti. Tässä on sen sijaan kyseessä tehtailtu viha Ukrainan itsenäisyysasiaa ja sen tukijoita kohtaan.</a:t>
            </a:r>
          </a:p>
          <a:p>
            <a:pPr>
              <a:lnSpc>
                <a:spcPct val="100000"/>
              </a:lnSpc>
              <a:tabLst>
                <a:tab pos="0" algn="l"/>
              </a:tabLst>
            </a:pPr>
            <a:endParaRPr lang="fr-BE" sz="2000" b="0" strike="noStrike" spc="-1" dirty="0">
              <a:latin typeface="Arial"/>
            </a:endParaRPr>
          </a:p>
          <a:p>
            <a:pPr>
              <a:lnSpc>
                <a:spcPct val="100000"/>
              </a:lnSpc>
              <a:tabLst>
                <a:tab pos="0" algn="l"/>
              </a:tabLst>
            </a:pPr>
            <a:r>
              <a:rPr lang="fi-FI" sz="2000" b="0" strike="noStrike" dirty="0">
                <a:solidFill>
                  <a:srgbClr val="000000"/>
                </a:solidFill>
                <a:latin typeface="Arial"/>
              </a:rPr>
              <a:t>Miksi se on haitallista:</a:t>
            </a:r>
          </a:p>
          <a:p>
            <a:pPr>
              <a:lnSpc>
                <a:spcPct val="100000"/>
              </a:lnSpc>
              <a:tabLst>
                <a:tab pos="0" algn="l"/>
              </a:tabLst>
            </a:pPr>
            <a:r>
              <a:rPr lang="fi-FI" sz="2000" b="0" strike="noStrike" dirty="0">
                <a:solidFill>
                  <a:srgbClr val="000000"/>
                </a:solidFill>
                <a:latin typeface="Arial"/>
              </a:rPr>
              <a:t>Väärien tietojen avulla vastustajat esitetään epäedullisessa valossa riippumatta siitä, mitä käytännön faktat ovat.</a:t>
            </a:r>
          </a:p>
          <a:p>
            <a:pPr>
              <a:lnSpc>
                <a:spcPct val="100000"/>
              </a:lnSpc>
              <a:tabLst>
                <a:tab pos="0" algn="l"/>
              </a:tabLst>
            </a:pPr>
            <a:r>
              <a:rPr lang="fi-FI" sz="2000" b="0" strike="noStrike" dirty="0">
                <a:solidFill>
                  <a:srgbClr val="000000"/>
                </a:solidFill>
                <a:latin typeface="Arial"/>
              </a:rPr>
              <a:t>Äärimmäinen (valheellinen) kuvaus tilanteesta esitetään totena, mikä aiheuttaa kostoreaktion.</a:t>
            </a:r>
          </a:p>
          <a:p>
            <a:pPr>
              <a:lnSpc>
                <a:spcPct val="100000"/>
              </a:lnSpc>
              <a:tabLst>
                <a:tab pos="0" algn="l"/>
              </a:tabLst>
            </a:pPr>
            <a:r>
              <a:rPr lang="fi-FI" sz="2000" b="0" strike="noStrike" dirty="0">
                <a:solidFill>
                  <a:srgbClr val="000000"/>
                </a:solidFill>
                <a:latin typeface="Arial"/>
              </a:rPr>
              <a:t>Emotionaalisessa manipuloinnissa useita sosiaalisia ryhmiä käytetään epäsuorana perusteluna ”äärimmäisten vastatoimien” tukemiselle.</a:t>
            </a:r>
          </a:p>
        </p:txBody>
      </p:sp>
      <p:sp>
        <p:nvSpPr>
          <p:cNvPr id="70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BB5C2F5-1761-4A76-BC2B-5138DCD506B1}" type="slidenum">
              <a:rPr lang="fr-BE" sz="1200" b="0" strike="noStrike" spc="-1">
                <a:solidFill>
                  <a:srgbClr val="000000"/>
                </a:solidFill>
                <a:latin typeface="+mn-lt"/>
                <a:ea typeface="+mn-ea"/>
              </a:rPr>
              <a:t>10</a:t>
            </a:fld>
            <a:endParaRPr lang="fr-BE" sz="1200" b="0" strike="noStrike" spc="-1">
              <a:solidFill>
                <a:srgbClr val="000000"/>
              </a:solidFill>
              <a:latin typeface="+mn-lt"/>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2"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4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1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2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59"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6"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98"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5"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0"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2"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4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9D9D9"/>
            </a:gs>
          </a:gsLst>
          <a:path path="circle">
            <a:fillToRect l="50000" r="50000" b="100000"/>
          </a:path>
        </a:gra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r>
              <a:rPr lang="it-IT" sz="1800" b="0" strike="noStrike" spc="-1">
                <a:solidFill>
                  <a:srgbClr val="0A1641"/>
                </a:solidFill>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39" name="Immagine 3"/>
          <p:cNvPicPr/>
          <p:nvPr/>
        </p:nvPicPr>
        <p:blipFill>
          <a:blip r:embed="rId15"/>
          <a:stretch/>
        </p:blipFill>
        <p:spPr>
          <a:xfrm>
            <a:off x="10694160" y="5726520"/>
            <a:ext cx="917280" cy="614520"/>
          </a:xfrm>
          <a:prstGeom prst="rect">
            <a:avLst/>
          </a:prstGeom>
          <a:ln w="0">
            <a:noFill/>
          </a:ln>
        </p:spPr>
      </p:pic>
      <p:sp>
        <p:nvSpPr>
          <p:cNvPr id="40"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78" name="Immagine 4"/>
          <p:cNvPicPr/>
          <p:nvPr/>
        </p:nvPicPr>
        <p:blipFill>
          <a:blip r:embed="rId15"/>
          <a:stretch/>
        </p:blipFill>
        <p:spPr>
          <a:xfrm>
            <a:off x="10694160" y="5726520"/>
            <a:ext cx="917280" cy="614520"/>
          </a:xfrm>
          <a:prstGeom prst="rect">
            <a:avLst/>
          </a:prstGeom>
          <a:ln w="0">
            <a:noFill/>
          </a:ln>
        </p:spPr>
      </p:pic>
      <p:sp>
        <p:nvSpPr>
          <p:cNvPr id="7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17" name="Immagine 4"/>
          <p:cNvPicPr/>
          <p:nvPr/>
        </p:nvPicPr>
        <p:blipFill>
          <a:blip r:embed="rId15"/>
          <a:stretch/>
        </p:blipFill>
        <p:spPr>
          <a:xfrm>
            <a:off x="10694160" y="5726520"/>
            <a:ext cx="917280" cy="614520"/>
          </a:xfrm>
          <a:prstGeom prst="rect">
            <a:avLst/>
          </a:prstGeom>
          <a:ln w="0">
            <a:noFill/>
          </a:ln>
        </p:spPr>
      </p:pic>
      <p:sp>
        <p:nvSpPr>
          <p:cNvPr id="118"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55"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56" name="Immagine 3"/>
          <p:cNvPicPr/>
          <p:nvPr/>
        </p:nvPicPr>
        <p:blipFill>
          <a:blip r:embed="rId15"/>
          <a:stretch/>
        </p:blipFill>
        <p:spPr>
          <a:xfrm>
            <a:off x="10694160" y="5726520"/>
            <a:ext cx="917280" cy="614520"/>
          </a:xfrm>
          <a:prstGeom prst="rect">
            <a:avLst/>
          </a:prstGeom>
          <a:ln w="0">
            <a:noFill/>
          </a:ln>
        </p:spPr>
      </p:pic>
      <p:sp>
        <p:nvSpPr>
          <p:cNvPr id="15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B1741"/>
        </a:solidFill>
        <a:effectLst/>
      </p:bgPr>
    </p:bg>
    <p:spTree>
      <p:nvGrpSpPr>
        <p:cNvPr id="1" name=""/>
        <p:cNvGrpSpPr/>
        <p:nvPr/>
      </p:nvGrpSpPr>
      <p:grpSpPr>
        <a:xfrm>
          <a:off x="0" y="0"/>
          <a:ext cx="0" cy="0"/>
          <a:chOff x="0" y="0"/>
          <a:chExt cx="0" cy="0"/>
        </a:xfrm>
      </p:grpSpPr>
      <p:pic>
        <p:nvPicPr>
          <p:cNvPr id="194" name="Immagine 4"/>
          <p:cNvPicPr/>
          <p:nvPr/>
        </p:nvPicPr>
        <p:blipFill>
          <a:blip r:embed="rId14"/>
          <a:stretch/>
        </p:blipFill>
        <p:spPr>
          <a:xfrm>
            <a:off x="10694160" y="5726520"/>
            <a:ext cx="917280" cy="614520"/>
          </a:xfrm>
          <a:prstGeom prst="rect">
            <a:avLst/>
          </a:prstGeom>
          <a:ln w="0">
            <a:noFill/>
          </a:ln>
        </p:spPr>
      </p:pic>
      <p:sp>
        <p:nvSpPr>
          <p:cNvPr id="195" name="PlaceHolder 1"/>
          <p:cNvSpPr>
            <a:spLocks noGrp="1"/>
          </p:cNvSpPr>
          <p:nvPr>
            <p:ph type="body"/>
          </p:nvPr>
        </p:nvSpPr>
        <p:spPr>
          <a:xfrm>
            <a:off x="1559160" y="1136520"/>
            <a:ext cx="8885520" cy="5181120"/>
          </a:xfrm>
          <a:prstGeom prst="rect">
            <a:avLst/>
          </a:prstGeom>
        </p:spPr>
        <p:txBody>
          <a:bodyPr lIns="0" tIns="540000" rIns="0" bIns="0">
            <a:noAutofit/>
          </a:bodyPr>
          <a:lstStyle/>
          <a:p>
            <a:pPr algn="ctr">
              <a:lnSpc>
                <a:spcPct val="100000"/>
              </a:lnSpc>
            </a:pPr>
            <a:r>
              <a:rPr lang="it-IT" sz="1200" b="0" strike="noStrike" spc="-1">
                <a:solidFill>
                  <a:srgbClr val="FFFFFF"/>
                </a:solidFill>
                <a:latin typeface="Arial"/>
              </a:rPr>
              <a:t>MOVIE LINK</a:t>
            </a:r>
            <a:endParaRPr lang="it-IT" sz="1200" b="0" strike="noStrike" spc="-1">
              <a:solidFill>
                <a:srgbClr val="0A1641"/>
              </a:solidFill>
              <a:latin typeface="Arial"/>
            </a:endParaRPr>
          </a:p>
        </p:txBody>
      </p:sp>
      <p:sp>
        <p:nvSpPr>
          <p:cNvPr id="196" name="PlaceHolder 2"/>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233"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
        <p:nvSpPr>
          <p:cNvPr id="234" name="PlaceHolder 2"/>
          <p:cNvSpPr>
            <a:spLocks noGrp="1"/>
          </p:cNvSpPr>
          <p:nvPr>
            <p:ph type="body"/>
          </p:nvPr>
        </p:nvSpPr>
        <p:spPr>
          <a:xfrm>
            <a:off x="828000" y="-16920"/>
            <a:ext cx="5232240" cy="4069080"/>
          </a:xfrm>
          <a:prstGeom prst="rect">
            <a:avLst/>
          </a:prstGeom>
        </p:spPr>
        <p:txBody>
          <a:bodyPr anchor="b">
            <a:noAutofit/>
          </a:bodyPr>
          <a:lstStyle/>
          <a:p>
            <a:pPr>
              <a:lnSpc>
                <a:spcPct val="90000"/>
              </a:lnSpc>
              <a:spcBef>
                <a:spcPts val="1001"/>
              </a:spcBef>
              <a:tabLst>
                <a:tab pos="0" algn="l"/>
              </a:tabLst>
            </a:pPr>
            <a:r>
              <a:rPr lang="it-IT" sz="2400" b="1" strike="noStrike" spc="-1">
                <a:solidFill>
                  <a:srgbClr val="FFFFFF"/>
                </a:solidFill>
                <a:latin typeface="Arial"/>
              </a:rPr>
              <a:t>TITLE TEXT</a:t>
            </a:r>
            <a:endParaRPr lang="it-IT" sz="2400" b="0" strike="noStrike" spc="-1">
              <a:solidFill>
                <a:srgbClr val="0A1641"/>
              </a:solidFill>
              <a:latin typeface="Arial"/>
            </a:endParaRPr>
          </a:p>
        </p:txBody>
      </p:sp>
      <p:sp>
        <p:nvSpPr>
          <p:cNvPr id="235" name="PlaceHolder 3"/>
          <p:cNvSpPr>
            <a:spLocks noGrp="1"/>
          </p:cNvSpPr>
          <p:nvPr>
            <p:ph type="body"/>
          </p:nvPr>
        </p:nvSpPr>
        <p:spPr>
          <a:xfrm>
            <a:off x="839880" y="61812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6" name="PlaceHolder 4"/>
          <p:cNvSpPr>
            <a:spLocks noGrp="1"/>
          </p:cNvSpPr>
          <p:nvPr>
            <p:ph type="body"/>
          </p:nvPr>
        </p:nvSpPr>
        <p:spPr>
          <a:xfrm>
            <a:off x="839880" y="132048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7" name="PlaceHolder 5"/>
          <p:cNvSpPr>
            <a:spLocks noGrp="1"/>
          </p:cNvSpPr>
          <p:nvPr>
            <p:ph type="body"/>
          </p:nvPr>
        </p:nvSpPr>
        <p:spPr>
          <a:xfrm>
            <a:off x="828000" y="-1594080"/>
            <a:ext cx="5232240" cy="4069080"/>
          </a:xfrm>
          <a:prstGeom prst="rect">
            <a:avLst/>
          </a:prstGeom>
        </p:spPr>
        <p:txBody>
          <a:bodyPr anchor="b">
            <a:noAutofit/>
          </a:bodyPr>
          <a:lstStyle/>
          <a:p>
            <a:pPr>
              <a:lnSpc>
                <a:spcPct val="90000"/>
              </a:lnSpc>
              <a:spcBef>
                <a:spcPts val="1001"/>
              </a:spcBef>
              <a:tabLst>
                <a:tab pos="0" algn="l"/>
              </a:tabLst>
            </a:pPr>
            <a:r>
              <a:rPr lang="it-IT" sz="8000" b="1" strike="noStrike" spc="-1">
                <a:solidFill>
                  <a:srgbClr val="FFFFFF"/>
                </a:solidFill>
                <a:latin typeface="Arial"/>
              </a:rPr>
              <a:t>Big title</a:t>
            </a:r>
            <a:endParaRPr lang="it-IT" sz="8000" b="0" strike="noStrike" spc="-1">
              <a:solidFill>
                <a:srgbClr val="0A1641"/>
              </a:solidFill>
              <a:latin typeface="Arial"/>
            </a:endParaRPr>
          </a:p>
        </p:txBody>
      </p:sp>
      <p:pic>
        <p:nvPicPr>
          <p:cNvPr id="238" name="Immagine 16"/>
          <p:cNvPicPr/>
          <p:nvPr/>
        </p:nvPicPr>
        <p:blipFill>
          <a:blip r:embed="rId15"/>
          <a:stretch/>
        </p:blipFill>
        <p:spPr>
          <a:xfrm>
            <a:off x="10694160" y="5726520"/>
            <a:ext cx="917280" cy="61452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wmf"/></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9.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9.xml"/><Relationship Id="rId6" Type="http://schemas.openxmlformats.org/officeDocument/2006/relationships/image" Target="../media/image39.png"/><Relationship Id="rId11" Type="http://schemas.openxmlformats.org/officeDocument/2006/relationships/image" Target="../media/image21.wmf"/><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61.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49.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49.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2.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61.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3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56.png"/><Relationship Id="rId7" Type="http://schemas.openxmlformats.org/officeDocument/2006/relationships/image" Target="../media/image64.png"/><Relationship Id="rId12"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37.xml"/><Relationship Id="rId6" Type="http://schemas.openxmlformats.org/officeDocument/2006/relationships/image" Target="../media/image63.png"/><Relationship Id="rId11" Type="http://schemas.openxmlformats.org/officeDocument/2006/relationships/image" Target="../media/image66.png"/><Relationship Id="rId5" Type="http://schemas.openxmlformats.org/officeDocument/2006/relationships/image" Target="../media/image62.png"/><Relationship Id="rId10" Type="http://schemas.microsoft.com/office/2007/relationships/hdphoto" Target="../media/hdphoto1.wdp"/><Relationship Id="rId4" Type="http://schemas.openxmlformats.org/officeDocument/2006/relationships/image" Target="../media/image61.png"/><Relationship Id="rId9"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6.png"/><Relationship Id="rId7"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6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67.png"/><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8" Type="http://schemas.openxmlformats.org/officeDocument/2006/relationships/hyperlink" Target="https://escapefake.org/en/home-4/" TargetMode="External"/><Relationship Id="rId3" Type="http://schemas.openxmlformats.org/officeDocument/2006/relationships/hyperlink" Target="https://www.getbadnews.com/#intro" TargetMode="External"/><Relationship Id="rId7" Type="http://schemas.openxmlformats.org/officeDocument/2006/relationships/hyperlink" Target="https://fakey.iuni.iu.edu/"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fakescape.cz/en/about-us" TargetMode="External"/><Relationship Id="rId11" Type="http://schemas.openxmlformats.org/officeDocument/2006/relationships/image" Target="../media/image70.png"/><Relationship Id="rId5" Type="http://schemas.openxmlformats.org/officeDocument/2006/relationships/hyperlink" Target="https://landing.adobe.com/en/na/products/creative-cloud/69308-real-or-photoshop/index.html" TargetMode="External"/><Relationship Id="rId10" Type="http://schemas.openxmlformats.org/officeDocument/2006/relationships/image" Target="../media/image69.png"/><Relationship Id="rId4" Type="http://schemas.openxmlformats.org/officeDocument/2006/relationships/hyperlink" Target="https://www.getbadnews.com/droggame_book/junior-uk/#intro" TargetMode="External"/><Relationship Id="rId9" Type="http://schemas.openxmlformats.org/officeDocument/2006/relationships/hyperlink" Target="https://trollitehdas.yle.fi/"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euvsdisinfo.eu/think-before-you-share/" TargetMode="External"/><Relationship Id="rId3" Type="http://schemas.openxmlformats.org/officeDocument/2006/relationships/hyperlink" Target="https://ifcncodeofprinciples.poynter.org/signatories" TargetMode="External"/><Relationship Id="rId7" Type="http://schemas.openxmlformats.org/officeDocument/2006/relationships/hyperlink" Target="https://euvsdisinfo.eu/"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www.irex.org/sites/default/files/node/resource/learn-to-discern-media-literacy-curriculum-english-3.pdf" TargetMode="External"/><Relationship Id="rId5" Type="http://schemas.openxmlformats.org/officeDocument/2006/relationships/hyperlink" Target="https://toolbox.google.com/factcheck/explorer" TargetMode="External"/><Relationship Id="rId10" Type="http://schemas.openxmlformats.org/officeDocument/2006/relationships/image" Target="../media/image70.png"/><Relationship Id="rId4" Type="http://schemas.openxmlformats.org/officeDocument/2006/relationships/hyperlink" Target="https://www.facebook.com/business/help/182222309230722" TargetMode="External"/><Relationship Id="rId9" Type="http://schemas.openxmlformats.org/officeDocument/2006/relationships/image" Target="../media/image69.png"/></Relationships>
</file>

<file path=ppt/slides/_rels/slide29.xml.rels><?xml version="1.0" encoding="UTF-8" standalone="yes"?>
<Relationships xmlns="http://schemas.openxmlformats.org/package/2006/relationships"><Relationship Id="rId8" Type="http://schemas.openxmlformats.org/officeDocument/2006/relationships/hyperlink" Target="https://gramoten.li/" TargetMode="External"/><Relationship Id="rId13" Type="http://schemas.openxmlformats.org/officeDocument/2006/relationships/hyperlink" Target="https://www.clovekvtisni.cz/zmerte-si-medialni-gramotnost-5816gp" TargetMode="External"/><Relationship Id="rId18" Type="http://schemas.openxmlformats.org/officeDocument/2006/relationships/hyperlink" Target="https://www.dr.dk/ultra" TargetMode="External"/><Relationship Id="rId3" Type="http://schemas.openxmlformats.org/officeDocument/2006/relationships/hyperlink" Target="https://www.mediamanual.at/" TargetMode="External"/><Relationship Id="rId21" Type="http://schemas.openxmlformats.org/officeDocument/2006/relationships/image" Target="../media/image69.png"/><Relationship Id="rId7" Type="http://schemas.openxmlformats.org/officeDocument/2006/relationships/hyperlink" Target="https://mediawijs.be/" TargetMode="External"/><Relationship Id="rId12" Type="http://schemas.openxmlformats.org/officeDocument/2006/relationships/hyperlink" Target="http://medialiteracy.cut.ac.cy/" TargetMode="External"/><Relationship Id="rId17" Type="http://schemas.openxmlformats.org/officeDocument/2006/relationships/hyperlink" Target="https://www.tjekdet.dk/" TargetMode="External"/><Relationship Id="rId2" Type="http://schemas.openxmlformats.org/officeDocument/2006/relationships/image" Target="../media/image68.png"/><Relationship Id="rId16" Type="http://schemas.openxmlformats.org/officeDocument/2006/relationships/hyperlink" Target="https://www.mediasupport.org/about/" TargetMode="External"/><Relationship Id="rId20" Type="http://schemas.openxmlformats.org/officeDocument/2006/relationships/hyperlink" Target="https://danskemedier.dk/undervisning/" TargetMode="External"/><Relationship Id="rId1" Type="http://schemas.openxmlformats.org/officeDocument/2006/relationships/slideLayout" Target="../slideLayouts/slideLayout61.xml"/><Relationship Id="rId6" Type="http://schemas.openxmlformats.org/officeDocument/2006/relationships/hyperlink" Target="https://bundeskriminalamt.at/205/start.aspx#a2" TargetMode="External"/><Relationship Id="rId11" Type="http://schemas.openxmlformats.org/officeDocument/2006/relationships/hyperlink" Target="https://www.medijskapismenost.hr/" TargetMode="External"/><Relationship Id="rId5" Type="http://schemas.openxmlformats.org/officeDocument/2006/relationships/hyperlink" Target="http://bupp.at/" TargetMode="External"/><Relationship Id="rId15" Type="http://schemas.openxmlformats.org/officeDocument/2006/relationships/hyperlink" Target="https://www.elpida.cz/" TargetMode="External"/><Relationship Id="rId10" Type="http://schemas.openxmlformats.org/officeDocument/2006/relationships/hyperlink" Target="https://www.djecamedija.org/" TargetMode="External"/><Relationship Id="rId19" Type="http://schemas.openxmlformats.org/officeDocument/2006/relationships/hyperlink" Target="https://borneavisen.dk/" TargetMode="External"/><Relationship Id="rId4" Type="http://schemas.openxmlformats.org/officeDocument/2006/relationships/hyperlink" Target="https://www.saferinternet.at/" TargetMode="External"/><Relationship Id="rId9" Type="http://schemas.openxmlformats.org/officeDocument/2006/relationships/hyperlink" Target="http://dkmk.hr/" TargetMode="External"/><Relationship Id="rId14" Type="http://schemas.openxmlformats.org/officeDocument/2006/relationships/hyperlink" Target="https://fakescape.cz/" TargetMode="External"/><Relationship Id="rId22"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hyperlink" Target="https://yle.fi/aihe/digitreenit" TargetMode="External"/><Relationship Id="rId13" Type="http://schemas.openxmlformats.org/officeDocument/2006/relationships/hyperlink" Target="https://www.dw.com/en/dw-akademie/about-us/s-9519" TargetMode="External"/><Relationship Id="rId3" Type="http://schemas.openxmlformats.org/officeDocument/2006/relationships/hyperlink" Target="https://www.salto-youth.net/rc/participation/aboutparticipation/" TargetMode="External"/><Relationship Id="rId7" Type="http://schemas.openxmlformats.org/officeDocument/2006/relationships/hyperlink" Target="https://mediakasvatus.fi/" TargetMode="External"/><Relationship Id="rId12" Type="http://schemas.openxmlformats.org/officeDocument/2006/relationships/hyperlink" Target="https://act-on.jff.de/" TargetMode="External"/><Relationship Id="rId17" Type="http://schemas.openxmlformats.org/officeDocument/2006/relationships/image" Target="../media/image70.png"/><Relationship Id="rId2" Type="http://schemas.openxmlformats.org/officeDocument/2006/relationships/image" Target="../media/image68.png"/><Relationship Id="rId16" Type="http://schemas.openxmlformats.org/officeDocument/2006/relationships/image" Target="../media/image69.png"/><Relationship Id="rId1" Type="http://schemas.openxmlformats.org/officeDocument/2006/relationships/slideLayout" Target="../slideLayouts/slideLayout61.xml"/><Relationship Id="rId6" Type="http://schemas.openxmlformats.org/officeDocument/2006/relationships/hyperlink" Target="https://www.mediataitoviikko.fi/" TargetMode="External"/><Relationship Id="rId11" Type="http://schemas.openxmlformats.org/officeDocument/2006/relationships/hyperlink" Target="https://www.schau-hin.info/" TargetMode="External"/><Relationship Id="rId5" Type="http://schemas.openxmlformats.org/officeDocument/2006/relationships/hyperlink" Target="https://kavi.fi/mediakasvatus/julkaisut-ja-materiaalit/" TargetMode="External"/><Relationship Id="rId15" Type="http://schemas.openxmlformats.org/officeDocument/2006/relationships/hyperlink" Target="https://fakescape.cz/" TargetMode="External"/><Relationship Id="rId10" Type="http://schemas.openxmlformats.org/officeDocument/2006/relationships/hyperlink" Target="http://irex-europe.fr/about-irex-europe/" TargetMode="External"/><Relationship Id="rId4" Type="http://schemas.openxmlformats.org/officeDocument/2006/relationships/hyperlink" Target="https://medialukutaitosuomessa.fi/" TargetMode="External"/><Relationship Id="rId9" Type="http://schemas.openxmlformats.org/officeDocument/2006/relationships/hyperlink" Target="https://yle.fi/uutiset/osasto/uutisluokka/" TargetMode="External"/><Relationship Id="rId14" Type="http://schemas.openxmlformats.org/officeDocument/2006/relationships/hyperlink" Target="https://medialiteracyinstitute.gr/pii-imaste/"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lsm.lv/pilnadoma" TargetMode="External"/><Relationship Id="rId13" Type="http://schemas.openxmlformats.org/officeDocument/2006/relationships/hyperlink" Target="https://www.draugiskasinternetas.lt/en/about-safer-internet/" TargetMode="External"/><Relationship Id="rId18" Type="http://schemas.openxmlformats.org/officeDocument/2006/relationships/hyperlink" Target="https://www.besmartonline.org.mt/Default.aspx" TargetMode="External"/><Relationship Id="rId3" Type="http://schemas.openxmlformats.org/officeDocument/2006/relationships/hyperlink" Target="https://televele.hu/" TargetMode="External"/><Relationship Id="rId21" Type="http://schemas.openxmlformats.org/officeDocument/2006/relationships/hyperlink" Target="https://www.hoezomediawijs.nl/" TargetMode="External"/><Relationship Id="rId7" Type="http://schemas.openxmlformats.org/officeDocument/2006/relationships/hyperlink" Target="https://eurispes.eu/attivita/media-literacy/media-literacy-in-italia/" TargetMode="External"/><Relationship Id="rId12" Type="http://schemas.openxmlformats.org/officeDocument/2006/relationships/hyperlink" Target="http://www.vp.gov.lv/supervaronis/" TargetMode="External"/><Relationship Id="rId17" Type="http://schemas.openxmlformats.org/officeDocument/2006/relationships/hyperlink" Target="https://www.bee-secure.lu/fr/news" TargetMode="External"/><Relationship Id="rId2" Type="http://schemas.openxmlformats.org/officeDocument/2006/relationships/image" Target="../media/image68.png"/><Relationship Id="rId16" Type="http://schemas.openxmlformats.org/officeDocument/2006/relationships/hyperlink" Target="https://debunk.eu/about-debunk/" TargetMode="External"/><Relationship Id="rId20" Type="http://schemas.openxmlformats.org/officeDocument/2006/relationships/hyperlink" Target="https://ejc.net/" TargetMode="External"/><Relationship Id="rId1" Type="http://schemas.openxmlformats.org/officeDocument/2006/relationships/slideLayout" Target="../slideLayouts/slideLayout61.xml"/><Relationship Id="rId6" Type="http://schemas.openxmlformats.org/officeDocument/2006/relationships/hyperlink" Target="https://www.medmediaeducation.it/" TargetMode="External"/><Relationship Id="rId11" Type="http://schemas.openxmlformats.org/officeDocument/2006/relationships/hyperlink" Target="https://www.facebook.com/medijpratejs/" TargetMode="External"/><Relationship Id="rId24" Type="http://schemas.openxmlformats.org/officeDocument/2006/relationships/image" Target="../media/image70.png"/><Relationship Id="rId5" Type="http://schemas.openxmlformats.org/officeDocument/2006/relationships/hyperlink" Target="https://www.facta.news/" TargetMode="External"/><Relationship Id="rId15" Type="http://schemas.openxmlformats.org/officeDocument/2006/relationships/hyperlink" Target="https://www.emokykla.lt/neformalus/pradzia/mediju-ir-informacinio-rastingumo-hakatonas/19605" TargetMode="External"/><Relationship Id="rId23" Type="http://schemas.openxmlformats.org/officeDocument/2006/relationships/image" Target="../media/image69.png"/><Relationship Id="rId10" Type="http://schemas.openxmlformats.org/officeDocument/2006/relationships/hyperlink" Target="https://www.km.gov.lv/uploads/ckeditor/files/mediju_politika/medijprat&#299;ba/medijpratibas%20materiali/Caps_un_ciet-ISBN-978-9984-633-45-9-ilovepdf-compressed.pdf" TargetMode="External"/><Relationship Id="rId19" Type="http://schemas.openxmlformats.org/officeDocument/2006/relationships/hyperlink" Target="https://www.mediawijzer.net/" TargetMode="External"/><Relationship Id="rId4" Type="http://schemas.openxmlformats.org/officeDocument/2006/relationships/hyperlink" Target="https://www.bemediasmart.ie/" TargetMode="External"/><Relationship Id="rId9" Type="http://schemas.openxmlformats.org/officeDocument/2006/relationships/hyperlink" Target="https://en.rebaltica.lv/investigations/recheck/" TargetMode="External"/><Relationship Id="rId14" Type="http://schemas.openxmlformats.org/officeDocument/2006/relationships/hyperlink" Target="https://www.zinauviska.lt/lt/" TargetMode="External"/><Relationship Id="rId22" Type="http://schemas.openxmlformats.org/officeDocument/2006/relationships/hyperlink" Target="https://www.aboutbadnews.com/social-impact-game"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fdds.pl/" TargetMode="External"/><Relationship Id="rId13" Type="http://schemas.openxmlformats.org/officeDocument/2006/relationships/hyperlink" Target="https://konkret24.tvn24.pl/" TargetMode="External"/><Relationship Id="rId18" Type="http://schemas.openxmlformats.org/officeDocument/2006/relationships/hyperlink" Target="https://www.factual.ro/" TargetMode="External"/><Relationship Id="rId3" Type="http://schemas.openxmlformats.org/officeDocument/2006/relationships/hyperlink" Target="https://www.batory.org.pl/" TargetMode="External"/><Relationship Id="rId21" Type="http://schemas.openxmlformats.org/officeDocument/2006/relationships/hyperlink" Target="http://en.rvr.sk/" TargetMode="External"/><Relationship Id="rId7" Type="http://schemas.openxmlformats.org/officeDocument/2006/relationships/hyperlink" Target="https://nowoczesnapolska.org.pl/" TargetMode="External"/><Relationship Id="rId12" Type="http://schemas.openxmlformats.org/officeDocument/2006/relationships/hyperlink" Target="https://www.facebook.com/groups/wojownicyklawiatury/" TargetMode="External"/><Relationship Id="rId17" Type="http://schemas.openxmlformats.org/officeDocument/2006/relationships/hyperlink" Target="https://www.activewatch.ro/" TargetMode="External"/><Relationship Id="rId2" Type="http://schemas.openxmlformats.org/officeDocument/2006/relationships/image" Target="../media/image68.png"/><Relationship Id="rId16" Type="http://schemas.openxmlformats.org/officeDocument/2006/relationships/hyperlink" Target="https://www.incode2030.gov.pt/en/incode2030" TargetMode="External"/><Relationship Id="rId20" Type="http://schemas.openxmlformats.org/officeDocument/2006/relationships/hyperlink" Target="https://mediawise.ro/" TargetMode="External"/><Relationship Id="rId1" Type="http://schemas.openxmlformats.org/officeDocument/2006/relationships/slideLayout" Target="../slideLayouts/slideLayout61.xml"/><Relationship Id="rId6" Type="http://schemas.openxmlformats.org/officeDocument/2006/relationships/hyperlink" Target="https://ceo.org.pl/" TargetMode="External"/><Relationship Id="rId11" Type="http://schemas.openxmlformats.org/officeDocument/2006/relationships/hyperlink" Target="https://www.szkolazklasa.org.pl/" TargetMode="External"/><Relationship Id="rId5" Type="http://schemas.openxmlformats.org/officeDocument/2006/relationships/hyperlink" Target="https://demagog.org.pl/" TargetMode="External"/><Relationship Id="rId15" Type="http://schemas.openxmlformats.org/officeDocument/2006/relationships/hyperlink" Target="https://www.internetsegura.pt/cis/missao-e-objetivos" TargetMode="External"/><Relationship Id="rId23" Type="http://schemas.openxmlformats.org/officeDocument/2006/relationships/image" Target="../media/image70.png"/><Relationship Id="rId10" Type="http://schemas.openxmlformats.org/officeDocument/2006/relationships/hyperlink" Target="http://ptem.org.pl/" TargetMode="External"/><Relationship Id="rId19" Type="http://schemas.openxmlformats.org/officeDocument/2006/relationships/hyperlink" Target="https://funky.ong/english/" TargetMode="External"/><Relationship Id="rId4" Type="http://schemas.openxmlformats.org/officeDocument/2006/relationships/hyperlink" Target="https://e-jcn.eu/" TargetMode="External"/><Relationship Id="rId9" Type="http://schemas.openxmlformats.org/officeDocument/2006/relationships/hyperlink" Target="https://panoptykon.org/" TargetMode="External"/><Relationship Id="rId14" Type="http://schemas.openxmlformats.org/officeDocument/2006/relationships/hyperlink" Target="http://milobs.pt/" TargetMode="External"/><Relationship Id="rId22" Type="http://schemas.openxmlformats.org/officeDocument/2006/relationships/image" Target="../media/image69.png"/></Relationships>
</file>

<file path=ppt/slides/_rels/slide33.xml.rels><?xml version="1.0" encoding="UTF-8" standalone="yes"?>
<Relationships xmlns="http://schemas.openxmlformats.org/package/2006/relationships"><Relationship Id="rId8" Type="http://schemas.openxmlformats.org/officeDocument/2006/relationships/hyperlink" Target="https://casoris.si/" TargetMode="External"/><Relationship Id="rId13" Type="http://schemas.openxmlformats.org/officeDocument/2006/relationships/hyperlink" Target="https://www.sida.se/English/how-we-work/our-fields-of-work/democracy-human-rights-and-freedom-of-expression/" TargetMode="External"/><Relationship Id="rId3" Type="http://schemas.openxmlformats.org/officeDocument/2006/relationships/hyperlink" Target="https://www.rtve.es/instituto/" TargetMode="External"/><Relationship Id="rId7" Type="http://schemas.openxmlformats.org/officeDocument/2006/relationships/hyperlink" Target="https://www.mipi.si/" TargetMode="External"/><Relationship Id="rId12" Type="http://schemas.openxmlformats.org/officeDocument/2006/relationships/hyperlink" Target="https://www.statensmedierad.se/larommedier/mikformigdigitalutbildning.1871.html#start" TargetMode="External"/><Relationship Id="rId2" Type="http://schemas.openxmlformats.org/officeDocument/2006/relationships/image" Target="../media/image68.png"/><Relationship Id="rId16" Type="http://schemas.openxmlformats.org/officeDocument/2006/relationships/image" Target="../media/image70.png"/><Relationship Id="rId1" Type="http://schemas.openxmlformats.org/officeDocument/2006/relationships/slideLayout" Target="../slideLayouts/slideLayout61.xml"/><Relationship Id="rId6" Type="http://schemas.openxmlformats.org/officeDocument/2006/relationships/hyperlink" Target="https://neja.sta.si/" TargetMode="External"/><Relationship Id="rId11" Type="http://schemas.openxmlformats.org/officeDocument/2006/relationships/hyperlink" Target="https://safe.si/" TargetMode="External"/><Relationship Id="rId5" Type="http://schemas.openxmlformats.org/officeDocument/2006/relationships/hyperlink" Target="https://www.is4k.es/" TargetMode="External"/><Relationship Id="rId15" Type="http://schemas.openxmlformats.org/officeDocument/2006/relationships/image" Target="../media/image69.png"/><Relationship Id="rId10" Type="http://schemas.openxmlformats.org/officeDocument/2006/relationships/hyperlink" Target="http://pismenost.si/" TargetMode="External"/><Relationship Id="rId4" Type="http://schemas.openxmlformats.org/officeDocument/2006/relationships/hyperlink" Target="https://maldita.es/" TargetMode="External"/><Relationship Id="rId9" Type="http://schemas.openxmlformats.org/officeDocument/2006/relationships/hyperlink" Target="https://casoris.si/wp-content/uploads/2019/02/otroci-in-mediji_final_cip.pdf" TargetMode="External"/><Relationship Id="rId14" Type="http://schemas.openxmlformats.org/officeDocument/2006/relationships/hyperlink" Target="https://fojo.se/en/vara-projekt/free-independent-and-professional-journalism-in-eastern-and-central-europe/"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9.xml"/><Relationship Id="rId5" Type="http://schemas.openxmlformats.org/officeDocument/2006/relationships/image" Target="../media/image22.png"/><Relationship Id="rId4" Type="http://schemas.openxmlformats.org/officeDocument/2006/relationships/image" Target="../media/image21.w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1.xml"/><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Immagine 4"/>
          <p:cNvPicPr/>
          <p:nvPr/>
        </p:nvPicPr>
        <p:blipFill>
          <a:blip r:embed="rId2"/>
          <a:stretch/>
        </p:blipFill>
        <p:spPr>
          <a:xfrm>
            <a:off x="8692560" y="2346120"/>
            <a:ext cx="702000" cy="1671480"/>
          </a:xfrm>
          <a:prstGeom prst="rect">
            <a:avLst/>
          </a:prstGeom>
          <a:ln w="0">
            <a:noFill/>
          </a:ln>
          <a:effectLst>
            <a:reflection blurRad="6350" stA="17000" endPos="55000" dir="5400000" sy="-100000" algn="bl" rotWithShape="0"/>
          </a:effectLst>
        </p:spPr>
      </p:pic>
      <p:sp>
        <p:nvSpPr>
          <p:cNvPr id="282" name="CustomShape 1"/>
          <p:cNvSpPr/>
          <p:nvPr/>
        </p:nvSpPr>
        <p:spPr>
          <a:xfrm>
            <a:off x="2868120" y="3663000"/>
            <a:ext cx="916308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i-FI" sz="8000" b="1" strike="noStrike" dirty="0" err="1">
                <a:solidFill>
                  <a:srgbClr val="FF5D00"/>
                </a:solidFill>
                <a:latin typeface="Arial"/>
              </a:rPr>
              <a:t>dis</a:t>
            </a:r>
            <a:r>
              <a:rPr lang="fi-FI" sz="8000" b="1" strike="noStrike" dirty="0" err="1">
                <a:solidFill>
                  <a:srgbClr val="164193"/>
                </a:solidFill>
                <a:latin typeface="Arial"/>
              </a:rPr>
              <a:t>informaatio</a:t>
            </a:r>
            <a:endParaRPr lang="fi-FI" sz="8000" b="1" strike="noStrike" dirty="0">
              <a:solidFill>
                <a:srgbClr val="164193"/>
              </a:solidFill>
              <a:latin typeface="Arial"/>
            </a:endParaRPr>
          </a:p>
        </p:txBody>
      </p:sp>
      <p:sp>
        <p:nvSpPr>
          <p:cNvPr id="283" name="CustomShape 2"/>
          <p:cNvSpPr/>
          <p:nvPr/>
        </p:nvSpPr>
        <p:spPr>
          <a:xfrm>
            <a:off x="2868120" y="3023640"/>
            <a:ext cx="3837240" cy="51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i-FI" sz="2800" b="0" strike="noStrike" dirty="0">
                <a:solidFill>
                  <a:srgbClr val="164193"/>
                </a:solidFill>
                <a:latin typeface="Arial"/>
              </a:rPr>
              <a:t>TUNNISTA JA SELÄTÄ</a:t>
            </a:r>
          </a:p>
        </p:txBody>
      </p:sp>
      <p:pic>
        <p:nvPicPr>
          <p:cNvPr id="284" name="Immagine 6"/>
          <p:cNvPicPr/>
          <p:nvPr/>
        </p:nvPicPr>
        <p:blipFill>
          <a:blip r:embed="rId3"/>
          <a:stretch/>
        </p:blipFill>
        <p:spPr>
          <a:xfrm>
            <a:off x="7790040" y="2143440"/>
            <a:ext cx="379800" cy="1397160"/>
          </a:xfrm>
          <a:prstGeom prst="rect">
            <a:avLst/>
          </a:prstGeom>
          <a:ln w="0">
            <a:noFill/>
          </a:ln>
          <a:effectLst>
            <a:reflection blurRad="6350" stA="11000" endPos="55000" dir="5400000" sy="-100000" algn="bl" rotWithShape="0"/>
          </a:effectLst>
        </p:spPr>
      </p:pic>
      <p:pic>
        <p:nvPicPr>
          <p:cNvPr id="285" name="Immagine 8"/>
          <p:cNvPicPr/>
          <p:nvPr/>
        </p:nvPicPr>
        <p:blipFill>
          <a:blip r:embed="rId4"/>
          <a:stretch/>
        </p:blipFill>
        <p:spPr>
          <a:xfrm flipH="1">
            <a:off x="1140480" y="1148040"/>
            <a:ext cx="1733400" cy="4772160"/>
          </a:xfrm>
          <a:prstGeom prst="rect">
            <a:avLst/>
          </a:prstGeom>
          <a:ln w="0">
            <a:noFill/>
          </a:ln>
          <a:effectLst>
            <a:reflection blurRad="6350" stA="7000" endPos="55000" dir="5400000" sy="-100000" algn="bl" rotWithShape="0"/>
          </a:effectLst>
        </p:spPr>
      </p:pic>
      <p:pic>
        <p:nvPicPr>
          <p:cNvPr id="286" name="Immagine 13"/>
          <p:cNvPicPr/>
          <p:nvPr/>
        </p:nvPicPr>
        <p:blipFill>
          <a:blip r:embed="rId5"/>
          <a:stretch/>
        </p:blipFill>
        <p:spPr>
          <a:xfrm>
            <a:off x="5556600" y="1492920"/>
            <a:ext cx="1078560" cy="722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i-FI" sz="1800" strike="noStrike">
                <a:solidFill>
                  <a:srgbClr val="FFFFFF"/>
                </a:solidFill>
                <a:latin typeface="Arial"/>
              </a:rPr>
              <a:t>MITÄ ON DISINFORMAATIO – </a:t>
            </a:r>
            <a:r>
              <a:rPr lang="fi-FI" sz="1800" b="1" strike="noStrike">
                <a:solidFill>
                  <a:srgbClr val="FFFFFF"/>
                </a:solidFill>
                <a:latin typeface="Arial"/>
              </a:rPr>
              <a:t>SAMA HENKILÖ ESIINTYY USEINA UKRAINAN VASTAISINA KANSALAISINA</a:t>
            </a:r>
          </a:p>
        </p:txBody>
      </p:sp>
      <p:pic>
        <p:nvPicPr>
          <p:cNvPr id="381" name="Picture 9"/>
          <p:cNvPicPr/>
          <p:nvPr/>
        </p:nvPicPr>
        <p:blipFill>
          <a:blip r:embed="rId3"/>
          <a:stretch/>
        </p:blipFill>
        <p:spPr>
          <a:xfrm>
            <a:off x="738360" y="2657160"/>
            <a:ext cx="2359800" cy="1572480"/>
          </a:xfrm>
          <a:prstGeom prst="rect">
            <a:avLst/>
          </a:prstGeom>
          <a:ln w="0">
            <a:noFill/>
          </a:ln>
        </p:spPr>
      </p:pic>
      <p:pic>
        <p:nvPicPr>
          <p:cNvPr id="382" name="Triangle-action1"/>
          <p:cNvPicPr/>
          <p:nvPr/>
        </p:nvPicPr>
        <p:blipFill>
          <a:blip r:embed="rId4"/>
          <a:stretch/>
        </p:blipFill>
        <p:spPr>
          <a:xfrm>
            <a:off x="1649160" y="3244320"/>
            <a:ext cx="517680" cy="369000"/>
          </a:xfrm>
          <a:prstGeom prst="rect">
            <a:avLst/>
          </a:prstGeom>
          <a:ln w="0">
            <a:noFill/>
          </a:ln>
        </p:spPr>
      </p:pic>
      <p:pic>
        <p:nvPicPr>
          <p:cNvPr id="383" name="Paveikslėlis 17"/>
          <p:cNvPicPr/>
          <p:nvPr/>
        </p:nvPicPr>
        <p:blipFill>
          <a:blip r:embed="rId5"/>
          <a:stretch/>
        </p:blipFill>
        <p:spPr>
          <a:xfrm>
            <a:off x="3547800" y="2682000"/>
            <a:ext cx="2347200" cy="1547640"/>
          </a:xfrm>
          <a:prstGeom prst="rect">
            <a:avLst/>
          </a:prstGeom>
          <a:ln w="0">
            <a:noFill/>
          </a:ln>
        </p:spPr>
      </p:pic>
      <p:pic>
        <p:nvPicPr>
          <p:cNvPr id="384" name="Paveikslėlis 11"/>
          <p:cNvPicPr/>
          <p:nvPr/>
        </p:nvPicPr>
        <p:blipFill>
          <a:blip r:embed="rId6"/>
          <a:stretch/>
        </p:blipFill>
        <p:spPr>
          <a:xfrm>
            <a:off x="9134280" y="2682720"/>
            <a:ext cx="2344320" cy="1546920"/>
          </a:xfrm>
          <a:prstGeom prst="rect">
            <a:avLst/>
          </a:prstGeom>
          <a:ln w="0">
            <a:noFill/>
          </a:ln>
        </p:spPr>
      </p:pic>
      <p:pic>
        <p:nvPicPr>
          <p:cNvPr id="385" name="Paveikslėlis 16"/>
          <p:cNvPicPr/>
          <p:nvPr/>
        </p:nvPicPr>
        <p:blipFill>
          <a:blip r:embed="rId7"/>
          <a:stretch/>
        </p:blipFill>
        <p:spPr>
          <a:xfrm>
            <a:off x="6344280" y="2682720"/>
            <a:ext cx="2340360" cy="1546920"/>
          </a:xfrm>
          <a:prstGeom prst="rect">
            <a:avLst/>
          </a:prstGeom>
          <a:ln w="0">
            <a:noFill/>
          </a:ln>
        </p:spPr>
      </p:pic>
      <p:sp>
        <p:nvSpPr>
          <p:cNvPr id="386" name="CustomShape 2"/>
          <p:cNvSpPr/>
          <p:nvPr/>
        </p:nvSpPr>
        <p:spPr>
          <a:xfrm>
            <a:off x="725400" y="1670040"/>
            <a:ext cx="237996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ct val="100000"/>
              </a:lnSpc>
            </a:pPr>
            <a:r>
              <a:rPr lang="fi-FI" sz="1400" b="1" strike="noStrike">
                <a:solidFill>
                  <a:srgbClr val="FFFFFF"/>
                </a:solidFill>
                <a:latin typeface="Arial"/>
              </a:rPr>
              <a:t>Olen Maria, Krimillä asuva äiti</a:t>
            </a:r>
          </a:p>
        </p:txBody>
      </p:sp>
      <p:sp>
        <p:nvSpPr>
          <p:cNvPr id="387" name="CustomShape 3"/>
          <p:cNvSpPr/>
          <p:nvPr/>
        </p:nvSpPr>
        <p:spPr>
          <a:xfrm>
            <a:off x="3541320" y="1549400"/>
            <a:ext cx="2352600" cy="76684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fi-FI" sz="1400" b="1" strike="noStrike" dirty="0">
                <a:solidFill>
                  <a:srgbClr val="FFFFFF"/>
                </a:solidFill>
                <a:latin typeface="Arial"/>
              </a:rPr>
              <a:t>Nyt olen kulttuuriyhdistyksen </a:t>
            </a:r>
          </a:p>
          <a:p>
            <a:pPr algn="ctr">
              <a:lnSpc>
                <a:spcPts val="1380"/>
              </a:lnSpc>
            </a:pPr>
            <a:r>
              <a:rPr lang="fi-FI" sz="1400" b="1" strike="noStrike" dirty="0">
                <a:solidFill>
                  <a:srgbClr val="FFFFFF"/>
                </a:solidFill>
                <a:latin typeface="Arial"/>
              </a:rPr>
              <a:t>varapuheenjohtaja </a:t>
            </a:r>
          </a:p>
          <a:p>
            <a:pPr algn="ctr">
              <a:lnSpc>
                <a:spcPts val="1380"/>
              </a:lnSpc>
            </a:pPr>
            <a:r>
              <a:rPr lang="fi-FI" sz="1400" b="1" strike="noStrike" dirty="0" err="1">
                <a:solidFill>
                  <a:srgbClr val="FFFFFF"/>
                </a:solidFill>
                <a:latin typeface="Arial"/>
              </a:rPr>
              <a:t>Luhanskissa</a:t>
            </a:r>
            <a:endParaRPr lang="fi-FI" sz="1400" b="1" strike="noStrike" dirty="0">
              <a:solidFill>
                <a:srgbClr val="FFFFFF"/>
              </a:solidFill>
              <a:latin typeface="Arial"/>
            </a:endParaRPr>
          </a:p>
        </p:txBody>
      </p:sp>
      <p:sp>
        <p:nvSpPr>
          <p:cNvPr id="388" name="CustomShape 4"/>
          <p:cNvSpPr/>
          <p:nvPr/>
        </p:nvSpPr>
        <p:spPr>
          <a:xfrm>
            <a:off x="6334560" y="1670040"/>
            <a:ext cx="235548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fi-FI" sz="1400" b="1" strike="noStrike">
                <a:solidFill>
                  <a:srgbClr val="FFFFFF"/>
                </a:solidFill>
                <a:latin typeface="Arial"/>
              </a:rPr>
              <a:t>Nyt olen Riiassa Latviassa asuva venäjän puhuja</a:t>
            </a:r>
          </a:p>
        </p:txBody>
      </p:sp>
      <p:sp>
        <p:nvSpPr>
          <p:cNvPr id="389" name="CustomShape 5"/>
          <p:cNvSpPr/>
          <p:nvPr/>
        </p:nvSpPr>
        <p:spPr>
          <a:xfrm>
            <a:off x="9131760" y="1670040"/>
            <a:ext cx="235440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fi-FI" sz="1400" b="1" strike="noStrike">
                <a:solidFill>
                  <a:srgbClr val="FFFFFF"/>
                </a:solidFill>
                <a:latin typeface="Arial"/>
              </a:rPr>
              <a:t>Nyt asun </a:t>
            </a:r>
          </a:p>
          <a:p>
            <a:pPr algn="ctr">
              <a:lnSpc>
                <a:spcPts val="1380"/>
              </a:lnSpc>
            </a:pPr>
            <a:r>
              <a:rPr lang="fi-FI" sz="1400" b="1" strike="noStrike">
                <a:solidFill>
                  <a:srgbClr val="FFFFFF"/>
                </a:solidFill>
                <a:latin typeface="Arial"/>
              </a:rPr>
              <a:t>Harkovassa Ukrainassa</a:t>
            </a:r>
          </a:p>
        </p:txBody>
      </p:sp>
      <p:sp>
        <p:nvSpPr>
          <p:cNvPr id="390"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i-FI" sz="3200" b="1" strike="noStrike">
                <a:solidFill>
                  <a:srgbClr val="FFFFFF"/>
                </a:solidFill>
                <a:latin typeface="Arial"/>
              </a:rPr>
              <a:t>1</a:t>
            </a:r>
          </a:p>
        </p:txBody>
      </p:sp>
      <p:sp>
        <p:nvSpPr>
          <p:cNvPr id="391" name="CustomShape 7"/>
          <p:cNvSpPr/>
          <p:nvPr/>
        </p:nvSpPr>
        <p:spPr>
          <a:xfrm>
            <a:off x="1964267" y="4836600"/>
            <a:ext cx="8212665" cy="4251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gn="ctr">
              <a:lnSpc>
                <a:spcPts val="1899"/>
              </a:lnSpc>
            </a:pPr>
            <a:r>
              <a:rPr lang="fi-FI" sz="2000" b="1" strike="noStrike" dirty="0">
                <a:solidFill>
                  <a:srgbClr val="FFFFFF"/>
                </a:solidFill>
                <a:latin typeface="Arial"/>
              </a:rPr>
              <a:t>OIKEAA IHMISTÄ KÄYTETÄÄN NÄYTTELIJÄNÄ VALEUUTISESSA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i-FI" sz="1800" strike="noStrike">
                <a:solidFill>
                  <a:srgbClr val="FFFFFF"/>
                </a:solidFill>
                <a:latin typeface="Arial"/>
              </a:rPr>
              <a:t>MITEN DISINFORMAATIO TOIMII – </a:t>
            </a:r>
            <a:r>
              <a:rPr lang="fi-FI" sz="1800" b="1" strike="noStrike">
                <a:solidFill>
                  <a:srgbClr val="FFFFFF"/>
                </a:solidFill>
                <a:latin typeface="Arial"/>
              </a:rPr>
              <a:t>DISINFORMAATION VAIHEET I</a:t>
            </a:r>
          </a:p>
        </p:txBody>
      </p:sp>
      <p:pic>
        <p:nvPicPr>
          <p:cNvPr id="393" name="Immagine 21"/>
          <p:cNvPicPr/>
          <p:nvPr/>
        </p:nvPicPr>
        <p:blipFill>
          <a:blip r:embed="rId3"/>
          <a:srcRect t="-389" b="48423"/>
          <a:stretch/>
        </p:blipFill>
        <p:spPr>
          <a:xfrm>
            <a:off x="4656240" y="955080"/>
            <a:ext cx="3423600" cy="3563640"/>
          </a:xfrm>
          <a:prstGeom prst="rect">
            <a:avLst/>
          </a:prstGeom>
          <a:ln w="0">
            <a:noFill/>
          </a:ln>
        </p:spPr>
      </p:pic>
      <p:sp>
        <p:nvSpPr>
          <p:cNvPr id="394" name="TextShape 2"/>
          <p:cNvSpPr txBox="1"/>
          <p:nvPr/>
        </p:nvSpPr>
        <p:spPr>
          <a:xfrm>
            <a:off x="4367880" y="4252680"/>
            <a:ext cx="3456000" cy="934560"/>
          </a:xfrm>
          <a:prstGeom prst="rect">
            <a:avLst/>
          </a:prstGeom>
          <a:solidFill>
            <a:srgbClr val="FE5D00"/>
          </a:solidFill>
          <a:ln w="0">
            <a:noFill/>
          </a:ln>
        </p:spPr>
        <p:txBody>
          <a:bodyPr tIns="0" bIns="0" anchor="ctr">
            <a:noAutofit/>
          </a:bodyPr>
          <a:lstStyle/>
          <a:p>
            <a:pPr algn="ctr">
              <a:lnSpc>
                <a:spcPct val="90000"/>
              </a:lnSpc>
              <a:spcBef>
                <a:spcPts val="1001"/>
              </a:spcBef>
              <a:tabLst>
                <a:tab pos="0" algn="l"/>
              </a:tabLst>
            </a:pPr>
            <a:r>
              <a:rPr lang="fi-FI" sz="4800" b="1" strike="noStrike">
                <a:solidFill>
                  <a:srgbClr val="FFFFFF"/>
                </a:solidFill>
                <a:latin typeface="Arial"/>
              </a:rPr>
              <a:t>TUE</a:t>
            </a:r>
          </a:p>
        </p:txBody>
      </p:sp>
      <p:pic>
        <p:nvPicPr>
          <p:cNvPr id="395" name="Immagine 17"/>
          <p:cNvPicPr/>
          <p:nvPr/>
        </p:nvPicPr>
        <p:blipFill>
          <a:blip r:embed="rId4"/>
          <a:srcRect t="-3" b="50924"/>
          <a:stretch/>
        </p:blipFill>
        <p:spPr>
          <a:xfrm>
            <a:off x="1389240" y="1015920"/>
            <a:ext cx="1738080" cy="3277800"/>
          </a:xfrm>
          <a:prstGeom prst="rect">
            <a:avLst/>
          </a:prstGeom>
          <a:ln w="0">
            <a:noFill/>
          </a:ln>
        </p:spPr>
      </p:pic>
      <p:sp>
        <p:nvSpPr>
          <p:cNvPr id="396" name="CustomShape 3"/>
          <p:cNvSpPr/>
          <p:nvPr/>
        </p:nvSpPr>
        <p:spPr>
          <a:xfrm>
            <a:off x="549000" y="4254840"/>
            <a:ext cx="3251880" cy="930240"/>
          </a:xfrm>
          <a:prstGeom prst="roundRect">
            <a:avLst>
              <a:gd name="adj" fmla="val 50000"/>
            </a:avLst>
          </a:prstGeom>
          <a:solidFill>
            <a:schemeClr val="tx2"/>
          </a:solidFill>
          <a:ln w="0">
            <a:noFill/>
          </a:ln>
        </p:spPr>
        <p:style>
          <a:lnRef idx="0">
            <a:scrgbClr r="0" g="0" b="0"/>
          </a:lnRef>
          <a:fillRef idx="0">
            <a:scrgbClr r="0" g="0" b="0"/>
          </a:fillRef>
          <a:effectRef idx="0">
            <a:scrgbClr r="0" g="0" b="0"/>
          </a:effectRef>
          <a:fontRef idx="minor"/>
        </p:style>
        <p:txBody>
          <a:bodyPr tIns="0" bIns="0" anchor="ctr">
            <a:spAutoFit/>
          </a:bodyPr>
          <a:lstStyle/>
          <a:p>
            <a:pPr algn="ctr">
              <a:lnSpc>
                <a:spcPct val="90000"/>
              </a:lnSpc>
              <a:spcBef>
                <a:spcPts val="1001"/>
              </a:spcBef>
              <a:tabLst>
                <a:tab pos="0" algn="l"/>
              </a:tabLst>
            </a:pPr>
            <a:r>
              <a:rPr lang="fi-FI" sz="4800" b="1" strike="noStrike">
                <a:solidFill>
                  <a:srgbClr val="FFFFFF"/>
                </a:solidFill>
                <a:latin typeface="Arial"/>
              </a:rPr>
              <a:t>USKO</a:t>
            </a:r>
          </a:p>
        </p:txBody>
      </p:sp>
      <p:pic>
        <p:nvPicPr>
          <p:cNvPr id="397" name="Immagine 13"/>
          <p:cNvPicPr/>
          <p:nvPr/>
        </p:nvPicPr>
        <p:blipFill>
          <a:blip r:embed="rId5"/>
          <a:srcRect l="-87" r="87" b="22471"/>
          <a:stretch/>
        </p:blipFill>
        <p:spPr>
          <a:xfrm>
            <a:off x="9147600" y="1464120"/>
            <a:ext cx="1776960" cy="2843640"/>
          </a:xfrm>
          <a:prstGeom prst="rect">
            <a:avLst/>
          </a:prstGeom>
          <a:ln w="0">
            <a:noFill/>
          </a:ln>
        </p:spPr>
      </p:pic>
      <p:sp>
        <p:nvSpPr>
          <p:cNvPr id="398" name="CustomShape 4"/>
          <p:cNvSpPr/>
          <p:nvPr/>
        </p:nvSpPr>
        <p:spPr>
          <a:xfrm>
            <a:off x="9073079" y="4252545"/>
            <a:ext cx="2229921" cy="934831"/>
          </a:xfrm>
          <a:prstGeom prst="roundRect">
            <a:avLst>
              <a:gd name="adj" fmla="val 50000"/>
            </a:avLst>
          </a:prstGeom>
          <a:solidFill>
            <a:schemeClr val="accent3"/>
          </a:solidFill>
          <a:ln w="0">
            <a:noFill/>
          </a:ln>
        </p:spPr>
        <p:style>
          <a:lnRef idx="0">
            <a:scrgbClr r="0" g="0" b="0"/>
          </a:lnRef>
          <a:fillRef idx="0">
            <a:scrgbClr r="0" g="0" b="0"/>
          </a:fillRef>
          <a:effectRef idx="0">
            <a:scrgbClr r="0" g="0" b="0"/>
          </a:effectRef>
          <a:fontRef idx="minor"/>
        </p:style>
        <p:txBody>
          <a:bodyPr wrap="square" tIns="0" bIns="0" anchor="ctr">
            <a:spAutoFit/>
          </a:bodyPr>
          <a:lstStyle/>
          <a:p>
            <a:pPr algn="ctr">
              <a:lnSpc>
                <a:spcPct val="90000"/>
              </a:lnSpc>
              <a:spcBef>
                <a:spcPts val="1001"/>
              </a:spcBef>
              <a:tabLst>
                <a:tab pos="0" algn="l"/>
              </a:tabLst>
            </a:pPr>
            <a:r>
              <a:rPr lang="fi-FI" sz="4800" b="1" strike="noStrike" dirty="0">
                <a:solidFill>
                  <a:srgbClr val="FFFFFF"/>
                </a:solidFill>
                <a:latin typeface="Arial"/>
              </a:rPr>
              <a:t>TOIMI</a:t>
            </a:r>
          </a:p>
        </p:txBody>
      </p:sp>
      <p:sp>
        <p:nvSpPr>
          <p:cNvPr id="399" name="CustomShape 5"/>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i-FI"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i-FI" sz="1800" strike="noStrike">
                <a:solidFill>
                  <a:srgbClr val="FFFFFF"/>
                </a:solidFill>
                <a:latin typeface="Arial"/>
              </a:rPr>
              <a:t>MITEN DISINFORMAATIO TOIMII – </a:t>
            </a:r>
            <a:r>
              <a:rPr lang="fi-FI" sz="1800" b="1" strike="noStrike">
                <a:solidFill>
                  <a:srgbClr val="FFFFFF"/>
                </a:solidFill>
                <a:latin typeface="Arial"/>
              </a:rPr>
              <a:t>DISINFORMAATION VAIHEET II: EUROOPPALAISET ARVOT</a:t>
            </a:r>
          </a:p>
        </p:txBody>
      </p:sp>
      <p:grpSp>
        <p:nvGrpSpPr>
          <p:cNvPr id="401" name="Group 2"/>
          <p:cNvGrpSpPr/>
          <p:nvPr/>
        </p:nvGrpSpPr>
        <p:grpSpPr>
          <a:xfrm>
            <a:off x="2399760" y="3975120"/>
            <a:ext cx="968760" cy="968760"/>
            <a:chOff x="2399760" y="3975120"/>
            <a:chExt cx="968760" cy="968760"/>
          </a:xfrm>
        </p:grpSpPr>
        <p:sp>
          <p:nvSpPr>
            <p:cNvPr id="402"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3" name="Immagine 5"/>
            <p:cNvPicPr/>
            <p:nvPr/>
          </p:nvPicPr>
          <p:blipFill>
            <a:blip r:embed="rId3"/>
            <a:stretch/>
          </p:blipFill>
          <p:spPr>
            <a:xfrm>
              <a:off x="2523240" y="4162680"/>
              <a:ext cx="759600" cy="574920"/>
            </a:xfrm>
            <a:prstGeom prst="rect">
              <a:avLst/>
            </a:prstGeom>
            <a:ln w="0">
              <a:noFill/>
            </a:ln>
          </p:spPr>
        </p:pic>
      </p:grpSp>
      <p:grpSp>
        <p:nvGrpSpPr>
          <p:cNvPr id="404" name="Group 4"/>
          <p:cNvGrpSpPr/>
          <p:nvPr/>
        </p:nvGrpSpPr>
        <p:grpSpPr>
          <a:xfrm>
            <a:off x="5535000" y="1231920"/>
            <a:ext cx="1121760" cy="1121760"/>
            <a:chOff x="5535000" y="1231920"/>
            <a:chExt cx="1121760" cy="1121760"/>
          </a:xfrm>
        </p:grpSpPr>
        <p:sp>
          <p:nvSpPr>
            <p:cNvPr id="405"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06" name="Immagine 8"/>
            <p:cNvPicPr/>
            <p:nvPr/>
          </p:nvPicPr>
          <p:blipFill>
            <a:blip r:embed="rId4"/>
            <a:stretch/>
          </p:blipFill>
          <p:spPr>
            <a:xfrm rot="842400">
              <a:off x="5727240" y="1351800"/>
              <a:ext cx="636840" cy="849960"/>
            </a:xfrm>
            <a:prstGeom prst="rect">
              <a:avLst/>
            </a:prstGeom>
            <a:ln w="0">
              <a:noFill/>
            </a:ln>
          </p:spPr>
        </p:pic>
      </p:grpSp>
      <p:grpSp>
        <p:nvGrpSpPr>
          <p:cNvPr id="407" name="Group 6"/>
          <p:cNvGrpSpPr/>
          <p:nvPr/>
        </p:nvGrpSpPr>
        <p:grpSpPr>
          <a:xfrm>
            <a:off x="6383880" y="4797000"/>
            <a:ext cx="1677600" cy="1677600"/>
            <a:chOff x="6383880" y="4797000"/>
            <a:chExt cx="1677600" cy="1677600"/>
          </a:xfrm>
        </p:grpSpPr>
        <p:sp>
          <p:nvSpPr>
            <p:cNvPr id="408"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9" name="Immagine 11"/>
            <p:cNvPicPr/>
            <p:nvPr/>
          </p:nvPicPr>
          <p:blipFill>
            <a:blip r:embed="rId5"/>
            <a:stretch/>
          </p:blipFill>
          <p:spPr>
            <a:xfrm>
              <a:off x="6773760" y="5131080"/>
              <a:ext cx="839160" cy="1005480"/>
            </a:xfrm>
            <a:prstGeom prst="rect">
              <a:avLst/>
            </a:prstGeom>
            <a:ln w="0">
              <a:noFill/>
            </a:ln>
          </p:spPr>
        </p:pic>
      </p:grpSp>
      <p:grpSp>
        <p:nvGrpSpPr>
          <p:cNvPr id="410" name="Group 8"/>
          <p:cNvGrpSpPr/>
          <p:nvPr/>
        </p:nvGrpSpPr>
        <p:grpSpPr>
          <a:xfrm>
            <a:off x="3179520" y="1566720"/>
            <a:ext cx="1245600" cy="1245600"/>
            <a:chOff x="3179520" y="1566720"/>
            <a:chExt cx="1245600" cy="1245600"/>
          </a:xfrm>
        </p:grpSpPr>
        <p:sp>
          <p:nvSpPr>
            <p:cNvPr id="411"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12" name="Immagine 14"/>
            <p:cNvPicPr/>
            <p:nvPr/>
          </p:nvPicPr>
          <p:blipFill>
            <a:blip r:embed="rId6"/>
            <a:stretch/>
          </p:blipFill>
          <p:spPr>
            <a:xfrm>
              <a:off x="3342960" y="1799280"/>
              <a:ext cx="833040" cy="744120"/>
            </a:xfrm>
            <a:prstGeom prst="rect">
              <a:avLst/>
            </a:prstGeom>
            <a:ln w="0">
              <a:noFill/>
            </a:ln>
          </p:spPr>
        </p:pic>
      </p:grpSp>
      <p:grpSp>
        <p:nvGrpSpPr>
          <p:cNvPr id="413" name="Group 10"/>
          <p:cNvGrpSpPr/>
          <p:nvPr/>
        </p:nvGrpSpPr>
        <p:grpSpPr>
          <a:xfrm>
            <a:off x="4117320" y="5083920"/>
            <a:ext cx="1187280" cy="1187280"/>
            <a:chOff x="4117320" y="5083920"/>
            <a:chExt cx="1187280" cy="1187280"/>
          </a:xfrm>
        </p:grpSpPr>
        <p:sp>
          <p:nvSpPr>
            <p:cNvPr id="414"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15" name="Immagine 17"/>
            <p:cNvPicPr/>
            <p:nvPr/>
          </p:nvPicPr>
          <p:blipFill>
            <a:blip r:embed="rId7"/>
            <a:stretch/>
          </p:blipFill>
          <p:spPr>
            <a:xfrm>
              <a:off x="4404960" y="5298840"/>
              <a:ext cx="666720" cy="718560"/>
            </a:xfrm>
            <a:prstGeom prst="rect">
              <a:avLst/>
            </a:prstGeom>
            <a:ln w="0">
              <a:noFill/>
            </a:ln>
          </p:spPr>
        </p:pic>
      </p:grpSp>
      <p:grpSp>
        <p:nvGrpSpPr>
          <p:cNvPr id="416" name="Group 12"/>
          <p:cNvGrpSpPr/>
          <p:nvPr/>
        </p:nvGrpSpPr>
        <p:grpSpPr>
          <a:xfrm>
            <a:off x="7813440" y="1749240"/>
            <a:ext cx="1056960" cy="1056960"/>
            <a:chOff x="7813440" y="1749240"/>
            <a:chExt cx="1056960" cy="1056960"/>
          </a:xfrm>
        </p:grpSpPr>
        <p:sp>
          <p:nvSpPr>
            <p:cNvPr id="417" name="CustomShape 13"/>
            <p:cNvSpPr/>
            <p:nvPr/>
          </p:nvSpPr>
          <p:spPr>
            <a:xfrm>
              <a:off x="7813440" y="1749240"/>
              <a:ext cx="1056960" cy="1056960"/>
            </a:xfrm>
            <a:prstGeom prst="ellipse">
              <a:avLst/>
            </a:prstGeom>
            <a:solidFill>
              <a:schemeClr val="bg1"/>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18" name="Immagine 20"/>
            <p:cNvPicPr/>
            <p:nvPr/>
          </p:nvPicPr>
          <p:blipFill>
            <a:blip r:embed="rId8"/>
            <a:stretch/>
          </p:blipFill>
          <p:spPr>
            <a:xfrm>
              <a:off x="8040960" y="1954440"/>
              <a:ext cx="654480" cy="650160"/>
            </a:xfrm>
            <a:prstGeom prst="rect">
              <a:avLst/>
            </a:prstGeom>
            <a:ln w="0">
              <a:noFill/>
            </a:ln>
          </p:spPr>
        </p:pic>
      </p:grpSp>
      <p:grpSp>
        <p:nvGrpSpPr>
          <p:cNvPr id="419" name="Group 14"/>
          <p:cNvGrpSpPr/>
          <p:nvPr/>
        </p:nvGrpSpPr>
        <p:grpSpPr>
          <a:xfrm>
            <a:off x="8659800" y="3572640"/>
            <a:ext cx="1179000" cy="1179000"/>
            <a:chOff x="8659800" y="3572640"/>
            <a:chExt cx="1179000" cy="1179000"/>
          </a:xfrm>
        </p:grpSpPr>
        <p:sp>
          <p:nvSpPr>
            <p:cNvPr id="420" name="CustomShape 15"/>
            <p:cNvSpPr/>
            <p:nvPr/>
          </p:nvSpPr>
          <p:spPr>
            <a:xfrm>
              <a:off x="8659800" y="3572640"/>
              <a:ext cx="1179000" cy="117900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21" name="Immagine 23"/>
            <p:cNvPicPr/>
            <p:nvPr/>
          </p:nvPicPr>
          <p:blipFill>
            <a:blip r:embed="rId9"/>
            <a:stretch/>
          </p:blipFill>
          <p:spPr>
            <a:xfrm>
              <a:off x="8917560" y="3825360"/>
              <a:ext cx="744120" cy="730080"/>
            </a:xfrm>
            <a:prstGeom prst="rect">
              <a:avLst/>
            </a:prstGeom>
            <a:ln w="0">
              <a:noFill/>
            </a:ln>
          </p:spPr>
        </p:pic>
      </p:grpSp>
      <p:sp>
        <p:nvSpPr>
          <p:cNvPr id="422"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3"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4"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5"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6"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7"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8"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9"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0"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1"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2"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3"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4"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i-FI" sz="3200" b="1" strike="noStrike">
                <a:solidFill>
                  <a:srgbClr val="FFFFFF"/>
                </a:solidFill>
                <a:latin typeface="Arial"/>
              </a:rPr>
              <a:t>2</a:t>
            </a:r>
          </a:p>
        </p:txBody>
      </p:sp>
      <p:sp>
        <p:nvSpPr>
          <p:cNvPr id="435"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6"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7"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8"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39" name="Group 33"/>
          <p:cNvGrpSpPr/>
          <p:nvPr/>
        </p:nvGrpSpPr>
        <p:grpSpPr>
          <a:xfrm>
            <a:off x="4622760" y="2446866"/>
            <a:ext cx="2923920" cy="2633133"/>
            <a:chOff x="5122800" y="2797560"/>
            <a:chExt cx="1979286" cy="1937520"/>
          </a:xfrm>
        </p:grpSpPr>
        <p:sp>
          <p:nvSpPr>
            <p:cNvPr id="440" name="CustomShape 34"/>
            <p:cNvSpPr/>
            <p:nvPr/>
          </p:nvSpPr>
          <p:spPr>
            <a:xfrm>
              <a:off x="5127120" y="279756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41" name="CustomShape 35"/>
            <p:cNvSpPr/>
            <p:nvPr/>
          </p:nvSpPr>
          <p:spPr>
            <a:xfrm>
              <a:off x="5140439" y="3955681"/>
              <a:ext cx="1961647" cy="66312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ts val="1760"/>
                </a:lnSpc>
              </a:pPr>
              <a:r>
                <a:rPr lang="fi-FI" sz="1700" b="1" strike="noStrike" dirty="0">
                  <a:solidFill>
                    <a:srgbClr val="FF5D00"/>
                  </a:solidFill>
                  <a:latin typeface="Arial"/>
                </a:rPr>
                <a:t>MONINAISUUDESSAAN</a:t>
              </a:r>
            </a:p>
            <a:p>
              <a:pPr algn="ctr">
                <a:lnSpc>
                  <a:spcPts val="1760"/>
                </a:lnSpc>
              </a:pPr>
              <a:r>
                <a:rPr lang="fi-FI" sz="1700" b="1" strike="noStrike" dirty="0">
                  <a:solidFill>
                    <a:srgbClr val="FF5D00"/>
                  </a:solidFill>
                  <a:latin typeface="Arial"/>
                </a:rPr>
                <a:t>YHTENÄINEN</a:t>
              </a:r>
            </a:p>
          </p:txBody>
        </p:sp>
        <p:pic>
          <p:nvPicPr>
            <p:cNvPr id="442" name="Graphic 58"/>
            <p:cNvPicPr/>
            <p:nvPr/>
          </p:nvPicPr>
          <p:blipFill>
            <a:blip r:embed="rId10"/>
            <a:stretch/>
          </p:blipFill>
          <p:spPr>
            <a:xfrm>
              <a:off x="5670720" y="3040560"/>
              <a:ext cx="850680" cy="545760"/>
            </a:xfrm>
            <a:prstGeom prst="rect">
              <a:avLst/>
            </a:prstGeom>
            <a:ln w="0">
              <a:noFill/>
            </a:ln>
          </p:spPr>
        </p:pic>
        <p:sp>
          <p:nvSpPr>
            <p:cNvPr id="443" name="CustomShape 36"/>
            <p:cNvSpPr/>
            <p:nvPr/>
          </p:nvSpPr>
          <p:spPr>
            <a:xfrm>
              <a:off x="5122800" y="362376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fi-FI" sz="1400" b="1" strike="noStrike">
                  <a:solidFill>
                    <a:srgbClr val="FFFFFF"/>
                  </a:solidFill>
                  <a:latin typeface="Arial"/>
                </a:rPr>
                <a:t>EUROOPPALAISET ARVOT</a:t>
              </a:r>
            </a:p>
          </p:txBody>
        </p:sp>
      </p:grpSp>
      <p:sp>
        <p:nvSpPr>
          <p:cNvPr id="444"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5"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6"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i-FI" sz="1800" strike="noStrike">
                <a:solidFill>
                  <a:srgbClr val="FFFFFF"/>
                </a:solidFill>
                <a:latin typeface="Arial"/>
              </a:rPr>
              <a:t>MITEN DISINFORMAATIO TOIMII – </a:t>
            </a:r>
            <a:r>
              <a:rPr lang="fi-FI" sz="1800" b="1" strike="noStrike">
                <a:solidFill>
                  <a:srgbClr val="FFFFFF"/>
                </a:solidFill>
                <a:latin typeface="Arial"/>
              </a:rPr>
              <a:t>DISINFORMAATION VAIHEET II: EUROOPPALAISET ARVOT</a:t>
            </a:r>
          </a:p>
        </p:txBody>
      </p:sp>
      <p:grpSp>
        <p:nvGrpSpPr>
          <p:cNvPr id="448" name="Group 2"/>
          <p:cNvGrpSpPr/>
          <p:nvPr/>
        </p:nvGrpSpPr>
        <p:grpSpPr>
          <a:xfrm>
            <a:off x="2399760" y="3975120"/>
            <a:ext cx="968760" cy="968760"/>
            <a:chOff x="2399760" y="3975120"/>
            <a:chExt cx="968760" cy="968760"/>
          </a:xfrm>
        </p:grpSpPr>
        <p:sp>
          <p:nvSpPr>
            <p:cNvPr id="449"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0" name="Immagine 5"/>
            <p:cNvPicPr/>
            <p:nvPr/>
          </p:nvPicPr>
          <p:blipFill>
            <a:blip r:embed="rId3"/>
            <a:stretch/>
          </p:blipFill>
          <p:spPr>
            <a:xfrm>
              <a:off x="2523240" y="4162680"/>
              <a:ext cx="759600" cy="574920"/>
            </a:xfrm>
            <a:prstGeom prst="rect">
              <a:avLst/>
            </a:prstGeom>
            <a:ln w="0">
              <a:noFill/>
            </a:ln>
          </p:spPr>
        </p:pic>
      </p:grpSp>
      <p:grpSp>
        <p:nvGrpSpPr>
          <p:cNvPr id="451" name="Group 4"/>
          <p:cNvGrpSpPr/>
          <p:nvPr/>
        </p:nvGrpSpPr>
        <p:grpSpPr>
          <a:xfrm>
            <a:off x="5535000" y="1231920"/>
            <a:ext cx="1121760" cy="1121760"/>
            <a:chOff x="5535000" y="1231920"/>
            <a:chExt cx="1121760" cy="1121760"/>
          </a:xfrm>
        </p:grpSpPr>
        <p:sp>
          <p:nvSpPr>
            <p:cNvPr id="452"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53" name="Immagine 8"/>
            <p:cNvPicPr/>
            <p:nvPr/>
          </p:nvPicPr>
          <p:blipFill>
            <a:blip r:embed="rId4"/>
            <a:stretch/>
          </p:blipFill>
          <p:spPr>
            <a:xfrm rot="842400">
              <a:off x="5727240" y="1351800"/>
              <a:ext cx="636840" cy="849960"/>
            </a:xfrm>
            <a:prstGeom prst="rect">
              <a:avLst/>
            </a:prstGeom>
            <a:ln w="0">
              <a:noFill/>
            </a:ln>
          </p:spPr>
        </p:pic>
      </p:grpSp>
      <p:grpSp>
        <p:nvGrpSpPr>
          <p:cNvPr id="454" name="Group 6"/>
          <p:cNvGrpSpPr/>
          <p:nvPr/>
        </p:nvGrpSpPr>
        <p:grpSpPr>
          <a:xfrm>
            <a:off x="6383880" y="4797000"/>
            <a:ext cx="1677600" cy="1677600"/>
            <a:chOff x="6383880" y="4797000"/>
            <a:chExt cx="1677600" cy="1677600"/>
          </a:xfrm>
        </p:grpSpPr>
        <p:sp>
          <p:nvSpPr>
            <p:cNvPr id="455"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6" name="Immagine 11"/>
            <p:cNvPicPr/>
            <p:nvPr/>
          </p:nvPicPr>
          <p:blipFill>
            <a:blip r:embed="rId5"/>
            <a:stretch/>
          </p:blipFill>
          <p:spPr>
            <a:xfrm>
              <a:off x="6773760" y="5131080"/>
              <a:ext cx="839160" cy="1005480"/>
            </a:xfrm>
            <a:prstGeom prst="rect">
              <a:avLst/>
            </a:prstGeom>
            <a:ln w="0">
              <a:noFill/>
            </a:ln>
          </p:spPr>
        </p:pic>
      </p:grpSp>
      <p:grpSp>
        <p:nvGrpSpPr>
          <p:cNvPr id="457" name="Group 8"/>
          <p:cNvGrpSpPr/>
          <p:nvPr/>
        </p:nvGrpSpPr>
        <p:grpSpPr>
          <a:xfrm>
            <a:off x="3179520" y="1566720"/>
            <a:ext cx="1245600" cy="1245600"/>
            <a:chOff x="3179520" y="1566720"/>
            <a:chExt cx="1245600" cy="1245600"/>
          </a:xfrm>
        </p:grpSpPr>
        <p:sp>
          <p:nvSpPr>
            <p:cNvPr id="458"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59" name="Immagine 14"/>
            <p:cNvPicPr/>
            <p:nvPr/>
          </p:nvPicPr>
          <p:blipFill>
            <a:blip r:embed="rId6"/>
            <a:stretch/>
          </p:blipFill>
          <p:spPr>
            <a:xfrm>
              <a:off x="3342960" y="1799280"/>
              <a:ext cx="833040" cy="744120"/>
            </a:xfrm>
            <a:prstGeom prst="rect">
              <a:avLst/>
            </a:prstGeom>
            <a:ln w="0">
              <a:noFill/>
            </a:ln>
          </p:spPr>
        </p:pic>
      </p:grpSp>
      <p:grpSp>
        <p:nvGrpSpPr>
          <p:cNvPr id="460" name="Group 10"/>
          <p:cNvGrpSpPr/>
          <p:nvPr/>
        </p:nvGrpSpPr>
        <p:grpSpPr>
          <a:xfrm>
            <a:off x="4117320" y="5083920"/>
            <a:ext cx="1187280" cy="1187280"/>
            <a:chOff x="4117320" y="5083920"/>
            <a:chExt cx="1187280" cy="1187280"/>
          </a:xfrm>
        </p:grpSpPr>
        <p:sp>
          <p:nvSpPr>
            <p:cNvPr id="461"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2" name="Immagine 17"/>
            <p:cNvPicPr/>
            <p:nvPr/>
          </p:nvPicPr>
          <p:blipFill>
            <a:blip r:embed="rId7"/>
            <a:stretch/>
          </p:blipFill>
          <p:spPr>
            <a:xfrm>
              <a:off x="4404960" y="5298840"/>
              <a:ext cx="666720" cy="718560"/>
            </a:xfrm>
            <a:prstGeom prst="rect">
              <a:avLst/>
            </a:prstGeom>
            <a:ln w="0">
              <a:noFill/>
            </a:ln>
          </p:spPr>
        </p:pic>
      </p:grpSp>
      <p:grpSp>
        <p:nvGrpSpPr>
          <p:cNvPr id="463" name="Group 12"/>
          <p:cNvGrpSpPr/>
          <p:nvPr/>
        </p:nvGrpSpPr>
        <p:grpSpPr>
          <a:xfrm>
            <a:off x="7813440" y="1749240"/>
            <a:ext cx="1056960" cy="1056960"/>
            <a:chOff x="7813440" y="1749240"/>
            <a:chExt cx="1056960" cy="1056960"/>
          </a:xfrm>
        </p:grpSpPr>
        <p:sp>
          <p:nvSpPr>
            <p:cNvPr id="464" name="CustomShape 13"/>
            <p:cNvSpPr/>
            <p:nvPr/>
          </p:nvSpPr>
          <p:spPr>
            <a:xfrm>
              <a:off x="7813440" y="1749240"/>
              <a:ext cx="1056960" cy="1056960"/>
            </a:xfrm>
            <a:prstGeom prst="ellipse">
              <a:avLst/>
            </a:prstGeom>
            <a:solidFill>
              <a:schemeClr val="accent3"/>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65" name="Immagine 20"/>
            <p:cNvPicPr/>
            <p:nvPr/>
          </p:nvPicPr>
          <p:blipFill>
            <a:blip r:embed="rId8"/>
            <a:stretch/>
          </p:blipFill>
          <p:spPr>
            <a:xfrm>
              <a:off x="8040960" y="1954440"/>
              <a:ext cx="654480" cy="650160"/>
            </a:xfrm>
            <a:prstGeom prst="rect">
              <a:avLst/>
            </a:prstGeom>
            <a:ln w="0">
              <a:noFill/>
            </a:ln>
          </p:spPr>
        </p:pic>
      </p:grpSp>
      <p:grpSp>
        <p:nvGrpSpPr>
          <p:cNvPr id="466" name="Group 14"/>
          <p:cNvGrpSpPr/>
          <p:nvPr/>
        </p:nvGrpSpPr>
        <p:grpSpPr>
          <a:xfrm>
            <a:off x="8659800" y="3572640"/>
            <a:ext cx="1179000" cy="1179000"/>
            <a:chOff x="8659800" y="3572640"/>
            <a:chExt cx="1179000" cy="1179000"/>
          </a:xfrm>
        </p:grpSpPr>
        <p:sp>
          <p:nvSpPr>
            <p:cNvPr id="467" name="CustomShape 15"/>
            <p:cNvSpPr/>
            <p:nvPr/>
          </p:nvSpPr>
          <p:spPr>
            <a:xfrm>
              <a:off x="8659800" y="3572640"/>
              <a:ext cx="1179000" cy="1179000"/>
            </a:xfrm>
            <a:prstGeom prst="ellipse">
              <a:avLst/>
            </a:prstGeom>
            <a:solidFill>
              <a:schemeClr val="accent3"/>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8" name="Immagine 23"/>
            <p:cNvPicPr/>
            <p:nvPr/>
          </p:nvPicPr>
          <p:blipFill>
            <a:blip r:embed="rId9"/>
            <a:stretch/>
          </p:blipFill>
          <p:spPr>
            <a:xfrm>
              <a:off x="8917560" y="3825360"/>
              <a:ext cx="744120" cy="730080"/>
            </a:xfrm>
            <a:prstGeom prst="rect">
              <a:avLst/>
            </a:prstGeom>
            <a:ln w="0">
              <a:noFill/>
            </a:ln>
          </p:spPr>
        </p:pic>
      </p:grpSp>
      <p:sp>
        <p:nvSpPr>
          <p:cNvPr id="469"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0"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1"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2"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3"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4"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5"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6"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7"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8"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9"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0"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1"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i-FI" sz="3200" b="1" strike="noStrike">
                <a:solidFill>
                  <a:srgbClr val="FFFFFF"/>
                </a:solidFill>
                <a:latin typeface="Arial"/>
              </a:rPr>
              <a:t>2</a:t>
            </a:r>
          </a:p>
        </p:txBody>
      </p:sp>
      <p:sp>
        <p:nvSpPr>
          <p:cNvPr id="482"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3"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4"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5"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86" name="Group 33"/>
          <p:cNvGrpSpPr/>
          <p:nvPr/>
        </p:nvGrpSpPr>
        <p:grpSpPr>
          <a:xfrm>
            <a:off x="4758267" y="2549520"/>
            <a:ext cx="2684373" cy="2394360"/>
            <a:chOff x="5122800" y="2797560"/>
            <a:chExt cx="1945800" cy="1937520"/>
          </a:xfrm>
        </p:grpSpPr>
        <p:sp>
          <p:nvSpPr>
            <p:cNvPr id="487" name="CustomShape 34"/>
            <p:cNvSpPr/>
            <p:nvPr/>
          </p:nvSpPr>
          <p:spPr>
            <a:xfrm>
              <a:off x="5127120" y="279756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88" name="CustomShape 35"/>
            <p:cNvSpPr/>
            <p:nvPr/>
          </p:nvSpPr>
          <p:spPr>
            <a:xfrm>
              <a:off x="5140440" y="3955680"/>
              <a:ext cx="191088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fi-FI" sz="1700" b="1" strike="noStrike" dirty="0">
                  <a:solidFill>
                    <a:srgbClr val="FF5D00"/>
                  </a:solidFill>
                  <a:latin typeface="Arial"/>
                </a:rPr>
                <a:t>MONINAISUUDESSAAN</a:t>
              </a:r>
            </a:p>
            <a:p>
              <a:pPr algn="ctr">
                <a:lnSpc>
                  <a:spcPts val="1760"/>
                </a:lnSpc>
              </a:pPr>
              <a:r>
                <a:rPr lang="fi-FI" sz="1700" b="1" strike="noStrike" dirty="0">
                  <a:solidFill>
                    <a:srgbClr val="FF5D00"/>
                  </a:solidFill>
                  <a:latin typeface="Arial"/>
                </a:rPr>
                <a:t>YHTENÄINEN</a:t>
              </a:r>
            </a:p>
          </p:txBody>
        </p:sp>
        <p:pic>
          <p:nvPicPr>
            <p:cNvPr id="489" name="Graphic 58"/>
            <p:cNvPicPr/>
            <p:nvPr/>
          </p:nvPicPr>
          <p:blipFill>
            <a:blip r:embed="rId10"/>
            <a:stretch/>
          </p:blipFill>
          <p:spPr>
            <a:xfrm>
              <a:off x="5670720" y="3040560"/>
              <a:ext cx="850680" cy="545760"/>
            </a:xfrm>
            <a:prstGeom prst="rect">
              <a:avLst/>
            </a:prstGeom>
            <a:ln w="0">
              <a:noFill/>
            </a:ln>
          </p:spPr>
        </p:pic>
        <p:sp>
          <p:nvSpPr>
            <p:cNvPr id="490" name="CustomShape 36"/>
            <p:cNvSpPr/>
            <p:nvPr/>
          </p:nvSpPr>
          <p:spPr>
            <a:xfrm>
              <a:off x="5122800" y="362376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fi-FI" sz="1400" b="1" strike="noStrike">
                  <a:solidFill>
                    <a:srgbClr val="FFFFFF"/>
                  </a:solidFill>
                  <a:latin typeface="Arial"/>
                </a:rPr>
                <a:t>EUROOPPALAISET ARVOT</a:t>
              </a:r>
            </a:p>
          </p:txBody>
        </p:sp>
      </p:grpSp>
      <p:sp>
        <p:nvSpPr>
          <p:cNvPr id="491"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2"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3"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pic>
        <p:nvPicPr>
          <p:cNvPr id="494" name="Immagine 49"/>
          <p:cNvPicPr/>
          <p:nvPr/>
        </p:nvPicPr>
        <p:blipFill>
          <a:blip r:embed="rId11"/>
          <a:stretch/>
        </p:blipFill>
        <p:spPr>
          <a:xfrm>
            <a:off x="8061480" y="1110960"/>
            <a:ext cx="585360" cy="853200"/>
          </a:xfrm>
          <a:prstGeom prst="rect">
            <a:avLst/>
          </a:prstGeom>
          <a:ln w="0">
            <a:noFill/>
          </a:ln>
        </p:spPr>
      </p:pic>
      <p:pic>
        <p:nvPicPr>
          <p:cNvPr id="495" name="Immagine 50"/>
          <p:cNvPicPr/>
          <p:nvPr/>
        </p:nvPicPr>
        <p:blipFill>
          <a:blip r:embed="rId11"/>
          <a:stretch/>
        </p:blipFill>
        <p:spPr>
          <a:xfrm>
            <a:off x="8968680" y="2936520"/>
            <a:ext cx="585360" cy="853200"/>
          </a:xfrm>
          <a:prstGeom prst="rect">
            <a:avLst/>
          </a:prstGeom>
          <a:ln w="0">
            <a:noFill/>
          </a:ln>
        </p:spPr>
      </p:pic>
      <p:sp>
        <p:nvSpPr>
          <p:cNvPr id="496" name="CustomShape 40"/>
          <p:cNvSpPr/>
          <p:nvPr/>
        </p:nvSpPr>
        <p:spPr>
          <a:xfrm>
            <a:off x="9132840" y="1397000"/>
            <a:ext cx="2285640" cy="117952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fi-FI" sz="2000" b="1" strike="noStrike" dirty="0">
                <a:solidFill>
                  <a:srgbClr val="FFFFFF"/>
                </a:solidFill>
                <a:latin typeface="Arial"/>
              </a:rPr>
              <a:t>Epäluottamus ja</a:t>
            </a:r>
          </a:p>
          <a:p>
            <a:pPr>
              <a:lnSpc>
                <a:spcPts val="2001"/>
              </a:lnSpc>
            </a:pPr>
            <a:r>
              <a:rPr lang="fi-FI" sz="2000" b="1" strike="noStrike" dirty="0">
                <a:solidFill>
                  <a:srgbClr val="FFFFFF"/>
                </a:solidFill>
                <a:latin typeface="Arial"/>
              </a:rPr>
              <a:t>epäluuloisuus lisääntyvät</a:t>
            </a:r>
          </a:p>
        </p:txBody>
      </p:sp>
      <p:sp>
        <p:nvSpPr>
          <p:cNvPr id="497" name="CustomShape 41"/>
          <p:cNvSpPr/>
          <p:nvPr/>
        </p:nvSpPr>
        <p:spPr>
          <a:xfrm>
            <a:off x="714240" y="2905200"/>
            <a:ext cx="4076640" cy="844560"/>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fi-FI" sz="2000" b="1" strike="noStrike" dirty="0">
                <a:solidFill>
                  <a:srgbClr val="FFFFFF"/>
                </a:solidFill>
                <a:latin typeface="Arial"/>
              </a:rPr>
              <a:t>Luottamus demokratian ja tasa-arvon kaltaisiin arvoihin heikkenee vähitellen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i-FI" sz="1800" strike="noStrike">
                <a:solidFill>
                  <a:srgbClr val="FFFFFF"/>
                </a:solidFill>
                <a:latin typeface="Arial"/>
              </a:rPr>
              <a:t>MITEN DISINFORMAATIO TOIMII – </a:t>
            </a:r>
            <a:r>
              <a:rPr lang="fi-FI" sz="1800" b="1" strike="noStrike">
                <a:solidFill>
                  <a:srgbClr val="FFFFFF"/>
                </a:solidFill>
                <a:latin typeface="Arial"/>
              </a:rPr>
              <a:t>DISINFORMAATION VAIHEET II: EUROOPPALAISET ARVOT</a:t>
            </a:r>
          </a:p>
        </p:txBody>
      </p:sp>
      <p:sp>
        <p:nvSpPr>
          <p:cNvPr id="499" name="CustomShape 2"/>
          <p:cNvSpPr/>
          <p:nvPr/>
        </p:nvSpPr>
        <p:spPr>
          <a:xfrm>
            <a:off x="736092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fi-FI" sz="1400" b="1" strike="noStrike">
                <a:solidFill>
                  <a:srgbClr val="FFFFFF"/>
                </a:solidFill>
                <a:latin typeface="Arial"/>
              </a:rPr>
              <a:t>EUROOPAN VASTAISET ARVOT LEVIÄVÄT</a:t>
            </a:r>
          </a:p>
        </p:txBody>
      </p:sp>
      <p:sp>
        <p:nvSpPr>
          <p:cNvPr id="500"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i-FI" sz="3200" b="1" strike="noStrike">
                <a:solidFill>
                  <a:srgbClr val="FFFFFF"/>
                </a:solidFill>
                <a:latin typeface="Arial"/>
              </a:rPr>
              <a:t>2</a:t>
            </a:r>
          </a:p>
        </p:txBody>
      </p:sp>
      <p:grpSp>
        <p:nvGrpSpPr>
          <p:cNvPr id="501" name="Group 4"/>
          <p:cNvGrpSpPr/>
          <p:nvPr/>
        </p:nvGrpSpPr>
        <p:grpSpPr>
          <a:xfrm>
            <a:off x="4443480" y="1974240"/>
            <a:ext cx="3139200" cy="3139200"/>
            <a:chOff x="4443480" y="1974240"/>
            <a:chExt cx="3139200" cy="3139200"/>
          </a:xfrm>
        </p:grpSpPr>
        <p:sp>
          <p:nvSpPr>
            <p:cNvPr id="502" name="CustomShape 5"/>
            <p:cNvSpPr/>
            <p:nvPr/>
          </p:nvSpPr>
          <p:spPr>
            <a:xfrm>
              <a:off x="4443480" y="1974240"/>
              <a:ext cx="3139200" cy="313920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503" name="CustomShape 6"/>
            <p:cNvSpPr/>
            <p:nvPr/>
          </p:nvSpPr>
          <p:spPr>
            <a:xfrm>
              <a:off x="4465080" y="3850560"/>
              <a:ext cx="309600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fi-FI" sz="1700" b="1" strike="noStrike">
                  <a:solidFill>
                    <a:srgbClr val="FF5D00"/>
                  </a:solidFill>
                  <a:latin typeface="Arial"/>
                </a:rPr>
                <a:t>MONINAISUUDESSAAN</a:t>
              </a:r>
            </a:p>
            <a:p>
              <a:pPr algn="ctr">
                <a:lnSpc>
                  <a:spcPts val="1760"/>
                </a:lnSpc>
              </a:pPr>
              <a:r>
                <a:rPr lang="fi-FI" sz="1700" b="1" strike="noStrike">
                  <a:solidFill>
                    <a:srgbClr val="FF5D00"/>
                  </a:solidFill>
                  <a:latin typeface="Arial"/>
                </a:rPr>
                <a:t>YHTENÄINEN</a:t>
              </a:r>
            </a:p>
          </p:txBody>
        </p:sp>
        <p:pic>
          <p:nvPicPr>
            <p:cNvPr id="504" name="Graphic 58"/>
            <p:cNvPicPr/>
            <p:nvPr/>
          </p:nvPicPr>
          <p:blipFill>
            <a:blip r:embed="rId3"/>
            <a:stretch/>
          </p:blipFill>
          <p:spPr>
            <a:xfrm>
              <a:off x="5323680" y="2368080"/>
              <a:ext cx="1378080" cy="884520"/>
            </a:xfrm>
            <a:prstGeom prst="rect">
              <a:avLst/>
            </a:prstGeom>
            <a:ln w="0">
              <a:noFill/>
            </a:ln>
          </p:spPr>
        </p:pic>
        <p:sp>
          <p:nvSpPr>
            <p:cNvPr id="505" name="CustomShape 7"/>
            <p:cNvSpPr/>
            <p:nvPr/>
          </p:nvSpPr>
          <p:spPr>
            <a:xfrm>
              <a:off x="5039640" y="331272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fi-FI" sz="1400" b="1" strike="noStrike">
                  <a:solidFill>
                    <a:srgbClr val="FFFFFF"/>
                  </a:solidFill>
                  <a:latin typeface="Arial"/>
                </a:rPr>
                <a:t>EUROOPPALAISET ARVOT</a:t>
              </a:r>
            </a:p>
          </p:txBody>
        </p:sp>
      </p:grpSp>
      <p:sp>
        <p:nvSpPr>
          <p:cNvPr id="506" name="CustomShape 8"/>
          <p:cNvSpPr/>
          <p:nvPr/>
        </p:nvSpPr>
        <p:spPr>
          <a:xfrm>
            <a:off x="158796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fi-FI" sz="1400" b="1" strike="noStrike">
                <a:solidFill>
                  <a:srgbClr val="FFFFFF"/>
                </a:solidFill>
                <a:latin typeface="Arial"/>
              </a:rPr>
              <a:t>HÄMMENNYS JA EPÄTIETOISUUS VALTAAVAT ALAA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TextShape 1"/>
          <p:cNvSpPr txBox="1"/>
          <p:nvPr/>
        </p:nvSpPr>
        <p:spPr>
          <a:xfrm>
            <a:off x="0" y="0"/>
            <a:ext cx="12191760" cy="603000"/>
          </a:xfrm>
          <a:prstGeom prst="rect">
            <a:avLst/>
          </a:prstGeom>
          <a:solidFill>
            <a:srgbClr val="0B1741"/>
          </a:solidFill>
          <a:ln w="0">
            <a:noFill/>
          </a:ln>
        </p:spPr>
        <p:txBody>
          <a:bodyPr lIns="720000" tIns="72000" anchor="ctr">
            <a:noAutofit/>
          </a:bodyPr>
          <a:lstStyle/>
          <a:p>
            <a:pPr>
              <a:lnSpc>
                <a:spcPct val="90000"/>
              </a:lnSpc>
            </a:pPr>
            <a:r>
              <a:rPr lang="fi-FI" sz="1800" strike="noStrike" dirty="0">
                <a:solidFill>
                  <a:srgbClr val="FFFFFF"/>
                </a:solidFill>
                <a:latin typeface="Arial"/>
              </a:rPr>
              <a:t>MITEN DISINFORMAATIO TOIMII – </a:t>
            </a:r>
            <a:r>
              <a:rPr lang="fi-FI" sz="1800" b="1" strike="noStrike" dirty="0">
                <a:solidFill>
                  <a:srgbClr val="FFFFFF"/>
                </a:solidFill>
                <a:latin typeface="Arial"/>
              </a:rPr>
              <a:t>DISINFORMAATION VAIHEET II: EU:N VASTAINEN VIESTINTÄ ESIMERKKINÄ RUSSIA TODAY</a:t>
            </a:r>
          </a:p>
        </p:txBody>
      </p:sp>
      <p:sp>
        <p:nvSpPr>
          <p:cNvPr id="50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i-FI" sz="3200" b="1" strike="noStrike">
                <a:solidFill>
                  <a:srgbClr val="FFFFFF"/>
                </a:solidFill>
                <a:latin typeface="Arial"/>
              </a:rPr>
              <a:t>2</a:t>
            </a:r>
          </a:p>
        </p:txBody>
      </p:sp>
      <p:pic>
        <p:nvPicPr>
          <p:cNvPr id="509" name="Picture Placeholder 2"/>
          <p:cNvPicPr/>
          <p:nvPr/>
        </p:nvPicPr>
        <p:blipFill>
          <a:blip r:embed="rId3"/>
          <a:srcRect t="10041" b="10041"/>
          <a:stretch/>
        </p:blipFill>
        <p:spPr>
          <a:xfrm>
            <a:off x="407880" y="1617840"/>
            <a:ext cx="6548760" cy="4357440"/>
          </a:xfrm>
          <a:prstGeom prst="rect">
            <a:avLst/>
          </a:prstGeom>
          <a:ln w="0">
            <a:noFill/>
          </a:ln>
        </p:spPr>
      </p:pic>
      <p:pic>
        <p:nvPicPr>
          <p:cNvPr id="510" name="Picture 6"/>
          <p:cNvPicPr/>
          <p:nvPr/>
        </p:nvPicPr>
        <p:blipFill>
          <a:blip r:embed="rId4"/>
          <a:stretch/>
        </p:blipFill>
        <p:spPr>
          <a:xfrm>
            <a:off x="5928480" y="603000"/>
            <a:ext cx="4383360" cy="5906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i-FI" sz="1800" strike="noStrike">
                <a:solidFill>
                  <a:srgbClr val="FFFFFF"/>
                </a:solidFill>
                <a:latin typeface="Arial"/>
              </a:rPr>
              <a:t>MITEN DISINFORMAATIO TOIMII – </a:t>
            </a:r>
            <a:r>
              <a:rPr lang="fi-FI" sz="1800" b="1" strike="noStrike">
                <a:solidFill>
                  <a:srgbClr val="FFFFFF"/>
                </a:solidFill>
                <a:latin typeface="Arial"/>
              </a:rPr>
              <a:t>DISINFORMAATION VAIHEET II: EUROOPPALAISET ARVOT</a:t>
            </a:r>
          </a:p>
        </p:txBody>
      </p:sp>
      <p:pic>
        <p:nvPicPr>
          <p:cNvPr id="512" name="Picture 2" descr=" The message that has been spread on social media"/>
          <p:cNvPicPr/>
          <p:nvPr/>
        </p:nvPicPr>
        <p:blipFill>
          <a:blip r:embed="rId3"/>
          <a:stretch/>
        </p:blipFill>
        <p:spPr>
          <a:xfrm>
            <a:off x="762480" y="1925280"/>
            <a:ext cx="2527200" cy="2210760"/>
          </a:xfrm>
          <a:prstGeom prst="rect">
            <a:avLst/>
          </a:prstGeom>
          <a:ln w="85725" cap="rnd">
            <a:solidFill>
              <a:srgbClr val="FF5D00"/>
            </a:solidFill>
            <a:round/>
          </a:ln>
        </p:spPr>
      </p:pic>
      <p:pic>
        <p:nvPicPr>
          <p:cNvPr id="513" name="Picture 11"/>
          <p:cNvPicPr/>
          <p:nvPr/>
        </p:nvPicPr>
        <p:blipFill>
          <a:blip r:embed="rId4"/>
          <a:srcRect b="13250"/>
          <a:stretch/>
        </p:blipFill>
        <p:spPr>
          <a:xfrm>
            <a:off x="3509280" y="1925280"/>
            <a:ext cx="2516040" cy="2643480"/>
          </a:xfrm>
          <a:prstGeom prst="rect">
            <a:avLst/>
          </a:prstGeom>
          <a:ln w="85725" cap="rnd">
            <a:solidFill>
              <a:srgbClr val="FF5D00"/>
            </a:solidFill>
            <a:round/>
          </a:ln>
        </p:spPr>
      </p:pic>
      <p:pic>
        <p:nvPicPr>
          <p:cNvPr id="514" name="Picture 2" descr="https://theshiftnews.com/wp-content/uploads/2020/02/Vaccines-e1584369741593-528x640.jpg"/>
          <p:cNvPicPr/>
          <p:nvPr/>
        </p:nvPicPr>
        <p:blipFill>
          <a:blip r:embed="rId5"/>
          <a:stretch/>
        </p:blipFill>
        <p:spPr>
          <a:xfrm>
            <a:off x="9081360" y="1925280"/>
            <a:ext cx="2521080" cy="3055680"/>
          </a:xfrm>
          <a:prstGeom prst="rect">
            <a:avLst/>
          </a:prstGeom>
          <a:ln w="85725" cap="rnd">
            <a:solidFill>
              <a:srgbClr val="FF5D00"/>
            </a:solidFill>
            <a:round/>
          </a:ln>
        </p:spPr>
      </p:pic>
      <p:pic>
        <p:nvPicPr>
          <p:cNvPr id="515" name="Picture 1"/>
          <p:cNvPicPr/>
          <p:nvPr/>
        </p:nvPicPr>
        <p:blipFill>
          <a:blip r:embed="rId6"/>
          <a:stretch/>
        </p:blipFill>
        <p:spPr>
          <a:xfrm>
            <a:off x="6244560" y="1925280"/>
            <a:ext cx="2616840" cy="2641320"/>
          </a:xfrm>
          <a:prstGeom prst="rect">
            <a:avLst/>
          </a:prstGeom>
          <a:ln w="85725" cap="rnd">
            <a:solidFill>
              <a:srgbClr val="FF5D00"/>
            </a:solidFill>
            <a:round/>
          </a:ln>
        </p:spPr>
      </p:pic>
      <p:sp>
        <p:nvSpPr>
          <p:cNvPr id="51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i-FI"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ntr" fill="hold" nodeType="clickEffect">
                                  <p:stCondLst>
                                    <p:cond delay="0"/>
                                  </p:stCondLst>
                                  <p:childTnLst>
                                    <p:set>
                                      <p:cBhvr>
                                        <p:cTn id="18" dur="1" fill="hold">
                                          <p:stCondLst>
                                            <p:cond delay="0"/>
                                          </p:stCondLst>
                                        </p:cTn>
                                        <p:tgtEl>
                                          <p:spTgt spid="514"/>
                                        </p:tgtEl>
                                        <p:attrNameLst>
                                          <p:attrName>style.visibility</p:attrName>
                                        </p:attrNameLst>
                                      </p:cBhvr>
                                      <p:to>
                                        <p:strVal val="visible"/>
                                      </p:to>
                                    </p:set>
                                    <p:anim calcmode="lin" valueType="num">
                                      <p:cBhvr additive="repl">
                                        <p:cTn id="19" dur="1000" fill="hold"/>
                                        <p:tgtEl>
                                          <p:spTgt spid="514"/>
                                        </p:tgtEl>
                                        <p:attrNameLst>
                                          <p:attrName>ppt_w</p:attrName>
                                        </p:attrNameLst>
                                      </p:cBhvr>
                                      <p:tavLst>
                                        <p:tav tm="0">
                                          <p:val>
                                            <p:fltVal val="0"/>
                                          </p:val>
                                        </p:tav>
                                        <p:tav tm="100000">
                                          <p:val>
                                            <p:strVal val="#ppt_w"/>
                                          </p:val>
                                        </p:tav>
                                      </p:tavLst>
                                    </p:anim>
                                    <p:anim calcmode="lin" valueType="num">
                                      <p:cBhvr additive="repl">
                                        <p:cTn id="20" dur="1000" fill="hold"/>
                                        <p:tgtEl>
                                          <p:spTgt spid="514"/>
                                        </p:tgtEl>
                                        <p:attrNameLst>
                                          <p:attrName>ppt_h</p:attrName>
                                        </p:attrNameLst>
                                      </p:cBhvr>
                                      <p:tavLst>
                                        <p:tav tm="0">
                                          <p:val>
                                            <p:fltVal val="0"/>
                                          </p:val>
                                        </p:tav>
                                        <p:tav tm="100000">
                                          <p:val>
                                            <p:strVal val="#ppt_h"/>
                                          </p:val>
                                        </p:tav>
                                      </p:tavLst>
                                    </p:anim>
                                    <p:anim calcmode="lin" valueType="num">
                                      <p:cBhvr additive="repl">
                                        <p:cTn id="21" dur="1000" fill="hold"/>
                                        <p:tgtEl>
                                          <p:spTgt spid="514"/>
                                        </p:tgtEl>
                                        <p:attrNameLst>
                                          <p:attrName>ppt_x</p:attrName>
                                        </p:attrNameLst>
                                      </p:cBhvr>
                                      <p:tavLst>
                                        <p:tav tm="0" fmla="x+(cos(-2*pi*(1-$))*-x-sin(-2*pi*(1-$))*(1-y))*(1-$)">
                                          <p:val>
                                            <p:fltVal val="0"/>
                                          </p:val>
                                        </p:tav>
                                        <p:tav tm="100000" fmla="x+(cos(-2*pi*(1-$))*-x-sin(-2*pi*(1-$))*(1-y))*(1-$)">
                                          <p:val>
                                            <p:fltVal val="1"/>
                                          </p:val>
                                        </p:tav>
                                      </p:tavLst>
                                    </p:anim>
                                    <p:anim calcmode="lin" valueType="num">
                                      <p:cBhvr additive="repl">
                                        <p:cTn id="22" dur="1000" fill="hold"/>
                                        <p:tgtEl>
                                          <p:spTgt spid="514"/>
                                        </p:tgtEl>
                                        <p:attrNameLst>
                                          <p:attrName>ppt_y</p:attrName>
                                        </p:attrNameLst>
                                      </p:cBhvr>
                                      <p:tavLst>
                                        <p:tav tm="0" fmla="y+(sin(-2*pi*(1-$))*-x+cos(-2*pi*(1-$))*(1-y))*(1-$)">
                                          <p:val>
                                            <p:fltVal val="0"/>
                                          </p:val>
                                        </p:tav>
                                        <p:tav tm="100000" fmla="y+(sin(-2*pi*(1-$))*-x+cos(-2*pi*(1-$))*(1-y))*(1-$)">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i-FI" sz="1800" strike="noStrike">
                <a:solidFill>
                  <a:srgbClr val="FFFFFF"/>
                </a:solidFill>
                <a:latin typeface="Arial"/>
              </a:rPr>
              <a:t>MITEN DISINFORMAATIO TOIMII – </a:t>
            </a:r>
            <a:r>
              <a:rPr lang="fi-FI" sz="1800" b="1" strike="noStrike">
                <a:solidFill>
                  <a:srgbClr val="FFFFFF"/>
                </a:solidFill>
                <a:latin typeface="Arial"/>
              </a:rPr>
              <a:t>SOSIAALISEN MEDIAN ROOLI</a:t>
            </a:r>
          </a:p>
        </p:txBody>
      </p:sp>
      <p:pic>
        <p:nvPicPr>
          <p:cNvPr id="518" name="Immagine 5"/>
          <p:cNvPicPr/>
          <p:nvPr/>
        </p:nvPicPr>
        <p:blipFill>
          <a:blip r:embed="rId3"/>
          <a:stretch/>
        </p:blipFill>
        <p:spPr>
          <a:xfrm>
            <a:off x="4711320" y="740520"/>
            <a:ext cx="2946600" cy="5708880"/>
          </a:xfrm>
          <a:prstGeom prst="rect">
            <a:avLst/>
          </a:prstGeom>
          <a:ln w="0">
            <a:noFill/>
          </a:ln>
        </p:spPr>
      </p:pic>
      <p:pic>
        <p:nvPicPr>
          <p:cNvPr id="519" name="Picture 2" descr="TikTok video screenshot1"/>
          <p:cNvPicPr/>
          <p:nvPr/>
        </p:nvPicPr>
        <p:blipFill>
          <a:blip r:embed="rId4"/>
          <a:stretch/>
        </p:blipFill>
        <p:spPr>
          <a:xfrm>
            <a:off x="4802040" y="1768320"/>
            <a:ext cx="2574720" cy="3911040"/>
          </a:xfrm>
          <a:prstGeom prst="rect">
            <a:avLst/>
          </a:prstGeom>
          <a:ln w="0">
            <a:noFill/>
          </a:ln>
        </p:spPr>
      </p:pic>
      <p:sp>
        <p:nvSpPr>
          <p:cNvPr id="52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i-FI" sz="3200" b="1" strike="noStrike">
                <a:solidFill>
                  <a:srgbClr val="FFFFFF"/>
                </a:solidFill>
                <a:latin typeface="Arial"/>
              </a:rPr>
              <a:t>2</a:t>
            </a:r>
          </a:p>
        </p:txBody>
      </p:sp>
      <p:sp>
        <p:nvSpPr>
          <p:cNvPr id="521" name="CustomShape 3"/>
          <p:cNvSpPr/>
          <p:nvPr/>
        </p:nvSpPr>
        <p:spPr>
          <a:xfrm>
            <a:off x="4063320" y="1473480"/>
            <a:ext cx="4065480" cy="470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fi-FI" sz="2000" b="1" strike="noStrike">
                <a:solidFill>
                  <a:srgbClr val="FFFFFF"/>
                </a:solidFill>
                <a:latin typeface="Arial"/>
              </a:rPr>
              <a:t>SOSIAALISEN MEDIAN ROOLI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i-FI" sz="1800" strike="noStrike">
                <a:solidFill>
                  <a:srgbClr val="FFFFFF"/>
                </a:solidFill>
                <a:latin typeface="Arial"/>
              </a:rPr>
              <a:t>MITEN DISINFORMAATIO TOIMII – </a:t>
            </a:r>
            <a:r>
              <a:rPr lang="fi-FI" sz="1800" b="1" strike="noStrike">
                <a:solidFill>
                  <a:srgbClr val="FFFFFF"/>
                </a:solidFill>
                <a:latin typeface="Arial"/>
              </a:rPr>
              <a:t>MITEN SISÄLTÖÄ VOI MANIPULOIDA? </a:t>
            </a:r>
          </a:p>
        </p:txBody>
      </p:sp>
      <p:sp>
        <p:nvSpPr>
          <p:cNvPr id="52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i-FI" sz="3200" b="1" strike="noStrike">
                <a:solidFill>
                  <a:srgbClr val="FFFFFF"/>
                </a:solidFill>
                <a:latin typeface="Arial"/>
              </a:rPr>
              <a:t>2</a:t>
            </a:r>
          </a:p>
        </p:txBody>
      </p:sp>
      <p:pic>
        <p:nvPicPr>
          <p:cNvPr id="524" name="Picture 1">
            <a:hlinkClick r:id="" action="ppaction://media"/>
          </p:cNvPr>
          <p:cNvPicPr/>
          <p:nvPr>
            <a:videoFile r:link="rId2"/>
            <p:extLst>
              <p:ext uri="{DAA4B4D4-6D71-4841-9C94-3DE7FCFB9230}">
                <p14:media xmlns:p14="http://schemas.microsoft.com/office/powerpoint/2010/main" r:embed="rId1"/>
              </p:ext>
            </p:extLst>
          </p:nvPr>
        </p:nvPicPr>
        <p:blipFill>
          <a:blip r:embed="rId5"/>
        </p:blipFill>
        <p:spPr>
          <a:xfrm>
            <a:off x="2666880" y="1500120"/>
            <a:ext cx="6857640" cy="38574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Class="mediacall" fill="hold" nodeType="afterEffect">
                                  <p:stCondLst>
                                    <p:cond delay="0"/>
                                  </p:stCondLst>
                                  <p:childTnLst>
                                    <p:cmd type="call">
                                      <p:cBhvr>
                                        <p:cTn id="6" dur="14215"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4"/>
                    </p:tgtEl>
                  </p:cond>
                </p:stCondLst>
                <p:childTnLst>
                  <p:par>
                    <p:cTn id="8" fill="hold">
                      <p:stCondLst>
                        <p:cond evt="onClick" delay="0">
                          <p:tgtEl>
                            <p:spTgt spid="524"/>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i-FI" sz="1800" strike="noStrike">
                <a:solidFill>
                  <a:srgbClr val="FFFFFF"/>
                </a:solidFill>
                <a:latin typeface="Arial"/>
              </a:rPr>
              <a:t>MITEN DISINFORMAATIO TOIMII – </a:t>
            </a:r>
            <a:r>
              <a:rPr lang="fi-FI" sz="1800" b="1" strike="noStrike">
                <a:solidFill>
                  <a:srgbClr val="FFFFFF"/>
                </a:solidFill>
                <a:latin typeface="Arial"/>
              </a:rPr>
              <a:t>MITEN SISÄLTÖÄ VOI MANIPULOIDA? </a:t>
            </a:r>
          </a:p>
        </p:txBody>
      </p:sp>
      <p:pic>
        <p:nvPicPr>
          <p:cNvPr id="526" name="Elementi multimediali online 3" descr="How to make a propaganda video?"/>
          <p:cNvPicPr/>
          <p:nvPr/>
        </p:nvPicPr>
        <p:blipFill>
          <a:blip r:embed="rId3"/>
          <a:stretch/>
        </p:blipFill>
        <p:spPr>
          <a:xfrm>
            <a:off x="2734920" y="898560"/>
            <a:ext cx="6721560" cy="5041080"/>
          </a:xfrm>
          <a:prstGeom prst="rect">
            <a:avLst/>
          </a:prstGeom>
          <a:ln w="0">
            <a:noFill/>
          </a:ln>
        </p:spPr>
      </p:pic>
      <p:pic>
        <p:nvPicPr>
          <p:cNvPr id="527" name="Immagine 5"/>
          <p:cNvPicPr/>
          <p:nvPr/>
        </p:nvPicPr>
        <p:blipFill>
          <a:blip r:embed="rId4"/>
          <a:stretch/>
        </p:blipFill>
        <p:spPr>
          <a:xfrm rot="907800">
            <a:off x="7671240" y="802440"/>
            <a:ext cx="2835720" cy="860400"/>
          </a:xfrm>
          <a:prstGeom prst="rect">
            <a:avLst/>
          </a:prstGeom>
          <a:ln w="0">
            <a:noFill/>
          </a:ln>
        </p:spPr>
      </p:pic>
      <p:sp>
        <p:nvSpPr>
          <p:cNvPr id="52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i-FI"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6"/>
                    </p:tgtEl>
                  </p:cond>
                </p:stCondLst>
                <p:childTnLst>
                  <p:par>
                    <p:cTn id="8" fill="hold">
                      <p:stCondLst>
                        <p:cond evt="onClick" delay="0">
                          <p:tgtEl>
                            <p:spTgt spid="526"/>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i-FI" sz="1800" b="0" strike="noStrike">
                <a:solidFill>
                  <a:srgbClr val="FFFFFF"/>
                </a:solidFill>
                <a:latin typeface="Arial"/>
              </a:rPr>
              <a:t>ESIMERKKEJÄ</a:t>
            </a:r>
          </a:p>
        </p:txBody>
      </p:sp>
      <p:pic>
        <p:nvPicPr>
          <p:cNvPr id="28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89" name="Immagine 4"/>
          <p:cNvPicPr/>
          <p:nvPr/>
        </p:nvPicPr>
        <p:blipFill>
          <a:blip r:embed="rId4"/>
          <a:stretch/>
        </p:blipFill>
        <p:spPr>
          <a:xfrm>
            <a:off x="7094520" y="1884600"/>
            <a:ext cx="3213360" cy="3038760"/>
          </a:xfrm>
          <a:prstGeom prst="rect">
            <a:avLst/>
          </a:prstGeom>
          <a:ln w="92075">
            <a:noFill/>
          </a:ln>
        </p:spPr>
      </p:pic>
      <p:pic>
        <p:nvPicPr>
          <p:cNvPr id="290" name="Immagine 5"/>
          <p:cNvPicPr/>
          <p:nvPr/>
        </p:nvPicPr>
        <p:blipFill>
          <a:blip r:embed="rId5"/>
          <a:stretch/>
        </p:blipFill>
        <p:spPr>
          <a:xfrm>
            <a:off x="2897280" y="1879200"/>
            <a:ext cx="3219840" cy="2950920"/>
          </a:xfrm>
          <a:prstGeom prst="rect">
            <a:avLst/>
          </a:prstGeom>
          <a:ln w="92075">
            <a:noFill/>
          </a:ln>
        </p:spPr>
      </p:pic>
      <p:sp>
        <p:nvSpPr>
          <p:cNvPr id="291" name="CustomShape 2"/>
          <p:cNvSpPr/>
          <p:nvPr/>
        </p:nvSpPr>
        <p:spPr>
          <a:xfrm>
            <a:off x="1905120" y="4216320"/>
            <a:ext cx="4784040" cy="6627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i-FI" sz="2400" b="1" strike="noStrike" dirty="0">
                <a:solidFill>
                  <a:srgbClr val="FFFFFF"/>
                </a:solidFill>
                <a:latin typeface="Arial"/>
              </a:rPr>
              <a:t>Gretalla on kädessä konekivääri!</a:t>
            </a:r>
          </a:p>
        </p:txBody>
      </p:sp>
      <p:sp>
        <p:nvSpPr>
          <p:cNvPr id="292" name="CustomShape 3"/>
          <p:cNvSpPr/>
          <p:nvPr/>
        </p:nvSpPr>
        <p:spPr>
          <a:xfrm>
            <a:off x="5815800" y="4854960"/>
            <a:ext cx="5772240" cy="5198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i-FI" sz="2400" b="1" strike="noStrike">
                <a:solidFill>
                  <a:srgbClr val="FFFFFF"/>
                </a:solidFill>
                <a:latin typeface="Arial"/>
              </a:rPr>
              <a:t>Paavi tukee poliittista johtajaa!</a:t>
            </a:r>
          </a:p>
        </p:txBody>
      </p:sp>
      <p:sp>
        <p:nvSpPr>
          <p:cNvPr id="293" name="CustomShape 4"/>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fi-FI" sz="1400" b="1" strike="noStrike" dirty="0">
                <a:solidFill>
                  <a:srgbClr val="0B1741"/>
                </a:solidFill>
                <a:latin typeface="Arial"/>
              </a:rPr>
              <a:t>KUVAKAAPPAUS TWITTER-TILILTÄ</a:t>
            </a:r>
          </a:p>
        </p:txBody>
      </p:sp>
      <p:pic>
        <p:nvPicPr>
          <p:cNvPr id="294" name="Immagine 9"/>
          <p:cNvPicPr/>
          <p:nvPr/>
        </p:nvPicPr>
        <p:blipFill>
          <a:blip r:embed="rId6"/>
          <a:stretch/>
        </p:blipFill>
        <p:spPr>
          <a:xfrm>
            <a:off x="10838880" y="1193040"/>
            <a:ext cx="542160" cy="542160"/>
          </a:xfrm>
          <a:prstGeom prst="rect">
            <a:avLst/>
          </a:prstGeom>
          <a:ln w="0">
            <a:noFill/>
          </a:ln>
        </p:spPr>
      </p:pic>
      <p:sp>
        <p:nvSpPr>
          <p:cNvPr id="295" name="CustomShape 5"/>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fi-FI" sz="1400" b="1" strike="noStrike">
                <a:solidFill>
                  <a:srgbClr val="0B1741"/>
                </a:solidFill>
                <a:latin typeface="Arial"/>
              </a:rPr>
              <a:t>KUVAKAAPPAUS FACEBOOK-TILILTÄ</a:t>
            </a:r>
          </a:p>
        </p:txBody>
      </p:sp>
      <p:pic>
        <p:nvPicPr>
          <p:cNvPr id="296" name="Immagine 11"/>
          <p:cNvPicPr/>
          <p:nvPr/>
        </p:nvPicPr>
        <p:blipFill>
          <a:blip r:embed="rId7">
            <a:biLevel thresh="50000"/>
          </a:blip>
          <a:stretch/>
        </p:blipFill>
        <p:spPr>
          <a:xfrm>
            <a:off x="5815800" y="1298100"/>
            <a:ext cx="754200" cy="5151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i-FI" sz="1800" b="0" strike="noStrike" dirty="0">
                <a:solidFill>
                  <a:srgbClr val="FFFFFF"/>
                </a:solidFill>
                <a:latin typeface="Arial"/>
              </a:rPr>
              <a:t>MITEN REAGOIDA </a:t>
            </a:r>
            <a:r>
              <a:rPr lang="fi-FI" sz="1800" b="0" strike="noStrike" dirty="0" smtClean="0">
                <a:solidFill>
                  <a:srgbClr val="FFFFFF"/>
                </a:solidFill>
                <a:latin typeface="Arial"/>
              </a:rPr>
              <a:t>DISINFORMAATIOON</a:t>
            </a:r>
            <a:endParaRPr lang="fi-FI" sz="1800" b="0" strike="noStrike" dirty="0">
              <a:solidFill>
                <a:srgbClr val="FFFFFF"/>
              </a:solidFill>
              <a:latin typeface="Arial"/>
            </a:endParaRPr>
          </a:p>
        </p:txBody>
      </p:sp>
      <p:pic>
        <p:nvPicPr>
          <p:cNvPr id="530" name="Immagine 4"/>
          <p:cNvPicPr/>
          <p:nvPr/>
        </p:nvPicPr>
        <p:blipFill>
          <a:blip r:embed="rId3"/>
          <a:stretch/>
        </p:blipFill>
        <p:spPr>
          <a:xfrm>
            <a:off x="1653480" y="893880"/>
            <a:ext cx="2229120" cy="2534760"/>
          </a:xfrm>
          <a:prstGeom prst="rect">
            <a:avLst/>
          </a:prstGeom>
          <a:ln w="0">
            <a:noFill/>
          </a:ln>
        </p:spPr>
      </p:pic>
      <p:pic>
        <p:nvPicPr>
          <p:cNvPr id="531" name="Immagine 6"/>
          <p:cNvPicPr/>
          <p:nvPr/>
        </p:nvPicPr>
        <p:blipFill>
          <a:blip r:embed="rId4"/>
          <a:stretch/>
        </p:blipFill>
        <p:spPr>
          <a:xfrm>
            <a:off x="7665480" y="813600"/>
            <a:ext cx="2231640" cy="2615040"/>
          </a:xfrm>
          <a:prstGeom prst="rect">
            <a:avLst/>
          </a:prstGeom>
          <a:ln w="0">
            <a:noFill/>
          </a:ln>
        </p:spPr>
      </p:pic>
      <p:pic>
        <p:nvPicPr>
          <p:cNvPr id="532" name="Immagine 8"/>
          <p:cNvPicPr/>
          <p:nvPr/>
        </p:nvPicPr>
        <p:blipFill>
          <a:blip r:embed="rId5"/>
          <a:stretch/>
        </p:blipFill>
        <p:spPr>
          <a:xfrm>
            <a:off x="1390694" y="3543640"/>
            <a:ext cx="2712960" cy="2680920"/>
          </a:xfrm>
          <a:prstGeom prst="rect">
            <a:avLst/>
          </a:prstGeom>
          <a:ln w="0">
            <a:noFill/>
          </a:ln>
        </p:spPr>
      </p:pic>
      <p:pic>
        <p:nvPicPr>
          <p:cNvPr id="533" name="Immagine 10"/>
          <p:cNvPicPr/>
          <p:nvPr/>
        </p:nvPicPr>
        <p:blipFill>
          <a:blip r:embed="rId6"/>
          <a:stretch/>
        </p:blipFill>
        <p:spPr>
          <a:xfrm>
            <a:off x="7638480" y="3505680"/>
            <a:ext cx="2358360" cy="2534760"/>
          </a:xfrm>
          <a:prstGeom prst="rect">
            <a:avLst/>
          </a:prstGeom>
          <a:ln w="0">
            <a:noFill/>
          </a:ln>
        </p:spPr>
      </p:pic>
      <p:sp>
        <p:nvSpPr>
          <p:cNvPr id="534" name="CustomShape 2"/>
          <p:cNvSpPr/>
          <p:nvPr/>
        </p:nvSpPr>
        <p:spPr>
          <a:xfrm>
            <a:off x="3034080" y="1530000"/>
            <a:ext cx="34920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i-FI" sz="4000" b="1" strike="noStrike">
                <a:solidFill>
                  <a:srgbClr val="FFFFFF"/>
                </a:solidFill>
                <a:latin typeface="Arial"/>
              </a:rPr>
              <a:t>Mieti</a:t>
            </a:r>
          </a:p>
        </p:txBody>
      </p:sp>
      <p:sp>
        <p:nvSpPr>
          <p:cNvPr id="535" name="CustomShape 3"/>
          <p:cNvSpPr/>
          <p:nvPr/>
        </p:nvSpPr>
        <p:spPr>
          <a:xfrm>
            <a:off x="3608280" y="2147040"/>
            <a:ext cx="192892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i-FI" sz="1600" b="1" strike="noStrike" dirty="0">
                <a:solidFill>
                  <a:srgbClr val="FFFFFF"/>
                </a:solidFill>
                <a:latin typeface="Arial"/>
              </a:rPr>
              <a:t>ennen kuin jaat</a:t>
            </a:r>
          </a:p>
        </p:txBody>
      </p:sp>
      <p:sp>
        <p:nvSpPr>
          <p:cNvPr id="536" name="CustomShape 4"/>
          <p:cNvSpPr/>
          <p:nvPr/>
        </p:nvSpPr>
        <p:spPr>
          <a:xfrm>
            <a:off x="9028800" y="1530000"/>
            <a:ext cx="197136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i-FI" sz="4000" b="1" strike="noStrike">
                <a:solidFill>
                  <a:srgbClr val="FFFFFF"/>
                </a:solidFill>
                <a:latin typeface="Arial"/>
              </a:rPr>
              <a:t>Ilmoita</a:t>
            </a:r>
          </a:p>
        </p:txBody>
      </p:sp>
      <p:sp>
        <p:nvSpPr>
          <p:cNvPr id="537" name="CustomShape 5"/>
          <p:cNvSpPr/>
          <p:nvPr/>
        </p:nvSpPr>
        <p:spPr>
          <a:xfrm>
            <a:off x="9217440" y="2147040"/>
            <a:ext cx="1662106" cy="3560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i-FI" sz="1600" b="1" strike="noStrike" dirty="0">
                <a:solidFill>
                  <a:srgbClr val="FFFFFF"/>
                </a:solidFill>
                <a:latin typeface="Arial"/>
              </a:rPr>
              <a:t>alustoille</a:t>
            </a:r>
          </a:p>
        </p:txBody>
      </p:sp>
      <p:sp>
        <p:nvSpPr>
          <p:cNvPr id="538" name="CustomShape 6"/>
          <p:cNvSpPr/>
          <p:nvPr/>
        </p:nvSpPr>
        <p:spPr>
          <a:xfrm>
            <a:off x="6819480" y="4979520"/>
            <a:ext cx="4282920" cy="3560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i-FI" sz="1600" b="1" strike="noStrike">
                <a:solidFill>
                  <a:srgbClr val="FFFFFF"/>
                </a:solidFill>
                <a:latin typeface="Arial"/>
              </a:rPr>
              <a:t>Ryhdy perheen ja ystäviesi </a:t>
            </a:r>
          </a:p>
        </p:txBody>
      </p:sp>
      <p:sp>
        <p:nvSpPr>
          <p:cNvPr id="539" name="CustomShape 7"/>
          <p:cNvSpPr/>
          <p:nvPr/>
        </p:nvSpPr>
        <p:spPr>
          <a:xfrm>
            <a:off x="2191289" y="5524720"/>
            <a:ext cx="3687425" cy="6998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i-FI" sz="4000" b="1" strike="noStrike" dirty="0">
                <a:solidFill>
                  <a:srgbClr val="FFFFFF"/>
                </a:solidFill>
                <a:latin typeface="Arial"/>
              </a:rPr>
              <a:t>Tarkista faktat</a:t>
            </a:r>
          </a:p>
        </p:txBody>
      </p:sp>
      <p:sp>
        <p:nvSpPr>
          <p:cNvPr id="540" name="CustomShape 8"/>
          <p:cNvSpPr/>
          <p:nvPr/>
        </p:nvSpPr>
        <p:spPr>
          <a:xfrm>
            <a:off x="6095880" y="5333232"/>
            <a:ext cx="4783666" cy="7064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i-FI" sz="4000" b="1" strike="noStrike" dirty="0">
                <a:solidFill>
                  <a:srgbClr val="FFFFFF"/>
                </a:solidFill>
                <a:latin typeface="Arial"/>
              </a:rPr>
              <a:t>faktantarkistajaksi</a:t>
            </a:r>
          </a:p>
        </p:txBody>
      </p:sp>
      <p:sp>
        <p:nvSpPr>
          <p:cNvPr id="541" name="CustomShape 9"/>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i-FI" sz="3200" b="1" strike="noStrike">
                <a:solidFill>
                  <a:srgbClr val="FFFFFF"/>
                </a:solidFill>
                <a:latin typeface="Arial"/>
              </a:rPr>
              <a:t>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 name="Immagine 3"/>
          <p:cNvPicPr/>
          <p:nvPr/>
        </p:nvPicPr>
        <p:blipFill>
          <a:blip r:embed="rId3">
            <a:alphaModFix amt="44000"/>
          </a:blip>
          <a:stretch/>
        </p:blipFill>
        <p:spPr>
          <a:xfrm rot="20577000">
            <a:off x="5124960" y="2073240"/>
            <a:ext cx="1940760" cy="2711520"/>
          </a:xfrm>
          <a:prstGeom prst="rect">
            <a:avLst/>
          </a:prstGeom>
          <a:ln w="0">
            <a:noFill/>
          </a:ln>
        </p:spPr>
      </p:pic>
      <p:sp>
        <p:nvSpPr>
          <p:cNvPr id="543" name="CustomShape 1"/>
          <p:cNvSpPr/>
          <p:nvPr/>
        </p:nvSpPr>
        <p:spPr>
          <a:xfrm rot="19007400">
            <a:off x="8320320" y="2689200"/>
            <a:ext cx="3573360" cy="1479600"/>
          </a:xfrm>
          <a:prstGeom prst="notchedRightArrow">
            <a:avLst>
              <a:gd name="adj1" fmla="val 43311"/>
              <a:gd name="adj2" fmla="val 44176"/>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p:style>
      </p:sp>
      <p:pic>
        <p:nvPicPr>
          <p:cNvPr id="544" name="Immagine 21"/>
          <p:cNvPicPr/>
          <p:nvPr/>
        </p:nvPicPr>
        <p:blipFill>
          <a:blip r:embed="rId4">
            <a:alphaModFix amt="45000"/>
          </a:blip>
          <a:stretch/>
        </p:blipFill>
        <p:spPr>
          <a:xfrm>
            <a:off x="1049040" y="2054880"/>
            <a:ext cx="1886400" cy="2748240"/>
          </a:xfrm>
          <a:prstGeom prst="rect">
            <a:avLst/>
          </a:prstGeom>
          <a:ln w="0">
            <a:noFill/>
          </a:ln>
        </p:spPr>
      </p:pic>
      <p:sp>
        <p:nvSpPr>
          <p:cNvPr id="545" name="TextShape 2"/>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i-FI" sz="1800" strike="noStrike">
                <a:solidFill>
                  <a:srgbClr val="FFFFFF"/>
                </a:solidFill>
                <a:latin typeface="Arial"/>
              </a:rPr>
              <a:t>MITEN REAGOIDA DISINFORMAATIOON – </a:t>
            </a:r>
            <a:r>
              <a:rPr lang="fi-FI" sz="1800" b="1" strike="noStrike">
                <a:solidFill>
                  <a:srgbClr val="FFFFFF"/>
                </a:solidFill>
                <a:latin typeface="Arial"/>
              </a:rPr>
              <a:t>MIETI ENNEN KUIN JAAT &amp; TARKISTA FAKTAT</a:t>
            </a:r>
          </a:p>
        </p:txBody>
      </p:sp>
      <p:sp>
        <p:nvSpPr>
          <p:cNvPr id="546" name="CustomShape 3"/>
          <p:cNvSpPr/>
          <p:nvPr/>
        </p:nvSpPr>
        <p:spPr>
          <a:xfrm>
            <a:off x="406401" y="2877120"/>
            <a:ext cx="3674532" cy="209142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i-FI" sz="6500" b="1" strike="noStrike" dirty="0" smtClean="0">
                <a:solidFill>
                  <a:srgbClr val="FFFFFF"/>
                </a:solidFill>
                <a:latin typeface="Arial"/>
              </a:rPr>
              <a:t>Kyseen-alaista</a:t>
            </a:r>
            <a:endParaRPr lang="fi-FI" sz="6500" b="1" strike="noStrike" dirty="0">
              <a:solidFill>
                <a:srgbClr val="FFFFFF"/>
              </a:solidFill>
              <a:latin typeface="Arial"/>
            </a:endParaRPr>
          </a:p>
        </p:txBody>
      </p:sp>
      <p:sp>
        <p:nvSpPr>
          <p:cNvPr id="547" name="CustomShape 4"/>
          <p:cNvSpPr/>
          <p:nvPr/>
        </p:nvSpPr>
        <p:spPr>
          <a:xfrm>
            <a:off x="3428640" y="2877120"/>
            <a:ext cx="5334840" cy="108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i-FI" sz="6500" b="1" strike="noStrike">
                <a:solidFill>
                  <a:srgbClr val="FFFFFF"/>
                </a:solidFill>
                <a:latin typeface="Arial"/>
              </a:rPr>
              <a:t>Tarkista faktat</a:t>
            </a:r>
          </a:p>
        </p:txBody>
      </p:sp>
      <p:sp>
        <p:nvSpPr>
          <p:cNvPr id="548" name="CustomShape 5"/>
          <p:cNvSpPr/>
          <p:nvPr/>
        </p:nvSpPr>
        <p:spPr>
          <a:xfrm>
            <a:off x="8822880" y="2877120"/>
            <a:ext cx="2945160" cy="108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i-FI" sz="6500" b="1" strike="noStrike">
                <a:solidFill>
                  <a:srgbClr val="FFFFFF"/>
                </a:solidFill>
                <a:latin typeface="Arial"/>
              </a:rPr>
              <a:t>Päätä</a:t>
            </a:r>
          </a:p>
        </p:txBody>
      </p:sp>
      <p:sp>
        <p:nvSpPr>
          <p:cNvPr id="54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i-FI" sz="3200" b="1" strike="noStrike">
                <a:solidFill>
                  <a:srgbClr val="FFFFFF"/>
                </a:solidFill>
                <a:latin typeface="Arial"/>
              </a:rPr>
              <a:t>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i-FI" sz="1800" strike="noStrike" dirty="0">
                <a:solidFill>
                  <a:srgbClr val="FFFFFF"/>
                </a:solidFill>
                <a:latin typeface="Arial"/>
              </a:rPr>
              <a:t>MITEN REAGOIDA </a:t>
            </a:r>
            <a:r>
              <a:rPr lang="fi-FI" sz="1800" strike="noStrike" dirty="0" smtClean="0">
                <a:solidFill>
                  <a:srgbClr val="FFFFFF"/>
                </a:solidFill>
                <a:latin typeface="Arial"/>
              </a:rPr>
              <a:t>DISINFORMAATIOON </a:t>
            </a:r>
            <a:r>
              <a:rPr lang="fi-FI" sz="1800" strike="noStrike" dirty="0">
                <a:solidFill>
                  <a:srgbClr val="FFFFFF"/>
                </a:solidFill>
                <a:latin typeface="Arial"/>
              </a:rPr>
              <a:t>– </a:t>
            </a:r>
            <a:r>
              <a:rPr lang="fi-FI" sz="1800" b="1" strike="noStrike" dirty="0">
                <a:solidFill>
                  <a:srgbClr val="FFFFFF"/>
                </a:solidFill>
                <a:latin typeface="Arial"/>
              </a:rPr>
              <a:t>TARKISTA FAKTAT</a:t>
            </a:r>
          </a:p>
        </p:txBody>
      </p:sp>
      <p:sp>
        <p:nvSpPr>
          <p:cNvPr id="551" name="CustomShape 2"/>
          <p:cNvSpPr/>
          <p:nvPr/>
        </p:nvSpPr>
        <p:spPr>
          <a:xfrm>
            <a:off x="5038200" y="1993320"/>
            <a:ext cx="211500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i-FI" sz="1600" b="1" strike="noStrike">
                <a:solidFill>
                  <a:srgbClr val="FFFFFF"/>
                </a:solidFill>
                <a:latin typeface="Arial"/>
              </a:rPr>
              <a:t>Tarkista sisältö</a:t>
            </a:r>
          </a:p>
        </p:txBody>
      </p:sp>
      <p:sp>
        <p:nvSpPr>
          <p:cNvPr id="552"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i-FI" sz="3200" b="1" strike="noStrike">
                <a:solidFill>
                  <a:srgbClr val="FFFFFF"/>
                </a:solidFill>
                <a:latin typeface="Arial"/>
              </a:rPr>
              <a:t>3</a:t>
            </a:r>
          </a:p>
        </p:txBody>
      </p:sp>
      <p:pic>
        <p:nvPicPr>
          <p:cNvPr id="553" name="Immagine 4"/>
          <p:cNvPicPr/>
          <p:nvPr/>
        </p:nvPicPr>
        <p:blipFill>
          <a:blip r:embed="rId3"/>
          <a:stretch/>
        </p:blipFill>
        <p:spPr>
          <a:xfrm rot="2928000">
            <a:off x="4588560" y="2500200"/>
            <a:ext cx="3015000" cy="3015000"/>
          </a:xfrm>
          <a:prstGeom prst="rect">
            <a:avLst/>
          </a:prstGeom>
          <a:ln w="0">
            <a:noFill/>
          </a:ln>
        </p:spPr>
      </p:pic>
      <p:sp>
        <p:nvSpPr>
          <p:cNvPr id="554" name="CustomShape 4"/>
          <p:cNvSpPr/>
          <p:nvPr/>
        </p:nvSpPr>
        <p:spPr>
          <a:xfrm>
            <a:off x="7417440" y="2540000"/>
            <a:ext cx="1872720" cy="5682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i-FI" sz="1600" b="1" strike="noStrike" dirty="0">
                <a:solidFill>
                  <a:srgbClr val="FFFFFF"/>
                </a:solidFill>
                <a:latin typeface="Arial"/>
              </a:rPr>
              <a:t>Tarkista julkaisukanava</a:t>
            </a:r>
          </a:p>
        </p:txBody>
      </p:sp>
      <p:sp>
        <p:nvSpPr>
          <p:cNvPr id="555" name="CustomShape 5"/>
          <p:cNvSpPr/>
          <p:nvPr/>
        </p:nvSpPr>
        <p:spPr>
          <a:xfrm>
            <a:off x="7758360" y="3522133"/>
            <a:ext cx="1957680" cy="663947"/>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i-FI" sz="1600" b="1" strike="noStrike" dirty="0">
                <a:solidFill>
                  <a:srgbClr val="FFFFFF"/>
                </a:solidFill>
                <a:latin typeface="Arial"/>
              </a:rPr>
              <a:t>Tarkista sisällön laatija</a:t>
            </a:r>
          </a:p>
        </p:txBody>
      </p:sp>
      <p:sp>
        <p:nvSpPr>
          <p:cNvPr id="556" name="CustomShape 6"/>
          <p:cNvSpPr/>
          <p:nvPr/>
        </p:nvSpPr>
        <p:spPr>
          <a:xfrm>
            <a:off x="7417080" y="4881240"/>
            <a:ext cx="215244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i-FI" sz="1600" b="1" strike="noStrike">
                <a:solidFill>
                  <a:srgbClr val="FFFFFF"/>
                </a:solidFill>
                <a:latin typeface="Arial"/>
              </a:rPr>
              <a:t>Tarkista lähteet</a:t>
            </a:r>
          </a:p>
        </p:txBody>
      </p:sp>
      <p:sp>
        <p:nvSpPr>
          <p:cNvPr id="557" name="CustomShape 7"/>
          <p:cNvSpPr/>
          <p:nvPr/>
        </p:nvSpPr>
        <p:spPr>
          <a:xfrm>
            <a:off x="5019840" y="5717520"/>
            <a:ext cx="215244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i-FI" sz="1600" b="1" strike="noStrike">
                <a:solidFill>
                  <a:srgbClr val="FFFFFF"/>
                </a:solidFill>
                <a:latin typeface="Arial"/>
              </a:rPr>
              <a:t>Tarkista kuvat</a:t>
            </a:r>
          </a:p>
        </p:txBody>
      </p:sp>
      <p:sp>
        <p:nvSpPr>
          <p:cNvPr id="558" name="CustomShape 8"/>
          <p:cNvSpPr/>
          <p:nvPr/>
        </p:nvSpPr>
        <p:spPr>
          <a:xfrm>
            <a:off x="2211840" y="4881240"/>
            <a:ext cx="25552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i-FI" sz="1600" b="1" strike="noStrike">
                <a:solidFill>
                  <a:srgbClr val="FFFFFF"/>
                </a:solidFill>
                <a:latin typeface="Arial"/>
              </a:rPr>
              <a:t>Mieti ennen kuin jaat</a:t>
            </a:r>
          </a:p>
        </p:txBody>
      </p:sp>
      <p:sp>
        <p:nvSpPr>
          <p:cNvPr id="559" name="CustomShape 9"/>
          <p:cNvSpPr/>
          <p:nvPr/>
        </p:nvSpPr>
        <p:spPr>
          <a:xfrm>
            <a:off x="1769532" y="3830040"/>
            <a:ext cx="2641547" cy="589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i-FI" sz="1600" b="1" strike="noStrike" dirty="0">
                <a:solidFill>
                  <a:srgbClr val="FFFFFF"/>
                </a:solidFill>
                <a:latin typeface="Arial"/>
              </a:rPr>
              <a:t>Mieti omia ennakkokäsityksiäsi</a:t>
            </a:r>
          </a:p>
        </p:txBody>
      </p:sp>
      <p:sp>
        <p:nvSpPr>
          <p:cNvPr id="560" name="CustomShape 10"/>
          <p:cNvSpPr/>
          <p:nvPr/>
        </p:nvSpPr>
        <p:spPr>
          <a:xfrm>
            <a:off x="2274120" y="2752200"/>
            <a:ext cx="2458080" cy="6467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i-FI" sz="1600" b="1" strike="noStrike" dirty="0">
                <a:solidFill>
                  <a:srgbClr val="FFFFFF"/>
                </a:solidFill>
                <a:latin typeface="Arial"/>
              </a:rPr>
              <a:t>Ryhdy myytinmurtajaksi</a:t>
            </a:r>
          </a:p>
        </p:txBody>
      </p:sp>
      <p:sp>
        <p:nvSpPr>
          <p:cNvPr id="561" name="CustomShape 11"/>
          <p:cNvSpPr/>
          <p:nvPr/>
        </p:nvSpPr>
        <p:spPr>
          <a:xfrm>
            <a:off x="2391480" y="906120"/>
            <a:ext cx="7310520" cy="6998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fi-FI" sz="4000" b="1" strike="noStrike">
                <a:solidFill>
                  <a:srgbClr val="FFFFFF"/>
                </a:solidFill>
                <a:latin typeface="Arial"/>
              </a:rPr>
              <a:t>Jos epäilyttää, tarkista faktat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i-FI" sz="1800" b="0" strike="noStrike" dirty="0">
                <a:solidFill>
                  <a:srgbClr val="FFFFFF"/>
                </a:solidFill>
                <a:latin typeface="Arial"/>
              </a:rPr>
              <a:t>MITEN REAGOIDA </a:t>
            </a:r>
            <a:r>
              <a:rPr lang="fi-FI" sz="1800" b="0" strike="noStrike" dirty="0" smtClean="0">
                <a:solidFill>
                  <a:srgbClr val="FFFFFF"/>
                </a:solidFill>
                <a:latin typeface="Arial"/>
              </a:rPr>
              <a:t>DISINFORMAATIOON</a:t>
            </a:r>
            <a:endParaRPr lang="fi-FI" sz="1800" b="0" strike="noStrike" dirty="0">
              <a:solidFill>
                <a:srgbClr val="FFFFFF"/>
              </a:solidFill>
              <a:latin typeface="Arial"/>
            </a:endParaRPr>
          </a:p>
        </p:txBody>
      </p:sp>
      <p:sp>
        <p:nvSpPr>
          <p:cNvPr id="56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i-FI" sz="3200" b="1" strike="noStrike">
                <a:solidFill>
                  <a:srgbClr val="FFFFFF"/>
                </a:solidFill>
                <a:latin typeface="Arial"/>
              </a:rPr>
              <a:t>3</a:t>
            </a:r>
          </a:p>
        </p:txBody>
      </p:sp>
      <p:pic>
        <p:nvPicPr>
          <p:cNvPr id="564" name="Immagine 18"/>
          <p:cNvPicPr/>
          <p:nvPr/>
        </p:nvPicPr>
        <p:blipFill>
          <a:blip r:embed="rId3"/>
          <a:stretch/>
        </p:blipFill>
        <p:spPr>
          <a:xfrm>
            <a:off x="868680" y="1897920"/>
            <a:ext cx="2231640" cy="2615040"/>
          </a:xfrm>
          <a:prstGeom prst="rect">
            <a:avLst/>
          </a:prstGeom>
          <a:ln w="0">
            <a:noFill/>
          </a:ln>
        </p:spPr>
      </p:pic>
      <p:sp>
        <p:nvSpPr>
          <p:cNvPr id="565" name="CustomShape 3"/>
          <p:cNvSpPr/>
          <p:nvPr/>
        </p:nvSpPr>
        <p:spPr>
          <a:xfrm>
            <a:off x="2141280" y="2832840"/>
            <a:ext cx="197136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i-FI" sz="4000" b="1" strike="noStrike">
                <a:solidFill>
                  <a:srgbClr val="FFFFFF"/>
                </a:solidFill>
                <a:latin typeface="Arial"/>
              </a:rPr>
              <a:t>Ilmoita</a:t>
            </a:r>
          </a:p>
        </p:txBody>
      </p:sp>
      <p:sp>
        <p:nvSpPr>
          <p:cNvPr id="566" name="CustomShape 4"/>
          <p:cNvSpPr/>
          <p:nvPr/>
        </p:nvSpPr>
        <p:spPr>
          <a:xfrm>
            <a:off x="1520280" y="3475800"/>
            <a:ext cx="1751760" cy="3560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i-FI" sz="1600" b="1" strike="noStrike" dirty="0">
                <a:solidFill>
                  <a:srgbClr val="FFFFFF"/>
                </a:solidFill>
                <a:latin typeface="Arial"/>
              </a:rPr>
              <a:t>alustoille</a:t>
            </a:r>
          </a:p>
        </p:txBody>
      </p:sp>
      <p:pic>
        <p:nvPicPr>
          <p:cNvPr id="567" name="Picture 35"/>
          <p:cNvPicPr/>
          <p:nvPr/>
        </p:nvPicPr>
        <p:blipFill>
          <a:blip r:embed="rId4">
            <a:alphaModFix amt="60000"/>
          </a:blip>
          <a:stretch/>
        </p:blipFill>
        <p:spPr>
          <a:xfrm>
            <a:off x="4682880" y="1284480"/>
            <a:ext cx="4063320" cy="1944360"/>
          </a:xfrm>
          <a:prstGeom prst="rect">
            <a:avLst/>
          </a:prstGeom>
          <a:ln w="0">
            <a:noFill/>
          </a:ln>
        </p:spPr>
      </p:pic>
      <p:pic>
        <p:nvPicPr>
          <p:cNvPr id="568" name="Picture 38"/>
          <p:cNvPicPr/>
          <p:nvPr/>
        </p:nvPicPr>
        <p:blipFill>
          <a:blip r:embed="rId5"/>
          <a:srcRect t="388" b="-388"/>
          <a:stretch/>
        </p:blipFill>
        <p:spPr>
          <a:xfrm>
            <a:off x="8730720" y="1289160"/>
            <a:ext cx="2919240" cy="1943640"/>
          </a:xfrm>
          <a:prstGeom prst="rect">
            <a:avLst/>
          </a:prstGeom>
          <a:ln w="0">
            <a:noFill/>
          </a:ln>
        </p:spPr>
      </p:pic>
      <p:pic>
        <p:nvPicPr>
          <p:cNvPr id="569" name="Picture 39"/>
          <p:cNvPicPr/>
          <p:nvPr/>
        </p:nvPicPr>
        <p:blipFill>
          <a:blip r:embed="rId6"/>
          <a:srcRect t="559" b="15063"/>
          <a:stretch/>
        </p:blipFill>
        <p:spPr>
          <a:xfrm>
            <a:off x="7858080" y="3338280"/>
            <a:ext cx="2910600" cy="1943640"/>
          </a:xfrm>
          <a:prstGeom prst="rect">
            <a:avLst/>
          </a:prstGeom>
          <a:ln w="0">
            <a:noFill/>
          </a:ln>
        </p:spPr>
      </p:pic>
      <p:pic>
        <p:nvPicPr>
          <p:cNvPr id="570" name="Picture 6"/>
          <p:cNvPicPr/>
          <p:nvPr/>
        </p:nvPicPr>
        <p:blipFill>
          <a:blip r:embed="rId7">
            <a:alphaModFix amt="59000"/>
          </a:blip>
          <a:srcRect b="7006"/>
          <a:stretch/>
        </p:blipFill>
        <p:spPr>
          <a:xfrm>
            <a:off x="4689000" y="3338280"/>
            <a:ext cx="3170880" cy="1943640"/>
          </a:xfrm>
          <a:prstGeom prst="rect">
            <a:avLst/>
          </a:prstGeom>
          <a:ln w="0">
            <a:noFill/>
          </a:ln>
        </p:spPr>
      </p:pic>
      <p:pic>
        <p:nvPicPr>
          <p:cNvPr id="571" name="Immagine 36"/>
          <p:cNvPicPr/>
          <p:nvPr/>
        </p:nvPicPr>
        <p:blipFill>
          <a:blip r:embed="rId8"/>
          <a:stretch/>
        </p:blipFill>
        <p:spPr>
          <a:xfrm>
            <a:off x="3907800" y="1970280"/>
            <a:ext cx="542160" cy="542160"/>
          </a:xfrm>
          <a:prstGeom prst="rect">
            <a:avLst/>
          </a:prstGeom>
          <a:ln w="0">
            <a:noFill/>
          </a:ln>
        </p:spPr>
      </p:pic>
      <p:pic>
        <p:nvPicPr>
          <p:cNvPr id="572" name="Immagine 5"/>
          <p:cNvPicPr/>
          <p:nvPr/>
        </p:nvPicPr>
        <p:blipFill>
          <a:blip r:embed="rId9">
            <a:extLst>
              <a:ext uri="{BEBA8EAE-BF5A-486C-A8C5-ECC9F3942E4B}">
                <a14:imgProps xmlns:a14="http://schemas.microsoft.com/office/drawing/2010/main">
                  <a14:imgLayer r:embed="rId10">
                    <a14:imgEffect>
                      <a14:brightnessContrast bright="25000"/>
                    </a14:imgEffect>
                  </a14:imgLayer>
                </a14:imgProps>
              </a:ext>
            </a:extLst>
          </a:blip>
          <a:stretch/>
        </p:blipFill>
        <p:spPr>
          <a:xfrm>
            <a:off x="6723360" y="4676760"/>
            <a:ext cx="1537200" cy="306720"/>
          </a:xfrm>
          <a:prstGeom prst="rect">
            <a:avLst/>
          </a:prstGeom>
          <a:ln w="0">
            <a:noFill/>
          </a:ln>
        </p:spPr>
      </p:pic>
      <p:pic>
        <p:nvPicPr>
          <p:cNvPr id="573" name="Immagine 8"/>
          <p:cNvPicPr/>
          <p:nvPr/>
        </p:nvPicPr>
        <p:blipFill>
          <a:blip r:embed="rId11">
            <a:extLst>
              <a:ext uri="{BEBA8EAE-BF5A-486C-A8C5-ECC9F3942E4B}">
                <a14:imgProps xmlns:a14="http://schemas.microsoft.com/office/drawing/2010/main">
                  <a14:imgLayer r:embed="rId12">
                    <a14:imgEffect>
                      <a14:brightnessContrast bright="24000" contrast="1000"/>
                    </a14:imgEffect>
                  </a14:imgLayer>
                </a14:imgProps>
              </a:ext>
            </a:extLst>
          </a:blip>
          <a:stretch/>
        </p:blipFill>
        <p:spPr>
          <a:xfrm>
            <a:off x="7116120" y="2370240"/>
            <a:ext cx="1926000" cy="292680"/>
          </a:xfrm>
          <a:prstGeom prst="rect">
            <a:avLst/>
          </a:prstGeom>
          <a:ln w="0">
            <a:noFill/>
          </a:ln>
        </p:spPr>
      </p:pic>
      <p:grpSp>
        <p:nvGrpSpPr>
          <p:cNvPr id="574" name="Group 5"/>
          <p:cNvGrpSpPr/>
          <p:nvPr/>
        </p:nvGrpSpPr>
        <p:grpSpPr>
          <a:xfrm>
            <a:off x="3962880" y="3989160"/>
            <a:ext cx="554400" cy="554400"/>
            <a:chOff x="3962880" y="3989160"/>
            <a:chExt cx="554400" cy="554400"/>
          </a:xfrm>
        </p:grpSpPr>
        <p:sp>
          <p:nvSpPr>
            <p:cNvPr id="575" name="CustomShape 6"/>
            <p:cNvSpPr/>
            <p:nvPr/>
          </p:nvSpPr>
          <p:spPr>
            <a:xfrm>
              <a:off x="3962880" y="3989160"/>
              <a:ext cx="554400" cy="554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pic>
          <p:nvPicPr>
            <p:cNvPr id="576" name="Immagine 37"/>
            <p:cNvPicPr/>
            <p:nvPr/>
          </p:nvPicPr>
          <p:blipFill>
            <a:blip r:embed="rId13">
              <a:biLevel thresh="50000"/>
            </a:blip>
            <a:stretch/>
          </p:blipFill>
          <p:spPr>
            <a:xfrm>
              <a:off x="4006800" y="4108680"/>
              <a:ext cx="460080" cy="31428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i-FI" sz="1800" b="0" strike="noStrike" dirty="0">
                <a:solidFill>
                  <a:srgbClr val="FFFFFF"/>
                </a:solidFill>
                <a:latin typeface="Arial"/>
              </a:rPr>
              <a:t>MITEN REAGOIDA </a:t>
            </a:r>
            <a:r>
              <a:rPr lang="fi-FI" sz="1800" b="0" strike="noStrike" dirty="0" smtClean="0">
                <a:solidFill>
                  <a:srgbClr val="FFFFFF"/>
                </a:solidFill>
                <a:latin typeface="Arial"/>
              </a:rPr>
              <a:t>DISINFORMAATIOON</a:t>
            </a:r>
            <a:endParaRPr lang="fi-FI" sz="1800" b="0" strike="noStrike" dirty="0">
              <a:solidFill>
                <a:srgbClr val="FFFFFF"/>
              </a:solidFill>
              <a:latin typeface="Arial"/>
            </a:endParaRPr>
          </a:p>
        </p:txBody>
      </p:sp>
      <p:sp>
        <p:nvSpPr>
          <p:cNvPr id="57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i-FI" sz="3200" b="1" strike="noStrike">
                <a:solidFill>
                  <a:srgbClr val="FFFFFF"/>
                </a:solidFill>
                <a:latin typeface="Arial"/>
              </a:rPr>
              <a:t>3</a:t>
            </a:r>
          </a:p>
        </p:txBody>
      </p:sp>
      <p:sp>
        <p:nvSpPr>
          <p:cNvPr id="579" name="CustomShape 3"/>
          <p:cNvSpPr/>
          <p:nvPr/>
        </p:nvSpPr>
        <p:spPr>
          <a:xfrm>
            <a:off x="7962840" y="1562400"/>
            <a:ext cx="3770640" cy="79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761"/>
              </a:lnSpc>
            </a:pPr>
            <a:r>
              <a:rPr lang="fi-FI" sz="2800" b="1" strike="noStrike">
                <a:solidFill>
                  <a:srgbClr val="FFFFFF"/>
                </a:solidFill>
                <a:latin typeface="Arial"/>
              </a:rPr>
              <a:t>ÄLÄ NOLAA –</a:t>
            </a:r>
          </a:p>
          <a:p>
            <a:pPr>
              <a:lnSpc>
                <a:spcPts val="2761"/>
              </a:lnSpc>
            </a:pPr>
            <a:r>
              <a:rPr lang="fi-FI" sz="2800" b="1" strike="noStrike">
                <a:solidFill>
                  <a:srgbClr val="FFFFFF"/>
                </a:solidFill>
                <a:latin typeface="Arial"/>
              </a:rPr>
              <a:t>OLE EMPAATTINEN</a:t>
            </a:r>
          </a:p>
        </p:txBody>
      </p:sp>
      <p:pic>
        <p:nvPicPr>
          <p:cNvPr id="580" name="Immagine 3"/>
          <p:cNvPicPr/>
          <p:nvPr/>
        </p:nvPicPr>
        <p:blipFill>
          <a:blip r:embed="rId3"/>
          <a:stretch/>
        </p:blipFill>
        <p:spPr>
          <a:xfrm>
            <a:off x="4200480" y="1256400"/>
            <a:ext cx="3790440" cy="3786480"/>
          </a:xfrm>
          <a:prstGeom prst="rect">
            <a:avLst/>
          </a:prstGeom>
          <a:ln w="0">
            <a:noFill/>
          </a:ln>
        </p:spPr>
      </p:pic>
      <p:sp>
        <p:nvSpPr>
          <p:cNvPr id="581" name="CustomShape 4"/>
          <p:cNvSpPr/>
          <p:nvPr/>
        </p:nvSpPr>
        <p:spPr>
          <a:xfrm>
            <a:off x="7991640" y="2319480"/>
            <a:ext cx="3770640" cy="76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60"/>
              </a:lnSpc>
            </a:pPr>
            <a:r>
              <a:rPr lang="fi-FI" sz="1800" b="0" strike="noStrike">
                <a:solidFill>
                  <a:srgbClr val="FFFFFF"/>
                </a:solidFill>
                <a:latin typeface="Arial"/>
              </a:rPr>
              <a:t>”</a:t>
            </a:r>
            <a:r>
              <a:rPr lang="fi-FI" sz="1800" b="1" strike="noStrike">
                <a:solidFill>
                  <a:srgbClr val="FFFFFF"/>
                </a:solidFill>
                <a:latin typeface="Arial"/>
              </a:rPr>
              <a:t>Minä olen oikeassa</a:t>
            </a:r>
            <a:r>
              <a:rPr lang="fi-FI" sz="1800" b="0" strike="noStrike">
                <a:solidFill>
                  <a:srgbClr val="FFFFFF"/>
                </a:solidFill>
                <a:latin typeface="Arial"/>
              </a:rPr>
              <a:t> </a:t>
            </a:r>
          </a:p>
          <a:p>
            <a:pPr>
              <a:lnSpc>
                <a:spcPts val="1760"/>
              </a:lnSpc>
            </a:pPr>
            <a:r>
              <a:rPr lang="fi-FI" sz="1800" b="1" strike="noStrike">
                <a:solidFill>
                  <a:srgbClr val="FFFFFF"/>
                </a:solidFill>
                <a:latin typeface="Arial"/>
              </a:rPr>
              <a:t>ja sinä väärässä</a:t>
            </a:r>
            <a:r>
              <a:rPr lang="fi-FI" sz="1800" strike="noStrike">
                <a:solidFill>
                  <a:srgbClr val="FFFFFF"/>
                </a:solidFill>
                <a:latin typeface="Arial"/>
              </a:rPr>
              <a:t>” ‑asenne</a:t>
            </a:r>
          </a:p>
          <a:p>
            <a:pPr>
              <a:lnSpc>
                <a:spcPts val="1760"/>
              </a:lnSpc>
            </a:pPr>
            <a:r>
              <a:rPr lang="fi-FI" sz="1800" b="0" strike="noStrike">
                <a:solidFill>
                  <a:srgbClr val="FFFFFF"/>
                </a:solidFill>
                <a:latin typeface="Arial"/>
              </a:rPr>
              <a:t>ei toimi</a:t>
            </a:r>
          </a:p>
        </p:txBody>
      </p:sp>
      <p:sp>
        <p:nvSpPr>
          <p:cNvPr id="582" name="CustomShape 5"/>
          <p:cNvSpPr/>
          <p:nvPr/>
        </p:nvSpPr>
        <p:spPr>
          <a:xfrm>
            <a:off x="2673360" y="4087440"/>
            <a:ext cx="684504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i-FI" sz="2000" b="1" strike="noStrike">
                <a:solidFill>
                  <a:srgbClr val="FFFFFF"/>
                </a:solidFill>
                <a:latin typeface="Arial"/>
              </a:rPr>
              <a:t>Miten puhua disinformaatiosta ystäville ja perheelle?</a:t>
            </a:r>
          </a:p>
        </p:txBody>
      </p:sp>
      <p:sp>
        <p:nvSpPr>
          <p:cNvPr id="583" name="CustomShape 6"/>
          <p:cNvSpPr/>
          <p:nvPr/>
        </p:nvSpPr>
        <p:spPr>
          <a:xfrm>
            <a:off x="2504880" y="5189040"/>
            <a:ext cx="7181640" cy="44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fi-FI" sz="2800" b="1" strike="noStrike">
                <a:solidFill>
                  <a:srgbClr val="FFFFFF"/>
                </a:solidFill>
                <a:latin typeface="Arial"/>
              </a:rPr>
              <a:t>ÄLÄ ODOTA VÄLITÖNTÄ MUUTOSTA</a:t>
            </a:r>
          </a:p>
        </p:txBody>
      </p:sp>
      <p:sp>
        <p:nvSpPr>
          <p:cNvPr id="584" name="CustomShape 7"/>
          <p:cNvSpPr/>
          <p:nvPr/>
        </p:nvSpPr>
        <p:spPr>
          <a:xfrm>
            <a:off x="3413160" y="5603400"/>
            <a:ext cx="564012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fi-FI" sz="1800" b="0" strike="noStrike">
                <a:solidFill>
                  <a:srgbClr val="FFFFFF"/>
                </a:solidFill>
                <a:latin typeface="Arial"/>
              </a:rPr>
              <a:t>Tarvitaan ymmärrystä ja kärsivällisyyttä, jotta ihmiset lakkaavat levittämästä disinformaatiota</a:t>
            </a:r>
          </a:p>
        </p:txBody>
      </p:sp>
      <p:sp>
        <p:nvSpPr>
          <p:cNvPr id="585" name="CustomShape 8"/>
          <p:cNvSpPr/>
          <p:nvPr/>
        </p:nvSpPr>
        <p:spPr>
          <a:xfrm>
            <a:off x="370080" y="1562400"/>
            <a:ext cx="3770640" cy="44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2761"/>
              </a:lnSpc>
            </a:pPr>
            <a:r>
              <a:rPr lang="fi-FI" sz="2800" b="1" strike="noStrike">
                <a:solidFill>
                  <a:srgbClr val="FFFFFF"/>
                </a:solidFill>
                <a:latin typeface="Arial"/>
              </a:rPr>
              <a:t>OLE AKTIIVINEN</a:t>
            </a:r>
          </a:p>
        </p:txBody>
      </p:sp>
      <p:sp>
        <p:nvSpPr>
          <p:cNvPr id="586" name="CustomShape 9"/>
          <p:cNvSpPr/>
          <p:nvPr/>
        </p:nvSpPr>
        <p:spPr>
          <a:xfrm>
            <a:off x="355680" y="1995120"/>
            <a:ext cx="3770640" cy="7833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1760"/>
              </a:lnSpc>
            </a:pPr>
            <a:r>
              <a:rPr lang="fi-FI" sz="1800" b="0" strike="noStrike" dirty="0">
                <a:solidFill>
                  <a:srgbClr val="FFFFFF"/>
                </a:solidFill>
                <a:latin typeface="Arial"/>
              </a:rPr>
              <a:t>Olemme KAIKKI vastuussa </a:t>
            </a:r>
            <a:r>
              <a:rPr lang="fi-FI" sz="1800" b="0" strike="noStrike" dirty="0" smtClean="0">
                <a:solidFill>
                  <a:srgbClr val="FFFFFF"/>
                </a:solidFill>
                <a:latin typeface="Arial"/>
              </a:rPr>
              <a:t>harhaanjohtavan tiedon </a:t>
            </a:r>
            <a:r>
              <a:rPr lang="fi-FI" sz="1800" b="0" strike="noStrike" dirty="0">
                <a:solidFill>
                  <a:srgbClr val="FFFFFF"/>
                </a:solidFill>
                <a:latin typeface="Arial"/>
              </a:rPr>
              <a:t>leviämisen estämisestä</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9A7D2"/>
        </a:solidFill>
        <a:effectLst/>
      </p:bgPr>
    </p:bg>
    <p:spTree>
      <p:nvGrpSpPr>
        <p:cNvPr id="1" name=""/>
        <p:cNvGrpSpPr/>
        <p:nvPr/>
      </p:nvGrpSpPr>
      <p:grpSpPr>
        <a:xfrm>
          <a:off x="0" y="0"/>
          <a:ext cx="0" cy="0"/>
          <a:chOff x="0" y="0"/>
          <a:chExt cx="0" cy="0"/>
        </a:xfrm>
      </p:grpSpPr>
      <p:sp>
        <p:nvSpPr>
          <p:cNvPr id="5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i-FI" sz="1800" strike="noStrike">
                <a:solidFill>
                  <a:srgbClr val="FFFFFF"/>
                </a:solidFill>
                <a:latin typeface="Arial"/>
              </a:rPr>
              <a:t>RYHMÄTYÖ – </a:t>
            </a:r>
            <a:r>
              <a:rPr lang="fi-FI" sz="1800" b="1" strike="noStrike">
                <a:solidFill>
                  <a:srgbClr val="FFFFFF"/>
                </a:solidFill>
                <a:latin typeface="Arial"/>
              </a:rPr>
              <a:t>TEHTÄVIÄ 3–4 RYHMÄLLE</a:t>
            </a:r>
          </a:p>
        </p:txBody>
      </p:sp>
      <p:sp>
        <p:nvSpPr>
          <p:cNvPr id="588" name="CustomShape 2"/>
          <p:cNvSpPr/>
          <p:nvPr/>
        </p:nvSpPr>
        <p:spPr>
          <a:xfrm>
            <a:off x="4696560" y="1078920"/>
            <a:ext cx="2798640" cy="8823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i-FI" sz="2000" b="1" strike="noStrike" dirty="0">
                <a:solidFill>
                  <a:srgbClr val="FFFFFF"/>
                </a:solidFill>
                <a:latin typeface="Arial"/>
              </a:rPr>
              <a:t>Tehtäviä 3–4 ryhmälle</a:t>
            </a:r>
          </a:p>
        </p:txBody>
      </p:sp>
      <p:sp>
        <p:nvSpPr>
          <p:cNvPr id="589" name="CustomShape 3"/>
          <p:cNvSpPr/>
          <p:nvPr/>
        </p:nvSpPr>
        <p:spPr>
          <a:xfrm>
            <a:off x="495720" y="4598640"/>
            <a:ext cx="324540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fi-FI" sz="1800" b="1" strike="noStrike">
                <a:solidFill>
                  <a:srgbClr val="FFFFFF"/>
                </a:solidFill>
                <a:latin typeface="Arial"/>
              </a:rPr>
              <a:t>JAKAUTUKAA RYHMIIN</a:t>
            </a:r>
          </a:p>
        </p:txBody>
      </p:sp>
      <p:grpSp>
        <p:nvGrpSpPr>
          <p:cNvPr id="590" name="Group 4"/>
          <p:cNvGrpSpPr/>
          <p:nvPr/>
        </p:nvGrpSpPr>
        <p:grpSpPr>
          <a:xfrm>
            <a:off x="8829360" y="2128680"/>
            <a:ext cx="2300760" cy="2300760"/>
            <a:chOff x="8829360" y="2128680"/>
            <a:chExt cx="2300760" cy="2300760"/>
          </a:xfrm>
        </p:grpSpPr>
        <p:sp>
          <p:nvSpPr>
            <p:cNvPr id="591" name="CustomShape 5"/>
            <p:cNvSpPr/>
            <p:nvPr/>
          </p:nvSpPr>
          <p:spPr>
            <a:xfrm>
              <a:off x="8829360" y="2128680"/>
              <a:ext cx="2300760" cy="2300760"/>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p:style>
        </p:sp>
        <p:pic>
          <p:nvPicPr>
            <p:cNvPr id="592" name="Immagine 9"/>
            <p:cNvPicPr/>
            <p:nvPr/>
          </p:nvPicPr>
          <p:blipFill>
            <a:blip r:embed="rId2"/>
            <a:stretch/>
          </p:blipFill>
          <p:spPr>
            <a:xfrm>
              <a:off x="9744840" y="2491920"/>
              <a:ext cx="1097280" cy="907200"/>
            </a:xfrm>
            <a:prstGeom prst="rect">
              <a:avLst/>
            </a:prstGeom>
            <a:ln w="0">
              <a:noFill/>
            </a:ln>
          </p:spPr>
        </p:pic>
        <p:pic>
          <p:nvPicPr>
            <p:cNvPr id="593" name="Immagine 10"/>
            <p:cNvPicPr/>
            <p:nvPr/>
          </p:nvPicPr>
          <p:blipFill>
            <a:blip r:embed="rId3"/>
            <a:stretch/>
          </p:blipFill>
          <p:spPr>
            <a:xfrm>
              <a:off x="9183240" y="2450160"/>
              <a:ext cx="1257840" cy="1807560"/>
            </a:xfrm>
            <a:prstGeom prst="rect">
              <a:avLst/>
            </a:prstGeom>
            <a:ln w="0">
              <a:noFill/>
            </a:ln>
          </p:spPr>
        </p:pic>
      </p:grpSp>
      <p:pic>
        <p:nvPicPr>
          <p:cNvPr id="594" name="Immagine 11"/>
          <p:cNvPicPr/>
          <p:nvPr/>
        </p:nvPicPr>
        <p:blipFill>
          <a:blip r:embed="rId4"/>
          <a:stretch/>
        </p:blipFill>
        <p:spPr>
          <a:xfrm>
            <a:off x="4917960" y="2103480"/>
            <a:ext cx="2355480" cy="2352960"/>
          </a:xfrm>
          <a:prstGeom prst="rect">
            <a:avLst/>
          </a:prstGeom>
          <a:ln w="0">
            <a:noFill/>
          </a:ln>
        </p:spPr>
      </p:pic>
      <p:grpSp>
        <p:nvGrpSpPr>
          <p:cNvPr id="595" name="Group 6"/>
          <p:cNvGrpSpPr/>
          <p:nvPr/>
        </p:nvGrpSpPr>
        <p:grpSpPr>
          <a:xfrm>
            <a:off x="779760" y="2301840"/>
            <a:ext cx="2676960" cy="1970280"/>
            <a:chOff x="779760" y="2301840"/>
            <a:chExt cx="2676960" cy="1970280"/>
          </a:xfrm>
        </p:grpSpPr>
        <p:grpSp>
          <p:nvGrpSpPr>
            <p:cNvPr id="596" name="Group 7"/>
            <p:cNvGrpSpPr/>
            <p:nvPr/>
          </p:nvGrpSpPr>
          <p:grpSpPr>
            <a:xfrm>
              <a:off x="1130760" y="2791800"/>
              <a:ext cx="539640" cy="539640"/>
              <a:chOff x="1130760" y="2791800"/>
              <a:chExt cx="539640" cy="539640"/>
            </a:xfrm>
          </p:grpSpPr>
          <p:sp>
            <p:nvSpPr>
              <p:cNvPr id="597" name="CustomShape 8"/>
              <p:cNvSpPr/>
              <p:nvPr/>
            </p:nvSpPr>
            <p:spPr>
              <a:xfrm>
                <a:off x="1130760" y="27918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598" name="Immagine 14"/>
              <p:cNvPicPr/>
              <p:nvPr/>
            </p:nvPicPr>
            <p:blipFill>
              <a:blip r:embed="rId5"/>
              <a:stretch/>
            </p:blipFill>
            <p:spPr>
              <a:xfrm>
                <a:off x="1227240" y="2885400"/>
                <a:ext cx="378720" cy="324360"/>
              </a:xfrm>
              <a:prstGeom prst="rect">
                <a:avLst/>
              </a:prstGeom>
              <a:ln w="0">
                <a:noFill/>
              </a:ln>
            </p:spPr>
          </p:pic>
        </p:grpSp>
        <p:grpSp>
          <p:nvGrpSpPr>
            <p:cNvPr id="599" name="Group 9"/>
            <p:cNvGrpSpPr/>
            <p:nvPr/>
          </p:nvGrpSpPr>
          <p:grpSpPr>
            <a:xfrm>
              <a:off x="2917080" y="3398400"/>
              <a:ext cx="539640" cy="539640"/>
              <a:chOff x="2917080" y="3398400"/>
              <a:chExt cx="539640" cy="539640"/>
            </a:xfrm>
          </p:grpSpPr>
          <p:sp>
            <p:nvSpPr>
              <p:cNvPr id="600" name="CustomShape 10"/>
              <p:cNvSpPr/>
              <p:nvPr/>
            </p:nvSpPr>
            <p:spPr>
              <a:xfrm>
                <a:off x="2917080" y="3398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1" name="Immagine 17"/>
              <p:cNvPicPr/>
              <p:nvPr/>
            </p:nvPicPr>
            <p:blipFill>
              <a:blip r:embed="rId6"/>
              <a:stretch/>
            </p:blipFill>
            <p:spPr>
              <a:xfrm rot="842400">
                <a:off x="3013200" y="3458160"/>
                <a:ext cx="317160" cy="423720"/>
              </a:xfrm>
              <a:prstGeom prst="rect">
                <a:avLst/>
              </a:prstGeom>
              <a:ln w="0">
                <a:noFill/>
              </a:ln>
            </p:spPr>
          </p:pic>
        </p:grpSp>
        <p:grpSp>
          <p:nvGrpSpPr>
            <p:cNvPr id="602" name="Group 11"/>
            <p:cNvGrpSpPr/>
            <p:nvPr/>
          </p:nvGrpSpPr>
          <p:grpSpPr>
            <a:xfrm>
              <a:off x="2262960" y="3407400"/>
              <a:ext cx="539640" cy="539640"/>
              <a:chOff x="2262960" y="3407400"/>
              <a:chExt cx="539640" cy="539640"/>
            </a:xfrm>
          </p:grpSpPr>
          <p:sp>
            <p:nvSpPr>
              <p:cNvPr id="603" name="CustomShape 12"/>
              <p:cNvSpPr/>
              <p:nvPr/>
            </p:nvSpPr>
            <p:spPr>
              <a:xfrm>
                <a:off x="2262960" y="3407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4" name="Immagine 20"/>
              <p:cNvPicPr/>
              <p:nvPr/>
            </p:nvPicPr>
            <p:blipFill>
              <a:blip r:embed="rId7"/>
              <a:stretch/>
            </p:blipFill>
            <p:spPr>
              <a:xfrm>
                <a:off x="2366280" y="3506760"/>
                <a:ext cx="322920" cy="387000"/>
              </a:xfrm>
              <a:prstGeom prst="rect">
                <a:avLst/>
              </a:prstGeom>
              <a:ln w="0">
                <a:noFill/>
              </a:ln>
            </p:spPr>
          </p:pic>
        </p:grpSp>
        <p:grpSp>
          <p:nvGrpSpPr>
            <p:cNvPr id="605" name="Group 13"/>
            <p:cNvGrpSpPr/>
            <p:nvPr/>
          </p:nvGrpSpPr>
          <p:grpSpPr>
            <a:xfrm>
              <a:off x="779760" y="3398400"/>
              <a:ext cx="539640" cy="539640"/>
              <a:chOff x="779760" y="3398400"/>
              <a:chExt cx="539640" cy="539640"/>
            </a:xfrm>
          </p:grpSpPr>
          <p:sp>
            <p:nvSpPr>
              <p:cNvPr id="606" name="CustomShape 14"/>
              <p:cNvSpPr/>
              <p:nvPr/>
            </p:nvSpPr>
            <p:spPr>
              <a:xfrm>
                <a:off x="779760" y="3398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07" name="Immagine 23"/>
              <p:cNvPicPr/>
              <p:nvPr/>
            </p:nvPicPr>
            <p:blipFill>
              <a:blip r:embed="rId8"/>
              <a:stretch/>
            </p:blipFill>
            <p:spPr>
              <a:xfrm>
                <a:off x="826200" y="3500640"/>
                <a:ext cx="415080" cy="370800"/>
              </a:xfrm>
              <a:prstGeom prst="rect">
                <a:avLst/>
              </a:prstGeom>
              <a:ln w="0">
                <a:noFill/>
              </a:ln>
            </p:spPr>
          </p:pic>
        </p:grpSp>
        <p:grpSp>
          <p:nvGrpSpPr>
            <p:cNvPr id="608" name="Group 15"/>
            <p:cNvGrpSpPr/>
            <p:nvPr/>
          </p:nvGrpSpPr>
          <p:grpSpPr>
            <a:xfrm>
              <a:off x="1433880" y="3407400"/>
              <a:ext cx="539640" cy="539640"/>
              <a:chOff x="1433880" y="3407400"/>
              <a:chExt cx="539640" cy="539640"/>
            </a:xfrm>
          </p:grpSpPr>
          <p:sp>
            <p:nvSpPr>
              <p:cNvPr id="609" name="CustomShape 16"/>
              <p:cNvSpPr/>
              <p:nvPr/>
            </p:nvSpPr>
            <p:spPr>
              <a:xfrm>
                <a:off x="1433880" y="3407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10" name="Immagine 26"/>
              <p:cNvPicPr/>
              <p:nvPr/>
            </p:nvPicPr>
            <p:blipFill>
              <a:blip r:embed="rId9"/>
              <a:stretch/>
            </p:blipFill>
            <p:spPr>
              <a:xfrm>
                <a:off x="1549440" y="3507120"/>
                <a:ext cx="332280" cy="358200"/>
              </a:xfrm>
              <a:prstGeom prst="rect">
                <a:avLst/>
              </a:prstGeom>
              <a:ln w="0">
                <a:noFill/>
              </a:ln>
            </p:spPr>
          </p:pic>
        </p:grpSp>
        <p:grpSp>
          <p:nvGrpSpPr>
            <p:cNvPr id="611" name="Group 17"/>
            <p:cNvGrpSpPr/>
            <p:nvPr/>
          </p:nvGrpSpPr>
          <p:grpSpPr>
            <a:xfrm>
              <a:off x="2608200" y="2778120"/>
              <a:ext cx="539640" cy="539640"/>
              <a:chOff x="2608200" y="2778120"/>
              <a:chExt cx="539640" cy="539640"/>
            </a:xfrm>
          </p:grpSpPr>
          <p:sp>
            <p:nvSpPr>
              <p:cNvPr id="612" name="CustomShape 18"/>
              <p:cNvSpPr/>
              <p:nvPr/>
            </p:nvSpPr>
            <p:spPr>
              <a:xfrm>
                <a:off x="2608200" y="277812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3" name="Immagine 29"/>
              <p:cNvPicPr/>
              <p:nvPr/>
            </p:nvPicPr>
            <p:blipFill>
              <a:blip r:embed="rId10"/>
              <a:stretch/>
            </p:blipFill>
            <p:spPr>
              <a:xfrm>
                <a:off x="2714760" y="2887200"/>
                <a:ext cx="373680" cy="371160"/>
              </a:xfrm>
              <a:prstGeom prst="rect">
                <a:avLst/>
              </a:prstGeom>
              <a:ln w="0">
                <a:noFill/>
              </a:ln>
            </p:spPr>
          </p:pic>
        </p:grpSp>
        <p:grpSp>
          <p:nvGrpSpPr>
            <p:cNvPr id="614" name="Group 19"/>
            <p:cNvGrpSpPr/>
            <p:nvPr/>
          </p:nvGrpSpPr>
          <p:grpSpPr>
            <a:xfrm>
              <a:off x="1963800" y="2472480"/>
              <a:ext cx="539640" cy="539640"/>
              <a:chOff x="1963800" y="2472480"/>
              <a:chExt cx="539640" cy="539640"/>
            </a:xfrm>
          </p:grpSpPr>
          <p:sp>
            <p:nvSpPr>
              <p:cNvPr id="615" name="CustomShape 20"/>
              <p:cNvSpPr/>
              <p:nvPr/>
            </p:nvSpPr>
            <p:spPr>
              <a:xfrm>
                <a:off x="1963800" y="247248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6" name="Immagine 32"/>
              <p:cNvPicPr/>
              <p:nvPr/>
            </p:nvPicPr>
            <p:blipFill>
              <a:blip r:embed="rId11"/>
              <a:stretch/>
            </p:blipFill>
            <p:spPr>
              <a:xfrm>
                <a:off x="2057400" y="2570400"/>
                <a:ext cx="370800" cy="363600"/>
              </a:xfrm>
              <a:prstGeom prst="rect">
                <a:avLst/>
              </a:prstGeom>
              <a:ln w="0">
                <a:noFill/>
              </a:ln>
            </p:spPr>
          </p:pic>
        </p:grpSp>
        <p:sp>
          <p:nvSpPr>
            <p:cNvPr id="617" name="CustomShape 21"/>
            <p:cNvSpPr/>
            <p:nvPr/>
          </p:nvSpPr>
          <p:spPr>
            <a:xfrm rot="20409600">
              <a:off x="1950840" y="2247840"/>
              <a:ext cx="45360" cy="2078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618" name="CustomShape 2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i-FI" sz="3200" b="1" strike="noStrike">
                <a:solidFill>
                  <a:srgbClr val="FFFFFF"/>
                </a:solidFill>
                <a:latin typeface="Arial"/>
              </a:rPr>
              <a:t>4</a:t>
            </a:r>
          </a:p>
        </p:txBody>
      </p:sp>
      <p:sp>
        <p:nvSpPr>
          <p:cNvPr id="619" name="CustomShape 23"/>
          <p:cNvSpPr/>
          <p:nvPr/>
        </p:nvSpPr>
        <p:spPr>
          <a:xfrm>
            <a:off x="4454640" y="4598640"/>
            <a:ext cx="3282480" cy="79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fi-FI" sz="1800" b="1" strike="noStrike">
                <a:solidFill>
                  <a:srgbClr val="FFFFFF"/>
                </a:solidFill>
                <a:latin typeface="Arial"/>
              </a:rPr>
              <a:t>TUTUSTUKAA ESIMERKKITAPAUKSIIN JA TEHKÄÄ NIIHIN LIITTYVÄT TEHTÄVÄT</a:t>
            </a:r>
          </a:p>
        </p:txBody>
      </p:sp>
      <p:sp>
        <p:nvSpPr>
          <p:cNvPr id="620" name="CustomShape 24"/>
          <p:cNvSpPr/>
          <p:nvPr/>
        </p:nvSpPr>
        <p:spPr>
          <a:xfrm>
            <a:off x="8189280" y="4598640"/>
            <a:ext cx="358092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fi-FI" sz="1800" b="1" strike="noStrike">
                <a:solidFill>
                  <a:srgbClr val="FFFFFF"/>
                </a:solidFill>
                <a:latin typeface="Arial"/>
              </a:rPr>
              <a:t>LAATIKAA ESITELMÄ</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2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i-FI" sz="1800" strike="noStrike">
                <a:solidFill>
                  <a:srgbClr val="FFFFFF"/>
                </a:solidFill>
                <a:latin typeface="Arial"/>
              </a:rPr>
              <a:t>YHTEENVETO &amp; VINKKEJÄ – </a:t>
            </a:r>
            <a:r>
              <a:rPr lang="fi-FI" sz="1800" b="1" strike="noStrike">
                <a:solidFill>
                  <a:srgbClr val="FFFFFF"/>
                </a:solidFill>
                <a:latin typeface="Arial"/>
              </a:rPr>
              <a:t>MITÄ OLET OPPINUT?</a:t>
            </a:r>
          </a:p>
        </p:txBody>
      </p:sp>
      <p:sp>
        <p:nvSpPr>
          <p:cNvPr id="62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i-FI" sz="3200" b="1" strike="noStrike">
                <a:solidFill>
                  <a:srgbClr val="FFFFFF"/>
                </a:solidFill>
                <a:latin typeface="Arial"/>
              </a:rPr>
              <a:t>5</a:t>
            </a:r>
          </a:p>
        </p:txBody>
      </p:sp>
      <p:sp>
        <p:nvSpPr>
          <p:cNvPr id="623" name="CustomShape 3"/>
          <p:cNvSpPr/>
          <p:nvPr/>
        </p:nvSpPr>
        <p:spPr>
          <a:xfrm>
            <a:off x="3225240" y="1627560"/>
            <a:ext cx="289116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i-FI" sz="8000" b="1" strike="noStrike">
                <a:solidFill>
                  <a:srgbClr val="FF5D00"/>
                </a:solidFill>
                <a:latin typeface="Arial"/>
              </a:rPr>
              <a:t>Mitä</a:t>
            </a:r>
          </a:p>
        </p:txBody>
      </p:sp>
      <p:sp>
        <p:nvSpPr>
          <p:cNvPr id="624" name="CustomShape 4"/>
          <p:cNvSpPr/>
          <p:nvPr/>
        </p:nvSpPr>
        <p:spPr>
          <a:xfrm>
            <a:off x="3225240" y="2541960"/>
            <a:ext cx="2870640" cy="1309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i-FI" sz="8000" b="1" strike="noStrike" dirty="0">
                <a:solidFill>
                  <a:srgbClr val="164193"/>
                </a:solidFill>
                <a:latin typeface="Arial"/>
              </a:rPr>
              <a:t>Miten</a:t>
            </a:r>
          </a:p>
        </p:txBody>
      </p:sp>
      <p:sp>
        <p:nvSpPr>
          <p:cNvPr id="625" name="CustomShape 5"/>
          <p:cNvSpPr/>
          <p:nvPr/>
        </p:nvSpPr>
        <p:spPr>
          <a:xfrm>
            <a:off x="3225240" y="3495600"/>
            <a:ext cx="2891160" cy="1309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i-FI" sz="8000" b="1" strike="noStrike" dirty="0">
                <a:solidFill>
                  <a:srgbClr val="164193"/>
                </a:solidFill>
                <a:latin typeface="Arial"/>
              </a:rPr>
              <a:t>Miten</a:t>
            </a:r>
          </a:p>
        </p:txBody>
      </p:sp>
      <p:sp>
        <p:nvSpPr>
          <p:cNvPr id="626" name="CustomShape 6"/>
          <p:cNvSpPr/>
          <p:nvPr/>
        </p:nvSpPr>
        <p:spPr>
          <a:xfrm>
            <a:off x="6095880" y="209340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i-FI" sz="1600" b="1" strike="noStrike">
                <a:solidFill>
                  <a:srgbClr val="FFFFFF"/>
                </a:solidFill>
                <a:latin typeface="Arial"/>
              </a:rPr>
              <a:t>on disinformaatio? </a:t>
            </a:r>
          </a:p>
        </p:txBody>
      </p:sp>
      <p:sp>
        <p:nvSpPr>
          <p:cNvPr id="627" name="CustomShape 7"/>
          <p:cNvSpPr/>
          <p:nvPr/>
        </p:nvSpPr>
        <p:spPr>
          <a:xfrm>
            <a:off x="6095880" y="3063960"/>
            <a:ext cx="279412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i-FI" sz="1600" b="1" strike="noStrike">
                <a:solidFill>
                  <a:srgbClr val="FFFFFF"/>
                </a:solidFill>
                <a:latin typeface="Arial"/>
              </a:rPr>
              <a:t>disinformaatio toimii?</a:t>
            </a:r>
          </a:p>
        </p:txBody>
      </p:sp>
      <p:sp>
        <p:nvSpPr>
          <p:cNvPr id="628" name="CustomShape 8"/>
          <p:cNvSpPr/>
          <p:nvPr/>
        </p:nvSpPr>
        <p:spPr>
          <a:xfrm>
            <a:off x="6095880" y="3995280"/>
            <a:ext cx="3750853"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fi-FI" sz="1600" b="1" strike="noStrike" dirty="0" err="1">
                <a:solidFill>
                  <a:srgbClr val="FFFFFF"/>
                </a:solidFill>
                <a:latin typeface="Arial"/>
              </a:rPr>
              <a:t>disinformaatioon</a:t>
            </a:r>
            <a:r>
              <a:rPr lang="fi-FI" sz="1600" b="1" strike="noStrike" dirty="0">
                <a:solidFill>
                  <a:srgbClr val="FFFFFF"/>
                </a:solidFill>
                <a:latin typeface="Arial"/>
              </a:rPr>
              <a:t> pitäisi reagoida? </a:t>
            </a:r>
          </a:p>
        </p:txBody>
      </p:sp>
      <p:sp>
        <p:nvSpPr>
          <p:cNvPr id="629" name="CustomShape 9"/>
          <p:cNvSpPr/>
          <p:nvPr/>
        </p:nvSpPr>
        <p:spPr>
          <a:xfrm>
            <a:off x="3225239" y="4431600"/>
            <a:ext cx="2980827" cy="255309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i-FI" sz="8000" b="1" strike="noStrike" dirty="0" smtClean="0">
                <a:solidFill>
                  <a:srgbClr val="F49900"/>
                </a:solidFill>
                <a:latin typeface="Arial"/>
              </a:rPr>
              <a:t>Lisä-tietoa</a:t>
            </a:r>
            <a:endParaRPr lang="fi-FI" sz="8000" b="1" strike="noStrike" dirty="0">
              <a:solidFill>
                <a:srgbClr val="F49900"/>
              </a:solidFill>
              <a:latin typeface="Arial"/>
            </a:endParaRPr>
          </a:p>
        </p:txBody>
      </p:sp>
      <p:sp>
        <p:nvSpPr>
          <p:cNvPr id="630" name="CustomShape 10"/>
          <p:cNvSpPr/>
          <p:nvPr/>
        </p:nvSpPr>
        <p:spPr>
          <a:xfrm>
            <a:off x="6095880" y="4926240"/>
            <a:ext cx="2219760" cy="35604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fi-FI" sz="1600" b="1" strike="noStrike">
                <a:solidFill>
                  <a:srgbClr val="FFFFFF"/>
                </a:solidFill>
                <a:latin typeface="Arial"/>
              </a:rPr>
              <a:t>Aineistovinkkejä</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i-FI" sz="1800" strike="noStrike">
                <a:solidFill>
                  <a:srgbClr val="FFFFFF"/>
                </a:solidFill>
                <a:latin typeface="Arial"/>
              </a:rPr>
              <a:t>AINEISTOVINKKEJÄ – </a:t>
            </a:r>
            <a:r>
              <a:rPr lang="fi-FI" sz="1800" b="1" strike="noStrike">
                <a:solidFill>
                  <a:srgbClr val="FFFFFF"/>
                </a:solidFill>
                <a:latin typeface="Arial"/>
              </a:rPr>
              <a:t>DISINFORMAATIOON LIITTYVÄT VERKKOPELIT (ULKOISET LÄHTEET)</a:t>
            </a:r>
          </a:p>
        </p:txBody>
      </p:sp>
      <p:sp>
        <p:nvSpPr>
          <p:cNvPr id="63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i-FI" sz="3200" b="1" strike="noStrike">
                <a:solidFill>
                  <a:srgbClr val="FFFFFF"/>
                </a:solidFill>
                <a:latin typeface="Arial"/>
              </a:rPr>
              <a:t>5</a:t>
            </a:r>
          </a:p>
        </p:txBody>
      </p:sp>
      <p:sp>
        <p:nvSpPr>
          <p:cNvPr id="633" name="CustomShape 3"/>
          <p:cNvSpPr/>
          <p:nvPr/>
        </p:nvSpPr>
        <p:spPr>
          <a:xfrm>
            <a:off x="2234160" y="1197000"/>
            <a:ext cx="8966160" cy="4665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863640" indent="-285480">
              <a:lnSpc>
                <a:spcPct val="90000"/>
              </a:lnSpc>
              <a:spcBef>
                <a:spcPts val="1199"/>
              </a:spcBef>
              <a:buClr>
                <a:srgbClr val="4667FD"/>
              </a:buClr>
              <a:buFont typeface="Arial"/>
              <a:buChar char="•"/>
              <a:tabLst>
                <a:tab pos="1060560" algn="l"/>
              </a:tabLst>
            </a:pPr>
            <a:r>
              <a:rPr lang="fi-FI" sz="1400" b="1" u="sng" strike="noStrike">
                <a:solidFill>
                  <a:srgbClr val="964277"/>
                </a:solidFill>
                <a:uFillTx/>
                <a:latin typeface="Arial"/>
                <a:hlinkClick r:id="rId3"/>
              </a:rPr>
              <a:t>Bad News</a:t>
            </a:r>
            <a:r>
              <a:rPr lang="fi-FI" sz="1400" b="0" u="sng" strike="noStrike">
                <a:solidFill>
                  <a:srgbClr val="808080"/>
                </a:solidFill>
                <a:uFillTx/>
                <a:latin typeface="Arial"/>
                <a:hlinkClick r:id="rId3"/>
              </a:rPr>
              <a:t> (saatavilla useilla kielillä) ja nuoremmille tarkoitettu </a:t>
            </a:r>
            <a:r>
              <a:rPr lang="fi-FI" sz="1400" b="1" u="sng" strike="noStrike">
                <a:solidFill>
                  <a:srgbClr val="964277"/>
                </a:solidFill>
                <a:uFillTx/>
                <a:latin typeface="Arial"/>
                <a:hlinkClick r:id="rId4"/>
              </a:rPr>
              <a:t>Bad News Game for Kids</a:t>
            </a:r>
            <a:r>
              <a:rPr lang="fi-FI" sz="1400" b="0" u="sng" strike="noStrike">
                <a:solidFill>
                  <a:srgbClr val="808080"/>
                </a:solidFill>
                <a:uFillTx/>
                <a:latin typeface="Arial"/>
                <a:hlinkClick r:id="rId3"/>
              </a:rPr>
              <a:t> (pienempi kielivalikoima).</a:t>
            </a:r>
            <a:r>
              <a:rPr lang="fi-FI" sz="1400" b="0" strike="noStrike">
                <a:solidFill>
                  <a:srgbClr val="808080"/>
                </a:solidFill>
                <a:latin typeface="Arial"/>
              </a:rPr>
              <a:t>  </a:t>
            </a:r>
            <a:r>
              <a:rPr lang="fi-FI"/>
              <a:t/>
            </a:r>
            <a:br>
              <a:rPr lang="fi-FI"/>
            </a:br>
            <a:r>
              <a:rPr lang="fi-FI" sz="1400" b="0" strike="noStrike">
                <a:solidFill>
                  <a:srgbClr val="808080"/>
                </a:solidFill>
                <a:latin typeface="Arial"/>
              </a:rPr>
              <a:t>Pelaaja pääsee luomaan oman valeuutisen. Perusversion ikäsuositus: 15+. Lasten version ikäsuositus: 8+.</a:t>
            </a:r>
          </a:p>
          <a:p>
            <a:pPr marL="1035000">
              <a:lnSpc>
                <a:spcPct val="90000"/>
              </a:lnSpc>
              <a:spcBef>
                <a:spcPts val="1199"/>
              </a:spcBef>
              <a:tabLst>
                <a:tab pos="1060560" algn="l"/>
              </a:tabLst>
            </a:pPr>
            <a:r>
              <a:rPr lang="fi-FI" sz="1200" b="0" i="1" strike="noStrike">
                <a:solidFill>
                  <a:srgbClr val="808080"/>
                </a:solidFill>
                <a:latin typeface="Arial"/>
              </a:rPr>
              <a:t>Saatavilla useilla kielillä.</a:t>
            </a:r>
          </a:p>
          <a:p>
            <a:pPr marL="863640" indent="-285480">
              <a:lnSpc>
                <a:spcPct val="90000"/>
              </a:lnSpc>
              <a:spcBef>
                <a:spcPts val="1199"/>
              </a:spcBef>
              <a:buClr>
                <a:srgbClr val="4365E2"/>
              </a:buClr>
              <a:buFont typeface="Arial"/>
              <a:buChar char="•"/>
              <a:tabLst>
                <a:tab pos="1060560" algn="l"/>
              </a:tabLst>
            </a:pPr>
            <a:r>
              <a:rPr lang="fi-FI" sz="1400" b="1" u="sng" strike="noStrike">
                <a:solidFill>
                  <a:srgbClr val="964277"/>
                </a:solidFill>
                <a:uFillTx/>
                <a:latin typeface="Arial"/>
                <a:hlinkClick r:id="rId5"/>
              </a:rPr>
              <a:t>Real or Photoshop?</a:t>
            </a:r>
            <a:r>
              <a:rPr lang="fi-FI" sz="1400" b="1" strike="noStrike">
                <a:solidFill>
                  <a:srgbClr val="1D848A"/>
                </a:solidFill>
                <a:latin typeface="Arial"/>
              </a:rPr>
              <a:t> </a:t>
            </a:r>
            <a:r>
              <a:rPr lang="fi-FI" sz="1400" b="0" strike="noStrike">
                <a:solidFill>
                  <a:srgbClr val="808080"/>
                </a:solidFill>
                <a:latin typeface="Arial"/>
              </a:rPr>
              <a:t>(EN). Testaa havainnointikykyäsi ja opi lisää kuvamanipulaatiosta.</a:t>
            </a:r>
          </a:p>
          <a:p>
            <a:pPr marL="577800">
              <a:lnSpc>
                <a:spcPct val="90000"/>
              </a:lnSpc>
              <a:spcBef>
                <a:spcPts val="1199"/>
              </a:spcBef>
              <a:tabLst>
                <a:tab pos="1060560" algn="l"/>
              </a:tabLst>
            </a:pPr>
            <a:r>
              <a:rPr lang="fi-FI" sz="1200" b="0" i="1" strike="noStrike">
                <a:solidFill>
                  <a:srgbClr val="808080"/>
                </a:solidFill>
                <a:latin typeface="Arial"/>
              </a:rPr>
              <a:t>	Saatavilla vain englanniksi.</a:t>
            </a:r>
          </a:p>
          <a:p>
            <a:pPr marL="863640" indent="-285480">
              <a:lnSpc>
                <a:spcPct val="90000"/>
              </a:lnSpc>
              <a:spcBef>
                <a:spcPts val="1199"/>
              </a:spcBef>
              <a:buClr>
                <a:srgbClr val="4365E2"/>
              </a:buClr>
              <a:buFont typeface="Arial"/>
              <a:buChar char="•"/>
              <a:tabLst>
                <a:tab pos="1060560" algn="l"/>
              </a:tabLst>
            </a:pPr>
            <a:r>
              <a:rPr lang="fi-FI" sz="1400" b="1" u="sng" strike="noStrike">
                <a:solidFill>
                  <a:srgbClr val="964277"/>
                </a:solidFill>
                <a:uFillTx/>
                <a:latin typeface="Arial"/>
                <a:hlinkClick r:id="rId6"/>
              </a:rPr>
              <a:t>Fakescape</a:t>
            </a:r>
            <a:r>
              <a:rPr lang="fi-FI" sz="1400" strike="noStrike">
                <a:solidFill>
                  <a:srgbClr val="808080"/>
                </a:solidFill>
                <a:latin typeface="Arial"/>
              </a:rPr>
              <a:t> (CZ ja EN).</a:t>
            </a:r>
            <a:r>
              <a:rPr lang="fi-FI" sz="1400" b="0" strike="noStrike">
                <a:solidFill>
                  <a:srgbClr val="808080"/>
                </a:solidFill>
                <a:latin typeface="Arial"/>
              </a:rPr>
              <a:t> Pelejä, joissa pelaajat oppivat ”pakenemaan” valeuutisia. Pelit ovat saatavilla pyynnöstä ja maksutta opettajille. Ikäsuositus: 13+.</a:t>
            </a:r>
          </a:p>
          <a:p>
            <a:pPr marL="577800">
              <a:lnSpc>
                <a:spcPct val="90000"/>
              </a:lnSpc>
              <a:spcBef>
                <a:spcPts val="1199"/>
              </a:spcBef>
              <a:tabLst>
                <a:tab pos="1060560" algn="l"/>
              </a:tabLst>
            </a:pPr>
            <a:r>
              <a:rPr lang="fi-FI" sz="1200" b="0" i="1" strike="noStrike">
                <a:solidFill>
                  <a:srgbClr val="808080"/>
                </a:solidFill>
                <a:latin typeface="Arial"/>
              </a:rPr>
              <a:t>	Saatavilla englanniksi ja tšekiksi.</a:t>
            </a:r>
          </a:p>
          <a:p>
            <a:pPr marL="863640" indent="-285480">
              <a:lnSpc>
                <a:spcPct val="90000"/>
              </a:lnSpc>
              <a:spcBef>
                <a:spcPts val="1199"/>
              </a:spcBef>
              <a:buClr>
                <a:srgbClr val="4365E2"/>
              </a:buClr>
              <a:buFont typeface="Arial"/>
              <a:buChar char="•"/>
              <a:tabLst>
                <a:tab pos="1060560" algn="l"/>
              </a:tabLst>
            </a:pPr>
            <a:r>
              <a:rPr lang="fi-FI" sz="1400" b="1" u="sng" strike="noStrike">
                <a:solidFill>
                  <a:srgbClr val="964277"/>
                </a:solidFill>
                <a:uFillTx/>
                <a:latin typeface="Arial"/>
                <a:hlinkClick r:id="rId7"/>
              </a:rPr>
              <a:t>Fakey</a:t>
            </a:r>
            <a:r>
              <a:rPr lang="fi-FI" sz="1400" strike="noStrike">
                <a:solidFill>
                  <a:srgbClr val="808080"/>
                </a:solidFill>
                <a:latin typeface="Arial"/>
              </a:rPr>
              <a:t> (EN).</a:t>
            </a:r>
            <a:r>
              <a:rPr lang="fi-FI" sz="1400" b="0" strike="noStrike">
                <a:solidFill>
                  <a:srgbClr val="808080"/>
                </a:solidFill>
                <a:latin typeface="Arial"/>
              </a:rPr>
              <a:t> Peli opettaa medialukutaitoa ja sitä, miten ihmiset ovat vuorovaikutuksessa misinformaation kanssa. Ikäsuositus: 16+.</a:t>
            </a:r>
          </a:p>
          <a:p>
            <a:pPr marL="577800">
              <a:lnSpc>
                <a:spcPct val="90000"/>
              </a:lnSpc>
              <a:spcBef>
                <a:spcPts val="1199"/>
              </a:spcBef>
              <a:tabLst>
                <a:tab pos="1060560" algn="l"/>
              </a:tabLst>
            </a:pPr>
            <a:r>
              <a:rPr lang="fi-FI" sz="1200" b="0" i="1" strike="noStrike">
                <a:solidFill>
                  <a:srgbClr val="808080"/>
                </a:solidFill>
                <a:latin typeface="Arial"/>
              </a:rPr>
              <a:t>	Saatavilla vain englanniksi.</a:t>
            </a:r>
          </a:p>
          <a:p>
            <a:pPr marL="863640" indent="-285480">
              <a:lnSpc>
                <a:spcPct val="90000"/>
              </a:lnSpc>
              <a:spcBef>
                <a:spcPts val="1199"/>
              </a:spcBef>
              <a:buClr>
                <a:srgbClr val="4365E2"/>
              </a:buClr>
              <a:buFont typeface="Arial"/>
              <a:buChar char="•"/>
              <a:tabLst>
                <a:tab pos="1060560" algn="l"/>
              </a:tabLst>
            </a:pPr>
            <a:r>
              <a:rPr lang="fi-FI" sz="1400" b="1" u="sng" strike="noStrike">
                <a:solidFill>
                  <a:srgbClr val="964277"/>
                </a:solidFill>
                <a:uFillTx/>
                <a:latin typeface="Arial"/>
                <a:hlinkClick r:id="rId8"/>
              </a:rPr>
              <a:t>Escape Fake</a:t>
            </a:r>
            <a:r>
              <a:rPr lang="fi-FI" sz="1400" b="1" strike="noStrike">
                <a:solidFill>
                  <a:srgbClr val="1D848A"/>
                </a:solidFill>
                <a:latin typeface="Arial"/>
              </a:rPr>
              <a:t> </a:t>
            </a:r>
            <a:r>
              <a:rPr lang="fi-FI" sz="1400" b="0" strike="noStrike">
                <a:solidFill>
                  <a:srgbClr val="808080"/>
                </a:solidFill>
                <a:latin typeface="Arial"/>
              </a:rPr>
              <a:t>(DE ja EN). Ladattavissa oleva pelisovellus opettaa hauskasti medialukutaitoa. Ikäsuositus: 15+.</a:t>
            </a:r>
          </a:p>
          <a:p>
            <a:pPr marL="577800">
              <a:lnSpc>
                <a:spcPct val="90000"/>
              </a:lnSpc>
              <a:spcBef>
                <a:spcPts val="1199"/>
              </a:spcBef>
              <a:tabLst>
                <a:tab pos="1060560" algn="l"/>
              </a:tabLst>
            </a:pPr>
            <a:r>
              <a:rPr lang="fi-FI" sz="1200" b="0" i="1" strike="noStrike">
                <a:solidFill>
                  <a:srgbClr val="808080"/>
                </a:solidFill>
                <a:latin typeface="Arial"/>
              </a:rPr>
              <a:t>	Saatavilla englanniksi ja saksaksi.</a:t>
            </a:r>
          </a:p>
          <a:p>
            <a:pPr marL="863640" indent="-285480">
              <a:lnSpc>
                <a:spcPct val="90000"/>
              </a:lnSpc>
              <a:spcBef>
                <a:spcPts val="1199"/>
              </a:spcBef>
              <a:buClr>
                <a:srgbClr val="4365E2"/>
              </a:buClr>
              <a:buFont typeface="Arial"/>
              <a:buChar char="•"/>
              <a:tabLst>
                <a:tab pos="1060560" algn="l"/>
              </a:tabLst>
            </a:pPr>
            <a:r>
              <a:rPr lang="fi-FI" sz="1400" b="1" u="sng" strike="noStrike">
                <a:solidFill>
                  <a:srgbClr val="964277"/>
                </a:solidFill>
                <a:uFillTx/>
                <a:latin typeface="Arial"/>
                <a:hlinkClick r:id="rId9"/>
              </a:rPr>
              <a:t>Trollitehdas</a:t>
            </a:r>
            <a:r>
              <a:rPr lang="fi-FI" sz="1400" b="0" strike="noStrike">
                <a:solidFill>
                  <a:srgbClr val="808080"/>
                </a:solidFill>
                <a:latin typeface="Arial"/>
              </a:rPr>
              <a:t> (EN). Pelaaja pääsee esittämään valeuutisia luovaa trollia. Ikäsuositus: 16+.</a:t>
            </a:r>
          </a:p>
          <a:p>
            <a:pPr marL="577800">
              <a:lnSpc>
                <a:spcPct val="90000"/>
              </a:lnSpc>
              <a:spcBef>
                <a:spcPts val="1199"/>
              </a:spcBef>
              <a:tabLst>
                <a:tab pos="1060560" algn="l"/>
              </a:tabLst>
            </a:pPr>
            <a:r>
              <a:rPr lang="fi-FI" sz="1200" b="0" i="1" strike="noStrike">
                <a:solidFill>
                  <a:srgbClr val="808080"/>
                </a:solidFill>
                <a:latin typeface="Arial"/>
              </a:rPr>
              <a:t>	Saatavilla vain englanniksi.</a:t>
            </a:r>
          </a:p>
        </p:txBody>
      </p:sp>
      <p:grpSp>
        <p:nvGrpSpPr>
          <p:cNvPr id="634" name="Group 4"/>
          <p:cNvGrpSpPr/>
          <p:nvPr/>
        </p:nvGrpSpPr>
        <p:grpSpPr>
          <a:xfrm>
            <a:off x="92520" y="2184840"/>
            <a:ext cx="2799360" cy="2955600"/>
            <a:chOff x="92520" y="2184840"/>
            <a:chExt cx="2799360" cy="2955600"/>
          </a:xfrm>
        </p:grpSpPr>
        <p:pic>
          <p:nvPicPr>
            <p:cNvPr id="635" name="Elemento grafico 8" descr="Collegamento"/>
            <p:cNvPicPr/>
            <p:nvPr/>
          </p:nvPicPr>
          <p:blipFill>
            <a:blip r:embed="rId10"/>
            <a:stretch/>
          </p:blipFill>
          <p:spPr>
            <a:xfrm>
              <a:off x="463680" y="2623680"/>
              <a:ext cx="1945440" cy="1945440"/>
            </a:xfrm>
            <a:prstGeom prst="rect">
              <a:avLst/>
            </a:prstGeom>
            <a:ln w="0">
              <a:noFill/>
            </a:ln>
          </p:spPr>
        </p:pic>
        <p:pic>
          <p:nvPicPr>
            <p:cNvPr id="636" name="Immagine 9"/>
            <p:cNvPicPr/>
            <p:nvPr/>
          </p:nvPicPr>
          <p:blipFill>
            <a:blip r:embed="rId11">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i-FI" sz="1800" strike="noStrike">
                <a:solidFill>
                  <a:srgbClr val="FFFFFF"/>
                </a:solidFill>
                <a:latin typeface="Arial"/>
              </a:rPr>
              <a:t>AINEISTOVINKKEJÄ – </a:t>
            </a:r>
            <a:r>
              <a:rPr lang="fi-FI" sz="1800" b="1" strike="noStrike">
                <a:solidFill>
                  <a:srgbClr val="FFFFFF"/>
                </a:solidFill>
                <a:latin typeface="Arial"/>
              </a:rPr>
              <a:t>FAKTANTARKISTAJAT</a:t>
            </a:r>
          </a:p>
        </p:txBody>
      </p:sp>
      <p:sp>
        <p:nvSpPr>
          <p:cNvPr id="638" name="CustomShape 2"/>
          <p:cNvSpPr/>
          <p:nvPr/>
        </p:nvSpPr>
        <p:spPr>
          <a:xfrm>
            <a:off x="2768760" y="2522160"/>
            <a:ext cx="8301600" cy="2221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B0BEFE"/>
              </a:buClr>
              <a:buFont typeface="Arial"/>
              <a:buChar char="•"/>
            </a:pPr>
            <a:r>
              <a:rPr lang="fi-FI" b="0">
                <a:solidFill>
                  <a:srgbClr val="808080"/>
                </a:solidFill>
              </a:rPr>
              <a:t>Luetteloja eri maiden faktantarkistusorganisaatioista päivitetään </a:t>
            </a:r>
            <a:r>
              <a:rPr lang="fi-FI" b="1" u="sng">
                <a:solidFill>
                  <a:srgbClr val="964277"/>
                </a:solidFill>
                <a:uFillTx/>
                <a:hlinkClick r:id="rId3"/>
              </a:rPr>
              <a:t>Poynter Instituten</a:t>
            </a:r>
            <a:r>
              <a:rPr lang="fi-FI" b="0">
                <a:solidFill>
                  <a:srgbClr val="808080"/>
                </a:solidFill>
              </a:rPr>
              <a:t> ja</a:t>
            </a:r>
            <a:r>
              <a:rPr lang="fi-FI"/>
              <a:t> </a:t>
            </a:r>
            <a:r>
              <a:rPr lang="fi-FI" b="1" u="sng">
                <a:solidFill>
                  <a:srgbClr val="964277"/>
                </a:solidFill>
                <a:uFillTx/>
                <a:hlinkClick r:id="rId4"/>
              </a:rPr>
              <a:t>Facebookin</a:t>
            </a:r>
            <a:r>
              <a:rPr lang="fi-FI" b="0">
                <a:solidFill>
                  <a:srgbClr val="808080"/>
                </a:solidFill>
              </a:rPr>
              <a:t> sivustoilla</a:t>
            </a:r>
          </a:p>
          <a:p>
            <a:pPr>
              <a:lnSpc>
                <a:spcPct val="100000"/>
              </a:lnSpc>
            </a:pPr>
            <a:endParaRPr lang="fr-BE" sz="1400" b="0" strike="noStrike" spc="-1">
              <a:latin typeface="Arial"/>
            </a:endParaRPr>
          </a:p>
          <a:p>
            <a:pPr marL="285840" indent="-285480">
              <a:lnSpc>
                <a:spcPct val="100000"/>
              </a:lnSpc>
              <a:buClr>
                <a:srgbClr val="B0BEFE"/>
              </a:buClr>
              <a:buFont typeface="Arial"/>
              <a:buChar char="•"/>
            </a:pPr>
            <a:r>
              <a:rPr lang="fi-FI" sz="1400" b="0" strike="noStrike">
                <a:solidFill>
                  <a:srgbClr val="808080"/>
                </a:solidFill>
                <a:latin typeface="Arial"/>
              </a:rPr>
              <a:t>Hae faktantarkistustuloksia verkosta aiheen tai henkilön perusteella käyttämällä </a:t>
            </a:r>
            <a:r>
              <a:rPr lang="fi-FI"/>
              <a:t/>
            </a:r>
            <a:br>
              <a:rPr lang="fi-FI"/>
            </a:br>
            <a:r>
              <a:rPr lang="fi-FI" sz="1400" b="1" u="sng" strike="noStrike">
                <a:solidFill>
                  <a:srgbClr val="964277"/>
                </a:solidFill>
                <a:uFillTx/>
                <a:latin typeface="Arial"/>
                <a:hlinkClick r:id="rId5"/>
              </a:rPr>
              <a:t>Googlen Fact Check Explorer ‑toimintoa</a:t>
            </a:r>
          </a:p>
          <a:p>
            <a:pPr>
              <a:lnSpc>
                <a:spcPct val="100000"/>
              </a:lnSpc>
            </a:pPr>
            <a:endParaRPr lang="fr-BE" sz="1400" b="0" strike="noStrike" spc="-1">
              <a:latin typeface="Arial"/>
            </a:endParaRPr>
          </a:p>
          <a:p>
            <a:pPr marL="285840" indent="-285480">
              <a:lnSpc>
                <a:spcPct val="100000"/>
              </a:lnSpc>
              <a:buClr>
                <a:srgbClr val="B0BEFE"/>
              </a:buClr>
              <a:buFont typeface="Arial"/>
              <a:buChar char="•"/>
            </a:pPr>
            <a:r>
              <a:rPr lang="fi-FI" sz="1400" b="1" u="sng" strike="noStrike">
                <a:solidFill>
                  <a:srgbClr val="964277"/>
                </a:solidFill>
                <a:uFillTx/>
                <a:latin typeface="Arial"/>
                <a:hlinkClick r:id="rId6"/>
              </a:rPr>
              <a:t>Learn to Discern</a:t>
            </a:r>
            <a:r>
              <a:rPr lang="fi-FI" sz="1400" strike="noStrike">
                <a:latin typeface="Arial"/>
              </a:rPr>
              <a:t> </a:t>
            </a:r>
            <a:r>
              <a:rPr lang="fi-FI" sz="1400" b="0" strike="noStrike">
                <a:solidFill>
                  <a:srgbClr val="808080"/>
                </a:solidFill>
                <a:latin typeface="Arial"/>
              </a:rPr>
              <a:t>– kansainvälisen kehitykseen ja koulutukseen </a:t>
            </a:r>
            <a:r>
              <a:rPr lang="fi-FI"/>
              <a:t/>
            </a:r>
            <a:br>
              <a:rPr lang="fi-FI"/>
            </a:br>
            <a:r>
              <a:rPr lang="fi-FI" sz="1400" b="0" strike="noStrike">
                <a:solidFill>
                  <a:srgbClr val="808080"/>
                </a:solidFill>
                <a:latin typeface="Arial"/>
              </a:rPr>
              <a:t>erikoistuneen voittoa tavoittelemattoman järjestön IREXin medialukutaitoa koskeva julkaisu</a:t>
            </a:r>
          </a:p>
          <a:p>
            <a:pPr>
              <a:lnSpc>
                <a:spcPct val="100000"/>
              </a:lnSpc>
            </a:pPr>
            <a:endParaRPr lang="fr-BE" sz="1400" b="0" strike="noStrike" spc="-1">
              <a:latin typeface="Arial"/>
            </a:endParaRPr>
          </a:p>
          <a:p>
            <a:pPr marL="285840" indent="-285480">
              <a:lnSpc>
                <a:spcPct val="100000"/>
              </a:lnSpc>
              <a:buClr>
                <a:srgbClr val="B0BEFE"/>
              </a:buClr>
              <a:buFont typeface="Arial"/>
              <a:buChar char="•"/>
            </a:pPr>
            <a:r>
              <a:rPr lang="fi-FI" sz="1400" b="0" strike="noStrike">
                <a:solidFill>
                  <a:srgbClr val="808080"/>
                </a:solidFill>
                <a:latin typeface="Arial"/>
              </a:rPr>
              <a:t>EU:n oma </a:t>
            </a:r>
            <a:r>
              <a:rPr lang="fi-FI" sz="1400" b="1" u="sng" strike="noStrike">
                <a:solidFill>
                  <a:srgbClr val="964277"/>
                </a:solidFill>
                <a:uFillTx/>
                <a:latin typeface="Arial"/>
                <a:hlinkClick r:id="rId7"/>
              </a:rPr>
              <a:t>disinformaation vastainen ryhmä</a:t>
            </a:r>
            <a:r>
              <a:rPr lang="fi-FI" sz="1400" b="0" strike="noStrike">
                <a:solidFill>
                  <a:srgbClr val="808080"/>
                </a:solidFill>
                <a:latin typeface="Arial"/>
              </a:rPr>
              <a:t> ja </a:t>
            </a:r>
            <a:r>
              <a:rPr lang="fi-FI" sz="1400" b="1" strike="noStrike">
                <a:solidFill>
                  <a:srgbClr val="808080"/>
                </a:solidFill>
                <a:latin typeface="Arial"/>
              </a:rPr>
              <a:t>”</a:t>
            </a:r>
            <a:r>
              <a:rPr lang="fi-FI" sz="1400" b="1" u="sng" strike="noStrike">
                <a:solidFill>
                  <a:srgbClr val="964277"/>
                </a:solidFill>
                <a:uFillTx/>
                <a:latin typeface="Arial"/>
                <a:hlinkClick r:id="rId8"/>
              </a:rPr>
              <a:t>Think Before you Share</a:t>
            </a:r>
            <a:r>
              <a:rPr lang="fi-FI" sz="1400" b="1" u="sng" strike="noStrike">
                <a:solidFill>
                  <a:srgbClr val="808080"/>
                </a:solidFill>
                <a:uFillTx/>
                <a:latin typeface="Arial"/>
                <a:hlinkClick r:id="rId8"/>
              </a:rPr>
              <a:t>”</a:t>
            </a:r>
            <a:r>
              <a:rPr lang="fi-FI" sz="1400" b="0" u="sng" strike="noStrike">
                <a:solidFill>
                  <a:srgbClr val="808080"/>
                </a:solidFill>
                <a:uFillTx/>
                <a:latin typeface="Arial"/>
                <a:hlinkClick r:id="rId8"/>
              </a:rPr>
              <a:t> ‑kampanja</a:t>
            </a:r>
          </a:p>
        </p:txBody>
      </p:sp>
      <p:sp>
        <p:nvSpPr>
          <p:cNvPr id="639"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i-FI" sz="3200" b="1" strike="noStrike">
                <a:solidFill>
                  <a:srgbClr val="FFFFFF"/>
                </a:solidFill>
                <a:latin typeface="Arial"/>
              </a:rPr>
              <a:t>5</a:t>
            </a:r>
          </a:p>
        </p:txBody>
      </p:sp>
      <p:grpSp>
        <p:nvGrpSpPr>
          <p:cNvPr id="640" name="Group 4"/>
          <p:cNvGrpSpPr/>
          <p:nvPr/>
        </p:nvGrpSpPr>
        <p:grpSpPr>
          <a:xfrm>
            <a:off x="92520" y="2184840"/>
            <a:ext cx="2799360" cy="2955600"/>
            <a:chOff x="92520" y="2184840"/>
            <a:chExt cx="2799360" cy="2955600"/>
          </a:xfrm>
        </p:grpSpPr>
        <p:pic>
          <p:nvPicPr>
            <p:cNvPr id="641" name="Elemento grafico 11" descr="Collegamento"/>
            <p:cNvPicPr/>
            <p:nvPr/>
          </p:nvPicPr>
          <p:blipFill>
            <a:blip r:embed="rId9"/>
            <a:stretch/>
          </p:blipFill>
          <p:spPr>
            <a:xfrm>
              <a:off x="463680" y="2623680"/>
              <a:ext cx="1945440" cy="1945440"/>
            </a:xfrm>
            <a:prstGeom prst="rect">
              <a:avLst/>
            </a:prstGeom>
            <a:ln w="0">
              <a:noFill/>
            </a:ln>
          </p:spPr>
        </p:pic>
        <p:pic>
          <p:nvPicPr>
            <p:cNvPr id="642" name="Immagine 12"/>
            <p:cNvPicPr/>
            <p:nvPr/>
          </p:nvPicPr>
          <p:blipFill>
            <a:blip r:embed="rId10">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i-FI" sz="1800" strike="noStrike">
                <a:solidFill>
                  <a:srgbClr val="FFFFFF"/>
                </a:solidFill>
                <a:latin typeface="Arial"/>
              </a:rPr>
              <a:t>AINEISTOVINKKEJÄ – </a:t>
            </a:r>
            <a:r>
              <a:rPr lang="fi-FI" sz="1800" b="1" strike="noStrike">
                <a:solidFill>
                  <a:srgbClr val="FFFFFF"/>
                </a:solidFill>
                <a:latin typeface="Arial"/>
              </a:rPr>
              <a:t>KANSALLISET LÄHTEET</a:t>
            </a:r>
          </a:p>
        </p:txBody>
      </p:sp>
      <p:sp>
        <p:nvSpPr>
          <p:cNvPr id="64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i-FI" sz="3200" b="1" strike="noStrike">
                <a:solidFill>
                  <a:srgbClr val="FFFFFF"/>
                </a:solidFill>
                <a:latin typeface="Arial"/>
              </a:rPr>
              <a:t>5</a:t>
            </a:r>
          </a:p>
        </p:txBody>
      </p:sp>
      <p:sp>
        <p:nvSpPr>
          <p:cNvPr id="645" name="CustomShape 3"/>
          <p:cNvSpPr/>
          <p:nvPr/>
        </p:nvSpPr>
        <p:spPr>
          <a:xfrm>
            <a:off x="2782800" y="1165320"/>
            <a:ext cx="4150080" cy="6706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fi-FI" sz="1400" b="1" strike="noStrike">
                <a:solidFill>
                  <a:srgbClr val="0A1641"/>
                </a:solidFill>
                <a:latin typeface="Arial"/>
              </a:rPr>
              <a:t>ITÄVALTA</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3"/>
              </a:rPr>
              <a:t>Mediamanual</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4"/>
              </a:rPr>
              <a:t>Saferinternet</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5"/>
              </a:rPr>
              <a:t>BUPP</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6"/>
              </a:rPr>
              <a:t>Click &amp; Check</a:t>
            </a:r>
            <a:r>
              <a:rPr lang="fi-FI"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fi-FI" sz="1400" b="1" strike="noStrike">
                <a:solidFill>
                  <a:srgbClr val="0A1641"/>
                </a:solidFill>
                <a:latin typeface="Arial"/>
              </a:rPr>
              <a:t>BELGIA</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7"/>
              </a:rPr>
              <a:t>Mediawijs</a:t>
            </a:r>
          </a:p>
          <a:p>
            <a:pPr>
              <a:lnSpc>
                <a:spcPct val="90000"/>
              </a:lnSpc>
              <a:spcBef>
                <a:spcPts val="1199"/>
              </a:spcBef>
            </a:pPr>
            <a:endParaRPr lang="fr-BE" sz="1200" b="0" strike="noStrike" spc="-1">
              <a:latin typeface="Arial"/>
            </a:endParaRPr>
          </a:p>
          <a:p>
            <a:pPr>
              <a:lnSpc>
                <a:spcPct val="90000"/>
              </a:lnSpc>
              <a:spcBef>
                <a:spcPts val="1199"/>
              </a:spcBef>
            </a:pPr>
            <a:r>
              <a:rPr lang="fi-FI" sz="1400" b="1" strike="noStrike">
                <a:solidFill>
                  <a:srgbClr val="0A1641"/>
                </a:solidFill>
                <a:latin typeface="Arial"/>
              </a:rPr>
              <a:t>BULGARIA</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8"/>
              </a:rPr>
              <a:t>Gramoten</a:t>
            </a:r>
            <a:r>
              <a:rPr lang="fi-FI"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fi-FI" sz="1400" b="1" strike="noStrike">
                <a:solidFill>
                  <a:srgbClr val="0A1641"/>
                </a:solidFill>
                <a:latin typeface="Arial"/>
              </a:rPr>
              <a:t>KROATIA</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9"/>
              </a:rPr>
              <a:t>Association for Communication and Media Culture </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0"/>
              </a:rPr>
              <a:t>Children of Media </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1"/>
              </a:rPr>
              <a:t>Media Literacy Days</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46" name="CustomShape 4"/>
          <p:cNvSpPr/>
          <p:nvPr/>
        </p:nvSpPr>
        <p:spPr>
          <a:xfrm>
            <a:off x="7561440" y="1165320"/>
            <a:ext cx="4095000" cy="636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fi-FI" sz="1400" b="1" strike="noStrike">
                <a:solidFill>
                  <a:srgbClr val="0A1641"/>
                </a:solidFill>
                <a:latin typeface="Arial"/>
              </a:rPr>
              <a:t>KYPROS</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2"/>
              </a:rPr>
              <a:t>Combating Misinformation Through Media Literacy </a:t>
            </a:r>
          </a:p>
          <a:p>
            <a:pPr>
              <a:lnSpc>
                <a:spcPct val="90000"/>
              </a:lnSpc>
              <a:spcBef>
                <a:spcPts val="1199"/>
              </a:spcBef>
            </a:pPr>
            <a:endParaRPr lang="fr-BE" sz="1200" b="0" strike="noStrike" spc="-1">
              <a:latin typeface="Arial"/>
            </a:endParaRPr>
          </a:p>
          <a:p>
            <a:pPr>
              <a:lnSpc>
                <a:spcPct val="90000"/>
              </a:lnSpc>
              <a:spcBef>
                <a:spcPts val="1199"/>
              </a:spcBef>
            </a:pPr>
            <a:r>
              <a:rPr lang="fi-FI" sz="1400" b="1" strike="noStrike">
                <a:solidFill>
                  <a:srgbClr val="0A1641"/>
                </a:solidFill>
                <a:latin typeface="Arial"/>
              </a:rPr>
              <a:t>TŠEKKI</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3"/>
              </a:rPr>
              <a:t>Clovekvtisni</a:t>
            </a:r>
            <a:r>
              <a:rPr lang="fi-FI"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4"/>
              </a:rPr>
              <a:t>Fakescape</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5"/>
              </a:rPr>
              <a:t>Elpida</a:t>
            </a:r>
            <a:r>
              <a:rPr lang="fi-FI"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fi-FI" sz="1400" b="1" strike="noStrike">
                <a:solidFill>
                  <a:srgbClr val="0A1641"/>
                </a:solidFill>
                <a:latin typeface="Arial"/>
              </a:rPr>
              <a:t>TANSKA</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6"/>
              </a:rPr>
              <a:t>International Media Support </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7"/>
              </a:rPr>
              <a:t>TjekDet</a:t>
            </a:r>
            <a:r>
              <a:rPr lang="fi-FI"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rPr>
              <a:t>DR Detektor</a:t>
            </a:r>
            <a:r>
              <a:rPr lang="fi-FI"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rPr>
              <a:t>DR Ultra</a:t>
            </a:r>
            <a:r>
              <a:rPr lang="fi-FI" sz="1200" b="1" u="sng" strike="noStrike">
                <a:solidFill>
                  <a:srgbClr val="964277"/>
                </a:solidFill>
                <a:uFillTx/>
                <a:latin typeface="Arial"/>
                <a:hlinkClick r:id="rId18"/>
              </a:rPr>
              <a:t> </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9"/>
              </a:rPr>
              <a:t>Børneavisen</a:t>
            </a:r>
            <a:r>
              <a:rPr lang="fi-FI"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rPr>
              <a:t>Danske Medier</a:t>
            </a:r>
            <a:r>
              <a:rPr lang="fi-FI" sz="1200" b="1" u="sng" strike="noStrike">
                <a:solidFill>
                  <a:srgbClr val="964277"/>
                </a:solidFill>
                <a:uFillTx/>
                <a:latin typeface="Arial"/>
                <a:hlinkClick r:id="rId20"/>
              </a:rPr>
              <a:t> </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pic>
        <p:nvPicPr>
          <p:cNvPr id="647" name="Elemento grafico 14" descr="Collegamento"/>
          <p:cNvPicPr/>
          <p:nvPr/>
        </p:nvPicPr>
        <p:blipFill>
          <a:blip r:embed="rId21"/>
          <a:stretch/>
        </p:blipFill>
        <p:spPr>
          <a:xfrm>
            <a:off x="463680" y="2623680"/>
            <a:ext cx="1945440" cy="1945440"/>
          </a:xfrm>
          <a:prstGeom prst="rect">
            <a:avLst/>
          </a:prstGeom>
          <a:ln w="0">
            <a:noFill/>
          </a:ln>
        </p:spPr>
      </p:pic>
      <p:pic>
        <p:nvPicPr>
          <p:cNvPr id="648" name="Immagine 20"/>
          <p:cNvPicPr/>
          <p:nvPr/>
        </p:nvPicPr>
        <p:blipFill>
          <a:blip r:embed="rId22">
            <a:alphaModFix amt="19000"/>
          </a:blip>
          <a:stretch/>
        </p:blipFill>
        <p:spPr>
          <a:xfrm>
            <a:off x="92520" y="2184840"/>
            <a:ext cx="2799360" cy="29556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i-FI" sz="1800" b="0" strike="noStrike">
                <a:solidFill>
                  <a:srgbClr val="FFFFFF"/>
                </a:solidFill>
                <a:latin typeface="Arial"/>
              </a:rPr>
              <a:t>ESIMERKKEJÄ</a:t>
            </a:r>
          </a:p>
        </p:txBody>
      </p:sp>
      <p:pic>
        <p:nvPicPr>
          <p:cNvPr id="29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99" name="Immagine 4"/>
          <p:cNvPicPr/>
          <p:nvPr/>
        </p:nvPicPr>
        <p:blipFill>
          <a:blip r:embed="rId4"/>
          <a:stretch/>
        </p:blipFill>
        <p:spPr>
          <a:xfrm>
            <a:off x="7094520" y="1884600"/>
            <a:ext cx="3213360" cy="3038760"/>
          </a:xfrm>
          <a:prstGeom prst="rect">
            <a:avLst/>
          </a:prstGeom>
          <a:ln w="92075">
            <a:noFill/>
          </a:ln>
        </p:spPr>
      </p:pic>
      <p:pic>
        <p:nvPicPr>
          <p:cNvPr id="300" name="Immagine 5"/>
          <p:cNvPicPr/>
          <p:nvPr/>
        </p:nvPicPr>
        <p:blipFill>
          <a:blip r:embed="rId5"/>
          <a:stretch/>
        </p:blipFill>
        <p:spPr>
          <a:xfrm>
            <a:off x="2897280" y="1879200"/>
            <a:ext cx="3219840" cy="2950920"/>
          </a:xfrm>
          <a:prstGeom prst="rect">
            <a:avLst/>
          </a:prstGeom>
          <a:ln w="92075">
            <a:noFill/>
          </a:ln>
        </p:spPr>
      </p:pic>
      <p:sp>
        <p:nvSpPr>
          <p:cNvPr id="301" name="CustomShape 2"/>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fi-FI" sz="1400" b="1" strike="noStrike">
                <a:solidFill>
                  <a:srgbClr val="0B1741"/>
                </a:solidFill>
                <a:latin typeface="Arial"/>
              </a:rPr>
              <a:t>VALHEELLINEN OTSIKKO</a:t>
            </a:r>
          </a:p>
        </p:txBody>
      </p:sp>
      <p:pic>
        <p:nvPicPr>
          <p:cNvPr id="302" name="Immagine 9"/>
          <p:cNvPicPr/>
          <p:nvPr/>
        </p:nvPicPr>
        <p:blipFill>
          <a:blip r:embed="rId6"/>
          <a:stretch/>
        </p:blipFill>
        <p:spPr>
          <a:xfrm>
            <a:off x="10127880" y="1193040"/>
            <a:ext cx="542160" cy="542160"/>
          </a:xfrm>
          <a:prstGeom prst="rect">
            <a:avLst/>
          </a:prstGeom>
          <a:ln w="0">
            <a:noFill/>
          </a:ln>
        </p:spPr>
      </p:pic>
      <p:sp>
        <p:nvSpPr>
          <p:cNvPr id="303" name="CustomShape 3"/>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fi-FI" sz="1400" b="1" strike="noStrike">
                <a:solidFill>
                  <a:srgbClr val="0B1741"/>
                </a:solidFill>
                <a:latin typeface="Arial"/>
              </a:rPr>
              <a:t>LÄHDETTÄ EI OLE OLEMASSA</a:t>
            </a:r>
          </a:p>
        </p:txBody>
      </p:sp>
      <p:pic>
        <p:nvPicPr>
          <p:cNvPr id="304" name="Immagine 11"/>
          <p:cNvPicPr/>
          <p:nvPr/>
        </p:nvPicPr>
        <p:blipFill>
          <a:blip r:embed="rId7">
            <a:biLevel thresh="50000"/>
          </a:blip>
          <a:stretch/>
        </p:blipFill>
        <p:spPr>
          <a:xfrm>
            <a:off x="5549400" y="1216080"/>
            <a:ext cx="754200" cy="515160"/>
          </a:xfrm>
          <a:prstGeom prst="rect">
            <a:avLst/>
          </a:prstGeom>
          <a:ln w="0">
            <a:noFill/>
          </a:ln>
        </p:spPr>
      </p:pic>
      <p:sp>
        <p:nvSpPr>
          <p:cNvPr id="305" name="CustomShape 4"/>
          <p:cNvSpPr/>
          <p:nvPr/>
        </p:nvSpPr>
        <p:spPr>
          <a:xfrm>
            <a:off x="9361079" y="4419600"/>
            <a:ext cx="2060453" cy="6461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i-FI" sz="2800" b="1" strike="noStrike" dirty="0">
                <a:solidFill>
                  <a:srgbClr val="FFFFFF"/>
                </a:solidFill>
                <a:latin typeface="Arial"/>
              </a:rPr>
              <a:t>VALETTA</a:t>
            </a:r>
          </a:p>
        </p:txBody>
      </p:sp>
      <p:sp>
        <p:nvSpPr>
          <p:cNvPr id="306" name="CustomShape 5"/>
          <p:cNvSpPr/>
          <p:nvPr/>
        </p:nvSpPr>
        <p:spPr>
          <a:xfrm>
            <a:off x="2806920" y="5151600"/>
            <a:ext cx="352548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fi-FI" sz="1400" b="1" strike="noStrike">
                <a:solidFill>
                  <a:srgbClr val="0A1641"/>
                </a:solidFill>
                <a:latin typeface="Arial"/>
              </a:rPr>
              <a:t>Kuva on peräisin jonkun muun tytön tililtä. Tyttö näyttää kyseisestä kuvakulmasta Gretalta.</a:t>
            </a:r>
          </a:p>
        </p:txBody>
      </p:sp>
      <p:sp>
        <p:nvSpPr>
          <p:cNvPr id="307" name="CustomShape 6"/>
          <p:cNvSpPr/>
          <p:nvPr/>
        </p:nvSpPr>
        <p:spPr>
          <a:xfrm>
            <a:off x="7007040" y="5178960"/>
            <a:ext cx="361800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fi-FI" sz="1400" b="1" strike="noStrike">
                <a:solidFill>
                  <a:srgbClr val="0A1641"/>
                </a:solidFill>
                <a:latin typeface="Arial"/>
              </a:rPr>
              <a:t>Dailypresser.com ei ole oikea uutissivusto, vaan julkaisu on tekaistu.</a:t>
            </a:r>
          </a:p>
        </p:txBody>
      </p:sp>
      <p:sp>
        <p:nvSpPr>
          <p:cNvPr id="308" name="CustomShape 7"/>
          <p:cNvSpPr/>
          <p:nvPr/>
        </p:nvSpPr>
        <p:spPr>
          <a:xfrm>
            <a:off x="7117560" y="4563000"/>
            <a:ext cx="2369880" cy="338040"/>
          </a:xfrm>
          <a:prstGeom prst="rect">
            <a:avLst/>
          </a:prstGeom>
          <a:noFill/>
          <a:ln w="60325">
            <a:solidFill>
              <a:srgbClr val="FF5D00"/>
            </a:solidFill>
          </a:ln>
        </p:spPr>
        <p:style>
          <a:lnRef idx="2">
            <a:schemeClr val="accent1">
              <a:shade val="50000"/>
            </a:schemeClr>
          </a:lnRef>
          <a:fillRef idx="1">
            <a:schemeClr val="accent1"/>
          </a:fillRef>
          <a:effectRef idx="0">
            <a:schemeClr val="accent1"/>
          </a:effectRef>
          <a:fontRef idx="minor"/>
        </p:style>
      </p:sp>
      <p:sp>
        <p:nvSpPr>
          <p:cNvPr id="309" name="CustomShape 8"/>
          <p:cNvSpPr/>
          <p:nvPr/>
        </p:nvSpPr>
        <p:spPr>
          <a:xfrm>
            <a:off x="2624400" y="4203720"/>
            <a:ext cx="3781080" cy="511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i-FI" sz="2800" b="1" strike="noStrike">
                <a:solidFill>
                  <a:srgbClr val="FFFFFF"/>
                </a:solidFill>
                <a:latin typeface="Arial"/>
              </a:rPr>
              <a:t>VALETTA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i-FI" sz="1800" strike="noStrike">
                <a:solidFill>
                  <a:srgbClr val="FFFFFF"/>
                </a:solidFill>
                <a:latin typeface="Arial"/>
              </a:rPr>
              <a:t>MUITA AINEISTOSUOSITUKSIA – </a:t>
            </a:r>
            <a:r>
              <a:rPr lang="fi-FI" sz="1800" b="1" strike="noStrike">
                <a:solidFill>
                  <a:srgbClr val="FFFFFF"/>
                </a:solidFill>
                <a:latin typeface="Arial"/>
              </a:rPr>
              <a:t>KANSALLISET LÄHTEET</a:t>
            </a:r>
          </a:p>
        </p:txBody>
      </p:sp>
      <p:sp>
        <p:nvSpPr>
          <p:cNvPr id="65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i-FI" sz="3200" b="1" strike="noStrike">
                <a:solidFill>
                  <a:srgbClr val="FFFFFF"/>
                </a:solidFill>
                <a:latin typeface="Arial"/>
              </a:rPr>
              <a:t>5</a:t>
            </a:r>
          </a:p>
        </p:txBody>
      </p:sp>
      <p:sp>
        <p:nvSpPr>
          <p:cNvPr id="651" name="CustomShape 3"/>
          <p:cNvSpPr/>
          <p:nvPr/>
        </p:nvSpPr>
        <p:spPr>
          <a:xfrm>
            <a:off x="2782800" y="1197000"/>
            <a:ext cx="3285360" cy="638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fi-FI" sz="1400" b="1" strike="noStrike" dirty="0">
                <a:solidFill>
                  <a:srgbClr val="0A1641"/>
                </a:solidFill>
                <a:latin typeface="Arial"/>
              </a:rPr>
              <a:t>VIRO</a:t>
            </a:r>
          </a:p>
          <a:p>
            <a:pPr marL="182880" indent="-182520">
              <a:lnSpc>
                <a:spcPct val="90000"/>
              </a:lnSpc>
              <a:spcBef>
                <a:spcPts val="1199"/>
              </a:spcBef>
              <a:buClr>
                <a:srgbClr val="40BAD2"/>
              </a:buClr>
              <a:buFont typeface="Wingdings 2" charset="2"/>
              <a:buChar char=""/>
            </a:pPr>
            <a:r>
              <a:rPr lang="fi-FI" sz="1200" b="1" u="sng" strike="noStrike" dirty="0" err="1">
                <a:solidFill>
                  <a:srgbClr val="964277"/>
                </a:solidFill>
                <a:uFillTx/>
                <a:latin typeface="Arial"/>
              </a:rPr>
              <a:t>Meediapädevuse</a:t>
            </a:r>
            <a:r>
              <a:rPr lang="fi-FI" sz="1200" b="1" u="sng" strike="noStrike" dirty="0">
                <a:solidFill>
                  <a:srgbClr val="964277"/>
                </a:solidFill>
                <a:uFillTx/>
                <a:latin typeface="Arial"/>
              </a:rPr>
              <a:t> </a:t>
            </a:r>
            <a:r>
              <a:rPr lang="fi-FI" sz="1200" b="1" u="sng" strike="noStrike" dirty="0" err="1">
                <a:solidFill>
                  <a:srgbClr val="964277"/>
                </a:solidFill>
                <a:uFillTx/>
                <a:latin typeface="Arial"/>
              </a:rPr>
              <a:t>nädal</a:t>
            </a:r>
            <a:endParaRPr lang="fi-FI" sz="1200" b="1" u="sng" strike="noStrike" dirty="0">
              <a:solidFill>
                <a:srgbClr val="964277"/>
              </a:solidFill>
              <a:uFillTx/>
              <a:latin typeface="Arial"/>
            </a:endParaRPr>
          </a:p>
          <a:p>
            <a:pPr marL="182880" indent="-182520">
              <a:lnSpc>
                <a:spcPct val="90000"/>
              </a:lnSpc>
              <a:spcBef>
                <a:spcPts val="1199"/>
              </a:spcBef>
              <a:buClr>
                <a:srgbClr val="40BAD2"/>
              </a:buClr>
              <a:buFont typeface="Wingdings 2" charset="2"/>
              <a:buChar char=""/>
            </a:pPr>
            <a:r>
              <a:rPr lang="fi-FI" sz="1200" b="1" u="sng" strike="noStrike" dirty="0">
                <a:solidFill>
                  <a:srgbClr val="964277"/>
                </a:solidFill>
                <a:uFillTx/>
                <a:latin typeface="Arial"/>
                <a:hlinkClick r:id="rId3"/>
              </a:rPr>
              <a:t>SALTO </a:t>
            </a:r>
            <a:r>
              <a:rPr lang="fi-FI" sz="1200" b="1" u="sng" strike="noStrike" dirty="0" err="1">
                <a:solidFill>
                  <a:srgbClr val="964277"/>
                </a:solidFill>
                <a:uFillTx/>
                <a:latin typeface="Arial"/>
                <a:hlinkClick r:id="rId3"/>
              </a:rPr>
              <a:t>Participation</a:t>
            </a:r>
            <a:r>
              <a:rPr lang="fi-FI" sz="1200" b="1" u="sng" strike="noStrike" dirty="0">
                <a:solidFill>
                  <a:srgbClr val="964277"/>
                </a:solidFill>
                <a:uFillTx/>
                <a:latin typeface="Arial"/>
                <a:hlinkClick r:id="rId3"/>
              </a:rPr>
              <a:t> &amp; </a:t>
            </a:r>
            <a:r>
              <a:rPr lang="fi-FI" sz="1200" b="1" u="sng" strike="noStrike" dirty="0" err="1">
                <a:solidFill>
                  <a:srgbClr val="964277"/>
                </a:solidFill>
                <a:uFillTx/>
                <a:latin typeface="Arial"/>
                <a:hlinkClick r:id="rId3"/>
              </a:rPr>
              <a:t>Informa</a:t>
            </a:r>
            <a:r>
              <a:rPr lang="fi-FI" sz="1400" b="1" u="sng" strike="noStrike" dirty="0" err="1">
                <a:solidFill>
                  <a:srgbClr val="964277"/>
                </a:solidFill>
                <a:uFillTx/>
                <a:latin typeface="Arial"/>
                <a:hlinkClick r:id="rId3"/>
              </a:rPr>
              <a:t>tion</a:t>
            </a:r>
            <a:endParaRPr lang="fi-FI" sz="1400" b="1" u="sng" strike="noStrike" dirty="0">
              <a:solidFill>
                <a:srgbClr val="964277"/>
              </a:solidFill>
              <a:uFillTx/>
              <a:latin typeface="Arial"/>
              <a:hlinkClick r:id="rId3"/>
            </a:endParaRPr>
          </a:p>
          <a:p>
            <a:pPr>
              <a:lnSpc>
                <a:spcPct val="90000"/>
              </a:lnSpc>
              <a:spcBef>
                <a:spcPts val="1199"/>
              </a:spcBef>
            </a:pPr>
            <a:endParaRPr lang="fr-BE" sz="1400" b="0" strike="noStrike" spc="-1" dirty="0">
              <a:latin typeface="Arial"/>
            </a:endParaRPr>
          </a:p>
          <a:p>
            <a:pPr>
              <a:lnSpc>
                <a:spcPct val="90000"/>
              </a:lnSpc>
              <a:spcBef>
                <a:spcPts val="1199"/>
              </a:spcBef>
            </a:pPr>
            <a:r>
              <a:rPr lang="fi-FI" sz="1400" b="1" strike="noStrike" dirty="0">
                <a:solidFill>
                  <a:srgbClr val="0A1641"/>
                </a:solidFill>
                <a:latin typeface="Arial"/>
              </a:rPr>
              <a:t>SUOMI</a:t>
            </a:r>
          </a:p>
          <a:p>
            <a:pPr marL="182880" indent="-182520">
              <a:lnSpc>
                <a:spcPct val="90000"/>
              </a:lnSpc>
              <a:spcBef>
                <a:spcPts val="1199"/>
              </a:spcBef>
              <a:buClr>
                <a:srgbClr val="40BAD2"/>
              </a:buClr>
              <a:buFont typeface="Wingdings 2" charset="2"/>
              <a:buChar char=""/>
            </a:pPr>
            <a:r>
              <a:rPr lang="fi-FI" sz="1200" b="1" u="sng" strike="noStrike" dirty="0">
                <a:solidFill>
                  <a:srgbClr val="964277"/>
                </a:solidFill>
                <a:uFillTx/>
                <a:latin typeface="Arial"/>
                <a:hlinkClick r:id="rId4"/>
              </a:rPr>
              <a:t>Medialukutaito Suomessa</a:t>
            </a:r>
          </a:p>
          <a:p>
            <a:pPr marL="182880" indent="-182520">
              <a:lnSpc>
                <a:spcPct val="90000"/>
              </a:lnSpc>
              <a:spcBef>
                <a:spcPts val="1199"/>
              </a:spcBef>
              <a:buClr>
                <a:srgbClr val="40BAD2"/>
              </a:buClr>
              <a:buFont typeface="Wingdings 2" charset="2"/>
              <a:buChar char=""/>
            </a:pPr>
            <a:r>
              <a:rPr lang="fi-FI" sz="1200" b="1" u="sng" strike="noStrike" dirty="0">
                <a:solidFill>
                  <a:srgbClr val="964277"/>
                </a:solidFill>
                <a:uFillTx/>
                <a:latin typeface="Arial"/>
                <a:hlinkClick r:id="rId5"/>
              </a:rPr>
              <a:t>KAVI</a:t>
            </a:r>
          </a:p>
          <a:p>
            <a:pPr marL="182880" indent="-182520">
              <a:lnSpc>
                <a:spcPct val="90000"/>
              </a:lnSpc>
              <a:spcBef>
                <a:spcPts val="1199"/>
              </a:spcBef>
              <a:buClr>
                <a:srgbClr val="40BAD2"/>
              </a:buClr>
              <a:buFont typeface="Wingdings 2" charset="2"/>
              <a:buChar char=""/>
            </a:pPr>
            <a:r>
              <a:rPr lang="fi-FI" sz="1200" b="1" u="sng" strike="noStrike" dirty="0">
                <a:solidFill>
                  <a:srgbClr val="964277"/>
                </a:solidFill>
                <a:uFillTx/>
                <a:latin typeface="Arial"/>
              </a:rPr>
              <a:t>Mediataitokoulu</a:t>
            </a:r>
          </a:p>
          <a:p>
            <a:pPr marL="182880" indent="-182520">
              <a:lnSpc>
                <a:spcPct val="90000"/>
              </a:lnSpc>
              <a:spcBef>
                <a:spcPts val="1199"/>
              </a:spcBef>
              <a:buClr>
                <a:srgbClr val="40BAD2"/>
              </a:buClr>
              <a:buFont typeface="Wingdings 2" charset="2"/>
              <a:buChar char=""/>
            </a:pPr>
            <a:r>
              <a:rPr lang="fi-FI" sz="1200" b="1" u="sng" strike="noStrike" dirty="0">
                <a:solidFill>
                  <a:srgbClr val="964277"/>
                </a:solidFill>
                <a:uFillTx/>
                <a:latin typeface="Arial"/>
                <a:hlinkClick r:id="rId6"/>
              </a:rPr>
              <a:t>Mediataitoviikko</a:t>
            </a:r>
          </a:p>
          <a:p>
            <a:pPr marL="182880" indent="-182520">
              <a:lnSpc>
                <a:spcPct val="90000"/>
              </a:lnSpc>
              <a:spcBef>
                <a:spcPts val="1199"/>
              </a:spcBef>
              <a:buClr>
                <a:srgbClr val="40BAD2"/>
              </a:buClr>
              <a:buFont typeface="Wingdings 2" charset="2"/>
              <a:buChar char=""/>
            </a:pPr>
            <a:r>
              <a:rPr lang="fi-FI" sz="1200" b="1" u="sng" strike="noStrike" dirty="0">
                <a:solidFill>
                  <a:srgbClr val="964277"/>
                </a:solidFill>
                <a:uFillTx/>
                <a:latin typeface="Arial"/>
                <a:hlinkClick r:id="rId7"/>
              </a:rPr>
              <a:t>Mediakasvatus</a:t>
            </a:r>
          </a:p>
          <a:p>
            <a:pPr marL="182880" indent="-182520">
              <a:lnSpc>
                <a:spcPct val="90000"/>
              </a:lnSpc>
              <a:spcBef>
                <a:spcPts val="1199"/>
              </a:spcBef>
              <a:buClr>
                <a:srgbClr val="40BAD2"/>
              </a:buClr>
              <a:buFont typeface="Wingdings 2" charset="2"/>
              <a:buChar char=""/>
            </a:pPr>
            <a:r>
              <a:rPr lang="fi-FI" sz="1200" b="1" u="sng" strike="noStrike" dirty="0">
                <a:solidFill>
                  <a:srgbClr val="964277"/>
                </a:solidFill>
                <a:uFillTx/>
                <a:latin typeface="Arial"/>
              </a:rPr>
              <a:t>YLE Digitreenit</a:t>
            </a:r>
            <a:r>
              <a:rPr lang="fi-FI" sz="1200" b="1" u="sng" strike="noStrike" dirty="0">
                <a:solidFill>
                  <a:srgbClr val="964277"/>
                </a:solidFill>
                <a:uFillTx/>
                <a:latin typeface="Arial"/>
                <a:hlinkClick r:id="rId8"/>
              </a:rPr>
              <a:t> </a:t>
            </a:r>
          </a:p>
          <a:p>
            <a:pPr marL="182880" indent="-182520">
              <a:lnSpc>
                <a:spcPct val="90000"/>
              </a:lnSpc>
              <a:spcBef>
                <a:spcPts val="1199"/>
              </a:spcBef>
              <a:buClr>
                <a:srgbClr val="40BAD2"/>
              </a:buClr>
              <a:buFont typeface="Wingdings 2" charset="2"/>
              <a:buChar char=""/>
            </a:pPr>
            <a:r>
              <a:rPr lang="fi-FI" sz="1200" b="1" u="sng" strike="noStrike" dirty="0">
                <a:solidFill>
                  <a:srgbClr val="964277"/>
                </a:solidFill>
                <a:uFillTx/>
                <a:latin typeface="Arial"/>
                <a:hlinkClick r:id="rId9"/>
              </a:rPr>
              <a:t>YLE</a:t>
            </a:r>
            <a:r>
              <a:rPr lang="fi-FI" sz="1200" b="0" u="sng" strike="noStrike" dirty="0">
                <a:solidFill>
                  <a:srgbClr val="964277"/>
                </a:solidFill>
                <a:uFillTx/>
                <a:latin typeface="Arial"/>
                <a:hlinkClick r:id="rId9"/>
              </a:rPr>
              <a:t> </a:t>
            </a:r>
            <a:r>
              <a:rPr lang="fi-FI" sz="1200" b="1" u="sng" strike="noStrike" dirty="0">
                <a:solidFill>
                  <a:srgbClr val="964277"/>
                </a:solidFill>
                <a:uFillTx/>
                <a:latin typeface="Arial"/>
                <a:hlinkClick r:id="rId9"/>
              </a:rPr>
              <a:t>Uutisluokka</a:t>
            </a:r>
          </a:p>
          <a:p>
            <a:pPr>
              <a:lnSpc>
                <a:spcPct val="90000"/>
              </a:lnSpc>
              <a:spcBef>
                <a:spcPts val="1199"/>
              </a:spcBef>
            </a:pPr>
            <a:endParaRPr lang="fr-BE" sz="1200" b="0" strike="noStrike" spc="-1" dirty="0">
              <a:latin typeface="Arial"/>
            </a:endParaRPr>
          </a:p>
          <a:p>
            <a:pPr>
              <a:lnSpc>
                <a:spcPct val="90000"/>
              </a:lnSpc>
              <a:spcBef>
                <a:spcPts val="1199"/>
              </a:spcBef>
            </a:pPr>
            <a:r>
              <a:rPr lang="fi-FI" sz="1400" b="1" strike="noStrike" dirty="0">
                <a:solidFill>
                  <a:srgbClr val="0A1641"/>
                </a:solidFill>
                <a:latin typeface="Arial"/>
              </a:rPr>
              <a:t>RANSKA</a:t>
            </a:r>
          </a:p>
          <a:p>
            <a:pPr marL="182880" indent="-182520">
              <a:lnSpc>
                <a:spcPct val="90000"/>
              </a:lnSpc>
              <a:spcBef>
                <a:spcPts val="1199"/>
              </a:spcBef>
              <a:buClr>
                <a:srgbClr val="40BAD2"/>
              </a:buClr>
              <a:buFont typeface="Wingdings 2" charset="2"/>
              <a:buChar char=""/>
            </a:pPr>
            <a:r>
              <a:rPr lang="fi-FI" sz="1200" b="1" u="sng" strike="noStrike" dirty="0">
                <a:solidFill>
                  <a:srgbClr val="964277"/>
                </a:solidFill>
                <a:uFillTx/>
                <a:latin typeface="Arial"/>
                <a:hlinkClick r:id="rId10"/>
              </a:rPr>
              <a:t>IREX Europe</a:t>
            </a: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sp>
        <p:nvSpPr>
          <p:cNvPr id="652" name="CustomShape 4"/>
          <p:cNvSpPr/>
          <p:nvPr/>
        </p:nvSpPr>
        <p:spPr>
          <a:xfrm>
            <a:off x="7435440" y="1197000"/>
            <a:ext cx="3935160" cy="564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fi-FI" sz="1400" b="1" strike="noStrike">
                <a:solidFill>
                  <a:srgbClr val="0A1641"/>
                </a:solidFill>
                <a:latin typeface="Arial"/>
              </a:rPr>
              <a:t>SAKSA</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rPr>
              <a:t>Medienkompetenz stärken</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1"/>
              </a:rPr>
              <a:t>SCHAU HIN! Was Dein Kind mit Medien macht</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rPr>
              <a:t>Gutes Aufwachsen mit Medien</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rPr>
              <a:t>Surfen ohne Risiko</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rPr>
              <a:t>App-Datenbank des Deutschen Jugendinstituts</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2"/>
              </a:rPr>
              <a:t>ACT ON! aktiv + selbstbestimmt online</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rPr>
              <a:t>Kindersuchmaschine ”Blinde Kuh”</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3"/>
              </a:rPr>
              <a:t>DW</a:t>
            </a:r>
            <a:r>
              <a:rPr lang="fi-FI" sz="1200" b="1" u="sng" strike="noStrike">
                <a:solidFill>
                  <a:srgbClr val="964277"/>
                </a:solidFill>
                <a:uFillTx/>
                <a:latin typeface="Arial"/>
              </a:rPr>
              <a:t> </a:t>
            </a:r>
            <a:r>
              <a:rPr lang="fi-FI" sz="1200" b="1" u="sng" strike="noStrike">
                <a:solidFill>
                  <a:srgbClr val="964277"/>
                </a:solidFill>
                <a:uFillTx/>
                <a:latin typeface="Arial"/>
                <a:hlinkClick r:id="rId13"/>
              </a:rPr>
              <a:t>Akademie</a:t>
            </a:r>
          </a:p>
          <a:p>
            <a:pPr>
              <a:lnSpc>
                <a:spcPct val="90000"/>
              </a:lnSpc>
              <a:spcBef>
                <a:spcPts val="1199"/>
              </a:spcBef>
            </a:pPr>
            <a:endParaRPr lang="fr-BE" sz="1200" b="0" strike="noStrike" spc="-1">
              <a:latin typeface="Arial"/>
            </a:endParaRPr>
          </a:p>
          <a:p>
            <a:pPr>
              <a:lnSpc>
                <a:spcPct val="90000"/>
              </a:lnSpc>
              <a:spcBef>
                <a:spcPts val="1199"/>
              </a:spcBef>
            </a:pPr>
            <a:r>
              <a:rPr lang="fi-FI" sz="1400" b="1" strike="noStrike">
                <a:solidFill>
                  <a:srgbClr val="0A1641"/>
                </a:solidFill>
                <a:latin typeface="Arial"/>
              </a:rPr>
              <a:t>KREIKKA</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4"/>
              </a:rPr>
              <a:t>Media Literacy Institute</a:t>
            </a:r>
            <a:r>
              <a:rPr lang="fi-FI"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5"/>
              </a:rPr>
              <a:t>Fakescape</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53" name="Group 5"/>
          <p:cNvGrpSpPr/>
          <p:nvPr/>
        </p:nvGrpSpPr>
        <p:grpSpPr>
          <a:xfrm>
            <a:off x="92520" y="2184840"/>
            <a:ext cx="2799360" cy="2955600"/>
            <a:chOff x="92520" y="2184840"/>
            <a:chExt cx="2799360" cy="2955600"/>
          </a:xfrm>
        </p:grpSpPr>
        <p:pic>
          <p:nvPicPr>
            <p:cNvPr id="654" name="Elemento grafico 11" descr="Collegamento"/>
            <p:cNvPicPr/>
            <p:nvPr/>
          </p:nvPicPr>
          <p:blipFill>
            <a:blip r:embed="rId16"/>
            <a:stretch/>
          </p:blipFill>
          <p:spPr>
            <a:xfrm>
              <a:off x="463680" y="2623680"/>
              <a:ext cx="1945440" cy="1945440"/>
            </a:xfrm>
            <a:prstGeom prst="rect">
              <a:avLst/>
            </a:prstGeom>
            <a:ln w="0">
              <a:noFill/>
            </a:ln>
          </p:spPr>
        </p:pic>
        <p:pic>
          <p:nvPicPr>
            <p:cNvPr id="655" name="Immagine 12"/>
            <p:cNvPicPr/>
            <p:nvPr/>
          </p:nvPicPr>
          <p:blipFill>
            <a:blip r:embed="rId17">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56"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i-FI" sz="1800" strike="noStrike">
                <a:solidFill>
                  <a:srgbClr val="FFFFFF"/>
                </a:solidFill>
                <a:latin typeface="Arial"/>
              </a:rPr>
              <a:t>MUITA AINEISTOSUOSITUKSIA – </a:t>
            </a:r>
            <a:r>
              <a:rPr lang="fi-FI" sz="1800" b="1" strike="noStrike">
                <a:solidFill>
                  <a:srgbClr val="FFFFFF"/>
                </a:solidFill>
                <a:latin typeface="Arial"/>
              </a:rPr>
              <a:t>KANSALLISET LÄHTEET</a:t>
            </a:r>
          </a:p>
        </p:txBody>
      </p:sp>
      <p:sp>
        <p:nvSpPr>
          <p:cNvPr id="65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i-FI" sz="3200" b="1" strike="noStrike">
                <a:solidFill>
                  <a:srgbClr val="FFFFFF"/>
                </a:solidFill>
                <a:latin typeface="Arial"/>
              </a:rPr>
              <a:t>5</a:t>
            </a:r>
          </a:p>
        </p:txBody>
      </p:sp>
      <p:sp>
        <p:nvSpPr>
          <p:cNvPr id="658" name="CustomShape 3"/>
          <p:cNvSpPr/>
          <p:nvPr/>
        </p:nvSpPr>
        <p:spPr>
          <a:xfrm>
            <a:off x="2782800" y="937800"/>
            <a:ext cx="5130720" cy="6142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fi-FI" sz="1400" b="1" strike="noStrike">
                <a:solidFill>
                  <a:srgbClr val="0A1641"/>
                </a:solidFill>
                <a:latin typeface="Arial"/>
              </a:rPr>
              <a:t>UNKARI</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3"/>
              </a:rPr>
              <a:t>Televele</a:t>
            </a:r>
          </a:p>
          <a:p>
            <a:pPr>
              <a:lnSpc>
                <a:spcPct val="90000"/>
              </a:lnSpc>
              <a:spcBef>
                <a:spcPts val="1199"/>
              </a:spcBef>
            </a:pPr>
            <a:endParaRPr lang="fr-BE" sz="1200" b="0" strike="noStrike" spc="-1">
              <a:latin typeface="Arial"/>
            </a:endParaRPr>
          </a:p>
          <a:p>
            <a:pPr>
              <a:lnSpc>
                <a:spcPct val="90000"/>
              </a:lnSpc>
              <a:spcBef>
                <a:spcPts val="1199"/>
              </a:spcBef>
            </a:pPr>
            <a:r>
              <a:rPr lang="fi-FI" sz="1400" b="1" strike="noStrike">
                <a:solidFill>
                  <a:srgbClr val="0A1641"/>
                </a:solidFill>
                <a:latin typeface="Arial"/>
              </a:rPr>
              <a:t>IRLANTI</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4"/>
              </a:rPr>
              <a:t>Be Media Smart </a:t>
            </a:r>
          </a:p>
          <a:p>
            <a:pPr>
              <a:lnSpc>
                <a:spcPct val="90000"/>
              </a:lnSpc>
              <a:spcBef>
                <a:spcPts val="1199"/>
              </a:spcBef>
            </a:pPr>
            <a:endParaRPr lang="fr-BE" sz="1200" b="0" strike="noStrike" spc="-1">
              <a:latin typeface="Arial"/>
            </a:endParaRPr>
          </a:p>
          <a:p>
            <a:pPr>
              <a:lnSpc>
                <a:spcPct val="90000"/>
              </a:lnSpc>
              <a:spcBef>
                <a:spcPts val="1199"/>
              </a:spcBef>
            </a:pPr>
            <a:r>
              <a:rPr lang="fi-FI" sz="1400" b="1" strike="noStrike">
                <a:solidFill>
                  <a:srgbClr val="0A1641"/>
                </a:solidFill>
                <a:latin typeface="Arial"/>
              </a:rPr>
              <a:t>ITALIA</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rPr>
              <a:t>Pagella Politica</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5"/>
              </a:rPr>
              <a:t>Facta</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6"/>
              </a:rPr>
              <a:t>Media Education</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7"/>
              </a:rPr>
              <a:t>Eurispes</a:t>
            </a:r>
          </a:p>
          <a:p>
            <a:pPr>
              <a:lnSpc>
                <a:spcPct val="90000"/>
              </a:lnSpc>
              <a:spcBef>
                <a:spcPts val="1199"/>
              </a:spcBef>
            </a:pPr>
            <a:endParaRPr lang="fr-BE" sz="1200" b="0" strike="noStrike" spc="-1">
              <a:latin typeface="Arial"/>
            </a:endParaRPr>
          </a:p>
          <a:p>
            <a:pPr>
              <a:lnSpc>
                <a:spcPct val="90000"/>
              </a:lnSpc>
              <a:spcBef>
                <a:spcPts val="1199"/>
              </a:spcBef>
            </a:pPr>
            <a:r>
              <a:rPr lang="fi-FI" sz="1400" b="1" strike="noStrike">
                <a:solidFill>
                  <a:srgbClr val="0A1641"/>
                </a:solidFill>
                <a:latin typeface="Arial"/>
              </a:rPr>
              <a:t>LATVIA</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8"/>
              </a:rPr>
              <a:t>Pilna doma (ajattele selkeästi)</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9"/>
              </a:rPr>
              <a:t>Re:Check</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0"/>
              </a:rPr>
              <a:t>CAPS un CIET jeb vilks manipulators</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1"/>
              </a:rPr>
              <a:t>Medijpratējs</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2"/>
              </a:rPr>
              <a:t>Superheroes in the Internet</a:t>
            </a:r>
          </a:p>
          <a:p>
            <a:pPr>
              <a:lnSpc>
                <a:spcPct val="90000"/>
              </a:lnSpc>
              <a:spcBef>
                <a:spcPts val="1199"/>
              </a:spcBef>
            </a:pPr>
            <a:endParaRPr lang="fr-BE" sz="1200" b="0" strike="noStrike" spc="-1">
              <a:latin typeface="Arial"/>
            </a:endParaRPr>
          </a:p>
        </p:txBody>
      </p:sp>
      <p:sp>
        <p:nvSpPr>
          <p:cNvPr id="659" name="CustomShape 4"/>
          <p:cNvSpPr/>
          <p:nvPr/>
        </p:nvSpPr>
        <p:spPr>
          <a:xfrm>
            <a:off x="7344720" y="937800"/>
            <a:ext cx="3259080" cy="821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fi-FI" sz="1400" b="1" strike="noStrike">
                <a:solidFill>
                  <a:srgbClr val="0A1641"/>
                </a:solidFill>
                <a:latin typeface="Arial"/>
              </a:rPr>
              <a:t>LIETTUA</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3"/>
              </a:rPr>
              <a:t>Draugiškas internetas (ystävällinen internet)</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4"/>
              </a:rPr>
              <a:t>Žinau viską</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5"/>
              </a:rPr>
              <a:t>Media literacy platform</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6"/>
              </a:rPr>
              <a:t>Debunk.eu</a:t>
            </a:r>
          </a:p>
          <a:p>
            <a:pPr>
              <a:lnSpc>
                <a:spcPct val="90000"/>
              </a:lnSpc>
              <a:spcBef>
                <a:spcPts val="1199"/>
              </a:spcBef>
            </a:pPr>
            <a:endParaRPr lang="fr-BE" sz="1200" b="0" strike="noStrike" spc="-1">
              <a:latin typeface="Arial"/>
            </a:endParaRPr>
          </a:p>
          <a:p>
            <a:pPr>
              <a:lnSpc>
                <a:spcPct val="90000"/>
              </a:lnSpc>
              <a:spcBef>
                <a:spcPts val="1199"/>
              </a:spcBef>
            </a:pPr>
            <a:r>
              <a:rPr lang="fi-FI" sz="1400" b="1" strike="noStrike">
                <a:solidFill>
                  <a:srgbClr val="0A1641"/>
                </a:solidFill>
                <a:latin typeface="Arial"/>
              </a:rPr>
              <a:t>LUXEMBURG</a:t>
            </a:r>
          </a:p>
          <a:p>
            <a:pPr marL="171360" indent="-171000">
              <a:lnSpc>
                <a:spcPct val="90000"/>
              </a:lnSpc>
              <a:spcBef>
                <a:spcPts val="1199"/>
              </a:spcBef>
              <a:buClr>
                <a:srgbClr val="40BAD2"/>
              </a:buClr>
              <a:buFont typeface="Arial"/>
              <a:buChar char="•"/>
            </a:pPr>
            <a:r>
              <a:rPr lang="fi-FI" sz="1200" b="1" u="sng" strike="noStrike">
                <a:solidFill>
                  <a:srgbClr val="964277"/>
                </a:solidFill>
                <a:uFillTx/>
                <a:latin typeface="Arial"/>
                <a:hlinkClick r:id="rId17"/>
              </a:rPr>
              <a:t>Bee-secure</a:t>
            </a:r>
          </a:p>
          <a:p>
            <a:pPr>
              <a:lnSpc>
                <a:spcPct val="90000"/>
              </a:lnSpc>
              <a:spcBef>
                <a:spcPts val="1199"/>
              </a:spcBef>
            </a:pPr>
            <a:endParaRPr lang="fr-BE" sz="1200" b="0" strike="noStrike" spc="-1">
              <a:latin typeface="Arial"/>
            </a:endParaRPr>
          </a:p>
          <a:p>
            <a:pPr>
              <a:lnSpc>
                <a:spcPct val="90000"/>
              </a:lnSpc>
              <a:spcBef>
                <a:spcPts val="1199"/>
              </a:spcBef>
            </a:pPr>
            <a:r>
              <a:rPr lang="fi-FI" sz="1400" b="1" strike="noStrike">
                <a:solidFill>
                  <a:srgbClr val="0A1641"/>
                </a:solidFill>
                <a:latin typeface="Arial"/>
              </a:rPr>
              <a:t>MALTA</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8"/>
              </a:rPr>
              <a:t>BeSmartOnline!</a:t>
            </a:r>
            <a:r>
              <a:rPr lang="fi-FI"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fi-FI" sz="1400" b="1" strike="noStrike">
                <a:solidFill>
                  <a:srgbClr val="0A1641"/>
                </a:solidFill>
                <a:latin typeface="Arial"/>
              </a:rPr>
              <a:t>ALANKOMAAT</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9"/>
              </a:rPr>
              <a:t>Netwerk Mediawijsheid  </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20"/>
              </a:rPr>
              <a:t>European Journalism Centre </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21"/>
              </a:rPr>
              <a:t>Hoezomediawijs</a:t>
            </a:r>
            <a:r>
              <a:rPr lang="fi-FI"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22"/>
              </a:rPr>
              <a:t>Bad News</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60" name="Group 5"/>
          <p:cNvGrpSpPr/>
          <p:nvPr/>
        </p:nvGrpSpPr>
        <p:grpSpPr>
          <a:xfrm>
            <a:off x="92520" y="2184840"/>
            <a:ext cx="2799360" cy="2955600"/>
            <a:chOff x="92520" y="2184840"/>
            <a:chExt cx="2799360" cy="2955600"/>
          </a:xfrm>
        </p:grpSpPr>
        <p:pic>
          <p:nvPicPr>
            <p:cNvPr id="661" name="Elemento grafico 8" descr="Collegamento"/>
            <p:cNvPicPr/>
            <p:nvPr/>
          </p:nvPicPr>
          <p:blipFill>
            <a:blip r:embed="rId23"/>
            <a:stretch/>
          </p:blipFill>
          <p:spPr>
            <a:xfrm>
              <a:off x="463680" y="2623680"/>
              <a:ext cx="1945440" cy="1945440"/>
            </a:xfrm>
            <a:prstGeom prst="rect">
              <a:avLst/>
            </a:prstGeom>
            <a:ln w="0">
              <a:noFill/>
            </a:ln>
          </p:spPr>
        </p:pic>
        <p:pic>
          <p:nvPicPr>
            <p:cNvPr id="662" name="Immagine 12"/>
            <p:cNvPicPr/>
            <p:nvPr/>
          </p:nvPicPr>
          <p:blipFill>
            <a:blip r:embed="rId24">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6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i-FI" sz="1800" strike="noStrike">
                <a:solidFill>
                  <a:srgbClr val="FFFFFF"/>
                </a:solidFill>
                <a:latin typeface="Arial"/>
              </a:rPr>
              <a:t>MUITA AINEISTOSUOSITUKSIA – </a:t>
            </a:r>
            <a:r>
              <a:rPr lang="fi-FI" sz="1800" b="1" strike="noStrike">
                <a:solidFill>
                  <a:srgbClr val="FFFFFF"/>
                </a:solidFill>
                <a:latin typeface="Arial"/>
              </a:rPr>
              <a:t>KANSALLISET LÄHTEET</a:t>
            </a:r>
          </a:p>
        </p:txBody>
      </p:sp>
      <p:sp>
        <p:nvSpPr>
          <p:cNvPr id="66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i-FI" sz="3200" b="1" strike="noStrike">
                <a:solidFill>
                  <a:srgbClr val="FFFFFF"/>
                </a:solidFill>
                <a:latin typeface="Arial"/>
              </a:rPr>
              <a:t>5</a:t>
            </a:r>
          </a:p>
        </p:txBody>
      </p:sp>
      <p:sp>
        <p:nvSpPr>
          <p:cNvPr id="665" name="CustomShape 3"/>
          <p:cNvSpPr/>
          <p:nvPr/>
        </p:nvSpPr>
        <p:spPr>
          <a:xfrm>
            <a:off x="2794320" y="1112040"/>
            <a:ext cx="5130720" cy="4582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i-FI" sz="1400" b="1" strike="noStrike">
                <a:solidFill>
                  <a:srgbClr val="0A1641"/>
                </a:solidFill>
                <a:latin typeface="Arial"/>
              </a:rPr>
              <a:t>PUOLA</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3"/>
              </a:rPr>
              <a:t>Stefan Batory Foundation</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4"/>
              </a:rPr>
              <a:t>Journalistic Craft for Neighborhood</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5"/>
              </a:rPr>
              <a:t>Demagog</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6"/>
              </a:rPr>
              <a:t>Center for Citizenship Education</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7"/>
              </a:rPr>
              <a:t>Nowoczesna Polska</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8"/>
              </a:rPr>
              <a:t>A Kid in the Web</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9"/>
              </a:rPr>
              <a:t>Panoptykon Foundation</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0"/>
              </a:rPr>
              <a:t>Polish Association of Media Literacy</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1"/>
              </a:rPr>
              <a:t>The School with Class Foundation</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2"/>
              </a:rPr>
              <a:t>Wojownicy Klawiatury</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3"/>
              </a:rPr>
              <a:t>Konkret 24</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66" name="CustomShape 4"/>
          <p:cNvSpPr/>
          <p:nvPr/>
        </p:nvSpPr>
        <p:spPr>
          <a:xfrm>
            <a:off x="6743160" y="1141200"/>
            <a:ext cx="3719880" cy="530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fi-FI" sz="1400" b="1" strike="noStrike">
                <a:solidFill>
                  <a:srgbClr val="0A1641"/>
                </a:solidFill>
                <a:latin typeface="Arial"/>
              </a:rPr>
              <a:t>PORTUGALI</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4"/>
              </a:rPr>
              <a:t>MILObs</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5"/>
              </a:rPr>
              <a:t>Internet Segura</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6"/>
              </a:rPr>
              <a:t>National Digital Competence Initiative e.2030</a:t>
            </a:r>
          </a:p>
          <a:p>
            <a:pPr>
              <a:lnSpc>
                <a:spcPct val="90000"/>
              </a:lnSpc>
              <a:spcBef>
                <a:spcPts val="1199"/>
              </a:spcBef>
            </a:pPr>
            <a:endParaRPr lang="fr-BE" sz="1200" b="0" strike="noStrike" spc="-1">
              <a:latin typeface="Arial"/>
            </a:endParaRPr>
          </a:p>
          <a:p>
            <a:pPr>
              <a:lnSpc>
                <a:spcPct val="90000"/>
              </a:lnSpc>
              <a:spcBef>
                <a:spcPts val="1199"/>
              </a:spcBef>
            </a:pPr>
            <a:r>
              <a:rPr lang="fi-FI" sz="1400" b="1" strike="noStrike">
                <a:solidFill>
                  <a:srgbClr val="0A1641"/>
                </a:solidFill>
                <a:latin typeface="Arial"/>
              </a:rPr>
              <a:t>ROMANIA</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7"/>
              </a:rPr>
              <a:t>ActiveWatch</a:t>
            </a:r>
            <a:r>
              <a:rPr lang="fi-FI"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8"/>
              </a:rPr>
              <a:t>Factual</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9"/>
              </a:rPr>
              <a:t>Funky Citizens </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20"/>
              </a:rPr>
              <a:t>Mediawise Society </a:t>
            </a:r>
          </a:p>
          <a:p>
            <a:pPr>
              <a:lnSpc>
                <a:spcPct val="100000"/>
              </a:lnSpc>
            </a:pPr>
            <a:endParaRPr lang="fr-BE" sz="1200" b="0" strike="noStrike" spc="-1">
              <a:latin typeface="Arial"/>
            </a:endParaRPr>
          </a:p>
          <a:p>
            <a:pPr>
              <a:lnSpc>
                <a:spcPct val="100000"/>
              </a:lnSpc>
            </a:pPr>
            <a:endParaRPr lang="fr-BE" sz="1200" b="0" strike="noStrike" spc="-1">
              <a:latin typeface="Arial"/>
            </a:endParaRPr>
          </a:p>
          <a:p>
            <a:pPr>
              <a:lnSpc>
                <a:spcPct val="100000"/>
              </a:lnSpc>
            </a:pPr>
            <a:r>
              <a:rPr lang="fi-FI" sz="1400" b="1" strike="noStrike">
                <a:solidFill>
                  <a:srgbClr val="0A1641"/>
                </a:solidFill>
                <a:latin typeface="Arial"/>
              </a:rPr>
              <a:t>SLOVAKIA</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21"/>
              </a:rPr>
              <a:t>Council for Broadcasting and Retransmission</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67" name="Group 5"/>
          <p:cNvGrpSpPr/>
          <p:nvPr/>
        </p:nvGrpSpPr>
        <p:grpSpPr>
          <a:xfrm>
            <a:off x="92520" y="2184840"/>
            <a:ext cx="2799360" cy="2955600"/>
            <a:chOff x="92520" y="2184840"/>
            <a:chExt cx="2799360" cy="2955600"/>
          </a:xfrm>
        </p:grpSpPr>
        <p:pic>
          <p:nvPicPr>
            <p:cNvPr id="668" name="Elemento grafico 10" descr="Collegamento"/>
            <p:cNvPicPr/>
            <p:nvPr/>
          </p:nvPicPr>
          <p:blipFill>
            <a:blip r:embed="rId22"/>
            <a:stretch/>
          </p:blipFill>
          <p:spPr>
            <a:xfrm>
              <a:off x="463680" y="2623680"/>
              <a:ext cx="1945440" cy="1945440"/>
            </a:xfrm>
            <a:prstGeom prst="rect">
              <a:avLst/>
            </a:prstGeom>
            <a:ln w="0">
              <a:noFill/>
            </a:ln>
          </p:spPr>
        </p:pic>
        <p:pic>
          <p:nvPicPr>
            <p:cNvPr id="669" name="Immagine 12"/>
            <p:cNvPicPr/>
            <p:nvPr/>
          </p:nvPicPr>
          <p:blipFill>
            <a:blip r:embed="rId23">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7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i-FI" sz="1800" strike="noStrike">
                <a:solidFill>
                  <a:srgbClr val="FFFFFF"/>
                </a:solidFill>
                <a:latin typeface="Arial"/>
              </a:rPr>
              <a:t>MUITA AINEISTOSUOSITUKSIA – </a:t>
            </a:r>
            <a:r>
              <a:rPr lang="fi-FI" sz="1800" b="1" strike="noStrike">
                <a:solidFill>
                  <a:srgbClr val="FFFFFF"/>
                </a:solidFill>
                <a:latin typeface="Arial"/>
              </a:rPr>
              <a:t>KANSALLISET LÄHTEET</a:t>
            </a:r>
          </a:p>
        </p:txBody>
      </p:sp>
      <p:sp>
        <p:nvSpPr>
          <p:cNvPr id="671"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i-FI" sz="3200" b="1" strike="noStrike">
                <a:solidFill>
                  <a:srgbClr val="FFFFFF"/>
                </a:solidFill>
                <a:latin typeface="Arial"/>
              </a:rPr>
              <a:t>5</a:t>
            </a:r>
          </a:p>
        </p:txBody>
      </p:sp>
      <p:sp>
        <p:nvSpPr>
          <p:cNvPr id="672" name="CustomShape 3"/>
          <p:cNvSpPr/>
          <p:nvPr/>
        </p:nvSpPr>
        <p:spPr>
          <a:xfrm>
            <a:off x="7319880" y="1964880"/>
            <a:ext cx="2535480" cy="165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i-FI" sz="1400" b="1" strike="noStrike">
                <a:solidFill>
                  <a:srgbClr val="0A1641"/>
                </a:solidFill>
                <a:latin typeface="Arial"/>
              </a:rPr>
              <a:t>ESPANJA</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3"/>
              </a:rPr>
              <a:t>Istituto RTVE</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4"/>
              </a:rPr>
              <a:t>Maldita</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5"/>
              </a:rPr>
              <a:t>Internet Segura for Kids</a:t>
            </a:r>
          </a:p>
          <a:p>
            <a:pPr>
              <a:lnSpc>
                <a:spcPct val="90000"/>
              </a:lnSpc>
              <a:spcBef>
                <a:spcPts val="1199"/>
              </a:spcBef>
            </a:pPr>
            <a:endParaRPr lang="fr-BE" sz="1200" b="0" strike="noStrike" spc="-1">
              <a:latin typeface="Arial"/>
            </a:endParaRPr>
          </a:p>
        </p:txBody>
      </p:sp>
      <p:sp>
        <p:nvSpPr>
          <p:cNvPr id="673" name="CustomShape 4"/>
          <p:cNvSpPr/>
          <p:nvPr/>
        </p:nvSpPr>
        <p:spPr>
          <a:xfrm>
            <a:off x="2782800" y="1964880"/>
            <a:ext cx="3842280" cy="506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i-FI" sz="1400" b="1" strike="noStrike">
                <a:solidFill>
                  <a:srgbClr val="0A1641"/>
                </a:solidFill>
                <a:latin typeface="Arial"/>
              </a:rPr>
              <a:t>SLOVENIA</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6"/>
              </a:rPr>
              <a:t>NE/JA Razbijalka Mitov </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7"/>
              </a:rPr>
              <a:t>MIPI – medijska in informacijska pismenost</a:t>
            </a:r>
            <a:r>
              <a:rPr lang="fi-FI"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8"/>
              </a:rPr>
              <a:t>Časoris </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9"/>
              </a:rPr>
              <a:t>Otroci in mediji: iskanje resnice v svetu novic</a:t>
            </a:r>
            <a:r>
              <a:rPr lang="fi-FI"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0"/>
              </a:rPr>
              <a:t>Medijska pismenost</a:t>
            </a:r>
            <a:r>
              <a:rPr lang="fi-FI"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1"/>
              </a:rPr>
              <a:t>Safe</a:t>
            </a:r>
            <a:r>
              <a:rPr lang="fi-FI"/>
              <a:t/>
            </a:r>
            <a:br>
              <a:rPr lang="fi-FI"/>
            </a:br>
            <a:r>
              <a:rPr lang="fi-FI" sz="1200" b="1" strike="noStrike">
                <a:solidFill>
                  <a:srgbClr val="0A1641"/>
                </a:solidFill>
                <a:latin typeface="Arial"/>
              </a:rPr>
              <a:t> </a:t>
            </a:r>
          </a:p>
          <a:p>
            <a:pPr>
              <a:lnSpc>
                <a:spcPct val="90000"/>
              </a:lnSpc>
              <a:spcBef>
                <a:spcPts val="1199"/>
              </a:spcBef>
            </a:pPr>
            <a:r>
              <a:rPr lang="fi-FI" sz="1400" b="1" strike="noStrike">
                <a:solidFill>
                  <a:srgbClr val="0A1641"/>
                </a:solidFill>
                <a:latin typeface="Arial"/>
              </a:rPr>
              <a:t>RUOTSI</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2"/>
              </a:rPr>
              <a:t>MIK för mig</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3"/>
              </a:rPr>
              <a:t>Ruotsin kansainvälisen kehitysyhteistyön keskusvirasto</a:t>
            </a:r>
          </a:p>
          <a:p>
            <a:pPr marL="182880" indent="-182520">
              <a:lnSpc>
                <a:spcPct val="90000"/>
              </a:lnSpc>
              <a:spcBef>
                <a:spcPts val="1199"/>
              </a:spcBef>
              <a:buClr>
                <a:srgbClr val="40BAD2"/>
              </a:buClr>
              <a:buFont typeface="Wingdings 2" charset="2"/>
              <a:buChar char=""/>
            </a:pPr>
            <a:r>
              <a:rPr lang="fi-FI" sz="1200" b="1" u="sng" strike="noStrike">
                <a:solidFill>
                  <a:srgbClr val="964277"/>
                </a:solidFill>
                <a:uFillTx/>
                <a:latin typeface="Arial"/>
                <a:hlinkClick r:id="rId14"/>
              </a:rPr>
              <a:t>FOJO</a:t>
            </a:r>
            <a:r>
              <a:rPr lang="fi-FI" sz="1200" b="1" strike="noStrike">
                <a:solidFill>
                  <a:srgbClr val="0A1641"/>
                </a:solidFill>
                <a:latin typeface="Arial"/>
              </a:rPr>
              <a:t> </a:t>
            </a:r>
          </a:p>
          <a:p>
            <a:pPr>
              <a:lnSpc>
                <a:spcPct val="100000"/>
              </a:lnSpc>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74" name="Group 5"/>
          <p:cNvGrpSpPr/>
          <p:nvPr/>
        </p:nvGrpSpPr>
        <p:grpSpPr>
          <a:xfrm>
            <a:off x="92520" y="2184840"/>
            <a:ext cx="2799360" cy="2955600"/>
            <a:chOff x="92520" y="2184840"/>
            <a:chExt cx="2799360" cy="2955600"/>
          </a:xfrm>
        </p:grpSpPr>
        <p:pic>
          <p:nvPicPr>
            <p:cNvPr id="675" name="Elemento grafico 8" descr="Collegamento"/>
            <p:cNvPicPr/>
            <p:nvPr/>
          </p:nvPicPr>
          <p:blipFill>
            <a:blip r:embed="rId15"/>
            <a:stretch/>
          </p:blipFill>
          <p:spPr>
            <a:xfrm>
              <a:off x="463680" y="2623680"/>
              <a:ext cx="1945440" cy="1945440"/>
            </a:xfrm>
            <a:prstGeom prst="rect">
              <a:avLst/>
            </a:prstGeom>
            <a:ln w="0">
              <a:noFill/>
            </a:ln>
          </p:spPr>
        </p:pic>
        <p:pic>
          <p:nvPicPr>
            <p:cNvPr id="676" name="Immagine 12"/>
            <p:cNvPicPr/>
            <p:nvPr/>
          </p:nvPicPr>
          <p:blipFill>
            <a:blip r:embed="rId16">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 name="Immagine 1"/>
          <p:cNvPicPr/>
          <p:nvPr/>
        </p:nvPicPr>
        <p:blipFill>
          <a:blip r:embed="rId2"/>
          <a:stretch/>
        </p:blipFill>
        <p:spPr>
          <a:xfrm>
            <a:off x="5556600" y="3067560"/>
            <a:ext cx="1078560" cy="722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i-FI" sz="1800" b="0" strike="noStrike">
                <a:solidFill>
                  <a:srgbClr val="FFFFFF"/>
                </a:solidFill>
                <a:latin typeface="Arial"/>
              </a:rPr>
              <a:t>TUNTISUUNNITELMA</a:t>
            </a:r>
          </a:p>
        </p:txBody>
      </p:sp>
      <p:pic>
        <p:nvPicPr>
          <p:cNvPr id="311" name="Immagine 3"/>
          <p:cNvPicPr/>
          <p:nvPr/>
        </p:nvPicPr>
        <p:blipFill>
          <a:blip r:embed="rId3"/>
          <a:stretch/>
        </p:blipFill>
        <p:spPr>
          <a:xfrm>
            <a:off x="5913720" y="1656720"/>
            <a:ext cx="2090160" cy="1379160"/>
          </a:xfrm>
          <a:prstGeom prst="rect">
            <a:avLst/>
          </a:prstGeom>
          <a:ln w="0">
            <a:noFill/>
          </a:ln>
        </p:spPr>
      </p:pic>
      <p:pic>
        <p:nvPicPr>
          <p:cNvPr id="312" name="Immagine 4"/>
          <p:cNvPicPr/>
          <p:nvPr/>
        </p:nvPicPr>
        <p:blipFill>
          <a:blip r:embed="rId4"/>
          <a:stretch/>
        </p:blipFill>
        <p:spPr>
          <a:xfrm>
            <a:off x="4909320" y="1582200"/>
            <a:ext cx="1432440" cy="2058480"/>
          </a:xfrm>
          <a:prstGeom prst="rect">
            <a:avLst/>
          </a:prstGeom>
          <a:ln w="0">
            <a:noFill/>
          </a:ln>
          <a:effectLst>
            <a:reflection blurRad="6350" stA="12000" endPos="55000" dir="5400000" sy="-100000" algn="bl" rotWithShape="0"/>
          </a:effectLst>
        </p:spPr>
      </p:pic>
      <p:pic>
        <p:nvPicPr>
          <p:cNvPr id="313" name="Immagine 5"/>
          <p:cNvPicPr/>
          <p:nvPr/>
        </p:nvPicPr>
        <p:blipFill>
          <a:blip r:embed="rId5"/>
          <a:stretch/>
        </p:blipFill>
        <p:spPr>
          <a:xfrm>
            <a:off x="3609360" y="2130840"/>
            <a:ext cx="2054160" cy="3208320"/>
          </a:xfrm>
          <a:prstGeom prst="rect">
            <a:avLst/>
          </a:prstGeom>
          <a:ln w="0">
            <a:noFill/>
          </a:ln>
          <a:effectLst>
            <a:reflection blurRad="6350" stA="12000" endPos="55000" dir="5400000" sy="-100000" algn="bl" rotWithShape="0"/>
          </a:effectLst>
        </p:spPr>
      </p:pic>
      <p:pic>
        <p:nvPicPr>
          <p:cNvPr id="314" name="Immagine 6"/>
          <p:cNvPicPr/>
          <p:nvPr/>
        </p:nvPicPr>
        <p:blipFill>
          <a:blip r:embed="rId6"/>
          <a:stretch/>
        </p:blipFill>
        <p:spPr>
          <a:xfrm>
            <a:off x="6547680" y="2162880"/>
            <a:ext cx="1881000" cy="3200400"/>
          </a:xfrm>
          <a:prstGeom prst="rect">
            <a:avLst/>
          </a:prstGeom>
          <a:ln w="0">
            <a:noFill/>
          </a:ln>
          <a:effectLst>
            <a:reflection blurRad="6350" stA="12000" endPos="55000" dir="5400000" sy="-100000" algn="bl" rotWithShape="0"/>
          </a:effectLst>
        </p:spPr>
      </p:pic>
      <p:pic>
        <p:nvPicPr>
          <p:cNvPr id="315" name="Elemento grafico 7" descr="Informazione"/>
          <p:cNvPicPr/>
          <p:nvPr/>
        </p:nvPicPr>
        <p:blipFill>
          <a:blip r:embed="rId7"/>
          <a:stretch/>
        </p:blipFill>
        <p:spPr>
          <a:xfrm>
            <a:off x="6504120" y="1865520"/>
            <a:ext cx="914040" cy="914040"/>
          </a:xfrm>
          <a:prstGeom prst="rect">
            <a:avLst/>
          </a:prstGeom>
          <a:ln w="0">
            <a:noFill/>
          </a:ln>
        </p:spPr>
      </p:pic>
      <p:grpSp>
        <p:nvGrpSpPr>
          <p:cNvPr id="316" name="Group 2"/>
          <p:cNvGrpSpPr/>
          <p:nvPr/>
        </p:nvGrpSpPr>
        <p:grpSpPr>
          <a:xfrm>
            <a:off x="7498440" y="836280"/>
            <a:ext cx="3649680" cy="721080"/>
            <a:chOff x="7498440" y="836280"/>
            <a:chExt cx="3649680" cy="721080"/>
          </a:xfrm>
        </p:grpSpPr>
        <p:sp>
          <p:nvSpPr>
            <p:cNvPr id="317" name="CustomShape 3"/>
            <p:cNvSpPr/>
            <p:nvPr/>
          </p:nvSpPr>
          <p:spPr>
            <a:xfrm>
              <a:off x="7498440" y="843120"/>
              <a:ext cx="3649680" cy="7142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72000" tIns="144000" rIns="0" bIns="0" anchor="ctr">
              <a:noAutofit/>
            </a:bodyPr>
            <a:lstStyle/>
            <a:p>
              <a:pPr marL="457200">
                <a:lnSpc>
                  <a:spcPts val="1559"/>
                </a:lnSpc>
              </a:pPr>
              <a:r>
                <a:rPr lang="fi-FI" sz="2400" b="1" strike="noStrike">
                  <a:solidFill>
                    <a:srgbClr val="FFFFFF"/>
                  </a:solidFill>
                  <a:latin typeface="Arial"/>
                </a:rPr>
                <a:t>RYHMÄTYÖ</a:t>
              </a:r>
            </a:p>
            <a:p>
              <a:pPr marL="457200">
                <a:lnSpc>
                  <a:spcPts val="1559"/>
                </a:lnSpc>
              </a:pPr>
              <a:r>
                <a:rPr lang="fi-FI" sz="1400" b="1" strike="noStrike">
                  <a:solidFill>
                    <a:srgbClr val="FFFFFF"/>
                  </a:solidFill>
                  <a:latin typeface="Arial"/>
                </a:rPr>
                <a:t>ESIMERKKITAPAUKSET</a:t>
              </a:r>
            </a:p>
          </p:txBody>
        </p:sp>
        <p:sp>
          <p:nvSpPr>
            <p:cNvPr id="318" name="CustomShape 4"/>
            <p:cNvSpPr/>
            <p:nvPr/>
          </p:nvSpPr>
          <p:spPr>
            <a:xfrm>
              <a:off x="7592400" y="83628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i-FI" sz="4000" b="1" strike="noStrike">
                  <a:solidFill>
                    <a:srgbClr val="FFFFFF"/>
                  </a:solidFill>
                  <a:latin typeface="Arial"/>
                </a:rPr>
                <a:t>2</a:t>
              </a:r>
            </a:p>
          </p:txBody>
        </p:sp>
      </p:grpSp>
      <p:grpSp>
        <p:nvGrpSpPr>
          <p:cNvPr id="319" name="Group 5"/>
          <p:cNvGrpSpPr/>
          <p:nvPr/>
        </p:nvGrpSpPr>
        <p:grpSpPr>
          <a:xfrm>
            <a:off x="1319039" y="829800"/>
            <a:ext cx="3803293" cy="734040"/>
            <a:chOff x="1319039" y="829800"/>
            <a:chExt cx="3803293" cy="734040"/>
          </a:xfrm>
        </p:grpSpPr>
        <p:sp>
          <p:nvSpPr>
            <p:cNvPr id="320" name="CustomShape 6"/>
            <p:cNvSpPr/>
            <p:nvPr/>
          </p:nvSpPr>
          <p:spPr>
            <a:xfrm>
              <a:off x="1319039" y="829800"/>
              <a:ext cx="3803293" cy="734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108000" tIns="72000" rIns="0" bIns="0" anchor="ctr">
              <a:noAutofit/>
            </a:bodyPr>
            <a:lstStyle/>
            <a:p>
              <a:pPr marL="457200">
                <a:lnSpc>
                  <a:spcPts val="2259"/>
                </a:lnSpc>
              </a:pPr>
              <a:r>
                <a:rPr lang="fi-FI" sz="2400" b="1" strike="noStrike" dirty="0">
                  <a:solidFill>
                    <a:srgbClr val="FFFFFF"/>
                  </a:solidFill>
                  <a:latin typeface="Arial"/>
                </a:rPr>
                <a:t>DISINFORMAATION YMMÄRTÄMINEN</a:t>
              </a:r>
            </a:p>
          </p:txBody>
        </p:sp>
        <p:sp>
          <p:nvSpPr>
            <p:cNvPr id="321" name="CustomShape 7"/>
            <p:cNvSpPr/>
            <p:nvPr/>
          </p:nvSpPr>
          <p:spPr>
            <a:xfrm>
              <a:off x="1423440" y="8445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i-FI" sz="4000" b="1" strike="noStrike">
                  <a:solidFill>
                    <a:srgbClr val="FFFFFF"/>
                  </a:solidFill>
                  <a:latin typeface="Arial"/>
                </a:rPr>
                <a:t>1</a:t>
              </a:r>
            </a:p>
          </p:txBody>
        </p:sp>
      </p:grpSp>
      <p:grpSp>
        <p:nvGrpSpPr>
          <p:cNvPr id="322" name="Group 8"/>
          <p:cNvGrpSpPr/>
          <p:nvPr/>
        </p:nvGrpSpPr>
        <p:grpSpPr>
          <a:xfrm>
            <a:off x="1319040" y="4677120"/>
            <a:ext cx="3407040" cy="772560"/>
            <a:chOff x="1319040" y="4677120"/>
            <a:chExt cx="3407040" cy="772560"/>
          </a:xfrm>
        </p:grpSpPr>
        <p:sp>
          <p:nvSpPr>
            <p:cNvPr id="323" name="CustomShape 9"/>
            <p:cNvSpPr/>
            <p:nvPr/>
          </p:nvSpPr>
          <p:spPr>
            <a:xfrm>
              <a:off x="1319040" y="4699800"/>
              <a:ext cx="3407040" cy="7498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36000" rIns="0" bIns="0" anchor="ctr">
              <a:noAutofit/>
            </a:bodyPr>
            <a:lstStyle/>
            <a:p>
              <a:pPr marL="457200">
                <a:lnSpc>
                  <a:spcPts val="2259"/>
                </a:lnSpc>
              </a:pPr>
              <a:r>
                <a:rPr lang="fi-FI" sz="2400" b="1" strike="noStrike">
                  <a:solidFill>
                    <a:srgbClr val="FFFFFF"/>
                  </a:solidFill>
                  <a:latin typeface="Arial"/>
                </a:rPr>
                <a:t>ESITELMÄT</a:t>
              </a:r>
            </a:p>
            <a:p>
              <a:pPr marL="457200">
                <a:lnSpc>
                  <a:spcPts val="2259"/>
                </a:lnSpc>
              </a:pPr>
              <a:r>
                <a:rPr lang="fi-FI" sz="2400" b="1" strike="noStrike">
                  <a:solidFill>
                    <a:srgbClr val="FFFFFF"/>
                  </a:solidFill>
                  <a:latin typeface="Arial"/>
                </a:rPr>
                <a:t>JA KESKUSTELU</a:t>
              </a:r>
            </a:p>
          </p:txBody>
        </p:sp>
        <p:sp>
          <p:nvSpPr>
            <p:cNvPr id="324" name="CustomShape 10"/>
            <p:cNvSpPr/>
            <p:nvPr/>
          </p:nvSpPr>
          <p:spPr>
            <a:xfrm>
              <a:off x="1422720" y="467712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i-FI" sz="4000" b="1" strike="noStrike">
                  <a:solidFill>
                    <a:srgbClr val="FFFFFF"/>
                  </a:solidFill>
                  <a:latin typeface="Arial"/>
                </a:rPr>
                <a:t>3</a:t>
              </a:r>
            </a:p>
          </p:txBody>
        </p:sp>
      </p:grpSp>
      <p:grpSp>
        <p:nvGrpSpPr>
          <p:cNvPr id="325" name="Group 11"/>
          <p:cNvGrpSpPr/>
          <p:nvPr/>
        </p:nvGrpSpPr>
        <p:grpSpPr>
          <a:xfrm>
            <a:off x="6910920" y="4641480"/>
            <a:ext cx="4237200" cy="742680"/>
            <a:chOff x="6910920" y="4641480"/>
            <a:chExt cx="4237200" cy="742680"/>
          </a:xfrm>
        </p:grpSpPr>
        <p:sp>
          <p:nvSpPr>
            <p:cNvPr id="326" name="CustomShape 12"/>
            <p:cNvSpPr/>
            <p:nvPr/>
          </p:nvSpPr>
          <p:spPr>
            <a:xfrm>
              <a:off x="6910920" y="4641480"/>
              <a:ext cx="4237200" cy="7426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72000" rIns="0" bIns="0" anchor="ctr">
              <a:noAutofit/>
            </a:bodyPr>
            <a:lstStyle/>
            <a:p>
              <a:pPr marL="457200">
                <a:lnSpc>
                  <a:spcPts val="2259"/>
                </a:lnSpc>
              </a:pPr>
              <a:r>
                <a:rPr lang="fi-FI" sz="2400" b="1" strike="noStrike">
                  <a:solidFill>
                    <a:srgbClr val="FFFFFF"/>
                  </a:solidFill>
                  <a:latin typeface="Arial"/>
                </a:rPr>
                <a:t>YHTEENVETO JA AINEISTOVINKKEJÄ</a:t>
              </a:r>
            </a:p>
          </p:txBody>
        </p:sp>
        <p:sp>
          <p:nvSpPr>
            <p:cNvPr id="327" name="CustomShape 13"/>
            <p:cNvSpPr/>
            <p:nvPr/>
          </p:nvSpPr>
          <p:spPr>
            <a:xfrm>
              <a:off x="7002720" y="46641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i-FI" sz="4000" b="1" strike="noStrike">
                  <a:solidFill>
                    <a:srgbClr val="FFFFFF"/>
                  </a:solidFill>
                  <a:latin typeface="Arial"/>
                </a:rPr>
                <a:t>4</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2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i-FI" sz="1800" b="0" strike="noStrike">
                <a:solidFill>
                  <a:srgbClr val="FFFFFF"/>
                </a:solidFill>
                <a:latin typeface="Arial"/>
              </a:rPr>
              <a:t>DISINFORMAATION YMMÄRTÄMINEN</a:t>
            </a:r>
          </a:p>
        </p:txBody>
      </p:sp>
      <p:sp>
        <p:nvSpPr>
          <p:cNvPr id="329" name="CustomShape 2"/>
          <p:cNvSpPr/>
          <p:nvPr/>
        </p:nvSpPr>
        <p:spPr>
          <a:xfrm>
            <a:off x="3844080" y="1478880"/>
            <a:ext cx="289116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i-FI" sz="8000" b="1" strike="noStrike">
                <a:solidFill>
                  <a:srgbClr val="FF5D00"/>
                </a:solidFill>
                <a:latin typeface="Arial"/>
              </a:rPr>
              <a:t>Mitä</a:t>
            </a:r>
          </a:p>
        </p:txBody>
      </p:sp>
      <p:sp>
        <p:nvSpPr>
          <p:cNvPr id="330" name="CustomShape 3"/>
          <p:cNvSpPr/>
          <p:nvPr/>
        </p:nvSpPr>
        <p:spPr>
          <a:xfrm>
            <a:off x="3884400" y="2686320"/>
            <a:ext cx="2850840" cy="1309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i-FI" sz="8000" b="1" strike="noStrike" dirty="0">
                <a:solidFill>
                  <a:srgbClr val="164193"/>
                </a:solidFill>
                <a:latin typeface="Arial"/>
              </a:rPr>
              <a:t>Miten</a:t>
            </a:r>
          </a:p>
        </p:txBody>
      </p:sp>
      <p:sp>
        <p:nvSpPr>
          <p:cNvPr id="331" name="CustomShape 4"/>
          <p:cNvSpPr/>
          <p:nvPr/>
        </p:nvSpPr>
        <p:spPr>
          <a:xfrm>
            <a:off x="3884400" y="3924720"/>
            <a:ext cx="2850840" cy="1309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i-FI" sz="8000" b="1" strike="noStrike" dirty="0">
                <a:solidFill>
                  <a:srgbClr val="164193"/>
                </a:solidFill>
                <a:latin typeface="Arial"/>
              </a:rPr>
              <a:t>Miten</a:t>
            </a:r>
          </a:p>
        </p:txBody>
      </p:sp>
      <p:pic>
        <p:nvPicPr>
          <p:cNvPr id="332" name="Immagine 6"/>
          <p:cNvPicPr/>
          <p:nvPr/>
        </p:nvPicPr>
        <p:blipFill>
          <a:blip r:embed="rId4"/>
          <a:stretch/>
        </p:blipFill>
        <p:spPr>
          <a:xfrm>
            <a:off x="2108880" y="1341720"/>
            <a:ext cx="1566720" cy="4211640"/>
          </a:xfrm>
          <a:prstGeom prst="rect">
            <a:avLst/>
          </a:prstGeom>
          <a:ln w="0">
            <a:noFill/>
          </a:ln>
          <a:effectLst>
            <a:reflection stA="14000" endPos="55000" dir="5400000" sy="-100000" algn="bl" rotWithShape="0"/>
          </a:effectLst>
        </p:spPr>
      </p:pic>
      <p:grpSp>
        <p:nvGrpSpPr>
          <p:cNvPr id="333" name="Group 5"/>
          <p:cNvGrpSpPr/>
          <p:nvPr/>
        </p:nvGrpSpPr>
        <p:grpSpPr>
          <a:xfrm>
            <a:off x="6678180" y="2214350"/>
            <a:ext cx="2128680" cy="727930"/>
            <a:chOff x="6630480" y="2173680"/>
            <a:chExt cx="2128680" cy="727930"/>
          </a:xfrm>
        </p:grpSpPr>
        <p:sp>
          <p:nvSpPr>
            <p:cNvPr id="334" name="CustomShape 6"/>
            <p:cNvSpPr/>
            <p:nvPr/>
          </p:nvSpPr>
          <p:spPr>
            <a:xfrm>
              <a:off x="6630480" y="217368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i-FI" sz="1600" b="1" strike="noStrike">
                  <a:solidFill>
                    <a:srgbClr val="FFFFFF"/>
                  </a:solidFill>
                  <a:latin typeface="Arial"/>
                </a:rPr>
                <a:t>on disinformaatio? </a:t>
              </a:r>
            </a:p>
          </p:txBody>
        </p:sp>
        <p:sp>
          <p:nvSpPr>
            <p:cNvPr id="335" name="CustomShape 7"/>
            <p:cNvSpPr/>
            <p:nvPr/>
          </p:nvSpPr>
          <p:spPr>
            <a:xfrm>
              <a:off x="6630480" y="2564510"/>
              <a:ext cx="1565253"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i-FI" sz="1600" b="1" strike="noStrike" dirty="0">
                  <a:solidFill>
                    <a:srgbClr val="FE5D00"/>
                  </a:solidFill>
                  <a:latin typeface="Arial"/>
                </a:rPr>
                <a:t>Esimerkkejä</a:t>
              </a:r>
            </a:p>
          </p:txBody>
        </p:sp>
        <p:sp>
          <p:nvSpPr>
            <p:cNvPr id="336" name="CustomShape 8"/>
            <p:cNvSpPr/>
            <p:nvPr/>
          </p:nvSpPr>
          <p:spPr>
            <a:xfrm rot="5400000">
              <a:off x="8086633" y="2637070"/>
              <a:ext cx="179280" cy="150480"/>
            </a:xfrm>
            <a:prstGeom prst="triangle">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p:style>
        </p:sp>
      </p:grpSp>
      <p:grpSp>
        <p:nvGrpSpPr>
          <p:cNvPr id="337" name="Group 9"/>
          <p:cNvGrpSpPr/>
          <p:nvPr/>
        </p:nvGrpSpPr>
        <p:grpSpPr>
          <a:xfrm>
            <a:off x="6630480" y="4609440"/>
            <a:ext cx="4017240" cy="703800"/>
            <a:chOff x="6630480" y="4609440"/>
            <a:chExt cx="4017240" cy="703800"/>
          </a:xfrm>
        </p:grpSpPr>
        <p:sp>
          <p:nvSpPr>
            <p:cNvPr id="338" name="CustomShape 10"/>
            <p:cNvSpPr/>
            <p:nvPr/>
          </p:nvSpPr>
          <p:spPr>
            <a:xfrm>
              <a:off x="6630480" y="4979520"/>
              <a:ext cx="292320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i-FI" sz="1600" b="1" strike="noStrike">
                  <a:solidFill>
                    <a:srgbClr val="164193"/>
                  </a:solidFill>
                  <a:latin typeface="Arial"/>
                </a:rPr>
                <a:t>Suositeltavia reaktioita</a:t>
              </a:r>
            </a:p>
          </p:txBody>
        </p:sp>
        <p:sp>
          <p:nvSpPr>
            <p:cNvPr id="339" name="CustomShape 11"/>
            <p:cNvSpPr/>
            <p:nvPr/>
          </p:nvSpPr>
          <p:spPr>
            <a:xfrm>
              <a:off x="6630480" y="4609440"/>
              <a:ext cx="401724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fi-FI" sz="1600" b="1" strike="noStrike">
                  <a:solidFill>
                    <a:srgbClr val="FFFFFF"/>
                  </a:solidFill>
                  <a:latin typeface="Arial"/>
                </a:rPr>
                <a:t>disinformaatioon pitäisi reagoida? </a:t>
              </a:r>
            </a:p>
          </p:txBody>
        </p:sp>
        <p:sp>
          <p:nvSpPr>
            <p:cNvPr id="340" name="CustomShape 12"/>
            <p:cNvSpPr/>
            <p:nvPr/>
          </p:nvSpPr>
          <p:spPr>
            <a:xfrm rot="5400000">
              <a:off x="9320400" y="508716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grpSp>
        <p:nvGrpSpPr>
          <p:cNvPr id="341" name="Group 13"/>
          <p:cNvGrpSpPr/>
          <p:nvPr/>
        </p:nvGrpSpPr>
        <p:grpSpPr>
          <a:xfrm>
            <a:off x="6630480" y="3362760"/>
            <a:ext cx="2914920" cy="714020"/>
            <a:chOff x="6630480" y="3362760"/>
            <a:chExt cx="2914920" cy="714020"/>
          </a:xfrm>
        </p:grpSpPr>
        <p:sp>
          <p:nvSpPr>
            <p:cNvPr id="342" name="CustomShape 14"/>
            <p:cNvSpPr/>
            <p:nvPr/>
          </p:nvSpPr>
          <p:spPr>
            <a:xfrm>
              <a:off x="6630480" y="3362760"/>
              <a:ext cx="291492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i-FI" sz="1600" b="1" strike="noStrike">
                  <a:solidFill>
                    <a:srgbClr val="FFFFFF"/>
                  </a:solidFill>
                  <a:latin typeface="Arial"/>
                </a:rPr>
                <a:t>disinformaatio toimii?</a:t>
              </a:r>
            </a:p>
          </p:txBody>
        </p:sp>
        <p:sp>
          <p:nvSpPr>
            <p:cNvPr id="343" name="CustomShape 15"/>
            <p:cNvSpPr/>
            <p:nvPr/>
          </p:nvSpPr>
          <p:spPr>
            <a:xfrm>
              <a:off x="6630480" y="3739680"/>
              <a:ext cx="1421320"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i-FI" sz="1600" b="1" strike="noStrike" dirty="0">
                  <a:solidFill>
                    <a:srgbClr val="164193"/>
                  </a:solidFill>
                  <a:latin typeface="Arial"/>
                </a:rPr>
                <a:t>Esimerkkejä</a:t>
              </a:r>
            </a:p>
          </p:txBody>
        </p:sp>
        <p:sp>
          <p:nvSpPr>
            <p:cNvPr id="344" name="CustomShape 16"/>
            <p:cNvSpPr/>
            <p:nvPr/>
          </p:nvSpPr>
          <p:spPr>
            <a:xfrm rot="5400000">
              <a:off x="8153793" y="382657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4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i-FI" sz="1800" b="0" strike="noStrike">
                <a:solidFill>
                  <a:srgbClr val="FFFFFF"/>
                </a:solidFill>
                <a:latin typeface="Arial"/>
              </a:rPr>
              <a:t>MITÄ ON DISINFORMAATIO</a:t>
            </a:r>
          </a:p>
        </p:txBody>
      </p:sp>
      <p:sp>
        <p:nvSpPr>
          <p:cNvPr id="34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i-FI" sz="3200" b="1" strike="noStrike">
                <a:solidFill>
                  <a:srgbClr val="FFFFFF"/>
                </a:solidFill>
                <a:latin typeface="Arial"/>
              </a:rPr>
              <a:t>1</a:t>
            </a:r>
          </a:p>
        </p:txBody>
      </p:sp>
      <p:sp>
        <p:nvSpPr>
          <p:cNvPr id="347" name="CustomShape 3"/>
          <p:cNvSpPr/>
          <p:nvPr/>
        </p:nvSpPr>
        <p:spPr>
          <a:xfrm>
            <a:off x="4127399" y="3139560"/>
            <a:ext cx="1342067"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i-FI" sz="2000" b="1" strike="noStrike" dirty="0">
                <a:solidFill>
                  <a:srgbClr val="FFFFFF"/>
                </a:solidFill>
                <a:latin typeface="Arial"/>
              </a:rPr>
              <a:t>FAKTAT</a:t>
            </a:r>
          </a:p>
        </p:txBody>
      </p:sp>
      <p:sp>
        <p:nvSpPr>
          <p:cNvPr id="348" name="CustomShape 4"/>
          <p:cNvSpPr/>
          <p:nvPr/>
        </p:nvSpPr>
        <p:spPr>
          <a:xfrm>
            <a:off x="4127399" y="1015920"/>
            <a:ext cx="4263067"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fi-FI" sz="2000" b="1" strike="noStrike" dirty="0">
                <a:solidFill>
                  <a:srgbClr val="FFFFFF"/>
                </a:solidFill>
                <a:latin typeface="Arial"/>
              </a:rPr>
              <a:t>ULKOMAIDEN SEKAANTUMINEN</a:t>
            </a:r>
          </a:p>
        </p:txBody>
      </p:sp>
      <p:sp>
        <p:nvSpPr>
          <p:cNvPr id="349" name="CustomShape 5"/>
          <p:cNvSpPr/>
          <p:nvPr/>
        </p:nvSpPr>
        <p:spPr>
          <a:xfrm>
            <a:off x="4127400" y="1546560"/>
            <a:ext cx="35805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i-FI" sz="2000" b="1" strike="noStrike">
                <a:solidFill>
                  <a:srgbClr val="FFFFFF"/>
                </a:solidFill>
                <a:latin typeface="Arial"/>
              </a:rPr>
              <a:t>VAIKUTTAMISYRITYKSET</a:t>
            </a:r>
          </a:p>
        </p:txBody>
      </p:sp>
      <p:sp>
        <p:nvSpPr>
          <p:cNvPr id="350" name="CustomShape 6"/>
          <p:cNvSpPr/>
          <p:nvPr/>
        </p:nvSpPr>
        <p:spPr>
          <a:xfrm>
            <a:off x="4127400" y="2077560"/>
            <a:ext cx="26661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i-FI" sz="2000" b="1" strike="noStrike">
                <a:solidFill>
                  <a:srgbClr val="FFFFFF"/>
                </a:solidFill>
                <a:latin typeface="Arial"/>
              </a:rPr>
              <a:t>DISINFORMAATIO</a:t>
            </a:r>
          </a:p>
        </p:txBody>
      </p:sp>
      <p:sp>
        <p:nvSpPr>
          <p:cNvPr id="351" name="CustomShape 7"/>
          <p:cNvSpPr/>
          <p:nvPr/>
        </p:nvSpPr>
        <p:spPr>
          <a:xfrm>
            <a:off x="4127400" y="3670200"/>
            <a:ext cx="19178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i-FI" sz="2000" b="1" strike="noStrike">
                <a:solidFill>
                  <a:srgbClr val="FFFFFF"/>
                </a:solidFill>
                <a:latin typeface="Arial"/>
              </a:rPr>
              <a:t>MIELIPITEET</a:t>
            </a:r>
          </a:p>
        </p:txBody>
      </p:sp>
      <p:sp>
        <p:nvSpPr>
          <p:cNvPr id="352" name="CustomShape 8"/>
          <p:cNvSpPr/>
          <p:nvPr/>
        </p:nvSpPr>
        <p:spPr>
          <a:xfrm>
            <a:off x="4127400" y="2608560"/>
            <a:ext cx="26478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i-FI" sz="2000" b="1" strike="noStrike">
                <a:solidFill>
                  <a:srgbClr val="FFFFFF"/>
                </a:solidFill>
                <a:latin typeface="Arial"/>
              </a:rPr>
              <a:t>MISINFORMAATIO</a:t>
            </a:r>
          </a:p>
        </p:txBody>
      </p:sp>
      <p:sp>
        <p:nvSpPr>
          <p:cNvPr id="353" name="CustomShape 9"/>
          <p:cNvSpPr/>
          <p:nvPr/>
        </p:nvSpPr>
        <p:spPr>
          <a:xfrm>
            <a:off x="4127400" y="4201199"/>
            <a:ext cx="2959200" cy="463933"/>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i-FI" sz="2000" b="1" strike="noStrike" dirty="0">
                <a:solidFill>
                  <a:srgbClr val="FFFFFF"/>
                </a:solidFill>
                <a:latin typeface="Arial"/>
              </a:rPr>
              <a:t>SATIIRI JA HUUMORI</a:t>
            </a:r>
          </a:p>
        </p:txBody>
      </p:sp>
      <p:sp>
        <p:nvSpPr>
          <p:cNvPr id="354" name="CustomShape 10"/>
          <p:cNvSpPr/>
          <p:nvPr/>
        </p:nvSpPr>
        <p:spPr>
          <a:xfrm>
            <a:off x="4103280" y="4919132"/>
            <a:ext cx="5901840" cy="1750227"/>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216000" tIns="72000" rIns="0" bIns="0" anchor="ctr">
            <a:noAutofit/>
          </a:bodyPr>
          <a:lstStyle/>
          <a:p>
            <a:pPr>
              <a:lnSpc>
                <a:spcPts val="3781"/>
              </a:lnSpc>
            </a:pPr>
            <a:r>
              <a:rPr lang="fi-FI" sz="4000" b="1" strike="noStrike" dirty="0">
                <a:solidFill>
                  <a:srgbClr val="FFFFFF"/>
                </a:solidFill>
                <a:latin typeface="Arial"/>
              </a:rPr>
              <a:t>MIKÄ ON FAKTATIETOA </a:t>
            </a:r>
          </a:p>
          <a:p>
            <a:pPr>
              <a:lnSpc>
                <a:spcPts val="3781"/>
              </a:lnSpc>
            </a:pPr>
            <a:r>
              <a:rPr lang="fi-FI" sz="4000" b="1" strike="noStrike" dirty="0">
                <a:solidFill>
                  <a:srgbClr val="FFFFFF"/>
                </a:solidFill>
                <a:latin typeface="Arial"/>
              </a:rPr>
              <a:t>MIKÄ ON FIKTIOTA</a:t>
            </a:r>
          </a:p>
        </p:txBody>
      </p:sp>
      <p:pic>
        <p:nvPicPr>
          <p:cNvPr id="355" name="Immagine 12"/>
          <p:cNvPicPr/>
          <p:nvPr/>
        </p:nvPicPr>
        <p:blipFill>
          <a:blip r:embed="rId4"/>
          <a:stretch/>
        </p:blipFill>
        <p:spPr>
          <a:xfrm>
            <a:off x="8190000" y="2140200"/>
            <a:ext cx="2550600" cy="3715560"/>
          </a:xfrm>
          <a:prstGeom prst="rect">
            <a:avLst/>
          </a:prstGeom>
          <a:ln w="0">
            <a:noFill/>
          </a:ln>
        </p:spPr>
      </p:pic>
      <p:pic>
        <p:nvPicPr>
          <p:cNvPr id="356" name="Immagine 13"/>
          <p:cNvPicPr/>
          <p:nvPr/>
        </p:nvPicPr>
        <p:blipFill>
          <a:blip r:embed="rId5"/>
          <a:stretch/>
        </p:blipFill>
        <p:spPr>
          <a:xfrm flipH="1">
            <a:off x="1126800" y="831240"/>
            <a:ext cx="3116880" cy="5405040"/>
          </a:xfrm>
          <a:prstGeom prst="rect">
            <a:avLst/>
          </a:prstGeom>
          <a:ln w="0">
            <a:noFill/>
          </a:ln>
          <a:effectLst>
            <a:reflection blurRad="6350" stA="9000" endPos="5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57" name="TextShape 1"/>
          <p:cNvSpPr txBox="1"/>
          <p:nvPr/>
        </p:nvSpPr>
        <p:spPr>
          <a:xfrm>
            <a:off x="0" y="-199080"/>
            <a:ext cx="12191760" cy="398160"/>
          </a:xfrm>
          <a:prstGeom prst="rect">
            <a:avLst/>
          </a:prstGeom>
          <a:solidFill>
            <a:srgbClr val="0B1741"/>
          </a:solidFill>
          <a:ln w="0">
            <a:noFill/>
          </a:ln>
        </p:spPr>
        <p:txBody>
          <a:bodyPr lIns="720000" tIns="72000" anchor="ctr">
            <a:noAutofit/>
          </a:bodyPr>
          <a:lstStyle/>
          <a:p>
            <a:pPr>
              <a:lnSpc>
                <a:spcPct val="90000"/>
              </a:lnSpc>
            </a:pPr>
            <a:r>
              <a:rPr lang="fi-FI" sz="1800" strike="noStrike">
                <a:solidFill>
                  <a:srgbClr val="FFFFFF"/>
                </a:solidFill>
                <a:latin typeface="Arial"/>
              </a:rPr>
              <a:t>MITÄ ON DISINFORMAATIO – </a:t>
            </a:r>
            <a:r>
              <a:rPr lang="fi-FI" sz="1800" b="1" strike="noStrike">
                <a:solidFill>
                  <a:srgbClr val="FFFFFF"/>
                </a:solidFill>
                <a:latin typeface="Arial"/>
              </a:rPr>
              <a:t>ROKOTEVASTAINEN LIIKE</a:t>
            </a:r>
          </a:p>
        </p:txBody>
      </p:sp>
      <p:sp>
        <p:nvSpPr>
          <p:cNvPr id="35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i-FI" sz="3200" b="1" strike="noStrike">
                <a:solidFill>
                  <a:srgbClr val="FFFFFF"/>
                </a:solidFill>
                <a:latin typeface="Arial"/>
              </a:rPr>
              <a:t>1</a:t>
            </a:r>
          </a:p>
        </p:txBody>
      </p:sp>
      <p:pic>
        <p:nvPicPr>
          <p:cNvPr id="359" name="Elementi multimediali online 3" descr="Journal: Study Linking Vaccine to Autism 'Fraud'"/>
          <p:cNvPicPr/>
          <p:nvPr/>
        </p:nvPicPr>
        <p:blipFill>
          <a:blip r:embed="rId4"/>
          <a:stretch/>
        </p:blipFill>
        <p:spPr>
          <a:xfrm>
            <a:off x="655920" y="1728000"/>
            <a:ext cx="5591880" cy="3629880"/>
          </a:xfrm>
          <a:prstGeom prst="rect">
            <a:avLst/>
          </a:prstGeom>
          <a:ln w="0">
            <a:noFill/>
          </a:ln>
        </p:spPr>
      </p:pic>
      <p:pic>
        <p:nvPicPr>
          <p:cNvPr id="360" name="Immagine 7"/>
          <p:cNvPicPr/>
          <p:nvPr/>
        </p:nvPicPr>
        <p:blipFill>
          <a:blip r:embed="rId5"/>
          <a:srcRect t="22970" b="-23360"/>
          <a:stretch/>
        </p:blipFill>
        <p:spPr>
          <a:xfrm>
            <a:off x="6876000" y="199080"/>
            <a:ext cx="4698000" cy="6731640"/>
          </a:xfrm>
          <a:prstGeom prst="rect">
            <a:avLst/>
          </a:prstGeom>
          <a:ln w="0">
            <a:noFill/>
          </a:ln>
        </p:spPr>
      </p:pic>
      <p:sp>
        <p:nvSpPr>
          <p:cNvPr id="361" name="CustomShape 3"/>
          <p:cNvSpPr/>
          <p:nvPr/>
        </p:nvSpPr>
        <p:spPr>
          <a:xfrm>
            <a:off x="6976533" y="2079519"/>
            <a:ext cx="4326027" cy="77902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wrap="square" lIns="0" tIns="0" rIns="0" bIns="0" anchor="ctr">
            <a:spAutoFit/>
          </a:bodyPr>
          <a:lstStyle/>
          <a:p>
            <a:pPr algn="ctr">
              <a:lnSpc>
                <a:spcPct val="100000"/>
              </a:lnSpc>
            </a:pPr>
            <a:r>
              <a:rPr lang="fi-FI" sz="1800" b="1" strike="noStrike" dirty="0">
                <a:solidFill>
                  <a:srgbClr val="FFFFFF"/>
                </a:solidFill>
                <a:latin typeface="Arial"/>
              </a:rPr>
              <a:t>Valheelliset johtopäätökset, sosiaalinen illuusio</a:t>
            </a:r>
          </a:p>
        </p:txBody>
      </p:sp>
      <p:sp>
        <p:nvSpPr>
          <p:cNvPr id="362" name="CustomShape 4"/>
          <p:cNvSpPr/>
          <p:nvPr/>
        </p:nvSpPr>
        <p:spPr>
          <a:xfrm>
            <a:off x="6976533" y="2974526"/>
            <a:ext cx="4326027" cy="102788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wrap="square" lIns="0" tIns="0" rIns="0" bIns="0" anchor="ctr">
            <a:spAutoFit/>
          </a:bodyPr>
          <a:lstStyle/>
          <a:p>
            <a:pPr algn="ctr">
              <a:lnSpc>
                <a:spcPts val="1860"/>
              </a:lnSpc>
            </a:pPr>
            <a:r>
              <a:rPr lang="fi-FI" sz="1800" b="1" strike="noStrike" dirty="0">
                <a:solidFill>
                  <a:srgbClr val="FFFFFF"/>
                </a:solidFill>
                <a:latin typeface="Arial"/>
              </a:rPr>
              <a:t>Syntipukin etsiminen, autismin todelliset syyt</a:t>
            </a:r>
            <a:r>
              <a:rPr lang="fi-FI" dirty="0"/>
              <a:t/>
            </a:r>
            <a:br>
              <a:rPr lang="fi-FI" dirty="0"/>
            </a:br>
            <a:r>
              <a:rPr lang="fi-FI" sz="1800" b="1" strike="noStrike" dirty="0">
                <a:solidFill>
                  <a:srgbClr val="FFFFFF"/>
                </a:solidFill>
                <a:latin typeface="Arial"/>
              </a:rPr>
              <a:t>unohdetaan tai niitä ei analysoida</a:t>
            </a:r>
          </a:p>
        </p:txBody>
      </p:sp>
      <p:sp>
        <p:nvSpPr>
          <p:cNvPr id="363" name="CustomShape 5"/>
          <p:cNvSpPr/>
          <p:nvPr/>
        </p:nvSpPr>
        <p:spPr>
          <a:xfrm>
            <a:off x="6976533" y="4087039"/>
            <a:ext cx="4326027" cy="91968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wrap="square" lIns="0" tIns="0" rIns="0" bIns="0" anchor="ctr">
            <a:spAutoFit/>
          </a:bodyPr>
          <a:lstStyle/>
          <a:p>
            <a:pPr algn="ctr">
              <a:lnSpc>
                <a:spcPts val="1661"/>
              </a:lnSpc>
            </a:pPr>
            <a:r>
              <a:rPr lang="fi-FI" sz="1800" b="1" strike="noStrike" dirty="0">
                <a:solidFill>
                  <a:srgbClr val="FFFFFF"/>
                </a:solidFill>
                <a:latin typeface="Arial"/>
              </a:rPr>
              <a:t>Pitkän aikavälin vaikutukset: jos rokotusaste</a:t>
            </a:r>
          </a:p>
          <a:p>
            <a:pPr algn="ctr">
              <a:lnSpc>
                <a:spcPts val="1661"/>
              </a:lnSpc>
            </a:pPr>
            <a:r>
              <a:rPr lang="fi-FI" sz="1800" b="1" strike="noStrike" dirty="0">
                <a:solidFill>
                  <a:srgbClr val="FFFFFF"/>
                </a:solidFill>
                <a:latin typeface="Arial"/>
              </a:rPr>
              <a:t>pienenee, voi syntyä joukkoepidemia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359"/>
                    </p:tgtEl>
                  </p:cond>
                </p:stCondLst>
                <p:childTnLst>
                  <p:par>
                    <p:cTn id="8" fill="hold">
                      <p:stCondLst>
                        <p:cond evt="onClick" delay="0">
                          <p:tgtEl>
                            <p:spTgt spid="359"/>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i-FI" sz="1800" strike="noStrike">
                <a:solidFill>
                  <a:srgbClr val="FFFFFF"/>
                </a:solidFill>
                <a:latin typeface="Arial"/>
              </a:rPr>
              <a:t>MITÄ ON DISINFORMAATIO – </a:t>
            </a:r>
            <a:r>
              <a:rPr lang="fi-FI" sz="1800" b="1" strike="noStrike">
                <a:solidFill>
                  <a:srgbClr val="FFFFFF"/>
                </a:solidFill>
                <a:latin typeface="Arial"/>
              </a:rPr>
              <a:t>MYYTTI 5G:N YHTEYDESTÄ KORONAVIRUKSEEN</a:t>
            </a:r>
          </a:p>
        </p:txBody>
      </p:sp>
      <p:pic>
        <p:nvPicPr>
          <p:cNvPr id="365" name="Immagine 6"/>
          <p:cNvPicPr/>
          <p:nvPr/>
        </p:nvPicPr>
        <p:blipFill>
          <a:blip r:embed="rId3"/>
          <a:stretch/>
        </p:blipFill>
        <p:spPr>
          <a:xfrm>
            <a:off x="4767840" y="1807560"/>
            <a:ext cx="2655720" cy="5411880"/>
          </a:xfrm>
          <a:prstGeom prst="rect">
            <a:avLst/>
          </a:prstGeom>
          <a:ln w="0">
            <a:noFill/>
          </a:ln>
        </p:spPr>
      </p:pic>
      <p:pic>
        <p:nvPicPr>
          <p:cNvPr id="366" name="Immagine 8"/>
          <p:cNvPicPr/>
          <p:nvPr/>
        </p:nvPicPr>
        <p:blipFill>
          <a:blip r:embed="rId4"/>
          <a:stretch/>
        </p:blipFill>
        <p:spPr>
          <a:xfrm>
            <a:off x="1103040" y="3273480"/>
            <a:ext cx="4473360" cy="4377600"/>
          </a:xfrm>
          <a:prstGeom prst="rect">
            <a:avLst/>
          </a:prstGeom>
          <a:ln w="0">
            <a:noFill/>
          </a:ln>
        </p:spPr>
      </p:pic>
      <p:sp>
        <p:nvSpPr>
          <p:cNvPr id="36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i-FI" sz="3200" b="1" strike="noStrike">
                <a:solidFill>
                  <a:srgbClr val="FFFFFF"/>
                </a:solidFill>
                <a:latin typeface="Arial"/>
              </a:rPr>
              <a:t>1</a:t>
            </a:r>
          </a:p>
        </p:txBody>
      </p:sp>
      <p:sp>
        <p:nvSpPr>
          <p:cNvPr id="368" name="CustomShape 3"/>
          <p:cNvSpPr/>
          <p:nvPr/>
        </p:nvSpPr>
        <p:spPr>
          <a:xfrm>
            <a:off x="1452240" y="1219680"/>
            <a:ext cx="2560320" cy="46152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fi-FI" sz="2000" b="1" strike="noStrike" dirty="0">
                <a:solidFill>
                  <a:srgbClr val="FFFFFF"/>
                </a:solidFill>
                <a:latin typeface="Arial"/>
              </a:rPr>
              <a:t>SANANVAPAUS</a:t>
            </a:r>
          </a:p>
        </p:txBody>
      </p:sp>
      <p:sp>
        <p:nvSpPr>
          <p:cNvPr id="369" name="CustomShape 4"/>
          <p:cNvSpPr/>
          <p:nvPr/>
        </p:nvSpPr>
        <p:spPr>
          <a:xfrm>
            <a:off x="560520" y="2444040"/>
            <a:ext cx="3452040" cy="6418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72000" tIns="36000" rIns="0" bIns="0" anchor="ctr">
            <a:noAutofit/>
          </a:bodyPr>
          <a:lstStyle/>
          <a:p>
            <a:pPr>
              <a:lnSpc>
                <a:spcPts val="1899"/>
              </a:lnSpc>
            </a:pPr>
            <a:r>
              <a:rPr lang="fi-FI" sz="2000" b="1" strike="noStrike">
                <a:solidFill>
                  <a:srgbClr val="FFFFFF"/>
                </a:solidFill>
                <a:latin typeface="Arial"/>
              </a:rPr>
              <a:t>HUOLI TERVEYS-</a:t>
            </a:r>
          </a:p>
          <a:p>
            <a:pPr>
              <a:lnSpc>
                <a:spcPts val="1899"/>
              </a:lnSpc>
            </a:pPr>
            <a:r>
              <a:rPr lang="fi-FI" sz="2000" b="1" strike="noStrike">
                <a:solidFill>
                  <a:srgbClr val="FFFFFF"/>
                </a:solidFill>
                <a:latin typeface="Arial"/>
              </a:rPr>
              <a:t>VAIKUTUKSISTA</a:t>
            </a:r>
          </a:p>
        </p:txBody>
      </p:sp>
      <p:sp>
        <p:nvSpPr>
          <p:cNvPr id="370" name="CustomShape 5"/>
          <p:cNvSpPr/>
          <p:nvPr/>
        </p:nvSpPr>
        <p:spPr>
          <a:xfrm>
            <a:off x="7008839" y="1219680"/>
            <a:ext cx="4785227"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fi-FI" sz="2000" b="1" strike="noStrike" dirty="0">
                <a:solidFill>
                  <a:srgbClr val="FFFFFF"/>
                </a:solidFill>
                <a:latin typeface="Arial"/>
              </a:rPr>
              <a:t>5G-MASTOJEN VAHINGOITTAMINEN</a:t>
            </a:r>
          </a:p>
        </p:txBody>
      </p:sp>
      <p:sp>
        <p:nvSpPr>
          <p:cNvPr id="371" name="CustomShape 6"/>
          <p:cNvSpPr/>
          <p:nvPr/>
        </p:nvSpPr>
        <p:spPr>
          <a:xfrm>
            <a:off x="8735760" y="2444040"/>
            <a:ext cx="3058306" cy="637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fi-FI" sz="2000" b="1" strike="noStrike" dirty="0">
                <a:solidFill>
                  <a:srgbClr val="FFFFFF"/>
                </a:solidFill>
                <a:latin typeface="Arial"/>
              </a:rPr>
              <a:t>TIETOLIIKENNE-</a:t>
            </a:r>
          </a:p>
          <a:p>
            <a:pPr>
              <a:lnSpc>
                <a:spcPts val="1899"/>
              </a:lnSpc>
            </a:pPr>
            <a:r>
              <a:rPr lang="fi-FI" sz="2000" b="1" strike="noStrike" dirty="0">
                <a:solidFill>
                  <a:srgbClr val="FFFFFF"/>
                </a:solidFill>
                <a:latin typeface="Arial"/>
              </a:rPr>
              <a:t>VERKOT EIVÄT TOIMI</a:t>
            </a:r>
          </a:p>
        </p:txBody>
      </p:sp>
      <p:sp>
        <p:nvSpPr>
          <p:cNvPr id="372" name="CustomShape 7"/>
          <p:cNvSpPr/>
          <p:nvPr/>
        </p:nvSpPr>
        <p:spPr>
          <a:xfrm>
            <a:off x="6884279" y="3844440"/>
            <a:ext cx="4359453" cy="9064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fi-FI" sz="2000" b="1" strike="noStrike" dirty="0">
                <a:solidFill>
                  <a:srgbClr val="FFFFFF"/>
                </a:solidFill>
                <a:latin typeface="Arial"/>
              </a:rPr>
              <a:t>KORONAVIRUKSEN </a:t>
            </a:r>
          </a:p>
          <a:p>
            <a:pPr>
              <a:lnSpc>
                <a:spcPts val="1899"/>
              </a:lnSpc>
            </a:pPr>
            <a:r>
              <a:rPr lang="fi-FI" sz="2000" b="1" strike="noStrike" dirty="0">
                <a:solidFill>
                  <a:srgbClr val="FFFFFF"/>
                </a:solidFill>
                <a:latin typeface="Arial"/>
              </a:rPr>
              <a:t>JA VERKKOTEKNOLOGIAN </a:t>
            </a:r>
          </a:p>
          <a:p>
            <a:pPr>
              <a:lnSpc>
                <a:spcPts val="1899"/>
              </a:lnSpc>
            </a:pPr>
            <a:r>
              <a:rPr lang="fi-FI" sz="2000" b="1" strike="noStrike" dirty="0">
                <a:solidFill>
                  <a:srgbClr val="FFFFFF"/>
                </a:solidFill>
                <a:latin typeface="Arial"/>
              </a:rPr>
              <a:t>VIRHEELLINEN YHDISTÄMINEN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i-FI" sz="1800" strike="noStrike">
                <a:solidFill>
                  <a:srgbClr val="FFFFFF"/>
                </a:solidFill>
                <a:latin typeface="Arial"/>
              </a:rPr>
              <a:t>MITÄ ON DISINFORMAATIO – </a:t>
            </a:r>
            <a:r>
              <a:rPr lang="fi-FI" sz="1800" b="1" strike="noStrike">
                <a:solidFill>
                  <a:srgbClr val="FFFFFF"/>
                </a:solidFill>
                <a:latin typeface="Arial"/>
              </a:rPr>
              <a:t>KUUMAN VEDEN JUOMINEN TAPPAA KORONAVIRUKSEN</a:t>
            </a:r>
          </a:p>
        </p:txBody>
      </p:sp>
      <p:pic>
        <p:nvPicPr>
          <p:cNvPr id="374" name="Immagine 8"/>
          <p:cNvPicPr/>
          <p:nvPr/>
        </p:nvPicPr>
        <p:blipFill>
          <a:blip r:embed="rId3"/>
          <a:srcRect t="-491" b="37526"/>
          <a:stretch/>
        </p:blipFill>
        <p:spPr>
          <a:xfrm>
            <a:off x="3490200" y="1439640"/>
            <a:ext cx="4263120" cy="5418000"/>
          </a:xfrm>
          <a:prstGeom prst="rect">
            <a:avLst/>
          </a:prstGeom>
          <a:ln w="0">
            <a:noFill/>
          </a:ln>
        </p:spPr>
      </p:pic>
      <p:sp>
        <p:nvSpPr>
          <p:cNvPr id="375" name="CustomShape 2"/>
          <p:cNvSpPr/>
          <p:nvPr/>
        </p:nvSpPr>
        <p:spPr>
          <a:xfrm>
            <a:off x="757080" y="2012760"/>
            <a:ext cx="3550320" cy="8794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180000" tIns="36000" rIns="36000" bIns="0" anchor="ctr">
            <a:noAutofit/>
          </a:bodyPr>
          <a:lstStyle/>
          <a:p>
            <a:pPr>
              <a:lnSpc>
                <a:spcPts val="1899"/>
              </a:lnSpc>
            </a:pPr>
            <a:r>
              <a:rPr lang="fi-FI" sz="2000" b="1" strike="noStrike">
                <a:solidFill>
                  <a:srgbClr val="FFFFFF"/>
                </a:solidFill>
                <a:latin typeface="Arial"/>
              </a:rPr>
              <a:t>KUUMAN VEDEN </a:t>
            </a:r>
          </a:p>
          <a:p>
            <a:pPr>
              <a:lnSpc>
                <a:spcPts val="1899"/>
              </a:lnSpc>
            </a:pPr>
            <a:r>
              <a:rPr lang="fi-FI" sz="2000" b="1" strike="noStrike">
                <a:solidFill>
                  <a:srgbClr val="FFFFFF"/>
                </a:solidFill>
                <a:latin typeface="Arial"/>
              </a:rPr>
              <a:t>JUOMINEN EI AIHEUTA</a:t>
            </a:r>
          </a:p>
          <a:p>
            <a:pPr>
              <a:lnSpc>
                <a:spcPts val="1899"/>
              </a:lnSpc>
            </a:pPr>
            <a:r>
              <a:rPr lang="fi-FI" sz="2000" b="1" strike="noStrike">
                <a:solidFill>
                  <a:srgbClr val="FFFFFF"/>
                </a:solidFill>
                <a:latin typeface="Arial"/>
              </a:rPr>
              <a:t>FYYSISTÄ HAITTAA</a:t>
            </a:r>
          </a:p>
        </p:txBody>
      </p:sp>
      <p:sp>
        <p:nvSpPr>
          <p:cNvPr id="376" name="CustomShape 3"/>
          <p:cNvSpPr/>
          <p:nvPr/>
        </p:nvSpPr>
        <p:spPr>
          <a:xfrm>
            <a:off x="7292520" y="775063"/>
            <a:ext cx="4455343" cy="1590137"/>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144000" tIns="108000" rIns="90000" bIns="45000" anchor="ctr">
            <a:noAutofit/>
          </a:bodyPr>
          <a:lstStyle/>
          <a:p>
            <a:pPr>
              <a:lnSpc>
                <a:spcPts val="1899"/>
              </a:lnSpc>
            </a:pPr>
            <a:r>
              <a:rPr lang="fi-FI" sz="2000" b="1" strike="noStrike" dirty="0">
                <a:solidFill>
                  <a:srgbClr val="FFFFFF"/>
                </a:solidFill>
                <a:latin typeface="Arial"/>
              </a:rPr>
              <a:t>VIE HUOMIOTA</a:t>
            </a:r>
          </a:p>
          <a:p>
            <a:pPr>
              <a:lnSpc>
                <a:spcPts val="1899"/>
              </a:lnSpc>
            </a:pPr>
            <a:r>
              <a:rPr lang="fi-FI" sz="2000" b="1" strike="noStrike" dirty="0">
                <a:solidFill>
                  <a:srgbClr val="FFFFFF"/>
                </a:solidFill>
                <a:latin typeface="Arial"/>
              </a:rPr>
              <a:t>OIKEILTA SUOJAUTUMIS-</a:t>
            </a:r>
          </a:p>
          <a:p>
            <a:pPr>
              <a:lnSpc>
                <a:spcPts val="1899"/>
              </a:lnSpc>
            </a:pPr>
            <a:r>
              <a:rPr lang="fi-FI" sz="2000" b="1" strike="noStrike" dirty="0">
                <a:solidFill>
                  <a:srgbClr val="FFFFFF"/>
                </a:solidFill>
                <a:latin typeface="Arial"/>
              </a:rPr>
              <a:t>TAVOILTA</a:t>
            </a:r>
          </a:p>
          <a:p>
            <a:pPr>
              <a:lnSpc>
                <a:spcPts val="1899"/>
              </a:lnSpc>
            </a:pPr>
            <a:r>
              <a:rPr lang="fi-FI" sz="1400" b="0" strike="noStrike" dirty="0">
                <a:solidFill>
                  <a:srgbClr val="FFFFFF"/>
                </a:solidFill>
                <a:latin typeface="Arial"/>
              </a:rPr>
              <a:t>(käsienpesu, lähikontaktien välttäminen ja </a:t>
            </a:r>
            <a:r>
              <a:rPr lang="fi-FI" sz="1400" b="0" strike="noStrike" dirty="0" smtClean="0">
                <a:solidFill>
                  <a:srgbClr val="FFFFFF"/>
                </a:solidFill>
                <a:latin typeface="Arial"/>
              </a:rPr>
              <a:t/>
            </a:r>
            <a:br>
              <a:rPr lang="fi-FI" sz="1400" b="0" strike="noStrike" dirty="0" smtClean="0">
                <a:solidFill>
                  <a:srgbClr val="FFFFFF"/>
                </a:solidFill>
                <a:latin typeface="Arial"/>
              </a:rPr>
            </a:br>
            <a:r>
              <a:rPr lang="fi-FI" sz="1400" b="0" strike="noStrike" dirty="0" smtClean="0">
                <a:solidFill>
                  <a:srgbClr val="FFFFFF"/>
                </a:solidFill>
                <a:latin typeface="Arial"/>
              </a:rPr>
              <a:t>kasvomaskin </a:t>
            </a:r>
            <a:r>
              <a:rPr lang="fi-FI" sz="1400" b="0" strike="noStrike" dirty="0">
                <a:solidFill>
                  <a:srgbClr val="FFFFFF"/>
                </a:solidFill>
                <a:latin typeface="Arial"/>
              </a:rPr>
              <a:t>käyttö)</a:t>
            </a:r>
          </a:p>
        </p:txBody>
      </p:sp>
      <p:sp>
        <p:nvSpPr>
          <p:cNvPr id="377" name="CustomShape 4"/>
          <p:cNvSpPr/>
          <p:nvPr/>
        </p:nvSpPr>
        <p:spPr>
          <a:xfrm>
            <a:off x="7292519" y="2506133"/>
            <a:ext cx="4611613" cy="1543353"/>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fi-FI" sz="2000" b="1" strike="noStrike" dirty="0">
                <a:solidFill>
                  <a:srgbClr val="FFFFFF"/>
                </a:solidFill>
                <a:latin typeface="Arial"/>
              </a:rPr>
              <a:t>AIHEUTTAA </a:t>
            </a:r>
            <a:r>
              <a:rPr lang="fi-FI" sz="2000" b="1" strike="noStrike" dirty="0" smtClean="0">
                <a:solidFill>
                  <a:srgbClr val="FFFFFF"/>
                </a:solidFill>
                <a:latin typeface="Arial"/>
              </a:rPr>
              <a:t>VÄÄRÄN</a:t>
            </a:r>
            <a:br>
              <a:rPr lang="fi-FI" sz="2000" b="1" strike="noStrike" dirty="0" smtClean="0">
                <a:solidFill>
                  <a:srgbClr val="FFFFFF"/>
                </a:solidFill>
                <a:latin typeface="Arial"/>
              </a:rPr>
            </a:br>
            <a:r>
              <a:rPr lang="fi-FI" sz="2000" b="1" strike="noStrike" dirty="0" smtClean="0">
                <a:solidFill>
                  <a:srgbClr val="FFFFFF"/>
                </a:solidFill>
                <a:latin typeface="Arial"/>
              </a:rPr>
              <a:t>TURVALLISUUDENTUNTEEN</a:t>
            </a:r>
            <a:endParaRPr lang="fi-FI" sz="2000" b="1" strike="noStrike" dirty="0">
              <a:solidFill>
                <a:srgbClr val="FFFFFF"/>
              </a:solidFill>
              <a:latin typeface="Arial"/>
            </a:endParaRPr>
          </a:p>
          <a:p>
            <a:pPr>
              <a:lnSpc>
                <a:spcPts val="1899"/>
              </a:lnSpc>
            </a:pPr>
            <a:r>
              <a:rPr lang="fi-FI" sz="2000" b="1" strike="noStrike" dirty="0" smtClean="0">
                <a:solidFill>
                  <a:srgbClr val="FFFFFF"/>
                </a:solidFill>
                <a:latin typeface="Arial"/>
              </a:rPr>
              <a:t>KORONAVIRUKSELTA</a:t>
            </a:r>
            <a:br>
              <a:rPr lang="fi-FI" sz="2000" b="1" strike="noStrike" dirty="0" smtClean="0">
                <a:solidFill>
                  <a:srgbClr val="FFFFFF"/>
                </a:solidFill>
                <a:latin typeface="Arial"/>
              </a:rPr>
            </a:br>
            <a:r>
              <a:rPr lang="fi-FI" sz="2000" b="1" strike="noStrike" dirty="0" smtClean="0">
                <a:solidFill>
                  <a:srgbClr val="FFFFFF"/>
                </a:solidFill>
                <a:latin typeface="Arial"/>
              </a:rPr>
              <a:t>SUOJAUTUMISESTA</a:t>
            </a:r>
            <a:endParaRPr lang="fi-FI" sz="2000" b="1" strike="noStrike" dirty="0">
              <a:solidFill>
                <a:srgbClr val="FFFFFF"/>
              </a:solidFill>
              <a:latin typeface="Arial"/>
            </a:endParaRPr>
          </a:p>
        </p:txBody>
      </p:sp>
      <p:sp>
        <p:nvSpPr>
          <p:cNvPr id="378" name="CustomShape 5"/>
          <p:cNvSpPr/>
          <p:nvPr/>
        </p:nvSpPr>
        <p:spPr>
          <a:xfrm>
            <a:off x="7292519" y="4270165"/>
            <a:ext cx="4455343" cy="135170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fi-FI" sz="2000" b="1" strike="noStrike" dirty="0">
                <a:solidFill>
                  <a:srgbClr val="FFFFFF"/>
                </a:solidFill>
                <a:latin typeface="Arial"/>
              </a:rPr>
              <a:t>KÄYTTÄÄ HYVÄKSI IHMISTEN </a:t>
            </a:r>
          </a:p>
          <a:p>
            <a:pPr>
              <a:lnSpc>
                <a:spcPts val="1899"/>
              </a:lnSpc>
            </a:pPr>
            <a:r>
              <a:rPr lang="fi-FI" sz="2000" b="1" strike="noStrike" dirty="0">
                <a:solidFill>
                  <a:srgbClr val="FFFFFF"/>
                </a:solidFill>
                <a:latin typeface="Arial"/>
              </a:rPr>
              <a:t>PELKOA JA EPÄVARMUUTTA </a:t>
            </a:r>
          </a:p>
          <a:p>
            <a:pPr>
              <a:lnSpc>
                <a:spcPts val="1899"/>
              </a:lnSpc>
            </a:pPr>
            <a:r>
              <a:rPr lang="fi-FI" sz="2000" b="1" strike="noStrike" dirty="0">
                <a:solidFill>
                  <a:srgbClr val="FFFFFF"/>
                </a:solidFill>
                <a:latin typeface="Arial"/>
              </a:rPr>
              <a:t>EPÄTIETEELLISEN </a:t>
            </a:r>
            <a:r>
              <a:rPr lang="fi-FI" sz="2000" b="1" strike="noStrike" dirty="0" smtClean="0">
                <a:solidFill>
                  <a:srgbClr val="FFFFFF"/>
                </a:solidFill>
                <a:latin typeface="Arial"/>
              </a:rPr>
              <a:t>TIEDON</a:t>
            </a:r>
            <a:br>
              <a:rPr lang="fi-FI" sz="2000" b="1" strike="noStrike" dirty="0" smtClean="0">
                <a:solidFill>
                  <a:srgbClr val="FFFFFF"/>
                </a:solidFill>
                <a:latin typeface="Arial"/>
              </a:rPr>
            </a:br>
            <a:r>
              <a:rPr lang="fi-FI" sz="2000" b="1" strike="noStrike" dirty="0" smtClean="0">
                <a:solidFill>
                  <a:srgbClr val="FFFFFF"/>
                </a:solidFill>
                <a:latin typeface="Arial"/>
              </a:rPr>
              <a:t>LEVITTÄMISEEN</a:t>
            </a:r>
            <a:endParaRPr lang="fi-FI" sz="2000" b="1" strike="noStrike" dirty="0">
              <a:solidFill>
                <a:srgbClr val="FFFFFF"/>
              </a:solidFill>
              <a:latin typeface="Arial"/>
            </a:endParaRPr>
          </a:p>
        </p:txBody>
      </p:sp>
      <p:sp>
        <p:nvSpPr>
          <p:cNvPr id="37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i-FI" sz="3200" b="1" strike="noStrike">
                <a:solidFill>
                  <a:srgbClr val="FFFFFF"/>
                </a:solidFill>
                <a:latin typeface="Arial"/>
              </a:rPr>
              <a:t>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06B2DFDABD9F418DFEE83DCA625CD6" ma:contentTypeVersion="0" ma:contentTypeDescription="Create a new document." ma:contentTypeScope="" ma:versionID="5d8fc153f99776e6608615912925800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33CE5F-37CD-475D-91E5-F24136D278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91CB5AD-7D86-46ED-9382-93A4D8137F9E}">
  <ds:schemaRefs>
    <ds:schemaRef ds:uri="http://schemas.microsoft.com/office/2006/metadata/properties"/>
  </ds:schemaRefs>
</ds:datastoreItem>
</file>

<file path=customXml/itemProps3.xml><?xml version="1.0" encoding="utf-8"?>
<ds:datastoreItem xmlns:ds="http://schemas.openxmlformats.org/officeDocument/2006/customXml" ds:itemID="{3887FF49-257D-47A2-82D4-9CB3AFEAA4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4919</Words>
  <Application>Microsoft Office PowerPoint</Application>
  <PresentationFormat>Widescreen</PresentationFormat>
  <Paragraphs>590</Paragraphs>
  <Slides>34</Slides>
  <Notes>23</Notes>
  <HiddenSlides>0</HiddenSlides>
  <MMClips>1</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34</vt:i4>
      </vt:variant>
    </vt:vector>
  </HeadingPairs>
  <TitlesOfParts>
    <vt:vector size="49" baseType="lpstr">
      <vt:lpstr>Arial</vt:lpstr>
      <vt:lpstr>Calibri</vt:lpstr>
      <vt:lpstr>DejaVu Sans</vt:lpstr>
      <vt:lpstr>StarSymbol</vt:lpstr>
      <vt:lpstr>Symbol</vt:lpstr>
      <vt:lpstr>Times New Roman</vt:lpstr>
      <vt:lpstr>Wingdings</vt:lpstr>
      <vt:lpstr>Wingdings 2</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2021-03-18T16:49:51Z</dcterms:created>
  <dcterms:modified xsi:type="dcterms:W3CDTF">2021-03-24T14:08:54Z</dcterms:modified>
  <dc:language/>
</cp:coreProperties>
</file>