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1" strike="noStrike" spc="-1">
                <a:latin typeface="Arial"/>
              </a:rPr>
              <a:t>Which one is fake?</a:t>
            </a:r>
            <a:endParaRPr lang="fr-BE" sz="2000" b="0" strike="noStrike" spc="-1">
              <a:latin typeface="Arial"/>
            </a:endParaRPr>
          </a:p>
          <a:p>
            <a:pPr marL="216000" indent="-216000">
              <a:lnSpc>
                <a:spcPct val="100000"/>
              </a:lnSpc>
            </a:pPr>
            <a:endParaRPr lang="fr-BE" sz="2000" b="0" strike="noStrike" spc="-1">
              <a:latin typeface="Arial"/>
            </a:endParaRPr>
          </a:p>
          <a:p>
            <a:pPr marL="216000" indent="-216000">
              <a:lnSpc>
                <a:spcPct val="100000"/>
              </a:lnSpc>
            </a:pPr>
            <a:r>
              <a:rPr lang="en-GB" sz="2000" b="0" strike="noStrike" spc="-1">
                <a:latin typeface="Arial"/>
              </a:rPr>
              <a:t>Ice-breaker: Let’s start with an easy example that probably won’t fool anyone, but might make you laugh. </a:t>
            </a:r>
            <a:endParaRPr lang="fr-BE" sz="2000" b="0" strike="noStrike" spc="-1">
              <a:latin typeface="Arial"/>
            </a:endParaRPr>
          </a:p>
          <a:p>
            <a:pPr marL="216000" indent="-216000">
              <a:lnSpc>
                <a:spcPct val="100000"/>
              </a:lnSpc>
            </a:pPr>
            <a:endParaRPr lang="fr-BE" sz="2000" b="0" strike="noStrike" spc="-1">
              <a:latin typeface="Arial"/>
            </a:endParaRPr>
          </a:p>
          <a:p>
            <a:pPr marL="216000" indent="-216000">
              <a:lnSpc>
                <a:spcPct val="100000"/>
              </a:lnSpc>
            </a:pPr>
            <a:r>
              <a:rPr lang="sv-SE" sz="2000" b="0" strike="noStrike" spc="-1">
                <a:latin typeface="Arial"/>
              </a:rPr>
              <a:t>Source: www.snopes.com</a:t>
            </a:r>
            <a:endParaRPr lang="fr-BE" sz="2000" b="0" strike="noStrike" spc="-1">
              <a:latin typeface="Arial"/>
            </a:endParaRP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BE" sz="1200" b="0" strike="noStrike" spc="-1">
                <a:latin typeface="Arial"/>
                <a:ea typeface="Calibri"/>
              </a:rPr>
              <a:t>HOW DISINFOMATION WORKS </a:t>
            </a:r>
            <a:endParaRPr lang="fr-BE" sz="1200" b="0" strike="noStrike" spc="-1">
              <a:latin typeface="Arial"/>
            </a:endParaRP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fr-BE" sz="1200" b="0" strike="noStrike" spc="-1">
                <a:latin typeface="Arial"/>
                <a:ea typeface="Calibri"/>
              </a:rPr>
              <a:t>Learning objectives</a:t>
            </a: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en-IE" sz="1200" b="0" strike="noStrike" spc="-1">
                <a:latin typeface="Arial"/>
                <a:ea typeface="Calibri"/>
              </a:rPr>
              <a:t>Understand the main actors, behaviours and content that define disinformation</a:t>
            </a: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en-IE" sz="1200" b="0" strike="noStrike" spc="-1">
                <a:latin typeface="Arial"/>
                <a:ea typeface="Calibri"/>
              </a:rPr>
              <a:t>Understand that those who spread disinformation often try to intentionally evoke emotional responses from readers</a:t>
            </a: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en-IE" sz="1200" b="0" strike="noStrike" spc="-1">
                <a:latin typeface="Arial"/>
                <a:ea typeface="Calibri"/>
              </a:rPr>
              <a:t>Understand that we are all at risk from disinformation; discuss the reasons why it’s dangerous.</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US" sz="2000" b="0" strike="noStrike" spc="-1">
                <a:latin typeface="Arial"/>
                <a:ea typeface="Calibri"/>
              </a:rPr>
              <a:t>Descriptions:</a:t>
            </a:r>
            <a:r>
              <a:t/>
            </a:r>
            <a:br/>
            <a:r>
              <a:rPr lang="en-US" sz="2000" b="0" strike="noStrike" spc="-1">
                <a:latin typeface="Arial"/>
                <a:ea typeface="Calibri"/>
              </a:rPr>
              <a:t>- When do we start believing something and when are we ready to go an extra mile to support something?</a:t>
            </a:r>
            <a:endParaRPr lang="fr-BE" sz="2000" b="0" strike="noStrike" spc="-1">
              <a:latin typeface="Arial"/>
            </a:endParaRPr>
          </a:p>
          <a:p>
            <a:pPr>
              <a:lnSpc>
                <a:spcPct val="100000"/>
              </a:lnSpc>
              <a:tabLst>
                <a:tab pos="0" algn="l"/>
              </a:tabLst>
            </a:pPr>
            <a:r>
              <a:rPr lang="en-GB" sz="2000" b="0" strike="noStrike" spc="-1">
                <a:latin typeface="Arial"/>
                <a:ea typeface="Calibri"/>
              </a:rPr>
              <a:t>- Disinformation is a process - It does not happen quickly:</a:t>
            </a:r>
            <a:endParaRPr lang="fr-BE" sz="2000" b="0" strike="noStrike" spc="-1">
              <a:latin typeface="Arial"/>
            </a:endParaRPr>
          </a:p>
          <a:p>
            <a:pPr>
              <a:lnSpc>
                <a:spcPct val="100000"/>
              </a:lnSpc>
              <a:tabLst>
                <a:tab pos="0" algn="l"/>
              </a:tabLst>
            </a:pPr>
            <a:r>
              <a:rPr lang="en-GB" sz="2000" b="0" strike="noStrike" spc="-1">
                <a:latin typeface="Arial"/>
                <a:ea typeface="Calibri"/>
              </a:rPr>
              <a:t>- Fake research report linking measles vaccine with autism was published in </a:t>
            </a:r>
            <a:r>
              <a:rPr lang="lt-LT" sz="2000" b="0" strike="noStrike" spc="-1">
                <a:latin typeface="Arial"/>
                <a:ea typeface="Calibri"/>
              </a:rPr>
              <a:t>1998</a:t>
            </a:r>
            <a:r>
              <a:rPr lang="en-GB" sz="2000" b="0" strike="noStrike" spc="-1">
                <a:latin typeface="Arial"/>
                <a:ea typeface="Calibri"/>
              </a:rPr>
              <a:t> </a:t>
            </a:r>
            <a:r>
              <a:rPr lang="en-GB" sz="2000" b="0" strike="noStrike" spc="-1">
                <a:latin typeface="Wingdings"/>
                <a:ea typeface="Calibri"/>
              </a:rPr>
              <a:t></a:t>
            </a:r>
            <a:r>
              <a:rPr lang="en-GB" sz="2000" b="0" strike="noStrike" spc="-1">
                <a:latin typeface="Times New Roman"/>
                <a:ea typeface="Calibri"/>
              </a:rPr>
              <a:t> </a:t>
            </a:r>
            <a:r>
              <a:rPr lang="en-GB" sz="1200" b="0" strike="noStrike" spc="-1">
                <a:solidFill>
                  <a:srgbClr val="000000"/>
                </a:solidFill>
                <a:latin typeface="Times New Roman"/>
                <a:ea typeface="Arial"/>
              </a:rPr>
              <a:t>Fake research fuels fears against vaccination, which results in increase of the measles disease</a:t>
            </a:r>
            <a:endParaRPr lang="fr-BE" sz="1200" b="0" strike="noStrike" spc="-1">
              <a:latin typeface="Arial"/>
            </a:endParaRPr>
          </a:p>
          <a:p>
            <a:pPr>
              <a:lnSpc>
                <a:spcPct val="100000"/>
              </a:lnSpc>
              <a:tabLst>
                <a:tab pos="0" algn="l"/>
              </a:tabLst>
            </a:pPr>
            <a:r>
              <a:rPr lang="en-US" sz="2000" b="0" strike="noStrike" spc="-1">
                <a:solidFill>
                  <a:srgbClr val="000000"/>
                </a:solidFill>
                <a:latin typeface="Times New Roman"/>
                <a:ea typeface="Arial"/>
              </a:rPr>
              <a:t>- Motivation to support an idea/cause for political or financial gain</a:t>
            </a:r>
            <a:endParaRPr lang="fr-BE" sz="2000" b="0" strike="noStrike" spc="-1">
              <a:latin typeface="Arial"/>
            </a:endParaRPr>
          </a:p>
          <a:p>
            <a:pPr>
              <a:lnSpc>
                <a:spcPct val="100000"/>
              </a:lnSpc>
              <a:tabLst>
                <a:tab pos="0" algn="l"/>
              </a:tabLst>
            </a:pPr>
            <a:r>
              <a:rPr lang="en-GB" sz="1200" b="0" strike="noStrike" spc="-1">
                <a:solidFill>
                  <a:srgbClr val="000000"/>
                </a:solidFill>
                <a:latin typeface="Times New Roman"/>
                <a:ea typeface="Arial"/>
              </a:rPr>
              <a:t>- Students are encouraged to reflect how no real debate can happen unless everyone can make informed choices based on facts; while all opinions are acceptable, spreading lies is not.</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GB" sz="2000" b="0" strike="noStrike" spc="-1">
                <a:latin typeface="Arial"/>
              </a:rPr>
              <a:t>Speaking points:</a:t>
            </a:r>
            <a:r>
              <a:t/>
            </a:r>
            <a:br/>
            <a:endParaRPr lang="fr-BE" sz="20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latin typeface="Arial"/>
              </a:rPr>
              <a:t>Exaggerating differences is a tool for weakening a community</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latin typeface="Arial"/>
              </a:rPr>
              <a:t>It is more difficult to undermine a strong community that unites behind its shared values and its common identity</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n-US" sz="2000" b="0" strike="noStrike" spc="-1">
                <a:latin typeface="Arial"/>
              </a:rPr>
              <a:t>Therefore disinformation is used to divide people and exaggerate internal differences</a:t>
            </a:r>
            <a:endParaRPr lang="fr-BE" sz="2000" b="0" strike="noStrike" spc="-1">
              <a:latin typeface="Arial"/>
            </a:endParaRPr>
          </a:p>
          <a:p>
            <a:pPr marL="171360" indent="-171000">
              <a:lnSpc>
                <a:spcPct val="100000"/>
              </a:lnSpc>
              <a:buClr>
                <a:srgbClr val="000000"/>
              </a:buClr>
              <a:buFont typeface="StarSymbol"/>
              <a:buChar char="-"/>
            </a:pPr>
            <a:r>
              <a:rPr lang="en-US" sz="1200" b="0" strike="noStrike" spc="-1">
                <a:latin typeface="Arial"/>
                <a:ea typeface="Arial"/>
              </a:rPr>
              <a:t>Providers of disinformation want to polarize our societies and promote “us vs them” narratives</a:t>
            </a:r>
            <a:endParaRPr lang="fr-BE" sz="1200" b="0" strike="noStrike" spc="-1">
              <a:latin typeface="Arial"/>
            </a:endParaRPr>
          </a:p>
          <a:p>
            <a:pPr marL="171360" indent="-171000">
              <a:lnSpc>
                <a:spcPct val="100000"/>
              </a:lnSpc>
              <a:buClr>
                <a:srgbClr val="000000"/>
              </a:buClr>
              <a:buFont typeface="StarSymbol"/>
              <a:buChar char="-"/>
            </a:pPr>
            <a:r>
              <a:rPr lang="en-US" sz="2000" b="0" strike="noStrike" spc="-1">
                <a:latin typeface="Arial"/>
                <a:ea typeface="Arial"/>
              </a:rPr>
              <a:t>When former friends are divided, it is much easier to fight each small group separately</a:t>
            </a:r>
            <a:endParaRPr lang="fr-BE" sz="2000" b="0" strike="noStrike" spc="-1">
              <a:latin typeface="Arial"/>
            </a:endParaRPr>
          </a:p>
          <a:p>
            <a:pPr marL="171360" indent="-171000">
              <a:lnSpc>
                <a:spcPct val="100000"/>
              </a:lnSpc>
              <a:buClr>
                <a:srgbClr val="000000"/>
              </a:buClr>
              <a:buFont typeface="StarSymbol"/>
              <a:buChar char="-"/>
            </a:pPr>
            <a:r>
              <a:rPr lang="en-US" sz="1200" b="0" strike="noStrike" spc="-1">
                <a:latin typeface="Arial"/>
                <a:ea typeface="Arial"/>
              </a:rPr>
              <a:t>But much of the progress in civilisation lies in finding compromises between the interests of different groups</a:t>
            </a:r>
            <a:endParaRPr lang="fr-BE" sz="1200" b="0" strike="noStrike" spc="-1">
              <a:latin typeface="Arial"/>
            </a:endParaRP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IE" sz="1200" b="0" strike="noStrike" spc="-1" dirty="0">
                <a:solidFill>
                  <a:srgbClr val="000000"/>
                </a:solidFill>
                <a:latin typeface="+mn-lt"/>
                <a:ea typeface="+mn-ea"/>
              </a:rPr>
              <a:t>We are all at risk of falling prey to disinformation. It is a dangerous phenomenon that can:</a:t>
            </a:r>
            <a:endParaRPr lang="fr-BE" sz="1200" b="0" strike="noStrike" spc="-1" dirty="0">
              <a:latin typeface="Arial"/>
            </a:endParaRPr>
          </a:p>
          <a:p>
            <a:pPr marL="216000" indent="-216000">
              <a:lnSpc>
                <a:spcPct val="100000"/>
              </a:lnSpc>
            </a:pPr>
            <a:r>
              <a:rPr lang="en-US" sz="1200" b="1" strike="noStrike" spc="-1" dirty="0">
                <a:solidFill>
                  <a:srgbClr val="000000"/>
                </a:solidFill>
                <a:latin typeface="+mn-lt"/>
                <a:ea typeface="+mn-ea"/>
              </a:rPr>
              <a:t>- spread mistrust in public institutions</a:t>
            </a:r>
            <a:r>
              <a:rPr lang="en-US" sz="1200" b="0" strike="noStrike" spc="-1" dirty="0">
                <a:solidFill>
                  <a:srgbClr val="000000"/>
                </a:solidFill>
                <a:latin typeface="+mn-lt"/>
                <a:ea typeface="+mn-ea"/>
              </a:rPr>
              <a:t>, which can lead to political apathy or radicalization.</a:t>
            </a:r>
            <a:endParaRPr lang="fr-BE" sz="1200" b="0" strike="noStrike" spc="-1" dirty="0">
              <a:latin typeface="Arial"/>
            </a:endParaRPr>
          </a:p>
          <a:p>
            <a:pPr marL="216000" indent="-216000">
              <a:lnSpc>
                <a:spcPct val="100000"/>
              </a:lnSpc>
            </a:pPr>
            <a:r>
              <a:rPr lang="en-US" sz="1200" b="1" strike="noStrike" spc="-1" dirty="0">
                <a:solidFill>
                  <a:srgbClr val="000000"/>
                </a:solidFill>
                <a:latin typeface="+mn-lt"/>
                <a:ea typeface="+mn-ea"/>
              </a:rPr>
              <a:t>- spread mistrust in scientific and medical information</a:t>
            </a:r>
            <a:r>
              <a:rPr lang="en-US" sz="1200" b="0" strike="noStrike" spc="-1" dirty="0">
                <a:solidFill>
                  <a:srgbClr val="000000"/>
                </a:solidFill>
                <a:latin typeface="+mn-lt"/>
                <a:ea typeface="+mn-ea"/>
              </a:rPr>
              <a:t>, which can have serious health</a:t>
            </a:r>
            <a:r>
              <a:rPr lang="en-US" sz="1200" b="0" strike="noStrike" spc="-1" dirty="0">
                <a:solidFill>
                  <a:srgbClr val="FF0000"/>
                </a:solidFill>
                <a:latin typeface="+mn-lt"/>
                <a:ea typeface="+mn-ea"/>
              </a:rPr>
              <a:t> </a:t>
            </a:r>
            <a:r>
              <a:rPr lang="en-US" sz="1200" b="0" strike="noStrike" spc="-1" dirty="0">
                <a:solidFill>
                  <a:srgbClr val="000000"/>
                </a:solidFill>
                <a:latin typeface="+mn-lt"/>
                <a:ea typeface="+mn-ea"/>
              </a:rPr>
              <a:t>consequences.</a:t>
            </a:r>
            <a:endParaRPr lang="fr-BE" sz="1200" b="0" strike="noStrike" spc="-1" dirty="0">
              <a:latin typeface="Arial"/>
            </a:endParaRP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IE" sz="2000" b="0" strike="noStrike" spc="-1">
                <a:latin typeface="Arial"/>
              </a:rPr>
              <a:t>State-controlled media like Russia Today are ‘usual suspects’ among the purveyors of disinformation, especially with the aim of sowing distrust and creating division within the EU and the West. A common tactic of actors who spread disinformation, specifically those linked to the Kremlin, is to sow distrust in democratic institutions and seek to undermine the European Union by deliberately crowding the information space with false narratives. In the examples here, the coverage by Russia Today centers on Remdesivir, which was authorised </a:t>
            </a:r>
            <a:r>
              <a:rPr lang="en-US" sz="1200" b="0" strike="noStrike" spc="-1">
                <a:solidFill>
                  <a:srgbClr val="000000"/>
                </a:solidFill>
                <a:latin typeface="+mn-lt"/>
                <a:ea typeface="+mn-ea"/>
              </a:rPr>
              <a:t>in the EU in July 2020 for the treatment of COVID-19 in adults and adolescents from 12 years of age with pneumonia who require supplemental oxygen. </a:t>
            </a:r>
            <a:r>
              <a:rPr lang="en-GB" sz="1200" b="0" strike="noStrike" spc="-1">
                <a:solidFill>
                  <a:srgbClr val="000000"/>
                </a:solidFill>
                <a:latin typeface="+mn-lt"/>
                <a:ea typeface="+mn-ea"/>
              </a:rPr>
              <a:t>Pro-Kremlin media have promoted multiple deceptive stories on the EU buying large stock of Remdesivir, which was allegedly deemed as an ineffective treatment by the WHO. The stories described this move as a major failure of EU health policy and “of the greatest scandals of the health crisis”. In reality, </a:t>
            </a:r>
            <a:r>
              <a:rPr lang="en-US" sz="1200" b="0" strike="noStrike" spc="-1">
                <a:solidFill>
                  <a:srgbClr val="000000"/>
                </a:solidFill>
                <a:latin typeface="+mn-lt"/>
                <a:ea typeface="+mn-ea"/>
              </a:rPr>
              <a:t>according to WHO, the certainty for their results is low and the evidence did not prove that Remdesivir has </a:t>
            </a:r>
            <a:r>
              <a:rPr lang="en-US" sz="1200" b="0" i="1" strike="noStrike" spc="-1">
                <a:solidFill>
                  <a:srgbClr val="000000"/>
                </a:solidFill>
                <a:latin typeface="+mn-lt"/>
                <a:ea typeface="+mn-ea"/>
              </a:rPr>
              <a:t>no</a:t>
            </a:r>
            <a:r>
              <a:rPr lang="en-US" sz="1200" b="0" strike="noStrike" spc="-1">
                <a:solidFill>
                  <a:srgbClr val="000000"/>
                </a:solidFill>
                <a:latin typeface="+mn-lt"/>
                <a:ea typeface="+mn-ea"/>
              </a:rPr>
              <a:t> benefit. The recommendation is </a:t>
            </a:r>
            <a:r>
              <a:rPr lang="en-US" sz="1200" b="0" i="1" strike="noStrike" spc="-1">
                <a:solidFill>
                  <a:srgbClr val="000000"/>
                </a:solidFill>
                <a:latin typeface="+mn-lt"/>
                <a:ea typeface="+mn-ea"/>
              </a:rPr>
              <a:t>conditional</a:t>
            </a:r>
            <a:r>
              <a:rPr lang="en-US" sz="1200" b="0" strike="noStrike" spc="-1">
                <a:solidFill>
                  <a:srgbClr val="000000"/>
                </a:solidFill>
                <a:latin typeface="+mn-lt"/>
                <a:ea typeface="+mn-ea"/>
              </a:rPr>
              <a:t>, which is issued when evidence around the benefits and risks of an intervention are less certain. </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US" sz="1200" b="0" strike="noStrike" spc="-1">
                <a:solidFill>
                  <a:srgbClr val="000000"/>
                </a:solidFill>
                <a:latin typeface="+mn-lt"/>
                <a:ea typeface="+mn-ea"/>
              </a:rPr>
              <a:t>This is a widely used method by malign actors who spread disinformation for political and financial gain: the goal is more often than not to undermine the EU/the West by presenting its policies and values as failed ones, therefore eroding the public’s trust in institutions and authorities involved in those decisions. By amplifying information like the story above, disinformation actors create more confusion during an already uncertain situation, leading the public to often ignore the guidance of national authorities and scientific experts. </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IE" sz="2000" b="0" strike="noStrike" spc="-1">
                <a:solidFill>
                  <a:srgbClr val="000000"/>
                </a:solidFill>
                <a:latin typeface="+mn-lt"/>
                <a:ea typeface="+mn-ea"/>
              </a:rPr>
              <a:t>Source: https://www.youtube.com/watch?v=e7jiPDxxx3o&amp;ab_channel=RTFrance</a:t>
            </a:r>
            <a:endParaRPr lang="fr-BE" sz="2000" b="0" strike="noStrike" spc="-1">
              <a:latin typeface="Arial"/>
            </a:endParaRPr>
          </a:p>
          <a:p>
            <a:pPr>
              <a:lnSpc>
                <a:spcPct val="100000"/>
              </a:lnSpc>
              <a:tabLst>
                <a:tab pos="0" algn="l"/>
              </a:tabLst>
            </a:pPr>
            <a:r>
              <a:rPr lang="fr-BE" sz="2000" b="0" strike="noStrike" spc="-1">
                <a:solidFill>
                  <a:srgbClr val="000000"/>
                </a:solidFill>
                <a:latin typeface="+mn-lt"/>
                <a:ea typeface="+mn-ea"/>
              </a:rPr>
              <a:t>https://www.who.int/news-room/feature-stories/detail/who-recommends-against-the-use-of-remdesivir-in-covid-19-patients</a:t>
            </a:r>
            <a:endParaRPr lang="fr-BE" sz="2000" b="0" strike="noStrike" spc="-1">
              <a:latin typeface="Arial"/>
            </a:endParaRPr>
          </a:p>
          <a:p>
            <a:pPr>
              <a:lnSpc>
                <a:spcPct val="100000"/>
              </a:lnSpc>
              <a:tabLst>
                <a:tab pos="0" algn="l"/>
              </a:tabLst>
            </a:pPr>
            <a:r>
              <a:rPr lang="fr-BE" sz="2000" b="0" strike="noStrike" spc="-1">
                <a:solidFill>
                  <a:srgbClr val="000000"/>
                </a:solidFill>
                <a:latin typeface="+mn-lt"/>
                <a:ea typeface="+mn-ea"/>
              </a:rPr>
              <a:t>https://www.ema.europa.eu/en/news/update-remdesivir-ema-will-evaluate-new-data-solidarity-trial</a:t>
            </a: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IE" sz="2000" b="0" strike="noStrike" spc="-1">
                <a:latin typeface="Arial"/>
              </a:rPr>
              <a:t>Whether the objective of those spreading a specific disinformation narrative is political or financial gain, social media plays a tremendous role in amplifying or stopping disinformation from spreading. Speak about:</a:t>
            </a:r>
            <a:r>
              <a:t/>
            </a:r>
            <a:br/>
            <a:endParaRPr lang="fr-BE" sz="2000" b="0" strike="noStrike" spc="-1">
              <a:latin typeface="Arial"/>
            </a:endParaRPr>
          </a:p>
          <a:p>
            <a:pPr marL="171360" indent="-171000">
              <a:lnSpc>
                <a:spcPct val="100000"/>
              </a:lnSpc>
              <a:buClr>
                <a:srgbClr val="000000"/>
              </a:buClr>
              <a:buFont typeface="StarSymbol"/>
              <a:buChar char="-"/>
            </a:pPr>
            <a:r>
              <a:rPr lang="en-IE" sz="2000" b="0" strike="noStrike" spc="-1">
                <a:latin typeface="Arial"/>
              </a:rPr>
              <a:t>Social media is used by everyone, including us and everyone we trust, like our friends and family. That’s why we have to be extra vigilant with information we see/receive. See above an example of a WhatsApp message containing entirely false information on a bogus coronavirus cure. (left)</a:t>
            </a:r>
            <a:endParaRPr lang="fr-BE" sz="2000" b="0" strike="noStrike" spc="-1">
              <a:latin typeface="Arial"/>
            </a:endParaRPr>
          </a:p>
          <a:p>
            <a:pPr marL="171360" indent="-171000">
              <a:lnSpc>
                <a:spcPct val="100000"/>
              </a:lnSpc>
              <a:buClr>
                <a:srgbClr val="000000"/>
              </a:buClr>
              <a:buFont typeface="StarSymbol"/>
              <a:buChar char="-"/>
            </a:pPr>
            <a:r>
              <a:rPr lang="en-IE" sz="2000" b="0" strike="noStrike" spc="-1">
                <a:latin typeface="Arial"/>
              </a:rPr>
              <a:t>Clickbait (generating profit from clicks) &gt; making headlines or images/videos intentionally appealing and mysterious to get more clicks. Remember the ‘Pope endorsing Trump’ article from earlier? See also example above of EU allegedly wanting to merge UK with France. (middle – top)</a:t>
            </a:r>
            <a:endParaRPr lang="fr-BE" sz="2000" b="0" strike="noStrike" spc="-1">
              <a:latin typeface="Arial"/>
            </a:endParaRPr>
          </a:p>
          <a:p>
            <a:pPr marL="171360" indent="-171000">
              <a:lnSpc>
                <a:spcPct val="100000"/>
              </a:lnSpc>
              <a:buClr>
                <a:srgbClr val="000000"/>
              </a:buClr>
              <a:buFont typeface="StarSymbol"/>
              <a:buChar char="-"/>
            </a:pPr>
            <a:r>
              <a:rPr lang="en-IE" sz="2000" b="0" strike="noStrike" spc="-1">
                <a:latin typeface="Arial"/>
              </a:rPr>
              <a:t>Completely fabricated stories like the one above of an</a:t>
            </a:r>
            <a:r>
              <a:rPr lang="en-US" sz="2000" b="0" strike="noStrike" spc="-1">
                <a:latin typeface="Arial"/>
              </a:rPr>
              <a:t> Instagram post from April 2020 claiming to have found the vaccine for coronavirus, while no such vaccine existed at the time and no advanced research for it had began (middle – bottom)</a:t>
            </a:r>
            <a:endParaRPr lang="fr-BE" sz="2000" b="0" strike="noStrike" spc="-1">
              <a:latin typeface="Arial"/>
            </a:endParaRPr>
          </a:p>
          <a:p>
            <a:pPr marL="171360" indent="-171000">
              <a:lnSpc>
                <a:spcPct val="100000"/>
              </a:lnSpc>
              <a:buClr>
                <a:srgbClr val="000000"/>
              </a:buClr>
              <a:buFont typeface="StarSymbol"/>
              <a:buChar char="-"/>
            </a:pPr>
            <a:r>
              <a:rPr lang="en-IE" sz="2000" b="0" strike="noStrike" spc="-1">
                <a:latin typeface="Arial"/>
              </a:rPr>
              <a:t>Artificial amplification &gt; getting a story or a narrative to go viral through inauthentic means: fake profiles and bots, storming posts with comments and shares to give it more traction. Profiles created to intentionally look like ‘everyday’ people with descriptions about normal jobs and hobbies but operated entirely artificially or by troll factories. The example above shows replies to different Twitter accounts’ posts, using </a:t>
            </a:r>
            <a:r>
              <a:rPr lang="fr-BE" sz="2000" b="0" strike="noStrike" spc="-1">
                <a:latin typeface="Arial"/>
              </a:rPr>
              <a:t>similar narratives or identical text, which suggests coordinated messaging. Source: Report by Institute for Strategic Dialogue and Alliance for Securing Democracy - https://www.isdglobal.org/wp-content/uploads/2020/08/ISDG-proCCP.pdf</a:t>
            </a:r>
          </a:p>
          <a:p>
            <a:pPr marL="171360" indent="-171000">
              <a:lnSpc>
                <a:spcPct val="100000"/>
              </a:lnSpc>
              <a:buClr>
                <a:srgbClr val="000000"/>
              </a:buClr>
              <a:buFont typeface="StarSymbol"/>
              <a:buChar char="-"/>
            </a:pPr>
            <a:r>
              <a:rPr lang="en-IE" sz="2000" b="0" strike="noStrike" spc="-1">
                <a:latin typeface="Arial"/>
              </a:rPr>
              <a:t>Out of context use of imagery: we’ll see an example in the next slides. A very common disinformation technique is to re-use older footage (often graphic or shocking) for a current event, or in entirely different contexts.</a:t>
            </a:r>
            <a:endParaRPr lang="fr-BE" sz="2000" b="0" strike="noStrike" spc="-1">
              <a:latin typeface="Arial"/>
            </a:endParaRPr>
          </a:p>
          <a:p>
            <a:pPr>
              <a:lnSpc>
                <a:spcPct val="100000"/>
              </a:lnSpc>
            </a:pPr>
            <a:endParaRPr lang="fr-BE" sz="2000" b="0" strike="noStrike" spc="-1">
              <a:latin typeface="Arial"/>
            </a:endParaRPr>
          </a:p>
          <a:p>
            <a:pPr>
              <a:lnSpc>
                <a:spcPct val="100000"/>
              </a:lnSpc>
              <a:tabLst>
                <a:tab pos="0" algn="l"/>
              </a:tabLst>
            </a:pPr>
            <a:r>
              <a:rPr lang="en-IE" sz="2000" b="0" strike="noStrike" spc="-1">
                <a:latin typeface="Arial"/>
              </a:rPr>
              <a:t>More info: </a:t>
            </a:r>
            <a:r>
              <a:rPr lang="fr-BE" sz="2000" b="0" u="sng" strike="noStrike" spc="-1">
                <a:solidFill>
                  <a:srgbClr val="000000"/>
                </a:solidFill>
                <a:uFillTx/>
                <a:latin typeface="Arial"/>
                <a:hlinkClick r:id="rId3"/>
              </a:rPr>
              <a:t>https://www.cits.ucsb.edu/fake-news/spread</a:t>
            </a:r>
            <a:endParaRPr lang="fr-BE" sz="2000" b="0" strike="noStrike" spc="-1">
              <a:latin typeface="Arial"/>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n-US" sz="2000" b="0" strike="noStrike" spc="-1">
                <a:latin typeface="Arial"/>
              </a:rPr>
              <a:t>TikTok, the short-video app, has seen an incredibly rapid increase in its base of users especially among teenage audiences. But as its popularity grew in Europe and in the United States, </a:t>
            </a:r>
            <a:r>
              <a:rPr lang="en-US" sz="1200" b="0" strike="noStrike" spc="-1">
                <a:solidFill>
                  <a:srgbClr val="000000"/>
                </a:solidFill>
                <a:latin typeface="+mn-lt"/>
                <a:ea typeface="+mn-ea"/>
              </a:rPr>
              <a:t>TikTok also became host to a wide range of false content, much of it political, as well as anti-vaccination posts and misinformation surrounding climate change,  such as attacks on Swedish environmental activist Greta Thunberg. </a:t>
            </a:r>
            <a:endParaRPr lang="fr-BE" sz="1200" b="0" strike="noStrike" spc="-1">
              <a:latin typeface="Arial"/>
            </a:endParaRPr>
          </a:p>
          <a:p>
            <a:pPr marL="171360" indent="-171000">
              <a:lnSpc>
                <a:spcPct val="100000"/>
              </a:lnSpc>
              <a:buClr>
                <a:srgbClr val="000000"/>
              </a:buClr>
              <a:buFont typeface="StarSymbol"/>
              <a:buChar char="-"/>
            </a:pPr>
            <a:r>
              <a:rPr lang="en-US" sz="1200" b="0" strike="noStrike" spc="-1">
                <a:solidFill>
                  <a:srgbClr val="000000"/>
                </a:solidFill>
                <a:latin typeface="+mn-lt"/>
                <a:ea typeface="+mn-ea"/>
              </a:rPr>
              <a:t>Earlier this year, there were multiple videos on TikTok spreading baseless claims and debunked conspiracy theories about the coronavirus outbreak.</a:t>
            </a:r>
            <a:endParaRPr lang="fr-BE" sz="1200" b="0" strike="noStrike" spc="-1">
              <a:latin typeface="Arial"/>
            </a:endParaRPr>
          </a:p>
          <a:p>
            <a:pPr marL="171360" indent="-171000">
              <a:lnSpc>
                <a:spcPct val="100000"/>
              </a:lnSpc>
              <a:buClr>
                <a:srgbClr val="000000"/>
              </a:buClr>
              <a:buFont typeface="StarSymbol"/>
              <a:buChar char="-"/>
            </a:pPr>
            <a:r>
              <a:rPr lang="en-US" sz="1200" b="0" strike="noStrike" spc="-1">
                <a:solidFill>
                  <a:srgbClr val="000000"/>
                </a:solidFill>
                <a:latin typeface="+mn-lt"/>
                <a:ea typeface="+mn-ea"/>
              </a:rPr>
              <a:t>Videos like the one pictured here, with thousands of combined views made claims that “the Chinese government” was “starting a virus as a way for population control” or claiming the outbreak was “really a government biochemical attack” to distract people. Another video said that “people are convinced that China decided to release the virus by ‘accident’ ... as a way of controlling population.”</a:t>
            </a:r>
            <a:endParaRPr lang="fr-BE" sz="1200" b="0" strike="noStrike" spc="-1">
              <a:latin typeface="Arial"/>
            </a:endParaRPr>
          </a:p>
          <a:p>
            <a:pPr marL="171360" indent="-171000">
              <a:lnSpc>
                <a:spcPct val="100000"/>
              </a:lnSpc>
              <a:buClr>
                <a:srgbClr val="000000"/>
              </a:buClr>
              <a:buFont typeface="StarSymbol"/>
              <a:buChar char="-"/>
            </a:pPr>
            <a:r>
              <a:rPr lang="en-US" sz="1200" b="0" strike="noStrike" spc="-1">
                <a:solidFill>
                  <a:srgbClr val="000000"/>
                </a:solidFill>
                <a:latin typeface="+mn-lt"/>
                <a:ea typeface="+mn-ea"/>
              </a:rPr>
              <a:t>Since then, TikTok has developed clear guidelines against misleading information on their platform, including medical misinformation, but anyone who uses the app knows how quickly new trends, hashtags, challenges can start and spread so it’s important to be vigilant when viewing and sharing that content.</a:t>
            </a:r>
            <a:endParaRPr lang="fr-BE" sz="1200" b="0" strike="noStrike" spc="-1">
              <a:latin typeface="Arial"/>
            </a:endParaRPr>
          </a:p>
          <a:p>
            <a:pPr>
              <a:lnSpc>
                <a:spcPct val="100000"/>
              </a:lnSpc>
            </a:pPr>
            <a:endParaRPr lang="fr-BE" sz="1200" b="0" strike="noStrike" spc="-1">
              <a:latin typeface="Arial"/>
            </a:endParaRPr>
          </a:p>
          <a:p>
            <a:pPr>
              <a:lnSpc>
                <a:spcPct val="100000"/>
              </a:lnSpc>
            </a:pPr>
            <a:r>
              <a:rPr lang="en-US" sz="1200" b="0" strike="noStrike" spc="-1">
                <a:solidFill>
                  <a:srgbClr val="000000"/>
                </a:solidFill>
                <a:latin typeface="+mn-lt"/>
                <a:ea typeface="+mn-ea"/>
              </a:rPr>
              <a:t>Sources: https://www.poynter.org/fact-checking/2019/misinformation-makes-its-way-to-tiktok/</a:t>
            </a:r>
            <a:endParaRPr lang="fr-BE" sz="1200" b="0" strike="noStrike" spc="-1">
              <a:latin typeface="Arial"/>
            </a:endParaRPr>
          </a:p>
          <a:p>
            <a:pPr>
              <a:lnSpc>
                <a:spcPct val="100000"/>
              </a:lnSpc>
            </a:pPr>
            <a:r>
              <a:rPr lang="en-US" sz="2000" b="0" strike="noStrike" spc="-1">
                <a:solidFill>
                  <a:srgbClr val="000000"/>
                </a:solidFill>
                <a:latin typeface="+mn-lt"/>
                <a:ea typeface="+mn-ea"/>
              </a:rPr>
              <a:t>https://www.mediamatters.org/fake-news/tiktok-hosting-videos-spreading-misinformation-about-coronavirus-despite-platforms-new</a:t>
            </a:r>
            <a:endParaRPr lang="fr-BE" sz="2000" b="0" strike="noStrike" spc="-1">
              <a:latin typeface="Arial"/>
            </a:endParaRP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2000" b="0" strike="noStrike" spc="-1">
                <a:latin typeface="Arial"/>
              </a:rPr>
              <a:t>Watch this video very closely – it looks very real, right? Unsurprisingly though, the Pope did not perform a tablecloth trick when visiting the United States and this clip is entirely fabricated: it’s what we call a ‘deep fake’. Here is a comparison with the original version: https://www.youtube.com/watch?v=ABy_1sL-R3s&amp;feature=emb_title</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en-US" sz="2000" b="0" strike="noStrike" spc="-1">
                <a:latin typeface="Arial"/>
              </a:rPr>
              <a:t>Deep fakes are today’s version of Photoshop: they use artificial intelligence to </a:t>
            </a:r>
            <a:r>
              <a:rPr lang="en-US" sz="1200" b="0" strike="noStrike" spc="-1">
                <a:solidFill>
                  <a:srgbClr val="000000"/>
                </a:solidFill>
                <a:latin typeface="+mn-lt"/>
                <a:ea typeface="+mn-ea"/>
              </a:rPr>
              <a:t>create new footage (images, videos, voice recordings) that depicts events, statements or action that never actually happened. The results can be quite convincing. Deepfakes differ from other forms of false information by being very difficult to identify as false. Deepfakes are fake videos created using digital software, machine learning and face swapping.</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US" sz="2000" b="0" strike="noStrike" spc="-1">
                <a:solidFill>
                  <a:srgbClr val="000000"/>
                </a:solidFill>
                <a:latin typeface="+mn-lt"/>
                <a:ea typeface="+mn-ea"/>
              </a:rPr>
              <a:t>For more information, please read here: https://www.betterinternetforkids.eu/web/portal/practice/awareness/detail?articleId=5398982#:~:text=Deepfakes%20are%20computer%2Dcreated%20artificial,action%20that%20never%20actually%20happened.&amp;text=Deepfakes%20are%20fake%20videos%20created,machine%20learning%20and%20face%20swapping.</a:t>
            </a: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2000" b="0" strike="noStrike" spc="-1">
                <a:latin typeface="Arial"/>
              </a:rPr>
              <a:t>Another example of using imagery out of context to construct a false narrative is this Sputnik story about children in ‘militarized’ Latvia getting indoctrinated by NATO: </a:t>
            </a:r>
            <a:r>
              <a:rPr lang="fr-BE" sz="2000" b="0" u="sng" strike="noStrike" spc="-1">
                <a:solidFill>
                  <a:srgbClr val="000000"/>
                </a:solidFill>
                <a:uFillTx/>
                <a:latin typeface="Arial"/>
                <a:hlinkClick r:id="rId3"/>
              </a:rPr>
              <a:t>https://www.youtube.com/watch?v=nOd2vMCDv9M&amp;feature=youtu.be</a:t>
            </a:r>
            <a:endParaRPr lang="fr-BE" sz="2000" b="0" strike="noStrike" spc="-1">
              <a:latin typeface="Arial"/>
            </a:endParaRPr>
          </a:p>
          <a:p>
            <a:pPr>
              <a:lnSpc>
                <a:spcPct val="100000"/>
              </a:lnSpc>
              <a:tabLst>
                <a:tab pos="0" algn="l"/>
              </a:tabLst>
            </a:pPr>
            <a:endParaRPr lang="fr-BE" sz="2000" b="0" strike="noStrike" spc="-1">
              <a:latin typeface="Arial"/>
            </a:endParaRPr>
          </a:p>
          <a:p>
            <a:pPr algn="just">
              <a:lnSpc>
                <a:spcPct val="100000"/>
              </a:lnSpc>
              <a:tabLst>
                <a:tab pos="0" algn="l"/>
              </a:tabLst>
            </a:pPr>
            <a:r>
              <a:rPr lang="en-GB" sz="1200" b="0" strike="noStrike" spc="-1">
                <a:solidFill>
                  <a:srgbClr val="000000"/>
                </a:solidFill>
                <a:latin typeface="+mn-lt"/>
                <a:ea typeface="+mn-ea"/>
              </a:rPr>
              <a:t>Let students reflect about their </a:t>
            </a:r>
            <a:r>
              <a:rPr lang="en-GB" sz="1200" b="1" strike="noStrike" spc="-1">
                <a:solidFill>
                  <a:srgbClr val="000000"/>
                </a:solidFill>
                <a:latin typeface="+mn-lt"/>
                <a:ea typeface="+mn-ea"/>
              </a:rPr>
              <a:t>emotions</a:t>
            </a:r>
            <a:r>
              <a:rPr lang="en-GB" sz="1200" b="0" strike="noStrike" spc="-1">
                <a:solidFill>
                  <a:srgbClr val="000000"/>
                </a:solidFill>
                <a:latin typeface="+mn-lt"/>
                <a:ea typeface="+mn-ea"/>
              </a:rPr>
              <a:t>. What do they feel when they see this? How would they react if this appeared in their news feed on Instagram/Tiktok? Why do they feel emotional about this? The news in itself, the way it is formulated, the picture…?</a:t>
            </a:r>
            <a:endParaRPr lang="fr-BE" sz="1200" b="0" strike="noStrike" spc="-1">
              <a:latin typeface="Arial"/>
            </a:endParaRPr>
          </a:p>
          <a:p>
            <a:pPr algn="just">
              <a:lnSpc>
                <a:spcPct val="100000"/>
              </a:lnSpc>
              <a:tabLst>
                <a:tab pos="0" algn="l"/>
              </a:tabLst>
            </a:pPr>
            <a:endParaRPr lang="fr-BE" sz="1200" b="0" strike="noStrike" spc="-1">
              <a:latin typeface="Arial"/>
            </a:endParaRPr>
          </a:p>
          <a:p>
            <a:pPr algn="just">
              <a:lnSpc>
                <a:spcPct val="100000"/>
              </a:lnSpc>
              <a:tabLst>
                <a:tab pos="0" algn="l"/>
              </a:tabLst>
            </a:pPr>
            <a:r>
              <a:rPr lang="en-GB" sz="1200" b="0" strike="noStrike" spc="-1">
                <a:solidFill>
                  <a:srgbClr val="000000"/>
                </a:solidFill>
                <a:latin typeface="+mn-lt"/>
                <a:ea typeface="+mn-ea"/>
              </a:rPr>
              <a:t>Introduce the next chapter: responding to disinformation</a:t>
            </a:r>
            <a:endParaRPr lang="fr-BE" sz="1200" b="0" strike="noStrike" spc="-1">
              <a:latin typeface="Arial"/>
            </a:endParaRP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BE" sz="1200" b="0" strike="noStrike" spc="-1" dirty="0">
                <a:solidFill>
                  <a:srgbClr val="000000"/>
                </a:solidFill>
                <a:latin typeface="Arial"/>
              </a:rPr>
              <a:t>HOW TO RESPOND TO DISINFORMATION</a:t>
            </a:r>
            <a:endParaRPr lang="fr-BE" sz="1200" b="0" strike="noStrike" spc="-1" dirty="0">
              <a:latin typeface="Arial"/>
            </a:endParaRP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fr-BE" sz="1200" b="0" strike="noStrike" spc="-1" dirty="0">
                <a:solidFill>
                  <a:srgbClr val="000000"/>
                </a:solidFill>
                <a:latin typeface="Arial"/>
                <a:ea typeface="Calibri"/>
              </a:rPr>
              <a:t>Learning objectives:</a:t>
            </a:r>
            <a:r>
              <a:rPr dirty="0"/>
              <a:t/>
            </a:r>
            <a:br>
              <a:rPr dirty="0"/>
            </a:br>
            <a:r>
              <a:rPr lang="fr-BE" sz="1200" b="0" strike="noStrike" spc="-1" dirty="0">
                <a:solidFill>
                  <a:srgbClr val="000000"/>
                </a:solidFill>
                <a:latin typeface="Arial"/>
                <a:ea typeface="Calibri"/>
              </a:rPr>
              <a:t> </a:t>
            </a: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n-IE" sz="1200" b="0" strike="noStrike" spc="-1" dirty="0">
                <a:solidFill>
                  <a:srgbClr val="000000"/>
                </a:solidFill>
                <a:latin typeface="Arial"/>
                <a:ea typeface="Calibri"/>
              </a:rPr>
              <a:t>Understand that we all have a role to play in stopping disinformation from spreading, because it puts our democracies (and potentially our lives) at risk</a:t>
            </a: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n-IE" sz="1200" b="0" strike="noStrike" spc="-1" dirty="0">
                <a:solidFill>
                  <a:srgbClr val="000000"/>
                </a:solidFill>
                <a:latin typeface="Arial"/>
                <a:ea typeface="Calibri"/>
              </a:rPr>
              <a:t>Discuss the different steps for assessing the veracity of content, including being thoughtful before sharing and key elements in the process of fact-checking</a:t>
            </a: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en-IE" sz="1200" b="0" strike="noStrike" spc="-1" dirty="0">
                <a:solidFill>
                  <a:srgbClr val="000000"/>
                </a:solidFill>
                <a:latin typeface="Arial"/>
                <a:ea typeface="Calibri"/>
              </a:rPr>
              <a:t>Learn how to talk to others about disinformation and its dangers, and stop them perpetuating harmful and false narratives</a:t>
            </a:r>
            <a:endParaRPr lang="fr-BE" sz="1200" b="0" strike="noStrike" spc="-1" dirty="0">
              <a:latin typeface="Arial"/>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spc="-1">
                <a:latin typeface="Arial"/>
              </a:rPr>
              <a:t>Sometimes hard to tell the difference between true and false</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sv-SE" sz="2000" b="0" strike="noStrike" spc="-1">
                <a:latin typeface="Arial"/>
              </a:rPr>
              <a:t>Solutions: both fake </a:t>
            </a:r>
            <a:endParaRPr lang="fr-BE" sz="2000" b="0" strike="noStrike" spc="-1">
              <a:latin typeface="Arial"/>
            </a:endParaRP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sv-SE" sz="2000" b="0" strike="noStrike" spc="-1">
                <a:latin typeface="Arial"/>
              </a:rPr>
              <a:t>Deceptive story: a climate activist with a gun? The picture belongs to another person who, from that particular angle seems to be Greta Thunberg (Source: www.snopes.com and https://factual.afp.com/el-video-de-una-mujer-disparando-no-muestra-greta-thunberg-sino-una-ingeniera-sueca)</a:t>
            </a: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sv-SE" sz="2000" b="0" strike="noStrike" spc="-1">
                <a:latin typeface="Arial"/>
              </a:rPr>
              <a:t>Invented news: The story is not true and the news source (dailypresser.com) simply does not exist</a:t>
            </a:r>
            <a:endParaRPr lang="fr-BE" sz="2000" b="0" strike="noStrike" spc="-1">
              <a:latin typeface="Arial"/>
            </a:endParaRP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GB" sz="1200" b="0" strike="noStrike" spc="-1">
                <a:solidFill>
                  <a:srgbClr val="000000"/>
                </a:solidFill>
                <a:latin typeface="+mn-lt"/>
                <a:ea typeface="+mn-ea"/>
              </a:rPr>
              <a:t>Descriptions:</a:t>
            </a:r>
            <a:endParaRPr lang="fr-BE" sz="1200" b="0" strike="noStrike" spc="-1">
              <a:latin typeface="Arial"/>
            </a:endParaRPr>
          </a:p>
          <a:p>
            <a:pPr marL="171360" indent="-171000">
              <a:lnSpc>
                <a:spcPct val="100000"/>
              </a:lnSpc>
              <a:buClr>
                <a:srgbClr val="000000"/>
              </a:buClr>
              <a:buFont typeface="StarSymbol"/>
              <a:buChar char="-"/>
              <a:tabLst>
                <a:tab pos="0" algn="l"/>
              </a:tabLst>
            </a:pPr>
            <a:r>
              <a:rPr lang="en-GB" sz="1200" b="0" strike="noStrike" spc="-1">
                <a:solidFill>
                  <a:srgbClr val="000000"/>
                </a:solidFill>
                <a:latin typeface="+mn-lt"/>
                <a:ea typeface="+mn-ea"/>
              </a:rPr>
              <a:t>Being aware of disinformation and the fact that you can be a target is a first step towards protection.</a:t>
            </a:r>
            <a:endParaRPr lang="fr-BE" sz="1200" b="0" strike="noStrike" spc="-1">
              <a:latin typeface="Arial"/>
            </a:endParaRPr>
          </a:p>
          <a:p>
            <a:pPr marL="171360" indent="-171000">
              <a:lnSpc>
                <a:spcPct val="100000"/>
              </a:lnSpc>
              <a:buClr>
                <a:srgbClr val="000000"/>
              </a:buClr>
              <a:buFont typeface="StarSymbol"/>
              <a:buChar char="-"/>
              <a:tabLst>
                <a:tab pos="0" algn="l"/>
              </a:tabLst>
            </a:pPr>
            <a:r>
              <a:rPr lang="en-GB" sz="1200" b="0" strike="noStrike" spc="-1">
                <a:solidFill>
                  <a:srgbClr val="000000"/>
                </a:solidFill>
                <a:latin typeface="+mn-lt"/>
                <a:ea typeface="+mn-ea"/>
              </a:rPr>
              <a:t>Fact-checking is a good 2nd step and can also be fun: it’s like playing detective and the pupils could really enjoy it. It’s true that, most of the time, it is quite time-consuming, but the students shouldn’t feel discouraged because often particular features of a piece of information already reveal a lot about the quality of the message conveyed. </a:t>
            </a:r>
            <a:endParaRPr lang="fr-BE" sz="12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solidFill>
                  <a:srgbClr val="000000"/>
                </a:solidFill>
                <a:latin typeface="+mn-lt"/>
                <a:ea typeface="+mn-ea"/>
              </a:rPr>
              <a:t>You should always </a:t>
            </a:r>
            <a:r>
              <a:rPr lang="en-GB" sz="1200" b="0" strike="noStrike" spc="-1">
                <a:solidFill>
                  <a:srgbClr val="000000"/>
                </a:solidFill>
                <a:latin typeface="+mn-lt"/>
                <a:ea typeface="Arial"/>
              </a:rPr>
              <a:t>look at information with a critical attitude.</a:t>
            </a:r>
            <a:endParaRPr lang="fr-BE" sz="12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solidFill>
                  <a:srgbClr val="000000"/>
                </a:solidFill>
                <a:latin typeface="+mn-lt"/>
                <a:ea typeface="Arial"/>
              </a:rPr>
              <a:t>How to foster trust towards institutions and the media?</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solidFill>
                  <a:srgbClr val="000000"/>
                </a:solidFill>
                <a:latin typeface="+mn-lt"/>
                <a:ea typeface="Arial"/>
              </a:rPr>
              <a:t>What would happen if, in time of crisis, we did not believe what our authorities tell us to do?</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US" sz="2000" b="0" strike="noStrike" spc="-1">
                <a:solidFill>
                  <a:srgbClr val="000000"/>
                </a:solidFill>
                <a:latin typeface="+mn-lt"/>
                <a:ea typeface="Arial"/>
              </a:rPr>
              <a:t>What’s important is the </a:t>
            </a:r>
            <a:r>
              <a:rPr lang="en-US" sz="2000" b="1" i="1" strike="noStrike" spc="-1">
                <a:solidFill>
                  <a:srgbClr val="000000"/>
                </a:solidFill>
                <a:latin typeface="+mn-lt"/>
                <a:ea typeface="Arial"/>
              </a:rPr>
              <a:t>source</a:t>
            </a:r>
            <a:r>
              <a:rPr lang="en-US" sz="2000" b="0" strike="noStrike" spc="-1">
                <a:solidFill>
                  <a:srgbClr val="000000"/>
                </a:solidFill>
                <a:latin typeface="+mn-lt"/>
                <a:ea typeface="Arial"/>
              </a:rPr>
              <a:t> - it’s good to maintain a certain level of skepticism, but it’s especially important if the source is not a reliable one.</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en-GB" sz="1200" b="0" strike="noStrike" spc="-1">
                <a:latin typeface="Arial"/>
                <a:ea typeface="Calibri"/>
              </a:rPr>
              <a:t>As an exercise, go back to one of the previous examples (e.g. video of children allegedly being given guns and joining the army in Latvia, or fake image of COVID-19 vaccine being invented).</a:t>
            </a:r>
            <a:endParaRPr lang="fr-BE" sz="1200" b="0" strike="noStrike" spc="-1">
              <a:latin typeface="Arial"/>
            </a:endParaRPr>
          </a:p>
          <a:p>
            <a:pPr algn="just">
              <a:lnSpc>
                <a:spcPct val="100000"/>
              </a:lnSpc>
              <a:tabLst>
                <a:tab pos="0" algn="l"/>
              </a:tabLst>
            </a:pPr>
            <a:endParaRPr lang="fr-BE" sz="1200" b="0" strike="noStrike" spc="-1">
              <a:latin typeface="Arial"/>
            </a:endParaRPr>
          </a:p>
          <a:p>
            <a:pPr algn="just">
              <a:lnSpc>
                <a:spcPct val="100000"/>
              </a:lnSpc>
              <a:tabLst>
                <a:tab pos="0" algn="l"/>
              </a:tabLst>
            </a:pPr>
            <a:r>
              <a:rPr lang="en-GB" sz="1200" b="0" strike="noStrike" spc="-1">
                <a:latin typeface="Arial"/>
                <a:ea typeface="Calibri"/>
              </a:rPr>
              <a:t>Let the pupils reflect about their </a:t>
            </a:r>
            <a:r>
              <a:rPr lang="en-GB" sz="1200" b="1" strike="noStrike" spc="-1">
                <a:latin typeface="Arial"/>
                <a:ea typeface="Calibri"/>
              </a:rPr>
              <a:t>own bias</a:t>
            </a:r>
            <a:r>
              <a:rPr lang="en-GB" sz="1200" b="0" strike="noStrike" spc="-1">
                <a:latin typeface="Arial"/>
                <a:ea typeface="Calibri"/>
              </a:rPr>
              <a:t>. Do they feel this news confirms what they already believe? Would it have made a difference if this news was shared by a friend they like/ celebrities they follow…? Discuss </a:t>
            </a:r>
            <a:r>
              <a:rPr lang="en-GB" sz="1200" b="1" strike="noStrike" spc="-1">
                <a:latin typeface="Arial"/>
                <a:ea typeface="Calibri"/>
              </a:rPr>
              <a:t>how they can check </a:t>
            </a:r>
            <a:r>
              <a:rPr lang="en-GB" sz="1200" b="0" strike="noStrike" spc="-1">
                <a:latin typeface="Arial"/>
                <a:ea typeface="Calibri"/>
              </a:rPr>
              <a:t>if this is true (the steps of the compass): check the content/ outlet/ author/ sources</a:t>
            </a:r>
            <a:r>
              <a:rPr lang="en-GB" sz="1200" b="0" strike="noStrike" spc="-1">
                <a:solidFill>
                  <a:srgbClr val="000000"/>
                </a:solidFill>
                <a:latin typeface="Arial"/>
                <a:ea typeface="Calibri"/>
              </a:rPr>
              <a:t>/ pictures/ myth busters. Let them reflect on what is a trusted source and what not. THINK BEFORE YOU SHARE!! Show video of EUvsDisinfo as inspiration: </a:t>
            </a:r>
            <a:r>
              <a:rPr lang="en-GB" sz="1200" b="0" u="sng" strike="noStrike" spc="-1">
                <a:solidFill>
                  <a:srgbClr val="000000"/>
                </a:solidFill>
                <a:uFillTx/>
                <a:latin typeface="Arial"/>
                <a:ea typeface="Calibri"/>
                <a:hlinkClick r:id="rId3"/>
              </a:rPr>
              <a:t>https://www.facebook.com/watch/?v=3192621760756370</a:t>
            </a:r>
            <a:r>
              <a:rPr lang="en-GB" sz="1200" b="0" u="sng" strike="noStrike" spc="-1">
                <a:solidFill>
                  <a:srgbClr val="000000"/>
                </a:solidFill>
                <a:uFillTx/>
                <a:latin typeface="Arial"/>
                <a:ea typeface="Calibri"/>
              </a:rPr>
              <a:t>; </a:t>
            </a:r>
            <a:r>
              <a:rPr lang="en-GB" sz="1200" b="0" strike="noStrike" spc="-1">
                <a:solidFill>
                  <a:srgbClr val="000000"/>
                </a:solidFill>
                <a:latin typeface="Arial"/>
                <a:ea typeface="Calibri"/>
              </a:rPr>
              <a:t> </a:t>
            </a:r>
            <a:r>
              <a:rPr lang="en-GB" sz="1200" b="0" u="sng" strike="noStrike" spc="-1">
                <a:solidFill>
                  <a:srgbClr val="000000"/>
                </a:solidFill>
                <a:uFillTx/>
                <a:latin typeface="Arial"/>
                <a:ea typeface="Calibri"/>
                <a:hlinkClick r:id="rId4"/>
              </a:rPr>
              <a:t>https://www.facebook.com/watch/?v=2584252091848910</a:t>
            </a:r>
            <a:endParaRPr lang="fr-BE" sz="1200" b="0" strike="noStrike" spc="-1">
              <a:latin typeface="Arial"/>
            </a:endParaRPr>
          </a:p>
          <a:p>
            <a:pPr algn="just">
              <a:lnSpc>
                <a:spcPct val="100000"/>
              </a:lnSpc>
              <a:tabLst>
                <a:tab pos="0" algn="l"/>
              </a:tabLst>
            </a:pPr>
            <a:endParaRPr lang="fr-BE" sz="1200" b="0" strike="noStrike" spc="-1">
              <a:latin typeface="Arial"/>
            </a:endParaRPr>
          </a:p>
          <a:p>
            <a:pPr algn="just">
              <a:lnSpc>
                <a:spcPct val="100000"/>
              </a:lnSpc>
              <a:tabLst>
                <a:tab pos="0" algn="l"/>
              </a:tabLst>
            </a:pPr>
            <a:r>
              <a:rPr lang="en-GB" sz="1200" b="0" strike="noStrike" spc="-1">
                <a:solidFill>
                  <a:srgbClr val="000000"/>
                </a:solidFill>
                <a:latin typeface="Arial"/>
                <a:ea typeface="Calibri"/>
              </a:rPr>
              <a:t>In more detail: </a:t>
            </a:r>
            <a:endParaRPr lang="fr-BE" sz="1200" b="0" strike="noStrike" spc="-1">
              <a:latin typeface="Arial"/>
            </a:endParaRPr>
          </a:p>
          <a:p>
            <a:pPr algn="just">
              <a:lnSpc>
                <a:spcPct val="100000"/>
              </a:lnSpc>
              <a:tabLst>
                <a:tab pos="0" algn="l"/>
              </a:tabLst>
            </a:pPr>
            <a:r>
              <a:rPr lang="en-GB" sz="1200" b="0" strike="noStrike" spc="-1">
                <a:solidFill>
                  <a:srgbClr val="000000"/>
                </a:solidFill>
                <a:latin typeface="Arial"/>
                <a:ea typeface="Calibri"/>
              </a:rPr>
              <a:t> </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0" strike="noStrike" spc="-1">
                <a:solidFill>
                  <a:srgbClr val="000000"/>
                </a:solidFill>
                <a:latin typeface="Arial"/>
                <a:ea typeface="Calibri"/>
              </a:rPr>
              <a:t>Read the whole article – do the </a:t>
            </a:r>
            <a:r>
              <a:rPr lang="en-GB" sz="1200" b="1" strike="noStrike" spc="-1">
                <a:solidFill>
                  <a:srgbClr val="000000"/>
                </a:solidFill>
                <a:latin typeface="Arial"/>
                <a:ea typeface="Calibri"/>
              </a:rPr>
              <a:t>content and headline match?</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0" strike="noStrike" spc="-1">
                <a:solidFill>
                  <a:srgbClr val="000000"/>
                </a:solidFill>
                <a:latin typeface="Arial"/>
                <a:ea typeface="Calibri"/>
              </a:rPr>
              <a:t>How can I </a:t>
            </a:r>
            <a:r>
              <a:rPr lang="en-GB" sz="1200" b="1" strike="noStrike" spc="-1">
                <a:solidFill>
                  <a:srgbClr val="000000"/>
                </a:solidFill>
                <a:latin typeface="Arial"/>
                <a:ea typeface="Calibri"/>
              </a:rPr>
              <a:t>verify the reliability of a website?</a:t>
            </a:r>
            <a:r>
              <a:rPr lang="en-GB" sz="1200" b="0" strike="noStrike" spc="-1">
                <a:solidFill>
                  <a:srgbClr val="000000"/>
                </a:solidFill>
                <a:latin typeface="Arial"/>
                <a:ea typeface="Calibri"/>
              </a:rPr>
              <a:t> URL analysis: always check if it is the original website or if the URL is built with a slight modification in the name or extension, with the idea that a distracted or hasty reader would not notice. Disinformation sites take the names of well-known news sources, changing small details. For example: (from the slide at the beginning) dailypresser.com, or nevvyorktimes.com.</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1" strike="noStrike" spc="-1">
                <a:solidFill>
                  <a:srgbClr val="000000"/>
                </a:solidFill>
                <a:latin typeface="Arial"/>
                <a:ea typeface="Calibri"/>
              </a:rPr>
              <a:t>Check</a:t>
            </a:r>
            <a:r>
              <a:rPr lang="en-GB" sz="1200" b="1" strike="noStrike" spc="-1">
                <a:solidFill>
                  <a:srgbClr val="FF0000"/>
                </a:solidFill>
                <a:latin typeface="Arial"/>
                <a:ea typeface="Calibri"/>
              </a:rPr>
              <a:t> the date and author</a:t>
            </a:r>
            <a:r>
              <a:rPr lang="en-GB" sz="1200" b="0" strike="noStrike" spc="-1">
                <a:solidFill>
                  <a:srgbClr val="FF0000"/>
                </a:solidFill>
                <a:latin typeface="Arial"/>
                <a:ea typeface="Calibri"/>
              </a:rPr>
              <a:t>: public figures on social media often (but not always) have their accounts “verified”, as well as media and journalists. Often people working in the information industry have websites or other public profiles that can help you find them and their work.</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1" strike="noStrike" spc="-1">
                <a:solidFill>
                  <a:srgbClr val="FF0000"/>
                </a:solidFill>
                <a:latin typeface="Arial"/>
                <a:ea typeface="Calibri"/>
              </a:rPr>
              <a:t>Search for the story on the internet – </a:t>
            </a:r>
            <a:r>
              <a:rPr lang="en-GB" sz="1200" b="0" strike="noStrike" spc="-1">
                <a:solidFill>
                  <a:srgbClr val="FF0000"/>
                </a:solidFill>
                <a:latin typeface="Arial"/>
                <a:ea typeface="Calibri"/>
              </a:rPr>
              <a:t>do other sources support what is claimed? Do you know what kind of sources they are?</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0" strike="noStrike" spc="-1">
                <a:solidFill>
                  <a:srgbClr val="FF0000"/>
                </a:solidFill>
                <a:latin typeface="Arial"/>
                <a:ea typeface="Calibri"/>
              </a:rPr>
              <a:t>Check if </a:t>
            </a:r>
            <a:r>
              <a:rPr lang="en-GB" sz="1200" b="1" strike="noStrike" spc="-1">
                <a:solidFill>
                  <a:srgbClr val="FF0000"/>
                </a:solidFill>
                <a:latin typeface="Arial"/>
                <a:ea typeface="Calibri"/>
              </a:rPr>
              <a:t>pictures  look strange or doctored</a:t>
            </a:r>
            <a:r>
              <a:rPr lang="en-GB" sz="1200" b="0" strike="noStrike" spc="-1">
                <a:solidFill>
                  <a:srgbClr val="FF0000"/>
                </a:solidFill>
                <a:latin typeface="Arial"/>
                <a:ea typeface="Calibri"/>
              </a:rPr>
              <a:t>. If so, you can do a reverse search on Google images: </a:t>
            </a:r>
            <a:r>
              <a:rPr lang="fr-BE" sz="2000" b="0" u="sng" strike="noStrike" spc="-1">
                <a:solidFill>
                  <a:srgbClr val="000000"/>
                </a:solidFill>
                <a:uFillTx/>
                <a:latin typeface="Arial"/>
                <a:ea typeface="Calibri"/>
                <a:hlinkClick r:id="rId5"/>
              </a:rPr>
              <a:t>https://support.google.com/websearch/answer/1325808?co=GENIE.Platform%3DAndroid&amp;hl=en</a:t>
            </a:r>
            <a:r>
              <a:rPr lang="en-GB" sz="1200" b="0" strike="noStrike" spc="-1">
                <a:solidFill>
                  <a:srgbClr val="000000"/>
                </a:solidFill>
                <a:latin typeface="Arial"/>
                <a:ea typeface="Calibri"/>
              </a:rPr>
              <a:t>. You might find out that it’s from a different event or an earlier date.</a:t>
            </a:r>
            <a:endParaRPr lang="fr-BE" sz="1200" b="0" strike="noStrike" spc="-1">
              <a:latin typeface="Arial"/>
            </a:endParaRPr>
          </a:p>
          <a:p>
            <a:pPr marL="171360" indent="-171000">
              <a:lnSpc>
                <a:spcPct val="100000"/>
              </a:lnSpc>
              <a:buClr>
                <a:srgbClr val="000000"/>
              </a:buClr>
              <a:buFont typeface="Arial"/>
              <a:buChar char="-"/>
              <a:tabLst>
                <a:tab pos="457200" algn="l"/>
              </a:tabLst>
            </a:pPr>
            <a:r>
              <a:rPr lang="en-GB" sz="1200" b="1" strike="noStrike" spc="-1">
                <a:solidFill>
                  <a:srgbClr val="000000"/>
                </a:solidFill>
                <a:latin typeface="Arial"/>
                <a:ea typeface="Calibri"/>
              </a:rPr>
              <a:t>Think about the context </a:t>
            </a:r>
            <a:r>
              <a:rPr lang="en-GB" sz="1200" b="0" strike="noStrike" spc="-1">
                <a:solidFill>
                  <a:srgbClr val="000000"/>
                </a:solidFill>
                <a:latin typeface="Arial"/>
                <a:ea typeface="Calibri"/>
              </a:rPr>
              <a:t>around</a:t>
            </a:r>
            <a:r>
              <a:rPr lang="en-GB" sz="1200" b="1" strike="noStrike" spc="-1">
                <a:solidFill>
                  <a:srgbClr val="000000"/>
                </a:solidFill>
                <a:latin typeface="Arial"/>
                <a:ea typeface="Calibri"/>
              </a:rPr>
              <a:t> </a:t>
            </a:r>
            <a:r>
              <a:rPr lang="en-GB" sz="1200" b="0" strike="noStrike" spc="-1">
                <a:solidFill>
                  <a:srgbClr val="000000"/>
                </a:solidFill>
                <a:latin typeface="Arial"/>
                <a:ea typeface="Calibri"/>
              </a:rPr>
              <a:t>the information: imagine that a phone manufacturer tells you that sales have doubled. Now add context: It was December, holiday season, a lot of discounts are going on in stores and buying a phone is simply a little cheaper. This was to be expected, right? The same happens often also in public debates about political issues.</a:t>
            </a:r>
            <a:endParaRPr lang="fr-BE" sz="1200" b="0" strike="noStrike" spc="-1">
              <a:latin typeface="Arial"/>
            </a:endParaRPr>
          </a:p>
          <a:p>
            <a:pPr>
              <a:lnSpc>
                <a:spcPct val="100000"/>
              </a:lnSpc>
              <a:tabLst>
                <a:tab pos="457200" algn="l"/>
              </a:tabLst>
            </a:pPr>
            <a:endParaRPr lang="fr-BE" sz="1200" b="0" strike="noStrike" spc="-1">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2000" b="0" strike="noStrike" spc="-1">
                <a:latin typeface="Arial"/>
              </a:rPr>
              <a:t>Different platforms have different policies for dealing with disinformation, misinformation and potentially harmful content. But you can help by </a:t>
            </a:r>
            <a:r>
              <a:rPr lang="en-US" sz="2000" b="1" strike="noStrike" spc="-1">
                <a:latin typeface="Arial"/>
              </a:rPr>
              <a:t>proactively reporting </a:t>
            </a:r>
            <a:r>
              <a:rPr lang="en-US" sz="2000" b="0" strike="noStrike" spc="-1">
                <a:latin typeface="Arial"/>
              </a:rPr>
              <a:t>stories and posts that seem suspicious to you (either because of their content, or because you think the account posting them might not belong to a real person, or the posting/commenting is happening in a coordinated and inauthentic manner). The platforms usually have a function for you to easily do this.</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en-US" sz="2000" b="0" strike="noStrike" spc="-1">
                <a:latin typeface="Arial"/>
              </a:rPr>
              <a:t>More info: https://www.who.int/campaigns/connecting-the-world-to-combat-coronavirus/how-to-report-misinformation-online?gclid=CjwKCAiA9bmABhBbEiwASb35Vz8fbkigZUcF5SG8wVuOlgHWspqsMm65mx_h1Eo7yRGJPGx8MtOlHhoCaQwQAvD_BwE</a:t>
            </a:r>
            <a:endParaRPr lang="fr-BE" sz="2000" b="0" strike="noStrike" spc="-1">
              <a:latin typeface="Arial"/>
            </a:endParaRP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GB" sz="2000" b="1" strike="noStrike" spc="-1">
                <a:latin typeface="Arial"/>
              </a:rPr>
              <a:t>How you fact-check your friends and family is important! It will often determine whether they listen to you or change their minds. Below is are some ideas on how to approach these difficult conversations.</a:t>
            </a:r>
            <a:endParaRPr lang="fr-BE" sz="2000" b="0" strike="noStrike" spc="-1">
              <a:latin typeface="Arial"/>
            </a:endParaRPr>
          </a:p>
          <a:p>
            <a:pPr marL="457200">
              <a:lnSpc>
                <a:spcPct val="100000"/>
              </a:lnSpc>
              <a:tabLst>
                <a:tab pos="0" algn="l"/>
              </a:tabLst>
            </a:pPr>
            <a:endParaRPr lang="fr-BE" sz="2000" b="0" strike="noStrike" spc="-1">
              <a:latin typeface="Arial"/>
            </a:endParaRPr>
          </a:p>
          <a:p>
            <a:pPr>
              <a:lnSpc>
                <a:spcPct val="100000"/>
              </a:lnSpc>
              <a:tabLst>
                <a:tab pos="0" algn="l"/>
              </a:tabLst>
            </a:pPr>
            <a:r>
              <a:rPr lang="en-GB" sz="1200" b="0" i="1" strike="noStrike" spc="-1">
                <a:solidFill>
                  <a:srgbClr val="000000"/>
                </a:solidFill>
                <a:latin typeface="+mn-lt"/>
                <a:ea typeface="+mn-ea"/>
              </a:rPr>
              <a:t>- Biggest mistake you can make</a:t>
            </a:r>
            <a:r>
              <a:rPr lang="en-GB" sz="1200" b="0" strike="noStrike" spc="-1">
                <a:solidFill>
                  <a:srgbClr val="000000"/>
                </a:solidFill>
                <a:latin typeface="+mn-lt"/>
                <a:ea typeface="+mn-ea"/>
              </a:rPr>
              <a:t>: While the temptation to insult people who believe misinformation is tempting, it is extremely counterproductive.  Many of these people might have understandable, although misguided, concerns that apply to their specific situation, but not the population at large. For example, their child might have had a reaction to a vaccine because the doctors were unaware of an allergy, and they might mistrust vaccines because of it. Attacking them in such a case will only embolden their beliefs.</a:t>
            </a:r>
            <a:endParaRPr lang="fr-BE" sz="1200" b="0" strike="noStrike" spc="-1">
              <a:latin typeface="Arial"/>
            </a:endParaRPr>
          </a:p>
          <a:p>
            <a:pPr marL="457200">
              <a:lnSpc>
                <a:spcPct val="100000"/>
              </a:lnSpc>
              <a:tabLst>
                <a:tab pos="0" algn="l"/>
              </a:tabLst>
            </a:pPr>
            <a:r>
              <a:rPr lang="en-GB" sz="1200" b="0" i="1" strike="noStrike" spc="-1">
                <a:solidFill>
                  <a:srgbClr val="000000"/>
                </a:solidFill>
                <a:latin typeface="+mn-lt"/>
                <a:ea typeface="+mn-ea"/>
              </a:rPr>
              <a:t>- Reach hard-liners by sharing their concerns</a:t>
            </a:r>
            <a:r>
              <a:rPr lang="en-GB" sz="1200" b="0" strike="noStrike" spc="-1">
                <a:solidFill>
                  <a:srgbClr val="000000"/>
                </a:solidFill>
                <a:latin typeface="+mn-lt"/>
                <a:ea typeface="+mn-ea"/>
              </a:rPr>
              <a:t>: At the end of the day people who believe misinformation (such as vaccine deniers) are people too, who just want to make sure their children are safe. The evidence however indicates that vaccines are (at the very least) safer than staying unvaccinated. </a:t>
            </a:r>
            <a:r>
              <a:rPr lang="en-GB" sz="1200" b="0" i="1" strike="noStrike" spc="-1">
                <a:solidFill>
                  <a:srgbClr val="000000"/>
                </a:solidFill>
                <a:latin typeface="+mn-lt"/>
                <a:ea typeface="+mn-ea"/>
              </a:rPr>
              <a:t>Explaining this in a companionate and empathetic way is the most likely way of getting people to change their minds</a:t>
            </a:r>
            <a:r>
              <a:rPr lang="en-GB" sz="1200" b="0" strike="noStrike" spc="-1">
                <a:solidFill>
                  <a:srgbClr val="000000"/>
                </a:solidFill>
                <a:latin typeface="+mn-lt"/>
                <a:ea typeface="+mn-ea"/>
              </a:rPr>
              <a:t>; </a:t>
            </a:r>
            <a:r>
              <a:rPr lang="en-GB" sz="1200" b="0" i="1" strike="noStrike" spc="-1">
                <a:solidFill>
                  <a:srgbClr val="000000"/>
                </a:solidFill>
                <a:latin typeface="+mn-lt"/>
                <a:ea typeface="+mn-ea"/>
              </a:rPr>
              <a:t>in other words, be patient and be nice to them. </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GB" sz="1200" b="0" i="1" strike="noStrike" spc="-1">
                <a:solidFill>
                  <a:srgbClr val="000000"/>
                </a:solidFill>
                <a:latin typeface="+mn-lt"/>
                <a:ea typeface="+mn-ea"/>
              </a:rPr>
              <a:t>- The scientific process is full of uncertainty and this is not communicated very well.</a:t>
            </a:r>
            <a:r>
              <a:rPr lang="en-GB" sz="1200" b="0" strike="noStrike" spc="-1">
                <a:solidFill>
                  <a:srgbClr val="000000"/>
                </a:solidFill>
                <a:latin typeface="+mn-lt"/>
                <a:ea typeface="+mn-ea"/>
              </a:rPr>
              <a:t> Any information you provide needs to be accompanied by an honest explanation of the degree to which there is a scientific consensus or certainty. While this should not be the leading message when talking to friends and family, it should be included and accurately reflect the degree of uncertainty among experts. People need to understand that science is a process of trial error and that decisions are made based on the best information available at the time, which is subject to change as new studies are conducted.</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GB" sz="1200" b="0" strike="noStrike" spc="-1">
                <a:solidFill>
                  <a:srgbClr val="000000"/>
                </a:solidFill>
                <a:latin typeface="+mn-lt"/>
                <a:ea typeface="+mn-ea"/>
              </a:rPr>
              <a:t>If you want to learn more, read here:</a:t>
            </a:r>
            <a:endParaRPr lang="fr-BE" sz="1200" b="0" strike="noStrike" spc="-1">
              <a:latin typeface="Arial"/>
            </a:endParaRPr>
          </a:p>
          <a:p>
            <a:pPr>
              <a:lnSpc>
                <a:spcPct val="100000"/>
              </a:lnSpc>
              <a:tabLst>
                <a:tab pos="0" algn="l"/>
              </a:tabLst>
            </a:pPr>
            <a:r>
              <a:rPr lang="en-GB" sz="1200" b="0" strike="noStrike" spc="-1">
                <a:solidFill>
                  <a:srgbClr val="000000"/>
                </a:solidFill>
                <a:latin typeface="Arial"/>
                <a:ea typeface="+mn-ea"/>
                <a:hlinkClick r:id="rId3"/>
              </a:rPr>
              <a:t>https://firstdraftnews.org/latest/how-to-talk-to-family-and-friends-about-that-misleading-whatsapp-message/</a:t>
            </a:r>
            <a:endParaRPr lang="fr-BE" sz="1200" b="0" strike="noStrike" spc="-1">
              <a:latin typeface="Arial"/>
            </a:endParaRPr>
          </a:p>
          <a:p>
            <a:pPr>
              <a:lnSpc>
                <a:spcPct val="100000"/>
              </a:lnSpc>
              <a:tabLst>
                <a:tab pos="0" algn="l"/>
              </a:tabLst>
            </a:pPr>
            <a:r>
              <a:rPr lang="en-GB" sz="2000" b="0" u="sng" strike="noStrike" spc="-1">
                <a:solidFill>
                  <a:srgbClr val="000000"/>
                </a:solidFill>
                <a:uFillTx/>
                <a:latin typeface="Arial"/>
                <a:ea typeface="+mn-ea"/>
                <a:hlinkClick r:id="rId4"/>
              </a:rPr>
              <a:t>https://www.poynter.org/fact-checking/2020/have-you-become-a-personal-fact-checker-to-your-family-and-friends/</a:t>
            </a:r>
            <a:endParaRPr lang="fr-BE" sz="2000" b="0" strike="noStrike" spc="-1">
              <a:latin typeface="Arial"/>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r-BE" sz="2000" b="0" strike="noStrike" spc="-1">
                <a:latin typeface="Arial"/>
              </a:rPr>
              <a:t>Understanding disinformation – slide 4-24</a:t>
            </a:r>
          </a:p>
          <a:p>
            <a:pPr marL="171360" indent="-171000">
              <a:lnSpc>
                <a:spcPct val="100000"/>
              </a:lnSpc>
              <a:buClr>
                <a:srgbClr val="000000"/>
              </a:buClr>
              <a:buFont typeface="StarSymbol"/>
              <a:buChar char="-"/>
            </a:pPr>
            <a:r>
              <a:rPr lang="fr-BE" sz="2000" b="0" strike="noStrike" spc="-1">
                <a:latin typeface="Arial"/>
              </a:rPr>
              <a:t>Work in group – slide 25</a:t>
            </a:r>
          </a:p>
          <a:p>
            <a:pPr marL="171360" indent="-171000">
              <a:lnSpc>
                <a:spcPct val="100000"/>
              </a:lnSpc>
              <a:buClr>
                <a:srgbClr val="000000"/>
              </a:buClr>
              <a:buFont typeface="StarSymbol"/>
              <a:buChar char="-"/>
            </a:pPr>
            <a:r>
              <a:rPr lang="fr-BE" sz="2000" b="0" strike="noStrike" spc="-1">
                <a:latin typeface="Arial"/>
              </a:rPr>
              <a:t>Presentation &amp; Discussion slide 25</a:t>
            </a:r>
          </a:p>
          <a:p>
            <a:pPr marL="171360" indent="-171000">
              <a:lnSpc>
                <a:spcPct val="100000"/>
              </a:lnSpc>
              <a:buClr>
                <a:srgbClr val="000000"/>
              </a:buClr>
              <a:buFont typeface="StarSymbol"/>
              <a:buChar char="-"/>
            </a:pPr>
            <a:r>
              <a:rPr lang="fr-BE" sz="2000" b="0" strike="noStrike" spc="-1">
                <a:latin typeface="Arial"/>
              </a:rPr>
              <a:t>Summary &amp; Tips for finding out more – slide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IE" sz="2000" b="0" strike="noStrike" spc="-1">
                <a:latin typeface="Arial"/>
              </a:rPr>
              <a:t>We will talk about definitions, techniques and offer some advice on how to easily spot disinformation, protect yourself from it and help others become more vigilant too!</a:t>
            </a: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fr-BE" sz="1200" b="0" strike="noStrike" spc="-1">
                <a:latin typeface="Arial"/>
                <a:ea typeface="Calibri"/>
              </a:rPr>
              <a:t>WHAT IS DISINFOMATION </a:t>
            </a:r>
            <a:endParaRPr lang="fr-BE" sz="1200" b="0" strike="noStrike" spc="-1">
              <a:latin typeface="Arial"/>
            </a:endParaRPr>
          </a:p>
          <a:p>
            <a:pPr marL="216000" indent="-216000" algn="just">
              <a:lnSpc>
                <a:spcPct val="100000"/>
              </a:lnSpc>
            </a:pPr>
            <a:endParaRPr lang="fr-BE" sz="1200" b="0" strike="noStrike" spc="-1">
              <a:latin typeface="Arial"/>
            </a:endParaRPr>
          </a:p>
          <a:p>
            <a:pPr marL="171360" indent="-171000" algn="just">
              <a:lnSpc>
                <a:spcPct val="100000"/>
              </a:lnSpc>
              <a:buClr>
                <a:srgbClr val="000000"/>
              </a:buClr>
              <a:buFont typeface="Wingdings" charset="2"/>
              <a:buChar char=""/>
            </a:pPr>
            <a:r>
              <a:rPr lang="fr-BE" sz="1200" b="0" strike="noStrike" spc="-1">
                <a:latin typeface="Arial"/>
                <a:ea typeface="Calibri"/>
              </a:rPr>
              <a:t>Learning objectives: </a:t>
            </a:r>
            <a:endParaRPr lang="fr-BE" sz="1200" b="0" strike="noStrike" spc="-1">
              <a:latin typeface="Arial"/>
            </a:endParaRPr>
          </a:p>
          <a:p>
            <a:pPr marL="171360" indent="-171000" algn="just">
              <a:lnSpc>
                <a:spcPct val="100000"/>
              </a:lnSpc>
              <a:buClr>
                <a:srgbClr val="000000"/>
              </a:buClr>
              <a:buFont typeface="Wingdings" charset="2"/>
              <a:buChar char="-"/>
            </a:pPr>
            <a:r>
              <a:rPr lang="fr-BE" sz="1200" b="0" strike="noStrike" spc="-1">
                <a:latin typeface="Arial"/>
                <a:ea typeface="Calibri"/>
              </a:rPr>
              <a:t>start with definitions and be able to distinguish between the concepts</a:t>
            </a:r>
            <a:endParaRPr lang="fr-BE" sz="1200" b="0" strike="noStrike" spc="-1">
              <a:latin typeface="Arial"/>
            </a:endParaRPr>
          </a:p>
          <a:p>
            <a:pPr marL="171360" indent="-171000" algn="just">
              <a:lnSpc>
                <a:spcPct val="100000"/>
              </a:lnSpc>
              <a:buClr>
                <a:srgbClr val="000000"/>
              </a:buClr>
              <a:buFont typeface="Wingdings" charset="2"/>
              <a:buChar char="-"/>
            </a:pPr>
            <a:r>
              <a:rPr lang="en-IE" sz="1200" b="0" strike="noStrike" spc="-1">
                <a:solidFill>
                  <a:srgbClr val="000000"/>
                </a:solidFill>
                <a:latin typeface="Arial"/>
                <a:ea typeface="Calibri"/>
              </a:rPr>
              <a:t>assess the dangers of each case study and how it could be used as a disinformation narrative</a:t>
            </a:r>
            <a:endParaRPr lang="fr-BE" sz="1200" b="0" strike="noStrike" spc="-1">
              <a:latin typeface="Arial"/>
            </a:endParaRPr>
          </a:p>
          <a:p>
            <a:pPr marL="171360" indent="-171000" algn="just">
              <a:lnSpc>
                <a:spcPct val="100000"/>
              </a:lnSpc>
              <a:buClr>
                <a:srgbClr val="000000"/>
              </a:buClr>
              <a:buFont typeface="Wingdings" charset="2"/>
              <a:buChar char="-"/>
            </a:pPr>
            <a:r>
              <a:rPr lang="fr-BE" sz="1200" b="0" strike="noStrike" spc="-1">
                <a:solidFill>
                  <a:srgbClr val="000000"/>
                </a:solidFill>
                <a:latin typeface="Arial"/>
                <a:ea typeface="Calibri"/>
              </a:rPr>
              <a:t>stress importance of values: promotion of media freedom and pluralism, respect for fundamental rights like freedom of expression, no ‘Ministry of Truth’</a:t>
            </a:r>
            <a:endParaRPr lang="fr-BE" sz="1200" b="0" strike="noStrike" spc="-1">
              <a:latin typeface="Arial"/>
            </a:endParaRPr>
          </a:p>
          <a:p>
            <a:pPr algn="just">
              <a:lnSpc>
                <a:spcPct val="100000"/>
              </a:lnSpc>
            </a:pPr>
            <a:endParaRPr lang="fr-BE" sz="1200" b="0" strike="noStrike" spc="-1">
              <a:latin typeface="Arial"/>
            </a:endParaRPr>
          </a:p>
          <a:p>
            <a:pPr algn="just">
              <a:lnSpc>
                <a:spcPct val="100000"/>
              </a:lnSpc>
            </a:pPr>
            <a:r>
              <a:rPr lang="en-GB" sz="1200" b="0" strike="noStrike" spc="-1">
                <a:solidFill>
                  <a:srgbClr val="000000"/>
                </a:solidFill>
                <a:latin typeface="Arial"/>
                <a:ea typeface="Calibri"/>
              </a:rPr>
              <a:t>Ask the pupils if they know what disinformation is. Check the pupils’ examples against the definition. Could some of them have been disinformation?</a:t>
            </a:r>
            <a:endParaRPr lang="fr-BE" sz="1200" b="0" strike="noStrike" spc="-1">
              <a:latin typeface="Arial"/>
            </a:endParaRPr>
          </a:p>
          <a:p>
            <a:pPr algn="just">
              <a:lnSpc>
                <a:spcPct val="100000"/>
              </a:lnSpc>
            </a:pPr>
            <a:r>
              <a:rPr lang="en-GB" sz="1200" b="0" strike="noStrike" spc="-1">
                <a:solidFill>
                  <a:srgbClr val="000000"/>
                </a:solidFill>
                <a:latin typeface="Arial"/>
                <a:ea typeface="Calibri"/>
              </a:rPr>
              <a:t>If not, what are they? (For instance, unpleasant news or opinions, marketing, mistakes or misunderstandings.)</a:t>
            </a:r>
            <a:endParaRPr lang="fr-BE" sz="1200" b="0" strike="noStrike" spc="-1">
              <a:latin typeface="Arial"/>
            </a:endParaRPr>
          </a:p>
          <a:p>
            <a:pPr algn="just">
              <a:lnSpc>
                <a:spcPct val="100000"/>
              </a:lnSpc>
            </a:pPr>
            <a:endParaRPr lang="fr-BE" sz="1200" b="0" strike="noStrike" spc="-1">
              <a:latin typeface="Arial"/>
            </a:endParaRPr>
          </a:p>
          <a:p>
            <a:pPr>
              <a:lnSpc>
                <a:spcPct val="100000"/>
              </a:lnSpc>
            </a:pPr>
            <a:r>
              <a:rPr lang="en-GB" sz="1200" b="1" strike="noStrike" spc="-1">
                <a:solidFill>
                  <a:srgbClr val="000000"/>
                </a:solidFill>
                <a:latin typeface="Arial"/>
                <a:ea typeface="Calibri"/>
              </a:rPr>
              <a:t>Opinion or fact?</a:t>
            </a:r>
            <a:r>
              <a:rPr lang="en-GB" sz="1200" b="0" strike="noStrike" spc="-1">
                <a:solidFill>
                  <a:srgbClr val="000000"/>
                </a:solidFill>
                <a:latin typeface="Arial"/>
                <a:ea typeface="Calibri"/>
              </a:rPr>
              <a:t> Draw a distinction between opinion and fact.</a:t>
            </a:r>
            <a:endParaRPr lang="fr-BE" sz="1200" b="0" strike="noStrike" spc="-1">
              <a:latin typeface="Arial"/>
            </a:endParaRPr>
          </a:p>
          <a:p>
            <a:pPr>
              <a:lnSpc>
                <a:spcPct val="100000"/>
              </a:lnSpc>
            </a:pPr>
            <a:r>
              <a:rPr lang="en-GB" sz="1200" b="0" strike="noStrike" spc="-1">
                <a:solidFill>
                  <a:srgbClr val="000000"/>
                </a:solidFill>
                <a:latin typeface="Arial"/>
                <a:ea typeface="Calibri"/>
              </a:rPr>
              <a:t>What is a fact? Facts can be checked and backed up with evidence.</a:t>
            </a:r>
            <a:endParaRPr lang="fr-BE" sz="1200" b="0" strike="noStrike" spc="-1">
              <a:latin typeface="Arial"/>
            </a:endParaRPr>
          </a:p>
          <a:p>
            <a:pPr>
              <a:lnSpc>
                <a:spcPct val="100000"/>
              </a:lnSpc>
            </a:pPr>
            <a:r>
              <a:rPr lang="en-GB" sz="1200" b="0" strike="noStrike" spc="-1">
                <a:solidFill>
                  <a:srgbClr val="000000"/>
                </a:solidFill>
                <a:latin typeface="Arial"/>
                <a:ea typeface="Calibri"/>
              </a:rPr>
              <a:t>What is an opinion? Opinions are based on a belief or point of view, not on evidence that can be verified. Some people might think it is the opposite. </a:t>
            </a:r>
            <a:endParaRPr lang="fr-BE" sz="1200" b="0" strike="noStrike" spc="-1">
              <a:latin typeface="Arial"/>
            </a:endParaRPr>
          </a:p>
          <a:p>
            <a:pPr>
              <a:lnSpc>
                <a:spcPct val="100000"/>
              </a:lnSpc>
            </a:pPr>
            <a:endParaRPr lang="fr-BE" sz="1200" b="0" strike="noStrike" spc="-1">
              <a:latin typeface="Arial"/>
            </a:endParaRPr>
          </a:p>
          <a:p>
            <a:pPr>
              <a:lnSpc>
                <a:spcPct val="100000"/>
              </a:lnSpc>
            </a:pPr>
            <a:r>
              <a:rPr lang="en-GB" sz="1200" b="0" i="1" strike="noStrike" spc="-1">
                <a:solidFill>
                  <a:srgbClr val="000000"/>
                </a:solidFill>
                <a:latin typeface="Arial"/>
                <a:ea typeface="Calibri"/>
              </a:rPr>
              <a:t>Suggested (optional) activity: </a:t>
            </a:r>
            <a:r>
              <a:rPr lang="en-GB" sz="1200" b="0" strike="noStrike" spc="-1">
                <a:solidFill>
                  <a:srgbClr val="000000"/>
                </a:solidFill>
                <a:latin typeface="Arial"/>
                <a:ea typeface="Calibri"/>
              </a:rPr>
              <a:t>Ask the students to go through a newspaper piece and highlight parts that are opinions, verify those that are facts with a reliable source, and the ones that seem like facts, but do not mention sources. Ask the class to share its findings.</a:t>
            </a:r>
            <a:endParaRPr lang="fr-BE" sz="1200" b="0" strike="noStrike" spc="-1">
              <a:latin typeface="Arial"/>
            </a:endParaRPr>
          </a:p>
          <a:p>
            <a:pPr>
              <a:lnSpc>
                <a:spcPct val="100000"/>
              </a:lnSpc>
            </a:pPr>
            <a:endParaRPr lang="fr-BE" sz="1200" b="0" strike="noStrike" spc="-1">
              <a:latin typeface="Arial"/>
            </a:endParaRPr>
          </a:p>
          <a:p>
            <a:pPr>
              <a:lnSpc>
                <a:spcPct val="100000"/>
              </a:lnSpc>
            </a:pPr>
            <a:r>
              <a:rPr lang="en-IE" sz="2000" b="0" strike="noStrike" spc="-1">
                <a:solidFill>
                  <a:srgbClr val="000000"/>
                </a:solidFill>
                <a:latin typeface="Arial"/>
                <a:ea typeface="Calibri"/>
              </a:rPr>
              <a:t>False information is everywhere but it’s important to distinguish disinformation from other types of false information, namely misinformation, based on the INTENTION:</a:t>
            </a:r>
            <a:endParaRPr lang="fr-BE" sz="2000" b="0" strike="noStrike" spc="-1">
              <a:latin typeface="Arial"/>
            </a:endParaRPr>
          </a:p>
          <a:p>
            <a:pPr>
              <a:lnSpc>
                <a:spcPct val="100000"/>
              </a:lnSpc>
            </a:pP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en-IE" sz="2000" b="0" strike="noStrike" spc="-1">
                <a:solidFill>
                  <a:srgbClr val="000000"/>
                </a:solidFill>
                <a:latin typeface="Arial"/>
                <a:ea typeface="Calibri"/>
              </a:rPr>
              <a:t>Disinformation is false information that’s created and shared </a:t>
            </a:r>
            <a:r>
              <a:rPr lang="en-IE" sz="2000" b="1" strike="noStrike" spc="-1">
                <a:solidFill>
                  <a:srgbClr val="000000"/>
                </a:solidFill>
                <a:latin typeface="Arial"/>
                <a:ea typeface="Calibri"/>
              </a:rPr>
              <a:t>to deliberately cause harm</a:t>
            </a:r>
            <a:r>
              <a:rPr lang="en-IE" sz="2000" b="0" strike="noStrike" spc="-1">
                <a:solidFill>
                  <a:srgbClr val="000000"/>
                </a:solidFill>
                <a:latin typeface="Arial"/>
                <a:ea typeface="Calibri"/>
              </a:rPr>
              <a:t>. Example: a tweet about migrants committing crimes in Europe, designed to divide society.</a:t>
            </a: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en-IE" sz="2000" b="0" strike="noStrike" spc="-1">
                <a:solidFill>
                  <a:srgbClr val="000000"/>
                </a:solidFill>
                <a:latin typeface="Arial"/>
                <a:ea typeface="Calibri"/>
              </a:rPr>
              <a:t>Misinformation is false information that’s </a:t>
            </a:r>
            <a:r>
              <a:rPr lang="en-IE" sz="2000" b="1" strike="noStrike" spc="-1">
                <a:solidFill>
                  <a:srgbClr val="000000"/>
                </a:solidFill>
                <a:latin typeface="Arial"/>
                <a:ea typeface="Calibri"/>
              </a:rPr>
              <a:t>shared by people who don’t realize it’s false and don’t mean any harm</a:t>
            </a:r>
            <a:r>
              <a:rPr lang="en-IE" sz="2000" b="0" strike="noStrike" spc="-1">
                <a:solidFill>
                  <a:srgbClr val="000000"/>
                </a:solidFill>
                <a:latin typeface="Arial"/>
                <a:ea typeface="Calibri"/>
              </a:rPr>
              <a:t>. Often they’re just trying to help. Example: when your aunt shares an article or meme on Facebook claiming that garlic protects from COVID-19 because she thinks it’s useful information without realizing it’s false.</a:t>
            </a:r>
            <a:endParaRPr lang="fr-BE" sz="2000" b="0" strike="noStrike" spc="-1">
              <a:latin typeface="Arial"/>
            </a:endParaRPr>
          </a:p>
          <a:p>
            <a:pPr marL="171360" indent="-171000">
              <a:lnSpc>
                <a:spcPct val="100000"/>
              </a:lnSpc>
              <a:buClr>
                <a:srgbClr val="000000"/>
              </a:buClr>
              <a:buFont typeface="Wingdings" charset="2"/>
              <a:buChar char="-"/>
            </a:pPr>
            <a:r>
              <a:rPr lang="en-IE" sz="2000" b="0" strike="noStrike" spc="-1">
                <a:solidFill>
                  <a:srgbClr val="000000"/>
                </a:solidFill>
                <a:latin typeface="Arial"/>
                <a:ea typeface="Calibri"/>
              </a:rPr>
              <a:t>Influence operations - c</a:t>
            </a:r>
            <a:r>
              <a:rPr lang="en-US" sz="2000" b="0" strike="noStrike" spc="-1">
                <a:solidFill>
                  <a:srgbClr val="000000"/>
                </a:solidFill>
                <a:latin typeface="Arial"/>
                <a:ea typeface="Calibri"/>
              </a:rPr>
              <a:t>oordinated efforts to influence a target audience using a range of illegitimate and deceptive means, in support of an adversary’s objectives</a:t>
            </a:r>
            <a:endParaRPr lang="fr-BE" sz="2000" b="0" strike="noStrike" spc="-1">
              <a:latin typeface="Arial"/>
            </a:endParaRPr>
          </a:p>
          <a:p>
            <a:pPr marL="171360" indent="-171000">
              <a:lnSpc>
                <a:spcPct val="100000"/>
              </a:lnSpc>
              <a:buClr>
                <a:srgbClr val="000000"/>
              </a:buClr>
              <a:buFont typeface="Wingdings" charset="2"/>
              <a:buChar char="-"/>
            </a:pPr>
            <a:r>
              <a:rPr lang="en-US" sz="1200" b="0" strike="noStrike" spc="-1">
                <a:solidFill>
                  <a:srgbClr val="000000"/>
                </a:solidFill>
                <a:latin typeface="Arial"/>
                <a:ea typeface="Calibri"/>
              </a:rPr>
              <a:t>Foreign interference - c</a:t>
            </a:r>
            <a:r>
              <a:rPr lang="en-US" sz="2000" b="0" strike="noStrike" spc="-1">
                <a:solidFill>
                  <a:srgbClr val="000000"/>
                </a:solidFill>
                <a:latin typeface="Arial"/>
                <a:ea typeface="Calibri"/>
              </a:rPr>
              <a:t>oercive, deceptive, and/or clandestine efforts by a foreign state actor or its agents to disrupt the free formation and expression of political will, during elections, for example</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en-US" sz="2000" b="0" strike="noStrike" spc="-1">
                <a:solidFill>
                  <a:srgbClr val="000000"/>
                </a:solidFill>
                <a:latin typeface="Arial"/>
                <a:ea typeface="Calibri"/>
              </a:rPr>
              <a:t>Pupils might also be familiar with the term ‘fake news’, but we don’t recommend using it. When politicians blame independent journalists for publishing ‘fake news’ while they are simply being critical, something is wrong. We don’t want the term ‘fake news’ to result in delegitimizing the media.</a:t>
            </a:r>
            <a:endParaRPr lang="fr-BE" sz="2000" b="0" strike="noStrike" spc="-1">
              <a:latin typeface="Arial"/>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IE" sz="2000" b="0" strike="noStrike" spc="-1">
                <a:latin typeface="Arial"/>
              </a:rPr>
              <a:t>Start by playing the video on the slide (</a:t>
            </a:r>
            <a:r>
              <a:rPr lang="lt-LT" sz="2000" b="0" strike="noStrike" spc="-1">
                <a:latin typeface="Arial"/>
              </a:rPr>
              <a:t>https://www.youtube.com/watch?v=d8uRYqsu2W4</a:t>
            </a:r>
            <a:r>
              <a:rPr lang="en-IE" sz="2000" b="0" strike="noStrike" spc="-1">
                <a:latin typeface="Arial"/>
              </a:rPr>
              <a:t>)</a:t>
            </a:r>
            <a:r>
              <a:t/>
            </a:r>
            <a:br/>
            <a:r>
              <a:rPr lang="en-US" sz="2000" b="0" strike="noStrike" spc="-1">
                <a:latin typeface="Arial"/>
              </a:rPr>
              <a:t>Total time: 1 min 40 sec</a:t>
            </a:r>
            <a:endParaRPr lang="fr-BE" sz="2000" b="0" strike="noStrike" spc="-1">
              <a:latin typeface="Arial"/>
            </a:endParaRPr>
          </a:p>
          <a:p>
            <a:pPr marL="216000" indent="-216000">
              <a:lnSpc>
                <a:spcPct val="100000"/>
              </a:lnSpc>
            </a:pPr>
            <a:endParaRPr lang="fr-BE" sz="2000" b="0" strike="noStrike" spc="-1">
              <a:latin typeface="Arial"/>
            </a:endParaRPr>
          </a:p>
          <a:p>
            <a:pPr marL="216000" indent="-216000">
              <a:lnSpc>
                <a:spcPct val="100000"/>
              </a:lnSpc>
            </a:pPr>
            <a:r>
              <a:rPr lang="en-GB" sz="2000" b="0" strike="noStrike" spc="-1">
                <a:latin typeface="Arial"/>
              </a:rPr>
              <a:t>Transc</a:t>
            </a:r>
            <a:r>
              <a:rPr lang="lt-LT" sz="2000" b="0" strike="noStrike" spc="-1">
                <a:latin typeface="Arial"/>
              </a:rPr>
              <a:t>r</a:t>
            </a:r>
            <a:r>
              <a:rPr lang="en-GB" sz="2000" b="0" strike="noStrike" spc="-1">
                <a:latin typeface="Arial"/>
              </a:rPr>
              <a:t>ipt</a:t>
            </a:r>
            <a:r>
              <a:rPr lang="lt-LT" sz="2000" b="0" strike="noStrike" spc="-1">
                <a:latin typeface="Arial"/>
              </a:rPr>
              <a:t>:</a:t>
            </a:r>
            <a:endParaRPr lang="fr-BE" sz="2000" b="0" strike="noStrike" spc="-1">
              <a:latin typeface="Arial"/>
            </a:endParaRPr>
          </a:p>
          <a:p>
            <a:pPr marL="139680">
              <a:lnSpc>
                <a:spcPct val="100000"/>
              </a:lnSpc>
              <a:tabLst>
                <a:tab pos="0" algn="l"/>
              </a:tabLst>
            </a:pPr>
            <a:r>
              <a:rPr lang="lt-LT" sz="1200" b="0" strike="noStrike" spc="-1">
                <a:solidFill>
                  <a:srgbClr val="000000"/>
                </a:solidFill>
                <a:latin typeface="Arial"/>
              </a:rPr>
              <a:t>---------------------------</a:t>
            </a:r>
            <a:r>
              <a:t/>
            </a:r>
            <a:br/>
            <a:r>
              <a:rPr lang="en-US" sz="2000" b="0" strike="noStrike" spc="-1">
                <a:solidFill>
                  <a:srgbClr val="000000"/>
                </a:solidFill>
                <a:latin typeface="Arial"/>
              </a:rPr>
              <a:t>(voiceover)	</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For millions of families dealing with autism it was a possible answer for their struggles. A landmark medical study, linking children’s vaccinations with the disorder. But that study is now being called 'misleading' with some even saying it’s an elaborate fraud.</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(Fiona Godlee, Editor, British Medical Journal)	</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We’ve known from the start that the study was a poor study. It got an enormous amount of media attention. All of the evidence, all of the epidemiological studies, the ones looking at blood populations of children have countered this and said there is no evidence of the link.</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(voiceover)	</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It was a paper by Andrew Wakefield and his colleagues in 1998 that scared patients prompting immunisation rates around the globe to drop. Wakefield claimed 12 children were normal until they got the common vaccine for measles, mumps, and rubella.</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But his paper was later retracted, and a new examination found that Wakefield and his colleagues altered facts about patients in their studies. But Wakefield still has his supporters – Jamie Handley is one of them, he is the father of an autistic son.</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(JB Handley, Founder, Generation Rescue)	</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Vaccines are known to cause brain injury, so it doesn’t take a rocket scientist to think: they took the kid for an appointment, they were normal, they came out, they were suffering dramatically. And these things cause brain injuries to some kids. That’s why we’re all still here and the real science has never been done.</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(voiceover)	</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Wakefield was stripped of his right to practice medicine in Great Britain last May. Since then other studies have shown no connection between the MMR vaccination and autism.</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Wakefield could not be reached for comment. Rosenson, the Associated Press.</a:t>
            </a:r>
            <a:endParaRPr lang="fr-BE" sz="2000" b="0" strike="noStrike" spc="-1">
              <a:latin typeface="Arial"/>
            </a:endParaRP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a:t>
            </a:r>
            <a:endParaRPr lang="fr-BE" sz="2000" b="0" strike="noStrike" spc="-1">
              <a:latin typeface="Arial"/>
            </a:endParaRP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Speaking points:</a:t>
            </a:r>
            <a:endParaRPr lang="fr-BE" sz="2000" b="0" strike="noStrike" spc="-1">
              <a:latin typeface="Arial"/>
            </a:endParaRPr>
          </a:p>
          <a:p>
            <a:pPr marL="311040" indent="-171000">
              <a:lnSpc>
                <a:spcPct val="100000"/>
              </a:lnSpc>
              <a:buClr>
                <a:srgbClr val="000000"/>
              </a:buClr>
              <a:buFont typeface="StarSymbol"/>
              <a:buChar char="-"/>
              <a:tabLst>
                <a:tab pos="0" algn="l"/>
              </a:tabLst>
            </a:pPr>
            <a:r>
              <a:rPr lang="en-IE" sz="2000" b="0" strike="noStrike" spc="-1">
                <a:solidFill>
                  <a:srgbClr val="000000"/>
                </a:solidFill>
                <a:latin typeface="Arial"/>
              </a:rPr>
              <a:t>S</a:t>
            </a:r>
            <a:r>
              <a:rPr lang="en-US" sz="2000" b="0" strike="noStrike" spc="-1">
                <a:solidFill>
                  <a:srgbClr val="000000"/>
                </a:solidFill>
                <a:latin typeface="Arial"/>
              </a:rPr>
              <a:t>ociety requires people in academic institutions to follow high academic standards, so it is important to understand why those are necessary. This one single</a:t>
            </a:r>
            <a:r>
              <a:rPr lang="en-US" sz="2000" b="0" strike="noStrike" spc="-1">
                <a:solidFill>
                  <a:srgbClr val="FF0000"/>
                </a:solidFill>
                <a:latin typeface="Arial"/>
              </a:rPr>
              <a:t> academic paper, which was disproven and debunked many times, is one of the biggest reasons the anti-vaccine movement was created and is still prevalent today. Even though the paper was wrong, it got enough media attention to damage the public perception of vaccines, which have repeatedly been shown to be safe and effective. </a:t>
            </a:r>
            <a:endParaRPr lang="fr-BE" sz="2000" b="0" strike="noStrike" spc="-1">
              <a:latin typeface="Arial"/>
            </a:endParaRPr>
          </a:p>
          <a:p>
            <a:pPr marL="311040" indent="-171000">
              <a:lnSpc>
                <a:spcPct val="100000"/>
              </a:lnSpc>
              <a:buClr>
                <a:srgbClr val="000000"/>
              </a:buClr>
              <a:buFont typeface="StarSymbol"/>
              <a:buChar char="-"/>
              <a:tabLst>
                <a:tab pos="0" algn="l"/>
              </a:tabLst>
            </a:pPr>
            <a:r>
              <a:rPr lang="en-US" sz="2000" b="0" strike="noStrike" spc="-1">
                <a:solidFill>
                  <a:srgbClr val="FF0000"/>
                </a:solidFill>
                <a:latin typeface="Arial"/>
              </a:rPr>
              <a:t>Everybody has a right to free speech, but is not the same as having the right to deliberately spread lies, especially when they can do damage to public health. </a:t>
            </a:r>
            <a:endParaRPr lang="fr-BE" sz="2000" b="0" strike="noStrike" spc="-1">
              <a:latin typeface="Arial"/>
            </a:endParaRP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n-US" sz="2000" b="0" strike="noStrike" spc="-1">
                <a:solidFill>
                  <a:srgbClr val="FF0000"/>
                </a:solidFill>
                <a:latin typeface="Arial"/>
              </a:rPr>
              <a:t>Why it’s bad:</a:t>
            </a:r>
            <a:endParaRPr lang="fr-BE" sz="2000" b="0" strike="noStrike" spc="-1">
              <a:latin typeface="Arial"/>
            </a:endParaRPr>
          </a:p>
          <a:p>
            <a:pPr marL="311040" indent="-171000">
              <a:lnSpc>
                <a:spcPct val="100000"/>
              </a:lnSpc>
              <a:buClr>
                <a:srgbClr val="000000"/>
              </a:buClr>
              <a:buFont typeface="StarSymbol"/>
              <a:buChar char="-"/>
              <a:tabLst>
                <a:tab pos="0" algn="l"/>
              </a:tabLst>
            </a:pPr>
            <a:r>
              <a:rPr lang="en-US" sz="2000" b="0" strike="noStrike" spc="-1">
                <a:solidFill>
                  <a:srgbClr val="FF0000"/>
                </a:solidFill>
                <a:latin typeface="Arial"/>
              </a:rPr>
              <a:t>People are eager “to quickly connect the dots” even when the connections they make contradict scientific insights.</a:t>
            </a:r>
            <a:endParaRPr lang="fr-BE" sz="2000" b="0" strike="noStrike" spc="-1">
              <a:latin typeface="Arial"/>
            </a:endParaRPr>
          </a:p>
          <a:p>
            <a:pPr marL="311040" indent="-171000">
              <a:lnSpc>
                <a:spcPct val="100000"/>
              </a:lnSpc>
              <a:buClr>
                <a:srgbClr val="000000"/>
              </a:buClr>
              <a:buFont typeface="StarSymbol"/>
              <a:buChar char="-"/>
              <a:tabLst>
                <a:tab pos="0" algn="l"/>
              </a:tabLst>
            </a:pPr>
            <a:r>
              <a:rPr lang="en-US" sz="2000" b="0" strike="noStrike" spc="-1">
                <a:solidFill>
                  <a:srgbClr val="FF0000"/>
                </a:solidFill>
                <a:latin typeface="Arial"/>
              </a:rPr>
              <a:t>Transferring guilt helps to obscure potential factors like individual responsibility or proven causes for the development of autism. For example, autism is usually diagnosed around the same time that the MMR vaccine (i.e. measles vaccine) is given to children. This fact is usually ignored by people who would rather believe their child was given autism than accept that the diagnosis was out of their control.</a:t>
            </a:r>
            <a:endParaRPr lang="fr-BE" sz="2000" b="0" strike="noStrike" spc="-1">
              <a:latin typeface="Arial"/>
            </a:endParaRPr>
          </a:p>
          <a:p>
            <a:pPr marL="311040" indent="-171000">
              <a:lnSpc>
                <a:spcPct val="100000"/>
              </a:lnSpc>
              <a:buClr>
                <a:srgbClr val="000000"/>
              </a:buClr>
              <a:buFont typeface="StarSymbol"/>
              <a:buChar char="-"/>
              <a:tabLst>
                <a:tab pos="0" algn="l"/>
              </a:tabLst>
            </a:pPr>
            <a:r>
              <a:rPr lang="en-US" sz="2000" b="0" strike="noStrike" spc="-1">
                <a:solidFill>
                  <a:srgbClr val="FF0000"/>
                </a:solidFill>
                <a:latin typeface="Arial"/>
              </a:rPr>
              <a:t>When spread broadly, this fake story risks becoming a game changer for the vaccination system. Large numbers of people could needlessly lose their immunity to serious diseases.</a:t>
            </a:r>
            <a:endParaRPr lang="fr-BE" sz="2000" b="0" strike="noStrike" spc="-1">
              <a:latin typeface="Arial"/>
            </a:endParaRP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1200" b="0" strike="noStrike" spc="-1">
                <a:latin typeface="+mn-lt"/>
                <a:ea typeface="+mn-ea"/>
              </a:rPr>
              <a:t>Since the beginning of the COVID-19 pandemic, much confusing information has spread on social media, with many claiming a link between 5G technologies and the spread of coronavirus. On the one hand, everyone has the right to express themselves freely, and it’s not bad to be cautious or even skeptical about new technologies and the effect they can have on our lives and health.</a:t>
            </a:r>
            <a:endParaRPr lang="fr-BE" sz="1200" b="0" strike="noStrike" spc="-1">
              <a:latin typeface="Arial"/>
            </a:endParaRPr>
          </a:p>
          <a:p>
            <a:pPr marL="216000" indent="-216000">
              <a:lnSpc>
                <a:spcPct val="100000"/>
              </a:lnSpc>
            </a:pPr>
            <a:endParaRPr lang="fr-BE" sz="1200" b="0" strike="noStrike" spc="-1">
              <a:latin typeface="Arial"/>
            </a:endParaRPr>
          </a:p>
          <a:p>
            <a:pPr marL="216000" indent="-216000">
              <a:lnSpc>
                <a:spcPct val="100000"/>
              </a:lnSpc>
            </a:pPr>
            <a:r>
              <a:rPr lang="en-US" sz="1200" b="0" strike="noStrike" spc="-1">
                <a:latin typeface="+mn-lt"/>
                <a:ea typeface="+mn-ea"/>
              </a:rPr>
              <a:t>BUT this theory has brought harmful consequences in the real world, such as the burning down of telecommunications infrastructure, and physical attacks on workers installing the infrastructure.</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IE" sz="2000" b="0" strike="noStrike" spc="-1">
                <a:latin typeface="+mn-lt"/>
                <a:ea typeface="+mn-ea"/>
              </a:rPr>
              <a:t>Why it’s bad:</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IE" sz="2000" b="0" strike="noStrike" spc="-1">
                <a:latin typeface="+mn-lt"/>
                <a:ea typeface="+mn-ea"/>
              </a:rPr>
              <a:t>Real-life destruction: arsonists setting fire to cell towers across Europe</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IE" sz="2000" b="0" strike="noStrike" spc="-1">
                <a:latin typeface="+mn-lt"/>
                <a:ea typeface="+mn-ea"/>
              </a:rPr>
              <a:t>Failure of telecommunications networks, as many of the towers destroyed and vandalized were for 3G and 4G service, which the public depends on</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US" sz="1200" b="0" strike="noStrike" spc="-1">
                <a:solidFill>
                  <a:srgbClr val="000000"/>
                </a:solidFill>
                <a:latin typeface="+mn-lt"/>
                <a:ea typeface="+mn-ea"/>
              </a:rPr>
              <a:t>Telecoms employees harassed on the street for laying down 5G fiberoptic cable or any other type of telecommunications infrastructure.</a:t>
            </a: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r>
              <a:rPr lang="en-US" sz="1200" b="0" strike="noStrike" spc="-1">
                <a:solidFill>
                  <a:srgbClr val="000000"/>
                </a:solidFill>
                <a:latin typeface="+mn-lt"/>
                <a:ea typeface="+mn-ea"/>
              </a:rPr>
              <a:t>“When people feel threatened or out of control or they’re trying to explain a big significant event, they’re more vulnerable or prone to turning to conspiracy theories to explain them. Somewhat counterintuitively, it gives people more sense of control to imagine that, rather than random things happening, there are these shadowy groups and agencies that are controlling it. Randomness is very discomforting to people.” John Cook, expert on misinformation at George Mason University’s Center for Climate Change Communication</a:t>
            </a:r>
            <a:endParaRPr lang="fr-BE" sz="1200" b="0" strike="noStrike" spc="-1">
              <a:latin typeface="Arial"/>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GB" sz="2000" b="0" strike="noStrike" spc="-1">
                <a:latin typeface="Arial"/>
              </a:rPr>
              <a:t>Talking points:</a:t>
            </a:r>
            <a:endParaRPr lang="fr-BE" sz="2000" b="0" strike="noStrike" spc="-1">
              <a:latin typeface="Arial"/>
            </a:endParaRPr>
          </a:p>
          <a:p>
            <a:pPr>
              <a:lnSpc>
                <a:spcPct val="100000"/>
              </a:lnSpc>
              <a:tabLst>
                <a:tab pos="0" algn="l"/>
              </a:tabLst>
            </a:pPr>
            <a:r>
              <a:rPr lang="en-GB" sz="2000" b="0" strike="noStrike" spc="-1">
                <a:latin typeface="Arial"/>
              </a:rPr>
              <a:t>- Using inappropriate health advice can induce people to not get cured, or</a:t>
            </a:r>
            <a:r>
              <a:rPr lang="en-GB" sz="2000" b="0" strike="noStrike" spc="-1">
                <a:solidFill>
                  <a:srgbClr val="FF0000"/>
                </a:solidFill>
                <a:latin typeface="Arial"/>
              </a:rPr>
              <a:t> to underestimate or overestimate a certain illness. This image in the context of covid 19 is a good example. This is the original that some of you might have seen on social media or even on some of your WhatsApp conversations: https://factcheck.afp.com/gargling-warm-salt-water-or-vinegar-does-not-prevent-coronavirus-infection-health-experts-say</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en-GB" sz="2000" b="0" strike="noStrike" spc="-1">
                <a:solidFill>
                  <a:srgbClr val="FF0000"/>
                </a:solidFill>
                <a:latin typeface="Arial"/>
              </a:rPr>
              <a:t>Why it’s bad:</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GB" sz="2000" b="0" strike="noStrike" spc="-1">
                <a:solidFill>
                  <a:srgbClr val="FF0000"/>
                </a:solidFill>
                <a:latin typeface="Arial"/>
              </a:rPr>
              <a:t>In this case, telling people to drink hot water is not very dangerous, but what if the disinformation was about drinking a liquid that is actually very dangerous to us, like bleach?</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GB" sz="2000" b="0" strike="noStrike" spc="-1">
                <a:solidFill>
                  <a:srgbClr val="FF0000"/>
                </a:solidFill>
                <a:latin typeface="Arial"/>
              </a:rPr>
              <a:t>In fact, a study in the American Journal of Tropical Medicine and Hygiene showed that disinformation and misinformation about the coronavirus has led to the deaths of at least 800 people and possibly more (as of August 2020), as well as the hospitalization of around 6,000. The study examined COVID-19 related rumours, stigmata and conspiracy narratives circulating online and their impact on public health.</a:t>
            </a:r>
            <a:endParaRPr lang="fr-BE" sz="2000" b="0" strike="noStrike" spc="-1">
              <a:latin typeface="Arial"/>
            </a:endParaRPr>
          </a:p>
          <a:p>
            <a:pPr marL="171360" indent="-171000">
              <a:lnSpc>
                <a:spcPct val="100000"/>
              </a:lnSpc>
              <a:buClr>
                <a:srgbClr val="000000"/>
              </a:buClr>
              <a:buFont typeface="StarSymbol"/>
              <a:buChar char="-"/>
              <a:tabLst>
                <a:tab pos="0" algn="l"/>
              </a:tabLst>
            </a:pPr>
            <a:r>
              <a:rPr lang="en-GB" sz="1200" b="0" strike="noStrike" spc="-1">
                <a:solidFill>
                  <a:srgbClr val="FF0000"/>
                </a:solidFill>
                <a:latin typeface="+mn-lt"/>
                <a:ea typeface="+mn-ea"/>
              </a:rPr>
              <a:t>Often this false information is spread unintentionally but in many other cases it is spread by sources trying to generate clicks from headlines and stories carefully crafted to attract attention (‘clickbait’ journalism e.g. “Scientists are saying that this ancient remedy could be the answer to curing cancer. Click here to read more!”) or even malicious actors trying to sow chaos, confusion and pollute the information environment with many, often conflicting, narratives.</a:t>
            </a: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r-BE" sz="2000" b="0" strike="noStrike" spc="-1">
                <a:latin typeface="Arial"/>
              </a:rPr>
              <a:t>Start by playing the video on the slide (</a:t>
            </a:r>
            <a:r>
              <a:rPr lang="lt-LT" sz="2000" b="0" strike="noStrike" spc="-1">
                <a:latin typeface="Arial"/>
              </a:rPr>
              <a:t>https://www.youtube.com/watch?v=9jnq3MRLsEU</a:t>
            </a:r>
            <a:r>
              <a:rPr lang="en-IE" sz="2000" b="0" strike="noStrike" spc="-1">
                <a:latin typeface="Arial"/>
              </a:rPr>
              <a:t>)</a:t>
            </a:r>
            <a:r>
              <a:t/>
            </a:r>
            <a:br/>
            <a:r>
              <a:rPr lang="en-US" sz="2000" b="0" strike="noStrike" spc="-1">
                <a:latin typeface="Arial"/>
              </a:rPr>
              <a:t>Total time:  40” (from 2min51sec to 3min31sec)</a:t>
            </a:r>
            <a:endParaRPr lang="fr-BE" sz="2000" b="0" strike="noStrike" spc="-1">
              <a:latin typeface="Arial"/>
            </a:endParaRPr>
          </a:p>
          <a:p>
            <a:pPr marL="216000" indent="-216000">
              <a:lnSpc>
                <a:spcPct val="100000"/>
              </a:lnSpc>
            </a:pPr>
            <a:endParaRPr lang="fr-BE" sz="2000" b="0" strike="noStrike" spc="-1">
              <a:latin typeface="Arial"/>
            </a:endParaRPr>
          </a:p>
          <a:p>
            <a:pPr marL="216000" indent="-216000">
              <a:lnSpc>
                <a:spcPct val="100000"/>
              </a:lnSpc>
            </a:pPr>
            <a:r>
              <a:rPr lang="en-GB" sz="2000" b="0" strike="noStrike" spc="-1">
                <a:latin typeface="Arial"/>
              </a:rPr>
              <a:t>Transcript (translated)</a:t>
            </a:r>
            <a:r>
              <a:rPr lang="lt-LT" sz="2000" b="0" strike="noStrike" spc="-1">
                <a:latin typeface="Arial"/>
              </a:rPr>
              <a:t>:</a:t>
            </a:r>
            <a:endParaRPr lang="fr-BE" sz="2000" b="0" strike="noStrike" spc="-1">
              <a:latin typeface="Arial"/>
            </a:endParaRPr>
          </a:p>
          <a:p>
            <a:pPr marL="139680">
              <a:lnSpc>
                <a:spcPct val="100000"/>
              </a:lnSpc>
              <a:tabLst>
                <a:tab pos="0" algn="l"/>
              </a:tabLst>
            </a:pPr>
            <a:r>
              <a:rPr lang="lt-LT" sz="1200" b="0" strike="noStrike" spc="-1">
                <a:solidFill>
                  <a:srgbClr val="000000"/>
                </a:solidFill>
                <a:latin typeface="Arial"/>
              </a:rPr>
              <a:t>---------------------------</a:t>
            </a:r>
            <a:r>
              <a:t/>
            </a:r>
            <a:br/>
            <a:r>
              <a:rPr lang="en-GB" sz="2000" b="0" strike="noStrike" spc="-1">
                <a:solidFill>
                  <a:srgbClr val="000000"/>
                </a:solidFill>
                <a:latin typeface="Arial"/>
              </a:rPr>
              <a:t>(Maria, she calls herself an Odessa resident who came to the rally in Sevastopol, Crimea on March 3</a:t>
            </a:r>
            <a:r>
              <a:rPr lang="en-GB" sz="2000" b="0" strike="noStrike" spc="-1" baseline="30000">
                <a:solidFill>
                  <a:srgbClr val="000000"/>
                </a:solidFill>
                <a:latin typeface="Arial"/>
              </a:rPr>
              <a:t>rd</a:t>
            </a:r>
            <a:r>
              <a:rPr lang="en-GB" sz="2000" b="0" strike="noStrike" spc="-1">
                <a:solidFill>
                  <a:srgbClr val="000000"/>
                </a:solidFill>
                <a:latin typeface="Arial"/>
              </a:rPr>
              <a:t>, 2014)</a:t>
            </a:r>
            <a:r>
              <a:t/>
            </a:r>
            <a:br/>
            <a:r>
              <a:rPr lang="en-GB" sz="2000" b="0" strike="noStrike" spc="-1">
                <a:solidFill>
                  <a:srgbClr val="000000"/>
                </a:solidFill>
                <a:latin typeface="Arial"/>
              </a:rPr>
              <a:t>(the excerpt is from NTS – Crimean TV station broadcast as a report from the public rally)</a:t>
            </a:r>
            <a:r>
              <a:t/>
            </a:r>
            <a:br/>
            <a:r>
              <a:rPr lang="en-GB" sz="2000" b="0" strike="noStrike" spc="-1">
                <a:solidFill>
                  <a:srgbClr val="000000"/>
                </a:solidFill>
                <a:latin typeface="Arial"/>
              </a:rPr>
              <a:t>//</a:t>
            </a: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Teachers from the school are calling and ask for protection.</a:t>
            </a:r>
            <a:r>
              <a:t/>
            </a:r>
            <a:br/>
            <a:r>
              <a:rPr lang="en-GB" sz="2000" b="0" strike="noStrike" spc="-1">
                <a:solidFill>
                  <a:srgbClr val="000000"/>
                </a:solidFill>
                <a:latin typeface="Arial"/>
              </a:rPr>
              <a:t>My children learn at Russian school and I am on the parents’ board.</a:t>
            </a: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When I come to school and children ask “Will we too go to prison now for learning the Russian language and talking in Russian?”</a:t>
            </a: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In order to reach you we had to switch off our cell phones, took batteries out.</a:t>
            </a: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The huge persecution started – it </a:t>
            </a:r>
            <a:r>
              <a:rPr lang="en-IE" sz="2000" b="0" strike="noStrike" spc="-1">
                <a:solidFill>
                  <a:srgbClr val="000000"/>
                </a:solidFill>
                <a:latin typeface="Arial"/>
              </a:rPr>
              <a:t>is truly horrible.</a:t>
            </a:r>
            <a:endParaRPr lang="fr-BE" sz="2000" b="0" strike="noStrike" spc="-1">
              <a:latin typeface="Arial"/>
            </a:endParaRPr>
          </a:p>
          <a:p>
            <a:pPr marL="139680">
              <a:lnSpc>
                <a:spcPct val="100000"/>
              </a:lnSpc>
              <a:tabLst>
                <a:tab pos="0" algn="l"/>
              </a:tabLst>
            </a:pPr>
            <a:r>
              <a:rPr lang="lt-LT" sz="1200" b="0" strike="noStrike" spc="-1">
                <a:solidFill>
                  <a:srgbClr val="000000"/>
                </a:solidFill>
                <a:latin typeface="Arial"/>
              </a:rPr>
              <a:t>---------------------------</a:t>
            </a:r>
            <a:endParaRPr lang="fr-BE" sz="1200" b="0" strike="noStrike" spc="-1">
              <a:latin typeface="Arial"/>
            </a:endParaRPr>
          </a:p>
          <a:p>
            <a:pPr marL="139680">
              <a:lnSpc>
                <a:spcPct val="100000"/>
              </a:lnSpc>
              <a:tabLst>
                <a:tab pos="0" algn="l"/>
              </a:tabLst>
            </a:pPr>
            <a:endParaRPr lang="fr-BE" sz="1200" b="0" strike="noStrike" spc="-1">
              <a:latin typeface="Arial"/>
            </a:endParaRPr>
          </a:p>
          <a:p>
            <a:pPr marL="139680">
              <a:lnSpc>
                <a:spcPct val="100000"/>
              </a:lnSpc>
              <a:tabLst>
                <a:tab pos="0" algn="l"/>
              </a:tabLst>
            </a:pPr>
            <a:r>
              <a:rPr lang="en-US" sz="2000" b="0" strike="noStrike" spc="-1">
                <a:solidFill>
                  <a:srgbClr val="000000"/>
                </a:solidFill>
                <a:latin typeface="Arial"/>
              </a:rPr>
              <a:t>//</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Various videos with the same participants:</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https://www.youtube.com/watch?v=Onui6ivzf4o (Kharkiv)</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https://www.youtube.com/watch?v=9jnq3MRLsEU (Sevastopol)</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https://www.youtube.com/watch?v=mYlDRUnzvsc (“referendum” in Crimea)</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https://www.youtube.com/watch?v=3YM-Og-g_jY (Kyiv)</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https://www.youtube.com/watch?v=x4jWXVQ-Jog (Lugansk) &gt; video unavailable</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https://www.youtube.com/watch?v=JzcBu28nqV0 (Krivoy Rog)</a:t>
            </a:r>
            <a:endParaRPr lang="fr-BE" sz="2000" b="0" strike="noStrike" spc="-1">
              <a:latin typeface="Arial"/>
            </a:endParaRP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Speaking points:</a:t>
            </a:r>
            <a:endParaRPr lang="fr-BE" sz="2000" b="0" strike="noStrike" spc="-1">
              <a:latin typeface="Arial"/>
            </a:endParaRPr>
          </a:p>
          <a:p>
            <a:pPr marL="139680">
              <a:lnSpc>
                <a:spcPct val="100000"/>
              </a:lnSpc>
              <a:tabLst>
                <a:tab pos="0" algn="l"/>
              </a:tabLst>
            </a:pPr>
            <a:r>
              <a:rPr lang="en-GB" sz="2000" b="0" strike="noStrike" spc="-1">
                <a:solidFill>
                  <a:srgbClr val="000000"/>
                </a:solidFill>
                <a:latin typeface="Arial"/>
              </a:rPr>
              <a:t>- Propaganda authors must be sure that their message is consistent, so professional actors are used to impersonate various emotionally moving characters</a:t>
            </a:r>
            <a:endParaRPr lang="fr-BE" sz="2000" b="0" strike="noStrike" spc="-1">
              <a:latin typeface="Arial"/>
            </a:endParaRPr>
          </a:p>
          <a:p>
            <a:pPr marL="139680">
              <a:lnSpc>
                <a:spcPct val="100000"/>
              </a:lnSpc>
              <a:tabLst>
                <a:tab pos="0" algn="l"/>
              </a:tabLst>
            </a:pPr>
            <a:r>
              <a:rPr lang="en-US" sz="2000" b="0" strike="noStrike" spc="-1">
                <a:solidFill>
                  <a:srgbClr val="000000"/>
                </a:solidFill>
                <a:latin typeface="Arial"/>
              </a:rPr>
              <a:t>- Using real examples would not appear that radical, so the arguments would be balanced and the final impact for the viewer would be objective. Instead, here we have manufactured hatred against the cause of Ukrainian independence and its supporters</a:t>
            </a:r>
            <a:endParaRPr lang="fr-BE" sz="2000" b="0" strike="noStrike" spc="-1">
              <a:latin typeface="Arial"/>
            </a:endParaRPr>
          </a:p>
          <a:p>
            <a:pPr>
              <a:lnSpc>
                <a:spcPct val="100000"/>
              </a:lnSpc>
              <a:tabLst>
                <a:tab pos="0" algn="l"/>
              </a:tabLst>
            </a:pPr>
            <a:endParaRPr lang="fr-BE" sz="2000" b="0" strike="noStrike" spc="-1">
              <a:latin typeface="Arial"/>
            </a:endParaRPr>
          </a:p>
          <a:p>
            <a:pPr>
              <a:lnSpc>
                <a:spcPct val="100000"/>
              </a:lnSpc>
              <a:tabLst>
                <a:tab pos="0" algn="l"/>
              </a:tabLst>
            </a:pPr>
            <a:r>
              <a:rPr lang="en-US" sz="2000" b="0" strike="noStrike" spc="-1">
                <a:solidFill>
                  <a:srgbClr val="000000"/>
                </a:solidFill>
                <a:latin typeface="Arial"/>
              </a:rPr>
              <a:t>Why it’s bad:</a:t>
            </a:r>
            <a:endParaRPr lang="fr-BE" sz="2000" b="0" strike="noStrike" spc="-1">
              <a:latin typeface="Arial"/>
            </a:endParaRPr>
          </a:p>
          <a:p>
            <a:pPr>
              <a:lnSpc>
                <a:spcPct val="100000"/>
              </a:lnSpc>
              <a:tabLst>
                <a:tab pos="0" algn="l"/>
              </a:tabLst>
            </a:pPr>
            <a:r>
              <a:rPr lang="en-US" sz="2000" b="0" strike="noStrike" spc="-1">
                <a:solidFill>
                  <a:srgbClr val="000000"/>
                </a:solidFill>
                <a:latin typeface="Arial"/>
              </a:rPr>
              <a:t>Fake information is used to vilify opponents, no matter what the facts on the ground are.</a:t>
            </a:r>
            <a:endParaRPr lang="fr-BE" sz="2000" b="0" strike="noStrike" spc="-1">
              <a:latin typeface="Arial"/>
            </a:endParaRPr>
          </a:p>
          <a:p>
            <a:pPr>
              <a:lnSpc>
                <a:spcPct val="100000"/>
              </a:lnSpc>
              <a:tabLst>
                <a:tab pos="0" algn="l"/>
              </a:tabLst>
            </a:pPr>
            <a:r>
              <a:rPr lang="en-US" sz="2000" b="0" strike="noStrike" spc="-1">
                <a:solidFill>
                  <a:srgbClr val="000000"/>
                </a:solidFill>
                <a:latin typeface="Arial"/>
              </a:rPr>
              <a:t>An extreme (false) description of the situation is portrayed as real and so incites a vengeful response</a:t>
            </a:r>
            <a:endParaRPr lang="fr-BE" sz="2000" b="0" strike="noStrike" spc="-1">
              <a:latin typeface="Arial"/>
            </a:endParaRPr>
          </a:p>
          <a:p>
            <a:pPr>
              <a:lnSpc>
                <a:spcPct val="100000"/>
              </a:lnSpc>
              <a:tabLst>
                <a:tab pos="0" algn="l"/>
              </a:tabLst>
            </a:pPr>
            <a:r>
              <a:rPr lang="en-US" sz="2000" b="0" strike="noStrike" spc="-1">
                <a:solidFill>
                  <a:srgbClr val="000000"/>
                </a:solidFill>
                <a:latin typeface="Arial"/>
              </a:rPr>
              <a:t>Emotional manipulation uses various social groups as an indirect argument for supporting “extreme counter-measures”</a:t>
            </a:r>
            <a:endParaRPr lang="fr-BE" sz="2000" b="0" strike="noStrike" spc="-1">
              <a:latin typeface="Arial"/>
            </a:endParaRP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955240" y="3105106"/>
            <a:ext cx="8992703"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de-DE" sz="8000" b="1" strike="noStrike" dirty="0" smtClean="0">
              <a:solidFill>
                <a:srgbClr val="FF5D00"/>
              </a:solidFill>
              <a:latin typeface="Arial"/>
            </a:endParaRPr>
          </a:p>
          <a:p>
            <a:pPr>
              <a:lnSpc>
                <a:spcPct val="100000"/>
              </a:lnSpc>
            </a:pPr>
            <a:r>
              <a:rPr lang="de-DE" sz="8000" b="1" strike="noStrike" dirty="0" smtClean="0">
                <a:solidFill>
                  <a:srgbClr val="FF5D00"/>
                </a:solidFill>
                <a:latin typeface="Arial"/>
              </a:rPr>
              <a:t>Des</a:t>
            </a:r>
            <a:r>
              <a:rPr lang="de-DE" sz="8000" b="1" strike="noStrike" dirty="0" smtClean="0">
                <a:solidFill>
                  <a:srgbClr val="164193"/>
                </a:solidFill>
                <a:latin typeface="Arial"/>
              </a:rPr>
              <a:t>information</a:t>
            </a:r>
            <a:endParaRPr lang="de-DE" sz="8000" b="1" strike="noStrike" dirty="0">
              <a:solidFill>
                <a:srgbClr val="164193"/>
              </a:solidFill>
              <a:latin typeface="Arial"/>
            </a:endParaRPr>
          </a:p>
        </p:txBody>
      </p:sp>
      <p:sp>
        <p:nvSpPr>
          <p:cNvPr id="283" name="CustomShape 2"/>
          <p:cNvSpPr/>
          <p:nvPr/>
        </p:nvSpPr>
        <p:spPr>
          <a:xfrm>
            <a:off x="3059723" y="4017600"/>
            <a:ext cx="511011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2800" b="0" strike="noStrike" dirty="0">
                <a:solidFill>
                  <a:srgbClr val="164193"/>
                </a:solidFill>
                <a:latin typeface="Arial"/>
              </a:rPr>
              <a:t>ENTLARVE UND BEKÄMPFE</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WAS IST DESINFORMATION - </a:t>
            </a:r>
            <a:r>
              <a:rPr lang="de-DE" sz="1800" b="1" strike="noStrike">
                <a:solidFill>
                  <a:srgbClr val="FFFFFF"/>
                </a:solidFill>
                <a:latin typeface="Arial"/>
              </a:rPr>
              <a:t>EIN UND DIESELBE PERSON SPIELT VERSCHIEDENE ANTI-UKRAINISCH EINGESTELLTE CHARAKTERE</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de-DE" sz="1400" b="1" strike="noStrike">
                <a:solidFill>
                  <a:srgbClr val="FFFFFF"/>
                </a:solidFill>
                <a:latin typeface="Arial"/>
              </a:rPr>
              <a:t>Ich bin Maria, Mutter und Einwohnerin der Krim</a:t>
            </a:r>
          </a:p>
        </p:txBody>
      </p:sp>
      <p:sp>
        <p:nvSpPr>
          <p:cNvPr id="387" name="CustomShape 3"/>
          <p:cNvSpPr/>
          <p:nvPr/>
        </p:nvSpPr>
        <p:spPr>
          <a:xfrm>
            <a:off x="3411415" y="1670040"/>
            <a:ext cx="2699239"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e-DE" sz="1400" b="1" strike="noStrike" dirty="0">
                <a:solidFill>
                  <a:srgbClr val="FFFFFF"/>
                </a:solidFill>
                <a:latin typeface="Arial"/>
              </a:rPr>
              <a:t>Hier bin ich stellvertretende Vorsitzende </a:t>
            </a:r>
          </a:p>
          <a:p>
            <a:pPr algn="ctr">
              <a:lnSpc>
                <a:spcPts val="1380"/>
              </a:lnSpc>
            </a:pPr>
            <a:r>
              <a:rPr lang="de-DE" sz="1400" b="1" strike="noStrike" dirty="0">
                <a:solidFill>
                  <a:srgbClr val="FFFFFF"/>
                </a:solidFill>
                <a:latin typeface="Arial"/>
              </a:rPr>
              <a:t>einer Kulturstiftung </a:t>
            </a:r>
          </a:p>
          <a:p>
            <a:pPr algn="ctr">
              <a:lnSpc>
                <a:spcPts val="1380"/>
              </a:lnSpc>
            </a:pPr>
            <a:r>
              <a:rPr lang="de-DE" sz="1400" b="1" strike="noStrike" dirty="0">
                <a:solidFill>
                  <a:srgbClr val="FFFFFF"/>
                </a:solidFill>
                <a:latin typeface="Arial"/>
              </a:rPr>
              <a:t>in Lugansk</a:t>
            </a:r>
          </a:p>
        </p:txBody>
      </p:sp>
      <p:sp>
        <p:nvSpPr>
          <p:cNvPr id="388" name="CustomShape 4"/>
          <p:cNvSpPr/>
          <p:nvPr/>
        </p:nvSpPr>
        <p:spPr>
          <a:xfrm>
            <a:off x="6334560" y="1670040"/>
            <a:ext cx="258084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e-DE" sz="1400" b="1" strike="noStrike" dirty="0">
                <a:solidFill>
                  <a:srgbClr val="FFFFFF"/>
                </a:solidFill>
                <a:latin typeface="Arial"/>
              </a:rPr>
              <a:t>Hier bin ich eine russischsprachige Einwohnerin von Riga in Lettland</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e-DE" sz="1400" b="1" strike="noStrike">
                <a:solidFill>
                  <a:srgbClr val="FFFFFF"/>
                </a:solidFill>
                <a:latin typeface="Arial"/>
              </a:rPr>
              <a:t>Hier lebe ich </a:t>
            </a:r>
          </a:p>
          <a:p>
            <a:pPr algn="ctr">
              <a:lnSpc>
                <a:spcPts val="1380"/>
              </a:lnSpc>
            </a:pPr>
            <a:r>
              <a:rPr lang="de-DE" sz="1400" b="1" strike="noStrike">
                <a:solidFill>
                  <a:srgbClr val="FFFFFF"/>
                </a:solidFill>
                <a:latin typeface="Arial"/>
              </a:rPr>
              <a:t>in Charkiw in der Ukraine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1</a:t>
            </a:r>
          </a:p>
        </p:txBody>
      </p:sp>
      <p:sp>
        <p:nvSpPr>
          <p:cNvPr id="391" name="CustomShape 7"/>
          <p:cNvSpPr/>
          <p:nvPr/>
        </p:nvSpPr>
        <p:spPr>
          <a:xfrm>
            <a:off x="1732085" y="4836600"/>
            <a:ext cx="822960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de-DE" sz="2000" b="1" strike="noStrike" dirty="0">
                <a:solidFill>
                  <a:srgbClr val="FFFFFF"/>
                </a:solidFill>
                <a:latin typeface="Arial"/>
              </a:rPr>
              <a:t>SCHAUSPIELERIN SPIELT CHARAKTERE IN EINER FAKE STORY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PROZESS DER DESINFORMATION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4274958"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de-DE" sz="4000" b="1" strike="noStrike" dirty="0">
                <a:solidFill>
                  <a:srgbClr val="FFFFFF"/>
                </a:solidFill>
                <a:latin typeface="Arial"/>
              </a:rPr>
              <a:t>UNTERSTÜTZEN</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330447"/>
            <a:ext cx="3229920" cy="779026"/>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de-DE" sz="4000" b="1" strike="noStrike" dirty="0">
                <a:solidFill>
                  <a:srgbClr val="FFFFFF"/>
                </a:solidFill>
                <a:latin typeface="Arial"/>
              </a:rPr>
              <a:t>GLAUBEN</a:t>
            </a:r>
          </a:p>
        </p:txBody>
      </p:sp>
      <p:pic>
        <p:nvPicPr>
          <p:cNvPr id="397" name="Immagine 13"/>
          <p:cNvPicPr/>
          <p:nvPr/>
        </p:nvPicPr>
        <p:blipFill>
          <a:blip r:embed="rId5"/>
          <a:srcRect l="-87" r="87" b="22471"/>
          <a:stretch/>
        </p:blipFill>
        <p:spPr>
          <a:xfrm>
            <a:off x="9231798" y="1450080"/>
            <a:ext cx="1776960" cy="2843640"/>
          </a:xfrm>
          <a:prstGeom prst="rect">
            <a:avLst/>
          </a:prstGeom>
          <a:ln w="0">
            <a:noFill/>
          </a:ln>
        </p:spPr>
      </p:pic>
      <p:sp>
        <p:nvSpPr>
          <p:cNvPr id="398" name="CustomShape 4"/>
          <p:cNvSpPr/>
          <p:nvPr/>
        </p:nvSpPr>
        <p:spPr>
          <a:xfrm>
            <a:off x="8931198" y="4330447"/>
            <a:ext cx="3070302" cy="779026"/>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de-DE" sz="4000" b="1" strike="noStrike" dirty="0">
                <a:solidFill>
                  <a:srgbClr val="FFFFFF"/>
                </a:solidFill>
                <a:latin typeface="Arial"/>
              </a:rPr>
              <a:t>HANDELN</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PROZESS DER DESINFORMATION II – DIE EUROPÄISCHEN WERTE</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de-DE" sz="1700" b="1" strike="noStrike">
                  <a:solidFill>
                    <a:srgbClr val="FF5D00"/>
                  </a:solidFill>
                  <a:latin typeface="Arial"/>
                </a:rPr>
                <a:t>IN VIELFALT</a:t>
              </a:r>
            </a:p>
            <a:p>
              <a:pPr algn="ctr">
                <a:lnSpc>
                  <a:spcPts val="1760"/>
                </a:lnSpc>
              </a:pPr>
              <a:r>
                <a:rPr lang="de-DE" sz="1700" b="1" strike="noStrike">
                  <a:solidFill>
                    <a:srgbClr val="FF5D00"/>
                  </a:solidFill>
                  <a:latin typeface="Arial"/>
                </a:rPr>
                <a:t>GEEINT</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e-DE" sz="1400" b="1" strike="noStrike">
                  <a:solidFill>
                    <a:srgbClr val="FFFFFF"/>
                  </a:solidFill>
                  <a:latin typeface="Arial"/>
                </a:rPr>
                <a:t>EUROPÄISCHE WERTE</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PROZESS DER DESINFORMATION II – DIE EUROPÄISCHEN WERTE</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de-DE" sz="1700" b="1" strike="noStrike">
                  <a:solidFill>
                    <a:srgbClr val="FF5D00"/>
                  </a:solidFill>
                  <a:latin typeface="Arial"/>
                </a:rPr>
                <a:t>IN VIELFALT</a:t>
              </a:r>
            </a:p>
            <a:p>
              <a:pPr algn="ctr">
                <a:lnSpc>
                  <a:spcPts val="1760"/>
                </a:lnSpc>
              </a:pPr>
              <a:r>
                <a:rPr lang="de-DE" sz="1700" b="1" strike="noStrike">
                  <a:solidFill>
                    <a:srgbClr val="FF5D00"/>
                  </a:solidFill>
                  <a:latin typeface="Arial"/>
                </a:rPr>
                <a:t>GEEINT</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e-DE" sz="1400" b="1" strike="noStrike">
                  <a:solidFill>
                    <a:srgbClr val="FFFFFF"/>
                  </a:solidFill>
                  <a:latin typeface="Arial"/>
                </a:rPr>
                <a:t>EUROPÄISCHE WERTE</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930206" cy="6951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de-DE" sz="2000" b="1" strike="noStrike" dirty="0">
                <a:solidFill>
                  <a:srgbClr val="FFFFFF"/>
                </a:solidFill>
                <a:latin typeface="Arial"/>
              </a:rPr>
              <a:t>Misstrauen und</a:t>
            </a:r>
          </a:p>
          <a:p>
            <a:pPr>
              <a:lnSpc>
                <a:spcPts val="2001"/>
              </a:lnSpc>
            </a:pPr>
            <a:r>
              <a:rPr lang="de-DE" sz="2000" b="1" strike="noStrike" dirty="0">
                <a:solidFill>
                  <a:srgbClr val="FFFFFF"/>
                </a:solidFill>
                <a:latin typeface="Arial"/>
              </a:rPr>
              <a:t>Argwohn nehmen zu</a:t>
            </a:r>
          </a:p>
        </p:txBody>
      </p:sp>
      <p:sp>
        <p:nvSpPr>
          <p:cNvPr id="497" name="CustomShape 41"/>
          <p:cNvSpPr/>
          <p:nvPr/>
        </p:nvSpPr>
        <p:spPr>
          <a:xfrm>
            <a:off x="246185" y="2973600"/>
            <a:ext cx="4178935" cy="889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de-DE" sz="2000" b="1" strike="noStrike" dirty="0">
                <a:solidFill>
                  <a:srgbClr val="FFFFFF"/>
                </a:solidFill>
                <a:latin typeface="Arial"/>
              </a:rPr>
              <a:t>Vertrauen in Werte wie Demokratie und Gleichstellung geht langsam verloren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PROZESS DER DESINFORMATION II – DIE EUROPÄISCHEN WERTE</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de-DE" sz="1400" b="1" strike="noStrike">
                <a:solidFill>
                  <a:srgbClr val="FFFFFF"/>
                </a:solidFill>
                <a:latin typeface="Arial"/>
              </a:rPr>
              <a:t>ANTIEUROPÄISCHE WERTE FASSEN FUẞ</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de-DE" sz="1700" b="1" strike="noStrike">
                  <a:solidFill>
                    <a:srgbClr val="FF5D00"/>
                  </a:solidFill>
                  <a:latin typeface="Arial"/>
                </a:rPr>
                <a:t>IN VIELFALT</a:t>
              </a:r>
            </a:p>
            <a:p>
              <a:pPr algn="ctr">
                <a:lnSpc>
                  <a:spcPts val="1760"/>
                </a:lnSpc>
              </a:pPr>
              <a:r>
                <a:rPr lang="de-DE" sz="1700" b="1" strike="noStrike">
                  <a:solidFill>
                    <a:srgbClr val="FF5D00"/>
                  </a:solidFill>
                  <a:latin typeface="Arial"/>
                </a:rPr>
                <a:t>GEEINT</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e-DE" sz="1400" b="1" strike="noStrike">
                  <a:solidFill>
                    <a:srgbClr val="FFFFFF"/>
                  </a:solidFill>
                  <a:latin typeface="Arial"/>
                </a:rPr>
                <a:t>EUROPÄISCHE WERTE</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de-DE" sz="1400" b="1" strike="noStrike">
                <a:solidFill>
                  <a:srgbClr val="FFFFFF"/>
                </a:solidFill>
                <a:latin typeface="Arial"/>
              </a:rPr>
              <a:t>ES HERRSCHEN VERWIRRUNG, ZAUDERN, UNENTSCHLOSSENHEIT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603000"/>
          </a:xfrm>
          <a:prstGeom prst="rect">
            <a:avLst/>
          </a:prstGeom>
          <a:solidFill>
            <a:srgbClr val="0B1741"/>
          </a:solidFill>
          <a:ln w="0">
            <a:noFill/>
          </a:ln>
        </p:spPr>
        <p:txBody>
          <a:bodyPr lIns="720000" tIns="72000" anchor="ctr">
            <a:noAutofit/>
          </a:bodyPr>
          <a:lstStyle/>
          <a:p>
            <a:pPr>
              <a:lnSpc>
                <a:spcPct val="90000"/>
              </a:lnSpc>
            </a:pPr>
            <a:r>
              <a:rPr lang="de-DE" sz="1800" b="0" strike="noStrike" dirty="0">
                <a:solidFill>
                  <a:srgbClr val="FFFFFF"/>
                </a:solidFill>
                <a:latin typeface="Arial"/>
              </a:rPr>
              <a:t>SO FUNKTIONIERT DESINFORMATION - </a:t>
            </a:r>
            <a:r>
              <a:rPr lang="de-DE" sz="1800" b="1" strike="noStrike" dirty="0">
                <a:solidFill>
                  <a:srgbClr val="FFFFFF"/>
                </a:solidFill>
                <a:latin typeface="Arial"/>
              </a:rPr>
              <a:t>PROZESS DER DESINFORMATION II- KAMPAGNE GEGEN DIE EU: VON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624254"/>
          </a:xfrm>
          <a:prstGeom prst="rect">
            <a:avLst/>
          </a:prstGeom>
          <a:solidFill>
            <a:srgbClr val="0B1741"/>
          </a:solidFill>
          <a:ln w="0">
            <a:noFill/>
          </a:ln>
        </p:spPr>
        <p:txBody>
          <a:bodyPr lIns="720000" tIns="72000" anchor="ctr">
            <a:noAutofit/>
          </a:bodyPr>
          <a:lstStyle/>
          <a:p>
            <a:pPr>
              <a:lnSpc>
                <a:spcPct val="90000"/>
              </a:lnSpc>
            </a:pPr>
            <a:r>
              <a:rPr lang="de-DE" sz="1800" b="0" strike="noStrike" dirty="0">
                <a:solidFill>
                  <a:srgbClr val="FFFFFF"/>
                </a:solidFill>
                <a:latin typeface="Arial"/>
              </a:rPr>
              <a:t>SO FUNKTIONIERT DESINFORMATION - </a:t>
            </a:r>
            <a:r>
              <a:rPr lang="de-DE" sz="1800" b="1" strike="noStrike" dirty="0">
                <a:solidFill>
                  <a:srgbClr val="FFFFFF"/>
                </a:solidFill>
                <a:latin typeface="Arial"/>
              </a:rPr>
              <a:t>PROZESS DER DESINFORMATION II – DIE EUROPÄISCHEN WERTE</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DIE ROLLE DER SOZIALEN MEDIEN</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
        <p:nvSpPr>
          <p:cNvPr id="521" name="CustomShape 3"/>
          <p:cNvSpPr/>
          <p:nvPr/>
        </p:nvSpPr>
        <p:spPr>
          <a:xfrm>
            <a:off x="4063320" y="1473480"/>
            <a:ext cx="4632272"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e-DE" sz="2000" b="1" strike="noStrike" dirty="0">
                <a:solidFill>
                  <a:srgbClr val="FFFFFF"/>
                </a:solidFill>
                <a:latin typeface="Arial"/>
              </a:rPr>
              <a:t>DIE ROLLE DER SOZIALEN MEDIEN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WIE LASSEN SICH INHALTE MANIPULIEREN?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SO FUNKTIONIERT DESINFORMATION - </a:t>
            </a:r>
            <a:r>
              <a:rPr lang="de-DE" sz="1800" b="1" strike="noStrike">
                <a:solidFill>
                  <a:srgbClr val="FFFFFF"/>
                </a:solidFill>
                <a:latin typeface="Arial"/>
              </a:rPr>
              <a:t>WIE LASSEN SICH INHALTE MANIPULIEREN?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BEISPIELE</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400" b="1" strike="noStrike">
                <a:solidFill>
                  <a:srgbClr val="FFFFFF"/>
                </a:solidFill>
                <a:latin typeface="Arial"/>
              </a:rPr>
              <a:t>Greta am Maschinengewehr!</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400" b="1" strike="noStrike">
                <a:solidFill>
                  <a:srgbClr val="FFFFFF"/>
                </a:solidFill>
                <a:latin typeface="Arial"/>
              </a:rPr>
              <a:t>Der Papst unterstützt einen Politiker!</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de-DE" sz="1400" b="1" strike="noStrike">
                <a:solidFill>
                  <a:srgbClr val="0B1741"/>
                </a:solidFill>
                <a:latin typeface="Arial"/>
              </a:rPr>
              <a:t>JEMAND TWEETET:</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de-DE" sz="1400" b="1" strike="noStrike">
                <a:solidFill>
                  <a:srgbClr val="0B1741"/>
                </a:solidFill>
                <a:latin typeface="Arial"/>
              </a:rPr>
              <a:t>JEMAND POSTET AUF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DER UMGANG MIT DESINFORMATION</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4000" b="1" strike="noStrike">
                <a:solidFill>
                  <a:srgbClr val="FFFFFF"/>
                </a:solidFill>
                <a:latin typeface="Arial"/>
              </a:rPr>
              <a:t>Denk nach,</a:t>
            </a:r>
          </a:p>
        </p:txBody>
      </p:sp>
      <p:sp>
        <p:nvSpPr>
          <p:cNvPr id="535" name="CustomShape 3"/>
          <p:cNvSpPr/>
          <p:nvPr/>
        </p:nvSpPr>
        <p:spPr>
          <a:xfrm>
            <a:off x="3270738" y="2147040"/>
            <a:ext cx="246622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a:solidFill>
                  <a:srgbClr val="FFFFFF"/>
                </a:solidFill>
                <a:latin typeface="Arial"/>
              </a:rPr>
              <a:t>bevor du Inhalte teilst</a:t>
            </a:r>
          </a:p>
        </p:txBody>
      </p:sp>
      <p:sp>
        <p:nvSpPr>
          <p:cNvPr id="536" name="CustomShape 4"/>
          <p:cNvSpPr/>
          <p:nvPr/>
        </p:nvSpPr>
        <p:spPr>
          <a:xfrm>
            <a:off x="7244862" y="1530000"/>
            <a:ext cx="4510452"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4000" b="1" strike="noStrike" dirty="0">
                <a:solidFill>
                  <a:srgbClr val="FFFFFF"/>
                </a:solidFill>
                <a:latin typeface="Arial"/>
              </a:rPr>
              <a:t>Mach Meldung an</a:t>
            </a:r>
          </a:p>
        </p:txBody>
      </p:sp>
      <p:sp>
        <p:nvSpPr>
          <p:cNvPr id="537" name="CustomShape 5"/>
          <p:cNvSpPr/>
          <p:nvPr/>
        </p:nvSpPr>
        <p:spPr>
          <a:xfrm>
            <a:off x="8062547" y="2147040"/>
            <a:ext cx="1834573"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dirty="0">
                <a:solidFill>
                  <a:srgbClr val="FFFFFF"/>
                </a:solidFill>
                <a:latin typeface="Arial"/>
              </a:rPr>
              <a:t>die Plattformen</a:t>
            </a:r>
          </a:p>
        </p:txBody>
      </p:sp>
      <p:sp>
        <p:nvSpPr>
          <p:cNvPr id="538" name="CustomShape 6"/>
          <p:cNvSpPr/>
          <p:nvPr/>
        </p:nvSpPr>
        <p:spPr>
          <a:xfrm>
            <a:off x="6682154" y="4800600"/>
            <a:ext cx="4420246" cy="3495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dirty="0">
                <a:solidFill>
                  <a:srgbClr val="FFFFFF"/>
                </a:solidFill>
                <a:latin typeface="Arial"/>
              </a:rPr>
              <a:t>Werde persönlicher Faktenprüfer für deine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4000" b="1" strike="noStrike" dirty="0">
                <a:solidFill>
                  <a:srgbClr val="FFFFFF"/>
                </a:solidFill>
                <a:latin typeface="Arial"/>
              </a:rPr>
              <a:t>Faktencheck</a:t>
            </a:r>
          </a:p>
        </p:txBody>
      </p:sp>
      <p:sp>
        <p:nvSpPr>
          <p:cNvPr id="540" name="CustomShape 8"/>
          <p:cNvSpPr/>
          <p:nvPr/>
        </p:nvSpPr>
        <p:spPr>
          <a:xfrm>
            <a:off x="6095881" y="5161277"/>
            <a:ext cx="5167065"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4000" b="1" strike="noStrike" dirty="0">
                <a:solidFill>
                  <a:srgbClr val="FFFFFF"/>
                </a:solidFill>
                <a:latin typeface="Arial"/>
              </a:rPr>
              <a:t>Familie und Freunde</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DER UMGANG MIT DESINFORMATION - </a:t>
            </a:r>
            <a:r>
              <a:rPr lang="de-DE" sz="1800" b="1" strike="noStrike">
                <a:solidFill>
                  <a:srgbClr val="FFFFFF"/>
                </a:solidFill>
                <a:latin typeface="Arial"/>
              </a:rPr>
              <a:t>DENK NACH, BEVOR DU INHALTE TEILST / FAKTENCHECK</a:t>
            </a:r>
          </a:p>
        </p:txBody>
      </p:sp>
      <p:sp>
        <p:nvSpPr>
          <p:cNvPr id="546" name="CustomShape 3"/>
          <p:cNvSpPr/>
          <p:nvPr/>
        </p:nvSpPr>
        <p:spPr>
          <a:xfrm>
            <a:off x="246185" y="2877120"/>
            <a:ext cx="3208735"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5400" b="1" strike="noStrike" dirty="0">
                <a:solidFill>
                  <a:srgbClr val="FFFFFF"/>
                </a:solidFill>
                <a:latin typeface="Arial"/>
              </a:rPr>
              <a:t>Zweifeln</a:t>
            </a:r>
          </a:p>
        </p:txBody>
      </p:sp>
      <p:sp>
        <p:nvSpPr>
          <p:cNvPr id="547" name="CustomShape 4"/>
          <p:cNvSpPr/>
          <p:nvPr/>
        </p:nvSpPr>
        <p:spPr>
          <a:xfrm>
            <a:off x="3399751" y="2877120"/>
            <a:ext cx="4363857"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de-DE" sz="5400" b="1" strike="noStrike" dirty="0">
                <a:solidFill>
                  <a:srgbClr val="FFFFFF"/>
                </a:solidFill>
                <a:latin typeface="Arial"/>
              </a:rPr>
              <a:t>Faktencheck</a:t>
            </a:r>
          </a:p>
        </p:txBody>
      </p:sp>
      <p:sp>
        <p:nvSpPr>
          <p:cNvPr id="548" name="CustomShape 5"/>
          <p:cNvSpPr/>
          <p:nvPr/>
        </p:nvSpPr>
        <p:spPr>
          <a:xfrm>
            <a:off x="7833946" y="2877120"/>
            <a:ext cx="4357814"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5400" b="1" strike="noStrike" dirty="0">
                <a:solidFill>
                  <a:srgbClr val="FFFFFF"/>
                </a:solidFill>
                <a:latin typeface="Arial"/>
              </a:rPr>
              <a:t>Entscheiden</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DER UMGANG MIT DESINFORMATION - </a:t>
            </a:r>
            <a:r>
              <a:rPr lang="de-DE" sz="1800" b="1" strike="noStrike">
                <a:solidFill>
                  <a:srgbClr val="FFFFFF"/>
                </a:solidFill>
                <a:latin typeface="Arial"/>
              </a:rPr>
              <a:t>FAKTENCHECK</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a:solidFill>
                  <a:srgbClr val="FFFFFF"/>
                </a:solidFill>
                <a:latin typeface="Arial"/>
              </a:rPr>
              <a:t>Prüfe die Inhalte</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39" y="2752199"/>
            <a:ext cx="2667337" cy="53612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dirty="0">
                <a:solidFill>
                  <a:srgbClr val="FFFFFF"/>
                </a:solidFill>
                <a:latin typeface="Arial"/>
              </a:rPr>
              <a:t>Prüfe das Publikationsmedium</a:t>
            </a:r>
          </a:p>
        </p:txBody>
      </p:sp>
      <p:sp>
        <p:nvSpPr>
          <p:cNvPr id="555" name="CustomShape 5"/>
          <p:cNvSpPr/>
          <p:nvPr/>
        </p:nvSpPr>
        <p:spPr>
          <a:xfrm>
            <a:off x="7758360" y="3830040"/>
            <a:ext cx="245830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dirty="0">
                <a:solidFill>
                  <a:srgbClr val="FFFFFF"/>
                </a:solidFill>
                <a:latin typeface="Arial"/>
              </a:rPr>
              <a:t>Prüfe den Verfasser</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a:solidFill>
                  <a:srgbClr val="FFFFFF"/>
                </a:solidFill>
                <a:latin typeface="Arial"/>
              </a:rPr>
              <a:t>Prüfe die Quellen</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a:solidFill>
                  <a:srgbClr val="FFFFFF"/>
                </a:solidFill>
                <a:latin typeface="Arial"/>
              </a:rPr>
              <a:t>Prüfe die Bilder</a:t>
            </a:r>
          </a:p>
        </p:txBody>
      </p:sp>
      <p:sp>
        <p:nvSpPr>
          <p:cNvPr id="558" name="CustomShape 8"/>
          <p:cNvSpPr/>
          <p:nvPr/>
        </p:nvSpPr>
        <p:spPr>
          <a:xfrm>
            <a:off x="1767254" y="4717855"/>
            <a:ext cx="2999866" cy="51942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dirty="0">
                <a:solidFill>
                  <a:srgbClr val="FFFFFF"/>
                </a:solidFill>
                <a:latin typeface="Arial"/>
              </a:rPr>
              <a:t>Denk nach, bevor du Inhalte teilst</a:t>
            </a:r>
          </a:p>
        </p:txBody>
      </p:sp>
      <p:sp>
        <p:nvSpPr>
          <p:cNvPr id="559" name="CustomShape 9"/>
          <p:cNvSpPr/>
          <p:nvPr/>
        </p:nvSpPr>
        <p:spPr>
          <a:xfrm>
            <a:off x="1578600" y="3640015"/>
            <a:ext cx="2832480" cy="54606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a:solidFill>
                  <a:srgbClr val="FFFFFF"/>
                </a:solidFill>
                <a:latin typeface="Arial"/>
              </a:rPr>
              <a:t>Hinterfrage die eigene Voreingenommenheit</a:t>
            </a:r>
          </a:p>
        </p:txBody>
      </p:sp>
      <p:sp>
        <p:nvSpPr>
          <p:cNvPr id="560" name="CustomShape 10"/>
          <p:cNvSpPr/>
          <p:nvPr/>
        </p:nvSpPr>
        <p:spPr>
          <a:xfrm>
            <a:off x="2274120" y="2752200"/>
            <a:ext cx="24580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600" b="1" strike="noStrike">
                <a:solidFill>
                  <a:srgbClr val="FFFFFF"/>
                </a:solidFill>
                <a:latin typeface="Arial"/>
              </a:rPr>
              <a:t>Werde Myth Buster</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e-DE" sz="4000" b="1" strike="noStrike">
                <a:solidFill>
                  <a:srgbClr val="FFFFFF"/>
                </a:solidFill>
                <a:latin typeface="Arial"/>
              </a:rPr>
              <a:t>Faktencheck bei Zweifeln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DER UMGANG MIT DESINFORMATION</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42200" y="2832840"/>
            <a:ext cx="4473762"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4000" b="1" strike="noStrike" dirty="0">
                <a:solidFill>
                  <a:srgbClr val="FFFFFF"/>
                </a:solidFill>
                <a:latin typeface="Arial"/>
              </a:rPr>
              <a:t>Mach Meldung an</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a:solidFill>
                  <a:srgbClr val="FFFFFF"/>
                </a:solidFill>
                <a:latin typeface="Arial"/>
              </a:rPr>
              <a:t>die Plattformen</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DER UMGANG MIT DESINFORMATION</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3</a:t>
            </a:r>
          </a:p>
        </p:txBody>
      </p:sp>
      <p:sp>
        <p:nvSpPr>
          <p:cNvPr id="579" name="CustomShape 3"/>
          <p:cNvSpPr/>
          <p:nvPr/>
        </p:nvSpPr>
        <p:spPr>
          <a:xfrm>
            <a:off x="8062546" y="1562400"/>
            <a:ext cx="3912577" cy="809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2761"/>
              </a:lnSpc>
            </a:pPr>
            <a:r>
              <a:rPr lang="de-DE" sz="2000" b="1" strike="noStrike" dirty="0">
                <a:solidFill>
                  <a:srgbClr val="FFFFFF"/>
                </a:solidFill>
                <a:latin typeface="Arial"/>
              </a:rPr>
              <a:t>NICHT</a:t>
            </a:r>
            <a:r>
              <a:rPr lang="de-DE" sz="2800" b="1" strike="noStrike" dirty="0">
                <a:solidFill>
                  <a:srgbClr val="FFFFFF"/>
                </a:solidFill>
                <a:latin typeface="Arial"/>
              </a:rPr>
              <a:t> </a:t>
            </a:r>
            <a:r>
              <a:rPr lang="de-DE" sz="2000" b="1" strike="noStrike" dirty="0" smtClean="0">
                <a:solidFill>
                  <a:srgbClr val="FFFFFF"/>
                </a:solidFill>
                <a:latin typeface="Arial"/>
              </a:rPr>
              <a:t>VERSPOTTEN -  ZEIGE</a:t>
            </a:r>
            <a:r>
              <a:rPr lang="de-DE" sz="2800" b="1" strike="noStrike" dirty="0" smtClean="0">
                <a:solidFill>
                  <a:srgbClr val="FFFFFF"/>
                </a:solidFill>
                <a:latin typeface="Arial"/>
              </a:rPr>
              <a:t> </a:t>
            </a:r>
            <a:r>
              <a:rPr lang="de-DE" sz="2000" b="1" strike="noStrike" dirty="0">
                <a:solidFill>
                  <a:srgbClr val="FFFFFF"/>
                </a:solidFill>
                <a:latin typeface="Arial"/>
              </a:rPr>
              <a:t>EINFÜHLUNGSVERMÖGEN</a:t>
            </a:r>
          </a:p>
        </p:txBody>
      </p:sp>
      <p:pic>
        <p:nvPicPr>
          <p:cNvPr id="580" name="Immagine 3"/>
          <p:cNvPicPr/>
          <p:nvPr/>
        </p:nvPicPr>
        <p:blipFill>
          <a:blip r:embed="rId3"/>
          <a:stretch/>
        </p:blipFill>
        <p:spPr>
          <a:xfrm>
            <a:off x="4506376" y="1344323"/>
            <a:ext cx="3790440" cy="3786480"/>
          </a:xfrm>
          <a:prstGeom prst="rect">
            <a:avLst/>
          </a:prstGeom>
          <a:ln w="0">
            <a:noFill/>
          </a:ln>
        </p:spPr>
      </p:pic>
      <p:sp>
        <p:nvSpPr>
          <p:cNvPr id="581" name="CustomShape 4"/>
          <p:cNvSpPr/>
          <p:nvPr/>
        </p:nvSpPr>
        <p:spPr>
          <a:xfrm>
            <a:off x="8414239" y="2394069"/>
            <a:ext cx="3552092"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1760"/>
              </a:lnSpc>
            </a:pPr>
            <a:r>
              <a:rPr lang="de-DE" sz="1800" b="0" strike="noStrike" dirty="0">
                <a:solidFill>
                  <a:srgbClr val="FFFFFF"/>
                </a:solidFill>
                <a:latin typeface="Arial"/>
              </a:rPr>
              <a:t>Mit der Haltung </a:t>
            </a:r>
          </a:p>
          <a:p>
            <a:pPr>
              <a:lnSpc>
                <a:spcPts val="1760"/>
              </a:lnSpc>
            </a:pPr>
            <a:r>
              <a:rPr lang="de-DE" sz="1800" b="0" strike="noStrike" dirty="0">
                <a:solidFill>
                  <a:srgbClr val="FFFFFF"/>
                </a:solidFill>
                <a:latin typeface="Arial"/>
              </a:rPr>
              <a:t>„</a:t>
            </a:r>
            <a:r>
              <a:rPr lang="de-DE" sz="1800" b="1" strike="noStrike" dirty="0">
                <a:solidFill>
                  <a:srgbClr val="FFFFFF"/>
                </a:solidFill>
                <a:latin typeface="Arial"/>
              </a:rPr>
              <a:t>Du liegst falsch und ich </a:t>
            </a:r>
            <a:r>
              <a:rPr lang="de-DE" sz="1800" b="1" u="sng" strike="noStrike" dirty="0">
                <a:solidFill>
                  <a:srgbClr val="FFFFFF"/>
                </a:solidFill>
                <a:latin typeface="Arial"/>
              </a:rPr>
              <a:t>habe recht</a:t>
            </a:r>
            <a:r>
              <a:rPr lang="de-DE" sz="1800" b="0" u="sng" strike="noStrike" dirty="0">
                <a:solidFill>
                  <a:srgbClr val="FFFFFF"/>
                </a:solidFill>
                <a:latin typeface="Arial"/>
              </a:rPr>
              <a:t>“</a:t>
            </a:r>
          </a:p>
          <a:p>
            <a:pPr>
              <a:lnSpc>
                <a:spcPts val="1760"/>
              </a:lnSpc>
            </a:pPr>
            <a:r>
              <a:rPr lang="de-DE" sz="1800" b="0" u="sng" strike="noStrike" dirty="0">
                <a:solidFill>
                  <a:srgbClr val="FFFFFF"/>
                </a:solidFill>
                <a:latin typeface="Arial"/>
              </a:rPr>
              <a:t>kommt man nicht weiter</a:t>
            </a:r>
          </a:p>
        </p:txBody>
      </p:sp>
      <p:sp>
        <p:nvSpPr>
          <p:cNvPr id="582" name="CustomShape 5"/>
          <p:cNvSpPr/>
          <p:nvPr/>
        </p:nvSpPr>
        <p:spPr>
          <a:xfrm>
            <a:off x="3437790" y="4259880"/>
            <a:ext cx="5134709" cy="70777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dirty="0">
                <a:solidFill>
                  <a:srgbClr val="FFFFFF"/>
                </a:solidFill>
                <a:latin typeface="Arial"/>
              </a:rPr>
              <a:t>Im Gespräch mit Freunden und Familie über Desinformation</a:t>
            </a:r>
          </a:p>
        </p:txBody>
      </p:sp>
      <p:sp>
        <p:nvSpPr>
          <p:cNvPr id="583" name="CustomShape 6"/>
          <p:cNvSpPr/>
          <p:nvPr/>
        </p:nvSpPr>
        <p:spPr>
          <a:xfrm>
            <a:off x="2718656" y="5153448"/>
            <a:ext cx="7056554"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de-DE" sz="2000" b="1" strike="noStrike" dirty="0">
                <a:solidFill>
                  <a:srgbClr val="FFFFFF"/>
                </a:solidFill>
                <a:latin typeface="Arial"/>
              </a:rPr>
              <a:t>ERWARTE NICHT, DASS SICH SOFORT ETWAS ÄNDERT</a:t>
            </a:r>
          </a:p>
        </p:txBody>
      </p:sp>
      <p:sp>
        <p:nvSpPr>
          <p:cNvPr id="584" name="CustomShape 7"/>
          <p:cNvSpPr/>
          <p:nvPr/>
        </p:nvSpPr>
        <p:spPr>
          <a:xfrm>
            <a:off x="3437791" y="5603400"/>
            <a:ext cx="5618285" cy="552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de-DE" sz="1800" b="0" strike="noStrike" dirty="0">
                <a:solidFill>
                  <a:srgbClr val="FFFFFF"/>
                </a:solidFill>
                <a:latin typeface="Arial"/>
              </a:rPr>
              <a:t>Nur mit hartnäckiger Höflichkeit bringt man andere dazu, Desinformation nicht weiterzuverbreiten</a:t>
            </a:r>
          </a:p>
        </p:txBody>
      </p:sp>
      <p:sp>
        <p:nvSpPr>
          <p:cNvPr id="585" name="CustomShape 8"/>
          <p:cNvSpPr/>
          <p:nvPr/>
        </p:nvSpPr>
        <p:spPr>
          <a:xfrm>
            <a:off x="370080" y="1562400"/>
            <a:ext cx="3770640" cy="4185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de-DE" sz="2000" b="1" strike="noStrike" dirty="0">
                <a:solidFill>
                  <a:srgbClr val="FFFFFF"/>
                </a:solidFill>
                <a:latin typeface="Arial"/>
              </a:rPr>
              <a:t>HANDLE</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de-DE" sz="1800" b="0" strike="noStrike">
                <a:solidFill>
                  <a:srgbClr val="FFFFFF"/>
                </a:solidFill>
                <a:latin typeface="Arial"/>
              </a:rPr>
              <a:t>Wir ALLE sind dafür verantwortlich, die Verbreitung von Unwahrheiten zu verhindern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GRUPPENARBEIT - </a:t>
            </a:r>
            <a:r>
              <a:rPr lang="de-DE" sz="1800" b="1" strike="noStrike">
                <a:solidFill>
                  <a:srgbClr val="FFFFFF"/>
                </a:solidFill>
                <a:latin typeface="Arial"/>
              </a:rPr>
              <a:t>AUFGABEN FÜR 3-4 GRUPPEN</a:t>
            </a:r>
          </a:p>
        </p:txBody>
      </p:sp>
      <p:sp>
        <p:nvSpPr>
          <p:cNvPr id="588" name="CustomShape 2"/>
          <p:cNvSpPr/>
          <p:nvPr/>
        </p:nvSpPr>
        <p:spPr>
          <a:xfrm>
            <a:off x="4696560" y="1078920"/>
            <a:ext cx="2798640" cy="64437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000" b="1" strike="noStrike">
                <a:solidFill>
                  <a:srgbClr val="FFFFFF"/>
                </a:solidFill>
                <a:latin typeface="Arial"/>
              </a:rPr>
              <a:t>Aufgaben für 3-4 Gruppen</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e-DE" sz="1800" b="1" strike="noStrike">
                <a:solidFill>
                  <a:srgbClr val="FFFFFF"/>
                </a:solidFill>
                <a:latin typeface="Arial"/>
              </a:rPr>
              <a:t>TEILT EUCH IN GRUPPEN AUF</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e-DE" sz="1800" b="1" strike="noStrike">
                <a:solidFill>
                  <a:srgbClr val="FFFFFF"/>
                </a:solidFill>
                <a:latin typeface="Arial"/>
              </a:rPr>
              <a:t>IHR ERHALTET DAS FALLBEISPIEL UND EURE AUFGABEN</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e-DE" sz="1800" b="1" strike="noStrike">
                <a:solidFill>
                  <a:srgbClr val="FFFFFF"/>
                </a:solidFill>
                <a:latin typeface="Arial"/>
              </a:rPr>
              <a:t>BEREITET EINE PRÄSENTATION VOR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ZUSAMMENFASSUNG - </a:t>
            </a:r>
            <a:r>
              <a:rPr lang="de-DE" sz="1800" b="1" strike="noStrike">
                <a:solidFill>
                  <a:srgbClr val="FFFFFF"/>
                </a:solidFill>
                <a:latin typeface="Arial"/>
              </a:rPr>
              <a:t>TIPPS, WAS HABEN WIR GELERNT?</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FF5D00"/>
                </a:solidFill>
                <a:latin typeface="Arial"/>
              </a:rPr>
              <a:t>Was</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164193"/>
                </a:solidFill>
                <a:latin typeface="Arial"/>
              </a:rPr>
              <a:t>Wie</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164193"/>
                </a:solidFill>
                <a:latin typeface="Arial"/>
              </a:rPr>
              <a:t>Wie</a:t>
            </a:r>
          </a:p>
        </p:txBody>
      </p:sp>
      <p:sp>
        <p:nvSpPr>
          <p:cNvPr id="626" name="CustomShape 6"/>
          <p:cNvSpPr/>
          <p:nvPr/>
        </p:nvSpPr>
        <p:spPr>
          <a:xfrm>
            <a:off x="6095879" y="1907931"/>
            <a:ext cx="2450243" cy="63402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dirty="0">
                <a:solidFill>
                  <a:srgbClr val="FFFFFF"/>
                </a:solidFill>
                <a:latin typeface="Arial"/>
              </a:rPr>
              <a:t>ist Desinformation? </a:t>
            </a:r>
          </a:p>
        </p:txBody>
      </p:sp>
      <p:sp>
        <p:nvSpPr>
          <p:cNvPr id="627" name="CustomShape 7"/>
          <p:cNvSpPr/>
          <p:nvPr/>
        </p:nvSpPr>
        <p:spPr>
          <a:xfrm>
            <a:off x="6095880" y="2822331"/>
            <a:ext cx="3461358" cy="597669"/>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dirty="0">
                <a:solidFill>
                  <a:srgbClr val="FFFFFF"/>
                </a:solidFill>
                <a:latin typeface="Arial"/>
              </a:rPr>
              <a:t>funktioniert Desinformation?</a:t>
            </a:r>
          </a:p>
        </p:txBody>
      </p:sp>
      <p:sp>
        <p:nvSpPr>
          <p:cNvPr id="628" name="CustomShape 8"/>
          <p:cNvSpPr/>
          <p:nvPr/>
        </p:nvSpPr>
        <p:spPr>
          <a:xfrm>
            <a:off x="6095880" y="3995280"/>
            <a:ext cx="4534020" cy="62947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e-DE" sz="1600" b="1" strike="noStrike" dirty="0">
                <a:solidFill>
                  <a:srgbClr val="FFFFFF"/>
                </a:solidFill>
                <a:latin typeface="Arial"/>
              </a:rPr>
              <a:t>sollten wir mit Desinformation umgehen? </a:t>
            </a:r>
          </a:p>
        </p:txBody>
      </p:sp>
      <p:sp>
        <p:nvSpPr>
          <p:cNvPr id="629" name="CustomShape 9"/>
          <p:cNvSpPr/>
          <p:nvPr/>
        </p:nvSpPr>
        <p:spPr>
          <a:xfrm>
            <a:off x="3225240" y="4431600"/>
            <a:ext cx="289116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8000" b="1" strike="noStrike" dirty="0">
                <a:solidFill>
                  <a:srgbClr val="F49900"/>
                </a:solidFill>
                <a:latin typeface="Arial"/>
              </a:rPr>
              <a:t>Tipps</a:t>
            </a:r>
          </a:p>
        </p:txBody>
      </p:sp>
      <p:sp>
        <p:nvSpPr>
          <p:cNvPr id="630" name="CustomShape 10"/>
          <p:cNvSpPr/>
          <p:nvPr/>
        </p:nvSpPr>
        <p:spPr>
          <a:xfrm>
            <a:off x="6211120" y="4965431"/>
            <a:ext cx="2704280" cy="4348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e-DE" sz="1600" b="1" strike="noStrike" dirty="0">
                <a:solidFill>
                  <a:srgbClr val="FFFFFF"/>
                </a:solidFill>
                <a:latin typeface="Arial"/>
              </a:rPr>
              <a:t>Weiterführende Tipps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WEITERFÜHRENDE TIPPS - </a:t>
            </a:r>
            <a:r>
              <a:rPr lang="de-DE" sz="1800" b="1" strike="noStrike">
                <a:solidFill>
                  <a:srgbClr val="FFFFFF"/>
                </a:solidFill>
                <a:latin typeface="Arial"/>
              </a:rPr>
              <a:t>ONLINE-SPIELE ZUM THEMA DESINFORMATION (EXTERNE RESSOURCEN)</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de-DE" sz="1400" b="1" u="sng" strike="noStrike">
                <a:solidFill>
                  <a:srgbClr val="964277"/>
                </a:solidFill>
                <a:uFillTx/>
                <a:latin typeface="Arial"/>
                <a:hlinkClick r:id="rId3"/>
              </a:rPr>
              <a:t>The Bad News Game </a:t>
            </a:r>
            <a:r>
              <a:rPr lang="de-DE" sz="1400" b="0" strike="noStrike">
                <a:solidFill>
                  <a:srgbClr val="808080"/>
                </a:solidFill>
                <a:latin typeface="Arial"/>
              </a:rPr>
              <a:t>(mehrere Sprachen) und </a:t>
            </a:r>
            <a:r>
              <a:rPr lang="de-DE" sz="1400" b="1" u="sng" strike="noStrike">
                <a:solidFill>
                  <a:srgbClr val="964277"/>
                </a:solidFill>
                <a:uFillTx/>
                <a:latin typeface="Arial"/>
                <a:hlinkClick r:id="rId4"/>
              </a:rPr>
              <a:t>Bad News Game for Kids</a:t>
            </a:r>
            <a:r>
              <a:rPr lang="de-DE" sz="1400" b="1" strike="noStrike">
                <a:solidFill>
                  <a:srgbClr val="1D848A"/>
                </a:solidFill>
                <a:latin typeface="Arial"/>
              </a:rPr>
              <a:t> </a:t>
            </a:r>
            <a:r>
              <a:rPr lang="de-DE" sz="1400" b="0" strike="noStrike">
                <a:solidFill>
                  <a:srgbClr val="808080"/>
                </a:solidFill>
                <a:latin typeface="Arial"/>
              </a:rPr>
              <a:t>(kleinere Sprachauswahl).  </a:t>
            </a:r>
            <a:r>
              <a:rPr lang="de-DE"/>
              <a:t/>
            </a:r>
            <a:br>
              <a:rPr lang="de-DE"/>
            </a:br>
            <a:r>
              <a:rPr lang="de-DE" sz="1400" b="0" strike="noStrike">
                <a:solidFill>
                  <a:srgbClr val="808080"/>
                </a:solidFill>
                <a:latin typeface="Arial"/>
              </a:rPr>
              <a:t>Erstelle eigene Fake News. Standardversion: ab 15 Jahren. Version für Kinder: ab 8 Jahren.</a:t>
            </a:r>
          </a:p>
          <a:p>
            <a:pPr marL="1035000">
              <a:lnSpc>
                <a:spcPct val="90000"/>
              </a:lnSpc>
              <a:spcBef>
                <a:spcPts val="1199"/>
              </a:spcBef>
              <a:tabLst>
                <a:tab pos="1060560" algn="l"/>
              </a:tabLst>
            </a:pPr>
            <a:r>
              <a:rPr lang="de-DE" sz="1200" b="0" i="1" strike="noStrike">
                <a:solidFill>
                  <a:srgbClr val="808080"/>
                </a:solidFill>
                <a:latin typeface="Arial"/>
              </a:rPr>
              <a:t>In mehreren Sprachen verfügbar.</a:t>
            </a:r>
          </a:p>
          <a:p>
            <a:pPr marL="863640" indent="-285480">
              <a:lnSpc>
                <a:spcPct val="90000"/>
              </a:lnSpc>
              <a:spcBef>
                <a:spcPts val="1199"/>
              </a:spcBef>
              <a:buClr>
                <a:srgbClr val="4365E2"/>
              </a:buClr>
              <a:buFont typeface="Arial"/>
              <a:buChar char="•"/>
              <a:tabLst>
                <a:tab pos="1060560" algn="l"/>
              </a:tabLst>
            </a:pPr>
            <a:r>
              <a:rPr lang="de-DE" sz="1400" b="1" u="sng" strike="noStrike">
                <a:solidFill>
                  <a:srgbClr val="964277"/>
                </a:solidFill>
                <a:uFillTx/>
                <a:latin typeface="Arial"/>
                <a:hlinkClick r:id="rId5"/>
              </a:rPr>
              <a:t>Real or Photoshop?</a:t>
            </a:r>
            <a:r>
              <a:rPr lang="de-DE" sz="1400" b="1" strike="noStrike">
                <a:solidFill>
                  <a:srgbClr val="1D848A"/>
                </a:solidFill>
                <a:latin typeface="Arial"/>
              </a:rPr>
              <a:t> </a:t>
            </a:r>
            <a:r>
              <a:rPr lang="de-DE" sz="1400" b="0" strike="noStrike">
                <a:solidFill>
                  <a:srgbClr val="808080"/>
                </a:solidFill>
                <a:latin typeface="Arial"/>
              </a:rPr>
              <a:t>(EN) Teste deine Beobachtungsgabe und lerne verstehen, wie Bilder manipuliert werden können.</a:t>
            </a:r>
          </a:p>
          <a:p>
            <a:pPr marL="577800">
              <a:lnSpc>
                <a:spcPct val="90000"/>
              </a:lnSpc>
              <a:spcBef>
                <a:spcPts val="1199"/>
              </a:spcBef>
              <a:tabLst>
                <a:tab pos="1060560" algn="l"/>
              </a:tabLst>
            </a:pPr>
            <a:r>
              <a:rPr lang="de-DE" sz="1200" b="0" i="1" strike="noStrike">
                <a:solidFill>
                  <a:srgbClr val="808080"/>
                </a:solidFill>
                <a:latin typeface="Arial"/>
              </a:rPr>
              <a:t>	Nur auf Englisch verfügbar.</a:t>
            </a:r>
          </a:p>
          <a:p>
            <a:pPr marL="863640" indent="-285480">
              <a:lnSpc>
                <a:spcPct val="90000"/>
              </a:lnSpc>
              <a:spcBef>
                <a:spcPts val="1199"/>
              </a:spcBef>
              <a:buClr>
                <a:srgbClr val="4365E2"/>
              </a:buClr>
              <a:buFont typeface="Arial"/>
              <a:buChar char="•"/>
              <a:tabLst>
                <a:tab pos="1060560" algn="l"/>
              </a:tabLst>
            </a:pPr>
            <a:r>
              <a:rPr lang="de-DE" sz="1400" b="1" u="sng" strike="noStrike">
                <a:solidFill>
                  <a:srgbClr val="964277"/>
                </a:solidFill>
                <a:uFillTx/>
                <a:latin typeface="Arial"/>
                <a:hlinkClick r:id="rId6"/>
              </a:rPr>
              <a:t>Fakescape</a:t>
            </a:r>
            <a:r>
              <a:rPr lang="de-DE" sz="1400" b="0" strike="noStrike">
                <a:solidFill>
                  <a:srgbClr val="1D848A"/>
                </a:solidFill>
                <a:latin typeface="Arial"/>
              </a:rPr>
              <a:t> </a:t>
            </a:r>
            <a:r>
              <a:rPr lang="de-DE" sz="1400" b="0" strike="noStrike">
                <a:solidFill>
                  <a:srgbClr val="808080"/>
                </a:solidFill>
                <a:latin typeface="Arial"/>
              </a:rPr>
              <a:t>(CZ und EN). Spielerisch lernen, wie man Fake News „entkommt“. Auf Anfrage und für Lehrpersonal kostenlos. Ab 13 Jahren.</a:t>
            </a:r>
          </a:p>
          <a:p>
            <a:pPr marL="577800">
              <a:lnSpc>
                <a:spcPct val="90000"/>
              </a:lnSpc>
              <a:spcBef>
                <a:spcPts val="1199"/>
              </a:spcBef>
              <a:tabLst>
                <a:tab pos="1060560" algn="l"/>
              </a:tabLst>
            </a:pPr>
            <a:r>
              <a:rPr lang="de-DE" sz="1200" b="0" i="1" strike="noStrike">
                <a:solidFill>
                  <a:srgbClr val="808080"/>
                </a:solidFill>
                <a:latin typeface="Arial"/>
              </a:rPr>
              <a:t>	Verfügbar auf Englisch und Tschechisch.</a:t>
            </a:r>
          </a:p>
          <a:p>
            <a:pPr marL="863640" indent="-285480">
              <a:lnSpc>
                <a:spcPct val="90000"/>
              </a:lnSpc>
              <a:spcBef>
                <a:spcPts val="1199"/>
              </a:spcBef>
              <a:buClr>
                <a:srgbClr val="4365E2"/>
              </a:buClr>
              <a:buFont typeface="Arial"/>
              <a:buChar char="•"/>
              <a:tabLst>
                <a:tab pos="1060560" algn="l"/>
              </a:tabLst>
            </a:pPr>
            <a:r>
              <a:rPr lang="de-DE" sz="1400" b="1" u="sng" strike="noStrike">
                <a:solidFill>
                  <a:srgbClr val="964277"/>
                </a:solidFill>
                <a:uFillTx/>
                <a:latin typeface="Arial"/>
                <a:hlinkClick r:id="rId7"/>
              </a:rPr>
              <a:t>Fakey</a:t>
            </a:r>
            <a:r>
              <a:rPr lang="de-DE" sz="1400" b="0" strike="noStrike">
                <a:solidFill>
                  <a:srgbClr val="1D848A"/>
                </a:solidFill>
                <a:latin typeface="Arial"/>
              </a:rPr>
              <a:t> </a:t>
            </a:r>
            <a:r>
              <a:rPr lang="de-DE" sz="1400" b="0" strike="noStrike">
                <a:solidFill>
                  <a:srgbClr val="808080"/>
                </a:solidFill>
                <a:latin typeface="Arial"/>
              </a:rPr>
              <a:t>(EN). Spiel, das Medienkompetenz vermittelt und zeigt, wie Menschen mit Fehlinformationen umgehen. Ab 16 Jahren.</a:t>
            </a:r>
          </a:p>
          <a:p>
            <a:pPr marL="577800">
              <a:lnSpc>
                <a:spcPct val="90000"/>
              </a:lnSpc>
              <a:spcBef>
                <a:spcPts val="1199"/>
              </a:spcBef>
              <a:tabLst>
                <a:tab pos="1060560" algn="l"/>
              </a:tabLst>
            </a:pPr>
            <a:r>
              <a:rPr lang="de-DE" sz="1200" b="0" i="1" strike="noStrike">
                <a:solidFill>
                  <a:srgbClr val="808080"/>
                </a:solidFill>
                <a:latin typeface="Arial"/>
              </a:rPr>
              <a:t>	Nur auf Englisch verfügbar.</a:t>
            </a:r>
          </a:p>
          <a:p>
            <a:pPr marL="863640" indent="-285480">
              <a:lnSpc>
                <a:spcPct val="90000"/>
              </a:lnSpc>
              <a:spcBef>
                <a:spcPts val="1199"/>
              </a:spcBef>
              <a:buClr>
                <a:srgbClr val="4365E2"/>
              </a:buClr>
              <a:buFont typeface="Arial"/>
              <a:buChar char="•"/>
              <a:tabLst>
                <a:tab pos="1060560" algn="l"/>
              </a:tabLst>
            </a:pPr>
            <a:r>
              <a:rPr lang="de-DE" sz="1400" b="1" u="sng" strike="noStrike">
                <a:solidFill>
                  <a:srgbClr val="964277"/>
                </a:solidFill>
                <a:uFillTx/>
                <a:latin typeface="Arial"/>
                <a:hlinkClick r:id="rId8"/>
              </a:rPr>
              <a:t>Escape Fake</a:t>
            </a:r>
            <a:r>
              <a:rPr lang="de-DE" sz="1400" b="1" strike="noStrike">
                <a:solidFill>
                  <a:srgbClr val="1D848A"/>
                </a:solidFill>
                <a:latin typeface="Arial"/>
              </a:rPr>
              <a:t> </a:t>
            </a:r>
            <a:r>
              <a:rPr lang="de-DE" sz="1400" b="0" strike="noStrike">
                <a:solidFill>
                  <a:srgbClr val="808080"/>
                </a:solidFill>
                <a:latin typeface="Arial"/>
              </a:rPr>
              <a:t>(DE und EN). Spiele-App zum Download, die spielerisch Medienkompetenz vermittelt. Ab 15 Jahren.</a:t>
            </a:r>
          </a:p>
          <a:p>
            <a:pPr marL="577800">
              <a:lnSpc>
                <a:spcPct val="90000"/>
              </a:lnSpc>
              <a:spcBef>
                <a:spcPts val="1199"/>
              </a:spcBef>
              <a:tabLst>
                <a:tab pos="1060560" algn="l"/>
              </a:tabLst>
            </a:pPr>
            <a:r>
              <a:rPr lang="de-DE" sz="1200" b="0" i="1" strike="noStrike">
                <a:solidFill>
                  <a:srgbClr val="808080"/>
                </a:solidFill>
                <a:latin typeface="Arial"/>
              </a:rPr>
              <a:t>	Verfügbar auf Englisch und Deutsch.</a:t>
            </a:r>
          </a:p>
          <a:p>
            <a:pPr marL="863640" indent="-285480">
              <a:lnSpc>
                <a:spcPct val="90000"/>
              </a:lnSpc>
              <a:spcBef>
                <a:spcPts val="1199"/>
              </a:spcBef>
              <a:buClr>
                <a:srgbClr val="4365E2"/>
              </a:buClr>
              <a:buFont typeface="Arial"/>
              <a:buChar char="•"/>
              <a:tabLst>
                <a:tab pos="1060560" algn="l"/>
              </a:tabLst>
            </a:pPr>
            <a:r>
              <a:rPr lang="de-DE" sz="1400" b="1" u="sng" strike="noStrike">
                <a:solidFill>
                  <a:srgbClr val="964277"/>
                </a:solidFill>
                <a:uFillTx/>
                <a:latin typeface="Arial"/>
                <a:hlinkClick r:id="rId9"/>
              </a:rPr>
              <a:t>Troll Factory</a:t>
            </a:r>
            <a:r>
              <a:rPr lang="de-DE" sz="1400" b="1" strike="noStrike">
                <a:solidFill>
                  <a:srgbClr val="1D848A"/>
                </a:solidFill>
                <a:latin typeface="Arial"/>
              </a:rPr>
              <a:t> </a:t>
            </a:r>
            <a:r>
              <a:rPr lang="de-DE" sz="1400" b="0" strike="noStrike">
                <a:solidFill>
                  <a:srgbClr val="808080"/>
                </a:solidFill>
                <a:latin typeface="Arial"/>
              </a:rPr>
              <a:t>(EN). Der Spieler setzt als Troll Fake News in die Welt. Ab 16 Jahren.</a:t>
            </a:r>
          </a:p>
          <a:p>
            <a:pPr marL="577800">
              <a:lnSpc>
                <a:spcPct val="90000"/>
              </a:lnSpc>
              <a:spcBef>
                <a:spcPts val="1199"/>
              </a:spcBef>
              <a:tabLst>
                <a:tab pos="1060560" algn="l"/>
              </a:tabLst>
            </a:pPr>
            <a:r>
              <a:rPr lang="de-DE" sz="1200" b="0" i="1" strike="noStrike">
                <a:solidFill>
                  <a:srgbClr val="808080"/>
                </a:solidFill>
                <a:latin typeface="Arial"/>
              </a:rPr>
              <a:t>	Nur auf Englisch verfügbar.</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WEITERFÜHRENDE TIPPS - </a:t>
            </a:r>
            <a:r>
              <a:rPr lang="de-DE" sz="1800" b="1" strike="noStrike">
                <a:solidFill>
                  <a:srgbClr val="FFFFFF"/>
                </a:solidFill>
                <a:latin typeface="Arial"/>
              </a:rPr>
              <a:t>FAKTENPRÜFER</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de-DE" sz="1400" b="0" strike="noStrike">
                <a:solidFill>
                  <a:srgbClr val="808080"/>
                </a:solidFill>
                <a:latin typeface="Arial"/>
              </a:rPr>
              <a:t>Aktuelle Listen der Organisationen, die in deinem Land Fakten prüfen, führen das </a:t>
            </a:r>
            <a:r>
              <a:rPr lang="de-DE" sz="1400" b="1" u="sng" strike="noStrike">
                <a:solidFill>
                  <a:srgbClr val="964277"/>
                </a:solidFill>
                <a:uFillTx/>
                <a:latin typeface="Arial"/>
                <a:hlinkClick r:id="rId3"/>
              </a:rPr>
              <a:t>Poynter Institute</a:t>
            </a:r>
            <a:r>
              <a:rPr lang="de-DE" sz="1400" b="1" strike="noStrike">
                <a:solidFill>
                  <a:srgbClr val="1D848A"/>
                </a:solidFill>
                <a:latin typeface="Arial"/>
              </a:rPr>
              <a:t> </a:t>
            </a:r>
            <a:r>
              <a:rPr lang="de-DE"/>
              <a:t/>
            </a:r>
            <a:br>
              <a:rPr lang="de-DE"/>
            </a:br>
            <a:r>
              <a:rPr lang="de-DE" sz="1400" b="0" strike="noStrike">
                <a:solidFill>
                  <a:srgbClr val="808080"/>
                </a:solidFill>
                <a:latin typeface="Arial"/>
              </a:rPr>
              <a:t>und</a:t>
            </a:r>
            <a:r>
              <a:rPr lang="de-DE" sz="1400" b="0" strike="noStrike">
                <a:solidFill>
                  <a:srgbClr val="1D848A"/>
                </a:solidFill>
                <a:latin typeface="Arial"/>
              </a:rPr>
              <a:t> </a:t>
            </a:r>
            <a:r>
              <a:rPr lang="de-DE"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e-DE" sz="1400" b="0" strike="noStrike">
                <a:solidFill>
                  <a:srgbClr val="808080"/>
                </a:solidFill>
                <a:latin typeface="Arial"/>
              </a:rPr>
              <a:t>Ergebnisse des Faktenchecks zu einem Thema oder einer Person im Netz mit </a:t>
            </a:r>
            <a:r>
              <a:rPr lang="de-DE"/>
              <a:t/>
            </a:r>
            <a:br>
              <a:rPr lang="de-DE"/>
            </a:br>
            <a:r>
              <a:rPr lang="de-DE"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e-DE" sz="1400" b="1" u="sng" strike="noStrike">
                <a:solidFill>
                  <a:srgbClr val="964277"/>
                </a:solidFill>
                <a:uFillTx/>
                <a:latin typeface="Arial"/>
                <a:hlinkClick r:id="rId6"/>
              </a:rPr>
              <a:t>‘Learn to Discern’ </a:t>
            </a:r>
            <a:r>
              <a:rPr lang="de-DE" sz="1400" b="0" strike="noStrike">
                <a:solidFill>
                  <a:srgbClr val="808080"/>
                </a:solidFill>
                <a:latin typeface="Arial"/>
              </a:rPr>
              <a:t>– Handbuch für Schulungsleiter im Bereich Medienkompetenz von IREX, einer gemeinnützigen Organisation </a:t>
            </a:r>
            <a:r>
              <a:rPr lang="de-DE"/>
              <a:t/>
            </a:r>
            <a:br>
              <a:rPr lang="de-DE"/>
            </a:br>
            <a:r>
              <a:rPr lang="de-DE" sz="1400" b="0" strike="noStrike">
                <a:solidFill>
                  <a:srgbClr val="808080"/>
                </a:solidFill>
                <a:latin typeface="Arial"/>
              </a:rPr>
              <a:t>für globale Entwicklung und Bildung</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e-DE" sz="1400" b="0" strike="noStrike">
                <a:solidFill>
                  <a:srgbClr val="808080"/>
                </a:solidFill>
                <a:latin typeface="Arial"/>
              </a:rPr>
              <a:t>EU-eigene </a:t>
            </a:r>
            <a:r>
              <a:rPr lang="de-DE" sz="1400" b="1" u="sng" strike="noStrike">
                <a:solidFill>
                  <a:srgbClr val="964277"/>
                </a:solidFill>
                <a:uFillTx/>
                <a:latin typeface="Arial"/>
                <a:hlinkClick r:id="rId7"/>
              </a:rPr>
              <a:t>Gruppe gegen Desinformation</a:t>
            </a:r>
            <a:r>
              <a:rPr lang="de-DE" sz="1400" b="1" strike="noStrike">
                <a:solidFill>
                  <a:srgbClr val="1D848A"/>
                </a:solidFill>
                <a:latin typeface="Arial"/>
              </a:rPr>
              <a:t> </a:t>
            </a:r>
            <a:r>
              <a:rPr lang="de-DE" sz="1400" b="0" strike="noStrike">
                <a:solidFill>
                  <a:srgbClr val="808080"/>
                </a:solidFill>
                <a:latin typeface="Arial"/>
              </a:rPr>
              <a:t>und </a:t>
            </a:r>
            <a:r>
              <a:rPr lang="de-DE" sz="1400" strike="noStrike">
                <a:solidFill>
                  <a:srgbClr val="808080"/>
                </a:solidFill>
                <a:latin typeface="Arial"/>
              </a:rPr>
              <a:t>Kampagne </a:t>
            </a:r>
            <a:r>
              <a:rPr lang="de-DE" sz="1400" b="1" strike="noStrike">
                <a:solidFill>
                  <a:srgbClr val="808080"/>
                </a:solidFill>
                <a:latin typeface="Arial"/>
              </a:rPr>
              <a:t>„</a:t>
            </a:r>
            <a:r>
              <a:rPr lang="de-DE" sz="1400" b="1" u="sng" strike="noStrike">
                <a:solidFill>
                  <a:srgbClr val="964277"/>
                </a:solidFill>
                <a:uFillTx/>
                <a:latin typeface="Arial"/>
                <a:hlinkClick r:id="rId8"/>
              </a:rPr>
              <a:t>Vor dem Teilen nachdenken</a:t>
            </a:r>
            <a:r>
              <a:rPr lang="de-DE" sz="1400" b="1" strike="noStrike">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WEITERFÜHRENDE TIPPS - </a:t>
            </a:r>
            <a:r>
              <a:rPr lang="de-DE" sz="1800" b="1" strike="noStrike">
                <a:solidFill>
                  <a:srgbClr val="FFFFFF"/>
                </a:solidFill>
                <a:latin typeface="Arial"/>
              </a:rPr>
              <a:t>NATIONALE RESSOURCEN</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ÖSTERREICH</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6"/>
              </a:rPr>
              <a:t>Click &amp; Check</a:t>
            </a:r>
            <a:r>
              <a:rPr lang="de-D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BELGIEN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BULGARIEN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8"/>
              </a:rPr>
              <a:t>Gramoten</a:t>
            </a:r>
            <a:r>
              <a:rPr lang="de-D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KROATIEN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9"/>
              </a:rPr>
              <a:t>Vereinigung für Kommunikation und Medienkultur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0"/>
              </a:rPr>
              <a:t>Kinder der Medien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1"/>
              </a:rPr>
              <a:t>Medienkompetenztage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ZYPERN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2"/>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TSCHECHISCHE REPUBLIK</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3"/>
              </a:rPr>
              <a:t>Clovekvtisni</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5"/>
              </a:rPr>
              <a:t>Elpida</a:t>
            </a:r>
            <a:r>
              <a:rPr lang="de-D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DÄNEMARK</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7"/>
              </a:rPr>
              <a:t>TjekDet</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8"/>
              </a:rPr>
              <a:t>DR Detektor</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0"/>
              </a:rPr>
              <a:t>Børneavisen</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BEISPIELE</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de-DE" sz="1400" b="1" strike="noStrike">
                <a:solidFill>
                  <a:srgbClr val="0B1741"/>
                </a:solidFill>
                <a:latin typeface="Arial"/>
              </a:rPr>
              <a:t>IRREFÜHREND</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de-DE" sz="1400" b="1" strike="noStrike">
                <a:solidFill>
                  <a:srgbClr val="0B1741"/>
                </a:solidFill>
                <a:latin typeface="Arial"/>
              </a:rPr>
              <a:t>QUELLE EXISTIERT NICHT</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800" b="1" strike="noStrike">
                <a:solidFill>
                  <a:srgbClr val="FFFFFF"/>
                </a:solidFill>
                <a:latin typeface="Arial"/>
              </a:rPr>
              <a:t>FAKE</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de-DE" sz="1400" b="1" strike="noStrike">
                <a:solidFill>
                  <a:srgbClr val="0A1641"/>
                </a:solidFill>
                <a:latin typeface="Arial"/>
              </a:rPr>
              <a:t>Das Foto hat ursprünglich eine andere junge Frau gepostet, die aus dieser Perspektive Ähnlichkeit mit Greta hat.</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de-DE" sz="1400" b="1" strike="noStrike">
                <a:solidFill>
                  <a:srgbClr val="0A1641"/>
                </a:solidFill>
                <a:latin typeface="Arial"/>
              </a:rPr>
              <a:t>Dailypresser.com ist kein echtes Nachrichtenportal. Der Post ist frei erfunden.</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2800" b="1" strike="noStrike">
                <a:solidFill>
                  <a:srgbClr val="FFFFFF"/>
                </a:solidFill>
                <a:latin typeface="Arial"/>
              </a:rPr>
              <a:t>FAKE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strike="noStrike">
                <a:solidFill>
                  <a:srgbClr val="FFFFFF"/>
                </a:solidFill>
                <a:latin typeface="Arial"/>
              </a:rPr>
              <a:t>WEITERGEHENDE EMPFEHLUNGEN - </a:t>
            </a:r>
            <a:r>
              <a:rPr lang="de-DE" sz="1800" b="1" strike="noStrike">
                <a:solidFill>
                  <a:srgbClr val="FFFFFF"/>
                </a:solidFill>
                <a:latin typeface="Arial"/>
              </a:rPr>
              <a:t>NATIONALE RESSOURCEN</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ESTLAND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4"/>
              </a:rPr>
              <a:t>SALTO Participation &amp; Informa</a:t>
            </a:r>
            <a:r>
              <a:rPr lang="de-DE"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de-DE" sz="1400" b="1" strike="noStrike">
                <a:solidFill>
                  <a:srgbClr val="0A1641"/>
                </a:solidFill>
                <a:latin typeface="Arial"/>
              </a:rPr>
              <a:t>FINNLAND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5"/>
              </a:rPr>
              <a:t>Medienkompetenz in Finnland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7"/>
              </a:rPr>
              <a:t>Media Literacy School</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1"/>
              </a:rPr>
              <a:t>YLE</a:t>
            </a:r>
            <a:r>
              <a:rPr lang="de-DE" sz="1200" b="0" u="sng" strike="noStrike">
                <a:solidFill>
                  <a:srgbClr val="964277"/>
                </a:solidFill>
                <a:uFillTx/>
                <a:latin typeface="Arial"/>
                <a:hlinkClick r:id="rId11"/>
              </a:rPr>
              <a:t> </a:t>
            </a:r>
            <a:r>
              <a:rPr lang="de-DE"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FRANKREICH</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DEUTSCHLAND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9"/>
              </a:rPr>
              <a:t>Kindersuchmaschine „Blinde Kuh</a:t>
            </a:r>
            <a:r>
              <a:rPr lang="de-DE" sz="1200" b="1" u="sng" strike="noStrike">
                <a:solidFill>
                  <a:srgbClr val="964277"/>
                </a:solidFill>
                <a:uFillTx/>
                <a:latin typeface="Arial"/>
              </a:rPr>
              <a:t>“</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GRIECHENLAND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1"/>
              </a:rPr>
              <a:t>Media Literacy Institute</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WEITERGEHENDE EMPFEHLUNGEN - </a:t>
            </a:r>
            <a:r>
              <a:rPr lang="de-DE" sz="1800" b="1" strike="noStrike">
                <a:solidFill>
                  <a:srgbClr val="FFFFFF"/>
                </a:solidFill>
                <a:latin typeface="Arial"/>
              </a:rPr>
              <a:t>NATIONALE RESSOURCEN</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UNGARN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IRLAND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ITALIEN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LETTLAND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LITAUEN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LUXEMBURG</a:t>
            </a:r>
          </a:p>
          <a:p>
            <a:pPr marL="171360" indent="-171000">
              <a:lnSpc>
                <a:spcPct val="90000"/>
              </a:lnSpc>
              <a:spcBef>
                <a:spcPts val="1199"/>
              </a:spcBef>
              <a:buClr>
                <a:srgbClr val="40BAD2"/>
              </a:buClr>
              <a:buFont typeface="Arial"/>
              <a:buChar char="•"/>
            </a:pPr>
            <a:r>
              <a:rPr lang="de-DE"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ΜΑLTA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9"/>
              </a:rPr>
              <a:t>BeSmartOnline!</a:t>
            </a:r>
            <a:r>
              <a:rPr lang="de-D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NIEDERLANDE</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1"/>
              </a:rPr>
              <a:t>Europäisches Zentrum für Journalismus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2"/>
              </a:rPr>
              <a:t>Hoezomediawijs</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WEITERGEHENDE EMPFEHLUNGEN - </a:t>
            </a:r>
            <a:r>
              <a:rPr lang="de-DE" sz="1800" b="1" strike="noStrike">
                <a:solidFill>
                  <a:srgbClr val="FFFFFF"/>
                </a:solidFill>
                <a:latin typeface="Arial"/>
              </a:rPr>
              <a:t>NATIONALE RESSOURCEN</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1" strike="noStrike">
                <a:solidFill>
                  <a:srgbClr val="0A1641"/>
                </a:solidFill>
                <a:latin typeface="Arial"/>
              </a:rPr>
              <a:t>POLEN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3"/>
              </a:rPr>
              <a:t>Stefan-Batory-Stiftung</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8"/>
              </a:rPr>
              <a:t>Kinder im Netz</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9"/>
              </a:rPr>
              <a:t>Panoptykon-Stiftung</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0"/>
              </a:rPr>
              <a:t>Polnische Gesellschaft für Medienkompetenz</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1"/>
              </a:rPr>
              <a:t>Stiftung The School with Class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e-DE"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6"/>
              </a:rPr>
              <a:t>Nationale Initiative für digitale Kompetenz e.2030</a:t>
            </a:r>
          </a:p>
          <a:p>
            <a:pPr>
              <a:lnSpc>
                <a:spcPct val="90000"/>
              </a:lnSpc>
              <a:spcBef>
                <a:spcPts val="1199"/>
              </a:spcBef>
            </a:pPr>
            <a:endParaRPr lang="fr-BE" sz="1200" b="0" strike="noStrike" spc="-1">
              <a:latin typeface="Arial"/>
            </a:endParaRPr>
          </a:p>
          <a:p>
            <a:pPr>
              <a:lnSpc>
                <a:spcPct val="90000"/>
              </a:lnSpc>
              <a:spcBef>
                <a:spcPts val="1199"/>
              </a:spcBef>
            </a:pPr>
            <a:r>
              <a:rPr lang="de-DE" sz="1400" b="1" strike="noStrike">
                <a:solidFill>
                  <a:srgbClr val="0A1641"/>
                </a:solidFill>
                <a:latin typeface="Arial"/>
              </a:rPr>
              <a:t>RUMÄNIEN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7"/>
              </a:rPr>
              <a:t>ActiveWatch</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de-DE" sz="1400" b="1" strike="noStrike">
                <a:solidFill>
                  <a:srgbClr val="0A1641"/>
                </a:solidFill>
                <a:latin typeface="Arial"/>
              </a:rPr>
              <a:t>SLOWAKEI</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WEITERGEHENDE EMPFEHLUNGEN - </a:t>
            </a:r>
            <a:r>
              <a:rPr lang="de-DE" sz="1800" b="1" strike="noStrike">
                <a:solidFill>
                  <a:srgbClr val="FFFFFF"/>
                </a:solidFill>
                <a:latin typeface="Arial"/>
              </a:rPr>
              <a:t>NATIONALE RESSOURCEN</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1" strike="noStrike">
                <a:solidFill>
                  <a:srgbClr val="0A1641"/>
                </a:solidFill>
                <a:latin typeface="Arial"/>
              </a:rPr>
              <a:t>SPANIEN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3"/>
              </a:rPr>
              <a:t>Instituto RTVE</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400" b="1" strike="noStrike">
                <a:solidFill>
                  <a:srgbClr val="0A1641"/>
                </a:solidFill>
                <a:latin typeface="Arial"/>
              </a:rPr>
              <a:t>SLOWENIEN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7"/>
              </a:rPr>
              <a:t>MIPI – medijska in informacijska pismenost</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9"/>
              </a:rPr>
              <a:t>Otroci in mediji: iskanje resnice v svetu novic</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0"/>
              </a:rPr>
              <a:t>Medijska pismenost</a:t>
            </a:r>
            <a:r>
              <a:rPr lang="de-D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1"/>
              </a:rPr>
              <a:t>Safe</a:t>
            </a:r>
            <a:r>
              <a:rPr lang="de-DE"/>
              <a:t/>
            </a:r>
            <a:br>
              <a:rPr lang="de-DE"/>
            </a:br>
            <a:r>
              <a:rPr lang="de-DE" sz="1200" b="1" strike="noStrike">
                <a:solidFill>
                  <a:srgbClr val="0A1641"/>
                </a:solidFill>
                <a:latin typeface="Arial"/>
              </a:rPr>
              <a:t> </a:t>
            </a:r>
          </a:p>
          <a:p>
            <a:pPr>
              <a:lnSpc>
                <a:spcPct val="90000"/>
              </a:lnSpc>
              <a:spcBef>
                <a:spcPts val="1199"/>
              </a:spcBef>
            </a:pPr>
            <a:r>
              <a:rPr lang="de-DE" sz="1400" b="1" strike="noStrike">
                <a:solidFill>
                  <a:srgbClr val="0A1641"/>
                </a:solidFill>
                <a:latin typeface="Arial"/>
              </a:rPr>
              <a:t>SCHWEDEN</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3"/>
              </a:rPr>
              <a:t>Schwedische Agentur für internationale Entwicklung</a:t>
            </a:r>
          </a:p>
          <a:p>
            <a:pPr marL="182880" indent="-182520">
              <a:lnSpc>
                <a:spcPct val="90000"/>
              </a:lnSpc>
              <a:spcBef>
                <a:spcPts val="1199"/>
              </a:spcBef>
              <a:buClr>
                <a:srgbClr val="40BAD2"/>
              </a:buClr>
              <a:buFont typeface="Wingdings 2" charset="2"/>
              <a:buChar char=""/>
            </a:pPr>
            <a:r>
              <a:rPr lang="de-DE" sz="1200" b="1" u="sng" strike="noStrike">
                <a:solidFill>
                  <a:srgbClr val="964277"/>
                </a:solidFill>
                <a:uFillTx/>
                <a:latin typeface="Arial"/>
                <a:hlinkClick r:id="rId14"/>
              </a:rPr>
              <a:t>FOJO</a:t>
            </a:r>
            <a:r>
              <a:rPr lang="de-DE"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AUFBAU DER LERNEINHEIT</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de-DE" sz="2400" b="1" strike="noStrike">
                  <a:solidFill>
                    <a:srgbClr val="FFFFFF"/>
                  </a:solidFill>
                  <a:latin typeface="Arial"/>
                </a:rPr>
                <a:t>GRUPPENARBEIT</a:t>
              </a:r>
            </a:p>
            <a:p>
              <a:pPr marL="457200">
                <a:lnSpc>
                  <a:spcPts val="1559"/>
                </a:lnSpc>
              </a:pPr>
              <a:r>
                <a:rPr lang="de-DE" sz="1400" b="1" strike="noStrike">
                  <a:solidFill>
                    <a:srgbClr val="FFFFFF"/>
                  </a:solidFill>
                  <a:latin typeface="Arial"/>
                </a:rPr>
                <a:t>FALLBEISPIELE</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de-DE" sz="2400" b="1" strike="noStrike">
                  <a:solidFill>
                    <a:srgbClr val="FFFFFF"/>
                  </a:solidFill>
                  <a:latin typeface="Arial"/>
                </a:rPr>
                <a:t>DESINFORMATION VERSTEHEN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4000" b="1" strike="noStrike">
                  <a:solidFill>
                    <a:srgbClr val="FFFFFF"/>
                  </a:solidFill>
                  <a:latin typeface="Arial"/>
                </a:rPr>
                <a:t>1</a:t>
              </a:r>
            </a:p>
          </p:txBody>
        </p:sp>
      </p:grpSp>
      <p:grpSp>
        <p:nvGrpSpPr>
          <p:cNvPr id="322" name="Group 8"/>
          <p:cNvGrpSpPr/>
          <p:nvPr/>
        </p:nvGrpSpPr>
        <p:grpSpPr>
          <a:xfrm>
            <a:off x="1169377" y="4658205"/>
            <a:ext cx="3628883" cy="793025"/>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de-DE" sz="2400" b="1" strike="noStrike" dirty="0">
                  <a:solidFill>
                    <a:srgbClr val="FFFFFF"/>
                  </a:solidFill>
                  <a:latin typeface="Arial"/>
                </a:rPr>
                <a:t>PRÄSENTATIONEN</a:t>
              </a:r>
            </a:p>
            <a:p>
              <a:pPr marL="457200">
                <a:lnSpc>
                  <a:spcPts val="2259"/>
                </a:lnSpc>
              </a:pPr>
              <a:r>
                <a:rPr lang="de-DE" sz="2400" b="1" strike="noStrike" dirty="0">
                  <a:solidFill>
                    <a:srgbClr val="FFFFFF"/>
                  </a:solidFill>
                  <a:latin typeface="Arial"/>
                </a:rPr>
                <a:t>UND DISKUSSION</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4000" b="1" strike="noStrike">
                  <a:solidFill>
                    <a:srgbClr val="FFFFFF"/>
                  </a:solidFill>
                  <a:latin typeface="Arial"/>
                </a:rPr>
                <a:t>3</a:t>
              </a:r>
            </a:p>
          </p:txBody>
        </p:sp>
      </p:grpSp>
      <p:grpSp>
        <p:nvGrpSpPr>
          <p:cNvPr id="325" name="Group 11"/>
          <p:cNvGrpSpPr/>
          <p:nvPr/>
        </p:nvGrpSpPr>
        <p:grpSpPr>
          <a:xfrm>
            <a:off x="6504121" y="4641480"/>
            <a:ext cx="4820372" cy="742680"/>
            <a:chOff x="6910920" y="4641480"/>
            <a:chExt cx="4398122" cy="742680"/>
          </a:xfrm>
        </p:grpSpPr>
        <p:sp>
          <p:nvSpPr>
            <p:cNvPr id="326" name="CustomShape 12"/>
            <p:cNvSpPr/>
            <p:nvPr/>
          </p:nvSpPr>
          <p:spPr>
            <a:xfrm>
              <a:off x="6910920" y="4641480"/>
              <a:ext cx="4398122"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de-DE" sz="2400" b="1" strike="noStrike" dirty="0">
                  <a:solidFill>
                    <a:srgbClr val="FFFFFF"/>
                  </a:solidFill>
                  <a:latin typeface="Arial"/>
                </a:rPr>
                <a:t>ZUSAMMENFASSUNG UND WEITERFÜHRENDE TIPPS</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4000" b="1" strike="noStrike" dirty="0">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DESINFORMATION VERSTEHEN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FF5D00"/>
                </a:solidFill>
                <a:latin typeface="Arial"/>
              </a:rPr>
              <a:t>Was</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164193"/>
                </a:solidFill>
                <a:latin typeface="Arial"/>
              </a:rPr>
              <a:t>Wie</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8000" b="1" strike="noStrike">
                <a:solidFill>
                  <a:srgbClr val="164193"/>
                </a:solidFill>
                <a:latin typeface="Arial"/>
              </a:rPr>
              <a:t>Wie</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465240" y="2173680"/>
            <a:ext cx="229392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a:solidFill>
                    <a:srgbClr val="FFFFFF"/>
                  </a:solidFill>
                  <a:latin typeface="Arial"/>
                </a:rPr>
                <a:t>ist Desinformation?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600" b="1" strike="noStrike">
                  <a:solidFill>
                    <a:srgbClr val="FE5D00"/>
                  </a:solidFill>
                  <a:latin typeface="Arial"/>
                </a:rPr>
                <a:t>Beispiele</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330462" y="4609440"/>
            <a:ext cx="4317258"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600" b="1" strike="noStrike">
                  <a:solidFill>
                    <a:srgbClr val="164193"/>
                  </a:solidFill>
                  <a:latin typeface="Arial"/>
                </a:rPr>
                <a:t>Empfehlungen zum Umgang</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e-DE" sz="1600" b="1" strike="noStrike" dirty="0">
                  <a:solidFill>
                    <a:srgbClr val="FFFFFF"/>
                  </a:solidFill>
                  <a:latin typeface="Arial"/>
                </a:rPr>
                <a:t>sollten wir mit Desinformation umgehen?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330462" y="3340980"/>
            <a:ext cx="3154818"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1600" b="1" strike="noStrike" dirty="0">
                  <a:solidFill>
                    <a:srgbClr val="FFFFFF"/>
                  </a:solidFill>
                  <a:latin typeface="Arial"/>
                </a:rPr>
                <a:t>funktioniert Desinformation?</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600" b="1" strike="noStrike">
                  <a:solidFill>
                    <a:srgbClr val="164193"/>
                  </a:solidFill>
                  <a:latin typeface="Arial"/>
                </a:rPr>
                <a:t>Beispiele</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WAS IST DESINFORMATION</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1</a:t>
            </a:r>
          </a:p>
        </p:txBody>
      </p:sp>
      <p:sp>
        <p:nvSpPr>
          <p:cNvPr id="347" name="CustomShape 3"/>
          <p:cNvSpPr/>
          <p:nvPr/>
        </p:nvSpPr>
        <p:spPr>
          <a:xfrm>
            <a:off x="4127400" y="3139560"/>
            <a:ext cx="15127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FAKTEN</a:t>
            </a:r>
          </a:p>
        </p:txBody>
      </p:sp>
      <p:sp>
        <p:nvSpPr>
          <p:cNvPr id="348" name="CustomShape 4"/>
          <p:cNvSpPr/>
          <p:nvPr/>
        </p:nvSpPr>
        <p:spPr>
          <a:xfrm>
            <a:off x="4127400" y="1015920"/>
            <a:ext cx="42165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e-DE" sz="2000" b="1" strike="noStrike" dirty="0">
                <a:solidFill>
                  <a:srgbClr val="FFFFFF"/>
                </a:solidFill>
                <a:latin typeface="Arial"/>
              </a:rPr>
              <a:t>AUSLÄNDISCHE EINMISCHUNG</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EINFLUSSNAHME</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DESINFORMATION</a:t>
            </a:r>
          </a:p>
        </p:txBody>
      </p:sp>
      <p:sp>
        <p:nvSpPr>
          <p:cNvPr id="351" name="CustomShape 7"/>
          <p:cNvSpPr/>
          <p:nvPr/>
        </p:nvSpPr>
        <p:spPr>
          <a:xfrm>
            <a:off x="4127400" y="3670200"/>
            <a:ext cx="2036008"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MEINUNGEN</a:t>
            </a:r>
          </a:p>
        </p:txBody>
      </p:sp>
      <p:sp>
        <p:nvSpPr>
          <p:cNvPr id="352" name="CustomShape 8"/>
          <p:cNvSpPr/>
          <p:nvPr/>
        </p:nvSpPr>
        <p:spPr>
          <a:xfrm>
            <a:off x="4127400" y="2608560"/>
            <a:ext cx="3196592"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FEHLINFORMATIONEN</a:t>
            </a:r>
          </a:p>
        </p:txBody>
      </p:sp>
      <p:sp>
        <p:nvSpPr>
          <p:cNvPr id="353" name="CustomShape 9"/>
          <p:cNvSpPr/>
          <p:nvPr/>
        </p:nvSpPr>
        <p:spPr>
          <a:xfrm>
            <a:off x="4127399" y="4201200"/>
            <a:ext cx="309108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e-DE" sz="2000" b="1" strike="noStrike">
                <a:solidFill>
                  <a:srgbClr val="FFFFFF"/>
                </a:solidFill>
                <a:latin typeface="Arial"/>
              </a:rPr>
              <a:t>SATIRE UND HUMOR</a:t>
            </a:r>
          </a:p>
        </p:txBody>
      </p:sp>
      <p:sp>
        <p:nvSpPr>
          <p:cNvPr id="354" name="CustomShape 10"/>
          <p:cNvSpPr/>
          <p:nvPr/>
        </p:nvSpPr>
        <p:spPr>
          <a:xfrm>
            <a:off x="4103280" y="4928400"/>
            <a:ext cx="6174928"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de-DE" sz="4000" b="1" strike="noStrike" dirty="0">
                <a:solidFill>
                  <a:srgbClr val="FFFFFF"/>
                </a:solidFill>
                <a:latin typeface="Arial"/>
              </a:rPr>
              <a:t>WAS SIND FAKTEN </a:t>
            </a:r>
          </a:p>
          <a:p>
            <a:pPr>
              <a:lnSpc>
                <a:spcPts val="3781"/>
              </a:lnSpc>
            </a:pPr>
            <a:r>
              <a:rPr lang="de-DE" sz="4000" b="1" strike="noStrike" dirty="0">
                <a:solidFill>
                  <a:srgbClr val="FFFFFF"/>
                </a:solidFill>
                <a:latin typeface="Arial"/>
              </a:rPr>
              <a:t>WAS IST FIKTION</a:t>
            </a:r>
          </a:p>
        </p:txBody>
      </p:sp>
      <p:pic>
        <p:nvPicPr>
          <p:cNvPr id="355" name="Immagine 12"/>
          <p:cNvPicPr/>
          <p:nvPr/>
        </p:nvPicPr>
        <p:blipFill>
          <a:blip r:embed="rId4"/>
          <a:stretch/>
        </p:blipFill>
        <p:spPr>
          <a:xfrm>
            <a:off x="8189999" y="2140200"/>
            <a:ext cx="2923477"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WAS IST DESINFORMATION - </a:t>
            </a:r>
            <a:r>
              <a:rPr lang="de-DE" sz="1800" b="1" strike="noStrike">
                <a:solidFill>
                  <a:srgbClr val="FFFFFF"/>
                </a:solidFill>
                <a:latin typeface="Arial"/>
              </a:rPr>
              <a:t>DIE BEWEGUNG DER IMPFGEGNER</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38608" y="215303"/>
            <a:ext cx="4698000" cy="6731640"/>
          </a:xfrm>
          <a:prstGeom prst="rect">
            <a:avLst/>
          </a:prstGeom>
          <a:ln w="0">
            <a:noFill/>
          </a:ln>
        </p:spPr>
      </p:pic>
      <p:sp>
        <p:nvSpPr>
          <p:cNvPr id="361" name="CustomShape 3"/>
          <p:cNvSpPr/>
          <p:nvPr/>
        </p:nvSpPr>
        <p:spPr>
          <a:xfrm>
            <a:off x="7147440" y="2210078"/>
            <a:ext cx="4080337" cy="77902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de-DE" sz="1800" b="1" strike="noStrike" dirty="0">
                <a:solidFill>
                  <a:srgbClr val="FFFFFF"/>
                </a:solidFill>
                <a:latin typeface="Arial"/>
              </a:rPr>
              <a:t>Falsche Schlussfolgerungen, Irreführung der Gesellschaft</a:t>
            </a:r>
          </a:p>
        </p:txBody>
      </p:sp>
      <p:sp>
        <p:nvSpPr>
          <p:cNvPr id="362" name="CustomShape 4"/>
          <p:cNvSpPr/>
          <p:nvPr/>
        </p:nvSpPr>
        <p:spPr>
          <a:xfrm>
            <a:off x="7147440" y="3005327"/>
            <a:ext cx="4177147" cy="13705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de-DE" sz="1800" b="1" strike="noStrike" dirty="0">
                <a:solidFill>
                  <a:srgbClr val="FFFFFF"/>
                </a:solidFill>
                <a:latin typeface="Arial"/>
              </a:rPr>
              <a:t>Schuldzuweisung, </a:t>
            </a:r>
            <a:r>
              <a:rPr lang="de-DE" sz="1800" b="1" strike="noStrike" dirty="0" smtClean="0">
                <a:solidFill>
                  <a:srgbClr val="FFFFFF"/>
                </a:solidFill>
                <a:latin typeface="Arial"/>
              </a:rPr>
              <a:t>wahre </a:t>
            </a:r>
            <a:r>
              <a:rPr lang="de-DE" sz="1800" b="1" strike="noStrike" dirty="0">
                <a:solidFill>
                  <a:srgbClr val="FFFFFF"/>
                </a:solidFill>
                <a:latin typeface="Arial"/>
              </a:rPr>
              <a:t>Ursachen von</a:t>
            </a:r>
            <a:r>
              <a:rPr lang="de-DE" dirty="0"/>
              <a:t/>
            </a:r>
            <a:br>
              <a:rPr lang="de-DE" dirty="0"/>
            </a:br>
            <a:r>
              <a:rPr lang="de-DE" sz="1800" b="1" strike="noStrike" dirty="0">
                <a:solidFill>
                  <a:srgbClr val="FFFFFF"/>
                </a:solidFill>
                <a:latin typeface="Arial"/>
              </a:rPr>
              <a:t>Autismus außer Acht </a:t>
            </a:r>
            <a:r>
              <a:rPr lang="de-DE" sz="1800" b="1" strike="noStrike" dirty="0" smtClean="0">
                <a:solidFill>
                  <a:srgbClr val="FFFFFF"/>
                </a:solidFill>
                <a:latin typeface="Arial"/>
              </a:rPr>
              <a:t>gelassen/nicht </a:t>
            </a:r>
            <a:r>
              <a:rPr lang="de-DE" sz="1800" b="1" strike="noStrike" dirty="0">
                <a:solidFill>
                  <a:srgbClr val="FFFFFF"/>
                </a:solidFill>
                <a:latin typeface="Arial"/>
              </a:rPr>
              <a:t>untersucht</a:t>
            </a:r>
          </a:p>
        </p:txBody>
      </p:sp>
      <p:sp>
        <p:nvSpPr>
          <p:cNvPr id="363" name="CustomShape 5"/>
          <p:cNvSpPr/>
          <p:nvPr/>
        </p:nvSpPr>
        <p:spPr>
          <a:xfrm>
            <a:off x="7147440" y="4410956"/>
            <a:ext cx="4177147" cy="9196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de-DE" sz="1800" b="1" strike="noStrike" dirty="0">
                <a:solidFill>
                  <a:srgbClr val="FFFFFF"/>
                </a:solidFill>
                <a:latin typeface="Arial"/>
              </a:rPr>
              <a:t>Langfristige Folge:</a:t>
            </a:r>
          </a:p>
          <a:p>
            <a:pPr algn="ctr">
              <a:lnSpc>
                <a:spcPts val="1661"/>
              </a:lnSpc>
            </a:pPr>
            <a:r>
              <a:rPr lang="de-DE" sz="1800" b="1" strike="noStrike" dirty="0">
                <a:solidFill>
                  <a:srgbClr val="FFFFFF"/>
                </a:solidFill>
                <a:latin typeface="Arial"/>
              </a:rPr>
              <a:t>niedrigere </a:t>
            </a:r>
            <a:r>
              <a:rPr lang="de-DE" sz="1800" b="1" strike="noStrike" dirty="0" err="1">
                <a:solidFill>
                  <a:srgbClr val="FFFFFF"/>
                </a:solidFill>
                <a:latin typeface="Arial"/>
              </a:rPr>
              <a:t>Impfrate</a:t>
            </a:r>
            <a:r>
              <a:rPr lang="de-DE" sz="1800" b="1" strike="noStrike" dirty="0">
                <a:solidFill>
                  <a:srgbClr val="FFFFFF"/>
                </a:solidFill>
                <a:latin typeface="Arial"/>
              </a:rPr>
              <a:t> führt zu Massenepidemie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WAS IST DESINFORMATION - </a:t>
            </a:r>
            <a:r>
              <a:rPr lang="de-DE" sz="1800" b="1" strike="noStrike">
                <a:solidFill>
                  <a:srgbClr val="FFFFFF"/>
                </a:solidFill>
                <a:latin typeface="Arial"/>
              </a:rPr>
              <a:t>DIE STORY: 5G IST AN CORONA SCHULD</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1</a:t>
            </a:r>
          </a:p>
        </p:txBody>
      </p:sp>
      <p:sp>
        <p:nvSpPr>
          <p:cNvPr id="368" name="CustomShape 3"/>
          <p:cNvSpPr/>
          <p:nvPr/>
        </p:nvSpPr>
        <p:spPr>
          <a:xfrm>
            <a:off x="1452240" y="1219680"/>
            <a:ext cx="2987875"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e-DE" sz="2000" b="1" strike="noStrike">
                <a:solidFill>
                  <a:srgbClr val="FFFFFF"/>
                </a:solidFill>
                <a:latin typeface="Arial"/>
              </a:rPr>
              <a:t>MEINUNGSFREIHEIT</a:t>
            </a:r>
          </a:p>
        </p:txBody>
      </p:sp>
      <p:sp>
        <p:nvSpPr>
          <p:cNvPr id="369" name="CustomShape 4"/>
          <p:cNvSpPr/>
          <p:nvPr/>
        </p:nvSpPr>
        <p:spPr>
          <a:xfrm>
            <a:off x="560519" y="2444040"/>
            <a:ext cx="4090611"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de-DE" sz="2000" b="1" strike="noStrike" dirty="0">
                <a:solidFill>
                  <a:srgbClr val="FFFFFF"/>
                </a:solidFill>
                <a:latin typeface="Arial"/>
              </a:rPr>
              <a:t>SKEPSIS HINSICHTLICH</a:t>
            </a:r>
          </a:p>
          <a:p>
            <a:pPr>
              <a:lnSpc>
                <a:spcPts val="1899"/>
              </a:lnSpc>
            </a:pPr>
            <a:r>
              <a:rPr lang="de-DE" sz="2000" b="1" strike="noStrike" dirty="0">
                <a:solidFill>
                  <a:srgbClr val="FFFFFF"/>
                </a:solidFill>
                <a:latin typeface="Arial"/>
              </a:rPr>
              <a:t>GESUNDHEITLICHER FOLGEN</a:t>
            </a:r>
          </a:p>
        </p:txBody>
      </p:sp>
      <p:sp>
        <p:nvSpPr>
          <p:cNvPr id="370" name="CustomShape 5"/>
          <p:cNvSpPr/>
          <p:nvPr/>
        </p:nvSpPr>
        <p:spPr>
          <a:xfrm>
            <a:off x="7008839" y="1219680"/>
            <a:ext cx="4684929"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e-DE" sz="2000" b="1" strike="noStrike" dirty="0">
                <a:solidFill>
                  <a:srgbClr val="FFFFFF"/>
                </a:solidFill>
                <a:latin typeface="Arial"/>
              </a:rPr>
              <a:t>BESCHÄDIGUNG VON 5G-MASTEN</a:t>
            </a:r>
          </a:p>
        </p:txBody>
      </p:sp>
      <p:sp>
        <p:nvSpPr>
          <p:cNvPr id="371" name="CustomShape 6"/>
          <p:cNvSpPr/>
          <p:nvPr/>
        </p:nvSpPr>
        <p:spPr>
          <a:xfrm>
            <a:off x="7614138" y="2444040"/>
            <a:ext cx="407963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e-DE" sz="2000" b="1" strike="noStrike" dirty="0" smtClean="0">
                <a:solidFill>
                  <a:srgbClr val="FFFFFF"/>
                </a:solidFill>
                <a:latin typeface="Arial"/>
              </a:rPr>
              <a:t>TELEKOMMUNIKATIONSNETZ </a:t>
            </a:r>
          </a:p>
          <a:p>
            <a:pPr>
              <a:lnSpc>
                <a:spcPts val="1899"/>
              </a:lnSpc>
            </a:pPr>
            <a:r>
              <a:rPr lang="de-DE" sz="2000" b="1" strike="noStrike" dirty="0" smtClean="0">
                <a:solidFill>
                  <a:srgbClr val="FFFFFF"/>
                </a:solidFill>
                <a:latin typeface="Arial"/>
              </a:rPr>
              <a:t>FÄLLT </a:t>
            </a:r>
            <a:r>
              <a:rPr lang="de-DE" sz="2000" b="1" strike="noStrike" dirty="0">
                <a:solidFill>
                  <a:srgbClr val="FFFFFF"/>
                </a:solidFill>
                <a:latin typeface="Arial"/>
              </a:rPr>
              <a:t>AUS</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e-DE" sz="2000" b="1" strike="noStrike">
                <a:solidFill>
                  <a:srgbClr val="FFFFFF"/>
                </a:solidFill>
                <a:latin typeface="Arial"/>
              </a:rPr>
              <a:t>FALSCHE VERKNÜPFUNG </a:t>
            </a:r>
          </a:p>
          <a:p>
            <a:pPr>
              <a:lnSpc>
                <a:spcPts val="1899"/>
              </a:lnSpc>
            </a:pPr>
            <a:r>
              <a:rPr lang="de-DE" sz="2000" b="1" strike="noStrike">
                <a:solidFill>
                  <a:srgbClr val="FFFFFF"/>
                </a:solidFill>
                <a:latin typeface="Arial"/>
              </a:rPr>
              <a:t>VON COVID-19 MIT </a:t>
            </a:r>
          </a:p>
          <a:p>
            <a:pPr>
              <a:lnSpc>
                <a:spcPts val="1899"/>
              </a:lnSpc>
            </a:pPr>
            <a:r>
              <a:rPr lang="de-DE" sz="2000" b="1" strike="noStrike">
                <a:solidFill>
                  <a:srgbClr val="FFFFFF"/>
                </a:solidFill>
                <a:latin typeface="Arial"/>
              </a:rPr>
              <a:t>NETZTECHNOLOGIE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e-DE" sz="1800" b="0" strike="noStrike">
                <a:solidFill>
                  <a:srgbClr val="FFFFFF"/>
                </a:solidFill>
                <a:latin typeface="Arial"/>
              </a:rPr>
              <a:t>WAS IST DESINFORMATION - </a:t>
            </a:r>
            <a:r>
              <a:rPr lang="de-DE" sz="1800" b="1" strike="noStrike">
                <a:solidFill>
                  <a:srgbClr val="FFFFFF"/>
                </a:solidFill>
                <a:latin typeface="Arial"/>
              </a:rPr>
              <a:t>HEIẞWASSER TÖTET CORONAVIREN AB</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79" y="2012760"/>
            <a:ext cx="3894051"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de-DE" sz="2000" b="1" strike="noStrike" dirty="0">
                <a:solidFill>
                  <a:srgbClr val="FFFFFF"/>
                </a:solidFill>
                <a:latin typeface="Arial"/>
              </a:rPr>
              <a:t>HEIẞWASSER ZU TRINKEN, </a:t>
            </a:r>
          </a:p>
          <a:p>
            <a:pPr>
              <a:lnSpc>
                <a:spcPts val="1899"/>
              </a:lnSpc>
            </a:pPr>
            <a:r>
              <a:rPr lang="de-DE" sz="2000" b="1" strike="noStrike" dirty="0">
                <a:solidFill>
                  <a:srgbClr val="FFFFFF"/>
                </a:solidFill>
                <a:latin typeface="Arial"/>
              </a:rPr>
              <a:t>SCHADET</a:t>
            </a:r>
          </a:p>
          <a:p>
            <a:pPr>
              <a:lnSpc>
                <a:spcPts val="1899"/>
              </a:lnSpc>
            </a:pPr>
            <a:r>
              <a:rPr lang="de-DE" sz="2000" b="1" strike="noStrike" dirty="0">
                <a:solidFill>
                  <a:srgbClr val="FFFFFF"/>
                </a:solidFill>
                <a:latin typeface="Arial"/>
              </a:rPr>
              <a:t>DER GESUNDHEIT NICHT</a:t>
            </a:r>
          </a:p>
        </p:txBody>
      </p:sp>
      <p:sp>
        <p:nvSpPr>
          <p:cNvPr id="376" name="CustomShape 3"/>
          <p:cNvSpPr/>
          <p:nvPr/>
        </p:nvSpPr>
        <p:spPr>
          <a:xfrm>
            <a:off x="7292519" y="1088280"/>
            <a:ext cx="4805695"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de-DE" sz="2000" b="1" strike="noStrike" dirty="0">
                <a:solidFill>
                  <a:srgbClr val="FFFFFF"/>
                </a:solidFill>
                <a:latin typeface="Arial"/>
              </a:rPr>
              <a:t>LENKT DAVON AB</a:t>
            </a:r>
            <a:r>
              <a:rPr lang="de-DE" sz="2000" b="1" strike="noStrike" dirty="0" smtClean="0">
                <a:solidFill>
                  <a:srgbClr val="FFFFFF"/>
                </a:solidFill>
                <a:latin typeface="Arial"/>
              </a:rPr>
              <a:t>, WAS </a:t>
            </a:r>
            <a:r>
              <a:rPr lang="de-DE" sz="2000" b="1" strike="noStrike" dirty="0">
                <a:solidFill>
                  <a:srgbClr val="FFFFFF"/>
                </a:solidFill>
                <a:latin typeface="Arial"/>
              </a:rPr>
              <a:t>WIRKLICH</a:t>
            </a:r>
          </a:p>
          <a:p>
            <a:pPr>
              <a:lnSpc>
                <a:spcPts val="1899"/>
              </a:lnSpc>
            </a:pPr>
            <a:r>
              <a:rPr lang="de-DE" sz="2000" b="1" strike="noStrike" dirty="0">
                <a:solidFill>
                  <a:srgbClr val="FFFFFF"/>
                </a:solidFill>
                <a:latin typeface="Arial"/>
              </a:rPr>
              <a:t>HILFT</a:t>
            </a:r>
          </a:p>
          <a:p>
            <a:pPr>
              <a:lnSpc>
                <a:spcPts val="1899"/>
              </a:lnSpc>
            </a:pPr>
            <a:r>
              <a:rPr lang="de-DE" sz="1400" b="0" strike="noStrike" dirty="0">
                <a:solidFill>
                  <a:srgbClr val="FFFFFF"/>
                </a:solidFill>
                <a:latin typeface="Arial"/>
              </a:rPr>
              <a:t>(Händewaschen / Abstandhalten / Maske)</a:t>
            </a:r>
          </a:p>
        </p:txBody>
      </p:sp>
      <p:sp>
        <p:nvSpPr>
          <p:cNvPr id="377" name="CustomShape 4"/>
          <p:cNvSpPr/>
          <p:nvPr/>
        </p:nvSpPr>
        <p:spPr>
          <a:xfrm>
            <a:off x="7040520" y="2650320"/>
            <a:ext cx="515124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e-DE" sz="2000" b="1" strike="noStrike">
                <a:solidFill>
                  <a:srgbClr val="FFFFFF"/>
                </a:solidFill>
                <a:latin typeface="Arial"/>
              </a:rPr>
              <a:t>TRÜGERISCHES SICHERHEITSGEFÜHL</a:t>
            </a:r>
          </a:p>
          <a:p>
            <a:pPr>
              <a:lnSpc>
                <a:spcPts val="1899"/>
              </a:lnSpc>
            </a:pPr>
            <a:r>
              <a:rPr lang="de-DE" sz="2000" b="1" strike="noStrike">
                <a:solidFill>
                  <a:srgbClr val="FFFFFF"/>
                </a:solidFill>
                <a:latin typeface="Arial"/>
              </a:rPr>
              <a:t>GEGENÜBER CORONA</a:t>
            </a:r>
          </a:p>
        </p:txBody>
      </p:sp>
      <p:sp>
        <p:nvSpPr>
          <p:cNvPr id="378" name="CustomShape 5"/>
          <p:cNvSpPr/>
          <p:nvPr/>
        </p:nvSpPr>
        <p:spPr>
          <a:xfrm>
            <a:off x="7040520" y="3695399"/>
            <a:ext cx="4908226" cy="145689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e-DE" sz="2000" b="1" strike="noStrike" dirty="0">
                <a:solidFill>
                  <a:srgbClr val="FFFFFF"/>
                </a:solidFill>
                <a:latin typeface="Arial"/>
              </a:rPr>
              <a:t>ANGST UND VERUNSICHERUNG </a:t>
            </a:r>
            <a:endParaRPr lang="de-DE" sz="2000" b="1" strike="noStrike" dirty="0" smtClean="0">
              <a:solidFill>
                <a:srgbClr val="FFFFFF"/>
              </a:solidFill>
              <a:latin typeface="Arial"/>
            </a:endParaRPr>
          </a:p>
          <a:p>
            <a:pPr>
              <a:lnSpc>
                <a:spcPts val="1899"/>
              </a:lnSpc>
            </a:pPr>
            <a:r>
              <a:rPr lang="de-DE" sz="2000" b="1" strike="noStrike" dirty="0" smtClean="0">
                <a:solidFill>
                  <a:srgbClr val="FFFFFF"/>
                </a:solidFill>
                <a:latin typeface="Arial"/>
              </a:rPr>
              <a:t>WERDEN </a:t>
            </a:r>
            <a:r>
              <a:rPr lang="de-DE" sz="2000" b="1" strike="noStrike" dirty="0">
                <a:solidFill>
                  <a:srgbClr val="FFFFFF"/>
                </a:solidFill>
                <a:latin typeface="Arial"/>
              </a:rPr>
              <a:t>GENUTZT, </a:t>
            </a:r>
          </a:p>
          <a:p>
            <a:pPr>
              <a:lnSpc>
                <a:spcPts val="1899"/>
              </a:lnSpc>
            </a:pPr>
            <a:r>
              <a:rPr lang="de-DE" sz="2000" b="1" strike="noStrike" dirty="0">
                <a:solidFill>
                  <a:srgbClr val="FFFFFF"/>
                </a:solidFill>
                <a:latin typeface="Arial"/>
              </a:rPr>
              <a:t>UM UNWISSENSCHAFTLICHE </a:t>
            </a:r>
            <a:endParaRPr lang="de-DE" sz="2000" b="1" strike="noStrike" dirty="0" smtClean="0">
              <a:solidFill>
                <a:srgbClr val="FFFFFF"/>
              </a:solidFill>
              <a:latin typeface="Arial"/>
            </a:endParaRPr>
          </a:p>
          <a:p>
            <a:pPr>
              <a:lnSpc>
                <a:spcPts val="1899"/>
              </a:lnSpc>
            </a:pPr>
            <a:r>
              <a:rPr lang="de-DE" sz="2000" b="1" strike="noStrike" dirty="0" smtClean="0">
                <a:solidFill>
                  <a:srgbClr val="FFFFFF"/>
                </a:solidFill>
                <a:latin typeface="Arial"/>
              </a:rPr>
              <a:t>INFORMATIONEN ZU </a:t>
            </a:r>
            <a:r>
              <a:rPr lang="de-DE" sz="2000" b="1" strike="noStrike" dirty="0">
                <a:solidFill>
                  <a:srgbClr val="FFFFFF"/>
                </a:solidFill>
                <a:latin typeface="Arial"/>
              </a:rPr>
              <a:t>VERBREITEN</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e-DE"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2327</TotalTime>
  <Words>5832</Words>
  <Application>Microsoft Office PowerPoint</Application>
  <PresentationFormat>Widescreen</PresentationFormat>
  <Paragraphs>590</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VANHEUSDEN Daisy Euthalia (COMM)</cp:lastModifiedBy>
  <cp:revision>104</cp:revision>
  <dcterms:created xsi:type="dcterms:W3CDTF">2021-01-13T11:40:04Z</dcterms:created>
  <dcterms:modified xsi:type="dcterms:W3CDTF">2021-04-09T08:33:00Z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