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p:cViewPr varScale="1">
        <p:scale>
          <a:sx n="60" d="100"/>
          <a:sy n="60" d="100"/>
        </p:scale>
        <p:origin x="8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2000" b="1" strike="noStrike">
                <a:latin typeface="Arial"/>
              </a:rPr>
              <a:t>Kumb on vale?</a:t>
            </a:r>
          </a:p>
          <a:p>
            <a:pPr marL="216000" indent="-216000">
              <a:lnSpc>
                <a:spcPct val="100000"/>
              </a:lnSpc>
            </a:pPr>
            <a:endParaRPr lang="fr-BE" sz="2000" b="0" strike="noStrike" spc="-1">
              <a:latin typeface="Arial"/>
            </a:endParaRPr>
          </a:p>
          <a:p>
            <a:pPr marL="216000" indent="-216000">
              <a:lnSpc>
                <a:spcPct val="100000"/>
              </a:lnSpc>
            </a:pPr>
            <a:r>
              <a:rPr lang="et-EE" sz="2000" b="0" strike="noStrike">
                <a:latin typeface="Arial"/>
              </a:rPr>
              <a:t>Sissejuhatus: alustagem lihtsast näitest, mis ilmselt ei peta kedagi ära, kuid võib ajada naerma. </a:t>
            </a:r>
          </a:p>
          <a:p>
            <a:pPr marL="216000" indent="-216000">
              <a:lnSpc>
                <a:spcPct val="100000"/>
              </a:lnSpc>
            </a:pPr>
            <a:endParaRPr lang="fr-BE" sz="2000" b="0" strike="noStrike" spc="-1">
              <a:latin typeface="Arial"/>
            </a:endParaRPr>
          </a:p>
          <a:p>
            <a:pPr marL="216000" indent="-216000">
              <a:lnSpc>
                <a:spcPct val="100000"/>
              </a:lnSpc>
            </a:pPr>
            <a:r>
              <a:rPr lang="et-EE" sz="2000" b="0" strike="noStrike">
                <a:latin typeface="Arial"/>
              </a:rPr>
              <a:t>Allikas: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1200" b="0" strike="noStrike">
                <a:latin typeface="Arial"/>
                <a:ea typeface="Calibri"/>
              </a:rPr>
              <a:t>KUIDAS VÄÄRINFO TOIMIB </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et-EE" sz="1200" b="0" strike="noStrike">
                <a:latin typeface="Arial"/>
                <a:ea typeface="Calibri"/>
              </a:rPr>
              <a:t>Õpieesmärgid</a:t>
            </a:r>
          </a:p>
          <a:p>
            <a:pPr marL="171360" indent="-171000">
              <a:lnSpc>
                <a:spcPct val="100000"/>
              </a:lnSpc>
              <a:buClr>
                <a:srgbClr val="000000"/>
              </a:buClr>
              <a:buFont typeface="Wingdings" charset="2"/>
              <a:buChar char="-"/>
              <a:tabLst>
                <a:tab pos="0" algn="l"/>
              </a:tabLst>
            </a:pPr>
            <a:r>
              <a:rPr lang="et-EE" sz="1200" b="0" strike="noStrike">
                <a:latin typeface="Arial"/>
                <a:ea typeface="Calibri"/>
              </a:rPr>
              <a:t>Mõista peamisi osalejaid, käitumisviise ja sisu, mis määratleb väärinfo</a:t>
            </a:r>
          </a:p>
          <a:p>
            <a:pPr marL="171360" indent="-171000">
              <a:lnSpc>
                <a:spcPct val="100000"/>
              </a:lnSpc>
              <a:buClr>
                <a:srgbClr val="000000"/>
              </a:buClr>
              <a:buFont typeface="Wingdings" charset="2"/>
              <a:buChar char="-"/>
              <a:tabLst>
                <a:tab pos="0" algn="l"/>
              </a:tabLst>
            </a:pPr>
            <a:r>
              <a:rPr lang="et-EE" sz="1200" b="0" strike="noStrike">
                <a:latin typeface="Arial"/>
                <a:ea typeface="Calibri"/>
              </a:rPr>
              <a:t>Mõista, et need, kes levitavad väärinfot, püüavad sageli tahtlikult panna lugejad reageerima emotsionaalselt</a:t>
            </a:r>
          </a:p>
          <a:p>
            <a:pPr marL="171360" indent="-171000">
              <a:lnSpc>
                <a:spcPct val="100000"/>
              </a:lnSpc>
              <a:buClr>
                <a:srgbClr val="000000"/>
              </a:buClr>
              <a:buFont typeface="Wingdings" charset="2"/>
              <a:buChar char="-"/>
              <a:tabLst>
                <a:tab pos="0" algn="l"/>
              </a:tabLst>
            </a:pPr>
            <a:r>
              <a:rPr lang="et-EE" sz="1200" b="0" strike="noStrike">
                <a:latin typeface="Arial"/>
                <a:ea typeface="Calibri"/>
              </a:rPr>
              <a:t>Mõista, et väärinfo ohustab meid kõiki; arutage, miks see on ohtlik</a:t>
            </a:r>
          </a:p>
          <a:p>
            <a:pPr>
              <a:lnSpc>
                <a:spcPct val="100000"/>
              </a:lnSpc>
              <a:tabLst>
                <a:tab pos="0" algn="l"/>
              </a:tabLst>
            </a:pPr>
            <a:endParaRPr lang="fr-BE" sz="1200" b="0" strike="noStrike" spc="-1">
              <a:latin typeface="Arial"/>
            </a:endParaRPr>
          </a:p>
          <a:p>
            <a:pPr>
              <a:lnSpc>
                <a:spcPct val="100000"/>
              </a:lnSpc>
              <a:tabLst>
                <a:tab pos="0" algn="l"/>
              </a:tabLst>
            </a:pPr>
            <a:r>
              <a:rPr lang="et-EE" sz="2000" b="0" strike="noStrike">
                <a:latin typeface="Arial"/>
                <a:ea typeface="Calibri"/>
              </a:rPr>
              <a:t>Kirjeldus:</a:t>
            </a:r>
            <a:r>
              <a:rPr lang="et-EE"/>
              <a:t/>
            </a:r>
            <a:br>
              <a:rPr lang="et-EE"/>
            </a:br>
            <a:r>
              <a:rPr lang="et-EE" sz="2000" b="0" strike="noStrike">
                <a:latin typeface="Arial"/>
                <a:ea typeface="Calibri"/>
              </a:rPr>
              <a:t>- Millal me hakkame midagi uskuma ja millal me oleme valmis rohkem pingutama, et midagi toetada?</a:t>
            </a:r>
          </a:p>
          <a:p>
            <a:pPr>
              <a:lnSpc>
                <a:spcPct val="100000"/>
              </a:lnSpc>
              <a:tabLst>
                <a:tab pos="0" algn="l"/>
              </a:tabLst>
            </a:pPr>
            <a:r>
              <a:rPr lang="et-EE" sz="2000" b="0" strike="noStrike">
                <a:latin typeface="Arial"/>
                <a:ea typeface="Calibri"/>
              </a:rPr>
              <a:t>- Väärinfo levitamine on protsess – see ei toimu kiiresti:</a:t>
            </a:r>
          </a:p>
          <a:p>
            <a:pPr>
              <a:lnSpc>
                <a:spcPct val="100000"/>
              </a:lnSpc>
              <a:tabLst>
                <a:tab pos="0" algn="l"/>
              </a:tabLst>
            </a:pPr>
            <a:r>
              <a:rPr lang="et-EE" sz="2000" b="0" strike="noStrike">
                <a:latin typeface="Arial"/>
                <a:ea typeface="Calibri"/>
              </a:rPr>
              <a:t>- 1998. aastal avaldati libauuringu aruanne, mis seostas leetrite vaktsiini autismiga </a:t>
            </a:r>
            <a:r>
              <a:rPr lang="et-EE" sz="2000" b="0" strike="noStrike">
                <a:latin typeface="Wingdings"/>
                <a:ea typeface="Calibri"/>
              </a:rPr>
              <a:t></a:t>
            </a:r>
            <a:r>
              <a:rPr lang="et-EE" sz="2000" b="0" strike="noStrike">
                <a:latin typeface="Times New Roman"/>
                <a:ea typeface="Calibri"/>
              </a:rPr>
              <a:t> </a:t>
            </a:r>
            <a:r>
              <a:rPr lang="et-EE" sz="1200" b="0" strike="noStrike">
                <a:solidFill>
                  <a:srgbClr val="000000"/>
                </a:solidFill>
                <a:latin typeface="Times New Roman"/>
                <a:ea typeface="Arial"/>
              </a:rPr>
              <a:t>Libauuring tekitab hirmu vaktsineerimise ees, mille tulemuseks on leetritesse haigestumise sagenemine</a:t>
            </a:r>
          </a:p>
          <a:p>
            <a:pPr>
              <a:lnSpc>
                <a:spcPct val="100000"/>
              </a:lnSpc>
              <a:tabLst>
                <a:tab pos="0" algn="l"/>
              </a:tabLst>
            </a:pPr>
            <a:r>
              <a:rPr lang="et-EE" sz="2000" b="0" strike="noStrike">
                <a:solidFill>
                  <a:srgbClr val="000000"/>
                </a:solidFill>
                <a:latin typeface="Times New Roman"/>
                <a:ea typeface="Arial"/>
              </a:rPr>
              <a:t>- Motivatsioon toetada mõnd ideed/eesmärki poliitilise või rahalise kasu saamiseks</a:t>
            </a:r>
          </a:p>
          <a:p>
            <a:pPr>
              <a:lnSpc>
                <a:spcPct val="100000"/>
              </a:lnSpc>
              <a:tabLst>
                <a:tab pos="0" algn="l"/>
              </a:tabLst>
            </a:pPr>
            <a:r>
              <a:rPr lang="et-EE" sz="1200" b="0" strike="noStrike">
                <a:solidFill>
                  <a:srgbClr val="000000"/>
                </a:solidFill>
                <a:latin typeface="Times New Roman"/>
                <a:ea typeface="Arial"/>
              </a:rPr>
              <a:t>- Õpilasi julgustatakse mõtisklema selle üle, kuidas tegelik arutelu ei saa toimuda ilma faktidel põhinevate teadlike valikuteta; kuigi kõik arvamused on vastuvõetavad, siis valede levitamine seda ei ole</a:t>
            </a: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Vestlusteemad:</a:t>
            </a:r>
            <a:r>
              <a:rPr lang="et-EE"/>
              <a:t/>
            </a:r>
            <a:br>
              <a:rPr lang="et-EE"/>
            </a:br>
            <a:endParaRPr lang="et-EE"/>
          </a:p>
          <a:p>
            <a:pPr marL="171360" indent="-171000">
              <a:lnSpc>
                <a:spcPct val="100000"/>
              </a:lnSpc>
              <a:buClr>
                <a:srgbClr val="000000"/>
              </a:buClr>
              <a:buFont typeface="StarSymbol"/>
              <a:buChar char="-"/>
              <a:tabLst>
                <a:tab pos="0" algn="l"/>
              </a:tabLst>
            </a:pPr>
            <a:r>
              <a:rPr lang="et-EE" sz="2000" b="0" strike="noStrike">
                <a:latin typeface="Arial"/>
              </a:rPr>
              <a:t>Erinevuste liigne esiletõstmine on kogukonna nõrgestamise vahend</a:t>
            </a:r>
          </a:p>
          <a:p>
            <a:pPr marL="171360" indent="-171000">
              <a:lnSpc>
                <a:spcPct val="100000"/>
              </a:lnSpc>
              <a:buClr>
                <a:srgbClr val="000000"/>
              </a:buClr>
              <a:buFont typeface="StarSymbol"/>
              <a:buChar char="-"/>
              <a:tabLst>
                <a:tab pos="0" algn="l"/>
              </a:tabLst>
            </a:pPr>
            <a:r>
              <a:rPr lang="et-EE" sz="2000" b="0" strike="noStrike">
                <a:latin typeface="Arial"/>
              </a:rPr>
              <a:t>Raskem on õõnestada tugevat kogukonda, mida ühendavad ühised väärtused ja ühine identiteet</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t-EE" sz="2000" b="0" strike="noStrike">
                <a:latin typeface="Arial"/>
              </a:rPr>
              <a:t>Seetõttu kasutatakse väärinfot rahva lõhestamiseks ja sisemiste erinevuste liigseks rõhutamiseks</a:t>
            </a:r>
          </a:p>
          <a:p>
            <a:pPr marL="171360" indent="-171000">
              <a:lnSpc>
                <a:spcPct val="100000"/>
              </a:lnSpc>
              <a:buClr>
                <a:srgbClr val="000000"/>
              </a:buClr>
              <a:buFont typeface="StarSymbol"/>
              <a:buChar char="-"/>
            </a:pPr>
            <a:r>
              <a:rPr lang="et-EE" sz="1200" b="0" strike="noStrike">
                <a:latin typeface="Arial"/>
                <a:ea typeface="Arial"/>
              </a:rPr>
              <a:t>Väärinfo pakkujad tahavad meie ühiskonda polariseerida ja propageerida „meie </a:t>
            </a:r>
            <a:r>
              <a:rPr lang="et-EE" sz="1200" b="0" i="1" strike="noStrike">
                <a:latin typeface="Arial"/>
                <a:ea typeface="Arial"/>
              </a:rPr>
              <a:t>vs</a:t>
            </a:r>
            <a:r>
              <a:rPr lang="et-EE" sz="1200" b="0" strike="noStrike">
                <a:latin typeface="Arial"/>
                <a:ea typeface="Arial"/>
              </a:rPr>
              <a:t>. nemad“ narratiive</a:t>
            </a:r>
          </a:p>
          <a:p>
            <a:pPr marL="171360" indent="-171000">
              <a:lnSpc>
                <a:spcPct val="100000"/>
              </a:lnSpc>
              <a:buClr>
                <a:srgbClr val="000000"/>
              </a:buClr>
              <a:buFont typeface="StarSymbol"/>
              <a:buChar char="-"/>
            </a:pPr>
            <a:r>
              <a:rPr lang="et-EE" sz="2000" b="0" strike="noStrike">
                <a:latin typeface="Arial"/>
                <a:ea typeface="Arial"/>
              </a:rPr>
              <a:t>Kui endised sõbrad lahku aetakse, on palju lihtsam võidelda iga väikese rühmaga eraldi</a:t>
            </a:r>
          </a:p>
          <a:p>
            <a:pPr marL="171360" indent="-171000">
              <a:lnSpc>
                <a:spcPct val="100000"/>
              </a:lnSpc>
              <a:buClr>
                <a:srgbClr val="000000"/>
              </a:buClr>
              <a:buFont typeface="StarSymbol"/>
              <a:buChar char="-"/>
            </a:pPr>
            <a:r>
              <a:rPr lang="et-EE" sz="1200" b="0" strike="noStrike">
                <a:latin typeface="Arial"/>
                <a:ea typeface="Arial"/>
              </a:rPr>
              <a:t>Kuid suur osa tsivilisatsiooni edusammudest seisneb kompromisside leidmises eri rühmade huvide vahel</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1200" b="0" strike="noStrike">
                <a:solidFill>
                  <a:srgbClr val="000000"/>
                </a:solidFill>
                <a:latin typeface="+mn-lt"/>
                <a:ea typeface="+mn-ea"/>
              </a:rPr>
              <a:t>Meil kõigil on oht langeda väärinfo ohvriks. See on ohtlik nähtus, mis võib:</a:t>
            </a:r>
          </a:p>
          <a:p>
            <a:pPr marL="216000" indent="-216000">
              <a:lnSpc>
                <a:spcPct val="100000"/>
              </a:lnSpc>
            </a:pPr>
            <a:r>
              <a:rPr lang="et-EE" sz="1200" b="1" strike="noStrike">
                <a:solidFill>
                  <a:srgbClr val="000000"/>
                </a:solidFill>
                <a:latin typeface="+mn-lt"/>
                <a:ea typeface="+mn-ea"/>
              </a:rPr>
              <a:t>- tekitada usaldamatust avalike institutsioonide vastu</a:t>
            </a:r>
            <a:r>
              <a:rPr lang="et-EE" sz="1200" b="0" strike="noStrike">
                <a:solidFill>
                  <a:srgbClr val="000000"/>
                </a:solidFill>
                <a:latin typeface="+mn-lt"/>
                <a:ea typeface="+mn-ea"/>
              </a:rPr>
              <a:t>, mis võib viia poliitilise apaatia või radikaliseerumiseni;</a:t>
            </a:r>
          </a:p>
          <a:p>
            <a:pPr marL="216000" indent="-216000">
              <a:lnSpc>
                <a:spcPct val="100000"/>
              </a:lnSpc>
            </a:pPr>
            <a:r>
              <a:rPr lang="et-EE" sz="1200" b="1" strike="noStrike">
                <a:solidFill>
                  <a:srgbClr val="000000"/>
                </a:solidFill>
                <a:latin typeface="+mn-lt"/>
                <a:ea typeface="+mn-ea"/>
              </a:rPr>
              <a:t>- levitada usaldamatust teadusliku ja meditsiiniteabe suhtes</a:t>
            </a:r>
            <a:r>
              <a:rPr lang="et-EE" sz="1200" b="0" strike="noStrike">
                <a:solidFill>
                  <a:srgbClr val="000000"/>
                </a:solidFill>
                <a:latin typeface="+mn-lt"/>
                <a:ea typeface="+mn-ea"/>
              </a:rPr>
              <a:t>, millel võivad olla tõsised </a:t>
            </a:r>
            <a:r>
              <a:rPr lang="et-EE" sz="1200" b="0" strike="noStrike">
                <a:latin typeface="+mn-lt"/>
                <a:ea typeface="+mn-ea"/>
              </a:rPr>
              <a:t>tagajärjed</a:t>
            </a:r>
            <a:r>
              <a:rPr lang="et-EE" sz="1200" b="0" strike="noStrike">
                <a:solidFill>
                  <a:srgbClr val="FF0000"/>
                </a:solidFill>
                <a:latin typeface="+mn-lt"/>
                <a:ea typeface="+mn-ea"/>
              </a:rPr>
              <a:t> </a:t>
            </a:r>
            <a:r>
              <a:rPr lang="et-EE" sz="1200" b="0" strike="noStrike">
                <a:solidFill>
                  <a:srgbClr val="000000"/>
                </a:solidFill>
                <a:latin typeface="+mn-lt"/>
                <a:ea typeface="+mn-ea"/>
              </a:rPr>
              <a:t>tervisele.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ea typeface="+mn-ea"/>
              </a:rPr>
              <a:t>Tavapäraselt on need riigi kontrolli all olevad meediakanalid, nagu teleprogramm Russia Today, kes levitavad väärinfot, eelkõige selleks, et külvata usaldamatust ning tekitada lahkhelisid ELis ja lüüa kiil lääneriikide vahele. Väärinfo levitajate, eelkõige Kremliga seotud isikute tavaline tegutsemisviis on külvata usaldamatust demokraatlike institutsioonide vastu ja püüda õõnestada Euroopa Liitu, ujutades teaberuumi tahtlikult üle valenarratiividega. Näiteks teleprogramm Russia Today keskendub ravimile Remdesivir, millele anti </a:t>
            </a:r>
            <a:r>
              <a:rPr lang="et-EE" sz="1200" b="0" strike="noStrike">
                <a:solidFill>
                  <a:srgbClr val="000000"/>
                </a:solidFill>
                <a:latin typeface="+mn-lt"/>
                <a:ea typeface="+mn-ea"/>
              </a:rPr>
              <a:t>2020. aasta juulis ELis luba kasutada seda COVID-19 raviks kopsupõletikku põdevate täiskasvanutel ja vähemalt 12-aastastel noorukitel, kes vajavad lisahapnikku. Kremli-meelsed meediakanalid on kajastanud mitut valelikku lugu sellest, nagu ostaks EL kokku suuri Remdesiviri varusid – st ravimi varusid, mida WHO väidetavalt pidas COVID-19 ravis ebatõhusaks. Lood kirjeldasid seda sammu kui ELi tervishoiupoliitika olulist läbikukkumist ja „tervisekriisi üht suurimat skandaali“. Tegelikult on tulemused WHO sõnul ebakindlad ning ei leitud tõendeid selle kohta, et Remdesivir on </a:t>
            </a:r>
            <a:r>
              <a:rPr lang="et-EE" sz="1200" b="0" i="1" strike="noStrike">
                <a:solidFill>
                  <a:srgbClr val="000000"/>
                </a:solidFill>
                <a:latin typeface="+mn-lt"/>
                <a:ea typeface="+mn-ea"/>
              </a:rPr>
              <a:t>kasutu</a:t>
            </a:r>
            <a:r>
              <a:rPr lang="et-EE" sz="1200" b="0" strike="noStrike">
                <a:solidFill>
                  <a:srgbClr val="000000"/>
                </a:solidFill>
                <a:latin typeface="+mn-lt"/>
                <a:ea typeface="+mn-ea"/>
              </a:rPr>
              <a:t>.Soovitus on </a:t>
            </a:r>
            <a:r>
              <a:rPr lang="et-EE" sz="1200" b="0" i="1" strike="noStrike">
                <a:solidFill>
                  <a:srgbClr val="000000"/>
                </a:solidFill>
                <a:latin typeface="+mn-lt"/>
                <a:ea typeface="+mn-ea"/>
              </a:rPr>
              <a:t>tingimuslik</a:t>
            </a:r>
            <a:r>
              <a:rPr lang="et-EE" sz="1200" b="0" strike="noStrike">
                <a:solidFill>
                  <a:srgbClr val="000000"/>
                </a:solidFill>
                <a:latin typeface="+mn-lt"/>
                <a:ea typeface="+mn-ea"/>
              </a:rPr>
              <a:t> ning see antakse juhul, kui tõendid ravi kasulikkuse ja riskide kohta ei ole kindlad. </a:t>
            </a:r>
          </a:p>
          <a:p>
            <a:pPr>
              <a:lnSpc>
                <a:spcPct val="100000"/>
              </a:lnSpc>
              <a:tabLst>
                <a:tab pos="0" algn="l"/>
              </a:tabLst>
            </a:pPr>
            <a:endParaRPr lang="fr-BE" sz="1200" b="0" strike="noStrike" spc="-1">
              <a:latin typeface="Arial"/>
            </a:endParaRPr>
          </a:p>
          <a:p>
            <a:pPr>
              <a:lnSpc>
                <a:spcPct val="100000"/>
              </a:lnSpc>
              <a:tabLst>
                <a:tab pos="0" algn="l"/>
              </a:tabLst>
            </a:pPr>
            <a:r>
              <a:rPr lang="et-EE" sz="1200" b="0" strike="noStrike">
                <a:solidFill>
                  <a:srgbClr val="000000"/>
                </a:solidFill>
                <a:latin typeface="+mn-lt"/>
                <a:ea typeface="+mn-ea"/>
              </a:rPr>
              <a:t>Seda meetodit kasutavad laialdaselt pahatahtlikud isikud, kes levitavad väärinfot poliitilise ja rahalise kasu eesmärgil: pahatihti on eesmärgiks kahjustada ELi/lääneriike, väites, et nende poliitika ja väärtushinnangud on läbi kukkunud, vähendades seeläbi üldsuse usaldust asjaomaste otsustega seotud institutsioonide ja ametiasutuste vastu. Võimendades sellist teavet nagu eespool kirjeldatud loos, tekitavad väärinfo levitajad juba niigi ebakindlas olukorras rohkem segadust, mistõttu üldsus eirab sageli riiklike ametiasutuste ja teadusekspertide juhiseid. </a:t>
            </a:r>
          </a:p>
          <a:p>
            <a:pPr>
              <a:lnSpc>
                <a:spcPct val="100000"/>
              </a:lnSpc>
              <a:tabLst>
                <a:tab pos="0" algn="l"/>
              </a:tabLst>
            </a:pPr>
            <a:endParaRPr lang="fr-BE" sz="1200" b="0" strike="noStrike" spc="-1">
              <a:latin typeface="Arial"/>
            </a:endParaRPr>
          </a:p>
          <a:p>
            <a:pPr>
              <a:lnSpc>
                <a:spcPct val="100000"/>
              </a:lnSpc>
              <a:tabLst>
                <a:tab pos="0" algn="l"/>
              </a:tabLst>
            </a:pPr>
            <a:r>
              <a:rPr lang="et-EE" sz="2000" b="0" strike="noStrike">
                <a:solidFill>
                  <a:srgbClr val="000000"/>
                </a:solidFill>
                <a:latin typeface="+mn-lt"/>
                <a:ea typeface="+mn-ea"/>
              </a:rPr>
              <a:t>Allikas: https://www.youtube.com/watch?v=e7jiPDxxx3o&amp;ab_channel=RTFrance</a:t>
            </a:r>
          </a:p>
          <a:p>
            <a:pPr>
              <a:lnSpc>
                <a:spcPct val="100000"/>
              </a:lnSpc>
              <a:tabLst>
                <a:tab pos="0" algn="l"/>
              </a:tabLst>
            </a:pPr>
            <a:r>
              <a:rPr lang="et-EE" sz="2000" b="0" strike="noStrike">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et-EE" sz="2000" b="0" strike="noStrike">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2000" b="0" strike="noStrike" dirty="0">
                <a:latin typeface="Arial"/>
              </a:rPr>
              <a:t>Olenemata sellest, kas konkreetse väärinfo narratiivi levitamise eesmärk on poliitiline või rahaline kasu, on sotsiaalmeedial tohutu roll väärinfo levitamise võimendamisel või tõkestamisel. Rääkige järgmisest:</a:t>
            </a:r>
            <a:r>
              <a:rPr lang="et-EE" dirty="0"/>
              <a:t/>
            </a:r>
            <a:br>
              <a:rPr lang="et-EE" dirty="0"/>
            </a:br>
            <a:endParaRPr lang="et-EE" dirty="0"/>
          </a:p>
          <a:p>
            <a:pPr marL="171360" indent="-171000">
              <a:lnSpc>
                <a:spcPct val="100000"/>
              </a:lnSpc>
              <a:buClr>
                <a:srgbClr val="000000"/>
              </a:buClr>
              <a:buFont typeface="StarSymbol"/>
              <a:buChar char="-"/>
            </a:pPr>
            <a:r>
              <a:rPr lang="et-EE" sz="2000" b="0" strike="noStrike" dirty="0">
                <a:latin typeface="Arial"/>
              </a:rPr>
              <a:t>Sotsiaalmeediat kasutavad kõik, sealhulgas meie ise ja inimesed, keda me usaldame, nagu meie sõbrad ja perekond. Seepärast peame olema eriti valvsad teabe suhtes, mida me näeme/saame. Vt eespool näidet </a:t>
            </a:r>
            <a:r>
              <a:rPr lang="et-EE" sz="2000" b="0" strike="noStrike" dirty="0" err="1">
                <a:latin typeface="Arial"/>
              </a:rPr>
              <a:t>WhatsAppi</a:t>
            </a:r>
            <a:r>
              <a:rPr lang="et-EE" sz="2000" b="0" strike="noStrike" dirty="0">
                <a:latin typeface="Arial"/>
              </a:rPr>
              <a:t> teatest, mis sisaldab täiesti valelikku teavet koroonaviiruse libaravi kohta. (vasakul)</a:t>
            </a:r>
          </a:p>
          <a:p>
            <a:pPr marL="171360" indent="-171000">
              <a:lnSpc>
                <a:spcPct val="100000"/>
              </a:lnSpc>
              <a:buClr>
                <a:srgbClr val="000000"/>
              </a:buClr>
              <a:buFont typeface="StarSymbol"/>
              <a:buChar char="-"/>
            </a:pPr>
            <a:r>
              <a:rPr lang="et-EE" sz="2000" b="0" strike="noStrike" dirty="0">
                <a:latin typeface="Arial"/>
              </a:rPr>
              <a:t>Klõpsusööt (klõpsudega kasumi teenimine) &gt; pealkirjade või piltide/videote tahtlikult huviäratavaks ja mõistatuslikuks muutmine, et koguda rohkem klõpse. Mäletate varasemat artiklit selle kohta, et paavst toetab Trumpi? Vt ka eespool näidet ELi soovi kohta liita Ühendkuningriik Prantsusmaaga. (keskel – üleval)</a:t>
            </a:r>
          </a:p>
          <a:p>
            <a:pPr marL="171360" indent="-171000">
              <a:lnSpc>
                <a:spcPct val="100000"/>
              </a:lnSpc>
              <a:buClr>
                <a:srgbClr val="000000"/>
              </a:buClr>
              <a:buFont typeface="StarSymbol"/>
              <a:buChar char="-"/>
            </a:pPr>
            <a:r>
              <a:rPr lang="et-EE" sz="2000" b="0" strike="noStrike" dirty="0">
                <a:latin typeface="Arial"/>
              </a:rPr>
              <a:t>Täielikult väljamõeldud lood, nagu eespool toodud </a:t>
            </a:r>
            <a:r>
              <a:rPr lang="et-EE" sz="2000" b="0" strike="noStrike" dirty="0" err="1">
                <a:latin typeface="Arial"/>
              </a:rPr>
              <a:t>Instagrami</a:t>
            </a:r>
            <a:r>
              <a:rPr lang="et-EE" sz="2000" b="0" strike="noStrike" dirty="0">
                <a:latin typeface="Arial"/>
              </a:rPr>
              <a:t> postitus 2020. aasta aprillist, milles väidetakse, et koroonaviirusele on leitud vaktsiin, kuigi sel ajal ei olnud vaktsiini olemas ja veel ei olnud alustatud ka põhjalikke uuringuid. (keskel – all)</a:t>
            </a:r>
          </a:p>
          <a:p>
            <a:pPr marL="171360" indent="-171000">
              <a:lnSpc>
                <a:spcPct val="100000"/>
              </a:lnSpc>
              <a:buClr>
                <a:srgbClr val="000000"/>
              </a:buClr>
              <a:buFont typeface="StarSymbol"/>
              <a:buChar char="-"/>
            </a:pPr>
            <a:r>
              <a:rPr lang="et-EE" sz="2000" b="0" strike="noStrike" dirty="0">
                <a:latin typeface="Arial"/>
              </a:rPr>
              <a:t>Kunstlik võimendamine &gt; loo või narratiivi levitamine internetis kunstlikul teel: libaprofiilid ja </a:t>
            </a:r>
            <a:r>
              <a:rPr lang="et-EE" sz="2000" b="0" strike="noStrike" dirty="0" err="1">
                <a:latin typeface="Arial"/>
              </a:rPr>
              <a:t>botid</a:t>
            </a:r>
            <a:r>
              <a:rPr lang="et-EE" sz="2000" b="0" strike="noStrike" dirty="0">
                <a:latin typeface="Arial"/>
              </a:rPr>
              <a:t>, mis postitavad arvukalt kommentaare ja jagavad lugusid, et suurendada nende mõju. Profiilid, mis on tahtlikult loodud sellised, nagu oleks tegemist tavaliste inimestega, kellel on tavalised töökohad ja hobid, kuid mida hallatakse täielikult kunstlikult või trollivabrikutes. Eespool toodud näidetes on näha erinevatele Twitteri postitustele kirjutatud vastused, milles kasutatakse sarnaseid narratiive või identset teksti, mis viitab koordineeritud tegevusele. Allikas: strateegilise dialoogi ja demokraatia kindlustamise liidu instituudi (</a:t>
            </a:r>
            <a:r>
              <a:rPr lang="et-EE" sz="2000" b="0" strike="noStrike" dirty="0" err="1">
                <a:latin typeface="Arial"/>
              </a:rPr>
              <a:t>Institute</a:t>
            </a:r>
            <a:r>
              <a:rPr lang="et-EE" sz="2000" b="0" strike="noStrike" dirty="0">
                <a:latin typeface="Arial"/>
              </a:rPr>
              <a:t> </a:t>
            </a:r>
            <a:r>
              <a:rPr lang="et-EE" sz="2000" b="0" strike="noStrike" dirty="0" err="1">
                <a:latin typeface="Arial"/>
              </a:rPr>
              <a:t>for</a:t>
            </a:r>
            <a:r>
              <a:rPr lang="et-EE" sz="2000" b="0" strike="noStrike" dirty="0">
                <a:latin typeface="Arial"/>
              </a:rPr>
              <a:t> </a:t>
            </a:r>
            <a:r>
              <a:rPr lang="et-EE" sz="2000" b="0" strike="noStrike" dirty="0" err="1">
                <a:latin typeface="Arial"/>
              </a:rPr>
              <a:t>Strategic</a:t>
            </a:r>
            <a:r>
              <a:rPr lang="et-EE" sz="2000" b="0" strike="noStrike" dirty="0">
                <a:latin typeface="Arial"/>
              </a:rPr>
              <a:t> </a:t>
            </a:r>
            <a:r>
              <a:rPr lang="et-EE" sz="2000" b="0" strike="noStrike" dirty="0" err="1">
                <a:latin typeface="Arial"/>
              </a:rPr>
              <a:t>Dialogue</a:t>
            </a:r>
            <a:r>
              <a:rPr lang="et-EE" sz="2000" b="0" strike="noStrike" dirty="0">
                <a:latin typeface="Arial"/>
              </a:rPr>
              <a:t> and </a:t>
            </a:r>
            <a:r>
              <a:rPr lang="et-EE" sz="2000" b="0" strike="noStrike" dirty="0" err="1">
                <a:latin typeface="Arial"/>
              </a:rPr>
              <a:t>Alliance</a:t>
            </a:r>
            <a:r>
              <a:rPr lang="et-EE" sz="2000" b="0" strike="noStrike" dirty="0">
                <a:latin typeface="Arial"/>
              </a:rPr>
              <a:t> </a:t>
            </a:r>
            <a:r>
              <a:rPr lang="et-EE" sz="2000" b="0" strike="noStrike" dirty="0" err="1">
                <a:latin typeface="Arial"/>
              </a:rPr>
              <a:t>for</a:t>
            </a:r>
            <a:r>
              <a:rPr lang="et-EE" sz="2000" b="0" strike="noStrike" dirty="0">
                <a:latin typeface="Arial"/>
              </a:rPr>
              <a:t> </a:t>
            </a:r>
            <a:r>
              <a:rPr lang="et-EE" sz="2000" b="0" strike="noStrike" dirty="0" err="1">
                <a:latin typeface="Arial"/>
              </a:rPr>
              <a:t>Securing</a:t>
            </a:r>
            <a:r>
              <a:rPr lang="et-EE" sz="2000" b="0" strike="noStrike" dirty="0">
                <a:latin typeface="Arial"/>
              </a:rPr>
              <a:t> </a:t>
            </a:r>
            <a:r>
              <a:rPr lang="et-EE" sz="2000" b="0" strike="noStrike" dirty="0" err="1">
                <a:latin typeface="Arial"/>
              </a:rPr>
              <a:t>Democracy</a:t>
            </a:r>
            <a:r>
              <a:rPr lang="et-EE" sz="2000" b="0" strike="noStrike" dirty="0">
                <a:latin typeface="Arial"/>
              </a:rPr>
              <a:t>) aruanne – </a:t>
            </a:r>
            <a:r>
              <a:rPr lang="et-EE" sz="2000" b="0" strike="noStrike" dirty="0" err="1">
                <a:latin typeface="Arial"/>
              </a:rPr>
              <a:t>https</a:t>
            </a:r>
            <a:r>
              <a:rPr lang="et-EE" sz="2000" b="0" strike="noStrike" dirty="0">
                <a:latin typeface="Arial"/>
              </a:rPr>
              <a:t>://</a:t>
            </a:r>
            <a:r>
              <a:rPr lang="et-EE" sz="2000" b="0" strike="noStrike" dirty="0" err="1">
                <a:latin typeface="Arial"/>
              </a:rPr>
              <a:t>www.isdglobal.org</a:t>
            </a:r>
            <a:r>
              <a:rPr lang="et-EE" sz="2000" b="0" strike="noStrike" dirty="0">
                <a:latin typeface="Arial"/>
              </a:rPr>
              <a:t>/</a:t>
            </a:r>
            <a:r>
              <a:rPr lang="et-EE" sz="2000" b="0" strike="noStrike" dirty="0" err="1">
                <a:latin typeface="Arial"/>
              </a:rPr>
              <a:t>wp-content</a:t>
            </a:r>
            <a:r>
              <a:rPr lang="et-EE" sz="2000" b="0" strike="noStrike" dirty="0">
                <a:latin typeface="Arial"/>
              </a:rPr>
              <a:t>/</a:t>
            </a:r>
            <a:r>
              <a:rPr lang="et-EE" sz="2000" b="0" strike="noStrike" dirty="0" err="1">
                <a:latin typeface="Arial"/>
              </a:rPr>
              <a:t>uploads</a:t>
            </a:r>
            <a:r>
              <a:rPr lang="et-EE" sz="2000" b="0" strike="noStrike" dirty="0">
                <a:latin typeface="Arial"/>
              </a:rPr>
              <a:t>/2020/08/</a:t>
            </a:r>
            <a:r>
              <a:rPr lang="et-EE" sz="2000" b="0" strike="noStrike" dirty="0" err="1">
                <a:latin typeface="Arial"/>
              </a:rPr>
              <a:t>ISDG-proCCP.pdf</a:t>
            </a:r>
            <a:endParaRPr lang="et-EE" sz="2000" b="0" strike="noStrike" dirty="0">
              <a:latin typeface="Arial"/>
            </a:endParaRPr>
          </a:p>
          <a:p>
            <a:pPr marL="171360" indent="-171000">
              <a:lnSpc>
                <a:spcPct val="100000"/>
              </a:lnSpc>
              <a:buClr>
                <a:srgbClr val="000000"/>
              </a:buClr>
              <a:buFont typeface="StarSymbol"/>
              <a:buChar char="-"/>
            </a:pPr>
            <a:r>
              <a:rPr lang="et-EE" sz="2000" b="0" strike="noStrike" dirty="0">
                <a:latin typeface="Arial"/>
              </a:rPr>
              <a:t>Kontekstist väljavõetud fotode kasutamine: järgmistel slaididel näeme ühte näidet. Väga levinud väärinfo tehnika on vanemate (sageli õõvastavate või šokeerivate) salvestiste taaskasutamine praeguse sündmuse puhul või täiesti erinevas kontekstis.</a:t>
            </a:r>
          </a:p>
          <a:p>
            <a:pPr>
              <a:lnSpc>
                <a:spcPct val="100000"/>
              </a:lnSpc>
            </a:pPr>
            <a:endParaRPr lang="fr-BE" sz="2000" b="0" strike="noStrike" spc="-1" dirty="0">
              <a:latin typeface="Arial"/>
            </a:endParaRPr>
          </a:p>
          <a:p>
            <a:pPr>
              <a:lnSpc>
                <a:spcPct val="100000"/>
              </a:lnSpc>
              <a:tabLst>
                <a:tab pos="0" algn="l"/>
              </a:tabLst>
            </a:pPr>
            <a:r>
              <a:rPr lang="et-EE" sz="2000" b="0" strike="noStrike" dirty="0">
                <a:latin typeface="Arial"/>
              </a:rPr>
              <a:t>Täiendav teave: </a:t>
            </a:r>
            <a:r>
              <a:rPr lang="et-EE" sz="2000" b="0" u="sng" strike="noStrike" dirty="0" err="1">
                <a:solidFill>
                  <a:srgbClr val="000000"/>
                </a:solidFill>
                <a:uFillTx/>
                <a:latin typeface="Arial"/>
                <a:hlinkClick r:id="rId3"/>
              </a:rPr>
              <a:t>https</a:t>
            </a:r>
            <a:r>
              <a:rPr lang="et-EE" sz="2000" b="0" u="sng" strike="noStrike" dirty="0">
                <a:solidFill>
                  <a:srgbClr val="000000"/>
                </a:solidFill>
                <a:uFillTx/>
                <a:latin typeface="Arial"/>
                <a:hlinkClick r:id="rId3"/>
              </a:rPr>
              <a:t>://</a:t>
            </a:r>
            <a:r>
              <a:rPr lang="et-EE" sz="2000" b="0" u="sng" strike="noStrike" dirty="0" err="1">
                <a:solidFill>
                  <a:srgbClr val="000000"/>
                </a:solidFill>
                <a:uFillTx/>
                <a:latin typeface="Arial"/>
                <a:hlinkClick r:id="rId3"/>
              </a:rPr>
              <a:t>www.cits.ucsb.edu</a:t>
            </a:r>
            <a:r>
              <a:rPr lang="et-EE" sz="2000" b="0" u="sng" strike="noStrike" dirty="0">
                <a:solidFill>
                  <a:srgbClr val="000000"/>
                </a:solidFill>
                <a:uFillTx/>
                <a:latin typeface="Arial"/>
                <a:hlinkClick r:id="rId3"/>
              </a:rPr>
              <a:t>/</a:t>
            </a:r>
            <a:r>
              <a:rPr lang="et-EE" sz="2000" b="0" u="sng" strike="noStrike" dirty="0" err="1">
                <a:solidFill>
                  <a:srgbClr val="000000"/>
                </a:solidFill>
                <a:uFillTx/>
                <a:latin typeface="Arial"/>
                <a:hlinkClick r:id="rId3"/>
              </a:rPr>
              <a:t>fake-news</a:t>
            </a:r>
            <a:r>
              <a:rPr lang="et-EE" sz="2000" b="0" u="sng" strike="noStrike" dirty="0">
                <a:solidFill>
                  <a:srgbClr val="000000"/>
                </a:solidFill>
                <a:uFillTx/>
                <a:latin typeface="Arial"/>
                <a:hlinkClick r:id="rId3"/>
              </a:rPr>
              <a:t>/</a:t>
            </a:r>
            <a:r>
              <a:rPr lang="et-EE" sz="2000" b="0" u="sng" strike="noStrike" dirty="0" err="1">
                <a:solidFill>
                  <a:srgbClr val="000000"/>
                </a:solidFill>
                <a:uFillTx/>
                <a:latin typeface="Arial"/>
                <a:hlinkClick r:id="rId3"/>
              </a:rPr>
              <a:t>spread</a:t>
            </a:r>
            <a:endParaRPr lang="et-EE" sz="2000" b="0" u="sng" strike="noStrike" dirty="0">
              <a:solidFill>
                <a:srgbClr val="000000"/>
              </a:solidFill>
              <a:uFillTx/>
              <a:latin typeface="Arial"/>
              <a:hlinkClick r:id="rId3"/>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t-EE" sz="2000" b="0" strike="noStrike">
                <a:latin typeface="Arial"/>
                <a:ea typeface="+mn-ea"/>
              </a:rPr>
              <a:t>Lühivideorakenduse TikTok kasutajate hulk on väga kiiresti kasvanud, eriti teismeliste hulgas. TikToki populaarsuse kasvades Euroopas ja Ameerika Ühendriikides hakati </a:t>
            </a:r>
            <a:r>
              <a:rPr lang="et-EE" sz="1200" b="0" strike="noStrike">
                <a:solidFill>
                  <a:srgbClr val="000000"/>
                </a:solidFill>
                <a:latin typeface="+mn-lt"/>
                <a:ea typeface="+mn-ea"/>
              </a:rPr>
              <a:t>selle kaudu levitama ka laialdaselt valesisu, millest suur osa oli poliitiline, samuti vaktsineerimisvastaseid postitusi ja väärinfot kliimamuutuste kohta, näiteks rünnakud Rootsi keskkonnaaktivisti Greta Thunbergi vastu. </a:t>
            </a:r>
          </a:p>
          <a:p>
            <a:pPr marL="171360" indent="-171000">
              <a:lnSpc>
                <a:spcPct val="100000"/>
              </a:lnSpc>
              <a:buClr>
                <a:srgbClr val="000000"/>
              </a:buClr>
              <a:buFont typeface="StarSymbol"/>
              <a:buChar char="-"/>
            </a:pPr>
            <a:r>
              <a:rPr lang="et-EE" sz="1200" b="0" strike="noStrike">
                <a:solidFill>
                  <a:srgbClr val="000000"/>
                </a:solidFill>
                <a:latin typeface="+mn-lt"/>
                <a:ea typeface="+mn-ea"/>
              </a:rPr>
              <a:t>Selle aasta alguses tehti mitu TikToki videot, milles levitati koroonaviiruse puhanguga seotud alusetuid väiteid ja vandenõuteooriaid.</a:t>
            </a:r>
          </a:p>
          <a:p>
            <a:pPr marL="171360" indent="-171000">
              <a:lnSpc>
                <a:spcPct val="100000"/>
              </a:lnSpc>
              <a:buClr>
                <a:srgbClr val="000000"/>
              </a:buClr>
              <a:buFont typeface="StarSymbol"/>
              <a:buChar char="-"/>
            </a:pPr>
            <a:r>
              <a:rPr lang="et-EE" sz="1200" b="0" strike="noStrike">
                <a:solidFill>
                  <a:srgbClr val="000000"/>
                </a:solidFill>
                <a:latin typeface="+mn-lt"/>
                <a:ea typeface="+mn-ea"/>
              </a:rPr>
              <a:t>Videotes, nagu slaidil kujutatud, mida vaadati kokku tuhandeid kordi, väideti, et „Hiina valitsus“ „päästis viiruse lahti, et hoida rahvaarv kontrolli all“, või et haiguspuhang oli „tegelikult valitsuse biokeemiline rünnak“ inimeste tähelepanu kõrvalejuhtimiseks. Teises videos öeldakse, et „inimesed on veendunud, et Hiina otsustas viiruse „kogemata“ lahti lasta ... rahvaarvu kontrolli all hoidmiseks“.</a:t>
            </a:r>
          </a:p>
          <a:p>
            <a:pPr marL="171360" indent="-171000">
              <a:lnSpc>
                <a:spcPct val="100000"/>
              </a:lnSpc>
              <a:buClr>
                <a:srgbClr val="000000"/>
              </a:buClr>
              <a:buFont typeface="StarSymbol"/>
              <a:buChar char="-"/>
            </a:pPr>
            <a:r>
              <a:rPr lang="et-EE" sz="1200" b="0" strike="noStrike">
                <a:solidFill>
                  <a:srgbClr val="000000"/>
                </a:solidFill>
                <a:latin typeface="+mn-lt"/>
                <a:ea typeface="+mn-ea"/>
              </a:rPr>
              <a:t>TikTok on pärast seda töötanud välja selged suunised nende platvormil eksitava teabe, sealhulgas meditsiinilise väärinfo levitamise kohta, kuid kõik rakenduse kasutajad teavad, kui kiiresti uued suundumused, haaksõnad ja väljakutsed võivad alguse saada ja levida. Seepärast tuleb sisu vaatamisel ja jagamisel olla valvas.</a:t>
            </a:r>
          </a:p>
          <a:p>
            <a:pPr>
              <a:lnSpc>
                <a:spcPct val="100000"/>
              </a:lnSpc>
            </a:pPr>
            <a:endParaRPr lang="fr-BE" sz="1200" b="0" strike="noStrike" spc="-1">
              <a:latin typeface="Arial"/>
            </a:endParaRPr>
          </a:p>
          <a:p>
            <a:pPr>
              <a:lnSpc>
                <a:spcPct val="100000"/>
              </a:lnSpc>
            </a:pPr>
            <a:r>
              <a:rPr lang="et-EE" sz="1200" b="0" strike="noStrike">
                <a:solidFill>
                  <a:srgbClr val="000000"/>
                </a:solidFill>
                <a:latin typeface="+mn-lt"/>
                <a:ea typeface="+mn-ea"/>
              </a:rPr>
              <a:t>Allikad: https://www.poynter.org/fact-checking/2019/misinformation-makes-its-way-to-tiktok/</a:t>
            </a:r>
          </a:p>
          <a:p>
            <a:pPr>
              <a:lnSpc>
                <a:spcPct val="100000"/>
              </a:lnSpc>
            </a:pPr>
            <a:r>
              <a:rPr lang="et-EE" sz="2000" b="0" strike="noStrike">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Vaadake seda videot väga tähelepanelikult. See tundub väga reaalne, kas pole? Ei ole siiski üllatav, et paavst ei teinud Ameerika Ühendriike külastades laudlinatrikki ja et see klipp on täielikult võltsitud: seda nimetatakse süvavõltsinguks. Võrdlus algversiooniga: https://www.youtube.com/watch?v=ABy_1sL-R3s&amp;feature=emb_title</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latin typeface="Arial"/>
                <a:ea typeface="+mn-ea"/>
              </a:rPr>
              <a:t>Süvavõltsing on tänapäeva Photoshop. Tehisintellekti abil luuakse </a:t>
            </a:r>
            <a:r>
              <a:rPr lang="et-EE" sz="1200" b="0" strike="noStrike">
                <a:solidFill>
                  <a:srgbClr val="000000"/>
                </a:solidFill>
                <a:latin typeface="+mn-lt"/>
                <a:ea typeface="+mn-ea"/>
              </a:rPr>
              <a:t>uusi salvestisi (fotod, videod, kõnesalvestised), milles kujutatakse sündmusi, avaldusi või tegevust, mida tegelikult ei ole toimunud. Tulemused võivad olla üsna veenvad. Süvavõltsing erineb valeteabe muudest vormidest selle poolest, et seda on väga raske tuvastada. Süvavõltsing on võltsvideo, mis on loodud digitaalse tarkvara, masinõppe ja näovahetuse abil.</a:t>
            </a:r>
          </a:p>
          <a:p>
            <a:pPr>
              <a:lnSpc>
                <a:spcPct val="100000"/>
              </a:lnSpc>
              <a:tabLst>
                <a:tab pos="0" algn="l"/>
              </a:tabLst>
            </a:pPr>
            <a:endParaRPr lang="fr-BE" sz="1200" b="0" strike="noStrike" spc="-1">
              <a:latin typeface="Arial"/>
            </a:endParaRPr>
          </a:p>
          <a:p>
            <a:pPr>
              <a:lnSpc>
                <a:spcPct val="100000"/>
              </a:lnSpc>
              <a:tabLst>
                <a:tab pos="0" algn="l"/>
              </a:tabLst>
            </a:pPr>
            <a:r>
              <a:rPr lang="et-EE" sz="2000" b="0" strike="noStrike">
                <a:solidFill>
                  <a:srgbClr val="000000"/>
                </a:solidFill>
                <a:latin typeface="+mn-lt"/>
                <a:ea typeface="+mn-ea"/>
              </a:rPr>
              <a:t>Lisateavet leiate siit: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Veel üks näide sellest, kuidas vale narratiivi loomiseks kasutatakse kontekstist väljavõetud pilti, on Sputniku lugu „militariseeritud“ Läti lastest, kellele NATO teeb ajupesu: </a:t>
            </a:r>
            <a:r>
              <a:rPr lang="et-EE" sz="2000" b="0" u="sng" strike="noStrike">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a:latin typeface="Arial"/>
            </a:endParaRPr>
          </a:p>
          <a:p>
            <a:pPr algn="just">
              <a:lnSpc>
                <a:spcPct val="100000"/>
              </a:lnSpc>
              <a:tabLst>
                <a:tab pos="0" algn="l"/>
              </a:tabLst>
            </a:pPr>
            <a:r>
              <a:rPr lang="et-EE" sz="1200" b="0" strike="noStrike">
                <a:solidFill>
                  <a:srgbClr val="000000"/>
                </a:solidFill>
                <a:latin typeface="+mn-lt"/>
                <a:ea typeface="+mn-ea"/>
              </a:rPr>
              <a:t>Paluge õpilastel oma </a:t>
            </a:r>
            <a:r>
              <a:rPr lang="et-EE" sz="1200" b="1" strike="noStrike">
                <a:solidFill>
                  <a:srgbClr val="000000"/>
                </a:solidFill>
                <a:latin typeface="+mn-lt"/>
                <a:ea typeface="+mn-ea"/>
              </a:rPr>
              <a:t>emotsioonide</a:t>
            </a:r>
            <a:r>
              <a:rPr lang="et-EE" sz="1200" b="0" strike="noStrike">
                <a:solidFill>
                  <a:srgbClr val="000000"/>
                </a:solidFill>
                <a:latin typeface="+mn-lt"/>
                <a:ea typeface="+mn-ea"/>
              </a:rPr>
              <a:t> üle järele mõelda. Mida nad seda nähes tunnevad? Kuidas nad reageeriksid, kui see ilmuks nende Instagrami/Tiktoki uudistesöötesse? Miks see neis tundeid tekitab? Kas põhjuseks on uudis ise, selle sõnastuse viis, pilt vm?</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et-EE" sz="1200" b="0" strike="noStrike">
                <a:solidFill>
                  <a:srgbClr val="000000"/>
                </a:solidFill>
                <a:latin typeface="+mn-lt"/>
                <a:ea typeface="+mn-ea"/>
              </a:rPr>
              <a:t>Järgmise peatüki tutvustamine: väärinfole reageerimine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1200" b="0" strike="noStrike">
                <a:solidFill>
                  <a:srgbClr val="000000"/>
                </a:solidFill>
                <a:latin typeface="Arial"/>
              </a:rPr>
              <a:t>KUIDAS VÄÄRINFOLE REAGEERIDA?</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et-EE" sz="1200" b="0" strike="noStrike">
                <a:solidFill>
                  <a:srgbClr val="000000"/>
                </a:solidFill>
                <a:latin typeface="Arial"/>
                <a:ea typeface="Calibri"/>
              </a:rPr>
              <a:t>Õpieesmärgid:</a:t>
            </a:r>
            <a:r>
              <a:rPr lang="et-EE"/>
              <a:t/>
            </a:r>
            <a:br>
              <a:rPr lang="et-EE"/>
            </a:br>
            <a:r>
              <a:rPr lang="et-EE" sz="1200" b="0" strike="noStrike">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et-EE" sz="1200" b="0" strike="noStrike">
                <a:solidFill>
                  <a:srgbClr val="000000"/>
                </a:solidFill>
                <a:latin typeface="Arial"/>
                <a:ea typeface="Calibri"/>
              </a:rPr>
              <a:t>Mõista, et meil kõigil on oma osa, et tõkestada väärinfo levikut, sest see seab ohtu meie demokraatlikud riigid (ja võimalik, et ka meie elu)</a:t>
            </a:r>
          </a:p>
          <a:p>
            <a:pPr marL="171360" indent="-171000">
              <a:lnSpc>
                <a:spcPct val="100000"/>
              </a:lnSpc>
              <a:buClr>
                <a:srgbClr val="000000"/>
              </a:buClr>
              <a:buFont typeface="Wingdings" charset="2"/>
              <a:buChar char="-"/>
              <a:tabLst>
                <a:tab pos="0" algn="l"/>
              </a:tabLst>
            </a:pPr>
            <a:r>
              <a:rPr lang="et-EE" sz="1200" b="0" strike="noStrike">
                <a:solidFill>
                  <a:srgbClr val="000000"/>
                </a:solidFill>
                <a:latin typeface="Arial"/>
                <a:ea typeface="Calibri"/>
              </a:rPr>
              <a:t>Aruta sisu tõepärasuse hindamise eri etappe, sealhulgas enne teabe jagamist järelemõtlemist ja faktikontrolli protsessis põhielemente</a:t>
            </a:r>
          </a:p>
          <a:p>
            <a:pPr marL="171360" indent="-171000">
              <a:lnSpc>
                <a:spcPct val="100000"/>
              </a:lnSpc>
              <a:buClr>
                <a:srgbClr val="000000"/>
              </a:buClr>
              <a:buFont typeface="Wingdings" charset="2"/>
              <a:buChar char="-"/>
              <a:tabLst>
                <a:tab pos="0" algn="l"/>
              </a:tabLst>
            </a:pPr>
            <a:r>
              <a:rPr lang="et-EE" sz="1200" b="0" strike="noStrike">
                <a:solidFill>
                  <a:srgbClr val="000000"/>
                </a:solidFill>
                <a:latin typeface="Arial"/>
                <a:ea typeface="Calibri"/>
              </a:rPr>
              <a:t>Õpi, kuidas rääkida teistega väärinfost ja selle ohtudest ning takistada neid kahjulike ja valenarratiivide kinnistamisel</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Mõnikord on raske tõde valest eristada</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latin typeface="Arial"/>
              </a:rPr>
              <a:t>Lahendus: mõlemad on võltsingud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et-EE" sz="2000" b="0" strike="noStrike">
                <a:latin typeface="Arial"/>
              </a:rPr>
              <a:t>Eksitav lugu: kliimaaktivist relvaga? Pildil on teine isik, kes konkreetse nurga alt pildistatuna näib olevat Greta Thunberg (allikas: www.snopes.com ja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et-EE" sz="2000" b="0" strike="noStrike">
                <a:latin typeface="Arial"/>
              </a:rPr>
              <a:t>Väljamõeldud uudis: Lugu ei vasta tõele ja uudisteallikat (dailypresser.com) ei ole lihtsalt olemas</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1200" b="0" strike="noStrike">
                <a:solidFill>
                  <a:srgbClr val="000000"/>
                </a:solidFill>
                <a:latin typeface="+mn-lt"/>
                <a:ea typeface="+mn-ea"/>
              </a:rPr>
              <a:t>Kirjeldus:</a:t>
            </a:r>
          </a:p>
          <a:p>
            <a:pPr marL="171360" indent="-171000">
              <a:lnSpc>
                <a:spcPct val="100000"/>
              </a:lnSpc>
              <a:buClr>
                <a:srgbClr val="000000"/>
              </a:buClr>
              <a:buFont typeface="StarSymbol"/>
              <a:buChar char="-"/>
              <a:tabLst>
                <a:tab pos="0" algn="l"/>
              </a:tabLst>
            </a:pPr>
            <a:r>
              <a:rPr lang="et-EE" sz="1200" b="0" strike="noStrike">
                <a:solidFill>
                  <a:srgbClr val="000000"/>
                </a:solidFill>
                <a:latin typeface="+mn-lt"/>
                <a:ea typeface="+mn-ea"/>
              </a:rPr>
              <a:t>Teadlikkus väärinfost ja sellest, et te võite ise olla selle sihtmärk, on esimene samm enda kaitsmise suunas.</a:t>
            </a:r>
          </a:p>
          <a:p>
            <a:pPr marL="171360" indent="-171000">
              <a:lnSpc>
                <a:spcPct val="100000"/>
              </a:lnSpc>
              <a:buClr>
                <a:srgbClr val="000000"/>
              </a:buClr>
              <a:buFont typeface="StarSymbol"/>
              <a:buChar char="-"/>
              <a:tabLst>
                <a:tab pos="0" algn="l"/>
              </a:tabLst>
            </a:pPr>
            <a:r>
              <a:rPr lang="et-EE" sz="1200" b="0" strike="noStrike">
                <a:solidFill>
                  <a:srgbClr val="000000"/>
                </a:solidFill>
                <a:latin typeface="+mn-lt"/>
                <a:ea typeface="+mn-ea"/>
              </a:rPr>
              <a:t>Faktide kontrollimine on hea teine samm ja see võib olla ka lõbus: see on nagu detektiivi mängimine ja õpilased võivad seda tõeliselt nautida. Vastab tõele, et enamasti on see küllaltki aeganõudev, kuid õpilased ei tohiks lasta end heidutada, sest sageli ütlevad teabe konkreetsed omadused juba palju edastatud sõnumi kvaliteedi kohta. </a:t>
            </a:r>
          </a:p>
          <a:p>
            <a:pPr marL="171360" indent="-171000">
              <a:lnSpc>
                <a:spcPct val="100000"/>
              </a:lnSpc>
              <a:buClr>
                <a:srgbClr val="000000"/>
              </a:buClr>
              <a:buFont typeface="StarSymbol"/>
              <a:buChar char="-"/>
              <a:tabLst>
                <a:tab pos="0" algn="l"/>
              </a:tabLst>
            </a:pPr>
            <a:r>
              <a:rPr lang="et-EE" sz="2000" b="0" strike="noStrike">
                <a:solidFill>
                  <a:srgbClr val="000000"/>
                </a:solidFill>
                <a:latin typeface="+mn-lt"/>
                <a:ea typeface="+mn-ea"/>
              </a:rPr>
              <a:t>Teabesse tuleks alati suhtuda kriitiliselt</a:t>
            </a:r>
            <a:r>
              <a:rPr lang="et-EE" sz="1200" b="0" strike="noStrike">
                <a:solidFill>
                  <a:srgbClr val="000000"/>
                </a:solidFill>
                <a:latin typeface="+mn-lt"/>
                <a:ea typeface="Arial"/>
              </a:rPr>
              <a:t>.</a:t>
            </a:r>
          </a:p>
          <a:p>
            <a:pPr marL="171360" indent="-171000">
              <a:lnSpc>
                <a:spcPct val="100000"/>
              </a:lnSpc>
              <a:buClr>
                <a:srgbClr val="000000"/>
              </a:buClr>
              <a:buFont typeface="StarSymbol"/>
              <a:buChar char="-"/>
              <a:tabLst>
                <a:tab pos="0" algn="l"/>
              </a:tabLst>
            </a:pPr>
            <a:r>
              <a:rPr lang="et-EE" sz="2000" b="0" strike="noStrike">
                <a:solidFill>
                  <a:srgbClr val="000000"/>
                </a:solidFill>
                <a:latin typeface="+mn-lt"/>
                <a:ea typeface="Arial"/>
              </a:rPr>
              <a:t>Kuidas suurendada usaldust institutsioonide ja meedia vastu?</a:t>
            </a:r>
          </a:p>
          <a:p>
            <a:pPr marL="171360" indent="-171000">
              <a:lnSpc>
                <a:spcPct val="100000"/>
              </a:lnSpc>
              <a:buClr>
                <a:srgbClr val="000000"/>
              </a:buClr>
              <a:buFont typeface="StarSymbol"/>
              <a:buChar char="-"/>
              <a:tabLst>
                <a:tab pos="0" algn="l"/>
              </a:tabLst>
            </a:pPr>
            <a:r>
              <a:rPr lang="et-EE" sz="2000" b="0" strike="noStrike">
                <a:solidFill>
                  <a:srgbClr val="000000"/>
                </a:solidFill>
                <a:latin typeface="+mn-lt"/>
                <a:ea typeface="Arial"/>
              </a:rPr>
              <a:t>Mis juhtuks, kui me kriisi ajal ei usuks seda, mida ametivõimud meil teha käsivad?</a:t>
            </a:r>
          </a:p>
          <a:p>
            <a:pPr marL="171360" indent="-171000">
              <a:lnSpc>
                <a:spcPct val="100000"/>
              </a:lnSpc>
              <a:buClr>
                <a:srgbClr val="000000"/>
              </a:buClr>
              <a:buFont typeface="StarSymbol"/>
              <a:buChar char="-"/>
              <a:tabLst>
                <a:tab pos="0" algn="l"/>
              </a:tabLst>
            </a:pPr>
            <a:r>
              <a:rPr lang="et-EE" sz="2000" b="0" strike="noStrike">
                <a:solidFill>
                  <a:srgbClr val="000000"/>
                </a:solidFill>
                <a:latin typeface="+mn-lt"/>
                <a:ea typeface="Arial"/>
              </a:rPr>
              <a:t>Oluline on </a:t>
            </a:r>
            <a:r>
              <a:rPr lang="et-EE" sz="2000" b="1" i="1" strike="noStrike">
                <a:solidFill>
                  <a:srgbClr val="000000"/>
                </a:solidFill>
                <a:latin typeface="+mn-lt"/>
                <a:ea typeface="Arial"/>
              </a:rPr>
              <a:t>allikas</a:t>
            </a:r>
            <a:r>
              <a:rPr lang="et-EE" sz="2000" b="0" strike="noStrike">
                <a:solidFill>
                  <a:srgbClr val="000000"/>
                </a:solidFill>
                <a:latin typeface="+mn-lt"/>
                <a:ea typeface="Arial"/>
              </a:rPr>
              <a:t> – teatav skeptitsism on alati hea, kuid eriti oluline on see siis, kui allikas ei ole usaldusväärne.</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et-EE" sz="1200" b="0" strike="noStrike" dirty="0">
                <a:latin typeface="Arial"/>
                <a:ea typeface="Calibri"/>
              </a:rPr>
              <a:t>Harjutusena kasutage varasemaid näiteid (nt video lastest, kellele väidetavalt antakse relvad ja kes lähevad Läti sõjaväkke, või võltspilt </a:t>
            </a:r>
            <a:r>
              <a:rPr lang="et-EE" sz="1200" b="0" strike="noStrike" dirty="0" err="1">
                <a:latin typeface="Arial"/>
                <a:ea typeface="Calibri"/>
              </a:rPr>
              <a:t>COVID</a:t>
            </a:r>
            <a:r>
              <a:rPr lang="et-EE" sz="1200" b="0" strike="noStrike" dirty="0">
                <a:latin typeface="Arial"/>
                <a:ea typeface="Calibri"/>
              </a:rPr>
              <a:t>-19 vaktsiini leiutamisest).</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et-EE" sz="1200" b="0" strike="noStrike" dirty="0">
                <a:latin typeface="Arial"/>
                <a:ea typeface="Calibri"/>
              </a:rPr>
              <a:t>Laske õpilastel mõelda </a:t>
            </a:r>
            <a:r>
              <a:rPr lang="et-EE" sz="1200" b="1" strike="noStrike" dirty="0">
                <a:latin typeface="Arial"/>
                <a:ea typeface="Calibri"/>
              </a:rPr>
              <a:t>nende endi kallutatuse üle</a:t>
            </a:r>
            <a:r>
              <a:rPr lang="et-EE" sz="1200" b="0" strike="noStrike" dirty="0">
                <a:latin typeface="Arial"/>
                <a:ea typeface="Calibri"/>
              </a:rPr>
              <a:t>. Kas nende arvates kinnitab see uudis seda, mida nad juba usuvad? Kas midagi oleks teistmoodi, kui seda uudist oleks jaganud sõber, kes neile meeldib, võib kuulsus, keda nad jälgivad...? Arutage, </a:t>
            </a:r>
            <a:r>
              <a:rPr lang="et-EE" sz="1200" b="1" strike="noStrike" dirty="0">
                <a:latin typeface="Arial"/>
                <a:ea typeface="Calibri"/>
              </a:rPr>
              <a:t>kuidas nad saavad kontrollida</a:t>
            </a:r>
            <a:r>
              <a:rPr lang="et-EE" sz="1200" b="0" strike="noStrike" dirty="0">
                <a:latin typeface="Arial"/>
                <a:ea typeface="Calibri"/>
              </a:rPr>
              <a:t>, kas see on tõsi (sammud kompassil): kontrolli sisu/levitajat/autorit/allikaid</a:t>
            </a:r>
            <a:r>
              <a:rPr lang="et-EE" sz="1200" b="0" strike="noStrike" dirty="0">
                <a:solidFill>
                  <a:srgbClr val="000000"/>
                </a:solidFill>
                <a:latin typeface="Arial"/>
                <a:ea typeface="Calibri"/>
              </a:rPr>
              <a:t>/pilte/müüdipurustajad. Laske õpilastel mõelda selle üle, mis on usaldusväärne allikas ja mis mitte. MÕTLE, ENNE KUI JAGAD!!Näidake inspiratsiooniallikana </a:t>
            </a:r>
            <a:r>
              <a:rPr lang="et-EE" sz="1200" b="0" strike="noStrike" dirty="0" err="1">
                <a:solidFill>
                  <a:srgbClr val="000000"/>
                </a:solidFill>
                <a:latin typeface="Arial"/>
                <a:ea typeface="Calibri"/>
              </a:rPr>
              <a:t>EUvsDisinfo</a:t>
            </a:r>
            <a:r>
              <a:rPr lang="et-EE" sz="1200" b="0" strike="noStrike" dirty="0">
                <a:solidFill>
                  <a:srgbClr val="000000"/>
                </a:solidFill>
                <a:latin typeface="Arial"/>
                <a:ea typeface="Calibri"/>
              </a:rPr>
              <a:t> videot: </a:t>
            </a:r>
            <a:r>
              <a:rPr lang="et-EE" sz="1200" b="0" u="sng" strike="noStrike" dirty="0" err="1">
                <a:solidFill>
                  <a:srgbClr val="000000"/>
                </a:solidFill>
                <a:uFillTx/>
                <a:latin typeface="Arial"/>
                <a:ea typeface="Calibri"/>
                <a:hlinkClick r:id="rId3"/>
              </a:rPr>
              <a:t>https</a:t>
            </a:r>
            <a:r>
              <a:rPr lang="et-EE" sz="1200" b="0" u="sng" strike="noStrike" dirty="0">
                <a:solidFill>
                  <a:srgbClr val="000000"/>
                </a:solidFill>
                <a:uFillTx/>
                <a:latin typeface="Arial"/>
                <a:ea typeface="Calibri"/>
                <a:hlinkClick r:id="rId3"/>
              </a:rPr>
              <a:t>://</a:t>
            </a:r>
            <a:r>
              <a:rPr lang="et-EE" sz="1200" b="0" u="sng" strike="noStrike" dirty="0" err="1">
                <a:solidFill>
                  <a:srgbClr val="000000"/>
                </a:solidFill>
                <a:uFillTx/>
                <a:latin typeface="Arial"/>
                <a:ea typeface="Calibri"/>
                <a:hlinkClick r:id="rId3"/>
              </a:rPr>
              <a:t>www.facebook.com</a:t>
            </a:r>
            <a:r>
              <a:rPr lang="et-EE" sz="1200" b="0" u="sng" strike="noStrike" dirty="0">
                <a:solidFill>
                  <a:srgbClr val="000000"/>
                </a:solidFill>
                <a:uFillTx/>
                <a:latin typeface="Arial"/>
                <a:ea typeface="Calibri"/>
                <a:hlinkClick r:id="rId3"/>
              </a:rPr>
              <a:t>/</a:t>
            </a:r>
            <a:r>
              <a:rPr lang="et-EE" sz="1200" b="0" u="sng" strike="noStrike" dirty="0" err="1">
                <a:solidFill>
                  <a:srgbClr val="000000"/>
                </a:solidFill>
                <a:uFillTx/>
                <a:latin typeface="Arial"/>
                <a:ea typeface="Calibri"/>
                <a:hlinkClick r:id="rId3"/>
              </a:rPr>
              <a:t>watch</a:t>
            </a:r>
            <a:r>
              <a:rPr lang="et-EE" sz="1200" b="0" u="sng" strike="noStrike" dirty="0">
                <a:solidFill>
                  <a:srgbClr val="000000"/>
                </a:solidFill>
                <a:uFillTx/>
                <a:latin typeface="Arial"/>
                <a:ea typeface="Calibri"/>
                <a:hlinkClick r:id="rId3"/>
              </a:rPr>
              <a:t>/?v=3192621760756370</a:t>
            </a:r>
            <a:r>
              <a:rPr lang="et-EE" sz="1200" b="0" u="sng" strike="noStrike" dirty="0">
                <a:solidFill>
                  <a:srgbClr val="000000"/>
                </a:solidFill>
                <a:uFillTx/>
                <a:latin typeface="Arial"/>
                <a:ea typeface="Calibri"/>
              </a:rPr>
              <a:t>; </a:t>
            </a:r>
            <a:r>
              <a:rPr lang="et-EE" sz="1200" b="0" u="sng" strike="noStrike" dirty="0" err="1">
                <a:solidFill>
                  <a:srgbClr val="000000"/>
                </a:solidFill>
                <a:uFillTx/>
                <a:latin typeface="Arial"/>
                <a:ea typeface="Calibri"/>
                <a:hlinkClick r:id="rId4"/>
              </a:rPr>
              <a:t>https</a:t>
            </a:r>
            <a:r>
              <a:rPr lang="et-EE" sz="1200" b="0" u="sng" strike="noStrike" dirty="0">
                <a:solidFill>
                  <a:srgbClr val="000000"/>
                </a:solidFill>
                <a:uFillTx/>
                <a:latin typeface="Arial"/>
                <a:ea typeface="Calibri"/>
                <a:hlinkClick r:id="rId4"/>
              </a:rPr>
              <a:t>://</a:t>
            </a:r>
            <a:r>
              <a:rPr lang="et-EE" sz="1200" b="0" u="sng" strike="noStrike" dirty="0" err="1">
                <a:solidFill>
                  <a:srgbClr val="000000"/>
                </a:solidFill>
                <a:uFillTx/>
                <a:latin typeface="Arial"/>
                <a:ea typeface="Calibri"/>
                <a:hlinkClick r:id="rId4"/>
              </a:rPr>
              <a:t>www.facebook.com</a:t>
            </a:r>
            <a:r>
              <a:rPr lang="et-EE" sz="1200" b="0" u="sng" strike="noStrike" dirty="0">
                <a:solidFill>
                  <a:srgbClr val="000000"/>
                </a:solidFill>
                <a:uFillTx/>
                <a:latin typeface="Arial"/>
                <a:ea typeface="Calibri"/>
                <a:hlinkClick r:id="rId4"/>
              </a:rPr>
              <a:t>/</a:t>
            </a:r>
            <a:r>
              <a:rPr lang="et-EE" sz="1200" b="0" u="sng" strike="noStrike" dirty="0" err="1">
                <a:solidFill>
                  <a:srgbClr val="000000"/>
                </a:solidFill>
                <a:uFillTx/>
                <a:latin typeface="Arial"/>
                <a:ea typeface="Calibri"/>
                <a:hlinkClick r:id="rId4"/>
              </a:rPr>
              <a:t>watch</a:t>
            </a:r>
            <a:r>
              <a:rPr lang="et-EE" sz="1200" b="0" u="sng" strike="noStrike" dirty="0">
                <a:solidFill>
                  <a:srgbClr val="000000"/>
                </a:solidFill>
                <a:uFillTx/>
                <a:latin typeface="Arial"/>
                <a:ea typeface="Calibri"/>
                <a:hlinkClick r:id="rId4"/>
              </a:rPr>
              <a:t>/?v=2584252091848910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et-EE" sz="1200" b="0" strike="noStrike" dirty="0">
                <a:solidFill>
                  <a:srgbClr val="000000"/>
                </a:solidFill>
                <a:latin typeface="Arial"/>
                <a:ea typeface="Calibri"/>
              </a:rPr>
              <a:t>Täpsemalt: </a:t>
            </a:r>
          </a:p>
          <a:p>
            <a:pPr algn="just">
              <a:lnSpc>
                <a:spcPct val="100000"/>
              </a:lnSpc>
              <a:tabLst>
                <a:tab pos="0" algn="l"/>
              </a:tabLst>
            </a:pPr>
            <a:r>
              <a:rPr lang="et-EE"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et-EE" sz="1200" b="0" strike="noStrike" dirty="0">
                <a:solidFill>
                  <a:srgbClr val="000000"/>
                </a:solidFill>
                <a:latin typeface="Arial"/>
                <a:ea typeface="Calibri"/>
              </a:rPr>
              <a:t>Lugege kogu artiklit. Kas </a:t>
            </a:r>
            <a:r>
              <a:rPr lang="et-EE" sz="1200" b="1" strike="noStrike" dirty="0">
                <a:solidFill>
                  <a:srgbClr val="000000"/>
                </a:solidFill>
                <a:latin typeface="Arial"/>
                <a:ea typeface="Calibri"/>
              </a:rPr>
              <a:t>sisu vastab pealkirjale?</a:t>
            </a:r>
          </a:p>
          <a:p>
            <a:pPr marL="171360" indent="-171000">
              <a:lnSpc>
                <a:spcPct val="100000"/>
              </a:lnSpc>
              <a:buClr>
                <a:srgbClr val="000000"/>
              </a:buClr>
              <a:buFont typeface="Arial"/>
              <a:buChar char="-"/>
              <a:tabLst>
                <a:tab pos="457200" algn="l"/>
              </a:tabLst>
            </a:pPr>
            <a:r>
              <a:rPr lang="et-EE" sz="1200" b="0" strike="noStrike" dirty="0">
                <a:solidFill>
                  <a:srgbClr val="000000"/>
                </a:solidFill>
                <a:latin typeface="Arial"/>
                <a:ea typeface="Calibri"/>
              </a:rPr>
              <a:t>Kuidas saan </a:t>
            </a:r>
            <a:r>
              <a:rPr lang="et-EE" sz="1200" b="1" strike="noStrike" dirty="0">
                <a:solidFill>
                  <a:srgbClr val="000000"/>
                </a:solidFill>
                <a:latin typeface="Arial"/>
                <a:ea typeface="Calibri"/>
              </a:rPr>
              <a:t>kontrollida veebisaidi usaldusväärsust?</a:t>
            </a:r>
            <a:r>
              <a:rPr lang="et-EE" sz="1200" b="0" strike="noStrike" dirty="0">
                <a:solidFill>
                  <a:srgbClr val="000000"/>
                </a:solidFill>
                <a:latin typeface="Arial"/>
                <a:ea typeface="Calibri"/>
              </a:rPr>
              <a:t> Internetiaadressi analüüs: kontrollige alati, kas tegemist on algse veebisaidiga või kas URLis on nime või laiendit veidike muudetud lootuses, et tähelepanematu või kiirustav lugeja seda ei märka. Väärinfo veebisaitidel kasutatakse tuntud </a:t>
            </a:r>
            <a:r>
              <a:rPr lang="et-EE" sz="1200" b="0" strike="noStrike" dirty="0" err="1">
                <a:solidFill>
                  <a:srgbClr val="000000"/>
                </a:solidFill>
                <a:latin typeface="Arial"/>
                <a:ea typeface="Calibri"/>
              </a:rPr>
              <a:t>uudisteallikate</a:t>
            </a:r>
            <a:r>
              <a:rPr lang="et-EE" sz="1200" b="0" strike="noStrike" dirty="0">
                <a:solidFill>
                  <a:srgbClr val="000000"/>
                </a:solidFill>
                <a:latin typeface="Arial"/>
                <a:ea typeface="Calibri"/>
              </a:rPr>
              <a:t> nimesid, muutes väikeseid üksikasju. Näiteks: (alguses olevalt slaidilt) </a:t>
            </a:r>
            <a:r>
              <a:rPr lang="et-EE" sz="1200" b="0" strike="noStrike" dirty="0" err="1">
                <a:solidFill>
                  <a:srgbClr val="000000"/>
                </a:solidFill>
                <a:latin typeface="Arial"/>
                <a:ea typeface="Calibri"/>
              </a:rPr>
              <a:t>dailypresser.com</a:t>
            </a:r>
            <a:r>
              <a:rPr lang="et-EE" sz="1200" b="0" strike="noStrike" dirty="0">
                <a:solidFill>
                  <a:srgbClr val="000000"/>
                </a:solidFill>
                <a:latin typeface="Arial"/>
                <a:ea typeface="Calibri"/>
              </a:rPr>
              <a:t> või </a:t>
            </a:r>
            <a:r>
              <a:rPr lang="et-EE" sz="1200" b="0" strike="noStrike" dirty="0" err="1">
                <a:solidFill>
                  <a:srgbClr val="000000"/>
                </a:solidFill>
                <a:latin typeface="Arial"/>
                <a:ea typeface="Calibri"/>
              </a:rPr>
              <a:t>nevvyorktimes.com</a:t>
            </a:r>
            <a:r>
              <a:rPr lang="et-EE" sz="1200" b="0" strike="noStrike" dirty="0">
                <a:solidFill>
                  <a:srgbClr val="000000"/>
                </a:solidFill>
                <a:latin typeface="Arial"/>
                <a:ea typeface="Calibri"/>
              </a:rPr>
              <a:t>.</a:t>
            </a:r>
          </a:p>
          <a:p>
            <a:pPr marL="171360" indent="-171000">
              <a:lnSpc>
                <a:spcPct val="100000"/>
              </a:lnSpc>
              <a:buClr>
                <a:srgbClr val="000000"/>
              </a:buClr>
              <a:buFont typeface="Arial"/>
              <a:buChar char="-"/>
              <a:tabLst>
                <a:tab pos="457200" algn="l"/>
              </a:tabLst>
            </a:pPr>
            <a:r>
              <a:rPr lang="et-EE" sz="1200" b="1" strike="noStrike" dirty="0">
                <a:solidFill>
                  <a:srgbClr val="000000"/>
                </a:solidFill>
                <a:latin typeface="Arial"/>
                <a:ea typeface="Calibri"/>
              </a:rPr>
              <a:t>Kontrollige</a:t>
            </a:r>
            <a:r>
              <a:rPr lang="et-EE" sz="1200" b="1" strike="noStrike" dirty="0">
                <a:solidFill>
                  <a:srgbClr val="FF0000"/>
                </a:solidFill>
                <a:latin typeface="Arial"/>
                <a:ea typeface="Calibri"/>
              </a:rPr>
              <a:t> kuupäeva ja autorit</a:t>
            </a:r>
            <a:r>
              <a:rPr lang="et-EE" sz="1200" b="0" strike="noStrike" dirty="0">
                <a:solidFill>
                  <a:srgbClr val="FF0000"/>
                </a:solidFill>
                <a:latin typeface="Arial"/>
                <a:ea typeface="Calibri"/>
              </a:rPr>
              <a:t>: avaliku elu tegelaste, samuti meedia ja ajakirjanike sotsiaalmeedia kontod on sageli (kuid mitte alati) kontrollitud. Teabesektoris töötavatel inimestel on sageli veebisaidid või muud avalikud profiilid, mis aitavad neid ja nende töid leida.</a:t>
            </a:r>
          </a:p>
          <a:p>
            <a:pPr marL="171360" indent="-171000">
              <a:lnSpc>
                <a:spcPct val="100000"/>
              </a:lnSpc>
              <a:buClr>
                <a:srgbClr val="000000"/>
              </a:buClr>
              <a:buFont typeface="Arial"/>
              <a:buChar char="-"/>
              <a:tabLst>
                <a:tab pos="457200" algn="l"/>
              </a:tabLst>
            </a:pPr>
            <a:r>
              <a:rPr lang="et-EE" sz="1200" b="1" strike="noStrike" dirty="0">
                <a:solidFill>
                  <a:srgbClr val="FF0000"/>
                </a:solidFill>
                <a:latin typeface="Arial"/>
                <a:ea typeface="Calibri"/>
              </a:rPr>
              <a:t>Otsige internetist lugu </a:t>
            </a:r>
            <a:r>
              <a:rPr lang="et-EE" sz="1200" strike="noStrike" dirty="0">
                <a:solidFill>
                  <a:srgbClr val="FF0000"/>
                </a:solidFill>
                <a:latin typeface="Arial"/>
                <a:ea typeface="Calibri"/>
              </a:rPr>
              <a:t>– </a:t>
            </a:r>
            <a:r>
              <a:rPr lang="et-EE" sz="1200" b="0" strike="noStrike" dirty="0">
                <a:solidFill>
                  <a:srgbClr val="FF0000"/>
                </a:solidFill>
                <a:latin typeface="Arial"/>
                <a:ea typeface="Calibri"/>
              </a:rPr>
              <a:t>kas teised allikad kinnitavad seda, mida väidetakse? Kas teate, millised allikad need on?</a:t>
            </a:r>
          </a:p>
          <a:p>
            <a:pPr marL="171360" indent="-171000">
              <a:lnSpc>
                <a:spcPct val="100000"/>
              </a:lnSpc>
              <a:buClr>
                <a:srgbClr val="000000"/>
              </a:buClr>
              <a:buFont typeface="Arial"/>
              <a:buChar char="-"/>
              <a:tabLst>
                <a:tab pos="457200" algn="l"/>
              </a:tabLst>
            </a:pPr>
            <a:r>
              <a:rPr lang="et-EE" sz="1200" b="0" strike="noStrike" dirty="0">
                <a:solidFill>
                  <a:srgbClr val="FF0000"/>
                </a:solidFill>
                <a:latin typeface="Arial"/>
                <a:ea typeface="Calibri"/>
              </a:rPr>
              <a:t>Kontrollige, kas </a:t>
            </a:r>
            <a:r>
              <a:rPr lang="et-EE" sz="1200" b="1" strike="noStrike" dirty="0">
                <a:solidFill>
                  <a:srgbClr val="FF0000"/>
                </a:solidFill>
                <a:latin typeface="Arial"/>
                <a:ea typeface="Calibri"/>
              </a:rPr>
              <a:t>pildid näivad imelikud või </a:t>
            </a:r>
            <a:r>
              <a:rPr lang="et-EE" sz="1200" b="1" strike="noStrike" dirty="0" err="1">
                <a:solidFill>
                  <a:srgbClr val="FF0000"/>
                </a:solidFill>
                <a:latin typeface="Arial"/>
                <a:ea typeface="Calibri"/>
              </a:rPr>
              <a:t>võltsitud</a:t>
            </a:r>
            <a:r>
              <a:rPr lang="et-EE" sz="1200" b="0" strike="noStrike" dirty="0" err="1">
                <a:solidFill>
                  <a:srgbClr val="FF0000"/>
                </a:solidFill>
                <a:latin typeface="Arial"/>
                <a:ea typeface="Calibri"/>
              </a:rPr>
              <a:t>.Kui</a:t>
            </a:r>
            <a:r>
              <a:rPr lang="et-EE" sz="1200" b="0" strike="noStrike" dirty="0">
                <a:solidFill>
                  <a:srgbClr val="FF0000"/>
                </a:solidFill>
                <a:latin typeface="Arial"/>
                <a:ea typeface="Calibri"/>
              </a:rPr>
              <a:t> jah, siis võite teha </a:t>
            </a:r>
            <a:r>
              <a:rPr lang="et-EE" sz="1200" b="0" strike="noStrike" dirty="0" err="1">
                <a:solidFill>
                  <a:srgbClr val="FF0000"/>
                </a:solidFill>
                <a:latin typeface="Arial"/>
                <a:ea typeface="Calibri"/>
              </a:rPr>
              <a:t>Google’i</a:t>
            </a:r>
            <a:r>
              <a:rPr lang="et-EE" sz="1200" b="0" strike="noStrike" dirty="0">
                <a:solidFill>
                  <a:srgbClr val="FF0000"/>
                </a:solidFill>
                <a:latin typeface="Arial"/>
                <a:ea typeface="Calibri"/>
              </a:rPr>
              <a:t> kujutise </a:t>
            </a:r>
            <a:r>
              <a:rPr lang="et-EE" sz="1200" b="0" strike="noStrike" dirty="0" err="1">
                <a:solidFill>
                  <a:srgbClr val="FF0000"/>
                </a:solidFill>
                <a:latin typeface="Arial"/>
                <a:ea typeface="Calibri"/>
              </a:rPr>
              <a:t>pöördotsingu</a:t>
            </a:r>
            <a:r>
              <a:rPr lang="et-EE" sz="1200" b="0" strike="noStrike" dirty="0">
                <a:solidFill>
                  <a:srgbClr val="FF0000"/>
                </a:solidFill>
                <a:latin typeface="Arial"/>
                <a:ea typeface="Calibri"/>
              </a:rPr>
              <a:t>: </a:t>
            </a:r>
            <a:r>
              <a:rPr lang="et-EE" sz="2000" b="0" u="sng" strike="noStrike" dirty="0" err="1">
                <a:solidFill>
                  <a:srgbClr val="000000"/>
                </a:solidFill>
                <a:uFillTx/>
                <a:latin typeface="Arial"/>
                <a:ea typeface="Calibri"/>
                <a:hlinkClick r:id="rId5"/>
              </a:rPr>
              <a:t>https</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support.google.com</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websearch</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answer</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1325808?co</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GENIE.Platform%3DAndroid&amp;hl</a:t>
            </a:r>
            <a:r>
              <a:rPr lang="et-EE" sz="2000" b="0" u="sng" strike="noStrike" dirty="0">
                <a:solidFill>
                  <a:srgbClr val="000000"/>
                </a:solidFill>
                <a:uFillTx/>
                <a:latin typeface="Arial"/>
                <a:ea typeface="Calibri"/>
                <a:hlinkClick r:id="rId5"/>
              </a:rPr>
              <a:t>=</a:t>
            </a:r>
            <a:r>
              <a:rPr lang="et-EE" sz="2000" b="0" u="sng" strike="noStrike" dirty="0" err="1">
                <a:solidFill>
                  <a:srgbClr val="000000"/>
                </a:solidFill>
                <a:uFillTx/>
                <a:latin typeface="Arial"/>
                <a:ea typeface="Calibri"/>
                <a:hlinkClick r:id="rId5"/>
              </a:rPr>
              <a:t>en</a:t>
            </a:r>
            <a:r>
              <a:rPr lang="et-EE" sz="1200" b="0" strike="noStrike" dirty="0">
                <a:solidFill>
                  <a:srgbClr val="000000"/>
                </a:solidFill>
                <a:latin typeface="Arial"/>
                <a:ea typeface="Calibri"/>
              </a:rPr>
              <a:t>. Võite avastada, et see on pärit mõnest teisest sündmusest või varasemast ajast.</a:t>
            </a:r>
          </a:p>
          <a:p>
            <a:pPr marL="171360" indent="-171000">
              <a:lnSpc>
                <a:spcPct val="100000"/>
              </a:lnSpc>
              <a:buClr>
                <a:srgbClr val="000000"/>
              </a:buClr>
              <a:buFont typeface="Arial"/>
              <a:buChar char="-"/>
              <a:tabLst>
                <a:tab pos="457200" algn="l"/>
              </a:tabLst>
            </a:pPr>
            <a:r>
              <a:rPr lang="et-EE" sz="1200" b="1" strike="noStrike" dirty="0">
                <a:solidFill>
                  <a:srgbClr val="000000"/>
                </a:solidFill>
                <a:latin typeface="Arial"/>
                <a:ea typeface="Calibri"/>
              </a:rPr>
              <a:t>Mõelge</a:t>
            </a:r>
            <a:r>
              <a:rPr lang="et-EE" sz="1200" b="0" strike="noStrike" dirty="0">
                <a:solidFill>
                  <a:srgbClr val="000000"/>
                </a:solidFill>
                <a:latin typeface="Arial"/>
                <a:ea typeface="Calibri"/>
              </a:rPr>
              <a:t> teabe</a:t>
            </a:r>
            <a:r>
              <a:rPr lang="et-EE" sz="1200" b="1" strike="noStrike" dirty="0">
                <a:solidFill>
                  <a:srgbClr val="000000"/>
                </a:solidFill>
                <a:latin typeface="Arial"/>
                <a:ea typeface="Calibri"/>
              </a:rPr>
              <a:t> kontekstile:</a:t>
            </a:r>
            <a:r>
              <a:rPr lang="et-EE" sz="1200" b="0" strike="noStrike" dirty="0">
                <a:solidFill>
                  <a:srgbClr val="000000"/>
                </a:solidFill>
                <a:latin typeface="Arial"/>
                <a:ea typeface="Calibri"/>
              </a:rPr>
              <a:t> kujutlege, et telefonitootja ütleb teile, et müük on kahekordistunud. Lisage kontekst: oli detsember, pühade aeg, kauplustes tehti palju allahindlusi ja telefoni ostmine oli lihtsalt veidi soodsam. See oli ootuspärane, kas polnud? Sama juhtub sageli ka poliitilisi küsimusi</a:t>
            </a:r>
            <a:r>
              <a:rPr lang="et-EE" sz="1200" strike="noStrike" dirty="0">
                <a:solidFill>
                  <a:srgbClr val="000000"/>
                </a:solidFill>
                <a:latin typeface="Arial"/>
                <a:ea typeface="Calibri"/>
              </a:rPr>
              <a:t> käsitlevates avalikes aruteludes.</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Erinevatel platvormidel on väärinfo, eksitava teabe ja potentsiaalselt kahjuliku sisuga tegelemiseks erinevad põhimõtted. Kuid te saate aidata, </a:t>
            </a:r>
            <a:r>
              <a:rPr lang="et-EE" sz="2000" b="1" strike="noStrike">
                <a:latin typeface="Arial"/>
              </a:rPr>
              <a:t>teatades ennetavalt </a:t>
            </a:r>
            <a:r>
              <a:rPr lang="et-EE" sz="2000" b="0" strike="noStrike">
                <a:latin typeface="Arial"/>
              </a:rPr>
              <a:t>lugudest ja postitustest, mis tunduvad teile kahtlased (kas nende sisu tõttu või seetõttu, et arvate, et konto, millelt need on postitatud, ei pruugi kuuluda tegelikule isikule või et postitamine/kommenteerimine toimub koordineeritult ja kunstlikult). Platvormidel on tavaliselt funktsioon, mis võimaldab seda hõlpsasti teha.</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latin typeface="Arial"/>
              </a:rPr>
              <a:t>Täiendav teave: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2000" b="1" strike="noStrike" dirty="0">
                <a:latin typeface="Arial"/>
              </a:rPr>
              <a:t>See, kuidas te esitate kontrollitud fakte oma sõpradele ja pereliikmetele, on oluline! Sageli sõltub sellest, kas nad kuulavad teid ja muudavad meelt. Allpool on esitatud mõned mõtted selle kohta, kuidas sellist keerulist vestlust alustada.</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et-EE" sz="1200" b="0" i="1" strike="noStrike" dirty="0">
                <a:solidFill>
                  <a:srgbClr val="000000"/>
                </a:solidFill>
                <a:latin typeface="+mn-lt"/>
                <a:ea typeface="+mn-ea"/>
              </a:rPr>
              <a:t>- Suurim viga, mida saate teha</a:t>
            </a:r>
            <a:r>
              <a:rPr lang="et-EE" sz="1200" b="0" strike="noStrike" dirty="0">
                <a:solidFill>
                  <a:srgbClr val="000000"/>
                </a:solidFill>
                <a:latin typeface="+mn-lt"/>
                <a:ea typeface="+mn-ea"/>
              </a:rPr>
              <a:t>: Kuigi on kiusatus solvata inimesi, kes usuvad valeteavet, on see äärmiselt kahjulik.  Paljudel neist võivad olla mõistetavad, kuigi ekslikud kahtlused, mis on seotud nende enda olukorraga, kuid mitte kogu elanikkonna olukorraga. Näiteks võis nende lapsel esineda reaktsioon vaktsiinile, sest arstid ei olnud allergiast teadlikud, ning selle tõttu ei tarvitse nad vaktsiine usaldada. Sellisel juhul ründamine ainult kinnitab nende veendumust.</a:t>
            </a:r>
          </a:p>
          <a:p>
            <a:pPr marL="457200">
              <a:lnSpc>
                <a:spcPct val="100000"/>
              </a:lnSpc>
              <a:tabLst>
                <a:tab pos="0" algn="l"/>
              </a:tabLst>
            </a:pPr>
            <a:r>
              <a:rPr lang="et-EE" sz="1200" b="0" i="1" strike="noStrike" dirty="0">
                <a:solidFill>
                  <a:srgbClr val="000000"/>
                </a:solidFill>
                <a:latin typeface="+mn-lt"/>
                <a:ea typeface="+mn-ea"/>
              </a:rPr>
              <a:t>- Jõudke veendunud vaktsiinivastasteni nende kahtlusi jagades</a:t>
            </a:r>
            <a:r>
              <a:rPr lang="et-EE" sz="1200" b="0" strike="noStrike" dirty="0">
                <a:solidFill>
                  <a:srgbClr val="000000"/>
                </a:solidFill>
                <a:latin typeface="+mn-lt"/>
                <a:ea typeface="+mn-ea"/>
              </a:rPr>
              <a:t>: Lõppude lõpuks on ka need, kes eksitavat teavet usuvad (näiteks vaktsiinieitajad), lihtsalt inimesed, kes tahavad, et nende lapsed oleksid kaitstud. Tõendid näitavad siiski, et vaktsiinid on (ikkagi) ohutumad kui vaktsineerimata jätmine. </a:t>
            </a:r>
            <a:r>
              <a:rPr lang="et-EE" sz="1200" b="0" i="1" strike="noStrike" dirty="0">
                <a:solidFill>
                  <a:srgbClr val="000000"/>
                </a:solidFill>
                <a:latin typeface="+mn-lt"/>
                <a:ea typeface="+mn-ea"/>
              </a:rPr>
              <a:t>Seda asjaolu leebelt ja empaatilisel viisil selgitades saab kõige tõenäolisemalt panna inimesi meelt muutma</a:t>
            </a:r>
            <a:r>
              <a:rPr lang="et-EE" sz="1200" b="0" strike="noStrike" dirty="0">
                <a:solidFill>
                  <a:srgbClr val="000000"/>
                </a:solidFill>
                <a:latin typeface="+mn-lt"/>
                <a:ea typeface="+mn-ea"/>
              </a:rPr>
              <a:t>; </a:t>
            </a:r>
            <a:r>
              <a:rPr lang="et-EE" sz="1200" b="0" i="1" strike="noStrike" dirty="0">
                <a:solidFill>
                  <a:srgbClr val="000000"/>
                </a:solidFill>
                <a:latin typeface="+mn-lt"/>
                <a:ea typeface="+mn-ea"/>
              </a:rPr>
              <a:t>teisisõnu, olge nendega kannatlik ja lahke. </a:t>
            </a:r>
          </a:p>
          <a:p>
            <a:pPr>
              <a:lnSpc>
                <a:spcPct val="100000"/>
              </a:lnSpc>
              <a:tabLst>
                <a:tab pos="0" algn="l"/>
              </a:tabLst>
            </a:pPr>
            <a:endParaRPr lang="fr-BE" sz="1200" b="0" strike="noStrike" spc="-1" dirty="0">
              <a:latin typeface="Arial"/>
            </a:endParaRPr>
          </a:p>
          <a:p>
            <a:pPr>
              <a:lnSpc>
                <a:spcPct val="100000"/>
              </a:lnSpc>
              <a:tabLst>
                <a:tab pos="0" algn="l"/>
              </a:tabLst>
            </a:pPr>
            <a:r>
              <a:rPr lang="et-EE" sz="1200" b="0" i="1" strike="noStrike" dirty="0">
                <a:solidFill>
                  <a:srgbClr val="000000"/>
                </a:solidFill>
                <a:latin typeface="+mn-lt"/>
                <a:ea typeface="+mn-ea"/>
              </a:rPr>
              <a:t>- Teaduslik protsess on ebamäärane ja seda ei selgitata kuigi hästi.</a:t>
            </a:r>
            <a:r>
              <a:rPr lang="et-EE" sz="1200" b="0" strike="noStrike" dirty="0">
                <a:solidFill>
                  <a:srgbClr val="000000"/>
                </a:solidFill>
                <a:latin typeface="+mn-lt"/>
                <a:ea typeface="+mn-ea"/>
              </a:rPr>
              <a:t> Mis tahes teabega, mida Te esitate, peab kaasnema aus selgitus selle kohta, mil määral on saavutatud teaduslik konsensus või kindlus. Kuigi see ei tohiks olla sõprade ja perekonnaga rääkides peamine sõnum, tuleks sellest rääkida ja täpselt öelda, kui kindlad eksperdid on. Inimesed peavad mõistma, et teadus on katse ja eksituse protsess ning et otsused tehakse parima sel ajal kättesaadava teabe põhjal, mis võib uute uuringute tulemusel muutuda.</a:t>
            </a:r>
          </a:p>
          <a:p>
            <a:pPr>
              <a:lnSpc>
                <a:spcPct val="100000"/>
              </a:lnSpc>
              <a:tabLst>
                <a:tab pos="0" algn="l"/>
              </a:tabLst>
            </a:pPr>
            <a:endParaRPr lang="fr-BE" sz="1200" b="0" strike="noStrike" spc="-1" dirty="0">
              <a:latin typeface="Arial"/>
            </a:endParaRPr>
          </a:p>
          <a:p>
            <a:pPr>
              <a:lnSpc>
                <a:spcPct val="100000"/>
              </a:lnSpc>
              <a:tabLst>
                <a:tab pos="0" algn="l"/>
              </a:tabLst>
            </a:pPr>
            <a:r>
              <a:rPr lang="et-EE" sz="1200" b="0" strike="noStrike" dirty="0">
                <a:solidFill>
                  <a:srgbClr val="000000"/>
                </a:solidFill>
                <a:latin typeface="+mn-lt"/>
                <a:ea typeface="+mn-ea"/>
              </a:rPr>
              <a:t>Lisateabe saamiseks vt siia:</a:t>
            </a:r>
          </a:p>
          <a:p>
            <a:pPr>
              <a:lnSpc>
                <a:spcPct val="100000"/>
              </a:lnSpc>
              <a:tabLst>
                <a:tab pos="0" algn="l"/>
              </a:tabLst>
            </a:pPr>
            <a:r>
              <a:rPr lang="et-EE" sz="1200" b="0" strike="noStrike" dirty="0" err="1">
                <a:solidFill>
                  <a:srgbClr val="000000"/>
                </a:solidFill>
                <a:latin typeface="Arial"/>
                <a:ea typeface="+mn-ea"/>
                <a:hlinkClick r:id="rId3"/>
              </a:rPr>
              <a:t>https</a:t>
            </a:r>
            <a:r>
              <a:rPr lang="et-EE" sz="1200" b="0" strike="noStrike" dirty="0">
                <a:solidFill>
                  <a:srgbClr val="000000"/>
                </a:solidFill>
                <a:latin typeface="Arial"/>
                <a:ea typeface="+mn-ea"/>
                <a:hlinkClick r:id="rId3"/>
              </a:rPr>
              <a:t>://</a:t>
            </a:r>
            <a:r>
              <a:rPr lang="et-EE" sz="1200" b="0" strike="noStrike" dirty="0" err="1">
                <a:solidFill>
                  <a:srgbClr val="000000"/>
                </a:solidFill>
                <a:latin typeface="Arial"/>
                <a:ea typeface="+mn-ea"/>
                <a:hlinkClick r:id="rId3"/>
              </a:rPr>
              <a:t>firstdraftnews.org</a:t>
            </a:r>
            <a:r>
              <a:rPr lang="et-EE" sz="1200" b="0" strike="noStrike" dirty="0">
                <a:solidFill>
                  <a:srgbClr val="000000"/>
                </a:solidFill>
                <a:latin typeface="Arial"/>
                <a:ea typeface="+mn-ea"/>
                <a:hlinkClick r:id="rId3"/>
              </a:rPr>
              <a:t>/</a:t>
            </a:r>
            <a:r>
              <a:rPr lang="et-EE" sz="1200" b="0" strike="noStrike" dirty="0" err="1">
                <a:solidFill>
                  <a:srgbClr val="000000"/>
                </a:solidFill>
                <a:latin typeface="Arial"/>
                <a:ea typeface="+mn-ea"/>
                <a:hlinkClick r:id="rId3"/>
              </a:rPr>
              <a:t>latest</a:t>
            </a:r>
            <a:r>
              <a:rPr lang="et-EE" sz="1200" b="0" strike="noStrike" dirty="0">
                <a:solidFill>
                  <a:srgbClr val="000000"/>
                </a:solidFill>
                <a:latin typeface="Arial"/>
                <a:ea typeface="+mn-ea"/>
                <a:hlinkClick r:id="rId3"/>
              </a:rPr>
              <a:t>/how-to-talk-to-family-and-friends-about-that-misleading-whatsapp-message/</a:t>
            </a:r>
          </a:p>
          <a:p>
            <a:pPr>
              <a:lnSpc>
                <a:spcPct val="100000"/>
              </a:lnSpc>
              <a:tabLst>
                <a:tab pos="0" algn="l"/>
              </a:tabLst>
            </a:pPr>
            <a:r>
              <a:rPr lang="et-EE" sz="2000" b="0" u="sng" strike="noStrike" dirty="0" err="1">
                <a:solidFill>
                  <a:srgbClr val="000000"/>
                </a:solidFill>
                <a:uFillTx/>
                <a:latin typeface="Arial"/>
                <a:ea typeface="+mn-ea"/>
                <a:hlinkClick r:id="rId4"/>
              </a:rPr>
              <a:t>https</a:t>
            </a:r>
            <a:r>
              <a:rPr lang="et-EE" sz="2000" b="0" u="sng" strike="noStrike" dirty="0">
                <a:solidFill>
                  <a:srgbClr val="000000"/>
                </a:solidFill>
                <a:uFillTx/>
                <a:latin typeface="Arial"/>
                <a:ea typeface="+mn-ea"/>
                <a:hlinkClick r:id="rId4"/>
              </a:rPr>
              <a:t>://</a:t>
            </a:r>
            <a:r>
              <a:rPr lang="et-EE" sz="2000" b="0" u="sng" strike="noStrike" dirty="0" err="1">
                <a:solidFill>
                  <a:srgbClr val="000000"/>
                </a:solidFill>
                <a:uFillTx/>
                <a:latin typeface="Arial"/>
                <a:ea typeface="+mn-ea"/>
                <a:hlinkClick r:id="rId4"/>
              </a:rPr>
              <a:t>www.poynter.org</a:t>
            </a:r>
            <a:r>
              <a:rPr lang="et-EE" sz="2000" b="0" u="sng" strike="noStrike" dirty="0">
                <a:solidFill>
                  <a:srgbClr val="000000"/>
                </a:solidFill>
                <a:uFillTx/>
                <a:latin typeface="Arial"/>
                <a:ea typeface="+mn-ea"/>
                <a:hlinkClick r:id="rId4"/>
              </a:rPr>
              <a:t>/</a:t>
            </a:r>
            <a:r>
              <a:rPr lang="et-EE" sz="2000" b="0" u="sng" strike="noStrike" dirty="0" err="1">
                <a:solidFill>
                  <a:srgbClr val="000000"/>
                </a:solidFill>
                <a:uFillTx/>
                <a:latin typeface="Arial"/>
                <a:ea typeface="+mn-ea"/>
                <a:hlinkClick r:id="rId4"/>
              </a:rPr>
              <a:t>fact-checking</a:t>
            </a:r>
            <a:r>
              <a:rPr lang="et-EE" sz="2000" b="0" u="sng" strike="noStrike" dirty="0">
                <a:solidFill>
                  <a:srgbClr val="000000"/>
                </a:solidFill>
                <a:uFillTx/>
                <a:latin typeface="Arial"/>
                <a:ea typeface="+mn-ea"/>
                <a:hlinkClick r:id="rId4"/>
              </a:rPr>
              <a:t>/2020/have-you-become-a-personal-fact-checker-to-your-family-and-friends/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t-EE" sz="2000" b="0" strike="noStrike">
                <a:latin typeface="Arial"/>
              </a:rPr>
              <a:t>Väärinfo mõistmine – 4.–24. slaid</a:t>
            </a:r>
          </a:p>
          <a:p>
            <a:pPr marL="171360" indent="-171000">
              <a:lnSpc>
                <a:spcPct val="100000"/>
              </a:lnSpc>
              <a:buClr>
                <a:srgbClr val="000000"/>
              </a:buClr>
              <a:buFont typeface="StarSymbol"/>
              <a:buChar char="-"/>
            </a:pPr>
            <a:r>
              <a:rPr lang="et-EE" sz="2000" b="0" strike="noStrike">
                <a:latin typeface="Arial"/>
              </a:rPr>
              <a:t>Rühmatöö – 25. slaid</a:t>
            </a:r>
          </a:p>
          <a:p>
            <a:pPr marL="171360" indent="-171000">
              <a:lnSpc>
                <a:spcPct val="100000"/>
              </a:lnSpc>
              <a:buClr>
                <a:srgbClr val="000000"/>
              </a:buClr>
              <a:buFont typeface="StarSymbol"/>
              <a:buChar char="-"/>
            </a:pPr>
            <a:r>
              <a:rPr lang="et-EE" sz="2000" b="0" strike="noStrike">
                <a:latin typeface="Arial"/>
              </a:rPr>
              <a:t>Ettekanded ja arutelu – 25. slaid</a:t>
            </a:r>
          </a:p>
          <a:p>
            <a:pPr marL="171360" indent="-171000">
              <a:lnSpc>
                <a:spcPct val="100000"/>
              </a:lnSpc>
              <a:buClr>
                <a:srgbClr val="000000"/>
              </a:buClr>
              <a:buFont typeface="StarSymbol"/>
              <a:buChar char="-"/>
            </a:pPr>
            <a:r>
              <a:rPr lang="et-EE" sz="2000" b="0" strike="noStrike">
                <a:latin typeface="Arial"/>
              </a:rPr>
              <a:t>Kokkuvõte ja nõuanded täiendava teabe leidmiseks – 26.–34. slaid</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Räägime mõistetest ja meetoditest ning anname nõu, kuidas lihtsalt väärinfot avastada, ennast selle eest kaitsta ja aidata ka teistel valvsamaks muutuda!</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et-EE" sz="1200" b="0" strike="noStrike">
                <a:latin typeface="Arial"/>
                <a:ea typeface="Calibri"/>
              </a:rPr>
              <a:t>MIS ON VÄÄRINFO? </a:t>
            </a:r>
          </a:p>
          <a:p>
            <a:pPr marL="216000" indent="-216000" algn="just">
              <a:lnSpc>
                <a:spcPct val="100000"/>
              </a:lnSpc>
            </a:pPr>
            <a:endParaRPr lang="fr-BE" sz="1200" b="0" strike="noStrike" spc="-1">
              <a:latin typeface="Arial"/>
            </a:endParaRPr>
          </a:p>
          <a:p>
            <a:pPr marL="171360" indent="-171000" algn="just">
              <a:lnSpc>
                <a:spcPct val="100000"/>
              </a:lnSpc>
              <a:buClr>
                <a:srgbClr val="000000"/>
              </a:buClr>
              <a:buFont typeface="Wingdings" charset="2"/>
              <a:buChar char=""/>
            </a:pPr>
            <a:r>
              <a:rPr lang="et-EE" sz="1200" b="0" strike="noStrike">
                <a:latin typeface="Arial"/>
                <a:ea typeface="Calibri"/>
              </a:rPr>
              <a:t>Õpieesmärgid: </a:t>
            </a:r>
          </a:p>
          <a:p>
            <a:pPr marL="171360" indent="-171000" algn="just">
              <a:lnSpc>
                <a:spcPct val="100000"/>
              </a:lnSpc>
              <a:buClr>
                <a:srgbClr val="000000"/>
              </a:buClr>
              <a:buFont typeface="Wingdings" charset="2"/>
              <a:buChar char="-"/>
            </a:pPr>
            <a:r>
              <a:rPr lang="et-EE" sz="1200" b="0" strike="noStrike">
                <a:latin typeface="Arial"/>
                <a:ea typeface="Calibri"/>
              </a:rPr>
              <a:t>alustage mõistetest ja õppige neid üksteisest eristama</a:t>
            </a:r>
          </a:p>
          <a:p>
            <a:pPr marL="171360" indent="-171000" algn="just">
              <a:lnSpc>
                <a:spcPct val="100000"/>
              </a:lnSpc>
              <a:buClr>
                <a:srgbClr val="000000"/>
              </a:buClr>
              <a:buFont typeface="Wingdings" charset="2"/>
              <a:buChar char="-"/>
            </a:pPr>
            <a:r>
              <a:rPr lang="et-EE" sz="1200" b="0" strike="noStrike">
                <a:solidFill>
                  <a:srgbClr val="000000"/>
                </a:solidFill>
                <a:latin typeface="Arial"/>
                <a:ea typeface="Calibri"/>
              </a:rPr>
              <a:t>hinnake iga juhtumiga kaasnevaid ohte ja seda, kuidas juhtumit saab kasutada väärinfona</a:t>
            </a:r>
          </a:p>
          <a:p>
            <a:pPr marL="171360" indent="-171000" algn="just">
              <a:lnSpc>
                <a:spcPct val="100000"/>
              </a:lnSpc>
              <a:buClr>
                <a:srgbClr val="000000"/>
              </a:buClr>
              <a:buFont typeface="Wingdings" charset="2"/>
              <a:buChar char="-"/>
            </a:pPr>
            <a:r>
              <a:rPr lang="et-EE" sz="1200" b="0" strike="noStrike">
                <a:solidFill>
                  <a:srgbClr val="000000"/>
                </a:solidFill>
                <a:latin typeface="Arial"/>
                <a:ea typeface="Calibri"/>
              </a:rPr>
              <a:t>rõhutage väärtushinnangute tähtsust: meediavabaduse ja -pluralismi edendamine, põhiõiguste, näiteks sõnavabaduse austamine, „tõeministeeriumi“ puudumine</a:t>
            </a:r>
          </a:p>
          <a:p>
            <a:pPr algn="just">
              <a:lnSpc>
                <a:spcPct val="100000"/>
              </a:lnSpc>
            </a:pPr>
            <a:endParaRPr lang="fr-BE" sz="1200" b="0" strike="noStrike" spc="-1">
              <a:latin typeface="Arial"/>
            </a:endParaRPr>
          </a:p>
          <a:p>
            <a:pPr algn="just">
              <a:lnSpc>
                <a:spcPct val="100000"/>
              </a:lnSpc>
            </a:pPr>
            <a:r>
              <a:rPr lang="et-EE" sz="1200" b="0" strike="noStrike">
                <a:solidFill>
                  <a:srgbClr val="000000"/>
                </a:solidFill>
                <a:latin typeface="Arial"/>
                <a:ea typeface="Calibri"/>
              </a:rPr>
              <a:t>Küsige õpilastelt, kas nad teavad, mis on väärinfo. Kas õpilaste näited vastavad määratlusele? Kas mõni neist näidetest võis olla väärinfo?</a:t>
            </a:r>
          </a:p>
          <a:p>
            <a:pPr algn="just">
              <a:lnSpc>
                <a:spcPct val="100000"/>
              </a:lnSpc>
            </a:pPr>
            <a:r>
              <a:rPr lang="et-EE" sz="1200" b="0" strike="noStrike">
                <a:solidFill>
                  <a:srgbClr val="000000"/>
                </a:solidFill>
                <a:latin typeface="Arial"/>
                <a:ea typeface="Calibri"/>
              </a:rPr>
              <a:t>Kui ei, siis mis need on? (Näiteks ebameeldiv uudis või arvamus, turundus, viga või vääritimõistmine.)</a:t>
            </a:r>
          </a:p>
          <a:p>
            <a:pPr algn="just">
              <a:lnSpc>
                <a:spcPct val="100000"/>
              </a:lnSpc>
            </a:pPr>
            <a:endParaRPr lang="fr-BE" sz="1200" b="0" strike="noStrike" spc="-1">
              <a:latin typeface="Arial"/>
            </a:endParaRPr>
          </a:p>
          <a:p>
            <a:pPr>
              <a:lnSpc>
                <a:spcPct val="100000"/>
              </a:lnSpc>
            </a:pPr>
            <a:r>
              <a:rPr lang="et-EE" sz="1200" b="1" strike="noStrike">
                <a:solidFill>
                  <a:srgbClr val="000000"/>
                </a:solidFill>
                <a:latin typeface="Arial"/>
                <a:ea typeface="Calibri"/>
              </a:rPr>
              <a:t>Arvamus või fakt?</a:t>
            </a:r>
            <a:r>
              <a:rPr lang="et-EE" sz="1200" b="0" strike="noStrike">
                <a:solidFill>
                  <a:srgbClr val="000000"/>
                </a:solidFill>
                <a:latin typeface="Arial"/>
                <a:ea typeface="Calibri"/>
              </a:rPr>
              <a:t> Eristage arvamust faktist.</a:t>
            </a:r>
          </a:p>
          <a:p>
            <a:pPr>
              <a:lnSpc>
                <a:spcPct val="100000"/>
              </a:lnSpc>
            </a:pPr>
            <a:r>
              <a:rPr lang="et-EE" sz="1200" b="0" strike="noStrike">
                <a:solidFill>
                  <a:srgbClr val="000000"/>
                </a:solidFill>
                <a:latin typeface="Arial"/>
                <a:ea typeface="Calibri"/>
              </a:rPr>
              <a:t>Mis on fakt? Fakte saab kontrollida ja neid kinnitavad tõendid.</a:t>
            </a:r>
          </a:p>
          <a:p>
            <a:pPr>
              <a:lnSpc>
                <a:spcPct val="100000"/>
              </a:lnSpc>
            </a:pPr>
            <a:r>
              <a:rPr lang="et-EE" sz="1200" b="0" strike="noStrike">
                <a:solidFill>
                  <a:srgbClr val="000000"/>
                </a:solidFill>
                <a:latin typeface="Arial"/>
                <a:ea typeface="Calibri"/>
              </a:rPr>
              <a:t>Mis on arvamus? Arvamus põhineb veendumusel või seisukohal, mitte kontrollitavatel tõenditel. Mõned inimesed võivad arvata, et asi on vastupidine. </a:t>
            </a:r>
          </a:p>
          <a:p>
            <a:pPr>
              <a:lnSpc>
                <a:spcPct val="100000"/>
              </a:lnSpc>
            </a:pPr>
            <a:endParaRPr lang="fr-BE" sz="1200" b="0" strike="noStrike" spc="-1">
              <a:latin typeface="Arial"/>
            </a:endParaRPr>
          </a:p>
          <a:p>
            <a:pPr>
              <a:lnSpc>
                <a:spcPct val="100000"/>
              </a:lnSpc>
            </a:pPr>
            <a:r>
              <a:rPr lang="et-EE" sz="1200" b="0" i="1" strike="noStrike">
                <a:solidFill>
                  <a:srgbClr val="000000"/>
                </a:solidFill>
                <a:latin typeface="Arial"/>
                <a:ea typeface="Calibri"/>
              </a:rPr>
              <a:t>Soovitatav (valikuline) tegevus: </a:t>
            </a:r>
            <a:r>
              <a:rPr lang="et-EE" sz="1200" b="0" strike="noStrike">
                <a:solidFill>
                  <a:srgbClr val="000000"/>
                </a:solidFill>
                <a:latin typeface="Arial"/>
                <a:ea typeface="Calibri"/>
              </a:rPr>
              <a:t>Paluge õpilastel lugeda läbi ajaleheartikkel ja tuua välja need osad, mis on arvamused, kontrollida usaldusväärse allika abil neid osi, mis on faktid, ja neid, mis näivad faktidena, kuid ei maini allikaid. Paluge õpilastel oma järeldusi teistega jagada.</a:t>
            </a:r>
          </a:p>
          <a:p>
            <a:pPr>
              <a:lnSpc>
                <a:spcPct val="100000"/>
              </a:lnSpc>
            </a:pPr>
            <a:endParaRPr lang="fr-BE" sz="1200" b="0" strike="noStrike" spc="-1">
              <a:latin typeface="Arial"/>
            </a:endParaRPr>
          </a:p>
          <a:p>
            <a:pPr>
              <a:lnSpc>
                <a:spcPct val="100000"/>
              </a:lnSpc>
            </a:pPr>
            <a:r>
              <a:rPr lang="et-EE" sz="2000" b="0" strike="noStrike">
                <a:solidFill>
                  <a:srgbClr val="000000"/>
                </a:solidFill>
                <a:latin typeface="Arial"/>
                <a:ea typeface="Calibri"/>
              </a:rPr>
              <a:t>Valeteavet on kõikjal, kuid oluline on eristada väärinfot muud liiki valeteabest, nimelt eksitavast teabest, lähtudes EESMÄRGIST:</a:t>
            </a:r>
          </a:p>
          <a:p>
            <a:pPr>
              <a:lnSpc>
                <a:spcPct val="100000"/>
              </a:lnSpc>
            </a:pP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et-EE" sz="2000" b="0" strike="noStrike">
                <a:solidFill>
                  <a:srgbClr val="000000"/>
                </a:solidFill>
                <a:latin typeface="Arial"/>
                <a:ea typeface="Calibri"/>
              </a:rPr>
              <a:t>Väärinfo on valeteave, mis on loodud ja mida jagatakse, et </a:t>
            </a:r>
            <a:r>
              <a:rPr lang="et-EE" sz="2000" b="1" strike="noStrike">
                <a:solidFill>
                  <a:srgbClr val="000000"/>
                </a:solidFill>
                <a:latin typeface="Arial"/>
                <a:ea typeface="Calibri"/>
              </a:rPr>
              <a:t>tahtlikult kahju teha</a:t>
            </a:r>
            <a:r>
              <a:rPr lang="et-EE" sz="2000" b="0" strike="noStrike">
                <a:solidFill>
                  <a:srgbClr val="000000"/>
                </a:solidFill>
                <a:latin typeface="Arial"/>
                <a:ea typeface="Calibri"/>
              </a:rPr>
              <a:t>. Näide: säuts Euroopas kuritegusid toimepanevatest rändajatest eesmärgiga lõhestada ühiskonda.</a:t>
            </a:r>
          </a:p>
          <a:p>
            <a:pPr marL="171360" indent="-171000">
              <a:lnSpc>
                <a:spcPct val="100000"/>
              </a:lnSpc>
              <a:spcAft>
                <a:spcPts val="601"/>
              </a:spcAft>
              <a:buClr>
                <a:srgbClr val="000000"/>
              </a:buClr>
              <a:buFont typeface="Wingdings" charset="2"/>
              <a:buChar char="-"/>
            </a:pPr>
            <a:r>
              <a:rPr lang="et-EE" sz="2000" b="0" strike="noStrike">
                <a:solidFill>
                  <a:srgbClr val="000000"/>
                </a:solidFill>
                <a:latin typeface="Arial"/>
                <a:ea typeface="Calibri"/>
              </a:rPr>
              <a:t>Eksitav teave on valeteave, mida </a:t>
            </a:r>
            <a:r>
              <a:rPr lang="et-EE" sz="2000" b="1" strike="noStrike">
                <a:solidFill>
                  <a:srgbClr val="000000"/>
                </a:solidFill>
                <a:latin typeface="Arial"/>
                <a:ea typeface="Calibri"/>
              </a:rPr>
              <a:t>jagavad inimesed, kes ei mõista, et see on vale, ning ei soovi kahju teha</a:t>
            </a:r>
            <a:r>
              <a:rPr lang="et-EE" sz="2000" b="0" strike="noStrike">
                <a:solidFill>
                  <a:srgbClr val="000000"/>
                </a:solidFill>
                <a:latin typeface="Arial"/>
                <a:ea typeface="Calibri"/>
              </a:rPr>
              <a:t>. Sageli üritavad nad lihtsalt aidata. Näide: su tädi jagab Facebookis artiklit või meemi, milles väidetakse, et küüslauk kaitseb COVID-19 eest, sest tema arvates on see kasulik teave ning ta ei mõista, et see on vale.</a:t>
            </a:r>
          </a:p>
          <a:p>
            <a:pPr marL="171360" indent="-171000">
              <a:lnSpc>
                <a:spcPct val="100000"/>
              </a:lnSpc>
              <a:buClr>
                <a:srgbClr val="000000"/>
              </a:buClr>
              <a:buFont typeface="Wingdings" charset="2"/>
              <a:buChar char="-"/>
            </a:pPr>
            <a:r>
              <a:rPr lang="et-EE" sz="2000" b="0" strike="noStrike">
                <a:solidFill>
                  <a:srgbClr val="000000"/>
                </a:solidFill>
                <a:latin typeface="Arial"/>
                <a:ea typeface="Calibri"/>
              </a:rPr>
              <a:t>Mõjuoperatsioonid – koordineeritud tegevus sihtrühma mõjutamiseks, kasutades erinevaid ebaseaduslikke ja petlikke vahendeid, et toetada pahategija eesmärke</a:t>
            </a:r>
          </a:p>
          <a:p>
            <a:pPr marL="171360" indent="-171000">
              <a:lnSpc>
                <a:spcPct val="100000"/>
              </a:lnSpc>
              <a:buClr>
                <a:srgbClr val="000000"/>
              </a:buClr>
              <a:buFont typeface="Wingdings" charset="2"/>
              <a:buChar char="-"/>
            </a:pPr>
            <a:r>
              <a:rPr lang="et-EE" sz="1200" b="0" strike="noStrike">
                <a:solidFill>
                  <a:srgbClr val="000000"/>
                </a:solidFill>
                <a:latin typeface="Arial"/>
                <a:ea typeface="Calibri"/>
              </a:rPr>
              <a:t>Välissekkumine – </a:t>
            </a:r>
            <a:r>
              <a:rPr lang="et-EE" sz="2000" b="0" strike="noStrike">
                <a:solidFill>
                  <a:srgbClr val="000000"/>
                </a:solidFill>
                <a:latin typeface="Arial"/>
                <a:ea typeface="Calibri"/>
              </a:rPr>
              <a:t>välisriigi või selle esindajate sundiv, petlik ja/või salajane tegevus, et takistada vaba teabe levimist ja poliitilise tahte väljendamist näiteks valimiste ajal</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solidFill>
                  <a:srgbClr val="000000"/>
                </a:solidFill>
                <a:latin typeface="Arial"/>
                <a:ea typeface="Calibri"/>
              </a:rPr>
              <a:t>Õpilased võivad olla tuttavad ka mõistega „libauudised“, kuid me ei soovita seda kasutada. Kui poliitikud süüdistavad sõltumatuid ajakirjanikke libauudiste avaldamises, kuigi ajakirjanikud on lihtsalt kriitilised, on midagi valesti. Me ei taha, et mõiste „libauudised“ tooks kaasa meedia kuulutamise ebaseaduslikuks.</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2000" b="0" strike="noStrike">
                <a:latin typeface="Arial"/>
              </a:rPr>
              <a:t>Alustuseks näidake seda videot (https://www.youtube.com/watch?v=d8uRYqsu2W4)</a:t>
            </a:r>
            <a:r>
              <a:rPr lang="et-EE"/>
              <a:t/>
            </a:r>
            <a:br>
              <a:rPr lang="et-EE"/>
            </a:br>
            <a:r>
              <a:rPr lang="et-EE" sz="2000" b="0" strike="noStrike">
                <a:latin typeface="Arial"/>
              </a:rPr>
              <a:t>Kestus:1 min 40 sek</a:t>
            </a:r>
          </a:p>
          <a:p>
            <a:pPr marL="216000" indent="-216000">
              <a:lnSpc>
                <a:spcPct val="100000"/>
              </a:lnSpc>
            </a:pPr>
            <a:endParaRPr lang="fr-BE" sz="2000" b="0" strike="noStrike" spc="-1">
              <a:latin typeface="Arial"/>
            </a:endParaRPr>
          </a:p>
          <a:p>
            <a:pPr marL="216000" indent="-216000">
              <a:lnSpc>
                <a:spcPct val="100000"/>
              </a:lnSpc>
            </a:pPr>
            <a:r>
              <a:rPr lang="et-EE" sz="2000" b="0" strike="noStrike">
                <a:latin typeface="Arial"/>
              </a:rPr>
              <a:t>Video tekst:</a:t>
            </a:r>
          </a:p>
          <a:p>
            <a:pPr marL="139680">
              <a:lnSpc>
                <a:spcPct val="100000"/>
              </a:lnSpc>
              <a:tabLst>
                <a:tab pos="0" algn="l"/>
              </a:tabLst>
            </a:pPr>
            <a:r>
              <a:rPr lang="et-EE" sz="1200" b="0" strike="noStrike">
                <a:solidFill>
                  <a:srgbClr val="000000"/>
                </a:solidFill>
                <a:latin typeface="Arial"/>
              </a:rPr>
              <a:t>---------------------------</a:t>
            </a:r>
            <a:r>
              <a:rPr lang="et-EE"/>
              <a:t/>
            </a:r>
            <a:br>
              <a:rPr lang="et-EE"/>
            </a:br>
            <a:r>
              <a:rPr lang="et-EE" sz="2000" b="0" strike="noStrike">
                <a:solidFill>
                  <a:srgbClr val="000000"/>
                </a:solidFill>
                <a:latin typeface="Arial"/>
              </a:rPr>
              <a:t>(pealeloetud tekst)	</a:t>
            </a:r>
          </a:p>
          <a:p>
            <a:pPr marL="139680">
              <a:lnSpc>
                <a:spcPct val="100000"/>
              </a:lnSpc>
              <a:tabLst>
                <a:tab pos="0" algn="l"/>
              </a:tabLst>
            </a:pPr>
            <a:r>
              <a:rPr lang="et-EE" sz="2000" b="0" strike="noStrike">
                <a:solidFill>
                  <a:srgbClr val="000000"/>
                </a:solidFill>
                <a:latin typeface="Arial"/>
              </a:rPr>
              <a:t>Miljonite autismiga kokkupuutuvate perede jaoks oli see võimalik vastus nende muredele. Pöördeline meditsiiniuuring, mis seostab selle häire laste vaktsineerimisega. Kuid nüüd öeldakse, et see uuring on eksitav, kusjuures mõned ütlevad isegi, et tegemist on keeruka pettusega.</a:t>
            </a:r>
          </a:p>
          <a:p>
            <a:pPr marL="139680">
              <a:lnSpc>
                <a:spcPct val="100000"/>
              </a:lnSpc>
              <a:tabLst>
                <a:tab pos="0" algn="l"/>
              </a:tabLst>
            </a:pPr>
            <a:r>
              <a:rPr lang="et-EE" sz="2000" b="0" strike="noStrike">
                <a:solidFill>
                  <a:srgbClr val="000000"/>
                </a:solidFill>
                <a:latin typeface="Arial"/>
              </a:rPr>
              <a:t>(Fiona Godlee, toimetaja, British Medical Journal)	</a:t>
            </a:r>
          </a:p>
          <a:p>
            <a:pPr marL="139680">
              <a:lnSpc>
                <a:spcPct val="100000"/>
              </a:lnSpc>
              <a:tabLst>
                <a:tab pos="0" algn="l"/>
              </a:tabLst>
            </a:pPr>
            <a:r>
              <a:rPr lang="et-EE" sz="2000" b="0" strike="noStrike">
                <a:solidFill>
                  <a:srgbClr val="000000"/>
                </a:solidFill>
                <a:latin typeface="Arial"/>
              </a:rPr>
              <a:t>Meile on algusest peale teada, et see uuring oli halvasti läbi viidud. See pälvis meedias tohutut tähelepanu. Kõik tõendid, kõik epidemioloogilised uuringud, mis käsitlevad laste verepopulatsioone, on selle ümber lükanud ning kinnitanud, et tõendid seose kohta puuduvad.</a:t>
            </a:r>
          </a:p>
          <a:p>
            <a:pPr marL="139680">
              <a:lnSpc>
                <a:spcPct val="100000"/>
              </a:lnSpc>
              <a:tabLst>
                <a:tab pos="0" algn="l"/>
              </a:tabLst>
            </a:pPr>
            <a:r>
              <a:rPr lang="et-EE" sz="2000" b="0" strike="noStrike">
                <a:solidFill>
                  <a:srgbClr val="000000"/>
                </a:solidFill>
                <a:latin typeface="Arial"/>
              </a:rPr>
              <a:t>(pealeloetud tekst)	</a:t>
            </a:r>
          </a:p>
          <a:p>
            <a:pPr marL="139680">
              <a:lnSpc>
                <a:spcPct val="100000"/>
              </a:lnSpc>
              <a:tabLst>
                <a:tab pos="0" algn="l"/>
              </a:tabLst>
            </a:pPr>
            <a:r>
              <a:rPr lang="et-EE" sz="2000" b="0" strike="noStrike">
                <a:solidFill>
                  <a:srgbClr val="000000"/>
                </a:solidFill>
                <a:latin typeface="Arial"/>
              </a:rPr>
              <a:t>Andrew Wakefield ja tema kolleegid avaldasid 1998. aastal patsiente hirmutava artikli, mille tõttu immuniseerimismäär hakkas kogu maailmas langema. Wakefield väitis, et 12 last olid normaalsed kuni leetrite, mumpsi ja punetiste kompleksvaktsiini saamiseni.</a:t>
            </a:r>
          </a:p>
          <a:p>
            <a:pPr marL="139680">
              <a:lnSpc>
                <a:spcPct val="100000"/>
              </a:lnSpc>
              <a:tabLst>
                <a:tab pos="0" algn="l"/>
              </a:tabLst>
            </a:pPr>
            <a:r>
              <a:rPr lang="et-EE" sz="2000" b="0" strike="noStrike">
                <a:solidFill>
                  <a:srgbClr val="000000"/>
                </a:solidFill>
                <a:latin typeface="Arial"/>
              </a:rPr>
              <a:t>Siiski tunnistati tema artikkel hiljem valeks ning uus uuring näitas, et Wakefield ja tema kolleegid muutsid oma uuringutes fakte patsientide kohta. Kuid Wakefieldil on endiselt toetajaid – üks neist on autistist poja isa Jamie Handley.</a:t>
            </a:r>
          </a:p>
          <a:p>
            <a:pPr marL="139680">
              <a:lnSpc>
                <a:spcPct val="100000"/>
              </a:lnSpc>
              <a:tabLst>
                <a:tab pos="0" algn="l"/>
              </a:tabLst>
            </a:pPr>
            <a:r>
              <a:rPr lang="et-EE" sz="2000" b="0" strike="noStrike">
                <a:solidFill>
                  <a:srgbClr val="000000"/>
                </a:solidFill>
                <a:latin typeface="Arial"/>
              </a:rPr>
              <a:t>(J.B. Handley, asutaja, Generation Rescue)	</a:t>
            </a:r>
          </a:p>
          <a:p>
            <a:pPr marL="139680">
              <a:lnSpc>
                <a:spcPct val="100000"/>
              </a:lnSpc>
              <a:tabLst>
                <a:tab pos="0" algn="l"/>
              </a:tabLst>
            </a:pPr>
            <a:r>
              <a:rPr lang="et-EE" sz="2000" b="0" strike="noStrike">
                <a:solidFill>
                  <a:srgbClr val="000000"/>
                </a:solidFill>
                <a:latin typeface="Arial"/>
              </a:rPr>
              <a:t>Teadaolevalt põhjustavad vaktsiinid ajukahjustusi, nii et ei pea olema raketiteadlane, et mõelda: nad viisid normaalse lapse arsti juurde, aga välja tulles tabasid last kohutavad kannatused. Ja see põhjustab mõnel lapsel ajukahjustusi. Seepärast oleme me kõik ikka veel siin ja tegelikke teadusuuringuid ei ole kunagi läbi viidud.</a:t>
            </a:r>
          </a:p>
          <a:p>
            <a:pPr marL="139680">
              <a:lnSpc>
                <a:spcPct val="100000"/>
              </a:lnSpc>
              <a:tabLst>
                <a:tab pos="0" algn="l"/>
              </a:tabLst>
            </a:pPr>
            <a:r>
              <a:rPr lang="et-EE" sz="2000" b="0" strike="noStrike">
                <a:solidFill>
                  <a:srgbClr val="000000"/>
                </a:solidFill>
                <a:latin typeface="Arial"/>
              </a:rPr>
              <a:t>(pealeloetud tekst)	</a:t>
            </a:r>
          </a:p>
          <a:p>
            <a:pPr marL="139680">
              <a:lnSpc>
                <a:spcPct val="100000"/>
              </a:lnSpc>
              <a:tabLst>
                <a:tab pos="0" algn="l"/>
              </a:tabLst>
            </a:pPr>
            <a:r>
              <a:rPr lang="et-EE" sz="2000" b="0" strike="noStrike">
                <a:solidFill>
                  <a:srgbClr val="000000"/>
                </a:solidFill>
                <a:latin typeface="Arial"/>
              </a:rPr>
              <a:t>Eelmise aasta mais võeti Wakefieldilt õigus tegutseda Suurbritannias arstina. Pärast seda ei ole ükski uuring näidanud, et MMR-vaktsiin ja autism oleksid omavahel seotud.</a:t>
            </a:r>
          </a:p>
          <a:p>
            <a:pPr marL="139680">
              <a:lnSpc>
                <a:spcPct val="100000"/>
              </a:lnSpc>
              <a:tabLst>
                <a:tab pos="0" algn="l"/>
              </a:tabLst>
            </a:pPr>
            <a:r>
              <a:rPr lang="et-EE" sz="2000" b="0" strike="noStrike">
                <a:solidFill>
                  <a:srgbClr val="000000"/>
                </a:solidFill>
                <a:latin typeface="Arial"/>
              </a:rPr>
              <a:t>Wakefieldi ei olnud võimalik kommentaari saamiseks kätte saada. Rosenson, the Associated Press.</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t-EE"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t-EE" sz="2000" b="0" strike="noStrike">
                <a:solidFill>
                  <a:srgbClr val="000000"/>
                </a:solidFill>
                <a:latin typeface="Arial"/>
              </a:rPr>
              <a:t>Vestlusteemad:</a:t>
            </a:r>
          </a:p>
          <a:p>
            <a:pPr marL="311040" indent="-171000">
              <a:lnSpc>
                <a:spcPct val="100000"/>
              </a:lnSpc>
              <a:buClr>
                <a:srgbClr val="000000"/>
              </a:buClr>
              <a:buFont typeface="StarSymbol"/>
              <a:buChar char="-"/>
              <a:tabLst>
                <a:tab pos="0" algn="l"/>
              </a:tabLst>
            </a:pPr>
            <a:r>
              <a:rPr lang="et-EE" sz="2000" b="0" strike="noStrike">
                <a:solidFill>
                  <a:srgbClr val="000000"/>
                </a:solidFill>
                <a:latin typeface="Arial"/>
              </a:rPr>
              <a:t>Ühiskond nõuab, et teadusasutustes töötavad inimesed järgiksid kõrgeid akadeemilisi standardeid, seega on oluline mõista, miks need on vajalikud. See üks ja ainus</a:t>
            </a:r>
            <a:r>
              <a:rPr lang="et-EE" sz="2000" b="0" strike="noStrike">
                <a:solidFill>
                  <a:srgbClr val="FF0000"/>
                </a:solidFill>
                <a:latin typeface="Arial"/>
              </a:rPr>
              <a:t> teadusartikkel, mis on korduvalt ümber lükatud ja paljastatud, on üks peamisi põhjusi, miks vaktsiinivastasus tekkis ja on praegu endiselt laialt levinud. Kuigi artikkel oli vale, pälvis see meedias piisavalt tähelepanu, et kahjustada üldsuse arusaama vaktsiinidest, mille puhul on korduvalt tõendatud, et need on ohutud ja tõhusad. </a:t>
            </a:r>
          </a:p>
          <a:p>
            <a:pPr marL="311040" indent="-171000">
              <a:lnSpc>
                <a:spcPct val="100000"/>
              </a:lnSpc>
              <a:buClr>
                <a:srgbClr val="000000"/>
              </a:buClr>
              <a:buFont typeface="StarSymbol"/>
              <a:buChar char="-"/>
              <a:tabLst>
                <a:tab pos="0" algn="l"/>
              </a:tabLst>
            </a:pPr>
            <a:r>
              <a:rPr lang="et-EE" sz="2000" b="0" strike="noStrike">
                <a:solidFill>
                  <a:srgbClr val="FF0000"/>
                </a:solidFill>
                <a:latin typeface="Arial"/>
              </a:rPr>
              <a:t>Igaühel on õigus sõnavabadusele, kuid see ei võrdu õigusega levitada tahtlikult valesid, eriti kui need võivad kahjustada rahvatervist. </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t-EE" sz="2000" b="0" strike="noStrike">
                <a:solidFill>
                  <a:srgbClr val="FF0000"/>
                </a:solidFill>
                <a:latin typeface="Arial"/>
              </a:rPr>
              <a:t>Miks on see halb?</a:t>
            </a:r>
          </a:p>
          <a:p>
            <a:pPr marL="311040" indent="-171000">
              <a:lnSpc>
                <a:spcPct val="100000"/>
              </a:lnSpc>
              <a:buClr>
                <a:srgbClr val="000000"/>
              </a:buClr>
              <a:buFont typeface="StarSymbol"/>
              <a:buChar char="-"/>
              <a:tabLst>
                <a:tab pos="0" algn="l"/>
              </a:tabLst>
            </a:pPr>
            <a:r>
              <a:rPr lang="et-EE" sz="2000" b="0" strike="noStrike">
                <a:solidFill>
                  <a:srgbClr val="FF0000"/>
                </a:solidFill>
                <a:latin typeface="Arial"/>
              </a:rPr>
              <a:t>Inimesed on varmad kiiresti järeldusi tegema isegi siis, kui nende järeldused on vastuolus teaduslike faktidega.</a:t>
            </a:r>
          </a:p>
          <a:p>
            <a:pPr marL="311040" indent="-171000">
              <a:lnSpc>
                <a:spcPct val="100000"/>
              </a:lnSpc>
              <a:buClr>
                <a:srgbClr val="000000"/>
              </a:buClr>
              <a:buFont typeface="StarSymbol"/>
              <a:buChar char="-"/>
              <a:tabLst>
                <a:tab pos="0" algn="l"/>
              </a:tabLst>
            </a:pPr>
            <a:r>
              <a:rPr lang="et-EE" sz="2000" b="0" strike="noStrike">
                <a:solidFill>
                  <a:srgbClr val="FF0000"/>
                </a:solidFill>
                <a:latin typeface="Arial"/>
              </a:rPr>
              <a:t>Süüdlase otsimine aitab varjata autismi tekkimise võimalikke tegureid, nagu isiklik vastutus või tõendatud põhjused. Näiteks diagnoositakse autism tavaliselt umbes samal ajal, kui laps vaktsineeritakse MMR-vaktsiiniga (st leetrite vaktsiiniga). Inimesed tavaliselt eiravad seda asjaolu ning pigem usuvad, et nende lapsele tekitati autism, kui aktsepteerivad, et diagnoos oli nende kontrolli alt väljas.</a:t>
            </a:r>
          </a:p>
          <a:p>
            <a:pPr marL="311040" indent="-171000">
              <a:lnSpc>
                <a:spcPct val="100000"/>
              </a:lnSpc>
              <a:buClr>
                <a:srgbClr val="000000"/>
              </a:buClr>
              <a:buFont typeface="StarSymbol"/>
              <a:buChar char="-"/>
              <a:tabLst>
                <a:tab pos="0" algn="l"/>
              </a:tabLst>
            </a:pPr>
            <a:r>
              <a:rPr lang="et-EE" sz="2000" b="0" strike="noStrike">
                <a:solidFill>
                  <a:srgbClr val="FF0000"/>
                </a:solidFill>
                <a:latin typeface="Arial"/>
              </a:rPr>
              <a:t>Laialt levides võib see libalugu vaktsineerimissüsteemi kahjustada. Suur hulk inimesi võib tarbetult ilma jääda immuunsusest raskete haiguste suhtes.</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1200" b="0" strike="noStrike">
                <a:latin typeface="+mn-lt"/>
                <a:ea typeface="+mn-ea"/>
              </a:rPr>
              <a:t>Alates COVID-19 pandeemia algusest on sotsiaalmeedias levitatud palju eksitavat teavet ning paljud väidavad, et 5G-tehnoloogia ja koroonaviiruse leviku vahel on seos. Ühelt poolt on igaühel õigus end vabalt väljendada ning ettevaatlik või isegi skeptiline suhtumine uude tehnoloogiasse ning selle võimalikku mõjusse meie elule ja tervisele ei ole halb.</a:t>
            </a:r>
          </a:p>
          <a:p>
            <a:pPr marL="216000" indent="-216000">
              <a:lnSpc>
                <a:spcPct val="100000"/>
              </a:lnSpc>
            </a:pPr>
            <a:endParaRPr lang="fr-BE" sz="1200" b="0" strike="noStrike" spc="-1">
              <a:latin typeface="Arial"/>
            </a:endParaRPr>
          </a:p>
          <a:p>
            <a:pPr marL="216000" indent="-216000">
              <a:lnSpc>
                <a:spcPct val="100000"/>
              </a:lnSpc>
            </a:pPr>
            <a:r>
              <a:rPr lang="et-EE" sz="1200" b="0" strike="noStrike">
                <a:latin typeface="+mn-lt"/>
                <a:ea typeface="+mn-ea"/>
              </a:rPr>
              <a:t>KUID see teooria on toonud kaasa kahjulikke tagajärgi tegelikus maailmas, näiteks telekommunikatsioonitaristu mahapõletamise ja füüsilised rünnakud taristut paigaldavate töötajate vastu.</a:t>
            </a:r>
          </a:p>
          <a:p>
            <a:pPr>
              <a:lnSpc>
                <a:spcPct val="100000"/>
              </a:lnSpc>
              <a:tabLst>
                <a:tab pos="0" algn="l"/>
              </a:tabLst>
            </a:pPr>
            <a:endParaRPr lang="fr-BE" sz="1200" b="0" strike="noStrike" spc="-1">
              <a:latin typeface="Arial"/>
            </a:endParaRPr>
          </a:p>
          <a:p>
            <a:pPr>
              <a:lnSpc>
                <a:spcPct val="100000"/>
              </a:lnSpc>
              <a:tabLst>
                <a:tab pos="0" algn="l"/>
              </a:tabLst>
            </a:pPr>
            <a:r>
              <a:rPr lang="et-EE" sz="2000" b="0" strike="noStrike">
                <a:latin typeface="+mn-lt"/>
                <a:ea typeface="+mn-ea"/>
              </a:rPr>
              <a:t>Miks on see halb?</a:t>
            </a:r>
          </a:p>
          <a:p>
            <a:pPr marL="171360" indent="-171000">
              <a:lnSpc>
                <a:spcPct val="100000"/>
              </a:lnSpc>
              <a:buClr>
                <a:srgbClr val="000000"/>
              </a:buClr>
              <a:buFont typeface="StarSymbol"/>
              <a:buChar char="-"/>
              <a:tabLst>
                <a:tab pos="0" algn="l"/>
              </a:tabLst>
            </a:pPr>
            <a:r>
              <a:rPr lang="et-EE" sz="2000" b="0" strike="noStrike">
                <a:latin typeface="+mn-lt"/>
                <a:ea typeface="+mn-ea"/>
              </a:rPr>
              <a:t>Tegelik hävitamine: kogu Euroopas panevad süütajad põlema mobiilsidemaste</a:t>
            </a:r>
          </a:p>
          <a:p>
            <a:pPr marL="171360" indent="-171000">
              <a:lnSpc>
                <a:spcPct val="100000"/>
              </a:lnSpc>
              <a:buClr>
                <a:srgbClr val="000000"/>
              </a:buClr>
              <a:buFont typeface="StarSymbol"/>
              <a:buChar char="-"/>
              <a:tabLst>
                <a:tab pos="0" algn="l"/>
              </a:tabLst>
            </a:pPr>
            <a:r>
              <a:rPr lang="et-EE" sz="2000" b="0" strike="noStrike">
                <a:latin typeface="+mn-lt"/>
                <a:ea typeface="+mn-ea"/>
              </a:rPr>
              <a:t>Telekommunikatsioonivõrkude tõrge, kuna paljud hävitatud ja lõhutud mastid olid mõeldud 3G ja 4G teenuse jaoks, millest üldsus sõltub</a:t>
            </a:r>
          </a:p>
          <a:p>
            <a:pPr marL="171360" indent="-171000">
              <a:lnSpc>
                <a:spcPct val="100000"/>
              </a:lnSpc>
              <a:buClr>
                <a:srgbClr val="000000"/>
              </a:buClr>
              <a:buFont typeface="StarSymbol"/>
              <a:buChar char="-"/>
              <a:tabLst>
                <a:tab pos="0" algn="l"/>
              </a:tabLst>
            </a:pPr>
            <a:r>
              <a:rPr lang="et-EE" sz="1200" b="0" strike="noStrike">
                <a:solidFill>
                  <a:srgbClr val="000000"/>
                </a:solidFill>
                <a:latin typeface="+mn-lt"/>
                <a:ea typeface="+mn-ea"/>
              </a:rPr>
              <a:t>Telekommunikatsioonitöötajaid ahistatakse tänaval 5G kiudoptilise kaabli või mis tahes muu telekommunikatsioonitaristu paigaldamise pärast.</a:t>
            </a:r>
          </a:p>
          <a:p>
            <a:pPr>
              <a:lnSpc>
                <a:spcPct val="100000"/>
              </a:lnSpc>
              <a:tabLst>
                <a:tab pos="0" algn="l"/>
              </a:tabLst>
            </a:pPr>
            <a:endParaRPr lang="fr-BE" sz="1200" b="0" strike="noStrike" spc="-1">
              <a:latin typeface="Arial"/>
            </a:endParaRPr>
          </a:p>
          <a:p>
            <a:pPr>
              <a:lnSpc>
                <a:spcPct val="100000"/>
              </a:lnSpc>
              <a:tabLst>
                <a:tab pos="0" algn="l"/>
              </a:tabLst>
            </a:pPr>
            <a:r>
              <a:rPr lang="et-EE" sz="1200" b="0" strike="noStrike">
                <a:solidFill>
                  <a:srgbClr val="000000"/>
                </a:solidFill>
                <a:latin typeface="+mn-lt"/>
                <a:ea typeface="+mn-ea"/>
              </a:rPr>
              <a:t>„Kui inimesed tunnevad, et nad on ohus või et nad ei kontrolli olukorda või püüavad mõista mõnda olulist sündmust, on nad haavatavamad või kipuvad otsima selgitusi vandenõuteooriatest. See on küll mõnevõrra ebaloogiline, kuid kujutlus, et asjad ei juhtu juhuslikult, vaid olukorda kontrollivad kahtlased rühmad ja ametid, annab inimestele suurema kontrollitunde. Juhuslikkus on inimeste jaoks väga ebamugav.“ John Cook, George Masoni Ülikooli kliimamuutustealase teabevahetuse keskuse eksitava teabe ekspert</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t-EE" sz="2000" b="0" strike="noStrike">
                <a:latin typeface="Arial"/>
              </a:rPr>
              <a:t>Vestlusteemad:</a:t>
            </a:r>
          </a:p>
          <a:p>
            <a:pPr>
              <a:lnSpc>
                <a:spcPct val="100000"/>
              </a:lnSpc>
              <a:tabLst>
                <a:tab pos="0" algn="l"/>
              </a:tabLst>
            </a:pPr>
            <a:r>
              <a:rPr lang="et-EE" sz="2000" b="0" strike="noStrike">
                <a:latin typeface="Arial"/>
              </a:rPr>
              <a:t>- Sobimatud tervisenõuanded võivad ajendada inimesi end mitte ravima</a:t>
            </a:r>
            <a:r>
              <a:rPr lang="et-EE" sz="2000" b="0" strike="noStrike">
                <a:solidFill>
                  <a:srgbClr val="FF0000"/>
                </a:solidFill>
                <a:latin typeface="Arial"/>
              </a:rPr>
              <a:t> või teatavat haigust ala- või ülehindama. See pilt on hea näide seoses COVID-19-ga. See on originaalpilt, mida mõned teist on võib-olla näinud sotsiaalmeedias või isegi mõnes WhatsAppi vestluses: https://factcheck.afp.com/gargling-warm-salt-water-or-vinegar-does-not-prevent-coronavirus-infection-health-experts-say</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solidFill>
                  <a:srgbClr val="FF0000"/>
                </a:solidFill>
                <a:latin typeface="Arial"/>
              </a:rPr>
              <a:t>Miks on see halb?</a:t>
            </a:r>
          </a:p>
          <a:p>
            <a:pPr marL="171360" indent="-171000">
              <a:lnSpc>
                <a:spcPct val="100000"/>
              </a:lnSpc>
              <a:buClr>
                <a:srgbClr val="000000"/>
              </a:buClr>
              <a:buFont typeface="StarSymbol"/>
              <a:buChar char="-"/>
              <a:tabLst>
                <a:tab pos="0" algn="l"/>
              </a:tabLst>
            </a:pPr>
            <a:r>
              <a:rPr lang="et-EE" sz="2000" b="0" strike="noStrike">
                <a:solidFill>
                  <a:srgbClr val="FF0000"/>
                </a:solidFill>
                <a:latin typeface="Arial"/>
              </a:rPr>
              <a:t>Praegusel juhul ei ole soovitus juua kuuma vett väga ohtlik, kuid mis saab siis, kui väärinfo seisneb selles, et soovitatakse juua vedelikku, mis on meile tegelikult väga ohtlik, näiteks valgendit?</a:t>
            </a:r>
          </a:p>
          <a:p>
            <a:pPr marL="171360" indent="-171000">
              <a:lnSpc>
                <a:spcPct val="100000"/>
              </a:lnSpc>
              <a:buClr>
                <a:srgbClr val="000000"/>
              </a:buClr>
              <a:buFont typeface="StarSymbol"/>
              <a:buChar char="-"/>
              <a:tabLst>
                <a:tab pos="0" algn="l"/>
              </a:tabLst>
            </a:pPr>
            <a:r>
              <a:rPr lang="et-EE" sz="2000" b="0" strike="noStrike">
                <a:solidFill>
                  <a:srgbClr val="FF0000"/>
                </a:solidFill>
                <a:latin typeface="Arial"/>
              </a:rPr>
              <a:t>Väljaandes American Journal of Tropical Medicine and Hygiene avaldatud uuring näitas, et väärinfo ja eksitav teave koroonaviiruse kohta on põhjustanud vähemalt 800 kui mitte rohkema inimese surma (alates 2020. aasta augustist) ja ligikaudu 6000 inimest on sattunud selle tõttu haiglaravile. Uuringus uuriti internetis ringlevaid COVID-19-ga seotud kuulujutte, häbimärgistamist ja vandenõuteooriaid ning nende mõju rahvatervisele.</a:t>
            </a:r>
          </a:p>
          <a:p>
            <a:pPr marL="171360" indent="-171000">
              <a:lnSpc>
                <a:spcPct val="100000"/>
              </a:lnSpc>
              <a:buClr>
                <a:srgbClr val="000000"/>
              </a:buClr>
              <a:buFont typeface="StarSymbol"/>
              <a:buChar char="-"/>
              <a:tabLst>
                <a:tab pos="0" algn="l"/>
              </a:tabLst>
            </a:pPr>
            <a:r>
              <a:rPr lang="et-EE" sz="1200" b="0" strike="noStrike">
                <a:solidFill>
                  <a:srgbClr val="FF0000"/>
                </a:solidFill>
                <a:latin typeface="+mn-lt"/>
                <a:ea typeface="+mn-ea"/>
              </a:rPr>
              <a:t>Sageli levitatakse sellist valeteavet tahtmatult, kuid paljudel juhtudel levitavad seda allikad, kes püüavad koguda klõpse pealkirjade ja lugude abil, mis on hoolikalt koostatud nii, et need ärataksid tähelepanu (klõpsusöödal põhinev ajakirjandus, nt „Teadlased ütlevad, et see iidne abinõu võib aidata ravida vähktõbe. Klõpsa siia, et saada rohkem teada!“), või isegi pahatahtlikud isikud, kes üritavad külvata kaost ja segadust ning saastada infokeskkonda paljude, sageli vastuoluliste narratiividega.</a:t>
            </a: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t-EE" sz="2000" b="0" strike="noStrike">
                <a:latin typeface="Arial"/>
              </a:rPr>
              <a:t>Alustuseks näidake seda videot (https://www.youtube.com/watch?v=9jnq3MRLsEU)</a:t>
            </a:r>
            <a:r>
              <a:rPr lang="et-EE"/>
              <a:t/>
            </a:r>
            <a:br>
              <a:rPr lang="et-EE"/>
            </a:br>
            <a:r>
              <a:rPr lang="et-EE" sz="2000" b="0" strike="noStrike">
                <a:latin typeface="Arial"/>
              </a:rPr>
              <a:t>Kestus:40 sekundit (alates 2 min 51 sek kuni 3 min 31 sek)</a:t>
            </a:r>
          </a:p>
          <a:p>
            <a:pPr marL="216000" indent="-216000">
              <a:lnSpc>
                <a:spcPct val="100000"/>
              </a:lnSpc>
            </a:pPr>
            <a:endParaRPr lang="fr-BE" sz="2000" b="0" strike="noStrike" spc="-1">
              <a:latin typeface="Arial"/>
            </a:endParaRPr>
          </a:p>
          <a:p>
            <a:pPr marL="216000" indent="-216000">
              <a:lnSpc>
                <a:spcPct val="100000"/>
              </a:lnSpc>
            </a:pPr>
            <a:r>
              <a:rPr lang="et-EE" sz="2000" b="0" strike="noStrike">
                <a:latin typeface="Arial"/>
              </a:rPr>
              <a:t>Transkriptsioon (tõlgitud):</a:t>
            </a:r>
          </a:p>
          <a:p>
            <a:pPr marL="139680">
              <a:lnSpc>
                <a:spcPct val="100000"/>
              </a:lnSpc>
              <a:tabLst>
                <a:tab pos="0" algn="l"/>
              </a:tabLst>
            </a:pPr>
            <a:r>
              <a:rPr lang="et-EE" sz="1200" b="0" strike="noStrike">
                <a:solidFill>
                  <a:srgbClr val="000000"/>
                </a:solidFill>
                <a:latin typeface="Arial"/>
              </a:rPr>
              <a:t>---------------------------</a:t>
            </a:r>
            <a:r>
              <a:rPr lang="et-EE"/>
              <a:t/>
            </a:r>
            <a:br>
              <a:rPr lang="et-EE"/>
            </a:br>
            <a:r>
              <a:rPr lang="et-EE" sz="2000" b="0" strike="noStrike">
                <a:solidFill>
                  <a:srgbClr val="000000"/>
                </a:solidFill>
                <a:latin typeface="Arial"/>
              </a:rPr>
              <a:t>(Maria väidab, et ta on Odessa elanik, kes tuli 3. märtsil 2014 Krimmi linna Sevastoopolisse meeleavaldusele)</a:t>
            </a:r>
            <a:r>
              <a:rPr lang="et-EE"/>
              <a:t/>
            </a:r>
            <a:br>
              <a:rPr lang="et-EE"/>
            </a:br>
            <a:r>
              <a:rPr lang="et-EE" sz="2000" b="0" strike="noStrike">
                <a:solidFill>
                  <a:srgbClr val="000000"/>
                </a:solidFill>
                <a:latin typeface="Arial"/>
              </a:rPr>
              <a:t>(väljavõte pärineb NTS-st – Krimmi TV saatest, mis räägib meeleavaldusest)</a:t>
            </a:r>
            <a:r>
              <a:rPr lang="et-EE"/>
              <a:t/>
            </a:r>
            <a:br>
              <a:rPr lang="et-EE"/>
            </a:br>
            <a:r>
              <a:rPr lang="et-EE" sz="2000" b="0" strike="noStrike">
                <a:solidFill>
                  <a:srgbClr val="000000"/>
                </a:solidFill>
                <a:latin typeface="Arial"/>
              </a:rPr>
              <a:t>//</a:t>
            </a:r>
          </a:p>
          <a:p>
            <a:pPr marL="139680">
              <a:lnSpc>
                <a:spcPct val="100000"/>
              </a:lnSpc>
              <a:tabLst>
                <a:tab pos="0" algn="l"/>
              </a:tabLst>
            </a:pPr>
            <a:r>
              <a:rPr lang="et-EE" sz="2000" b="0" strike="noStrike">
                <a:solidFill>
                  <a:srgbClr val="000000"/>
                </a:solidFill>
                <a:latin typeface="Arial"/>
              </a:rPr>
              <a:t>Kooliõpetajad helistavad ja paluvad kaitset.</a:t>
            </a:r>
            <a:r>
              <a:rPr lang="et-EE"/>
              <a:t/>
            </a:r>
            <a:br>
              <a:rPr lang="et-EE"/>
            </a:br>
            <a:r>
              <a:rPr lang="et-EE" sz="2000" b="0" strike="noStrike">
                <a:solidFill>
                  <a:srgbClr val="000000"/>
                </a:solidFill>
                <a:latin typeface="Arial"/>
              </a:rPr>
              <a:t>Minu lapsed õpivad vene koolis ja ma olen lastevanemate nõukogu liige.</a:t>
            </a:r>
          </a:p>
          <a:p>
            <a:pPr marL="139680">
              <a:lnSpc>
                <a:spcPct val="100000"/>
              </a:lnSpc>
              <a:tabLst>
                <a:tab pos="0" algn="l"/>
              </a:tabLst>
            </a:pPr>
            <a:r>
              <a:rPr lang="et-EE" sz="2000" b="0" strike="noStrike">
                <a:solidFill>
                  <a:srgbClr val="000000"/>
                </a:solidFill>
                <a:latin typeface="Arial"/>
              </a:rPr>
              <a:t>Kui ma lähen kooli, siis lapsed küsivad: „Kas meid pannakse nüüd ka vene keele õppimise ja vene keeles rääkimise eest vangi?“</a:t>
            </a:r>
          </a:p>
          <a:p>
            <a:pPr marL="139680">
              <a:lnSpc>
                <a:spcPct val="100000"/>
              </a:lnSpc>
              <a:tabLst>
                <a:tab pos="0" algn="l"/>
              </a:tabLst>
            </a:pPr>
            <a:r>
              <a:rPr lang="et-EE" sz="2000" b="0" strike="noStrike">
                <a:solidFill>
                  <a:srgbClr val="000000"/>
                </a:solidFill>
                <a:latin typeface="Arial"/>
              </a:rPr>
              <a:t>Teieni jõudmiseks pidime oma mobiiltelefonid välja lülitama, eemaldasime akud.</a:t>
            </a:r>
          </a:p>
          <a:p>
            <a:pPr marL="139680">
              <a:lnSpc>
                <a:spcPct val="100000"/>
              </a:lnSpc>
              <a:tabLst>
                <a:tab pos="0" algn="l"/>
              </a:tabLst>
            </a:pPr>
            <a:r>
              <a:rPr lang="et-EE" sz="2000" b="0" strike="noStrike">
                <a:solidFill>
                  <a:srgbClr val="000000"/>
                </a:solidFill>
                <a:latin typeface="Arial"/>
              </a:rPr>
              <a:t>Algas tohutu tagakiusamine – see on tõeliselt kohutav.</a:t>
            </a:r>
          </a:p>
          <a:p>
            <a:pPr marL="139680">
              <a:lnSpc>
                <a:spcPct val="100000"/>
              </a:lnSpc>
              <a:tabLst>
                <a:tab pos="0" algn="l"/>
              </a:tabLst>
            </a:pPr>
            <a:r>
              <a:rPr lang="et-EE" sz="1200" b="0" strike="noStrike">
                <a:solidFill>
                  <a:srgbClr val="000000"/>
                </a:solidFill>
                <a:latin typeface="Arial"/>
              </a:rPr>
              <a:t>---------------------------</a:t>
            </a:r>
          </a:p>
          <a:p>
            <a:pPr marL="139680">
              <a:lnSpc>
                <a:spcPct val="100000"/>
              </a:lnSpc>
              <a:tabLst>
                <a:tab pos="0" algn="l"/>
              </a:tabLst>
            </a:pPr>
            <a:endParaRPr lang="fr-BE" sz="1200" b="0" strike="noStrike" spc="-1">
              <a:latin typeface="Arial"/>
            </a:endParaRPr>
          </a:p>
          <a:p>
            <a:pPr marL="139680">
              <a:lnSpc>
                <a:spcPct val="100000"/>
              </a:lnSpc>
              <a:tabLst>
                <a:tab pos="0" algn="l"/>
              </a:tabLst>
            </a:pPr>
            <a:r>
              <a:rPr lang="et-EE" sz="2000" b="0" strike="noStrike">
                <a:solidFill>
                  <a:srgbClr val="000000"/>
                </a:solidFill>
                <a:latin typeface="Arial"/>
              </a:rPr>
              <a:t>//</a:t>
            </a:r>
          </a:p>
          <a:p>
            <a:pPr marL="139680">
              <a:lnSpc>
                <a:spcPct val="100000"/>
              </a:lnSpc>
              <a:tabLst>
                <a:tab pos="0" algn="l"/>
              </a:tabLst>
            </a:pPr>
            <a:r>
              <a:rPr lang="et-EE" sz="2000" b="0" strike="noStrike">
                <a:solidFill>
                  <a:srgbClr val="000000"/>
                </a:solidFill>
                <a:latin typeface="Arial"/>
              </a:rPr>
              <a:t>Erinevad videod samade osalistega:</a:t>
            </a:r>
          </a:p>
          <a:p>
            <a:pPr marL="139680">
              <a:lnSpc>
                <a:spcPct val="100000"/>
              </a:lnSpc>
              <a:tabLst>
                <a:tab pos="0" algn="l"/>
              </a:tabLst>
            </a:pPr>
            <a:r>
              <a:rPr lang="et-EE" sz="2000" b="0" strike="noStrike">
                <a:solidFill>
                  <a:srgbClr val="000000"/>
                </a:solidFill>
                <a:latin typeface="Arial"/>
              </a:rPr>
              <a:t>https://www.youtube.com/watch?v=Onui6ivzf4o (Harkiv)</a:t>
            </a:r>
          </a:p>
          <a:p>
            <a:pPr marL="139680">
              <a:lnSpc>
                <a:spcPct val="100000"/>
              </a:lnSpc>
              <a:tabLst>
                <a:tab pos="0" algn="l"/>
              </a:tabLst>
            </a:pPr>
            <a:r>
              <a:rPr lang="et-EE" sz="2000" b="0" strike="noStrike">
                <a:solidFill>
                  <a:srgbClr val="000000"/>
                </a:solidFill>
                <a:latin typeface="Arial"/>
              </a:rPr>
              <a:t>https://www.youtube.com/watch?v=9jnq3MRLsEU (Sevastoopol)</a:t>
            </a:r>
          </a:p>
          <a:p>
            <a:pPr marL="139680">
              <a:lnSpc>
                <a:spcPct val="100000"/>
              </a:lnSpc>
              <a:tabLst>
                <a:tab pos="0" algn="l"/>
              </a:tabLst>
            </a:pPr>
            <a:r>
              <a:rPr lang="et-EE" sz="2000" b="0" strike="noStrike">
                <a:solidFill>
                  <a:srgbClr val="000000"/>
                </a:solidFill>
                <a:latin typeface="Arial"/>
              </a:rPr>
              <a:t>https://www.youtube.com/watch?v=mYlDRUnzvsc („referendum“ Krimmis)</a:t>
            </a:r>
          </a:p>
          <a:p>
            <a:pPr marL="139680">
              <a:lnSpc>
                <a:spcPct val="100000"/>
              </a:lnSpc>
              <a:tabLst>
                <a:tab pos="0" algn="l"/>
              </a:tabLst>
            </a:pPr>
            <a:r>
              <a:rPr lang="et-EE" sz="2000" b="0" strike="noStrike">
                <a:solidFill>
                  <a:srgbClr val="000000"/>
                </a:solidFill>
                <a:latin typeface="Arial"/>
              </a:rPr>
              <a:t>https://www.youtube.com/watch?v=3YM-Og-g_jY (Kiiev)</a:t>
            </a:r>
          </a:p>
          <a:p>
            <a:pPr marL="139680">
              <a:lnSpc>
                <a:spcPct val="100000"/>
              </a:lnSpc>
              <a:tabLst>
                <a:tab pos="0" algn="l"/>
              </a:tabLst>
            </a:pPr>
            <a:r>
              <a:rPr lang="et-EE" sz="2000" b="0" strike="noStrike">
                <a:solidFill>
                  <a:srgbClr val="000000"/>
                </a:solidFill>
                <a:latin typeface="Arial"/>
              </a:rPr>
              <a:t>https://www.youtube.com/watch?v=x4jWXVQ-Jog (Lugansk) &gt; video ei ole kättesaadav</a:t>
            </a:r>
          </a:p>
          <a:p>
            <a:pPr marL="139680">
              <a:lnSpc>
                <a:spcPct val="100000"/>
              </a:lnSpc>
              <a:tabLst>
                <a:tab pos="0" algn="l"/>
              </a:tabLst>
            </a:pPr>
            <a:r>
              <a:rPr lang="et-EE" sz="2000" b="0" strike="noStrike">
                <a:solidFill>
                  <a:srgbClr val="000000"/>
                </a:solidFill>
                <a:latin typeface="Arial"/>
              </a:rPr>
              <a:t>https://www.youtube.com/watch?v=JzcBu28nqV0 (Krõvõi Rig)</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t-EE" sz="2000" b="0" strike="noStrike">
                <a:solidFill>
                  <a:srgbClr val="000000"/>
                </a:solidFill>
                <a:latin typeface="Arial"/>
              </a:rPr>
              <a:t>Vestlusteemad:</a:t>
            </a:r>
          </a:p>
          <a:p>
            <a:pPr marL="139680">
              <a:lnSpc>
                <a:spcPct val="100000"/>
              </a:lnSpc>
              <a:tabLst>
                <a:tab pos="0" algn="l"/>
              </a:tabLst>
            </a:pPr>
            <a:r>
              <a:rPr lang="et-EE" sz="2000" b="0" strike="noStrike">
                <a:solidFill>
                  <a:srgbClr val="000000"/>
                </a:solidFill>
                <a:latin typeface="Arial"/>
              </a:rPr>
              <a:t>– Propaganda autorid peavad olema kindlad, et nende sõnum on järjepidev, seega kasutatakse professionaalseid näitlejaid, kes kehastavad erinevaid tundeid tekitavaid tegelasi.</a:t>
            </a:r>
          </a:p>
          <a:p>
            <a:pPr marL="139680">
              <a:lnSpc>
                <a:spcPct val="100000"/>
              </a:lnSpc>
              <a:tabLst>
                <a:tab pos="0" algn="l"/>
              </a:tabLst>
            </a:pPr>
            <a:r>
              <a:rPr lang="et-EE" sz="2000" b="0" strike="noStrike">
                <a:solidFill>
                  <a:srgbClr val="000000"/>
                </a:solidFill>
                <a:latin typeface="Arial"/>
              </a:rPr>
              <a:t>– Tõeliste näidete kasutamine ei oleks nii radikaalne ja seega oleksid argumendid tasakaalustatud ja lõplik mõju vaatajale objektiivne. Selle asemel oleme siin tekitanud viha Ukraina iseseisvuse ja selle toetajate vastu.</a:t>
            </a:r>
          </a:p>
          <a:p>
            <a:pPr>
              <a:lnSpc>
                <a:spcPct val="100000"/>
              </a:lnSpc>
              <a:tabLst>
                <a:tab pos="0" algn="l"/>
              </a:tabLst>
            </a:pPr>
            <a:endParaRPr lang="fr-BE" sz="2000" b="0" strike="noStrike" spc="-1">
              <a:latin typeface="Arial"/>
            </a:endParaRPr>
          </a:p>
          <a:p>
            <a:pPr>
              <a:lnSpc>
                <a:spcPct val="100000"/>
              </a:lnSpc>
              <a:tabLst>
                <a:tab pos="0" algn="l"/>
              </a:tabLst>
            </a:pPr>
            <a:r>
              <a:rPr lang="et-EE" sz="2000" b="0" strike="noStrike">
                <a:solidFill>
                  <a:srgbClr val="000000"/>
                </a:solidFill>
                <a:latin typeface="Arial"/>
              </a:rPr>
              <a:t>Miks on see halb?</a:t>
            </a:r>
          </a:p>
          <a:p>
            <a:pPr>
              <a:lnSpc>
                <a:spcPct val="100000"/>
              </a:lnSpc>
              <a:tabLst>
                <a:tab pos="0" algn="l"/>
              </a:tabLst>
            </a:pPr>
            <a:r>
              <a:rPr lang="et-EE" sz="2000" b="0" strike="noStrike">
                <a:solidFill>
                  <a:srgbClr val="000000"/>
                </a:solidFill>
                <a:latin typeface="Arial"/>
              </a:rPr>
              <a:t>Valeteavet kasutatakse oponentide häbistamiseks, olenemata sellest, millised on tegelikud faktid.</a:t>
            </a:r>
          </a:p>
          <a:p>
            <a:pPr>
              <a:lnSpc>
                <a:spcPct val="100000"/>
              </a:lnSpc>
              <a:tabLst>
                <a:tab pos="0" algn="l"/>
              </a:tabLst>
            </a:pPr>
            <a:r>
              <a:rPr lang="et-EE" sz="2000" b="0" strike="noStrike">
                <a:solidFill>
                  <a:srgbClr val="000000"/>
                </a:solidFill>
                <a:latin typeface="Arial"/>
              </a:rPr>
              <a:t>Olukorda kirjeldatakse äärmuslikult moonutatuna, esitades seda tegelikkusena, ja see õhutab kättemaksuhimu</a:t>
            </a:r>
          </a:p>
          <a:p>
            <a:pPr>
              <a:lnSpc>
                <a:spcPct val="100000"/>
              </a:lnSpc>
              <a:tabLst>
                <a:tab pos="0" algn="l"/>
              </a:tabLst>
            </a:pPr>
            <a:r>
              <a:rPr lang="et-EE" sz="2000" b="0" strike="noStrike">
                <a:solidFill>
                  <a:srgbClr val="000000"/>
                </a:solidFill>
                <a:latin typeface="Arial"/>
              </a:rPr>
              <a:t>Emotsionaalses manipulatsioonis kasutatakse erinevaid sotsiaalseid rühmi kaudse argumendina, et toetada äärmuslikke vastumeetmeid.</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8000" b="1" strike="noStrike">
                <a:solidFill>
                  <a:srgbClr val="FF5D00"/>
                </a:solidFill>
                <a:latin typeface="Arial"/>
              </a:rPr>
              <a:t>väär</a:t>
            </a:r>
            <a:r>
              <a:rPr lang="et-EE" sz="8000" b="1" strike="noStrike">
                <a:solidFill>
                  <a:srgbClr val="164193"/>
                </a:solidFill>
                <a:latin typeface="Arial"/>
              </a:rPr>
              <a:t>infot</a:t>
            </a:r>
          </a:p>
        </p:txBody>
      </p:sp>
      <p:sp>
        <p:nvSpPr>
          <p:cNvPr id="283" name="CustomShape 2"/>
          <p:cNvSpPr/>
          <p:nvPr/>
        </p:nvSpPr>
        <p:spPr>
          <a:xfrm>
            <a:off x="2834394" y="258354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2800" b="0" strike="noStrike" dirty="0">
                <a:solidFill>
                  <a:srgbClr val="164193"/>
                </a:solidFill>
                <a:latin typeface="Arial"/>
              </a:rPr>
              <a:t>MÄRKA JA VASTUSTA</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MIS ON VÄÄRINFO – </a:t>
            </a:r>
            <a:r>
              <a:rPr lang="et-EE" sz="1800" b="1" strike="noStrike">
                <a:solidFill>
                  <a:srgbClr val="FFFFFF"/>
                </a:solidFill>
                <a:latin typeface="Arial"/>
              </a:rPr>
              <a:t>ÜKS JA SAMA ISIK KEHASTAB ERINEVAID UKRAINA-VASTASEID KODANIKKE</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et-EE" sz="1400" b="1" strike="noStrike">
                <a:solidFill>
                  <a:srgbClr val="FFFFFF"/>
                </a:solidFill>
                <a:latin typeface="Arial"/>
              </a:rPr>
              <a:t>Ma olen Maria, Krimmis elav ema</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t-EE" sz="1400" b="1" strike="noStrike">
                <a:solidFill>
                  <a:srgbClr val="FFFFFF"/>
                </a:solidFill>
                <a:latin typeface="Arial"/>
              </a:rPr>
              <a:t>Nüüd olen </a:t>
            </a:r>
          </a:p>
          <a:p>
            <a:pPr algn="ctr">
              <a:lnSpc>
                <a:spcPts val="1380"/>
              </a:lnSpc>
            </a:pPr>
            <a:r>
              <a:rPr lang="et-EE" sz="1400" b="1" strike="noStrike">
                <a:solidFill>
                  <a:srgbClr val="FFFFFF"/>
                </a:solidFill>
                <a:latin typeface="Arial"/>
              </a:rPr>
              <a:t>ühe Luganski kultuurifondi </a:t>
            </a:r>
          </a:p>
          <a:p>
            <a:pPr algn="ctr">
              <a:lnSpc>
                <a:spcPts val="1380"/>
              </a:lnSpc>
            </a:pPr>
            <a:r>
              <a:rPr lang="et-EE" sz="1400" b="1" strike="noStrike">
                <a:solidFill>
                  <a:srgbClr val="FFFFFF"/>
                </a:solidFill>
                <a:latin typeface="Arial"/>
              </a:rPr>
              <a:t>aseesimees</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t-EE" sz="1400" b="1" strike="noStrike">
                <a:solidFill>
                  <a:srgbClr val="FFFFFF"/>
                </a:solidFill>
                <a:latin typeface="Arial"/>
              </a:rPr>
              <a:t>Nüüd olen Läti pealinna Riia venekeelne elanik</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et-EE" sz="1400" b="1" strike="noStrike">
                <a:solidFill>
                  <a:srgbClr val="FFFFFF"/>
                </a:solidFill>
                <a:latin typeface="Arial"/>
              </a:rPr>
              <a:t>Nüüd elan </a:t>
            </a:r>
          </a:p>
          <a:p>
            <a:pPr algn="ctr">
              <a:lnSpc>
                <a:spcPts val="1380"/>
              </a:lnSpc>
            </a:pPr>
            <a:r>
              <a:rPr lang="et-EE" sz="1400" b="1" strike="noStrike">
                <a:solidFill>
                  <a:srgbClr val="FFFFFF"/>
                </a:solidFill>
                <a:latin typeface="Arial"/>
              </a:rPr>
              <a:t>Ukrainas Harkivis</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1</a:t>
            </a:r>
          </a:p>
        </p:txBody>
      </p:sp>
      <p:sp>
        <p:nvSpPr>
          <p:cNvPr id="391" name="CustomShape 7"/>
          <p:cNvSpPr/>
          <p:nvPr/>
        </p:nvSpPr>
        <p:spPr>
          <a:xfrm>
            <a:off x="2369128" y="4850455"/>
            <a:ext cx="7662447"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t-EE" sz="2000" b="1" strike="noStrike" dirty="0">
                <a:solidFill>
                  <a:srgbClr val="FFFFFF"/>
                </a:solidFill>
                <a:latin typeface="Arial"/>
              </a:rPr>
              <a:t>LIBALOOS KASUTATAKSE TEGELIKKU ISIKUT NÄITLEJANA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VÄÄRINFO LEVITAMISE PROTSESS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et-EE" sz="4800" b="1" strike="noStrike">
                <a:solidFill>
                  <a:srgbClr val="FFFFFF"/>
                </a:solidFill>
                <a:latin typeface="Arial"/>
              </a:rPr>
              <a:t>TOETA</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et-EE" sz="4800" b="1" strike="noStrike">
                <a:solidFill>
                  <a:srgbClr val="FFFFFF"/>
                </a:solidFill>
                <a:latin typeface="Arial"/>
              </a:rPr>
              <a:t>USU</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169177" y="4252544"/>
            <a:ext cx="3657599"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et-EE" sz="4800" b="1" strike="noStrike" dirty="0">
                <a:solidFill>
                  <a:srgbClr val="FFFFFF"/>
                </a:solidFill>
                <a:latin typeface="Arial"/>
              </a:rPr>
              <a:t>TEGUTSE</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VÄÄRINFO LEVITAMISE PROTSESS II – EUROOPA VÄÄRTUSED</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012635" y="2632364"/>
            <a:ext cx="2511371" cy="2234116"/>
            <a:chOff x="5095446" y="2644964"/>
            <a:chExt cx="2511371" cy="2090116"/>
          </a:xfrm>
        </p:grpSpPr>
        <p:sp>
          <p:nvSpPr>
            <p:cNvPr id="440" name="CustomShape 34"/>
            <p:cNvSpPr/>
            <p:nvPr/>
          </p:nvSpPr>
          <p:spPr>
            <a:xfrm>
              <a:off x="5095446" y="2644964"/>
              <a:ext cx="2511371" cy="2090116"/>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303523" y="3848097"/>
              <a:ext cx="2158571" cy="552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et-EE" sz="1700" b="1" strike="noStrike" dirty="0">
                  <a:solidFill>
                    <a:srgbClr val="FF5D00"/>
                  </a:solidFill>
                  <a:latin typeface="Arial"/>
                </a:rPr>
                <a:t>ÜHTSUS</a:t>
              </a:r>
            </a:p>
            <a:p>
              <a:pPr algn="ctr">
                <a:lnSpc>
                  <a:spcPts val="1760"/>
                </a:lnSpc>
              </a:pPr>
              <a:r>
                <a:rPr lang="et-EE" sz="1700" b="1" strike="noStrike" dirty="0">
                  <a:solidFill>
                    <a:srgbClr val="FF5D00"/>
                  </a:solidFill>
                  <a:latin typeface="Arial"/>
                </a:rPr>
                <a:t>MITMEKESISUSES</a:t>
              </a:r>
            </a:p>
          </p:txBody>
        </p:sp>
        <p:pic>
          <p:nvPicPr>
            <p:cNvPr id="442" name="Graphic 58"/>
            <p:cNvPicPr/>
            <p:nvPr/>
          </p:nvPicPr>
          <p:blipFill>
            <a:blip r:embed="rId10"/>
            <a:stretch/>
          </p:blipFill>
          <p:spPr>
            <a:xfrm>
              <a:off x="5942366" y="2865650"/>
              <a:ext cx="850680" cy="545760"/>
            </a:xfrm>
            <a:prstGeom prst="rect">
              <a:avLst/>
            </a:prstGeom>
            <a:ln w="0">
              <a:noFill/>
            </a:ln>
          </p:spPr>
        </p:pic>
        <p:sp>
          <p:nvSpPr>
            <p:cNvPr id="443" name="CustomShape 36"/>
            <p:cNvSpPr/>
            <p:nvPr/>
          </p:nvSpPr>
          <p:spPr>
            <a:xfrm>
              <a:off x="5427728" y="3506209"/>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t-EE" sz="1400" b="1" strike="noStrike" dirty="0">
                  <a:solidFill>
                    <a:srgbClr val="FFFFFF"/>
                  </a:solidFill>
                  <a:latin typeface="Arial"/>
                </a:rPr>
                <a:t>EUROOPA VÄÄRTUSED</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VÄÄRINFO LEVITAMISE PROTSESS II – EUROOPA VÄÄRTUSED</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588400"/>
            <a:ext cx="2490120" cy="227268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t-EE" sz="1700" b="1" strike="noStrike">
                  <a:solidFill>
                    <a:srgbClr val="FF5D00"/>
                  </a:solidFill>
                  <a:latin typeface="Arial"/>
                </a:rPr>
                <a:t>ÜHTSUS</a:t>
              </a:r>
            </a:p>
            <a:p>
              <a:pPr algn="ctr">
                <a:lnSpc>
                  <a:spcPts val="1760"/>
                </a:lnSpc>
              </a:pPr>
              <a:r>
                <a:rPr lang="et-EE" sz="1700" b="1" strike="noStrike">
                  <a:solidFill>
                    <a:srgbClr val="FF5D00"/>
                  </a:solidFill>
                  <a:latin typeface="Arial"/>
                </a:rPr>
                <a:t>MITMEKESISUSES</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t-EE" sz="1400" b="1" strike="noStrike">
                  <a:solidFill>
                    <a:srgbClr val="FFFFFF"/>
                  </a:solidFill>
                  <a:latin typeface="Arial"/>
                </a:rPr>
                <a:t>EUROOPA VÄÄRTUSED</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749240"/>
            <a:ext cx="2285640" cy="8272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t-EE" sz="2000" b="1" strike="noStrike" dirty="0">
                <a:solidFill>
                  <a:srgbClr val="FFFFFF"/>
                </a:solidFill>
                <a:latin typeface="Arial"/>
              </a:rPr>
              <a:t>Usaldamatus ja</a:t>
            </a:r>
          </a:p>
          <a:p>
            <a:pPr>
              <a:lnSpc>
                <a:spcPts val="2001"/>
              </a:lnSpc>
            </a:pPr>
            <a:r>
              <a:rPr lang="et-EE" sz="2000" b="1" strike="noStrike" dirty="0">
                <a:solidFill>
                  <a:srgbClr val="FFFFFF"/>
                </a:solidFill>
                <a:latin typeface="Arial"/>
              </a:rPr>
              <a:t>kahtlused suurenevad</a:t>
            </a:r>
          </a:p>
        </p:txBody>
      </p:sp>
      <p:sp>
        <p:nvSpPr>
          <p:cNvPr id="497" name="CustomShape 41"/>
          <p:cNvSpPr/>
          <p:nvPr/>
        </p:nvSpPr>
        <p:spPr>
          <a:xfrm>
            <a:off x="136925" y="2878222"/>
            <a:ext cx="4076640" cy="91977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et-EE" sz="2000" b="1" strike="noStrike" dirty="0">
                <a:solidFill>
                  <a:srgbClr val="FFFFFF"/>
                </a:solidFill>
                <a:latin typeface="Arial"/>
              </a:rPr>
              <a:t>Aegamööda väheneb usaldus selliste väärtuste vastu nagu demokraatia ja võrdsus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VÄÄRINFO LEVITAMISE PROTSESS II – EUROOPA VÄÄRTUSED</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t-EE" sz="1400" b="1" strike="noStrike">
                <a:solidFill>
                  <a:srgbClr val="FFFFFF"/>
                </a:solidFill>
                <a:latin typeface="Arial"/>
              </a:rPr>
              <a:t>EUROOPA-VASTASED VÄÄRTUSED TUGEVNEVAD</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t-EE" sz="1700" b="1" strike="noStrike">
                  <a:solidFill>
                    <a:srgbClr val="FF5D00"/>
                  </a:solidFill>
                  <a:latin typeface="Arial"/>
                </a:rPr>
                <a:t>ÜHTSUS</a:t>
              </a:r>
            </a:p>
            <a:p>
              <a:pPr algn="ctr">
                <a:lnSpc>
                  <a:spcPts val="1760"/>
                </a:lnSpc>
              </a:pPr>
              <a:r>
                <a:rPr lang="et-EE" sz="1700" b="1" strike="noStrike">
                  <a:solidFill>
                    <a:srgbClr val="FF5D00"/>
                  </a:solidFill>
                  <a:latin typeface="Arial"/>
                </a:rPr>
                <a:t>MITMEKESISUSES</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t-EE" sz="1400" b="1" strike="noStrike">
                  <a:solidFill>
                    <a:srgbClr val="FFFFFF"/>
                  </a:solidFill>
                  <a:latin typeface="Arial"/>
                </a:rPr>
                <a:t>EUROOPA VÄÄRTUSED</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et-EE" sz="1400" b="1" strike="noStrike">
                <a:solidFill>
                  <a:srgbClr val="FFFFFF"/>
                </a:solidFill>
                <a:latin typeface="Arial"/>
              </a:rPr>
              <a:t>VALITSEVAD SEGADUS JA KAHEVAHELOLEK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603000"/>
          </a:xfrm>
          <a:prstGeom prst="rect">
            <a:avLst/>
          </a:prstGeom>
          <a:solidFill>
            <a:srgbClr val="0B1741"/>
          </a:solidFill>
          <a:ln w="0">
            <a:noFill/>
          </a:ln>
        </p:spPr>
        <p:txBody>
          <a:bodyPr lIns="720000" tIns="72000" anchor="ctr">
            <a:noAutofit/>
          </a:bodyPr>
          <a:lstStyle/>
          <a:p>
            <a:pPr>
              <a:lnSpc>
                <a:spcPct val="90000"/>
              </a:lnSpc>
            </a:pPr>
            <a:r>
              <a:rPr lang="et-EE" sz="1800" b="0" strike="noStrike" dirty="0">
                <a:solidFill>
                  <a:srgbClr val="FFFFFF"/>
                </a:solidFill>
                <a:latin typeface="Arial"/>
              </a:rPr>
              <a:t>KUIDAS VÄÄRINFO TOIMIB – </a:t>
            </a:r>
            <a:r>
              <a:rPr lang="et-EE" sz="1800" b="1" strike="noStrike" dirty="0">
                <a:solidFill>
                  <a:srgbClr val="FFFFFF"/>
                </a:solidFill>
                <a:latin typeface="Arial"/>
              </a:rPr>
              <a:t>VÄÄRINFO LEVITAMISE PROTSESS II – ELi VASTU: NÄIDE TELEPROGRAMMIST </a:t>
            </a:r>
            <a:r>
              <a:rPr lang="et-EE" sz="1800" b="1" strike="noStrike" dirty="0" err="1">
                <a:solidFill>
                  <a:srgbClr val="FFFFFF"/>
                </a:solidFill>
                <a:latin typeface="Arial"/>
              </a:rPr>
              <a:t>RUSSIA</a:t>
            </a:r>
            <a:r>
              <a:rPr lang="et-EE" sz="1800" b="1" strike="noStrike" dirty="0">
                <a:solidFill>
                  <a:srgbClr val="FFFFFF"/>
                </a:solidFill>
                <a:latin typeface="Arial"/>
              </a:rPr>
              <a:t> </a:t>
            </a:r>
            <a:r>
              <a:rPr lang="et-EE" sz="1800" b="1" strike="noStrike" dirty="0" err="1">
                <a:solidFill>
                  <a:srgbClr val="FFFFFF"/>
                </a:solidFill>
                <a:latin typeface="Arial"/>
              </a:rPr>
              <a:t>TODAY</a:t>
            </a:r>
            <a:endParaRPr lang="et-EE" sz="1800" b="1" strike="noStrike" dirty="0">
              <a:solidFill>
                <a:srgbClr val="FFFFFF"/>
              </a:solidFill>
              <a:latin typeface="Arial"/>
            </a:endParaRP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VÄÄRINFO LEVITAMISE PROTSESS II – EUROOPA VÄÄRTUSED</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SOTSIAALMEEDIA ROLL</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
        <p:nvSpPr>
          <p:cNvPr id="521" name="CustomShape 3"/>
          <p:cNvSpPr/>
          <p:nvPr/>
        </p:nvSpPr>
        <p:spPr>
          <a:xfrm>
            <a:off x="4302371" y="1533060"/>
            <a:ext cx="3764498"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t-EE" sz="2000" b="1" strike="noStrike" dirty="0">
                <a:solidFill>
                  <a:srgbClr val="FFFFFF"/>
                </a:solidFill>
                <a:latin typeface="Arial"/>
              </a:rPr>
              <a:t>SOTSIAALMEEDIA ROLL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KUIDAS SAAB INFOSISUGA MANIPULEERIDA?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 TOIMIB – </a:t>
            </a:r>
            <a:r>
              <a:rPr lang="et-EE" sz="1800" b="1" strike="noStrike">
                <a:solidFill>
                  <a:srgbClr val="FFFFFF"/>
                </a:solidFill>
                <a:latin typeface="Arial"/>
              </a:rPr>
              <a:t>KUIDAS SAAB INFOSISUGA MANIPULEERIDA?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MÕNED NÄITED</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2400" b="1" strike="noStrike">
                <a:solidFill>
                  <a:srgbClr val="FFFFFF"/>
                </a:solidFill>
                <a:latin typeface="Arial"/>
              </a:rPr>
              <a:t>Greta automaadiga!</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2400" b="1" strike="noStrike">
                <a:solidFill>
                  <a:srgbClr val="FFFFFF"/>
                </a:solidFill>
                <a:latin typeface="Arial"/>
              </a:rPr>
              <a:t>Paavst toetab poliitilist liidrit!</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t-EE" sz="1400" b="1" strike="noStrike">
                <a:solidFill>
                  <a:srgbClr val="0B1741"/>
                </a:solidFill>
                <a:latin typeface="Arial"/>
              </a:rPr>
              <a:t>KEEGI KIRJUTAB TWITTERIS</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t-EE" sz="1400" b="1" strike="noStrike">
                <a:solidFill>
                  <a:srgbClr val="0B1741"/>
                </a:solidFill>
                <a:latin typeface="Arial"/>
              </a:rPr>
              <a:t>KEEGI TEINE POSTITAB FACEBOOKI</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VÄÄRINFOLE REAGEERIDA</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4000" b="1" strike="noStrike">
                <a:solidFill>
                  <a:srgbClr val="FFFFFF"/>
                </a:solidFill>
                <a:latin typeface="Arial"/>
              </a:rPr>
              <a:t>Mõtle,</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enne kui jagad</a:t>
            </a:r>
          </a:p>
        </p:txBody>
      </p:sp>
      <p:sp>
        <p:nvSpPr>
          <p:cNvPr id="536" name="CustomShape 4"/>
          <p:cNvSpPr/>
          <p:nvPr/>
        </p:nvSpPr>
        <p:spPr>
          <a:xfrm>
            <a:off x="9028800" y="153000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4000" b="1" strike="noStrike">
                <a:solidFill>
                  <a:srgbClr val="FFFFFF"/>
                </a:solidFill>
                <a:latin typeface="Arial"/>
              </a:rPr>
              <a:t>Teavita</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platvorme</a:t>
            </a:r>
          </a:p>
        </p:txBody>
      </p:sp>
      <p:sp>
        <p:nvSpPr>
          <p:cNvPr id="538" name="CustomShape 6"/>
          <p:cNvSpPr/>
          <p:nvPr/>
        </p:nvSpPr>
        <p:spPr>
          <a:xfrm>
            <a:off x="6819479" y="4979520"/>
            <a:ext cx="3587401"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Hakka ise fakte kontrollima oma </a:t>
            </a:r>
          </a:p>
        </p:txBody>
      </p:sp>
      <p:sp>
        <p:nvSpPr>
          <p:cNvPr id="539" name="CustomShape 7"/>
          <p:cNvSpPr/>
          <p:nvPr/>
        </p:nvSpPr>
        <p:spPr>
          <a:xfrm>
            <a:off x="2643480" y="5276880"/>
            <a:ext cx="4259520" cy="6140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3400" b="1" strike="noStrike" dirty="0">
                <a:solidFill>
                  <a:srgbClr val="FFFFFF"/>
                </a:solidFill>
                <a:latin typeface="Arial"/>
              </a:rPr>
              <a:t>Kontrolli fakte</a:t>
            </a:r>
          </a:p>
        </p:txBody>
      </p:sp>
      <p:sp>
        <p:nvSpPr>
          <p:cNvPr id="540" name="CustomShape 8"/>
          <p:cNvSpPr/>
          <p:nvPr/>
        </p:nvSpPr>
        <p:spPr>
          <a:xfrm>
            <a:off x="6386759" y="5276880"/>
            <a:ext cx="5334185" cy="6140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3400" b="1" strike="noStrike" dirty="0">
                <a:solidFill>
                  <a:srgbClr val="FFFFFF"/>
                </a:solidFill>
                <a:latin typeface="Arial"/>
              </a:rPr>
              <a:t>pere ja sõprade jaoks</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VÄÄRINFOLE REAGEERIDA – </a:t>
            </a:r>
            <a:r>
              <a:rPr lang="et-EE" sz="1800" b="1" strike="noStrike">
                <a:solidFill>
                  <a:srgbClr val="FFFFFF"/>
                </a:solidFill>
                <a:latin typeface="Arial"/>
              </a:rPr>
              <a:t>ENNE JAGAMIST MÕTLE JÄRELE JA KONTROLLI FAKTE</a:t>
            </a: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6500" b="1" strike="noStrike">
                <a:solidFill>
                  <a:srgbClr val="FFFFFF"/>
                </a:solidFill>
                <a:latin typeface="Arial"/>
              </a:rPr>
              <a:t>Kahtle</a:t>
            </a: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t-EE" sz="6500" b="1" strike="noStrike">
                <a:solidFill>
                  <a:srgbClr val="FFFFFF"/>
                </a:solidFill>
                <a:latin typeface="Arial"/>
              </a:rPr>
              <a:t>Kontrolli fakte</a:t>
            </a:r>
          </a:p>
        </p:txBody>
      </p:sp>
      <p:sp>
        <p:nvSpPr>
          <p:cNvPr id="548" name="CustomShape 5"/>
          <p:cNvSpPr/>
          <p:nvPr/>
        </p:nvSpPr>
        <p:spPr>
          <a:xfrm>
            <a:off x="8735761" y="2877120"/>
            <a:ext cx="3296454" cy="10911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6500" b="1" strike="noStrike" dirty="0">
                <a:solidFill>
                  <a:srgbClr val="FFFFFF"/>
                </a:solidFill>
                <a:latin typeface="Arial"/>
              </a:rPr>
              <a:t>Otsusta</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VÄÄRINFOLE REAGEERIDA – </a:t>
            </a:r>
            <a:r>
              <a:rPr lang="et-EE" sz="1800" b="1" strike="noStrike">
                <a:solidFill>
                  <a:srgbClr val="FFFFFF"/>
                </a:solidFill>
                <a:latin typeface="Arial"/>
              </a:rPr>
              <a:t>FAKTIKONTROLL</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a:solidFill>
                  <a:srgbClr val="FFFFFF"/>
                </a:solidFill>
                <a:latin typeface="Arial"/>
              </a:rPr>
              <a:t>Kontrolli sisu</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39" y="2752200"/>
            <a:ext cx="2460851"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dirty="0">
                <a:solidFill>
                  <a:srgbClr val="FFFFFF"/>
                </a:solidFill>
                <a:latin typeface="Arial"/>
              </a:rPr>
              <a:t>Kontrolli levitajat</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a:solidFill>
                  <a:srgbClr val="FFFFFF"/>
                </a:solidFill>
                <a:latin typeface="Arial"/>
              </a:rPr>
              <a:t>Kontrolli autorit</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dirty="0">
                <a:solidFill>
                  <a:srgbClr val="FFFFFF"/>
                </a:solidFill>
                <a:latin typeface="Arial"/>
              </a:rPr>
              <a:t>Kontrolli allikaid</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dirty="0">
                <a:solidFill>
                  <a:srgbClr val="FFFFFF"/>
                </a:solidFill>
                <a:latin typeface="Arial"/>
              </a:rPr>
              <a:t>Kontrolli pilte</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a:solidFill>
                  <a:srgbClr val="FFFFFF"/>
                </a:solidFill>
                <a:latin typeface="Arial"/>
              </a:rPr>
              <a:t>Mõtle, enne kui jagad</a:t>
            </a:r>
          </a:p>
        </p:txBody>
      </p:sp>
      <p:sp>
        <p:nvSpPr>
          <p:cNvPr id="559" name="CustomShape 9"/>
          <p:cNvSpPr/>
          <p:nvPr/>
        </p:nvSpPr>
        <p:spPr>
          <a:xfrm>
            <a:off x="1578600" y="3830040"/>
            <a:ext cx="28324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a:solidFill>
                  <a:srgbClr val="FFFFFF"/>
                </a:solidFill>
                <a:latin typeface="Arial"/>
              </a:rPr>
              <a:t>Hinda enda kallutatust</a:t>
            </a:r>
          </a:p>
        </p:txBody>
      </p:sp>
      <p:sp>
        <p:nvSpPr>
          <p:cNvPr id="560" name="CustomShape 10"/>
          <p:cNvSpPr/>
          <p:nvPr/>
        </p:nvSpPr>
        <p:spPr>
          <a:xfrm>
            <a:off x="1939636" y="2752200"/>
            <a:ext cx="2792564"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1600" b="1" strike="noStrike" dirty="0">
                <a:solidFill>
                  <a:srgbClr val="FFFFFF"/>
                </a:solidFill>
                <a:latin typeface="Arial"/>
              </a:rPr>
              <a:t>Hakka müüdipurustajaks</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t-EE" sz="4000" b="1" strike="noStrike">
                <a:solidFill>
                  <a:srgbClr val="FFFFFF"/>
                </a:solidFill>
                <a:latin typeface="Arial"/>
              </a:rPr>
              <a:t>Kahtluse korral kontrolli fakte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VÄÄRINFOLE REAGEERIDA</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4000" b="1" strike="noStrike" dirty="0">
                <a:solidFill>
                  <a:srgbClr val="FFFFFF"/>
                </a:solidFill>
                <a:latin typeface="Arial"/>
              </a:rPr>
              <a:t>Teavita</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platvorme</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KUIDAS VÄÄRINFOLE REAGEERIDA</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et-EE" sz="2800" b="1" strike="noStrike">
                <a:solidFill>
                  <a:srgbClr val="FFFFFF"/>
                </a:solidFill>
                <a:latin typeface="Arial"/>
              </a:rPr>
              <a:t>ÄRA HÄBISTA –</a:t>
            </a:r>
          </a:p>
          <a:p>
            <a:pPr>
              <a:lnSpc>
                <a:spcPts val="2761"/>
              </a:lnSpc>
            </a:pPr>
            <a:r>
              <a:rPr lang="et-EE" sz="2800" b="1" strike="noStrike">
                <a:solidFill>
                  <a:srgbClr val="FFFFFF"/>
                </a:solidFill>
                <a:latin typeface="Arial"/>
              </a:rPr>
              <a:t>OLE TOETAV</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et-EE" sz="1800" b="0" strike="noStrike">
                <a:solidFill>
                  <a:srgbClr val="FFFFFF"/>
                </a:solidFill>
                <a:latin typeface="Arial"/>
              </a:rPr>
              <a:t>Seisukoht </a:t>
            </a:r>
          </a:p>
          <a:p>
            <a:pPr>
              <a:lnSpc>
                <a:spcPts val="1760"/>
              </a:lnSpc>
            </a:pPr>
            <a:r>
              <a:rPr lang="et-EE" sz="1800" b="0" strike="noStrike">
                <a:solidFill>
                  <a:srgbClr val="FFFFFF"/>
                </a:solidFill>
                <a:latin typeface="Arial"/>
              </a:rPr>
              <a:t>„</a:t>
            </a:r>
            <a:r>
              <a:rPr lang="et-EE" sz="1800" b="1" strike="noStrike">
                <a:solidFill>
                  <a:srgbClr val="FFFFFF"/>
                </a:solidFill>
                <a:latin typeface="Arial"/>
              </a:rPr>
              <a:t>sina eksid ja minul on õigus</a:t>
            </a:r>
            <a:r>
              <a:rPr lang="et-EE" sz="1800" b="0" strike="noStrike">
                <a:solidFill>
                  <a:srgbClr val="FFFFFF"/>
                </a:solidFill>
                <a:latin typeface="Arial"/>
              </a:rPr>
              <a:t>“</a:t>
            </a:r>
          </a:p>
          <a:p>
            <a:pPr>
              <a:lnSpc>
                <a:spcPts val="1760"/>
              </a:lnSpc>
            </a:pPr>
            <a:r>
              <a:rPr lang="et-EE" sz="1800" b="0" strike="noStrike">
                <a:solidFill>
                  <a:srgbClr val="FFFFFF"/>
                </a:solidFill>
                <a:latin typeface="Arial"/>
              </a:rPr>
              <a:t>ei toimi</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a:solidFill>
                  <a:srgbClr val="FFFFFF"/>
                </a:solidFill>
                <a:latin typeface="Arial"/>
              </a:rPr>
              <a:t>Kuidas rääkida väärinfost sõprade ja pereliikmetega</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t-EE" sz="2800" b="1" strike="noStrike">
                <a:solidFill>
                  <a:srgbClr val="FFFFFF"/>
                </a:solidFill>
                <a:latin typeface="Arial"/>
              </a:rPr>
              <a:t>ÄRA OOTA KOHEST MUUTUST</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et-EE" sz="1800" b="0" strike="noStrike">
                <a:solidFill>
                  <a:srgbClr val="FFFFFF"/>
                </a:solidFill>
                <a:latin typeface="Arial"/>
              </a:rPr>
              <a:t>Väärinfo levitamise takistamiseks on vaja viisakust ja kannatlikkust.</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et-EE" sz="2800" b="1" strike="noStrike">
                <a:solidFill>
                  <a:srgbClr val="FFFFFF"/>
                </a:solidFill>
                <a:latin typeface="Arial"/>
              </a:rPr>
              <a:t>OLE AKTIIVNE</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et-EE" sz="1800" b="0" strike="noStrike">
                <a:solidFill>
                  <a:srgbClr val="FFFFFF"/>
                </a:solidFill>
                <a:latin typeface="Arial"/>
              </a:rPr>
              <a:t>Meil KÕIGIL on kohustus takistada eksitava teabe levikut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RÜHMATÖÖ – </a:t>
            </a:r>
            <a:r>
              <a:rPr lang="et-EE" sz="1800" b="1" strike="noStrike">
                <a:solidFill>
                  <a:srgbClr val="FFFFFF"/>
                </a:solidFill>
                <a:latin typeface="Arial"/>
              </a:rPr>
              <a:t>3–4-LIIKMELISE RÜHMA ÜLESANDED</a:t>
            </a:r>
          </a:p>
        </p:txBody>
      </p:sp>
      <p:sp>
        <p:nvSpPr>
          <p:cNvPr id="588" name="CustomShape 2"/>
          <p:cNvSpPr/>
          <p:nvPr/>
        </p:nvSpPr>
        <p:spPr>
          <a:xfrm>
            <a:off x="3899754" y="1032660"/>
            <a:ext cx="439189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2000" b="1" strike="noStrike" dirty="0">
                <a:solidFill>
                  <a:srgbClr val="FFFFFF"/>
                </a:solidFill>
                <a:latin typeface="Arial"/>
              </a:rPr>
              <a:t>3–</a:t>
            </a:r>
            <a:r>
              <a:rPr lang="et-EE" sz="2000" b="1" strike="noStrike" dirty="0" err="1">
                <a:solidFill>
                  <a:srgbClr val="FFFFFF"/>
                </a:solidFill>
                <a:latin typeface="Arial"/>
              </a:rPr>
              <a:t>4-liikmelise</a:t>
            </a:r>
            <a:r>
              <a:rPr lang="et-EE" sz="2000" b="1" strike="noStrike" dirty="0">
                <a:solidFill>
                  <a:srgbClr val="FFFFFF"/>
                </a:solidFill>
                <a:latin typeface="Arial"/>
              </a:rPr>
              <a:t> rühma ülesanded</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t-EE" sz="1800" b="1" strike="noStrike">
                <a:solidFill>
                  <a:srgbClr val="FFFFFF"/>
                </a:solidFill>
                <a:latin typeface="Arial"/>
              </a:rPr>
              <a:t>JAGUNEGE RÜHMADEKS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t-EE" sz="1800" b="1" strike="noStrike">
                <a:solidFill>
                  <a:srgbClr val="FFFFFF"/>
                </a:solidFill>
                <a:latin typeface="Arial"/>
              </a:rPr>
              <a:t>VÕTKE LUGU JA ÜLESANDED</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et-EE" sz="1800" b="1" strike="noStrike">
                <a:solidFill>
                  <a:srgbClr val="FFFFFF"/>
                </a:solidFill>
                <a:latin typeface="Arial"/>
              </a:rPr>
              <a:t>KOOSTAGE ETTEKANNE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KOKKUVÕTE – </a:t>
            </a:r>
            <a:r>
              <a:rPr lang="et-EE" sz="1800" b="1" strike="noStrike">
                <a:solidFill>
                  <a:srgbClr val="FFFFFF"/>
                </a:solidFill>
                <a:latin typeface="Arial"/>
              </a:rPr>
              <a:t>MIDA OLEME ÕPPINUD?</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23" name="CustomShape 3"/>
          <p:cNvSpPr/>
          <p:nvPr/>
        </p:nvSpPr>
        <p:spPr>
          <a:xfrm>
            <a:off x="177241" y="1627560"/>
            <a:ext cx="5939159"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a:solidFill>
                  <a:srgbClr val="FF5D00"/>
                </a:solidFill>
                <a:latin typeface="Arial"/>
              </a:rPr>
              <a:t>Mis</a:t>
            </a:r>
          </a:p>
        </p:txBody>
      </p:sp>
      <p:sp>
        <p:nvSpPr>
          <p:cNvPr id="624" name="CustomShape 4"/>
          <p:cNvSpPr/>
          <p:nvPr/>
        </p:nvSpPr>
        <p:spPr>
          <a:xfrm>
            <a:off x="177241" y="2541960"/>
            <a:ext cx="5588519"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a:solidFill>
                  <a:srgbClr val="164193"/>
                </a:solidFill>
                <a:latin typeface="Arial"/>
              </a:rPr>
              <a:t>Kuidas</a:t>
            </a:r>
          </a:p>
        </p:txBody>
      </p:sp>
      <p:sp>
        <p:nvSpPr>
          <p:cNvPr id="625" name="CustomShape 5"/>
          <p:cNvSpPr/>
          <p:nvPr/>
        </p:nvSpPr>
        <p:spPr>
          <a:xfrm>
            <a:off x="177241" y="3495600"/>
            <a:ext cx="5715239"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a:solidFill>
                  <a:srgbClr val="164193"/>
                </a:solidFill>
                <a:latin typeface="Arial"/>
              </a:rPr>
              <a:t>Kuidas</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on väärinfo?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väärinfo toimib?</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t-EE" sz="1600" b="1" strike="noStrike">
                <a:solidFill>
                  <a:srgbClr val="FFFFFF"/>
                </a:solidFill>
                <a:latin typeface="Arial"/>
              </a:rPr>
              <a:t>peaksime väärinfole reageerima? </a:t>
            </a:r>
          </a:p>
        </p:txBody>
      </p:sp>
      <p:sp>
        <p:nvSpPr>
          <p:cNvPr id="629" name="CustomShape 9"/>
          <p:cNvSpPr/>
          <p:nvPr/>
        </p:nvSpPr>
        <p:spPr>
          <a:xfrm>
            <a:off x="177241" y="4431600"/>
            <a:ext cx="5715239"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smtClean="0">
                <a:solidFill>
                  <a:srgbClr val="F49900"/>
                </a:solidFill>
                <a:latin typeface="Arial"/>
              </a:rPr>
              <a:t>Näpunäited</a:t>
            </a:r>
            <a:endParaRPr lang="et-EE" sz="8000" b="1" strike="noStrike" dirty="0">
              <a:solidFill>
                <a:srgbClr val="F49900"/>
              </a:solidFill>
              <a:latin typeface="Arial"/>
            </a:endParaRPr>
          </a:p>
        </p:txBody>
      </p:sp>
      <p:sp>
        <p:nvSpPr>
          <p:cNvPr id="630" name="CustomShape 10"/>
          <p:cNvSpPr/>
          <p:nvPr/>
        </p:nvSpPr>
        <p:spPr>
          <a:xfrm>
            <a:off x="6095880" y="4926240"/>
            <a:ext cx="291492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t-EE" sz="1600" b="1" strike="noStrike" dirty="0">
                <a:solidFill>
                  <a:srgbClr val="FFFFFF"/>
                </a:solidFill>
                <a:latin typeface="Arial"/>
              </a:rPr>
              <a:t>täiendava teabe saamiseks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625680"/>
          </a:xfrm>
          <a:prstGeom prst="rect">
            <a:avLst/>
          </a:prstGeom>
          <a:solidFill>
            <a:srgbClr val="0B1741"/>
          </a:solidFill>
          <a:ln w="0">
            <a:noFill/>
          </a:ln>
        </p:spPr>
        <p:txBody>
          <a:bodyPr lIns="720000" tIns="72000" anchor="ctr">
            <a:noAutofit/>
          </a:bodyPr>
          <a:lstStyle/>
          <a:p>
            <a:pPr>
              <a:lnSpc>
                <a:spcPct val="90000"/>
              </a:lnSpc>
            </a:pPr>
            <a:r>
              <a:rPr lang="et-EE" sz="1800" b="0" strike="noStrike" dirty="0">
                <a:solidFill>
                  <a:srgbClr val="FFFFFF"/>
                </a:solidFill>
                <a:latin typeface="Arial"/>
              </a:rPr>
              <a:t>NÄPUNÄITED TÄIENDAVA TEABE SAAMISEKS – </a:t>
            </a:r>
            <a:r>
              <a:rPr lang="et-EE" sz="1800" b="1" strike="noStrike" dirty="0">
                <a:solidFill>
                  <a:srgbClr val="FFFFFF"/>
                </a:solidFill>
                <a:latin typeface="Arial"/>
              </a:rPr>
              <a:t>VÄÄRINFOT KÄSITLEVAD VEEBIMÄNGUD (</a:t>
            </a:r>
            <a:r>
              <a:rPr lang="et-EE" sz="1800" b="1" strike="noStrike" dirty="0" err="1">
                <a:solidFill>
                  <a:srgbClr val="FFFFFF"/>
                </a:solidFill>
                <a:latin typeface="Arial"/>
              </a:rPr>
              <a:t>VÄLISRESSURSID</a:t>
            </a:r>
            <a:r>
              <a:rPr lang="et-EE" sz="1800" b="1" strike="noStrike" dirty="0">
                <a:solidFill>
                  <a:srgbClr val="FFFFFF"/>
                </a:solidFill>
                <a:latin typeface="Arial"/>
              </a:rPr>
              <a:t>)</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et-EE" sz="1400" b="1" u="sng" strike="noStrike">
                <a:solidFill>
                  <a:srgbClr val="964277"/>
                </a:solidFill>
                <a:uFillTx/>
                <a:latin typeface="Arial"/>
                <a:hlinkClick r:id="rId3"/>
              </a:rPr>
              <a:t>The Bad News Game </a:t>
            </a:r>
            <a:r>
              <a:rPr lang="et-EE" sz="1400" b="0" strike="noStrike">
                <a:solidFill>
                  <a:srgbClr val="808080"/>
                </a:solidFill>
                <a:latin typeface="Arial"/>
              </a:rPr>
              <a:t>(eri keeltes) ja </a:t>
            </a:r>
            <a:r>
              <a:rPr lang="et-EE" sz="1400" b="1" u="sng" strike="noStrike">
                <a:solidFill>
                  <a:srgbClr val="964277"/>
                </a:solidFill>
                <a:uFillTx/>
                <a:latin typeface="Arial"/>
                <a:hlinkClick r:id="rId4"/>
              </a:rPr>
              <a:t>Bad News Game for Kids</a:t>
            </a:r>
            <a:r>
              <a:rPr lang="et-EE" sz="1400" b="1" strike="noStrike">
                <a:solidFill>
                  <a:srgbClr val="1D848A"/>
                </a:solidFill>
                <a:latin typeface="Arial"/>
              </a:rPr>
              <a:t> </a:t>
            </a:r>
            <a:r>
              <a:rPr lang="et-EE" sz="1400" b="0" strike="noStrike">
                <a:solidFill>
                  <a:srgbClr val="808080"/>
                </a:solidFill>
                <a:latin typeface="Arial"/>
              </a:rPr>
              <a:t>(vähem keeli)</a:t>
            </a:r>
            <a:r>
              <a:rPr lang="et-EE" sz="1400" strike="noStrike">
                <a:latin typeface="Arial"/>
              </a:rPr>
              <a:t>.</a:t>
            </a:r>
            <a:r>
              <a:rPr lang="et-EE" sz="1400" b="0" strike="noStrike">
                <a:solidFill>
                  <a:srgbClr val="808080"/>
                </a:solidFill>
                <a:latin typeface="Arial"/>
              </a:rPr>
              <a:t> </a:t>
            </a:r>
            <a:r>
              <a:rPr lang="et-EE"/>
              <a:t/>
            </a:r>
            <a:br>
              <a:rPr lang="et-EE"/>
            </a:br>
            <a:r>
              <a:rPr lang="et-EE" sz="1400" b="0" strike="noStrike">
                <a:solidFill>
                  <a:srgbClr val="808080"/>
                </a:solidFill>
                <a:latin typeface="Arial"/>
              </a:rPr>
              <a:t>Loo ise libauudis. Standardversioon: 15-aastased ja vanemad. Lastele mõeldud versioon: 8-aastased ja vanemad.</a:t>
            </a:r>
          </a:p>
          <a:p>
            <a:pPr marL="1035000">
              <a:lnSpc>
                <a:spcPct val="90000"/>
              </a:lnSpc>
              <a:spcBef>
                <a:spcPts val="1199"/>
              </a:spcBef>
              <a:tabLst>
                <a:tab pos="1060560" algn="l"/>
              </a:tabLst>
            </a:pPr>
            <a:r>
              <a:rPr lang="et-EE" sz="1200" b="0" i="1" strike="noStrike">
                <a:solidFill>
                  <a:srgbClr val="808080"/>
                </a:solidFill>
                <a:latin typeface="Arial"/>
              </a:rPr>
              <a:t>Kättesaadav mitmes keeles.</a:t>
            </a:r>
          </a:p>
          <a:p>
            <a:pPr marL="863640" indent="-285480">
              <a:lnSpc>
                <a:spcPct val="90000"/>
              </a:lnSpc>
              <a:spcBef>
                <a:spcPts val="1199"/>
              </a:spcBef>
              <a:buClr>
                <a:srgbClr val="4365E2"/>
              </a:buClr>
              <a:buFont typeface="Arial"/>
              <a:buChar char="•"/>
              <a:tabLst>
                <a:tab pos="1060560" algn="l"/>
              </a:tabLst>
            </a:pPr>
            <a:r>
              <a:rPr lang="et-EE" sz="1400" b="1" u="sng" strike="noStrike">
                <a:solidFill>
                  <a:srgbClr val="964277"/>
                </a:solidFill>
                <a:uFillTx/>
                <a:latin typeface="Arial"/>
                <a:hlinkClick r:id="rId5"/>
              </a:rPr>
              <a:t>Tegelik või Photoshop?</a:t>
            </a:r>
            <a:r>
              <a:rPr lang="et-EE" sz="1400" b="1" strike="noStrike">
                <a:latin typeface="Arial"/>
              </a:rPr>
              <a:t> </a:t>
            </a:r>
            <a:r>
              <a:rPr lang="et-EE" sz="1400" b="0" strike="noStrike">
                <a:solidFill>
                  <a:srgbClr val="808080"/>
                </a:solidFill>
                <a:latin typeface="Arial"/>
              </a:rPr>
              <a:t>(EN) Pange proovile oma jälgimisvõime, et paremini mõista kujutisega manipuleerimist.</a:t>
            </a:r>
          </a:p>
          <a:p>
            <a:pPr marL="577800">
              <a:lnSpc>
                <a:spcPct val="90000"/>
              </a:lnSpc>
              <a:spcBef>
                <a:spcPts val="1199"/>
              </a:spcBef>
              <a:tabLst>
                <a:tab pos="1060560" algn="l"/>
              </a:tabLst>
            </a:pPr>
            <a:r>
              <a:rPr lang="et-EE" sz="1200" b="0" i="1" strike="noStrike">
                <a:solidFill>
                  <a:srgbClr val="808080"/>
                </a:solidFill>
                <a:latin typeface="Arial"/>
              </a:rPr>
              <a:t>	Saadaval üksnes inglise keeles.</a:t>
            </a:r>
          </a:p>
          <a:p>
            <a:pPr marL="863640" indent="-285480">
              <a:lnSpc>
                <a:spcPct val="90000"/>
              </a:lnSpc>
              <a:spcBef>
                <a:spcPts val="1199"/>
              </a:spcBef>
              <a:buClr>
                <a:srgbClr val="4365E2"/>
              </a:buClr>
              <a:buFont typeface="Arial"/>
              <a:buChar char="•"/>
              <a:tabLst>
                <a:tab pos="1060560" algn="l"/>
              </a:tabLst>
            </a:pPr>
            <a:r>
              <a:rPr lang="et-EE" sz="1400" b="1" u="sng" strike="noStrike">
                <a:solidFill>
                  <a:srgbClr val="964277"/>
                </a:solidFill>
                <a:uFillTx/>
                <a:latin typeface="Arial"/>
                <a:hlinkClick r:id="rId6"/>
              </a:rPr>
              <a:t>Fakescape</a:t>
            </a:r>
            <a:r>
              <a:rPr lang="et-EE" sz="1400" b="0" strike="noStrike">
                <a:solidFill>
                  <a:srgbClr val="1D848A"/>
                </a:solidFill>
                <a:latin typeface="Arial"/>
              </a:rPr>
              <a:t> </a:t>
            </a:r>
            <a:r>
              <a:rPr lang="et-EE" sz="1400" b="0" strike="noStrike">
                <a:solidFill>
                  <a:srgbClr val="808080"/>
                </a:solidFill>
                <a:latin typeface="Arial"/>
              </a:rPr>
              <a:t>(tšehhi ja inglise keeles). Mängud, mis õpetavad õpilasi libauudiste eest „põgenema“. Õpetajatele tellimisel ja tasuta. 13-aastased ja vanemad.</a:t>
            </a:r>
          </a:p>
          <a:p>
            <a:pPr marL="577800">
              <a:lnSpc>
                <a:spcPct val="90000"/>
              </a:lnSpc>
              <a:spcBef>
                <a:spcPts val="1199"/>
              </a:spcBef>
              <a:tabLst>
                <a:tab pos="1060560" algn="l"/>
              </a:tabLst>
            </a:pPr>
            <a:r>
              <a:rPr lang="et-EE" sz="1200" b="0" i="1" strike="noStrike">
                <a:solidFill>
                  <a:srgbClr val="808080"/>
                </a:solidFill>
                <a:latin typeface="Arial"/>
              </a:rPr>
              <a:t>	Kättesaadav inglise ja tšehhi keeles.</a:t>
            </a:r>
          </a:p>
          <a:p>
            <a:pPr marL="863640" indent="-285480">
              <a:lnSpc>
                <a:spcPct val="90000"/>
              </a:lnSpc>
              <a:spcBef>
                <a:spcPts val="1199"/>
              </a:spcBef>
              <a:buClr>
                <a:srgbClr val="4365E2"/>
              </a:buClr>
              <a:buFont typeface="Arial"/>
              <a:buChar char="•"/>
              <a:tabLst>
                <a:tab pos="1060560" algn="l"/>
              </a:tabLst>
            </a:pPr>
            <a:r>
              <a:rPr lang="et-EE" sz="1400" b="1" u="sng" strike="noStrike">
                <a:solidFill>
                  <a:srgbClr val="964277"/>
                </a:solidFill>
                <a:uFillTx/>
                <a:latin typeface="Arial"/>
                <a:hlinkClick r:id="rId7"/>
              </a:rPr>
              <a:t>Fakey</a:t>
            </a:r>
            <a:r>
              <a:rPr lang="et-EE" sz="1400" b="0" strike="noStrike">
                <a:solidFill>
                  <a:srgbClr val="1D848A"/>
                </a:solidFill>
                <a:latin typeface="Arial"/>
              </a:rPr>
              <a:t> </a:t>
            </a:r>
            <a:r>
              <a:rPr lang="et-EE" sz="1400" b="0" strike="noStrike">
                <a:solidFill>
                  <a:srgbClr val="808080"/>
                </a:solidFill>
                <a:latin typeface="Arial"/>
              </a:rPr>
              <a:t>(inglise keeles). Mäng, mis õpetab meediapädevust ja seda, kuidas inimesed eksitava teabega suhtlevad. 16-aastased ja vanemad.</a:t>
            </a:r>
          </a:p>
          <a:p>
            <a:pPr marL="577800">
              <a:lnSpc>
                <a:spcPct val="90000"/>
              </a:lnSpc>
              <a:spcBef>
                <a:spcPts val="1199"/>
              </a:spcBef>
              <a:tabLst>
                <a:tab pos="1060560" algn="l"/>
              </a:tabLst>
            </a:pPr>
            <a:r>
              <a:rPr lang="et-EE" sz="1200" b="0" i="1" strike="noStrike">
                <a:solidFill>
                  <a:srgbClr val="808080"/>
                </a:solidFill>
                <a:latin typeface="Arial"/>
              </a:rPr>
              <a:t>	Saadaval üksnes inglise keeles.</a:t>
            </a:r>
          </a:p>
          <a:p>
            <a:pPr marL="863640" indent="-285480">
              <a:lnSpc>
                <a:spcPct val="90000"/>
              </a:lnSpc>
              <a:spcBef>
                <a:spcPts val="1199"/>
              </a:spcBef>
              <a:buClr>
                <a:srgbClr val="4365E2"/>
              </a:buClr>
              <a:buFont typeface="Arial"/>
              <a:buChar char="•"/>
              <a:tabLst>
                <a:tab pos="1060560" algn="l"/>
              </a:tabLst>
            </a:pPr>
            <a:r>
              <a:rPr lang="et-EE" sz="1400" b="1" u="sng" strike="noStrike">
                <a:solidFill>
                  <a:srgbClr val="964277"/>
                </a:solidFill>
                <a:uFillTx/>
                <a:latin typeface="Arial"/>
                <a:hlinkClick r:id="rId8"/>
              </a:rPr>
              <a:t>Escape Fake</a:t>
            </a:r>
            <a:r>
              <a:rPr lang="et-EE" sz="1400" b="1" strike="noStrike">
                <a:solidFill>
                  <a:srgbClr val="1D848A"/>
                </a:solidFill>
                <a:latin typeface="Arial"/>
              </a:rPr>
              <a:t> </a:t>
            </a:r>
            <a:r>
              <a:rPr lang="et-EE" sz="1400" b="0" strike="noStrike">
                <a:solidFill>
                  <a:srgbClr val="808080"/>
                </a:solidFill>
                <a:latin typeface="Arial"/>
              </a:rPr>
              <a:t>(saksa ja inglise keeles). Allalaaditav mängurakendus, mis õpetab mänguliselt meediapädevust. 15-aastased ja vanemad.</a:t>
            </a:r>
          </a:p>
          <a:p>
            <a:pPr marL="577800">
              <a:lnSpc>
                <a:spcPct val="90000"/>
              </a:lnSpc>
              <a:spcBef>
                <a:spcPts val="1199"/>
              </a:spcBef>
              <a:tabLst>
                <a:tab pos="1060560" algn="l"/>
              </a:tabLst>
            </a:pPr>
            <a:r>
              <a:rPr lang="et-EE" sz="1200" b="0" i="1" strike="noStrike">
                <a:solidFill>
                  <a:srgbClr val="808080"/>
                </a:solidFill>
                <a:latin typeface="Arial"/>
              </a:rPr>
              <a:t>	Kättesaadav inglise ja saksa keeles.</a:t>
            </a:r>
          </a:p>
          <a:p>
            <a:pPr marL="863640" indent="-285480">
              <a:lnSpc>
                <a:spcPct val="90000"/>
              </a:lnSpc>
              <a:spcBef>
                <a:spcPts val="1199"/>
              </a:spcBef>
              <a:buClr>
                <a:srgbClr val="4365E2"/>
              </a:buClr>
              <a:buFont typeface="Arial"/>
              <a:buChar char="•"/>
              <a:tabLst>
                <a:tab pos="1060560" algn="l"/>
              </a:tabLst>
            </a:pPr>
            <a:r>
              <a:rPr lang="et-EE" sz="1400" b="1" u="sng" strike="noStrike">
                <a:solidFill>
                  <a:srgbClr val="964277"/>
                </a:solidFill>
                <a:uFillTx/>
                <a:latin typeface="Arial"/>
                <a:hlinkClick r:id="rId9"/>
              </a:rPr>
              <a:t>Troll Factory</a:t>
            </a:r>
            <a:r>
              <a:rPr lang="et-EE" sz="1400" b="1" strike="noStrike">
                <a:solidFill>
                  <a:srgbClr val="1D848A"/>
                </a:solidFill>
                <a:latin typeface="Arial"/>
              </a:rPr>
              <a:t> </a:t>
            </a:r>
            <a:r>
              <a:rPr lang="et-EE" sz="1400" b="0" strike="noStrike">
                <a:solidFill>
                  <a:srgbClr val="808080"/>
                </a:solidFill>
                <a:latin typeface="Arial"/>
              </a:rPr>
              <a:t>(inglise keeles). Mängija on troll, kes loob libauudiseid. 16-aastased ja vanemad.</a:t>
            </a:r>
          </a:p>
          <a:p>
            <a:pPr marL="577800">
              <a:lnSpc>
                <a:spcPct val="90000"/>
              </a:lnSpc>
              <a:spcBef>
                <a:spcPts val="1199"/>
              </a:spcBef>
              <a:tabLst>
                <a:tab pos="1060560" algn="l"/>
              </a:tabLst>
            </a:pPr>
            <a:r>
              <a:rPr lang="et-EE" sz="1200" b="0" i="1" strike="noStrike">
                <a:solidFill>
                  <a:srgbClr val="808080"/>
                </a:solidFill>
                <a:latin typeface="Arial"/>
              </a:rPr>
              <a:t>	Saadaval üksnes inglise keeles.</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NÄPUNÄITED TÄIENDAVA TEABE SAAMISEKS – </a:t>
            </a:r>
            <a:r>
              <a:rPr lang="et-EE" sz="1800" b="1" strike="noStrike">
                <a:solidFill>
                  <a:srgbClr val="FFFFFF"/>
                </a:solidFill>
                <a:latin typeface="Arial"/>
              </a:rPr>
              <a:t>FAKTIDE KONTROLLIJAD</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et-EE" sz="1400" b="0" strike="noStrike">
                <a:solidFill>
                  <a:srgbClr val="808080"/>
                </a:solidFill>
                <a:latin typeface="Arial"/>
              </a:rPr>
              <a:t>Teie riigi fakte kontrollivate organisatsioonide loetelu ajakohastatakse </a:t>
            </a:r>
            <a:r>
              <a:rPr lang="et-EE" sz="1400" b="1" u="sng" strike="noStrike">
                <a:solidFill>
                  <a:srgbClr val="964277"/>
                </a:solidFill>
                <a:uFillTx/>
                <a:latin typeface="Arial"/>
                <a:hlinkClick r:id="rId3"/>
              </a:rPr>
              <a:t>Poynteri instituudi</a:t>
            </a:r>
            <a:r>
              <a:rPr lang="et-EE" sz="1400" b="1" strike="noStrike">
                <a:solidFill>
                  <a:srgbClr val="1D848A"/>
                </a:solidFill>
                <a:latin typeface="Arial"/>
              </a:rPr>
              <a:t> </a:t>
            </a:r>
            <a:r>
              <a:rPr lang="et-EE"/>
              <a:t/>
            </a:r>
            <a:br>
              <a:rPr lang="et-EE"/>
            </a:br>
            <a:r>
              <a:rPr lang="et-EE" sz="1400" b="0" strike="noStrike">
                <a:solidFill>
                  <a:srgbClr val="808080"/>
                </a:solidFill>
                <a:latin typeface="Arial"/>
              </a:rPr>
              <a:t>ja</a:t>
            </a:r>
            <a:r>
              <a:rPr lang="et-EE" sz="1400" b="0" strike="noStrike">
                <a:solidFill>
                  <a:srgbClr val="1D848A"/>
                </a:solidFill>
                <a:latin typeface="Arial"/>
              </a:rPr>
              <a:t> </a:t>
            </a:r>
            <a:r>
              <a:rPr lang="et-EE" sz="1400" b="1" u="sng" strike="noStrike">
                <a:solidFill>
                  <a:srgbClr val="964277"/>
                </a:solidFill>
                <a:uFillTx/>
                <a:latin typeface="Arial"/>
                <a:hlinkClick r:id="rId4"/>
              </a:rPr>
              <a:t>Facebooki</a:t>
            </a:r>
            <a:r>
              <a:rPr lang="et-EE"/>
              <a:t> kaudu</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t-EE" sz="1400" b="0" strike="noStrike">
                <a:solidFill>
                  <a:srgbClr val="808080"/>
                </a:solidFill>
                <a:latin typeface="Arial"/>
              </a:rPr>
              <a:t>Otsi </a:t>
            </a:r>
            <a:r>
              <a:rPr lang="et-EE"/>
              <a:t/>
            </a:r>
            <a:br>
              <a:rPr lang="et-EE"/>
            </a:br>
            <a:r>
              <a:rPr lang="et-EE" sz="1400" b="1" u="sng" strike="noStrike">
                <a:solidFill>
                  <a:srgbClr val="964277"/>
                </a:solidFill>
                <a:uFillTx/>
                <a:latin typeface="Arial"/>
                <a:hlinkClick r:id="rId5"/>
              </a:rPr>
              <a:t>Google’s Fact Check Exploreri</a:t>
            </a:r>
            <a:r>
              <a:rPr lang="et-EE"/>
              <a:t> abil veebist teema või isiku kohta faktide kontrollimise tulemusi</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t-EE" sz="1400" b="1" u="sng" strike="noStrike">
                <a:solidFill>
                  <a:srgbClr val="964277"/>
                </a:solidFill>
                <a:uFillTx/>
                <a:latin typeface="Arial"/>
                <a:hlinkClick r:id="rId6"/>
              </a:rPr>
              <a:t>„Learn to Discern“ </a:t>
            </a:r>
            <a:r>
              <a:rPr lang="et-EE" sz="1400" b="0" strike="noStrike">
                <a:solidFill>
                  <a:srgbClr val="808080"/>
                </a:solidFill>
                <a:latin typeface="Arial"/>
              </a:rPr>
              <a:t>– meediapädevuse koolitaja käsiraamat ülemaailmselt arengu- ja haridusvaldkonna </a:t>
            </a:r>
            <a:r>
              <a:rPr lang="et-EE"/>
              <a:t/>
            </a:r>
            <a:br>
              <a:rPr lang="et-EE"/>
            </a:br>
            <a:r>
              <a:rPr lang="et-EE" sz="1400" b="0" strike="noStrike">
                <a:solidFill>
                  <a:srgbClr val="808080"/>
                </a:solidFill>
                <a:latin typeface="Arial"/>
              </a:rPr>
              <a:t>mittetulundusühingult 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et-EE" sz="1400" b="0" strike="noStrike">
                <a:solidFill>
                  <a:srgbClr val="808080"/>
                </a:solidFill>
                <a:latin typeface="Arial"/>
              </a:rPr>
              <a:t>ELi </a:t>
            </a:r>
            <a:r>
              <a:rPr lang="et-EE" sz="1400" b="1" u="sng" strike="noStrike">
                <a:solidFill>
                  <a:srgbClr val="964277"/>
                </a:solidFill>
                <a:uFillTx/>
                <a:latin typeface="Arial"/>
                <a:hlinkClick r:id="rId7"/>
              </a:rPr>
              <a:t>väärinfovastane rühm</a:t>
            </a:r>
            <a:r>
              <a:rPr lang="et-EE" sz="1400" b="1" strike="noStrike">
                <a:solidFill>
                  <a:srgbClr val="1D848A"/>
                </a:solidFill>
                <a:latin typeface="Arial"/>
              </a:rPr>
              <a:t> </a:t>
            </a:r>
            <a:r>
              <a:rPr lang="et-EE" sz="1400" b="0" strike="noStrike">
                <a:solidFill>
                  <a:srgbClr val="808080"/>
                </a:solidFill>
                <a:latin typeface="Arial"/>
              </a:rPr>
              <a:t>ja kampaania </a:t>
            </a:r>
            <a:r>
              <a:rPr lang="et-EE" sz="1400" b="1" strike="noStrike">
                <a:solidFill>
                  <a:srgbClr val="808080"/>
                </a:solidFill>
                <a:latin typeface="Arial"/>
              </a:rPr>
              <a:t>„</a:t>
            </a:r>
            <a:r>
              <a:rPr lang="et-EE" sz="1400" b="1" u="sng" strike="noStrike">
                <a:solidFill>
                  <a:srgbClr val="964277"/>
                </a:solidFill>
                <a:uFillTx/>
                <a:latin typeface="Arial"/>
                <a:hlinkClick r:id="rId8"/>
              </a:rPr>
              <a:t>Enne jagamist mõtle järele</a:t>
            </a:r>
            <a:r>
              <a:rPr lang="et-EE" sz="1400" b="1" strike="noStrike">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NÄPUNÄITED TÄIENDAVA TEABE SAAMISEKS – </a:t>
            </a:r>
            <a:r>
              <a:rPr lang="et-EE" sz="1800" b="1" strike="noStrike">
                <a:solidFill>
                  <a:srgbClr val="FFFFFF"/>
                </a:solidFill>
                <a:latin typeface="Arial"/>
              </a:rPr>
              <a:t>RIIKLIKUD RESSURSID</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AUSTRIA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6"/>
              </a:rPr>
              <a:t>Click &amp; Check</a:t>
            </a:r>
            <a:r>
              <a:rPr lang="et-E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BELGIA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BULGAARIA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8"/>
              </a:rPr>
              <a:t>Gramoten</a:t>
            </a:r>
            <a:r>
              <a:rPr lang="et-E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HORVAATIA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9"/>
              </a:rPr>
              <a:t>Kommunikatsiooni- ja meediakultuuri liit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0"/>
              </a:rPr>
              <a:t>Meedia lapsed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1"/>
              </a:rPr>
              <a:t>Meediapädevuse päevad</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KÜPROS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2"/>
              </a:rPr>
              <a:t>Võitlus eksitava teabega meediapädevuse kaudu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TŠEHHI VABARIIK</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3"/>
              </a:rPr>
              <a:t>Clovekvtisni</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5"/>
              </a:rPr>
              <a:t>Elpida</a:t>
            </a:r>
            <a:r>
              <a:rPr lang="et-E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TAANI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6"/>
              </a:rPr>
              <a:t>Rahvusvaheline meediatugi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7"/>
              </a:rPr>
              <a:t>TjekDet</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8"/>
              </a:rPr>
              <a:t>DR Detektor</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0"/>
              </a:rPr>
              <a:t>Børneavisen</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MÕNED NÄITED</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et-EE" sz="1400" b="1" strike="noStrike">
                <a:solidFill>
                  <a:srgbClr val="0B1741"/>
                </a:solidFill>
                <a:latin typeface="Arial"/>
              </a:rPr>
              <a:t>VALE FOTOALLKIRI</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et-EE" sz="1400" b="1" strike="noStrike">
                <a:solidFill>
                  <a:srgbClr val="0B1741"/>
                </a:solidFill>
                <a:latin typeface="Arial"/>
              </a:rPr>
              <a:t>ALLIKAT EI OLE OLEMAS</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2800" b="1" strike="noStrike">
                <a:solidFill>
                  <a:srgbClr val="FFFFFF"/>
                </a:solidFill>
                <a:latin typeface="Arial"/>
              </a:rPr>
              <a:t>VALE</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t-EE" sz="1400" b="1" strike="noStrike">
                <a:solidFill>
                  <a:srgbClr val="0A1641"/>
                </a:solidFill>
                <a:latin typeface="Arial"/>
              </a:rPr>
              <a:t>Pilt on võetud ühe teise tütarlapse kontolt, kes selle konkreetse nurga alt sarnaneb Gretaga.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et-EE" sz="1400" b="1" strike="noStrike">
                <a:solidFill>
                  <a:srgbClr val="0A1641"/>
                </a:solidFill>
                <a:latin typeface="Arial"/>
              </a:rPr>
              <a:t>Dailypresser.com ei ole tõeline uudistesait, see postitus oli täielik väljamõeldis.</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t-EE" sz="2800" b="1" strike="noStrike">
                <a:solidFill>
                  <a:srgbClr val="FFFFFF"/>
                </a:solidFill>
                <a:latin typeface="Arial"/>
              </a:rPr>
              <a:t>VALE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SOOVITUSED EDASISEKS UURIMISTÖÖKS – </a:t>
            </a:r>
            <a:r>
              <a:rPr lang="et-EE" sz="1800" b="1" strike="noStrike">
                <a:solidFill>
                  <a:srgbClr val="FFFFFF"/>
                </a:solidFill>
                <a:latin typeface="Arial"/>
              </a:rPr>
              <a:t>RIIKLIKUD RESSURSID</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EESTI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4"/>
              </a:rPr>
              <a:t>SALTO osalemine ja teave</a:t>
            </a:r>
          </a:p>
          <a:p>
            <a:pPr>
              <a:lnSpc>
                <a:spcPct val="90000"/>
              </a:lnSpc>
              <a:spcBef>
                <a:spcPts val="1199"/>
              </a:spcBef>
            </a:pPr>
            <a:endParaRPr lang="fr-BE" sz="1400" b="0" strike="noStrike" spc="-1">
              <a:latin typeface="Arial"/>
            </a:endParaRPr>
          </a:p>
          <a:p>
            <a:pPr>
              <a:lnSpc>
                <a:spcPct val="90000"/>
              </a:lnSpc>
              <a:spcBef>
                <a:spcPts val="1199"/>
              </a:spcBef>
            </a:pPr>
            <a:r>
              <a:rPr lang="et-EE" sz="1400" b="1" strike="noStrike">
                <a:solidFill>
                  <a:srgbClr val="0A1641"/>
                </a:solidFill>
                <a:latin typeface="Arial"/>
              </a:rPr>
              <a:t>SOOME</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5"/>
              </a:rPr>
              <a:t>Meediapädevus Soomes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7"/>
              </a:rPr>
              <a:t>Meediapädevuse kool</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9"/>
              </a:rPr>
              <a:t>Mediakasvatus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1"/>
              </a:rPr>
              <a:t>YLE</a:t>
            </a:r>
            <a:r>
              <a:rPr lang="et-EE" sz="1200" b="0" u="sng" strike="noStrike">
                <a:solidFill>
                  <a:srgbClr val="964277"/>
                </a:solidFill>
                <a:uFillTx/>
                <a:latin typeface="Arial"/>
                <a:hlinkClick r:id="rId11"/>
              </a:rPr>
              <a:t> </a:t>
            </a:r>
            <a:r>
              <a:rPr lang="et-EE"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PRANTSUSMAA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SAKSAMAA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KREEKA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1"/>
              </a:rPr>
              <a:t>Meediapädevuse instituut</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SOOVITUSED EDASISEKS UURIMISTÖÖKS – </a:t>
            </a:r>
            <a:r>
              <a:rPr lang="et-EE" sz="1800" b="1" strike="noStrike">
                <a:solidFill>
                  <a:srgbClr val="FFFFFF"/>
                </a:solidFill>
                <a:latin typeface="Arial"/>
              </a:rPr>
              <a:t>RIIKLIKUD RESSURSID</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UNGARI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IIRIMAA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ITAALIA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7"/>
              </a:rPr>
              <a:t>Meediaharidus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LÄTI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3"/>
              </a:rPr>
              <a:t>Interneti superkangelased</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LEEDU</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4"/>
              </a:rPr>
              <a:t>Draugiškas internetas (sõbralik internet)</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6"/>
              </a:rPr>
              <a:t>Meediapädevuse platvorm</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LUKSEMBURG</a:t>
            </a:r>
          </a:p>
          <a:p>
            <a:pPr marL="171360" indent="-171000">
              <a:lnSpc>
                <a:spcPct val="90000"/>
              </a:lnSpc>
              <a:spcBef>
                <a:spcPts val="1199"/>
              </a:spcBef>
              <a:buClr>
                <a:srgbClr val="40BAD2"/>
              </a:buClr>
              <a:buFont typeface="Arial"/>
              <a:buChar char="•"/>
            </a:pPr>
            <a:r>
              <a:rPr lang="et-EE"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9"/>
              </a:rPr>
              <a:t>BeSmartOnline!</a:t>
            </a:r>
            <a:r>
              <a:rPr lang="et-E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MADALMAAD</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1"/>
              </a:rPr>
              <a:t>Euroopa Ajakirjanduskeskus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2"/>
              </a:rPr>
              <a:t>Hoezomediawijs</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SOOVITUSED EDASISEKS UURIMISTÖÖKS – </a:t>
            </a:r>
            <a:r>
              <a:rPr lang="et-EE" sz="1800" b="1" strike="noStrike">
                <a:solidFill>
                  <a:srgbClr val="FFFFFF"/>
                </a:solidFill>
                <a:latin typeface="Arial"/>
              </a:rPr>
              <a:t>RIIKLIKUD RESSURSID</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400" b="1" strike="noStrike">
                <a:solidFill>
                  <a:srgbClr val="0A1641"/>
                </a:solidFill>
                <a:latin typeface="Arial"/>
              </a:rPr>
              <a:t>POOLA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3"/>
              </a:rPr>
              <a:t>Stefan Batory sihtasutus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6"/>
              </a:rPr>
              <a:t>Kodanikuhariduse keskus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8"/>
              </a:rPr>
              <a:t>A Kid in the Web</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9"/>
              </a:rPr>
              <a:t>Sihtasutus Panoptykon</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0"/>
              </a:rPr>
              <a:t>Poola Meediapädevuse Liit</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t-EE"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6"/>
              </a:rPr>
              <a:t>Riiklik digipädevuse algatus e.2030</a:t>
            </a:r>
          </a:p>
          <a:p>
            <a:pPr>
              <a:lnSpc>
                <a:spcPct val="90000"/>
              </a:lnSpc>
              <a:spcBef>
                <a:spcPts val="1199"/>
              </a:spcBef>
            </a:pPr>
            <a:endParaRPr lang="fr-BE" sz="1200" b="0" strike="noStrike" spc="-1">
              <a:latin typeface="Arial"/>
            </a:endParaRPr>
          </a:p>
          <a:p>
            <a:pPr>
              <a:lnSpc>
                <a:spcPct val="90000"/>
              </a:lnSpc>
              <a:spcBef>
                <a:spcPts val="1199"/>
              </a:spcBef>
            </a:pPr>
            <a:r>
              <a:rPr lang="et-EE" sz="1400" b="1" strike="noStrike">
                <a:solidFill>
                  <a:srgbClr val="0A1641"/>
                </a:solidFill>
                <a:latin typeface="Arial"/>
              </a:rPr>
              <a:t>RUMEENIA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7"/>
              </a:rPr>
              <a:t>ActiveWatch</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et-EE" sz="1400" b="1" strike="noStrike">
                <a:solidFill>
                  <a:srgbClr val="0A1641"/>
                </a:solidFill>
                <a:latin typeface="Arial"/>
              </a:rPr>
              <a:t>SLOVAKKIA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SOOVITUSED EDASISEKS UURIMISTÖÖKS – </a:t>
            </a:r>
            <a:r>
              <a:rPr lang="et-EE" sz="1800" b="1" strike="noStrike">
                <a:solidFill>
                  <a:srgbClr val="FFFFFF"/>
                </a:solidFill>
                <a:latin typeface="Arial"/>
              </a:rPr>
              <a:t>RIIKLIKUD RESSURSID</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400" b="1" strike="noStrike">
                <a:solidFill>
                  <a:srgbClr val="0A1641"/>
                </a:solidFill>
                <a:latin typeface="Arial"/>
              </a:rPr>
              <a:t>HISPAANIA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400" b="1" strike="noStrike">
                <a:solidFill>
                  <a:srgbClr val="0A1641"/>
                </a:solidFill>
                <a:latin typeface="Arial"/>
              </a:rPr>
              <a:t>SLOVEENIA</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7"/>
              </a:rPr>
              <a:t>MIPI – medijska in informacijska pismenost</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9"/>
              </a:rPr>
              <a:t>Otroci in mediji: iskanje resnice v svetu novic</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0"/>
              </a:rPr>
              <a:t>Medijska pismenost</a:t>
            </a:r>
            <a:r>
              <a:rPr lang="et-E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1"/>
              </a:rPr>
              <a:t>Safe</a:t>
            </a:r>
            <a:r>
              <a:rPr lang="et-EE"/>
              <a:t/>
            </a:r>
            <a:br>
              <a:rPr lang="et-EE"/>
            </a:br>
            <a:r>
              <a:rPr lang="et-EE" sz="1200" b="1" strike="noStrike">
                <a:solidFill>
                  <a:srgbClr val="0A1641"/>
                </a:solidFill>
                <a:latin typeface="Arial"/>
              </a:rPr>
              <a:t> </a:t>
            </a:r>
          </a:p>
          <a:p>
            <a:pPr>
              <a:lnSpc>
                <a:spcPct val="90000"/>
              </a:lnSpc>
              <a:spcBef>
                <a:spcPts val="1199"/>
              </a:spcBef>
            </a:pPr>
            <a:r>
              <a:rPr lang="et-EE" sz="1400" b="1" strike="noStrike">
                <a:solidFill>
                  <a:srgbClr val="0A1641"/>
                </a:solidFill>
                <a:latin typeface="Arial"/>
              </a:rPr>
              <a:t>ROOTSI</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3"/>
              </a:rPr>
              <a:t>Swedish International Development Agency</a:t>
            </a:r>
          </a:p>
          <a:p>
            <a:pPr marL="182880" indent="-182520">
              <a:lnSpc>
                <a:spcPct val="90000"/>
              </a:lnSpc>
              <a:spcBef>
                <a:spcPts val="1199"/>
              </a:spcBef>
              <a:buClr>
                <a:srgbClr val="40BAD2"/>
              </a:buClr>
              <a:buFont typeface="Wingdings 2" charset="2"/>
              <a:buChar char=""/>
            </a:pPr>
            <a:r>
              <a:rPr lang="et-EE" sz="1200" b="1" u="sng" strike="noStrike">
                <a:solidFill>
                  <a:srgbClr val="964277"/>
                </a:solidFill>
                <a:uFillTx/>
                <a:latin typeface="Arial"/>
                <a:hlinkClick r:id="rId14"/>
              </a:rPr>
              <a:t>FOJO</a:t>
            </a:r>
            <a:r>
              <a:rPr lang="et-EE"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TUNNIKAVA</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et-EE" sz="2400" b="1" strike="noStrike">
                  <a:solidFill>
                    <a:srgbClr val="FFFFFF"/>
                  </a:solidFill>
                  <a:latin typeface="Arial"/>
                </a:rPr>
                <a:t>RÜHMATÖÖ</a:t>
              </a:r>
            </a:p>
            <a:p>
              <a:pPr marL="457200">
                <a:lnSpc>
                  <a:spcPts val="1559"/>
                </a:lnSpc>
              </a:pPr>
              <a:r>
                <a:rPr lang="et-EE" sz="1400" b="1" strike="noStrike">
                  <a:solidFill>
                    <a:srgbClr val="FFFFFF"/>
                  </a:solidFill>
                  <a:latin typeface="Arial"/>
                </a:rPr>
                <a:t>JUHTUMIUURINGUD</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t-EE"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et-EE" sz="2400" b="1" strike="noStrike">
                  <a:solidFill>
                    <a:srgbClr val="FFFFFF"/>
                  </a:solidFill>
                  <a:latin typeface="Arial"/>
                </a:rPr>
                <a:t>VÄÄRINFO MÕISTMINE</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t-EE"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et-EE" sz="2400" b="1" strike="noStrike">
                  <a:solidFill>
                    <a:srgbClr val="FFFFFF"/>
                  </a:solidFill>
                  <a:latin typeface="Arial"/>
                </a:rPr>
                <a:t>ETTEKANDED JA</a:t>
              </a:r>
            </a:p>
            <a:p>
              <a:pPr marL="457200">
                <a:lnSpc>
                  <a:spcPts val="2259"/>
                </a:lnSpc>
              </a:pPr>
              <a:r>
                <a:rPr lang="et-EE" sz="2400" b="1" strike="noStrike">
                  <a:solidFill>
                    <a:srgbClr val="FFFFFF"/>
                  </a:solidFill>
                  <a:latin typeface="Arial"/>
                </a:rPr>
                <a:t>ARUTELUD</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t-EE" sz="4000" b="1" strike="noStrike">
                  <a:solidFill>
                    <a:srgbClr val="FFFFFF"/>
                  </a:solidFill>
                  <a:latin typeface="Arial"/>
                </a:rPr>
                <a:t>3</a:t>
              </a:r>
            </a:p>
          </p:txBody>
        </p:sp>
      </p:grpSp>
      <p:grpSp>
        <p:nvGrpSpPr>
          <p:cNvPr id="325" name="Group 11"/>
          <p:cNvGrpSpPr/>
          <p:nvPr/>
        </p:nvGrpSpPr>
        <p:grpSpPr>
          <a:xfrm>
            <a:off x="6910920" y="4641480"/>
            <a:ext cx="5170244"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et-EE" sz="2200" b="1" strike="noStrike" dirty="0">
                  <a:solidFill>
                    <a:srgbClr val="FFFFFF"/>
                  </a:solidFill>
                  <a:latin typeface="Arial"/>
                </a:rPr>
                <a:t>KOKKUVÕTE JA NÕUANDED TÄIENDAVA TEABE LEIDMISEKS</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t-EE"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VÄÄRINFO MÕISTMINE</a:t>
            </a:r>
          </a:p>
        </p:txBody>
      </p:sp>
      <p:sp>
        <p:nvSpPr>
          <p:cNvPr id="329" name="CustomShape 2"/>
          <p:cNvSpPr/>
          <p:nvPr/>
        </p:nvSpPr>
        <p:spPr>
          <a:xfrm>
            <a:off x="3090600" y="15067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8000" b="1" strike="noStrike" dirty="0">
                <a:solidFill>
                  <a:srgbClr val="FF5D00"/>
                </a:solidFill>
                <a:latin typeface="Arial"/>
              </a:rPr>
              <a:t>Mis</a:t>
            </a:r>
          </a:p>
        </p:txBody>
      </p:sp>
      <p:sp>
        <p:nvSpPr>
          <p:cNvPr id="330" name="CustomShape 3"/>
          <p:cNvSpPr/>
          <p:nvPr/>
        </p:nvSpPr>
        <p:spPr>
          <a:xfrm>
            <a:off x="3065531" y="2764080"/>
            <a:ext cx="3624153"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a:solidFill>
                  <a:srgbClr val="164193"/>
                </a:solidFill>
                <a:latin typeface="Arial"/>
              </a:rPr>
              <a:t>Kuidas</a:t>
            </a:r>
          </a:p>
        </p:txBody>
      </p:sp>
      <p:sp>
        <p:nvSpPr>
          <p:cNvPr id="331" name="CustomShape 4"/>
          <p:cNvSpPr/>
          <p:nvPr/>
        </p:nvSpPr>
        <p:spPr>
          <a:xfrm>
            <a:off x="3090600" y="4140856"/>
            <a:ext cx="378432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8000" b="1" strike="noStrike" dirty="0">
                <a:solidFill>
                  <a:srgbClr val="164193"/>
                </a:solidFill>
                <a:latin typeface="Arial"/>
              </a:rPr>
              <a:t>Kuidas</a:t>
            </a:r>
          </a:p>
        </p:txBody>
      </p:sp>
      <p:pic>
        <p:nvPicPr>
          <p:cNvPr id="332" name="Immagine 6"/>
          <p:cNvPicPr/>
          <p:nvPr/>
        </p:nvPicPr>
        <p:blipFill>
          <a:blip r:embed="rId4"/>
          <a:stretch/>
        </p:blipFill>
        <p:spPr>
          <a:xfrm>
            <a:off x="1020239" y="1373946"/>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on väärinfo?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600" b="1" strike="noStrike">
                  <a:solidFill>
                    <a:srgbClr val="FE5D00"/>
                  </a:solidFill>
                  <a:latin typeface="Arial"/>
                </a:rPr>
                <a:t>Näited</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600" b="1" strike="noStrike">
                  <a:solidFill>
                    <a:srgbClr val="164193"/>
                  </a:solidFill>
                  <a:latin typeface="Arial"/>
                </a:rPr>
                <a:t>Soovitatavad vastused</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et-EE" sz="1600" b="1" strike="noStrike">
                  <a:solidFill>
                    <a:srgbClr val="FFFFFF"/>
                  </a:solidFill>
                  <a:latin typeface="Arial"/>
                </a:rPr>
                <a:t>peaksime väärinfole reageerima?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1600" b="1" strike="noStrike">
                  <a:solidFill>
                    <a:srgbClr val="FFFFFF"/>
                  </a:solidFill>
                  <a:latin typeface="Arial"/>
                </a:rPr>
                <a:t>väärinfo toimib?</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1600" b="1" strike="noStrike">
                  <a:solidFill>
                    <a:srgbClr val="164193"/>
                  </a:solidFill>
                  <a:latin typeface="Arial"/>
                </a:rPr>
                <a:t>Näited</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MIS ON VÄÄRINFO?</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1</a:t>
            </a:r>
          </a:p>
        </p:txBody>
      </p:sp>
      <p:sp>
        <p:nvSpPr>
          <p:cNvPr id="347" name="CustomShape 3"/>
          <p:cNvSpPr/>
          <p:nvPr/>
        </p:nvSpPr>
        <p:spPr>
          <a:xfrm>
            <a:off x="4127400" y="3139560"/>
            <a:ext cx="13590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dirty="0">
                <a:solidFill>
                  <a:srgbClr val="FFFFFF"/>
                </a:solidFill>
                <a:latin typeface="Arial"/>
              </a:rPr>
              <a:t>FAKTID</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t-EE" sz="2000" b="1" strike="noStrike">
                <a:solidFill>
                  <a:srgbClr val="FFFFFF"/>
                </a:solidFill>
                <a:latin typeface="Arial"/>
              </a:rPr>
              <a:t>VÄLISSEKKUMINE</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a:solidFill>
                  <a:srgbClr val="FFFFFF"/>
                </a:solidFill>
                <a:latin typeface="Arial"/>
              </a:rPr>
              <a:t>MÕJUOPERATSIOONID</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a:solidFill>
                  <a:srgbClr val="FFFFFF"/>
                </a:solidFill>
                <a:latin typeface="Arial"/>
              </a:rPr>
              <a:t>VÄÄRINFO</a:t>
            </a:r>
          </a:p>
        </p:txBody>
      </p:sp>
      <p:sp>
        <p:nvSpPr>
          <p:cNvPr id="351" name="CustomShape 7"/>
          <p:cNvSpPr/>
          <p:nvPr/>
        </p:nvSpPr>
        <p:spPr>
          <a:xfrm>
            <a:off x="4127400" y="3670200"/>
            <a:ext cx="197531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dirty="0">
                <a:solidFill>
                  <a:srgbClr val="FFFFFF"/>
                </a:solidFill>
                <a:latin typeface="Arial"/>
              </a:rPr>
              <a:t>ARVAMUSED</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a:solidFill>
                  <a:srgbClr val="FFFFFF"/>
                </a:solidFill>
                <a:latin typeface="Arial"/>
              </a:rPr>
              <a:t>EKSITAV TEAVE</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t-EE" sz="2000" b="1" strike="noStrike">
                <a:solidFill>
                  <a:srgbClr val="FFFFFF"/>
                </a:solidFill>
                <a:latin typeface="Arial"/>
              </a:rPr>
              <a:t>SATIIR JA HUUMOR</a:t>
            </a:r>
          </a:p>
        </p:txBody>
      </p:sp>
      <p:sp>
        <p:nvSpPr>
          <p:cNvPr id="354" name="CustomShape 10"/>
          <p:cNvSpPr/>
          <p:nvPr/>
        </p:nvSpPr>
        <p:spPr>
          <a:xfrm>
            <a:off x="4103280" y="4928400"/>
            <a:ext cx="663732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et-EE" sz="3800" b="1" strike="noStrike" dirty="0">
                <a:solidFill>
                  <a:srgbClr val="FFFFFF"/>
                </a:solidFill>
                <a:latin typeface="Arial"/>
              </a:rPr>
              <a:t>MIS ON FAKT? </a:t>
            </a:r>
          </a:p>
          <a:p>
            <a:pPr>
              <a:lnSpc>
                <a:spcPts val="3781"/>
              </a:lnSpc>
            </a:pPr>
            <a:r>
              <a:rPr lang="et-EE" sz="3800" b="1" strike="noStrike" dirty="0">
                <a:solidFill>
                  <a:srgbClr val="FFFFFF"/>
                </a:solidFill>
                <a:latin typeface="Arial"/>
              </a:rPr>
              <a:t>MIS ON VÄLJAMÕELDIS?</a:t>
            </a:r>
          </a:p>
        </p:txBody>
      </p:sp>
      <p:pic>
        <p:nvPicPr>
          <p:cNvPr id="355" name="Immagine 12"/>
          <p:cNvPicPr/>
          <p:nvPr/>
        </p:nvPicPr>
        <p:blipFill>
          <a:blip r:embed="rId4"/>
          <a:stretch/>
        </p:blipFill>
        <p:spPr>
          <a:xfrm>
            <a:off x="8487000" y="94716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MIS ON VÄÄRINFO – </a:t>
            </a:r>
            <a:r>
              <a:rPr lang="et-EE" sz="1800" b="1" strike="noStrike">
                <a:solidFill>
                  <a:srgbClr val="FFFFFF"/>
                </a:solidFill>
                <a:latin typeface="Arial"/>
              </a:rPr>
              <a:t>VAKTSIINIVASTANE LIIKUMINE</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et-EE" sz="1800" b="1" strike="noStrike">
                <a:solidFill>
                  <a:srgbClr val="FFFFFF"/>
                </a:solidFill>
                <a:latin typeface="Arial"/>
              </a:rPr>
              <a:t>Valejäreldused, sotsiaalne illusioon</a:t>
            </a:r>
          </a:p>
        </p:txBody>
      </p:sp>
      <p:sp>
        <p:nvSpPr>
          <p:cNvPr id="362" name="CustomShape 4"/>
          <p:cNvSpPr/>
          <p:nvPr/>
        </p:nvSpPr>
        <p:spPr>
          <a:xfrm>
            <a:off x="7147440" y="314064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et-EE" sz="1800" b="1" strike="noStrike" dirty="0">
                <a:solidFill>
                  <a:srgbClr val="FFFFFF"/>
                </a:solidFill>
                <a:latin typeface="Arial"/>
              </a:rPr>
              <a:t>Süüdlase otsimine, autismi</a:t>
            </a:r>
            <a:r>
              <a:rPr lang="et-EE" dirty="0"/>
              <a:t/>
            </a:r>
            <a:br>
              <a:rPr lang="et-EE" dirty="0"/>
            </a:br>
            <a:r>
              <a:rPr lang="et-EE" sz="1800" b="1" strike="noStrike" dirty="0">
                <a:solidFill>
                  <a:srgbClr val="FFFFFF"/>
                </a:solidFill>
                <a:latin typeface="Arial"/>
              </a:rPr>
              <a:t>tegelikud põhjused unustatakse / neid ei analüüsita</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et-EE" sz="1800" b="1" strike="noStrike" dirty="0">
                <a:solidFill>
                  <a:srgbClr val="FFFFFF"/>
                </a:solidFill>
                <a:latin typeface="Arial"/>
              </a:rPr>
              <a:t>Pikaajaline mõju: vaktsineeritute osakaalu vähenemine</a:t>
            </a:r>
          </a:p>
          <a:p>
            <a:pPr algn="ctr">
              <a:lnSpc>
                <a:spcPts val="1661"/>
              </a:lnSpc>
            </a:pPr>
            <a:r>
              <a:rPr lang="et-EE" sz="1800" b="1" strike="noStrike" dirty="0">
                <a:solidFill>
                  <a:srgbClr val="FFFFFF"/>
                </a:solidFill>
                <a:latin typeface="Arial"/>
              </a:rPr>
              <a:t>tähendab hiljem massilist epideemiat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MIS ON VÄÄRINFO – </a:t>
            </a:r>
            <a:r>
              <a:rPr lang="et-EE" sz="1800" b="1" strike="noStrike">
                <a:solidFill>
                  <a:srgbClr val="FFFFFF"/>
                </a:solidFill>
                <a:latin typeface="Arial"/>
              </a:rPr>
              <a:t>LUGU SELLEST, KUIDAS 5G-MOBIILSIDE PÕHJUSTAB KOROONAVIIRUST</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t-EE" sz="2000" b="1" strike="noStrike">
                <a:solidFill>
                  <a:srgbClr val="FFFFFF"/>
                </a:solidFill>
                <a:latin typeface="Arial"/>
              </a:rPr>
              <a:t>SÕNAVABADUS</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et-EE" sz="2000" b="1" strike="noStrike" dirty="0">
                <a:solidFill>
                  <a:srgbClr val="FFFFFF"/>
                </a:solidFill>
                <a:latin typeface="Arial"/>
              </a:rPr>
              <a:t>KAHTLUS</a:t>
            </a:r>
          </a:p>
          <a:p>
            <a:pPr>
              <a:lnSpc>
                <a:spcPts val="1899"/>
              </a:lnSpc>
            </a:pPr>
            <a:r>
              <a:rPr lang="et-EE" sz="2000" b="1" strike="noStrike" dirty="0">
                <a:solidFill>
                  <a:srgbClr val="FFFFFF"/>
                </a:solidFill>
                <a:latin typeface="Arial"/>
              </a:rPr>
              <a:t>TERVISEMÕJU SUHTES</a:t>
            </a:r>
          </a:p>
        </p:txBody>
      </p:sp>
      <p:sp>
        <p:nvSpPr>
          <p:cNvPr id="370" name="CustomShape 5"/>
          <p:cNvSpPr/>
          <p:nvPr/>
        </p:nvSpPr>
        <p:spPr>
          <a:xfrm>
            <a:off x="7008840" y="1219680"/>
            <a:ext cx="4933778"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et-EE" sz="2000" b="1" strike="noStrike">
                <a:solidFill>
                  <a:srgbClr val="FFFFFF"/>
                </a:solidFill>
                <a:latin typeface="Arial"/>
              </a:rPr>
              <a:t>5G-MOBIILSIDEMASTIDE LÕHKUMINE</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t-EE" sz="2000" b="1" strike="noStrike">
                <a:solidFill>
                  <a:srgbClr val="FFFFFF"/>
                </a:solidFill>
                <a:latin typeface="Arial"/>
              </a:rPr>
              <a:t>SIDEVÕRKUDE</a:t>
            </a:r>
          </a:p>
          <a:p>
            <a:pPr>
              <a:lnSpc>
                <a:spcPts val="1899"/>
              </a:lnSpc>
            </a:pPr>
            <a:r>
              <a:rPr lang="et-EE" sz="2000" b="1" strike="noStrike">
                <a:solidFill>
                  <a:srgbClr val="FFFFFF"/>
                </a:solidFill>
                <a:latin typeface="Arial"/>
              </a:rPr>
              <a:t>TÕRGE</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t-EE" sz="2000" b="1" strike="noStrike">
                <a:solidFill>
                  <a:srgbClr val="FFFFFF"/>
                </a:solidFill>
                <a:latin typeface="Arial"/>
              </a:rPr>
              <a:t>COVID-19 </a:t>
            </a:r>
          </a:p>
          <a:p>
            <a:pPr>
              <a:lnSpc>
                <a:spcPts val="1899"/>
              </a:lnSpc>
            </a:pPr>
            <a:r>
              <a:rPr lang="et-EE" sz="2000" b="1" strike="noStrike">
                <a:solidFill>
                  <a:srgbClr val="FFFFFF"/>
                </a:solidFill>
                <a:latin typeface="Arial"/>
              </a:rPr>
              <a:t>EKSLIK SEOSTAMINE </a:t>
            </a:r>
          </a:p>
          <a:p>
            <a:pPr>
              <a:lnSpc>
                <a:spcPts val="1899"/>
              </a:lnSpc>
            </a:pPr>
            <a:r>
              <a:rPr lang="et-EE" sz="2000" b="1" strike="noStrike">
                <a:solidFill>
                  <a:srgbClr val="FFFFFF"/>
                </a:solidFill>
                <a:latin typeface="Arial"/>
              </a:rPr>
              <a:t>VÕRGUTEHNOLOOGIAGA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et-EE" sz="1800" b="0" strike="noStrike">
                <a:solidFill>
                  <a:srgbClr val="FFFFFF"/>
                </a:solidFill>
                <a:latin typeface="Arial"/>
              </a:rPr>
              <a:t>MIS ON VÄÄRINFO – </a:t>
            </a:r>
            <a:r>
              <a:rPr lang="et-EE" sz="1800" b="1" strike="noStrike">
                <a:solidFill>
                  <a:srgbClr val="FFFFFF"/>
                </a:solidFill>
                <a:latin typeface="Arial"/>
              </a:rPr>
              <a:t>KUUMA VEE JOOMINE HÄVITAB KOROONAVIIRUSE</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et-EE" sz="2000" b="1" strike="noStrike">
                <a:solidFill>
                  <a:srgbClr val="FFFFFF"/>
                </a:solidFill>
                <a:latin typeface="Arial"/>
              </a:rPr>
              <a:t>KUUMA VEE JOOMINE </a:t>
            </a:r>
          </a:p>
          <a:p>
            <a:pPr>
              <a:lnSpc>
                <a:spcPts val="1899"/>
              </a:lnSpc>
            </a:pPr>
            <a:r>
              <a:rPr lang="et-EE" sz="2000" b="1" strike="noStrike">
                <a:solidFill>
                  <a:srgbClr val="FFFFFF"/>
                </a:solidFill>
                <a:latin typeface="Arial"/>
              </a:rPr>
              <a:t>EI PÕHJUSTA</a:t>
            </a:r>
          </a:p>
          <a:p>
            <a:pPr>
              <a:lnSpc>
                <a:spcPts val="1899"/>
              </a:lnSpc>
            </a:pPr>
            <a:r>
              <a:rPr lang="et-EE" sz="2000" b="1" strike="noStrike">
                <a:solidFill>
                  <a:srgbClr val="FFFFFF"/>
                </a:solidFill>
                <a:latin typeface="Arial"/>
              </a:rPr>
              <a:t>FÜÜSILIST KAHJU</a:t>
            </a:r>
          </a:p>
        </p:txBody>
      </p:sp>
      <p:sp>
        <p:nvSpPr>
          <p:cNvPr id="376" name="CustomShape 3"/>
          <p:cNvSpPr/>
          <p:nvPr/>
        </p:nvSpPr>
        <p:spPr>
          <a:xfrm>
            <a:off x="7292520" y="1088280"/>
            <a:ext cx="4705516"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et-EE" sz="2000" b="1" strike="noStrike" dirty="0">
                <a:solidFill>
                  <a:srgbClr val="FFFFFF"/>
                </a:solidFill>
                <a:latin typeface="Arial"/>
              </a:rPr>
              <a:t>JUHIB TÄHELEPANU EEMALE</a:t>
            </a:r>
          </a:p>
          <a:p>
            <a:pPr>
              <a:lnSpc>
                <a:spcPts val="1899"/>
              </a:lnSpc>
            </a:pPr>
            <a:r>
              <a:rPr lang="et-EE" sz="2000" b="1" strike="noStrike" dirty="0">
                <a:solidFill>
                  <a:srgbClr val="FFFFFF"/>
                </a:solidFill>
                <a:latin typeface="Arial"/>
              </a:rPr>
              <a:t>SELLELT, KUIDAS TEGELIKULT</a:t>
            </a:r>
          </a:p>
          <a:p>
            <a:pPr>
              <a:lnSpc>
                <a:spcPts val="1899"/>
              </a:lnSpc>
            </a:pPr>
            <a:r>
              <a:rPr lang="et-EE" sz="2000" b="1" strike="noStrike" dirty="0">
                <a:solidFill>
                  <a:srgbClr val="FFFFFF"/>
                </a:solidFill>
                <a:latin typeface="Arial"/>
              </a:rPr>
              <a:t>END KAITSTA</a:t>
            </a:r>
          </a:p>
          <a:p>
            <a:pPr>
              <a:lnSpc>
                <a:spcPts val="1899"/>
              </a:lnSpc>
            </a:pPr>
            <a:r>
              <a:rPr lang="et-EE" sz="1400" b="0" strike="noStrike" dirty="0">
                <a:solidFill>
                  <a:srgbClr val="FFFFFF"/>
                </a:solidFill>
                <a:latin typeface="Arial"/>
              </a:rPr>
              <a:t>(kätepesu / sotsiaalne distantseerumine, näomask)</a:t>
            </a:r>
          </a:p>
        </p:txBody>
      </p:sp>
      <p:sp>
        <p:nvSpPr>
          <p:cNvPr id="377" name="CustomShape 4"/>
          <p:cNvSpPr/>
          <p:nvPr/>
        </p:nvSpPr>
        <p:spPr>
          <a:xfrm>
            <a:off x="7292520" y="2575151"/>
            <a:ext cx="4322160" cy="91029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t-EE" sz="2000" b="1" strike="noStrike" dirty="0">
                <a:solidFill>
                  <a:srgbClr val="FFFFFF"/>
                </a:solidFill>
                <a:latin typeface="Arial"/>
              </a:rPr>
              <a:t>PETLIK TUNNE, ET OLLAKSE</a:t>
            </a:r>
          </a:p>
          <a:p>
            <a:pPr>
              <a:lnSpc>
                <a:spcPts val="1899"/>
              </a:lnSpc>
            </a:pPr>
            <a:r>
              <a:rPr lang="et-EE" sz="2000" b="1" strike="noStrike" dirty="0">
                <a:solidFill>
                  <a:srgbClr val="FFFFFF"/>
                </a:solidFill>
                <a:latin typeface="Arial"/>
              </a:rPr>
              <a:t>KOROONAVIIRUSE VASTU </a:t>
            </a:r>
            <a:endParaRPr lang="et-EE" sz="2000" b="1" strike="noStrike" dirty="0" smtClean="0">
              <a:solidFill>
                <a:srgbClr val="FFFFFF"/>
              </a:solidFill>
              <a:latin typeface="Arial"/>
            </a:endParaRPr>
          </a:p>
          <a:p>
            <a:pPr>
              <a:lnSpc>
                <a:spcPts val="1899"/>
              </a:lnSpc>
            </a:pPr>
            <a:r>
              <a:rPr lang="et-EE" sz="2000" b="1" strike="noStrike" dirty="0" smtClean="0">
                <a:solidFill>
                  <a:srgbClr val="FFFFFF"/>
                </a:solidFill>
                <a:latin typeface="Arial"/>
              </a:rPr>
              <a:t>KAITSTUD</a:t>
            </a:r>
            <a:endParaRPr lang="et-EE" sz="2000" b="1" strike="noStrike" dirty="0">
              <a:solidFill>
                <a:srgbClr val="FFFFFF"/>
              </a:solidFill>
              <a:latin typeface="Arial"/>
            </a:endParaRPr>
          </a:p>
        </p:txBody>
      </p:sp>
      <p:sp>
        <p:nvSpPr>
          <p:cNvPr id="378" name="CustomShape 5"/>
          <p:cNvSpPr/>
          <p:nvPr/>
        </p:nvSpPr>
        <p:spPr>
          <a:xfrm>
            <a:off x="7292520" y="3695400"/>
            <a:ext cx="4125600" cy="113983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t-EE" sz="2000" b="1" strike="noStrike" dirty="0">
                <a:solidFill>
                  <a:srgbClr val="FFFFFF"/>
                </a:solidFill>
                <a:latin typeface="Arial"/>
              </a:rPr>
              <a:t>INIMESTE HIRMU JA </a:t>
            </a:r>
          </a:p>
          <a:p>
            <a:pPr>
              <a:lnSpc>
                <a:spcPts val="1899"/>
              </a:lnSpc>
            </a:pPr>
            <a:r>
              <a:rPr lang="et-EE" sz="2000" b="1" strike="noStrike" dirty="0">
                <a:solidFill>
                  <a:srgbClr val="FFFFFF"/>
                </a:solidFill>
                <a:latin typeface="Arial"/>
              </a:rPr>
              <a:t>EBAKINDLUST KASUTATAKSE </a:t>
            </a:r>
            <a:endParaRPr lang="et-EE" sz="2000" b="1" strike="noStrike" dirty="0" smtClean="0">
              <a:solidFill>
                <a:srgbClr val="FFFFFF"/>
              </a:solidFill>
              <a:latin typeface="Arial"/>
            </a:endParaRPr>
          </a:p>
          <a:p>
            <a:pPr>
              <a:lnSpc>
                <a:spcPts val="1899"/>
              </a:lnSpc>
            </a:pPr>
            <a:r>
              <a:rPr lang="et-EE" sz="2000" b="1" strike="noStrike" dirty="0" smtClean="0">
                <a:solidFill>
                  <a:srgbClr val="FFFFFF"/>
                </a:solidFill>
                <a:latin typeface="Arial"/>
              </a:rPr>
              <a:t>ÄRA EBATEADUSLIKU </a:t>
            </a:r>
            <a:r>
              <a:rPr lang="et-EE" sz="2000" b="1" strike="noStrike" dirty="0">
                <a:solidFill>
                  <a:srgbClr val="FFFFFF"/>
                </a:solidFill>
                <a:latin typeface="Arial"/>
              </a:rPr>
              <a:t>TEABE </a:t>
            </a:r>
            <a:endParaRPr lang="et-EE" sz="2000" b="1" strike="noStrike" dirty="0" smtClean="0">
              <a:solidFill>
                <a:srgbClr val="FFFFFF"/>
              </a:solidFill>
              <a:latin typeface="Arial"/>
            </a:endParaRPr>
          </a:p>
          <a:p>
            <a:pPr>
              <a:lnSpc>
                <a:spcPts val="1899"/>
              </a:lnSpc>
            </a:pPr>
            <a:r>
              <a:rPr lang="et-EE" sz="2000" b="1" strike="noStrike" dirty="0" smtClean="0">
                <a:solidFill>
                  <a:srgbClr val="FFFFFF"/>
                </a:solidFill>
                <a:latin typeface="Arial"/>
              </a:rPr>
              <a:t>LEVITAMISEKS</a:t>
            </a:r>
            <a:endParaRPr lang="et-EE" sz="2000" b="1" strike="noStrike" dirty="0">
              <a:solidFill>
                <a:srgbClr val="FFFFFF"/>
              </a:solidFill>
              <a:latin typeface="Arial"/>
            </a:endParaRP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TotalTime>
  <Words>5069</Words>
  <Application>Microsoft Office PowerPoint</Application>
  <PresentationFormat>Widescreen</PresentationFormat>
  <Paragraphs>592</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86</cp:revision>
  <dcterms:created xsi:type="dcterms:W3CDTF">2021-01-13T11:40:04Z</dcterms:created>
  <dcterms:modified xsi:type="dcterms:W3CDTF">2021-04-09T15:53:46Z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